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9382-F66C-440B-85F8-5FEE885F1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8685ED-34EA-46CA-959C-19FA7F4B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37868B-3B51-45FF-BE22-302F3C97DA26}"/>
              </a:ext>
            </a:extLst>
          </p:cNvPr>
          <p:cNvSpPr>
            <a:spLocks noGrp="1"/>
          </p:cNvSpPr>
          <p:nvPr>
            <p:ph type="dt" sz="half" idx="10"/>
          </p:nvPr>
        </p:nvSpPr>
        <p:spPr/>
        <p:txBody>
          <a:bodyPr/>
          <a:lstStyle/>
          <a:p>
            <a:fld id="{6793F139-B48C-4307-8B1B-4C1900744BC1}" type="datetimeFigureOut">
              <a:rPr lang="en-US" smtClean="0"/>
              <a:t>12/15/2020</a:t>
            </a:fld>
            <a:endParaRPr lang="en-US"/>
          </a:p>
        </p:txBody>
      </p:sp>
      <p:sp>
        <p:nvSpPr>
          <p:cNvPr id="5" name="Footer Placeholder 4">
            <a:extLst>
              <a:ext uri="{FF2B5EF4-FFF2-40B4-BE49-F238E27FC236}">
                <a16:creationId xmlns:a16="http://schemas.microsoft.com/office/drawing/2014/main" id="{C5AAF037-AF49-4D55-95AA-77676D7B9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CF91F-478D-44F2-8E0D-504774D89F3A}"/>
              </a:ext>
            </a:extLst>
          </p:cNvPr>
          <p:cNvSpPr>
            <a:spLocks noGrp="1"/>
          </p:cNvSpPr>
          <p:nvPr>
            <p:ph type="sldNum" sz="quarter" idx="12"/>
          </p:nvPr>
        </p:nvSpPr>
        <p:spPr/>
        <p:txBody>
          <a:bodyPr/>
          <a:lstStyle/>
          <a:p>
            <a:fld id="{169D7088-D49B-4B64-81CD-2C26AAE480C1}" type="slidenum">
              <a:rPr lang="en-US" smtClean="0"/>
              <a:t>‹#›</a:t>
            </a:fld>
            <a:endParaRPr lang="en-US"/>
          </a:p>
        </p:txBody>
      </p:sp>
    </p:spTree>
    <p:extLst>
      <p:ext uri="{BB962C8B-B14F-4D97-AF65-F5344CB8AC3E}">
        <p14:creationId xmlns:p14="http://schemas.microsoft.com/office/powerpoint/2010/main" val="245859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B081-649F-4661-BE2F-9A85D15A27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2970B5-4BDA-49BD-B52E-5346A5032B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97FB4-4B12-4FEE-92DE-BCB092232E5E}"/>
              </a:ext>
            </a:extLst>
          </p:cNvPr>
          <p:cNvSpPr>
            <a:spLocks noGrp="1"/>
          </p:cNvSpPr>
          <p:nvPr>
            <p:ph type="dt" sz="half" idx="10"/>
          </p:nvPr>
        </p:nvSpPr>
        <p:spPr/>
        <p:txBody>
          <a:bodyPr/>
          <a:lstStyle/>
          <a:p>
            <a:fld id="{6793F139-B48C-4307-8B1B-4C1900744BC1}" type="datetimeFigureOut">
              <a:rPr lang="en-US" smtClean="0"/>
              <a:t>12/15/2020</a:t>
            </a:fld>
            <a:endParaRPr lang="en-US"/>
          </a:p>
        </p:txBody>
      </p:sp>
      <p:sp>
        <p:nvSpPr>
          <p:cNvPr id="5" name="Footer Placeholder 4">
            <a:extLst>
              <a:ext uri="{FF2B5EF4-FFF2-40B4-BE49-F238E27FC236}">
                <a16:creationId xmlns:a16="http://schemas.microsoft.com/office/drawing/2014/main" id="{B38AEC12-1B6F-4839-860E-8DC5C95A4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32D4A-70E7-4D74-A8FE-24F4A51FACE6}"/>
              </a:ext>
            </a:extLst>
          </p:cNvPr>
          <p:cNvSpPr>
            <a:spLocks noGrp="1"/>
          </p:cNvSpPr>
          <p:nvPr>
            <p:ph type="sldNum" sz="quarter" idx="12"/>
          </p:nvPr>
        </p:nvSpPr>
        <p:spPr/>
        <p:txBody>
          <a:bodyPr/>
          <a:lstStyle/>
          <a:p>
            <a:fld id="{169D7088-D49B-4B64-81CD-2C26AAE480C1}" type="slidenum">
              <a:rPr lang="en-US" smtClean="0"/>
              <a:t>‹#›</a:t>
            </a:fld>
            <a:endParaRPr lang="en-US"/>
          </a:p>
        </p:txBody>
      </p:sp>
    </p:spTree>
    <p:extLst>
      <p:ext uri="{BB962C8B-B14F-4D97-AF65-F5344CB8AC3E}">
        <p14:creationId xmlns:p14="http://schemas.microsoft.com/office/powerpoint/2010/main" val="54801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B591C9-67AC-450C-86A7-37B17B7E54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2BB786-E7D6-4F95-BF7C-89FE60F2C2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FF3F3-0CF7-455A-9539-69466D0882DD}"/>
              </a:ext>
            </a:extLst>
          </p:cNvPr>
          <p:cNvSpPr>
            <a:spLocks noGrp="1"/>
          </p:cNvSpPr>
          <p:nvPr>
            <p:ph type="dt" sz="half" idx="10"/>
          </p:nvPr>
        </p:nvSpPr>
        <p:spPr/>
        <p:txBody>
          <a:bodyPr/>
          <a:lstStyle/>
          <a:p>
            <a:fld id="{6793F139-B48C-4307-8B1B-4C1900744BC1}" type="datetimeFigureOut">
              <a:rPr lang="en-US" smtClean="0"/>
              <a:t>12/15/2020</a:t>
            </a:fld>
            <a:endParaRPr lang="en-US"/>
          </a:p>
        </p:txBody>
      </p:sp>
      <p:sp>
        <p:nvSpPr>
          <p:cNvPr id="5" name="Footer Placeholder 4">
            <a:extLst>
              <a:ext uri="{FF2B5EF4-FFF2-40B4-BE49-F238E27FC236}">
                <a16:creationId xmlns:a16="http://schemas.microsoft.com/office/drawing/2014/main" id="{BA0954D9-0361-4BB5-8FC1-90792DA48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B3C9F-02A5-41E6-BF28-C6F97164810A}"/>
              </a:ext>
            </a:extLst>
          </p:cNvPr>
          <p:cNvSpPr>
            <a:spLocks noGrp="1"/>
          </p:cNvSpPr>
          <p:nvPr>
            <p:ph type="sldNum" sz="quarter" idx="12"/>
          </p:nvPr>
        </p:nvSpPr>
        <p:spPr/>
        <p:txBody>
          <a:bodyPr/>
          <a:lstStyle/>
          <a:p>
            <a:fld id="{169D7088-D49B-4B64-81CD-2C26AAE480C1}" type="slidenum">
              <a:rPr lang="en-US" smtClean="0"/>
              <a:t>‹#›</a:t>
            </a:fld>
            <a:endParaRPr lang="en-US"/>
          </a:p>
        </p:txBody>
      </p:sp>
    </p:spTree>
    <p:extLst>
      <p:ext uri="{BB962C8B-B14F-4D97-AF65-F5344CB8AC3E}">
        <p14:creationId xmlns:p14="http://schemas.microsoft.com/office/powerpoint/2010/main" val="217801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FA49-625B-4F9A-937B-496D68C230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CB3EF-B8C3-446D-9165-7AFDA5330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73325-7DEB-47D8-85FE-67C216D624AE}"/>
              </a:ext>
            </a:extLst>
          </p:cNvPr>
          <p:cNvSpPr>
            <a:spLocks noGrp="1"/>
          </p:cNvSpPr>
          <p:nvPr>
            <p:ph type="dt" sz="half" idx="10"/>
          </p:nvPr>
        </p:nvSpPr>
        <p:spPr/>
        <p:txBody>
          <a:bodyPr/>
          <a:lstStyle/>
          <a:p>
            <a:fld id="{6793F139-B48C-4307-8B1B-4C1900744BC1}" type="datetimeFigureOut">
              <a:rPr lang="en-US" smtClean="0"/>
              <a:t>12/15/2020</a:t>
            </a:fld>
            <a:endParaRPr lang="en-US"/>
          </a:p>
        </p:txBody>
      </p:sp>
      <p:sp>
        <p:nvSpPr>
          <p:cNvPr id="5" name="Footer Placeholder 4">
            <a:extLst>
              <a:ext uri="{FF2B5EF4-FFF2-40B4-BE49-F238E27FC236}">
                <a16:creationId xmlns:a16="http://schemas.microsoft.com/office/drawing/2014/main" id="{1294D710-AEBC-4D76-8F5B-56EB962AB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2C139-7ADB-4E79-8A7B-23D6E722B1E1}"/>
              </a:ext>
            </a:extLst>
          </p:cNvPr>
          <p:cNvSpPr>
            <a:spLocks noGrp="1"/>
          </p:cNvSpPr>
          <p:nvPr>
            <p:ph type="sldNum" sz="quarter" idx="12"/>
          </p:nvPr>
        </p:nvSpPr>
        <p:spPr/>
        <p:txBody>
          <a:bodyPr/>
          <a:lstStyle/>
          <a:p>
            <a:fld id="{169D7088-D49B-4B64-81CD-2C26AAE480C1}" type="slidenum">
              <a:rPr lang="en-US" smtClean="0"/>
              <a:t>‹#›</a:t>
            </a:fld>
            <a:endParaRPr lang="en-US"/>
          </a:p>
        </p:txBody>
      </p:sp>
    </p:spTree>
    <p:extLst>
      <p:ext uri="{BB962C8B-B14F-4D97-AF65-F5344CB8AC3E}">
        <p14:creationId xmlns:p14="http://schemas.microsoft.com/office/powerpoint/2010/main" val="71442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6C53-7E40-4E26-ACFB-2B8A709016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CC3F23-DE9E-4642-95E3-80A1813C28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3C04DE-1FB9-41F6-ABE3-764272FA6F00}"/>
              </a:ext>
            </a:extLst>
          </p:cNvPr>
          <p:cNvSpPr>
            <a:spLocks noGrp="1"/>
          </p:cNvSpPr>
          <p:nvPr>
            <p:ph type="dt" sz="half" idx="10"/>
          </p:nvPr>
        </p:nvSpPr>
        <p:spPr/>
        <p:txBody>
          <a:bodyPr/>
          <a:lstStyle/>
          <a:p>
            <a:fld id="{6793F139-B48C-4307-8B1B-4C1900744BC1}" type="datetimeFigureOut">
              <a:rPr lang="en-US" smtClean="0"/>
              <a:t>12/15/2020</a:t>
            </a:fld>
            <a:endParaRPr lang="en-US"/>
          </a:p>
        </p:txBody>
      </p:sp>
      <p:sp>
        <p:nvSpPr>
          <p:cNvPr id="5" name="Footer Placeholder 4">
            <a:extLst>
              <a:ext uri="{FF2B5EF4-FFF2-40B4-BE49-F238E27FC236}">
                <a16:creationId xmlns:a16="http://schemas.microsoft.com/office/drawing/2014/main" id="{EEFF0B10-64F4-48D9-A5FB-7D28AF01E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2C65E-F664-4312-AEB3-5577A3DB4434}"/>
              </a:ext>
            </a:extLst>
          </p:cNvPr>
          <p:cNvSpPr>
            <a:spLocks noGrp="1"/>
          </p:cNvSpPr>
          <p:nvPr>
            <p:ph type="sldNum" sz="quarter" idx="12"/>
          </p:nvPr>
        </p:nvSpPr>
        <p:spPr/>
        <p:txBody>
          <a:bodyPr/>
          <a:lstStyle/>
          <a:p>
            <a:fld id="{169D7088-D49B-4B64-81CD-2C26AAE480C1}" type="slidenum">
              <a:rPr lang="en-US" smtClean="0"/>
              <a:t>‹#›</a:t>
            </a:fld>
            <a:endParaRPr lang="en-US"/>
          </a:p>
        </p:txBody>
      </p:sp>
    </p:spTree>
    <p:extLst>
      <p:ext uri="{BB962C8B-B14F-4D97-AF65-F5344CB8AC3E}">
        <p14:creationId xmlns:p14="http://schemas.microsoft.com/office/powerpoint/2010/main" val="71875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4EE4-4702-4133-AC67-DD2859E6E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7954F-C7D7-46FA-8F32-AB4233C573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4718B7-75E3-4D41-B108-A048C0C057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B5037-626D-453D-9760-31F1BD519E6C}"/>
              </a:ext>
            </a:extLst>
          </p:cNvPr>
          <p:cNvSpPr>
            <a:spLocks noGrp="1"/>
          </p:cNvSpPr>
          <p:nvPr>
            <p:ph type="dt" sz="half" idx="10"/>
          </p:nvPr>
        </p:nvSpPr>
        <p:spPr/>
        <p:txBody>
          <a:bodyPr/>
          <a:lstStyle/>
          <a:p>
            <a:fld id="{6793F139-B48C-4307-8B1B-4C1900744BC1}" type="datetimeFigureOut">
              <a:rPr lang="en-US" smtClean="0"/>
              <a:t>12/15/2020</a:t>
            </a:fld>
            <a:endParaRPr lang="en-US"/>
          </a:p>
        </p:txBody>
      </p:sp>
      <p:sp>
        <p:nvSpPr>
          <p:cNvPr id="6" name="Footer Placeholder 5">
            <a:extLst>
              <a:ext uri="{FF2B5EF4-FFF2-40B4-BE49-F238E27FC236}">
                <a16:creationId xmlns:a16="http://schemas.microsoft.com/office/drawing/2014/main" id="{0D501377-1112-4B00-8C9A-A1CE53D2D8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C60C0-2737-4660-8F4C-713F60D69011}"/>
              </a:ext>
            </a:extLst>
          </p:cNvPr>
          <p:cNvSpPr>
            <a:spLocks noGrp="1"/>
          </p:cNvSpPr>
          <p:nvPr>
            <p:ph type="sldNum" sz="quarter" idx="12"/>
          </p:nvPr>
        </p:nvSpPr>
        <p:spPr/>
        <p:txBody>
          <a:bodyPr/>
          <a:lstStyle/>
          <a:p>
            <a:fld id="{169D7088-D49B-4B64-81CD-2C26AAE480C1}" type="slidenum">
              <a:rPr lang="en-US" smtClean="0"/>
              <a:t>‹#›</a:t>
            </a:fld>
            <a:endParaRPr lang="en-US"/>
          </a:p>
        </p:txBody>
      </p:sp>
    </p:spTree>
    <p:extLst>
      <p:ext uri="{BB962C8B-B14F-4D97-AF65-F5344CB8AC3E}">
        <p14:creationId xmlns:p14="http://schemas.microsoft.com/office/powerpoint/2010/main" val="418913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13E7-CD42-4B31-8E74-53A39C5B89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321CEE-6525-4D05-84D0-8C96D08840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07C10F-101B-4CF2-9355-D5FC68A51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D1A449-984E-48AA-ABEA-55720E885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86D18-C902-41B0-A836-10EEF7BC3A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65CBB7-297C-4854-8ADF-EF77D3DE9284}"/>
              </a:ext>
            </a:extLst>
          </p:cNvPr>
          <p:cNvSpPr>
            <a:spLocks noGrp="1"/>
          </p:cNvSpPr>
          <p:nvPr>
            <p:ph type="dt" sz="half" idx="10"/>
          </p:nvPr>
        </p:nvSpPr>
        <p:spPr/>
        <p:txBody>
          <a:bodyPr/>
          <a:lstStyle/>
          <a:p>
            <a:fld id="{6793F139-B48C-4307-8B1B-4C1900744BC1}" type="datetimeFigureOut">
              <a:rPr lang="en-US" smtClean="0"/>
              <a:t>12/15/2020</a:t>
            </a:fld>
            <a:endParaRPr lang="en-US"/>
          </a:p>
        </p:txBody>
      </p:sp>
      <p:sp>
        <p:nvSpPr>
          <p:cNvPr id="8" name="Footer Placeholder 7">
            <a:extLst>
              <a:ext uri="{FF2B5EF4-FFF2-40B4-BE49-F238E27FC236}">
                <a16:creationId xmlns:a16="http://schemas.microsoft.com/office/drawing/2014/main" id="{630D3B39-0B04-4BFD-878F-A96EE5155B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3542DF-3EBE-4C57-A0E7-47A9288DB9C7}"/>
              </a:ext>
            </a:extLst>
          </p:cNvPr>
          <p:cNvSpPr>
            <a:spLocks noGrp="1"/>
          </p:cNvSpPr>
          <p:nvPr>
            <p:ph type="sldNum" sz="quarter" idx="12"/>
          </p:nvPr>
        </p:nvSpPr>
        <p:spPr/>
        <p:txBody>
          <a:bodyPr/>
          <a:lstStyle/>
          <a:p>
            <a:fld id="{169D7088-D49B-4B64-81CD-2C26AAE480C1}" type="slidenum">
              <a:rPr lang="en-US" smtClean="0"/>
              <a:t>‹#›</a:t>
            </a:fld>
            <a:endParaRPr lang="en-US"/>
          </a:p>
        </p:txBody>
      </p:sp>
    </p:spTree>
    <p:extLst>
      <p:ext uri="{BB962C8B-B14F-4D97-AF65-F5344CB8AC3E}">
        <p14:creationId xmlns:p14="http://schemas.microsoft.com/office/powerpoint/2010/main" val="348183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25E2-CA82-4C76-AF2F-044BB6EA41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A2573C-5ECA-4EB7-9D24-5F9677199962}"/>
              </a:ext>
            </a:extLst>
          </p:cNvPr>
          <p:cNvSpPr>
            <a:spLocks noGrp="1"/>
          </p:cNvSpPr>
          <p:nvPr>
            <p:ph type="dt" sz="half" idx="10"/>
          </p:nvPr>
        </p:nvSpPr>
        <p:spPr/>
        <p:txBody>
          <a:bodyPr/>
          <a:lstStyle/>
          <a:p>
            <a:fld id="{6793F139-B48C-4307-8B1B-4C1900744BC1}" type="datetimeFigureOut">
              <a:rPr lang="en-US" smtClean="0"/>
              <a:t>12/15/2020</a:t>
            </a:fld>
            <a:endParaRPr lang="en-US"/>
          </a:p>
        </p:txBody>
      </p:sp>
      <p:sp>
        <p:nvSpPr>
          <p:cNvPr id="4" name="Footer Placeholder 3">
            <a:extLst>
              <a:ext uri="{FF2B5EF4-FFF2-40B4-BE49-F238E27FC236}">
                <a16:creationId xmlns:a16="http://schemas.microsoft.com/office/drawing/2014/main" id="{3D990437-EC07-4C39-98E2-55365E3E63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A310C4-9FF8-4DB9-A9B5-3B2C0CEE8B26}"/>
              </a:ext>
            </a:extLst>
          </p:cNvPr>
          <p:cNvSpPr>
            <a:spLocks noGrp="1"/>
          </p:cNvSpPr>
          <p:nvPr>
            <p:ph type="sldNum" sz="quarter" idx="12"/>
          </p:nvPr>
        </p:nvSpPr>
        <p:spPr/>
        <p:txBody>
          <a:bodyPr/>
          <a:lstStyle/>
          <a:p>
            <a:fld id="{169D7088-D49B-4B64-81CD-2C26AAE480C1}" type="slidenum">
              <a:rPr lang="en-US" smtClean="0"/>
              <a:t>‹#›</a:t>
            </a:fld>
            <a:endParaRPr lang="en-US"/>
          </a:p>
        </p:txBody>
      </p:sp>
    </p:spTree>
    <p:extLst>
      <p:ext uri="{BB962C8B-B14F-4D97-AF65-F5344CB8AC3E}">
        <p14:creationId xmlns:p14="http://schemas.microsoft.com/office/powerpoint/2010/main" val="136206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4AA55E-34D9-461F-A469-6375AC50CAD3}"/>
              </a:ext>
            </a:extLst>
          </p:cNvPr>
          <p:cNvSpPr>
            <a:spLocks noGrp="1"/>
          </p:cNvSpPr>
          <p:nvPr>
            <p:ph type="dt" sz="half" idx="10"/>
          </p:nvPr>
        </p:nvSpPr>
        <p:spPr/>
        <p:txBody>
          <a:bodyPr/>
          <a:lstStyle/>
          <a:p>
            <a:fld id="{6793F139-B48C-4307-8B1B-4C1900744BC1}" type="datetimeFigureOut">
              <a:rPr lang="en-US" smtClean="0"/>
              <a:t>12/15/2020</a:t>
            </a:fld>
            <a:endParaRPr lang="en-US"/>
          </a:p>
        </p:txBody>
      </p:sp>
      <p:sp>
        <p:nvSpPr>
          <p:cNvPr id="3" name="Footer Placeholder 2">
            <a:extLst>
              <a:ext uri="{FF2B5EF4-FFF2-40B4-BE49-F238E27FC236}">
                <a16:creationId xmlns:a16="http://schemas.microsoft.com/office/drawing/2014/main" id="{5349267E-5588-43EB-AE72-29889B7C52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E05A14-B8C9-4908-8CDD-5DD575BACB4E}"/>
              </a:ext>
            </a:extLst>
          </p:cNvPr>
          <p:cNvSpPr>
            <a:spLocks noGrp="1"/>
          </p:cNvSpPr>
          <p:nvPr>
            <p:ph type="sldNum" sz="quarter" idx="12"/>
          </p:nvPr>
        </p:nvSpPr>
        <p:spPr/>
        <p:txBody>
          <a:bodyPr/>
          <a:lstStyle/>
          <a:p>
            <a:fld id="{169D7088-D49B-4B64-81CD-2C26AAE480C1}" type="slidenum">
              <a:rPr lang="en-US" smtClean="0"/>
              <a:t>‹#›</a:t>
            </a:fld>
            <a:endParaRPr lang="en-US"/>
          </a:p>
        </p:txBody>
      </p:sp>
    </p:spTree>
    <p:extLst>
      <p:ext uri="{BB962C8B-B14F-4D97-AF65-F5344CB8AC3E}">
        <p14:creationId xmlns:p14="http://schemas.microsoft.com/office/powerpoint/2010/main" val="263981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DF05-CAD2-47A2-8CBC-58700720C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908E3A-6CC7-4F13-8DC6-2DFCFC34E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A0E2C3-26DA-4BB6-B415-02D8571B2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EDF2C-07C4-4257-93AB-13A39C603CDC}"/>
              </a:ext>
            </a:extLst>
          </p:cNvPr>
          <p:cNvSpPr>
            <a:spLocks noGrp="1"/>
          </p:cNvSpPr>
          <p:nvPr>
            <p:ph type="dt" sz="half" idx="10"/>
          </p:nvPr>
        </p:nvSpPr>
        <p:spPr/>
        <p:txBody>
          <a:bodyPr/>
          <a:lstStyle/>
          <a:p>
            <a:fld id="{6793F139-B48C-4307-8B1B-4C1900744BC1}" type="datetimeFigureOut">
              <a:rPr lang="en-US" smtClean="0"/>
              <a:t>12/15/2020</a:t>
            </a:fld>
            <a:endParaRPr lang="en-US"/>
          </a:p>
        </p:txBody>
      </p:sp>
      <p:sp>
        <p:nvSpPr>
          <p:cNvPr id="6" name="Footer Placeholder 5">
            <a:extLst>
              <a:ext uri="{FF2B5EF4-FFF2-40B4-BE49-F238E27FC236}">
                <a16:creationId xmlns:a16="http://schemas.microsoft.com/office/drawing/2014/main" id="{3E2E7CAC-9524-4016-B796-D7CA1F4D1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3DCF0-DE6E-45C5-A16A-8AFA80D2BFB8}"/>
              </a:ext>
            </a:extLst>
          </p:cNvPr>
          <p:cNvSpPr>
            <a:spLocks noGrp="1"/>
          </p:cNvSpPr>
          <p:nvPr>
            <p:ph type="sldNum" sz="quarter" idx="12"/>
          </p:nvPr>
        </p:nvSpPr>
        <p:spPr/>
        <p:txBody>
          <a:bodyPr/>
          <a:lstStyle/>
          <a:p>
            <a:fld id="{169D7088-D49B-4B64-81CD-2C26AAE480C1}" type="slidenum">
              <a:rPr lang="en-US" smtClean="0"/>
              <a:t>‹#›</a:t>
            </a:fld>
            <a:endParaRPr lang="en-US"/>
          </a:p>
        </p:txBody>
      </p:sp>
    </p:spTree>
    <p:extLst>
      <p:ext uri="{BB962C8B-B14F-4D97-AF65-F5344CB8AC3E}">
        <p14:creationId xmlns:p14="http://schemas.microsoft.com/office/powerpoint/2010/main" val="316049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2C5A-8154-40A9-9333-59F1C2B36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484259-E632-4152-BAB4-42BDF0CD27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E6480-F929-4662-B4D7-B5E64F2EC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10199-82CE-47FF-9013-976D5FF6D1D3}"/>
              </a:ext>
            </a:extLst>
          </p:cNvPr>
          <p:cNvSpPr>
            <a:spLocks noGrp="1"/>
          </p:cNvSpPr>
          <p:nvPr>
            <p:ph type="dt" sz="half" idx="10"/>
          </p:nvPr>
        </p:nvSpPr>
        <p:spPr/>
        <p:txBody>
          <a:bodyPr/>
          <a:lstStyle/>
          <a:p>
            <a:fld id="{6793F139-B48C-4307-8B1B-4C1900744BC1}" type="datetimeFigureOut">
              <a:rPr lang="en-US" smtClean="0"/>
              <a:t>12/15/2020</a:t>
            </a:fld>
            <a:endParaRPr lang="en-US"/>
          </a:p>
        </p:txBody>
      </p:sp>
      <p:sp>
        <p:nvSpPr>
          <p:cNvPr id="6" name="Footer Placeholder 5">
            <a:extLst>
              <a:ext uri="{FF2B5EF4-FFF2-40B4-BE49-F238E27FC236}">
                <a16:creationId xmlns:a16="http://schemas.microsoft.com/office/drawing/2014/main" id="{01541C9D-5A71-4769-8745-DCAA99F74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51D22-8434-4BA0-92C3-5293450D5A2D}"/>
              </a:ext>
            </a:extLst>
          </p:cNvPr>
          <p:cNvSpPr>
            <a:spLocks noGrp="1"/>
          </p:cNvSpPr>
          <p:nvPr>
            <p:ph type="sldNum" sz="quarter" idx="12"/>
          </p:nvPr>
        </p:nvSpPr>
        <p:spPr/>
        <p:txBody>
          <a:bodyPr/>
          <a:lstStyle/>
          <a:p>
            <a:fld id="{169D7088-D49B-4B64-81CD-2C26AAE480C1}" type="slidenum">
              <a:rPr lang="en-US" smtClean="0"/>
              <a:t>‹#›</a:t>
            </a:fld>
            <a:endParaRPr lang="en-US"/>
          </a:p>
        </p:txBody>
      </p:sp>
    </p:spTree>
    <p:extLst>
      <p:ext uri="{BB962C8B-B14F-4D97-AF65-F5344CB8AC3E}">
        <p14:creationId xmlns:p14="http://schemas.microsoft.com/office/powerpoint/2010/main" val="45071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4F21C-4847-4083-B589-B578149ED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C5AEB-9530-4CD5-B863-B1F08D8F6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03B6A-15F3-4CED-A1C9-8D6DC720D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3F139-B48C-4307-8B1B-4C1900744BC1}" type="datetimeFigureOut">
              <a:rPr lang="en-US" smtClean="0"/>
              <a:t>12/15/2020</a:t>
            </a:fld>
            <a:endParaRPr lang="en-US"/>
          </a:p>
        </p:txBody>
      </p:sp>
      <p:sp>
        <p:nvSpPr>
          <p:cNvPr id="5" name="Footer Placeholder 4">
            <a:extLst>
              <a:ext uri="{FF2B5EF4-FFF2-40B4-BE49-F238E27FC236}">
                <a16:creationId xmlns:a16="http://schemas.microsoft.com/office/drawing/2014/main" id="{6B8B540B-1F64-444B-8CDA-81B6E603C1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C4A5D8-0833-49BF-923E-9BF258BCD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D7088-D49B-4B64-81CD-2C26AAE480C1}" type="slidenum">
              <a:rPr lang="en-US" smtClean="0"/>
              <a:t>‹#›</a:t>
            </a:fld>
            <a:endParaRPr lang="en-US"/>
          </a:p>
        </p:txBody>
      </p:sp>
    </p:spTree>
    <p:extLst>
      <p:ext uri="{BB962C8B-B14F-4D97-AF65-F5344CB8AC3E}">
        <p14:creationId xmlns:p14="http://schemas.microsoft.com/office/powerpoint/2010/main" val="4066568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554FC4-F24F-45EA-8425-10912769BCD1}"/>
              </a:ext>
            </a:extLst>
          </p:cNvPr>
          <p:cNvSpPr txBox="1"/>
          <p:nvPr/>
        </p:nvSpPr>
        <p:spPr>
          <a:xfrm>
            <a:off x="4947417" y="285226"/>
            <a:ext cx="2309158" cy="369332"/>
          </a:xfrm>
          <a:prstGeom prst="rect">
            <a:avLst/>
          </a:prstGeom>
          <a:solidFill>
            <a:schemeClr val="accent1">
              <a:lumMod val="60000"/>
              <a:lumOff val="40000"/>
            </a:schemeClr>
          </a:solidFill>
          <a:ln>
            <a:solidFill>
              <a:schemeClr val="tx1"/>
            </a:solidFill>
          </a:ln>
        </p:spPr>
        <p:txBody>
          <a:bodyPr wrap="none" rtlCol="0">
            <a:spAutoFit/>
          </a:bodyPr>
          <a:lstStyle/>
          <a:p>
            <a:r>
              <a:rPr lang="en-US" dirty="0"/>
              <a:t>kinova_gripper_env.py</a:t>
            </a:r>
          </a:p>
        </p:txBody>
      </p:sp>
      <p:sp>
        <p:nvSpPr>
          <p:cNvPr id="5" name="TextBox 4">
            <a:extLst>
              <a:ext uri="{FF2B5EF4-FFF2-40B4-BE49-F238E27FC236}">
                <a16:creationId xmlns:a16="http://schemas.microsoft.com/office/drawing/2014/main" id="{F2BD2907-7BFE-46A8-B9C9-42D17D105D23}"/>
              </a:ext>
            </a:extLst>
          </p:cNvPr>
          <p:cNvSpPr txBox="1"/>
          <p:nvPr/>
        </p:nvSpPr>
        <p:spPr>
          <a:xfrm>
            <a:off x="2306285" y="1242970"/>
            <a:ext cx="799193"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reset()</a:t>
            </a:r>
          </a:p>
        </p:txBody>
      </p:sp>
      <p:sp>
        <p:nvSpPr>
          <p:cNvPr id="6" name="TextBox 5">
            <a:extLst>
              <a:ext uri="{FF2B5EF4-FFF2-40B4-BE49-F238E27FC236}">
                <a16:creationId xmlns:a16="http://schemas.microsoft.com/office/drawing/2014/main" id="{F7CEE7C7-7B2A-46A6-AAF8-8D4B85C51980}"/>
              </a:ext>
            </a:extLst>
          </p:cNvPr>
          <p:cNvSpPr txBox="1"/>
          <p:nvPr/>
        </p:nvSpPr>
        <p:spPr>
          <a:xfrm>
            <a:off x="6233260" y="1235980"/>
            <a:ext cx="2539413" cy="646331"/>
          </a:xfrm>
          <a:prstGeom prst="rect">
            <a:avLst/>
          </a:prstGeom>
          <a:solidFill>
            <a:schemeClr val="accent2">
              <a:lumMod val="60000"/>
              <a:lumOff val="40000"/>
            </a:schemeClr>
          </a:solidFill>
          <a:ln>
            <a:solidFill>
              <a:schemeClr val="tx1"/>
            </a:solidFill>
          </a:ln>
        </p:spPr>
        <p:txBody>
          <a:bodyPr wrap="none" rtlCol="0">
            <a:spAutoFit/>
          </a:bodyPr>
          <a:lstStyle/>
          <a:p>
            <a:r>
              <a:rPr lang="en-US" dirty="0" err="1"/>
              <a:t>Generate_Latin_Square</a:t>
            </a:r>
            <a:r>
              <a:rPr lang="en-US" dirty="0"/>
              <a:t>()</a:t>
            </a:r>
          </a:p>
          <a:p>
            <a:r>
              <a:rPr lang="en-US" dirty="0"/>
              <a:t>and experiment()</a:t>
            </a:r>
          </a:p>
        </p:txBody>
      </p:sp>
      <p:sp>
        <p:nvSpPr>
          <p:cNvPr id="7" name="TextBox 6">
            <a:extLst>
              <a:ext uri="{FF2B5EF4-FFF2-40B4-BE49-F238E27FC236}">
                <a16:creationId xmlns:a16="http://schemas.microsoft.com/office/drawing/2014/main" id="{51EEF0A1-D118-416E-B139-2F085E5C8ACD}"/>
              </a:ext>
            </a:extLst>
          </p:cNvPr>
          <p:cNvSpPr txBox="1"/>
          <p:nvPr/>
        </p:nvSpPr>
        <p:spPr>
          <a:xfrm>
            <a:off x="9849494" y="1242970"/>
            <a:ext cx="1123769"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err="1"/>
              <a:t>test_self</a:t>
            </a:r>
            <a:r>
              <a:rPr lang="en-US" dirty="0"/>
              <a:t>()</a:t>
            </a:r>
          </a:p>
        </p:txBody>
      </p:sp>
      <p:sp>
        <p:nvSpPr>
          <p:cNvPr id="8" name="TextBox 7">
            <a:extLst>
              <a:ext uri="{FF2B5EF4-FFF2-40B4-BE49-F238E27FC236}">
                <a16:creationId xmlns:a16="http://schemas.microsoft.com/office/drawing/2014/main" id="{3F54CDB1-B948-4EC5-A192-B4C21614EBCE}"/>
              </a:ext>
            </a:extLst>
          </p:cNvPr>
          <p:cNvSpPr txBox="1"/>
          <p:nvPr/>
        </p:nvSpPr>
        <p:spPr>
          <a:xfrm>
            <a:off x="4307058" y="1247273"/>
            <a:ext cx="724622"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step()</a:t>
            </a:r>
          </a:p>
        </p:txBody>
      </p:sp>
      <p:sp>
        <p:nvSpPr>
          <p:cNvPr id="10" name="TextBox 9">
            <a:extLst>
              <a:ext uri="{FF2B5EF4-FFF2-40B4-BE49-F238E27FC236}">
                <a16:creationId xmlns:a16="http://schemas.microsoft.com/office/drawing/2014/main" id="{3E0B7ABC-2637-418A-B6D1-773A91C64144}"/>
              </a:ext>
            </a:extLst>
          </p:cNvPr>
          <p:cNvSpPr txBox="1"/>
          <p:nvPr/>
        </p:nvSpPr>
        <p:spPr>
          <a:xfrm>
            <a:off x="1695007" y="2139193"/>
            <a:ext cx="2021747" cy="2862322"/>
          </a:xfrm>
          <a:prstGeom prst="rect">
            <a:avLst/>
          </a:prstGeom>
          <a:noFill/>
        </p:spPr>
        <p:txBody>
          <a:bodyPr wrap="square" rtlCol="0">
            <a:spAutoFit/>
          </a:bodyPr>
          <a:lstStyle/>
          <a:p>
            <a:r>
              <a:rPr lang="en-US" dirty="0"/>
              <a:t>Restarts the simulator. Must be called before running any simulation.  Can specify which object/orientation to use or randomize these parameters.</a:t>
            </a:r>
          </a:p>
        </p:txBody>
      </p:sp>
      <p:sp>
        <p:nvSpPr>
          <p:cNvPr id="11" name="TextBox 10">
            <a:extLst>
              <a:ext uri="{FF2B5EF4-FFF2-40B4-BE49-F238E27FC236}">
                <a16:creationId xmlns:a16="http://schemas.microsoft.com/office/drawing/2014/main" id="{FACCE7EE-E8C4-44BC-B367-32E9CA0EDA17}"/>
              </a:ext>
            </a:extLst>
          </p:cNvPr>
          <p:cNvSpPr txBox="1"/>
          <p:nvPr/>
        </p:nvSpPr>
        <p:spPr>
          <a:xfrm>
            <a:off x="3658495" y="2139193"/>
            <a:ext cx="2021747" cy="3139321"/>
          </a:xfrm>
          <a:prstGeom prst="rect">
            <a:avLst/>
          </a:prstGeom>
          <a:noFill/>
        </p:spPr>
        <p:txBody>
          <a:bodyPr wrap="square" rtlCol="0">
            <a:spAutoFit/>
          </a:bodyPr>
          <a:lstStyle/>
          <a:p>
            <a:r>
              <a:rPr lang="en-US" dirty="0"/>
              <a:t>Steps forward in the simulator. Hand action is determined by a 4 length or 6 length array. After moving, step() returns the current state of the hand, RL reward and if the test is complete.</a:t>
            </a:r>
          </a:p>
        </p:txBody>
      </p:sp>
      <p:sp>
        <p:nvSpPr>
          <p:cNvPr id="12" name="TextBox 11">
            <a:extLst>
              <a:ext uri="{FF2B5EF4-FFF2-40B4-BE49-F238E27FC236}">
                <a16:creationId xmlns:a16="http://schemas.microsoft.com/office/drawing/2014/main" id="{23A4E515-8644-4CC7-AB51-A0146A1CC618}"/>
              </a:ext>
            </a:extLst>
          </p:cNvPr>
          <p:cNvSpPr txBox="1"/>
          <p:nvPr/>
        </p:nvSpPr>
        <p:spPr>
          <a:xfrm>
            <a:off x="6233260" y="2139193"/>
            <a:ext cx="2539413" cy="3416320"/>
          </a:xfrm>
          <a:prstGeom prst="rect">
            <a:avLst/>
          </a:prstGeom>
          <a:noFill/>
        </p:spPr>
        <p:txBody>
          <a:bodyPr wrap="square" rtlCol="0">
            <a:spAutoFit/>
          </a:bodyPr>
          <a:lstStyle/>
          <a:p>
            <a:r>
              <a:rPr lang="en-US" dirty="0"/>
              <a:t>These functions generate a random distribution of object/orientation pairs for use in RL testing based on which shapes and orientations are involved in the experiment. This is normally called by reset if the object and orientation are not specified.</a:t>
            </a:r>
          </a:p>
        </p:txBody>
      </p:sp>
      <p:sp>
        <p:nvSpPr>
          <p:cNvPr id="13" name="TextBox 12">
            <a:extLst>
              <a:ext uri="{FF2B5EF4-FFF2-40B4-BE49-F238E27FC236}">
                <a16:creationId xmlns:a16="http://schemas.microsoft.com/office/drawing/2014/main" id="{732C2AD3-DB18-4056-8AE1-1CB04FAC2C11}"/>
              </a:ext>
            </a:extLst>
          </p:cNvPr>
          <p:cNvSpPr txBox="1"/>
          <p:nvPr/>
        </p:nvSpPr>
        <p:spPr>
          <a:xfrm>
            <a:off x="9400504" y="2139193"/>
            <a:ext cx="2021747" cy="3416320"/>
          </a:xfrm>
          <a:prstGeom prst="rect">
            <a:avLst/>
          </a:prstGeom>
          <a:noFill/>
        </p:spPr>
        <p:txBody>
          <a:bodyPr wrap="square" rtlCol="0">
            <a:spAutoFit/>
          </a:bodyPr>
          <a:lstStyle/>
          <a:p>
            <a:r>
              <a:rPr lang="en-US" dirty="0"/>
              <a:t>This verifies that reset() and step() function as expected, and that the shapes and orientations are what is expected. Also checks that the reported state of the hand matches real world expectations.</a:t>
            </a:r>
          </a:p>
        </p:txBody>
      </p:sp>
    </p:spTree>
    <p:extLst>
      <p:ext uri="{BB962C8B-B14F-4D97-AF65-F5344CB8AC3E}">
        <p14:creationId xmlns:p14="http://schemas.microsoft.com/office/powerpoint/2010/main" val="338596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11F7FB-B34D-4067-8EE5-A9FFC6F6E74E}"/>
              </a:ext>
            </a:extLst>
          </p:cNvPr>
          <p:cNvSpPr txBox="1"/>
          <p:nvPr/>
        </p:nvSpPr>
        <p:spPr>
          <a:xfrm>
            <a:off x="6759315" y="943197"/>
            <a:ext cx="3707105" cy="369332"/>
          </a:xfrm>
          <a:prstGeom prst="rect">
            <a:avLst/>
          </a:prstGeom>
          <a:solidFill>
            <a:schemeClr val="accent1">
              <a:lumMod val="60000"/>
              <a:lumOff val="40000"/>
            </a:schemeClr>
          </a:solidFill>
          <a:ln>
            <a:solidFill>
              <a:schemeClr val="tx1"/>
            </a:solidFill>
          </a:ln>
        </p:spPr>
        <p:txBody>
          <a:bodyPr wrap="none" rtlCol="0">
            <a:spAutoFit/>
          </a:bodyPr>
          <a:lstStyle/>
          <a:p>
            <a:r>
              <a:rPr lang="en-US" dirty="0"/>
              <a:t>data_collection_modified_weights.py</a:t>
            </a:r>
          </a:p>
        </p:txBody>
      </p:sp>
      <p:sp>
        <p:nvSpPr>
          <p:cNvPr id="6" name="TextBox 5">
            <a:extLst>
              <a:ext uri="{FF2B5EF4-FFF2-40B4-BE49-F238E27FC236}">
                <a16:creationId xmlns:a16="http://schemas.microsoft.com/office/drawing/2014/main" id="{4D9DBDFC-E8EC-4181-891E-2E1D8AB1EA20}"/>
              </a:ext>
            </a:extLst>
          </p:cNvPr>
          <p:cNvSpPr txBox="1"/>
          <p:nvPr/>
        </p:nvSpPr>
        <p:spPr>
          <a:xfrm>
            <a:off x="1686188" y="943197"/>
            <a:ext cx="904928" cy="369332"/>
          </a:xfrm>
          <a:prstGeom prst="rect">
            <a:avLst/>
          </a:prstGeom>
          <a:solidFill>
            <a:schemeClr val="accent1">
              <a:lumMod val="60000"/>
              <a:lumOff val="40000"/>
            </a:schemeClr>
          </a:solidFill>
          <a:ln>
            <a:solidFill>
              <a:schemeClr val="tx1"/>
            </a:solidFill>
          </a:ln>
        </p:spPr>
        <p:txBody>
          <a:bodyPr wrap="none" rtlCol="0">
            <a:spAutoFit/>
          </a:bodyPr>
          <a:lstStyle/>
          <a:p>
            <a:r>
              <a:rPr lang="en-US" dirty="0"/>
              <a:t>train.py</a:t>
            </a:r>
          </a:p>
        </p:txBody>
      </p:sp>
      <p:sp>
        <p:nvSpPr>
          <p:cNvPr id="7" name="TextBox 6">
            <a:extLst>
              <a:ext uri="{FF2B5EF4-FFF2-40B4-BE49-F238E27FC236}">
                <a16:creationId xmlns:a16="http://schemas.microsoft.com/office/drawing/2014/main" id="{A60D42B8-8FEF-48CC-A81F-3428CD5B9B9A}"/>
              </a:ext>
            </a:extLst>
          </p:cNvPr>
          <p:cNvSpPr txBox="1"/>
          <p:nvPr/>
        </p:nvSpPr>
        <p:spPr>
          <a:xfrm>
            <a:off x="3775286" y="943197"/>
            <a:ext cx="2177519" cy="369332"/>
          </a:xfrm>
          <a:prstGeom prst="rect">
            <a:avLst/>
          </a:prstGeom>
          <a:solidFill>
            <a:schemeClr val="accent1">
              <a:lumMod val="60000"/>
              <a:lumOff val="40000"/>
            </a:schemeClr>
          </a:solidFill>
          <a:ln>
            <a:solidFill>
              <a:schemeClr val="tx1"/>
            </a:solidFill>
          </a:ln>
        </p:spPr>
        <p:txBody>
          <a:bodyPr wrap="none" rtlCol="0">
            <a:spAutoFit/>
          </a:bodyPr>
          <a:lstStyle/>
          <a:p>
            <a:r>
              <a:rPr lang="en-US" dirty="0"/>
              <a:t>classifier_network.py</a:t>
            </a:r>
          </a:p>
        </p:txBody>
      </p:sp>
      <p:sp>
        <p:nvSpPr>
          <p:cNvPr id="8" name="TextBox 7">
            <a:extLst>
              <a:ext uri="{FF2B5EF4-FFF2-40B4-BE49-F238E27FC236}">
                <a16:creationId xmlns:a16="http://schemas.microsoft.com/office/drawing/2014/main" id="{4E9B8B60-95CF-4B2C-A533-68E585726709}"/>
              </a:ext>
            </a:extLst>
          </p:cNvPr>
          <p:cNvSpPr txBox="1"/>
          <p:nvPr/>
        </p:nvSpPr>
        <p:spPr>
          <a:xfrm>
            <a:off x="4830369" y="203170"/>
            <a:ext cx="2089098" cy="369332"/>
          </a:xfrm>
          <a:prstGeom prst="rect">
            <a:avLst/>
          </a:prstGeom>
          <a:noFill/>
        </p:spPr>
        <p:txBody>
          <a:bodyPr wrap="none" rtlCol="0">
            <a:spAutoFit/>
          </a:bodyPr>
          <a:lstStyle/>
          <a:p>
            <a:r>
              <a:rPr lang="en-US" dirty="0"/>
              <a:t>Grasp Classifier Files</a:t>
            </a:r>
          </a:p>
        </p:txBody>
      </p:sp>
      <p:sp>
        <p:nvSpPr>
          <p:cNvPr id="10" name="TextBox 9">
            <a:extLst>
              <a:ext uri="{FF2B5EF4-FFF2-40B4-BE49-F238E27FC236}">
                <a16:creationId xmlns:a16="http://schemas.microsoft.com/office/drawing/2014/main" id="{32689FD7-B71D-426F-B5D5-446A5DC147B6}"/>
              </a:ext>
            </a:extLst>
          </p:cNvPr>
          <p:cNvSpPr txBox="1"/>
          <p:nvPr/>
        </p:nvSpPr>
        <p:spPr>
          <a:xfrm>
            <a:off x="1127778" y="1634725"/>
            <a:ext cx="2021747" cy="1477328"/>
          </a:xfrm>
          <a:prstGeom prst="rect">
            <a:avLst/>
          </a:prstGeom>
          <a:noFill/>
        </p:spPr>
        <p:txBody>
          <a:bodyPr wrap="square" rtlCol="0">
            <a:spAutoFit/>
          </a:bodyPr>
          <a:lstStyle/>
          <a:p>
            <a:r>
              <a:rPr lang="en-US" dirty="0"/>
              <a:t>(old) Trains a feedforward NN described in classifier_network.py</a:t>
            </a:r>
          </a:p>
        </p:txBody>
      </p:sp>
      <p:sp>
        <p:nvSpPr>
          <p:cNvPr id="12" name="TextBox 11">
            <a:extLst>
              <a:ext uri="{FF2B5EF4-FFF2-40B4-BE49-F238E27FC236}">
                <a16:creationId xmlns:a16="http://schemas.microsoft.com/office/drawing/2014/main" id="{69699EED-BB23-405C-AE66-0D45AD4AB6D2}"/>
              </a:ext>
            </a:extLst>
          </p:cNvPr>
          <p:cNvSpPr txBox="1"/>
          <p:nvPr/>
        </p:nvSpPr>
        <p:spPr>
          <a:xfrm>
            <a:off x="3853171" y="1621438"/>
            <a:ext cx="2021747" cy="1477328"/>
          </a:xfrm>
          <a:prstGeom prst="rect">
            <a:avLst/>
          </a:prstGeom>
          <a:noFill/>
        </p:spPr>
        <p:txBody>
          <a:bodyPr wrap="square" rtlCol="0">
            <a:spAutoFit/>
          </a:bodyPr>
          <a:lstStyle/>
          <a:p>
            <a:r>
              <a:rPr lang="en-US" dirty="0"/>
              <a:t>(old) Describes structure of feedforward NN to be used in grasp classification</a:t>
            </a:r>
          </a:p>
        </p:txBody>
      </p:sp>
      <p:sp>
        <p:nvSpPr>
          <p:cNvPr id="13" name="TextBox 12">
            <a:extLst>
              <a:ext uri="{FF2B5EF4-FFF2-40B4-BE49-F238E27FC236}">
                <a16:creationId xmlns:a16="http://schemas.microsoft.com/office/drawing/2014/main" id="{85231E2C-ABA6-48F6-9C6B-9ED5C517B1B2}"/>
              </a:ext>
            </a:extLst>
          </p:cNvPr>
          <p:cNvSpPr txBox="1"/>
          <p:nvPr/>
        </p:nvSpPr>
        <p:spPr>
          <a:xfrm>
            <a:off x="6759315" y="1683224"/>
            <a:ext cx="3707105" cy="1200329"/>
          </a:xfrm>
          <a:prstGeom prst="rect">
            <a:avLst/>
          </a:prstGeom>
          <a:noFill/>
        </p:spPr>
        <p:txBody>
          <a:bodyPr wrap="square" rtlCol="0">
            <a:spAutoFit/>
          </a:bodyPr>
          <a:lstStyle/>
          <a:p>
            <a:r>
              <a:rPr lang="en-US" dirty="0"/>
              <a:t>Collects dataset for grasp classification. This consists of the state immediately before lifting and the success or failure of that grasp.</a:t>
            </a:r>
          </a:p>
        </p:txBody>
      </p:sp>
      <p:sp>
        <p:nvSpPr>
          <p:cNvPr id="14" name="TextBox 13">
            <a:extLst>
              <a:ext uri="{FF2B5EF4-FFF2-40B4-BE49-F238E27FC236}">
                <a16:creationId xmlns:a16="http://schemas.microsoft.com/office/drawing/2014/main" id="{488FC802-07F4-4BF3-B33E-DD4EB0AF3CB8}"/>
              </a:ext>
            </a:extLst>
          </p:cNvPr>
          <p:cNvSpPr txBox="1"/>
          <p:nvPr/>
        </p:nvSpPr>
        <p:spPr>
          <a:xfrm>
            <a:off x="4670217" y="3469461"/>
            <a:ext cx="2047355" cy="369332"/>
          </a:xfrm>
          <a:prstGeom prst="rect">
            <a:avLst/>
          </a:prstGeom>
          <a:noFill/>
        </p:spPr>
        <p:txBody>
          <a:bodyPr wrap="none" rtlCol="0">
            <a:spAutoFit/>
          </a:bodyPr>
          <a:lstStyle/>
          <a:p>
            <a:r>
              <a:rPr lang="en-US" dirty="0"/>
              <a:t>Miscellaneous Files</a:t>
            </a:r>
          </a:p>
        </p:txBody>
      </p:sp>
      <p:sp>
        <p:nvSpPr>
          <p:cNvPr id="15" name="TextBox 14">
            <a:extLst>
              <a:ext uri="{FF2B5EF4-FFF2-40B4-BE49-F238E27FC236}">
                <a16:creationId xmlns:a16="http://schemas.microsoft.com/office/drawing/2014/main" id="{29F3F9C3-34CD-4136-8F86-65B5B4629BFE}"/>
              </a:ext>
            </a:extLst>
          </p:cNvPr>
          <p:cNvSpPr txBox="1"/>
          <p:nvPr/>
        </p:nvSpPr>
        <p:spPr>
          <a:xfrm>
            <a:off x="2906799" y="4115634"/>
            <a:ext cx="2238754" cy="369332"/>
          </a:xfrm>
          <a:prstGeom prst="rect">
            <a:avLst/>
          </a:prstGeom>
          <a:solidFill>
            <a:schemeClr val="accent1">
              <a:lumMod val="60000"/>
              <a:lumOff val="40000"/>
            </a:schemeClr>
          </a:solidFill>
          <a:ln>
            <a:solidFill>
              <a:schemeClr val="tx1"/>
            </a:solidFill>
          </a:ln>
        </p:spPr>
        <p:txBody>
          <a:bodyPr wrap="none" rtlCol="0">
            <a:spAutoFit/>
          </a:bodyPr>
          <a:lstStyle/>
          <a:p>
            <a:r>
              <a:rPr lang="en-US" dirty="0"/>
              <a:t>rotation_genration.py</a:t>
            </a:r>
          </a:p>
        </p:txBody>
      </p:sp>
      <p:sp>
        <p:nvSpPr>
          <p:cNvPr id="16" name="TextBox 15">
            <a:extLst>
              <a:ext uri="{FF2B5EF4-FFF2-40B4-BE49-F238E27FC236}">
                <a16:creationId xmlns:a16="http://schemas.microsoft.com/office/drawing/2014/main" id="{D639FE61-75C5-4862-89B4-BFC082869332}"/>
              </a:ext>
            </a:extLst>
          </p:cNvPr>
          <p:cNvSpPr txBox="1"/>
          <p:nvPr/>
        </p:nvSpPr>
        <p:spPr>
          <a:xfrm>
            <a:off x="2906799" y="4714883"/>
            <a:ext cx="2238754" cy="2031325"/>
          </a:xfrm>
          <a:prstGeom prst="rect">
            <a:avLst/>
          </a:prstGeom>
          <a:noFill/>
        </p:spPr>
        <p:txBody>
          <a:bodyPr wrap="square" rtlCol="0">
            <a:spAutoFit/>
          </a:bodyPr>
          <a:lstStyle/>
          <a:p>
            <a:r>
              <a:rPr lang="en-US" dirty="0"/>
              <a:t>Generates text files of </a:t>
            </a:r>
            <a:r>
              <a:rPr lang="en-US" dirty="0" err="1"/>
              <a:t>euler</a:t>
            </a:r>
            <a:r>
              <a:rPr lang="en-US" dirty="0"/>
              <a:t> angles (XYZ) which correspond to acceptable hand orientations. These are used to generate valid object locations</a:t>
            </a:r>
          </a:p>
        </p:txBody>
      </p:sp>
      <p:sp>
        <p:nvSpPr>
          <p:cNvPr id="17" name="TextBox 16">
            <a:extLst>
              <a:ext uri="{FF2B5EF4-FFF2-40B4-BE49-F238E27FC236}">
                <a16:creationId xmlns:a16="http://schemas.microsoft.com/office/drawing/2014/main" id="{94BA0764-EE12-494F-A5CE-E28A1F8DC27D}"/>
              </a:ext>
            </a:extLst>
          </p:cNvPr>
          <p:cNvSpPr txBox="1"/>
          <p:nvPr/>
        </p:nvSpPr>
        <p:spPr>
          <a:xfrm>
            <a:off x="6094141" y="4105178"/>
            <a:ext cx="2722605" cy="369332"/>
          </a:xfrm>
          <a:prstGeom prst="rect">
            <a:avLst/>
          </a:prstGeom>
          <a:solidFill>
            <a:schemeClr val="accent1">
              <a:lumMod val="60000"/>
              <a:lumOff val="40000"/>
            </a:schemeClr>
          </a:solidFill>
          <a:ln>
            <a:solidFill>
              <a:schemeClr val="tx1"/>
            </a:solidFill>
          </a:ln>
        </p:spPr>
        <p:txBody>
          <a:bodyPr wrap="none" rtlCol="0">
            <a:spAutoFit/>
          </a:bodyPr>
          <a:lstStyle/>
          <a:p>
            <a:r>
              <a:rPr lang="en-US" dirty="0"/>
              <a:t>simulation_2_exploration()</a:t>
            </a:r>
          </a:p>
        </p:txBody>
      </p:sp>
      <p:sp>
        <p:nvSpPr>
          <p:cNvPr id="18" name="TextBox 17">
            <a:extLst>
              <a:ext uri="{FF2B5EF4-FFF2-40B4-BE49-F238E27FC236}">
                <a16:creationId xmlns:a16="http://schemas.microsoft.com/office/drawing/2014/main" id="{7FD62857-C239-4BC9-AEBD-3576C21FAD71}"/>
              </a:ext>
            </a:extLst>
          </p:cNvPr>
          <p:cNvSpPr txBox="1"/>
          <p:nvPr/>
        </p:nvSpPr>
        <p:spPr>
          <a:xfrm>
            <a:off x="6094141" y="4704427"/>
            <a:ext cx="2722604" cy="1200329"/>
          </a:xfrm>
          <a:prstGeom prst="rect">
            <a:avLst/>
          </a:prstGeom>
          <a:noFill/>
        </p:spPr>
        <p:txBody>
          <a:bodyPr wrap="square" rtlCol="0">
            <a:spAutoFit/>
          </a:bodyPr>
          <a:lstStyle/>
          <a:p>
            <a:r>
              <a:rPr lang="en-US" dirty="0"/>
              <a:t>Uses a reduced grasp classifier described in classifier_network.py to plan a regrasp of an object.</a:t>
            </a:r>
          </a:p>
        </p:txBody>
      </p:sp>
    </p:spTree>
    <p:extLst>
      <p:ext uri="{BB962C8B-B14F-4D97-AF65-F5344CB8AC3E}">
        <p14:creationId xmlns:p14="http://schemas.microsoft.com/office/powerpoint/2010/main" val="3446443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280BFD-8B46-4B9E-A8D3-8DA73D2C376C}"/>
              </a:ext>
            </a:extLst>
          </p:cNvPr>
          <p:cNvSpPr txBox="1"/>
          <p:nvPr/>
        </p:nvSpPr>
        <p:spPr>
          <a:xfrm>
            <a:off x="4830369" y="203170"/>
            <a:ext cx="1672446" cy="369332"/>
          </a:xfrm>
          <a:prstGeom prst="rect">
            <a:avLst/>
          </a:prstGeom>
          <a:noFill/>
        </p:spPr>
        <p:txBody>
          <a:bodyPr wrap="none" rtlCol="0">
            <a:spAutoFit/>
          </a:bodyPr>
          <a:lstStyle/>
          <a:p>
            <a:r>
              <a:rPr lang="en-US" dirty="0"/>
              <a:t>RL Training Files</a:t>
            </a:r>
          </a:p>
        </p:txBody>
      </p:sp>
      <p:sp>
        <p:nvSpPr>
          <p:cNvPr id="5" name="TextBox 4">
            <a:extLst>
              <a:ext uri="{FF2B5EF4-FFF2-40B4-BE49-F238E27FC236}">
                <a16:creationId xmlns:a16="http://schemas.microsoft.com/office/drawing/2014/main" id="{3D1E508A-8B5D-464F-A23D-A597F46EEAB1}"/>
              </a:ext>
            </a:extLst>
          </p:cNvPr>
          <p:cNvSpPr txBox="1"/>
          <p:nvPr/>
        </p:nvSpPr>
        <p:spPr>
          <a:xfrm>
            <a:off x="6759315" y="943197"/>
            <a:ext cx="2124877" cy="369332"/>
          </a:xfrm>
          <a:prstGeom prst="rect">
            <a:avLst/>
          </a:prstGeom>
          <a:solidFill>
            <a:schemeClr val="accent1">
              <a:lumMod val="60000"/>
              <a:lumOff val="40000"/>
            </a:schemeClr>
          </a:solidFill>
          <a:ln>
            <a:solidFill>
              <a:schemeClr val="tx1"/>
            </a:solidFill>
          </a:ln>
        </p:spPr>
        <p:txBody>
          <a:bodyPr wrap="none" rtlCol="0">
            <a:spAutoFit/>
          </a:bodyPr>
          <a:lstStyle/>
          <a:p>
            <a:r>
              <a:rPr lang="en-US" dirty="0"/>
              <a:t>pretrain_from_RL.py</a:t>
            </a:r>
          </a:p>
        </p:txBody>
      </p:sp>
      <p:sp>
        <p:nvSpPr>
          <p:cNvPr id="6" name="TextBox 5">
            <a:extLst>
              <a:ext uri="{FF2B5EF4-FFF2-40B4-BE49-F238E27FC236}">
                <a16:creationId xmlns:a16="http://schemas.microsoft.com/office/drawing/2014/main" id="{190FC03F-E8B9-4394-82D9-F8FFED85380A}"/>
              </a:ext>
            </a:extLst>
          </p:cNvPr>
          <p:cNvSpPr txBox="1"/>
          <p:nvPr/>
        </p:nvSpPr>
        <p:spPr>
          <a:xfrm>
            <a:off x="956346" y="943197"/>
            <a:ext cx="1809983" cy="369332"/>
          </a:xfrm>
          <a:prstGeom prst="rect">
            <a:avLst/>
          </a:prstGeom>
          <a:solidFill>
            <a:schemeClr val="accent1">
              <a:lumMod val="60000"/>
              <a:lumOff val="40000"/>
            </a:schemeClr>
          </a:solidFill>
          <a:ln>
            <a:solidFill>
              <a:schemeClr val="tx1"/>
            </a:solidFill>
          </a:ln>
        </p:spPr>
        <p:txBody>
          <a:bodyPr wrap="none" rtlCol="0">
            <a:spAutoFit/>
          </a:bodyPr>
          <a:lstStyle/>
          <a:p>
            <a:r>
              <a:rPr lang="en-US" dirty="0"/>
              <a:t>main_DDPGfD.py</a:t>
            </a:r>
          </a:p>
        </p:txBody>
      </p:sp>
      <p:sp>
        <p:nvSpPr>
          <p:cNvPr id="7" name="TextBox 6">
            <a:extLst>
              <a:ext uri="{FF2B5EF4-FFF2-40B4-BE49-F238E27FC236}">
                <a16:creationId xmlns:a16="http://schemas.microsoft.com/office/drawing/2014/main" id="{64D0F206-5926-4480-A30D-22324AC51B12}"/>
              </a:ext>
            </a:extLst>
          </p:cNvPr>
          <p:cNvSpPr txBox="1"/>
          <p:nvPr/>
        </p:nvSpPr>
        <p:spPr>
          <a:xfrm>
            <a:off x="3775286" y="943197"/>
            <a:ext cx="1603388" cy="369332"/>
          </a:xfrm>
          <a:prstGeom prst="rect">
            <a:avLst/>
          </a:prstGeom>
          <a:solidFill>
            <a:schemeClr val="accent1">
              <a:lumMod val="60000"/>
              <a:lumOff val="40000"/>
            </a:schemeClr>
          </a:solidFill>
          <a:ln>
            <a:solidFill>
              <a:schemeClr val="tx1"/>
            </a:solidFill>
          </a:ln>
        </p:spPr>
        <p:txBody>
          <a:bodyPr wrap="none" rtlCol="0">
            <a:spAutoFit/>
          </a:bodyPr>
          <a:lstStyle/>
          <a:p>
            <a:r>
              <a:rPr lang="en-US" dirty="0"/>
              <a:t>expert_data.py</a:t>
            </a:r>
          </a:p>
        </p:txBody>
      </p:sp>
      <p:sp>
        <p:nvSpPr>
          <p:cNvPr id="8" name="TextBox 7">
            <a:extLst>
              <a:ext uri="{FF2B5EF4-FFF2-40B4-BE49-F238E27FC236}">
                <a16:creationId xmlns:a16="http://schemas.microsoft.com/office/drawing/2014/main" id="{A3885696-C022-440E-B3DC-6C42EB1AAD07}"/>
              </a:ext>
            </a:extLst>
          </p:cNvPr>
          <p:cNvSpPr txBox="1"/>
          <p:nvPr/>
        </p:nvSpPr>
        <p:spPr>
          <a:xfrm>
            <a:off x="1127778" y="1634725"/>
            <a:ext cx="2021747" cy="1477328"/>
          </a:xfrm>
          <a:prstGeom prst="rect">
            <a:avLst/>
          </a:prstGeom>
          <a:noFill/>
        </p:spPr>
        <p:txBody>
          <a:bodyPr wrap="square" rtlCol="0">
            <a:spAutoFit/>
          </a:bodyPr>
          <a:lstStyle/>
          <a:p>
            <a:r>
              <a:rPr lang="en-US" dirty="0"/>
              <a:t>(old) Trains a feedforward NN described in classifier_network.py</a:t>
            </a:r>
          </a:p>
        </p:txBody>
      </p:sp>
      <p:sp>
        <p:nvSpPr>
          <p:cNvPr id="9" name="TextBox 8">
            <a:extLst>
              <a:ext uri="{FF2B5EF4-FFF2-40B4-BE49-F238E27FC236}">
                <a16:creationId xmlns:a16="http://schemas.microsoft.com/office/drawing/2014/main" id="{2D1343F8-176E-49C9-B695-3AFA9DB30FFB}"/>
              </a:ext>
            </a:extLst>
          </p:cNvPr>
          <p:cNvSpPr txBox="1"/>
          <p:nvPr/>
        </p:nvSpPr>
        <p:spPr>
          <a:xfrm>
            <a:off x="3853171" y="1621438"/>
            <a:ext cx="2021747" cy="1477328"/>
          </a:xfrm>
          <a:prstGeom prst="rect">
            <a:avLst/>
          </a:prstGeom>
          <a:noFill/>
        </p:spPr>
        <p:txBody>
          <a:bodyPr wrap="square" rtlCol="0">
            <a:spAutoFit/>
          </a:bodyPr>
          <a:lstStyle/>
          <a:p>
            <a:r>
              <a:rPr lang="en-US" dirty="0"/>
              <a:t>(old) Describes structure of feedforward NN to be used in grasp classification</a:t>
            </a:r>
          </a:p>
        </p:txBody>
      </p:sp>
      <p:sp>
        <p:nvSpPr>
          <p:cNvPr id="10" name="TextBox 9">
            <a:extLst>
              <a:ext uri="{FF2B5EF4-FFF2-40B4-BE49-F238E27FC236}">
                <a16:creationId xmlns:a16="http://schemas.microsoft.com/office/drawing/2014/main" id="{4BCA446C-F40F-4D43-A8E3-FA1C055EFB62}"/>
              </a:ext>
            </a:extLst>
          </p:cNvPr>
          <p:cNvSpPr txBox="1"/>
          <p:nvPr/>
        </p:nvSpPr>
        <p:spPr>
          <a:xfrm>
            <a:off x="6759315" y="1683224"/>
            <a:ext cx="3707105" cy="1200329"/>
          </a:xfrm>
          <a:prstGeom prst="rect">
            <a:avLst/>
          </a:prstGeom>
          <a:noFill/>
        </p:spPr>
        <p:txBody>
          <a:bodyPr wrap="square" rtlCol="0">
            <a:spAutoFit/>
          </a:bodyPr>
          <a:lstStyle/>
          <a:p>
            <a:r>
              <a:rPr lang="en-US" dirty="0"/>
              <a:t>Collects dataset for grasp classification. This consists of the state immediately before lifting and the success or failure of that grasp.</a:t>
            </a:r>
          </a:p>
        </p:txBody>
      </p:sp>
    </p:spTree>
    <p:extLst>
      <p:ext uri="{BB962C8B-B14F-4D97-AF65-F5344CB8AC3E}">
        <p14:creationId xmlns:p14="http://schemas.microsoft.com/office/powerpoint/2010/main" val="1425265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369</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Swenson, Nigel Graham</dc:creator>
  <cp:lastModifiedBy>Swenson, Nigel Graham</cp:lastModifiedBy>
  <cp:revision>7</cp:revision>
  <dcterms:created xsi:type="dcterms:W3CDTF">2020-12-15T20:00:28Z</dcterms:created>
  <dcterms:modified xsi:type="dcterms:W3CDTF">2020-12-16T00:08:29Z</dcterms:modified>
</cp:coreProperties>
</file>