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03" r:id="rId2"/>
    <p:sldId id="401" r:id="rId3"/>
    <p:sldId id="402" r:id="rId4"/>
    <p:sldId id="400" r:id="rId5"/>
    <p:sldId id="367" r:id="rId6"/>
    <p:sldId id="368" r:id="rId7"/>
    <p:sldId id="307" r:id="rId8"/>
    <p:sldId id="369" r:id="rId9"/>
    <p:sldId id="370" r:id="rId10"/>
    <p:sldId id="378" r:id="rId11"/>
    <p:sldId id="371" r:id="rId12"/>
    <p:sldId id="373" r:id="rId13"/>
    <p:sldId id="372" r:id="rId14"/>
    <p:sldId id="374" r:id="rId15"/>
    <p:sldId id="375" r:id="rId16"/>
    <p:sldId id="377" r:id="rId17"/>
    <p:sldId id="376" r:id="rId18"/>
    <p:sldId id="379" r:id="rId19"/>
    <p:sldId id="380" r:id="rId20"/>
    <p:sldId id="381" r:id="rId21"/>
    <p:sldId id="3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6A4BB-BF63-DD4F-906C-9BB703DFB2EA}" v="3" dt="2019-09-14T11:01:26.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5" autoAdjust="0"/>
    <p:restoredTop sz="87143" autoAdjust="0"/>
  </p:normalViewPr>
  <p:slideViewPr>
    <p:cSldViewPr snapToGrid="0" showGuides="1">
      <p:cViewPr varScale="1">
        <p:scale>
          <a:sx n="106" d="100"/>
          <a:sy n="106" d="100"/>
        </p:scale>
        <p:origin x="1184" y="1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5E86A4BB-BF63-DD4F-906C-9BB703DFB2EA}"/>
    <pc:docChg chg="addSld modSld sldOrd">
      <pc:chgData name="Osama Salah" userId="59b259a29da0d6d3" providerId="LiveId" clId="{5E86A4BB-BF63-DD4F-906C-9BB703DFB2EA}" dt="2019-09-14T11:01:26.708" v="2"/>
      <pc:docMkLst>
        <pc:docMk/>
      </pc:docMkLst>
      <pc:sldChg chg="modSp">
        <pc:chgData name="Osama Salah" userId="59b259a29da0d6d3" providerId="LiveId" clId="{5E86A4BB-BF63-DD4F-906C-9BB703DFB2EA}" dt="2019-09-14T11:01:26.708" v="2"/>
        <pc:sldMkLst>
          <pc:docMk/>
          <pc:sldMk cId="1071590041" sldId="400"/>
        </pc:sldMkLst>
        <pc:spChg chg="mod">
          <ac:chgData name="Osama Salah" userId="59b259a29da0d6d3" providerId="LiveId" clId="{5E86A4BB-BF63-DD4F-906C-9BB703DFB2EA}" dt="2019-09-14T11:01:26.708" v="2"/>
          <ac:spMkLst>
            <pc:docMk/>
            <pc:sldMk cId="1071590041" sldId="400"/>
            <ac:spMk id="2" creationId="{CA1A2D12-5878-1F4A-9BBE-5A6F88982307}"/>
          </ac:spMkLst>
        </pc:spChg>
      </pc:sldChg>
      <pc:sldChg chg="add ord setBg">
        <pc:chgData name="Osama Salah" userId="59b259a29da0d6d3" providerId="LiveId" clId="{5E86A4BB-BF63-DD4F-906C-9BB703DFB2EA}" dt="2019-08-25T14:36:11.253" v="1"/>
        <pc:sldMkLst>
          <pc:docMk/>
          <pc:sldMk cId="2954871545" sldId="403"/>
        </pc:sldMkLst>
      </pc:sldChg>
    </pc:docChg>
  </pc:docChgLst>
  <pc:docChgLst>
    <pc:chgData name="Osama Salah" userId="59b259a29da0d6d3" providerId="LiveId" clId="{DF878B45-B2F9-A24A-A397-2EDD31295821}"/>
    <pc:docChg chg="addSld delSld modSld">
      <pc:chgData name="Osama Salah" userId="59b259a29da0d6d3" providerId="LiveId" clId="{DF878B45-B2F9-A24A-A397-2EDD31295821}" dt="2019-07-27T13:48:56.935" v="24"/>
      <pc:docMkLst>
        <pc:docMk/>
      </pc:docMkLst>
      <pc:sldChg chg="modSp add">
        <pc:chgData name="Osama Salah" userId="59b259a29da0d6d3" providerId="LiveId" clId="{DF878B45-B2F9-A24A-A397-2EDD31295821}" dt="2019-07-27T13:46:43.266" v="22" actId="20577"/>
        <pc:sldMkLst>
          <pc:docMk/>
          <pc:sldMk cId="1071590041" sldId="400"/>
        </pc:sldMkLst>
        <pc:spChg chg="mod">
          <ac:chgData name="Osama Salah" userId="59b259a29da0d6d3" providerId="LiveId" clId="{DF878B45-B2F9-A24A-A397-2EDD31295821}" dt="2019-07-27T13:46:43.266" v="22" actId="20577"/>
          <ac:spMkLst>
            <pc:docMk/>
            <pc:sldMk cId="1071590041" sldId="400"/>
            <ac:spMk id="2" creationId="{CA1A2D12-5878-1F4A-9BBE-5A6F88982307}"/>
          </ac:spMkLst>
        </pc:spChg>
      </pc:sldChg>
      <pc:sldChg chg="add setBg">
        <pc:chgData name="Osama Salah" userId="59b259a29da0d6d3" providerId="LiveId" clId="{DF878B45-B2F9-A24A-A397-2EDD31295821}" dt="2019-07-27T13:48:56.935" v="24"/>
        <pc:sldMkLst>
          <pc:docMk/>
          <pc:sldMk cId="1757384867" sldId="401"/>
        </pc:sldMkLst>
      </pc:sldChg>
      <pc:sldChg chg="add">
        <pc:chgData name="Osama Salah" userId="59b259a29da0d6d3" providerId="LiveId" clId="{DF878B45-B2F9-A24A-A397-2EDD31295821}" dt="2019-07-27T13:46:16.853" v="0"/>
        <pc:sldMkLst>
          <pc:docMk/>
          <pc:sldMk cId="3419793579" sldId="402"/>
        </pc:sldMkLst>
      </pc:sldChg>
    </pc:docChg>
  </pc:docChgLst>
  <pc:docChgLst>
    <pc:chgData name="Osama Salah" userId="59b259a29da0d6d3" providerId="LiveId" clId="{577C780F-B9A0-274A-A874-A807597ED8E6}"/>
  </pc:docChgLst>
  <pc:docChgLst>
    <pc:chgData name="Osama Salah" userId="59b259a29da0d6d3" providerId="LiveId" clId="{8331895D-67D3-7149-9391-DE75D1FA347D}"/>
    <pc:docChg chg="undo custSel mod addSld delSld modSld sldOrd">
      <pc:chgData name="Osama Salah" userId="59b259a29da0d6d3" providerId="LiveId" clId="{8331895D-67D3-7149-9391-DE75D1FA347D}" dt="2019-06-29T07:19:18.622" v="8568" actId="20577"/>
      <pc:docMkLst>
        <pc:docMk/>
      </pc:docMkLst>
      <pc:sldChg chg="addSp delSp modSp add">
        <pc:chgData name="Osama Salah" userId="59b259a29da0d6d3" providerId="LiveId" clId="{8331895D-67D3-7149-9391-DE75D1FA347D}" dt="2019-06-29T07:18:21.288" v="8567" actId="20577"/>
        <pc:sldMkLst>
          <pc:docMk/>
          <pc:sldMk cId="1614349001" sldId="378"/>
        </pc:sldMkLst>
        <pc:spChg chg="mod">
          <ac:chgData name="Osama Salah" userId="59b259a29da0d6d3" providerId="LiveId" clId="{8331895D-67D3-7149-9391-DE75D1FA347D}" dt="2019-06-08T09:31:39.735" v="5909" actId="20577"/>
          <ac:spMkLst>
            <pc:docMk/>
            <pc:sldMk cId="1614349001" sldId="378"/>
            <ac:spMk id="2" creationId="{D33A3542-2A75-C64A-AD66-697D356DA5F9}"/>
          </ac:spMkLst>
        </pc:spChg>
        <pc:spChg chg="mod">
          <ac:chgData name="Osama Salah" userId="59b259a29da0d6d3" providerId="LiveId" clId="{8331895D-67D3-7149-9391-DE75D1FA347D}" dt="2019-06-29T07:18:21.288" v="8567" actId="20577"/>
          <ac:spMkLst>
            <pc:docMk/>
            <pc:sldMk cId="1614349001" sldId="378"/>
            <ac:spMk id="3" creationId="{6F4F43BF-EE36-EB48-AB53-BCC7D37983A5}"/>
          </ac:spMkLst>
        </pc:spChg>
        <pc:spChg chg="add del">
          <ac:chgData name="Osama Salah" userId="59b259a29da0d6d3" providerId="LiveId" clId="{8331895D-67D3-7149-9391-DE75D1FA347D}" dt="2019-06-08T09:33:48.183" v="6196" actId="478"/>
          <ac:spMkLst>
            <pc:docMk/>
            <pc:sldMk cId="1614349001" sldId="378"/>
            <ac:spMk id="4" creationId="{1667441F-6E3B-0F43-911B-80DBA03AC97D}"/>
          </ac:spMkLst>
        </pc:spChg>
        <pc:spChg chg="add mod">
          <ac:chgData name="Osama Salah" userId="59b259a29da0d6d3" providerId="LiveId" clId="{8331895D-67D3-7149-9391-DE75D1FA347D}" dt="2019-06-08T09:35:49.400" v="6384" actId="20577"/>
          <ac:spMkLst>
            <pc:docMk/>
            <pc:sldMk cId="1614349001" sldId="378"/>
            <ac:spMk id="5" creationId="{BEC31721-3686-3045-9066-3EF4B40FC150}"/>
          </ac:spMkLst>
        </pc:spChg>
        <pc:spChg chg="add mod">
          <ac:chgData name="Osama Salah" userId="59b259a29da0d6d3" providerId="LiveId" clId="{8331895D-67D3-7149-9391-DE75D1FA347D}" dt="2019-06-08T09:35:03.358" v="6379" actId="1076"/>
          <ac:spMkLst>
            <pc:docMk/>
            <pc:sldMk cId="1614349001" sldId="378"/>
            <ac:spMk id="6" creationId="{A2C0CFFE-AEC8-004F-88A8-0F457D5214FA}"/>
          </ac:spMkLst>
        </pc:spChg>
      </pc:sldChg>
      <pc:sldChg chg="addSp modSp add">
        <pc:chgData name="Osama Salah" userId="59b259a29da0d6d3" providerId="LiveId" clId="{8331895D-67D3-7149-9391-DE75D1FA347D}" dt="2019-06-29T07:19:18.622" v="8568" actId="20577"/>
        <pc:sldMkLst>
          <pc:docMk/>
          <pc:sldMk cId="2928118155" sldId="380"/>
        </pc:sldMkLst>
        <pc:spChg chg="mod">
          <ac:chgData name="Osama Salah" userId="59b259a29da0d6d3" providerId="LiveId" clId="{8331895D-67D3-7149-9391-DE75D1FA347D}" dt="2019-06-08T16:22:18.197" v="7226" actId="20577"/>
          <ac:spMkLst>
            <pc:docMk/>
            <pc:sldMk cId="2928118155" sldId="380"/>
            <ac:spMk id="2" creationId="{F57174BA-06DB-F148-9C58-21E20B61286F}"/>
          </ac:spMkLst>
        </pc:spChg>
        <pc:spChg chg="mod">
          <ac:chgData name="Osama Salah" userId="59b259a29da0d6d3" providerId="LiveId" clId="{8331895D-67D3-7149-9391-DE75D1FA347D}" dt="2019-06-29T07:19:18.622" v="8568" actId="20577"/>
          <ac:spMkLst>
            <pc:docMk/>
            <pc:sldMk cId="2928118155" sldId="380"/>
            <ac:spMk id="3" creationId="{5CB326AC-A737-1741-9966-3A0ECD107B4F}"/>
          </ac:spMkLst>
        </pc:spChg>
        <pc:graphicFrameChg chg="add mod modGraphic">
          <ac:chgData name="Osama Salah" userId="59b259a29da0d6d3" providerId="LiveId" clId="{8331895D-67D3-7149-9391-DE75D1FA347D}" dt="2019-06-08T16:27:29.485" v="7659" actId="1076"/>
          <ac:graphicFrameMkLst>
            <pc:docMk/>
            <pc:sldMk cId="2928118155" sldId="380"/>
            <ac:graphicFrameMk id="4" creationId="{042204BA-D151-3645-83CA-D3B05B8F1D8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Events require 3 ingredients: A threat that will act against an asset which will have some effect.</a:t>
            </a:r>
          </a:p>
          <a:p>
            <a:pPr marL="228600" indent="-228600">
              <a:buAutoNum type="arabicPeriod"/>
            </a:pPr>
            <a:r>
              <a:rPr lang="en-US" b="1" dirty="0"/>
              <a:t>Assets: </a:t>
            </a:r>
            <a:r>
              <a:rPr lang="en-US" dirty="0"/>
              <a:t>as previously defined it is anything of value. </a:t>
            </a:r>
          </a:p>
          <a:p>
            <a:pPr marL="228600" indent="-228600">
              <a:buAutoNum type="arabicPeriod"/>
            </a:pPr>
            <a:r>
              <a:rPr lang="en-US" b="1" dirty="0"/>
              <a:t>Threats: </a:t>
            </a:r>
            <a:r>
              <a:rPr lang="en-US" dirty="0"/>
              <a:t>We typically look at threat communities. You will need a good understanding of the threat communities that are targeting you and which threat communities might be interested in which specific asset.</a:t>
            </a:r>
          </a:p>
          <a:p>
            <a:pPr marL="228600" indent="-228600">
              <a:buAutoNum type="arabicPeriod"/>
            </a:pPr>
            <a:r>
              <a:rPr lang="en-US" b="1" dirty="0"/>
              <a:t>Effect: </a:t>
            </a:r>
            <a:r>
              <a:rPr lang="en-US" dirty="0"/>
              <a:t>As for effect we classify them typically using the well known C-I-A. This is not a FAIR definition. It is possible to use other effect classification that might be useful for you. For some organizations Safety might be a high priority (Industries like Oil &amp; Gas, Manufacturing etc.) for others it might be Privacy. An argument could also be made that Safety or Privacy might be effected by diminishing CIA and not directly. You will have to discuss and see what works best for your organization. </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A0F226A-2D6C-4E1F-8847-E5E0ABD096A4}" type="slidenum">
              <a:rPr lang="en-US" smtClean="0"/>
              <a:t>7</a:t>
            </a:fld>
            <a:endParaRPr lang="en-US" dirty="0"/>
          </a:p>
        </p:txBody>
      </p:sp>
    </p:spTree>
    <p:extLst>
      <p:ext uri="{BB962C8B-B14F-4D97-AF65-F5344CB8AC3E}">
        <p14:creationId xmlns:p14="http://schemas.microsoft.com/office/powerpoint/2010/main" val="182820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9</a:t>
            </a:fld>
            <a:endParaRPr lang="en-US" dirty="0"/>
          </a:p>
        </p:txBody>
      </p:sp>
    </p:spTree>
    <p:extLst>
      <p:ext uri="{BB962C8B-B14F-4D97-AF65-F5344CB8AC3E}">
        <p14:creationId xmlns:p14="http://schemas.microsoft.com/office/powerpoint/2010/main" val="378759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13</a:t>
            </a:fld>
            <a:endParaRPr lang="en-US" dirty="0"/>
          </a:p>
        </p:txBody>
      </p:sp>
    </p:spTree>
    <p:extLst>
      <p:ext uri="{BB962C8B-B14F-4D97-AF65-F5344CB8AC3E}">
        <p14:creationId xmlns:p14="http://schemas.microsoft.com/office/powerpoint/2010/main" val="3928899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7C4E0-B55D-43C0-B5B0-BF2CED659972}" type="datetimeFigureOut">
              <a:rPr lang="en-US" smtClean="0"/>
              <a:t>9/14/19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7C4E0-B55D-43C0-B5B0-BF2CED659972}" type="datetimeFigureOut">
              <a:rPr lang="en-US" smtClean="0"/>
              <a:t>9/14/19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C4E0-B55D-43C0-B5B0-BF2CED659972}" type="datetimeFigureOut">
              <a:rPr lang="en-US" smtClean="0"/>
              <a:t>9/14/19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7C4E0-B55D-43C0-B5B0-BF2CED659972}" type="datetimeFigureOut">
              <a:rPr lang="en-US" smtClean="0"/>
              <a:t>9/14/19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arget="../media/image12.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arget="../media/image11.png" Type="http://schemas.openxmlformats.org/officeDocument/2006/relationships/image"/><Relationship Id="rId3" Target="../media/image6.png" Type="http://schemas.openxmlformats.org/officeDocument/2006/relationships/image"/><Relationship Id="rId7" Target="../media/image10.png" Type="http://schemas.openxmlformats.org/officeDocument/2006/relationships/image"/><Relationship Id="rId2" Target="../notesSlides/notesSlide1.xml" Type="http://schemas.openxmlformats.org/officeDocument/2006/relationships/notesSlide"/><Relationship Id="rId1" Target="../slideLayouts/slideLayout2.xml" Type="http://schemas.openxmlformats.org/officeDocument/2006/relationships/slideLayout"/><Relationship Id="rId6" Target="../media/image9.png" Type="http://schemas.openxmlformats.org/officeDocument/2006/relationships/image"/><Relationship Id="rId5" Target="../media/image8.png" Type="http://schemas.openxmlformats.org/officeDocument/2006/relationships/image"/><Relationship Id="rId4" Target="../media/image7.pn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Tree>
    <p:extLst>
      <p:ext uri="{BB962C8B-B14F-4D97-AF65-F5344CB8AC3E}">
        <p14:creationId xmlns:p14="http://schemas.microsoft.com/office/powerpoint/2010/main" val="295487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3542-2A75-C64A-AD66-697D356DA5F9}"/>
              </a:ext>
            </a:extLst>
          </p:cNvPr>
          <p:cNvSpPr>
            <a:spLocks noGrp="1"/>
          </p:cNvSpPr>
          <p:nvPr>
            <p:ph type="title"/>
          </p:nvPr>
        </p:nvSpPr>
        <p:spPr/>
        <p:txBody>
          <a:bodyPr/>
          <a:lstStyle/>
          <a:p>
            <a:r>
              <a:rPr lang="en-US" dirty="0"/>
              <a:t>Scoping: The Assets</a:t>
            </a:r>
          </a:p>
        </p:txBody>
      </p:sp>
      <p:sp>
        <p:nvSpPr>
          <p:cNvPr id="3" name="Content Placeholder 2">
            <a:extLst>
              <a:ext uri="{FF2B5EF4-FFF2-40B4-BE49-F238E27FC236}">
                <a16:creationId xmlns:a16="http://schemas.microsoft.com/office/drawing/2014/main" id="{6F4F43BF-EE36-EB48-AB53-BCC7D37983A5}"/>
              </a:ext>
            </a:extLst>
          </p:cNvPr>
          <p:cNvSpPr>
            <a:spLocks noGrp="1"/>
          </p:cNvSpPr>
          <p:nvPr>
            <p:ph idx="1"/>
          </p:nvPr>
        </p:nvSpPr>
        <p:spPr/>
        <p:txBody>
          <a:bodyPr/>
          <a:lstStyle/>
          <a:p>
            <a:r>
              <a:rPr lang="en-US" dirty="0"/>
              <a:t>To identify the assets you need to work closely with representatives of the business (Subject Matter Experts)</a:t>
            </a:r>
          </a:p>
          <a:p>
            <a:r>
              <a:rPr lang="en-US" dirty="0"/>
              <a:t>Some material that likely already exists in the organization that can be of use:</a:t>
            </a:r>
          </a:p>
          <a:p>
            <a:pPr lvl="1"/>
            <a:r>
              <a:rPr lang="en-US" dirty="0"/>
              <a:t>Value Chains and High level process documentation</a:t>
            </a:r>
          </a:p>
          <a:p>
            <a:pPr lvl="1"/>
            <a:r>
              <a:rPr lang="en-US" dirty="0"/>
              <a:t>Business Impact Analysis</a:t>
            </a:r>
          </a:p>
          <a:p>
            <a:pPr lvl="1"/>
            <a:r>
              <a:rPr lang="en-US" dirty="0"/>
              <a:t>Information Asset Register</a:t>
            </a:r>
          </a:p>
          <a:p>
            <a:endParaRPr lang="en-US" dirty="0"/>
          </a:p>
        </p:txBody>
      </p:sp>
      <p:sp>
        <p:nvSpPr>
          <p:cNvPr id="5" name="Rectangle 4">
            <a:extLst>
              <a:ext uri="{FF2B5EF4-FFF2-40B4-BE49-F238E27FC236}">
                <a16:creationId xmlns:a16="http://schemas.microsoft.com/office/drawing/2014/main" id="{BEC31721-3686-3045-9066-3EF4B40FC150}"/>
              </a:ext>
            </a:extLst>
          </p:cNvPr>
          <p:cNvSpPr/>
          <p:nvPr/>
        </p:nvSpPr>
        <p:spPr>
          <a:xfrm>
            <a:off x="927100" y="4799648"/>
            <a:ext cx="10603009" cy="523220"/>
          </a:xfrm>
          <a:prstGeom prst="rect">
            <a:avLst/>
          </a:prstGeom>
          <a:solidFill>
            <a:schemeClr val="accent2">
              <a:lumMod val="75000"/>
            </a:schemeClr>
          </a:solidFill>
        </p:spPr>
        <p:txBody>
          <a:bodyPr wrap="square">
            <a:spAutoFit/>
          </a:bodyPr>
          <a:lstStyle/>
          <a:p>
            <a:r>
              <a:rPr lang="en-US" sz="2800" b="1" dirty="0">
                <a:solidFill>
                  <a:schemeClr val="bg1"/>
                </a:solidFill>
              </a:rPr>
              <a:t>Discuss</a:t>
            </a:r>
          </a:p>
        </p:txBody>
      </p:sp>
      <p:sp>
        <p:nvSpPr>
          <p:cNvPr id="6" name="Rectangle 5">
            <a:extLst>
              <a:ext uri="{FF2B5EF4-FFF2-40B4-BE49-F238E27FC236}">
                <a16:creationId xmlns:a16="http://schemas.microsoft.com/office/drawing/2014/main" id="{A2C0CFFE-AEC8-004F-88A8-0F457D5214FA}"/>
              </a:ext>
            </a:extLst>
          </p:cNvPr>
          <p:cNvSpPr/>
          <p:nvPr/>
        </p:nvSpPr>
        <p:spPr>
          <a:xfrm>
            <a:off x="927100" y="5322868"/>
            <a:ext cx="10603011" cy="1384995"/>
          </a:xfrm>
          <a:prstGeom prst="rect">
            <a:avLst/>
          </a:prstGeom>
          <a:solidFill>
            <a:schemeClr val="accent2">
              <a:lumMod val="20000"/>
              <a:lumOff val="80000"/>
            </a:schemeClr>
          </a:solidFill>
          <a:ln>
            <a:noFill/>
          </a:ln>
        </p:spPr>
        <p:txBody>
          <a:bodyPr wrap="square">
            <a:spAutoFit/>
          </a:bodyPr>
          <a:lstStyle/>
          <a:p>
            <a:r>
              <a:rPr lang="en-US" sz="2800" dirty="0"/>
              <a:t>Discuss how the above information might be useful. </a:t>
            </a:r>
          </a:p>
          <a:p>
            <a:r>
              <a:rPr lang="en-US" sz="2800" dirty="0"/>
              <a:t>Can you think of any other sources to identify the critical assets relevant to our scenario?</a:t>
            </a:r>
          </a:p>
        </p:txBody>
      </p:sp>
    </p:spTree>
    <p:extLst>
      <p:ext uri="{BB962C8B-B14F-4D97-AF65-F5344CB8AC3E}">
        <p14:creationId xmlns:p14="http://schemas.microsoft.com/office/powerpoint/2010/main" val="161434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C509-8C84-0C42-A2C3-5D70336D85C8}"/>
              </a:ext>
            </a:extLst>
          </p:cNvPr>
          <p:cNvSpPr>
            <a:spLocks noGrp="1"/>
          </p:cNvSpPr>
          <p:nvPr>
            <p:ph type="title"/>
          </p:nvPr>
        </p:nvSpPr>
        <p:spPr/>
        <p:txBody>
          <a:bodyPr/>
          <a:lstStyle/>
          <a:p>
            <a:r>
              <a:rPr lang="en-US" dirty="0"/>
              <a:t>Scoping: The Assets</a:t>
            </a:r>
          </a:p>
        </p:txBody>
      </p:sp>
      <p:sp>
        <p:nvSpPr>
          <p:cNvPr id="3" name="Content Placeholder 2">
            <a:extLst>
              <a:ext uri="{FF2B5EF4-FFF2-40B4-BE49-F238E27FC236}">
                <a16:creationId xmlns:a16="http://schemas.microsoft.com/office/drawing/2014/main" id="{02E0DA24-A640-F742-AD69-90630BD30D02}"/>
              </a:ext>
            </a:extLst>
          </p:cNvPr>
          <p:cNvSpPr>
            <a:spLocks noGrp="1"/>
          </p:cNvSpPr>
          <p:nvPr>
            <p:ph idx="1"/>
          </p:nvPr>
        </p:nvSpPr>
        <p:spPr/>
        <p:txBody>
          <a:bodyPr/>
          <a:lstStyle/>
          <a:p>
            <a:r>
              <a:rPr lang="en-US" dirty="0"/>
              <a:t>Let’s assume we have only these two asset groups and they are processed or stored with the systems listed below.</a:t>
            </a:r>
          </a:p>
        </p:txBody>
      </p:sp>
      <p:graphicFrame>
        <p:nvGraphicFramePr>
          <p:cNvPr id="4" name="Table 3">
            <a:extLst>
              <a:ext uri="{FF2B5EF4-FFF2-40B4-BE49-F238E27FC236}">
                <a16:creationId xmlns:a16="http://schemas.microsoft.com/office/drawing/2014/main" id="{09494D87-1CE1-984F-A726-FB692B91AB0F}"/>
              </a:ext>
            </a:extLst>
          </p:cNvPr>
          <p:cNvGraphicFramePr>
            <a:graphicFrameLocks noGrp="1"/>
          </p:cNvGraphicFramePr>
          <p:nvPr>
            <p:extLst>
              <p:ext uri="{D42A27DB-BD31-4B8C-83A1-F6EECF244321}">
                <p14:modId xmlns:p14="http://schemas.microsoft.com/office/powerpoint/2010/main" val="105058955"/>
              </p:ext>
            </p:extLst>
          </p:nvPr>
        </p:nvGraphicFramePr>
        <p:xfrm>
          <a:off x="1269998" y="3511437"/>
          <a:ext cx="10083802" cy="1554480"/>
        </p:xfrm>
        <a:graphic>
          <a:graphicData uri="http://schemas.openxmlformats.org/drawingml/2006/table">
            <a:tbl>
              <a:tblPr firstRow="1" bandRow="1">
                <a:tableStyleId>{5C22544A-7EE6-4342-B048-85BDC9FD1C3A}</a:tableStyleId>
              </a:tblPr>
              <a:tblGrid>
                <a:gridCol w="5041901">
                  <a:extLst>
                    <a:ext uri="{9D8B030D-6E8A-4147-A177-3AD203B41FA5}">
                      <a16:colId xmlns:a16="http://schemas.microsoft.com/office/drawing/2014/main" val="2094283033"/>
                    </a:ext>
                  </a:extLst>
                </a:gridCol>
                <a:gridCol w="5041901">
                  <a:extLst>
                    <a:ext uri="{9D8B030D-6E8A-4147-A177-3AD203B41FA5}">
                      <a16:colId xmlns:a16="http://schemas.microsoft.com/office/drawing/2014/main" val="4767123"/>
                    </a:ext>
                  </a:extLst>
                </a:gridCol>
              </a:tblGrid>
              <a:tr h="370840">
                <a:tc>
                  <a:txBody>
                    <a:bodyPr/>
                    <a:lstStyle/>
                    <a:p>
                      <a:r>
                        <a:rPr lang="en-US" sz="2800" dirty="0"/>
                        <a:t>Asset</a:t>
                      </a:r>
                    </a:p>
                  </a:txBody>
                  <a:tcPr/>
                </a:tc>
                <a:tc>
                  <a:txBody>
                    <a:bodyPr/>
                    <a:lstStyle/>
                    <a:p>
                      <a:r>
                        <a:rPr lang="en-US" sz="2800" dirty="0"/>
                        <a:t>Stored / Processed</a:t>
                      </a:r>
                    </a:p>
                  </a:txBody>
                  <a:tcPr/>
                </a:tc>
                <a:extLst>
                  <a:ext uri="{0D108BD9-81ED-4DB2-BD59-A6C34878D82A}">
                    <a16:rowId xmlns:a16="http://schemas.microsoft.com/office/drawing/2014/main" val="1061579047"/>
                  </a:ext>
                </a:extLst>
              </a:tr>
              <a:tr h="370840">
                <a:tc>
                  <a:txBody>
                    <a:bodyPr/>
                    <a:lstStyle/>
                    <a:p>
                      <a:r>
                        <a:rPr lang="en-US" sz="2800" dirty="0"/>
                        <a:t>Campaign Material</a:t>
                      </a:r>
                    </a:p>
                  </a:txBody>
                  <a:tcPr/>
                </a:tc>
                <a:tc>
                  <a:txBody>
                    <a:bodyPr/>
                    <a:lstStyle/>
                    <a:p>
                      <a:r>
                        <a:rPr lang="en-US" sz="2800" dirty="0"/>
                        <a:t>Cloud based Filesharing Platform</a:t>
                      </a:r>
                    </a:p>
                  </a:txBody>
                  <a:tcPr/>
                </a:tc>
                <a:extLst>
                  <a:ext uri="{0D108BD9-81ED-4DB2-BD59-A6C34878D82A}">
                    <a16:rowId xmlns:a16="http://schemas.microsoft.com/office/drawing/2014/main" val="1530954785"/>
                  </a:ext>
                </a:extLst>
              </a:tr>
              <a:tr h="370840">
                <a:tc>
                  <a:txBody>
                    <a:bodyPr/>
                    <a:lstStyle/>
                    <a:p>
                      <a:r>
                        <a:rPr lang="en-US" sz="2800" dirty="0"/>
                        <a:t>Customer Information</a:t>
                      </a:r>
                    </a:p>
                  </a:txBody>
                  <a:tcPr/>
                </a:tc>
                <a:tc>
                  <a:txBody>
                    <a:bodyPr/>
                    <a:lstStyle/>
                    <a:p>
                      <a:r>
                        <a:rPr lang="en-US" sz="2800" dirty="0"/>
                        <a:t>CRM System</a:t>
                      </a:r>
                    </a:p>
                  </a:txBody>
                  <a:tcPr/>
                </a:tc>
                <a:extLst>
                  <a:ext uri="{0D108BD9-81ED-4DB2-BD59-A6C34878D82A}">
                    <a16:rowId xmlns:a16="http://schemas.microsoft.com/office/drawing/2014/main" val="2013065963"/>
                  </a:ext>
                </a:extLst>
              </a:tr>
            </a:tbl>
          </a:graphicData>
        </a:graphic>
      </p:graphicFrame>
    </p:spTree>
    <p:extLst>
      <p:ext uri="{BB962C8B-B14F-4D97-AF65-F5344CB8AC3E}">
        <p14:creationId xmlns:p14="http://schemas.microsoft.com/office/powerpoint/2010/main" val="144175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3D17-6B22-7145-AB64-8FEA179E9AFB}"/>
              </a:ext>
            </a:extLst>
          </p:cNvPr>
          <p:cNvSpPr>
            <a:spLocks noGrp="1"/>
          </p:cNvSpPr>
          <p:nvPr>
            <p:ph type="title"/>
          </p:nvPr>
        </p:nvSpPr>
        <p:spPr/>
        <p:txBody>
          <a:bodyPr/>
          <a:lstStyle/>
          <a:p>
            <a:r>
              <a:rPr lang="en-US" dirty="0"/>
              <a:t>Scoping: The Threat</a:t>
            </a:r>
          </a:p>
        </p:txBody>
      </p:sp>
      <p:sp>
        <p:nvSpPr>
          <p:cNvPr id="3" name="Content Placeholder 2">
            <a:extLst>
              <a:ext uri="{FF2B5EF4-FFF2-40B4-BE49-F238E27FC236}">
                <a16:creationId xmlns:a16="http://schemas.microsoft.com/office/drawing/2014/main" id="{EE4CF08B-DAA9-4A4D-97C1-987B58FE551A}"/>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45C7FDAA-5B41-4F45-8E77-3F6091A3EEA2}"/>
              </a:ext>
            </a:extLst>
          </p:cNvPr>
          <p:cNvSpPr/>
          <p:nvPr/>
        </p:nvSpPr>
        <p:spPr>
          <a:xfrm>
            <a:off x="838200" y="1825625"/>
            <a:ext cx="10515599" cy="523220"/>
          </a:xfrm>
          <a:prstGeom prst="rect">
            <a:avLst/>
          </a:prstGeom>
          <a:solidFill>
            <a:schemeClr val="accent2">
              <a:lumMod val="75000"/>
            </a:schemeClr>
          </a:solidFill>
          <a:ln>
            <a:noFill/>
          </a:ln>
        </p:spPr>
        <p:txBody>
          <a:bodyPr wrap="square">
            <a:spAutoFit/>
          </a:bodyPr>
          <a:lstStyle/>
          <a:p>
            <a:r>
              <a:rPr lang="en-US" sz="2800" b="1" dirty="0">
                <a:solidFill>
                  <a:schemeClr val="bg1"/>
                </a:solidFill>
              </a:rPr>
              <a:t>Discuss</a:t>
            </a:r>
          </a:p>
        </p:txBody>
      </p:sp>
      <p:sp>
        <p:nvSpPr>
          <p:cNvPr id="5" name="Rectangle 4">
            <a:extLst>
              <a:ext uri="{FF2B5EF4-FFF2-40B4-BE49-F238E27FC236}">
                <a16:creationId xmlns:a16="http://schemas.microsoft.com/office/drawing/2014/main" id="{2410A0C6-BDF1-6446-9891-538707A2A61C}"/>
              </a:ext>
            </a:extLst>
          </p:cNvPr>
          <p:cNvSpPr/>
          <p:nvPr/>
        </p:nvSpPr>
        <p:spPr>
          <a:xfrm>
            <a:off x="838201" y="2348845"/>
            <a:ext cx="10515600" cy="523220"/>
          </a:xfrm>
          <a:prstGeom prst="rect">
            <a:avLst/>
          </a:prstGeom>
          <a:solidFill>
            <a:schemeClr val="accent2">
              <a:lumMod val="20000"/>
              <a:lumOff val="80000"/>
            </a:schemeClr>
          </a:solidFill>
          <a:ln>
            <a:noFill/>
          </a:ln>
        </p:spPr>
        <p:txBody>
          <a:bodyPr wrap="square">
            <a:spAutoFit/>
          </a:bodyPr>
          <a:lstStyle/>
          <a:p>
            <a:r>
              <a:rPr lang="en-US" sz="2800" dirty="0"/>
              <a:t>What do you believe the threat community is in this scenario and why?</a:t>
            </a:r>
          </a:p>
        </p:txBody>
      </p:sp>
    </p:spTree>
    <p:extLst>
      <p:ext uri="{BB962C8B-B14F-4D97-AF65-F5344CB8AC3E}">
        <p14:creationId xmlns:p14="http://schemas.microsoft.com/office/powerpoint/2010/main" val="48952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8DEB-DD83-C94A-B6AA-E1B987BD850B}"/>
              </a:ext>
            </a:extLst>
          </p:cNvPr>
          <p:cNvSpPr>
            <a:spLocks noGrp="1"/>
          </p:cNvSpPr>
          <p:nvPr>
            <p:ph type="title"/>
          </p:nvPr>
        </p:nvSpPr>
        <p:spPr/>
        <p:txBody>
          <a:bodyPr/>
          <a:lstStyle/>
          <a:p>
            <a:r>
              <a:rPr lang="en-US" dirty="0"/>
              <a:t>Scoping: The Threat</a:t>
            </a:r>
          </a:p>
        </p:txBody>
      </p:sp>
      <p:sp>
        <p:nvSpPr>
          <p:cNvPr id="3" name="Content Placeholder 2">
            <a:extLst>
              <a:ext uri="{FF2B5EF4-FFF2-40B4-BE49-F238E27FC236}">
                <a16:creationId xmlns:a16="http://schemas.microsoft.com/office/drawing/2014/main" id="{B7E44393-8C32-8948-A78E-5C2A9E15503E}"/>
              </a:ext>
            </a:extLst>
          </p:cNvPr>
          <p:cNvSpPr>
            <a:spLocks noGrp="1"/>
          </p:cNvSpPr>
          <p:nvPr>
            <p:ph idx="1"/>
          </p:nvPr>
        </p:nvSpPr>
        <p:spPr/>
        <p:txBody>
          <a:bodyPr>
            <a:normAutofit fontScale="92500" lnSpcReduction="10000"/>
          </a:bodyPr>
          <a:lstStyle/>
          <a:p>
            <a:r>
              <a:rPr lang="en-US" dirty="0"/>
              <a:t>Since management brought up the concern related to ransomware our threat community is most likely “Cyber Criminals”.</a:t>
            </a:r>
          </a:p>
          <a:p>
            <a:r>
              <a:rPr lang="en-US" dirty="0"/>
              <a:t>There might be other threat communities that might cause us harm, like for example insiders, but typically these would not use ransomware. If we are worried about insider threats we would need to make another risk analysis specifically for that threat community.</a:t>
            </a:r>
          </a:p>
          <a:p>
            <a:r>
              <a:rPr lang="en-US" dirty="0"/>
              <a:t>Even if we assume the cyber criminals use an insider to plant the ransomware then this is variation of the cyber criminal scenario. It’s probably are more complex scenario and thus less likely to occur, but the point really is that focusing on the less complex scenario and understanding it is the best starting point. There will be opportunities later to investigate variations.</a:t>
            </a:r>
          </a:p>
        </p:txBody>
      </p:sp>
    </p:spTree>
    <p:extLst>
      <p:ext uri="{BB962C8B-B14F-4D97-AF65-F5344CB8AC3E}">
        <p14:creationId xmlns:p14="http://schemas.microsoft.com/office/powerpoint/2010/main" val="412697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83E8-305C-8D4D-8A66-42022569DC9A}"/>
              </a:ext>
            </a:extLst>
          </p:cNvPr>
          <p:cNvSpPr>
            <a:spLocks noGrp="1"/>
          </p:cNvSpPr>
          <p:nvPr>
            <p:ph type="title"/>
          </p:nvPr>
        </p:nvSpPr>
        <p:spPr/>
        <p:txBody>
          <a:bodyPr/>
          <a:lstStyle/>
          <a:p>
            <a:r>
              <a:rPr lang="en-US" dirty="0"/>
              <a:t>Scoping: The Threat</a:t>
            </a:r>
          </a:p>
        </p:txBody>
      </p:sp>
      <p:sp>
        <p:nvSpPr>
          <p:cNvPr id="3" name="Content Placeholder 2">
            <a:extLst>
              <a:ext uri="{FF2B5EF4-FFF2-40B4-BE49-F238E27FC236}">
                <a16:creationId xmlns:a16="http://schemas.microsoft.com/office/drawing/2014/main" id="{8AA454DA-07A2-6F42-ADF2-1D9EF7BBA428}"/>
              </a:ext>
            </a:extLst>
          </p:cNvPr>
          <p:cNvSpPr>
            <a:spLocks noGrp="1"/>
          </p:cNvSpPr>
          <p:nvPr>
            <p:ph idx="1"/>
          </p:nvPr>
        </p:nvSpPr>
        <p:spPr/>
        <p:txBody>
          <a:bodyPr/>
          <a:lstStyle/>
          <a:p>
            <a:endParaRPr lang="en-US" dirty="0"/>
          </a:p>
        </p:txBody>
      </p:sp>
      <p:graphicFrame>
        <p:nvGraphicFramePr>
          <p:cNvPr id="4" name="Table 3">
            <a:extLst>
              <a:ext uri="{FF2B5EF4-FFF2-40B4-BE49-F238E27FC236}">
                <a16:creationId xmlns:a16="http://schemas.microsoft.com/office/drawing/2014/main" id="{65F523E8-91BF-F546-AB78-42438137BB0E}"/>
              </a:ext>
            </a:extLst>
          </p:cNvPr>
          <p:cNvGraphicFramePr>
            <a:graphicFrameLocks noGrp="1"/>
          </p:cNvGraphicFramePr>
          <p:nvPr>
            <p:extLst>
              <p:ext uri="{D42A27DB-BD31-4B8C-83A1-F6EECF244321}">
                <p14:modId xmlns:p14="http://schemas.microsoft.com/office/powerpoint/2010/main" val="250590700"/>
              </p:ext>
            </p:extLst>
          </p:nvPr>
        </p:nvGraphicFramePr>
        <p:xfrm>
          <a:off x="838200" y="2243251"/>
          <a:ext cx="10515600" cy="1554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94283033"/>
                    </a:ext>
                  </a:extLst>
                </a:gridCol>
                <a:gridCol w="5257800">
                  <a:extLst>
                    <a:ext uri="{9D8B030D-6E8A-4147-A177-3AD203B41FA5}">
                      <a16:colId xmlns:a16="http://schemas.microsoft.com/office/drawing/2014/main" val="4767123"/>
                    </a:ext>
                  </a:extLst>
                </a:gridCol>
              </a:tblGrid>
              <a:tr h="370840">
                <a:tc>
                  <a:txBody>
                    <a:bodyPr/>
                    <a:lstStyle/>
                    <a:p>
                      <a:r>
                        <a:rPr lang="en-US" sz="2800" dirty="0"/>
                        <a:t>Asset</a:t>
                      </a:r>
                    </a:p>
                  </a:txBody>
                  <a:tcPr/>
                </a:tc>
                <a:tc>
                  <a:txBody>
                    <a:bodyPr/>
                    <a:lstStyle/>
                    <a:p>
                      <a:r>
                        <a:rPr lang="en-US" sz="2800" dirty="0"/>
                        <a:t>Threat</a:t>
                      </a:r>
                    </a:p>
                  </a:txBody>
                  <a:tcPr/>
                </a:tc>
                <a:extLst>
                  <a:ext uri="{0D108BD9-81ED-4DB2-BD59-A6C34878D82A}">
                    <a16:rowId xmlns:a16="http://schemas.microsoft.com/office/drawing/2014/main" val="1061579047"/>
                  </a:ext>
                </a:extLst>
              </a:tr>
              <a:tr h="370840">
                <a:tc>
                  <a:txBody>
                    <a:bodyPr/>
                    <a:lstStyle/>
                    <a:p>
                      <a:r>
                        <a:rPr lang="en-US" sz="2800" dirty="0"/>
                        <a:t>Campaign Material</a:t>
                      </a:r>
                    </a:p>
                  </a:txBody>
                  <a:tcPr/>
                </a:tc>
                <a:tc>
                  <a:txBody>
                    <a:bodyPr/>
                    <a:lstStyle/>
                    <a:p>
                      <a:r>
                        <a:rPr lang="en-US" sz="2800" dirty="0"/>
                        <a:t>Cyber Criminals</a:t>
                      </a:r>
                    </a:p>
                  </a:txBody>
                  <a:tcPr/>
                </a:tc>
                <a:extLst>
                  <a:ext uri="{0D108BD9-81ED-4DB2-BD59-A6C34878D82A}">
                    <a16:rowId xmlns:a16="http://schemas.microsoft.com/office/drawing/2014/main" val="1530954785"/>
                  </a:ext>
                </a:extLst>
              </a:tr>
              <a:tr h="370840">
                <a:tc>
                  <a:txBody>
                    <a:bodyPr/>
                    <a:lstStyle/>
                    <a:p>
                      <a:r>
                        <a:rPr lang="en-US" sz="2800" dirty="0"/>
                        <a:t>Customer Information</a:t>
                      </a:r>
                    </a:p>
                  </a:txBody>
                  <a:tcPr/>
                </a:tc>
                <a:tc>
                  <a:txBody>
                    <a:bodyPr/>
                    <a:lstStyle/>
                    <a:p>
                      <a:r>
                        <a:rPr lang="en-US" sz="2800" dirty="0"/>
                        <a:t>Cyber Criminals</a:t>
                      </a:r>
                    </a:p>
                  </a:txBody>
                  <a:tcPr/>
                </a:tc>
                <a:extLst>
                  <a:ext uri="{0D108BD9-81ED-4DB2-BD59-A6C34878D82A}">
                    <a16:rowId xmlns:a16="http://schemas.microsoft.com/office/drawing/2014/main" val="2013065963"/>
                  </a:ext>
                </a:extLst>
              </a:tr>
            </a:tbl>
          </a:graphicData>
        </a:graphic>
      </p:graphicFrame>
    </p:spTree>
    <p:extLst>
      <p:ext uri="{BB962C8B-B14F-4D97-AF65-F5344CB8AC3E}">
        <p14:creationId xmlns:p14="http://schemas.microsoft.com/office/powerpoint/2010/main" val="276508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D576-50BD-ED44-B77C-827A0A2D8253}"/>
              </a:ext>
            </a:extLst>
          </p:cNvPr>
          <p:cNvSpPr>
            <a:spLocks noGrp="1"/>
          </p:cNvSpPr>
          <p:nvPr>
            <p:ph type="title"/>
          </p:nvPr>
        </p:nvSpPr>
        <p:spPr/>
        <p:txBody>
          <a:bodyPr/>
          <a:lstStyle/>
          <a:p>
            <a:r>
              <a:rPr lang="en-US" dirty="0"/>
              <a:t>Scoping: The Effect</a:t>
            </a:r>
          </a:p>
        </p:txBody>
      </p:sp>
      <p:sp>
        <p:nvSpPr>
          <p:cNvPr id="3" name="Content Placeholder 2">
            <a:extLst>
              <a:ext uri="{FF2B5EF4-FFF2-40B4-BE49-F238E27FC236}">
                <a16:creationId xmlns:a16="http://schemas.microsoft.com/office/drawing/2014/main" id="{EFA44045-2B49-2C49-8A87-5D558D208C10}"/>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0B088E-5945-AA40-B26D-C909E3588397}"/>
              </a:ext>
            </a:extLst>
          </p:cNvPr>
          <p:cNvSpPr/>
          <p:nvPr/>
        </p:nvSpPr>
        <p:spPr>
          <a:xfrm>
            <a:off x="838201" y="1825625"/>
            <a:ext cx="10515598" cy="523220"/>
          </a:xfrm>
          <a:prstGeom prst="rect">
            <a:avLst/>
          </a:prstGeom>
          <a:solidFill>
            <a:schemeClr val="accent2">
              <a:lumMod val="75000"/>
            </a:schemeClr>
          </a:solidFill>
        </p:spPr>
        <p:txBody>
          <a:bodyPr wrap="square">
            <a:spAutoFit/>
          </a:bodyPr>
          <a:lstStyle/>
          <a:p>
            <a:r>
              <a:rPr lang="en-US" sz="2800" b="1" dirty="0">
                <a:solidFill>
                  <a:schemeClr val="bg1"/>
                </a:solidFill>
              </a:rPr>
              <a:t>Discuss</a:t>
            </a:r>
          </a:p>
        </p:txBody>
      </p:sp>
      <p:sp>
        <p:nvSpPr>
          <p:cNvPr id="5" name="Rectangle 4">
            <a:extLst>
              <a:ext uri="{FF2B5EF4-FFF2-40B4-BE49-F238E27FC236}">
                <a16:creationId xmlns:a16="http://schemas.microsoft.com/office/drawing/2014/main" id="{92FBC3E7-38B2-FD47-BE0F-3F34D8172175}"/>
              </a:ext>
            </a:extLst>
          </p:cNvPr>
          <p:cNvSpPr/>
          <p:nvPr/>
        </p:nvSpPr>
        <p:spPr>
          <a:xfrm>
            <a:off x="838201" y="2348845"/>
            <a:ext cx="10515600" cy="2246769"/>
          </a:xfrm>
          <a:prstGeom prst="rect">
            <a:avLst/>
          </a:prstGeom>
          <a:solidFill>
            <a:schemeClr val="accent2">
              <a:lumMod val="20000"/>
              <a:lumOff val="80000"/>
            </a:schemeClr>
          </a:solidFill>
          <a:ln>
            <a:noFill/>
          </a:ln>
        </p:spPr>
        <p:txBody>
          <a:bodyPr wrap="square">
            <a:spAutoFit/>
          </a:bodyPr>
          <a:lstStyle/>
          <a:p>
            <a:r>
              <a:rPr lang="en-US" sz="2800" dirty="0"/>
              <a:t>Let us consider the three effect types: </a:t>
            </a:r>
          </a:p>
          <a:p>
            <a:pPr marL="457200" indent="-457200">
              <a:buFont typeface="Arial" panose="020B0604020202020204" pitchFamily="34" charset="0"/>
              <a:buChar char="•"/>
            </a:pPr>
            <a:r>
              <a:rPr lang="en-US" sz="2800" dirty="0"/>
              <a:t>Confidentiality </a:t>
            </a:r>
          </a:p>
          <a:p>
            <a:pPr marL="457200" indent="-457200">
              <a:buFont typeface="Arial" panose="020B0604020202020204" pitchFamily="34" charset="0"/>
              <a:buChar char="•"/>
            </a:pPr>
            <a:r>
              <a:rPr lang="en-US" sz="2800" dirty="0"/>
              <a:t>Integrity</a:t>
            </a:r>
          </a:p>
          <a:p>
            <a:pPr marL="457200" indent="-457200">
              <a:buFont typeface="Arial" panose="020B0604020202020204" pitchFamily="34" charset="0"/>
              <a:buChar char="•"/>
            </a:pPr>
            <a:r>
              <a:rPr lang="en-US" sz="2800" dirty="0"/>
              <a:t>Availability</a:t>
            </a:r>
          </a:p>
          <a:p>
            <a:r>
              <a:rPr lang="en-US" sz="2800" dirty="0"/>
              <a:t>Which might apply to our scenario?</a:t>
            </a:r>
          </a:p>
        </p:txBody>
      </p:sp>
      <p:graphicFrame>
        <p:nvGraphicFramePr>
          <p:cNvPr id="6" name="Table 5">
            <a:extLst>
              <a:ext uri="{FF2B5EF4-FFF2-40B4-BE49-F238E27FC236}">
                <a16:creationId xmlns:a16="http://schemas.microsoft.com/office/drawing/2014/main" id="{81C7905B-3F82-6C4D-948F-9ACA1060FB30}"/>
              </a:ext>
            </a:extLst>
          </p:cNvPr>
          <p:cNvGraphicFramePr>
            <a:graphicFrameLocks noGrp="1"/>
          </p:cNvGraphicFramePr>
          <p:nvPr>
            <p:extLst>
              <p:ext uri="{D42A27DB-BD31-4B8C-83A1-F6EECF244321}">
                <p14:modId xmlns:p14="http://schemas.microsoft.com/office/powerpoint/2010/main" val="2627145500"/>
              </p:ext>
            </p:extLst>
          </p:nvPr>
        </p:nvGraphicFramePr>
        <p:xfrm>
          <a:off x="838200" y="4757420"/>
          <a:ext cx="10515600" cy="1554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94283033"/>
                    </a:ext>
                  </a:extLst>
                </a:gridCol>
                <a:gridCol w="5257800">
                  <a:extLst>
                    <a:ext uri="{9D8B030D-6E8A-4147-A177-3AD203B41FA5}">
                      <a16:colId xmlns:a16="http://schemas.microsoft.com/office/drawing/2014/main" val="4767123"/>
                    </a:ext>
                  </a:extLst>
                </a:gridCol>
              </a:tblGrid>
              <a:tr h="370840">
                <a:tc>
                  <a:txBody>
                    <a:bodyPr/>
                    <a:lstStyle/>
                    <a:p>
                      <a:r>
                        <a:rPr lang="en-US" sz="2800" dirty="0"/>
                        <a:t>Asset</a:t>
                      </a:r>
                    </a:p>
                  </a:txBody>
                  <a:tcPr/>
                </a:tc>
                <a:tc>
                  <a:txBody>
                    <a:bodyPr/>
                    <a:lstStyle/>
                    <a:p>
                      <a:r>
                        <a:rPr lang="en-US" sz="2800" dirty="0"/>
                        <a:t>Threat</a:t>
                      </a:r>
                    </a:p>
                  </a:txBody>
                  <a:tcPr/>
                </a:tc>
                <a:extLst>
                  <a:ext uri="{0D108BD9-81ED-4DB2-BD59-A6C34878D82A}">
                    <a16:rowId xmlns:a16="http://schemas.microsoft.com/office/drawing/2014/main" val="1061579047"/>
                  </a:ext>
                </a:extLst>
              </a:tr>
              <a:tr h="370840">
                <a:tc>
                  <a:txBody>
                    <a:bodyPr/>
                    <a:lstStyle/>
                    <a:p>
                      <a:r>
                        <a:rPr lang="en-US" sz="2800" dirty="0"/>
                        <a:t>Campaign Material (Files)</a:t>
                      </a:r>
                    </a:p>
                  </a:txBody>
                  <a:tcPr/>
                </a:tc>
                <a:tc>
                  <a:txBody>
                    <a:bodyPr/>
                    <a:lstStyle/>
                    <a:p>
                      <a:r>
                        <a:rPr lang="en-US" sz="2800" dirty="0"/>
                        <a:t>Cyber Criminals</a:t>
                      </a:r>
                    </a:p>
                  </a:txBody>
                  <a:tcPr/>
                </a:tc>
                <a:extLst>
                  <a:ext uri="{0D108BD9-81ED-4DB2-BD59-A6C34878D82A}">
                    <a16:rowId xmlns:a16="http://schemas.microsoft.com/office/drawing/2014/main" val="1530954785"/>
                  </a:ext>
                </a:extLst>
              </a:tr>
              <a:tr h="370840">
                <a:tc>
                  <a:txBody>
                    <a:bodyPr/>
                    <a:lstStyle/>
                    <a:p>
                      <a:r>
                        <a:rPr lang="en-US" sz="2800" dirty="0"/>
                        <a:t>Customer Information (CRM)</a:t>
                      </a:r>
                    </a:p>
                  </a:txBody>
                  <a:tcPr/>
                </a:tc>
                <a:tc>
                  <a:txBody>
                    <a:bodyPr/>
                    <a:lstStyle/>
                    <a:p>
                      <a:r>
                        <a:rPr lang="en-US" sz="2800" dirty="0"/>
                        <a:t>Cyber Criminals</a:t>
                      </a:r>
                    </a:p>
                  </a:txBody>
                  <a:tcPr/>
                </a:tc>
                <a:extLst>
                  <a:ext uri="{0D108BD9-81ED-4DB2-BD59-A6C34878D82A}">
                    <a16:rowId xmlns:a16="http://schemas.microsoft.com/office/drawing/2014/main" val="2013065963"/>
                  </a:ext>
                </a:extLst>
              </a:tr>
            </a:tbl>
          </a:graphicData>
        </a:graphic>
      </p:graphicFrame>
    </p:spTree>
    <p:extLst>
      <p:ext uri="{BB962C8B-B14F-4D97-AF65-F5344CB8AC3E}">
        <p14:creationId xmlns:p14="http://schemas.microsoft.com/office/powerpoint/2010/main" val="1693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29D-4A79-C349-837D-0039998C8A75}"/>
              </a:ext>
            </a:extLst>
          </p:cNvPr>
          <p:cNvSpPr>
            <a:spLocks noGrp="1"/>
          </p:cNvSpPr>
          <p:nvPr>
            <p:ph type="title"/>
          </p:nvPr>
        </p:nvSpPr>
        <p:spPr/>
        <p:txBody>
          <a:bodyPr/>
          <a:lstStyle/>
          <a:p>
            <a:r>
              <a:rPr lang="en-US" dirty="0"/>
              <a:t>Scoping: The Effect</a:t>
            </a:r>
          </a:p>
        </p:txBody>
      </p:sp>
      <p:sp>
        <p:nvSpPr>
          <p:cNvPr id="3" name="Content Placeholder 2">
            <a:extLst>
              <a:ext uri="{FF2B5EF4-FFF2-40B4-BE49-F238E27FC236}">
                <a16:creationId xmlns:a16="http://schemas.microsoft.com/office/drawing/2014/main" id="{83FCA2BC-886A-1445-9E2B-94DC06DF56FB}"/>
              </a:ext>
            </a:extLst>
          </p:cNvPr>
          <p:cNvSpPr>
            <a:spLocks noGrp="1"/>
          </p:cNvSpPr>
          <p:nvPr>
            <p:ph idx="1"/>
          </p:nvPr>
        </p:nvSpPr>
        <p:spPr/>
        <p:txBody>
          <a:bodyPr/>
          <a:lstStyle/>
          <a:p>
            <a:r>
              <a:rPr lang="en-US" dirty="0"/>
              <a:t>Ransomware typically leaves the data where it is but encrypts it or locks the workstations from which the data can be accessed.</a:t>
            </a:r>
          </a:p>
          <a:p>
            <a:r>
              <a:rPr lang="en-US" dirty="0"/>
              <a:t>In both cases the data is inaccessible which means this effects availability.</a:t>
            </a:r>
          </a:p>
          <a:p>
            <a:r>
              <a:rPr lang="en-US" dirty="0"/>
              <a:t>Confidentiality and integrity are not typically effects in ransomware scenarios.</a:t>
            </a:r>
          </a:p>
          <a:p>
            <a:r>
              <a:rPr lang="en-US" dirty="0"/>
              <a:t>In this scenario the Customer Information it is becoming unavailable because the workstations used to access the CRM system become unavailable (locked). The data in the CRM data base remains untouched.</a:t>
            </a:r>
          </a:p>
        </p:txBody>
      </p:sp>
    </p:spTree>
    <p:extLst>
      <p:ext uri="{BB962C8B-B14F-4D97-AF65-F5344CB8AC3E}">
        <p14:creationId xmlns:p14="http://schemas.microsoft.com/office/powerpoint/2010/main" val="175796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1CE6-9C89-034B-AEA8-69E7078A3370}"/>
              </a:ext>
            </a:extLst>
          </p:cNvPr>
          <p:cNvSpPr>
            <a:spLocks noGrp="1"/>
          </p:cNvSpPr>
          <p:nvPr>
            <p:ph type="title"/>
          </p:nvPr>
        </p:nvSpPr>
        <p:spPr/>
        <p:txBody>
          <a:bodyPr/>
          <a:lstStyle/>
          <a:p>
            <a:r>
              <a:rPr lang="en-US" dirty="0"/>
              <a:t>Scoping: The Effect</a:t>
            </a:r>
          </a:p>
        </p:txBody>
      </p:sp>
      <p:sp>
        <p:nvSpPr>
          <p:cNvPr id="3" name="Content Placeholder 2">
            <a:extLst>
              <a:ext uri="{FF2B5EF4-FFF2-40B4-BE49-F238E27FC236}">
                <a16:creationId xmlns:a16="http://schemas.microsoft.com/office/drawing/2014/main" id="{6087E1BD-319C-2A4F-9031-CE77F86FAFED}"/>
              </a:ext>
            </a:extLst>
          </p:cNvPr>
          <p:cNvSpPr>
            <a:spLocks noGrp="1"/>
          </p:cNvSpPr>
          <p:nvPr>
            <p:ph idx="1"/>
          </p:nvPr>
        </p:nvSpPr>
        <p:spPr/>
        <p:txBody>
          <a:bodyPr/>
          <a:lstStyle/>
          <a:p>
            <a:r>
              <a:rPr lang="en-US" dirty="0"/>
              <a:t>Incorporating the effect creates two scenarios. Had we identified additional effects we would have to create additional scenarios.</a:t>
            </a:r>
          </a:p>
          <a:p>
            <a:r>
              <a:rPr lang="en-US" dirty="0"/>
              <a:t>Any additional of asset, threat or effect typically creates a new specific scenario as it likely will have an impact on loss event frequency and/or loss magnitude.</a:t>
            </a:r>
          </a:p>
          <a:p>
            <a:endParaRPr lang="en-US" dirty="0"/>
          </a:p>
        </p:txBody>
      </p:sp>
      <p:graphicFrame>
        <p:nvGraphicFramePr>
          <p:cNvPr id="4" name="Table 3">
            <a:extLst>
              <a:ext uri="{FF2B5EF4-FFF2-40B4-BE49-F238E27FC236}">
                <a16:creationId xmlns:a16="http://schemas.microsoft.com/office/drawing/2014/main" id="{E6FD04F1-6379-B749-9D9C-B9E4AD271AB2}"/>
              </a:ext>
            </a:extLst>
          </p:cNvPr>
          <p:cNvGraphicFramePr>
            <a:graphicFrameLocks noGrp="1"/>
          </p:cNvGraphicFramePr>
          <p:nvPr>
            <p:extLst>
              <p:ext uri="{D42A27DB-BD31-4B8C-83A1-F6EECF244321}">
                <p14:modId xmlns:p14="http://schemas.microsoft.com/office/powerpoint/2010/main" val="1845779434"/>
              </p:ext>
            </p:extLst>
          </p:nvPr>
        </p:nvGraphicFramePr>
        <p:xfrm>
          <a:off x="838200" y="4277360"/>
          <a:ext cx="10515600" cy="1554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94283033"/>
                    </a:ext>
                  </a:extLst>
                </a:gridCol>
                <a:gridCol w="3505200">
                  <a:extLst>
                    <a:ext uri="{9D8B030D-6E8A-4147-A177-3AD203B41FA5}">
                      <a16:colId xmlns:a16="http://schemas.microsoft.com/office/drawing/2014/main" val="4767123"/>
                    </a:ext>
                  </a:extLst>
                </a:gridCol>
                <a:gridCol w="3505200">
                  <a:extLst>
                    <a:ext uri="{9D8B030D-6E8A-4147-A177-3AD203B41FA5}">
                      <a16:colId xmlns:a16="http://schemas.microsoft.com/office/drawing/2014/main" val="710989116"/>
                    </a:ext>
                  </a:extLst>
                </a:gridCol>
              </a:tblGrid>
              <a:tr h="370840">
                <a:tc>
                  <a:txBody>
                    <a:bodyPr/>
                    <a:lstStyle/>
                    <a:p>
                      <a:pPr algn="ctr"/>
                      <a:r>
                        <a:rPr lang="en-US" sz="2800" dirty="0"/>
                        <a:t>Asset</a:t>
                      </a:r>
                    </a:p>
                  </a:txBody>
                  <a:tcPr/>
                </a:tc>
                <a:tc>
                  <a:txBody>
                    <a:bodyPr/>
                    <a:lstStyle/>
                    <a:p>
                      <a:pPr algn="ctr"/>
                      <a:r>
                        <a:rPr lang="en-US" sz="2800" dirty="0"/>
                        <a:t>Threat</a:t>
                      </a:r>
                    </a:p>
                  </a:txBody>
                  <a:tcPr/>
                </a:tc>
                <a:tc>
                  <a:txBody>
                    <a:bodyPr/>
                    <a:lstStyle/>
                    <a:p>
                      <a:pPr algn="ctr"/>
                      <a:r>
                        <a:rPr lang="en-US" sz="2800" dirty="0"/>
                        <a:t>Effect</a:t>
                      </a:r>
                    </a:p>
                  </a:txBody>
                  <a:tcPr/>
                </a:tc>
                <a:extLst>
                  <a:ext uri="{0D108BD9-81ED-4DB2-BD59-A6C34878D82A}">
                    <a16:rowId xmlns:a16="http://schemas.microsoft.com/office/drawing/2014/main" val="1061579047"/>
                  </a:ext>
                </a:extLst>
              </a:tr>
              <a:tr h="370840">
                <a:tc>
                  <a:txBody>
                    <a:bodyPr/>
                    <a:lstStyle/>
                    <a:p>
                      <a:r>
                        <a:rPr lang="en-US" sz="2800" dirty="0"/>
                        <a:t>Campaign Material</a:t>
                      </a:r>
                    </a:p>
                  </a:txBody>
                  <a:tcPr/>
                </a:tc>
                <a:tc>
                  <a:txBody>
                    <a:bodyPr/>
                    <a:lstStyle/>
                    <a:p>
                      <a:r>
                        <a:rPr lang="en-US" sz="2800" dirty="0"/>
                        <a:t>Cyber Criminals</a:t>
                      </a:r>
                    </a:p>
                  </a:txBody>
                  <a:tcPr/>
                </a:tc>
                <a:tc>
                  <a:txBody>
                    <a:bodyPr/>
                    <a:lstStyle/>
                    <a:p>
                      <a:r>
                        <a:rPr lang="en-US" sz="2800" dirty="0"/>
                        <a:t>Availability</a:t>
                      </a:r>
                    </a:p>
                  </a:txBody>
                  <a:tcPr/>
                </a:tc>
                <a:extLst>
                  <a:ext uri="{0D108BD9-81ED-4DB2-BD59-A6C34878D82A}">
                    <a16:rowId xmlns:a16="http://schemas.microsoft.com/office/drawing/2014/main" val="1374539245"/>
                  </a:ext>
                </a:extLst>
              </a:tr>
              <a:tr h="370840">
                <a:tc>
                  <a:txBody>
                    <a:bodyPr/>
                    <a:lstStyle/>
                    <a:p>
                      <a:r>
                        <a:rPr lang="en-US" sz="2800" dirty="0"/>
                        <a:t>Customer Information</a:t>
                      </a:r>
                    </a:p>
                  </a:txBody>
                  <a:tcPr/>
                </a:tc>
                <a:tc>
                  <a:txBody>
                    <a:bodyPr/>
                    <a:lstStyle/>
                    <a:p>
                      <a:r>
                        <a:rPr lang="en-US" sz="2800" dirty="0"/>
                        <a:t>Cyber Criminals</a:t>
                      </a:r>
                    </a:p>
                  </a:txBody>
                  <a:tcPr/>
                </a:tc>
                <a:tc>
                  <a:txBody>
                    <a:bodyPr/>
                    <a:lstStyle/>
                    <a:p>
                      <a:r>
                        <a:rPr lang="en-US" sz="2800" dirty="0"/>
                        <a:t>Availability</a:t>
                      </a:r>
                    </a:p>
                  </a:txBody>
                  <a:tcPr/>
                </a:tc>
                <a:extLst>
                  <a:ext uri="{0D108BD9-81ED-4DB2-BD59-A6C34878D82A}">
                    <a16:rowId xmlns:a16="http://schemas.microsoft.com/office/drawing/2014/main" val="2647151848"/>
                  </a:ext>
                </a:extLst>
              </a:tr>
            </a:tbl>
          </a:graphicData>
        </a:graphic>
      </p:graphicFrame>
    </p:spTree>
    <p:extLst>
      <p:ext uri="{BB962C8B-B14F-4D97-AF65-F5344CB8AC3E}">
        <p14:creationId xmlns:p14="http://schemas.microsoft.com/office/powerpoint/2010/main" val="42056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B1F4-60EF-5E45-AD4A-963A1EC114BF}"/>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4AB8AEFD-9DC7-B04A-9296-4395AB4B75FA}"/>
              </a:ext>
            </a:extLst>
          </p:cNvPr>
          <p:cNvSpPr>
            <a:spLocks noGrp="1"/>
          </p:cNvSpPr>
          <p:nvPr>
            <p:ph idx="1"/>
          </p:nvPr>
        </p:nvSpPr>
        <p:spPr/>
        <p:txBody>
          <a:bodyPr>
            <a:normAutofit/>
          </a:bodyPr>
          <a:lstStyle/>
          <a:p>
            <a:r>
              <a:rPr lang="en-US" dirty="0"/>
              <a:t>We started with management being worried about ransomware, but now we have a better picture of the risks that need to be analyzed.</a:t>
            </a:r>
          </a:p>
          <a:p>
            <a:pPr marL="0" indent="0">
              <a:buNone/>
            </a:pPr>
            <a:r>
              <a:rPr lang="en-US" dirty="0"/>
              <a:t>Translating the tables into plain English: </a:t>
            </a:r>
          </a:p>
          <a:p>
            <a:r>
              <a:rPr lang="en-US" b="1" dirty="0"/>
              <a:t>Scenario 1: </a:t>
            </a:r>
            <a:r>
              <a:rPr lang="en-US" dirty="0"/>
              <a:t>Analyze the risk associated with </a:t>
            </a:r>
            <a:r>
              <a:rPr lang="en-US" b="1" dirty="0"/>
              <a:t>cyber criminals </a:t>
            </a:r>
            <a:r>
              <a:rPr lang="en-US" dirty="0"/>
              <a:t>attacking our </a:t>
            </a:r>
            <a:r>
              <a:rPr lang="en-US" b="1" dirty="0"/>
              <a:t>campaign material repository </a:t>
            </a:r>
            <a:r>
              <a:rPr lang="en-US" dirty="0"/>
              <a:t>using ransomware to </a:t>
            </a:r>
            <a:r>
              <a:rPr lang="en-US" b="1" dirty="0"/>
              <a:t>encrypt the data and lock out workstations</a:t>
            </a:r>
            <a:r>
              <a:rPr lang="en-US" dirty="0"/>
              <a:t>.</a:t>
            </a:r>
          </a:p>
          <a:p>
            <a:r>
              <a:rPr lang="en-US" b="1" dirty="0"/>
              <a:t>Scenario 2: </a:t>
            </a:r>
            <a:r>
              <a:rPr lang="en-US" dirty="0"/>
              <a:t>Analyze the risk associated with </a:t>
            </a:r>
            <a:r>
              <a:rPr lang="en-US" b="1" dirty="0"/>
              <a:t>cyber criminals deploying ransomware locking us out from workstations preventing access to CRM system.</a:t>
            </a:r>
          </a:p>
        </p:txBody>
      </p:sp>
    </p:spTree>
    <p:extLst>
      <p:ext uri="{BB962C8B-B14F-4D97-AF65-F5344CB8AC3E}">
        <p14:creationId xmlns:p14="http://schemas.microsoft.com/office/powerpoint/2010/main" val="166748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74BA-06DB-F148-9C58-21E20B61286F}"/>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5CB326AC-A737-1741-9966-3A0ECD107B4F}"/>
              </a:ext>
            </a:extLst>
          </p:cNvPr>
          <p:cNvSpPr>
            <a:spLocks noGrp="1"/>
          </p:cNvSpPr>
          <p:nvPr>
            <p:ph idx="1"/>
          </p:nvPr>
        </p:nvSpPr>
        <p:spPr/>
        <p:txBody>
          <a:bodyPr/>
          <a:lstStyle/>
          <a:p>
            <a:r>
              <a:rPr lang="en-US" dirty="0"/>
              <a:t>If you notice we can actually drop scenario 2 as it is covered by scenario 1.</a:t>
            </a:r>
          </a:p>
          <a:p>
            <a:r>
              <a:rPr lang="en-US" dirty="0"/>
              <a:t>If ransomware is deployed in scenario one it will encrypt the data stored in the file system and will lock users out from workstations which will prevent access to CRM system (and everything else) as well.</a:t>
            </a:r>
          </a:p>
          <a:p>
            <a:endParaRPr lang="en-US" dirty="0"/>
          </a:p>
        </p:txBody>
      </p:sp>
      <p:graphicFrame>
        <p:nvGraphicFramePr>
          <p:cNvPr id="4" name="Table 3">
            <a:extLst>
              <a:ext uri="{FF2B5EF4-FFF2-40B4-BE49-F238E27FC236}">
                <a16:creationId xmlns:a16="http://schemas.microsoft.com/office/drawing/2014/main" id="{042204BA-D151-3645-83CA-D3B05B8F1D81}"/>
              </a:ext>
            </a:extLst>
          </p:cNvPr>
          <p:cNvGraphicFramePr>
            <a:graphicFrameLocks noGrp="1"/>
          </p:cNvGraphicFramePr>
          <p:nvPr>
            <p:extLst>
              <p:ext uri="{D42A27DB-BD31-4B8C-83A1-F6EECF244321}">
                <p14:modId xmlns:p14="http://schemas.microsoft.com/office/powerpoint/2010/main" val="4128159464"/>
              </p:ext>
            </p:extLst>
          </p:nvPr>
        </p:nvGraphicFramePr>
        <p:xfrm>
          <a:off x="838200" y="4429125"/>
          <a:ext cx="10515600" cy="1463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212489580"/>
                    </a:ext>
                  </a:extLst>
                </a:gridCol>
                <a:gridCol w="3505200">
                  <a:extLst>
                    <a:ext uri="{9D8B030D-6E8A-4147-A177-3AD203B41FA5}">
                      <a16:colId xmlns:a16="http://schemas.microsoft.com/office/drawing/2014/main" val="1247372206"/>
                    </a:ext>
                  </a:extLst>
                </a:gridCol>
                <a:gridCol w="3505200">
                  <a:extLst>
                    <a:ext uri="{9D8B030D-6E8A-4147-A177-3AD203B41FA5}">
                      <a16:colId xmlns:a16="http://schemas.microsoft.com/office/drawing/2014/main" val="2489515750"/>
                    </a:ext>
                  </a:extLst>
                </a:gridCol>
              </a:tblGrid>
              <a:tr h="370840">
                <a:tc>
                  <a:txBody>
                    <a:bodyPr/>
                    <a:lstStyle/>
                    <a:p>
                      <a:pPr algn="ctr"/>
                      <a:r>
                        <a:rPr lang="en-US" sz="2800" dirty="0"/>
                        <a:t>Asset</a:t>
                      </a:r>
                    </a:p>
                  </a:txBody>
                  <a:tcPr/>
                </a:tc>
                <a:tc>
                  <a:txBody>
                    <a:bodyPr/>
                    <a:lstStyle/>
                    <a:p>
                      <a:pPr algn="ctr"/>
                      <a:r>
                        <a:rPr lang="en-US" sz="2800" dirty="0"/>
                        <a:t>Threat</a:t>
                      </a:r>
                    </a:p>
                  </a:txBody>
                  <a:tcPr/>
                </a:tc>
                <a:tc>
                  <a:txBody>
                    <a:bodyPr/>
                    <a:lstStyle/>
                    <a:p>
                      <a:pPr algn="ctr"/>
                      <a:r>
                        <a:rPr lang="en-US" sz="2800" dirty="0"/>
                        <a:t>Effect</a:t>
                      </a:r>
                    </a:p>
                  </a:txBody>
                  <a:tcPr/>
                </a:tc>
                <a:extLst>
                  <a:ext uri="{0D108BD9-81ED-4DB2-BD59-A6C34878D82A}">
                    <a16:rowId xmlns:a16="http://schemas.microsoft.com/office/drawing/2014/main" val="3312336760"/>
                  </a:ext>
                </a:extLst>
              </a:tr>
              <a:tr h="370840">
                <a:tc>
                  <a:txBody>
                    <a:bodyPr/>
                    <a:lstStyle/>
                    <a:p>
                      <a:r>
                        <a:rPr lang="en-US" sz="2800" dirty="0"/>
                        <a:t>Campaign Material and CRM system</a:t>
                      </a:r>
                    </a:p>
                  </a:txBody>
                  <a:tcPr/>
                </a:tc>
                <a:tc>
                  <a:txBody>
                    <a:bodyPr/>
                    <a:lstStyle/>
                    <a:p>
                      <a:r>
                        <a:rPr lang="en-US" sz="2800" dirty="0"/>
                        <a:t>Cyber Criminals</a:t>
                      </a:r>
                    </a:p>
                  </a:txBody>
                  <a:tcPr/>
                </a:tc>
                <a:tc>
                  <a:txBody>
                    <a:bodyPr/>
                    <a:lstStyle/>
                    <a:p>
                      <a:r>
                        <a:rPr lang="en-US" sz="2800" dirty="0"/>
                        <a:t>Availability</a:t>
                      </a:r>
                    </a:p>
                  </a:txBody>
                  <a:tcPr/>
                </a:tc>
                <a:extLst>
                  <a:ext uri="{0D108BD9-81ED-4DB2-BD59-A6C34878D82A}">
                    <a16:rowId xmlns:a16="http://schemas.microsoft.com/office/drawing/2014/main" val="2699760225"/>
                  </a:ext>
                </a:extLst>
              </a:tr>
            </a:tbl>
          </a:graphicData>
        </a:graphic>
      </p:graphicFrame>
    </p:spTree>
    <p:extLst>
      <p:ext uri="{BB962C8B-B14F-4D97-AF65-F5344CB8AC3E}">
        <p14:creationId xmlns:p14="http://schemas.microsoft.com/office/powerpoint/2010/main" val="292811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175738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C61A-4940-EC45-A5DD-6C2AC55F09CB}"/>
              </a:ext>
            </a:extLst>
          </p:cNvPr>
          <p:cNvSpPr>
            <a:spLocks noGrp="1"/>
          </p:cNvSpPr>
          <p:nvPr>
            <p:ph type="title"/>
          </p:nvPr>
        </p:nvSpPr>
        <p:spPr/>
        <p:txBody>
          <a:bodyPr/>
          <a:lstStyle/>
          <a:p>
            <a:r>
              <a:rPr lang="en-US" dirty="0"/>
              <a:t>Scoping and Scenario Aggregation</a:t>
            </a:r>
          </a:p>
        </p:txBody>
      </p:sp>
      <p:sp>
        <p:nvSpPr>
          <p:cNvPr id="3" name="Content Placeholder 2">
            <a:extLst>
              <a:ext uri="{FF2B5EF4-FFF2-40B4-BE49-F238E27FC236}">
                <a16:creationId xmlns:a16="http://schemas.microsoft.com/office/drawing/2014/main" id="{64328C5B-47A3-D249-A85E-044D3288F9A3}"/>
              </a:ext>
            </a:extLst>
          </p:cNvPr>
          <p:cNvSpPr>
            <a:spLocks noGrp="1"/>
          </p:cNvSpPr>
          <p:nvPr>
            <p:ph idx="1"/>
          </p:nvPr>
        </p:nvSpPr>
        <p:spPr/>
        <p:txBody>
          <a:bodyPr/>
          <a:lstStyle/>
          <a:p>
            <a:r>
              <a:rPr lang="en-US" dirty="0"/>
              <a:t>Usually we try to keep it simple and avoid combining multiple scenarios into one.</a:t>
            </a:r>
          </a:p>
          <a:p>
            <a:r>
              <a:rPr lang="en-US" dirty="0"/>
              <a:t>One approach is to analyze multiple simple scenarios and use risk aggregation at the end.</a:t>
            </a:r>
          </a:p>
        </p:txBody>
      </p:sp>
    </p:spTree>
    <p:extLst>
      <p:ext uri="{BB962C8B-B14F-4D97-AF65-F5344CB8AC3E}">
        <p14:creationId xmlns:p14="http://schemas.microsoft.com/office/powerpoint/2010/main" val="156064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B7B4-0DEB-4648-8447-FA5FD34A2855}"/>
              </a:ext>
            </a:extLst>
          </p:cNvPr>
          <p:cNvSpPr>
            <a:spLocks noGrp="1"/>
          </p:cNvSpPr>
          <p:nvPr>
            <p:ph type="title"/>
          </p:nvPr>
        </p:nvSpPr>
        <p:spPr>
          <a:xfrm>
            <a:off x="838200" y="365125"/>
            <a:ext cx="10515600" cy="1325563"/>
          </a:xfrm>
        </p:spPr>
        <p:txBody>
          <a:bodyPr/>
          <a:lstStyle/>
          <a:p>
            <a:r>
              <a:rPr lang="en-US" dirty="0"/>
              <a:t>Scoping Exercises</a:t>
            </a:r>
          </a:p>
        </p:txBody>
      </p:sp>
      <p:sp>
        <p:nvSpPr>
          <p:cNvPr id="3" name="Content Placeholder 2">
            <a:extLst>
              <a:ext uri="{FF2B5EF4-FFF2-40B4-BE49-F238E27FC236}">
                <a16:creationId xmlns:a16="http://schemas.microsoft.com/office/drawing/2014/main" id="{FC53626C-5B91-7D4A-8AC7-0F934D8BA91E}"/>
              </a:ext>
            </a:extLst>
          </p:cNvPr>
          <p:cNvSpPr>
            <a:spLocks noGrp="1"/>
          </p:cNvSpPr>
          <p:nvPr>
            <p:ph idx="1"/>
          </p:nvPr>
        </p:nvSpPr>
        <p:spPr>
          <a:xfrm>
            <a:off x="4076700" y="1825625"/>
            <a:ext cx="7277100" cy="4351338"/>
          </a:xfrm>
        </p:spPr>
        <p:txBody>
          <a:bodyPr/>
          <a:lstStyle/>
          <a:p>
            <a:r>
              <a:rPr lang="en-US" dirty="0"/>
              <a:t>Now that we know how to better scope risk analysis statements, let’s try out this new skill.</a:t>
            </a:r>
          </a:p>
          <a:p>
            <a:r>
              <a:rPr lang="en-US" dirty="0"/>
              <a:t>Mention anything that might worry you or management and scope a useful risk statement.</a:t>
            </a:r>
          </a:p>
          <a:p>
            <a:r>
              <a:rPr lang="en-US" dirty="0"/>
              <a:t>To keep you going we typically hear organizations being worried about: Rogue administrator, Phishing attacks, Mobile devices…etc.</a:t>
            </a:r>
          </a:p>
        </p:txBody>
      </p:sp>
      <p:pic>
        <p:nvPicPr>
          <p:cNvPr id="4" name="Picture 3">
            <a:extLst>
              <a:ext uri="{FF2B5EF4-FFF2-40B4-BE49-F238E27FC236}">
                <a16:creationId xmlns:a16="http://schemas.microsoft.com/office/drawing/2014/main" id="{055420BA-6648-2949-85F5-B732BF440943}"/>
              </a:ext>
            </a:extLst>
          </p:cNvPr>
          <p:cNvPicPr>
            <a:picLocks noChangeAspect="1"/>
          </p:cNvPicPr>
          <p:nvPr/>
        </p:nvPicPr>
        <p:blipFill>
          <a:blip r:embed="rId2"/>
          <a:stretch>
            <a:fillRect/>
          </a:stretch>
        </p:blipFill>
        <p:spPr>
          <a:xfrm>
            <a:off x="971550" y="2142213"/>
            <a:ext cx="3105150" cy="3077487"/>
          </a:xfrm>
          <a:prstGeom prst="rect">
            <a:avLst/>
          </a:prstGeom>
        </p:spPr>
      </p:pic>
    </p:spTree>
    <p:extLst>
      <p:ext uri="{BB962C8B-B14F-4D97-AF65-F5344CB8AC3E}">
        <p14:creationId xmlns:p14="http://schemas.microsoft.com/office/powerpoint/2010/main" val="263105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Tree>
    <p:extLst>
      <p:ext uri="{BB962C8B-B14F-4D97-AF65-F5344CB8AC3E}">
        <p14:creationId xmlns:p14="http://schemas.microsoft.com/office/powerpoint/2010/main" val="341979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3 - FAIR Risk Analysis Scoping</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Tree>
    <p:extLst>
      <p:ext uri="{BB962C8B-B14F-4D97-AF65-F5344CB8AC3E}">
        <p14:creationId xmlns:p14="http://schemas.microsoft.com/office/powerpoint/2010/main" val="107159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CDBA-5D0A-C743-8EB6-84CDCEE4C5E7}"/>
              </a:ext>
            </a:extLst>
          </p:cNvPr>
          <p:cNvSpPr>
            <a:spLocks noGrp="1"/>
          </p:cNvSpPr>
          <p:nvPr>
            <p:ph type="title"/>
          </p:nvPr>
        </p:nvSpPr>
        <p:spPr/>
        <p:txBody>
          <a:bodyPr/>
          <a:lstStyle/>
          <a:p>
            <a:r>
              <a:rPr lang="en-US" dirty="0"/>
              <a:t>FAIR Risk Analysis</a:t>
            </a:r>
          </a:p>
        </p:txBody>
      </p:sp>
      <p:sp>
        <p:nvSpPr>
          <p:cNvPr id="3" name="Content Placeholder 2">
            <a:extLst>
              <a:ext uri="{FF2B5EF4-FFF2-40B4-BE49-F238E27FC236}">
                <a16:creationId xmlns:a16="http://schemas.microsoft.com/office/drawing/2014/main" id="{B417DE58-975E-0E46-AF0B-97476330CB53}"/>
              </a:ext>
            </a:extLst>
          </p:cNvPr>
          <p:cNvSpPr>
            <a:spLocks noGrp="1"/>
          </p:cNvSpPr>
          <p:nvPr>
            <p:ph idx="1"/>
          </p:nvPr>
        </p:nvSpPr>
        <p:spPr/>
        <p:txBody>
          <a:bodyPr/>
          <a:lstStyle/>
          <a:p>
            <a:r>
              <a:rPr lang="en-US" dirty="0"/>
              <a:t>In this module we will focus on conducting a risk analysis using the FAIR model.</a:t>
            </a:r>
          </a:p>
          <a:p>
            <a:r>
              <a:rPr lang="en-US" dirty="0"/>
              <a:t>FAIR itself does not have specific guidance on how to conduct the risk analysis. However the book by Jack Jones and Jack Freund does provide guidance. Similar insights can also be gained from the numerous posts and videos made by practitioners at FAIRinstitute.org</a:t>
            </a:r>
          </a:p>
          <a:p>
            <a:endParaRPr lang="en-US" dirty="0"/>
          </a:p>
        </p:txBody>
      </p:sp>
    </p:spTree>
    <p:extLst>
      <p:ext uri="{BB962C8B-B14F-4D97-AF65-F5344CB8AC3E}">
        <p14:creationId xmlns:p14="http://schemas.microsoft.com/office/powerpoint/2010/main" val="393045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379C-4D3F-0E47-8BDC-805774C8A13A}"/>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AE4B57B9-9DFE-FA49-8F95-317565F5B8A5}"/>
              </a:ext>
            </a:extLst>
          </p:cNvPr>
          <p:cNvSpPr>
            <a:spLocks noGrp="1"/>
          </p:cNvSpPr>
          <p:nvPr>
            <p:ph idx="1"/>
          </p:nvPr>
        </p:nvSpPr>
        <p:spPr/>
        <p:txBody>
          <a:bodyPr/>
          <a:lstStyle/>
          <a:p>
            <a:r>
              <a:rPr lang="en-US" dirty="0"/>
              <a:t>We start the process by focusing on scoping the risk analysis.</a:t>
            </a:r>
          </a:p>
          <a:p>
            <a:r>
              <a:rPr lang="en-US" dirty="0"/>
              <a:t>Scoping is a critical first step. Too often we jump to solutions without actually defining and understanding the problem.</a:t>
            </a:r>
          </a:p>
          <a:p>
            <a:r>
              <a:rPr lang="en-US" dirty="0"/>
              <a:t>How often have you when thinking about a risk already made up your mind about what needs to be done? Like, “We need to implement better endpoint solution”, “We need a security awareness program” etc.</a:t>
            </a:r>
          </a:p>
          <a:p>
            <a:r>
              <a:rPr lang="en-US" dirty="0"/>
              <a:t>From previous modules we learned that risks are experienced through </a:t>
            </a:r>
            <a:r>
              <a:rPr lang="en-US" b="1" dirty="0"/>
              <a:t>loss events</a:t>
            </a:r>
            <a:r>
              <a:rPr lang="en-US" dirty="0"/>
              <a:t>, thus first we will focus on defining and understanding loss events.</a:t>
            </a:r>
          </a:p>
        </p:txBody>
      </p:sp>
    </p:spTree>
    <p:extLst>
      <p:ext uri="{BB962C8B-B14F-4D97-AF65-F5344CB8AC3E}">
        <p14:creationId xmlns:p14="http://schemas.microsoft.com/office/powerpoint/2010/main" val="236655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0BFEE3B2-6E57-EE42-BE96-3B49DE421D29}"/>
              </a:ext>
            </a:extLst>
          </p:cNvPr>
          <p:cNvSpPr/>
          <p:nvPr/>
        </p:nvSpPr>
        <p:spPr>
          <a:xfrm>
            <a:off x="4327266" y="736355"/>
            <a:ext cx="3563007" cy="3505996"/>
          </a:xfrm>
          <a:custGeom>
            <a:avLst/>
            <a:gdLst>
              <a:gd name="connsiteX0" fmla="*/ 1782726 w 3565443"/>
              <a:gd name="connsiteY0" fmla="*/ 0 h 3565452"/>
              <a:gd name="connsiteX1" fmla="*/ 3565443 w 3565443"/>
              <a:gd name="connsiteY1" fmla="*/ 3565434 h 3565452"/>
              <a:gd name="connsiteX2" fmla="*/ 3548616 w 3565443"/>
              <a:gd name="connsiteY2" fmla="*/ 3537736 h 3565452"/>
              <a:gd name="connsiteX3" fmla="*/ 1782727 w 3565443"/>
              <a:gd name="connsiteY3" fmla="*/ 2598820 h 3565452"/>
              <a:gd name="connsiteX4" fmla="*/ 16838 w 3565443"/>
              <a:gd name="connsiteY4" fmla="*/ 3537736 h 3565452"/>
              <a:gd name="connsiteX5" fmla="*/ 0 w 3565443"/>
              <a:gd name="connsiteY5" fmla="*/ 3565452 h 3565452"/>
              <a:gd name="connsiteX6" fmla="*/ 1782726 w 3565443"/>
              <a:gd name="connsiteY6" fmla="*/ 0 h 356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5443" h="3565452">
                <a:moveTo>
                  <a:pt x="1782726" y="0"/>
                </a:moveTo>
                <a:lnTo>
                  <a:pt x="3565443" y="3565434"/>
                </a:lnTo>
                <a:lnTo>
                  <a:pt x="3548616" y="3537736"/>
                </a:lnTo>
                <a:cubicBezTo>
                  <a:pt x="3165914" y="2971262"/>
                  <a:pt x="2517815" y="2598820"/>
                  <a:pt x="1782727" y="2598820"/>
                </a:cubicBezTo>
                <a:cubicBezTo>
                  <a:pt x="1047640" y="2598820"/>
                  <a:pt x="399541" y="2971262"/>
                  <a:pt x="16838" y="3537736"/>
                </a:cubicBezTo>
                <a:lnTo>
                  <a:pt x="0" y="3565452"/>
                </a:lnTo>
                <a:lnTo>
                  <a:pt x="1782726" y="0"/>
                </a:lnTo>
                <a:close/>
              </a:path>
            </a:pathLst>
          </a:custGeom>
          <a:solidFill>
            <a:srgbClr val="DE3F1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Freeform 4">
            <a:extLst>
              <a:ext uri="{FF2B5EF4-FFF2-40B4-BE49-F238E27FC236}">
                <a16:creationId xmlns:a16="http://schemas.microsoft.com/office/drawing/2014/main" id="{947E9ED7-1C05-924E-809D-59EEF499C060}"/>
              </a:ext>
            </a:extLst>
          </p:cNvPr>
          <p:cNvSpPr/>
          <p:nvPr/>
        </p:nvSpPr>
        <p:spPr>
          <a:xfrm>
            <a:off x="3255211" y="3107161"/>
            <a:ext cx="3920358" cy="3275837"/>
          </a:xfrm>
          <a:custGeom>
            <a:avLst/>
            <a:gdLst>
              <a:gd name="connsiteX0" fmla="*/ 1432631 w 3429001"/>
              <a:gd name="connsiteY0" fmla="*/ 0 h 2865261"/>
              <a:gd name="connsiteX1" fmla="*/ 1395153 w 3429001"/>
              <a:gd name="connsiteY1" fmla="*/ 102396 h 2865261"/>
              <a:gd name="connsiteX2" fmla="*/ 1299411 w 3429001"/>
              <a:gd name="connsiteY2" fmla="*/ 735671 h 2865261"/>
              <a:gd name="connsiteX3" fmla="*/ 3429001 w 3429001"/>
              <a:gd name="connsiteY3" fmla="*/ 2865261 h 2865261"/>
              <a:gd name="connsiteX4" fmla="*/ 0 w 3429001"/>
              <a:gd name="connsiteY4" fmla="*/ 2865261 h 2865261"/>
              <a:gd name="connsiteX5" fmla="*/ 1432631 w 3429001"/>
              <a:gd name="connsiteY5" fmla="*/ 0 h 286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01" h="2865261">
                <a:moveTo>
                  <a:pt x="1432631" y="0"/>
                </a:moveTo>
                <a:lnTo>
                  <a:pt x="1395153" y="102396"/>
                </a:lnTo>
                <a:cubicBezTo>
                  <a:pt x="1332931" y="302448"/>
                  <a:pt x="1299411" y="515145"/>
                  <a:pt x="1299411" y="735671"/>
                </a:cubicBezTo>
                <a:cubicBezTo>
                  <a:pt x="1299411" y="1911811"/>
                  <a:pt x="2252861" y="2865261"/>
                  <a:pt x="3429001" y="2865261"/>
                </a:cubicBezTo>
                <a:lnTo>
                  <a:pt x="0" y="2865261"/>
                </a:lnTo>
                <a:lnTo>
                  <a:pt x="1432631" y="0"/>
                </a:lnTo>
                <a:close/>
              </a:path>
            </a:pathLst>
          </a:custGeom>
          <a:solidFill>
            <a:srgbClr val="F3AC1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b"/>
          <a:lstStyle/>
          <a:p>
            <a:endParaRPr lang="en-US" dirty="0">
              <a:latin typeface="Arial" panose="020B0604020202020204" pitchFamily="34" charset="0"/>
              <a:cs typeface="Arial" panose="020B0604020202020204" pitchFamily="34" charset="0"/>
            </a:endParaRPr>
          </a:p>
        </p:txBody>
      </p:sp>
      <p:sp>
        <p:nvSpPr>
          <p:cNvPr id="6" name="Freeform 5">
            <a:extLst>
              <a:ext uri="{FF2B5EF4-FFF2-40B4-BE49-F238E27FC236}">
                <a16:creationId xmlns:a16="http://schemas.microsoft.com/office/drawing/2014/main" id="{FAD3E4E4-A048-8A46-84F0-AE21C8728020}"/>
              </a:ext>
            </a:extLst>
          </p:cNvPr>
          <p:cNvSpPr/>
          <p:nvPr/>
        </p:nvSpPr>
        <p:spPr>
          <a:xfrm>
            <a:off x="5036482" y="3107161"/>
            <a:ext cx="3920377" cy="3275837"/>
          </a:xfrm>
          <a:custGeom>
            <a:avLst/>
            <a:gdLst>
              <a:gd name="connsiteX0" fmla="*/ 1996376 w 3428999"/>
              <a:gd name="connsiteY0" fmla="*/ 0 h 2865246"/>
              <a:gd name="connsiteX1" fmla="*/ 3428999 w 3428999"/>
              <a:gd name="connsiteY1" fmla="*/ 2865246 h 2865246"/>
              <a:gd name="connsiteX2" fmla="*/ 0 w 3428999"/>
              <a:gd name="connsiteY2" fmla="*/ 2865246 h 2865246"/>
              <a:gd name="connsiteX3" fmla="*/ 2129590 w 3428999"/>
              <a:gd name="connsiteY3" fmla="*/ 735656 h 2865246"/>
              <a:gd name="connsiteX4" fmla="*/ 2033848 w 3428999"/>
              <a:gd name="connsiteY4" fmla="*/ 102381 h 2865246"/>
              <a:gd name="connsiteX5" fmla="*/ 1996376 w 3428999"/>
              <a:gd name="connsiteY5" fmla="*/ 0 h 286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999" h="2865246">
                <a:moveTo>
                  <a:pt x="1996376" y="0"/>
                </a:moveTo>
                <a:lnTo>
                  <a:pt x="3428999" y="2865246"/>
                </a:lnTo>
                <a:lnTo>
                  <a:pt x="0" y="2865246"/>
                </a:lnTo>
                <a:cubicBezTo>
                  <a:pt x="1176140" y="2865246"/>
                  <a:pt x="2129590" y="1911796"/>
                  <a:pt x="2129590" y="735656"/>
                </a:cubicBezTo>
                <a:cubicBezTo>
                  <a:pt x="2129590" y="515130"/>
                  <a:pt x="2096071" y="302433"/>
                  <a:pt x="2033848" y="102381"/>
                </a:cubicBezTo>
                <a:lnTo>
                  <a:pt x="1996376" y="0"/>
                </a:lnTo>
                <a:close/>
              </a:path>
            </a:pathLst>
          </a:custGeom>
          <a:solidFill>
            <a:srgbClr val="2EAEB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Ins="548640" rtlCol="0" anchor="b"/>
          <a:lstStyle/>
          <a:p>
            <a:pPr marL="0" algn="l" defTabSz="914400" rtl="0" eaLnBrk="1" latinLnBrk="0" hangingPunct="1"/>
            <a:endParaRPr lang="en-US"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F8C91C3F-ACF2-A041-B17A-B8E77AA39499}"/>
              </a:ext>
            </a:extLst>
          </p:cNvPr>
          <p:cNvSpPr/>
          <p:nvPr/>
        </p:nvSpPr>
        <p:spPr>
          <a:xfrm>
            <a:off x="5118276" y="3476159"/>
            <a:ext cx="2057293" cy="2057293"/>
          </a:xfrm>
          <a:prstGeom prst="ellipse">
            <a:avLst/>
          </a:prstGeom>
          <a:solidFill>
            <a:srgbClr val="103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6E4E975-2A17-B24D-B128-5048DD2570BA}"/>
              </a:ext>
            </a:extLst>
          </p:cNvPr>
          <p:cNvSpPr txBox="1"/>
          <p:nvPr/>
        </p:nvSpPr>
        <p:spPr>
          <a:xfrm>
            <a:off x="3813006" y="5296519"/>
            <a:ext cx="1195264"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600" dirty="0">
                <a:solidFill>
                  <a:schemeClr val="bg1"/>
                </a:solidFill>
              </a:rPr>
              <a:t>Asset</a:t>
            </a:r>
          </a:p>
        </p:txBody>
      </p:sp>
      <p:sp>
        <p:nvSpPr>
          <p:cNvPr id="9" name="TextBox 8">
            <a:extLst>
              <a:ext uri="{FF2B5EF4-FFF2-40B4-BE49-F238E27FC236}">
                <a16:creationId xmlns:a16="http://schemas.microsoft.com/office/drawing/2014/main" id="{2C80A4A2-68D9-034D-9E12-D63CACB6A90E}"/>
              </a:ext>
            </a:extLst>
          </p:cNvPr>
          <p:cNvSpPr txBox="1"/>
          <p:nvPr/>
        </p:nvSpPr>
        <p:spPr>
          <a:xfrm>
            <a:off x="6996670" y="5311893"/>
            <a:ext cx="1356140"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600" dirty="0">
                <a:solidFill>
                  <a:schemeClr val="bg1"/>
                </a:solidFill>
                <a:latin typeface="Arial" panose="020B0604020202020204" pitchFamily="34" charset="0"/>
                <a:cs typeface="Arial" panose="020B0604020202020204" pitchFamily="34" charset="0"/>
              </a:rPr>
              <a:t>Effect</a:t>
            </a:r>
          </a:p>
        </p:txBody>
      </p:sp>
      <p:sp>
        <p:nvSpPr>
          <p:cNvPr id="10" name="Title 1">
            <a:extLst>
              <a:ext uri="{FF2B5EF4-FFF2-40B4-BE49-F238E27FC236}">
                <a16:creationId xmlns:a16="http://schemas.microsoft.com/office/drawing/2014/main" id="{8A7D986A-62AD-B04C-AFD3-8F324BE034E3}"/>
              </a:ext>
            </a:extLst>
          </p:cNvPr>
          <p:cNvSpPr>
            <a:spLocks noGrp="1"/>
          </p:cNvSpPr>
          <p:nvPr>
            <p:ph type="title"/>
          </p:nvPr>
        </p:nvSpPr>
        <p:spPr>
          <a:xfrm>
            <a:off x="838200" y="22545"/>
            <a:ext cx="10515600" cy="1325563"/>
          </a:xfrm>
        </p:spPr>
        <p:txBody>
          <a:bodyPr/>
          <a:lstStyle/>
          <a:p>
            <a:r>
              <a:rPr lang="en-US" b="1" dirty="0">
                <a:latin typeface="Arial" panose="020B0604020202020204" pitchFamily="34" charset="0"/>
                <a:cs typeface="Arial" panose="020B0604020202020204" pitchFamily="34" charset="0"/>
              </a:rPr>
              <a:t>Scoping</a:t>
            </a:r>
          </a:p>
        </p:txBody>
      </p:sp>
      <p:sp>
        <p:nvSpPr>
          <p:cNvPr id="11" name="Rectangle 10"/>
          <p:cNvSpPr/>
          <p:nvPr/>
        </p:nvSpPr>
        <p:spPr>
          <a:xfrm>
            <a:off x="8617734" y="3978548"/>
            <a:ext cx="2825678" cy="1569660"/>
          </a:xfrm>
          <a:prstGeom prst="rect">
            <a:avLst/>
          </a:prstGeom>
        </p:spPr>
        <p:txBody>
          <a:bodyPr wrap="square">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Confidentiality</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Availability</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Integrity</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Safety</a:t>
            </a:r>
          </a:p>
        </p:txBody>
      </p:sp>
      <p:sp>
        <p:nvSpPr>
          <p:cNvPr id="12" name="Rectangle 11"/>
          <p:cNvSpPr/>
          <p:nvPr/>
        </p:nvSpPr>
        <p:spPr>
          <a:xfrm>
            <a:off x="6872005" y="230709"/>
            <a:ext cx="3780660" cy="2308324"/>
          </a:xfrm>
          <a:prstGeom prst="rect">
            <a:avLst/>
          </a:prstGeom>
        </p:spPr>
        <p:txBody>
          <a:bodyPr wrap="square">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Organized Crime</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Cyber Criminals</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Nation State</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Hacktivist</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Insiders</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Privileged Insiders</a:t>
            </a:r>
          </a:p>
        </p:txBody>
      </p:sp>
      <p:pic>
        <p:nvPicPr>
          <p:cNvPr id="13" name="Picture 12">
            <a:extLst>
              <a:ext uri="{FF2B5EF4-FFF2-40B4-BE49-F238E27FC236}">
                <a16:creationId xmlns:a16="http://schemas.microsoft.com/office/drawing/2014/main" id="{3A967DF6-C020-1D4E-A752-B9507E0F4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3760" y="650326"/>
            <a:ext cx="1468498" cy="1469090"/>
          </a:xfrm>
          <a:prstGeom prst="rect">
            <a:avLst/>
          </a:prstGeom>
        </p:spPr>
      </p:pic>
      <p:pic>
        <p:nvPicPr>
          <p:cNvPr id="14" name="Picture 13">
            <a:extLst>
              <a:ext uri="{FF2B5EF4-FFF2-40B4-BE49-F238E27FC236}">
                <a16:creationId xmlns:a16="http://schemas.microsoft.com/office/drawing/2014/main" id="{F93DF322-C856-7C43-BD01-702BC273EF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4255" y="296967"/>
            <a:ext cx="1092620" cy="1092620"/>
          </a:xfrm>
          <a:prstGeom prst="rect">
            <a:avLst/>
          </a:prstGeom>
        </p:spPr>
      </p:pic>
      <p:pic>
        <p:nvPicPr>
          <p:cNvPr id="15" name="Picture 14">
            <a:extLst>
              <a:ext uri="{FF2B5EF4-FFF2-40B4-BE49-F238E27FC236}">
                <a16:creationId xmlns:a16="http://schemas.microsoft.com/office/drawing/2014/main" id="{966D93C0-B166-B04D-BA4D-07A6DC930C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0150" y="1601352"/>
            <a:ext cx="963611" cy="963611"/>
          </a:xfrm>
          <a:prstGeom prst="rect">
            <a:avLst/>
          </a:prstGeom>
        </p:spPr>
      </p:pic>
      <p:grpSp>
        <p:nvGrpSpPr>
          <p:cNvPr id="16" name="Group 15">
            <a:extLst>
              <a:ext uri="{FF2B5EF4-FFF2-40B4-BE49-F238E27FC236}">
                <a16:creationId xmlns:a16="http://schemas.microsoft.com/office/drawing/2014/main" id="{EF5E3A1D-BABD-F845-ADF8-2E48EAB5CA72}"/>
              </a:ext>
            </a:extLst>
          </p:cNvPr>
          <p:cNvGrpSpPr/>
          <p:nvPr/>
        </p:nvGrpSpPr>
        <p:grpSpPr>
          <a:xfrm>
            <a:off x="10809449" y="848553"/>
            <a:ext cx="1023807" cy="1014731"/>
            <a:chOff x="9821708" y="2702733"/>
            <a:chExt cx="1881257" cy="1864581"/>
          </a:xfrm>
        </p:grpSpPr>
        <p:pic>
          <p:nvPicPr>
            <p:cNvPr id="17" name="Picture 16">
              <a:extLst>
                <a:ext uri="{FF2B5EF4-FFF2-40B4-BE49-F238E27FC236}">
                  <a16:creationId xmlns:a16="http://schemas.microsoft.com/office/drawing/2014/main" id="{3A8210BE-BA38-7543-919B-56E50DEDC2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38384" y="2702733"/>
              <a:ext cx="1864581" cy="1864581"/>
            </a:xfrm>
            <a:prstGeom prst="rect">
              <a:avLst/>
            </a:prstGeom>
          </p:spPr>
        </p:pic>
        <p:pic>
          <p:nvPicPr>
            <p:cNvPr id="18" name="Picture 17">
              <a:extLst>
                <a:ext uri="{FF2B5EF4-FFF2-40B4-BE49-F238E27FC236}">
                  <a16:creationId xmlns:a16="http://schemas.microsoft.com/office/drawing/2014/main" id="{DB717050-7599-864E-B132-6C4ED00AE8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162623">
              <a:off x="9821708" y="3429150"/>
              <a:ext cx="1002686" cy="1011800"/>
            </a:xfrm>
            <a:prstGeom prst="rect">
              <a:avLst/>
            </a:prstGeom>
          </p:spPr>
        </p:pic>
      </p:grpSp>
      <p:pic>
        <p:nvPicPr>
          <p:cNvPr id="19" name="Picture 18">
            <a:extLst>
              <a:ext uri="{FF2B5EF4-FFF2-40B4-BE49-F238E27FC236}">
                <a16:creationId xmlns:a16="http://schemas.microsoft.com/office/drawing/2014/main" id="{A38DC543-2350-0D49-BE9F-AB324D95EB2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28654" y="1563058"/>
            <a:ext cx="933032" cy="975975"/>
          </a:xfrm>
          <a:prstGeom prst="rect">
            <a:avLst/>
          </a:prstGeom>
        </p:spPr>
      </p:pic>
      <p:sp>
        <p:nvSpPr>
          <p:cNvPr id="20" name="Rectangle 19"/>
          <p:cNvSpPr/>
          <p:nvPr/>
        </p:nvSpPr>
        <p:spPr>
          <a:xfrm>
            <a:off x="990601" y="3476159"/>
            <a:ext cx="3117848" cy="2308324"/>
          </a:xfrm>
          <a:prstGeom prst="rect">
            <a:avLst/>
          </a:prstGeom>
        </p:spPr>
        <p:txBody>
          <a:bodyPr wrap="square">
            <a:spAutoFit/>
          </a:bodyPr>
          <a:lstStyle/>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Production</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Customer Data</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Strategies</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R&amp;D</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Order Processing</a:t>
            </a:r>
          </a:p>
          <a:p>
            <a:pPr marL="342900" lvl="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t>
            </a:r>
          </a:p>
        </p:txBody>
      </p:sp>
      <p:sp>
        <p:nvSpPr>
          <p:cNvPr id="31" name="TextBox 30">
            <a:extLst>
              <a:ext uri="{FF2B5EF4-FFF2-40B4-BE49-F238E27FC236}">
                <a16:creationId xmlns:a16="http://schemas.microsoft.com/office/drawing/2014/main" id="{96E4E975-2A17-B24D-B128-5048DD2570BA}"/>
              </a:ext>
            </a:extLst>
          </p:cNvPr>
          <p:cNvSpPr txBox="1"/>
          <p:nvPr/>
        </p:nvSpPr>
        <p:spPr>
          <a:xfrm>
            <a:off x="5449770" y="2115211"/>
            <a:ext cx="1405385" cy="646331"/>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600" dirty="0">
                <a:solidFill>
                  <a:schemeClr val="bg1"/>
                </a:solidFill>
              </a:rPr>
              <a:t>Threat</a:t>
            </a:r>
          </a:p>
        </p:txBody>
      </p:sp>
      <p:sp>
        <p:nvSpPr>
          <p:cNvPr id="32" name="TextBox 31">
            <a:extLst>
              <a:ext uri="{FF2B5EF4-FFF2-40B4-BE49-F238E27FC236}">
                <a16:creationId xmlns:a16="http://schemas.microsoft.com/office/drawing/2014/main" id="{96E4E975-2A17-B24D-B128-5048DD2570BA}"/>
              </a:ext>
            </a:extLst>
          </p:cNvPr>
          <p:cNvSpPr txBox="1"/>
          <p:nvPr/>
        </p:nvSpPr>
        <p:spPr>
          <a:xfrm>
            <a:off x="5476385" y="3834073"/>
            <a:ext cx="1341073" cy="1323439"/>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en-US" sz="4000" dirty="0">
                <a:solidFill>
                  <a:schemeClr val="bg1"/>
                </a:solidFill>
              </a:rPr>
              <a:t>Loss</a:t>
            </a:r>
          </a:p>
          <a:p>
            <a:pPr algn="ctr"/>
            <a:r>
              <a:rPr lang="en-US" sz="4000" dirty="0">
                <a:solidFill>
                  <a:schemeClr val="bg1"/>
                </a:solidFill>
              </a:rPr>
              <a:t>Event</a:t>
            </a:r>
          </a:p>
        </p:txBody>
      </p:sp>
    </p:spTree>
    <p:extLst>
      <p:ext uri="{BB962C8B-B14F-4D97-AF65-F5344CB8AC3E}">
        <p14:creationId xmlns:p14="http://schemas.microsoft.com/office/powerpoint/2010/main" val="314640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514-EF78-334C-9E68-21CDA4B7EC2D}"/>
              </a:ext>
            </a:extLst>
          </p:cNvPr>
          <p:cNvSpPr>
            <a:spLocks noGrp="1"/>
          </p:cNvSpPr>
          <p:nvPr>
            <p:ph type="title"/>
          </p:nvPr>
        </p:nvSpPr>
        <p:spPr/>
        <p:txBody>
          <a:bodyPr/>
          <a:lstStyle/>
          <a:p>
            <a:r>
              <a:rPr lang="en-US" dirty="0"/>
              <a:t>The Scenario</a:t>
            </a:r>
          </a:p>
        </p:txBody>
      </p:sp>
      <p:sp>
        <p:nvSpPr>
          <p:cNvPr id="3" name="Content Placeholder 2">
            <a:extLst>
              <a:ext uri="{FF2B5EF4-FFF2-40B4-BE49-F238E27FC236}">
                <a16:creationId xmlns:a16="http://schemas.microsoft.com/office/drawing/2014/main" id="{8AB31CC9-FBF2-6640-BBC3-FF076D147E94}"/>
              </a:ext>
            </a:extLst>
          </p:cNvPr>
          <p:cNvSpPr>
            <a:spLocks noGrp="1"/>
          </p:cNvSpPr>
          <p:nvPr>
            <p:ph idx="1"/>
          </p:nvPr>
        </p:nvSpPr>
        <p:spPr/>
        <p:txBody>
          <a:bodyPr/>
          <a:lstStyle/>
          <a:p>
            <a:r>
              <a:rPr lang="en-US" dirty="0"/>
              <a:t>For the purpose of this course let’s envision a particular scenario and work through the analysis process.</a:t>
            </a:r>
          </a:p>
          <a:p>
            <a:r>
              <a:rPr lang="en-US" dirty="0"/>
              <a:t>The scenario is as follows:</a:t>
            </a:r>
          </a:p>
          <a:p>
            <a:r>
              <a:rPr lang="en-US" b="1" dirty="0"/>
              <a:t>The organization is a large marketing and advertising agency that handles marketing campaigns of fortune 500 companies. The partners have been following the news about ransomware attacks and are wondering what that would mean to them.</a:t>
            </a:r>
          </a:p>
        </p:txBody>
      </p:sp>
    </p:spTree>
    <p:extLst>
      <p:ext uri="{BB962C8B-B14F-4D97-AF65-F5344CB8AC3E}">
        <p14:creationId xmlns:p14="http://schemas.microsoft.com/office/powerpoint/2010/main" val="9700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C34F-E60D-C74E-A111-86FDC46D4BC2}"/>
              </a:ext>
            </a:extLst>
          </p:cNvPr>
          <p:cNvSpPr>
            <a:spLocks noGrp="1"/>
          </p:cNvSpPr>
          <p:nvPr>
            <p:ph type="title"/>
          </p:nvPr>
        </p:nvSpPr>
        <p:spPr/>
        <p:txBody>
          <a:bodyPr/>
          <a:lstStyle/>
          <a:p>
            <a:r>
              <a:rPr lang="en-US" dirty="0"/>
              <a:t>Scoping: The Assets</a:t>
            </a:r>
          </a:p>
        </p:txBody>
      </p:sp>
      <p:sp>
        <p:nvSpPr>
          <p:cNvPr id="3" name="Content Placeholder 2">
            <a:extLst>
              <a:ext uri="{FF2B5EF4-FFF2-40B4-BE49-F238E27FC236}">
                <a16:creationId xmlns:a16="http://schemas.microsoft.com/office/drawing/2014/main" id="{D4FC45E1-EC56-044D-942C-39F73C2AC988}"/>
              </a:ext>
            </a:extLst>
          </p:cNvPr>
          <p:cNvSpPr>
            <a:spLocks noGrp="1"/>
          </p:cNvSpPr>
          <p:nvPr>
            <p:ph idx="1"/>
          </p:nvPr>
        </p:nvSpPr>
        <p:spPr/>
        <p:txBody>
          <a:bodyPr/>
          <a:lstStyle/>
          <a:p>
            <a:r>
              <a:rPr lang="en-US" dirty="0"/>
              <a:t>We typically start with understanding what assets could be impacted.</a:t>
            </a:r>
          </a:p>
          <a:p>
            <a:r>
              <a:rPr lang="en-US" dirty="0"/>
              <a:t>Some assets our organizations might have:</a:t>
            </a:r>
          </a:p>
          <a:p>
            <a:pPr lvl="1"/>
            <a:r>
              <a:rPr lang="en-US" b="1" dirty="0"/>
              <a:t>New Marketing Campaigns Material</a:t>
            </a:r>
            <a:r>
              <a:rPr lang="en-US" dirty="0"/>
              <a:t>: Like designs for advertisements, campaign execution partnerships (newspapers, TV, online, celebrities), Confidential Information about new products, Market research</a:t>
            </a:r>
          </a:p>
          <a:p>
            <a:pPr lvl="1"/>
            <a:r>
              <a:rPr lang="en-US" b="1" dirty="0"/>
              <a:t>Private or confidential customer information</a:t>
            </a:r>
          </a:p>
          <a:p>
            <a:pPr lvl="1"/>
            <a:endParaRPr lang="en-US" b="1" dirty="0"/>
          </a:p>
          <a:p>
            <a:pPr marL="457200" lvl="1"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B314246-00D7-5142-AEEC-087A5FEE3BBC}"/>
              </a:ext>
            </a:extLst>
          </p:cNvPr>
          <p:cNvGraphicFramePr>
            <a:graphicFrameLocks noGrp="1"/>
          </p:cNvGraphicFramePr>
          <p:nvPr>
            <p:extLst>
              <p:ext uri="{D42A27DB-BD31-4B8C-83A1-F6EECF244321}">
                <p14:modId xmlns:p14="http://schemas.microsoft.com/office/powerpoint/2010/main" val="564183875"/>
              </p:ext>
            </p:extLst>
          </p:nvPr>
        </p:nvGraphicFramePr>
        <p:xfrm>
          <a:off x="1640114" y="4562324"/>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94283033"/>
                    </a:ext>
                  </a:extLst>
                </a:gridCol>
                <a:gridCol w="4064000">
                  <a:extLst>
                    <a:ext uri="{9D8B030D-6E8A-4147-A177-3AD203B41FA5}">
                      <a16:colId xmlns:a16="http://schemas.microsoft.com/office/drawing/2014/main" val="4767123"/>
                    </a:ext>
                  </a:extLst>
                </a:gridCol>
              </a:tblGrid>
              <a:tr h="370840">
                <a:tc>
                  <a:txBody>
                    <a:bodyPr/>
                    <a:lstStyle/>
                    <a:p>
                      <a:r>
                        <a:rPr lang="en-US" dirty="0"/>
                        <a:t>Asset</a:t>
                      </a:r>
                    </a:p>
                  </a:txBody>
                  <a:tcPr/>
                </a:tc>
                <a:tc>
                  <a:txBody>
                    <a:bodyPr/>
                    <a:lstStyle/>
                    <a:p>
                      <a:endParaRPr lang="en-US" dirty="0"/>
                    </a:p>
                  </a:txBody>
                  <a:tcPr/>
                </a:tc>
                <a:extLst>
                  <a:ext uri="{0D108BD9-81ED-4DB2-BD59-A6C34878D82A}">
                    <a16:rowId xmlns:a16="http://schemas.microsoft.com/office/drawing/2014/main" val="1061579047"/>
                  </a:ext>
                </a:extLst>
              </a:tr>
              <a:tr h="370840">
                <a:tc>
                  <a:txBody>
                    <a:bodyPr/>
                    <a:lstStyle/>
                    <a:p>
                      <a:r>
                        <a:rPr lang="en-US" dirty="0"/>
                        <a:t>Campaign Material</a:t>
                      </a:r>
                    </a:p>
                  </a:txBody>
                  <a:tcPr/>
                </a:tc>
                <a:tc>
                  <a:txBody>
                    <a:bodyPr/>
                    <a:lstStyle/>
                    <a:p>
                      <a:endParaRPr lang="en-US" dirty="0"/>
                    </a:p>
                  </a:txBody>
                  <a:tcPr/>
                </a:tc>
                <a:extLst>
                  <a:ext uri="{0D108BD9-81ED-4DB2-BD59-A6C34878D82A}">
                    <a16:rowId xmlns:a16="http://schemas.microsoft.com/office/drawing/2014/main" val="1530954785"/>
                  </a:ext>
                </a:extLst>
              </a:tr>
              <a:tr h="370840">
                <a:tc>
                  <a:txBody>
                    <a:bodyPr/>
                    <a:lstStyle/>
                    <a:p>
                      <a:r>
                        <a:rPr lang="en-US" dirty="0"/>
                        <a:t>Customer Information</a:t>
                      </a:r>
                    </a:p>
                  </a:txBody>
                  <a:tcPr/>
                </a:tc>
                <a:tc>
                  <a:txBody>
                    <a:bodyPr/>
                    <a:lstStyle/>
                    <a:p>
                      <a:endParaRPr lang="en-US" dirty="0"/>
                    </a:p>
                  </a:txBody>
                  <a:tcPr/>
                </a:tc>
                <a:extLst>
                  <a:ext uri="{0D108BD9-81ED-4DB2-BD59-A6C34878D82A}">
                    <a16:rowId xmlns:a16="http://schemas.microsoft.com/office/drawing/2014/main" val="2013065963"/>
                  </a:ext>
                </a:extLst>
              </a:tr>
            </a:tbl>
          </a:graphicData>
        </a:graphic>
      </p:graphicFrame>
    </p:spTree>
    <p:extLst>
      <p:ext uri="{BB962C8B-B14F-4D97-AF65-F5344CB8AC3E}">
        <p14:creationId xmlns:p14="http://schemas.microsoft.com/office/powerpoint/2010/main" val="16367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2552</TotalTime>
  <Words>1258</Words>
  <Application>Microsoft Macintosh PowerPoint</Application>
  <PresentationFormat>Widescreen</PresentationFormat>
  <Paragraphs>142</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source sans pro</vt:lpstr>
      <vt:lpstr>Office Theme</vt:lpstr>
      <vt:lpstr>PowerPoint Presentation</vt:lpstr>
      <vt:lpstr>PowerPoint Presentation</vt:lpstr>
      <vt:lpstr>Acknowledgement</vt:lpstr>
      <vt:lpstr>FAIR Open Course  Module 3 - FAIR Risk Analysis Scoping Ver. 0.1 / Last Update: 14/09/2019 </vt:lpstr>
      <vt:lpstr>FAIR Risk Analysis</vt:lpstr>
      <vt:lpstr>Scoping</vt:lpstr>
      <vt:lpstr>Scoping</vt:lpstr>
      <vt:lpstr>The Scenario</vt:lpstr>
      <vt:lpstr>Scoping: The Assets</vt:lpstr>
      <vt:lpstr>Scoping: The Assets</vt:lpstr>
      <vt:lpstr>Scoping: The Assets</vt:lpstr>
      <vt:lpstr>Scoping: The Threat</vt:lpstr>
      <vt:lpstr>Scoping: The Threat</vt:lpstr>
      <vt:lpstr>Scoping: The Threat</vt:lpstr>
      <vt:lpstr>Scoping: The Effect</vt:lpstr>
      <vt:lpstr>Scoping: The Effect</vt:lpstr>
      <vt:lpstr>Scoping: The Effect</vt:lpstr>
      <vt:lpstr>Scoping</vt:lpstr>
      <vt:lpstr>Scoping</vt:lpstr>
      <vt:lpstr>Scoping and Scenario Aggregation</vt:lpstr>
      <vt:lpstr>Scoping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206</cp:revision>
  <dcterms:created xsi:type="dcterms:W3CDTF">2016-07-10T03:51:27Z</dcterms:created>
  <dcterms:modified xsi:type="dcterms:W3CDTF">2019-09-14T11:01:28Z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278544</vt:lpwstr>
  </property>
  <property fmtid="{D5CDD505-2E9C-101B-9397-08002B2CF9AE}" name="NXPowerLiteSettings" pid="3">
    <vt:lpwstr>C700052003A000</vt:lpwstr>
  </property>
  <property fmtid="{D5CDD505-2E9C-101B-9397-08002B2CF9AE}" name="NXPowerLiteVersion" pid="4">
    <vt:lpwstr>D8.0.7</vt:lpwstr>
  </property>
</Properties>
</file>