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8" r:id="rId4"/>
    <p:sldId id="261" r:id="rId5"/>
    <p:sldId id="260" r:id="rId6"/>
    <p:sldId id="259" r:id="rId7"/>
    <p:sldId id="267" r:id="rId8"/>
    <p:sldId id="268" r:id="rId9"/>
    <p:sldId id="269" r:id="rId10"/>
    <p:sldId id="262" r:id="rId11"/>
    <p:sldId id="271" r:id="rId12"/>
    <p:sldId id="272" r:id="rId13"/>
    <p:sldId id="263" r:id="rId14"/>
    <p:sldId id="273" r:id="rId15"/>
    <p:sldId id="275" r:id="rId16"/>
    <p:sldId id="276" r:id="rId17"/>
    <p:sldId id="277" r:id="rId18"/>
    <p:sldId id="264" r:id="rId19"/>
    <p:sldId id="274" r:id="rId20"/>
    <p:sldId id="278" r:id="rId21"/>
    <p:sldId id="265" r:id="rId22"/>
    <p:sldId id="279" r:id="rId23"/>
    <p:sldId id="280" r:id="rId24"/>
    <p:sldId id="266" r:id="rId25"/>
    <p:sldId id="281" r:id="rId26"/>
    <p:sldId id="283" r:id="rId27"/>
    <p:sldId id="285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08" autoAdjust="0"/>
  </p:normalViewPr>
  <p:slideViewPr>
    <p:cSldViewPr>
      <p:cViewPr>
        <p:scale>
          <a:sx n="70" d="100"/>
          <a:sy n="70" d="100"/>
        </p:scale>
        <p:origin x="-1386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66CBB-F21A-4078-A90D-20B70F66E013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2022A-811C-4FA2-90E0-89BF5274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8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36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682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01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9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022A-811C-4FA2-90E0-89BF52746F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5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23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2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745-F756-4CD1-B675-70D021FF397D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318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65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2C2-59F6-49BA-BC5F-3BC87B196F82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9333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4A9E-6DA8-47F2-9846-812918D985F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4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27A0-C25C-4589-9E69-A08DC52C83C7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680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448A-EBBF-475A-992D-27FD413E4703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467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98C-E4F0-4A0C-9282-C6EFC0A4F518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178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0A07-10A5-4450-A7C4-7CC165D43A7F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10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739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7E81-83AF-43F6-B162-F61D36A3422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695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35D6-7C18-436F-B3A3-93927C45136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823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2BB-446A-459D-B0CB-BBE79F06BC8D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6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6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385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3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10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4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33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EF86-A099-4294-A8BE-3F0E89328954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F36F-DBB1-40FC-8AA0-6CB23971E2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1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93ACE2-80C7-455B-B787-4BFB0FD7ACFA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1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count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swinds.csd.auth.gr/project/NDSYN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9.jpeg"/><Relationship Id="rId4" Type="http://schemas.openxmlformats.org/officeDocument/2006/relationships/hyperlink" Target="http://oswinds.csd.auth.gr/project/NDSYNC" TargetMode="Externa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990656" cy="1927225"/>
          </a:xfrm>
        </p:spPr>
        <p:txBody>
          <a:bodyPr/>
          <a:lstStyle/>
          <a:p>
            <a:r>
              <a:rPr lang="en-US" sz="3600" dirty="0"/>
              <a:t>ND-SYNC: Detecting Synchronized Fraud Activities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3573016"/>
            <a:ext cx="7918648" cy="17526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Maria Giatsoglou</a:t>
            </a:r>
            <a:r>
              <a:rPr lang="en-US" sz="2600" baseline="30000" dirty="0"/>
              <a:t>1</a:t>
            </a:r>
            <a:r>
              <a:rPr lang="en-US" sz="2600" dirty="0"/>
              <a:t>, </a:t>
            </a:r>
            <a:r>
              <a:rPr lang="en-US" sz="2600" dirty="0" err="1"/>
              <a:t>Despoina</a:t>
            </a:r>
            <a:r>
              <a:rPr lang="en-US" sz="2600" dirty="0"/>
              <a:t> Chatzakou</a:t>
            </a:r>
            <a:r>
              <a:rPr lang="en-US" sz="2600" baseline="30000" dirty="0"/>
              <a:t>1</a:t>
            </a:r>
            <a:r>
              <a:rPr lang="en-US" sz="2600" dirty="0"/>
              <a:t>, Neil Shah</a:t>
            </a:r>
            <a:r>
              <a:rPr lang="en-US" sz="2600" baseline="30000" dirty="0"/>
              <a:t>2</a:t>
            </a:r>
            <a:r>
              <a:rPr lang="en-US" sz="2600" dirty="0" smtClean="0"/>
              <a:t>, Alex Beutel</a:t>
            </a:r>
            <a:r>
              <a:rPr lang="en-US" sz="2600" baseline="30000" dirty="0"/>
              <a:t>2</a:t>
            </a:r>
            <a:r>
              <a:rPr lang="en-US" sz="2600" dirty="0" smtClean="0"/>
              <a:t>, Christos </a:t>
            </a:r>
            <a:r>
              <a:rPr lang="en-US" sz="2600" dirty="0"/>
              <a:t>Faloutsos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smtClean="0"/>
              <a:t>Athena </a:t>
            </a:r>
            <a:r>
              <a:rPr lang="en-US" sz="2600" dirty="0"/>
              <a:t>Vakali</a:t>
            </a:r>
            <a:r>
              <a:rPr lang="en-US" sz="2600" baseline="30000" dirty="0"/>
              <a:t>1</a:t>
            </a:r>
          </a:p>
          <a:p>
            <a:pPr marL="177800" indent="-177800"/>
            <a:r>
              <a:rPr lang="en-US" sz="2100" baseline="30000" dirty="0"/>
              <a:t>1</a:t>
            </a:r>
            <a:r>
              <a:rPr lang="en-US" dirty="0"/>
              <a:t> </a:t>
            </a:r>
            <a:r>
              <a:rPr lang="en-US" sz="2100" dirty="0" smtClean="0"/>
              <a:t>Informatics </a:t>
            </a:r>
            <a:r>
              <a:rPr lang="en-US" sz="2100" dirty="0"/>
              <a:t>Department, Aristotle University of Thessaloniki, </a:t>
            </a:r>
            <a:r>
              <a:rPr lang="en-US" sz="2100" dirty="0" smtClean="0"/>
              <a:t>Greece</a:t>
            </a:r>
            <a:endParaRPr lang="en-US" sz="2100" dirty="0"/>
          </a:p>
          <a:p>
            <a:pPr marL="177800" indent="-177800"/>
            <a:r>
              <a:rPr lang="en-US" sz="2100" baseline="30000" dirty="0" smtClean="0"/>
              <a:t>2</a:t>
            </a:r>
            <a:r>
              <a:rPr lang="en-US" dirty="0"/>
              <a:t> </a:t>
            </a:r>
            <a:r>
              <a:rPr lang="en-US" sz="2100" dirty="0"/>
              <a:t>Schoo</a:t>
            </a:r>
            <a:r>
              <a:rPr lang="en-US" sz="2100" dirty="0" smtClean="0"/>
              <a:t>l </a:t>
            </a:r>
            <a:r>
              <a:rPr lang="en-US" sz="2100" dirty="0"/>
              <a:t>of Computer Science, Carnegie Mellon University, </a:t>
            </a:r>
            <a:r>
              <a:rPr lang="en-US" sz="2100" dirty="0" smtClean="0"/>
              <a:t>USA</a:t>
            </a:r>
            <a:endParaRPr lang="en-US" sz="2100" dirty="0"/>
          </a:p>
        </p:txBody>
      </p:sp>
      <p:sp>
        <p:nvSpPr>
          <p:cNvPr id="7" name="AutoShape 2" descr="Inline image&#10;     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8" name="AutoShape 5" descr="Αποτέλεσμα εικόνας για απθ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75" y="415377"/>
            <a:ext cx="857193" cy="87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560709"/>
            <a:ext cx="30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69900"/>
                </a:solidFill>
                <a:latin typeface="Cambria"/>
              </a:rPr>
              <a:t>Informatics Department</a:t>
            </a:r>
          </a:p>
          <a:p>
            <a:r>
              <a:rPr lang="en-US" sz="1400" b="1" dirty="0">
                <a:solidFill>
                  <a:srgbClr val="669900"/>
                </a:solidFill>
                <a:latin typeface="Cambria"/>
              </a:rPr>
              <a:t>Aristotle University of Thessaloniki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588224" y="484422"/>
            <a:ext cx="2446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910000"/>
                </a:solidFill>
                <a:latin typeface="Cambria"/>
              </a:rPr>
              <a:t>School of Computer Science</a:t>
            </a:r>
          </a:p>
          <a:p>
            <a:r>
              <a:rPr lang="en-US" sz="1400" b="1" dirty="0">
                <a:solidFill>
                  <a:srgbClr val="910000"/>
                </a:solidFill>
                <a:latin typeface="Cambria"/>
              </a:rPr>
              <a:t>Carnegie Mellon University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4480661"/>
              </p:ext>
            </p:extLst>
          </p:nvPr>
        </p:nvGraphicFramePr>
        <p:xfrm>
          <a:off x="5953128" y="434523"/>
          <a:ext cx="546852" cy="573119"/>
        </p:xfrm>
        <a:graphic>
          <a:graphicData uri="http://schemas.openxmlformats.org/presentationml/2006/ole">
            <p:oleObj spid="_x0000_s1058" name="Photo Editor Photo" r:id="rId5" imgW="638264" imgH="666667" progId="">
              <p:embed/>
            </p:oleObj>
          </a:graphicData>
        </a:graphic>
      </p:graphicFrame>
      <p:pic>
        <p:nvPicPr>
          <p:cNvPr id="1033" name="Picture 9" descr="https://knowledgepit.fedcsis.org/pluginfile.php/1620/course/summary/logo%20PAKD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9923" y="6165304"/>
            <a:ext cx="1624441" cy="5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C:\Users\mgiatsog\AppData\Local\Temp\Rar$DIa0.264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5934" y="397054"/>
            <a:ext cx="1828194" cy="9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12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User </a:t>
            </a:r>
            <a:r>
              <a:rPr lang="en-US" b="1" dirty="0" smtClean="0">
                <a:solidFill>
                  <a:srgbClr val="C00000"/>
                </a:solidFill>
              </a:rPr>
              <a:t>u</a:t>
            </a:r>
            <a:r>
              <a:rPr lang="en-US" dirty="0" smtClean="0"/>
              <a:t>: a given Twitter account </a:t>
            </a:r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Tweet </a:t>
            </a:r>
            <a:r>
              <a:rPr lang="en-US" b="1" dirty="0" err="1" smtClean="0">
                <a:solidFill>
                  <a:srgbClr val="C00000"/>
                </a:solidFill>
              </a:rPr>
              <a:t>tw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u,i</a:t>
            </a:r>
            <a:r>
              <a:rPr lang="en-US" dirty="0" smtClean="0"/>
              <a:t>: the i</a:t>
            </a:r>
            <a:r>
              <a:rPr lang="en-US" baseline="30000" dirty="0" smtClean="0"/>
              <a:t>th</a:t>
            </a:r>
            <a:r>
              <a:rPr lang="en-US" dirty="0" smtClean="0"/>
              <a:t> post of user </a:t>
            </a:r>
            <a:r>
              <a:rPr lang="en-US" b="1" dirty="0" smtClean="0"/>
              <a:t>u</a:t>
            </a:r>
            <a:endParaRPr lang="en-US" b="1" dirty="0"/>
          </a:p>
          <a:p>
            <a:endParaRPr lang="en-US" sz="4400" b="1" dirty="0" smtClean="0"/>
          </a:p>
          <a:p>
            <a:endParaRPr lang="en-US" sz="2800" b="1" dirty="0" smtClean="0"/>
          </a:p>
          <a:p>
            <a:endParaRPr lang="en-US" sz="2000" b="1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Retweet thread</a:t>
            </a:r>
            <a:r>
              <a:rPr lang="en-US" dirty="0" smtClean="0"/>
              <a:t>: all re-posts of a tweet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72374" y="5085184"/>
            <a:ext cx="6287858" cy="1656184"/>
            <a:chOff x="362731" y="4653136"/>
            <a:chExt cx="6287858" cy="1656184"/>
          </a:xfrm>
        </p:grpSpPr>
        <p:pic>
          <p:nvPicPr>
            <p:cNvPr id="5123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1091650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395672" y="4997903"/>
              <a:ext cx="492284" cy="447146"/>
              <a:chOff x="1547664" y="3290863"/>
              <a:chExt cx="756883" cy="570185"/>
            </a:xfrm>
          </p:grpSpPr>
          <p:pic>
            <p:nvPicPr>
              <p:cNvPr id="41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290863"/>
                <a:ext cx="756883" cy="570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1674072" y="3413902"/>
                <a:ext cx="579675" cy="29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292934"/>
                    </a:solidFill>
                  </a:rPr>
                  <a:t>###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197968" y="4653136"/>
              <a:ext cx="756883" cy="651734"/>
              <a:chOff x="1547664" y="4715603"/>
              <a:chExt cx="756883" cy="651734"/>
            </a:xfrm>
          </p:grpSpPr>
          <p:pic>
            <p:nvPicPr>
              <p:cNvPr id="5127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52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Rectangle 52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###</a:t>
                  </a:r>
                </a:p>
              </p:txBody>
            </p:sp>
          </p:grp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1091650" y="5491030"/>
              <a:ext cx="4581272" cy="2620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403124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4C5A6A">
                      <a:lumMod val="75000"/>
                    </a:srgbClr>
                  </a:solidFill>
                </a:rPr>
                <a:t>t</a:t>
              </a:r>
              <a:r>
                <a:rPr lang="en-US" b="1" baseline="-25000" dirty="0">
                  <a:solidFill>
                    <a:srgbClr val="4C5A6A">
                      <a:lumMod val="75000"/>
                    </a:srgbClr>
                  </a:solidFill>
                </a:rPr>
                <a:t>1</a:t>
              </a:r>
              <a:endParaRPr lang="en-US" dirty="0">
                <a:solidFill>
                  <a:srgbClr val="4C5A6A">
                    <a:lumMod val="75000"/>
                  </a:srgb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46441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4C5A6A">
                      <a:lumMod val="75000"/>
                    </a:srgbClr>
                  </a:solidFill>
                </a:rPr>
                <a:t>t</a:t>
              </a:r>
              <a:r>
                <a:rPr lang="en-US" b="1" baseline="-25000" dirty="0">
                  <a:solidFill>
                    <a:srgbClr val="4C5A6A">
                      <a:lumMod val="75000"/>
                    </a:srgbClr>
                  </a:solidFill>
                </a:rPr>
                <a:t>2</a:t>
              </a:r>
              <a:endParaRPr lang="en-US" dirty="0">
                <a:solidFill>
                  <a:srgbClr val="4C5A6A">
                    <a:lumMod val="75000"/>
                  </a:srgb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59308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4C5A6A">
                      <a:lumMod val="75000"/>
                    </a:srgbClr>
                  </a:solidFill>
                </a:rPr>
                <a:t>t</a:t>
              </a:r>
              <a:r>
                <a:rPr lang="en-US" b="1" baseline="-25000" dirty="0">
                  <a:solidFill>
                    <a:srgbClr val="4C5A6A">
                      <a:lumMod val="75000"/>
                    </a:srgbClr>
                  </a:solidFill>
                </a:rPr>
                <a:t>3</a:t>
              </a:r>
              <a:endParaRPr lang="en-US" dirty="0">
                <a:solidFill>
                  <a:srgbClr val="4C5A6A">
                    <a:lumMod val="75000"/>
                  </a:srgb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98569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4C5A6A">
                      <a:lumMod val="75000"/>
                    </a:srgbClr>
                  </a:solidFill>
                </a:rPr>
                <a:t>t</a:t>
              </a:r>
              <a:r>
                <a:rPr lang="en-US" b="1" baseline="-25000" dirty="0">
                  <a:solidFill>
                    <a:srgbClr val="4C5A6A">
                      <a:lumMod val="75000"/>
                    </a:srgbClr>
                  </a:solidFill>
                </a:rPr>
                <a:t>4</a:t>
              </a:r>
              <a:endParaRPr lang="en-US" dirty="0">
                <a:solidFill>
                  <a:srgbClr val="4C5A6A">
                    <a:lumMod val="75000"/>
                  </a:srgb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00329" y="5510645"/>
              <a:ext cx="572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4C5A6A">
                      <a:lumMod val="75000"/>
                    </a:srgbClr>
                  </a:solidFill>
                </a:rPr>
                <a:t>time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41285" y="4653136"/>
              <a:ext cx="756883" cy="651734"/>
              <a:chOff x="1547664" y="4715603"/>
              <a:chExt cx="756883" cy="651734"/>
            </a:xfrm>
          </p:grpSpPr>
          <p:pic>
            <p:nvPicPr>
              <p:cNvPr id="71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7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Rectangle 73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###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3393413" y="4653136"/>
              <a:ext cx="756883" cy="651734"/>
              <a:chOff x="1547664" y="4715603"/>
              <a:chExt cx="756883" cy="651734"/>
            </a:xfrm>
          </p:grpSpPr>
          <p:pic>
            <p:nvPicPr>
              <p:cNvPr id="76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7" name="Group 76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7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###</a:t>
                  </a: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4257509" y="4653136"/>
              <a:ext cx="756883" cy="651734"/>
              <a:chOff x="1547664" y="4715603"/>
              <a:chExt cx="756883" cy="651734"/>
            </a:xfrm>
          </p:grpSpPr>
          <p:pic>
            <p:nvPicPr>
              <p:cNvPr id="81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oup 81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8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###</a:t>
                  </a:r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2854152" y="4653136"/>
              <a:ext cx="756883" cy="651734"/>
              <a:chOff x="1547664" y="4715603"/>
              <a:chExt cx="756883" cy="651734"/>
            </a:xfrm>
          </p:grpSpPr>
          <p:pic>
            <p:nvPicPr>
              <p:cNvPr id="86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8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9" name="Rectangle 88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###</a:t>
                  </a:r>
                </a:p>
              </p:txBody>
            </p:sp>
          </p:grpSp>
        </p:grpSp>
        <p:sp>
          <p:nvSpPr>
            <p:cNvPr id="90" name="Rectangle 89"/>
            <p:cNvSpPr/>
            <p:nvPr/>
          </p:nvSpPr>
          <p:spPr>
            <a:xfrm>
              <a:off x="4462665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4C5A6A">
                      <a:lumMod val="75000"/>
                    </a:srgbClr>
                  </a:solidFill>
                </a:rPr>
                <a:t>t</a:t>
              </a:r>
              <a:r>
                <a:rPr lang="en-US" b="1" baseline="-25000" dirty="0">
                  <a:solidFill>
                    <a:srgbClr val="4C5A6A">
                      <a:lumMod val="75000"/>
                    </a:srgbClr>
                  </a:solidFill>
                </a:rPr>
                <a:t>4</a:t>
              </a:r>
              <a:endParaRPr lang="en-US" dirty="0">
                <a:solidFill>
                  <a:srgbClr val="4C5A6A">
                    <a:lumMod val="75000"/>
                  </a:srgb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6550" y="5271591"/>
              <a:ext cx="7040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92934"/>
                  </a:solidFill>
                </a:rPr>
                <a:t>R</a:t>
              </a:r>
              <a:r>
                <a:rPr lang="en-US" sz="2400" b="1" baseline="-25000" dirty="0">
                  <a:solidFill>
                    <a:srgbClr val="292934"/>
                  </a:solidFill>
                </a:rPr>
                <a:t>u,1</a:t>
              </a: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5547307" y="4725144"/>
              <a:ext cx="360040" cy="1584176"/>
            </a:xfrm>
            <a:prstGeom prst="righ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2533C">
                    <a:lumMod val="75000"/>
                  </a:srgbClr>
                </a:solidFill>
              </a:endParaRPr>
            </a:p>
          </p:txBody>
        </p:sp>
        <p:pic>
          <p:nvPicPr>
            <p:cNvPr id="95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2139730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2782144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3363866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4155954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ectangle 108"/>
            <p:cNvSpPr/>
            <p:nvPr/>
          </p:nvSpPr>
          <p:spPr>
            <a:xfrm>
              <a:off x="1211057" y="5209455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2533C">
                      <a:lumMod val="75000"/>
                    </a:srgbClr>
                  </a:solidFill>
                </a:rPr>
                <a:t>Alex</a:t>
              </a:r>
              <a:endParaRPr lang="en-US" sz="1400" dirty="0">
                <a:solidFill>
                  <a:srgbClr val="D2533C">
                    <a:lumMod val="75000"/>
                  </a:srgb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23978" y="5209455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2533C">
                      <a:lumMod val="75000"/>
                    </a:srgbClr>
                  </a:solidFill>
                </a:rPr>
                <a:t>Mary</a:t>
              </a:r>
              <a:endParaRPr lang="en-US" sz="1400" dirty="0">
                <a:solidFill>
                  <a:srgbClr val="D2533C">
                    <a:lumMod val="75000"/>
                  </a:srgb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48114" y="520945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2533C">
                      <a:lumMod val="75000"/>
                    </a:srgbClr>
                  </a:solidFill>
                </a:rPr>
                <a:t>Peter</a:t>
              </a:r>
              <a:endParaRPr lang="en-US" sz="1400" dirty="0">
                <a:solidFill>
                  <a:srgbClr val="D2533C">
                    <a:lumMod val="75000"/>
                  </a:srgb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33409" y="5209455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2533C">
                      <a:lumMod val="75000"/>
                    </a:srgbClr>
                  </a:solidFill>
                </a:rPr>
                <a:t>Debbie</a:t>
              </a:r>
              <a:endParaRPr lang="en-US" sz="1400" dirty="0">
                <a:solidFill>
                  <a:srgbClr val="D2533C">
                    <a:lumMod val="75000"/>
                  </a:srgb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27166" y="5209455"/>
              <a:ext cx="5003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D2533C">
                      <a:lumMod val="75000"/>
                    </a:srgbClr>
                  </a:solidFill>
                </a:rPr>
                <a:t>Tim</a:t>
              </a:r>
              <a:endParaRPr lang="en-US" sz="1400" dirty="0">
                <a:solidFill>
                  <a:srgbClr val="D2533C">
                    <a:lumMod val="75000"/>
                  </a:srgb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2731" y="5445049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669900"/>
                  </a:solidFill>
                </a:rPr>
                <a:t>tw</a:t>
              </a:r>
              <a:r>
                <a:rPr lang="en-US" sz="1400" b="1" baseline="-25000" dirty="0">
                  <a:solidFill>
                    <a:srgbClr val="669900"/>
                  </a:solidFill>
                </a:rPr>
                <a:t>u,1</a:t>
              </a:r>
              <a:endParaRPr lang="en-US" sz="1400" dirty="0">
                <a:solidFill>
                  <a:srgbClr val="669900"/>
                </a:solidFill>
              </a:endParaRPr>
            </a:p>
          </p:txBody>
        </p:sp>
      </p:grpSp>
      <p:pic>
        <p:nvPicPr>
          <p:cNvPr id="135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7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80" t="12458" r="39971" b="16364"/>
          <a:stretch/>
        </p:blipFill>
        <p:spPr bwMode="auto">
          <a:xfrm>
            <a:off x="4660025" y="1340768"/>
            <a:ext cx="416031" cy="7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95536" y="3085872"/>
            <a:ext cx="5098079" cy="1063208"/>
            <a:chOff x="255665" y="3445912"/>
            <a:chExt cx="5098079" cy="1063208"/>
          </a:xfrm>
        </p:grpSpPr>
        <p:grpSp>
          <p:nvGrpSpPr>
            <p:cNvPr id="190" name="Group 189"/>
            <p:cNvGrpSpPr/>
            <p:nvPr/>
          </p:nvGrpSpPr>
          <p:grpSpPr>
            <a:xfrm>
              <a:off x="323528" y="3445912"/>
              <a:ext cx="5030216" cy="1063208"/>
              <a:chOff x="765920" y="3301896"/>
              <a:chExt cx="5030216" cy="106320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97968" y="3301896"/>
                <a:ext cx="756883" cy="570185"/>
                <a:chOff x="1547664" y="3290863"/>
                <a:chExt cx="756883" cy="570185"/>
              </a:xfrm>
            </p:grpSpPr>
            <p:pic>
              <p:nvPicPr>
                <p:cNvPr id="5125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###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918048" y="3301896"/>
                <a:ext cx="756883" cy="570185"/>
                <a:chOff x="2302949" y="3290863"/>
                <a:chExt cx="756883" cy="570185"/>
              </a:xfrm>
            </p:grpSpPr>
            <p:pic>
              <p:nvPicPr>
                <p:cNvPr id="16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2461718" y="3413902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%%%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42184" y="3301896"/>
                <a:ext cx="756883" cy="570185"/>
                <a:chOff x="3059832" y="3290863"/>
                <a:chExt cx="756883" cy="570185"/>
              </a:xfrm>
            </p:grpSpPr>
            <p:pic>
              <p:nvPicPr>
                <p:cNvPr id="1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59832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302150" y="3413902"/>
                  <a:ext cx="33374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***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329517" y="3301896"/>
                <a:ext cx="756883" cy="570185"/>
                <a:chOff x="3815117" y="3290863"/>
                <a:chExt cx="756883" cy="570185"/>
              </a:xfrm>
            </p:grpSpPr>
            <p:pic>
              <p:nvPicPr>
                <p:cNvPr id="17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4031722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srgbClr val="292934"/>
                      </a:solidFill>
                    </a:rPr>
                    <a:t>$$$</a:t>
                  </a:r>
                </a:p>
              </p:txBody>
            </p:sp>
          </p:grpSp>
          <p:cxnSp>
            <p:nvCxnSpPr>
              <p:cNvPr id="15" name="Straight Arrow Connector 14"/>
              <p:cNvCxnSpPr/>
              <p:nvPr/>
            </p:nvCxnSpPr>
            <p:spPr>
              <a:xfrm flipV="1">
                <a:off x="1197968" y="3995772"/>
                <a:ext cx="4598168" cy="6552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403124" y="3995772"/>
                <a:ext cx="34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4C5A6A">
                        <a:lumMod val="75000"/>
                      </a:srgbClr>
                    </a:solidFill>
                  </a:rPr>
                  <a:t>t</a:t>
                </a:r>
                <a:r>
                  <a:rPr lang="en-US" b="1" baseline="-25000" dirty="0">
                    <a:solidFill>
                      <a:srgbClr val="4C5A6A">
                        <a:lumMod val="75000"/>
                      </a:srgbClr>
                    </a:solidFill>
                  </a:rPr>
                  <a:t>1</a:t>
                </a:r>
                <a:endParaRPr lang="en-US" dirty="0">
                  <a:solidFill>
                    <a:srgbClr val="4C5A6A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23204" y="3995772"/>
                <a:ext cx="34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4C5A6A">
                        <a:lumMod val="75000"/>
                      </a:srgbClr>
                    </a:solidFill>
                  </a:rPr>
                  <a:t>t</a:t>
                </a:r>
                <a:r>
                  <a:rPr lang="en-US" b="1" baseline="-25000" dirty="0">
                    <a:solidFill>
                      <a:srgbClr val="4C5A6A">
                        <a:lumMod val="75000"/>
                      </a:srgbClr>
                    </a:solidFill>
                  </a:rPr>
                  <a:t>2</a:t>
                </a:r>
                <a:endParaRPr lang="en-US" dirty="0">
                  <a:solidFill>
                    <a:srgbClr val="4C5A6A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58208" y="3995772"/>
                <a:ext cx="34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4C5A6A">
                        <a:lumMod val="75000"/>
                      </a:srgbClr>
                    </a:solidFill>
                  </a:rPr>
                  <a:t>t</a:t>
                </a:r>
                <a:r>
                  <a:rPr lang="en-US" b="1" baseline="-25000" dirty="0">
                    <a:solidFill>
                      <a:srgbClr val="4C5A6A">
                        <a:lumMod val="75000"/>
                      </a:srgbClr>
                    </a:solidFill>
                  </a:rPr>
                  <a:t>3</a:t>
                </a:r>
                <a:endParaRPr lang="en-US" dirty="0">
                  <a:solidFill>
                    <a:srgbClr val="4C5A6A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34673" y="3995772"/>
                <a:ext cx="34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4C5A6A">
                        <a:lumMod val="75000"/>
                      </a:srgbClr>
                    </a:solidFill>
                  </a:rPr>
                  <a:t>t</a:t>
                </a:r>
                <a:r>
                  <a:rPr lang="en-US" b="1" baseline="-25000" dirty="0">
                    <a:solidFill>
                      <a:srgbClr val="4C5A6A">
                        <a:lumMod val="75000"/>
                      </a:srgbClr>
                    </a:solidFill>
                  </a:rPr>
                  <a:t>4</a:t>
                </a:r>
                <a:endParaRPr lang="en-US" dirty="0">
                  <a:solidFill>
                    <a:srgbClr val="4C5A6A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5920" y="3995772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4C5A6A">
                        <a:lumMod val="75000"/>
                      </a:srgbClr>
                    </a:solidFill>
                  </a:rPr>
                  <a:t>u</a:t>
                </a:r>
                <a:endParaRPr lang="en-US" dirty="0">
                  <a:solidFill>
                    <a:srgbClr val="4C5A6A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100329" y="4016097"/>
                <a:ext cx="572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4C5A6A">
                        <a:lumMod val="75000"/>
                      </a:srgbClr>
                    </a:solidFill>
                  </a:rPr>
                  <a:t>time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25531" y="3705789"/>
                <a:ext cx="558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669900"/>
                    </a:solidFill>
                  </a:rPr>
                  <a:t>tw</a:t>
                </a:r>
                <a:r>
                  <a:rPr lang="en-US" sz="1400" b="1" baseline="-25000" dirty="0">
                    <a:solidFill>
                      <a:srgbClr val="669900"/>
                    </a:solidFill>
                  </a:rPr>
                  <a:t>u,1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062064" y="3705789"/>
                <a:ext cx="558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669900"/>
                    </a:solidFill>
                  </a:rPr>
                  <a:t>tw</a:t>
                </a:r>
                <a:r>
                  <a:rPr lang="en-US" sz="1400" b="1" baseline="-25000" dirty="0">
                    <a:solidFill>
                      <a:srgbClr val="669900"/>
                    </a:solidFill>
                  </a:rPr>
                  <a:t>u,2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86200" y="3705789"/>
                <a:ext cx="558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669900"/>
                    </a:solidFill>
                  </a:rPr>
                  <a:t>tw</a:t>
                </a:r>
                <a:r>
                  <a:rPr lang="en-US" sz="1400" b="1" baseline="-25000" dirty="0">
                    <a:solidFill>
                      <a:srgbClr val="669900"/>
                    </a:solidFill>
                  </a:rPr>
                  <a:t>u,3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456226" y="3705789"/>
                <a:ext cx="558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669900"/>
                    </a:solidFill>
                  </a:rPr>
                  <a:t>tw</a:t>
                </a:r>
                <a:r>
                  <a:rPr lang="en-US" sz="1400" b="1" baseline="-25000" dirty="0">
                    <a:solidFill>
                      <a:srgbClr val="669900"/>
                    </a:solidFill>
                  </a:rPr>
                  <a:t>u,4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</p:grpSp>
        <p:pic>
          <p:nvPicPr>
            <p:cNvPr id="136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grayscl/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255665" y="3445912"/>
              <a:ext cx="416031" cy="74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55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176"/>
            <a:ext cx="8229600" cy="990600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SYNCFRAUD  Problem.</a:t>
            </a:r>
          </a:p>
          <a:p>
            <a:endParaRPr lang="en-US" sz="1000" b="1" dirty="0"/>
          </a:p>
          <a:p>
            <a:pPr>
              <a:spcAft>
                <a:spcPts val="600"/>
              </a:spcAft>
            </a:pPr>
            <a:r>
              <a:rPr lang="en-US" b="1" dirty="0"/>
              <a:t>Given: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set </a:t>
            </a:r>
            <a:r>
              <a:rPr lang="en-US" dirty="0">
                <a:solidFill>
                  <a:srgbClr val="C00000"/>
                </a:solidFill>
              </a:rPr>
              <a:t>of groups of entities </a:t>
            </a:r>
            <a:r>
              <a:rPr lang="en-US" i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with a </a:t>
            </a:r>
            <a:r>
              <a:rPr lang="en-US" dirty="0"/>
              <a:t>variable number of entities </a:t>
            </a:r>
            <a:r>
              <a:rPr lang="en-US" i="1" dirty="0"/>
              <a:t>e</a:t>
            </a:r>
            <a:r>
              <a:rPr lang="en-US" i="1" baseline="-25000" dirty="0"/>
              <a:t>m,i </a:t>
            </a:r>
            <a:r>
              <a:rPr lang="en-US" dirty="0" smtClean="0"/>
              <a:t>for </a:t>
            </a:r>
            <a:r>
              <a:rPr lang="en-US" dirty="0"/>
              <a:t>each group </a:t>
            </a:r>
            <a:r>
              <a:rPr lang="en-US" i="1" dirty="0" smtClean="0"/>
              <a:t>g</a:t>
            </a:r>
            <a:r>
              <a:rPr lang="en-US" i="1" baseline="-25000" dirty="0" smtClean="0"/>
              <a:t>m</a:t>
            </a:r>
            <a:r>
              <a:rPr lang="en-US" dirty="0" smtClean="0"/>
              <a:t>;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features for the entities’ representation,</a:t>
            </a:r>
          </a:p>
          <a:p>
            <a:pPr>
              <a:spcAft>
                <a:spcPts val="600"/>
              </a:spcAft>
            </a:pPr>
            <a:r>
              <a:rPr lang="en-US" b="1" dirty="0"/>
              <a:t>Extract: </a:t>
            </a:r>
            <a:r>
              <a:rPr lang="en-US" dirty="0"/>
              <a:t>a set of features at the </a:t>
            </a:r>
            <a:r>
              <a:rPr lang="en-US" dirty="0">
                <a:solidFill>
                  <a:srgbClr val="C00000"/>
                </a:solidFill>
              </a:rPr>
              <a:t>group-level</a:t>
            </a:r>
            <a:r>
              <a:rPr lang="en-US" dirty="0"/>
              <a:t>, and</a:t>
            </a:r>
          </a:p>
          <a:p>
            <a:r>
              <a:rPr lang="en-US" b="1" dirty="0"/>
              <a:t>Identify: </a:t>
            </a:r>
            <a:r>
              <a:rPr lang="en-US" dirty="0">
                <a:solidFill>
                  <a:srgbClr val="C00000"/>
                </a:solidFill>
              </a:rPr>
              <a:t>suspicious groups </a:t>
            </a:r>
            <a:r>
              <a:rPr lang="en-US" i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highly synchronized characteristics.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RTFRAUD  </a:t>
            </a:r>
            <a:r>
              <a:rPr lang="en-US" b="1" dirty="0"/>
              <a:t>Problem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sz="1100" b="1" dirty="0" smtClean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groups of </a:t>
            </a:r>
            <a:r>
              <a:rPr lang="en-US" dirty="0" smtClean="0">
                <a:solidFill>
                  <a:srgbClr val="C00000"/>
                </a:solidFill>
              </a:rPr>
              <a:t>entities       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00B050"/>
                </a:solidFill>
              </a:rPr>
              <a:t>entities        retweet threads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suspicious groups        </a:t>
            </a:r>
            <a:r>
              <a:rPr lang="en-US" dirty="0" err="1" smtClean="0">
                <a:solidFill>
                  <a:srgbClr val="002060"/>
                </a:solidFill>
              </a:rPr>
              <a:t>RTFraudsters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13934" y="530120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339752" y="5733256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355976" y="616530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79512" y="1268760"/>
            <a:ext cx="8208912" cy="32403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5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Problem definition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Proposed approach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ND-SYNC pipeline</a:t>
            </a:r>
          </a:p>
          <a:p>
            <a:pPr lvl="1"/>
            <a:r>
              <a:rPr lang="en-US" sz="2800" dirty="0" smtClean="0"/>
              <a:t>Features for retweet threads</a:t>
            </a:r>
          </a:p>
          <a:p>
            <a:r>
              <a:rPr lang="en-US" sz="2800" dirty="0" smtClean="0"/>
              <a:t>Experiments</a:t>
            </a:r>
          </a:p>
          <a:p>
            <a:pPr lvl="1"/>
            <a:r>
              <a:rPr lang="en-US" sz="2800" dirty="0" smtClean="0"/>
              <a:t>Dataset</a:t>
            </a:r>
          </a:p>
          <a:p>
            <a:pPr lvl="1"/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7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ND-SYNC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Given </a:t>
            </a:r>
            <a:r>
              <a:rPr lang="en-US" sz="2800" i="1" dirty="0" smtClean="0"/>
              <a:t>N</a:t>
            </a:r>
            <a:r>
              <a:rPr lang="en-US" sz="2800" dirty="0" smtClean="0"/>
              <a:t> groups of </a:t>
            </a:r>
            <a:r>
              <a:rPr lang="en-US" sz="2800" i="1" dirty="0" smtClean="0"/>
              <a:t>p </a:t>
            </a:r>
            <a:r>
              <a:rPr lang="en-US" sz="2800" dirty="0" smtClean="0"/>
              <a:t>-D entities and </a:t>
            </a:r>
            <a:r>
              <a:rPr lang="en-US" sz="2800" i="1" dirty="0" smtClean="0"/>
              <a:t>I </a:t>
            </a:r>
            <a:r>
              <a:rPr lang="en-US" sz="2800" dirty="0" smtClean="0"/>
              <a:t>iterations </a:t>
            </a:r>
          </a:p>
          <a:p>
            <a:pPr marL="0" indent="0">
              <a:buNone/>
            </a:pPr>
            <a:r>
              <a:rPr lang="en-US" sz="2800" dirty="0" smtClean="0"/>
              <a:t>Do</a:t>
            </a:r>
          </a:p>
          <a:p>
            <a:pPr marL="0" indent="0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Feature subspace sweeping;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Group scoring;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Multivariate </a:t>
            </a:r>
            <a:r>
              <a:rPr lang="en-US" sz="2800" dirty="0">
                <a:solidFill>
                  <a:srgbClr val="C00000"/>
                </a:solidFill>
              </a:rPr>
              <a:t>outlier </a:t>
            </a:r>
            <a:r>
              <a:rPr lang="en-US" sz="2800" dirty="0" smtClean="0">
                <a:solidFill>
                  <a:srgbClr val="C00000"/>
                </a:solidFill>
              </a:rPr>
              <a:t>detection;</a:t>
            </a:r>
          </a:p>
          <a:p>
            <a:pPr marL="731520" lvl="1" indent="-457200">
              <a:buFont typeface="+mj-lt"/>
              <a:buAutoNum type="arabicPeriod"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Extract suspicious groups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7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ND-SYNC: </a:t>
            </a:r>
            <a:r>
              <a:rPr lang="en-US" dirty="0" smtClean="0">
                <a:solidFill>
                  <a:srgbClr val="C00000"/>
                </a:solidFill>
              </a:rPr>
              <a:t>Feature </a:t>
            </a:r>
            <a:r>
              <a:rPr lang="en-US" dirty="0">
                <a:solidFill>
                  <a:srgbClr val="C00000"/>
                </a:solidFill>
              </a:rPr>
              <a:t>subspace sweeping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Aim:</a:t>
                </a:r>
                <a:r>
                  <a:rPr lang="en-US" sz="2800" dirty="0" smtClean="0"/>
                  <a:t> detect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microclusters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in a </a:t>
                </a:r>
                <a:r>
                  <a:rPr lang="en-US" sz="2800" i="1" dirty="0">
                    <a:solidFill>
                      <a:srgbClr val="00B050"/>
                    </a:solidFill>
                  </a:rPr>
                  <a:t>p</a:t>
                </a:r>
                <a:r>
                  <a:rPr lang="en-US" sz="2800" dirty="0">
                    <a:solidFill>
                      <a:srgbClr val="00B050"/>
                    </a:solidFill>
                  </a:rPr>
                  <a:t>-dimensional 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space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Generate </a:t>
                </a:r>
                <a:r>
                  <a:rPr lang="en-US" sz="2800" i="1" dirty="0" smtClean="0"/>
                  <a:t>F </a:t>
                </a:r>
                <a:r>
                  <a:rPr lang="en-US" sz="2800" dirty="0" smtClean="0"/>
                  <a:t>= </a:t>
                </a:r>
                <a:r>
                  <a:rPr lang="en-US" sz="2800" i="1" dirty="0" smtClean="0"/>
                  <a:t>2</a:t>
                </a:r>
                <a:r>
                  <a:rPr lang="en-US" sz="2800" i="1" baseline="30000" dirty="0" smtClean="0"/>
                  <a:t>p</a:t>
                </a:r>
                <a:r>
                  <a:rPr lang="en-US" sz="2800" dirty="0" smtClean="0"/>
                  <a:t> feature subspaces for all </a:t>
                </a:r>
                <a:r>
                  <a:rPr lang="en-US" sz="2800" i="1" dirty="0" smtClean="0"/>
                  <a:t>q</a:t>
                </a:r>
                <a:r>
                  <a:rPr lang="en-US" sz="2800" dirty="0" smtClean="0"/>
                  <a:t>-wise feature combinations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∈[1,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Bin the subspaces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using </a:t>
                </a:r>
                <a:r>
                  <a:rPr lang="en-US" sz="2800" dirty="0"/>
                  <a:t>powers of </a:t>
                </a:r>
                <a:r>
                  <a:rPr lang="en-US" sz="2800" dirty="0" smtClean="0"/>
                  <a:t>2 on each dimension</a:t>
                </a:r>
                <a:endParaRPr lang="en-US" sz="2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/>
                  <a:t>P</a:t>
                </a:r>
                <a:r>
                  <a:rPr lang="en-US" sz="2800" dirty="0" smtClean="0"/>
                  <a:t>roject </a:t>
                </a:r>
                <a:r>
                  <a:rPr lang="en-US" sz="2800" dirty="0"/>
                  <a:t>entities into the desired feature </a:t>
                </a:r>
                <a:r>
                  <a:rPr lang="en-US" sz="2800" dirty="0" smtClean="0"/>
                  <a:t>subspaces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876800"/>
              </a:xfrm>
              <a:blipFill rotWithShape="1">
                <a:blip r:embed="rId3" cstate="print"/>
                <a:stretch>
                  <a:fillRect l="-1445" t="-1250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923928" y="2132856"/>
            <a:ext cx="360040" cy="288032"/>
            <a:chOff x="3347864" y="1988840"/>
            <a:chExt cx="360040" cy="2880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347864" y="2276872"/>
              <a:ext cx="360040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47864" y="1988840"/>
              <a:ext cx="0" cy="28803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311258" y="2132856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i="1" dirty="0" smtClean="0">
                <a:solidFill>
                  <a:srgbClr val="FF0000"/>
                </a:solidFill>
              </a:rPr>
              <a:t>ign of synchronicity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13847" y="5445224"/>
            <a:ext cx="360040" cy="288032"/>
            <a:chOff x="3347864" y="1988840"/>
            <a:chExt cx="360040" cy="2880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347864" y="2276872"/>
              <a:ext cx="360040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47864" y="1988840"/>
              <a:ext cx="0" cy="28803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745895" y="5507940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</a:t>
            </a:r>
            <a:r>
              <a:rPr lang="en-US" sz="2400" i="1" dirty="0" smtClean="0">
                <a:solidFill>
                  <a:srgbClr val="C00000"/>
                </a:solidFill>
              </a:rPr>
              <a:t>ll, for simplicity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8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ND-SYNC: </a:t>
            </a:r>
            <a:r>
              <a:rPr lang="en-US" dirty="0" smtClean="0">
                <a:solidFill>
                  <a:srgbClr val="C00000"/>
                </a:solidFill>
              </a:rPr>
              <a:t>Group scoring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Aim: </a:t>
                </a:r>
                <a:r>
                  <a:rPr lang="en-US" dirty="0" smtClean="0"/>
                  <a:t>construct suitable group-level features</a:t>
                </a:r>
              </a:p>
              <a:p>
                <a:endParaRPr lang="en-US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For each entity-feature subspace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and group </a:t>
                </a:r>
                <a:r>
                  <a:rPr lang="en-US" i="1" dirty="0" smtClean="0"/>
                  <a:t>g</a:t>
                </a:r>
                <a:r>
                  <a:rPr lang="en-US" i="1" baseline="-25000" dirty="0" smtClean="0"/>
                  <a:t>m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lvl="1"/>
                <a:r>
                  <a:rPr lang="en-US" sz="2200" b="1" dirty="0" err="1" smtClean="0"/>
                  <a:t>intra_sync</a:t>
                </a:r>
                <a:r>
                  <a:rPr lang="en-US" sz="2200" b="1" dirty="0" smtClean="0"/>
                  <a:t>(</a:t>
                </a:r>
                <a:r>
                  <a:rPr lang="en-US" sz="2200" b="1" i="1" dirty="0" err="1" smtClean="0"/>
                  <a:t>g</a:t>
                </a:r>
                <a:r>
                  <a:rPr lang="en-US" sz="2200" b="1" i="1" baseline="-25000" dirty="0" err="1" smtClean="0"/>
                  <a:t>m</a:t>
                </a:r>
                <a:r>
                  <a:rPr lang="en-US" sz="2200" b="1" dirty="0" err="1" smtClean="0"/>
                  <a:t>,</a:t>
                </a:r>
                <a:r>
                  <a:rPr lang="en-US" sz="2200" b="1" i="1" dirty="0" err="1" smtClean="0"/>
                  <a:t>f</a:t>
                </a:r>
                <a:r>
                  <a:rPr lang="en-US" sz="2200" b="1" i="1" baseline="-25000" dirty="0" err="1" smtClean="0"/>
                  <a:t>i</a:t>
                </a:r>
                <a:r>
                  <a:rPr lang="en-US" sz="2200" b="1" dirty="0" smtClean="0"/>
                  <a:t>)</a:t>
                </a:r>
                <a:r>
                  <a:rPr lang="en-US" sz="2200" dirty="0" smtClean="0"/>
                  <a:t>: “synchronicity” of </a:t>
                </a:r>
                <a:r>
                  <a:rPr lang="en-US" sz="2200" i="1" dirty="0" smtClean="0"/>
                  <a:t>g</a:t>
                </a:r>
                <a:r>
                  <a:rPr lang="en-US" sz="2200" i="1" baseline="-25000" dirty="0" smtClean="0"/>
                  <a:t>m</a:t>
                </a:r>
                <a:r>
                  <a:rPr lang="en-US" sz="2200" dirty="0" smtClean="0"/>
                  <a:t> in </a:t>
                </a:r>
                <a:r>
                  <a:rPr lang="en-US" sz="2200" i="1" dirty="0" smtClean="0"/>
                  <a:t>f</a:t>
                </a:r>
                <a:r>
                  <a:rPr lang="en-US" sz="2200" i="1" baseline="-25000" dirty="0" smtClean="0"/>
                  <a:t>i </a:t>
                </a:r>
                <a:r>
                  <a:rPr lang="en-US" sz="2200" dirty="0"/>
                  <a:t>(</a:t>
                </a:r>
                <a:r>
                  <a:rPr lang="en-US" sz="2200" dirty="0">
                    <a:solidFill>
                      <a:srgbClr val="00B050"/>
                    </a:solidFill>
                  </a:rPr>
                  <a:t>intra-synchronicity</a:t>
                </a:r>
                <a:r>
                  <a:rPr lang="en-US" sz="2200" dirty="0"/>
                  <a:t>)</a:t>
                </a:r>
                <a:endParaRPr lang="en-US" sz="2200" dirty="0" smtClean="0"/>
              </a:p>
              <a:p>
                <a:pPr lvl="1"/>
                <a:r>
                  <a:rPr lang="en-US" sz="2200" b="1" dirty="0" err="1" smtClean="0"/>
                  <a:t>inter_sync</a:t>
                </a:r>
                <a:r>
                  <a:rPr lang="en-US" sz="2200" b="1" dirty="0" smtClean="0"/>
                  <a:t>(</a:t>
                </a:r>
                <a:r>
                  <a:rPr lang="en-US" sz="2200" b="1" i="1" dirty="0" err="1" smtClean="0"/>
                  <a:t>g</a:t>
                </a:r>
                <a:r>
                  <a:rPr lang="en-US" sz="2200" b="1" i="1" baseline="-25000" dirty="0" err="1" smtClean="0"/>
                  <a:t>m</a:t>
                </a:r>
                <a:r>
                  <a:rPr lang="en-US" sz="2200" b="1" dirty="0" err="1" smtClean="0"/>
                  <a:t>,</a:t>
                </a:r>
                <a:r>
                  <a:rPr lang="en-US" sz="2200" b="1" i="1" dirty="0" err="1" smtClean="0"/>
                  <a:t>f</a:t>
                </a:r>
                <a:r>
                  <a:rPr lang="en-US" sz="2200" b="1" i="1" baseline="-25000" dirty="0" err="1" smtClean="0"/>
                  <a:t>i</a:t>
                </a:r>
                <a:r>
                  <a:rPr lang="en-US" sz="2200" b="1" dirty="0" smtClean="0"/>
                  <a:t>)</a:t>
                </a:r>
                <a:r>
                  <a:rPr lang="en-US" sz="2200" dirty="0" smtClean="0"/>
                  <a:t>: “normality” of </a:t>
                </a:r>
                <a:r>
                  <a:rPr lang="en-US" sz="2200" i="1" dirty="0" smtClean="0"/>
                  <a:t>g</a:t>
                </a:r>
                <a:r>
                  <a:rPr lang="en-US" sz="2200" i="1" baseline="-25000" dirty="0" smtClean="0"/>
                  <a:t>m</a:t>
                </a:r>
                <a:r>
                  <a:rPr lang="en-US" sz="2200" dirty="0" smtClean="0"/>
                  <a:t> in </a:t>
                </a:r>
                <a:r>
                  <a:rPr lang="en-US" sz="2200" i="1" dirty="0"/>
                  <a:t>f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 (</a:t>
                </a:r>
                <a:r>
                  <a:rPr lang="en-US" sz="2200" dirty="0" smtClean="0">
                    <a:solidFill>
                      <a:srgbClr val="0070C0"/>
                    </a:solidFill>
                  </a:rPr>
                  <a:t>inter-synchronicity</a:t>
                </a:r>
                <a:r>
                  <a:rPr lang="en-US" sz="2200" dirty="0"/>
                  <a:t>)</a:t>
                </a:r>
                <a:endParaRPr lang="en-US" sz="2200" dirty="0" smtClean="0"/>
              </a:p>
              <a:p>
                <a:pPr lvl="1"/>
                <a:r>
                  <a:rPr lang="en-US" sz="2200" b="1" dirty="0" err="1" smtClean="0"/>
                  <a:t>susp</a:t>
                </a:r>
                <a:r>
                  <a:rPr lang="en-US" sz="2200" b="1" dirty="0" smtClean="0"/>
                  <a:t>(</a:t>
                </a:r>
                <a:r>
                  <a:rPr lang="en-US" sz="2200" b="1" i="1" dirty="0" err="1" smtClean="0"/>
                  <a:t>g</a:t>
                </a:r>
                <a:r>
                  <a:rPr lang="en-US" sz="2200" b="1" i="1" baseline="-25000" dirty="0" err="1" smtClean="0"/>
                  <a:t>m</a:t>
                </a:r>
                <a:r>
                  <a:rPr lang="en-US" sz="2200" b="1" dirty="0" err="1" smtClean="0"/>
                  <a:t>,</a:t>
                </a:r>
                <a:r>
                  <a:rPr lang="en-US" sz="2200" b="1" i="1" dirty="0" err="1" smtClean="0"/>
                  <a:t>f</a:t>
                </a:r>
                <a:r>
                  <a:rPr lang="en-US" sz="2200" b="1" i="1" baseline="-25000" dirty="0" err="1" smtClean="0"/>
                  <a:t>i</a:t>
                </a:r>
                <a:r>
                  <a:rPr lang="en-US" sz="2200" b="1" dirty="0" smtClean="0"/>
                  <a:t>)</a:t>
                </a:r>
                <a:r>
                  <a:rPr lang="en-US" sz="2200" dirty="0" smtClean="0"/>
                  <a:t>: the residual score of </a:t>
                </a:r>
                <a:r>
                  <a:rPr lang="en-US" sz="2200" i="1" dirty="0" smtClean="0"/>
                  <a:t>g</a:t>
                </a:r>
                <a:r>
                  <a:rPr lang="en-US" sz="2200" i="1" baseline="-25000" dirty="0" smtClean="0"/>
                  <a:t>m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in </a:t>
                </a:r>
                <a:r>
                  <a:rPr lang="en-US" sz="2200" i="1" dirty="0" smtClean="0"/>
                  <a:t>f</a:t>
                </a:r>
                <a:r>
                  <a:rPr lang="en-US" sz="2200" i="1" baseline="-25000" dirty="0" smtClean="0"/>
                  <a:t>i </a:t>
                </a:r>
                <a:r>
                  <a:rPr lang="en-US" sz="2200" dirty="0" smtClean="0"/>
                  <a:t>(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suspiciousness</a:t>
                </a:r>
                <a:r>
                  <a:rPr lang="en-US" sz="2200" dirty="0" smtClean="0"/>
                  <a:t>)</a:t>
                </a:r>
              </a:p>
              <a:p>
                <a:pPr lvl="1"/>
                <a:endParaRPr lang="en-US" sz="1400" dirty="0" smtClean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Fraudulent users:</a:t>
                </a:r>
                <a:r>
                  <a:rPr lang="en-US" b="1" dirty="0" smtClean="0"/>
                  <a:t> </a:t>
                </a:r>
              </a:p>
              <a:p>
                <a:pPr lvl="1"/>
                <a:r>
                  <a:rPr lang="en-US" sz="2400" dirty="0" smtClean="0"/>
                  <a:t>high intra-synchronicity</a:t>
                </a:r>
              </a:p>
              <a:p>
                <a:pPr lvl="1"/>
                <a:r>
                  <a:rPr lang="en-US" sz="2400" dirty="0"/>
                  <a:t>v</a:t>
                </a:r>
                <a:r>
                  <a:rPr lang="en-US" sz="2400" dirty="0" smtClean="0"/>
                  <a:t>ery high OR low inter-synchronicity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Suspiciousness score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𝑺𝑽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𝑠𝑢𝑠𝑝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  <m:eqArr>
                      <m:eqArrPr>
                        <m:ctrlPr>
                          <a:rPr lang="en-US" i="1">
                            <a:latin typeface="Cambria Math"/>
                          </a:rPr>
                        </m:ctrlPr>
                      </m:eqAr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eqAr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876800"/>
              </a:xfrm>
              <a:blipFill rotWithShape="1">
                <a:blip r:embed="rId2" cstate="print"/>
                <a:stretch>
                  <a:fillRect l="-1074" t="-1625" r="-107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5536" y="5517232"/>
            <a:ext cx="8208912" cy="8640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31520" lvl="1" indent="-457200"/>
            <a:r>
              <a:rPr lang="en-US" sz="3600" kern="1200" spc="-1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ND-SYNC: Multivariate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Aim: </a:t>
            </a:r>
            <a:r>
              <a:rPr lang="en-US" dirty="0" smtClean="0"/>
              <a:t>given the suspiciousness score vectors identify the suspicious groups</a:t>
            </a:r>
          </a:p>
          <a:p>
            <a:pPr marL="0" indent="0">
              <a:buNone/>
            </a:pP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ROBPCA-AO for </a:t>
            </a:r>
            <a:r>
              <a:rPr lang="en-US" i="1" dirty="0" smtClean="0"/>
              <a:t>I </a:t>
            </a:r>
            <a:r>
              <a:rPr lang="en-US" dirty="0" smtClean="0"/>
              <a:t>iterations and find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Flag </a:t>
            </a:r>
            <a:r>
              <a:rPr lang="en-US" dirty="0"/>
              <a:t>a </a:t>
            </a:r>
            <a:r>
              <a:rPr lang="en-US" dirty="0" smtClean="0"/>
              <a:t>group as </a:t>
            </a:r>
            <a:r>
              <a:rPr lang="en-US" dirty="0"/>
              <a:t>suspicious based on </a:t>
            </a:r>
            <a:r>
              <a:rPr lang="en-US" dirty="0" smtClean="0"/>
              <a:t>majority </a:t>
            </a:r>
            <a:r>
              <a:rPr lang="en-US" dirty="0"/>
              <a:t>vote over all </a:t>
            </a:r>
            <a:r>
              <a:rPr lang="en-US" dirty="0" smtClean="0"/>
              <a:t>iterations.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r>
              <a:rPr lang="en-US" dirty="0" smtClean="0"/>
              <a:t>To eliminate parameters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automatic </a:t>
            </a:r>
            <a:r>
              <a:rPr lang="en-US" sz="2400" dirty="0">
                <a:solidFill>
                  <a:srgbClr val="C00000"/>
                </a:solidFill>
              </a:rPr>
              <a:t>selection of </a:t>
            </a:r>
            <a:r>
              <a:rPr lang="en-US" sz="2400" dirty="0" smtClean="0">
                <a:solidFill>
                  <a:srgbClr val="C00000"/>
                </a:solidFill>
              </a:rPr>
              <a:t> dimensionality </a:t>
            </a:r>
            <a:r>
              <a:rPr lang="en-US" sz="2400" i="1" dirty="0" smtClean="0">
                <a:solidFill>
                  <a:srgbClr val="C00000"/>
                </a:solidFill>
              </a:rPr>
              <a:t>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via </a:t>
            </a:r>
            <a:r>
              <a:rPr lang="en-US" sz="2400" i="1" dirty="0" smtClean="0"/>
              <a:t>95</a:t>
            </a:r>
            <a:r>
              <a:rPr lang="en-US" sz="2400" i="1" dirty="0"/>
              <a:t>% cumulative variance explained criterion </a:t>
            </a:r>
            <a:r>
              <a:rPr lang="en-US" sz="2400" dirty="0" smtClean="0"/>
              <a:t>heuristic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use of all entities </a:t>
            </a:r>
            <a:r>
              <a:rPr lang="en-US" sz="2400" dirty="0" smtClean="0"/>
              <a:t>for estimating </a:t>
            </a:r>
            <a:r>
              <a:rPr lang="en-US" sz="2400" dirty="0"/>
              <a:t>the robust feature </a:t>
            </a:r>
            <a:r>
              <a:rPr lang="en-US" sz="2400" dirty="0" smtClean="0"/>
              <a:t>subspaces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2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Problem definition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ND-SYNC pipeline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Features for retweet threads</a:t>
            </a:r>
          </a:p>
          <a:p>
            <a:r>
              <a:rPr lang="en-US" sz="2800" dirty="0" smtClean="0"/>
              <a:t>Experiments</a:t>
            </a:r>
          </a:p>
          <a:p>
            <a:pPr lvl="1"/>
            <a:r>
              <a:rPr lang="en-US" sz="2800" dirty="0" smtClean="0"/>
              <a:t>Dataset</a:t>
            </a:r>
          </a:p>
          <a:p>
            <a:pPr lvl="1"/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7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for retweet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257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44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Retweets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# </a:t>
            </a:r>
            <a:r>
              <a:rPr lang="en-US" dirty="0" err="1" smtClean="0"/>
              <a:t>retweets</a:t>
            </a:r>
            <a:endParaRPr lang="en-US" dirty="0"/>
          </a:p>
          <a:p>
            <a:pPr marL="0" indent="0">
              <a:lnSpc>
                <a:spcPts val="44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Response </a:t>
            </a:r>
            <a:r>
              <a:rPr lang="en-US" b="1" dirty="0" smtClean="0">
                <a:solidFill>
                  <a:srgbClr val="00B050"/>
                </a:solidFill>
              </a:rPr>
              <a:t>time:</a:t>
            </a:r>
            <a:r>
              <a:rPr lang="en-US" b="1" dirty="0" smtClean="0"/>
              <a:t>  </a:t>
            </a:r>
            <a:r>
              <a:rPr lang="en-US" dirty="0" smtClean="0"/>
              <a:t>tweet’s posting          first </a:t>
            </a:r>
            <a:r>
              <a:rPr lang="en-US" dirty="0"/>
              <a:t>retweet</a:t>
            </a:r>
          </a:p>
          <a:p>
            <a:pPr marL="0" indent="0">
              <a:lnSpc>
                <a:spcPts val="44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Lifespan:</a:t>
            </a:r>
            <a:r>
              <a:rPr lang="en-US" dirty="0" smtClean="0"/>
              <a:t>  first         last </a:t>
            </a:r>
            <a:r>
              <a:rPr lang="en-US" dirty="0"/>
              <a:t>(</a:t>
            </a:r>
            <a:r>
              <a:rPr lang="en-US" dirty="0" smtClean="0"/>
              <a:t>observed) retweet </a:t>
            </a:r>
            <a:r>
              <a:rPr lang="en-US" dirty="0"/>
              <a:t>constrained to 3 </a:t>
            </a:r>
            <a:r>
              <a:rPr lang="en-US" dirty="0" smtClean="0"/>
              <a:t>weeks</a:t>
            </a:r>
            <a:endParaRPr lang="en-US" dirty="0"/>
          </a:p>
          <a:p>
            <a:pPr marL="0" indent="0">
              <a:lnSpc>
                <a:spcPts val="44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RT-Q3 response time:</a:t>
            </a:r>
            <a:r>
              <a:rPr lang="en-US" b="1" dirty="0" smtClean="0"/>
              <a:t>  </a:t>
            </a:r>
            <a:r>
              <a:rPr lang="en-US" dirty="0" smtClean="0"/>
              <a:t>tweet’s </a:t>
            </a:r>
            <a:r>
              <a:rPr lang="en-US" dirty="0"/>
              <a:t>posting </a:t>
            </a:r>
            <a:r>
              <a:rPr lang="en-US" dirty="0" smtClean="0"/>
              <a:t>        first ¾ of </a:t>
            </a:r>
            <a:r>
              <a:rPr lang="en-US" dirty="0" err="1" smtClean="0"/>
              <a:t>retweets</a:t>
            </a:r>
            <a:endParaRPr lang="en-US" dirty="0"/>
          </a:p>
          <a:p>
            <a:pPr marL="0" indent="0">
              <a:lnSpc>
                <a:spcPts val="44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RT-Q2 response time: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tweet’s </a:t>
            </a:r>
            <a:r>
              <a:rPr lang="en-US" dirty="0"/>
              <a:t>posting </a:t>
            </a:r>
            <a:r>
              <a:rPr lang="en-US" dirty="0" smtClean="0"/>
              <a:t>         first ½ of </a:t>
            </a:r>
            <a:r>
              <a:rPr lang="en-US" dirty="0" err="1" smtClean="0"/>
              <a:t>retweets</a:t>
            </a:r>
            <a:endParaRPr lang="en-US" dirty="0"/>
          </a:p>
          <a:p>
            <a:pPr marL="0" indent="0">
              <a:lnSpc>
                <a:spcPts val="4400"/>
              </a:lnSpc>
              <a:buNone/>
            </a:pPr>
            <a:r>
              <a:rPr lang="en-US" b="1" dirty="0" err="1">
                <a:solidFill>
                  <a:srgbClr val="00B050"/>
                </a:solidFill>
              </a:rPr>
              <a:t>Arr</a:t>
            </a:r>
            <a:r>
              <a:rPr lang="en-US" b="1" dirty="0">
                <a:solidFill>
                  <a:srgbClr val="00B050"/>
                </a:solidFill>
              </a:rPr>
              <a:t>-MAD: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mean </a:t>
            </a:r>
            <a:r>
              <a:rPr lang="en-US" dirty="0"/>
              <a:t>absolute deviation of </a:t>
            </a:r>
            <a:r>
              <a:rPr lang="en-US" dirty="0" smtClean="0"/>
              <a:t>RTs </a:t>
            </a:r>
            <a:r>
              <a:rPr lang="en-US" dirty="0"/>
              <a:t>inter-arrival times</a:t>
            </a:r>
          </a:p>
          <a:p>
            <a:pPr marL="0" indent="0">
              <a:lnSpc>
                <a:spcPts val="44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Arr-IQR: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inter-quartile </a:t>
            </a:r>
            <a:r>
              <a:rPr lang="en-US" dirty="0"/>
              <a:t>range of </a:t>
            </a:r>
            <a:r>
              <a:rPr lang="en-US" dirty="0" smtClean="0"/>
              <a:t>RTs </a:t>
            </a:r>
            <a:r>
              <a:rPr lang="en-US" dirty="0"/>
              <a:t>inter-arrival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39752" y="2811682"/>
            <a:ext cx="504056" cy="531620"/>
            <a:chOff x="2051720" y="2573344"/>
            <a:chExt cx="648072" cy="711640"/>
          </a:xfrm>
        </p:grpSpPr>
        <p:sp>
          <p:nvSpPr>
            <p:cNvPr id="9" name="Right Arrow 8"/>
            <p:cNvSpPr/>
            <p:nvPr/>
          </p:nvSpPr>
          <p:spPr>
            <a:xfrm>
              <a:off x="2051720" y="2924944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168" y="2573344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572000" y="2177300"/>
            <a:ext cx="504056" cy="531620"/>
            <a:chOff x="2051720" y="2573344"/>
            <a:chExt cx="648072" cy="711640"/>
          </a:xfrm>
        </p:grpSpPr>
        <p:sp>
          <p:nvSpPr>
            <p:cNvPr id="13" name="Right Arrow 12"/>
            <p:cNvSpPr/>
            <p:nvPr/>
          </p:nvSpPr>
          <p:spPr>
            <a:xfrm>
              <a:off x="2051720" y="2924944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168" y="2573344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364088" y="3429000"/>
            <a:ext cx="504056" cy="531620"/>
            <a:chOff x="2051720" y="2573344"/>
            <a:chExt cx="648072" cy="711640"/>
          </a:xfrm>
        </p:grpSpPr>
        <p:sp>
          <p:nvSpPr>
            <p:cNvPr id="16" name="Right Arrow 15"/>
            <p:cNvSpPr/>
            <p:nvPr/>
          </p:nvSpPr>
          <p:spPr>
            <a:xfrm>
              <a:off x="2051720" y="2924944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168" y="2573344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5364088" y="4077072"/>
            <a:ext cx="504056" cy="531620"/>
            <a:chOff x="2051720" y="2573344"/>
            <a:chExt cx="648072" cy="711640"/>
          </a:xfrm>
        </p:grpSpPr>
        <p:sp>
          <p:nvSpPr>
            <p:cNvPr id="19" name="Right Arrow 18"/>
            <p:cNvSpPr/>
            <p:nvPr/>
          </p:nvSpPr>
          <p:spPr>
            <a:xfrm>
              <a:off x="2051720" y="2924944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168" y="2573344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584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Microclusters</a:t>
            </a:r>
            <a:r>
              <a:rPr lang="en-US" dirty="0" smtClean="0"/>
              <a:t> of fraudulent retweet 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9179"/>
            <a:ext cx="2232248" cy="23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4410" y="1556792"/>
            <a:ext cx="2246317" cy="232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6512" y="1556793"/>
            <a:ext cx="2290597" cy="232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293" y="4202541"/>
            <a:ext cx="2219467" cy="232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6579" y="4202542"/>
            <a:ext cx="2281979" cy="232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0813" y="4202541"/>
            <a:ext cx="2296296" cy="23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225776" y="3284983"/>
            <a:ext cx="1938512" cy="59461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6818820" y="2910371"/>
            <a:ext cx="330893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6170750" y="5891845"/>
            <a:ext cx="330893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5580112" y="4725146"/>
            <a:ext cx="504057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21121" y="3429000"/>
            <a:ext cx="1622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 synchronicity for </a:t>
            </a:r>
            <a:r>
              <a:rPr lang="en-US" dirty="0" err="1" smtClean="0">
                <a:solidFill>
                  <a:srgbClr val="FF0000"/>
                </a:solidFill>
              </a:rPr>
              <a:t>RTFraudsters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7386" y="1628800"/>
            <a:ext cx="1496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2D feature subspaces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7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45496"/>
            <a:ext cx="8229600" cy="2111896"/>
          </a:xfrm>
        </p:spPr>
        <p:txBody>
          <a:bodyPr>
            <a:noAutofit/>
          </a:bodyPr>
          <a:lstStyle/>
          <a:p>
            <a:r>
              <a:rPr lang="en-US" sz="2800" dirty="0" smtClean="0"/>
              <a:t>Group of </a:t>
            </a:r>
            <a:r>
              <a:rPr lang="en-US" sz="2800" i="1" dirty="0" smtClean="0"/>
              <a:t>unnaturally</a:t>
            </a:r>
            <a:r>
              <a:rPr lang="en-US" sz="2800" dirty="0" smtClean="0"/>
              <a:t> synchronized events/entities</a:t>
            </a:r>
          </a:p>
          <a:p>
            <a:r>
              <a:rPr lang="en-US" sz="2800" dirty="0" smtClean="0"/>
              <a:t>Collective / group anomaly</a:t>
            </a:r>
          </a:p>
          <a:p>
            <a:pPr marL="457200" lvl="2"/>
            <a:r>
              <a:rPr lang="en-US" sz="2200" dirty="0" smtClean="0"/>
              <a:t>e.g. </a:t>
            </a:r>
            <a:r>
              <a:rPr lang="en-US" sz="2200" dirty="0" err="1" smtClean="0"/>
              <a:t>retweets</a:t>
            </a:r>
            <a:r>
              <a:rPr lang="en-US" sz="2200" dirty="0" smtClean="0"/>
              <a:t>, </a:t>
            </a:r>
            <a:r>
              <a:rPr lang="en-US" sz="2200" dirty="0" err="1" smtClean="0"/>
              <a:t>Facebook</a:t>
            </a:r>
            <a:r>
              <a:rPr lang="en-US" sz="2200" dirty="0" smtClean="0"/>
              <a:t> likes, </a:t>
            </a:r>
            <a:r>
              <a:rPr lang="en-US" sz="2200" dirty="0" err="1" smtClean="0"/>
              <a:t>subgraphs</a:t>
            </a:r>
            <a:r>
              <a:rPr lang="en-US" sz="2200" dirty="0" smtClean="0"/>
              <a:t>, image </a:t>
            </a:r>
            <a:r>
              <a:rPr lang="en-US" sz="2200" dirty="0" err="1" smtClean="0"/>
              <a:t>subregions</a:t>
            </a:r>
            <a:endParaRPr lang="en-US" sz="22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179816" y="1283333"/>
            <a:ext cx="682382" cy="738772"/>
            <a:chOff x="1659280" y="2474204"/>
            <a:chExt cx="682382" cy="738772"/>
          </a:xfrm>
        </p:grpSpPr>
        <p:pic>
          <p:nvPicPr>
            <p:cNvPr id="7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1659280" y="2944294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1810246" y="2474204"/>
              <a:ext cx="494301" cy="515355"/>
              <a:chOff x="1547664" y="4715603"/>
              <a:chExt cx="756883" cy="651734"/>
            </a:xfrm>
          </p:grpSpPr>
          <p:pic>
            <p:nvPicPr>
              <p:cNvPr id="49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51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Rectangle 51"/>
                <p:cNvSpPr/>
                <p:nvPr/>
              </p:nvSpPr>
              <p:spPr>
                <a:xfrm>
                  <a:off x="1660273" y="3374625"/>
                  <a:ext cx="3962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sp>
          <p:nvSpPr>
            <p:cNvPr id="27" name="Rectangle 26"/>
            <p:cNvSpPr/>
            <p:nvPr/>
          </p:nvSpPr>
          <p:spPr>
            <a:xfrm>
              <a:off x="1778687" y="2905199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</a:rPr>
                <a:t>Alex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55576" y="2564904"/>
            <a:ext cx="687298" cy="738772"/>
            <a:chOff x="2707360" y="2474204"/>
            <a:chExt cx="687298" cy="738772"/>
          </a:xfrm>
        </p:grpSpPr>
        <p:grpSp>
          <p:nvGrpSpPr>
            <p:cNvPr id="16" name="Group 15"/>
            <p:cNvGrpSpPr/>
            <p:nvPr/>
          </p:nvGrpSpPr>
          <p:grpSpPr>
            <a:xfrm>
              <a:off x="2853563" y="2474204"/>
              <a:ext cx="494301" cy="515355"/>
              <a:chOff x="1547664" y="4715603"/>
              <a:chExt cx="756883" cy="651734"/>
            </a:xfrm>
          </p:grpSpPr>
          <p:pic>
            <p:nvPicPr>
              <p:cNvPr id="45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47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1642987" y="3415080"/>
                  <a:ext cx="3962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pic>
          <p:nvPicPr>
            <p:cNvPr id="23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2707360" y="2944294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2791608" y="2905199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Mary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949255" y="2636912"/>
            <a:ext cx="717755" cy="738772"/>
            <a:chOff x="3931496" y="2474204"/>
            <a:chExt cx="717755" cy="738772"/>
          </a:xfrm>
        </p:grpSpPr>
        <p:grpSp>
          <p:nvGrpSpPr>
            <p:cNvPr id="17" name="Group 16"/>
            <p:cNvGrpSpPr/>
            <p:nvPr/>
          </p:nvGrpSpPr>
          <p:grpSpPr>
            <a:xfrm>
              <a:off x="4005691" y="2474204"/>
              <a:ext cx="494301" cy="515355"/>
              <a:chOff x="1547664" y="4715603"/>
              <a:chExt cx="756883" cy="651734"/>
            </a:xfrm>
          </p:grpSpPr>
          <p:pic>
            <p:nvPicPr>
              <p:cNvPr id="41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4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Rectangle 43"/>
                <p:cNvSpPr/>
                <p:nvPr/>
              </p:nvSpPr>
              <p:spPr>
                <a:xfrm>
                  <a:off x="1642987" y="3415080"/>
                  <a:ext cx="3962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pic>
          <p:nvPicPr>
            <p:cNvPr id="25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3931496" y="2944294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4015744" y="2905199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Peter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90946" y="1949515"/>
            <a:ext cx="858438" cy="738772"/>
            <a:chOff x="4723584" y="2474204"/>
            <a:chExt cx="858438" cy="738772"/>
          </a:xfrm>
        </p:grpSpPr>
        <p:grpSp>
          <p:nvGrpSpPr>
            <p:cNvPr id="18" name="Group 17"/>
            <p:cNvGrpSpPr/>
            <p:nvPr/>
          </p:nvGrpSpPr>
          <p:grpSpPr>
            <a:xfrm>
              <a:off x="4869787" y="2474204"/>
              <a:ext cx="494301" cy="515355"/>
              <a:chOff x="1547664" y="4715603"/>
              <a:chExt cx="756883" cy="651734"/>
            </a:xfrm>
          </p:grpSpPr>
          <p:pic>
            <p:nvPicPr>
              <p:cNvPr id="37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39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Rectangle 39"/>
                <p:cNvSpPr/>
                <p:nvPr/>
              </p:nvSpPr>
              <p:spPr>
                <a:xfrm>
                  <a:off x="1642987" y="3415080"/>
                  <a:ext cx="3962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pic>
          <p:nvPicPr>
            <p:cNvPr id="26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4723584" y="2944294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4801039" y="2905199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Debbie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70866" y="2678982"/>
            <a:ext cx="610957" cy="738772"/>
            <a:chOff x="3349774" y="2474204"/>
            <a:chExt cx="610957" cy="738772"/>
          </a:xfrm>
        </p:grpSpPr>
        <p:grpSp>
          <p:nvGrpSpPr>
            <p:cNvPr id="19" name="Group 18"/>
            <p:cNvGrpSpPr/>
            <p:nvPr/>
          </p:nvGrpSpPr>
          <p:grpSpPr>
            <a:xfrm>
              <a:off x="3466430" y="2474204"/>
              <a:ext cx="494301" cy="515355"/>
              <a:chOff x="1547664" y="4715603"/>
              <a:chExt cx="756883" cy="651734"/>
            </a:xfrm>
          </p:grpSpPr>
          <p:pic>
            <p:nvPicPr>
              <p:cNvPr id="33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35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Rectangle 35"/>
                <p:cNvSpPr/>
                <p:nvPr/>
              </p:nvSpPr>
              <p:spPr>
                <a:xfrm>
                  <a:off x="1631411" y="3415080"/>
                  <a:ext cx="3962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pic>
          <p:nvPicPr>
            <p:cNvPr id="24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280" t="12458" r="39971" b="16364"/>
            <a:stretch/>
          </p:blipFill>
          <p:spPr bwMode="auto">
            <a:xfrm>
              <a:off x="3349774" y="2944294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3394796" y="2905199"/>
              <a:ext cx="5003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Tim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2267744" y="1628800"/>
            <a:ext cx="1800200" cy="80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### got </a:t>
            </a:r>
          </a:p>
          <a:p>
            <a:pPr algn="ctr"/>
            <a:r>
              <a:rPr lang="en-US" dirty="0" smtClean="0"/>
              <a:t>3K </a:t>
            </a:r>
            <a:r>
              <a:rPr lang="en-US" dirty="0" err="1" smtClean="0"/>
              <a:t>retweets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 10 minutes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36512" y="2977207"/>
            <a:ext cx="86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… 3000 times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360619" y="17534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SUSPICIOUS?    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6160819" y="175342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not necessarily</a:t>
            </a:r>
            <a:endParaRPr lang="en-US" b="1" dirty="0"/>
          </a:p>
        </p:txBody>
      </p:sp>
      <p:pic>
        <p:nvPicPr>
          <p:cNvPr id="2050" name="Picture 2" descr="http://images.clipartpanda.com/clock-clip-art-clock-clip-art-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982" y="1643490"/>
            <a:ext cx="423608" cy="4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304982" y="2060848"/>
            <a:ext cx="485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10’</a:t>
            </a:r>
            <a:endParaRPr lang="en-US" sz="16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1207565" y="1414051"/>
            <a:ext cx="811373" cy="1006837"/>
            <a:chOff x="1096331" y="1414051"/>
            <a:chExt cx="811373" cy="1006837"/>
          </a:xfrm>
        </p:grpSpPr>
        <p:grpSp>
          <p:nvGrpSpPr>
            <p:cNvPr id="57" name="Group 56"/>
            <p:cNvGrpSpPr/>
            <p:nvPr/>
          </p:nvGrpSpPr>
          <p:grpSpPr>
            <a:xfrm>
              <a:off x="1096331" y="1520000"/>
              <a:ext cx="811373" cy="900888"/>
              <a:chOff x="762994" y="2348880"/>
              <a:chExt cx="811373" cy="90088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3302" y="2348880"/>
                <a:ext cx="492284" cy="447146"/>
                <a:chOff x="1547664" y="3290863"/>
                <a:chExt cx="756883" cy="570185"/>
              </a:xfrm>
            </p:grpSpPr>
            <p:pic>
              <p:nvPicPr>
                <p:cNvPr id="5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ectangle 53"/>
                <p:cNvSpPr/>
                <p:nvPr/>
              </p:nvSpPr>
              <p:spPr>
                <a:xfrm>
                  <a:off x="1674072" y="3413902"/>
                  <a:ext cx="579675" cy="2943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dirty="0" smtClean="0"/>
                    <a:t>###</a:t>
                  </a:r>
                  <a:endParaRPr lang="en-US" sz="900" dirty="0"/>
                </a:p>
              </p:txBody>
            </p:sp>
          </p:grpSp>
          <p:pic>
            <p:nvPicPr>
              <p:cNvPr id="55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762994" y="2835295"/>
                <a:ext cx="229996" cy="414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Rectangle 55"/>
              <p:cNvSpPr/>
              <p:nvPr/>
            </p:nvSpPr>
            <p:spPr>
              <a:xfrm>
                <a:off x="963302" y="2796201"/>
                <a:ext cx="6110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John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054" name="Picture 6" descr="https://g.twimg.com/Twitter_logo_blu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30" y="1414051"/>
              <a:ext cx="285393" cy="23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2954256" y="1268760"/>
            <a:ext cx="2985896" cy="2155539"/>
            <a:chOff x="2810240" y="1268760"/>
            <a:chExt cx="2985896" cy="2155539"/>
          </a:xfrm>
        </p:grpSpPr>
        <p:grpSp>
          <p:nvGrpSpPr>
            <p:cNvPr id="226" name="Group 225"/>
            <p:cNvGrpSpPr/>
            <p:nvPr/>
          </p:nvGrpSpPr>
          <p:grpSpPr>
            <a:xfrm>
              <a:off x="5026568" y="1268760"/>
              <a:ext cx="682382" cy="738772"/>
              <a:chOff x="1659280" y="2474204"/>
              <a:chExt cx="682382" cy="738772"/>
            </a:xfrm>
          </p:grpSpPr>
          <p:pic>
            <p:nvPicPr>
              <p:cNvPr id="227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1659280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8" name="Group 227"/>
              <p:cNvGrpSpPr/>
              <p:nvPr/>
            </p:nvGrpSpPr>
            <p:grpSpPr>
              <a:xfrm>
                <a:off x="1810246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230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1" name="Group 230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232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3" name="Rectangle 232"/>
                  <p:cNvSpPr/>
                  <p:nvPr/>
                </p:nvSpPr>
                <p:spPr>
                  <a:xfrm>
                    <a:off x="1660273" y="3374625"/>
                    <a:ext cx="606764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sp>
            <p:nvSpPr>
              <p:cNvPr id="229" name="Rectangle 228"/>
              <p:cNvSpPr/>
              <p:nvPr/>
            </p:nvSpPr>
            <p:spPr>
              <a:xfrm>
                <a:off x="1778687" y="2905199"/>
                <a:ext cx="5629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tx2">
                        <a:lumMod val="75000"/>
                      </a:schemeClr>
                    </a:solidFill>
                  </a:rPr>
                  <a:t>Alex</a:t>
                </a: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3602328" y="2550331"/>
              <a:ext cx="687298" cy="738772"/>
              <a:chOff x="2707360" y="2474204"/>
              <a:chExt cx="687298" cy="738772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2853563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238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9" name="Group 238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240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1" name="Rectangle 240"/>
                  <p:cNvSpPr/>
                  <p:nvPr/>
                </p:nvSpPr>
                <p:spPr>
                  <a:xfrm>
                    <a:off x="1642987" y="3415080"/>
                    <a:ext cx="606764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236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2707360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7" name="Rectangle 236"/>
              <p:cNvSpPr/>
              <p:nvPr/>
            </p:nvSpPr>
            <p:spPr>
              <a:xfrm>
                <a:off x="2791608" y="2905199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Mary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96007" y="2622339"/>
              <a:ext cx="717755" cy="738772"/>
              <a:chOff x="3931496" y="2474204"/>
              <a:chExt cx="717755" cy="738772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005691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24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7" name="Group 246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248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9" name="Rectangle 248"/>
                  <p:cNvSpPr/>
                  <p:nvPr/>
                </p:nvSpPr>
                <p:spPr>
                  <a:xfrm>
                    <a:off x="1642987" y="3415080"/>
                    <a:ext cx="606764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244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3931496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Rectangle 244"/>
              <p:cNvSpPr/>
              <p:nvPr/>
            </p:nvSpPr>
            <p:spPr>
              <a:xfrm>
                <a:off x="4015744" y="2905199"/>
                <a:ext cx="6335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Peter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937698" y="1934942"/>
              <a:ext cx="858438" cy="738772"/>
              <a:chOff x="4723584" y="2474204"/>
              <a:chExt cx="858438" cy="738772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4869787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254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55" name="Group 254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256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57" name="Rectangle 256"/>
                  <p:cNvSpPr/>
                  <p:nvPr/>
                </p:nvSpPr>
                <p:spPr>
                  <a:xfrm>
                    <a:off x="1642987" y="3415080"/>
                    <a:ext cx="606764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252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4723584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Rectangle 252"/>
              <p:cNvSpPr/>
              <p:nvPr/>
            </p:nvSpPr>
            <p:spPr>
              <a:xfrm>
                <a:off x="4801039" y="2905199"/>
                <a:ext cx="7809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Debbie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4217618" y="2664409"/>
              <a:ext cx="610957" cy="738772"/>
              <a:chOff x="3349774" y="2474204"/>
              <a:chExt cx="610957" cy="738772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3466430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26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3" name="Group 262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264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5" name="Rectangle 264"/>
                  <p:cNvSpPr/>
                  <p:nvPr/>
                </p:nvSpPr>
                <p:spPr>
                  <a:xfrm>
                    <a:off x="1631411" y="3415080"/>
                    <a:ext cx="606764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260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3349774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1" name="Rectangle 260"/>
              <p:cNvSpPr/>
              <p:nvPr/>
            </p:nvSpPr>
            <p:spPr>
              <a:xfrm>
                <a:off x="3394796" y="2905199"/>
                <a:ext cx="500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Tim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66" name="Rectangle 265"/>
            <p:cNvSpPr/>
            <p:nvPr/>
          </p:nvSpPr>
          <p:spPr>
            <a:xfrm>
              <a:off x="2810240" y="2962634"/>
              <a:ext cx="868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/>
                <a:t>… 3000 times</a:t>
              </a:r>
              <a:endParaRPr lang="en-US" sz="1200" dirty="0"/>
            </a:p>
          </p:txBody>
        </p:sp>
        <p:pic>
          <p:nvPicPr>
            <p:cNvPr id="267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734" y="1628917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Rectangle 267"/>
            <p:cNvSpPr/>
            <p:nvPr/>
          </p:nvSpPr>
          <p:spPr>
            <a:xfrm>
              <a:off x="3151734" y="2046275"/>
              <a:ext cx="4855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10’</a:t>
              </a:r>
              <a:endParaRPr lang="en-US" sz="1600" b="1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4054317" y="1399478"/>
              <a:ext cx="811373" cy="1006837"/>
              <a:chOff x="1096331" y="1414051"/>
              <a:chExt cx="811373" cy="1006837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1096331" y="1520000"/>
                <a:ext cx="811373" cy="900888"/>
                <a:chOff x="762994" y="2348880"/>
                <a:chExt cx="811373" cy="900888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963302" y="2348880"/>
                  <a:ext cx="492284" cy="447146"/>
                  <a:chOff x="1547664" y="3290863"/>
                  <a:chExt cx="756883" cy="570185"/>
                </a:xfrm>
              </p:grpSpPr>
              <p:pic>
                <p:nvPicPr>
                  <p:cNvPr id="275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6" name="Rectangle 275"/>
                  <p:cNvSpPr/>
                  <p:nvPr/>
                </p:nvSpPr>
                <p:spPr>
                  <a:xfrm>
                    <a:off x="1674072" y="3413902"/>
                    <a:ext cx="579675" cy="2943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900" dirty="0" smtClean="0"/>
                      <a:t>$$$</a:t>
                    </a:r>
                    <a:endParaRPr lang="en-US" sz="900" dirty="0"/>
                  </a:p>
                </p:txBody>
              </p:sp>
            </p:grpSp>
            <p:pic>
              <p:nvPicPr>
                <p:cNvPr id="273" name="Picture 3" descr="C:\Users\mgiatsog\pawns-157818_1280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40280" t="12458" r="39971" b="16364"/>
                <a:stretch/>
              </p:blipFill>
              <p:spPr bwMode="auto">
                <a:xfrm>
                  <a:off x="762994" y="2835295"/>
                  <a:ext cx="229996" cy="4144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4" name="Rectangle 273"/>
                <p:cNvSpPr/>
                <p:nvPr/>
              </p:nvSpPr>
              <p:spPr>
                <a:xfrm>
                  <a:off x="963302" y="2796201"/>
                  <a:ext cx="61106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John</a:t>
                  </a:r>
                  <a:endParaRPr lang="en-US" sz="14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271" name="Picture 6" descr="https://g.twimg.com/Twitter_logo_blu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230" y="1414051"/>
                <a:ext cx="285393" cy="232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8" name="Group 277"/>
          <p:cNvGrpSpPr/>
          <p:nvPr/>
        </p:nvGrpSpPr>
        <p:grpSpPr>
          <a:xfrm>
            <a:off x="5978592" y="1268760"/>
            <a:ext cx="2985896" cy="2155539"/>
            <a:chOff x="2810240" y="1268760"/>
            <a:chExt cx="2985896" cy="2155539"/>
          </a:xfrm>
        </p:grpSpPr>
        <p:grpSp>
          <p:nvGrpSpPr>
            <p:cNvPr id="279" name="Group 278"/>
            <p:cNvGrpSpPr/>
            <p:nvPr/>
          </p:nvGrpSpPr>
          <p:grpSpPr>
            <a:xfrm>
              <a:off x="5026568" y="1268760"/>
              <a:ext cx="682382" cy="738772"/>
              <a:chOff x="1659280" y="2474204"/>
              <a:chExt cx="682382" cy="738772"/>
            </a:xfrm>
          </p:grpSpPr>
          <p:pic>
            <p:nvPicPr>
              <p:cNvPr id="323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1659280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4" name="Group 323"/>
              <p:cNvGrpSpPr/>
              <p:nvPr/>
            </p:nvGrpSpPr>
            <p:grpSpPr>
              <a:xfrm>
                <a:off x="1810246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32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27" name="Group 326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28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9" name="Rectangle 328"/>
                  <p:cNvSpPr/>
                  <p:nvPr/>
                </p:nvSpPr>
                <p:spPr>
                  <a:xfrm>
                    <a:off x="1612799" y="3374625"/>
                    <a:ext cx="673038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&amp;&amp;&amp;</a:t>
                    </a:r>
                    <a:endParaRPr lang="en-US" sz="1000" dirty="0"/>
                  </a:p>
                </p:txBody>
              </p:sp>
            </p:grpSp>
          </p:grpSp>
          <p:sp>
            <p:nvSpPr>
              <p:cNvPr id="325" name="Rectangle 324"/>
              <p:cNvSpPr/>
              <p:nvPr/>
            </p:nvSpPr>
            <p:spPr>
              <a:xfrm>
                <a:off x="1778687" y="2905199"/>
                <a:ext cx="5629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tx2">
                        <a:lumMod val="75000"/>
                      </a:schemeClr>
                    </a:solidFill>
                  </a:rPr>
                  <a:t>Alex</a:t>
                </a: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3602328" y="2550331"/>
              <a:ext cx="687298" cy="738772"/>
              <a:chOff x="2707360" y="2474204"/>
              <a:chExt cx="687298" cy="738772"/>
            </a:xfrm>
          </p:grpSpPr>
          <p:grpSp>
            <p:nvGrpSpPr>
              <p:cNvPr id="316" name="Group 315"/>
              <p:cNvGrpSpPr/>
              <p:nvPr/>
            </p:nvGrpSpPr>
            <p:grpSpPr>
              <a:xfrm>
                <a:off x="2853563" y="2474204"/>
                <a:ext cx="501797" cy="515355"/>
                <a:chOff x="1547664" y="4715603"/>
                <a:chExt cx="768361" cy="651734"/>
              </a:xfrm>
            </p:grpSpPr>
            <p:pic>
              <p:nvPicPr>
                <p:cNvPr id="319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20" name="Group 319"/>
                <p:cNvGrpSpPr/>
                <p:nvPr/>
              </p:nvGrpSpPr>
              <p:grpSpPr>
                <a:xfrm>
                  <a:off x="1547664" y="4797152"/>
                  <a:ext cx="768361" cy="570185"/>
                  <a:chOff x="1547664" y="3290863"/>
                  <a:chExt cx="768361" cy="570185"/>
                </a:xfrm>
              </p:grpSpPr>
              <p:pic>
                <p:nvPicPr>
                  <p:cNvPr id="321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2" name="Rectangle 321"/>
                  <p:cNvSpPr/>
                  <p:nvPr/>
                </p:nvSpPr>
                <p:spPr>
                  <a:xfrm>
                    <a:off x="1642987" y="3415080"/>
                    <a:ext cx="673038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&amp;&amp;&amp;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17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2707360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8" name="Rectangle 317"/>
              <p:cNvSpPr/>
              <p:nvPr/>
            </p:nvSpPr>
            <p:spPr>
              <a:xfrm>
                <a:off x="2791608" y="2905199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Mary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4796007" y="2622339"/>
              <a:ext cx="717755" cy="738772"/>
              <a:chOff x="3931496" y="2474204"/>
              <a:chExt cx="717755" cy="738772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4005691" y="2474204"/>
                <a:ext cx="501797" cy="515355"/>
                <a:chOff x="1547664" y="4715603"/>
                <a:chExt cx="768361" cy="651734"/>
              </a:xfrm>
            </p:grpSpPr>
            <p:pic>
              <p:nvPicPr>
                <p:cNvPr id="31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3" name="Group 312"/>
                <p:cNvGrpSpPr/>
                <p:nvPr/>
              </p:nvGrpSpPr>
              <p:grpSpPr>
                <a:xfrm>
                  <a:off x="1547664" y="4797152"/>
                  <a:ext cx="768361" cy="570185"/>
                  <a:chOff x="1547664" y="3290863"/>
                  <a:chExt cx="768361" cy="570185"/>
                </a:xfrm>
              </p:grpSpPr>
              <p:pic>
                <p:nvPicPr>
                  <p:cNvPr id="314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5" name="Rectangle 314"/>
                  <p:cNvSpPr/>
                  <p:nvPr/>
                </p:nvSpPr>
                <p:spPr>
                  <a:xfrm>
                    <a:off x="1642987" y="3415080"/>
                    <a:ext cx="673038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&amp;&amp;&amp;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10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3931496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1" name="Rectangle 310"/>
              <p:cNvSpPr/>
              <p:nvPr/>
            </p:nvSpPr>
            <p:spPr>
              <a:xfrm>
                <a:off x="4015744" y="2905199"/>
                <a:ext cx="6335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Peter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4937698" y="1934942"/>
              <a:ext cx="858438" cy="738772"/>
              <a:chOff x="4723584" y="2474204"/>
              <a:chExt cx="858438" cy="738772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4869787" y="2474204"/>
                <a:ext cx="501797" cy="515355"/>
                <a:chOff x="1547664" y="4715603"/>
                <a:chExt cx="768361" cy="651734"/>
              </a:xfrm>
            </p:grpSpPr>
            <p:pic>
              <p:nvPicPr>
                <p:cNvPr id="305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6" name="Group 305"/>
                <p:cNvGrpSpPr/>
                <p:nvPr/>
              </p:nvGrpSpPr>
              <p:grpSpPr>
                <a:xfrm>
                  <a:off x="1547664" y="4797152"/>
                  <a:ext cx="768361" cy="570185"/>
                  <a:chOff x="1547664" y="3290863"/>
                  <a:chExt cx="768361" cy="570185"/>
                </a:xfrm>
              </p:grpSpPr>
              <p:pic>
                <p:nvPicPr>
                  <p:cNvPr id="307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08" name="Rectangle 307"/>
                  <p:cNvSpPr/>
                  <p:nvPr/>
                </p:nvSpPr>
                <p:spPr>
                  <a:xfrm>
                    <a:off x="1642987" y="3415080"/>
                    <a:ext cx="673038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&amp;&amp;&amp;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03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4723584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4" name="Rectangle 303"/>
              <p:cNvSpPr/>
              <p:nvPr/>
            </p:nvSpPr>
            <p:spPr>
              <a:xfrm>
                <a:off x="4801039" y="2905199"/>
                <a:ext cx="7809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Debbie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4217618" y="2664409"/>
              <a:ext cx="610957" cy="738772"/>
              <a:chOff x="3349774" y="2474204"/>
              <a:chExt cx="610957" cy="738772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3466430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298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9" name="Group 298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00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01" name="Rectangle 300"/>
                  <p:cNvSpPr/>
                  <p:nvPr/>
                </p:nvSpPr>
                <p:spPr>
                  <a:xfrm>
                    <a:off x="1631411" y="3415080"/>
                    <a:ext cx="673038" cy="31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&amp;&amp;&amp;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296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3349774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7" name="Rectangle 296"/>
              <p:cNvSpPr/>
              <p:nvPr/>
            </p:nvSpPr>
            <p:spPr>
              <a:xfrm>
                <a:off x="3394796" y="2905199"/>
                <a:ext cx="500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Tim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2810240" y="2962634"/>
              <a:ext cx="868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/>
                <a:t>… 3000 times</a:t>
              </a:r>
              <a:endParaRPr lang="en-US" sz="1200" dirty="0"/>
            </a:p>
          </p:txBody>
        </p:sp>
        <p:pic>
          <p:nvPicPr>
            <p:cNvPr id="285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734" y="1628917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Rectangle 285"/>
            <p:cNvSpPr/>
            <p:nvPr/>
          </p:nvSpPr>
          <p:spPr>
            <a:xfrm>
              <a:off x="3151734" y="2046275"/>
              <a:ext cx="4855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10’</a:t>
              </a:r>
              <a:endParaRPr lang="en-US" sz="1600" b="1" dirty="0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4054317" y="1399478"/>
              <a:ext cx="811373" cy="1006837"/>
              <a:chOff x="1096331" y="1414051"/>
              <a:chExt cx="811373" cy="1006837"/>
            </a:xfrm>
          </p:grpSpPr>
          <p:grpSp>
            <p:nvGrpSpPr>
              <p:cNvPr id="288" name="Group 287"/>
              <p:cNvGrpSpPr/>
              <p:nvPr/>
            </p:nvGrpSpPr>
            <p:grpSpPr>
              <a:xfrm>
                <a:off x="1096331" y="1520000"/>
                <a:ext cx="811373" cy="900888"/>
                <a:chOff x="762994" y="2348880"/>
                <a:chExt cx="811373" cy="900888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963302" y="2348880"/>
                  <a:ext cx="492284" cy="447146"/>
                  <a:chOff x="1547664" y="3290863"/>
                  <a:chExt cx="756883" cy="570185"/>
                </a:xfrm>
              </p:grpSpPr>
              <p:pic>
                <p:nvPicPr>
                  <p:cNvPr id="293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94" name="Rectangle 293"/>
                  <p:cNvSpPr/>
                  <p:nvPr/>
                </p:nvSpPr>
                <p:spPr>
                  <a:xfrm>
                    <a:off x="1592779" y="3413902"/>
                    <a:ext cx="638825" cy="2943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900" dirty="0" smtClean="0"/>
                      <a:t>&amp;&amp;&amp;</a:t>
                    </a:r>
                    <a:endParaRPr lang="en-US" sz="900" dirty="0"/>
                  </a:p>
                </p:txBody>
              </p:sp>
            </p:grpSp>
            <p:pic>
              <p:nvPicPr>
                <p:cNvPr id="291" name="Picture 3" descr="C:\Users\mgiatsog\pawns-157818_1280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40280" t="12458" r="39971" b="16364"/>
                <a:stretch/>
              </p:blipFill>
              <p:spPr bwMode="auto">
                <a:xfrm>
                  <a:off x="762994" y="2835295"/>
                  <a:ext cx="229996" cy="4144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2" name="Rectangle 291"/>
                <p:cNvSpPr/>
                <p:nvPr/>
              </p:nvSpPr>
              <p:spPr>
                <a:xfrm>
                  <a:off x="963302" y="2796201"/>
                  <a:ext cx="61106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John</a:t>
                  </a:r>
                  <a:endParaRPr lang="en-US" sz="14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289" name="Picture 6" descr="https://g.twimg.com/Twitter_logo_blu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230" y="1414051"/>
                <a:ext cx="285393" cy="232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1" name="Group 70"/>
          <p:cNvGrpSpPr/>
          <p:nvPr/>
        </p:nvGrpSpPr>
        <p:grpSpPr>
          <a:xfrm>
            <a:off x="-36512" y="1268760"/>
            <a:ext cx="2985896" cy="2155539"/>
            <a:chOff x="-36512" y="1268760"/>
            <a:chExt cx="2985896" cy="2155539"/>
          </a:xfrm>
        </p:grpSpPr>
        <p:grpSp>
          <p:nvGrpSpPr>
            <p:cNvPr id="330" name="Group 329"/>
            <p:cNvGrpSpPr/>
            <p:nvPr/>
          </p:nvGrpSpPr>
          <p:grpSpPr>
            <a:xfrm>
              <a:off x="2179816" y="1268760"/>
              <a:ext cx="682382" cy="738772"/>
              <a:chOff x="1659280" y="2474204"/>
              <a:chExt cx="682382" cy="738772"/>
            </a:xfrm>
          </p:grpSpPr>
          <p:pic>
            <p:nvPicPr>
              <p:cNvPr id="331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1659280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2" name="Group 331"/>
              <p:cNvGrpSpPr/>
              <p:nvPr/>
            </p:nvGrpSpPr>
            <p:grpSpPr>
              <a:xfrm>
                <a:off x="1810246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334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35" name="Group 334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36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37" name="Rectangle 336"/>
                  <p:cNvSpPr/>
                  <p:nvPr/>
                </p:nvSpPr>
                <p:spPr>
                  <a:xfrm>
                    <a:off x="1660273" y="3374625"/>
                    <a:ext cx="396263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sp>
            <p:nvSpPr>
              <p:cNvPr id="333" name="Rectangle 332"/>
              <p:cNvSpPr/>
              <p:nvPr/>
            </p:nvSpPr>
            <p:spPr>
              <a:xfrm>
                <a:off x="1778687" y="2905199"/>
                <a:ext cx="5629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tx2">
                        <a:lumMod val="75000"/>
                      </a:schemeClr>
                    </a:solidFill>
                  </a:rPr>
                  <a:t>Alex</a:t>
                </a: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755576" y="2550331"/>
              <a:ext cx="687298" cy="738772"/>
              <a:chOff x="2707360" y="2474204"/>
              <a:chExt cx="687298" cy="738772"/>
            </a:xfrm>
          </p:grpSpPr>
          <p:grpSp>
            <p:nvGrpSpPr>
              <p:cNvPr id="339" name="Group 338"/>
              <p:cNvGrpSpPr/>
              <p:nvPr/>
            </p:nvGrpSpPr>
            <p:grpSpPr>
              <a:xfrm>
                <a:off x="2853563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34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43" name="Group 342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44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45" name="Rectangle 344"/>
                  <p:cNvSpPr/>
                  <p:nvPr/>
                </p:nvSpPr>
                <p:spPr>
                  <a:xfrm>
                    <a:off x="1642987" y="3415080"/>
                    <a:ext cx="396263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40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2707360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Rectangle 340"/>
              <p:cNvSpPr/>
              <p:nvPr/>
            </p:nvSpPr>
            <p:spPr>
              <a:xfrm>
                <a:off x="2791608" y="2905199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Mary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1949255" y="2622339"/>
              <a:ext cx="717755" cy="738772"/>
              <a:chOff x="3931496" y="2474204"/>
              <a:chExt cx="717755" cy="738772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4005691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350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1" name="Group 350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52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53" name="Rectangle 352"/>
                  <p:cNvSpPr/>
                  <p:nvPr/>
                </p:nvSpPr>
                <p:spPr>
                  <a:xfrm>
                    <a:off x="1642987" y="3415080"/>
                    <a:ext cx="396263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48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3931496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9" name="Rectangle 348"/>
              <p:cNvSpPr/>
              <p:nvPr/>
            </p:nvSpPr>
            <p:spPr>
              <a:xfrm>
                <a:off x="4015744" y="2905199"/>
                <a:ext cx="6335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Peter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2090946" y="1934942"/>
              <a:ext cx="858438" cy="738772"/>
              <a:chOff x="4723584" y="2474204"/>
              <a:chExt cx="858438" cy="738772"/>
            </a:xfrm>
          </p:grpSpPr>
          <p:grpSp>
            <p:nvGrpSpPr>
              <p:cNvPr id="355" name="Group 354"/>
              <p:cNvGrpSpPr/>
              <p:nvPr/>
            </p:nvGrpSpPr>
            <p:grpSpPr>
              <a:xfrm>
                <a:off x="4869787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358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9" name="Group 358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60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61" name="Rectangle 360"/>
                  <p:cNvSpPr/>
                  <p:nvPr/>
                </p:nvSpPr>
                <p:spPr>
                  <a:xfrm>
                    <a:off x="1642987" y="3415080"/>
                    <a:ext cx="396263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56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4723584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7" name="Rectangle 356"/>
              <p:cNvSpPr/>
              <p:nvPr/>
            </p:nvSpPr>
            <p:spPr>
              <a:xfrm>
                <a:off x="4801039" y="2905199"/>
                <a:ext cx="7809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Debbie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1370866" y="2664409"/>
              <a:ext cx="610957" cy="738772"/>
              <a:chOff x="3349774" y="2474204"/>
              <a:chExt cx="610957" cy="738772"/>
            </a:xfrm>
          </p:grpSpPr>
          <p:grpSp>
            <p:nvGrpSpPr>
              <p:cNvPr id="363" name="Group 362"/>
              <p:cNvGrpSpPr/>
              <p:nvPr/>
            </p:nvGrpSpPr>
            <p:grpSpPr>
              <a:xfrm>
                <a:off x="3466430" y="2474204"/>
                <a:ext cx="494301" cy="515355"/>
                <a:chOff x="1547664" y="4715603"/>
                <a:chExt cx="756883" cy="651734"/>
              </a:xfrm>
            </p:grpSpPr>
            <p:pic>
              <p:nvPicPr>
                <p:cNvPr id="36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7" name="Group 366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368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69" name="Rectangle 368"/>
                  <p:cNvSpPr/>
                  <p:nvPr/>
                </p:nvSpPr>
                <p:spPr>
                  <a:xfrm>
                    <a:off x="1631411" y="3415080"/>
                    <a:ext cx="396263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364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3349774" y="2944294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5" name="Rectangle 364"/>
              <p:cNvSpPr/>
              <p:nvPr/>
            </p:nvSpPr>
            <p:spPr>
              <a:xfrm>
                <a:off x="3394796" y="2905199"/>
                <a:ext cx="500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Tim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70" name="Rectangle 369"/>
            <p:cNvSpPr/>
            <p:nvPr/>
          </p:nvSpPr>
          <p:spPr>
            <a:xfrm>
              <a:off x="-36512" y="2962634"/>
              <a:ext cx="868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/>
                <a:t>… 3000 times</a:t>
              </a:r>
              <a:endParaRPr lang="en-US" sz="1200" dirty="0"/>
            </a:p>
          </p:txBody>
        </p:sp>
        <p:pic>
          <p:nvPicPr>
            <p:cNvPr id="371" name="Picture 2" descr="http://images.clipartpanda.com/clock-clip-art-clock-clip-art-9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82" y="1628917"/>
              <a:ext cx="423608" cy="42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2" name="Rectangle 371"/>
            <p:cNvSpPr/>
            <p:nvPr/>
          </p:nvSpPr>
          <p:spPr>
            <a:xfrm>
              <a:off x="304982" y="2046275"/>
              <a:ext cx="4855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10’</a:t>
              </a:r>
              <a:endParaRPr lang="en-US" sz="1600" b="1" dirty="0"/>
            </a:p>
          </p:txBody>
        </p:sp>
      </p:grpSp>
      <p:cxnSp>
        <p:nvCxnSpPr>
          <p:cNvPr id="2048" name="Straight Connector 2047"/>
          <p:cNvCxnSpPr/>
          <p:nvPr/>
        </p:nvCxnSpPr>
        <p:spPr>
          <a:xfrm flipH="1">
            <a:off x="2949384" y="1333244"/>
            <a:ext cx="4872" cy="202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5999825" y="1333244"/>
            <a:ext cx="4872" cy="202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ight Brace 378"/>
          <p:cNvSpPr/>
          <p:nvPr/>
        </p:nvSpPr>
        <p:spPr>
          <a:xfrm rot="5400000">
            <a:off x="4251419" y="-800001"/>
            <a:ext cx="556075" cy="8870061"/>
          </a:xfrm>
          <a:prstGeom prst="rightBrace">
            <a:avLst>
              <a:gd name="adj1" fmla="val 8333"/>
              <a:gd name="adj2" fmla="val 499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3635896" y="3995772"/>
            <a:ext cx="18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SUSPICIOUS ? </a:t>
            </a:r>
            <a:endParaRPr lang="en-US" b="1" dirty="0"/>
          </a:p>
        </p:txBody>
      </p:sp>
      <p:sp>
        <p:nvSpPr>
          <p:cNvPr id="2053" name="Rectangle 2052"/>
          <p:cNvSpPr/>
          <p:nvPr/>
        </p:nvSpPr>
        <p:spPr>
          <a:xfrm>
            <a:off x="5508104" y="399577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Probably!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06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"/>
                            </p:stCondLst>
                            <p:childTnLst>
                              <p:par>
                                <p:cTn id="63" presetID="10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1" animBg="1"/>
      <p:bldP spid="63" grpId="2" animBg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379" grpId="0" animBg="1"/>
      <p:bldP spid="380" grpId="0"/>
      <p:bldP spid="20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Problem definition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ND-SYNC pipeline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Features for retweet threads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Experiments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Dataset</a:t>
            </a:r>
          </a:p>
          <a:p>
            <a:pPr lvl="1"/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7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506916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Selection of </a:t>
            </a:r>
            <a:r>
              <a:rPr lang="en-US" b="1" dirty="0" smtClean="0"/>
              <a:t>target </a:t>
            </a:r>
            <a:r>
              <a:rPr lang="en-US" dirty="0" smtClean="0"/>
              <a:t>users (both </a:t>
            </a:r>
            <a:r>
              <a:rPr lang="en-US" dirty="0" smtClean="0">
                <a:solidFill>
                  <a:srgbClr val="00B050"/>
                </a:solidFill>
              </a:rPr>
              <a:t>honest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fraudulent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/>
              <a:t>users with the </a:t>
            </a:r>
            <a:r>
              <a:rPr lang="en-US" sz="2200" dirty="0"/>
              <a:t>most </a:t>
            </a:r>
            <a:r>
              <a:rPr lang="en-US" sz="2200" dirty="0" err="1"/>
              <a:t>retweeted</a:t>
            </a:r>
            <a:r>
              <a:rPr lang="en-US" sz="2200" dirty="0"/>
              <a:t> tweets and </a:t>
            </a:r>
            <a:r>
              <a:rPr lang="en-US" sz="2200" dirty="0" smtClean="0"/>
              <a:t>heavy use of </a:t>
            </a:r>
            <a:r>
              <a:rPr lang="en-US" sz="2200" dirty="0" err="1" smtClean="0"/>
              <a:t>spammy</a:t>
            </a:r>
            <a:r>
              <a:rPr lang="en-US" sz="2200" dirty="0" smtClean="0"/>
              <a:t> keywords (casino</a:t>
            </a:r>
            <a:r>
              <a:rPr lang="en-US" sz="2200" dirty="0"/>
              <a:t>, </a:t>
            </a:r>
            <a:r>
              <a:rPr lang="en-US" sz="2200" dirty="0" smtClean="0"/>
              <a:t>buy, </a:t>
            </a:r>
            <a:r>
              <a:rPr lang="en-US" sz="2200" dirty="0" err="1" smtClean="0"/>
              <a:t>followback</a:t>
            </a:r>
            <a:r>
              <a:rPr lang="en-US" sz="2200" dirty="0"/>
              <a:t>, </a:t>
            </a:r>
            <a:r>
              <a:rPr lang="en-US" sz="2200" dirty="0" err="1" smtClean="0"/>
              <a:t>etc</a:t>
            </a:r>
            <a:r>
              <a:rPr lang="en-US" sz="2200" dirty="0" smtClean="0"/>
              <a:t>) in a 2-day Twitter sample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/>
              <a:t>active </a:t>
            </a:r>
            <a:r>
              <a:rPr lang="en-US" sz="2200" dirty="0"/>
              <a:t>(frequent </a:t>
            </a:r>
            <a:r>
              <a:rPr lang="en-US" sz="2200" dirty="0" smtClean="0"/>
              <a:t>tweets) and popular (&gt; </a:t>
            </a:r>
            <a:r>
              <a:rPr lang="en-US" sz="2200" dirty="0"/>
              <a:t>100 </a:t>
            </a:r>
            <a:r>
              <a:rPr lang="en-US" sz="2200" dirty="0" err="1" smtClean="0"/>
              <a:t>retweets</a:t>
            </a:r>
            <a:r>
              <a:rPr lang="en-US" sz="2200" dirty="0"/>
              <a:t>) </a:t>
            </a:r>
            <a:r>
              <a:rPr lang="en-US" sz="2200" dirty="0" smtClean="0"/>
              <a:t>users (</a:t>
            </a: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twittercounter.com/</a:t>
            </a:r>
            <a:r>
              <a:rPr lang="en-US" sz="2200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/>
              <a:t>topic experts (European </a:t>
            </a:r>
            <a:r>
              <a:rPr lang="en-US" sz="2200" dirty="0"/>
              <a:t>affairs and Automobile), </a:t>
            </a:r>
            <a:r>
              <a:rPr lang="en-US" sz="2200" dirty="0" smtClean="0"/>
              <a:t>based on Twitter lists</a:t>
            </a:r>
          </a:p>
          <a:p>
            <a:endParaRPr lang="en-US" sz="1200" dirty="0" smtClean="0"/>
          </a:p>
          <a:p>
            <a:r>
              <a:rPr lang="en-US" dirty="0" smtClean="0"/>
              <a:t>Target users tracked for 2-6 months (all tweets &amp; their </a:t>
            </a:r>
            <a:r>
              <a:rPr lang="en-US" dirty="0" err="1" smtClean="0"/>
              <a:t>retweets</a:t>
            </a:r>
            <a:r>
              <a:rPr lang="en-US" dirty="0" smtClean="0"/>
              <a:t>)</a:t>
            </a:r>
          </a:p>
          <a:p>
            <a:pPr lvl="1"/>
            <a:r>
              <a:rPr lang="en-US" sz="2200" dirty="0" smtClean="0"/>
              <a:t>Pruned “unpopular” users (all retweet threads &lt; </a:t>
            </a:r>
            <a:r>
              <a:rPr lang="en-US" sz="2200" dirty="0"/>
              <a:t>50 retweet </a:t>
            </a:r>
            <a:r>
              <a:rPr lang="en-US" sz="2200" dirty="0" smtClean="0"/>
              <a:t>or fewer than 20) </a:t>
            </a:r>
            <a:endParaRPr lang="en-US" sz="2200" dirty="0"/>
          </a:p>
          <a:p>
            <a:pPr>
              <a:lnSpc>
                <a:spcPct val="130000"/>
              </a:lnSpc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87779682"/>
              </p:ext>
            </p:extLst>
          </p:nvPr>
        </p:nvGraphicFramePr>
        <p:xfrm>
          <a:off x="889248" y="3760440"/>
          <a:ext cx="71391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65"/>
                <a:gridCol w="3250265"/>
                <a:gridCol w="204600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#Retweet threads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</a:t>
                      </a:r>
                      <a:r>
                        <a:rPr lang="en-US" sz="2000" dirty="0" err="1" smtClean="0"/>
                        <a:t>Retweets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honest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83,587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2,939,455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fraudulent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50,435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8,787,803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BOTH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134,022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11,727,258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56792"/>
            <a:ext cx="8229600" cy="24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User categorization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28 fraudulent</a:t>
            </a:r>
            <a:r>
              <a:rPr lang="en-US" dirty="0"/>
              <a:t>:  tweets with </a:t>
            </a:r>
            <a:r>
              <a:rPr lang="en-US" dirty="0" err="1"/>
              <a:t>spammy</a:t>
            </a:r>
            <a:r>
              <a:rPr lang="en-US" dirty="0"/>
              <a:t> links and terms, repetitive promotions; fabricated profiles</a:t>
            </a: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B050"/>
                </a:solidFill>
              </a:rPr>
              <a:t>278 </a:t>
            </a:r>
            <a:r>
              <a:rPr lang="en-US" dirty="0" smtClean="0">
                <a:solidFill>
                  <a:srgbClr val="00B050"/>
                </a:solidFill>
              </a:rPr>
              <a:t>honest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5765194"/>
            <a:ext cx="7020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(Available at </a:t>
            </a:r>
            <a:r>
              <a:rPr lang="en-US" sz="2000" dirty="0" smtClean="0">
                <a:hlinkClick r:id="rId3"/>
              </a:rPr>
              <a:t>http://oswinds.csd.auth.gr/project/NDSYNC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668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Problem definition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ND-SYNC pipeline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Features for retweet threads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Results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ND-SYNC effectiveness &amp;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968552"/>
            <a:ext cx="9073008" cy="191683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Highly accurate and robust to the selection of k</a:t>
            </a:r>
          </a:p>
          <a:p>
            <a:r>
              <a:rPr lang="en-US" dirty="0" smtClean="0"/>
              <a:t>Best performance at k = 6 (selected with the 95% cumulative variance explained criterion)</a:t>
            </a:r>
          </a:p>
          <a:p>
            <a:r>
              <a:rPr lang="en-US" dirty="0" smtClean="0"/>
              <a:t>Only 1% decrease in F1-score using just 2D feature subspaces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1"/>
            <a:ext cx="5616624" cy="310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4008" y="2627620"/>
            <a:ext cx="1473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97% accuracy</a:t>
            </a:r>
          </a:p>
          <a:p>
            <a:r>
              <a:rPr lang="en-US" sz="1600" dirty="0" smtClean="0"/>
              <a:t>0.82 F1-score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94483" y="1772816"/>
            <a:ext cx="0" cy="25202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77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Detected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5536" y="1635968"/>
            <a:ext cx="7001302" cy="5105400"/>
            <a:chOff x="395536" y="1635968"/>
            <a:chExt cx="7001302" cy="51054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291" r="1621"/>
            <a:stretch/>
          </p:blipFill>
          <p:spPr bwMode="auto">
            <a:xfrm>
              <a:off x="395536" y="1635968"/>
              <a:ext cx="7001302" cy="510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779912" y="4509120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4008" y="6453336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7624" y="6525344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39952" y="2276872"/>
            <a:ext cx="2088232" cy="4770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i="1" dirty="0" smtClean="0"/>
              <a:t>rofessional promoters</a:t>
            </a:r>
          </a:p>
          <a:p>
            <a:r>
              <a:rPr lang="en-US" sz="1400" i="1" dirty="0" smtClean="0"/>
              <a:t>promiscuous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2234764"/>
            <a:ext cx="2160240" cy="127727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tlCol="0">
            <a:spAutoFit/>
          </a:bodyPr>
          <a:lstStyle/>
          <a:p>
            <a:r>
              <a:rPr lang="en-US" sz="1600" dirty="0" smtClean="0"/>
              <a:t>65 retweet threads </a:t>
            </a:r>
          </a:p>
          <a:p>
            <a:r>
              <a:rPr lang="en-US" sz="1600" dirty="0" smtClean="0"/>
              <a:t>in 4 months</a:t>
            </a:r>
          </a:p>
          <a:p>
            <a:r>
              <a:rPr lang="en-US" sz="1600" dirty="0" smtClean="0"/>
              <a:t>80% &gt; 1K </a:t>
            </a:r>
            <a:r>
              <a:rPr lang="en-US" sz="1600" dirty="0" err="1" smtClean="0"/>
              <a:t>retweets</a:t>
            </a:r>
            <a:endParaRPr lang="en-US" sz="1600" dirty="0" smtClean="0"/>
          </a:p>
          <a:p>
            <a:r>
              <a:rPr lang="en-US" sz="1600" dirty="0" smtClean="0"/>
              <a:t>60% &gt; 10K </a:t>
            </a:r>
            <a:r>
              <a:rPr lang="en-US" sz="1600" dirty="0" err="1" smtClean="0"/>
              <a:t>retweets</a:t>
            </a:r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84168" y="1988840"/>
            <a:ext cx="432048" cy="12296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27784" y="2930400"/>
            <a:ext cx="83253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i="1" dirty="0" smtClean="0"/>
              <a:t>news media</a:t>
            </a:r>
          </a:p>
          <a:p>
            <a:pPr algn="ctr"/>
            <a:r>
              <a:rPr lang="en-US" sz="1000" i="1" dirty="0" smtClean="0"/>
              <a:t>account</a:t>
            </a:r>
            <a:endParaRPr lang="en-US" sz="10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3356992"/>
            <a:ext cx="72008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i="1" dirty="0" smtClean="0"/>
              <a:t>news media</a:t>
            </a:r>
          </a:p>
          <a:p>
            <a:pPr algn="ctr"/>
            <a:r>
              <a:rPr lang="en-US" sz="1000" i="1" dirty="0" smtClean="0"/>
              <a:t>account</a:t>
            </a:r>
            <a:endParaRPr lang="en-US" sz="1000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6444208" y="2111802"/>
            <a:ext cx="2232248" cy="124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39752" y="4005064"/>
            <a:ext cx="61650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i="1" dirty="0" smtClean="0"/>
              <a:t>politician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xmlns="" val="25164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Problem definition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ND-SYNC pipeline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Features for retweet threads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1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Autofit/>
          </a:bodyPr>
          <a:lstStyle/>
          <a:p>
            <a:pPr marL="630238" indent="-630238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G1.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Design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 general, effective approach for collective anomalies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detection</a:t>
            </a:r>
          </a:p>
          <a:p>
            <a:pPr marL="0" indent="0">
              <a:buNone/>
            </a:pPr>
            <a:r>
              <a:rPr lang="en-US" dirty="0" smtClean="0"/>
              <a:t>ND-SYNC is a </a:t>
            </a:r>
            <a:r>
              <a:rPr lang="en-US" dirty="0"/>
              <a:t>general, effective pipeline, which </a:t>
            </a:r>
            <a:r>
              <a:rPr lang="en-US" dirty="0" smtClean="0"/>
              <a:t>automatically detects </a:t>
            </a:r>
            <a:r>
              <a:rPr lang="en-US" dirty="0"/>
              <a:t>group </a:t>
            </a:r>
            <a:r>
              <a:rPr lang="en-US" dirty="0" smtClean="0"/>
              <a:t>anomalies </a:t>
            </a:r>
          </a:p>
          <a:p>
            <a:pPr marL="0" indent="0">
              <a:buNone/>
            </a:pPr>
            <a:endParaRPr lang="en-US" sz="1800" dirty="0"/>
          </a:p>
          <a:p>
            <a:pPr marL="630238" indent="-630238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G2. Customize it for Retweet Fraud detection</a:t>
            </a:r>
          </a:p>
          <a:p>
            <a:pPr marL="0" indent="0">
              <a:buNone/>
            </a:pPr>
            <a:r>
              <a:rPr lang="en-US" dirty="0" smtClean="0"/>
              <a:t>Carefully </a:t>
            </a:r>
            <a:r>
              <a:rPr lang="en-US" dirty="0"/>
              <a:t>designed set of </a:t>
            </a: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retweet fraud case</a:t>
            </a:r>
          </a:p>
          <a:p>
            <a:pPr marL="0" indent="0">
              <a:buNone/>
            </a:pPr>
            <a:endParaRPr lang="en-US" sz="1800" dirty="0"/>
          </a:p>
          <a:p>
            <a:pPr marL="630238" indent="-630238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G3. Find features that will assist spotting fraudsters from honest users </a:t>
            </a:r>
            <a:endParaRPr lang="en-US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ND-SYNC achieves 97% accuracy </a:t>
            </a:r>
            <a:r>
              <a:rPr lang="en-US" dirty="0"/>
              <a:t>in </a:t>
            </a:r>
            <a:r>
              <a:rPr lang="en-US" dirty="0" smtClean="0"/>
              <a:t>distinguishing fraudulent </a:t>
            </a:r>
            <a:r>
              <a:rPr lang="en-US" dirty="0"/>
              <a:t>from honest </a:t>
            </a:r>
            <a:r>
              <a:rPr lang="en-US" dirty="0" smtClean="0"/>
              <a:t>users </a:t>
            </a:r>
            <a:r>
              <a:rPr lang="en-US" dirty="0"/>
              <a:t>on real Twitter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3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Questions?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1257" y="2012647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Download </a:t>
            </a:r>
            <a:r>
              <a:rPr lang="en-US" sz="2400" b="1" dirty="0" smtClean="0"/>
              <a:t>dataset</a:t>
            </a:r>
            <a:r>
              <a:rPr lang="en-US" sz="2400" dirty="0" smtClean="0"/>
              <a:t> at:</a:t>
            </a:r>
          </a:p>
          <a:p>
            <a:pPr algn="ctr"/>
            <a:r>
              <a:rPr lang="en-US" sz="2400" dirty="0" smtClean="0">
                <a:hlinkClick r:id="rId4"/>
              </a:rPr>
              <a:t>http://oswinds.csd.auth.gr/project/NDSYNC</a:t>
            </a:r>
            <a:endParaRPr lang="en-US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F0D0-2497-AA41-8120-223B9214FF6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857193" cy="87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9312287"/>
              </p:ext>
            </p:extLst>
          </p:nvPr>
        </p:nvGraphicFramePr>
        <p:xfrm>
          <a:off x="5825348" y="3575961"/>
          <a:ext cx="546852" cy="573119"/>
        </p:xfrm>
        <a:graphic>
          <a:graphicData uri="http://schemas.openxmlformats.org/presentationml/2006/ole">
            <p:oleObj spid="_x0000_s11269" name="Photo Editor Photo" r:id="rId6" imgW="638264" imgH="666667" progId="">
              <p:embed/>
            </p:oleObj>
          </a:graphicData>
        </a:graphic>
      </p:graphicFrame>
      <p:pic>
        <p:nvPicPr>
          <p:cNvPr id="12314" name="Picture 26" descr="C:\Users\mgiatsog\AppData\Local\Temp\Rar$DIa0.264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926" y="3466871"/>
            <a:ext cx="1828194" cy="9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05" r="15537" b="43723"/>
          <a:stretch/>
        </p:blipFill>
        <p:spPr bwMode="auto">
          <a:xfrm>
            <a:off x="423539" y="4725144"/>
            <a:ext cx="2708301" cy="197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115616" y="4985792"/>
            <a:ext cx="5328592" cy="1872208"/>
            <a:chOff x="1187624" y="4509120"/>
            <a:chExt cx="6209214" cy="223224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2190" t="60509" r="1621"/>
            <a:stretch/>
          </p:blipFill>
          <p:spPr bwMode="auto">
            <a:xfrm>
              <a:off x="3995936" y="4509120"/>
              <a:ext cx="3400902" cy="201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779912" y="4509120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4008" y="6453336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7624" y="6525344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85792"/>
            <a:ext cx="1577815" cy="158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013176"/>
            <a:ext cx="9217024" cy="1823864"/>
          </a:xfrm>
        </p:spPr>
        <p:txBody>
          <a:bodyPr>
            <a:no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ccounts of varying </a:t>
            </a:r>
            <a:r>
              <a:rPr lang="en-US" dirty="0">
                <a:solidFill>
                  <a:srgbClr val="C00000"/>
                </a:solidFill>
              </a:rPr>
              <a:t>automation </a:t>
            </a:r>
            <a:r>
              <a:rPr lang="en-US" dirty="0" smtClean="0"/>
              <a:t>level </a:t>
            </a:r>
            <a:r>
              <a:rPr lang="en-US" sz="2000" dirty="0" smtClean="0"/>
              <a:t>(bots, humans, semi-automated)</a:t>
            </a: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ixed </a:t>
            </a:r>
            <a:r>
              <a:rPr lang="en-US" dirty="0" smtClean="0"/>
              <a:t>honest and fake </a:t>
            </a:r>
            <a:r>
              <a:rPr lang="en-US" dirty="0" err="1" smtClean="0"/>
              <a:t>retweets</a:t>
            </a:r>
            <a:r>
              <a:rPr lang="en-US" dirty="0" smtClean="0"/>
              <a:t> for the same post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Promiscuous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C00000"/>
                </a:solidFill>
              </a:rPr>
              <a:t>subtle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fraudsters: based on the ratio of fraudulent to honest(-like) activity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3" name="AutoShape 14" descr="https://farm3.staticflickr.com/2787/4315218578_f111fc2e14_o_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6" descr="https://farm3.staticflickr.com/2787/4315218578_f111fc2e14_o_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AutoShape 18" descr="https://farm3.staticflickr.com/2787/4315218578_f111fc2e14_o_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060242" y="2060848"/>
            <a:ext cx="3655774" cy="2873452"/>
            <a:chOff x="487900" y="1332895"/>
            <a:chExt cx="3655774" cy="2873452"/>
          </a:xfrm>
        </p:grpSpPr>
        <p:grpSp>
          <p:nvGrpSpPr>
            <p:cNvPr id="79" name="Group 78"/>
            <p:cNvGrpSpPr/>
            <p:nvPr/>
          </p:nvGrpSpPr>
          <p:grpSpPr>
            <a:xfrm>
              <a:off x="2051719" y="1988840"/>
              <a:ext cx="1224137" cy="1328941"/>
              <a:chOff x="1305184" y="1775832"/>
              <a:chExt cx="1224137" cy="1328941"/>
            </a:xfrm>
          </p:grpSpPr>
          <p:pic>
            <p:nvPicPr>
              <p:cNvPr id="3074" name="Picture 2" descr="http://vignette1.wikia.nocookie.net/powerpuff/images/2/20/Mayor.png/revision/latest?cb=201305170840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184" y="1800441"/>
                <a:ext cx="778647" cy="13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2037037" y="1775832"/>
                <a:ext cx="492284" cy="553095"/>
                <a:chOff x="1559436" y="1414051"/>
                <a:chExt cx="492284" cy="55309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674694" y="1616489"/>
                  <a:ext cx="37702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dirty="0" smtClean="0"/>
                    <a:t>###</a:t>
                  </a:r>
                  <a:endParaRPr lang="en-US" sz="900" dirty="0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559436" y="1414051"/>
                  <a:ext cx="492284" cy="553095"/>
                  <a:chOff x="1559436" y="1414051"/>
                  <a:chExt cx="492284" cy="553095"/>
                </a:xfrm>
              </p:grpSpPr>
              <p:pic>
                <p:nvPicPr>
                  <p:cNvPr id="10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59436" y="1520000"/>
                    <a:ext cx="492284" cy="44714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6" descr="https://g.twimg.com/Twitter_logo_blue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90068" y="1414051"/>
                    <a:ext cx="285393" cy="23202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72" name="Group 71"/>
            <p:cNvGrpSpPr/>
            <p:nvPr/>
          </p:nvGrpSpPr>
          <p:grpSpPr>
            <a:xfrm>
              <a:off x="1352011" y="2640691"/>
              <a:ext cx="613323" cy="552980"/>
              <a:chOff x="226338" y="1774854"/>
              <a:chExt cx="613323" cy="552980"/>
            </a:xfrm>
          </p:grpSpPr>
          <p:pic>
            <p:nvPicPr>
              <p:cNvPr id="3078" name="Picture 6" descr="http://pixabay.com/static/uploads/photo/2013/07/12/13/53/woman-147504_64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8" y="1951919"/>
                <a:ext cx="295446" cy="375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481871" y="1774854"/>
                <a:ext cx="357790" cy="384584"/>
                <a:chOff x="4788023" y="2092609"/>
                <a:chExt cx="357790" cy="384584"/>
              </a:xfrm>
            </p:grpSpPr>
            <p:pic>
              <p:nvPicPr>
                <p:cNvPr id="3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Rectangle 33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36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1" name="Group 70"/>
            <p:cNvGrpSpPr/>
            <p:nvPr/>
          </p:nvGrpSpPr>
          <p:grpSpPr>
            <a:xfrm>
              <a:off x="1310103" y="3193671"/>
              <a:ext cx="628736" cy="525274"/>
              <a:chOff x="184430" y="2327834"/>
              <a:chExt cx="628736" cy="525274"/>
            </a:xfrm>
          </p:grpSpPr>
          <p:pic>
            <p:nvPicPr>
              <p:cNvPr id="15" name="Picture 6" descr="http://pixabay.com/static/uploads/photo/2013/07/12/13/53/woman-147504_64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30" y="2477193"/>
                <a:ext cx="295446" cy="375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Group 40"/>
              <p:cNvGrpSpPr/>
              <p:nvPr/>
            </p:nvGrpSpPr>
            <p:grpSpPr>
              <a:xfrm>
                <a:off x="455376" y="2327834"/>
                <a:ext cx="357790" cy="384584"/>
                <a:chOff x="4788023" y="2092609"/>
                <a:chExt cx="357790" cy="384584"/>
              </a:xfrm>
            </p:grpSpPr>
            <p:pic>
              <p:nvPicPr>
                <p:cNvPr id="4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44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0" name="Group 69"/>
            <p:cNvGrpSpPr/>
            <p:nvPr/>
          </p:nvGrpSpPr>
          <p:grpSpPr>
            <a:xfrm>
              <a:off x="1526884" y="3530987"/>
              <a:ext cx="622950" cy="549939"/>
              <a:chOff x="401211" y="2665150"/>
              <a:chExt cx="622950" cy="549939"/>
            </a:xfrm>
          </p:grpSpPr>
          <p:pic>
            <p:nvPicPr>
              <p:cNvPr id="3080" name="Picture 8" descr="http://pixabay.com/static/uploads/photo/2013/07/12/13/53/man-147503_64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211" y="2872885"/>
                <a:ext cx="241146" cy="342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666371" y="2665150"/>
                <a:ext cx="357790" cy="384584"/>
                <a:chOff x="4788023" y="2092609"/>
                <a:chExt cx="357790" cy="384584"/>
              </a:xfrm>
            </p:grpSpPr>
            <p:pic>
              <p:nvPicPr>
                <p:cNvPr id="4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Rectangle 46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4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8" name="Group 37"/>
            <p:cNvGrpSpPr/>
            <p:nvPr/>
          </p:nvGrpSpPr>
          <p:grpSpPr>
            <a:xfrm>
              <a:off x="3064926" y="2350621"/>
              <a:ext cx="645260" cy="653141"/>
              <a:chOff x="1939253" y="1484784"/>
              <a:chExt cx="645260" cy="653141"/>
            </a:xfrm>
          </p:grpSpPr>
          <p:pic>
            <p:nvPicPr>
              <p:cNvPr id="3076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9253" y="1665828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2226723" y="1484784"/>
                <a:ext cx="357790" cy="384584"/>
                <a:chOff x="4788023" y="2092609"/>
                <a:chExt cx="357790" cy="384584"/>
              </a:xfrm>
            </p:grpSpPr>
            <p:pic>
              <p:nvPicPr>
                <p:cNvPr id="54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56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033377" y="2902141"/>
              <a:ext cx="676809" cy="603812"/>
              <a:chOff x="1907704" y="2036304"/>
              <a:chExt cx="676809" cy="603812"/>
            </a:xfrm>
          </p:grpSpPr>
          <p:pic>
            <p:nvPicPr>
              <p:cNvPr id="8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704" y="2168019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2226723" y="2036304"/>
                <a:ext cx="357790" cy="384584"/>
                <a:chOff x="4788023" y="2092609"/>
                <a:chExt cx="357790" cy="384584"/>
              </a:xfrm>
            </p:grpSpPr>
            <p:pic>
              <p:nvPicPr>
                <p:cNvPr id="58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" name="Rectangle 58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60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>
              <a:off x="2745345" y="3550213"/>
              <a:ext cx="685958" cy="635813"/>
              <a:chOff x="1619672" y="2684376"/>
              <a:chExt cx="685958" cy="635813"/>
            </a:xfrm>
          </p:grpSpPr>
          <p:pic>
            <p:nvPicPr>
              <p:cNvPr id="9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2848092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Group 60"/>
              <p:cNvGrpSpPr/>
              <p:nvPr/>
            </p:nvGrpSpPr>
            <p:grpSpPr>
              <a:xfrm>
                <a:off x="1947840" y="2684376"/>
                <a:ext cx="357790" cy="384584"/>
                <a:chOff x="4788023" y="2092609"/>
                <a:chExt cx="357790" cy="384584"/>
              </a:xfrm>
            </p:grpSpPr>
            <p:pic>
              <p:nvPicPr>
                <p:cNvPr id="6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64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9" name="Group 68"/>
            <p:cNvGrpSpPr/>
            <p:nvPr/>
          </p:nvGrpSpPr>
          <p:grpSpPr>
            <a:xfrm>
              <a:off x="2169281" y="3574757"/>
              <a:ext cx="628414" cy="616692"/>
              <a:chOff x="1043608" y="2708920"/>
              <a:chExt cx="628414" cy="616692"/>
            </a:xfrm>
          </p:grpSpPr>
          <p:pic>
            <p:nvPicPr>
              <p:cNvPr id="13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2853515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Group 64"/>
              <p:cNvGrpSpPr/>
              <p:nvPr/>
            </p:nvGrpSpPr>
            <p:grpSpPr>
              <a:xfrm>
                <a:off x="1314232" y="2708920"/>
                <a:ext cx="357790" cy="384584"/>
                <a:chOff x="4788023" y="2092609"/>
                <a:chExt cx="357790" cy="384584"/>
              </a:xfrm>
            </p:grpSpPr>
            <p:pic>
              <p:nvPicPr>
                <p:cNvPr id="6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Rectangle 66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6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5" name="TextBox 24"/>
            <p:cNvSpPr txBox="1"/>
            <p:nvPr/>
          </p:nvSpPr>
          <p:spPr>
            <a:xfrm>
              <a:off x="1547664" y="1332895"/>
              <a:ext cx="1890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</a:t>
              </a:r>
              <a:r>
                <a:rPr lang="en-US" dirty="0" smtClean="0">
                  <a:solidFill>
                    <a:srgbClr val="FF0000"/>
                  </a:solidFill>
                </a:rPr>
                <a:t>ccasional retweet buyer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3092" name="Picture 20" descr="http://pixabay.com/static/uploads/photo/2012/04/26/12/37/dollar-42338_640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554" y="2698849"/>
              <a:ext cx="170473" cy="32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632170" y="3683127"/>
              <a:ext cx="1011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h</a:t>
              </a:r>
              <a:r>
                <a:rPr lang="en-US" sz="1400" dirty="0" smtClean="0">
                  <a:solidFill>
                    <a:srgbClr val="0070C0"/>
                  </a:solidFill>
                </a:rPr>
                <a:t>onest humans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7900" y="2867536"/>
              <a:ext cx="1011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p</a:t>
              </a:r>
              <a:r>
                <a:rPr lang="en-US" sz="1400" dirty="0" smtClean="0">
                  <a:solidFill>
                    <a:srgbClr val="0070C0"/>
                  </a:solidFill>
                </a:rPr>
                <a:t>aid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human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31840" y="3372350"/>
              <a:ext cx="1011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bots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004049" y="2200532"/>
            <a:ext cx="2952328" cy="2644097"/>
            <a:chOff x="4139953" y="1472579"/>
            <a:chExt cx="2952328" cy="2644097"/>
          </a:xfrm>
        </p:grpSpPr>
        <p:pic>
          <p:nvPicPr>
            <p:cNvPr id="3082" name="Picture 10" descr="http://images.clipartpanda.com/advertiser-clipart-clip-art-illustration-of-business-man-taupe-business-suit-megaphone-royalty-free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412" y="2200116"/>
              <a:ext cx="1322601" cy="128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6356473" y="2235953"/>
              <a:ext cx="735807" cy="635813"/>
              <a:chOff x="5159069" y="1910859"/>
              <a:chExt cx="735807" cy="635813"/>
            </a:xfrm>
          </p:grpSpPr>
          <p:pic>
            <p:nvPicPr>
              <p:cNvPr id="84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9069" y="2074575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7" name="Group 76"/>
              <p:cNvGrpSpPr/>
              <p:nvPr/>
            </p:nvGrpSpPr>
            <p:grpSpPr>
              <a:xfrm>
                <a:off x="5436096" y="1910859"/>
                <a:ext cx="458780" cy="384584"/>
                <a:chOff x="5436096" y="1910859"/>
                <a:chExt cx="458780" cy="384584"/>
              </a:xfrm>
            </p:grpSpPr>
            <p:pic>
              <p:nvPicPr>
                <p:cNvPr id="8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1254" y="191085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7237" y="199906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Rectangle 86"/>
                <p:cNvSpPr/>
                <p:nvPr/>
              </p:nvSpPr>
              <p:spPr>
                <a:xfrm>
                  <a:off x="5436096" y="2023114"/>
                  <a:ext cx="45878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%%%</a:t>
                  </a:r>
                  <a:endParaRPr lang="en-US" sz="800" dirty="0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5627645" y="2132856"/>
              <a:ext cx="545649" cy="505797"/>
              <a:chOff x="4890447" y="1340768"/>
              <a:chExt cx="545649" cy="50579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943653" y="1469976"/>
                <a:ext cx="49244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/>
                  <a:t>%%%</a:t>
                </a:r>
                <a:endParaRPr lang="en-US" sz="900" dirty="0"/>
              </a:p>
            </p:txBody>
          </p:sp>
          <p:pic>
            <p:nvPicPr>
              <p:cNvPr id="92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1922" y="1399419"/>
                <a:ext cx="492284" cy="447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6" descr="https://g.twimg.com/Twitter_logo_blu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447" y="1340768"/>
                <a:ext cx="285393" cy="232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1" name="Group 100"/>
            <p:cNvGrpSpPr/>
            <p:nvPr/>
          </p:nvGrpSpPr>
          <p:grpSpPr>
            <a:xfrm>
              <a:off x="5437487" y="3480863"/>
              <a:ext cx="735807" cy="635813"/>
              <a:chOff x="5159069" y="1910859"/>
              <a:chExt cx="735807" cy="635813"/>
            </a:xfrm>
          </p:grpSpPr>
          <p:pic>
            <p:nvPicPr>
              <p:cNvPr id="102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9069" y="2074575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" name="Group 102"/>
              <p:cNvGrpSpPr/>
              <p:nvPr/>
            </p:nvGrpSpPr>
            <p:grpSpPr>
              <a:xfrm>
                <a:off x="5436096" y="1910859"/>
                <a:ext cx="458780" cy="384584"/>
                <a:chOff x="5436096" y="1910859"/>
                <a:chExt cx="458780" cy="384584"/>
              </a:xfrm>
            </p:grpSpPr>
            <p:pic>
              <p:nvPicPr>
                <p:cNvPr id="104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1254" y="191085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7237" y="199906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6" name="Rectangle 105"/>
                <p:cNvSpPr/>
                <p:nvPr/>
              </p:nvSpPr>
              <p:spPr>
                <a:xfrm>
                  <a:off x="5436096" y="2023114"/>
                  <a:ext cx="45878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%%%</a:t>
                  </a:r>
                  <a:endParaRPr lang="en-US" sz="800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4641685" y="3476855"/>
              <a:ext cx="735807" cy="635813"/>
              <a:chOff x="5159069" y="1910859"/>
              <a:chExt cx="735807" cy="635813"/>
            </a:xfrm>
          </p:grpSpPr>
          <p:pic>
            <p:nvPicPr>
              <p:cNvPr id="108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9069" y="2074575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9" name="Group 108"/>
              <p:cNvGrpSpPr/>
              <p:nvPr/>
            </p:nvGrpSpPr>
            <p:grpSpPr>
              <a:xfrm>
                <a:off x="5436096" y="1910859"/>
                <a:ext cx="458780" cy="384584"/>
                <a:chOff x="5436096" y="1910859"/>
                <a:chExt cx="458780" cy="384584"/>
              </a:xfrm>
            </p:grpSpPr>
            <p:pic>
              <p:nvPicPr>
                <p:cNvPr id="110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1254" y="191085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7237" y="199906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2" name="Rectangle 111"/>
                <p:cNvSpPr/>
                <p:nvPr/>
              </p:nvSpPr>
              <p:spPr>
                <a:xfrm>
                  <a:off x="5436096" y="2023114"/>
                  <a:ext cx="45878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%%%</a:t>
                  </a:r>
                  <a:endParaRPr lang="en-US" sz="800" dirty="0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4233595" y="3113204"/>
              <a:ext cx="735807" cy="635813"/>
              <a:chOff x="5159069" y="1910859"/>
              <a:chExt cx="735807" cy="635813"/>
            </a:xfrm>
          </p:grpSpPr>
          <p:pic>
            <p:nvPicPr>
              <p:cNvPr id="114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9069" y="2074575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5" name="Group 114"/>
              <p:cNvGrpSpPr/>
              <p:nvPr/>
            </p:nvGrpSpPr>
            <p:grpSpPr>
              <a:xfrm>
                <a:off x="5436096" y="1910859"/>
                <a:ext cx="458780" cy="384584"/>
                <a:chOff x="5436096" y="1910859"/>
                <a:chExt cx="458780" cy="384584"/>
              </a:xfrm>
            </p:grpSpPr>
            <p:pic>
              <p:nvPicPr>
                <p:cNvPr id="116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1254" y="191085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7237" y="199906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8" name="Rectangle 117"/>
                <p:cNvSpPr/>
                <p:nvPr/>
              </p:nvSpPr>
              <p:spPr>
                <a:xfrm>
                  <a:off x="5436096" y="2023114"/>
                  <a:ext cx="45878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%%%</a:t>
                  </a:r>
                  <a:endParaRPr lang="en-US" sz="800" dirty="0"/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6057654" y="2948973"/>
              <a:ext cx="735807" cy="635813"/>
              <a:chOff x="5159069" y="1910859"/>
              <a:chExt cx="735807" cy="635813"/>
            </a:xfrm>
          </p:grpSpPr>
          <p:pic>
            <p:nvPicPr>
              <p:cNvPr id="120" name="Picture 4" descr="http://upload.wikimedia.org/wikipedia/commons/thumb/5/56/Cartoon_Robot.svg/868px-Cartoon_Robot.svg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9069" y="2074575"/>
                <a:ext cx="400176" cy="472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1" name="Group 120"/>
              <p:cNvGrpSpPr/>
              <p:nvPr/>
            </p:nvGrpSpPr>
            <p:grpSpPr>
              <a:xfrm>
                <a:off x="5436096" y="1910859"/>
                <a:ext cx="458780" cy="384584"/>
                <a:chOff x="5436096" y="1910859"/>
                <a:chExt cx="458780" cy="384584"/>
              </a:xfrm>
            </p:grpSpPr>
            <p:pic>
              <p:nvPicPr>
                <p:cNvPr id="12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1254" y="191085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7237" y="199906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4" name="Rectangle 123"/>
                <p:cNvSpPr/>
                <p:nvPr/>
              </p:nvSpPr>
              <p:spPr>
                <a:xfrm>
                  <a:off x="5436096" y="2023114"/>
                  <a:ext cx="45878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%%%</a:t>
                  </a:r>
                  <a:endParaRPr lang="en-US" sz="800" dirty="0"/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4139953" y="147257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rofessional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content / user promoter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453106" y="2519021"/>
              <a:ext cx="622950" cy="549939"/>
              <a:chOff x="401211" y="2665150"/>
              <a:chExt cx="622950" cy="549939"/>
            </a:xfrm>
          </p:grpSpPr>
          <p:pic>
            <p:nvPicPr>
              <p:cNvPr id="132" name="Picture 8" descr="http://pixabay.com/static/uploads/photo/2013/07/12/13/53/man-147503_64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211" y="2872885"/>
                <a:ext cx="241146" cy="342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3" name="Group 132"/>
              <p:cNvGrpSpPr/>
              <p:nvPr/>
            </p:nvGrpSpPr>
            <p:grpSpPr>
              <a:xfrm>
                <a:off x="666371" y="2665150"/>
                <a:ext cx="357790" cy="384584"/>
                <a:chOff x="4788023" y="2092609"/>
                <a:chExt cx="357790" cy="384584"/>
              </a:xfrm>
            </p:grpSpPr>
            <p:pic>
              <p:nvPicPr>
                <p:cNvPr id="134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2092609"/>
                  <a:ext cx="133956" cy="184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5" name="Rectangle 134"/>
                <p:cNvSpPr/>
                <p:nvPr/>
              </p:nvSpPr>
              <p:spPr>
                <a:xfrm>
                  <a:off x="4788023" y="2204864"/>
                  <a:ext cx="35779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###</a:t>
                  </a:r>
                  <a:endParaRPr lang="en-US" sz="800" dirty="0"/>
                </a:p>
              </p:txBody>
            </p:sp>
            <p:pic>
              <p:nvPicPr>
                <p:cNvPr id="136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3" y="2180819"/>
                  <a:ext cx="291999" cy="296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41" name="Content Placeholder 2"/>
          <p:cNvSpPr txBox="1">
            <a:spLocks/>
          </p:cNvSpPr>
          <p:nvPr/>
        </p:nvSpPr>
        <p:spPr>
          <a:xfrm>
            <a:off x="107504" y="1546292"/>
            <a:ext cx="7927062" cy="58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None/>
            </a:pPr>
            <a:r>
              <a:rPr lang="en-US" dirty="0"/>
              <a:t>Complex problem with multiple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142" name="Content Placeholder 2"/>
          <p:cNvSpPr txBox="1">
            <a:spLocks/>
          </p:cNvSpPr>
          <p:nvPr/>
        </p:nvSpPr>
        <p:spPr>
          <a:xfrm rot="20078431">
            <a:off x="315789" y="2508276"/>
            <a:ext cx="1456410" cy="364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Arial Black" pitchFamily="34" charset="0"/>
              </a:rPr>
              <a:t>e</a:t>
            </a:r>
            <a:r>
              <a:rPr lang="en-US" sz="2000" dirty="0" smtClean="0">
                <a:latin typeface="Arial Black" pitchFamily="34" charset="0"/>
              </a:rPr>
              <a:t>xamples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8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Given: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groups of entities; a representation for each entity in a </a:t>
            </a:r>
            <a:r>
              <a:rPr lang="en-US" i="1" dirty="0"/>
              <a:t>p</a:t>
            </a:r>
            <a:r>
              <a:rPr lang="en-US" dirty="0"/>
              <a:t>-dimensional space;</a:t>
            </a:r>
          </a:p>
          <a:p>
            <a:r>
              <a:rPr lang="en-US" b="1" dirty="0"/>
              <a:t>Identify</a:t>
            </a:r>
            <a:r>
              <a:rPr lang="en-US" dirty="0"/>
              <a:t> groups of entities </a:t>
            </a:r>
            <a:r>
              <a:rPr lang="en-US" i="1" dirty="0"/>
              <a:t>abnormally synchronized </a:t>
            </a:r>
            <a:r>
              <a:rPr lang="en-US" dirty="0"/>
              <a:t>in some feature subspaces.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630238" indent="-630238">
              <a:buNone/>
            </a:pPr>
            <a:r>
              <a:rPr lang="en-US" dirty="0" smtClean="0"/>
              <a:t>G1. Design a general, effective approach for collective anomalies detection </a:t>
            </a:r>
          </a:p>
          <a:p>
            <a:pPr marL="630238" indent="-630238">
              <a:buNone/>
            </a:pPr>
            <a:endParaRPr lang="en-US" sz="1000" dirty="0" smtClean="0"/>
          </a:p>
          <a:p>
            <a:pPr marL="630238" indent="-630238">
              <a:buNone/>
            </a:pPr>
            <a:r>
              <a:rPr lang="en-US" dirty="0" smtClean="0"/>
              <a:t>G2. Customize it for Retweet Fraud detection</a:t>
            </a:r>
          </a:p>
          <a:p>
            <a:pPr marL="630238" indent="-630238">
              <a:buNone/>
            </a:pPr>
            <a:endParaRPr lang="en-US" sz="1000" dirty="0" smtClean="0"/>
          </a:p>
          <a:p>
            <a:pPr marL="630238" indent="-630238">
              <a:buNone/>
            </a:pPr>
            <a:r>
              <a:rPr lang="en-US" dirty="0" smtClean="0"/>
              <a:t>G3. Find features that will assist distinguishing fraudsters from honest users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7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Background</a:t>
            </a:r>
          </a:p>
          <a:p>
            <a:r>
              <a:rPr lang="en-US" sz="3000" dirty="0" smtClean="0"/>
              <a:t>Problem definition</a:t>
            </a:r>
          </a:p>
          <a:p>
            <a:r>
              <a:rPr lang="en-US" sz="3000" dirty="0" smtClean="0"/>
              <a:t>Proposed approach</a:t>
            </a:r>
          </a:p>
          <a:p>
            <a:pPr lvl="1"/>
            <a:r>
              <a:rPr lang="en-US" sz="2800" dirty="0" smtClean="0"/>
              <a:t>ND-SYNC pipeline</a:t>
            </a:r>
          </a:p>
          <a:p>
            <a:pPr lvl="1"/>
            <a:r>
              <a:rPr lang="en-US" sz="2800" dirty="0" smtClean="0"/>
              <a:t>Features for retweet threads</a:t>
            </a:r>
          </a:p>
          <a:p>
            <a:r>
              <a:rPr lang="en-US" sz="3000" dirty="0" smtClean="0"/>
              <a:t>Experiments</a:t>
            </a:r>
          </a:p>
          <a:p>
            <a:pPr lvl="1"/>
            <a:r>
              <a:rPr lang="en-US" sz="2800" dirty="0" smtClean="0"/>
              <a:t>Dataset</a:t>
            </a:r>
          </a:p>
          <a:p>
            <a:pPr lvl="1"/>
            <a:r>
              <a:rPr lang="en-US" sz="2800" dirty="0" smtClean="0"/>
              <a:t>Results</a:t>
            </a:r>
          </a:p>
          <a:p>
            <a:r>
              <a:rPr lang="en-US" sz="3000" dirty="0" smtClean="0"/>
              <a:t>Conclusions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group strangeness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1111" t="-875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  <a:r>
              <a:rPr lang="en-US" dirty="0" err="1" smtClean="0">
                <a:noFill/>
              </a:rPr>
              <a:t>fd</a:t>
            </a:r>
            <a:endParaRPr lang="en-US" dirty="0">
              <a:noFill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0129" y="2127618"/>
            <a:ext cx="4432151" cy="43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5002" y="3140969"/>
            <a:ext cx="5438234" cy="43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472" y="3933056"/>
            <a:ext cx="2051328" cy="53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553" y="5456236"/>
            <a:ext cx="6891683" cy="42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683568" y="263691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coherence of subset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𝓔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US" b="1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4572000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106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51714" y="2636912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average closeness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43759" y="2564904"/>
            <a:ext cx="144016" cy="1283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7584" y="2560155"/>
            <a:ext cx="144016" cy="12833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ctangle 13"/>
              <p:cNvSpPr/>
              <p:nvPr/>
            </p:nvSpPr>
            <p:spPr>
              <a:xfrm>
                <a:off x="720080" y="3573016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similarity between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𝓔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and “normal”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𝓔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3573016"/>
                <a:ext cx="4572000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395536" y="2127618"/>
            <a:ext cx="7416824" cy="8786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5536" y="3126438"/>
            <a:ext cx="7416824" cy="8786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3568" y="6237312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Meng</a:t>
            </a:r>
            <a:r>
              <a:rPr lang="en-US" sz="1200" dirty="0" smtClean="0"/>
              <a:t> Jiang, </a:t>
            </a:r>
            <a:r>
              <a:rPr lang="en-US" sz="1200" dirty="0" err="1" smtClean="0"/>
              <a:t>Peng</a:t>
            </a:r>
            <a:r>
              <a:rPr lang="en-US" sz="1200" dirty="0" smtClean="0"/>
              <a:t> Cui, Alex </a:t>
            </a:r>
            <a:r>
              <a:rPr lang="en-US" sz="1200" dirty="0" err="1" smtClean="0"/>
              <a:t>Beutel</a:t>
            </a:r>
            <a:r>
              <a:rPr lang="en-US" sz="1200" dirty="0" smtClean="0"/>
              <a:t>, Christos </a:t>
            </a:r>
            <a:r>
              <a:rPr lang="en-US" sz="1200" dirty="0" err="1" smtClean="0"/>
              <a:t>Faloutsos</a:t>
            </a:r>
            <a:r>
              <a:rPr lang="en-US" sz="1200" dirty="0" smtClean="0"/>
              <a:t>, </a:t>
            </a:r>
            <a:r>
              <a:rPr lang="en-US" sz="1200" dirty="0" err="1" smtClean="0"/>
              <a:t>Shiqiang</a:t>
            </a:r>
            <a:r>
              <a:rPr lang="en-US" sz="1200" dirty="0" smtClean="0"/>
              <a:t> Yang. </a:t>
            </a:r>
            <a:r>
              <a:rPr lang="en-US" sz="1200" dirty="0" err="1" smtClean="0"/>
              <a:t>CatchSync</a:t>
            </a:r>
            <a:r>
              <a:rPr lang="en-US" sz="1200" dirty="0" smtClean="0"/>
              <a:t>: Catching Synchronized Behavior in Large Directed Graphs. KDD 2014.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843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group strangeness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319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0940" y="2186161"/>
            <a:ext cx="5173764" cy="282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574996" y="2265569"/>
            <a:ext cx="4559750" cy="2339382"/>
            <a:chOff x="1043608" y="1636200"/>
            <a:chExt cx="4559750" cy="2339382"/>
          </a:xfrm>
        </p:grpSpPr>
        <p:pic>
          <p:nvPicPr>
            <p:cNvPr id="5122" name="Picture 2" descr="Grid - PNG file transparent. by Alexandoria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636200"/>
              <a:ext cx="2664296" cy="2339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Grid - PNG file transparent. by Alexandoria"/>
            <p:cNvPicPr>
              <a:picLocks noChangeAspect="1" noChangeArrowheads="1"/>
            </p:cNvPicPr>
            <p:nvPr/>
          </p:nvPicPr>
          <p:blipFill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6159"/>
            <a:stretch/>
          </p:blipFill>
          <p:spPr bwMode="auto">
            <a:xfrm>
              <a:off x="3369600" y="1636200"/>
              <a:ext cx="2233758" cy="2339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2367084" y="3626321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𝓔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84" y="3626321"/>
                <a:ext cx="447558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655116" y="3930032"/>
            <a:ext cx="144016" cy="12833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ctangle 14"/>
              <p:cNvSpPr/>
              <p:nvPr/>
            </p:nvSpPr>
            <p:spPr>
              <a:xfrm>
                <a:off x="2943148" y="2402185"/>
                <a:ext cx="1130438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𝓔</m:t>
                      </m:r>
                    </m:oMath>
                  </m:oMathPara>
                </a14:m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dirty="0" smtClean="0">
                    <a:solidFill>
                      <a:srgbClr val="002060"/>
                    </a:solidFill>
                  </a:rPr>
                  <a:t>(all points)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48" y="2402185"/>
                <a:ext cx="1130438" cy="615553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3243" t="-4950" r="-5405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430980" y="3986361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A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574996" y="3986361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463428" y="3986361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C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6443332" y="2834233"/>
                <a:ext cx="144103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/>
                <a:endParaRPr lang="en-US" b="1" dirty="0" smtClean="0">
                  <a:solidFill>
                    <a:srgbClr val="002060"/>
                  </a:solidFill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32" y="2834233"/>
                <a:ext cx="1441036" cy="92333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3814" t="-3311" r="-381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086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ROBPCA-AO: </a:t>
            </a:r>
            <a:r>
              <a:rPr lang="en-US" sz="2000" dirty="0" smtClean="0">
                <a:solidFill>
                  <a:srgbClr val="00B050"/>
                </a:solidFill>
              </a:rPr>
              <a:t>robust</a:t>
            </a:r>
            <a:r>
              <a:rPr lang="en-US" sz="2000" dirty="0" smtClean="0"/>
              <a:t> dimensionality reduction approach; finds outlying points</a:t>
            </a:r>
          </a:p>
          <a:p>
            <a:r>
              <a:rPr lang="en-US" sz="2000" dirty="0" smtClean="0"/>
              <a:t>Suitable for </a:t>
            </a:r>
            <a:r>
              <a:rPr lang="en-US" sz="2000" dirty="0" smtClean="0">
                <a:solidFill>
                  <a:srgbClr val="0070C0"/>
                </a:solidFill>
              </a:rPr>
              <a:t>multivariate</a:t>
            </a:r>
            <a:r>
              <a:rPr lang="en-US" sz="2000" dirty="0" smtClean="0"/>
              <a:t>, high-dimensional data; Independent of features’ distribution; Non-deterministic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Finds the “best” </a:t>
            </a:r>
            <a:r>
              <a:rPr lang="en-US" sz="2000" i="1" dirty="0" smtClean="0"/>
              <a:t>k</a:t>
            </a:r>
            <a:r>
              <a:rPr lang="en-US" sz="2000" dirty="0" smtClean="0"/>
              <a:t>-D space to project data based on subset of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Detects outliers based on two </a:t>
            </a:r>
            <a:r>
              <a:rPr lang="en-US" sz="2000" i="1" dirty="0" smtClean="0"/>
              <a:t>distance scores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7866" y="6322859"/>
            <a:ext cx="58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/>
              <a:t>M. Hubert, P.J. </a:t>
            </a:r>
            <a:r>
              <a:rPr lang="en-US" sz="1200" dirty="0" err="1"/>
              <a:t>Rousseeuw</a:t>
            </a:r>
            <a:r>
              <a:rPr lang="en-US" sz="1200" dirty="0"/>
              <a:t>, T. </a:t>
            </a:r>
            <a:r>
              <a:rPr lang="en-US" sz="1200" dirty="0" err="1" smtClean="0"/>
              <a:t>Verdonck</a:t>
            </a:r>
            <a:r>
              <a:rPr lang="en-US" sz="1200" dirty="0" smtClean="0"/>
              <a:t>. Robust </a:t>
            </a:r>
            <a:r>
              <a:rPr lang="en-US" sz="1200" dirty="0"/>
              <a:t>PCA for skewed data and its outlier map. </a:t>
            </a:r>
            <a:r>
              <a:rPr lang="en-US" sz="1200" dirty="0" err="1"/>
              <a:t>Comput</a:t>
            </a:r>
            <a:r>
              <a:rPr lang="en-US" sz="1200" dirty="0"/>
              <a:t>. Stat. Dat. An., 53 (2009</a:t>
            </a:r>
            <a:r>
              <a:rPr lang="en-US" sz="1200" dirty="0" smtClean="0"/>
              <a:t>), 2264-2274.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8008" y="3789040"/>
            <a:ext cx="6566258" cy="2545290"/>
            <a:chOff x="1835696" y="3873402"/>
            <a:chExt cx="6566258" cy="254529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873402"/>
              <a:ext cx="3322808" cy="252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9" y="3874884"/>
              <a:ext cx="3037865" cy="2543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2987824" y="4293096"/>
              <a:ext cx="0" cy="57606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123728" y="4221088"/>
              <a:ext cx="9509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orthogonal 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distance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059832" y="5085184"/>
              <a:ext cx="407915" cy="33995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28471" y="5127575"/>
              <a:ext cx="10294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B050"/>
                  </a:solidFill>
                </a:rPr>
                <a:t>robust score</a:t>
              </a:r>
            </a:p>
            <a:p>
              <a:pPr algn="ctr"/>
              <a:r>
                <a:rPr lang="en-US" sz="1200" dirty="0" smtClean="0">
                  <a:solidFill>
                    <a:srgbClr val="00B050"/>
                  </a:solidFill>
                </a:rPr>
                <a:t>distance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100392" y="404664"/>
            <a:ext cx="973343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Detail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5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Problem definition</a:t>
            </a:r>
          </a:p>
          <a:p>
            <a:r>
              <a:rPr lang="en-US" sz="2800" dirty="0" smtClean="0"/>
              <a:t>Proposed approach</a:t>
            </a:r>
          </a:p>
          <a:p>
            <a:pPr lvl="1"/>
            <a:r>
              <a:rPr lang="en-US" sz="2800" dirty="0" smtClean="0"/>
              <a:t>ND-SYNC pipeline</a:t>
            </a:r>
          </a:p>
          <a:p>
            <a:pPr lvl="1"/>
            <a:r>
              <a:rPr lang="en-US" sz="2800" dirty="0" smtClean="0"/>
              <a:t>Features for retweet threads</a:t>
            </a:r>
          </a:p>
          <a:p>
            <a:r>
              <a:rPr lang="en-US" sz="2800" dirty="0" smtClean="0"/>
              <a:t>Experiments</a:t>
            </a:r>
          </a:p>
          <a:p>
            <a:pPr lvl="1"/>
            <a:r>
              <a:rPr lang="en-US" sz="2800" dirty="0" smtClean="0"/>
              <a:t>Dataset</a:t>
            </a:r>
          </a:p>
          <a:p>
            <a:pPr lvl="1"/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7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1214</Words>
  <Application>Microsoft Office PowerPoint</Application>
  <PresentationFormat>On-screen Show (4:3)</PresentationFormat>
  <Paragraphs>418</Paragraphs>
  <Slides>28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Clarity</vt:lpstr>
      <vt:lpstr>Photo Editor Photo</vt:lpstr>
      <vt:lpstr>ND-SYNC: Detecting Synchronized Fraud Activities</vt:lpstr>
      <vt:lpstr>Synchronization Fraud</vt:lpstr>
      <vt:lpstr>Retweet Fraud</vt:lpstr>
      <vt:lpstr>Our goals</vt:lpstr>
      <vt:lpstr>Outline</vt:lpstr>
      <vt:lpstr>Measuring group strangeness</vt:lpstr>
      <vt:lpstr>Measuring group strangeness</vt:lpstr>
      <vt:lpstr>Robust outlier detection</vt:lpstr>
      <vt:lpstr>Outline</vt:lpstr>
      <vt:lpstr>Terminology</vt:lpstr>
      <vt:lpstr>Problem definition</vt:lpstr>
      <vt:lpstr>Outline</vt:lpstr>
      <vt:lpstr>ND-SYNC pipeline</vt:lpstr>
      <vt:lpstr>ND-SYNC: Feature subspace sweeping</vt:lpstr>
      <vt:lpstr>ND-SYNC: Group scoring</vt:lpstr>
      <vt:lpstr>ND-SYNC: Multivariate outlier detection</vt:lpstr>
      <vt:lpstr>Outline</vt:lpstr>
      <vt:lpstr>Features for retweet threads</vt:lpstr>
      <vt:lpstr>Microclusters of fraudulent retweet threads</vt:lpstr>
      <vt:lpstr>Outline</vt:lpstr>
      <vt:lpstr>Dataset generation</vt:lpstr>
      <vt:lpstr>Dataset overview</vt:lpstr>
      <vt:lpstr>Outline</vt:lpstr>
      <vt:lpstr>ND-SYNC effectiveness &amp; robustness</vt:lpstr>
      <vt:lpstr>Detected outliers</vt:lpstr>
      <vt:lpstr>Outline</vt:lpstr>
      <vt:lpstr>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Retweeting activity on Twitter: Signs of Deception</dc:title>
  <dc:creator>mgiatsog</dc:creator>
  <cp:lastModifiedBy>ΣΟΦΙΑ</cp:lastModifiedBy>
  <cp:revision>138</cp:revision>
  <dcterms:created xsi:type="dcterms:W3CDTF">2015-05-12T07:31:03Z</dcterms:created>
  <dcterms:modified xsi:type="dcterms:W3CDTF">2015-05-23T06:45:46Z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