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81" r:id="rId10"/>
    <p:sldId id="263" r:id="rId11"/>
    <p:sldId id="264" r:id="rId12"/>
    <p:sldId id="282" r:id="rId13"/>
    <p:sldId id="265" r:id="rId14"/>
    <p:sldId id="272" r:id="rId15"/>
    <p:sldId id="266" r:id="rId16"/>
    <p:sldId id="267" r:id="rId17"/>
    <p:sldId id="273" r:id="rId18"/>
    <p:sldId id="268" r:id="rId19"/>
    <p:sldId id="277" r:id="rId20"/>
    <p:sldId id="278" r:id="rId21"/>
    <p:sldId id="270" r:id="rId22"/>
    <p:sldId id="283" r:id="rId23"/>
    <p:sldId id="274" r:id="rId24"/>
    <p:sldId id="279" r:id="rId25"/>
    <p:sldId id="284" r:id="rId26"/>
    <p:sldId id="275" r:id="rId27"/>
    <p:sldId id="27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hena" initials="A" lastIdx="2" clrIdx="0">
    <p:extLst>
      <p:ext uri="{19B8F6BF-5375-455C-9EA6-DF929625EA0E}">
        <p15:presenceInfo xmlns:p15="http://schemas.microsoft.com/office/powerpoint/2012/main" xmlns="" userId="Athe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00"/>
    <a:srgbClr val="33CC33"/>
    <a:srgbClr val="669900"/>
    <a:srgbClr val="0000FF"/>
    <a:srgbClr val="00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7" autoAdjust="0"/>
    <p:restoredTop sz="91933" autoAdjust="0"/>
  </p:normalViewPr>
  <p:slideViewPr>
    <p:cSldViewPr>
      <p:cViewPr>
        <p:scale>
          <a:sx n="75" d="100"/>
          <a:sy n="75" d="100"/>
        </p:scale>
        <p:origin x="-1098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040EE-516F-499C-B8C4-A84E204613C9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B00B7-2CB2-48FE-A3F1-2A60E94AF1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734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B00B7-2CB2-48FE-A3F1-2A60E94AF1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106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B00B7-2CB2-48FE-A3F1-2A60E94AF1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68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hyperactive, posting many tweets (&gt; 100 per day); others are more subtle, posting few tweets per day, while sometimes mixing original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posts with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retweets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other users’ posts, implying some type of cooperation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FD users often produced (resembling) honest posts along with fraudulent ones. This may indicate the existence of “occasional” fraudsters, or intended camouflage practiced by “professional” fraudsters.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B00B7-2CB2-48FE-A3F1-2A60E94AF1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80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B00B7-2CB2-48FE-A3F1-2A60E94AF18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1503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B00B7-2CB2-48FE-A3F1-2A60E94AF18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969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DEGREES: Honest users have “R-A” and “R” networks with power-law degree distribution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(Figure 3(a)) while fraudulent ones deviate (Figure 3(b)). The spike at degree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30 for the latter, agrees with the botnet hypothesis.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SATELLITE: In honest “R-A” networks, the author has many “satellites”, i.e.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retweeters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follow him, and no other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retweeters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fraction s of such satellite nodes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0:1 &lt; s &lt; 0:9 for honest users, but s &lt; 0:001 for many fraudulent users.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B00B7-2CB2-48FE-A3F1-2A60E94AF1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91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745-F756-4CD1-B675-70D021FF397D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35D6-7C18-436F-B3A3-93927C45136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E2BB-446A-459D-B0CB-BBE79F06BC8D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412C2-59F6-49BA-BC5F-3BC87B196F82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4A9E-6DA8-47F2-9846-812918D985F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927A0-C25C-4589-9E69-A08DC52C83C7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448A-EBBF-475A-992D-27FD413E4703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6598C-E4F0-4A0C-9282-C6EFC0A4F518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F0A07-10A5-4450-A7C4-7CC165D43A7F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E7E81-83AF-43F6-B162-F61D36A3422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193ACE2-80C7-455B-B787-4BFB0FD7ACFA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283F8B-6185-411C-8850-E6F075D238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counter.com/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swinds.csd.auth.gr/project/RTSCOP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microsoft.com/office/2007/relationships/hdphoto" Target="../media/hdphoto9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3.png"/><Relationship Id="rId7" Type="http://schemas.openxmlformats.org/officeDocument/2006/relationships/image" Target="../media/image2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7.png"/><Relationship Id="rId5" Type="http://schemas.openxmlformats.org/officeDocument/2006/relationships/image" Target="../media/image27.png"/><Relationship Id="rId10" Type="http://schemas.openxmlformats.org/officeDocument/2006/relationships/image" Target="../media/image46.png"/><Relationship Id="rId4" Type="http://schemas.openxmlformats.org/officeDocument/2006/relationships/image" Target="../media/image44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5.wdp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12" Type="http://schemas.openxmlformats.org/officeDocument/2006/relationships/image" Target="../media/image11.png"/><Relationship Id="rId17" Type="http://schemas.microsoft.com/office/2007/relationships/hdphoto" Target="../media/hdphoto7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3.wdp"/><Relationship Id="rId1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5" Type="http://schemas.openxmlformats.org/officeDocument/2006/relationships/image" Target="../media/image45.png"/><Relationship Id="rId10" Type="http://schemas.openxmlformats.org/officeDocument/2006/relationships/image" Target="../media/image52.png"/><Relationship Id="rId4" Type="http://schemas.openxmlformats.org/officeDocument/2006/relationships/image" Target="../media/image26.png"/><Relationship Id="rId9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oswinds.csd.auth.gr/project/RTSCOPE" TargetMode="Externa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microsoft.com/office/2007/relationships/hdphoto" Target="../media/hdphoto8.wdp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990656" cy="1927225"/>
          </a:xfrm>
        </p:spPr>
        <p:txBody>
          <a:bodyPr/>
          <a:lstStyle/>
          <a:p>
            <a:r>
              <a:rPr lang="en-US" sz="4000" dirty="0"/>
              <a:t>Retweeting activity on Twitter: Signs of Deception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5800" y="3573016"/>
            <a:ext cx="7918648" cy="175260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600" b="1" dirty="0"/>
              <a:t>Maria Giatsoglou</a:t>
            </a:r>
            <a:r>
              <a:rPr lang="en-US" sz="2600" baseline="30000" dirty="0"/>
              <a:t>1</a:t>
            </a:r>
            <a:r>
              <a:rPr lang="en-US" sz="2600" dirty="0"/>
              <a:t>, </a:t>
            </a:r>
            <a:r>
              <a:rPr lang="en-US" sz="2600" dirty="0" err="1"/>
              <a:t>Despoina</a:t>
            </a:r>
            <a:r>
              <a:rPr lang="en-US" sz="2600" dirty="0"/>
              <a:t> Chatzakou</a:t>
            </a:r>
            <a:r>
              <a:rPr lang="en-US" sz="2600" baseline="30000" dirty="0"/>
              <a:t>1</a:t>
            </a:r>
            <a:r>
              <a:rPr lang="en-US" sz="2600" dirty="0"/>
              <a:t>, Neil Shah</a:t>
            </a:r>
            <a:r>
              <a:rPr lang="en-US" sz="2600" baseline="30000" dirty="0"/>
              <a:t>2</a:t>
            </a:r>
            <a:r>
              <a:rPr lang="en-US" sz="2600" dirty="0"/>
              <a:t>, Christos Faloutsos</a:t>
            </a:r>
            <a:r>
              <a:rPr lang="en-US" sz="2600" baseline="30000" dirty="0"/>
              <a:t>2</a:t>
            </a:r>
            <a:r>
              <a:rPr lang="en-US" sz="2600" dirty="0"/>
              <a:t>, </a:t>
            </a:r>
            <a:r>
              <a:rPr lang="en-US" sz="2600" dirty="0" smtClean="0"/>
              <a:t>Athena </a:t>
            </a:r>
            <a:r>
              <a:rPr lang="en-US" sz="2600" dirty="0"/>
              <a:t>Vakali</a:t>
            </a:r>
            <a:r>
              <a:rPr lang="en-US" sz="2600" baseline="30000" dirty="0"/>
              <a:t>1</a:t>
            </a:r>
          </a:p>
          <a:p>
            <a:pPr marL="177800" indent="-177800"/>
            <a:r>
              <a:rPr lang="en-US" sz="2100" baseline="30000" dirty="0"/>
              <a:t>1</a:t>
            </a:r>
            <a:r>
              <a:rPr lang="en-US" dirty="0"/>
              <a:t> </a:t>
            </a:r>
            <a:r>
              <a:rPr lang="en-US" sz="2100" dirty="0" smtClean="0"/>
              <a:t>Informatics </a:t>
            </a:r>
            <a:r>
              <a:rPr lang="en-US" sz="2100" dirty="0"/>
              <a:t>Department, Aristotle University of Thessaloniki, </a:t>
            </a:r>
            <a:r>
              <a:rPr lang="en-US" sz="2100" dirty="0" smtClean="0"/>
              <a:t>Greece</a:t>
            </a:r>
            <a:endParaRPr lang="en-US" sz="2100" dirty="0"/>
          </a:p>
          <a:p>
            <a:pPr marL="177800" indent="-177800"/>
            <a:r>
              <a:rPr lang="en-US" sz="2100" baseline="30000" dirty="0" smtClean="0"/>
              <a:t>2</a:t>
            </a:r>
            <a:r>
              <a:rPr lang="en-US" dirty="0"/>
              <a:t> </a:t>
            </a:r>
            <a:r>
              <a:rPr lang="en-US" sz="2100" dirty="0"/>
              <a:t>Schoo</a:t>
            </a:r>
            <a:r>
              <a:rPr lang="en-US" sz="2100" dirty="0" smtClean="0"/>
              <a:t>l </a:t>
            </a:r>
            <a:r>
              <a:rPr lang="en-US" sz="2100" dirty="0"/>
              <a:t>of Computer Science, Carnegie Mellon University, </a:t>
            </a:r>
            <a:r>
              <a:rPr lang="en-US" sz="2100" dirty="0" smtClean="0"/>
              <a:t>USA</a:t>
            </a:r>
            <a:endParaRPr lang="en-US" sz="2100" dirty="0"/>
          </a:p>
        </p:txBody>
      </p:sp>
      <p:sp>
        <p:nvSpPr>
          <p:cNvPr id="7" name="AutoShape 2" descr="Inline image&#10;     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Αποτέλεσμα εικόνας για απθ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" y="415377"/>
            <a:ext cx="857193" cy="87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1600" y="560709"/>
            <a:ext cx="309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669900"/>
                </a:solidFill>
                <a:latin typeface="Cambria"/>
              </a:rPr>
              <a:t>Informatics Department</a:t>
            </a:r>
            <a:endParaRPr lang="en-US" sz="1400" b="1" dirty="0">
              <a:solidFill>
                <a:srgbClr val="669900"/>
              </a:solidFill>
              <a:latin typeface="Cambria"/>
            </a:endParaRPr>
          </a:p>
          <a:p>
            <a:r>
              <a:rPr lang="en-US" sz="1400" b="1" dirty="0">
                <a:solidFill>
                  <a:srgbClr val="669900"/>
                </a:solidFill>
                <a:latin typeface="Cambria"/>
              </a:rPr>
              <a:t>Aristotle University of Thessaloniki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588224" y="484422"/>
            <a:ext cx="24461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910000"/>
                </a:solidFill>
                <a:latin typeface="Cambria"/>
              </a:rPr>
              <a:t>School of Computer Science</a:t>
            </a:r>
          </a:p>
          <a:p>
            <a:r>
              <a:rPr lang="en-US" sz="1400" b="1" dirty="0">
                <a:solidFill>
                  <a:srgbClr val="910000"/>
                </a:solidFill>
                <a:latin typeface="Cambria"/>
              </a:rPr>
              <a:t>Carnegie </a:t>
            </a:r>
            <a:r>
              <a:rPr lang="en-US" sz="1400" b="1" dirty="0" smtClean="0">
                <a:solidFill>
                  <a:srgbClr val="910000"/>
                </a:solidFill>
                <a:latin typeface="Cambria"/>
              </a:rPr>
              <a:t>Mellon University</a:t>
            </a:r>
            <a:endParaRPr lang="en-US" sz="1400" b="1" dirty="0">
              <a:solidFill>
                <a:srgbClr val="910000"/>
              </a:solidFill>
              <a:latin typeface="Cambria"/>
            </a:endParaRP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2178742"/>
              </p:ext>
            </p:extLst>
          </p:nvPr>
        </p:nvGraphicFramePr>
        <p:xfrm>
          <a:off x="5953128" y="434523"/>
          <a:ext cx="546852" cy="573119"/>
        </p:xfrm>
        <a:graphic>
          <a:graphicData uri="http://schemas.openxmlformats.org/presentationml/2006/ole">
            <p:oleObj spid="_x0000_s1108" name="Photo Editor Photo" r:id="rId4" imgW="638264" imgH="666667" progId="">
              <p:embed/>
            </p:oleObj>
          </a:graphicData>
        </a:graphic>
      </p:graphicFrame>
      <p:pic>
        <p:nvPicPr>
          <p:cNvPr id="1033" name="Picture 9" descr="https://knowledgepit.fedcsis.org/pluginfile.php/1620/course/summary/logo%20PAKD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923" y="6165304"/>
            <a:ext cx="1624441" cy="5996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6" descr="C:\Users\mgiatsog\AppData\Local\Temp\Rar$DIa0.264\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934" y="397054"/>
            <a:ext cx="1828194" cy="9437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2763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generation for gaining 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640960" cy="48768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sz="2200" dirty="0" smtClean="0"/>
              <a:t>Manual selection of </a:t>
            </a:r>
            <a:r>
              <a:rPr lang="en-US" sz="2200" b="1" dirty="0" smtClean="0"/>
              <a:t>target </a:t>
            </a:r>
            <a:r>
              <a:rPr lang="en-US" sz="2200" dirty="0" smtClean="0"/>
              <a:t>users (both        and       )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users with most </a:t>
            </a:r>
            <a:r>
              <a:rPr lang="en-US" dirty="0" err="1"/>
              <a:t>retweeted</a:t>
            </a:r>
            <a:r>
              <a:rPr lang="en-US" dirty="0"/>
              <a:t> tweets and </a:t>
            </a:r>
            <a:r>
              <a:rPr lang="en-US" dirty="0" smtClean="0"/>
              <a:t>heavy use of </a:t>
            </a:r>
            <a:r>
              <a:rPr lang="en-US" dirty="0" err="1" smtClean="0"/>
              <a:t>spammy</a:t>
            </a:r>
            <a:r>
              <a:rPr lang="en-US" dirty="0" smtClean="0"/>
              <a:t> keywords in a 2-day Twitter sample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active &amp; popular (&gt; </a:t>
            </a:r>
            <a:r>
              <a:rPr lang="en-US" dirty="0"/>
              <a:t>100 </a:t>
            </a:r>
            <a:r>
              <a:rPr lang="en-US" dirty="0" err="1" smtClean="0"/>
              <a:t>retweets</a:t>
            </a:r>
            <a:r>
              <a:rPr lang="en-US" dirty="0"/>
              <a:t>) </a:t>
            </a:r>
            <a:r>
              <a:rPr lang="en-US" dirty="0" smtClean="0"/>
              <a:t>users (</a:t>
            </a:r>
            <a:r>
              <a:rPr lang="en-US" dirty="0" smtClean="0">
                <a:hlinkClick r:id="rId3"/>
              </a:rPr>
              <a:t>twittercounter.com</a:t>
            </a:r>
            <a:r>
              <a:rPr lang="en-US" dirty="0" smtClean="0"/>
              <a:t>)</a:t>
            </a:r>
          </a:p>
          <a:p>
            <a:r>
              <a:rPr lang="en-US" sz="2200" dirty="0" smtClean="0"/>
              <a:t>Target users tracked for 2-3 months (all tweets &amp; their </a:t>
            </a:r>
            <a:r>
              <a:rPr lang="en-US" sz="2200" dirty="0" err="1" smtClean="0"/>
              <a:t>retweets</a:t>
            </a:r>
            <a:r>
              <a:rPr lang="en-US" sz="2200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Pruned “unpopular” users (all retweet threads &lt; 50 </a:t>
            </a:r>
            <a:r>
              <a:rPr lang="en-US" dirty="0" err="1" smtClean="0"/>
              <a:t>retweets</a:t>
            </a:r>
            <a:r>
              <a:rPr lang="en-US" dirty="0" smtClean="0"/>
              <a:t>) </a:t>
            </a:r>
          </a:p>
          <a:p>
            <a:pPr marL="0" indent="0">
              <a:spcAft>
                <a:spcPts val="600"/>
              </a:spcAft>
              <a:buNone/>
            </a:pPr>
            <a:endParaRPr lang="en-US" sz="11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sz="2000" b="1" dirty="0" smtClean="0"/>
              <a:t>User categorization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13 fraudulent –FD-        : tweets with </a:t>
            </a:r>
            <a:r>
              <a:rPr lang="en-US" sz="2000" dirty="0" err="1" smtClean="0"/>
              <a:t>spammy</a:t>
            </a:r>
            <a:r>
              <a:rPr lang="en-US" sz="2000" dirty="0" smtClean="0"/>
              <a:t> links and terms, repetitive promotions; fabricated profiles</a:t>
            </a:r>
          </a:p>
          <a:p>
            <a:pPr>
              <a:lnSpc>
                <a:spcPct val="130000"/>
              </a:lnSpc>
            </a:pPr>
            <a:r>
              <a:rPr lang="en-US" sz="2000" dirty="0" smtClean="0"/>
              <a:t>11 honest       of varying popularity: </a:t>
            </a:r>
            <a:endParaRPr lang="en-US" sz="1800" dirty="0" smtClean="0"/>
          </a:p>
          <a:p>
            <a:pPr lvl="1">
              <a:lnSpc>
                <a:spcPct val="130000"/>
              </a:lnSpc>
            </a:pPr>
            <a:r>
              <a:rPr lang="en-US" i="1" dirty="0" smtClean="0"/>
              <a:t>HP - high </a:t>
            </a:r>
            <a:r>
              <a:rPr lang="en-US" dirty="0" smtClean="0"/>
              <a:t>(followers&gt;100K), LP - </a:t>
            </a:r>
            <a:r>
              <a:rPr lang="en-US" i="1" dirty="0" smtClean="0"/>
              <a:t>low</a:t>
            </a:r>
            <a:r>
              <a:rPr lang="en-US" dirty="0" smtClean="0"/>
              <a:t> (followers&lt;10K), or MP - </a:t>
            </a:r>
            <a:r>
              <a:rPr lang="en-US" i="1" dirty="0" smtClean="0"/>
              <a:t>medium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3" descr="C:\Users\mgiatsog\pawns-157818_1280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0280" t="12458" r="39971" b="16364"/>
          <a:stretch/>
        </p:blipFill>
        <p:spPr bwMode="auto">
          <a:xfrm>
            <a:off x="5508104" y="1340768"/>
            <a:ext cx="416031" cy="7497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mgiatsog\pawns-157818_1280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" t="12365" r="81080" b="12341"/>
          <a:stretch/>
        </p:blipFill>
        <p:spPr bwMode="auto">
          <a:xfrm>
            <a:off x="6557008" y="1346983"/>
            <a:ext cx="391256" cy="7930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mgiatsog\pawns-157818_1280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" t="12365" r="81080" b="12341"/>
          <a:stretch/>
        </p:blipFill>
        <p:spPr bwMode="auto">
          <a:xfrm>
            <a:off x="2956608" y="4581128"/>
            <a:ext cx="319248" cy="647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mgiatsog\pawns-157818_1280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0280" t="12458" r="39971" b="16364"/>
          <a:stretch/>
        </p:blipFill>
        <p:spPr bwMode="auto">
          <a:xfrm>
            <a:off x="1857762" y="5412232"/>
            <a:ext cx="337974" cy="6090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8096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overview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796671947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/>
                <a:gridCol w="1152128"/>
                <a:gridCol w="2016224"/>
                <a:gridCol w="2304256"/>
                <a:gridCol w="145050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#Tweets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#Original</a:t>
                      </a:r>
                      <a:r>
                        <a:rPr lang="en-US" baseline="0" dirty="0" smtClean="0"/>
                        <a:t> tweets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Retweeted</a:t>
                      </a:r>
                      <a:r>
                        <a:rPr lang="en-US" dirty="0" smtClean="0"/>
                        <a:t> tweets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Retweets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honest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35,179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18,706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13,261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708,814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fraudulent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92,520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50,536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27,809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5,330,407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127,699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69,242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41,070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6,039,221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189312"/>
            <a:ext cx="8229600" cy="3668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/>
              <a:t>(Available at </a:t>
            </a:r>
            <a:r>
              <a:rPr lang="en-US" sz="2000" dirty="0" smtClean="0">
                <a:hlinkClick r:id="rId3"/>
              </a:rPr>
              <a:t>http://oswinds.csd.auth.gr/project/RTSCOPE</a:t>
            </a:r>
            <a:r>
              <a:rPr lang="en-US" sz="2000" dirty="0" smtClean="0"/>
              <a:t>)</a:t>
            </a:r>
          </a:p>
          <a:p>
            <a:pPr marL="0" indent="0" algn="ctr">
              <a:buNone/>
            </a:pPr>
            <a:endParaRPr lang="en-US" sz="1100" dirty="0" smtClean="0"/>
          </a:p>
          <a:p>
            <a:pPr marL="0" indent="0">
              <a:buNone/>
            </a:pPr>
            <a:r>
              <a:rPr lang="en-US" sz="2600" b="1" u="sng" dirty="0" smtClean="0"/>
              <a:t>Observations</a:t>
            </a:r>
            <a:endParaRPr lang="en-US" sz="2600" b="1" u="sng" dirty="0"/>
          </a:p>
          <a:p>
            <a:r>
              <a:rPr lang="en-US" sz="2600" b="1" dirty="0" smtClean="0"/>
              <a:t>Variety. </a:t>
            </a:r>
            <a:r>
              <a:rPr lang="en-US" sz="2600" dirty="0"/>
              <a:t>Fraudsters have various behaviors in terms of </a:t>
            </a:r>
            <a:r>
              <a:rPr lang="en-US" sz="2600" i="1" dirty="0" smtClean="0"/>
              <a:t>posting frequency and timing </a:t>
            </a:r>
            <a:r>
              <a:rPr lang="en-US" sz="2600" dirty="0" smtClean="0"/>
              <a:t>(</a:t>
            </a:r>
            <a:r>
              <a:rPr lang="en-US" sz="2600" dirty="0" smtClean="0">
                <a:solidFill>
                  <a:srgbClr val="FF0000"/>
                </a:solidFill>
              </a:rPr>
              <a:t>hyperactive vs. subtle</a:t>
            </a:r>
            <a:r>
              <a:rPr lang="en-US" sz="2600" dirty="0" smtClean="0"/>
              <a:t>); </a:t>
            </a:r>
            <a:r>
              <a:rPr lang="en-US" sz="2600" i="1" dirty="0" smtClean="0"/>
              <a:t>level of camouflage</a:t>
            </a:r>
            <a:r>
              <a:rPr lang="en-US" sz="2600" b="1" i="1" dirty="0" smtClean="0"/>
              <a:t> </a:t>
            </a:r>
            <a:r>
              <a:rPr lang="en-US" sz="2600" dirty="0" smtClean="0"/>
              <a:t>(</a:t>
            </a:r>
            <a:r>
              <a:rPr lang="en-US" sz="2600" dirty="0" smtClean="0">
                <a:solidFill>
                  <a:srgbClr val="009900"/>
                </a:solidFill>
              </a:rPr>
              <a:t>naïve vs. sophisticated</a:t>
            </a:r>
            <a:r>
              <a:rPr lang="en-US" sz="2600" dirty="0" smtClean="0"/>
              <a:t>)</a:t>
            </a:r>
          </a:p>
          <a:p>
            <a:endParaRPr lang="en-US" sz="1100" dirty="0" smtClean="0"/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sz="2600" b="1" dirty="0" smtClean="0"/>
              <a:t>FF imbalance. </a:t>
            </a:r>
            <a:r>
              <a:rPr lang="en-US" sz="2600" dirty="0" smtClean="0"/>
              <a:t>Fraudsters’ </a:t>
            </a:r>
            <a:r>
              <a:rPr lang="en-US" sz="2600" i="1" dirty="0" smtClean="0"/>
              <a:t>followers-to-</a:t>
            </a:r>
            <a:r>
              <a:rPr lang="en-US" sz="2600" i="1" dirty="0" err="1" smtClean="0"/>
              <a:t>followees</a:t>
            </a:r>
            <a:r>
              <a:rPr lang="en-US" sz="2600" i="1" dirty="0" smtClean="0"/>
              <a:t> FF ratio</a:t>
            </a:r>
            <a:r>
              <a:rPr lang="en-US" sz="2600" b="1" dirty="0" smtClean="0"/>
              <a:t> </a:t>
            </a:r>
            <a:r>
              <a:rPr lang="en-US" sz="2600" dirty="0" smtClean="0"/>
              <a:t>is not always ~1, which was reported in earlier works (</a:t>
            </a:r>
            <a:r>
              <a:rPr lang="en-US" sz="2600" dirty="0" smtClean="0">
                <a:solidFill>
                  <a:srgbClr val="7030A0"/>
                </a:solidFill>
              </a:rPr>
              <a:t>typical bot network members, FF~1, vs. celebrity imitators, FF &gt;&gt;1</a:t>
            </a:r>
            <a:r>
              <a:rPr lang="en-US" sz="2600" dirty="0" smtClean="0"/>
              <a:t>)</a:t>
            </a:r>
            <a:endParaRPr lang="en-US" sz="2600" dirty="0"/>
          </a:p>
        </p:txBody>
      </p:sp>
    </p:spTree>
    <p:extLst>
      <p:ext uri="{BB962C8B-B14F-4D97-AF65-F5344CB8AC3E}">
        <p14:creationId xmlns="" xmlns:p14="http://schemas.microsoft.com/office/powerpoint/2010/main" val="24052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560"/>
            <a:ext cx="8435280" cy="4876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Problems addressed and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solidFill>
                  <a:schemeClr val="bg1">
                    <a:lumMod val="65000"/>
                  </a:schemeClr>
                </a:solidFill>
              </a:rPr>
              <a:t>Retweet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 smtClean="0">
                <a:solidFill>
                  <a:srgbClr val="C00000"/>
                </a:solidFill>
              </a:rPr>
              <a:t>RTSCOPE: </a:t>
            </a:r>
            <a:r>
              <a:rPr lang="en-US" sz="3000" b="1" dirty="0">
                <a:solidFill>
                  <a:srgbClr val="C00000"/>
                </a:solidFill>
              </a:rPr>
              <a:t>Discovery of </a:t>
            </a:r>
            <a:r>
              <a:rPr lang="en-US" sz="3000" b="1" dirty="0" err="1" smtClean="0">
                <a:solidFill>
                  <a:srgbClr val="C00000"/>
                </a:solidFill>
              </a:rPr>
              <a:t>retweeting</a:t>
            </a:r>
            <a:r>
              <a:rPr lang="en-US" sz="3000" b="1" dirty="0" smtClean="0">
                <a:solidFill>
                  <a:srgbClr val="C00000"/>
                </a:solidFill>
              </a:rPr>
              <a:t> activity patterns</a:t>
            </a:r>
          </a:p>
          <a:p>
            <a:pPr lvl="2"/>
            <a:r>
              <a:rPr lang="en-US" sz="2800" i="1" dirty="0" err="1">
                <a:solidFill>
                  <a:srgbClr val="C00000"/>
                </a:solidFill>
              </a:rPr>
              <a:t>Retweeters</a:t>
            </a:r>
            <a:r>
              <a:rPr lang="en-US" sz="2800" i="1" dirty="0">
                <a:solidFill>
                  <a:srgbClr val="C00000"/>
                </a:solidFill>
              </a:rPr>
              <a:t>’ </a:t>
            </a:r>
            <a:r>
              <a:rPr lang="en-US" sz="2800" i="1" dirty="0" smtClean="0">
                <a:solidFill>
                  <a:srgbClr val="C00000"/>
                </a:solidFill>
              </a:rPr>
              <a:t>connectivity </a:t>
            </a:r>
            <a:r>
              <a:rPr lang="en-US" sz="2800" i="1" dirty="0">
                <a:solidFill>
                  <a:srgbClr val="C00000"/>
                </a:solidFill>
              </a:rPr>
              <a:t>patterns</a:t>
            </a:r>
            <a:endParaRPr lang="en-US" sz="2800" i="1" dirty="0" smtClean="0">
              <a:solidFill>
                <a:srgbClr val="C00000"/>
              </a:solidFill>
            </a:endParaRPr>
          </a:p>
          <a:p>
            <a:pPr lvl="2"/>
            <a:r>
              <a:rPr lang="en-US" sz="2800" i="1" dirty="0" smtClean="0">
                <a:solidFill>
                  <a:srgbClr val="C00000"/>
                </a:solidFill>
              </a:rPr>
              <a:t>Activity summarization </a:t>
            </a:r>
            <a:r>
              <a:rPr lang="en-US" sz="2800" i="1" dirty="0">
                <a:solidFill>
                  <a:srgbClr val="C00000"/>
                </a:solidFill>
              </a:rPr>
              <a:t>patterns</a:t>
            </a:r>
            <a:endParaRPr lang="en-US" sz="2800" i="1" dirty="0" smtClean="0">
              <a:solidFill>
                <a:srgbClr val="C00000"/>
              </a:solidFill>
            </a:endParaRPr>
          </a:p>
          <a:p>
            <a:pPr lvl="2"/>
            <a:r>
              <a:rPr lang="en-US" sz="2800" i="1" dirty="0" err="1">
                <a:solidFill>
                  <a:srgbClr val="C00000"/>
                </a:solidFill>
              </a:rPr>
              <a:t>Retweeters</a:t>
            </a:r>
            <a:r>
              <a:rPr lang="en-US" sz="2800" i="1" dirty="0">
                <a:solidFill>
                  <a:srgbClr val="C00000"/>
                </a:solidFill>
              </a:rPr>
              <a:t>’ </a:t>
            </a:r>
            <a:r>
              <a:rPr lang="en-US" sz="2800" i="1" dirty="0" smtClean="0">
                <a:solidFill>
                  <a:srgbClr val="C00000"/>
                </a:solidFill>
              </a:rPr>
              <a:t>activation </a:t>
            </a:r>
            <a:r>
              <a:rPr lang="en-US" sz="2800" i="1" dirty="0">
                <a:solidFill>
                  <a:srgbClr val="C00000"/>
                </a:solidFill>
              </a:rPr>
              <a:t>patterns</a:t>
            </a:r>
            <a:endParaRPr lang="en-US" sz="2800" i="1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 err="1" smtClean="0"/>
              <a:t>RTGen</a:t>
            </a:r>
            <a:r>
              <a:rPr lang="en-US" sz="3000" dirty="0" smtClean="0"/>
              <a:t>: a </a:t>
            </a:r>
            <a:r>
              <a:rPr lang="en-US" sz="3000" dirty="0" err="1" smtClean="0"/>
              <a:t>retweeting</a:t>
            </a:r>
            <a:r>
              <a:rPr lang="en-US" sz="3000" dirty="0" smtClean="0"/>
              <a:t> </a:t>
            </a:r>
            <a:r>
              <a:rPr lang="en-US" sz="3000" dirty="0"/>
              <a:t>activity generator</a:t>
            </a: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Conclusions 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08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the RTSCOPE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RTSCOPE: series </a:t>
            </a:r>
            <a:r>
              <a:rPr lang="en-US" sz="2800" dirty="0"/>
              <a:t>of tests </a:t>
            </a:r>
            <a:r>
              <a:rPr lang="en-US" sz="2800" dirty="0" smtClean="0"/>
              <a:t>for spotting fraudsters with varying behaviors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03731" y="2690614"/>
            <a:ext cx="8116741" cy="3186658"/>
            <a:chOff x="703731" y="2258566"/>
            <a:chExt cx="8116741" cy="3186658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731" y="2258566"/>
              <a:ext cx="8116741" cy="3186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5508104" y="2852936"/>
              <a:ext cx="1080120" cy="2251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24128" y="3131815"/>
              <a:ext cx="864096" cy="2251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68144" y="3347839"/>
              <a:ext cx="1224136" cy="2251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79912" y="3861048"/>
              <a:ext cx="1368152" cy="2251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64088" y="4571975"/>
              <a:ext cx="1440160" cy="2251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012160" y="5013176"/>
              <a:ext cx="1224136" cy="22517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7874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Connectivity in retweet networks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3462" y="1412776"/>
            <a:ext cx="7620946" cy="3153371"/>
            <a:chOff x="623462" y="1484784"/>
            <a:chExt cx="7620946" cy="3153371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462" y="1484784"/>
              <a:ext cx="7620946" cy="2736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043608" y="4268823"/>
              <a:ext cx="10737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669900"/>
                  </a:solidFill>
                </a:rPr>
                <a:t>MP user</a:t>
              </a:r>
              <a:endParaRPr lang="en-US" b="1" dirty="0">
                <a:solidFill>
                  <a:srgbClr val="6699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80364" y="4268823"/>
              <a:ext cx="1052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669900"/>
                  </a:solidFill>
                </a:rPr>
                <a:t>HP user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32240" y="4268823"/>
              <a:ext cx="1043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FD user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179512" y="4941168"/>
            <a:ext cx="4038399" cy="1584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800" dirty="0" smtClean="0"/>
              <a:t>Very </a:t>
            </a:r>
            <a:r>
              <a:rPr lang="en-US" sz="2800" dirty="0" smtClean="0">
                <a:solidFill>
                  <a:srgbClr val="FF0000"/>
                </a:solidFill>
              </a:rPr>
              <a:t>dense</a:t>
            </a:r>
            <a:r>
              <a:rPr lang="en-US" sz="2800" dirty="0" smtClean="0"/>
              <a:t> “R” networks are indicative of </a:t>
            </a:r>
            <a:r>
              <a:rPr lang="en-US" sz="2800" dirty="0" smtClean="0">
                <a:solidFill>
                  <a:srgbClr val="FF0000"/>
                </a:solidFill>
              </a:rPr>
              <a:t>fraudulent</a:t>
            </a:r>
            <a:r>
              <a:rPr lang="en-US" sz="2800" dirty="0" smtClean="0"/>
              <a:t> activity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4355976" y="4941168"/>
            <a:ext cx="4572000" cy="15841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800" b="1" dirty="0" smtClean="0"/>
              <a:t>TRIANGLES </a:t>
            </a:r>
            <a:r>
              <a:rPr lang="en-US" sz="2800" dirty="0" smtClean="0"/>
              <a:t>and </a:t>
            </a:r>
            <a:r>
              <a:rPr lang="en-US" sz="2800" b="1" dirty="0" smtClean="0"/>
              <a:t>DEGREES</a:t>
            </a:r>
            <a:r>
              <a:rPr lang="en-US" sz="2800" dirty="0" smtClean="0"/>
              <a:t> patterns reveal fake retweet threads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4552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324143"/>
            <a:ext cx="8229600" cy="990600"/>
          </a:xfrm>
        </p:spPr>
        <p:txBody>
          <a:bodyPr/>
          <a:lstStyle/>
          <a:p>
            <a:r>
              <a:rPr lang="en-US" dirty="0" smtClean="0"/>
              <a:t>Connectivity: TRIANGLES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504" y="2060848"/>
            <a:ext cx="3348000" cy="3168352"/>
          </a:xfrm>
          <a:ln w="254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lIns="36000" rIns="36000"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Triangles </a:t>
            </a:r>
            <a:r>
              <a:rPr lang="en-US" sz="2000" b="1" dirty="0"/>
              <a:t>vs. degree </a:t>
            </a:r>
            <a:r>
              <a:rPr lang="en-US" sz="2000" b="1" dirty="0" smtClean="0"/>
              <a:t>plots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09900"/>
                </a:solidFill>
              </a:rPr>
              <a:t>Honest</a:t>
            </a:r>
            <a:r>
              <a:rPr lang="en-US" sz="2000" dirty="0" smtClean="0"/>
              <a:t> </a:t>
            </a:r>
            <a:endParaRPr lang="en-US" sz="2000" b="1" dirty="0" smtClean="0"/>
          </a:p>
          <a:p>
            <a:r>
              <a:rPr lang="en-US" sz="2000" dirty="0" smtClean="0"/>
              <a:t>few triangles</a:t>
            </a:r>
            <a:r>
              <a:rPr lang="en-US" sz="2000" b="1" dirty="0" smtClean="0"/>
              <a:t> </a:t>
            </a:r>
            <a:r>
              <a:rPr lang="en-US" sz="2000" dirty="0" smtClean="0"/>
              <a:t>(&lt;100;often 0)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Fraudulent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 smtClean="0"/>
              <a:t>power-law relationship </a:t>
            </a:r>
            <a:r>
              <a:rPr lang="en-US" sz="2000" dirty="0"/>
              <a:t>with high (1.1-2.5) </a:t>
            </a:r>
            <a:r>
              <a:rPr lang="en-US" sz="2000" dirty="0" smtClean="0"/>
              <a:t>slope</a:t>
            </a:r>
          </a:p>
          <a:p>
            <a:r>
              <a:rPr lang="en-US" sz="2000" dirty="0" smtClean="0"/>
              <a:t>near-clique networks; almost max triangles per node</a:t>
            </a:r>
          </a:p>
          <a:p>
            <a:endParaRPr lang="en-US" sz="1600" b="1" dirty="0" smtClean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20" r="33545"/>
          <a:stretch/>
        </p:blipFill>
        <p:spPr bwMode="auto">
          <a:xfrm>
            <a:off x="-36512" y="1412776"/>
            <a:ext cx="5733903" cy="2330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641" r="-1"/>
          <a:stretch/>
        </p:blipFill>
        <p:spPr bwMode="auto">
          <a:xfrm>
            <a:off x="-1016" y="4077071"/>
            <a:ext cx="5734920" cy="22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314497" y="3501008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669900"/>
                </a:solidFill>
              </a:rPr>
              <a:t>honest</a:t>
            </a:r>
          </a:p>
          <a:p>
            <a:pPr algn="ctr"/>
            <a:r>
              <a:rPr lang="en-US" b="1" dirty="0">
                <a:solidFill>
                  <a:srgbClr val="669900"/>
                </a:solidFill>
              </a:rPr>
              <a:t>“R” network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14497" y="6211669"/>
            <a:ext cx="15311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fraudulent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“R” network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7421" y="1825079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degree</a:t>
            </a:r>
            <a:r>
              <a:rPr lang="en-US" sz="1400" baseline="30000" dirty="0" smtClean="0"/>
              <a:t>2</a:t>
            </a:r>
            <a:endParaRPr lang="en-US" sz="1400" baseline="30000" dirty="0"/>
          </a:p>
        </p:txBody>
      </p:sp>
      <p:sp>
        <p:nvSpPr>
          <p:cNvPr id="13" name="Rectangle 12"/>
          <p:cNvSpPr/>
          <p:nvPr/>
        </p:nvSpPr>
        <p:spPr>
          <a:xfrm>
            <a:off x="3331717" y="1772816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degree</a:t>
            </a:r>
            <a:r>
              <a:rPr lang="en-US" sz="1400" baseline="30000" dirty="0" smtClean="0"/>
              <a:t>2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3475733" y="4345359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degree</a:t>
            </a:r>
            <a:r>
              <a:rPr lang="en-US" sz="1400" baseline="30000" dirty="0" smtClean="0"/>
              <a:t>2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4572000" y="2121530"/>
            <a:ext cx="3744416" cy="3046988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  <a:prstDash val="sysDash"/>
          </a:ln>
        </p:spPr>
        <p:txBody>
          <a:bodyPr wrap="square" lIns="36000" rIns="36000">
            <a:spAutoFit/>
          </a:bodyPr>
          <a:lstStyle/>
          <a:p>
            <a:r>
              <a:rPr lang="en-US" sz="2000" b="1" dirty="0" smtClean="0"/>
              <a:t>In “R-A” networks</a:t>
            </a:r>
          </a:p>
          <a:p>
            <a:r>
              <a:rPr lang="en-US" sz="2000" b="1" dirty="0" smtClean="0">
                <a:solidFill>
                  <a:srgbClr val="669900"/>
                </a:solidFill>
              </a:rPr>
              <a:t>Honest</a:t>
            </a:r>
            <a:endParaRPr lang="en-US" sz="2000" dirty="0" smtClean="0"/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000" dirty="0" smtClean="0"/>
              <a:t>many “satellites”: </a:t>
            </a:r>
            <a:r>
              <a:rPr lang="en-US" sz="2000" dirty="0" err="1" smtClean="0"/>
              <a:t>retweeters</a:t>
            </a:r>
            <a:r>
              <a:rPr lang="en-US" sz="2000" dirty="0" smtClean="0"/>
              <a:t> who follow only the author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000" dirty="0" smtClean="0"/>
              <a:t>fraction of satellite nodes between 0.1 and 0.9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Fraudulent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000" dirty="0" smtClean="0"/>
              <a:t>small fraction of satellite nodes (&lt; 0.001)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3405" y="4345359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degree</a:t>
            </a:r>
            <a:r>
              <a:rPr lang="en-US" sz="1400" baseline="30000" dirty="0" smtClean="0"/>
              <a:t>2</a:t>
            </a:r>
            <a:endParaRPr 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6649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-0.56493 -1.48148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6" grpId="0"/>
      <p:bldP spid="13" grpId="0"/>
      <p:bldP spid="14" grpId="0"/>
      <p:bldP spid="16" grpId="0" build="allAtOnce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Connectivity: DEGREES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989512"/>
            <a:ext cx="8507288" cy="1463824"/>
          </a:xfrm>
          <a:ln w="22225"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2800" dirty="0" smtClean="0"/>
              <a:t>Degree distribution in </a:t>
            </a:r>
            <a:r>
              <a:rPr lang="en-US" sz="2800" dirty="0"/>
              <a:t>“R-A” and “R” </a:t>
            </a:r>
            <a:r>
              <a:rPr lang="en-US" sz="2800" dirty="0" smtClean="0"/>
              <a:t>networks</a:t>
            </a:r>
          </a:p>
          <a:p>
            <a:pPr lvl="1"/>
            <a:r>
              <a:rPr lang="en-US" sz="2400" b="1" dirty="0" smtClean="0">
                <a:solidFill>
                  <a:srgbClr val="009900"/>
                </a:solidFill>
              </a:rPr>
              <a:t>Honest users</a:t>
            </a:r>
            <a:r>
              <a:rPr lang="en-US" sz="2400" dirty="0" smtClean="0"/>
              <a:t>: </a:t>
            </a:r>
            <a:r>
              <a:rPr lang="en-US" sz="2400" b="1" dirty="0" smtClean="0"/>
              <a:t>power-law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Fraudulent users</a:t>
            </a:r>
            <a:r>
              <a:rPr lang="en-US" sz="2400" dirty="0" smtClean="0"/>
              <a:t>: large deviation for power law &amp; </a:t>
            </a:r>
            <a:r>
              <a:rPr lang="en-US" sz="2400" b="1" dirty="0" smtClean="0"/>
              <a:t>spikes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-55532" y="1484784"/>
            <a:ext cx="9183056" cy="3146377"/>
            <a:chOff x="-55532" y="980728"/>
            <a:chExt cx="9183056" cy="3146377"/>
          </a:xfrm>
        </p:grpSpPr>
        <p:grpSp>
          <p:nvGrpSpPr>
            <p:cNvPr id="52" name="Group 51"/>
            <p:cNvGrpSpPr/>
            <p:nvPr/>
          </p:nvGrpSpPr>
          <p:grpSpPr>
            <a:xfrm>
              <a:off x="1091233" y="980728"/>
              <a:ext cx="6553200" cy="3146377"/>
              <a:chOff x="1295400" y="980728"/>
              <a:chExt cx="6553200" cy="3146377"/>
            </a:xfrm>
          </p:grpSpPr>
          <p:pic>
            <p:nvPicPr>
              <p:cNvPr id="819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="" xmlns:a14="http://schemas.microsoft.com/office/drawing/2010/main">
                      <a14:imgLayer r:embed="rId4">
                        <a14:imgEffect>
                          <a14:sharpenSoften amount="34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5400" y="1507730"/>
                <a:ext cx="6553200" cy="2619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1" t="12365" r="81080" b="12341"/>
              <a:stretch/>
            </p:blipFill>
            <p:spPr bwMode="auto">
              <a:xfrm>
                <a:off x="6557008" y="980728"/>
                <a:ext cx="195628" cy="3965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1" t="12365" r="81080" b="12341"/>
              <a:stretch/>
            </p:blipFill>
            <p:spPr bwMode="auto">
              <a:xfrm>
                <a:off x="6557008" y="1333451"/>
                <a:ext cx="195628" cy="3965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1" t="12365" r="81080" b="12341"/>
              <a:stretch/>
            </p:blipFill>
            <p:spPr bwMode="auto">
              <a:xfrm>
                <a:off x="7112676" y="980728"/>
                <a:ext cx="195628" cy="3965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1" t="12365" r="81080" b="12341"/>
              <a:stretch/>
            </p:blipFill>
            <p:spPr bwMode="auto">
              <a:xfrm>
                <a:off x="6557008" y="1700808"/>
                <a:ext cx="195628" cy="3965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1" t="12365" r="81080" b="12341"/>
              <a:stretch/>
            </p:blipFill>
            <p:spPr bwMode="auto">
              <a:xfrm>
                <a:off x="7112676" y="1335903"/>
                <a:ext cx="195628" cy="3965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1" t="12365" r="81080" b="12341"/>
              <a:stretch/>
            </p:blipFill>
            <p:spPr bwMode="auto">
              <a:xfrm>
                <a:off x="7112676" y="1700808"/>
                <a:ext cx="195628" cy="3965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Straight Arrow Connector 14"/>
              <p:cNvCxnSpPr>
                <a:stCxn id="7" idx="3"/>
              </p:cNvCxnSpPr>
              <p:nvPr/>
            </p:nvCxnSpPr>
            <p:spPr>
              <a:xfrm>
                <a:off x="6752636" y="1178993"/>
                <a:ext cx="360040" cy="0"/>
              </a:xfrm>
              <a:prstGeom prst="straightConnector1">
                <a:avLst/>
              </a:prstGeom>
              <a:ln w="22225"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7" idx="3"/>
                <a:endCxn id="12" idx="1"/>
              </p:cNvCxnSpPr>
              <p:nvPr/>
            </p:nvCxnSpPr>
            <p:spPr>
              <a:xfrm>
                <a:off x="6752636" y="1178993"/>
                <a:ext cx="360040" cy="355175"/>
              </a:xfrm>
              <a:prstGeom prst="straightConnector1">
                <a:avLst/>
              </a:prstGeom>
              <a:ln w="22225"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7" idx="3"/>
                <a:endCxn id="13" idx="1"/>
              </p:cNvCxnSpPr>
              <p:nvPr/>
            </p:nvCxnSpPr>
            <p:spPr>
              <a:xfrm>
                <a:off x="6752636" y="1178993"/>
                <a:ext cx="360040" cy="720080"/>
              </a:xfrm>
              <a:prstGeom prst="straightConnector1">
                <a:avLst/>
              </a:prstGeom>
              <a:ln w="22225"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3"/>
              </p:cNvCxnSpPr>
              <p:nvPr/>
            </p:nvCxnSpPr>
            <p:spPr>
              <a:xfrm>
                <a:off x="6752636" y="1531716"/>
                <a:ext cx="360040" cy="367357"/>
              </a:xfrm>
              <a:prstGeom prst="straightConnector1">
                <a:avLst/>
              </a:prstGeom>
              <a:ln w="22225"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9" idx="3"/>
                <a:endCxn id="12" idx="1"/>
              </p:cNvCxnSpPr>
              <p:nvPr/>
            </p:nvCxnSpPr>
            <p:spPr>
              <a:xfrm>
                <a:off x="6752636" y="1531716"/>
                <a:ext cx="360040" cy="2452"/>
              </a:xfrm>
              <a:prstGeom prst="straightConnector1">
                <a:avLst/>
              </a:prstGeom>
              <a:ln w="22225"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9" idx="3"/>
                <a:endCxn id="10" idx="1"/>
              </p:cNvCxnSpPr>
              <p:nvPr/>
            </p:nvCxnSpPr>
            <p:spPr>
              <a:xfrm flipV="1">
                <a:off x="6752636" y="1178993"/>
                <a:ext cx="360040" cy="352723"/>
              </a:xfrm>
              <a:prstGeom prst="straightConnector1">
                <a:avLst/>
              </a:prstGeom>
              <a:ln w="22225"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1" idx="3"/>
                <a:endCxn id="10" idx="1"/>
              </p:cNvCxnSpPr>
              <p:nvPr/>
            </p:nvCxnSpPr>
            <p:spPr>
              <a:xfrm flipV="1">
                <a:off x="6752636" y="1178993"/>
                <a:ext cx="360040" cy="720080"/>
              </a:xfrm>
              <a:prstGeom prst="straightConnector1">
                <a:avLst/>
              </a:prstGeom>
              <a:ln w="22225"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endCxn id="12" idx="1"/>
              </p:cNvCxnSpPr>
              <p:nvPr/>
            </p:nvCxnSpPr>
            <p:spPr>
              <a:xfrm flipV="1">
                <a:off x="6752636" y="1534168"/>
                <a:ext cx="360040" cy="364905"/>
              </a:xfrm>
              <a:prstGeom prst="straightConnector1">
                <a:avLst/>
              </a:prstGeom>
              <a:ln w="22225"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1" idx="3"/>
                <a:endCxn id="13" idx="1"/>
              </p:cNvCxnSpPr>
              <p:nvPr/>
            </p:nvCxnSpPr>
            <p:spPr>
              <a:xfrm>
                <a:off x="6752636" y="1899073"/>
                <a:ext cx="360040" cy="0"/>
              </a:xfrm>
              <a:prstGeom prst="straightConnector1">
                <a:avLst/>
              </a:prstGeom>
              <a:ln w="22225"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V="1">
                <a:off x="6372200" y="2097337"/>
                <a:ext cx="184808" cy="360040"/>
              </a:xfrm>
              <a:prstGeom prst="straightConnector1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6156176" y="2277357"/>
                <a:ext cx="308428" cy="68407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785938" y="3033441"/>
                <a:ext cx="7302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s</a:t>
                </a:r>
                <a:r>
                  <a:rPr lang="en-US" sz="1200" dirty="0" smtClean="0"/>
                  <a:t>pike at</a:t>
                </a:r>
              </a:p>
              <a:p>
                <a:pPr algn="ctr"/>
                <a:r>
                  <a:rPr lang="en-US" sz="1200" dirty="0" smtClean="0"/>
                  <a:t>30</a:t>
                </a:r>
                <a:endParaRPr lang="en-US" sz="1200" dirty="0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-55532" y="1340768"/>
              <a:ext cx="15311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669900"/>
                  </a:solidFill>
                </a:rPr>
                <a:t>honest</a:t>
              </a:r>
            </a:p>
            <a:p>
              <a:pPr algn="ctr"/>
              <a:r>
                <a:rPr lang="en-US" b="1" dirty="0">
                  <a:solidFill>
                    <a:srgbClr val="669900"/>
                  </a:solidFill>
                </a:rPr>
                <a:t>“R” network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596336" y="1340768"/>
              <a:ext cx="15311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fraudulent</a:t>
              </a:r>
            </a:p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“R” network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1943124" y="2796656"/>
            <a:ext cx="8819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power-law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1978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  <a:r>
              <a:rPr lang="en-US" dirty="0" smtClean="0"/>
              <a:t>Summarization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Temporal &amp; popularity features per </a:t>
            </a:r>
            <a:r>
              <a:rPr lang="en-US" sz="2800" dirty="0" err="1" smtClean="0"/>
              <a:t>retweet</a:t>
            </a:r>
            <a:r>
              <a:rPr lang="en-US" sz="2800" dirty="0" smtClean="0"/>
              <a:t> thread</a:t>
            </a:r>
          </a:p>
          <a:p>
            <a:endParaRPr lang="en-US" sz="1200" dirty="0" smtClean="0"/>
          </a:p>
          <a:p>
            <a:endParaRPr lang="en-US" sz="2800" dirty="0" smtClean="0"/>
          </a:p>
          <a:p>
            <a:pPr>
              <a:buNone/>
            </a:pPr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endParaRPr lang="en-US" sz="1200" dirty="0"/>
          </a:p>
          <a:p>
            <a:r>
              <a:rPr lang="en-US" sz="2800" dirty="0" smtClean="0"/>
              <a:t>Log-log pairwise feature scatterplots for all retweet threads reveal dense </a:t>
            </a:r>
            <a:r>
              <a:rPr lang="en-US" sz="2800" b="1" dirty="0" smtClean="0"/>
              <a:t>microclusters</a:t>
            </a:r>
            <a:r>
              <a:rPr lang="en-US" sz="2800" dirty="0" smtClean="0"/>
              <a:t> </a:t>
            </a:r>
            <a:r>
              <a:rPr lang="en-US" sz="2800" b="1" dirty="0" smtClean="0"/>
              <a:t>for fraudsters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38776880"/>
              </p:ext>
            </p:extLst>
          </p:nvPr>
        </p:nvGraphicFramePr>
        <p:xfrm>
          <a:off x="395536" y="2348880"/>
          <a:ext cx="8316416" cy="25509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98579"/>
                <a:gridCol w="4117837"/>
              </a:tblGrid>
              <a:tr h="447824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ratio of activated followers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author’s followers who </a:t>
                      </a:r>
                      <a:r>
                        <a:rPr lang="en-US" sz="2000" dirty="0" err="1" smtClean="0"/>
                        <a:t>retweeted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response time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time between the tweet’s posting and  first </a:t>
                      </a:r>
                      <a:r>
                        <a:rPr lang="en-US" sz="2000" dirty="0" err="1" smtClean="0"/>
                        <a:t>retweet</a:t>
                      </a:r>
                      <a:endParaRPr lang="en-US" sz="2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lifespan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time between first and last retweet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(constrained to 1 month)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Arr</a:t>
                      </a:r>
                      <a:r>
                        <a:rPr lang="en-US" sz="2000" b="1" dirty="0" smtClean="0"/>
                        <a:t>-IQR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inter-quartile range of inter-arrival times for </a:t>
                      </a:r>
                      <a:r>
                        <a:rPr lang="en-US" sz="2000" dirty="0" err="1" smtClean="0"/>
                        <a:t>retweets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3175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Summarization - </a:t>
            </a:r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8" y="4897908"/>
            <a:ext cx="8964488" cy="1915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smtClean="0"/>
              <a:t>ENTHUSIASM: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C00000"/>
                </a:solidFill>
              </a:rPr>
              <a:t>High </a:t>
            </a:r>
            <a:r>
              <a:rPr lang="en-US" sz="2200" dirty="0">
                <a:solidFill>
                  <a:srgbClr val="C00000"/>
                </a:solidFill>
              </a:rPr>
              <a:t>infection probability </a:t>
            </a:r>
            <a:r>
              <a:rPr lang="en-US" sz="2200" dirty="0" smtClean="0"/>
              <a:t>for followers of fraudsters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 smtClean="0"/>
              <a:t>MACHINE-GUN: </a:t>
            </a:r>
            <a:r>
              <a:rPr lang="en-US" sz="2200" dirty="0" smtClean="0"/>
              <a:t>Fraudsters </a:t>
            </a:r>
            <a:r>
              <a:rPr lang="en-US" sz="2200" dirty="0"/>
              <a:t>retweet all at </a:t>
            </a:r>
            <a:r>
              <a:rPr lang="en-US" sz="2200" dirty="0" smtClean="0"/>
              <a:t>once </a:t>
            </a:r>
            <a:r>
              <a:rPr lang="en-US" sz="2200" dirty="0"/>
              <a:t>or with </a:t>
            </a:r>
            <a:r>
              <a:rPr lang="en-US" sz="2200" dirty="0">
                <a:solidFill>
                  <a:srgbClr val="C00000"/>
                </a:solidFill>
              </a:rPr>
              <a:t>similar </a:t>
            </a:r>
            <a:r>
              <a:rPr lang="en-US" sz="2200" dirty="0" smtClean="0">
                <a:solidFill>
                  <a:srgbClr val="C00000"/>
                </a:solidFill>
              </a:rPr>
              <a:t>time delay</a:t>
            </a:r>
          </a:p>
          <a:p>
            <a:pPr marL="0" indent="0">
              <a:buNone/>
            </a:pPr>
            <a:r>
              <a:rPr lang="en-US" sz="2200" b="1" dirty="0" smtClean="0"/>
              <a:t>REPETITION:</a:t>
            </a:r>
            <a:r>
              <a:rPr lang="en-US" sz="2200" dirty="0" smtClean="0"/>
              <a:t> Fake </a:t>
            </a:r>
            <a:r>
              <a:rPr lang="en-US" sz="2200" dirty="0"/>
              <a:t>retweet threads </a:t>
            </a:r>
            <a:r>
              <a:rPr lang="en-US" sz="2200" dirty="0" smtClean="0"/>
              <a:t>form </a:t>
            </a:r>
            <a:r>
              <a:rPr lang="en-US" sz="2200" dirty="0" smtClean="0">
                <a:solidFill>
                  <a:srgbClr val="C00000"/>
                </a:solidFill>
              </a:rPr>
              <a:t>microclusters</a:t>
            </a:r>
            <a:r>
              <a:rPr lang="en-US" sz="2200" dirty="0" smtClean="0"/>
              <a:t> due to similar response </a:t>
            </a:r>
            <a:r>
              <a:rPr lang="en-US" sz="2200" dirty="0"/>
              <a:t>time, </a:t>
            </a:r>
            <a:r>
              <a:rPr lang="en-US" sz="2200" dirty="0" smtClean="0"/>
              <a:t>Arr-IQR, activated </a:t>
            </a:r>
            <a:r>
              <a:rPr lang="en-US" sz="2200" dirty="0"/>
              <a:t>followers </a:t>
            </a:r>
            <a:r>
              <a:rPr lang="en-US" sz="2200" dirty="0" smtClean="0"/>
              <a:t>ratio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47864" y="4427820"/>
            <a:ext cx="264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HP</a:t>
            </a:r>
            <a:r>
              <a:rPr lang="en-US" b="1" dirty="0" smtClean="0"/>
              <a:t> 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33CC33"/>
                </a:solidFill>
              </a:rPr>
              <a:t>MP</a:t>
            </a:r>
            <a:r>
              <a:rPr lang="en-US" b="1" dirty="0" smtClean="0"/>
              <a:t> 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FFFF"/>
                </a:solidFill>
              </a:rPr>
              <a:t>LP</a:t>
            </a:r>
            <a:r>
              <a:rPr lang="en-US" b="1" dirty="0" smtClean="0"/>
              <a:t> 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FD</a:t>
            </a:r>
            <a:r>
              <a:rPr lang="en-US" b="1" dirty="0" smtClean="0"/>
              <a:t> </a:t>
            </a:r>
            <a:r>
              <a:rPr lang="en-US" dirty="0" smtClean="0"/>
              <a:t>users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288356"/>
            <a:ext cx="8908848" cy="3220764"/>
            <a:chOff x="0" y="1268760"/>
            <a:chExt cx="8908848" cy="3220764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8908848" cy="3220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611560" y="1340768"/>
              <a:ext cx="2880320" cy="10081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51720" y="1927865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/>
                <a:t>ENTHUSIASM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06248" y="3656057"/>
              <a:ext cx="12939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/>
                <a:t>MACHINE-GUN</a:t>
              </a:r>
              <a:endParaRPr lang="en-US" sz="12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436096" y="3861048"/>
              <a:ext cx="2880320" cy="4227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4247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Retweeters</a:t>
            </a:r>
            <a:r>
              <a:rPr lang="en-US" dirty="0" smtClean="0"/>
              <a:t> activation: Disparity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81" y="1597382"/>
            <a:ext cx="5323023" cy="526061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Given </a:t>
            </a:r>
            <a:r>
              <a:rPr lang="en-US" dirty="0" smtClean="0"/>
              <a:t>the posts of user</a:t>
            </a:r>
            <a:r>
              <a:rPr lang="en-US" i="1" dirty="0" smtClean="0"/>
              <a:t> u</a:t>
            </a:r>
            <a:r>
              <a:rPr lang="en-US" i="1" baseline="-25000" dirty="0" smtClean="0"/>
              <a:t>i</a:t>
            </a:r>
            <a:r>
              <a:rPr lang="en-US" dirty="0" smtClean="0"/>
              <a:t>, what </a:t>
            </a:r>
            <a:r>
              <a:rPr lang="en-US" dirty="0"/>
              <a:t>is the distribution of </a:t>
            </a:r>
            <a:r>
              <a:rPr lang="en-US" dirty="0" err="1"/>
              <a:t>retweets</a:t>
            </a:r>
            <a:r>
              <a:rPr lang="en-US" dirty="0"/>
              <a:t> </a:t>
            </a:r>
            <a:r>
              <a:rPr lang="en-US" dirty="0" smtClean="0"/>
              <a:t>across </a:t>
            </a:r>
            <a:r>
              <a:rPr lang="en-US" dirty="0" err="1" smtClean="0"/>
              <a:t>retweeters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Disparity</a:t>
            </a:r>
            <a:r>
              <a:rPr lang="en-US" dirty="0" smtClean="0"/>
              <a:t> </a:t>
            </a:r>
            <a:r>
              <a:rPr lang="en-US" dirty="0"/>
              <a:t>reveals </a:t>
            </a:r>
            <a:r>
              <a:rPr lang="en-US" dirty="0" smtClean="0"/>
              <a:t>if </a:t>
            </a:r>
            <a:r>
              <a:rPr lang="en-US" dirty="0" err="1" smtClean="0"/>
              <a:t>retweeting</a:t>
            </a:r>
            <a:r>
              <a:rPr lang="en-US" dirty="0" smtClean="0"/>
              <a:t> activity </a:t>
            </a:r>
            <a:r>
              <a:rPr lang="en-US" dirty="0"/>
              <a:t>spreads </a:t>
            </a:r>
            <a:r>
              <a:rPr lang="en-US" dirty="0">
                <a:solidFill>
                  <a:srgbClr val="FF0000"/>
                </a:solidFill>
              </a:rPr>
              <a:t>homogeneously</a:t>
            </a:r>
            <a:r>
              <a:rPr lang="en-US" dirty="0"/>
              <a:t> </a:t>
            </a:r>
            <a:r>
              <a:rPr lang="en-US" dirty="0" smtClean="0"/>
              <a:t>over </a:t>
            </a:r>
            <a:r>
              <a:rPr lang="en-US" dirty="0" err="1" smtClean="0"/>
              <a:t>retweeters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>
                <a:solidFill>
                  <a:srgbClr val="009900"/>
                </a:solidFill>
              </a:rPr>
              <a:t>skewed</a:t>
            </a:r>
            <a:r>
              <a:rPr lang="en-US" dirty="0"/>
              <a:t> towards </a:t>
            </a:r>
            <a:r>
              <a:rPr lang="en-US" dirty="0" smtClean="0"/>
              <a:t>few dedicated users.</a:t>
            </a:r>
            <a:endParaRPr lang="en-US" sz="900" dirty="0" smtClean="0"/>
          </a:p>
          <a:p>
            <a:pPr marL="0" indent="0" algn="ctr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0" indent="0" algn="ctr">
              <a:spcAft>
                <a:spcPts val="1800"/>
              </a:spcAft>
              <a:buNone/>
              <a:tabLst>
                <a:tab pos="95250" algn="l"/>
              </a:tabLst>
            </a:pPr>
            <a:r>
              <a:rPr lang="en-US" dirty="0" smtClean="0">
                <a:solidFill>
                  <a:srgbClr val="C00000"/>
                </a:solidFill>
              </a:rPr>
              <a:t>Disparity</a:t>
            </a:r>
            <a:r>
              <a:rPr lang="en-US" dirty="0" smtClean="0"/>
              <a:t> for </a:t>
            </a:r>
            <a:r>
              <a:rPr lang="en-US" i="1" dirty="0" err="1" smtClean="0"/>
              <a:t>u</a:t>
            </a:r>
            <a:r>
              <a:rPr lang="en-US" i="1" baseline="-25000" dirty="0" err="1" smtClean="0"/>
              <a:t>i</a:t>
            </a:r>
            <a:r>
              <a:rPr lang="en-US" dirty="0" smtClean="0"/>
              <a:t> and a </a:t>
            </a:r>
            <a:r>
              <a:rPr lang="en-US" dirty="0" err="1" smtClean="0"/>
              <a:t>retweet</a:t>
            </a:r>
            <a:r>
              <a:rPr lang="en-US" dirty="0" smtClean="0"/>
              <a:t> thread size of </a:t>
            </a:r>
            <a:r>
              <a:rPr lang="en-US" i="1" dirty="0" smtClean="0"/>
              <a:t>k</a:t>
            </a:r>
            <a:r>
              <a:rPr lang="en-US" sz="2000" i="1" dirty="0" smtClean="0"/>
              <a:t>                   </a:t>
            </a:r>
          </a:p>
          <a:p>
            <a:pPr marL="0" indent="0">
              <a:buNone/>
            </a:pPr>
            <a:r>
              <a:rPr lang="en-US" sz="2000" i="1" dirty="0" smtClean="0"/>
              <a:t>                                      ,</a:t>
            </a:r>
            <a:endParaRPr lang="en-US" sz="22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33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31" y="5637877"/>
            <a:ext cx="2444377" cy="95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3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781893"/>
            <a:ext cx="2062307" cy="5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" name="Rounded Rectangle 159"/>
          <p:cNvSpPr/>
          <p:nvPr/>
        </p:nvSpPr>
        <p:spPr>
          <a:xfrm>
            <a:off x="323528" y="4797152"/>
            <a:ext cx="4968552" cy="1800201"/>
          </a:xfrm>
          <a:prstGeom prst="roundRect">
            <a:avLst/>
          </a:prstGeom>
          <a:noFill/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5292080" y="1844824"/>
            <a:ext cx="3859686" cy="4717188"/>
            <a:chOff x="5292080" y="1844824"/>
            <a:chExt cx="3859686" cy="4717188"/>
          </a:xfrm>
        </p:grpSpPr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13336" name="TextBox 13335"/>
                <p:cNvSpPr txBox="1"/>
                <p:nvPr/>
              </p:nvSpPr>
              <p:spPr>
                <a:xfrm>
                  <a:off x="5292080" y="5949280"/>
                  <a:ext cx="3859686" cy="612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5,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16+4+4+1+1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100</m:t>
                            </m:r>
                          </m:den>
                        </m:f>
                        <m:r>
                          <a:rPr lang="en-US" b="0" i="0" smtClean="0">
                            <a:latin typeface="Cambria Math"/>
                          </a:rPr>
                          <m:t>=0.26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336" name="TextBox 133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080" y="5949280"/>
                  <a:ext cx="3859686" cy="612732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r="-9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9" name="Group 118"/>
            <p:cNvGrpSpPr/>
            <p:nvPr/>
          </p:nvGrpSpPr>
          <p:grpSpPr>
            <a:xfrm>
              <a:off x="5588973" y="1844824"/>
              <a:ext cx="3519531" cy="4052193"/>
              <a:chOff x="5588973" y="1844824"/>
              <a:chExt cx="3519531" cy="4052193"/>
            </a:xfrm>
          </p:grpSpPr>
          <p:pic>
            <p:nvPicPr>
              <p:cNvPr id="37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40280" t="12458" r="39971" b="16364"/>
              <a:stretch/>
            </p:blipFill>
            <p:spPr bwMode="auto">
              <a:xfrm>
                <a:off x="5679382" y="4869160"/>
                <a:ext cx="138358" cy="24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" name="Group 38"/>
              <p:cNvGrpSpPr/>
              <p:nvPr/>
            </p:nvGrpSpPr>
            <p:grpSpPr>
              <a:xfrm>
                <a:off x="5785700" y="3564068"/>
                <a:ext cx="756883" cy="651734"/>
                <a:chOff x="1547664" y="4715603"/>
                <a:chExt cx="756883" cy="651734"/>
              </a:xfrm>
            </p:grpSpPr>
            <p:pic>
              <p:nvPicPr>
                <p:cNvPr id="79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0" name="Group 79"/>
                <p:cNvGrpSpPr/>
                <p:nvPr/>
              </p:nvGrpSpPr>
              <p:grpSpPr>
                <a:xfrm>
                  <a:off x="1547664" y="4797152"/>
                  <a:ext cx="756883" cy="570185"/>
                  <a:chOff x="1547664" y="3290863"/>
                  <a:chExt cx="756883" cy="570185"/>
                </a:xfrm>
              </p:grpSpPr>
              <p:pic>
                <p:nvPicPr>
                  <p:cNvPr id="81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2" name="Rectangle 81"/>
                  <p:cNvSpPr/>
                  <p:nvPr/>
                </p:nvSpPr>
                <p:spPr>
                  <a:xfrm>
                    <a:off x="1763688" y="3413902"/>
                    <a:ext cx="396262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###</a:t>
                    </a:r>
                    <a:endParaRPr lang="en-US" sz="1000" dirty="0"/>
                  </a:p>
                </p:txBody>
              </p:sp>
            </p:grpSp>
          </p:grpSp>
          <p:grpSp>
            <p:nvGrpSpPr>
              <p:cNvPr id="46" name="Group 45"/>
              <p:cNvGrpSpPr/>
              <p:nvPr/>
            </p:nvGrpSpPr>
            <p:grpSpPr>
              <a:xfrm>
                <a:off x="6429009" y="3564068"/>
                <a:ext cx="756883" cy="651734"/>
                <a:chOff x="1547664" y="4715603"/>
                <a:chExt cx="756883" cy="651734"/>
              </a:xfrm>
            </p:grpSpPr>
            <p:pic>
              <p:nvPicPr>
                <p:cNvPr id="75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6" name="Group 75"/>
                <p:cNvGrpSpPr/>
                <p:nvPr/>
              </p:nvGrpSpPr>
              <p:grpSpPr>
                <a:xfrm>
                  <a:off x="1547664" y="4797152"/>
                  <a:ext cx="756883" cy="570185"/>
                  <a:chOff x="1547664" y="3290863"/>
                  <a:chExt cx="756883" cy="570185"/>
                </a:xfrm>
              </p:grpSpPr>
              <p:pic>
                <p:nvPicPr>
                  <p:cNvPr id="77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8" name="Rectangle 77"/>
                  <p:cNvSpPr/>
                  <p:nvPr/>
                </p:nvSpPr>
                <p:spPr>
                  <a:xfrm>
                    <a:off x="1763688" y="3413902"/>
                    <a:ext cx="396262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###</a:t>
                    </a:r>
                    <a:endParaRPr lang="en-US" sz="1000" dirty="0"/>
                  </a:p>
                </p:txBody>
              </p:sp>
            </p:grpSp>
          </p:grpSp>
          <p:grpSp>
            <p:nvGrpSpPr>
              <p:cNvPr id="47" name="Group 46"/>
              <p:cNvGrpSpPr/>
              <p:nvPr/>
            </p:nvGrpSpPr>
            <p:grpSpPr>
              <a:xfrm>
                <a:off x="7653145" y="3564068"/>
                <a:ext cx="756883" cy="651734"/>
                <a:chOff x="1547664" y="4715603"/>
                <a:chExt cx="756883" cy="651734"/>
              </a:xfrm>
            </p:grpSpPr>
            <p:pic>
              <p:nvPicPr>
                <p:cNvPr id="71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2" name="Group 71"/>
                <p:cNvGrpSpPr/>
                <p:nvPr/>
              </p:nvGrpSpPr>
              <p:grpSpPr>
                <a:xfrm>
                  <a:off x="1547664" y="4797152"/>
                  <a:ext cx="756883" cy="570185"/>
                  <a:chOff x="1547664" y="3290863"/>
                  <a:chExt cx="756883" cy="570185"/>
                </a:xfrm>
              </p:grpSpPr>
              <p:pic>
                <p:nvPicPr>
                  <p:cNvPr id="73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4" name="Rectangle 73"/>
                  <p:cNvSpPr/>
                  <p:nvPr/>
                </p:nvSpPr>
                <p:spPr>
                  <a:xfrm>
                    <a:off x="1763688" y="3413902"/>
                    <a:ext cx="396262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###</a:t>
                    </a:r>
                    <a:endParaRPr lang="en-US" sz="1000" dirty="0"/>
                  </a:p>
                </p:txBody>
              </p:sp>
            </p:grpSp>
          </p:grpSp>
          <p:grpSp>
            <p:nvGrpSpPr>
              <p:cNvPr id="48" name="Group 47"/>
              <p:cNvGrpSpPr/>
              <p:nvPr/>
            </p:nvGrpSpPr>
            <p:grpSpPr>
              <a:xfrm>
                <a:off x="8280548" y="3564068"/>
                <a:ext cx="756883" cy="651734"/>
                <a:chOff x="1547664" y="4715603"/>
                <a:chExt cx="756883" cy="651734"/>
              </a:xfrm>
            </p:grpSpPr>
            <p:pic>
              <p:nvPicPr>
                <p:cNvPr id="67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8" name="Group 67"/>
                <p:cNvGrpSpPr/>
                <p:nvPr/>
              </p:nvGrpSpPr>
              <p:grpSpPr>
                <a:xfrm>
                  <a:off x="1547664" y="4797152"/>
                  <a:ext cx="756883" cy="570185"/>
                  <a:chOff x="1547664" y="3290863"/>
                  <a:chExt cx="756883" cy="570185"/>
                </a:xfrm>
              </p:grpSpPr>
              <p:pic>
                <p:nvPicPr>
                  <p:cNvPr id="69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0" name="Rectangle 69"/>
                  <p:cNvSpPr/>
                  <p:nvPr/>
                </p:nvSpPr>
                <p:spPr>
                  <a:xfrm>
                    <a:off x="1763688" y="3413902"/>
                    <a:ext cx="396262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###</a:t>
                    </a:r>
                    <a:endParaRPr lang="en-US" sz="1000" dirty="0"/>
                  </a:p>
                </p:txBody>
              </p:sp>
            </p:grpSp>
          </p:grpSp>
          <p:grpSp>
            <p:nvGrpSpPr>
              <p:cNvPr id="49" name="Group 48"/>
              <p:cNvGrpSpPr/>
              <p:nvPr/>
            </p:nvGrpSpPr>
            <p:grpSpPr>
              <a:xfrm>
                <a:off x="7041876" y="3564068"/>
                <a:ext cx="756883" cy="651734"/>
                <a:chOff x="1547664" y="4715603"/>
                <a:chExt cx="756883" cy="651734"/>
              </a:xfrm>
            </p:grpSpPr>
            <p:pic>
              <p:nvPicPr>
                <p:cNvPr id="63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64" name="Group 63"/>
                <p:cNvGrpSpPr/>
                <p:nvPr/>
              </p:nvGrpSpPr>
              <p:grpSpPr>
                <a:xfrm>
                  <a:off x="1547664" y="4797152"/>
                  <a:ext cx="756883" cy="570185"/>
                  <a:chOff x="1547664" y="3290863"/>
                  <a:chExt cx="756883" cy="570185"/>
                </a:xfrm>
              </p:grpSpPr>
              <p:pic>
                <p:nvPicPr>
                  <p:cNvPr id="65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6" name="Rectangle 65"/>
                  <p:cNvSpPr/>
                  <p:nvPr/>
                </p:nvSpPr>
                <p:spPr>
                  <a:xfrm>
                    <a:off x="1763688" y="3413902"/>
                    <a:ext cx="396262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###</a:t>
                    </a:r>
                    <a:endParaRPr lang="en-US" sz="1000" dirty="0"/>
                  </a:p>
                </p:txBody>
              </p:sp>
            </p:grpSp>
          </p:grpSp>
          <p:pic>
            <p:nvPicPr>
              <p:cNvPr id="53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40280" t="12458" r="39971" b="16364"/>
              <a:stretch/>
            </p:blipFill>
            <p:spPr bwMode="auto">
              <a:xfrm>
                <a:off x="6327454" y="4159482"/>
                <a:ext cx="138358" cy="24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40280" t="12458" r="39971" b="16364"/>
              <a:stretch/>
            </p:blipFill>
            <p:spPr bwMode="auto">
              <a:xfrm>
                <a:off x="6969868" y="4159482"/>
                <a:ext cx="138358" cy="24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40280" t="12458" r="39971" b="16364"/>
              <a:stretch/>
            </p:blipFill>
            <p:spPr bwMode="auto">
              <a:xfrm>
                <a:off x="7551590" y="4159482"/>
                <a:ext cx="138358" cy="24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3" descr="C:\Users\mgiatsog\pawns-157818_1280.pn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 l="40280" t="12458" r="39971" b="16364"/>
              <a:stretch/>
            </p:blipFill>
            <p:spPr bwMode="auto">
              <a:xfrm>
                <a:off x="8208540" y="4159482"/>
                <a:ext cx="138358" cy="249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Rectangle 56"/>
              <p:cNvSpPr/>
              <p:nvPr/>
            </p:nvSpPr>
            <p:spPr>
              <a:xfrm>
                <a:off x="5798789" y="4120387"/>
                <a:ext cx="5629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Alex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411702" y="4120387"/>
                <a:ext cx="6030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Mary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623598" y="4120387"/>
                <a:ext cx="63350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Peter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8282775" y="4120387"/>
                <a:ext cx="7809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Debbie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7014890" y="4120387"/>
                <a:ext cx="500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tx2">
                        <a:lumMod val="75000"/>
                      </a:schemeClr>
                    </a:solidFill>
                  </a:rPr>
                  <a:t>Tim</a:t>
                </a:r>
                <a:endParaRPr lang="en-US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3332" name="Group 13331"/>
              <p:cNvGrpSpPr/>
              <p:nvPr/>
            </p:nvGrpSpPr>
            <p:grpSpPr>
              <a:xfrm>
                <a:off x="5862601" y="1844824"/>
                <a:ext cx="2742781" cy="1728192"/>
                <a:chOff x="5763331" y="2060848"/>
                <a:chExt cx="2742781" cy="1728192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7452320" y="2192135"/>
                  <a:ext cx="756883" cy="570185"/>
                  <a:chOff x="2302949" y="3290863"/>
                  <a:chExt cx="756883" cy="570185"/>
                </a:xfrm>
              </p:grpSpPr>
              <p:pic>
                <p:nvPicPr>
                  <p:cNvPr id="32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02949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3" name="Rectangle 32"/>
                  <p:cNvSpPr/>
                  <p:nvPr/>
                </p:nvSpPr>
                <p:spPr>
                  <a:xfrm>
                    <a:off x="2461718" y="3413902"/>
                    <a:ext cx="526106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%%%</a:t>
                    </a:r>
                    <a:endParaRPr lang="en-US" sz="1000" dirty="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7567045" y="2708920"/>
                  <a:ext cx="756883" cy="570185"/>
                  <a:chOff x="3815117" y="3290863"/>
                  <a:chExt cx="756883" cy="570185"/>
                </a:xfrm>
              </p:grpSpPr>
              <p:pic>
                <p:nvPicPr>
                  <p:cNvPr id="28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815117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9" name="Rectangle 28"/>
                  <p:cNvSpPr/>
                  <p:nvPr/>
                </p:nvSpPr>
                <p:spPr>
                  <a:xfrm>
                    <a:off x="4031722" y="3413902"/>
                    <a:ext cx="396262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$$$</a:t>
                    </a:r>
                    <a:endParaRPr lang="en-US" sz="1000" dirty="0"/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7139513" y="2728756"/>
                  <a:ext cx="428097" cy="997568"/>
                  <a:chOff x="7139513" y="2728756"/>
                  <a:chExt cx="428097" cy="997568"/>
                </a:xfrm>
              </p:grpSpPr>
              <p:pic>
                <p:nvPicPr>
                  <p:cNvPr id="12" name="Picture 3" descr="C:\Users\mgiatsog\pawns-157818_1280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8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 l="40280" t="12458" r="39971" b="16364"/>
                  <a:stretch/>
                </p:blipFill>
                <p:spPr bwMode="auto">
                  <a:xfrm>
                    <a:off x="7139513" y="2728756"/>
                    <a:ext cx="416031" cy="74972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2" name="Rectangle 21"/>
                  <p:cNvSpPr/>
                  <p:nvPr/>
                </p:nvSpPr>
                <p:spPr>
                  <a:xfrm>
                    <a:off x="7198598" y="3356992"/>
                    <a:ext cx="3690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u</a:t>
                    </a:r>
                    <a:r>
                      <a:rPr lang="en-US" b="1" baseline="-25000" dirty="0" smtClean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i</a:t>
                    </a:r>
                    <a:endParaRPr lang="en-US" baseline="-25000" dirty="0"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6353799" y="2695252"/>
                  <a:ext cx="738481" cy="589732"/>
                  <a:chOff x="1547664" y="3290863"/>
                  <a:chExt cx="756883" cy="570185"/>
                </a:xfrm>
                <a:scene3d>
                  <a:camera prst="orthographicFront">
                    <a:rot lat="0" lon="10800000" rev="0"/>
                  </a:camera>
                  <a:lightRig rig="threePt" dir="t"/>
                </a:scene3d>
              </p:grpSpPr>
              <p:pic>
                <p:nvPicPr>
                  <p:cNvPr id="91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sp3d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2" name="Rectangle 91"/>
                  <p:cNvSpPr/>
                  <p:nvPr/>
                </p:nvSpPr>
                <p:spPr>
                  <a:xfrm>
                    <a:off x="1763688" y="3413902"/>
                    <a:ext cx="158437" cy="246221"/>
                  </a:xfrm>
                  <a:prstGeom prst="rect">
                    <a:avLst/>
                  </a:prstGeom>
                  <a:sp3d/>
                </p:spPr>
                <p:txBody>
                  <a:bodyPr wrap="none">
                    <a:spAutoFit/>
                  </a:bodyPr>
                  <a:lstStyle/>
                  <a:p>
                    <a:endParaRPr lang="en-US" sz="1000" dirty="0"/>
                  </a:p>
                </p:txBody>
              </p:sp>
            </p:grpSp>
            <p:grpSp>
              <p:nvGrpSpPr>
                <p:cNvPr id="13331" name="Group 13330"/>
                <p:cNvGrpSpPr/>
                <p:nvPr/>
              </p:nvGrpSpPr>
              <p:grpSpPr>
                <a:xfrm>
                  <a:off x="6425807" y="2191196"/>
                  <a:ext cx="738481" cy="589732"/>
                  <a:chOff x="6425807" y="2191196"/>
                  <a:chExt cx="738481" cy="589732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6425807" y="2191196"/>
                    <a:ext cx="738481" cy="589732"/>
                    <a:chOff x="1547664" y="3290863"/>
                    <a:chExt cx="756883" cy="570185"/>
                  </a:xfrm>
                  <a:scene3d>
                    <a:camera prst="orthographicFront">
                      <a:rot lat="0" lon="10800000" rev="0"/>
                    </a:camera>
                    <a:lightRig rig="threePt" dir="t"/>
                  </a:scene3d>
                </p:grpSpPr>
                <p:pic>
                  <p:nvPicPr>
                    <p:cNvPr id="34" name="Picture 5" descr="http://upload.wikimedia.org/wikipedia/commons/thumb/7/7f/Speech_bubble.svg/300px-Speech_bubble.svg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=""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547664" y="3290863"/>
                      <a:ext cx="756883" cy="570185"/>
                    </a:xfrm>
                    <a:prstGeom prst="rect">
                      <a:avLst/>
                    </a:prstGeom>
                    <a:noFill/>
                    <a:sp3d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763688" y="3413902"/>
                      <a:ext cx="158437" cy="246221"/>
                    </a:xfrm>
                    <a:prstGeom prst="rect">
                      <a:avLst/>
                    </a:prstGeom>
                    <a:sp3d/>
                  </p:spPr>
                  <p:txBody>
                    <a:bodyPr wrap="none">
                      <a:spAutoFit/>
                    </a:bodyPr>
                    <a:lstStyle/>
                    <a:p>
                      <a:endParaRPr lang="en-US" sz="1000" dirty="0"/>
                    </a:p>
                  </p:txBody>
                </p:sp>
              </p:grpSp>
              <p:sp>
                <p:nvSpPr>
                  <p:cNvPr id="93" name="Rectangle 92"/>
                  <p:cNvSpPr/>
                  <p:nvPr/>
                </p:nvSpPr>
                <p:spPr>
                  <a:xfrm>
                    <a:off x="6588224" y="2348880"/>
                    <a:ext cx="333746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dirty="0" smtClean="0"/>
                      <a:t>***</a:t>
                    </a:r>
                    <a:endParaRPr lang="en-US" sz="1000" dirty="0"/>
                  </a:p>
                </p:txBody>
              </p:sp>
            </p:grpSp>
            <p:sp>
              <p:nvSpPr>
                <p:cNvPr id="94" name="Rectangle 93"/>
                <p:cNvSpPr/>
                <p:nvPr/>
              </p:nvSpPr>
              <p:spPr>
                <a:xfrm>
                  <a:off x="6516216" y="2822739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###</a:t>
                  </a:r>
                  <a:endParaRPr lang="en-US" sz="1000" dirty="0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7556368" y="3284984"/>
                  <a:ext cx="84670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 smtClean="0">
                      <a:solidFill>
                        <a:schemeClr val="accent4">
                          <a:lumMod val="75000"/>
                        </a:schemeClr>
                      </a:solidFill>
                    </a:rPr>
                    <a:t>4 posts</a:t>
                  </a:r>
                  <a:endParaRPr lang="en-US" sz="16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3312" name="Rectangle 13311"/>
                <p:cNvSpPr/>
                <p:nvPr/>
              </p:nvSpPr>
              <p:spPr>
                <a:xfrm>
                  <a:off x="6300192" y="2060848"/>
                  <a:ext cx="2205920" cy="1670156"/>
                </a:xfrm>
                <a:prstGeom prst="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319" name="Curved Connector 13318"/>
                <p:cNvCxnSpPr>
                  <a:stCxn id="91" idx="1"/>
                </p:cNvCxnSpPr>
                <p:nvPr/>
              </p:nvCxnSpPr>
              <p:spPr>
                <a:xfrm rot="10800000" flipV="1">
                  <a:off x="5763331" y="2990118"/>
                  <a:ext cx="590469" cy="798922"/>
                </a:xfrm>
                <a:prstGeom prst="curvedConnector2">
                  <a:avLst/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Rectangle 141"/>
              <p:cNvSpPr/>
              <p:nvPr/>
            </p:nvSpPr>
            <p:spPr>
              <a:xfrm>
                <a:off x="5588973" y="3573016"/>
                <a:ext cx="3474785" cy="855148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8415686" y="4437112"/>
                <a:ext cx="6367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k = 5</a:t>
                </a:r>
                <a:endParaRPr lang="en-US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8400505" y="4437112"/>
                <a:ext cx="663253" cy="356650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34" name="Rectangle 13333"/>
              <p:cNvSpPr/>
              <p:nvPr/>
            </p:nvSpPr>
            <p:spPr>
              <a:xfrm>
                <a:off x="8423199" y="4365104"/>
                <a:ext cx="614232" cy="1100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5751390" y="5589240"/>
                <a:ext cx="6767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669900"/>
                    </a:solidFill>
                  </a:rPr>
                  <a:t>r</a:t>
                </a:r>
                <a:r>
                  <a:rPr lang="en-US" sz="1400" b="1" baseline="-25000" dirty="0" smtClean="0">
                    <a:solidFill>
                      <a:srgbClr val="669900"/>
                    </a:solidFill>
                  </a:rPr>
                  <a:t>i,1 </a:t>
                </a:r>
                <a:r>
                  <a:rPr lang="en-US" sz="1400" b="1" dirty="0" smtClean="0">
                    <a:solidFill>
                      <a:srgbClr val="669900"/>
                    </a:solidFill>
                  </a:rPr>
                  <a:t>= 4</a:t>
                </a:r>
                <a:endParaRPr lang="en-US" sz="1400" dirty="0">
                  <a:solidFill>
                    <a:srgbClr val="669900"/>
                  </a:solidFill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6327454" y="4849415"/>
                <a:ext cx="6767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669900"/>
                    </a:solidFill>
                  </a:rPr>
                  <a:t>r</a:t>
                </a:r>
                <a:r>
                  <a:rPr lang="en-US" sz="1400" b="1" baseline="-25000" dirty="0" smtClean="0">
                    <a:solidFill>
                      <a:srgbClr val="669900"/>
                    </a:solidFill>
                  </a:rPr>
                  <a:t>i,2 </a:t>
                </a:r>
                <a:r>
                  <a:rPr lang="en-US" sz="1400" b="1" dirty="0" smtClean="0">
                    <a:solidFill>
                      <a:srgbClr val="669900"/>
                    </a:solidFill>
                  </a:rPr>
                  <a:t>= 2</a:t>
                </a:r>
                <a:endParaRPr lang="en-US" sz="1400" dirty="0">
                  <a:solidFill>
                    <a:srgbClr val="669900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6903518" y="4849415"/>
                <a:ext cx="6767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669900"/>
                    </a:solidFill>
                  </a:rPr>
                  <a:t>r</a:t>
                </a:r>
                <a:r>
                  <a:rPr lang="en-US" sz="1400" b="1" baseline="-25000" dirty="0" smtClean="0">
                    <a:solidFill>
                      <a:srgbClr val="669900"/>
                    </a:solidFill>
                  </a:rPr>
                  <a:t>i,3 </a:t>
                </a:r>
                <a:r>
                  <a:rPr lang="en-US" sz="1400" b="1" dirty="0" smtClean="0">
                    <a:solidFill>
                      <a:srgbClr val="669900"/>
                    </a:solidFill>
                  </a:rPr>
                  <a:t>= 2</a:t>
                </a:r>
                <a:endParaRPr lang="en-US" sz="1400" dirty="0">
                  <a:solidFill>
                    <a:srgbClr val="669900"/>
                  </a:solidFill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7650860" y="4489375"/>
                <a:ext cx="6928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669900"/>
                    </a:solidFill>
                  </a:rPr>
                  <a:t>r</a:t>
                </a:r>
                <a:r>
                  <a:rPr lang="en-US" sz="1400" b="1" baseline="-25000" dirty="0" smtClean="0">
                    <a:solidFill>
                      <a:srgbClr val="669900"/>
                    </a:solidFill>
                  </a:rPr>
                  <a:t>i,4</a:t>
                </a:r>
                <a:r>
                  <a:rPr lang="en-US" sz="1400" b="1" dirty="0" smtClean="0">
                    <a:solidFill>
                      <a:srgbClr val="669900"/>
                    </a:solidFill>
                  </a:rPr>
                  <a:t> = 1</a:t>
                </a:r>
                <a:endParaRPr lang="en-US" sz="1400" dirty="0">
                  <a:solidFill>
                    <a:srgbClr val="669900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8415686" y="4869160"/>
                <a:ext cx="6928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669900"/>
                    </a:solidFill>
                  </a:rPr>
                  <a:t>r</a:t>
                </a:r>
                <a:r>
                  <a:rPr lang="en-US" sz="1400" b="1" baseline="-25000" dirty="0" smtClean="0">
                    <a:solidFill>
                      <a:srgbClr val="669900"/>
                    </a:solidFill>
                  </a:rPr>
                  <a:t>i,5</a:t>
                </a:r>
                <a:r>
                  <a:rPr lang="en-US" sz="1400" b="1" dirty="0" smtClean="0">
                    <a:solidFill>
                      <a:srgbClr val="669900"/>
                    </a:solidFill>
                  </a:rPr>
                  <a:t> = 1</a:t>
                </a:r>
                <a:endParaRPr lang="en-US" sz="1400" dirty="0">
                  <a:solidFill>
                    <a:srgbClr val="669900"/>
                  </a:solidFill>
                </a:endParaRPr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5752457" y="4437112"/>
                <a:ext cx="547735" cy="441485"/>
                <a:chOff x="1547664" y="4715603"/>
                <a:chExt cx="756883" cy="651734"/>
              </a:xfrm>
            </p:grpSpPr>
            <p:pic>
              <p:nvPicPr>
                <p:cNvPr id="102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3" name="Group 102"/>
                <p:cNvGrpSpPr/>
                <p:nvPr/>
              </p:nvGrpSpPr>
              <p:grpSpPr>
                <a:xfrm>
                  <a:off x="1547664" y="4797152"/>
                  <a:ext cx="756883" cy="570185"/>
                  <a:chOff x="1547664" y="3290863"/>
                  <a:chExt cx="756883" cy="570185"/>
                </a:xfrm>
              </p:grpSpPr>
              <p:pic>
                <p:nvPicPr>
                  <p:cNvPr id="104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05" name="Rectangle 104"/>
                  <p:cNvSpPr/>
                  <p:nvPr/>
                </p:nvSpPr>
                <p:spPr>
                  <a:xfrm>
                    <a:off x="1743859" y="3421915"/>
                    <a:ext cx="461184" cy="363479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sz="1000" dirty="0" smtClean="0"/>
                      <a:t>***</a:t>
                    </a:r>
                    <a:endParaRPr lang="en-US" sz="1000" dirty="0"/>
                  </a:p>
                </p:txBody>
              </p:sp>
            </p:grpSp>
          </p:grpSp>
          <p:grpSp>
            <p:nvGrpSpPr>
              <p:cNvPr id="106" name="Group 105"/>
              <p:cNvGrpSpPr/>
              <p:nvPr/>
            </p:nvGrpSpPr>
            <p:grpSpPr>
              <a:xfrm>
                <a:off x="5752456" y="4787716"/>
                <a:ext cx="569784" cy="467689"/>
                <a:chOff x="1547664" y="4715603"/>
                <a:chExt cx="787352" cy="690417"/>
              </a:xfrm>
            </p:grpSpPr>
            <p:pic>
              <p:nvPicPr>
                <p:cNvPr id="107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08" name="Group 107"/>
                <p:cNvGrpSpPr/>
                <p:nvPr/>
              </p:nvGrpSpPr>
              <p:grpSpPr>
                <a:xfrm>
                  <a:off x="1547664" y="4835835"/>
                  <a:ext cx="787352" cy="570185"/>
                  <a:chOff x="1547664" y="3329546"/>
                  <a:chExt cx="787352" cy="570185"/>
                </a:xfrm>
              </p:grpSpPr>
              <p:pic>
                <p:nvPicPr>
                  <p:cNvPr id="109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329546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0" name="Rectangle 109"/>
                  <p:cNvSpPr/>
                  <p:nvPr/>
                </p:nvSpPr>
                <p:spPr>
                  <a:xfrm>
                    <a:off x="1608021" y="3413986"/>
                    <a:ext cx="726995" cy="363479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sz="1000" dirty="0" smtClean="0"/>
                      <a:t>%%%</a:t>
                    </a:r>
                    <a:endParaRPr lang="en-US" sz="1100" dirty="0"/>
                  </a:p>
                </p:txBody>
              </p:sp>
            </p:grpSp>
          </p:grpSp>
          <p:grpSp>
            <p:nvGrpSpPr>
              <p:cNvPr id="111" name="Group 110"/>
              <p:cNvGrpSpPr/>
              <p:nvPr/>
            </p:nvGrpSpPr>
            <p:grpSpPr>
              <a:xfrm>
                <a:off x="5752455" y="5219766"/>
                <a:ext cx="547736" cy="441484"/>
                <a:chOff x="1547662" y="4715603"/>
                <a:chExt cx="756885" cy="651732"/>
              </a:xfrm>
            </p:grpSpPr>
            <p:pic>
              <p:nvPicPr>
                <p:cNvPr id="112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3" name="Group 112"/>
                <p:cNvGrpSpPr/>
                <p:nvPr/>
              </p:nvGrpSpPr>
              <p:grpSpPr>
                <a:xfrm>
                  <a:off x="1547662" y="4797150"/>
                  <a:ext cx="756885" cy="570185"/>
                  <a:chOff x="1547662" y="3290861"/>
                  <a:chExt cx="756885" cy="570185"/>
                </a:xfrm>
              </p:grpSpPr>
              <p:pic>
                <p:nvPicPr>
                  <p:cNvPr id="114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2" y="3290861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15" name="Rectangle 114"/>
                  <p:cNvSpPr/>
                  <p:nvPr/>
                </p:nvSpPr>
                <p:spPr>
                  <a:xfrm>
                    <a:off x="1687325" y="3349594"/>
                    <a:ext cx="617222" cy="363479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1000" dirty="0" smtClean="0"/>
                      <a:t>$$$</a:t>
                    </a:r>
                    <a:endParaRPr lang="en-US" sz="1000" dirty="0"/>
                  </a:p>
                </p:txBody>
              </p:sp>
            </p:grpSp>
          </p:grpSp>
          <p:grpSp>
            <p:nvGrpSpPr>
              <p:cNvPr id="116" name="Group 115"/>
              <p:cNvGrpSpPr/>
              <p:nvPr/>
            </p:nvGrpSpPr>
            <p:grpSpPr>
              <a:xfrm>
                <a:off x="6400528" y="4437112"/>
                <a:ext cx="547736" cy="441484"/>
                <a:chOff x="1547662" y="4715603"/>
                <a:chExt cx="756885" cy="651732"/>
              </a:xfrm>
            </p:grpSpPr>
            <p:pic>
              <p:nvPicPr>
                <p:cNvPr id="117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8" name="Group 117"/>
                <p:cNvGrpSpPr/>
                <p:nvPr/>
              </p:nvGrpSpPr>
              <p:grpSpPr>
                <a:xfrm>
                  <a:off x="1547662" y="4797150"/>
                  <a:ext cx="756885" cy="570185"/>
                  <a:chOff x="1547662" y="3290861"/>
                  <a:chExt cx="756885" cy="570185"/>
                </a:xfrm>
              </p:grpSpPr>
              <p:pic>
                <p:nvPicPr>
                  <p:cNvPr id="125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2" y="3290861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6" name="Rectangle 125"/>
                  <p:cNvSpPr/>
                  <p:nvPr/>
                </p:nvSpPr>
                <p:spPr>
                  <a:xfrm>
                    <a:off x="1687325" y="3349594"/>
                    <a:ext cx="617222" cy="363479"/>
                  </a:xfrm>
                  <a:prstGeom prst="rect">
                    <a:avLst/>
                  </a:prstGeom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1000" dirty="0" smtClean="0"/>
                      <a:t>$$$</a:t>
                    </a:r>
                    <a:endParaRPr lang="en-US" sz="1000" dirty="0"/>
                  </a:p>
                </p:txBody>
              </p:sp>
            </p:grpSp>
          </p:grpSp>
          <p:grpSp>
            <p:nvGrpSpPr>
              <p:cNvPr id="127" name="Group 126"/>
              <p:cNvGrpSpPr/>
              <p:nvPr/>
            </p:nvGrpSpPr>
            <p:grpSpPr>
              <a:xfrm>
                <a:off x="6948264" y="4437112"/>
                <a:ext cx="569784" cy="467689"/>
                <a:chOff x="1547664" y="4715603"/>
                <a:chExt cx="787352" cy="690417"/>
              </a:xfrm>
            </p:grpSpPr>
            <p:pic>
              <p:nvPicPr>
                <p:cNvPr id="128" name="Picture 7" descr="http://simpleicon.com/wp-content/uploads/retweet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632" y="4715603"/>
                  <a:ext cx="268288" cy="27275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29" name="Group 128"/>
                <p:cNvGrpSpPr/>
                <p:nvPr/>
              </p:nvGrpSpPr>
              <p:grpSpPr>
                <a:xfrm>
                  <a:off x="1547664" y="4835835"/>
                  <a:ext cx="787352" cy="570185"/>
                  <a:chOff x="1547664" y="3329546"/>
                  <a:chExt cx="787352" cy="570185"/>
                </a:xfrm>
              </p:grpSpPr>
              <p:pic>
                <p:nvPicPr>
                  <p:cNvPr id="139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329546"/>
                    <a:ext cx="756883" cy="5701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40" name="Rectangle 139"/>
                  <p:cNvSpPr/>
                  <p:nvPr/>
                </p:nvSpPr>
                <p:spPr>
                  <a:xfrm>
                    <a:off x="1608021" y="3413986"/>
                    <a:ext cx="726995" cy="363479"/>
                  </a:xfrm>
                  <a:prstGeom prst="rect">
                    <a:avLst/>
                  </a:prstGeom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sz="1000" dirty="0" smtClean="0"/>
                      <a:t>%%%</a:t>
                    </a:r>
                    <a:endParaRPr lang="en-US" sz="1100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="" xmlns:p14="http://schemas.microsoft.com/office/powerpoint/2010/main" val="231997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popularity in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Content in </a:t>
            </a:r>
            <a:r>
              <a:rPr lang="en-US" sz="2800" dirty="0" err="1" smtClean="0"/>
              <a:t>microblogs</a:t>
            </a:r>
            <a:r>
              <a:rPr lang="en-US" sz="2800" dirty="0" smtClean="0"/>
              <a:t> is of </a:t>
            </a:r>
            <a:r>
              <a:rPr lang="en-US" sz="2800" dirty="0" smtClean="0">
                <a:solidFill>
                  <a:srgbClr val="0070C0"/>
                </a:solidFill>
              </a:rPr>
              <a:t>great diversity</a:t>
            </a:r>
          </a:p>
          <a:p>
            <a:r>
              <a:rPr lang="en-US" sz="2800" dirty="0" smtClean="0"/>
              <a:t>It receives </a:t>
            </a:r>
            <a:r>
              <a:rPr lang="en-US" sz="2800" dirty="0" smtClean="0">
                <a:solidFill>
                  <a:srgbClr val="009900"/>
                </a:solidFill>
              </a:rPr>
              <a:t>different levels of attention</a:t>
            </a:r>
            <a:endParaRPr lang="en-US" sz="2800" dirty="0">
              <a:solidFill>
                <a:srgbClr val="0099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345-8832-4141-9AE0-D2AF92A880C9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95" r="20095" b="6364"/>
          <a:stretch/>
        </p:blipFill>
        <p:spPr bwMode="auto">
          <a:xfrm>
            <a:off x="899592" y="2636912"/>
            <a:ext cx="3504059" cy="15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sharpenSoften amount="59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37" r="6025"/>
          <a:stretch/>
        </p:blipFill>
        <p:spPr bwMode="auto">
          <a:xfrm>
            <a:off x="4838468" y="2636911"/>
            <a:ext cx="3117908" cy="114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89040"/>
            <a:ext cx="4379236" cy="1412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="" xmlns:a14="http://schemas.microsoft.com/office/drawing/2010/main">
                  <a14:imgLayer r:embed="rId9">
                    <a14:imgEffect>
                      <a14:sharpenSoften amount="57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81"/>
          <a:stretch/>
        </p:blipFill>
        <p:spPr bwMode="auto">
          <a:xfrm>
            <a:off x="323528" y="4452342"/>
            <a:ext cx="4096307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="" xmlns:a14="http://schemas.microsoft.com/office/drawing/2010/main">
                  <a14:imgLayer r:embed="rId11">
                    <a14:imgEffect>
                      <a14:sharpenSoften amount="5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30" r="53992"/>
          <a:stretch/>
        </p:blipFill>
        <p:spPr bwMode="auto">
          <a:xfrm>
            <a:off x="3131839" y="5751579"/>
            <a:ext cx="1841942" cy="778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="" xmlns:a14="http://schemas.microsoft.com/office/drawing/2010/main">
                  <a14:imgLayer r:embed="rId13">
                    <a14:imgEffect>
                      <a14:sharpenSoften amount="29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37" r="41958" b="12170"/>
          <a:stretch/>
        </p:blipFill>
        <p:spPr bwMode="auto">
          <a:xfrm>
            <a:off x="272589" y="5794335"/>
            <a:ext cx="2835957" cy="73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BEBA8EAE-BF5A-486C-A8C5-ECC9F3942E4B}">
                <a14:imgProps xmlns=""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95" r="20095" b="6364"/>
          <a:stretch/>
        </p:blipFill>
        <p:spPr bwMode="auto">
          <a:xfrm>
            <a:off x="899592" y="2652401"/>
            <a:ext cx="3504059" cy="158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2590" y="2652401"/>
            <a:ext cx="8619890" cy="2720815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2590" y="5589240"/>
            <a:ext cx="8619890" cy="110121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BEBA8EAE-BF5A-486C-A8C5-ECC9F3942E4B}">
                <a14:imgProps xmlns="" xmlns:a14="http://schemas.microsoft.com/office/drawing/2010/main">
                  <a14:imgLayer r:embed="rId17">
                    <a14:imgEffect>
                      <a14:sharpenSoften amount="39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86401" y="5731960"/>
            <a:ext cx="3567643" cy="79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1011679" y="3645024"/>
            <a:ext cx="1328073" cy="439681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43609" y="4869142"/>
            <a:ext cx="1080119" cy="432066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364088" y="4869142"/>
            <a:ext cx="1080119" cy="432066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48065" y="3444344"/>
            <a:ext cx="1080119" cy="344696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52121" y="6237294"/>
            <a:ext cx="1080119" cy="432066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539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Disparity – Special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81" y="1597382"/>
            <a:ext cx="5467039" cy="4876800"/>
          </a:xfrm>
        </p:spPr>
        <p:txBody>
          <a:bodyPr>
            <a:normAutofit/>
          </a:bodyPr>
          <a:lstStyle/>
          <a:p>
            <a:r>
              <a:rPr lang="en-US" b="1" dirty="0" smtClean="0"/>
              <a:t>Disparity for homogeneous distr.</a:t>
            </a:r>
            <a:r>
              <a:rPr lang="en-US" dirty="0" smtClean="0"/>
              <a:t> (all users have the same #</a:t>
            </a:r>
            <a:r>
              <a:rPr lang="en-US" dirty="0" err="1" smtClean="0"/>
              <a:t>retweets</a:t>
            </a:r>
            <a:r>
              <a:rPr lang="en-US" dirty="0" smtClean="0"/>
              <a:t>)</a:t>
            </a:r>
          </a:p>
          <a:p>
            <a:endParaRPr lang="en-US" sz="2000" i="1" dirty="0"/>
          </a:p>
          <a:p>
            <a:endParaRPr lang="en-US" sz="2000" i="1" dirty="0" smtClean="0"/>
          </a:p>
          <a:p>
            <a:endParaRPr lang="en-US" sz="2000" i="1" dirty="0"/>
          </a:p>
          <a:p>
            <a:endParaRPr lang="en-US" sz="1000" dirty="0" smtClean="0"/>
          </a:p>
          <a:p>
            <a:r>
              <a:rPr lang="en-US" b="1" dirty="0" smtClean="0"/>
              <a:t>Disparity </a:t>
            </a:r>
            <a:r>
              <a:rPr lang="en-US" b="1" dirty="0"/>
              <a:t>for </a:t>
            </a:r>
            <a:r>
              <a:rPr lang="en-US" b="1" dirty="0" smtClean="0"/>
              <a:t>super-skewed distr.</a:t>
            </a:r>
            <a:r>
              <a:rPr lang="en-US" dirty="0" smtClean="0"/>
              <a:t>  (one user makes the majority of </a:t>
            </a:r>
            <a:r>
              <a:rPr lang="en-US" dirty="0" err="1" smtClean="0"/>
              <a:t>retweets</a:t>
            </a:r>
            <a:r>
              <a:rPr lang="en-US" dirty="0" smtClean="0"/>
              <a:t>; the rest </a:t>
            </a:r>
            <a:r>
              <a:rPr lang="en-US" dirty="0" err="1" smtClean="0"/>
              <a:t>retweet</a:t>
            </a:r>
            <a:r>
              <a:rPr lang="en-US" dirty="0" smtClean="0"/>
              <a:t> rarely)</a:t>
            </a:r>
            <a:endParaRPr lang="en-US" i="1" dirty="0"/>
          </a:p>
          <a:p>
            <a:pPr marL="0" indent="0">
              <a:buNone/>
            </a:pPr>
            <a:r>
              <a:rPr lang="en-US" sz="2000" i="1" dirty="0" smtClean="0"/>
              <a:t>                                  </a:t>
            </a:r>
            <a:endParaRPr lang="en-US" sz="22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1" y="2420888"/>
            <a:ext cx="5214227" cy="114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5" name="Group 134"/>
          <p:cNvGrpSpPr/>
          <p:nvPr/>
        </p:nvGrpSpPr>
        <p:grpSpPr>
          <a:xfrm>
            <a:off x="5588973" y="1412776"/>
            <a:ext cx="3474785" cy="4320480"/>
            <a:chOff x="5588973" y="1412776"/>
            <a:chExt cx="3474785" cy="4320480"/>
          </a:xfrm>
        </p:grpSpPr>
        <p:grpSp>
          <p:nvGrpSpPr>
            <p:cNvPr id="39" name="Group 38"/>
            <p:cNvGrpSpPr/>
            <p:nvPr/>
          </p:nvGrpSpPr>
          <p:grpSpPr>
            <a:xfrm>
              <a:off x="5785700" y="3132020"/>
              <a:ext cx="756883" cy="651734"/>
              <a:chOff x="1547664" y="4715603"/>
              <a:chExt cx="756883" cy="651734"/>
            </a:xfrm>
          </p:grpSpPr>
          <p:pic>
            <p:nvPicPr>
              <p:cNvPr id="79" name="Picture 7" descr="http://simpleicon.com/wp-content/uploads/retwee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632" y="4715603"/>
                <a:ext cx="268288" cy="27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0" name="Group 79"/>
              <p:cNvGrpSpPr/>
              <p:nvPr/>
            </p:nvGrpSpPr>
            <p:grpSpPr>
              <a:xfrm>
                <a:off x="1547664" y="4797152"/>
                <a:ext cx="756883" cy="570185"/>
                <a:chOff x="1547664" y="3290863"/>
                <a:chExt cx="756883" cy="570185"/>
              </a:xfrm>
            </p:grpSpPr>
            <p:pic>
              <p:nvPicPr>
                <p:cNvPr id="81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2" name="Rectangle 81"/>
                <p:cNvSpPr/>
                <p:nvPr/>
              </p:nvSpPr>
              <p:spPr>
                <a:xfrm>
                  <a:off x="1763688" y="3413902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###</a:t>
                  </a:r>
                  <a:endParaRPr lang="en-US" sz="1000" dirty="0"/>
                </a:p>
              </p:txBody>
            </p:sp>
          </p:grpSp>
        </p:grpSp>
        <p:grpSp>
          <p:nvGrpSpPr>
            <p:cNvPr id="46" name="Group 45"/>
            <p:cNvGrpSpPr/>
            <p:nvPr/>
          </p:nvGrpSpPr>
          <p:grpSpPr>
            <a:xfrm>
              <a:off x="6429009" y="3132020"/>
              <a:ext cx="756883" cy="651734"/>
              <a:chOff x="1547664" y="4715603"/>
              <a:chExt cx="756883" cy="651734"/>
            </a:xfrm>
          </p:grpSpPr>
          <p:pic>
            <p:nvPicPr>
              <p:cNvPr id="75" name="Picture 7" descr="http://simpleicon.com/wp-content/uploads/retwee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632" y="4715603"/>
                <a:ext cx="268288" cy="27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6" name="Group 75"/>
              <p:cNvGrpSpPr/>
              <p:nvPr/>
            </p:nvGrpSpPr>
            <p:grpSpPr>
              <a:xfrm>
                <a:off x="1547664" y="4797152"/>
                <a:ext cx="756883" cy="570185"/>
                <a:chOff x="1547664" y="3290863"/>
                <a:chExt cx="756883" cy="570185"/>
              </a:xfrm>
            </p:grpSpPr>
            <p:pic>
              <p:nvPicPr>
                <p:cNvPr id="77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8" name="Rectangle 77"/>
                <p:cNvSpPr/>
                <p:nvPr/>
              </p:nvSpPr>
              <p:spPr>
                <a:xfrm>
                  <a:off x="1763688" y="3413902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###</a:t>
                  </a:r>
                  <a:endParaRPr lang="en-US" sz="1000" dirty="0"/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7653145" y="3132020"/>
              <a:ext cx="756883" cy="651734"/>
              <a:chOff x="1547664" y="4715603"/>
              <a:chExt cx="756883" cy="651734"/>
            </a:xfrm>
          </p:grpSpPr>
          <p:pic>
            <p:nvPicPr>
              <p:cNvPr id="71" name="Picture 7" descr="http://simpleicon.com/wp-content/uploads/retwee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632" y="4715603"/>
                <a:ext cx="268288" cy="27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2" name="Group 71"/>
              <p:cNvGrpSpPr/>
              <p:nvPr/>
            </p:nvGrpSpPr>
            <p:grpSpPr>
              <a:xfrm>
                <a:off x="1547664" y="4797152"/>
                <a:ext cx="756883" cy="570185"/>
                <a:chOff x="1547664" y="3290863"/>
                <a:chExt cx="756883" cy="570185"/>
              </a:xfrm>
            </p:grpSpPr>
            <p:pic>
              <p:nvPicPr>
                <p:cNvPr id="73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4" name="Rectangle 73"/>
                <p:cNvSpPr/>
                <p:nvPr/>
              </p:nvSpPr>
              <p:spPr>
                <a:xfrm>
                  <a:off x="1763688" y="3413902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###</a:t>
                  </a:r>
                  <a:endParaRPr lang="en-US" sz="1000" dirty="0"/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8280548" y="3132020"/>
              <a:ext cx="756883" cy="651734"/>
              <a:chOff x="1547664" y="4715603"/>
              <a:chExt cx="756883" cy="651734"/>
            </a:xfrm>
          </p:grpSpPr>
          <p:pic>
            <p:nvPicPr>
              <p:cNvPr id="67" name="Picture 7" descr="http://simpleicon.com/wp-content/uploads/retwee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632" y="4715603"/>
                <a:ext cx="268288" cy="27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8" name="Group 67"/>
              <p:cNvGrpSpPr/>
              <p:nvPr/>
            </p:nvGrpSpPr>
            <p:grpSpPr>
              <a:xfrm>
                <a:off x="1547664" y="4797152"/>
                <a:ext cx="756883" cy="570185"/>
                <a:chOff x="1547664" y="3290863"/>
                <a:chExt cx="756883" cy="570185"/>
              </a:xfrm>
            </p:grpSpPr>
            <p:pic>
              <p:nvPicPr>
                <p:cNvPr id="69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0" name="Rectangle 69"/>
                <p:cNvSpPr/>
                <p:nvPr/>
              </p:nvSpPr>
              <p:spPr>
                <a:xfrm>
                  <a:off x="1763688" y="3413902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###</a:t>
                  </a:r>
                  <a:endParaRPr lang="en-US" sz="1000" dirty="0"/>
                </a:p>
              </p:txBody>
            </p:sp>
          </p:grpSp>
        </p:grpSp>
        <p:grpSp>
          <p:nvGrpSpPr>
            <p:cNvPr id="49" name="Group 48"/>
            <p:cNvGrpSpPr/>
            <p:nvPr/>
          </p:nvGrpSpPr>
          <p:grpSpPr>
            <a:xfrm>
              <a:off x="7041876" y="3132020"/>
              <a:ext cx="756883" cy="651734"/>
              <a:chOff x="1547664" y="4715603"/>
              <a:chExt cx="756883" cy="651734"/>
            </a:xfrm>
          </p:grpSpPr>
          <p:pic>
            <p:nvPicPr>
              <p:cNvPr id="63" name="Picture 7" descr="http://simpleicon.com/wp-content/uploads/retweet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632" y="4715603"/>
                <a:ext cx="268288" cy="27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4" name="Group 63"/>
              <p:cNvGrpSpPr/>
              <p:nvPr/>
            </p:nvGrpSpPr>
            <p:grpSpPr>
              <a:xfrm>
                <a:off x="1547664" y="4797152"/>
                <a:ext cx="756883" cy="570185"/>
                <a:chOff x="1547664" y="3290863"/>
                <a:chExt cx="756883" cy="570185"/>
              </a:xfrm>
            </p:grpSpPr>
            <p:pic>
              <p:nvPicPr>
                <p:cNvPr id="65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6" name="Rectangle 65"/>
                <p:cNvSpPr/>
                <p:nvPr/>
              </p:nvSpPr>
              <p:spPr>
                <a:xfrm>
                  <a:off x="1763688" y="3413902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###</a:t>
                  </a:r>
                  <a:endParaRPr lang="en-US" sz="1000" dirty="0"/>
                </a:p>
              </p:txBody>
            </p:sp>
          </p:grpSp>
        </p:grpSp>
        <p:sp>
          <p:nvSpPr>
            <p:cNvPr id="57" name="Rectangle 56"/>
            <p:cNvSpPr/>
            <p:nvPr/>
          </p:nvSpPr>
          <p:spPr>
            <a:xfrm>
              <a:off x="5798789" y="3688339"/>
              <a:ext cx="5613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bot1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372200" y="3688339"/>
              <a:ext cx="6110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 bot2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683036" y="3688339"/>
              <a:ext cx="5613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bot4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331108" y="3688339"/>
              <a:ext cx="5613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bot5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014890" y="3688339"/>
              <a:ext cx="5613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bot3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3332" name="Group 13331"/>
            <p:cNvGrpSpPr/>
            <p:nvPr/>
          </p:nvGrpSpPr>
          <p:grpSpPr>
            <a:xfrm>
              <a:off x="5862601" y="1412776"/>
              <a:ext cx="2742781" cy="1728192"/>
              <a:chOff x="5763331" y="2060848"/>
              <a:chExt cx="2742781" cy="1728192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452320" y="2192135"/>
                <a:ext cx="756883" cy="570185"/>
                <a:chOff x="2302949" y="3290863"/>
                <a:chExt cx="756883" cy="570185"/>
              </a:xfrm>
            </p:grpSpPr>
            <p:pic>
              <p:nvPicPr>
                <p:cNvPr id="32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2949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" name="Rectangle 32"/>
                <p:cNvSpPr/>
                <p:nvPr/>
              </p:nvSpPr>
              <p:spPr>
                <a:xfrm>
                  <a:off x="2461718" y="3413902"/>
                  <a:ext cx="526106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%%%</a:t>
                  </a:r>
                  <a:endParaRPr lang="en-US" sz="1000" dirty="0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7567045" y="2708920"/>
                <a:ext cx="756883" cy="570185"/>
                <a:chOff x="3815117" y="3290863"/>
                <a:chExt cx="756883" cy="570185"/>
              </a:xfrm>
            </p:grpSpPr>
            <p:pic>
              <p:nvPicPr>
                <p:cNvPr id="28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5117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Rectangle 28"/>
                <p:cNvSpPr/>
                <p:nvPr/>
              </p:nvSpPr>
              <p:spPr>
                <a:xfrm>
                  <a:off x="4031722" y="3413902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$$$</a:t>
                  </a:r>
                  <a:endParaRPr lang="en-US" sz="1000" dirty="0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7198598" y="3356992"/>
                <a:ext cx="3690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u</a:t>
                </a:r>
                <a:r>
                  <a:rPr lang="en-US" b="1" baseline="-250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i</a:t>
                </a:r>
                <a:endParaRPr lang="en-US" baseline="-250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6353799" y="2695252"/>
                <a:ext cx="738481" cy="589732"/>
                <a:chOff x="1547664" y="3290863"/>
                <a:chExt cx="756883" cy="570185"/>
              </a:xfrm>
              <a:scene3d>
                <a:camera prst="orthographicFront">
                  <a:rot lat="0" lon="10800000" rev="0"/>
                </a:camera>
                <a:lightRig rig="threePt" dir="t"/>
              </a:scene3d>
            </p:grpSpPr>
            <p:pic>
              <p:nvPicPr>
                <p:cNvPr id="91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sp3d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2" name="Rectangle 91"/>
                <p:cNvSpPr/>
                <p:nvPr/>
              </p:nvSpPr>
              <p:spPr>
                <a:xfrm>
                  <a:off x="1763688" y="3413902"/>
                  <a:ext cx="158437" cy="246221"/>
                </a:xfrm>
                <a:prstGeom prst="rect">
                  <a:avLst/>
                </a:prstGeom>
                <a:sp3d/>
              </p:spPr>
              <p:txBody>
                <a:bodyPr wrap="none">
                  <a:spAutoFit/>
                </a:bodyPr>
                <a:lstStyle/>
                <a:p>
                  <a:endParaRPr lang="en-US" sz="1000" dirty="0"/>
                </a:p>
              </p:txBody>
            </p:sp>
          </p:grpSp>
          <p:grpSp>
            <p:nvGrpSpPr>
              <p:cNvPr id="13331" name="Group 13330"/>
              <p:cNvGrpSpPr/>
              <p:nvPr/>
            </p:nvGrpSpPr>
            <p:grpSpPr>
              <a:xfrm>
                <a:off x="6425807" y="2191196"/>
                <a:ext cx="738481" cy="589732"/>
                <a:chOff x="6425807" y="2191196"/>
                <a:chExt cx="738481" cy="58973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6425807" y="2191196"/>
                  <a:ext cx="738481" cy="589732"/>
                  <a:chOff x="1547664" y="3290863"/>
                  <a:chExt cx="756883" cy="570185"/>
                </a:xfrm>
                <a:scene3d>
                  <a:camera prst="orthographicFront">
                    <a:rot lat="0" lon="10800000" rev="0"/>
                  </a:camera>
                  <a:lightRig rig="threePt" dir="t"/>
                </a:scene3d>
              </p:grpSpPr>
              <p:pic>
                <p:nvPicPr>
                  <p:cNvPr id="34" name="Picture 5" descr="http://upload.wikimedia.org/wikipedia/commons/thumb/7/7f/Speech_bubble.svg/300px-Speech_bubble.svg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47664" y="3290863"/>
                    <a:ext cx="756883" cy="570185"/>
                  </a:xfrm>
                  <a:prstGeom prst="rect">
                    <a:avLst/>
                  </a:prstGeom>
                  <a:noFill/>
                  <a:sp3d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5" name="Rectangle 34"/>
                  <p:cNvSpPr/>
                  <p:nvPr/>
                </p:nvSpPr>
                <p:spPr>
                  <a:xfrm>
                    <a:off x="1763688" y="3413902"/>
                    <a:ext cx="158437" cy="246221"/>
                  </a:xfrm>
                  <a:prstGeom prst="rect">
                    <a:avLst/>
                  </a:prstGeom>
                  <a:sp3d/>
                </p:spPr>
                <p:txBody>
                  <a:bodyPr wrap="none">
                    <a:spAutoFit/>
                  </a:bodyPr>
                  <a:lstStyle/>
                  <a:p>
                    <a:endParaRPr lang="en-US" sz="1000" dirty="0"/>
                  </a:p>
                </p:txBody>
              </p:sp>
            </p:grpSp>
            <p:sp>
              <p:nvSpPr>
                <p:cNvPr id="93" name="Rectangle 92"/>
                <p:cNvSpPr/>
                <p:nvPr/>
              </p:nvSpPr>
              <p:spPr>
                <a:xfrm>
                  <a:off x="6588224" y="2348880"/>
                  <a:ext cx="333746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***</a:t>
                  </a:r>
                  <a:endParaRPr lang="en-US" sz="1000" dirty="0"/>
                </a:p>
              </p:txBody>
            </p:sp>
          </p:grpSp>
          <p:sp>
            <p:nvSpPr>
              <p:cNvPr id="94" name="Rectangle 93"/>
              <p:cNvSpPr/>
              <p:nvPr/>
            </p:nvSpPr>
            <p:spPr>
              <a:xfrm>
                <a:off x="6516216" y="2822739"/>
                <a:ext cx="39626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###</a:t>
                </a:r>
                <a:endParaRPr lang="en-US" sz="1000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556368" y="3284984"/>
                <a:ext cx="84670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4 posts</a:t>
                </a:r>
                <a:endParaRPr lang="en-US" sz="1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312" name="Rectangle 13311"/>
              <p:cNvSpPr/>
              <p:nvPr/>
            </p:nvSpPr>
            <p:spPr>
              <a:xfrm>
                <a:off x="6300192" y="2060848"/>
                <a:ext cx="2205920" cy="1670156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19" name="Curved Connector 13318"/>
              <p:cNvCxnSpPr>
                <a:stCxn id="91" idx="1"/>
              </p:cNvCxnSpPr>
              <p:nvPr/>
            </p:nvCxnSpPr>
            <p:spPr>
              <a:xfrm rot="10800000" flipV="1">
                <a:off x="5763331" y="2990118"/>
                <a:ext cx="590469" cy="798922"/>
              </a:xfrm>
              <a:prstGeom prst="curvedConnector2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5786595" y="3989964"/>
              <a:ext cx="569278" cy="1163838"/>
              <a:chOff x="5786595" y="3989964"/>
              <a:chExt cx="569278" cy="1163838"/>
            </a:xfrm>
          </p:grpSpPr>
          <p:grpSp>
            <p:nvGrpSpPr>
              <p:cNvPr id="119" name="Group 118"/>
              <p:cNvGrpSpPr/>
              <p:nvPr/>
            </p:nvGrpSpPr>
            <p:grpSpPr>
              <a:xfrm>
                <a:off x="5786595" y="3989964"/>
                <a:ext cx="540859" cy="394609"/>
                <a:chOff x="3815117" y="3290863"/>
                <a:chExt cx="667954" cy="503192"/>
              </a:xfrm>
            </p:grpSpPr>
            <p:pic>
              <p:nvPicPr>
                <p:cNvPr id="120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5117" y="3290863"/>
                  <a:ext cx="667954" cy="5031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1" name="Rectangle 120"/>
                <p:cNvSpPr/>
                <p:nvPr/>
              </p:nvSpPr>
              <p:spPr>
                <a:xfrm>
                  <a:off x="3908951" y="3339364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$$$</a:t>
                  </a:r>
                  <a:endParaRPr lang="en-US" sz="1000" dirty="0"/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5794979" y="4368494"/>
                <a:ext cx="532475" cy="428658"/>
                <a:chOff x="2302949" y="3290863"/>
                <a:chExt cx="756883" cy="570185"/>
              </a:xfrm>
            </p:grpSpPr>
            <p:pic>
              <p:nvPicPr>
                <p:cNvPr id="123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2949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4" name="Rectangle 123"/>
                <p:cNvSpPr/>
                <p:nvPr/>
              </p:nvSpPr>
              <p:spPr>
                <a:xfrm>
                  <a:off x="2302949" y="3382136"/>
                  <a:ext cx="526106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%%%</a:t>
                  </a:r>
                  <a:endParaRPr lang="en-US" sz="1000" dirty="0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5823398" y="4725144"/>
                <a:ext cx="532475" cy="428658"/>
                <a:chOff x="2302949" y="3290863"/>
                <a:chExt cx="756883" cy="570185"/>
              </a:xfrm>
            </p:grpSpPr>
            <p:pic>
              <p:nvPicPr>
                <p:cNvPr id="131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2949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2" name="Rectangle 131"/>
                <p:cNvSpPr/>
                <p:nvPr/>
              </p:nvSpPr>
              <p:spPr>
                <a:xfrm>
                  <a:off x="2442680" y="3437752"/>
                  <a:ext cx="474401" cy="3275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***</a:t>
                  </a:r>
                  <a:endParaRPr lang="en-US" sz="1000" dirty="0"/>
                </a:p>
              </p:txBody>
            </p:sp>
          </p:grpSp>
        </p:grpSp>
        <p:sp>
          <p:nvSpPr>
            <p:cNvPr id="142" name="Rectangle 141"/>
            <p:cNvSpPr/>
            <p:nvPr/>
          </p:nvSpPr>
          <p:spPr>
            <a:xfrm>
              <a:off x="5588973" y="3140968"/>
              <a:ext cx="3474785" cy="855148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8415686" y="4005064"/>
              <a:ext cx="6367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accent4">
                      <a:lumMod val="75000"/>
                    </a:schemeClr>
                  </a:solidFill>
                </a:rPr>
                <a:t>k = 5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8400505" y="4005064"/>
              <a:ext cx="663253" cy="35665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4" name="Rectangle 13333"/>
            <p:cNvSpPr/>
            <p:nvPr/>
          </p:nvSpPr>
          <p:spPr>
            <a:xfrm>
              <a:off x="8423199" y="3933056"/>
              <a:ext cx="614232" cy="1100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5751390" y="5085184"/>
              <a:ext cx="6767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r</a:t>
              </a:r>
              <a:r>
                <a:rPr lang="en-US" sz="1400" b="1" baseline="-25000" dirty="0" smtClean="0">
                  <a:solidFill>
                    <a:srgbClr val="FF0000"/>
                  </a:solidFill>
                </a:rPr>
                <a:t>i,1 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= 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pic>
          <p:nvPicPr>
            <p:cNvPr id="96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t="12365" r="81080" b="12341"/>
            <a:stretch/>
          </p:blipFill>
          <p:spPr bwMode="auto">
            <a:xfrm>
              <a:off x="7308304" y="2132856"/>
              <a:ext cx="319248" cy="6471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t="12365" r="81080" b="12341"/>
            <a:stretch/>
          </p:blipFill>
          <p:spPr bwMode="auto">
            <a:xfrm>
              <a:off x="5724128" y="3734304"/>
              <a:ext cx="133580" cy="27076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t="12365" r="81080" b="12341"/>
            <a:stretch/>
          </p:blipFill>
          <p:spPr bwMode="auto">
            <a:xfrm>
              <a:off x="6351226" y="3717032"/>
              <a:ext cx="133580" cy="27076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t="12365" r="81080" b="12341"/>
            <a:stretch/>
          </p:blipFill>
          <p:spPr bwMode="auto">
            <a:xfrm>
              <a:off x="6962034" y="3733268"/>
              <a:ext cx="133580" cy="27076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t="12365" r="81080" b="12341"/>
            <a:stretch/>
          </p:blipFill>
          <p:spPr bwMode="auto">
            <a:xfrm>
              <a:off x="7606772" y="3734304"/>
              <a:ext cx="133580" cy="27076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1" t="12365" r="81080" b="12341"/>
            <a:stretch/>
          </p:blipFill>
          <p:spPr bwMode="auto">
            <a:xfrm>
              <a:off x="8254844" y="3734304"/>
              <a:ext cx="133580" cy="27076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4" name="Group 103"/>
            <p:cNvGrpSpPr/>
            <p:nvPr/>
          </p:nvGrpSpPr>
          <p:grpSpPr>
            <a:xfrm>
              <a:off x="6372200" y="4005064"/>
              <a:ext cx="569278" cy="1163838"/>
              <a:chOff x="5786595" y="3989964"/>
              <a:chExt cx="569278" cy="1163838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5786595" y="3989964"/>
                <a:ext cx="540859" cy="394609"/>
                <a:chOff x="3815117" y="3290863"/>
                <a:chExt cx="667954" cy="503192"/>
              </a:xfrm>
            </p:grpSpPr>
            <p:pic>
              <p:nvPicPr>
                <p:cNvPr id="112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5117" y="3290863"/>
                  <a:ext cx="667954" cy="5031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3" name="Rectangle 112"/>
                <p:cNvSpPr/>
                <p:nvPr/>
              </p:nvSpPr>
              <p:spPr>
                <a:xfrm>
                  <a:off x="3908951" y="3339364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$$$</a:t>
                  </a:r>
                  <a:endParaRPr lang="en-US" sz="1000" dirty="0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5794979" y="4368494"/>
                <a:ext cx="532475" cy="428658"/>
                <a:chOff x="2302949" y="3290863"/>
                <a:chExt cx="756883" cy="570185"/>
              </a:xfrm>
            </p:grpSpPr>
            <p:pic>
              <p:nvPicPr>
                <p:cNvPr id="110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2949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1" name="Rectangle 110"/>
                <p:cNvSpPr/>
                <p:nvPr/>
              </p:nvSpPr>
              <p:spPr>
                <a:xfrm>
                  <a:off x="2302949" y="3382136"/>
                  <a:ext cx="526106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%%%</a:t>
                  </a:r>
                  <a:endParaRPr lang="en-US" sz="1000" dirty="0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5823398" y="4725144"/>
                <a:ext cx="532475" cy="428658"/>
                <a:chOff x="2302949" y="3290863"/>
                <a:chExt cx="756883" cy="570185"/>
              </a:xfrm>
            </p:grpSpPr>
            <p:pic>
              <p:nvPicPr>
                <p:cNvPr id="108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2949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9" name="Rectangle 108"/>
                <p:cNvSpPr/>
                <p:nvPr/>
              </p:nvSpPr>
              <p:spPr>
                <a:xfrm>
                  <a:off x="2442680" y="3437752"/>
                  <a:ext cx="474401" cy="3275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***</a:t>
                  </a:r>
                  <a:endParaRPr lang="en-US" sz="1000" dirty="0"/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7027058" y="4005064"/>
              <a:ext cx="569278" cy="1163838"/>
              <a:chOff x="5786595" y="3989964"/>
              <a:chExt cx="569278" cy="1163838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5786595" y="3989964"/>
                <a:ext cx="540859" cy="394609"/>
                <a:chOff x="3815117" y="3290863"/>
                <a:chExt cx="667954" cy="503192"/>
              </a:xfrm>
            </p:grpSpPr>
            <p:pic>
              <p:nvPicPr>
                <p:cNvPr id="128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5117" y="3290863"/>
                  <a:ext cx="667954" cy="5031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9" name="Rectangle 128"/>
                <p:cNvSpPr/>
                <p:nvPr/>
              </p:nvSpPr>
              <p:spPr>
                <a:xfrm>
                  <a:off x="3908951" y="3339364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$$$</a:t>
                  </a:r>
                  <a:endParaRPr lang="en-US" sz="1000" dirty="0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5794979" y="4368494"/>
                <a:ext cx="532475" cy="428658"/>
                <a:chOff x="2302949" y="3290863"/>
                <a:chExt cx="756883" cy="570185"/>
              </a:xfrm>
            </p:grpSpPr>
            <p:pic>
              <p:nvPicPr>
                <p:cNvPr id="126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2949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7" name="Rectangle 126"/>
                <p:cNvSpPr/>
                <p:nvPr/>
              </p:nvSpPr>
              <p:spPr>
                <a:xfrm>
                  <a:off x="2302949" y="3382136"/>
                  <a:ext cx="526106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%%%</a:t>
                  </a:r>
                  <a:endParaRPr lang="en-US" sz="1000" dirty="0"/>
                </a:p>
              </p:txBody>
            </p:sp>
          </p:grpSp>
          <p:grpSp>
            <p:nvGrpSpPr>
              <p:cNvPr id="117" name="Group 116"/>
              <p:cNvGrpSpPr/>
              <p:nvPr/>
            </p:nvGrpSpPr>
            <p:grpSpPr>
              <a:xfrm>
                <a:off x="5823398" y="4725144"/>
                <a:ext cx="532475" cy="428658"/>
                <a:chOff x="2302949" y="3290863"/>
                <a:chExt cx="756883" cy="570185"/>
              </a:xfrm>
            </p:grpSpPr>
            <p:pic>
              <p:nvPicPr>
                <p:cNvPr id="118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2949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5" name="Rectangle 124"/>
                <p:cNvSpPr/>
                <p:nvPr/>
              </p:nvSpPr>
              <p:spPr>
                <a:xfrm>
                  <a:off x="2442680" y="3437752"/>
                  <a:ext cx="474401" cy="3275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***</a:t>
                  </a:r>
                  <a:endParaRPr lang="en-US" sz="1000" dirty="0"/>
                </a:p>
              </p:txBody>
            </p:sp>
          </p:grpSp>
        </p:grpSp>
        <p:grpSp>
          <p:nvGrpSpPr>
            <p:cNvPr id="139" name="Group 138"/>
            <p:cNvGrpSpPr/>
            <p:nvPr/>
          </p:nvGrpSpPr>
          <p:grpSpPr>
            <a:xfrm>
              <a:off x="7675130" y="4005064"/>
              <a:ext cx="569278" cy="1163838"/>
              <a:chOff x="5786595" y="3989964"/>
              <a:chExt cx="569278" cy="1163838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5786595" y="3989964"/>
                <a:ext cx="540859" cy="394609"/>
                <a:chOff x="3815117" y="3290863"/>
                <a:chExt cx="667954" cy="503192"/>
              </a:xfrm>
            </p:grpSpPr>
            <p:pic>
              <p:nvPicPr>
                <p:cNvPr id="155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5117" y="3290863"/>
                  <a:ext cx="667954" cy="5031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6" name="Rectangle 155"/>
                <p:cNvSpPr/>
                <p:nvPr/>
              </p:nvSpPr>
              <p:spPr>
                <a:xfrm>
                  <a:off x="3908951" y="3339364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$$$</a:t>
                  </a:r>
                  <a:endParaRPr lang="en-US" sz="1000" dirty="0"/>
                </a:p>
              </p:txBody>
            </p:sp>
          </p:grpSp>
          <p:grpSp>
            <p:nvGrpSpPr>
              <p:cNvPr id="141" name="Group 140"/>
              <p:cNvGrpSpPr/>
              <p:nvPr/>
            </p:nvGrpSpPr>
            <p:grpSpPr>
              <a:xfrm>
                <a:off x="5794979" y="4368494"/>
                <a:ext cx="532475" cy="428658"/>
                <a:chOff x="2302949" y="3290863"/>
                <a:chExt cx="756883" cy="570185"/>
              </a:xfrm>
            </p:grpSpPr>
            <p:pic>
              <p:nvPicPr>
                <p:cNvPr id="152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2949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3" name="Rectangle 152"/>
                <p:cNvSpPr/>
                <p:nvPr/>
              </p:nvSpPr>
              <p:spPr>
                <a:xfrm>
                  <a:off x="2302949" y="3382136"/>
                  <a:ext cx="526106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%%%</a:t>
                  </a:r>
                  <a:endParaRPr lang="en-US" sz="1000" dirty="0"/>
                </a:p>
              </p:txBody>
            </p:sp>
          </p:grpSp>
          <p:grpSp>
            <p:nvGrpSpPr>
              <p:cNvPr id="143" name="Group 142"/>
              <p:cNvGrpSpPr/>
              <p:nvPr/>
            </p:nvGrpSpPr>
            <p:grpSpPr>
              <a:xfrm>
                <a:off x="5823398" y="4725144"/>
                <a:ext cx="532475" cy="428658"/>
                <a:chOff x="2302949" y="3290863"/>
                <a:chExt cx="756883" cy="570185"/>
              </a:xfrm>
            </p:grpSpPr>
            <p:pic>
              <p:nvPicPr>
                <p:cNvPr id="144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2949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7" name="Rectangle 146"/>
                <p:cNvSpPr/>
                <p:nvPr/>
              </p:nvSpPr>
              <p:spPr>
                <a:xfrm>
                  <a:off x="2442680" y="3437752"/>
                  <a:ext cx="474401" cy="3275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***</a:t>
                  </a:r>
                  <a:endParaRPr lang="en-US" sz="1000" dirty="0"/>
                </a:p>
              </p:txBody>
            </p:sp>
          </p:grpSp>
        </p:grpSp>
        <p:grpSp>
          <p:nvGrpSpPr>
            <p:cNvPr id="157" name="Group 156"/>
            <p:cNvGrpSpPr/>
            <p:nvPr/>
          </p:nvGrpSpPr>
          <p:grpSpPr>
            <a:xfrm>
              <a:off x="8388424" y="4365104"/>
              <a:ext cx="569278" cy="1163838"/>
              <a:chOff x="5786595" y="3989964"/>
              <a:chExt cx="569278" cy="1163838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5786595" y="3989964"/>
                <a:ext cx="540859" cy="394609"/>
                <a:chOff x="3815117" y="3290863"/>
                <a:chExt cx="667954" cy="503192"/>
              </a:xfrm>
            </p:grpSpPr>
            <p:pic>
              <p:nvPicPr>
                <p:cNvPr id="165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15117" y="3290863"/>
                  <a:ext cx="667954" cy="5031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6" name="Rectangle 165"/>
                <p:cNvSpPr/>
                <p:nvPr/>
              </p:nvSpPr>
              <p:spPr>
                <a:xfrm>
                  <a:off x="3908951" y="3339364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$$$</a:t>
                  </a:r>
                  <a:endParaRPr lang="en-US" sz="1000" dirty="0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5794979" y="4368494"/>
                <a:ext cx="532475" cy="428658"/>
                <a:chOff x="2302949" y="3290863"/>
                <a:chExt cx="756883" cy="570185"/>
              </a:xfrm>
            </p:grpSpPr>
            <p:pic>
              <p:nvPicPr>
                <p:cNvPr id="163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2949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4" name="Rectangle 163"/>
                <p:cNvSpPr/>
                <p:nvPr/>
              </p:nvSpPr>
              <p:spPr>
                <a:xfrm>
                  <a:off x="2302949" y="3382136"/>
                  <a:ext cx="526106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%%%</a:t>
                  </a:r>
                  <a:endParaRPr lang="en-US" sz="1000" dirty="0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5823398" y="4725144"/>
                <a:ext cx="532475" cy="428658"/>
                <a:chOff x="2302949" y="3290863"/>
                <a:chExt cx="756883" cy="570185"/>
              </a:xfrm>
            </p:grpSpPr>
            <p:pic>
              <p:nvPicPr>
                <p:cNvPr id="161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02949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2" name="Rectangle 161"/>
                <p:cNvSpPr/>
                <p:nvPr/>
              </p:nvSpPr>
              <p:spPr>
                <a:xfrm>
                  <a:off x="2442680" y="3437752"/>
                  <a:ext cx="474401" cy="3275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***</a:t>
                  </a:r>
                  <a:endParaRPr lang="en-US" sz="1000" dirty="0"/>
                </a:p>
              </p:txBody>
            </p:sp>
          </p:grpSp>
        </p:grpSp>
        <p:sp>
          <p:nvSpPr>
            <p:cNvPr id="167" name="Rectangle 166"/>
            <p:cNvSpPr/>
            <p:nvPr/>
          </p:nvSpPr>
          <p:spPr>
            <a:xfrm>
              <a:off x="6343484" y="5085184"/>
              <a:ext cx="6767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r</a:t>
              </a:r>
              <a:r>
                <a:rPr lang="en-US" sz="1400" b="1" baseline="-25000" dirty="0" smtClean="0">
                  <a:solidFill>
                    <a:srgbClr val="FF0000"/>
                  </a:solidFill>
                </a:rPr>
                <a:t>i,2 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= 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020272" y="5065439"/>
              <a:ext cx="6767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r</a:t>
              </a:r>
              <a:r>
                <a:rPr lang="en-US" sz="1400" b="1" baseline="-25000" dirty="0" smtClean="0">
                  <a:solidFill>
                    <a:srgbClr val="FF0000"/>
                  </a:solidFill>
                </a:rPr>
                <a:t>i,3 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= 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668344" y="5085184"/>
              <a:ext cx="6767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r</a:t>
              </a:r>
              <a:r>
                <a:rPr lang="en-US" sz="1400" b="1" baseline="-25000" dirty="0" smtClean="0">
                  <a:solidFill>
                    <a:srgbClr val="FF0000"/>
                  </a:solidFill>
                </a:rPr>
                <a:t>i,4 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= 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359708" y="5425479"/>
              <a:ext cx="6767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r</a:t>
              </a:r>
              <a:r>
                <a:rPr lang="en-US" sz="1400" b="1" baseline="-25000" dirty="0" smtClean="0">
                  <a:solidFill>
                    <a:srgbClr val="FF0000"/>
                  </a:solidFill>
                </a:rPr>
                <a:t>i,5 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= 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423018"/>
            <a:ext cx="5697653" cy="103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41168"/>
            <a:ext cx="115212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Rectangle 132"/>
          <p:cNvSpPr/>
          <p:nvPr/>
        </p:nvSpPr>
        <p:spPr>
          <a:xfrm>
            <a:off x="7740352" y="395372"/>
            <a:ext cx="1368152" cy="46166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DETAIL</a:t>
            </a:r>
            <a:endParaRPr lang="el-G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126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33400"/>
            <a:ext cx="8386763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FAVORITISM </a:t>
            </a:r>
            <a:r>
              <a:rPr lang="en-US" dirty="0" smtClean="0"/>
              <a:t>&amp; HOMOGENEITY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23284"/>
            <a:ext cx="4402832" cy="1753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Disparity </a:t>
            </a:r>
            <a:r>
              <a:rPr lang="en-US" dirty="0"/>
              <a:t>of a </a:t>
            </a:r>
            <a:r>
              <a:rPr lang="en-US" dirty="0" err="1"/>
              <a:t>Zipf</a:t>
            </a:r>
            <a:r>
              <a:rPr lang="en-US" dirty="0"/>
              <a:t> </a:t>
            </a:r>
            <a:r>
              <a:rPr lang="en-US" dirty="0" smtClean="0"/>
              <a:t>distribution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 algn="ctr">
              <a:buNone/>
            </a:pPr>
            <a:r>
              <a:rPr lang="en-US" sz="2000" dirty="0" smtClean="0"/>
              <a:t>(proof in paper)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484784"/>
            <a:ext cx="854392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92280" y="35010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homogeneity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64" y="5157192"/>
            <a:ext cx="3960440" cy="67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91880" y="20515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avoritism</a:t>
            </a:r>
          </a:p>
        </p:txBody>
      </p:sp>
      <p:sp>
        <p:nvSpPr>
          <p:cNvPr id="7" name="Oval 6"/>
          <p:cNvSpPr/>
          <p:nvPr/>
        </p:nvSpPr>
        <p:spPr>
          <a:xfrm rot="19807442">
            <a:off x="823741" y="3087412"/>
            <a:ext cx="3351944" cy="397237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540536" y="3870341"/>
            <a:ext cx="3351944" cy="422756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4496" y="4812248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FAVORITISM.</a:t>
            </a:r>
            <a:r>
              <a:rPr lang="en-US" sz="2000" dirty="0" smtClean="0"/>
              <a:t> Participation of </a:t>
            </a:r>
            <a:r>
              <a:rPr lang="en-US" sz="2000" dirty="0" smtClean="0">
                <a:solidFill>
                  <a:srgbClr val="009900"/>
                </a:solidFill>
              </a:rPr>
              <a:t>honest</a:t>
            </a:r>
            <a:r>
              <a:rPr lang="en-US" sz="2000" dirty="0" smtClean="0"/>
              <a:t> users to </a:t>
            </a:r>
            <a:r>
              <a:rPr lang="en-US" sz="2000" dirty="0" err="1" smtClean="0"/>
              <a:t>retweets</a:t>
            </a:r>
            <a:r>
              <a:rPr lang="en-US" sz="2000" dirty="0" smtClean="0"/>
              <a:t> follows </a:t>
            </a:r>
            <a:r>
              <a:rPr lang="en-US" sz="2000" dirty="0"/>
              <a:t>a </a:t>
            </a:r>
            <a:r>
              <a:rPr lang="en-US" sz="2000" dirty="0" err="1">
                <a:solidFill>
                  <a:srgbClr val="009900"/>
                </a:solidFill>
              </a:rPr>
              <a:t>Zipf</a:t>
            </a:r>
            <a:r>
              <a:rPr lang="en-US" sz="2000" dirty="0">
                <a:solidFill>
                  <a:srgbClr val="009900"/>
                </a:solidFill>
              </a:rPr>
              <a:t> law</a:t>
            </a:r>
            <a:r>
              <a:rPr lang="en-US" sz="2000" dirty="0" smtClean="0"/>
              <a:t>.</a:t>
            </a:r>
          </a:p>
          <a:p>
            <a:endParaRPr lang="en-US" sz="1000" dirty="0"/>
          </a:p>
          <a:p>
            <a:r>
              <a:rPr lang="en-US" sz="2000" b="1" dirty="0" smtClean="0"/>
              <a:t>HOMOGENEITY</a:t>
            </a:r>
            <a:r>
              <a:rPr lang="en-US" sz="2000" dirty="0" smtClean="0"/>
              <a:t>. Participation of </a:t>
            </a:r>
            <a:r>
              <a:rPr lang="en-US" sz="2000" dirty="0" smtClean="0">
                <a:solidFill>
                  <a:srgbClr val="FF0000"/>
                </a:solidFill>
              </a:rPr>
              <a:t>fraudulent</a:t>
            </a:r>
            <a:r>
              <a:rPr lang="en-US" sz="2000" dirty="0" smtClean="0"/>
              <a:t> </a:t>
            </a:r>
            <a:r>
              <a:rPr lang="en-US" sz="2000" dirty="0"/>
              <a:t>users </a:t>
            </a:r>
            <a:r>
              <a:rPr lang="en-US" sz="2000" dirty="0" smtClean="0"/>
              <a:t>to </a:t>
            </a:r>
            <a:r>
              <a:rPr lang="en-US" sz="2000" dirty="0" err="1" smtClean="0"/>
              <a:t>retweets</a:t>
            </a:r>
            <a:r>
              <a:rPr lang="en-US" sz="2000" dirty="0" smtClean="0"/>
              <a:t>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FF0000"/>
                </a:solidFill>
              </a:rPr>
              <a:t>homogeneous</a:t>
            </a:r>
            <a:r>
              <a:rPr lang="en-US" sz="2000" dirty="0"/>
              <a:t>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371912" y="4723284"/>
            <a:ext cx="4592576" cy="2020406"/>
          </a:xfrm>
          <a:prstGeom prst="roundRect">
            <a:avLst/>
          </a:prstGeom>
          <a:noFill/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736" y="1772816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uper-skewed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08304" y="22039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avoritism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396335"/>
            <a:ext cx="1368152" cy="461665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DETAIL</a:t>
            </a:r>
            <a:endParaRPr lang="el-G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944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560"/>
            <a:ext cx="8435280" cy="4876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Problems addressed and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Retweet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RTSCOPE: Discovery of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retweeting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activity patterns</a:t>
            </a:r>
          </a:p>
          <a:p>
            <a:pPr lvl="2"/>
            <a:r>
              <a:rPr lang="en-US" sz="3000" dirty="0" err="1" smtClean="0">
                <a:solidFill>
                  <a:schemeClr val="bg1">
                    <a:lumMod val="65000"/>
                  </a:schemeClr>
                </a:solidFill>
              </a:rPr>
              <a:t>Retweeters</a:t>
            </a:r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’ connectivity patterns</a:t>
            </a:r>
          </a:p>
          <a:p>
            <a:pPr lvl="2"/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Activity summarization patterns</a:t>
            </a:r>
          </a:p>
          <a:p>
            <a:pPr lvl="2"/>
            <a:r>
              <a:rPr lang="en-US" sz="3000" dirty="0" err="1" smtClean="0">
                <a:solidFill>
                  <a:schemeClr val="bg1">
                    <a:lumMod val="65000"/>
                  </a:schemeClr>
                </a:solidFill>
              </a:rPr>
              <a:t>Retweeters</a:t>
            </a:r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’ activation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err="1" smtClean="0">
                <a:solidFill>
                  <a:srgbClr val="C00000"/>
                </a:solidFill>
              </a:rPr>
              <a:t>RTGen</a:t>
            </a:r>
            <a:r>
              <a:rPr lang="en-US" sz="3200" b="1" dirty="0" smtClean="0">
                <a:solidFill>
                  <a:srgbClr val="C00000"/>
                </a:solidFill>
              </a:rPr>
              <a:t>: a </a:t>
            </a:r>
            <a:r>
              <a:rPr lang="en-US" sz="3200" b="1" dirty="0" err="1" smtClean="0">
                <a:solidFill>
                  <a:srgbClr val="C00000"/>
                </a:solidFill>
              </a:rPr>
              <a:t>retweeting</a:t>
            </a:r>
            <a:r>
              <a:rPr lang="en-US" sz="3200" b="1" dirty="0" smtClean="0">
                <a:solidFill>
                  <a:srgbClr val="C00000"/>
                </a:solidFill>
              </a:rPr>
              <a:t> activity generator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Conclusions 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7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640960" cy="5373216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rgbClr val="33CC33"/>
              </a:solidFill>
            </a:endParaRPr>
          </a:p>
          <a:p>
            <a:endParaRPr lang="en-US" dirty="0" smtClean="0">
              <a:solidFill>
                <a:srgbClr val="33CC33"/>
              </a:solidFill>
            </a:endParaRPr>
          </a:p>
          <a:p>
            <a:endParaRPr lang="en-US" dirty="0" smtClean="0">
              <a:solidFill>
                <a:srgbClr val="33CC33"/>
              </a:solidFill>
            </a:endParaRPr>
          </a:p>
          <a:p>
            <a:endParaRPr lang="en-US" dirty="0" smtClean="0">
              <a:solidFill>
                <a:srgbClr val="33CC33"/>
              </a:solidFill>
            </a:endParaRPr>
          </a:p>
          <a:p>
            <a:endParaRPr lang="en-US" sz="2000" dirty="0" smtClean="0">
              <a:solidFill>
                <a:srgbClr val="33CC33"/>
              </a:solidFill>
            </a:endParaRPr>
          </a:p>
          <a:p>
            <a:r>
              <a:rPr lang="en-US" dirty="0" smtClean="0">
                <a:solidFill>
                  <a:srgbClr val="33CC33"/>
                </a:solidFill>
              </a:rPr>
              <a:t>HONEST</a:t>
            </a:r>
            <a:r>
              <a:rPr lang="en-US" dirty="0" smtClean="0"/>
              <a:t> </a:t>
            </a:r>
            <a:r>
              <a:rPr lang="en-US" dirty="0" err="1" smtClean="0"/>
              <a:t>retweeting</a:t>
            </a:r>
            <a:r>
              <a:rPr lang="en-US" dirty="0" smtClean="0"/>
              <a:t> simulation</a:t>
            </a:r>
          </a:p>
          <a:p>
            <a:pPr lvl="1"/>
            <a:r>
              <a:rPr lang="en-US" dirty="0" err="1"/>
              <a:t>Kronecker</a:t>
            </a:r>
            <a:r>
              <a:rPr lang="en-US" dirty="0"/>
              <a:t> </a:t>
            </a:r>
            <a:r>
              <a:rPr lang="en-US" dirty="0" smtClean="0"/>
              <a:t>graph for users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sz="10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FRAUDULENT </a:t>
            </a:r>
            <a:r>
              <a:rPr lang="en-US" dirty="0" err="1" smtClean="0"/>
              <a:t>retweeting</a:t>
            </a:r>
            <a:r>
              <a:rPr lang="en-US" dirty="0" smtClean="0"/>
              <a:t> </a:t>
            </a:r>
            <a:r>
              <a:rPr lang="en-US" dirty="0"/>
              <a:t>simulation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dense </a:t>
            </a:r>
            <a:r>
              <a:rPr lang="en-US" dirty="0" err="1" smtClean="0"/>
              <a:t>Erdös</a:t>
            </a:r>
            <a:r>
              <a:rPr lang="hu-HU" dirty="0" smtClean="0"/>
              <a:t>–Rényi</a:t>
            </a:r>
            <a:r>
              <a:rPr lang="en-US" dirty="0" smtClean="0"/>
              <a:t> graph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71600" y="4452831"/>
            <a:ext cx="5397345" cy="2349512"/>
            <a:chOff x="971600" y="4452831"/>
            <a:chExt cx="5397345" cy="2349512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452831"/>
              <a:ext cx="3600400" cy="341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6093296"/>
              <a:ext cx="2949074" cy="384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2019059" y="4866401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simulation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75656" y="4869160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  user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1871700" y="4725144"/>
              <a:ext cx="180020" cy="1953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321133" y="4727902"/>
              <a:ext cx="63007" cy="19263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059832" y="4725144"/>
              <a:ext cx="0" cy="21602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572000" y="4869160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1">
                      <a:lumMod val="50000"/>
                    </a:schemeClr>
                  </a:solidFill>
                </a:rPr>
                <a:t>#followers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289116" y="4773767"/>
              <a:ext cx="426900" cy="14676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843808" y="4880193"/>
              <a:ext cx="20162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accent1">
                      <a:lumMod val="50000"/>
                    </a:schemeClr>
                  </a:solidFill>
                </a:defRPr>
              </a:lvl1pPr>
            </a:lstStyle>
            <a:p>
              <a:r>
                <a:rPr lang="en-US" dirty="0"/>
                <a:t>r</a:t>
              </a:r>
              <a:r>
                <a:rPr lang="en-US" dirty="0" smtClean="0"/>
                <a:t>andom value in (0,1]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16617" y="6525344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chemeClr val="accent1">
                      <a:lumMod val="50000"/>
                    </a:schemeClr>
                  </a:solidFill>
                </a:defRPr>
              </a:lvl1pPr>
            </a:lstStyle>
            <a:p>
              <a:r>
                <a:rPr lang="en-US" i="1" dirty="0" smtClean="0"/>
                <a:t>B</a:t>
              </a:r>
              <a:r>
                <a:rPr lang="en-US" i="1" baseline="-25000" dirty="0" smtClean="0"/>
                <a:t>1</a:t>
              </a:r>
              <a:r>
                <a:rPr lang="en-US" dirty="0" smtClean="0"/>
                <a:t> (camouflage) OR </a:t>
              </a:r>
              <a:r>
                <a:rPr lang="en-US" i="1" dirty="0" smtClean="0"/>
                <a:t>B</a:t>
              </a:r>
              <a:r>
                <a:rPr lang="en-US" i="1" baseline="-25000" dirty="0" smtClean="0"/>
                <a:t>2</a:t>
              </a:r>
              <a:r>
                <a:rPr lang="en-US" i="1" dirty="0" smtClean="0"/>
                <a:t> </a:t>
              </a:r>
              <a:r>
                <a:rPr lang="en-US" dirty="0" smtClean="0"/>
                <a:t>(</a:t>
              </a:r>
              <a:r>
                <a:rPr lang="en-US" i="1" dirty="0" smtClean="0"/>
                <a:t>fraud</a:t>
              </a:r>
              <a:r>
                <a:rPr lang="en-US" dirty="0" smtClean="0"/>
                <a:t>), </a:t>
              </a:r>
              <a:r>
                <a:rPr lang="en-US" i="1" dirty="0"/>
                <a:t>B</a:t>
              </a:r>
              <a:r>
                <a:rPr lang="en-US" i="1" baseline="-25000" dirty="0"/>
                <a:t>1</a:t>
              </a:r>
              <a:r>
                <a:rPr lang="en-US" dirty="0"/>
                <a:t> </a:t>
              </a:r>
              <a:r>
                <a:rPr lang="en-US" dirty="0" smtClean="0"/>
                <a:t>&lt;&lt; </a:t>
              </a:r>
              <a:r>
                <a:rPr lang="en-US" i="1" dirty="0" smtClean="0"/>
                <a:t>B</a:t>
              </a:r>
              <a:r>
                <a:rPr lang="en-US" i="1" baseline="-25000" dirty="0" smtClean="0"/>
                <a:t>2</a:t>
              </a:r>
              <a:endParaRPr lang="en-US" i="1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3920674" y="6455525"/>
              <a:ext cx="216023" cy="10801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ight Brace 17"/>
          <p:cNvSpPr/>
          <p:nvPr/>
        </p:nvSpPr>
        <p:spPr>
          <a:xfrm rot="10800000">
            <a:off x="441375" y="2348880"/>
            <a:ext cx="602232" cy="1008112"/>
          </a:xfrm>
          <a:prstGeom prst="rightBrace">
            <a:avLst>
              <a:gd name="adj1" fmla="val 8333"/>
              <a:gd name="adj2" fmla="val 50000"/>
            </a:avLst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19872" y="404664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 each simulation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31819" y="2566645"/>
            <a:ext cx="787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 N </a:t>
            </a:r>
          </a:p>
          <a:p>
            <a:pPr algn="ctr"/>
            <a:r>
              <a:rPr lang="en-US" b="1" dirty="0" smtClean="0"/>
              <a:t>times</a:t>
            </a:r>
            <a:endParaRPr lang="el-GR" b="1" dirty="0"/>
          </a:p>
        </p:txBody>
      </p:sp>
      <p:sp>
        <p:nvSpPr>
          <p:cNvPr id="23" name="Rectangle 22"/>
          <p:cNvSpPr/>
          <p:nvPr/>
        </p:nvSpPr>
        <p:spPr>
          <a:xfrm>
            <a:off x="755576" y="1844824"/>
            <a:ext cx="8280920" cy="158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0" indent="-18288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292934"/>
                </a:solidFill>
              </a:rPr>
              <a:t>Select an </a:t>
            </a:r>
            <a:r>
              <a:rPr lang="en-US" sz="2200" i="1" dirty="0" smtClean="0">
                <a:solidFill>
                  <a:srgbClr val="292934"/>
                </a:solidFill>
              </a:rPr>
              <a:t>author</a:t>
            </a:r>
            <a:r>
              <a:rPr lang="en-US" sz="2200" dirty="0" smtClean="0">
                <a:solidFill>
                  <a:srgbClr val="292934"/>
                </a:solidFill>
              </a:rPr>
              <a:t> and </a:t>
            </a:r>
            <a:r>
              <a:rPr lang="en-US" sz="2200" i="1" dirty="0" smtClean="0">
                <a:solidFill>
                  <a:srgbClr val="292934"/>
                </a:solidFill>
              </a:rPr>
              <a:t>N, i.e. number of simulations</a:t>
            </a:r>
            <a:r>
              <a:rPr lang="en-US" sz="2200" dirty="0" smtClean="0">
                <a:solidFill>
                  <a:srgbClr val="292934"/>
                </a:solidFill>
              </a:rPr>
              <a:t> (tweets)</a:t>
            </a:r>
          </a:p>
          <a:p>
            <a:pPr marL="182880" lvl="0" indent="-18288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292934"/>
                </a:solidFill>
              </a:rPr>
              <a:t>“</a:t>
            </a:r>
            <a:r>
              <a:rPr lang="en-US" sz="2200" i="1" dirty="0" smtClean="0">
                <a:solidFill>
                  <a:srgbClr val="292934"/>
                </a:solidFill>
              </a:rPr>
              <a:t>Activate</a:t>
            </a:r>
            <a:r>
              <a:rPr lang="en-US" sz="2200" dirty="0" smtClean="0">
                <a:solidFill>
                  <a:srgbClr val="292934"/>
                </a:solidFill>
              </a:rPr>
              <a:t>” author and then recursively followers of activated users’ with probability </a:t>
            </a:r>
            <a:r>
              <a:rPr lang="en-US" sz="2200" i="1" dirty="0" smtClean="0">
                <a:solidFill>
                  <a:srgbClr val="292934"/>
                </a:solidFill>
              </a:rPr>
              <a:t>P </a:t>
            </a:r>
            <a:r>
              <a:rPr lang="en-US" sz="2200" dirty="0" smtClean="0">
                <a:solidFill>
                  <a:srgbClr val="292934"/>
                </a:solidFill>
              </a:rPr>
              <a:t>(depends on tweet’s </a:t>
            </a:r>
            <a:r>
              <a:rPr lang="en-US" sz="2200" i="1" dirty="0" smtClean="0">
                <a:solidFill>
                  <a:srgbClr val="292934"/>
                </a:solidFill>
              </a:rPr>
              <a:t>interestingness b</a:t>
            </a:r>
            <a:r>
              <a:rPr lang="en-US" sz="2200" dirty="0" smtClean="0">
                <a:solidFill>
                  <a:srgbClr val="292934"/>
                </a:solidFill>
              </a:rPr>
              <a:t>)</a:t>
            </a:r>
          </a:p>
          <a:p>
            <a:pPr marL="182880" lvl="0" indent="-18288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292934"/>
                </a:solidFill>
              </a:rPr>
              <a:t>Activated users form the set of </a:t>
            </a:r>
            <a:r>
              <a:rPr lang="en-US" sz="2200" dirty="0" err="1" smtClean="0">
                <a:solidFill>
                  <a:srgbClr val="292934"/>
                </a:solidFill>
              </a:rPr>
              <a:t>retweeters</a:t>
            </a:r>
            <a:endParaRPr lang="en-US" sz="2200" dirty="0">
              <a:solidFill>
                <a:srgbClr val="29293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5536" y="1412776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0" indent="-182880">
              <a:spcBef>
                <a:spcPct val="20000"/>
              </a:spcBef>
              <a:buClr>
                <a:srgbClr val="93A299"/>
              </a:buClr>
              <a:buSzPct val="85000"/>
            </a:pPr>
            <a:r>
              <a:rPr lang="en-US" sz="2400" dirty="0" smtClean="0">
                <a:solidFill>
                  <a:srgbClr val="292934"/>
                </a:solidFill>
              </a:rPr>
              <a:t>Given a set of users and their </a:t>
            </a:r>
            <a:r>
              <a:rPr lang="en-US" sz="2400" i="1" dirty="0" smtClean="0">
                <a:solidFill>
                  <a:srgbClr val="292934"/>
                </a:solidFill>
              </a:rPr>
              <a:t>follow </a:t>
            </a:r>
            <a:r>
              <a:rPr lang="en-US" sz="2400" dirty="0" smtClean="0">
                <a:solidFill>
                  <a:srgbClr val="292934"/>
                </a:solidFill>
              </a:rPr>
              <a:t>relationships: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23528" y="3573016"/>
            <a:ext cx="6408712" cy="3240360"/>
          </a:xfrm>
          <a:prstGeom prst="roundRect">
            <a:avLst/>
          </a:prstGeom>
          <a:noFill/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410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Disparity based on </a:t>
            </a:r>
            <a:r>
              <a:rPr lang="en-US" dirty="0" err="1" smtClean="0"/>
              <a:t>RTGen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09420"/>
            <a:ext cx="8229600" cy="1887932"/>
          </a:xfrm>
        </p:spPr>
        <p:txBody>
          <a:bodyPr/>
          <a:lstStyle/>
          <a:p>
            <a:r>
              <a:rPr lang="en-US" dirty="0" smtClean="0"/>
              <a:t>100 simulations for 10 honest and 10 fraudulent users.</a:t>
            </a:r>
          </a:p>
          <a:p>
            <a:r>
              <a:rPr lang="en-US" dirty="0" smtClean="0"/>
              <a:t>Averaged disparity per author and </a:t>
            </a:r>
            <a:r>
              <a:rPr lang="en-US" i="1" dirty="0" smtClean="0"/>
              <a:t>k</a:t>
            </a:r>
            <a:r>
              <a:rPr lang="en-US" dirty="0" smtClean="0"/>
              <a:t>-sized retweet thread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412776"/>
            <a:ext cx="854392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 rot="19957145">
            <a:off x="1001919" y="3368939"/>
            <a:ext cx="3351944" cy="476006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96520" y="4094294"/>
            <a:ext cx="3351944" cy="238003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/>
          <p:nvPr/>
        </p:nvCxnSpPr>
        <p:spPr>
          <a:xfrm rot="5400000" flipH="1" flipV="1">
            <a:off x="467546" y="4293099"/>
            <a:ext cx="1296142" cy="864093"/>
          </a:xfrm>
          <a:prstGeom prst="curvedConnector3">
            <a:avLst>
              <a:gd name="adj1" fmla="val 140704"/>
            </a:avLst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V="1">
            <a:off x="7698246" y="4611030"/>
            <a:ext cx="1300579" cy="223795"/>
          </a:xfrm>
          <a:prstGeom prst="curvedConnector3">
            <a:avLst>
              <a:gd name="adj1" fmla="val 134003"/>
            </a:avLst>
          </a:prstGeom>
          <a:ln w="190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827584" y="5805264"/>
            <a:ext cx="7344816" cy="866280"/>
            <a:chOff x="599801" y="5762000"/>
            <a:chExt cx="8544199" cy="871405"/>
          </a:xfrm>
        </p:grpSpPr>
        <p:sp>
          <p:nvSpPr>
            <p:cNvPr id="28" name="Rectangle 27"/>
            <p:cNvSpPr/>
            <p:nvPr/>
          </p:nvSpPr>
          <p:spPr>
            <a:xfrm>
              <a:off x="599801" y="5762000"/>
              <a:ext cx="8436695" cy="7186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600" dirty="0" err="1" smtClean="0"/>
                <a:t>RTGen</a:t>
              </a:r>
              <a:r>
                <a:rPr lang="en-US" sz="2600" dirty="0" smtClean="0"/>
                <a:t> closely emulates </a:t>
              </a:r>
              <a:r>
                <a:rPr lang="en-US" sz="2600" dirty="0" err="1" smtClean="0"/>
                <a:t>retweeting</a:t>
              </a:r>
              <a:r>
                <a:rPr lang="en-US" sz="2600" dirty="0" smtClean="0"/>
                <a:t> honest and fraudulent activity </a:t>
              </a:r>
              <a:endParaRPr lang="en-US" sz="26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11560" y="5762000"/>
              <a:ext cx="8532440" cy="871405"/>
            </a:xfrm>
            <a:prstGeom prst="roundRect">
              <a:avLst/>
            </a:prstGeom>
            <a:noFill/>
            <a:ln w="317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835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4876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Problems addressed and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Retweet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RTSCOPE: Discovery of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retweeting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 activity patterns</a:t>
            </a:r>
          </a:p>
          <a:p>
            <a:pPr lvl="2"/>
            <a:r>
              <a:rPr lang="en-US" sz="3000" dirty="0" err="1">
                <a:solidFill>
                  <a:schemeClr val="bg1">
                    <a:lumMod val="65000"/>
                  </a:schemeClr>
                </a:solidFill>
              </a:rPr>
              <a:t>Retweeters</a:t>
            </a:r>
            <a:r>
              <a:rPr lang="en-US" sz="3000" dirty="0">
                <a:solidFill>
                  <a:schemeClr val="bg1">
                    <a:lumMod val="65000"/>
                  </a:schemeClr>
                </a:solidFill>
              </a:rPr>
              <a:t>’ connectivity patterns</a:t>
            </a:r>
          </a:p>
          <a:p>
            <a:pPr lvl="2"/>
            <a:r>
              <a:rPr lang="en-US" sz="3000" dirty="0">
                <a:solidFill>
                  <a:schemeClr val="bg1">
                    <a:lumMod val="65000"/>
                  </a:schemeClr>
                </a:solidFill>
              </a:rPr>
              <a:t>Activity summarization patterns</a:t>
            </a:r>
          </a:p>
          <a:p>
            <a:pPr lvl="2"/>
            <a:r>
              <a:rPr lang="en-US" sz="3000" dirty="0" err="1">
                <a:solidFill>
                  <a:schemeClr val="bg1">
                    <a:lumMod val="65000"/>
                  </a:schemeClr>
                </a:solidFill>
              </a:rPr>
              <a:t>Retweeters</a:t>
            </a:r>
            <a:r>
              <a:rPr lang="en-US" sz="3000" dirty="0">
                <a:solidFill>
                  <a:schemeClr val="bg1">
                    <a:lumMod val="65000"/>
                  </a:schemeClr>
                </a:solidFill>
              </a:rPr>
              <a:t>’ activation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RTGen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: a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retweeting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 activity generator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>
                <a:solidFill>
                  <a:srgbClr val="C00000"/>
                </a:solidFill>
              </a:rPr>
              <a:t>Conclusions 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13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Patterns</a:t>
            </a:r>
            <a:r>
              <a:rPr lang="en-US" sz="2800" dirty="0"/>
              <a:t>: </a:t>
            </a:r>
            <a:r>
              <a:rPr lang="en-US" sz="2800" dirty="0" smtClean="0"/>
              <a:t>discovered several </a:t>
            </a:r>
            <a:r>
              <a:rPr lang="en-US" sz="2800" dirty="0"/>
              <a:t>patterns (RTSCOPE) for </a:t>
            </a:r>
            <a:r>
              <a:rPr lang="en-US" sz="2800" dirty="0" smtClean="0"/>
              <a:t>spotting various types </a:t>
            </a:r>
            <a:r>
              <a:rPr lang="en-US" sz="2800" dirty="0"/>
              <a:t>of </a:t>
            </a:r>
            <a:r>
              <a:rPr lang="en-US" sz="2800" dirty="0" smtClean="0"/>
              <a:t>retweet fraud, </a:t>
            </a:r>
            <a:r>
              <a:rPr lang="en-US" sz="2800" dirty="0"/>
              <a:t>e.g. </a:t>
            </a:r>
            <a:endParaRPr lang="en-US" sz="2800" dirty="0" smtClean="0"/>
          </a:p>
          <a:p>
            <a:pPr lvl="1"/>
            <a:r>
              <a:rPr lang="en-US" sz="2400" b="1" dirty="0" smtClean="0"/>
              <a:t>TRIANGLES</a:t>
            </a:r>
            <a:r>
              <a:rPr lang="en-US" sz="2400" dirty="0" smtClean="0"/>
              <a:t> reveals </a:t>
            </a:r>
            <a:r>
              <a:rPr lang="en-US" sz="2400" dirty="0"/>
              <a:t>strong connectivity in </a:t>
            </a:r>
            <a:r>
              <a:rPr lang="en-US" sz="2400" dirty="0" err="1" smtClean="0"/>
              <a:t>retweeter</a:t>
            </a:r>
            <a:r>
              <a:rPr lang="en-US" sz="2400" dirty="0" smtClean="0"/>
              <a:t> networks</a:t>
            </a:r>
          </a:p>
          <a:p>
            <a:pPr lvl="1"/>
            <a:r>
              <a:rPr lang="en-US" sz="2400" b="1" dirty="0" smtClean="0"/>
              <a:t>HOMOGENEITY</a:t>
            </a:r>
            <a:r>
              <a:rPr lang="en-US" sz="2400" dirty="0" smtClean="0"/>
              <a:t> indicates </a:t>
            </a:r>
            <a:r>
              <a:rPr lang="en-US" sz="2400" dirty="0"/>
              <a:t>uniform </a:t>
            </a:r>
            <a:r>
              <a:rPr lang="en-US" sz="2400" dirty="0" err="1"/>
              <a:t>retweet</a:t>
            </a:r>
            <a:r>
              <a:rPr lang="en-US" sz="2400" dirty="0"/>
              <a:t> </a:t>
            </a:r>
            <a:r>
              <a:rPr lang="en-US" sz="2400" dirty="0" smtClean="0"/>
              <a:t>disparity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sz="2800" b="1" dirty="0" smtClean="0">
                <a:solidFill>
                  <a:srgbClr val="0070C0"/>
                </a:solidFill>
              </a:rPr>
              <a:t>Generator</a:t>
            </a:r>
            <a:r>
              <a:rPr lang="en-US" sz="2800" dirty="0"/>
              <a:t>: </a:t>
            </a:r>
            <a:r>
              <a:rPr lang="en-US" sz="2800" dirty="0" smtClean="0"/>
              <a:t>proposed RTGEN which produces </a:t>
            </a:r>
            <a:r>
              <a:rPr lang="en-US" sz="2800" dirty="0" smtClean="0">
                <a:solidFill>
                  <a:srgbClr val="669900"/>
                </a:solidFill>
              </a:rPr>
              <a:t>organic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FF0000"/>
                </a:solidFill>
              </a:rPr>
              <a:t>fraudulent</a:t>
            </a:r>
            <a:r>
              <a:rPr lang="en-US" sz="2800" dirty="0"/>
              <a:t> </a:t>
            </a:r>
            <a:r>
              <a:rPr lang="en-US" sz="2800" dirty="0" err="1"/>
              <a:t>retweet</a:t>
            </a:r>
            <a:r>
              <a:rPr lang="en-US" sz="2800" dirty="0"/>
              <a:t> </a:t>
            </a:r>
            <a:r>
              <a:rPr lang="en-US" sz="2800" dirty="0" smtClean="0"/>
              <a:t>activity</a:t>
            </a:r>
          </a:p>
          <a:p>
            <a:pPr lvl="1"/>
            <a:r>
              <a:rPr lang="en-US" sz="2400" dirty="0" smtClean="0"/>
              <a:t>useful </a:t>
            </a:r>
            <a:r>
              <a:rPr lang="en-US" sz="2400" dirty="0"/>
              <a:t>for </a:t>
            </a:r>
            <a:r>
              <a:rPr lang="en-US" sz="2400" dirty="0" smtClean="0"/>
              <a:t>experimentation / evaluation </a:t>
            </a:r>
            <a:r>
              <a:rPr lang="en-US" sz="2400" dirty="0"/>
              <a:t>scenarios </a:t>
            </a:r>
            <a:r>
              <a:rPr lang="en-US" sz="2400" dirty="0" smtClean="0"/>
              <a:t>where labeled </a:t>
            </a:r>
            <a:r>
              <a:rPr lang="en-US" sz="2400" dirty="0"/>
              <a:t>retweet data are </a:t>
            </a:r>
            <a:r>
              <a:rPr lang="en-US" sz="2400" dirty="0" smtClean="0"/>
              <a:t>missing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67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Questions?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6570" y="2012647"/>
            <a:ext cx="6600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Download </a:t>
            </a:r>
            <a:r>
              <a:rPr lang="en-US" sz="2400" b="1" dirty="0" smtClean="0"/>
              <a:t>code</a:t>
            </a:r>
            <a:r>
              <a:rPr lang="en-US" sz="2400" dirty="0" smtClean="0"/>
              <a:t> and </a:t>
            </a:r>
            <a:r>
              <a:rPr lang="en-US" sz="2400" b="1" dirty="0" smtClean="0"/>
              <a:t>dataset</a:t>
            </a:r>
            <a:r>
              <a:rPr lang="en-US" sz="2400" dirty="0" smtClean="0"/>
              <a:t> at:</a:t>
            </a:r>
          </a:p>
          <a:p>
            <a:pPr algn="ctr"/>
            <a:r>
              <a:rPr lang="en-US" sz="2400" dirty="0" smtClean="0">
                <a:hlinkClick r:id="rId3"/>
              </a:rPr>
              <a:t>http://oswinds.csd.auth.gr/project/RTSCOPE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F0D0-2497-AA41-8120-223B9214FF6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01008"/>
            <a:ext cx="857193" cy="87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229692785"/>
              </p:ext>
            </p:extLst>
          </p:nvPr>
        </p:nvGraphicFramePr>
        <p:xfrm>
          <a:off x="5825348" y="3575961"/>
          <a:ext cx="546852" cy="573119"/>
        </p:xfrm>
        <a:graphic>
          <a:graphicData uri="http://schemas.openxmlformats.org/presentationml/2006/ole">
            <p:oleObj spid="_x0000_s12324" name="Photo Editor Photo" r:id="rId5" imgW="638264" imgH="666667" progId="">
              <p:embed/>
            </p:oleObj>
          </a:graphicData>
        </a:graphic>
      </p:graphicFrame>
      <p:pic>
        <p:nvPicPr>
          <p:cNvPr id="12314" name="Picture 26" descr="C:\Users\mgiatsog\AppData\Local\Temp\Rar$DIa0.264\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926" y="3466871"/>
            <a:ext cx="1828194" cy="9437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691680" y="5085184"/>
            <a:ext cx="5400600" cy="1772816"/>
            <a:chOff x="0" y="1268760"/>
            <a:chExt cx="8908848" cy="3220764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8760"/>
              <a:ext cx="8908848" cy="3220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Oval 12"/>
            <p:cNvSpPr/>
            <p:nvPr/>
          </p:nvSpPr>
          <p:spPr>
            <a:xfrm>
              <a:off x="611560" y="1340768"/>
              <a:ext cx="2880320" cy="100811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44200" y="1817419"/>
              <a:ext cx="1848908" cy="4752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/>
                <a:t>ENTHUSIASM</a:t>
              </a:r>
              <a:endParaRPr lang="en-US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70170" y="3492709"/>
              <a:ext cx="1989057" cy="4752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b="1" dirty="0" smtClean="0"/>
                <a:t>MACHINE-GUN</a:t>
              </a:r>
              <a:endParaRPr lang="en-US" sz="11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436096" y="3861048"/>
              <a:ext cx="2880320" cy="4227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11439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Retweet fraud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0691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Typical reasons for </a:t>
            </a:r>
            <a:r>
              <a:rPr lang="en-US" i="1" dirty="0" err="1" smtClean="0"/>
              <a:t>retweeting</a:t>
            </a:r>
            <a:r>
              <a:rPr lang="en-US" dirty="0" smtClean="0"/>
              <a:t> </a:t>
            </a:r>
            <a:r>
              <a:rPr lang="en-US" dirty="0"/>
              <a:t>(rebroadcasting) </a:t>
            </a:r>
            <a:r>
              <a:rPr lang="en-US" dirty="0" smtClean="0"/>
              <a:t>a post: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its high quality / interestingness, and /</a:t>
            </a:r>
            <a:r>
              <a:rPr lang="en-US" sz="2200" dirty="0"/>
              <a:t> </a:t>
            </a:r>
            <a:r>
              <a:rPr lang="en-US" sz="2200" dirty="0" smtClean="0"/>
              <a:t>or</a:t>
            </a:r>
          </a:p>
          <a:p>
            <a:pPr lvl="1">
              <a:lnSpc>
                <a:spcPct val="120000"/>
              </a:lnSpc>
            </a:pPr>
            <a:r>
              <a:rPr lang="en-US" sz="2200" dirty="0" smtClean="0"/>
              <a:t>the influence / popularity of its author.</a:t>
            </a: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b="1" i="1" dirty="0" smtClean="0"/>
              <a:t># </a:t>
            </a:r>
            <a:r>
              <a:rPr lang="en-US" b="1" i="1" dirty="0" err="1" smtClean="0"/>
              <a:t>retweets</a:t>
            </a:r>
            <a:r>
              <a:rPr lang="en-US" b="1" i="1" dirty="0" smtClean="0"/>
              <a:t> </a:t>
            </a:r>
            <a:r>
              <a:rPr lang="en-US" dirty="0" smtClean="0"/>
              <a:t>serves as </a:t>
            </a:r>
            <a:r>
              <a:rPr lang="en-US" dirty="0"/>
              <a:t>a post’s popularity </a:t>
            </a:r>
            <a:r>
              <a:rPr lang="en-US" dirty="0" smtClean="0"/>
              <a:t>indicator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err="1" smtClean="0"/>
              <a:t>Retweet</a:t>
            </a:r>
            <a:r>
              <a:rPr lang="en-US" b="1" dirty="0" smtClean="0"/>
              <a:t> fraud: </a:t>
            </a:r>
            <a:r>
              <a:rPr lang="en-US" dirty="0" smtClean="0"/>
              <a:t>falsely create </a:t>
            </a:r>
            <a:r>
              <a:rPr lang="en-US" dirty="0"/>
              <a:t>the impression </a:t>
            </a:r>
            <a:r>
              <a:rPr lang="en-US" dirty="0" smtClean="0"/>
              <a:t>of popularity </a:t>
            </a:r>
            <a:r>
              <a:rPr lang="en-US" dirty="0"/>
              <a:t>by artificially generating a </a:t>
            </a:r>
            <a:r>
              <a:rPr lang="en-US" dirty="0" smtClean="0"/>
              <a:t>high volume of </a:t>
            </a:r>
            <a:r>
              <a:rPr lang="en-US" dirty="0" err="1" smtClean="0"/>
              <a:t>retweets</a:t>
            </a:r>
            <a:endParaRPr lang="en-US" dirty="0" smtClean="0"/>
          </a:p>
          <a:p>
            <a:pPr>
              <a:spcBef>
                <a:spcPts val="0"/>
              </a:spcBef>
            </a:pPr>
            <a:endParaRPr lang="en-US" sz="900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Twitter estimates 14% (5%) of user accounts being bots (spam bots); </a:t>
            </a:r>
            <a:r>
              <a:rPr lang="en-US" i="1" dirty="0" smtClean="0"/>
              <a:t>the problem is probably much bigger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Such content is </a:t>
            </a:r>
            <a:r>
              <a:rPr lang="en-US" dirty="0" smtClean="0">
                <a:solidFill>
                  <a:srgbClr val="C00000"/>
                </a:solidFill>
              </a:rPr>
              <a:t>vacuous, </a:t>
            </a:r>
            <a:r>
              <a:rPr lang="en-US" dirty="0" err="1" smtClean="0">
                <a:solidFill>
                  <a:srgbClr val="C00000"/>
                </a:solidFill>
              </a:rPr>
              <a:t>spammy</a:t>
            </a:r>
            <a:r>
              <a:rPr lang="en-US" dirty="0" smtClean="0">
                <a:solidFill>
                  <a:srgbClr val="C00000"/>
                </a:solidFill>
              </a:rPr>
              <a:t> / malicious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9900"/>
                </a:solidFill>
              </a:rPr>
              <a:t>detracts from Twitter content’s credibility and users’ experiences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95536" y="3645024"/>
            <a:ext cx="8352928" cy="936104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318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Retweet fraud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7505" y="1556792"/>
            <a:ext cx="2664296" cy="5180671"/>
            <a:chOff x="107505" y="1268760"/>
            <a:chExt cx="2664296" cy="539669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5" y="1268760"/>
              <a:ext cx="2664296" cy="3815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67155"/>
            <a:stretch/>
          </p:blipFill>
          <p:spPr bwMode="auto">
            <a:xfrm>
              <a:off x="131256" y="5077384"/>
              <a:ext cx="2640544" cy="15880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5940152" y="1398728"/>
            <a:ext cx="2448273" cy="5414648"/>
            <a:chOff x="5940152" y="1398728"/>
            <a:chExt cx="2448273" cy="5414648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1398728"/>
              <a:ext cx="2448272" cy="42196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67847"/>
            <a:stretch/>
          </p:blipFill>
          <p:spPr bwMode="auto">
            <a:xfrm>
              <a:off x="5940153" y="5549930"/>
              <a:ext cx="2448272" cy="1263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3131840" y="1870737"/>
            <a:ext cx="2448272" cy="4870631"/>
            <a:chOff x="2771800" y="1196752"/>
            <a:chExt cx="2448272" cy="4870631"/>
          </a:xfrm>
        </p:grpSpPr>
        <p:pic>
          <p:nvPicPr>
            <p:cNvPr id="3079" name="Picture 7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771800" y="1196752"/>
              <a:ext cx="2448272" cy="3487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b="68565"/>
            <a:stretch/>
          </p:blipFill>
          <p:spPr bwMode="auto">
            <a:xfrm>
              <a:off x="2771800" y="4653136"/>
              <a:ext cx="2448272" cy="1414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Rectangle 15"/>
          <p:cNvSpPr/>
          <p:nvPr/>
        </p:nvSpPr>
        <p:spPr>
          <a:xfrm>
            <a:off x="118039" y="2060848"/>
            <a:ext cx="2653761" cy="108012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131841" y="2348880"/>
            <a:ext cx="2448272" cy="108012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40152" y="2501280"/>
            <a:ext cx="2448272" cy="108012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40152" y="3645024"/>
            <a:ext cx="2448272" cy="93610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31840" y="3501008"/>
            <a:ext cx="2448272" cy="86409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7504" y="3212976"/>
            <a:ext cx="2664296" cy="93610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131840" y="4437112"/>
            <a:ext cx="2448272" cy="890010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7504" y="4221089"/>
            <a:ext cx="2664296" cy="936104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0152" y="4653136"/>
            <a:ext cx="2448273" cy="896794"/>
          </a:xfrm>
          <a:prstGeom prst="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40152" y="5589240"/>
            <a:ext cx="2448273" cy="1152128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31840" y="5373216"/>
            <a:ext cx="2448273" cy="1296144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7504" y="5229200"/>
            <a:ext cx="2664296" cy="1440160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95537" y="1480967"/>
            <a:ext cx="576064" cy="36385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588224" y="1333135"/>
            <a:ext cx="576064" cy="29566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483768" y="1772816"/>
            <a:ext cx="309634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79912" y="1852457"/>
            <a:ext cx="576064" cy="280399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16" idx="3"/>
            <a:endCxn id="17" idx="1"/>
          </p:cNvCxnSpPr>
          <p:nvPr/>
        </p:nvCxnSpPr>
        <p:spPr>
          <a:xfrm>
            <a:off x="2771800" y="2600908"/>
            <a:ext cx="360041" cy="288032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7" idx="3"/>
            <a:endCxn id="18" idx="1"/>
          </p:cNvCxnSpPr>
          <p:nvPr/>
        </p:nvCxnSpPr>
        <p:spPr>
          <a:xfrm>
            <a:off x="5580113" y="2888940"/>
            <a:ext cx="360039" cy="15240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0" idx="3"/>
            <a:endCxn id="19" idx="1"/>
          </p:cNvCxnSpPr>
          <p:nvPr/>
        </p:nvCxnSpPr>
        <p:spPr>
          <a:xfrm>
            <a:off x="5580112" y="3933056"/>
            <a:ext cx="360040" cy="180020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1" idx="3"/>
            <a:endCxn id="20" idx="1"/>
          </p:cNvCxnSpPr>
          <p:nvPr/>
        </p:nvCxnSpPr>
        <p:spPr>
          <a:xfrm>
            <a:off x="2771800" y="3681028"/>
            <a:ext cx="360040" cy="252028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3" idx="3"/>
            <a:endCxn id="22" idx="1"/>
          </p:cNvCxnSpPr>
          <p:nvPr/>
        </p:nvCxnSpPr>
        <p:spPr>
          <a:xfrm>
            <a:off x="2771800" y="4689141"/>
            <a:ext cx="360040" cy="192976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7" idx="3"/>
            <a:endCxn id="26" idx="1"/>
          </p:cNvCxnSpPr>
          <p:nvPr/>
        </p:nvCxnSpPr>
        <p:spPr>
          <a:xfrm>
            <a:off x="2771800" y="5949280"/>
            <a:ext cx="360040" cy="72008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6" idx="3"/>
            <a:endCxn id="25" idx="1"/>
          </p:cNvCxnSpPr>
          <p:nvPr/>
        </p:nvCxnSpPr>
        <p:spPr>
          <a:xfrm>
            <a:off x="5580113" y="6021288"/>
            <a:ext cx="360039" cy="144016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22" idx="3"/>
            <a:endCxn id="24" idx="1"/>
          </p:cNvCxnSpPr>
          <p:nvPr/>
        </p:nvCxnSpPr>
        <p:spPr>
          <a:xfrm>
            <a:off x="5580112" y="4882117"/>
            <a:ext cx="360040" cy="219416"/>
          </a:xfrm>
          <a:prstGeom prst="line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583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Retweet fraud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0" y="1340768"/>
            <a:ext cx="2627784" cy="5328592"/>
            <a:chOff x="0" y="1340768"/>
            <a:chExt cx="2627784" cy="532859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84" y="1340768"/>
              <a:ext cx="2614600" cy="5229200"/>
            </a:xfrm>
            <a:prstGeom prst="rect">
              <a:avLst/>
            </a:prstGeom>
            <a:noFill/>
            <a:ln w="9525"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395536" y="4005064"/>
              <a:ext cx="360040" cy="216024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5536" y="3068960"/>
              <a:ext cx="360040" cy="216024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5536" y="4653136"/>
              <a:ext cx="360040" cy="216024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5536" y="2276872"/>
              <a:ext cx="360040" cy="216024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5536" y="5445224"/>
              <a:ext cx="360040" cy="216024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5536" y="6381328"/>
              <a:ext cx="360040" cy="216024"/>
            </a:xfrm>
            <a:prstGeom prst="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340768"/>
              <a:ext cx="2555776" cy="5328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627784" y="1340768"/>
            <a:ext cx="2952328" cy="4032448"/>
            <a:chOff x="2627784" y="1268760"/>
            <a:chExt cx="2952328" cy="4032448"/>
          </a:xfrm>
        </p:grpSpPr>
        <p:pic>
          <p:nvPicPr>
            <p:cNvPr id="4101" name="Picture 5" descr="C:\Users\mgiatsog\Pictures\indonesian_twitter_spam\TeamAdvertising_2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3982" t="6625" r="36624" b="6758"/>
            <a:stretch/>
          </p:blipFill>
          <p:spPr bwMode="auto">
            <a:xfrm>
              <a:off x="2699792" y="1268760"/>
              <a:ext cx="2808312" cy="403244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627784" y="1268760"/>
              <a:ext cx="2952328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27784" y="1305000"/>
              <a:ext cx="2952328" cy="39962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68144" y="1340768"/>
            <a:ext cx="3024336" cy="2952328"/>
            <a:chOff x="5724128" y="1340768"/>
            <a:chExt cx="3024336" cy="2952328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4678"/>
            <a:stretch/>
          </p:blipFill>
          <p:spPr bwMode="auto">
            <a:xfrm>
              <a:off x="5739447" y="1340768"/>
              <a:ext cx="2937009" cy="2934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5724128" y="1340768"/>
              <a:ext cx="3024336" cy="29523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52120" y="4365104"/>
            <a:ext cx="3456384" cy="2420888"/>
            <a:chOff x="5580112" y="4437112"/>
            <a:chExt cx="3456384" cy="2420888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206" t="17634" r="4410" b="8016"/>
            <a:stretch/>
          </p:blipFill>
          <p:spPr bwMode="auto">
            <a:xfrm>
              <a:off x="5580112" y="4437112"/>
              <a:ext cx="3456384" cy="2405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5580112" y="4437112"/>
              <a:ext cx="3456384" cy="24208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="" xmlns:p14="http://schemas.microsoft.com/office/powerpoint/2010/main" val="316485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876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 smtClean="0">
                <a:solidFill>
                  <a:srgbClr val="C00000"/>
                </a:solidFill>
              </a:rPr>
              <a:t>Problems addressed and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Retweet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RTSCOPE: </a:t>
            </a:r>
            <a:r>
              <a:rPr lang="en-US" sz="3000" dirty="0"/>
              <a:t>Discovery of </a:t>
            </a:r>
            <a:r>
              <a:rPr lang="en-US" sz="3000" dirty="0" err="1" smtClean="0"/>
              <a:t>retweeting</a:t>
            </a:r>
            <a:r>
              <a:rPr lang="en-US" sz="3000" dirty="0" smtClean="0"/>
              <a:t> activity patterns</a:t>
            </a:r>
          </a:p>
          <a:p>
            <a:pPr lvl="2"/>
            <a:r>
              <a:rPr lang="en-US" sz="2800" i="1" dirty="0" err="1"/>
              <a:t>Retweeters</a:t>
            </a:r>
            <a:r>
              <a:rPr lang="en-US" sz="2800" i="1" dirty="0"/>
              <a:t>’ </a:t>
            </a:r>
            <a:r>
              <a:rPr lang="en-US" sz="2800" i="1" dirty="0" smtClean="0"/>
              <a:t>connectivity </a:t>
            </a:r>
            <a:r>
              <a:rPr lang="en-US" sz="2800" i="1" dirty="0"/>
              <a:t>patterns</a:t>
            </a:r>
            <a:endParaRPr lang="en-US" sz="2800" i="1" dirty="0" smtClean="0"/>
          </a:p>
          <a:p>
            <a:pPr lvl="2"/>
            <a:r>
              <a:rPr lang="en-US" sz="2800" i="1" dirty="0" smtClean="0"/>
              <a:t>Activity summarization </a:t>
            </a:r>
            <a:r>
              <a:rPr lang="en-US" sz="2800" i="1" dirty="0"/>
              <a:t>patterns</a:t>
            </a:r>
            <a:endParaRPr lang="en-US" sz="2800" i="1" dirty="0" smtClean="0"/>
          </a:p>
          <a:p>
            <a:pPr lvl="2"/>
            <a:r>
              <a:rPr lang="en-US" sz="2800" i="1" dirty="0" err="1"/>
              <a:t>Retweeters</a:t>
            </a:r>
            <a:r>
              <a:rPr lang="en-US" sz="2800" i="1" dirty="0"/>
              <a:t>’ </a:t>
            </a:r>
            <a:r>
              <a:rPr lang="en-US" sz="2800" i="1" dirty="0" smtClean="0"/>
              <a:t>activation </a:t>
            </a:r>
            <a:r>
              <a:rPr lang="en-US" sz="2800" i="1" dirty="0"/>
              <a:t>patterns</a:t>
            </a:r>
            <a:endParaRPr lang="en-US" sz="28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err="1" smtClean="0"/>
              <a:t>RTGen</a:t>
            </a:r>
            <a:r>
              <a:rPr lang="en-US" sz="3000" dirty="0" smtClean="0"/>
              <a:t>: a </a:t>
            </a:r>
            <a:r>
              <a:rPr lang="en-US" sz="3000" dirty="0" err="1" smtClean="0"/>
              <a:t>retweeting</a:t>
            </a:r>
            <a:r>
              <a:rPr lang="en-US" sz="3000" dirty="0" smtClean="0"/>
              <a:t> </a:t>
            </a:r>
            <a:r>
              <a:rPr lang="en-US" sz="3000" dirty="0"/>
              <a:t>activity generator</a:t>
            </a: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Conclusions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441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372200" y="4005064"/>
            <a:ext cx="2664296" cy="2448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What </a:t>
            </a:r>
            <a:r>
              <a:rPr lang="en-US" sz="2200" dirty="0" smtClean="0">
                <a:solidFill>
                  <a:srgbClr val="00B050"/>
                </a:solidFill>
              </a:rPr>
              <a:t>features</a:t>
            </a:r>
            <a:r>
              <a:rPr lang="el-GR" sz="2200" dirty="0" smtClean="0">
                <a:solidFill>
                  <a:srgbClr val="00B050"/>
                </a:solidFill>
              </a:rPr>
              <a:t> </a:t>
            </a:r>
            <a:r>
              <a:rPr lang="en-US" sz="2200" dirty="0" smtClean="0">
                <a:solidFill>
                  <a:srgbClr val="00B050"/>
                </a:solidFill>
              </a:rPr>
              <a:t>tell fake </a:t>
            </a:r>
            <a:r>
              <a:rPr lang="en-US" sz="2200" dirty="0" smtClean="0">
                <a:solidFill>
                  <a:schemeClr val="tx1"/>
                </a:solidFill>
              </a:rPr>
              <a:t>from genuine reactions?</a:t>
            </a:r>
          </a:p>
          <a:p>
            <a:pPr algn="ctr"/>
            <a:endParaRPr lang="en-US" sz="2200" dirty="0">
              <a:solidFill>
                <a:schemeClr val="tx1"/>
              </a:solidFill>
            </a:endParaRP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How do they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relate to the targeted problems </a:t>
            </a:r>
            <a:r>
              <a:rPr lang="en-US" sz="2200" dirty="0" smtClean="0">
                <a:solidFill>
                  <a:schemeClr val="tx1"/>
                </a:solidFill>
              </a:rPr>
              <a:t>?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72200" y="4005064"/>
            <a:ext cx="2664296" cy="24482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400" b="1" dirty="0" smtClean="0"/>
              <a:t>RTSCOPE </a:t>
            </a:r>
            <a:r>
              <a:rPr lang="en-US" sz="2400" dirty="0" smtClean="0"/>
              <a:t>addresses these issues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Hypotheses and problems addressed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" y="1576536"/>
            <a:ext cx="843528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There are distinctive patterns in retweet fraud in terms of</a:t>
            </a:r>
          </a:p>
          <a:p>
            <a:pPr marL="273050" indent="0">
              <a:buNone/>
            </a:pPr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</a:rPr>
              <a:t>H1. </a:t>
            </a:r>
            <a:r>
              <a:rPr lang="en-US" sz="2200" dirty="0" smtClean="0"/>
              <a:t>the </a:t>
            </a:r>
            <a:r>
              <a:rPr lang="en-US" sz="2200" i="1" dirty="0" smtClean="0"/>
              <a:t>timing</a:t>
            </a:r>
            <a:r>
              <a:rPr lang="en-US" sz="2200" dirty="0" smtClean="0"/>
              <a:t> of </a:t>
            </a:r>
            <a:r>
              <a:rPr lang="en-US" sz="2200" dirty="0" err="1" smtClean="0"/>
              <a:t>retweets</a:t>
            </a:r>
            <a:r>
              <a:rPr lang="en-US" sz="2200" dirty="0" smtClean="0"/>
              <a:t> (use of automation tools)</a:t>
            </a:r>
          </a:p>
          <a:p>
            <a:pPr marL="273050" indent="0">
              <a:buNone/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H2. </a:t>
            </a:r>
            <a:r>
              <a:rPr lang="en-US" sz="2200" dirty="0" smtClean="0"/>
              <a:t>the </a:t>
            </a:r>
            <a:r>
              <a:rPr lang="en-US" sz="2200" i="1" dirty="0" smtClean="0"/>
              <a:t>accounts</a:t>
            </a:r>
            <a:r>
              <a:rPr lang="en-US" sz="2200" dirty="0" smtClean="0"/>
              <a:t> that </a:t>
            </a:r>
            <a:r>
              <a:rPr lang="en-US" sz="2200" dirty="0" err="1" smtClean="0"/>
              <a:t>retweet</a:t>
            </a:r>
            <a:r>
              <a:rPr lang="en-US" sz="2200" dirty="0" smtClean="0"/>
              <a:t> (fraudsters acting in lockstep) </a:t>
            </a:r>
          </a:p>
          <a:p>
            <a:pPr marL="273050" indent="0">
              <a:buNone/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H3</a:t>
            </a:r>
            <a:r>
              <a:rPr lang="en-US" sz="2200" b="1" dirty="0" smtClean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sz="2200" dirty="0" smtClean="0"/>
              <a:t>the </a:t>
            </a:r>
            <a:r>
              <a:rPr lang="en-US" sz="2200" i="1" dirty="0" smtClean="0"/>
              <a:t>connectivity</a:t>
            </a:r>
            <a:r>
              <a:rPr lang="en-US" sz="2200" dirty="0" smtClean="0"/>
              <a:t> of </a:t>
            </a:r>
            <a:r>
              <a:rPr lang="en-US" sz="2200" dirty="0" err="1" smtClean="0"/>
              <a:t>retweeters</a:t>
            </a:r>
            <a:r>
              <a:rPr lang="en-US" sz="2200" dirty="0" smtClean="0"/>
              <a:t> (bot networks, “</a:t>
            </a:r>
            <a:r>
              <a:rPr lang="en-US" sz="2200" i="1" dirty="0" smtClean="0"/>
              <a:t>camouflage”</a:t>
            </a:r>
            <a:r>
              <a:rPr lang="en-US" sz="2200" dirty="0" smtClean="0"/>
              <a:t>)</a:t>
            </a:r>
            <a:endParaRPr lang="en-US" sz="2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73050" indent="0">
              <a:buNone/>
            </a:pPr>
            <a:endParaRPr lang="en-US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7504" y="3360762"/>
            <a:ext cx="4968552" cy="3031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Retweet-thread level problem</a:t>
            </a:r>
          </a:p>
          <a:p>
            <a:pPr marL="180975" indent="-180975">
              <a:buNone/>
            </a:pPr>
            <a:r>
              <a:rPr lang="en-US" sz="2000" b="1" dirty="0"/>
              <a:t>Given: </a:t>
            </a:r>
            <a:r>
              <a:rPr lang="en-US" sz="2000" dirty="0"/>
              <a:t>the i</a:t>
            </a:r>
            <a:r>
              <a:rPr lang="en-US" sz="2000" baseline="30000" dirty="0"/>
              <a:t>th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tweet</a:t>
            </a:r>
            <a:r>
              <a:rPr lang="en-US" sz="2000" dirty="0"/>
              <a:t> of user </a:t>
            </a:r>
            <a:r>
              <a:rPr lang="en-US" sz="2000" i="1" dirty="0" smtClean="0"/>
              <a:t>u</a:t>
            </a:r>
            <a:r>
              <a:rPr lang="en-US" sz="2000" dirty="0" smtClean="0"/>
              <a:t>; </a:t>
            </a:r>
            <a:r>
              <a:rPr lang="en-US" sz="2000" dirty="0"/>
              <a:t>its induced </a:t>
            </a:r>
            <a:r>
              <a:rPr lang="en-US" sz="2000" dirty="0">
                <a:solidFill>
                  <a:srgbClr val="C00000"/>
                </a:solidFill>
              </a:rPr>
              <a:t>retweet activity</a:t>
            </a:r>
            <a:r>
              <a:rPr lang="en-US" sz="2000" dirty="0"/>
              <a:t> </a:t>
            </a:r>
            <a:r>
              <a:rPr lang="en-US" sz="2000" dirty="0" smtClean="0"/>
              <a:t>(user IDs &amp;timestamps)</a:t>
            </a:r>
            <a:endParaRPr lang="en-US" sz="2000" b="1" dirty="0"/>
          </a:p>
          <a:p>
            <a:r>
              <a:rPr lang="en-US" sz="2000" b="1" dirty="0"/>
              <a:t>Identify:</a:t>
            </a:r>
            <a:r>
              <a:rPr lang="en-US" sz="2000" dirty="0"/>
              <a:t> </a:t>
            </a:r>
            <a:r>
              <a:rPr lang="en-US" sz="2000" dirty="0" smtClean="0"/>
              <a:t>if the </a:t>
            </a:r>
            <a:r>
              <a:rPr lang="en-US" sz="2000" dirty="0"/>
              <a:t>activity is </a:t>
            </a:r>
            <a:r>
              <a:rPr lang="en-US" sz="2000" dirty="0">
                <a:solidFill>
                  <a:srgbClr val="C00000"/>
                </a:solidFill>
              </a:rPr>
              <a:t>organic or not</a:t>
            </a:r>
            <a:r>
              <a:rPr lang="en-US" sz="2000" dirty="0"/>
              <a:t>.</a:t>
            </a:r>
          </a:p>
          <a:p>
            <a:endParaRPr lang="en-US" sz="1100" b="1" dirty="0" smtClean="0"/>
          </a:p>
          <a:p>
            <a:endParaRPr lang="en-US" sz="1200" b="1" dirty="0" smtClean="0"/>
          </a:p>
          <a:p>
            <a:r>
              <a:rPr lang="en-US" sz="2400" b="1" u="sng" dirty="0" smtClean="0"/>
              <a:t>User level problem</a:t>
            </a:r>
          </a:p>
          <a:p>
            <a:pPr marL="180975" indent="-180975">
              <a:buNone/>
            </a:pPr>
            <a:r>
              <a:rPr lang="en-US" sz="2000" b="1" dirty="0"/>
              <a:t>Given: </a:t>
            </a:r>
            <a:r>
              <a:rPr lang="en-US" sz="2000" dirty="0"/>
              <a:t>a user </a:t>
            </a:r>
            <a:r>
              <a:rPr lang="en-US" sz="2000" i="1" dirty="0" smtClean="0"/>
              <a:t>u</a:t>
            </a:r>
            <a:r>
              <a:rPr lang="en-US" sz="2000" dirty="0" smtClean="0"/>
              <a:t>; </a:t>
            </a:r>
            <a:r>
              <a:rPr lang="en-US" sz="2000" dirty="0"/>
              <a:t>a set of tweets of </a:t>
            </a:r>
            <a:r>
              <a:rPr lang="en-US" sz="2000" dirty="0" smtClean="0"/>
              <a:t>user </a:t>
            </a:r>
            <a:r>
              <a:rPr lang="en-US" sz="2000" i="1" dirty="0" smtClean="0"/>
              <a:t>u</a:t>
            </a:r>
            <a:r>
              <a:rPr lang="en-US" sz="2000" dirty="0" smtClean="0"/>
              <a:t>; </a:t>
            </a:r>
            <a:r>
              <a:rPr lang="en-US" sz="2000" dirty="0"/>
              <a:t>their induced </a:t>
            </a:r>
            <a:r>
              <a:rPr lang="en-US" sz="2000" dirty="0">
                <a:solidFill>
                  <a:srgbClr val="C00000"/>
                </a:solidFill>
              </a:rPr>
              <a:t>retweet activity</a:t>
            </a:r>
            <a:endParaRPr lang="en-US" sz="2000" dirty="0"/>
          </a:p>
          <a:p>
            <a:r>
              <a:rPr lang="en-US" sz="2000" b="1" dirty="0"/>
              <a:t>Identify:</a:t>
            </a:r>
            <a:r>
              <a:rPr lang="en-US" sz="2000" dirty="0"/>
              <a:t> </a:t>
            </a:r>
            <a:r>
              <a:rPr lang="en-US" sz="2000" dirty="0" smtClean="0"/>
              <a:t>if </a:t>
            </a:r>
            <a:r>
              <a:rPr lang="en-US" sz="2000" i="1" dirty="0" smtClean="0"/>
              <a:t>u</a:t>
            </a:r>
            <a:r>
              <a:rPr lang="en-US" sz="2000" dirty="0" smtClean="0"/>
              <a:t> </a:t>
            </a:r>
            <a:r>
              <a:rPr lang="en-US" sz="2000" dirty="0"/>
              <a:t>is a spammer.</a:t>
            </a:r>
          </a:p>
        </p:txBody>
      </p:sp>
      <p:sp>
        <p:nvSpPr>
          <p:cNvPr id="8" name="TextBox 7"/>
          <p:cNvSpPr txBox="1"/>
          <p:nvPr/>
        </p:nvSpPr>
        <p:spPr>
          <a:xfrm rot="2646309">
            <a:off x="4636574" y="4066662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2060"/>
                </a:solidFill>
              </a:rPr>
              <a:t>promiscuous fraudsters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646309">
            <a:off x="4579434" y="5683852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c</a:t>
            </a:r>
            <a:r>
              <a:rPr lang="en-US" sz="2000" dirty="0" smtClean="0">
                <a:solidFill>
                  <a:srgbClr val="002060"/>
                </a:solidFill>
              </a:rPr>
              <a:t>autious fraudsters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432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Users\mgiatsog\pawns-157818_128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" t="12365" r="81080" b="12341"/>
          <a:stretch/>
        </p:blipFill>
        <p:spPr bwMode="auto">
          <a:xfrm>
            <a:off x="4180744" y="2059879"/>
            <a:ext cx="391256" cy="7930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229600" cy="48768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User </a:t>
            </a:r>
            <a:r>
              <a:rPr lang="en-US" b="1" dirty="0" smtClean="0">
                <a:solidFill>
                  <a:srgbClr val="C00000"/>
                </a:solidFill>
              </a:rPr>
              <a:t>u</a:t>
            </a:r>
            <a:r>
              <a:rPr lang="en-US" dirty="0" smtClean="0"/>
              <a:t>: a given Twitter account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Tweet </a:t>
            </a:r>
            <a:r>
              <a:rPr lang="en-US" b="1" dirty="0" err="1" smtClean="0">
                <a:solidFill>
                  <a:srgbClr val="C00000"/>
                </a:solidFill>
              </a:rPr>
              <a:t>tw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u,i</a:t>
            </a:r>
            <a:r>
              <a:rPr lang="en-US" dirty="0" smtClean="0"/>
              <a:t>: the i</a:t>
            </a:r>
            <a:r>
              <a:rPr lang="en-US" baseline="30000" dirty="0" smtClean="0"/>
              <a:t>th</a:t>
            </a:r>
            <a:r>
              <a:rPr lang="en-US" dirty="0" smtClean="0"/>
              <a:t> post of user </a:t>
            </a:r>
            <a:r>
              <a:rPr lang="en-US" b="1" dirty="0" smtClean="0"/>
              <a:t>u</a:t>
            </a:r>
          </a:p>
          <a:p>
            <a:endParaRPr lang="en-US" b="1" dirty="0" smtClean="0"/>
          </a:p>
          <a:p>
            <a:endParaRPr lang="en-US" sz="4400" b="1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Retweet thread</a:t>
            </a:r>
            <a:r>
              <a:rPr lang="en-US" dirty="0" smtClean="0"/>
              <a:t>: all re-posts of a tweet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3" descr="C:\Users\mgiatsog\pawns-157818_1280.pn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0280" t="12458" r="39971" b="16364"/>
          <a:stretch/>
        </p:blipFill>
        <p:spPr bwMode="auto">
          <a:xfrm>
            <a:off x="2160531" y="2080085"/>
            <a:ext cx="478816" cy="772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7888" y="2215038"/>
            <a:ext cx="540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an be </a:t>
            </a:r>
            <a:r>
              <a:rPr lang="en-US" b="1" dirty="0" smtClean="0"/>
              <a:t>honest</a:t>
            </a:r>
            <a:r>
              <a:rPr lang="en-US" dirty="0" smtClean="0"/>
              <a:t>          OR  </a:t>
            </a:r>
            <a:r>
              <a:rPr lang="en-US" b="1" dirty="0" smtClean="0"/>
              <a:t>fraudster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323528" y="3445912"/>
            <a:ext cx="5030216" cy="1063208"/>
            <a:chOff x="765920" y="3301896"/>
            <a:chExt cx="5030216" cy="1063208"/>
          </a:xfrm>
        </p:grpSpPr>
        <p:grpSp>
          <p:nvGrpSpPr>
            <p:cNvPr id="25" name="Group 24"/>
            <p:cNvGrpSpPr/>
            <p:nvPr/>
          </p:nvGrpSpPr>
          <p:grpSpPr>
            <a:xfrm>
              <a:off x="1197968" y="3301896"/>
              <a:ext cx="756883" cy="570185"/>
              <a:chOff x="1547664" y="3290863"/>
              <a:chExt cx="756883" cy="570185"/>
            </a:xfrm>
          </p:grpSpPr>
          <p:pic>
            <p:nvPicPr>
              <p:cNvPr id="5125" name="Picture 5" descr="http://upload.wikimedia.org/wikipedia/commons/thumb/7/7f/Speech_bubble.svg/300px-Speech_bubble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664" y="3290863"/>
                <a:ext cx="756883" cy="570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1763688" y="3413902"/>
                <a:ext cx="39626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###</a:t>
                </a:r>
                <a:endParaRPr lang="en-US" sz="10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918048" y="3301896"/>
              <a:ext cx="756883" cy="570185"/>
              <a:chOff x="2302949" y="3290863"/>
              <a:chExt cx="756883" cy="570185"/>
            </a:xfrm>
          </p:grpSpPr>
          <p:pic>
            <p:nvPicPr>
              <p:cNvPr id="16" name="Picture 5" descr="http://upload.wikimedia.org/wikipedia/commons/thumb/7/7f/Speech_bubble.svg/300px-Speech_bubble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2949" y="3290863"/>
                <a:ext cx="756883" cy="570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2461718" y="3413902"/>
                <a:ext cx="52610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%%%</a:t>
                </a:r>
                <a:endParaRPr lang="en-US" sz="1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142184" y="3301896"/>
              <a:ext cx="756883" cy="570185"/>
              <a:chOff x="3059832" y="3290863"/>
              <a:chExt cx="756883" cy="570185"/>
            </a:xfrm>
          </p:grpSpPr>
          <p:pic>
            <p:nvPicPr>
              <p:cNvPr id="18" name="Picture 5" descr="http://upload.wikimedia.org/wikipedia/commons/thumb/7/7f/Speech_bubble.svg/300px-Speech_bubble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9832" y="3290863"/>
                <a:ext cx="756883" cy="570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3302150" y="3413902"/>
                <a:ext cx="33374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***</a:t>
                </a:r>
                <a:endParaRPr lang="en-US" sz="10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329517" y="3301896"/>
              <a:ext cx="756883" cy="570185"/>
              <a:chOff x="3815117" y="3290863"/>
              <a:chExt cx="756883" cy="570185"/>
            </a:xfrm>
          </p:grpSpPr>
          <p:pic>
            <p:nvPicPr>
              <p:cNvPr id="17" name="Picture 5" descr="http://upload.wikimedia.org/wikipedia/commons/thumb/7/7f/Speech_bubble.svg/300px-Speech_bubble.svg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5117" y="3290863"/>
                <a:ext cx="756883" cy="570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4031722" y="3413902"/>
                <a:ext cx="39626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00" dirty="0" smtClean="0"/>
                  <a:t>$$$</a:t>
                </a:r>
                <a:endParaRPr lang="en-US" sz="1000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1197968" y="3995772"/>
              <a:ext cx="4598168" cy="655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403124" y="3995772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r>
                <a:rPr lang="en-US" b="1" baseline="-25000" dirty="0">
                  <a:solidFill>
                    <a:schemeClr val="accent4">
                      <a:lumMod val="75000"/>
                    </a:schemeClr>
                  </a:solidFill>
                </a:rPr>
                <a:t>1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23204" y="3995772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r>
                <a:rPr lang="en-US" b="1" baseline="-25000" dirty="0" smtClean="0">
                  <a:solidFill>
                    <a:schemeClr val="accent4">
                      <a:lumMod val="75000"/>
                    </a:schemeClr>
                  </a:solidFill>
                </a:rPr>
                <a:t>2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58208" y="3995772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r>
                <a:rPr lang="en-US" b="1" baseline="-25000" dirty="0">
                  <a:solidFill>
                    <a:schemeClr val="accent4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534673" y="3995772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r>
                <a:rPr lang="en-US" b="1" baseline="-25000" dirty="0" smtClean="0">
                  <a:solidFill>
                    <a:schemeClr val="accent4">
                      <a:lumMod val="75000"/>
                    </a:schemeClr>
                  </a:solidFill>
                </a:rPr>
                <a:t>4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5920" y="3995772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00329" y="4016097"/>
              <a:ext cx="5725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 smtClean="0">
                  <a:solidFill>
                    <a:schemeClr val="accent4">
                      <a:lumMod val="75000"/>
                    </a:schemeClr>
                  </a:solidFill>
                </a:rPr>
                <a:t>time</a:t>
              </a:r>
              <a:endParaRPr lang="en-US" sz="1600" i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325531" y="3705789"/>
              <a:ext cx="5581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669900"/>
                  </a:solidFill>
                </a:rPr>
                <a:t>tw</a:t>
              </a:r>
              <a:r>
                <a:rPr lang="en-US" sz="1400" b="1" baseline="-25000" dirty="0" smtClean="0">
                  <a:solidFill>
                    <a:srgbClr val="669900"/>
                  </a:solidFill>
                </a:rPr>
                <a:t>u,1</a:t>
              </a:r>
              <a:endParaRPr lang="en-US" sz="1400" dirty="0">
                <a:solidFill>
                  <a:srgbClr val="6699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062064" y="3705789"/>
              <a:ext cx="5581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669900"/>
                  </a:solidFill>
                </a:rPr>
                <a:t>tw</a:t>
              </a:r>
              <a:r>
                <a:rPr lang="en-US" sz="1400" b="1" baseline="-25000" dirty="0" smtClean="0">
                  <a:solidFill>
                    <a:srgbClr val="669900"/>
                  </a:solidFill>
                </a:rPr>
                <a:t>u,2</a:t>
              </a:r>
              <a:endParaRPr lang="en-US" sz="1400" dirty="0">
                <a:solidFill>
                  <a:srgbClr val="66990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286200" y="3705789"/>
              <a:ext cx="5581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669900"/>
                  </a:solidFill>
                </a:rPr>
                <a:t>tw</a:t>
              </a:r>
              <a:r>
                <a:rPr lang="en-US" sz="1400" b="1" baseline="-25000" dirty="0" smtClean="0">
                  <a:solidFill>
                    <a:srgbClr val="669900"/>
                  </a:solidFill>
                </a:rPr>
                <a:t>u,3</a:t>
              </a:r>
              <a:endParaRPr lang="en-US" sz="1400" dirty="0">
                <a:solidFill>
                  <a:srgbClr val="66990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456226" y="3705789"/>
              <a:ext cx="5581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669900"/>
                  </a:solidFill>
                </a:rPr>
                <a:t>tw</a:t>
              </a:r>
              <a:r>
                <a:rPr lang="en-US" sz="1400" b="1" baseline="-25000" dirty="0" smtClean="0">
                  <a:solidFill>
                    <a:srgbClr val="669900"/>
                  </a:solidFill>
                </a:rPr>
                <a:t>u,4</a:t>
              </a:r>
              <a:endParaRPr lang="en-US" sz="1400" dirty="0">
                <a:solidFill>
                  <a:srgbClr val="669900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79512" y="5085184"/>
            <a:ext cx="6287858" cy="1656184"/>
            <a:chOff x="362731" y="4653136"/>
            <a:chExt cx="6287858" cy="1656184"/>
          </a:xfrm>
        </p:grpSpPr>
        <p:pic>
          <p:nvPicPr>
            <p:cNvPr id="5123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280" t="12458" r="39971" b="16364"/>
            <a:stretch/>
          </p:blipFill>
          <p:spPr bwMode="auto">
            <a:xfrm>
              <a:off x="1091650" y="5248550"/>
              <a:ext cx="138358" cy="2493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9"/>
            <p:cNvGrpSpPr/>
            <p:nvPr/>
          </p:nvGrpSpPr>
          <p:grpSpPr>
            <a:xfrm>
              <a:off x="395672" y="4997903"/>
              <a:ext cx="492284" cy="447146"/>
              <a:chOff x="1547664" y="3290863"/>
              <a:chExt cx="756883" cy="570185"/>
            </a:xfrm>
          </p:grpSpPr>
          <p:pic>
            <p:nvPicPr>
              <p:cNvPr id="41" name="Picture 5" descr="http://upload.wikimedia.org/wikipedia/commons/thumb/7/7f/Speech_bubble.svg/300px-Speech_bubble.svg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7664" y="3290863"/>
                <a:ext cx="756883" cy="570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Rectangle 41"/>
              <p:cNvSpPr/>
              <p:nvPr/>
            </p:nvSpPr>
            <p:spPr>
              <a:xfrm>
                <a:off x="1674072" y="3413902"/>
                <a:ext cx="579675" cy="29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900" dirty="0" smtClean="0"/>
                  <a:t>###</a:t>
                </a:r>
                <a:endParaRPr lang="en-US" sz="9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197968" y="4653136"/>
              <a:ext cx="756883" cy="651734"/>
              <a:chOff x="1547664" y="4715603"/>
              <a:chExt cx="756883" cy="651734"/>
            </a:xfrm>
          </p:grpSpPr>
          <p:pic>
            <p:nvPicPr>
              <p:cNvPr id="5127" name="Picture 7" descr="http://simpleicon.com/wp-content/uploads/retweet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632" y="4715603"/>
                <a:ext cx="268288" cy="27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1" name="Group 50"/>
              <p:cNvGrpSpPr/>
              <p:nvPr/>
            </p:nvGrpSpPr>
            <p:grpSpPr>
              <a:xfrm>
                <a:off x="1547664" y="4797152"/>
                <a:ext cx="756883" cy="570185"/>
                <a:chOff x="1547664" y="3290863"/>
                <a:chExt cx="756883" cy="570185"/>
              </a:xfrm>
            </p:grpSpPr>
            <p:pic>
              <p:nvPicPr>
                <p:cNvPr id="52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3" name="Rectangle 52"/>
                <p:cNvSpPr/>
                <p:nvPr/>
              </p:nvSpPr>
              <p:spPr>
                <a:xfrm>
                  <a:off x="1763688" y="3413902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###</a:t>
                  </a:r>
                  <a:endParaRPr lang="en-US" sz="1000" dirty="0"/>
                </a:p>
              </p:txBody>
            </p:sp>
          </p:grpSp>
        </p:grpSp>
        <p:cxnSp>
          <p:nvCxnSpPr>
            <p:cNvPr id="63" name="Straight Arrow Connector 62"/>
            <p:cNvCxnSpPr/>
            <p:nvPr/>
          </p:nvCxnSpPr>
          <p:spPr>
            <a:xfrm flipV="1">
              <a:off x="1091650" y="5491030"/>
              <a:ext cx="4581272" cy="2620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403124" y="5495256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r>
                <a:rPr lang="en-US" b="1" baseline="-25000" dirty="0">
                  <a:solidFill>
                    <a:schemeClr val="accent4">
                      <a:lumMod val="75000"/>
                    </a:schemeClr>
                  </a:solidFill>
                </a:rPr>
                <a:t>1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46441" y="5495256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r>
                <a:rPr lang="en-US" b="1" baseline="-25000" dirty="0" smtClean="0">
                  <a:solidFill>
                    <a:schemeClr val="accent4">
                      <a:lumMod val="75000"/>
                    </a:schemeClr>
                  </a:solidFill>
                </a:rPr>
                <a:t>2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059308" y="5495256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r>
                <a:rPr lang="en-US" b="1" baseline="-25000" dirty="0">
                  <a:solidFill>
                    <a:schemeClr val="accent4">
                      <a:lumMod val="75000"/>
                    </a:schemeClr>
                  </a:solidFill>
                </a:rPr>
                <a:t>3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598569" y="5495256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r>
                <a:rPr lang="en-US" b="1" baseline="-25000" dirty="0" smtClean="0">
                  <a:solidFill>
                    <a:schemeClr val="accent4">
                      <a:lumMod val="75000"/>
                    </a:schemeClr>
                  </a:solidFill>
                </a:rPr>
                <a:t>4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100329" y="5510645"/>
              <a:ext cx="5725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 smtClean="0">
                  <a:solidFill>
                    <a:schemeClr val="accent4">
                      <a:lumMod val="75000"/>
                    </a:schemeClr>
                  </a:solidFill>
                </a:rPr>
                <a:t>time</a:t>
              </a:r>
              <a:endParaRPr lang="en-US" sz="1600" i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2241285" y="4653136"/>
              <a:ext cx="756883" cy="651734"/>
              <a:chOff x="1547664" y="4715603"/>
              <a:chExt cx="756883" cy="651734"/>
            </a:xfrm>
          </p:grpSpPr>
          <p:pic>
            <p:nvPicPr>
              <p:cNvPr id="71" name="Picture 7" descr="http://simpleicon.com/wp-content/uploads/retweet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632" y="4715603"/>
                <a:ext cx="268288" cy="27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2" name="Group 71"/>
              <p:cNvGrpSpPr/>
              <p:nvPr/>
            </p:nvGrpSpPr>
            <p:grpSpPr>
              <a:xfrm>
                <a:off x="1547664" y="4797152"/>
                <a:ext cx="756883" cy="570185"/>
                <a:chOff x="1547664" y="3290863"/>
                <a:chExt cx="756883" cy="570185"/>
              </a:xfrm>
            </p:grpSpPr>
            <p:pic>
              <p:nvPicPr>
                <p:cNvPr id="73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4" name="Rectangle 73"/>
                <p:cNvSpPr/>
                <p:nvPr/>
              </p:nvSpPr>
              <p:spPr>
                <a:xfrm>
                  <a:off x="1763688" y="3413902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###</a:t>
                  </a:r>
                  <a:endParaRPr lang="en-US" sz="1000" dirty="0"/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>
              <a:off x="3393413" y="4653136"/>
              <a:ext cx="756883" cy="651734"/>
              <a:chOff x="1547664" y="4715603"/>
              <a:chExt cx="756883" cy="651734"/>
            </a:xfrm>
          </p:grpSpPr>
          <p:pic>
            <p:nvPicPr>
              <p:cNvPr id="76" name="Picture 7" descr="http://simpleicon.com/wp-content/uploads/retweet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632" y="4715603"/>
                <a:ext cx="268288" cy="27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7" name="Group 76"/>
              <p:cNvGrpSpPr/>
              <p:nvPr/>
            </p:nvGrpSpPr>
            <p:grpSpPr>
              <a:xfrm>
                <a:off x="1547664" y="4797152"/>
                <a:ext cx="756883" cy="570185"/>
                <a:chOff x="1547664" y="3290863"/>
                <a:chExt cx="756883" cy="570185"/>
              </a:xfrm>
            </p:grpSpPr>
            <p:pic>
              <p:nvPicPr>
                <p:cNvPr id="78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9" name="Rectangle 78"/>
                <p:cNvSpPr/>
                <p:nvPr/>
              </p:nvSpPr>
              <p:spPr>
                <a:xfrm>
                  <a:off x="1763688" y="3413902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###</a:t>
                  </a:r>
                  <a:endParaRPr lang="en-US" sz="1000" dirty="0"/>
                </a:p>
              </p:txBody>
            </p:sp>
          </p:grpSp>
        </p:grpSp>
        <p:grpSp>
          <p:nvGrpSpPr>
            <p:cNvPr id="80" name="Group 79"/>
            <p:cNvGrpSpPr/>
            <p:nvPr/>
          </p:nvGrpSpPr>
          <p:grpSpPr>
            <a:xfrm>
              <a:off x="4257509" y="4653136"/>
              <a:ext cx="756883" cy="651734"/>
              <a:chOff x="1547664" y="4715603"/>
              <a:chExt cx="756883" cy="651734"/>
            </a:xfrm>
          </p:grpSpPr>
          <p:pic>
            <p:nvPicPr>
              <p:cNvPr id="81" name="Picture 7" descr="http://simpleicon.com/wp-content/uploads/retweet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632" y="4715603"/>
                <a:ext cx="268288" cy="27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2" name="Group 81"/>
              <p:cNvGrpSpPr/>
              <p:nvPr/>
            </p:nvGrpSpPr>
            <p:grpSpPr>
              <a:xfrm>
                <a:off x="1547664" y="4797152"/>
                <a:ext cx="756883" cy="570185"/>
                <a:chOff x="1547664" y="3290863"/>
                <a:chExt cx="756883" cy="570185"/>
              </a:xfrm>
            </p:grpSpPr>
            <p:pic>
              <p:nvPicPr>
                <p:cNvPr id="83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4" name="Rectangle 83"/>
                <p:cNvSpPr/>
                <p:nvPr/>
              </p:nvSpPr>
              <p:spPr>
                <a:xfrm>
                  <a:off x="1763688" y="3413902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###</a:t>
                  </a:r>
                  <a:endParaRPr lang="en-US" sz="1000" dirty="0"/>
                </a:p>
              </p:txBody>
            </p:sp>
          </p:grpSp>
        </p:grpSp>
        <p:grpSp>
          <p:nvGrpSpPr>
            <p:cNvPr id="85" name="Group 84"/>
            <p:cNvGrpSpPr/>
            <p:nvPr/>
          </p:nvGrpSpPr>
          <p:grpSpPr>
            <a:xfrm>
              <a:off x="2854152" y="4653136"/>
              <a:ext cx="756883" cy="651734"/>
              <a:chOff x="1547664" y="4715603"/>
              <a:chExt cx="756883" cy="651734"/>
            </a:xfrm>
          </p:grpSpPr>
          <p:pic>
            <p:nvPicPr>
              <p:cNvPr id="86" name="Picture 7" descr="http://simpleicon.com/wp-content/uploads/retweet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7632" y="4715603"/>
                <a:ext cx="268288" cy="2727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1547664" y="4797152"/>
                <a:ext cx="756883" cy="570185"/>
                <a:chOff x="1547664" y="3290863"/>
                <a:chExt cx="756883" cy="570185"/>
              </a:xfrm>
            </p:grpSpPr>
            <p:pic>
              <p:nvPicPr>
                <p:cNvPr id="88" name="Picture 5" descr="http://upload.wikimedia.org/wikipedia/commons/thumb/7/7f/Speech_bubble.svg/300px-Speech_bubble.svg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47664" y="3290863"/>
                  <a:ext cx="756883" cy="570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9" name="Rectangle 88"/>
                <p:cNvSpPr/>
                <p:nvPr/>
              </p:nvSpPr>
              <p:spPr>
                <a:xfrm>
                  <a:off x="1763688" y="3413902"/>
                  <a:ext cx="396262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smtClean="0"/>
                    <a:t>###</a:t>
                  </a:r>
                  <a:endParaRPr lang="en-US" sz="1000" dirty="0"/>
                </a:p>
              </p:txBody>
            </p:sp>
          </p:grpSp>
        </p:grpSp>
        <p:sp>
          <p:nvSpPr>
            <p:cNvPr id="90" name="Rectangle 89"/>
            <p:cNvSpPr/>
            <p:nvPr/>
          </p:nvSpPr>
          <p:spPr>
            <a:xfrm>
              <a:off x="4462665" y="5495256"/>
              <a:ext cx="346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accent4">
                      <a:lumMod val="75000"/>
                    </a:schemeClr>
                  </a:solidFill>
                </a:rPr>
                <a:t>t</a:t>
              </a:r>
              <a:r>
                <a:rPr lang="en-US" b="1" baseline="-25000" dirty="0" smtClean="0">
                  <a:solidFill>
                    <a:schemeClr val="accent4">
                      <a:lumMod val="75000"/>
                    </a:schemeClr>
                  </a:solidFill>
                </a:rPr>
                <a:t>4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946550" y="5271591"/>
              <a:ext cx="7040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/>
                <a:t>R</a:t>
              </a:r>
              <a:r>
                <a:rPr lang="en-US" sz="2400" b="1" baseline="-25000" dirty="0" smtClean="0"/>
                <a:t>u,1</a:t>
              </a:r>
              <a:endParaRPr lang="en-US" sz="2400" b="1" baseline="-25000" dirty="0"/>
            </a:p>
          </p:txBody>
        </p:sp>
        <p:sp>
          <p:nvSpPr>
            <p:cNvPr id="34" name="Right Brace 33"/>
            <p:cNvSpPr/>
            <p:nvPr/>
          </p:nvSpPr>
          <p:spPr>
            <a:xfrm>
              <a:off x="5547307" y="4725144"/>
              <a:ext cx="360040" cy="1584176"/>
            </a:xfrm>
            <a:prstGeom prst="rightBrac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95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280" t="12458" r="39971" b="16364"/>
            <a:stretch/>
          </p:blipFill>
          <p:spPr bwMode="auto">
            <a:xfrm>
              <a:off x="2139730" y="5248550"/>
              <a:ext cx="138358" cy="2493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280" t="12458" r="39971" b="16364"/>
            <a:stretch/>
          </p:blipFill>
          <p:spPr bwMode="auto">
            <a:xfrm>
              <a:off x="2782144" y="5248550"/>
              <a:ext cx="138358" cy="2493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280" t="12458" r="39971" b="16364"/>
            <a:stretch/>
          </p:blipFill>
          <p:spPr bwMode="auto">
            <a:xfrm>
              <a:off x="3363866" y="5248550"/>
              <a:ext cx="138358" cy="2493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280" t="12458" r="39971" b="16364"/>
            <a:stretch/>
          </p:blipFill>
          <p:spPr bwMode="auto">
            <a:xfrm>
              <a:off x="4155954" y="5248550"/>
              <a:ext cx="138358" cy="249333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Rectangle 108"/>
            <p:cNvSpPr/>
            <p:nvPr/>
          </p:nvSpPr>
          <p:spPr>
            <a:xfrm>
              <a:off x="1211057" y="5209455"/>
              <a:ext cx="5629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Alex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223978" y="5209455"/>
              <a:ext cx="603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Mary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448114" y="5209455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Peter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233409" y="5209455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Debbie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827166" y="5209455"/>
              <a:ext cx="5003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Tim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62731" y="5445049"/>
              <a:ext cx="5581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rgbClr val="669900"/>
                  </a:solidFill>
                </a:rPr>
                <a:t>tw</a:t>
              </a:r>
              <a:r>
                <a:rPr lang="en-US" sz="1400" b="1" baseline="-25000" dirty="0" smtClean="0">
                  <a:solidFill>
                    <a:srgbClr val="669900"/>
                  </a:solidFill>
                </a:rPr>
                <a:t>u,1</a:t>
              </a:r>
              <a:endParaRPr lang="en-US" sz="1400" dirty="0">
                <a:solidFill>
                  <a:srgbClr val="669900"/>
                </a:solidFill>
              </a:endParaRPr>
            </a:p>
          </p:txBody>
        </p:sp>
      </p:grpSp>
      <p:sp>
        <p:nvSpPr>
          <p:cNvPr id="92" name="Rectangle 91"/>
          <p:cNvSpPr/>
          <p:nvPr/>
        </p:nvSpPr>
        <p:spPr>
          <a:xfrm>
            <a:off x="6504888" y="980728"/>
            <a:ext cx="2448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“R-A” network</a:t>
            </a:r>
          </a:p>
          <a:p>
            <a:pPr algn="ctr"/>
            <a:r>
              <a:rPr lang="en-US" sz="2000" b="1" dirty="0" smtClean="0"/>
              <a:t>(of R</a:t>
            </a:r>
            <a:r>
              <a:rPr lang="en-US" sz="2000" b="1" baseline="-25000" dirty="0" smtClean="0"/>
              <a:t>u,1</a:t>
            </a:r>
            <a:r>
              <a:rPr lang="en-US" sz="2000" b="1" dirty="0" smtClean="0"/>
              <a:t>)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6865167" y="4149080"/>
            <a:ext cx="1674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“R” network</a:t>
            </a:r>
          </a:p>
          <a:p>
            <a:pPr algn="ctr"/>
            <a:r>
              <a:rPr lang="en-US" sz="2000" b="1" dirty="0" smtClean="0"/>
              <a:t>(of R</a:t>
            </a:r>
            <a:r>
              <a:rPr lang="en-US" sz="2000" b="1" baseline="-25000" dirty="0" smtClean="0"/>
              <a:t>u,1)</a:t>
            </a:r>
            <a:endParaRPr lang="en-US" sz="2000" b="1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435354" y="1649984"/>
            <a:ext cx="293670" cy="770904"/>
            <a:chOff x="7518451" y="1649984"/>
            <a:chExt cx="293670" cy="770904"/>
          </a:xfrm>
        </p:grpSpPr>
        <p:pic>
          <p:nvPicPr>
            <p:cNvPr id="120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280" t="12458" r="39971" b="16364"/>
            <a:stretch/>
          </p:blipFill>
          <p:spPr bwMode="auto">
            <a:xfrm>
              <a:off x="7547850" y="1649984"/>
              <a:ext cx="234873" cy="42326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" name="Rectangle 120"/>
            <p:cNvSpPr/>
            <p:nvPr/>
          </p:nvSpPr>
          <p:spPr>
            <a:xfrm>
              <a:off x="7518451" y="2113111"/>
              <a:ext cx="29367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u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6613207" y="2082939"/>
            <a:ext cx="562975" cy="798188"/>
            <a:chOff x="6674723" y="2454187"/>
            <a:chExt cx="562975" cy="798188"/>
          </a:xfrm>
        </p:grpSpPr>
        <p:pic>
          <p:nvPicPr>
            <p:cNvPr id="122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280" t="12458" r="39971" b="16364"/>
            <a:stretch/>
          </p:blipFill>
          <p:spPr bwMode="auto">
            <a:xfrm>
              <a:off x="6820144" y="2454187"/>
              <a:ext cx="272135" cy="4904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/>
            <p:cNvSpPr/>
            <p:nvPr/>
          </p:nvSpPr>
          <p:spPr>
            <a:xfrm>
              <a:off x="6674723" y="2944598"/>
              <a:ext cx="5629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Alex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551385" y="2654416"/>
            <a:ext cx="603050" cy="798188"/>
            <a:chOff x="7875721" y="2430661"/>
            <a:chExt cx="603050" cy="798188"/>
          </a:xfrm>
        </p:grpSpPr>
        <p:pic>
          <p:nvPicPr>
            <p:cNvPr id="124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280" t="12458" r="39971" b="16364"/>
            <a:stretch/>
          </p:blipFill>
          <p:spPr bwMode="auto">
            <a:xfrm>
              <a:off x="8021142" y="2430661"/>
              <a:ext cx="272135" cy="4904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Rectangle 124"/>
            <p:cNvSpPr/>
            <p:nvPr/>
          </p:nvSpPr>
          <p:spPr>
            <a:xfrm>
              <a:off x="7875721" y="2921072"/>
              <a:ext cx="603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Mary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749274" y="3094047"/>
            <a:ext cx="633507" cy="798188"/>
            <a:chOff x="7875721" y="2430661"/>
            <a:chExt cx="633507" cy="798188"/>
          </a:xfrm>
        </p:grpSpPr>
        <p:pic>
          <p:nvPicPr>
            <p:cNvPr id="130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280" t="12458" r="39971" b="16364"/>
            <a:stretch/>
          </p:blipFill>
          <p:spPr bwMode="auto">
            <a:xfrm>
              <a:off x="8021142" y="2430661"/>
              <a:ext cx="272135" cy="4904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Rectangle 130"/>
            <p:cNvSpPr/>
            <p:nvPr/>
          </p:nvSpPr>
          <p:spPr>
            <a:xfrm>
              <a:off x="7875721" y="2921072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Peter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8085318" y="1805011"/>
            <a:ext cx="500393" cy="798188"/>
            <a:chOff x="7875721" y="2430661"/>
            <a:chExt cx="500393" cy="798188"/>
          </a:xfrm>
        </p:grpSpPr>
        <p:pic>
          <p:nvPicPr>
            <p:cNvPr id="133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280" t="12458" r="39971" b="16364"/>
            <a:stretch/>
          </p:blipFill>
          <p:spPr bwMode="auto">
            <a:xfrm>
              <a:off x="8021142" y="2430661"/>
              <a:ext cx="272135" cy="4904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" name="Rectangle 133"/>
            <p:cNvSpPr/>
            <p:nvPr/>
          </p:nvSpPr>
          <p:spPr>
            <a:xfrm>
              <a:off x="7875721" y="2921072"/>
              <a:ext cx="5003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Tim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8060198" y="2910976"/>
            <a:ext cx="780983" cy="798188"/>
            <a:chOff x="8028121" y="3398803"/>
            <a:chExt cx="780983" cy="798188"/>
          </a:xfrm>
        </p:grpSpPr>
        <p:pic>
          <p:nvPicPr>
            <p:cNvPr id="137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280" t="12458" r="39971" b="16364"/>
            <a:stretch/>
          </p:blipFill>
          <p:spPr bwMode="auto">
            <a:xfrm>
              <a:off x="8282545" y="3398803"/>
              <a:ext cx="272135" cy="4904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Rectangle 137"/>
            <p:cNvSpPr/>
            <p:nvPr/>
          </p:nvSpPr>
          <p:spPr>
            <a:xfrm>
              <a:off x="8028121" y="3889214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Debbie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128" name="Straight Arrow Connector 127"/>
          <p:cNvCxnSpPr/>
          <p:nvPr/>
        </p:nvCxnSpPr>
        <p:spPr>
          <a:xfrm flipV="1">
            <a:off x="7030763" y="1861614"/>
            <a:ext cx="433990" cy="46653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6894695" y="2573350"/>
            <a:ext cx="136068" cy="52069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7166830" y="2899622"/>
            <a:ext cx="529976" cy="439631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 flipV="1">
            <a:off x="7653741" y="2033489"/>
            <a:ext cx="126201" cy="62092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 flipV="1">
            <a:off x="7729024" y="1915092"/>
            <a:ext cx="721666" cy="9958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7968941" y="2899622"/>
            <a:ext cx="322682" cy="37288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7696806" y="1805011"/>
            <a:ext cx="533933" cy="24520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6770610" y="4725144"/>
            <a:ext cx="562975" cy="798188"/>
            <a:chOff x="6674723" y="2454187"/>
            <a:chExt cx="562975" cy="798188"/>
          </a:xfrm>
        </p:grpSpPr>
        <p:pic>
          <p:nvPicPr>
            <p:cNvPr id="165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280" t="12458" r="39971" b="16364"/>
            <a:stretch/>
          </p:blipFill>
          <p:spPr bwMode="auto">
            <a:xfrm>
              <a:off x="6820144" y="2454187"/>
              <a:ext cx="272135" cy="4904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6" name="Rectangle 165"/>
            <p:cNvSpPr/>
            <p:nvPr/>
          </p:nvSpPr>
          <p:spPr>
            <a:xfrm>
              <a:off x="6674723" y="2944598"/>
              <a:ext cx="5629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Alex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7746700" y="5369536"/>
            <a:ext cx="603050" cy="798188"/>
            <a:chOff x="7875721" y="2430661"/>
            <a:chExt cx="603050" cy="798188"/>
          </a:xfrm>
        </p:grpSpPr>
        <p:pic>
          <p:nvPicPr>
            <p:cNvPr id="168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280" t="12458" r="39971" b="16364"/>
            <a:stretch/>
          </p:blipFill>
          <p:spPr bwMode="auto">
            <a:xfrm>
              <a:off x="8021142" y="2430661"/>
              <a:ext cx="272135" cy="4904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9" name="Rectangle 168"/>
            <p:cNvSpPr/>
            <p:nvPr/>
          </p:nvSpPr>
          <p:spPr>
            <a:xfrm>
              <a:off x="7875721" y="2921072"/>
              <a:ext cx="603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Mary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6944589" y="5809167"/>
            <a:ext cx="633507" cy="798188"/>
            <a:chOff x="7875721" y="2430661"/>
            <a:chExt cx="633507" cy="798188"/>
          </a:xfrm>
        </p:grpSpPr>
        <p:pic>
          <p:nvPicPr>
            <p:cNvPr id="171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280" t="12458" r="39971" b="16364"/>
            <a:stretch/>
          </p:blipFill>
          <p:spPr bwMode="auto">
            <a:xfrm>
              <a:off x="8021142" y="2430661"/>
              <a:ext cx="272135" cy="4904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2" name="Rectangle 171"/>
            <p:cNvSpPr/>
            <p:nvPr/>
          </p:nvSpPr>
          <p:spPr>
            <a:xfrm>
              <a:off x="7875721" y="2921072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Peter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255513" y="5626096"/>
            <a:ext cx="780983" cy="798188"/>
            <a:chOff x="8028121" y="3398803"/>
            <a:chExt cx="780983" cy="798188"/>
          </a:xfrm>
        </p:grpSpPr>
        <p:pic>
          <p:nvPicPr>
            <p:cNvPr id="177" name="Picture 3" descr="C:\Users\mgiatsog\pawns-157818_1280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40280" t="12458" r="39971" b="16364"/>
            <a:stretch/>
          </p:blipFill>
          <p:spPr bwMode="auto">
            <a:xfrm>
              <a:off x="8282545" y="3398803"/>
              <a:ext cx="272135" cy="49041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8" name="Rectangle 177"/>
            <p:cNvSpPr/>
            <p:nvPr/>
          </p:nvSpPr>
          <p:spPr>
            <a:xfrm>
              <a:off x="8028121" y="3889214"/>
              <a:ext cx="7809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 smtClean="0">
                  <a:solidFill>
                    <a:schemeClr val="tx2">
                      <a:lumMod val="75000"/>
                    </a:schemeClr>
                  </a:solidFill>
                </a:rPr>
                <a:t>Debbie</a:t>
              </a:r>
              <a:endParaRPr lang="en-US" sz="1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cxnSp>
        <p:nvCxnSpPr>
          <p:cNvPr id="180" name="Straight Arrow Connector 179"/>
          <p:cNvCxnSpPr/>
          <p:nvPr/>
        </p:nvCxnSpPr>
        <p:spPr>
          <a:xfrm>
            <a:off x="7052099" y="5215555"/>
            <a:ext cx="173979" cy="59361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V="1">
            <a:off x="7362145" y="5614742"/>
            <a:ext cx="529976" cy="439631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 flipV="1">
            <a:off x="8164256" y="5614742"/>
            <a:ext cx="322682" cy="37288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7021409" y="2489849"/>
            <a:ext cx="695432" cy="284716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H="1" flipV="1">
            <a:off x="7188166" y="4970350"/>
            <a:ext cx="707659" cy="474874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ounded Rectangle 194"/>
          <p:cNvSpPr/>
          <p:nvPr/>
        </p:nvSpPr>
        <p:spPr>
          <a:xfrm>
            <a:off x="6433358" y="980728"/>
            <a:ext cx="2592049" cy="2884937"/>
          </a:xfrm>
          <a:prstGeom prst="roundRect">
            <a:avLst/>
          </a:prstGeom>
          <a:noFill/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98" name="Rounded Rectangle 197"/>
          <p:cNvSpPr/>
          <p:nvPr/>
        </p:nvSpPr>
        <p:spPr>
          <a:xfrm>
            <a:off x="6433119" y="4072455"/>
            <a:ext cx="2592049" cy="2740921"/>
          </a:xfrm>
          <a:prstGeom prst="roundRect">
            <a:avLst/>
          </a:prstGeom>
          <a:noFill/>
          <a:ln w="3175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135" name="Picture 3" descr="C:\Users\mgiatsog\pawns-157818_1280.png"/>
          <p:cNvPicPr>
            <a:picLocks noChangeAspect="1" noChangeArrowheads="1"/>
          </p:cNvPicPr>
          <p:nvPr/>
        </p:nvPicPr>
        <p:blipFill rotWithShape="1">
          <a:blip r:embed="rId10" cstate="print">
            <a:grayscl/>
            <a:extLst>
              <a:ext uri="{BEBA8EAE-BF5A-486C-A8C5-ECC9F3942E4B}">
                <a14:imgProps xmlns="" xmlns:a14="http://schemas.microsoft.com/office/drawing/2010/main">
                  <a14:imgLayer r:embed="rId11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0280" t="12458" r="39971" b="16364"/>
          <a:stretch/>
        </p:blipFill>
        <p:spPr bwMode="auto">
          <a:xfrm>
            <a:off x="4660025" y="1340768"/>
            <a:ext cx="416031" cy="7497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3" descr="C:\Users\mgiatsog\pawns-157818_1280.png"/>
          <p:cNvPicPr>
            <a:picLocks noChangeAspect="1" noChangeArrowheads="1"/>
          </p:cNvPicPr>
          <p:nvPr/>
        </p:nvPicPr>
        <p:blipFill rotWithShape="1">
          <a:blip r:embed="rId10" cstate="print">
            <a:grayscl/>
            <a:extLst>
              <a:ext uri="{BEBA8EAE-BF5A-486C-A8C5-ECC9F3942E4B}">
                <a14:imgProps xmlns="" xmlns:a14="http://schemas.microsoft.com/office/drawing/2010/main">
                  <a14:imgLayer r:embed="rId11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0280" t="12458" r="39971" b="16364"/>
          <a:stretch/>
        </p:blipFill>
        <p:spPr bwMode="auto">
          <a:xfrm>
            <a:off x="255665" y="3445912"/>
            <a:ext cx="416031" cy="7497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119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2560"/>
            <a:ext cx="8435280" cy="48768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bg1">
                    <a:lumMod val="65000"/>
                  </a:schemeClr>
                </a:solidFill>
              </a:rPr>
              <a:t>Problems addressed and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rgbClr val="C00000"/>
                </a:solidFill>
              </a:rPr>
              <a:t>Retweet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RTSCOPE: </a:t>
            </a:r>
            <a:r>
              <a:rPr lang="en-US" sz="3000" dirty="0"/>
              <a:t>Discovery of </a:t>
            </a:r>
            <a:r>
              <a:rPr lang="en-US" sz="3000" dirty="0" err="1" smtClean="0"/>
              <a:t>retweeting</a:t>
            </a:r>
            <a:r>
              <a:rPr lang="en-US" sz="3000" dirty="0" smtClean="0"/>
              <a:t> activity patterns</a:t>
            </a:r>
          </a:p>
          <a:p>
            <a:pPr lvl="2"/>
            <a:r>
              <a:rPr lang="en-US" sz="2800" i="1" dirty="0" err="1"/>
              <a:t>Retweeters</a:t>
            </a:r>
            <a:r>
              <a:rPr lang="en-US" sz="2800" i="1" dirty="0"/>
              <a:t>’ </a:t>
            </a:r>
            <a:r>
              <a:rPr lang="en-US" sz="2800" i="1" dirty="0" smtClean="0"/>
              <a:t>connectivity </a:t>
            </a:r>
            <a:r>
              <a:rPr lang="en-US" sz="2800" i="1" dirty="0"/>
              <a:t>patterns</a:t>
            </a:r>
            <a:endParaRPr lang="en-US" sz="2800" i="1" dirty="0" smtClean="0"/>
          </a:p>
          <a:p>
            <a:pPr lvl="2"/>
            <a:r>
              <a:rPr lang="en-US" sz="2800" i="1" dirty="0" smtClean="0"/>
              <a:t>Activity summarization </a:t>
            </a:r>
            <a:r>
              <a:rPr lang="en-US" sz="2800" i="1" dirty="0"/>
              <a:t>patterns</a:t>
            </a:r>
            <a:endParaRPr lang="en-US" sz="2800" i="1" dirty="0" smtClean="0"/>
          </a:p>
          <a:p>
            <a:pPr lvl="2"/>
            <a:r>
              <a:rPr lang="en-US" sz="2800" i="1" dirty="0" err="1"/>
              <a:t>Retweeters</a:t>
            </a:r>
            <a:r>
              <a:rPr lang="en-US" sz="2800" i="1" dirty="0"/>
              <a:t>’ </a:t>
            </a:r>
            <a:r>
              <a:rPr lang="en-US" sz="2800" i="1" dirty="0" smtClean="0"/>
              <a:t>activation </a:t>
            </a:r>
            <a:r>
              <a:rPr lang="en-US" sz="2800" i="1" dirty="0"/>
              <a:t>patterns</a:t>
            </a:r>
            <a:endParaRPr lang="en-US" sz="2800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err="1" smtClean="0"/>
              <a:t>RTGen</a:t>
            </a:r>
            <a:r>
              <a:rPr lang="en-US" sz="3000" dirty="0" smtClean="0"/>
              <a:t>: a </a:t>
            </a:r>
            <a:r>
              <a:rPr lang="en-US" sz="3000" dirty="0" err="1" smtClean="0"/>
              <a:t>retweeting</a:t>
            </a:r>
            <a:r>
              <a:rPr lang="en-US" sz="3000" dirty="0" smtClean="0"/>
              <a:t> </a:t>
            </a:r>
            <a:r>
              <a:rPr lang="en-US" sz="3000" dirty="0"/>
              <a:t>activity generator</a:t>
            </a:r>
            <a:endParaRPr lang="en-US" sz="3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Conclusions </a:t>
            </a:r>
          </a:p>
          <a:p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DFC9-125C-4A25-BB7E-35350C315CD5}" type="datetime1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3F8B-6185-411C-8850-E6F075D238C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63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13809</TotalTime>
  <Words>1703</Words>
  <Application>Microsoft Office PowerPoint</Application>
  <PresentationFormat>On-screen Show (4:3)</PresentationFormat>
  <Paragraphs>450</Paragraphs>
  <Slides>27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Clarity</vt:lpstr>
      <vt:lpstr>Photo Editor Photo</vt:lpstr>
      <vt:lpstr>Retweeting activity on Twitter: Signs of Deception</vt:lpstr>
      <vt:lpstr>Content popularity in Twitter</vt:lpstr>
      <vt:lpstr>Retweet fraud</vt:lpstr>
      <vt:lpstr>Retweet fraud example</vt:lpstr>
      <vt:lpstr>Retweet fraud examples</vt:lpstr>
      <vt:lpstr>Outline</vt:lpstr>
      <vt:lpstr>Hypotheses and problems addressed</vt:lpstr>
      <vt:lpstr>Background</vt:lpstr>
      <vt:lpstr>Outline</vt:lpstr>
      <vt:lpstr>Dataset generation for gaining insight</vt:lpstr>
      <vt:lpstr>Dataset overview</vt:lpstr>
      <vt:lpstr>Outline</vt:lpstr>
      <vt:lpstr>Introducing the RTSCOPE approach</vt:lpstr>
      <vt:lpstr>Connectivity in retweet networks</vt:lpstr>
      <vt:lpstr>Connectivity: TRIANGLES pattern</vt:lpstr>
      <vt:lpstr>Connectivity: DEGREES pattern</vt:lpstr>
      <vt:lpstr>Activity Summarization - Features</vt:lpstr>
      <vt:lpstr>Activity Summarization - Patterns</vt:lpstr>
      <vt:lpstr>Retweeters activation: Disparity</vt:lpstr>
      <vt:lpstr>Disparity – Special cases</vt:lpstr>
      <vt:lpstr>FAVORITISM &amp; HOMOGENEITY patterns</vt:lpstr>
      <vt:lpstr>Outline</vt:lpstr>
      <vt:lpstr>RTGen</vt:lpstr>
      <vt:lpstr>Disparity based on RTGen</vt:lpstr>
      <vt:lpstr>Outline</vt:lpstr>
      <vt:lpstr>Conclusions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mgiatsog</dc:creator>
  <cp:lastModifiedBy>ΣΟΦΙΑ</cp:lastModifiedBy>
  <cp:revision>161</cp:revision>
  <dcterms:created xsi:type="dcterms:W3CDTF">2015-04-30T18:52:28Z</dcterms:created>
  <dcterms:modified xsi:type="dcterms:W3CDTF">2015-05-23T06:43:10Z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