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7" r:id="rId1"/>
  </p:sldMasterIdLst>
  <p:notesMasterIdLst>
    <p:notesMasterId r:id="rId12"/>
  </p:notesMasterIdLst>
  <p:handoutMasterIdLst>
    <p:handoutMasterId r:id="rId13"/>
  </p:handoutMasterIdLst>
  <p:sldIdLst>
    <p:sldId id="377" r:id="rId2"/>
    <p:sldId id="372" r:id="rId3"/>
    <p:sldId id="371" r:id="rId4"/>
    <p:sldId id="366" r:id="rId5"/>
    <p:sldId id="367" r:id="rId6"/>
    <p:sldId id="379" r:id="rId7"/>
    <p:sldId id="381" r:id="rId8"/>
    <p:sldId id="343" r:id="rId9"/>
    <p:sldId id="378" r:id="rId10"/>
    <p:sldId id="3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B9FCE"/>
    <a:srgbClr val="020202"/>
    <a:srgbClr val="58595B"/>
    <a:srgbClr val="716A53"/>
    <a:srgbClr val="E1E1E1"/>
    <a:srgbClr val="A8A18A"/>
    <a:srgbClr val="FFD9DE"/>
    <a:srgbClr val="FFC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580" autoAdjust="0"/>
    <p:restoredTop sz="97075" autoAdjust="0"/>
  </p:normalViewPr>
  <p:slideViewPr>
    <p:cSldViewPr snapToGrid="0" snapToObjects="1">
      <p:cViewPr varScale="1">
        <p:scale>
          <a:sx n="113" d="100"/>
          <a:sy n="113" d="100"/>
        </p:scale>
        <p:origin x="114" y="432"/>
      </p:cViewPr>
      <p:guideLst>
        <p:guide orient="horz" pos="2160"/>
        <p:guide pos="32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E85545-9D3D-4E1B-BB44-3CC8A98E5F8F}" type="doc">
      <dgm:prSet loTypeId="urn:microsoft.com/office/officeart/2009/layout/CircleArrowProcess" loCatId="process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C0E3F73E-B22B-48AF-B8A4-6DC8DD5FBDD4}">
      <dgm:prSet phldrT="[Text]"/>
      <dgm:spPr/>
      <dgm:t>
        <a:bodyPr/>
        <a:lstStyle/>
        <a:p>
          <a:r>
            <a:rPr lang="en-US" b="1" dirty="0">
              <a:solidFill>
                <a:schemeClr val="accent2"/>
              </a:solidFill>
              <a:latin typeface="+mj-lt"/>
            </a:rPr>
            <a:t>Coaching  Session</a:t>
          </a:r>
        </a:p>
      </dgm:t>
    </dgm:pt>
    <dgm:pt modelId="{F414F7B0-D985-4467-B002-F214D33C253B}" type="parTrans" cxnId="{26BFCC56-84AB-41B2-935B-C6FFC40E2834}">
      <dgm:prSet/>
      <dgm:spPr/>
      <dgm:t>
        <a:bodyPr/>
        <a:lstStyle/>
        <a:p>
          <a:endParaRPr lang="en-US"/>
        </a:p>
      </dgm:t>
    </dgm:pt>
    <dgm:pt modelId="{89C51463-07BA-4184-BE8E-B2CA96C4D9B7}" type="sibTrans" cxnId="{26BFCC56-84AB-41B2-935B-C6FFC40E2834}">
      <dgm:prSet/>
      <dgm:spPr/>
      <dgm:t>
        <a:bodyPr/>
        <a:lstStyle/>
        <a:p>
          <a:endParaRPr lang="en-US"/>
        </a:p>
      </dgm:t>
    </dgm:pt>
    <dgm:pt modelId="{F1ED4C13-E2F2-4C9E-AD3C-D365715CA2D5}">
      <dgm:prSet phldrT="[Text]"/>
      <dgm:spPr/>
      <dgm:t>
        <a:bodyPr/>
        <a:lstStyle/>
        <a:p>
          <a:r>
            <a:rPr lang="en-US" b="1" dirty="0">
              <a:solidFill>
                <a:schemeClr val="accent2"/>
              </a:solidFill>
              <a:latin typeface="+mj-lt"/>
            </a:rPr>
            <a:t>Client’s Feedback</a:t>
          </a:r>
        </a:p>
      </dgm:t>
    </dgm:pt>
    <dgm:pt modelId="{A2EF66F1-166A-419B-A2B2-99B5ABC436AE}" type="parTrans" cxnId="{4CD1D32F-A030-4BE6-B221-E7A3DA4CE2B7}">
      <dgm:prSet/>
      <dgm:spPr/>
      <dgm:t>
        <a:bodyPr/>
        <a:lstStyle/>
        <a:p>
          <a:endParaRPr lang="en-US"/>
        </a:p>
      </dgm:t>
    </dgm:pt>
    <dgm:pt modelId="{69909AD8-50C5-44D9-A525-2698E1A8C761}" type="sibTrans" cxnId="{4CD1D32F-A030-4BE6-B221-E7A3DA4CE2B7}">
      <dgm:prSet/>
      <dgm:spPr/>
      <dgm:t>
        <a:bodyPr/>
        <a:lstStyle/>
        <a:p>
          <a:endParaRPr lang="en-US"/>
        </a:p>
      </dgm:t>
    </dgm:pt>
    <dgm:pt modelId="{27D070A8-3C84-456F-9561-2D757AEA5930}">
      <dgm:prSet phldrT="[Text]"/>
      <dgm:spPr/>
      <dgm:t>
        <a:bodyPr/>
        <a:lstStyle/>
        <a:p>
          <a:r>
            <a:rPr lang="en-US" b="1" dirty="0">
              <a:solidFill>
                <a:schemeClr val="accent2"/>
              </a:solidFill>
              <a:latin typeface="+mj-lt"/>
            </a:rPr>
            <a:t>Coach’s Feedback</a:t>
          </a:r>
        </a:p>
      </dgm:t>
    </dgm:pt>
    <dgm:pt modelId="{759E1B87-290A-4C2D-8D7E-5FEAE04BE4A5}" type="parTrans" cxnId="{C2A18570-8725-4EF0-9FF0-2FAECC038185}">
      <dgm:prSet/>
      <dgm:spPr/>
      <dgm:t>
        <a:bodyPr/>
        <a:lstStyle/>
        <a:p>
          <a:endParaRPr lang="en-US"/>
        </a:p>
      </dgm:t>
    </dgm:pt>
    <dgm:pt modelId="{41E8F12D-F613-4951-8E65-27043C46C1E7}" type="sibTrans" cxnId="{C2A18570-8725-4EF0-9FF0-2FAECC038185}">
      <dgm:prSet/>
      <dgm:spPr/>
      <dgm:t>
        <a:bodyPr/>
        <a:lstStyle/>
        <a:p>
          <a:endParaRPr lang="en-US"/>
        </a:p>
      </dgm:t>
    </dgm:pt>
    <dgm:pt modelId="{32EEF80E-9951-4E8F-92E7-5F47B338AFCE}">
      <dgm:prSet phldrT="[Text]"/>
      <dgm:spPr/>
      <dgm:t>
        <a:bodyPr/>
        <a:lstStyle/>
        <a:p>
          <a:r>
            <a:rPr lang="en-US" b="1" dirty="0">
              <a:solidFill>
                <a:schemeClr val="accent2"/>
              </a:solidFill>
              <a:latin typeface="+mj-lt"/>
            </a:rPr>
            <a:t>Observer’s Feedback</a:t>
          </a:r>
        </a:p>
      </dgm:t>
    </dgm:pt>
    <dgm:pt modelId="{065D49FE-5F43-41A3-9098-31BBCF8DF73D}" type="parTrans" cxnId="{398AC647-4F80-4FA7-94F6-5682ACDEA955}">
      <dgm:prSet/>
      <dgm:spPr/>
      <dgm:t>
        <a:bodyPr/>
        <a:lstStyle/>
        <a:p>
          <a:endParaRPr lang="en-US"/>
        </a:p>
      </dgm:t>
    </dgm:pt>
    <dgm:pt modelId="{0B0FCA95-AEE7-4D09-96FC-36F79D4A623C}" type="sibTrans" cxnId="{398AC647-4F80-4FA7-94F6-5682ACDEA955}">
      <dgm:prSet/>
      <dgm:spPr/>
      <dgm:t>
        <a:bodyPr/>
        <a:lstStyle/>
        <a:p>
          <a:endParaRPr lang="en-US"/>
        </a:p>
      </dgm:t>
    </dgm:pt>
    <dgm:pt modelId="{906F4BF1-77A7-4E95-999F-F69607630BE6}" type="pres">
      <dgm:prSet presAssocID="{73E85545-9D3D-4E1B-BB44-3CC8A98E5F8F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52F88A4B-2139-40CA-A3F9-89A27ED3F2CF}" type="pres">
      <dgm:prSet presAssocID="{C0E3F73E-B22B-48AF-B8A4-6DC8DD5FBDD4}" presName="Accent1" presStyleCnt="0"/>
      <dgm:spPr/>
    </dgm:pt>
    <dgm:pt modelId="{EFB4D560-4E08-441E-83EF-F45A4EF4B097}" type="pres">
      <dgm:prSet presAssocID="{C0E3F73E-B22B-48AF-B8A4-6DC8DD5FBDD4}" presName="Accent" presStyleLbl="node1" presStyleIdx="0" presStyleCnt="4"/>
      <dgm:spPr>
        <a:solidFill>
          <a:schemeClr val="accent2"/>
        </a:solidFill>
        <a:ln>
          <a:noFill/>
        </a:ln>
      </dgm:spPr>
    </dgm:pt>
    <dgm:pt modelId="{35927A37-CDDC-43B4-997F-F478A572852D}" type="pres">
      <dgm:prSet presAssocID="{C0E3F73E-B22B-48AF-B8A4-6DC8DD5FBDD4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FFBF58EA-B752-4D28-9E7A-1FEB3A8992DD}" type="pres">
      <dgm:prSet presAssocID="{F1ED4C13-E2F2-4C9E-AD3C-D365715CA2D5}" presName="Accent2" presStyleCnt="0"/>
      <dgm:spPr/>
    </dgm:pt>
    <dgm:pt modelId="{8CD823D4-E262-4BEE-AD95-5949305B4972}" type="pres">
      <dgm:prSet presAssocID="{F1ED4C13-E2F2-4C9E-AD3C-D365715CA2D5}" presName="Accent" presStyleLbl="node1" presStyleIdx="1" presStyleCnt="4"/>
      <dgm:spPr>
        <a:solidFill>
          <a:schemeClr val="accent2">
            <a:lumMod val="20000"/>
            <a:lumOff val="80000"/>
          </a:schemeClr>
        </a:solidFill>
        <a:ln>
          <a:noFill/>
        </a:ln>
      </dgm:spPr>
    </dgm:pt>
    <dgm:pt modelId="{D2A3E2F8-8E47-4010-AB6B-95D73D2FABCB}" type="pres">
      <dgm:prSet presAssocID="{F1ED4C13-E2F2-4C9E-AD3C-D365715CA2D5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A9D32EB4-ABCD-4A1D-9A97-8DAA1F9E5393}" type="pres">
      <dgm:prSet presAssocID="{27D070A8-3C84-456F-9561-2D757AEA5930}" presName="Accent3" presStyleCnt="0"/>
      <dgm:spPr/>
    </dgm:pt>
    <dgm:pt modelId="{BA70FE19-6147-421F-8081-8FC37B708D0F}" type="pres">
      <dgm:prSet presAssocID="{27D070A8-3C84-456F-9561-2D757AEA5930}" presName="Accent" presStyleLbl="node1" presStyleIdx="2" presStyleCnt="4"/>
      <dgm:spPr>
        <a:solidFill>
          <a:schemeClr val="accent3">
            <a:lumMod val="40000"/>
            <a:lumOff val="60000"/>
          </a:schemeClr>
        </a:solidFill>
        <a:ln>
          <a:noFill/>
        </a:ln>
      </dgm:spPr>
    </dgm:pt>
    <dgm:pt modelId="{B9CCA2E5-16CD-4787-BE7D-1CBC4020A5BE}" type="pres">
      <dgm:prSet presAssocID="{27D070A8-3C84-456F-9561-2D757AEA5930}" presName="Parent3" presStyleLbl="revTx" presStyleIdx="2" presStyleCnt="4" custLinFactNeighborY="-10028">
        <dgm:presLayoutVars>
          <dgm:chMax val="1"/>
          <dgm:chPref val="1"/>
          <dgm:bulletEnabled val="1"/>
        </dgm:presLayoutVars>
      </dgm:prSet>
      <dgm:spPr/>
    </dgm:pt>
    <dgm:pt modelId="{E46B3889-AD21-40EC-9C21-09E992D9C886}" type="pres">
      <dgm:prSet presAssocID="{32EEF80E-9951-4E8F-92E7-5F47B338AFCE}" presName="Accent4" presStyleCnt="0"/>
      <dgm:spPr/>
    </dgm:pt>
    <dgm:pt modelId="{6FE6D4C6-8194-49E1-A1DA-B4139BDC743D}" type="pres">
      <dgm:prSet presAssocID="{32EEF80E-9951-4E8F-92E7-5F47B338AFCE}" presName="Accent" presStyleLbl="node1" presStyleIdx="3" presStyleCnt="4"/>
      <dgm:spPr>
        <a:solidFill>
          <a:schemeClr val="accent3">
            <a:lumMod val="60000"/>
            <a:lumOff val="40000"/>
          </a:schemeClr>
        </a:solidFill>
        <a:ln>
          <a:noFill/>
        </a:ln>
      </dgm:spPr>
    </dgm:pt>
    <dgm:pt modelId="{D17BE9A2-3356-41CA-A310-E565EF3161D5}" type="pres">
      <dgm:prSet presAssocID="{32EEF80E-9951-4E8F-92E7-5F47B338AFCE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2F5FC002-9791-5A40-A7F7-C32C212053E5}" type="presOf" srcId="{27D070A8-3C84-456F-9561-2D757AEA5930}" destId="{B9CCA2E5-16CD-4787-BE7D-1CBC4020A5BE}" srcOrd="0" destOrd="0" presId="urn:microsoft.com/office/officeart/2009/layout/CircleArrowProcess"/>
    <dgm:cxn modelId="{55BC730D-8B45-DA48-A76C-8791189E44B4}" type="presOf" srcId="{32EEF80E-9951-4E8F-92E7-5F47B338AFCE}" destId="{D17BE9A2-3356-41CA-A310-E565EF3161D5}" srcOrd="0" destOrd="0" presId="urn:microsoft.com/office/officeart/2009/layout/CircleArrowProcess"/>
    <dgm:cxn modelId="{AA630428-B34A-B747-88AE-B97F428FDA3A}" type="presOf" srcId="{C0E3F73E-B22B-48AF-B8A4-6DC8DD5FBDD4}" destId="{35927A37-CDDC-43B4-997F-F478A572852D}" srcOrd="0" destOrd="0" presId="urn:microsoft.com/office/officeart/2009/layout/CircleArrowProcess"/>
    <dgm:cxn modelId="{4CD1D32F-A030-4BE6-B221-E7A3DA4CE2B7}" srcId="{73E85545-9D3D-4E1B-BB44-3CC8A98E5F8F}" destId="{F1ED4C13-E2F2-4C9E-AD3C-D365715CA2D5}" srcOrd="1" destOrd="0" parTransId="{A2EF66F1-166A-419B-A2B2-99B5ABC436AE}" sibTransId="{69909AD8-50C5-44D9-A525-2698E1A8C761}"/>
    <dgm:cxn modelId="{398AC647-4F80-4FA7-94F6-5682ACDEA955}" srcId="{73E85545-9D3D-4E1B-BB44-3CC8A98E5F8F}" destId="{32EEF80E-9951-4E8F-92E7-5F47B338AFCE}" srcOrd="3" destOrd="0" parTransId="{065D49FE-5F43-41A3-9098-31BBCF8DF73D}" sibTransId="{0B0FCA95-AEE7-4D09-96FC-36F79D4A623C}"/>
    <dgm:cxn modelId="{C2A18570-8725-4EF0-9FF0-2FAECC038185}" srcId="{73E85545-9D3D-4E1B-BB44-3CC8A98E5F8F}" destId="{27D070A8-3C84-456F-9561-2D757AEA5930}" srcOrd="2" destOrd="0" parTransId="{759E1B87-290A-4C2D-8D7E-5FEAE04BE4A5}" sibTransId="{41E8F12D-F613-4951-8E65-27043C46C1E7}"/>
    <dgm:cxn modelId="{26BFCC56-84AB-41B2-935B-C6FFC40E2834}" srcId="{73E85545-9D3D-4E1B-BB44-3CC8A98E5F8F}" destId="{C0E3F73E-B22B-48AF-B8A4-6DC8DD5FBDD4}" srcOrd="0" destOrd="0" parTransId="{F414F7B0-D985-4467-B002-F214D33C253B}" sibTransId="{89C51463-07BA-4184-BE8E-B2CA96C4D9B7}"/>
    <dgm:cxn modelId="{D99CF898-2DF1-3144-A0CF-F455F5F12C74}" type="presOf" srcId="{F1ED4C13-E2F2-4C9E-AD3C-D365715CA2D5}" destId="{D2A3E2F8-8E47-4010-AB6B-95D73D2FABCB}" srcOrd="0" destOrd="0" presId="urn:microsoft.com/office/officeart/2009/layout/CircleArrowProcess"/>
    <dgm:cxn modelId="{D6C56AA7-CEA6-0D45-94A2-A3CA7143FFCD}" type="presOf" srcId="{73E85545-9D3D-4E1B-BB44-3CC8A98E5F8F}" destId="{906F4BF1-77A7-4E95-999F-F69607630BE6}" srcOrd="0" destOrd="0" presId="urn:microsoft.com/office/officeart/2009/layout/CircleArrowProcess"/>
    <dgm:cxn modelId="{E10587D0-8ADD-2F48-BF47-DD612444B22F}" type="presParOf" srcId="{906F4BF1-77A7-4E95-999F-F69607630BE6}" destId="{52F88A4B-2139-40CA-A3F9-89A27ED3F2CF}" srcOrd="0" destOrd="0" presId="urn:microsoft.com/office/officeart/2009/layout/CircleArrowProcess"/>
    <dgm:cxn modelId="{1DA88615-68D7-614E-A40B-60A65AD8D662}" type="presParOf" srcId="{52F88A4B-2139-40CA-A3F9-89A27ED3F2CF}" destId="{EFB4D560-4E08-441E-83EF-F45A4EF4B097}" srcOrd="0" destOrd="0" presId="urn:microsoft.com/office/officeart/2009/layout/CircleArrowProcess"/>
    <dgm:cxn modelId="{EB7DEDE5-711A-2E40-A32D-24BAD2ECE983}" type="presParOf" srcId="{906F4BF1-77A7-4E95-999F-F69607630BE6}" destId="{35927A37-CDDC-43B4-997F-F478A572852D}" srcOrd="1" destOrd="0" presId="urn:microsoft.com/office/officeart/2009/layout/CircleArrowProcess"/>
    <dgm:cxn modelId="{BE55D7B9-B5A6-6148-AC16-B5DFCE1511E3}" type="presParOf" srcId="{906F4BF1-77A7-4E95-999F-F69607630BE6}" destId="{FFBF58EA-B752-4D28-9E7A-1FEB3A8992DD}" srcOrd="2" destOrd="0" presId="urn:microsoft.com/office/officeart/2009/layout/CircleArrowProcess"/>
    <dgm:cxn modelId="{FC0F89AB-13FC-E54C-A2FC-159EE62A04C3}" type="presParOf" srcId="{FFBF58EA-B752-4D28-9E7A-1FEB3A8992DD}" destId="{8CD823D4-E262-4BEE-AD95-5949305B4972}" srcOrd="0" destOrd="0" presId="urn:microsoft.com/office/officeart/2009/layout/CircleArrowProcess"/>
    <dgm:cxn modelId="{F47679B3-258D-0E4F-AA73-E1434EE4DBD2}" type="presParOf" srcId="{906F4BF1-77A7-4E95-999F-F69607630BE6}" destId="{D2A3E2F8-8E47-4010-AB6B-95D73D2FABCB}" srcOrd="3" destOrd="0" presId="urn:microsoft.com/office/officeart/2009/layout/CircleArrowProcess"/>
    <dgm:cxn modelId="{0E87BA38-63B4-114A-B590-27FBAB37622B}" type="presParOf" srcId="{906F4BF1-77A7-4E95-999F-F69607630BE6}" destId="{A9D32EB4-ABCD-4A1D-9A97-8DAA1F9E5393}" srcOrd="4" destOrd="0" presId="urn:microsoft.com/office/officeart/2009/layout/CircleArrowProcess"/>
    <dgm:cxn modelId="{5592F772-F752-B042-986D-3651C60E2481}" type="presParOf" srcId="{A9D32EB4-ABCD-4A1D-9A97-8DAA1F9E5393}" destId="{BA70FE19-6147-421F-8081-8FC37B708D0F}" srcOrd="0" destOrd="0" presId="urn:microsoft.com/office/officeart/2009/layout/CircleArrowProcess"/>
    <dgm:cxn modelId="{4E97A67C-5479-6B4F-96F9-16FA580D111C}" type="presParOf" srcId="{906F4BF1-77A7-4E95-999F-F69607630BE6}" destId="{B9CCA2E5-16CD-4787-BE7D-1CBC4020A5BE}" srcOrd="5" destOrd="0" presId="urn:microsoft.com/office/officeart/2009/layout/CircleArrowProcess"/>
    <dgm:cxn modelId="{DECA850F-1678-3344-A3B2-231155621FB9}" type="presParOf" srcId="{906F4BF1-77A7-4E95-999F-F69607630BE6}" destId="{E46B3889-AD21-40EC-9C21-09E992D9C886}" srcOrd="6" destOrd="0" presId="urn:microsoft.com/office/officeart/2009/layout/CircleArrowProcess"/>
    <dgm:cxn modelId="{D3E4C0C0-9420-134D-BE90-9D250840DC5F}" type="presParOf" srcId="{E46B3889-AD21-40EC-9C21-09E992D9C886}" destId="{6FE6D4C6-8194-49E1-A1DA-B4139BDC743D}" srcOrd="0" destOrd="0" presId="urn:microsoft.com/office/officeart/2009/layout/CircleArrowProcess"/>
    <dgm:cxn modelId="{E5470370-73C7-2C40-A62C-24CE25C750FD}" type="presParOf" srcId="{906F4BF1-77A7-4E95-999F-F69607630BE6}" destId="{D17BE9A2-3356-41CA-A310-E565EF3161D5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4D560-4E08-441E-83EF-F45A4EF4B097}">
      <dsp:nvSpPr>
        <dsp:cNvPr id="0" name=""/>
        <dsp:cNvSpPr/>
      </dsp:nvSpPr>
      <dsp:spPr>
        <a:xfrm>
          <a:off x="1411561" y="0"/>
          <a:ext cx="2281360" cy="228159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/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927A37-CDDC-43B4-997F-F478A572852D}">
      <dsp:nvSpPr>
        <dsp:cNvPr id="0" name=""/>
        <dsp:cNvSpPr/>
      </dsp:nvSpPr>
      <dsp:spPr>
        <a:xfrm>
          <a:off x="1915250" y="825874"/>
          <a:ext cx="1273128" cy="636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2"/>
              </a:solidFill>
              <a:latin typeface="+mj-lt"/>
            </a:rPr>
            <a:t>Coaching  Session</a:t>
          </a:r>
        </a:p>
      </dsp:txBody>
      <dsp:txXfrm>
        <a:off x="1915250" y="825874"/>
        <a:ext cx="1273128" cy="636498"/>
      </dsp:txXfrm>
    </dsp:sp>
    <dsp:sp modelId="{8CD823D4-E262-4BEE-AD95-5949305B4972}">
      <dsp:nvSpPr>
        <dsp:cNvPr id="0" name=""/>
        <dsp:cNvSpPr/>
      </dsp:nvSpPr>
      <dsp:spPr>
        <a:xfrm>
          <a:off x="777779" y="1311114"/>
          <a:ext cx="2281360" cy="228159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2">
            <a:lumMod val="20000"/>
            <a:lumOff val="8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2A3E2F8-8E47-4010-AB6B-95D73D2FABCB}">
      <dsp:nvSpPr>
        <dsp:cNvPr id="0" name=""/>
        <dsp:cNvSpPr/>
      </dsp:nvSpPr>
      <dsp:spPr>
        <a:xfrm>
          <a:off x="1278899" y="2139409"/>
          <a:ext cx="1273128" cy="636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2"/>
              </a:solidFill>
              <a:latin typeface="+mj-lt"/>
            </a:rPr>
            <a:t>Client’s Feedback</a:t>
          </a:r>
        </a:p>
      </dsp:txBody>
      <dsp:txXfrm>
        <a:off x="1278899" y="2139409"/>
        <a:ext cx="1273128" cy="636498"/>
      </dsp:txXfrm>
    </dsp:sp>
    <dsp:sp modelId="{BA70FE19-6147-421F-8081-8FC37B708D0F}">
      <dsp:nvSpPr>
        <dsp:cNvPr id="0" name=""/>
        <dsp:cNvSpPr/>
      </dsp:nvSpPr>
      <dsp:spPr>
        <a:xfrm>
          <a:off x="1411561" y="2627068"/>
          <a:ext cx="2281360" cy="2281593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3">
            <a:lumMod val="40000"/>
            <a:lumOff val="6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CCA2E5-16CD-4787-BE7D-1CBC4020A5BE}">
      <dsp:nvSpPr>
        <dsp:cNvPr id="0" name=""/>
        <dsp:cNvSpPr/>
      </dsp:nvSpPr>
      <dsp:spPr>
        <a:xfrm>
          <a:off x="1915250" y="3389115"/>
          <a:ext cx="1273128" cy="636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2"/>
              </a:solidFill>
              <a:latin typeface="+mj-lt"/>
            </a:rPr>
            <a:t>Coach’s Feedback</a:t>
          </a:r>
        </a:p>
      </dsp:txBody>
      <dsp:txXfrm>
        <a:off x="1915250" y="3389115"/>
        <a:ext cx="1273128" cy="636498"/>
      </dsp:txXfrm>
    </dsp:sp>
    <dsp:sp modelId="{6FE6D4C6-8194-49E1-A1DA-B4139BDC743D}">
      <dsp:nvSpPr>
        <dsp:cNvPr id="0" name=""/>
        <dsp:cNvSpPr/>
      </dsp:nvSpPr>
      <dsp:spPr>
        <a:xfrm>
          <a:off x="940397" y="4089442"/>
          <a:ext cx="1959976" cy="1960923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3">
            <a:lumMod val="60000"/>
            <a:lumOff val="4000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7BE9A2-3356-41CA-A310-E565EF3161D5}">
      <dsp:nvSpPr>
        <dsp:cNvPr id="0" name=""/>
        <dsp:cNvSpPr/>
      </dsp:nvSpPr>
      <dsp:spPr>
        <a:xfrm>
          <a:off x="1278899" y="4766478"/>
          <a:ext cx="1273128" cy="636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2"/>
              </a:solidFill>
              <a:latin typeface="+mj-lt"/>
            </a:rPr>
            <a:t>Observer’s Feedback</a:t>
          </a:r>
        </a:p>
      </dsp:txBody>
      <dsp:txXfrm>
        <a:off x="1278899" y="4766478"/>
        <a:ext cx="1273128" cy="636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0CA93-215B-504D-B056-3F0ACE0ECDFE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8970C-4248-154F-A2C1-FDD67B6B1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4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C2E4F-CE3C-4CD8-8770-0558F22966F7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3EE9B-BFE8-4B33-9F01-A22E3E4D1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87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50BCCC-BD2B-4BF7-917B-83DAFD97618F}" type="slidenum">
              <a:rPr lang="en-US">
                <a:solidFill>
                  <a:srgbClr val="0000FF"/>
                </a:solidFill>
              </a:rPr>
              <a:pPr/>
              <a:t>1</a:t>
            </a:fld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74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3200" y="701675"/>
            <a:ext cx="6243638" cy="3513138"/>
          </a:xfrm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448175"/>
            <a:ext cx="4878388" cy="4216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1900">
                <a:solidFill>
                  <a:srgbClr val="000000"/>
                </a:solidFill>
              </a:rPr>
              <a:t>The summary of the GROW model.</a:t>
            </a:r>
          </a:p>
          <a:p>
            <a:endParaRPr lang="en-US" altLang="en-US" sz="1900">
              <a:solidFill>
                <a:srgbClr val="000000"/>
              </a:solidFill>
            </a:endParaRPr>
          </a:p>
          <a:p>
            <a:r>
              <a:rPr lang="en-US" altLang="en-US" sz="1900">
                <a:solidFill>
                  <a:srgbClr val="000000"/>
                </a:solidFill>
              </a:rPr>
              <a:t>Additional highlights are that GR is more about raising awareness / diagnosis, (something that leaders don't do often), whereas the OW are more about generating responsibility / implementation, (leaders often jump in here!)</a:t>
            </a:r>
          </a:p>
          <a:p>
            <a:endParaRPr lang="en-US" altLang="en-US" sz="1900">
              <a:solidFill>
                <a:srgbClr val="000000"/>
              </a:solidFill>
            </a:endParaRPr>
          </a:p>
          <a:p>
            <a:r>
              <a:rPr lang="en-US" altLang="en-US" sz="1900">
                <a:solidFill>
                  <a:srgbClr val="000000"/>
                </a:solidFill>
              </a:rPr>
              <a:t>Give them a copy of this + the 1 page coach for their practice sessions.</a:t>
            </a:r>
          </a:p>
          <a:p>
            <a:endParaRPr lang="en-US" altLang="en-US" sz="1900">
              <a:solidFill>
                <a:srgbClr val="000000"/>
              </a:solidFill>
            </a:endParaRPr>
          </a:p>
          <a:p>
            <a:r>
              <a:rPr lang="en-US" altLang="en-US" sz="1900">
                <a:solidFill>
                  <a:srgbClr val="000000"/>
                </a:solidFill>
              </a:rPr>
              <a:t>Goals should be SMART</a:t>
            </a:r>
          </a:p>
          <a:p>
            <a:endParaRPr lang="en-US" altLang="en-US" sz="1900">
              <a:solidFill>
                <a:srgbClr val="000000"/>
              </a:solidFill>
            </a:endParaRPr>
          </a:p>
          <a:p>
            <a:r>
              <a:rPr lang="en-US" altLang="en-US" sz="1900">
                <a:solidFill>
                  <a:srgbClr val="000000"/>
                </a:solidFill>
              </a:rPr>
              <a:t>We can go back and forth round the model: GRGRGRGROW</a:t>
            </a:r>
          </a:p>
          <a:p>
            <a:endParaRPr lang="en-US" altLang="en-US" sz="1900">
              <a:solidFill>
                <a:srgbClr val="000000"/>
              </a:solidFill>
            </a:endParaRPr>
          </a:p>
          <a:p>
            <a:r>
              <a:rPr lang="en-US" altLang="en-US" sz="1900">
                <a:solidFill>
                  <a:srgbClr val="000000"/>
                </a:solidFill>
              </a:rPr>
              <a:t>Awareness is mainly raised in G &amp; R</a:t>
            </a:r>
          </a:p>
          <a:p>
            <a:r>
              <a:rPr lang="en-US" altLang="en-US" sz="1900">
                <a:solidFill>
                  <a:srgbClr val="000000"/>
                </a:solidFill>
              </a:rPr>
              <a:t>Responsibility is mainly generated in O &amp; W</a:t>
            </a:r>
          </a:p>
        </p:txBody>
      </p:sp>
    </p:spTree>
    <p:extLst>
      <p:ext uri="{BB962C8B-B14F-4D97-AF65-F5344CB8AC3E}">
        <p14:creationId xmlns:p14="http://schemas.microsoft.com/office/powerpoint/2010/main" val="2078623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3200" y="701675"/>
            <a:ext cx="6243638" cy="3513138"/>
          </a:xfrm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448175"/>
            <a:ext cx="4878388" cy="4216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1900">
                <a:solidFill>
                  <a:srgbClr val="000000"/>
                </a:solidFill>
              </a:rPr>
              <a:t>The summary of the GROW model.</a:t>
            </a:r>
          </a:p>
          <a:p>
            <a:endParaRPr lang="en-US" altLang="en-US" sz="1900">
              <a:solidFill>
                <a:srgbClr val="000000"/>
              </a:solidFill>
            </a:endParaRPr>
          </a:p>
          <a:p>
            <a:r>
              <a:rPr lang="en-US" altLang="en-US" sz="1900">
                <a:solidFill>
                  <a:srgbClr val="000000"/>
                </a:solidFill>
              </a:rPr>
              <a:t>Additional highlights are that GR is more about raising awareness / diagnosis, (something that leaders don't do often), whereas the OW are more about generating responsibility / implementation, (leaders often jump in here!)</a:t>
            </a:r>
          </a:p>
          <a:p>
            <a:endParaRPr lang="en-US" altLang="en-US" sz="1900">
              <a:solidFill>
                <a:srgbClr val="000000"/>
              </a:solidFill>
            </a:endParaRPr>
          </a:p>
          <a:p>
            <a:r>
              <a:rPr lang="en-US" altLang="en-US" sz="1900">
                <a:solidFill>
                  <a:srgbClr val="000000"/>
                </a:solidFill>
              </a:rPr>
              <a:t>Give them a copy of this + the 1 page coach for their practice sessions.</a:t>
            </a:r>
          </a:p>
          <a:p>
            <a:endParaRPr lang="en-US" altLang="en-US" sz="1900">
              <a:solidFill>
                <a:srgbClr val="000000"/>
              </a:solidFill>
            </a:endParaRPr>
          </a:p>
          <a:p>
            <a:r>
              <a:rPr lang="en-US" altLang="en-US" sz="1900">
                <a:solidFill>
                  <a:srgbClr val="000000"/>
                </a:solidFill>
              </a:rPr>
              <a:t>Goals should be SMART</a:t>
            </a:r>
          </a:p>
          <a:p>
            <a:endParaRPr lang="en-US" altLang="en-US" sz="1900">
              <a:solidFill>
                <a:srgbClr val="000000"/>
              </a:solidFill>
            </a:endParaRPr>
          </a:p>
          <a:p>
            <a:r>
              <a:rPr lang="en-US" altLang="en-US" sz="1900">
                <a:solidFill>
                  <a:srgbClr val="000000"/>
                </a:solidFill>
              </a:rPr>
              <a:t>We can go back and forth round the model: GRGRGRGROW</a:t>
            </a:r>
          </a:p>
          <a:p>
            <a:endParaRPr lang="en-US" altLang="en-US" sz="1900">
              <a:solidFill>
                <a:srgbClr val="000000"/>
              </a:solidFill>
            </a:endParaRPr>
          </a:p>
          <a:p>
            <a:r>
              <a:rPr lang="en-US" altLang="en-US" sz="1900">
                <a:solidFill>
                  <a:srgbClr val="000000"/>
                </a:solidFill>
              </a:rPr>
              <a:t>Awareness is mainly raised in G &amp; R</a:t>
            </a:r>
          </a:p>
          <a:p>
            <a:r>
              <a:rPr lang="en-US" altLang="en-US" sz="1900">
                <a:solidFill>
                  <a:srgbClr val="000000"/>
                </a:solidFill>
              </a:rPr>
              <a:t>Responsibility is mainly generated in O &amp; W</a:t>
            </a:r>
          </a:p>
        </p:txBody>
      </p:sp>
    </p:spTree>
    <p:extLst>
      <p:ext uri="{BB962C8B-B14F-4D97-AF65-F5344CB8AC3E}">
        <p14:creationId xmlns:p14="http://schemas.microsoft.com/office/powerpoint/2010/main" val="3193395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E9B-BFE8-4B33-9F01-A22E3E4D1A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85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3EE9B-BFE8-4B33-9F01-A22E3E4D1A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1624" y="2854295"/>
            <a:ext cx="7979987" cy="452927"/>
          </a:xfrm>
        </p:spPr>
        <p:txBody>
          <a:bodyPr anchor="b">
            <a:noAutofit/>
          </a:bodyPr>
          <a:lstStyle>
            <a:lvl1pPr algn="l">
              <a:defRPr sz="2800" b="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SMI NA Organization - Executive Update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49"/>
          <a:stretch/>
        </p:blipFill>
        <p:spPr>
          <a:xfrm>
            <a:off x="8610795" y="6115050"/>
            <a:ext cx="3198767" cy="47625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531624" y="3298676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sz="1400" b="1" kern="12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rPr>
              <a:t>IBM | GTS | SMO | SMI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1624" y="2135910"/>
            <a:ext cx="4919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kern="1200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rPr>
              <a:t>Innovation for life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308433" y="425287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  <a:r>
              <a:rPr lang="en-US" baseline="0" dirty="0"/>
              <a:t> 25, 2017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1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</a:t>
            </a:r>
            <a:fld id="{36392A37-0027-4B1A-8E9C-F4BA8EB454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24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D5F836-800D-4288-B303-2EB9565E9758}" type="datetimeFigureOut">
              <a:rPr lang="da-DK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08-02-2021</a:t>
            </a:fld>
            <a:endParaRPr lang="da-DK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a-DK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74FB6-453C-4453-A9D5-6F461EDAD26F}" type="slidenum">
              <a:rPr lang="da-DK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a-DK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13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- With Picture - Colou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4" cy="68579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6925886" cy="1325563"/>
          </a:xfrm>
        </p:spPr>
        <p:txBody>
          <a:bodyPr anchor="b"/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159000"/>
            <a:ext cx="6925886" cy="39370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83" indent="0" algn="l">
              <a:buNone/>
              <a:defRPr sz="2000">
                <a:solidFill>
                  <a:schemeClr val="bg1"/>
                </a:solidFill>
              </a:defRPr>
            </a:lvl2pPr>
            <a:lvl3pPr marL="914366" indent="0" algn="l">
              <a:buNone/>
              <a:defRPr sz="1600">
                <a:solidFill>
                  <a:schemeClr val="bg1"/>
                </a:solidFill>
              </a:defRPr>
            </a:lvl3pPr>
            <a:lvl4pPr marL="1162065" indent="0" algn="l">
              <a:buNone/>
              <a:defRPr sz="1400">
                <a:solidFill>
                  <a:schemeClr val="bg1"/>
                </a:solidFill>
              </a:defRPr>
            </a:lvl4pPr>
            <a:lvl5pPr marL="1162065" indent="0" algn="l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49"/>
          <a:stretch/>
        </p:blipFill>
        <p:spPr>
          <a:xfrm>
            <a:off x="8610795" y="6115050"/>
            <a:ext cx="3198767" cy="476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70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- With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191994" cy="68579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6925886" cy="1325563"/>
          </a:xfrm>
        </p:spPr>
        <p:txBody>
          <a:bodyPr anchor="b"/>
          <a:lstStyle>
            <a:lvl1pPr>
              <a:lnSpc>
                <a:spcPct val="85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2159000"/>
            <a:ext cx="6925886" cy="393700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183" indent="0">
              <a:buNone/>
              <a:defRPr sz="2000">
                <a:solidFill>
                  <a:schemeClr val="tx2"/>
                </a:solidFill>
              </a:defRPr>
            </a:lvl2pPr>
            <a:lvl3pPr marL="914366" indent="0">
              <a:buNone/>
              <a:defRPr sz="1600">
                <a:solidFill>
                  <a:schemeClr val="tx2"/>
                </a:solidFill>
              </a:defRPr>
            </a:lvl3pPr>
            <a:lvl4pPr marL="1162065" indent="0">
              <a:buNone/>
              <a:defRPr sz="1400">
                <a:solidFill>
                  <a:schemeClr val="tx2"/>
                </a:solidFill>
              </a:defRPr>
            </a:lvl4pPr>
            <a:lvl5pPr marL="1162065" indent="0"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2"/>
          <a:stretch/>
        </p:blipFill>
        <p:spPr>
          <a:xfrm>
            <a:off x="8611391" y="6115052"/>
            <a:ext cx="3198171" cy="47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7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03" y="330199"/>
            <a:ext cx="11402394" cy="78581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803" y="1409700"/>
            <a:ext cx="5569095" cy="4576430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28102" y="1409700"/>
            <a:ext cx="5569095" cy="4576430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2"/>
          <a:stretch/>
        </p:blipFill>
        <p:spPr>
          <a:xfrm>
            <a:off x="8611391" y="6115052"/>
            <a:ext cx="3198171" cy="47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81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Colou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03" y="330199"/>
            <a:ext cx="11402394" cy="78581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803" y="1409700"/>
            <a:ext cx="5569095" cy="4576430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accent1">
                  <a:lumMod val="75000"/>
                </a:schemeClr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accent1">
                  <a:lumMod val="75000"/>
                </a:schemeClr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accent1">
                  <a:lumMod val="75000"/>
                </a:schemeClr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accent1">
                  <a:lumMod val="75000"/>
                </a:schemeClr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28102" y="1409700"/>
            <a:ext cx="5569095" cy="4576430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accent1">
                  <a:lumMod val="75000"/>
                </a:schemeClr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accent1">
                  <a:lumMod val="75000"/>
                </a:schemeClr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accent1">
                  <a:lumMod val="75000"/>
                </a:schemeClr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accent1">
                  <a:lumMod val="75000"/>
                </a:schemeClr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49"/>
          <a:stretch/>
        </p:blipFill>
        <p:spPr>
          <a:xfrm>
            <a:off x="8610795" y="6115050"/>
            <a:ext cx="3198767" cy="4762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051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03" y="330199"/>
            <a:ext cx="11402394" cy="78581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803" y="1409700"/>
            <a:ext cx="11402394" cy="4576430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01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Colou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03" y="330199"/>
            <a:ext cx="11402394" cy="78581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803" y="1409700"/>
            <a:ext cx="11402394" cy="4576430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defRPr sz="2000">
                <a:solidFill>
                  <a:schemeClr val="bg1"/>
                </a:solidFill>
              </a:defRPr>
            </a:lvl1pPr>
            <a:lvl2pPr>
              <a:buClr>
                <a:schemeClr val="accent1">
                  <a:lumMod val="75000"/>
                </a:schemeClr>
              </a:buClr>
              <a:defRPr sz="1800">
                <a:solidFill>
                  <a:schemeClr val="bg1"/>
                </a:solidFill>
              </a:defRPr>
            </a:lvl2pPr>
            <a:lvl3pPr>
              <a:buClr>
                <a:schemeClr val="accent1">
                  <a:lumMod val="75000"/>
                </a:schemeClr>
              </a:buClr>
              <a:defRPr sz="1600">
                <a:solidFill>
                  <a:schemeClr val="bg1"/>
                </a:solidFill>
              </a:defRPr>
            </a:lvl3pPr>
            <a:lvl4pPr>
              <a:buClr>
                <a:schemeClr val="accent1">
                  <a:lumMod val="75000"/>
                </a:schemeClr>
              </a:buClr>
              <a:defRPr sz="1400">
                <a:solidFill>
                  <a:schemeClr val="bg1"/>
                </a:solidFill>
              </a:defRPr>
            </a:lvl4pPr>
            <a:lvl5pPr>
              <a:buClr>
                <a:schemeClr val="accent1">
                  <a:lumMod val="75000"/>
                </a:schemeClr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37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6166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8" cy="639762"/>
          </a:xfrm>
        </p:spPr>
        <p:txBody>
          <a:bodyPr anchor="b"/>
          <a:lstStyle>
            <a:lvl1pPr marL="0" indent="0">
              <a:buNone/>
              <a:defRPr sz="2833" b="0">
                <a:latin typeface="Arial" pitchFamily="34" charset="0"/>
                <a:cs typeface="Arial" pitchFamily="34" charset="0"/>
              </a:defRPr>
            </a:lvl1pPr>
            <a:lvl2pPr marL="544237" indent="0">
              <a:buNone/>
              <a:defRPr sz="2417" b="1"/>
            </a:lvl2pPr>
            <a:lvl3pPr marL="1088473" indent="0">
              <a:buNone/>
              <a:defRPr sz="2167" b="1"/>
            </a:lvl3pPr>
            <a:lvl4pPr marL="1632711" indent="0">
              <a:buNone/>
              <a:defRPr sz="1917" b="1"/>
            </a:lvl4pPr>
            <a:lvl5pPr marL="2176947" indent="0">
              <a:buNone/>
              <a:defRPr sz="1917" b="1"/>
            </a:lvl5pPr>
            <a:lvl6pPr marL="2721184" indent="0">
              <a:buNone/>
              <a:defRPr sz="1917" b="1"/>
            </a:lvl6pPr>
            <a:lvl7pPr marL="3265420" indent="0">
              <a:buNone/>
              <a:defRPr sz="1917" b="1"/>
            </a:lvl7pPr>
            <a:lvl8pPr marL="3809657" indent="0">
              <a:buNone/>
              <a:defRPr sz="1917" b="1"/>
            </a:lvl8pPr>
            <a:lvl9pPr marL="4353894" indent="0">
              <a:buNone/>
              <a:defRPr sz="191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8" cy="3951288"/>
          </a:xfrm>
        </p:spPr>
        <p:txBody>
          <a:bodyPr/>
          <a:lstStyle>
            <a:lvl1pPr>
              <a:defRPr sz="2833">
                <a:latin typeface="Arial" pitchFamily="34" charset="0"/>
                <a:cs typeface="Arial" pitchFamily="34" charset="0"/>
              </a:defRPr>
            </a:lvl1pPr>
            <a:lvl2pPr>
              <a:defRPr sz="2417">
                <a:latin typeface="Arial" pitchFamily="34" charset="0"/>
                <a:cs typeface="Arial" pitchFamily="34" charset="0"/>
              </a:defRPr>
            </a:lvl2pPr>
            <a:lvl3pPr>
              <a:defRPr sz="2167">
                <a:latin typeface="Arial" pitchFamily="34" charset="0"/>
                <a:cs typeface="Arial" pitchFamily="34" charset="0"/>
              </a:defRPr>
            </a:lvl3pPr>
            <a:lvl4pPr>
              <a:defRPr sz="1917">
                <a:latin typeface="Arial" pitchFamily="34" charset="0"/>
                <a:cs typeface="Arial" pitchFamily="34" charset="0"/>
              </a:defRPr>
            </a:lvl4pPr>
            <a:lvl5pPr>
              <a:defRPr sz="1917">
                <a:latin typeface="Arial" pitchFamily="34" charset="0"/>
                <a:cs typeface="Arial" pitchFamily="34" charset="0"/>
              </a:defRPr>
            </a:lvl5pPr>
            <a:lvl6pPr>
              <a:defRPr sz="1917"/>
            </a:lvl6pPr>
            <a:lvl7pPr>
              <a:defRPr sz="1917"/>
            </a:lvl7pPr>
            <a:lvl8pPr>
              <a:defRPr sz="1917"/>
            </a:lvl8pPr>
            <a:lvl9pPr>
              <a:defRPr sz="191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833" b="0">
                <a:latin typeface="Arial" pitchFamily="34" charset="0"/>
                <a:cs typeface="Arial" pitchFamily="34" charset="0"/>
              </a:defRPr>
            </a:lvl1pPr>
            <a:lvl2pPr marL="544237" indent="0">
              <a:buNone/>
              <a:defRPr sz="2417" b="1"/>
            </a:lvl2pPr>
            <a:lvl3pPr marL="1088473" indent="0">
              <a:buNone/>
              <a:defRPr sz="2167" b="1"/>
            </a:lvl3pPr>
            <a:lvl4pPr marL="1632711" indent="0">
              <a:buNone/>
              <a:defRPr sz="1917" b="1"/>
            </a:lvl4pPr>
            <a:lvl5pPr marL="2176947" indent="0">
              <a:buNone/>
              <a:defRPr sz="1917" b="1"/>
            </a:lvl5pPr>
            <a:lvl6pPr marL="2721184" indent="0">
              <a:buNone/>
              <a:defRPr sz="1917" b="1"/>
            </a:lvl6pPr>
            <a:lvl7pPr marL="3265420" indent="0">
              <a:buNone/>
              <a:defRPr sz="1917" b="1"/>
            </a:lvl7pPr>
            <a:lvl8pPr marL="3809657" indent="0">
              <a:buNone/>
              <a:defRPr sz="1917" b="1"/>
            </a:lvl8pPr>
            <a:lvl9pPr marL="4353894" indent="0">
              <a:buNone/>
              <a:defRPr sz="191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833">
                <a:latin typeface="Arial" pitchFamily="34" charset="0"/>
                <a:cs typeface="Arial" pitchFamily="34" charset="0"/>
              </a:defRPr>
            </a:lvl1pPr>
            <a:lvl2pPr>
              <a:defRPr sz="2417">
                <a:latin typeface="Arial" pitchFamily="34" charset="0"/>
                <a:cs typeface="Arial" pitchFamily="34" charset="0"/>
              </a:defRPr>
            </a:lvl2pPr>
            <a:lvl3pPr>
              <a:defRPr sz="2167">
                <a:latin typeface="Arial" pitchFamily="34" charset="0"/>
                <a:cs typeface="Arial" pitchFamily="34" charset="0"/>
              </a:defRPr>
            </a:lvl3pPr>
            <a:lvl4pPr>
              <a:defRPr sz="1917">
                <a:latin typeface="Arial" pitchFamily="34" charset="0"/>
                <a:cs typeface="Arial" pitchFamily="34" charset="0"/>
              </a:defRPr>
            </a:lvl4pPr>
            <a:lvl5pPr>
              <a:defRPr sz="1917">
                <a:latin typeface="Arial" pitchFamily="34" charset="0"/>
                <a:cs typeface="Arial" pitchFamily="34" charset="0"/>
              </a:defRPr>
            </a:lvl5pPr>
            <a:lvl6pPr>
              <a:defRPr sz="1917"/>
            </a:lvl6pPr>
            <a:lvl7pPr>
              <a:defRPr sz="1917"/>
            </a:lvl7pPr>
            <a:lvl8pPr>
              <a:defRPr sz="1917"/>
            </a:lvl8pPr>
            <a:lvl9pPr>
              <a:defRPr sz="191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2BC2C-37DE-40AE-94C7-4C74E3EF7B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9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31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979F8-C301-1741-967A-401076C6C4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C061D-4CC2-234B-82B2-65ECBD35E240}" type="datetimeFigureOut">
              <a:rPr lang="en-US" smtClean="0"/>
              <a:t>2/8/2021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8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6" r:id="rId8"/>
    <p:sldLayoutId id="2147483767" r:id="rId9"/>
    <p:sldLayoutId id="2147483768" r:id="rId10"/>
    <p:sldLayoutId id="2147483769" r:id="rId11"/>
  </p:sldLayoutIdLst>
  <p:hf hdr="0" dt="0"/>
  <p:txStyles>
    <p:titleStyle>
      <a:lvl1pPr algn="l" defTabSz="91436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591" indent="-228591" algn="l" defTabSz="914366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1pPr>
      <a:lvl2pPr marL="685774" indent="-228591" algn="l" defTabSz="914366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2pPr>
      <a:lvl3pPr marL="1142957" indent="-228591" algn="l" defTabSz="914366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3pPr>
      <a:lvl4pPr marL="1162065" indent="209554" algn="l" defTabSz="914366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4pPr>
      <a:lvl5pPr marL="1162065" indent="209554" algn="l" defTabSz="914366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5pPr>
      <a:lvl6pPr marL="2514506" indent="-228591" algn="l" defTabSz="9143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9" indent="-228591" algn="l" defTabSz="9143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1" indent="-228591" algn="l" defTabSz="9143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54" indent="-228591" algn="l" defTabSz="91436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6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9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1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4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7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0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3" algn="l" defTabSz="9143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3.ibm.com/w3publisher/ccop-coaching-new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type="title"/>
          </p:nvPr>
        </p:nvSpPr>
        <p:spPr>
          <a:xfrm>
            <a:off x="479058" y="1977844"/>
            <a:ext cx="11402394" cy="1343326"/>
          </a:xfrm>
          <a:noFill/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2"/>
                </a:solidFill>
              </a:rPr>
              <a:t>Wise Wednesday</a:t>
            </a:r>
            <a:br>
              <a:rPr lang="en-US" dirty="0"/>
            </a:br>
            <a:r>
              <a:rPr lang="en-US" sz="4000" dirty="0">
                <a:solidFill>
                  <a:schemeClr val="tx1"/>
                </a:solidFill>
              </a:rPr>
              <a:t>Part 2: Overview of Coaching</a:t>
            </a:r>
            <a:br>
              <a:rPr lang="en-US" sz="4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3" descr="37-degree-pos-tri-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4518"/>
          <a:stretch>
            <a:fillRect/>
          </a:stretch>
        </p:blipFill>
        <p:spPr bwMode="auto">
          <a:xfrm>
            <a:off x="6619875" y="1010905"/>
            <a:ext cx="5572125" cy="49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E92324-4A62-40C2-897B-9563238A3F22}"/>
              </a:ext>
            </a:extLst>
          </p:cNvPr>
          <p:cNvSpPr txBox="1"/>
          <p:nvPr/>
        </p:nvSpPr>
        <p:spPr>
          <a:xfrm>
            <a:off x="465670" y="3213851"/>
            <a:ext cx="853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Richard Strilowich, </a:t>
            </a:r>
          </a:p>
          <a:p>
            <a:r>
              <a:rPr lang="en-US" dirty="0"/>
              <a:t>GTS Manager, Enterprise Automation Distributed Services</a:t>
            </a:r>
          </a:p>
          <a:p>
            <a:r>
              <a:rPr lang="en-US" dirty="0"/>
              <a:t>Leadership Council member, IBM Coaching Community of Practice (CCoP)</a:t>
            </a:r>
          </a:p>
          <a:p>
            <a:endParaRPr lang="en-US" dirty="0"/>
          </a:p>
          <a:p>
            <a:r>
              <a:rPr lang="en-US" dirty="0"/>
              <a:t>February 2021</a:t>
            </a:r>
          </a:p>
        </p:txBody>
      </p:sp>
    </p:spTree>
    <p:extLst>
      <p:ext uri="{BB962C8B-B14F-4D97-AF65-F5344CB8AC3E}">
        <p14:creationId xmlns:p14="http://schemas.microsoft.com/office/powerpoint/2010/main" val="174449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4803" y="42332"/>
            <a:ext cx="11402394" cy="785815"/>
          </a:xfrm>
        </p:spPr>
        <p:txBody>
          <a:bodyPr>
            <a:normAutofit/>
          </a:bodyPr>
          <a:lstStyle/>
          <a:p>
            <a:r>
              <a:rPr lang="en-US" altLang="en-US" dirty="0"/>
              <a:t>Coaching Feedback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6861AC9E-9CAA-483F-BFFB-63BABB679B7F}"/>
              </a:ext>
            </a:extLst>
          </p:cNvPr>
          <p:cNvSpPr txBox="1">
            <a:spLocks/>
          </p:cNvSpPr>
          <p:nvPr/>
        </p:nvSpPr>
        <p:spPr>
          <a:xfrm>
            <a:off x="8712231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143803-F3C6-4CEF-B2E2-DB82B7D779C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F9211E8-BAFA-4785-9091-05B3363DF0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6182278"/>
              </p:ext>
            </p:extLst>
          </p:nvPr>
        </p:nvGraphicFramePr>
        <p:xfrm>
          <a:off x="-238961" y="710159"/>
          <a:ext cx="4470702" cy="6050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4">
            <a:extLst>
              <a:ext uri="{FF2B5EF4-FFF2-40B4-BE49-F238E27FC236}">
                <a16:creationId xmlns:a16="http://schemas.microsoft.com/office/drawing/2014/main" id="{3F4B1BD3-66B8-4E8B-A809-48895F4F3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8092" y="1709225"/>
            <a:ext cx="5471389" cy="2222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2"/>
              </a:buClr>
              <a:buFont typeface="HiraginoSans-W3" charset="-128"/>
              <a:buChar char="✚"/>
            </a:pPr>
            <a:r>
              <a:rPr lang="en-US" altLang="en-US" b="1" dirty="0"/>
              <a:t>Coachee: Tell me, how was that for you?</a:t>
            </a:r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Font typeface="HiraginoSans-W3" charset="-128"/>
              <a:buChar char="✚"/>
            </a:pPr>
            <a:endParaRPr lang="en-US" altLang="en-US" sz="1800" b="1" dirty="0"/>
          </a:p>
          <a:p>
            <a:pPr marL="285750" indent="-285750">
              <a:lnSpc>
                <a:spcPct val="200000"/>
              </a:lnSpc>
              <a:buClr>
                <a:schemeClr val="accent2"/>
              </a:buClr>
              <a:buFont typeface="HiraginoSans-W3" charset="-128"/>
              <a:buChar char="✚"/>
            </a:pPr>
            <a:r>
              <a:rPr lang="en-US" altLang="en-US" sz="1800" b="1" dirty="0"/>
              <a:t>Coach: What did you learn about your own coaching during the coaching conversation?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A36F6455-79B4-4E4E-9CB0-E565CC7C8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757" y="5593471"/>
            <a:ext cx="657864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en-US" sz="2000" i="1" dirty="0">
                <a:solidFill>
                  <a:srgbClr val="333333"/>
                </a:solidFill>
                <a:latin typeface="IBM Plex Serif Light" charset="0"/>
                <a:ea typeface="IBM Plex Serif Light" charset="0"/>
                <a:cs typeface="IBM Plex Serif Light" charset="0"/>
              </a:rPr>
              <a:t>“The shortest feedback loop I can think of is doing improvisation in front of an audience.”</a:t>
            </a:r>
          </a:p>
          <a:p>
            <a:endParaRPr lang="en-US" altLang="en-US" sz="600" i="1" dirty="0">
              <a:solidFill>
                <a:srgbClr val="333333"/>
              </a:solidFill>
              <a:latin typeface="IBM Plex Serif Light" charset="0"/>
              <a:ea typeface="IBM Plex Serif Light" charset="0"/>
              <a:cs typeface="IBM Plex Serif Light" charset="0"/>
            </a:endParaRPr>
          </a:p>
          <a:p>
            <a:r>
              <a:rPr lang="en-US" altLang="en-US" sz="2000" i="1" dirty="0">
                <a:solidFill>
                  <a:srgbClr val="333333"/>
                </a:solidFill>
                <a:latin typeface="IBM Plex Serif Light" charset="0"/>
                <a:ea typeface="IBM Plex Serif Light" charset="0"/>
                <a:cs typeface="IBM Plex Serif Light" charset="0"/>
              </a:rPr>
              <a:t>– </a:t>
            </a:r>
            <a:r>
              <a:rPr lang="en-US" altLang="en-US" sz="2000" b="1" i="1" dirty="0">
                <a:solidFill>
                  <a:srgbClr val="333333"/>
                </a:solidFill>
                <a:ea typeface="IBM Plex Serif Light" charset="0"/>
                <a:cs typeface="IBM Plex Serif Light" charset="0"/>
              </a:rPr>
              <a:t>Demetri Martin</a:t>
            </a:r>
          </a:p>
        </p:txBody>
      </p:sp>
    </p:spTree>
    <p:extLst>
      <p:ext uri="{BB962C8B-B14F-4D97-AF65-F5344CB8AC3E}">
        <p14:creationId xmlns:p14="http://schemas.microsoft.com/office/powerpoint/2010/main" val="325812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803" y="149053"/>
            <a:ext cx="11402394" cy="785815"/>
          </a:xfrm>
        </p:spPr>
        <p:txBody>
          <a:bodyPr>
            <a:normAutofit/>
          </a:bodyPr>
          <a:lstStyle/>
          <a:p>
            <a:r>
              <a:rPr lang="en-US" sz="3200" dirty="0"/>
              <a:t>What and Why of Coaching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3706" y="1409700"/>
            <a:ext cx="6733491" cy="4576430"/>
          </a:xfrm>
        </p:spPr>
        <p:txBody>
          <a:bodyPr>
            <a:normAutofit/>
          </a:bodyPr>
          <a:lstStyle/>
          <a:p>
            <a:r>
              <a:rPr lang="en-US" dirty="0"/>
              <a:t>Standing on this foundation, the coach's responsibility is to:</a:t>
            </a:r>
          </a:p>
          <a:p>
            <a:endParaRPr lang="en-US" dirty="0"/>
          </a:p>
          <a:p>
            <a:r>
              <a:rPr lang="en-US" dirty="0"/>
              <a:t>Discover, clarify, and align with what </a:t>
            </a:r>
            <a:r>
              <a:rPr lang="en-US" u="sng" dirty="0"/>
              <a:t>the client</a:t>
            </a:r>
            <a:r>
              <a:rPr lang="en-US" dirty="0"/>
              <a:t> wants to achieve</a:t>
            </a:r>
          </a:p>
          <a:p>
            <a:r>
              <a:rPr lang="en-US" dirty="0"/>
              <a:t>Encourage </a:t>
            </a:r>
            <a:r>
              <a:rPr lang="en-US" u="sng" dirty="0"/>
              <a:t>client</a:t>
            </a:r>
            <a:r>
              <a:rPr lang="en-US" dirty="0"/>
              <a:t> self-discovery</a:t>
            </a:r>
          </a:p>
          <a:p>
            <a:r>
              <a:rPr lang="en-US" dirty="0"/>
              <a:t>Elicit </a:t>
            </a:r>
            <a:r>
              <a:rPr lang="en-US" u="sng" dirty="0"/>
              <a:t>client-generated</a:t>
            </a:r>
            <a:r>
              <a:rPr lang="en-US" dirty="0"/>
              <a:t> solutions and strategies</a:t>
            </a:r>
          </a:p>
          <a:p>
            <a:r>
              <a:rPr lang="en-US" dirty="0"/>
              <a:t>Hold the </a:t>
            </a:r>
            <a:r>
              <a:rPr lang="en-US" u="sng" dirty="0"/>
              <a:t>client</a:t>
            </a:r>
            <a:r>
              <a:rPr lang="en-US" dirty="0"/>
              <a:t> responsible and accountable</a:t>
            </a:r>
          </a:p>
          <a:p>
            <a:r>
              <a:rPr lang="en-US" dirty="0"/>
              <a:t>This process </a:t>
            </a:r>
            <a:r>
              <a:rPr lang="en-US" u="sng" dirty="0"/>
              <a:t>helps clients </a:t>
            </a:r>
            <a:r>
              <a:rPr lang="en-US" dirty="0"/>
              <a:t>dramatically improve their outlook on work and life, while improving their leadership skills and unlocking their potential.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06BF422-1BEC-4158-9813-4C7827A850F5}" type="slidenum">
              <a:rPr lang="en-US" altLang="en-US" smtClean="0">
                <a:solidFill>
                  <a:srgbClr val="000000"/>
                </a:solidFill>
              </a:rPr>
              <a:pPr/>
              <a:t>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66" y="914007"/>
            <a:ext cx="3457575" cy="474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2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1816759" y="673299"/>
            <a:ext cx="8553593" cy="5791200"/>
          </a:xfrm>
          <a:prstGeom prst="rect">
            <a:avLst/>
          </a:prstGeom>
          <a:gradFill flip="none" rotWithShape="1">
            <a:gsLst>
              <a:gs pos="0">
                <a:srgbClr val="44A9C4"/>
              </a:gs>
              <a:gs pos="35000">
                <a:srgbClr val="EDF6F9"/>
              </a:gs>
              <a:gs pos="70000">
                <a:srgbClr val="FEF4EC"/>
              </a:gs>
              <a:gs pos="100000">
                <a:srgbClr val="FAC132"/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712231" y="6356350"/>
            <a:ext cx="2844800" cy="365125"/>
          </a:xfrm>
        </p:spPr>
        <p:txBody>
          <a:bodyPr/>
          <a:lstStyle/>
          <a:p>
            <a:fld id="{68143803-F3C6-4CEF-B2E2-DB82B7D779C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Right Triangle 12"/>
          <p:cNvSpPr/>
          <p:nvPr/>
        </p:nvSpPr>
        <p:spPr bwMode="auto">
          <a:xfrm>
            <a:off x="5278242" y="3048000"/>
            <a:ext cx="131958" cy="457200"/>
          </a:xfrm>
          <a:prstGeom prst="rtTriangl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200" dirty="0">
              <a:solidFill>
                <a:srgbClr val="0000FF"/>
              </a:solidFill>
            </a:endParaRPr>
          </a:p>
        </p:txBody>
      </p:sp>
      <p:cxnSp>
        <p:nvCxnSpPr>
          <p:cNvPr id="1025" name="Straight Connector 1024"/>
          <p:cNvCxnSpPr>
            <a:stCxn id="12" idx="0"/>
            <a:endCxn id="20" idx="0"/>
          </p:cNvCxnSpPr>
          <p:nvPr/>
        </p:nvCxnSpPr>
        <p:spPr bwMode="auto">
          <a:xfrm flipH="1">
            <a:off x="3360940" y="2659838"/>
            <a:ext cx="3555605" cy="1540404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1" name="Straight Connector 1030"/>
          <p:cNvCxnSpPr>
            <a:stCxn id="12" idx="0"/>
          </p:cNvCxnSpPr>
          <p:nvPr/>
        </p:nvCxnSpPr>
        <p:spPr bwMode="auto">
          <a:xfrm flipH="1" flipV="1">
            <a:off x="6844926" y="2501252"/>
            <a:ext cx="71619" cy="158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36" name="Group 1035"/>
          <p:cNvGrpSpPr/>
          <p:nvPr/>
        </p:nvGrpSpPr>
        <p:grpSpPr>
          <a:xfrm>
            <a:off x="3372209" y="1586848"/>
            <a:ext cx="5031971" cy="3540790"/>
            <a:chOff x="2074171" y="1333434"/>
            <a:chExt cx="5031971" cy="3540790"/>
          </a:xfrm>
        </p:grpSpPr>
        <p:sp>
          <p:nvSpPr>
            <p:cNvPr id="10" name="Right Triangle 9"/>
            <p:cNvSpPr/>
            <p:nvPr/>
          </p:nvSpPr>
          <p:spPr bwMode="auto">
            <a:xfrm rot="1940271">
              <a:off x="3831170" y="1354455"/>
              <a:ext cx="1315043" cy="1563283"/>
            </a:xfrm>
            <a:custGeom>
              <a:avLst/>
              <a:gdLst>
                <a:gd name="connsiteX0" fmla="*/ 0 w 1031929"/>
                <a:gd name="connsiteY0" fmla="*/ 1541544 h 1541544"/>
                <a:gd name="connsiteX1" fmla="*/ 0 w 1031929"/>
                <a:gd name="connsiteY1" fmla="*/ 0 h 1541544"/>
                <a:gd name="connsiteX2" fmla="*/ 1031929 w 1031929"/>
                <a:gd name="connsiteY2" fmla="*/ 1541544 h 1541544"/>
                <a:gd name="connsiteX3" fmla="*/ 0 w 1031929"/>
                <a:gd name="connsiteY3" fmla="*/ 1541544 h 1541544"/>
                <a:gd name="connsiteX0" fmla="*/ 46212 w 1078141"/>
                <a:gd name="connsiteY0" fmla="*/ 1541544 h 1541544"/>
                <a:gd name="connsiteX1" fmla="*/ 0 w 1078141"/>
                <a:gd name="connsiteY1" fmla="*/ 1516264 h 1541544"/>
                <a:gd name="connsiteX2" fmla="*/ 46212 w 1078141"/>
                <a:gd name="connsiteY2" fmla="*/ 0 h 1541544"/>
                <a:gd name="connsiteX3" fmla="*/ 1078141 w 1078141"/>
                <a:gd name="connsiteY3" fmla="*/ 1541544 h 1541544"/>
                <a:gd name="connsiteX4" fmla="*/ 46212 w 1078141"/>
                <a:gd name="connsiteY4" fmla="*/ 1541544 h 1541544"/>
                <a:gd name="connsiteX0" fmla="*/ 46212 w 1078141"/>
                <a:gd name="connsiteY0" fmla="*/ 1563283 h 1563283"/>
                <a:gd name="connsiteX1" fmla="*/ 0 w 1078141"/>
                <a:gd name="connsiteY1" fmla="*/ 1538003 h 1563283"/>
                <a:gd name="connsiteX2" fmla="*/ 80549 w 1078141"/>
                <a:gd name="connsiteY2" fmla="*/ 0 h 1563283"/>
                <a:gd name="connsiteX3" fmla="*/ 1078141 w 1078141"/>
                <a:gd name="connsiteY3" fmla="*/ 1563283 h 1563283"/>
                <a:gd name="connsiteX4" fmla="*/ 46212 w 1078141"/>
                <a:gd name="connsiteY4" fmla="*/ 1563283 h 1563283"/>
                <a:gd name="connsiteX0" fmla="*/ 283114 w 1315043"/>
                <a:gd name="connsiteY0" fmla="*/ 1563283 h 1563283"/>
                <a:gd name="connsiteX1" fmla="*/ 0 w 1315043"/>
                <a:gd name="connsiteY1" fmla="*/ 1543686 h 1563283"/>
                <a:gd name="connsiteX2" fmla="*/ 317451 w 1315043"/>
                <a:gd name="connsiteY2" fmla="*/ 0 h 1563283"/>
                <a:gd name="connsiteX3" fmla="*/ 1315043 w 1315043"/>
                <a:gd name="connsiteY3" fmla="*/ 1563283 h 1563283"/>
                <a:gd name="connsiteX4" fmla="*/ 283114 w 1315043"/>
                <a:gd name="connsiteY4" fmla="*/ 1563283 h 1563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5043" h="1563283">
                  <a:moveTo>
                    <a:pt x="283114" y="1563283"/>
                  </a:moveTo>
                  <a:cubicBezTo>
                    <a:pt x="276294" y="1549422"/>
                    <a:pt x="6820" y="1557547"/>
                    <a:pt x="0" y="1543686"/>
                  </a:cubicBezTo>
                  <a:lnTo>
                    <a:pt x="317451" y="0"/>
                  </a:lnTo>
                  <a:lnTo>
                    <a:pt x="1315043" y="1563283"/>
                  </a:lnTo>
                  <a:lnTo>
                    <a:pt x="283114" y="1563283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solidFill>
                  <a:srgbClr val="0000FF"/>
                </a:solidFill>
              </a:endParaRPr>
            </a:p>
          </p:txBody>
        </p:sp>
        <p:sp>
          <p:nvSpPr>
            <p:cNvPr id="12" name="Right Triangle 11"/>
            <p:cNvSpPr/>
            <p:nvPr/>
          </p:nvSpPr>
          <p:spPr bwMode="auto">
            <a:xfrm rot="19506642" flipH="1">
              <a:off x="4033792" y="1418127"/>
              <a:ext cx="1274155" cy="1486273"/>
            </a:xfrm>
            <a:custGeom>
              <a:avLst/>
              <a:gdLst>
                <a:gd name="connsiteX0" fmla="*/ 0 w 1031929"/>
                <a:gd name="connsiteY0" fmla="*/ 1541544 h 1541544"/>
                <a:gd name="connsiteX1" fmla="*/ 0 w 1031929"/>
                <a:gd name="connsiteY1" fmla="*/ 0 h 1541544"/>
                <a:gd name="connsiteX2" fmla="*/ 1031929 w 1031929"/>
                <a:gd name="connsiteY2" fmla="*/ 1541544 h 1541544"/>
                <a:gd name="connsiteX3" fmla="*/ 0 w 1031929"/>
                <a:gd name="connsiteY3" fmla="*/ 1541544 h 1541544"/>
                <a:gd name="connsiteX0" fmla="*/ 0 w 1269109"/>
                <a:gd name="connsiteY0" fmla="*/ 1521143 h 1541544"/>
                <a:gd name="connsiteX1" fmla="*/ 237180 w 1269109"/>
                <a:gd name="connsiteY1" fmla="*/ 0 h 1541544"/>
                <a:gd name="connsiteX2" fmla="*/ 1269109 w 1269109"/>
                <a:gd name="connsiteY2" fmla="*/ 1541544 h 1541544"/>
                <a:gd name="connsiteX3" fmla="*/ 0 w 1269109"/>
                <a:gd name="connsiteY3" fmla="*/ 1521143 h 1541544"/>
                <a:gd name="connsiteX0" fmla="*/ 0 w 1227440"/>
                <a:gd name="connsiteY0" fmla="*/ 1492085 h 1541544"/>
                <a:gd name="connsiteX1" fmla="*/ 195511 w 1227440"/>
                <a:gd name="connsiteY1" fmla="*/ 0 h 1541544"/>
                <a:gd name="connsiteX2" fmla="*/ 1227440 w 1227440"/>
                <a:gd name="connsiteY2" fmla="*/ 1541544 h 1541544"/>
                <a:gd name="connsiteX3" fmla="*/ 0 w 1227440"/>
                <a:gd name="connsiteY3" fmla="*/ 1492085 h 1541544"/>
                <a:gd name="connsiteX0" fmla="*/ 0 w 1244108"/>
                <a:gd name="connsiteY0" fmla="*/ 1503707 h 1541544"/>
                <a:gd name="connsiteX1" fmla="*/ 212179 w 1244108"/>
                <a:gd name="connsiteY1" fmla="*/ 0 h 1541544"/>
                <a:gd name="connsiteX2" fmla="*/ 1244108 w 1244108"/>
                <a:gd name="connsiteY2" fmla="*/ 1541544 h 1541544"/>
                <a:gd name="connsiteX3" fmla="*/ 0 w 1244108"/>
                <a:gd name="connsiteY3" fmla="*/ 1503707 h 1541544"/>
                <a:gd name="connsiteX0" fmla="*/ 0 w 1219107"/>
                <a:gd name="connsiteY0" fmla="*/ 1486273 h 1541544"/>
                <a:gd name="connsiteX1" fmla="*/ 187178 w 1219107"/>
                <a:gd name="connsiteY1" fmla="*/ 0 h 1541544"/>
                <a:gd name="connsiteX2" fmla="*/ 1219107 w 1219107"/>
                <a:gd name="connsiteY2" fmla="*/ 1541544 h 1541544"/>
                <a:gd name="connsiteX3" fmla="*/ 0 w 1219107"/>
                <a:gd name="connsiteY3" fmla="*/ 1486273 h 1541544"/>
                <a:gd name="connsiteX0" fmla="*/ 0 w 1274155"/>
                <a:gd name="connsiteY0" fmla="*/ 1486273 h 1486273"/>
                <a:gd name="connsiteX1" fmla="*/ 187178 w 1274155"/>
                <a:gd name="connsiteY1" fmla="*/ 0 h 1486273"/>
                <a:gd name="connsiteX2" fmla="*/ 1274155 w 1274155"/>
                <a:gd name="connsiteY2" fmla="*/ 1478385 h 1486273"/>
                <a:gd name="connsiteX3" fmla="*/ 0 w 1274155"/>
                <a:gd name="connsiteY3" fmla="*/ 1486273 h 148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4155" h="1486273">
                  <a:moveTo>
                    <a:pt x="0" y="1486273"/>
                  </a:moveTo>
                  <a:lnTo>
                    <a:pt x="187178" y="0"/>
                  </a:lnTo>
                  <a:lnTo>
                    <a:pt x="1274155" y="1478385"/>
                  </a:lnTo>
                  <a:lnTo>
                    <a:pt x="0" y="1486273"/>
                  </a:lnTo>
                  <a:close/>
                </a:path>
              </a:pathLst>
            </a:custGeom>
            <a:solidFill>
              <a:srgbClr val="DA8514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solidFill>
                  <a:srgbClr val="0000FF"/>
                </a:solidFill>
              </a:endParaRPr>
            </a:p>
          </p:txBody>
        </p:sp>
        <p:sp>
          <p:nvSpPr>
            <p:cNvPr id="20" name="Trapezoid 19"/>
            <p:cNvSpPr/>
            <p:nvPr/>
          </p:nvSpPr>
          <p:spPr bwMode="auto">
            <a:xfrm rot="1846783">
              <a:off x="2103976" y="3764700"/>
              <a:ext cx="2950599" cy="1038510"/>
            </a:xfrm>
            <a:custGeom>
              <a:avLst/>
              <a:gdLst>
                <a:gd name="connsiteX0" fmla="*/ 0 w 2469792"/>
                <a:gd name="connsiteY0" fmla="*/ 1024728 h 1024728"/>
                <a:gd name="connsiteX1" fmla="*/ 256182 w 2469792"/>
                <a:gd name="connsiteY1" fmla="*/ 0 h 1024728"/>
                <a:gd name="connsiteX2" fmla="*/ 2213610 w 2469792"/>
                <a:gd name="connsiteY2" fmla="*/ 0 h 1024728"/>
                <a:gd name="connsiteX3" fmla="*/ 2469792 w 2469792"/>
                <a:gd name="connsiteY3" fmla="*/ 1024728 h 1024728"/>
                <a:gd name="connsiteX4" fmla="*/ 0 w 2469792"/>
                <a:gd name="connsiteY4" fmla="*/ 1024728 h 1024728"/>
                <a:gd name="connsiteX0" fmla="*/ 0 w 2469792"/>
                <a:gd name="connsiteY0" fmla="*/ 1073572 h 1073572"/>
                <a:gd name="connsiteX1" fmla="*/ 238915 w 2469792"/>
                <a:gd name="connsiteY1" fmla="*/ 0 h 1073572"/>
                <a:gd name="connsiteX2" fmla="*/ 2213610 w 2469792"/>
                <a:gd name="connsiteY2" fmla="*/ 48844 h 1073572"/>
                <a:gd name="connsiteX3" fmla="*/ 2469792 w 2469792"/>
                <a:gd name="connsiteY3" fmla="*/ 1073572 h 1073572"/>
                <a:gd name="connsiteX4" fmla="*/ 0 w 2469792"/>
                <a:gd name="connsiteY4" fmla="*/ 1073572 h 1073572"/>
                <a:gd name="connsiteX0" fmla="*/ 0 w 2469792"/>
                <a:gd name="connsiteY0" fmla="*/ 1073572 h 1073572"/>
                <a:gd name="connsiteX1" fmla="*/ 238915 w 2469792"/>
                <a:gd name="connsiteY1" fmla="*/ 0 h 1073572"/>
                <a:gd name="connsiteX2" fmla="*/ 2084728 w 2469792"/>
                <a:gd name="connsiteY2" fmla="*/ 31006 h 1073572"/>
                <a:gd name="connsiteX3" fmla="*/ 2469792 w 2469792"/>
                <a:gd name="connsiteY3" fmla="*/ 1073572 h 1073572"/>
                <a:gd name="connsiteX4" fmla="*/ 0 w 2469792"/>
                <a:gd name="connsiteY4" fmla="*/ 1073572 h 1073572"/>
                <a:gd name="connsiteX0" fmla="*/ 0 w 2682434"/>
                <a:gd name="connsiteY0" fmla="*/ 1073572 h 1073572"/>
                <a:gd name="connsiteX1" fmla="*/ 238915 w 2682434"/>
                <a:gd name="connsiteY1" fmla="*/ 0 h 1073572"/>
                <a:gd name="connsiteX2" fmla="*/ 2084728 w 2682434"/>
                <a:gd name="connsiteY2" fmla="*/ 31006 h 1073572"/>
                <a:gd name="connsiteX3" fmla="*/ 2682434 w 2682434"/>
                <a:gd name="connsiteY3" fmla="*/ 1053346 h 1073572"/>
                <a:gd name="connsiteX4" fmla="*/ 0 w 2682434"/>
                <a:gd name="connsiteY4" fmla="*/ 1073572 h 1073572"/>
                <a:gd name="connsiteX0" fmla="*/ 24240 w 2706674"/>
                <a:gd name="connsiteY0" fmla="*/ 1058736 h 1058736"/>
                <a:gd name="connsiteX1" fmla="*/ 0 w 2706674"/>
                <a:gd name="connsiteY1" fmla="*/ 0 h 1058736"/>
                <a:gd name="connsiteX2" fmla="*/ 2108968 w 2706674"/>
                <a:gd name="connsiteY2" fmla="*/ 16170 h 1058736"/>
                <a:gd name="connsiteX3" fmla="*/ 2706674 w 2706674"/>
                <a:gd name="connsiteY3" fmla="*/ 1038510 h 1058736"/>
                <a:gd name="connsiteX4" fmla="*/ 24240 w 2706674"/>
                <a:gd name="connsiteY4" fmla="*/ 1058736 h 1058736"/>
                <a:gd name="connsiteX0" fmla="*/ 0 w 2950599"/>
                <a:gd name="connsiteY0" fmla="*/ 1005602 h 1038510"/>
                <a:gd name="connsiteX1" fmla="*/ 243925 w 2950599"/>
                <a:gd name="connsiteY1" fmla="*/ 0 h 1038510"/>
                <a:gd name="connsiteX2" fmla="*/ 2352893 w 2950599"/>
                <a:gd name="connsiteY2" fmla="*/ 16170 h 1038510"/>
                <a:gd name="connsiteX3" fmla="*/ 2950599 w 2950599"/>
                <a:gd name="connsiteY3" fmla="*/ 1038510 h 1038510"/>
                <a:gd name="connsiteX4" fmla="*/ 0 w 2950599"/>
                <a:gd name="connsiteY4" fmla="*/ 1005602 h 103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0599" h="1038510">
                  <a:moveTo>
                    <a:pt x="0" y="1005602"/>
                  </a:moveTo>
                  <a:lnTo>
                    <a:pt x="243925" y="0"/>
                  </a:lnTo>
                  <a:lnTo>
                    <a:pt x="2352893" y="16170"/>
                  </a:lnTo>
                  <a:lnTo>
                    <a:pt x="2950599" y="1038510"/>
                  </a:lnTo>
                  <a:lnTo>
                    <a:pt x="0" y="1005602"/>
                  </a:lnTo>
                  <a:close/>
                </a:path>
              </a:pathLst>
            </a:custGeom>
            <a:ln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solidFill>
                  <a:srgbClr val="0000FF"/>
                </a:solidFill>
              </a:endParaRPr>
            </a:p>
          </p:txBody>
        </p:sp>
        <p:sp>
          <p:nvSpPr>
            <p:cNvPr id="27" name="Trapezoid 26"/>
            <p:cNvSpPr/>
            <p:nvPr/>
          </p:nvSpPr>
          <p:spPr bwMode="auto">
            <a:xfrm rot="1908357">
              <a:off x="2899731" y="2823258"/>
              <a:ext cx="2101589" cy="1010872"/>
            </a:xfrm>
            <a:custGeom>
              <a:avLst/>
              <a:gdLst>
                <a:gd name="connsiteX0" fmla="*/ 0 w 2469792"/>
                <a:gd name="connsiteY0" fmla="*/ 848968 h 848968"/>
                <a:gd name="connsiteX1" fmla="*/ 212242 w 2469792"/>
                <a:gd name="connsiteY1" fmla="*/ 0 h 848968"/>
                <a:gd name="connsiteX2" fmla="*/ 2257550 w 2469792"/>
                <a:gd name="connsiteY2" fmla="*/ 0 h 848968"/>
                <a:gd name="connsiteX3" fmla="*/ 2469792 w 2469792"/>
                <a:gd name="connsiteY3" fmla="*/ 848968 h 848968"/>
                <a:gd name="connsiteX4" fmla="*/ 0 w 2469792"/>
                <a:gd name="connsiteY4" fmla="*/ 848968 h 848968"/>
                <a:gd name="connsiteX0" fmla="*/ 0 w 2403459"/>
                <a:gd name="connsiteY0" fmla="*/ 975204 h 975204"/>
                <a:gd name="connsiteX1" fmla="*/ 145909 w 2403459"/>
                <a:gd name="connsiteY1" fmla="*/ 0 h 975204"/>
                <a:gd name="connsiteX2" fmla="*/ 2191217 w 2403459"/>
                <a:gd name="connsiteY2" fmla="*/ 0 h 975204"/>
                <a:gd name="connsiteX3" fmla="*/ 2403459 w 2403459"/>
                <a:gd name="connsiteY3" fmla="*/ 848968 h 975204"/>
                <a:gd name="connsiteX4" fmla="*/ 0 w 2403459"/>
                <a:gd name="connsiteY4" fmla="*/ 975204 h 975204"/>
                <a:gd name="connsiteX0" fmla="*/ 0 w 2403459"/>
                <a:gd name="connsiteY0" fmla="*/ 985099 h 985099"/>
                <a:gd name="connsiteX1" fmla="*/ 145909 w 2403459"/>
                <a:gd name="connsiteY1" fmla="*/ 9895 h 985099"/>
                <a:gd name="connsiteX2" fmla="*/ 1204752 w 2403459"/>
                <a:gd name="connsiteY2" fmla="*/ 0 h 985099"/>
                <a:gd name="connsiteX3" fmla="*/ 2403459 w 2403459"/>
                <a:gd name="connsiteY3" fmla="*/ 858863 h 985099"/>
                <a:gd name="connsiteX4" fmla="*/ 0 w 2403459"/>
                <a:gd name="connsiteY4" fmla="*/ 985099 h 985099"/>
                <a:gd name="connsiteX0" fmla="*/ 0 w 1774152"/>
                <a:gd name="connsiteY0" fmla="*/ 985099 h 985099"/>
                <a:gd name="connsiteX1" fmla="*/ 145909 w 1774152"/>
                <a:gd name="connsiteY1" fmla="*/ 9895 h 985099"/>
                <a:gd name="connsiteX2" fmla="*/ 1204752 w 1774152"/>
                <a:gd name="connsiteY2" fmla="*/ 0 h 985099"/>
                <a:gd name="connsiteX3" fmla="*/ 1774152 w 1774152"/>
                <a:gd name="connsiteY3" fmla="*/ 962215 h 985099"/>
                <a:gd name="connsiteX4" fmla="*/ 0 w 1774152"/>
                <a:gd name="connsiteY4" fmla="*/ 985099 h 985099"/>
                <a:gd name="connsiteX0" fmla="*/ 0 w 1830108"/>
                <a:gd name="connsiteY0" fmla="*/ 985099 h 985099"/>
                <a:gd name="connsiteX1" fmla="*/ 145909 w 1830108"/>
                <a:gd name="connsiteY1" fmla="*/ 9895 h 985099"/>
                <a:gd name="connsiteX2" fmla="*/ 1204752 w 1830108"/>
                <a:gd name="connsiteY2" fmla="*/ 0 h 985099"/>
                <a:gd name="connsiteX3" fmla="*/ 1830108 w 1830108"/>
                <a:gd name="connsiteY3" fmla="*/ 975333 h 985099"/>
                <a:gd name="connsiteX4" fmla="*/ 0 w 1830108"/>
                <a:gd name="connsiteY4" fmla="*/ 985099 h 985099"/>
                <a:gd name="connsiteX0" fmla="*/ 0 w 1830108"/>
                <a:gd name="connsiteY0" fmla="*/ 985970 h 985970"/>
                <a:gd name="connsiteX1" fmla="*/ 145909 w 1830108"/>
                <a:gd name="connsiteY1" fmla="*/ 10766 h 985970"/>
                <a:gd name="connsiteX2" fmla="*/ 1263988 w 1830108"/>
                <a:gd name="connsiteY2" fmla="*/ 0 h 985970"/>
                <a:gd name="connsiteX3" fmla="*/ 1830108 w 1830108"/>
                <a:gd name="connsiteY3" fmla="*/ 976204 h 985970"/>
                <a:gd name="connsiteX4" fmla="*/ 0 w 1830108"/>
                <a:gd name="connsiteY4" fmla="*/ 985970 h 985970"/>
                <a:gd name="connsiteX0" fmla="*/ 0 w 1830108"/>
                <a:gd name="connsiteY0" fmla="*/ 1017171 h 1017171"/>
                <a:gd name="connsiteX1" fmla="*/ 155747 w 1830108"/>
                <a:gd name="connsiteY1" fmla="*/ 0 h 1017171"/>
                <a:gd name="connsiteX2" fmla="*/ 1263988 w 1830108"/>
                <a:gd name="connsiteY2" fmla="*/ 31201 h 1017171"/>
                <a:gd name="connsiteX3" fmla="*/ 1830108 w 1830108"/>
                <a:gd name="connsiteY3" fmla="*/ 1007405 h 1017171"/>
                <a:gd name="connsiteX4" fmla="*/ 0 w 1830108"/>
                <a:gd name="connsiteY4" fmla="*/ 1017171 h 1017171"/>
                <a:gd name="connsiteX0" fmla="*/ 0 w 1830108"/>
                <a:gd name="connsiteY0" fmla="*/ 1005257 h 1005257"/>
                <a:gd name="connsiteX1" fmla="*/ 175090 w 1830108"/>
                <a:gd name="connsiteY1" fmla="*/ 0 h 1005257"/>
                <a:gd name="connsiteX2" fmla="*/ 1263988 w 1830108"/>
                <a:gd name="connsiteY2" fmla="*/ 19287 h 1005257"/>
                <a:gd name="connsiteX3" fmla="*/ 1830108 w 1830108"/>
                <a:gd name="connsiteY3" fmla="*/ 995491 h 1005257"/>
                <a:gd name="connsiteX4" fmla="*/ 0 w 1830108"/>
                <a:gd name="connsiteY4" fmla="*/ 1005257 h 1005257"/>
                <a:gd name="connsiteX0" fmla="*/ 0 w 2101589"/>
                <a:gd name="connsiteY0" fmla="*/ 1030159 h 1030159"/>
                <a:gd name="connsiteX1" fmla="*/ 446571 w 2101589"/>
                <a:gd name="connsiteY1" fmla="*/ 0 h 1030159"/>
                <a:gd name="connsiteX2" fmla="*/ 1535469 w 2101589"/>
                <a:gd name="connsiteY2" fmla="*/ 19287 h 1030159"/>
                <a:gd name="connsiteX3" fmla="*/ 2101589 w 2101589"/>
                <a:gd name="connsiteY3" fmla="*/ 995491 h 1030159"/>
                <a:gd name="connsiteX4" fmla="*/ 0 w 2101589"/>
                <a:gd name="connsiteY4" fmla="*/ 1030159 h 1030159"/>
                <a:gd name="connsiteX0" fmla="*/ 0 w 2101589"/>
                <a:gd name="connsiteY0" fmla="*/ 1010872 h 1010872"/>
                <a:gd name="connsiteX1" fmla="*/ 220336 w 2101589"/>
                <a:gd name="connsiteY1" fmla="*/ 1465 h 1010872"/>
                <a:gd name="connsiteX2" fmla="*/ 1535469 w 2101589"/>
                <a:gd name="connsiteY2" fmla="*/ 0 h 1010872"/>
                <a:gd name="connsiteX3" fmla="*/ 2101589 w 2101589"/>
                <a:gd name="connsiteY3" fmla="*/ 976204 h 1010872"/>
                <a:gd name="connsiteX4" fmla="*/ 0 w 2101589"/>
                <a:gd name="connsiteY4" fmla="*/ 1010872 h 101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1589" h="1010872">
                  <a:moveTo>
                    <a:pt x="0" y="1010872"/>
                  </a:moveTo>
                  <a:lnTo>
                    <a:pt x="220336" y="1465"/>
                  </a:lnTo>
                  <a:lnTo>
                    <a:pt x="1535469" y="0"/>
                  </a:lnTo>
                  <a:lnTo>
                    <a:pt x="2101589" y="976204"/>
                  </a:lnTo>
                  <a:lnTo>
                    <a:pt x="0" y="1010872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solidFill>
                  <a:srgbClr val="0000FF"/>
                </a:solidFill>
              </a:endParaRPr>
            </a:p>
          </p:txBody>
        </p:sp>
        <p:sp>
          <p:nvSpPr>
            <p:cNvPr id="28" name="Trapezoid 26"/>
            <p:cNvSpPr/>
            <p:nvPr/>
          </p:nvSpPr>
          <p:spPr bwMode="auto">
            <a:xfrm rot="19691643" flipH="1">
              <a:off x="4186913" y="2803417"/>
              <a:ext cx="2018525" cy="1024136"/>
            </a:xfrm>
            <a:custGeom>
              <a:avLst/>
              <a:gdLst>
                <a:gd name="connsiteX0" fmla="*/ 0 w 2469792"/>
                <a:gd name="connsiteY0" fmla="*/ 848968 h 848968"/>
                <a:gd name="connsiteX1" fmla="*/ 212242 w 2469792"/>
                <a:gd name="connsiteY1" fmla="*/ 0 h 848968"/>
                <a:gd name="connsiteX2" fmla="*/ 2257550 w 2469792"/>
                <a:gd name="connsiteY2" fmla="*/ 0 h 848968"/>
                <a:gd name="connsiteX3" fmla="*/ 2469792 w 2469792"/>
                <a:gd name="connsiteY3" fmla="*/ 848968 h 848968"/>
                <a:gd name="connsiteX4" fmla="*/ 0 w 2469792"/>
                <a:gd name="connsiteY4" fmla="*/ 848968 h 848968"/>
                <a:gd name="connsiteX0" fmla="*/ 0 w 2403459"/>
                <a:gd name="connsiteY0" fmla="*/ 975204 h 975204"/>
                <a:gd name="connsiteX1" fmla="*/ 145909 w 2403459"/>
                <a:gd name="connsiteY1" fmla="*/ 0 h 975204"/>
                <a:gd name="connsiteX2" fmla="*/ 2191217 w 2403459"/>
                <a:gd name="connsiteY2" fmla="*/ 0 h 975204"/>
                <a:gd name="connsiteX3" fmla="*/ 2403459 w 2403459"/>
                <a:gd name="connsiteY3" fmla="*/ 848968 h 975204"/>
                <a:gd name="connsiteX4" fmla="*/ 0 w 2403459"/>
                <a:gd name="connsiteY4" fmla="*/ 975204 h 975204"/>
                <a:gd name="connsiteX0" fmla="*/ 0 w 2403459"/>
                <a:gd name="connsiteY0" fmla="*/ 985099 h 985099"/>
                <a:gd name="connsiteX1" fmla="*/ 145909 w 2403459"/>
                <a:gd name="connsiteY1" fmla="*/ 9895 h 985099"/>
                <a:gd name="connsiteX2" fmla="*/ 1204752 w 2403459"/>
                <a:gd name="connsiteY2" fmla="*/ 0 h 985099"/>
                <a:gd name="connsiteX3" fmla="*/ 2403459 w 2403459"/>
                <a:gd name="connsiteY3" fmla="*/ 858863 h 985099"/>
                <a:gd name="connsiteX4" fmla="*/ 0 w 2403459"/>
                <a:gd name="connsiteY4" fmla="*/ 985099 h 985099"/>
                <a:gd name="connsiteX0" fmla="*/ 0 w 1774152"/>
                <a:gd name="connsiteY0" fmla="*/ 985099 h 985099"/>
                <a:gd name="connsiteX1" fmla="*/ 145909 w 1774152"/>
                <a:gd name="connsiteY1" fmla="*/ 9895 h 985099"/>
                <a:gd name="connsiteX2" fmla="*/ 1204752 w 1774152"/>
                <a:gd name="connsiteY2" fmla="*/ 0 h 985099"/>
                <a:gd name="connsiteX3" fmla="*/ 1774152 w 1774152"/>
                <a:gd name="connsiteY3" fmla="*/ 962215 h 985099"/>
                <a:gd name="connsiteX4" fmla="*/ 0 w 1774152"/>
                <a:gd name="connsiteY4" fmla="*/ 985099 h 985099"/>
                <a:gd name="connsiteX0" fmla="*/ 0 w 1830108"/>
                <a:gd name="connsiteY0" fmla="*/ 985099 h 985099"/>
                <a:gd name="connsiteX1" fmla="*/ 145909 w 1830108"/>
                <a:gd name="connsiteY1" fmla="*/ 9895 h 985099"/>
                <a:gd name="connsiteX2" fmla="*/ 1204752 w 1830108"/>
                <a:gd name="connsiteY2" fmla="*/ 0 h 985099"/>
                <a:gd name="connsiteX3" fmla="*/ 1830108 w 1830108"/>
                <a:gd name="connsiteY3" fmla="*/ 975333 h 985099"/>
                <a:gd name="connsiteX4" fmla="*/ 0 w 1830108"/>
                <a:gd name="connsiteY4" fmla="*/ 985099 h 985099"/>
                <a:gd name="connsiteX0" fmla="*/ 0 w 1830108"/>
                <a:gd name="connsiteY0" fmla="*/ 985970 h 985970"/>
                <a:gd name="connsiteX1" fmla="*/ 145909 w 1830108"/>
                <a:gd name="connsiteY1" fmla="*/ 10766 h 985970"/>
                <a:gd name="connsiteX2" fmla="*/ 1263988 w 1830108"/>
                <a:gd name="connsiteY2" fmla="*/ 0 h 985970"/>
                <a:gd name="connsiteX3" fmla="*/ 1830108 w 1830108"/>
                <a:gd name="connsiteY3" fmla="*/ 976204 h 985970"/>
                <a:gd name="connsiteX4" fmla="*/ 0 w 1830108"/>
                <a:gd name="connsiteY4" fmla="*/ 985970 h 985970"/>
                <a:gd name="connsiteX0" fmla="*/ 0 w 1830108"/>
                <a:gd name="connsiteY0" fmla="*/ 1017171 h 1017171"/>
                <a:gd name="connsiteX1" fmla="*/ 155747 w 1830108"/>
                <a:gd name="connsiteY1" fmla="*/ 0 h 1017171"/>
                <a:gd name="connsiteX2" fmla="*/ 1263988 w 1830108"/>
                <a:gd name="connsiteY2" fmla="*/ 31201 h 1017171"/>
                <a:gd name="connsiteX3" fmla="*/ 1830108 w 1830108"/>
                <a:gd name="connsiteY3" fmla="*/ 1007405 h 1017171"/>
                <a:gd name="connsiteX4" fmla="*/ 0 w 1830108"/>
                <a:gd name="connsiteY4" fmla="*/ 1017171 h 1017171"/>
                <a:gd name="connsiteX0" fmla="*/ 0 w 1830108"/>
                <a:gd name="connsiteY0" fmla="*/ 1005257 h 1005257"/>
                <a:gd name="connsiteX1" fmla="*/ 175090 w 1830108"/>
                <a:gd name="connsiteY1" fmla="*/ 0 h 1005257"/>
                <a:gd name="connsiteX2" fmla="*/ 1263988 w 1830108"/>
                <a:gd name="connsiteY2" fmla="*/ 19287 h 1005257"/>
                <a:gd name="connsiteX3" fmla="*/ 1830108 w 1830108"/>
                <a:gd name="connsiteY3" fmla="*/ 995491 h 1005257"/>
                <a:gd name="connsiteX4" fmla="*/ 0 w 1830108"/>
                <a:gd name="connsiteY4" fmla="*/ 1005257 h 1005257"/>
                <a:gd name="connsiteX0" fmla="*/ 0 w 2100385"/>
                <a:gd name="connsiteY0" fmla="*/ 993547 h 995491"/>
                <a:gd name="connsiteX1" fmla="*/ 445367 w 2100385"/>
                <a:gd name="connsiteY1" fmla="*/ 0 h 995491"/>
                <a:gd name="connsiteX2" fmla="*/ 1534265 w 2100385"/>
                <a:gd name="connsiteY2" fmla="*/ 19287 h 995491"/>
                <a:gd name="connsiteX3" fmla="*/ 2100385 w 2100385"/>
                <a:gd name="connsiteY3" fmla="*/ 995491 h 995491"/>
                <a:gd name="connsiteX4" fmla="*/ 0 w 2100385"/>
                <a:gd name="connsiteY4" fmla="*/ 993547 h 995491"/>
                <a:gd name="connsiteX0" fmla="*/ 0 w 2100385"/>
                <a:gd name="connsiteY0" fmla="*/ 1007333 h 1009277"/>
                <a:gd name="connsiteX1" fmla="*/ 197713 w 2100385"/>
                <a:gd name="connsiteY1" fmla="*/ 0 h 1009277"/>
                <a:gd name="connsiteX2" fmla="*/ 1534265 w 2100385"/>
                <a:gd name="connsiteY2" fmla="*/ 33073 h 1009277"/>
                <a:gd name="connsiteX3" fmla="*/ 2100385 w 2100385"/>
                <a:gd name="connsiteY3" fmla="*/ 1009277 h 1009277"/>
                <a:gd name="connsiteX4" fmla="*/ 0 w 2100385"/>
                <a:gd name="connsiteY4" fmla="*/ 1007333 h 1009277"/>
                <a:gd name="connsiteX0" fmla="*/ 0 w 2057214"/>
                <a:gd name="connsiteY0" fmla="*/ 980559 h 1009277"/>
                <a:gd name="connsiteX1" fmla="*/ 154542 w 2057214"/>
                <a:gd name="connsiteY1" fmla="*/ 0 h 1009277"/>
                <a:gd name="connsiteX2" fmla="*/ 1491094 w 2057214"/>
                <a:gd name="connsiteY2" fmla="*/ 33073 h 1009277"/>
                <a:gd name="connsiteX3" fmla="*/ 2057214 w 2057214"/>
                <a:gd name="connsiteY3" fmla="*/ 1009277 h 1009277"/>
                <a:gd name="connsiteX4" fmla="*/ 0 w 2057214"/>
                <a:gd name="connsiteY4" fmla="*/ 980559 h 1009277"/>
                <a:gd name="connsiteX0" fmla="*/ 0 w 2073278"/>
                <a:gd name="connsiteY0" fmla="*/ 954656 h 1009277"/>
                <a:gd name="connsiteX1" fmla="*/ 170606 w 2073278"/>
                <a:gd name="connsiteY1" fmla="*/ 0 h 1009277"/>
                <a:gd name="connsiteX2" fmla="*/ 1507158 w 2073278"/>
                <a:gd name="connsiteY2" fmla="*/ 33073 h 1009277"/>
                <a:gd name="connsiteX3" fmla="*/ 2073278 w 2073278"/>
                <a:gd name="connsiteY3" fmla="*/ 1009277 h 1009277"/>
                <a:gd name="connsiteX4" fmla="*/ 0 w 2073278"/>
                <a:gd name="connsiteY4" fmla="*/ 954656 h 1009277"/>
                <a:gd name="connsiteX0" fmla="*/ 0 w 2073278"/>
                <a:gd name="connsiteY0" fmla="*/ 953451 h 1008072"/>
                <a:gd name="connsiteX1" fmla="*/ 207218 w 2073278"/>
                <a:gd name="connsiteY1" fmla="*/ 0 h 1008072"/>
                <a:gd name="connsiteX2" fmla="*/ 1507158 w 2073278"/>
                <a:gd name="connsiteY2" fmla="*/ 31868 h 1008072"/>
                <a:gd name="connsiteX3" fmla="*/ 2073278 w 2073278"/>
                <a:gd name="connsiteY3" fmla="*/ 1008072 h 1008072"/>
                <a:gd name="connsiteX4" fmla="*/ 0 w 2073278"/>
                <a:gd name="connsiteY4" fmla="*/ 953451 h 1008072"/>
                <a:gd name="connsiteX0" fmla="*/ 0 w 2073278"/>
                <a:gd name="connsiteY0" fmla="*/ 969515 h 1024136"/>
                <a:gd name="connsiteX1" fmla="*/ 233121 w 2073278"/>
                <a:gd name="connsiteY1" fmla="*/ 0 h 1024136"/>
                <a:gd name="connsiteX2" fmla="*/ 1507158 w 2073278"/>
                <a:gd name="connsiteY2" fmla="*/ 47932 h 1024136"/>
                <a:gd name="connsiteX3" fmla="*/ 2073278 w 2073278"/>
                <a:gd name="connsiteY3" fmla="*/ 1024136 h 1024136"/>
                <a:gd name="connsiteX4" fmla="*/ 0 w 2073278"/>
                <a:gd name="connsiteY4" fmla="*/ 969515 h 1024136"/>
                <a:gd name="connsiteX0" fmla="*/ 0 w 2042020"/>
                <a:gd name="connsiteY0" fmla="*/ 962085 h 1024136"/>
                <a:gd name="connsiteX1" fmla="*/ 201863 w 2042020"/>
                <a:gd name="connsiteY1" fmla="*/ 0 h 1024136"/>
                <a:gd name="connsiteX2" fmla="*/ 1475900 w 2042020"/>
                <a:gd name="connsiteY2" fmla="*/ 47932 h 1024136"/>
                <a:gd name="connsiteX3" fmla="*/ 2042020 w 2042020"/>
                <a:gd name="connsiteY3" fmla="*/ 1024136 h 1024136"/>
                <a:gd name="connsiteX4" fmla="*/ 0 w 2042020"/>
                <a:gd name="connsiteY4" fmla="*/ 962085 h 1024136"/>
                <a:gd name="connsiteX0" fmla="*/ 0 w 2051858"/>
                <a:gd name="connsiteY0" fmla="*/ 1004052 h 1024136"/>
                <a:gd name="connsiteX1" fmla="*/ 211701 w 2051858"/>
                <a:gd name="connsiteY1" fmla="*/ 0 h 1024136"/>
                <a:gd name="connsiteX2" fmla="*/ 1485738 w 2051858"/>
                <a:gd name="connsiteY2" fmla="*/ 47932 h 1024136"/>
                <a:gd name="connsiteX3" fmla="*/ 2051858 w 2051858"/>
                <a:gd name="connsiteY3" fmla="*/ 1024136 h 1024136"/>
                <a:gd name="connsiteX4" fmla="*/ 0 w 2051858"/>
                <a:gd name="connsiteY4" fmla="*/ 1004052 h 1024136"/>
                <a:gd name="connsiteX0" fmla="*/ 0 w 2018525"/>
                <a:gd name="connsiteY0" fmla="*/ 1019246 h 1024136"/>
                <a:gd name="connsiteX1" fmla="*/ 178368 w 2018525"/>
                <a:gd name="connsiteY1" fmla="*/ 0 h 1024136"/>
                <a:gd name="connsiteX2" fmla="*/ 1452405 w 2018525"/>
                <a:gd name="connsiteY2" fmla="*/ 47932 h 1024136"/>
                <a:gd name="connsiteX3" fmla="*/ 2018525 w 2018525"/>
                <a:gd name="connsiteY3" fmla="*/ 1024136 h 1024136"/>
                <a:gd name="connsiteX4" fmla="*/ 0 w 2018525"/>
                <a:gd name="connsiteY4" fmla="*/ 1019246 h 10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8525" h="1024136">
                  <a:moveTo>
                    <a:pt x="0" y="1019246"/>
                  </a:moveTo>
                  <a:lnTo>
                    <a:pt x="178368" y="0"/>
                  </a:lnTo>
                  <a:lnTo>
                    <a:pt x="1452405" y="47932"/>
                  </a:lnTo>
                  <a:lnTo>
                    <a:pt x="2018525" y="1024136"/>
                  </a:lnTo>
                  <a:lnTo>
                    <a:pt x="0" y="1019246"/>
                  </a:lnTo>
                  <a:close/>
                </a:path>
              </a:pathLst>
            </a:custGeom>
            <a:solidFill>
              <a:srgbClr val="DA8514"/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solidFill>
                  <a:srgbClr val="0000FF"/>
                </a:solidFill>
              </a:endParaRPr>
            </a:p>
          </p:txBody>
        </p:sp>
        <p:sp>
          <p:nvSpPr>
            <p:cNvPr id="29" name="Trapezoid 19"/>
            <p:cNvSpPr/>
            <p:nvPr/>
          </p:nvSpPr>
          <p:spPr bwMode="auto">
            <a:xfrm rot="19753217" flipH="1">
              <a:off x="4127618" y="3795451"/>
              <a:ext cx="2907255" cy="1078773"/>
            </a:xfrm>
            <a:custGeom>
              <a:avLst/>
              <a:gdLst>
                <a:gd name="connsiteX0" fmla="*/ 0 w 2469792"/>
                <a:gd name="connsiteY0" fmla="*/ 1024728 h 1024728"/>
                <a:gd name="connsiteX1" fmla="*/ 256182 w 2469792"/>
                <a:gd name="connsiteY1" fmla="*/ 0 h 1024728"/>
                <a:gd name="connsiteX2" fmla="*/ 2213610 w 2469792"/>
                <a:gd name="connsiteY2" fmla="*/ 0 h 1024728"/>
                <a:gd name="connsiteX3" fmla="*/ 2469792 w 2469792"/>
                <a:gd name="connsiteY3" fmla="*/ 1024728 h 1024728"/>
                <a:gd name="connsiteX4" fmla="*/ 0 w 2469792"/>
                <a:gd name="connsiteY4" fmla="*/ 1024728 h 1024728"/>
                <a:gd name="connsiteX0" fmla="*/ 0 w 2469792"/>
                <a:gd name="connsiteY0" fmla="*/ 1073572 h 1073572"/>
                <a:gd name="connsiteX1" fmla="*/ 238915 w 2469792"/>
                <a:gd name="connsiteY1" fmla="*/ 0 h 1073572"/>
                <a:gd name="connsiteX2" fmla="*/ 2213610 w 2469792"/>
                <a:gd name="connsiteY2" fmla="*/ 48844 h 1073572"/>
                <a:gd name="connsiteX3" fmla="*/ 2469792 w 2469792"/>
                <a:gd name="connsiteY3" fmla="*/ 1073572 h 1073572"/>
                <a:gd name="connsiteX4" fmla="*/ 0 w 2469792"/>
                <a:gd name="connsiteY4" fmla="*/ 1073572 h 1073572"/>
                <a:gd name="connsiteX0" fmla="*/ 0 w 2469792"/>
                <a:gd name="connsiteY0" fmla="*/ 1073572 h 1073572"/>
                <a:gd name="connsiteX1" fmla="*/ 238915 w 2469792"/>
                <a:gd name="connsiteY1" fmla="*/ 0 h 1073572"/>
                <a:gd name="connsiteX2" fmla="*/ 2084728 w 2469792"/>
                <a:gd name="connsiteY2" fmla="*/ 31006 h 1073572"/>
                <a:gd name="connsiteX3" fmla="*/ 2469792 w 2469792"/>
                <a:gd name="connsiteY3" fmla="*/ 1073572 h 1073572"/>
                <a:gd name="connsiteX4" fmla="*/ 0 w 2469792"/>
                <a:gd name="connsiteY4" fmla="*/ 1073572 h 1073572"/>
                <a:gd name="connsiteX0" fmla="*/ 0 w 2682434"/>
                <a:gd name="connsiteY0" fmla="*/ 1073572 h 1073572"/>
                <a:gd name="connsiteX1" fmla="*/ 238915 w 2682434"/>
                <a:gd name="connsiteY1" fmla="*/ 0 h 1073572"/>
                <a:gd name="connsiteX2" fmla="*/ 2084728 w 2682434"/>
                <a:gd name="connsiteY2" fmla="*/ 31006 h 1073572"/>
                <a:gd name="connsiteX3" fmla="*/ 2682434 w 2682434"/>
                <a:gd name="connsiteY3" fmla="*/ 1053346 h 1073572"/>
                <a:gd name="connsiteX4" fmla="*/ 0 w 2682434"/>
                <a:gd name="connsiteY4" fmla="*/ 1073572 h 1073572"/>
                <a:gd name="connsiteX0" fmla="*/ 0 w 3013560"/>
                <a:gd name="connsiteY0" fmla="*/ 1093418 h 1093418"/>
                <a:gd name="connsiteX1" fmla="*/ 570041 w 3013560"/>
                <a:gd name="connsiteY1" fmla="*/ 0 h 1093418"/>
                <a:gd name="connsiteX2" fmla="*/ 2415854 w 3013560"/>
                <a:gd name="connsiteY2" fmla="*/ 31006 h 1093418"/>
                <a:gd name="connsiteX3" fmla="*/ 3013560 w 3013560"/>
                <a:gd name="connsiteY3" fmla="*/ 1053346 h 1093418"/>
                <a:gd name="connsiteX4" fmla="*/ 0 w 3013560"/>
                <a:gd name="connsiteY4" fmla="*/ 1093418 h 1093418"/>
                <a:gd name="connsiteX0" fmla="*/ 0 w 3013560"/>
                <a:gd name="connsiteY0" fmla="*/ 1085641 h 1085641"/>
                <a:gd name="connsiteX1" fmla="*/ 279029 w 3013560"/>
                <a:gd name="connsiteY1" fmla="*/ 0 h 1085641"/>
                <a:gd name="connsiteX2" fmla="*/ 2415854 w 3013560"/>
                <a:gd name="connsiteY2" fmla="*/ 23229 h 1085641"/>
                <a:gd name="connsiteX3" fmla="*/ 3013560 w 3013560"/>
                <a:gd name="connsiteY3" fmla="*/ 1045569 h 1085641"/>
                <a:gd name="connsiteX4" fmla="*/ 0 w 3013560"/>
                <a:gd name="connsiteY4" fmla="*/ 1085641 h 1085641"/>
                <a:gd name="connsiteX0" fmla="*/ 0 w 2966576"/>
                <a:gd name="connsiteY0" fmla="*/ 1104959 h 1104959"/>
                <a:gd name="connsiteX1" fmla="*/ 232045 w 2966576"/>
                <a:gd name="connsiteY1" fmla="*/ 0 h 1104959"/>
                <a:gd name="connsiteX2" fmla="*/ 2368870 w 2966576"/>
                <a:gd name="connsiteY2" fmla="*/ 23229 h 1104959"/>
                <a:gd name="connsiteX3" fmla="*/ 2966576 w 2966576"/>
                <a:gd name="connsiteY3" fmla="*/ 1045569 h 1104959"/>
                <a:gd name="connsiteX4" fmla="*/ 0 w 2966576"/>
                <a:gd name="connsiteY4" fmla="*/ 1104959 h 1104959"/>
                <a:gd name="connsiteX0" fmla="*/ 0 w 3001490"/>
                <a:gd name="connsiteY0" fmla="*/ 1125756 h 1125756"/>
                <a:gd name="connsiteX1" fmla="*/ 266959 w 3001490"/>
                <a:gd name="connsiteY1" fmla="*/ 0 h 1125756"/>
                <a:gd name="connsiteX2" fmla="*/ 2403784 w 3001490"/>
                <a:gd name="connsiteY2" fmla="*/ 23229 h 1125756"/>
                <a:gd name="connsiteX3" fmla="*/ 3001490 w 3001490"/>
                <a:gd name="connsiteY3" fmla="*/ 1045569 h 1125756"/>
                <a:gd name="connsiteX4" fmla="*/ 0 w 3001490"/>
                <a:gd name="connsiteY4" fmla="*/ 1125756 h 1125756"/>
                <a:gd name="connsiteX0" fmla="*/ 0 w 3001490"/>
                <a:gd name="connsiteY0" fmla="*/ 1151943 h 1151943"/>
                <a:gd name="connsiteX1" fmla="*/ 251361 w 3001490"/>
                <a:gd name="connsiteY1" fmla="*/ 0 h 1151943"/>
                <a:gd name="connsiteX2" fmla="*/ 2403784 w 3001490"/>
                <a:gd name="connsiteY2" fmla="*/ 49416 h 1151943"/>
                <a:gd name="connsiteX3" fmla="*/ 3001490 w 3001490"/>
                <a:gd name="connsiteY3" fmla="*/ 1071756 h 1151943"/>
                <a:gd name="connsiteX4" fmla="*/ 0 w 3001490"/>
                <a:gd name="connsiteY4" fmla="*/ 1151943 h 1151943"/>
                <a:gd name="connsiteX0" fmla="*/ 0 w 3001490"/>
                <a:gd name="connsiteY0" fmla="*/ 1171071 h 1171071"/>
                <a:gd name="connsiteX1" fmla="*/ 263620 w 3001490"/>
                <a:gd name="connsiteY1" fmla="*/ 0 h 1171071"/>
                <a:gd name="connsiteX2" fmla="*/ 2403784 w 3001490"/>
                <a:gd name="connsiteY2" fmla="*/ 68544 h 1171071"/>
                <a:gd name="connsiteX3" fmla="*/ 3001490 w 3001490"/>
                <a:gd name="connsiteY3" fmla="*/ 1090884 h 1171071"/>
                <a:gd name="connsiteX4" fmla="*/ 0 w 3001490"/>
                <a:gd name="connsiteY4" fmla="*/ 1171071 h 1171071"/>
                <a:gd name="connsiteX0" fmla="*/ 0 w 3001490"/>
                <a:gd name="connsiteY0" fmla="*/ 1143024 h 1143024"/>
                <a:gd name="connsiteX1" fmla="*/ 315803 w 3001490"/>
                <a:gd name="connsiteY1" fmla="*/ 0 h 1143024"/>
                <a:gd name="connsiteX2" fmla="*/ 2403784 w 3001490"/>
                <a:gd name="connsiteY2" fmla="*/ 40497 h 1143024"/>
                <a:gd name="connsiteX3" fmla="*/ 3001490 w 3001490"/>
                <a:gd name="connsiteY3" fmla="*/ 1062837 h 1143024"/>
                <a:gd name="connsiteX4" fmla="*/ 0 w 3001490"/>
                <a:gd name="connsiteY4" fmla="*/ 1143024 h 1143024"/>
                <a:gd name="connsiteX0" fmla="*/ 0 w 2966574"/>
                <a:gd name="connsiteY0" fmla="*/ 1122227 h 1122227"/>
                <a:gd name="connsiteX1" fmla="*/ 280887 w 2966574"/>
                <a:gd name="connsiteY1" fmla="*/ 0 h 1122227"/>
                <a:gd name="connsiteX2" fmla="*/ 2368868 w 2966574"/>
                <a:gd name="connsiteY2" fmla="*/ 40497 h 1122227"/>
                <a:gd name="connsiteX3" fmla="*/ 2966574 w 2966574"/>
                <a:gd name="connsiteY3" fmla="*/ 1062837 h 1122227"/>
                <a:gd name="connsiteX4" fmla="*/ 0 w 2966574"/>
                <a:gd name="connsiteY4" fmla="*/ 1122227 h 1122227"/>
                <a:gd name="connsiteX0" fmla="*/ 0 w 2912532"/>
                <a:gd name="connsiteY0" fmla="*/ 1113688 h 1113688"/>
                <a:gd name="connsiteX1" fmla="*/ 226845 w 2912532"/>
                <a:gd name="connsiteY1" fmla="*/ 0 h 1113688"/>
                <a:gd name="connsiteX2" fmla="*/ 2314826 w 2912532"/>
                <a:gd name="connsiteY2" fmla="*/ 40497 h 1113688"/>
                <a:gd name="connsiteX3" fmla="*/ 2912532 w 2912532"/>
                <a:gd name="connsiteY3" fmla="*/ 1062837 h 1113688"/>
                <a:gd name="connsiteX4" fmla="*/ 0 w 2912532"/>
                <a:gd name="connsiteY4" fmla="*/ 1113688 h 1113688"/>
                <a:gd name="connsiteX0" fmla="*/ 0 w 2939005"/>
                <a:gd name="connsiteY0" fmla="*/ 1129286 h 1129286"/>
                <a:gd name="connsiteX1" fmla="*/ 253318 w 2939005"/>
                <a:gd name="connsiteY1" fmla="*/ 0 h 1129286"/>
                <a:gd name="connsiteX2" fmla="*/ 2341299 w 2939005"/>
                <a:gd name="connsiteY2" fmla="*/ 40497 h 1129286"/>
                <a:gd name="connsiteX3" fmla="*/ 2939005 w 2939005"/>
                <a:gd name="connsiteY3" fmla="*/ 1062837 h 1129286"/>
                <a:gd name="connsiteX4" fmla="*/ 0 w 2939005"/>
                <a:gd name="connsiteY4" fmla="*/ 1129286 h 1129286"/>
                <a:gd name="connsiteX0" fmla="*/ 0 w 2939005"/>
                <a:gd name="connsiteY0" fmla="*/ 1094561 h 1094561"/>
                <a:gd name="connsiteX1" fmla="*/ 214453 w 2939005"/>
                <a:gd name="connsiteY1" fmla="*/ 0 h 1094561"/>
                <a:gd name="connsiteX2" fmla="*/ 2341299 w 2939005"/>
                <a:gd name="connsiteY2" fmla="*/ 5772 h 1094561"/>
                <a:gd name="connsiteX3" fmla="*/ 2939005 w 2939005"/>
                <a:gd name="connsiteY3" fmla="*/ 1028112 h 1094561"/>
                <a:gd name="connsiteX4" fmla="*/ 0 w 2939005"/>
                <a:gd name="connsiteY4" fmla="*/ 1094561 h 1094561"/>
                <a:gd name="connsiteX0" fmla="*/ 0 w 2939005"/>
                <a:gd name="connsiteY0" fmla="*/ 1094561 h 1094561"/>
                <a:gd name="connsiteX1" fmla="*/ 214453 w 2939005"/>
                <a:gd name="connsiteY1" fmla="*/ 0 h 1094561"/>
                <a:gd name="connsiteX2" fmla="*/ 2357066 w 2939005"/>
                <a:gd name="connsiteY2" fmla="*/ 31959 h 1094561"/>
                <a:gd name="connsiteX3" fmla="*/ 2939005 w 2939005"/>
                <a:gd name="connsiteY3" fmla="*/ 1028112 h 1094561"/>
                <a:gd name="connsiteX4" fmla="*/ 0 w 2939005"/>
                <a:gd name="connsiteY4" fmla="*/ 1094561 h 1094561"/>
                <a:gd name="connsiteX0" fmla="*/ 0 w 2939005"/>
                <a:gd name="connsiteY0" fmla="*/ 1117218 h 1117218"/>
                <a:gd name="connsiteX1" fmla="*/ 212764 w 2939005"/>
                <a:gd name="connsiteY1" fmla="*/ 0 h 1117218"/>
                <a:gd name="connsiteX2" fmla="*/ 2357066 w 2939005"/>
                <a:gd name="connsiteY2" fmla="*/ 54616 h 1117218"/>
                <a:gd name="connsiteX3" fmla="*/ 2939005 w 2939005"/>
                <a:gd name="connsiteY3" fmla="*/ 1050769 h 1117218"/>
                <a:gd name="connsiteX4" fmla="*/ 0 w 2939005"/>
                <a:gd name="connsiteY4" fmla="*/ 1117218 h 1117218"/>
                <a:gd name="connsiteX0" fmla="*/ 0 w 2939005"/>
                <a:gd name="connsiteY0" fmla="*/ 1075434 h 1075434"/>
                <a:gd name="connsiteX1" fmla="*/ 202060 w 2939005"/>
                <a:gd name="connsiteY1" fmla="*/ 0 h 1075434"/>
                <a:gd name="connsiteX2" fmla="*/ 2357066 w 2939005"/>
                <a:gd name="connsiteY2" fmla="*/ 12832 h 1075434"/>
                <a:gd name="connsiteX3" fmla="*/ 2939005 w 2939005"/>
                <a:gd name="connsiteY3" fmla="*/ 1008985 h 1075434"/>
                <a:gd name="connsiteX4" fmla="*/ 0 w 2939005"/>
                <a:gd name="connsiteY4" fmla="*/ 1075434 h 1075434"/>
                <a:gd name="connsiteX0" fmla="*/ 0 w 2939005"/>
                <a:gd name="connsiteY0" fmla="*/ 1099761 h 1099761"/>
                <a:gd name="connsiteX1" fmla="*/ 223276 w 2939005"/>
                <a:gd name="connsiteY1" fmla="*/ 0 h 1099761"/>
                <a:gd name="connsiteX2" fmla="*/ 2357066 w 2939005"/>
                <a:gd name="connsiteY2" fmla="*/ 37159 h 1099761"/>
                <a:gd name="connsiteX3" fmla="*/ 2939005 w 2939005"/>
                <a:gd name="connsiteY3" fmla="*/ 1033312 h 1099761"/>
                <a:gd name="connsiteX4" fmla="*/ 0 w 2939005"/>
                <a:gd name="connsiteY4" fmla="*/ 1099761 h 1099761"/>
                <a:gd name="connsiteX0" fmla="*/ 0 w 2939005"/>
                <a:gd name="connsiteY0" fmla="*/ 1078773 h 1078773"/>
                <a:gd name="connsiteX1" fmla="*/ 247869 w 2939005"/>
                <a:gd name="connsiteY1" fmla="*/ 0 h 1078773"/>
                <a:gd name="connsiteX2" fmla="*/ 2357066 w 2939005"/>
                <a:gd name="connsiteY2" fmla="*/ 16171 h 1078773"/>
                <a:gd name="connsiteX3" fmla="*/ 2939005 w 2939005"/>
                <a:gd name="connsiteY3" fmla="*/ 1012324 h 1078773"/>
                <a:gd name="connsiteX4" fmla="*/ 0 w 2939005"/>
                <a:gd name="connsiteY4" fmla="*/ 1078773 h 107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9005" h="1078773">
                  <a:moveTo>
                    <a:pt x="0" y="1078773"/>
                  </a:moveTo>
                  <a:lnTo>
                    <a:pt x="247869" y="0"/>
                  </a:lnTo>
                  <a:lnTo>
                    <a:pt x="2357066" y="16171"/>
                  </a:lnTo>
                  <a:lnTo>
                    <a:pt x="2939005" y="1012324"/>
                  </a:lnTo>
                  <a:lnTo>
                    <a:pt x="0" y="1078773"/>
                  </a:lnTo>
                  <a:close/>
                </a:path>
              </a:pathLst>
            </a:custGeom>
            <a:solidFill>
              <a:srgbClr val="DA851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solidFill>
                  <a:srgbClr val="0000FF"/>
                </a:solidFill>
              </a:endParaRPr>
            </a:p>
          </p:txBody>
        </p:sp>
        <p:cxnSp>
          <p:nvCxnSpPr>
            <p:cNvPr id="1029" name="Straight Connector 1028"/>
            <p:cNvCxnSpPr/>
            <p:nvPr/>
          </p:nvCxnSpPr>
          <p:spPr bwMode="auto">
            <a:xfrm flipV="1">
              <a:off x="2074171" y="1333434"/>
              <a:ext cx="2514600" cy="2591838"/>
            </a:xfrm>
            <a:prstGeom prst="line">
              <a:avLst/>
            </a:prstGeom>
            <a:ln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33" name="Straight Connector 1032"/>
            <p:cNvCxnSpPr/>
            <p:nvPr/>
          </p:nvCxnSpPr>
          <p:spPr bwMode="auto">
            <a:xfrm>
              <a:off x="4632487" y="1333434"/>
              <a:ext cx="2473655" cy="2760007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038" name="Straight Connector 1037"/>
          <p:cNvCxnSpPr/>
          <p:nvPr/>
        </p:nvCxnSpPr>
        <p:spPr bwMode="auto">
          <a:xfrm>
            <a:off x="4803421" y="2690321"/>
            <a:ext cx="1064571" cy="691888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 bwMode="auto">
          <a:xfrm>
            <a:off x="4085112" y="3425914"/>
            <a:ext cx="1772117" cy="1126916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 bwMode="auto">
          <a:xfrm flipH="1">
            <a:off x="5838607" y="2688746"/>
            <a:ext cx="1097280" cy="691888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 bwMode="auto">
          <a:xfrm flipH="1">
            <a:off x="5838609" y="3479797"/>
            <a:ext cx="1777665" cy="1093132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/>
          <p:cNvCxnSpPr>
            <a:stCxn id="10" idx="2"/>
            <a:endCxn id="29" idx="3"/>
          </p:cNvCxnSpPr>
          <p:nvPr/>
        </p:nvCxnSpPr>
        <p:spPr bwMode="auto">
          <a:xfrm flipH="1">
            <a:off x="5872432" y="1547189"/>
            <a:ext cx="45076" cy="4191261"/>
          </a:xfrm>
          <a:prstGeom prst="line">
            <a:avLst/>
          </a:prstGeom>
          <a:noFill/>
          <a:ln w="317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 Box 15"/>
          <p:cNvSpPr txBox="1">
            <a:spLocks noChangeArrowheads="1"/>
          </p:cNvSpPr>
          <p:nvPr/>
        </p:nvSpPr>
        <p:spPr bwMode="auto">
          <a:xfrm>
            <a:off x="4380061" y="4437088"/>
            <a:ext cx="29758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dirty="0">
                <a:solidFill>
                  <a:prstClr val="black"/>
                </a:solidFill>
                <a:latin typeface="Lubalin for IBM Demi" pitchFamily="18" charset="0"/>
                <a:cs typeface="Arial" panose="020B0604020202020204" pitchFamily="34" charset="0"/>
              </a:rPr>
              <a:t>Supporting you as you work to achieve your goals</a:t>
            </a:r>
          </a:p>
        </p:txBody>
      </p:sp>
      <p:sp>
        <p:nvSpPr>
          <p:cNvPr id="67" name="Text Box 11"/>
          <p:cNvSpPr txBox="1">
            <a:spLocks noChangeArrowheads="1"/>
          </p:cNvSpPr>
          <p:nvPr/>
        </p:nvSpPr>
        <p:spPr bwMode="auto">
          <a:xfrm>
            <a:off x="5030652" y="3209452"/>
            <a:ext cx="16746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prstClr val="black"/>
                </a:solidFill>
                <a:latin typeface="Lubalin for IBM Demi" pitchFamily="18" charset="0"/>
                <a:cs typeface="Arial" panose="020B0604020202020204" pitchFamily="34" charset="0"/>
              </a:rPr>
              <a:t>Helping you through transitions</a:t>
            </a:r>
          </a:p>
        </p:txBody>
      </p:sp>
      <p:sp>
        <p:nvSpPr>
          <p:cNvPr id="84" name="Text Box 13"/>
          <p:cNvSpPr txBox="1">
            <a:spLocks noChangeArrowheads="1"/>
          </p:cNvSpPr>
          <p:nvPr/>
        </p:nvSpPr>
        <p:spPr bwMode="auto">
          <a:xfrm>
            <a:off x="2306109" y="2630580"/>
            <a:ext cx="20759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dirty="0">
                <a:solidFill>
                  <a:prstClr val="black"/>
                </a:solidFill>
                <a:latin typeface="Lubalin for IBM Demi" pitchFamily="18" charset="0"/>
                <a:cs typeface="Arial" panose="020B0604020202020204" pitchFamily="34" charset="0"/>
              </a:rPr>
              <a:t>Holding you accountable for outcomes</a:t>
            </a:r>
          </a:p>
        </p:txBody>
      </p:sp>
      <p:sp>
        <p:nvSpPr>
          <p:cNvPr id="85" name="Text Box 22"/>
          <p:cNvSpPr txBox="1">
            <a:spLocks noChangeArrowheads="1"/>
          </p:cNvSpPr>
          <p:nvPr/>
        </p:nvSpPr>
        <p:spPr bwMode="auto">
          <a:xfrm>
            <a:off x="2020480" y="1947252"/>
            <a:ext cx="3228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dirty="0">
                <a:solidFill>
                  <a:prstClr val="black"/>
                </a:solidFill>
                <a:latin typeface="Lubalin for IBM Demi" pitchFamily="18" charset="0"/>
                <a:cs typeface="Arial" panose="020B0604020202020204" pitchFamily="34" charset="0"/>
              </a:rPr>
              <a:t>Asking powerful questions to challenge and expand thought processes</a:t>
            </a:r>
          </a:p>
        </p:txBody>
      </p:sp>
      <p:sp>
        <p:nvSpPr>
          <p:cNvPr id="86" name="Text Box 14"/>
          <p:cNvSpPr txBox="1">
            <a:spLocks noChangeArrowheads="1"/>
          </p:cNvSpPr>
          <p:nvPr/>
        </p:nvSpPr>
        <p:spPr bwMode="auto">
          <a:xfrm>
            <a:off x="1905000" y="3371725"/>
            <a:ext cx="19765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dirty="0">
                <a:solidFill>
                  <a:prstClr val="black"/>
                </a:solidFill>
                <a:latin typeface="Lubalin for IBM Demi" pitchFamily="18" charset="0"/>
                <a:cs typeface="Arial" panose="020B0604020202020204" pitchFamily="34" charset="0"/>
              </a:rPr>
              <a:t>Expanding your perceptions on what you can do</a:t>
            </a:r>
          </a:p>
        </p:txBody>
      </p:sp>
      <p:sp>
        <p:nvSpPr>
          <p:cNvPr id="87" name="Text Box 9"/>
          <p:cNvSpPr txBox="1">
            <a:spLocks noChangeArrowheads="1"/>
          </p:cNvSpPr>
          <p:nvPr/>
        </p:nvSpPr>
        <p:spPr bwMode="auto">
          <a:xfrm>
            <a:off x="6494212" y="1947251"/>
            <a:ext cx="17620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dirty="0">
                <a:solidFill>
                  <a:prstClr val="black"/>
                </a:solidFill>
                <a:latin typeface="Lubalin for IBM Demi" pitchFamily="18" charset="0"/>
                <a:cs typeface="Arial" panose="020B0604020202020204" pitchFamily="34" charset="0"/>
              </a:rPr>
              <a:t>Transferring skills and expertise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87247" y="1002074"/>
            <a:ext cx="2422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905"/>
                <a:gradFill>
                  <a:gsLst>
                    <a:gs pos="0">
                      <a:srgbClr val="F79646">
                        <a:shade val="20000"/>
                        <a:satMod val="200000"/>
                      </a:srgbClr>
                    </a:gs>
                    <a:gs pos="78000">
                      <a:srgbClr val="F79646">
                        <a:tint val="90000"/>
                        <a:shade val="89000"/>
                        <a:satMod val="220000"/>
                      </a:srgbClr>
                    </a:gs>
                    <a:gs pos="100000">
                      <a:srgbClr val="F79646">
                        <a:tint val="12000"/>
                        <a:satMod val="255000"/>
                      </a:srgb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Lubalin for IBM Demi" pitchFamily="18" charset="0"/>
              </a:rPr>
              <a:t>Mentoring</a:t>
            </a:r>
          </a:p>
        </p:txBody>
      </p:sp>
      <p:sp>
        <p:nvSpPr>
          <p:cNvPr id="92" name="Text Box 25"/>
          <p:cNvSpPr txBox="1">
            <a:spLocks noChangeArrowheads="1"/>
          </p:cNvSpPr>
          <p:nvPr/>
        </p:nvSpPr>
        <p:spPr bwMode="auto">
          <a:xfrm>
            <a:off x="1855341" y="5421156"/>
            <a:ext cx="3891280" cy="823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en-US" sz="1600" b="1" dirty="0">
                <a:solidFill>
                  <a:prstClr val="black"/>
                </a:solidFill>
                <a:latin typeface="Lubalin for IBM Demi" pitchFamily="18" charset="0"/>
              </a:rPr>
              <a:t>Coach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1000" dirty="0">
                <a:solidFill>
                  <a:prstClr val="black"/>
                </a:solidFill>
                <a:latin typeface="LubalGraph Bk BT" panose="02060403020205020404" pitchFamily="18" charset="0"/>
              </a:rPr>
              <a:t>Someone who partners with IBMers in a thought-provoking and creative process that inspires them to maximize their  personal and professional potential </a:t>
            </a:r>
          </a:p>
        </p:txBody>
      </p:sp>
      <p:sp>
        <p:nvSpPr>
          <p:cNvPr id="93" name="Text Box 24"/>
          <p:cNvSpPr txBox="1">
            <a:spLocks noChangeArrowheads="1"/>
          </p:cNvSpPr>
          <p:nvPr/>
        </p:nvSpPr>
        <p:spPr bwMode="auto">
          <a:xfrm>
            <a:off x="6635252" y="5421155"/>
            <a:ext cx="3537854" cy="823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1pPr>
            <a:lvl2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en-US" sz="1600" dirty="0">
                <a:solidFill>
                  <a:prstClr val="black"/>
                </a:solidFill>
                <a:latin typeface="Lubalin for IBM Demi" pitchFamily="18" charset="0"/>
              </a:rPr>
              <a:t>Mentor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1000" dirty="0">
                <a:solidFill>
                  <a:prstClr val="black"/>
                </a:solidFill>
                <a:latin typeface="LubalGraph Bk BT" panose="02060403020205020404" pitchFamily="18" charset="0"/>
              </a:rPr>
              <a:t>Someone who transfers his/her own experiences, knowledge, and advice to others while ‘giving back to IBM</a:t>
            </a:r>
            <a:endParaRPr lang="en-US" altLang="en-US" sz="1200" dirty="0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95" name="Text Box 9"/>
          <p:cNvSpPr txBox="1">
            <a:spLocks noChangeArrowheads="1"/>
          </p:cNvSpPr>
          <p:nvPr/>
        </p:nvSpPr>
        <p:spPr bwMode="auto">
          <a:xfrm>
            <a:off x="7467601" y="2735780"/>
            <a:ext cx="17195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dirty="0">
                <a:solidFill>
                  <a:prstClr val="black"/>
                </a:solidFill>
                <a:latin typeface="Lubalin for IBM Demi" pitchFamily="18" charset="0"/>
                <a:cs typeface="Arial" panose="020B0604020202020204" pitchFamily="34" charset="0"/>
              </a:rPr>
              <a:t>Connecting you with resources</a:t>
            </a:r>
          </a:p>
        </p:txBody>
      </p:sp>
      <p:sp>
        <p:nvSpPr>
          <p:cNvPr id="96" name="Text Box 9"/>
          <p:cNvSpPr txBox="1">
            <a:spLocks noChangeArrowheads="1"/>
          </p:cNvSpPr>
          <p:nvPr/>
        </p:nvSpPr>
        <p:spPr bwMode="auto">
          <a:xfrm>
            <a:off x="7718379" y="4608248"/>
            <a:ext cx="1371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dirty="0">
                <a:solidFill>
                  <a:prstClr val="black"/>
                </a:solidFill>
                <a:latin typeface="Lubalin for IBM Demi" pitchFamily="18" charset="0"/>
                <a:cs typeface="Arial" panose="020B0604020202020204" pitchFamily="34" charset="0"/>
              </a:rPr>
              <a:t>Giving you career advice</a:t>
            </a:r>
          </a:p>
        </p:txBody>
      </p:sp>
      <p:sp>
        <p:nvSpPr>
          <p:cNvPr id="97" name="Text Box 9"/>
          <p:cNvSpPr txBox="1">
            <a:spLocks noChangeArrowheads="1"/>
          </p:cNvSpPr>
          <p:nvPr/>
        </p:nvSpPr>
        <p:spPr bwMode="auto">
          <a:xfrm>
            <a:off x="7955526" y="3464057"/>
            <a:ext cx="17082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dirty="0">
                <a:solidFill>
                  <a:prstClr val="black"/>
                </a:solidFill>
                <a:latin typeface="Lubalin for IBM Demi" pitchFamily="18" charset="0"/>
                <a:cs typeface="Arial" panose="020B0604020202020204" pitchFamily="34" charset="0"/>
              </a:rPr>
              <a:t>Acting as a sounding board</a:t>
            </a: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2030005" y="4423583"/>
            <a:ext cx="19456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dirty="0">
                <a:solidFill>
                  <a:prstClr val="black"/>
                </a:solidFill>
                <a:latin typeface="Lubalin for IBM Demi" pitchFamily="18" charset="0"/>
                <a:cs typeface="Arial" panose="020B0604020202020204" pitchFamily="34" charset="0"/>
              </a:rPr>
              <a:t>Focusing on you   setting and reaching your own career objectives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23283" y="954078"/>
            <a:ext cx="2422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1905"/>
                <a:solidFill>
                  <a:srgbClr val="4BACC6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Lubalin for IBM Demi" pitchFamily="18" charset="0"/>
              </a:rPr>
              <a:t>Coaching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293D77B7-054F-4515-8EDF-26C008BE5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4803" y="55386"/>
            <a:ext cx="11402394" cy="637942"/>
          </a:xfrm>
        </p:spPr>
        <p:txBody>
          <a:bodyPr>
            <a:normAutofit/>
          </a:bodyPr>
          <a:lstStyle/>
          <a:p>
            <a:r>
              <a:rPr lang="en-US" altLang="en-US" dirty="0"/>
              <a:t>Coaching vs. Mentoring</a:t>
            </a:r>
          </a:p>
        </p:txBody>
      </p:sp>
    </p:spTree>
    <p:extLst>
      <p:ext uri="{BB962C8B-B14F-4D97-AF65-F5344CB8AC3E}">
        <p14:creationId xmlns:p14="http://schemas.microsoft.com/office/powerpoint/2010/main" val="259017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Focus of Coaching</a:t>
            </a:r>
          </a:p>
        </p:txBody>
      </p:sp>
      <p:graphicFrame>
        <p:nvGraphicFramePr>
          <p:cNvPr id="285699" name="Object 3"/>
          <p:cNvGraphicFramePr>
            <a:graphicFrameLocks noChangeAspect="1"/>
          </p:cNvGraphicFramePr>
          <p:nvPr/>
        </p:nvGraphicFramePr>
        <p:xfrm>
          <a:off x="2244726" y="1176338"/>
          <a:ext cx="7700963" cy="488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Drawing" r:id="rId3" imgW="2052000" imgH="1249200" progId="FLW3Drawing">
                  <p:embed/>
                </p:oleObj>
              </mc:Choice>
              <mc:Fallback>
                <p:oleObj name="Drawing" r:id="rId3" imgW="2052000" imgH="1249200" progId="FLW3Drawing">
                  <p:embed/>
                  <p:pic>
                    <p:nvPicPr>
                      <p:cNvPr id="2856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6" y="1176338"/>
                        <a:ext cx="7700963" cy="488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6861AC9E-9CAA-483F-BFFB-63BABB679B7F}"/>
              </a:ext>
            </a:extLst>
          </p:cNvPr>
          <p:cNvSpPr txBox="1">
            <a:spLocks/>
          </p:cNvSpPr>
          <p:nvPr/>
        </p:nvSpPr>
        <p:spPr>
          <a:xfrm>
            <a:off x="8712231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143803-F3C6-4CEF-B2E2-DB82B7D779C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60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4233864" y="6527902"/>
            <a:ext cx="3159125" cy="1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spcAft>
                <a:spcPct val="15000"/>
              </a:spcAft>
            </a:pPr>
            <a:r>
              <a:rPr lang="en-US" altLang="en-US" sz="800" b="1" i="1" dirty="0">
                <a:solidFill>
                  <a:srgbClr val="000000"/>
                </a:solidFill>
                <a:latin typeface="Arial MT" charset="0"/>
              </a:rPr>
              <a:t>Adapted from "Coaching for Performance"  Sir John Whitmore.</a:t>
            </a:r>
          </a:p>
        </p:txBody>
      </p:sp>
      <p:sp>
        <p:nvSpPr>
          <p:cNvPr id="286733" name="Text Box 13"/>
          <p:cNvSpPr txBox="1">
            <a:spLocks noChangeArrowheads="1"/>
          </p:cNvSpPr>
          <p:nvPr/>
        </p:nvSpPr>
        <p:spPr bwMode="auto">
          <a:xfrm>
            <a:off x="2401889" y="1282706"/>
            <a:ext cx="69294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spcAft>
                <a:spcPct val="15000"/>
              </a:spcAft>
            </a:pPr>
            <a:r>
              <a:rPr lang="en-US" altLang="en-US" b="1" i="1">
                <a:solidFill>
                  <a:srgbClr val="000000"/>
                </a:solidFill>
                <a:latin typeface="Arial MT" charset="0"/>
              </a:rPr>
              <a:t>Go forwards and backwards around the model as necessary.</a:t>
            </a:r>
          </a:p>
        </p:txBody>
      </p:sp>
      <p:sp>
        <p:nvSpPr>
          <p:cNvPr id="286734" name="Text Box 14"/>
          <p:cNvSpPr txBox="1">
            <a:spLocks noChangeArrowheads="1"/>
          </p:cNvSpPr>
          <p:nvPr/>
        </p:nvSpPr>
        <p:spPr bwMode="auto">
          <a:xfrm>
            <a:off x="1831976" y="829316"/>
            <a:ext cx="835342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Aft>
                <a:spcPct val="15000"/>
              </a:spcAft>
            </a:pPr>
            <a:r>
              <a:rPr lang="en-US" altLang="en-US" sz="3200" b="1" dirty="0">
                <a:solidFill>
                  <a:srgbClr val="0000FF"/>
                </a:solidFill>
              </a:rPr>
              <a:t>GROW </a:t>
            </a:r>
            <a:r>
              <a:rPr lang="en-US" altLang="en-US" sz="3200" b="1" dirty="0">
                <a:solidFill>
                  <a:srgbClr val="000000"/>
                </a:solidFill>
              </a:rPr>
              <a:t>model of coaching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07587" y="2247069"/>
            <a:ext cx="21062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Asking rather than telling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Listening rather than speaking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Empowering rather than directing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2E5133E-1ABB-4744-9554-65226658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03" y="110585"/>
            <a:ext cx="11402394" cy="536405"/>
          </a:xfrm>
        </p:spPr>
        <p:txBody>
          <a:bodyPr>
            <a:normAutofit/>
          </a:bodyPr>
          <a:lstStyle/>
          <a:p>
            <a:r>
              <a:rPr lang="en-US" sz="3200" dirty="0"/>
              <a:t>How of Coaching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81FF1BEE-86DA-4EE4-AFF5-6476884180F7}"/>
              </a:ext>
            </a:extLst>
          </p:cNvPr>
          <p:cNvSpPr txBox="1">
            <a:spLocks/>
          </p:cNvSpPr>
          <p:nvPr/>
        </p:nvSpPr>
        <p:spPr>
          <a:xfrm>
            <a:off x="8712231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143803-F3C6-4CEF-B2E2-DB82B7D779CB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6B8354D-9C3F-4E79-8C85-339759B91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13" y="1651531"/>
            <a:ext cx="3949700" cy="22796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00C1CE"/>
              </a:gs>
              <a:gs pos="100000">
                <a:srgbClr val="FFFFFF"/>
              </a:gs>
            </a:gsLst>
            <a:lin ang="18900000" scaled="1"/>
          </a:gradFill>
          <a:ln w="508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1F4937BE-4E8E-4118-8300-8314AC2A3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213" y="1651531"/>
            <a:ext cx="3949700" cy="22796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00C1CE"/>
              </a:gs>
              <a:gs pos="100000">
                <a:srgbClr val="FFFFFF"/>
              </a:gs>
            </a:gsLst>
            <a:lin ang="18900000" scaled="1"/>
          </a:gradFill>
          <a:ln w="508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5C985971-8F3E-4C64-93BC-7402CFE1F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213" y="3931181"/>
            <a:ext cx="3949700" cy="22796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00C1CE"/>
              </a:gs>
              <a:gs pos="100000">
                <a:srgbClr val="FFFFFF"/>
              </a:gs>
            </a:gsLst>
            <a:lin ang="18900000" scaled="1"/>
          </a:gradFill>
          <a:ln w="508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AFB5A517-26E5-4F78-A1E8-BBC01C0A1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13" y="3931181"/>
            <a:ext cx="3949700" cy="22796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00C1CE"/>
              </a:gs>
              <a:gs pos="100000">
                <a:srgbClr val="FFFFFF"/>
              </a:gs>
            </a:gsLst>
            <a:lin ang="18900000" scaled="1"/>
          </a:gradFill>
          <a:ln w="508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Text Box 7">
            <a:extLst>
              <a:ext uri="{FF2B5EF4-FFF2-40B4-BE49-F238E27FC236}">
                <a16:creationId xmlns:a16="http://schemas.microsoft.com/office/drawing/2014/main" id="{5F2B9342-F010-4D8B-ADE9-E1CFEC5C6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50" y="1797581"/>
            <a:ext cx="3594100" cy="2126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Aft>
                <a:spcPct val="15000"/>
              </a:spcAft>
            </a:pPr>
            <a:r>
              <a:rPr lang="en-US" altLang="en-US" sz="2400" b="1" u="sng" dirty="0">
                <a:solidFill>
                  <a:srgbClr val="960018"/>
                </a:solidFill>
                <a:latin typeface="Arial MT" charset="0"/>
              </a:rPr>
              <a:t>GOAL</a:t>
            </a:r>
            <a:endParaRPr lang="en-US" altLang="en-US" b="1" i="1" dirty="0">
              <a:solidFill>
                <a:srgbClr val="960018"/>
              </a:solidFill>
              <a:latin typeface="Arial MT" charset="0"/>
            </a:endParaRPr>
          </a:p>
          <a:p>
            <a:pPr algn="ctr" eaLnBrk="0" hangingPunct="0">
              <a:spcAft>
                <a:spcPct val="15000"/>
              </a:spcAft>
            </a:pPr>
            <a:r>
              <a:rPr lang="en-US" altLang="en-US" sz="1400" b="1" i="1" dirty="0">
                <a:solidFill>
                  <a:srgbClr val="FF0000"/>
                </a:solidFill>
                <a:latin typeface="Arial MT" charset="0"/>
              </a:rPr>
              <a:t>What do you want?</a:t>
            </a:r>
            <a:endParaRPr lang="en-US" altLang="en-US" sz="2000" b="1" i="1" dirty="0">
              <a:solidFill>
                <a:srgbClr val="FF0000"/>
              </a:solidFill>
              <a:latin typeface="Arial MT" charset="0"/>
            </a:endParaRPr>
          </a:p>
          <a:p>
            <a:pPr algn="ctr" eaLnBrk="0" hangingPunct="0">
              <a:spcAft>
                <a:spcPct val="15000"/>
              </a:spcAft>
            </a:pPr>
            <a:endParaRPr lang="en-US" altLang="en-US" sz="1400" b="1" i="1" dirty="0">
              <a:solidFill>
                <a:srgbClr val="960018"/>
              </a:solidFill>
              <a:latin typeface="Arial MT" charset="0"/>
            </a:endParaRPr>
          </a:p>
          <a:p>
            <a:pPr algn="ctr" eaLnBrk="0" hangingPunct="0">
              <a:spcAft>
                <a:spcPct val="15000"/>
              </a:spcAft>
            </a:pPr>
            <a:r>
              <a:rPr lang="en-US" altLang="en-US" sz="1400" b="1" i="1" dirty="0">
                <a:solidFill>
                  <a:srgbClr val="960018"/>
                </a:solidFill>
                <a:latin typeface="Arial MT" charset="0"/>
              </a:rPr>
              <a:t>Specifically what do we want to</a:t>
            </a:r>
          </a:p>
          <a:p>
            <a:pPr algn="ctr" eaLnBrk="0" hangingPunct="0">
              <a:spcAft>
                <a:spcPct val="15000"/>
              </a:spcAft>
            </a:pPr>
            <a:r>
              <a:rPr lang="en-US" altLang="en-US" sz="1400" b="1" i="1" dirty="0">
                <a:solidFill>
                  <a:srgbClr val="960018"/>
                </a:solidFill>
                <a:latin typeface="Arial MT" charset="0"/>
              </a:rPr>
              <a:t> achieve in this session?</a:t>
            </a:r>
          </a:p>
          <a:p>
            <a:pPr algn="ctr" eaLnBrk="0" hangingPunct="0">
              <a:spcAft>
                <a:spcPct val="15000"/>
              </a:spcAft>
            </a:pPr>
            <a:endParaRPr lang="en-US" altLang="en-US" sz="1400" b="1" i="1" dirty="0">
              <a:solidFill>
                <a:srgbClr val="960018"/>
              </a:solidFill>
              <a:latin typeface="Arial MT" charset="0"/>
            </a:endParaRPr>
          </a:p>
          <a:p>
            <a:pPr algn="ctr" eaLnBrk="0" hangingPunct="0">
              <a:spcAft>
                <a:spcPct val="15000"/>
              </a:spcAft>
            </a:pPr>
            <a:r>
              <a:rPr lang="en-US" altLang="en-US" sz="1400" b="1" i="1" dirty="0">
                <a:solidFill>
                  <a:srgbClr val="960018"/>
                </a:solidFill>
                <a:latin typeface="Arial MT" charset="0"/>
              </a:rPr>
              <a:t>What's the long-term</a:t>
            </a:r>
          </a:p>
          <a:p>
            <a:pPr algn="ctr" eaLnBrk="0" hangingPunct="0">
              <a:spcAft>
                <a:spcPct val="15000"/>
              </a:spcAft>
            </a:pPr>
            <a:r>
              <a:rPr lang="en-US" altLang="en-US" sz="1400" b="1" i="1" dirty="0">
                <a:solidFill>
                  <a:srgbClr val="960018"/>
                </a:solidFill>
                <a:latin typeface="Arial MT" charset="0"/>
              </a:rPr>
              <a:t>objective in mind? </a:t>
            </a:r>
          </a:p>
        </p:txBody>
      </p:sp>
      <p:sp>
        <p:nvSpPr>
          <p:cNvPr id="26" name="Text Box 8">
            <a:extLst>
              <a:ext uri="{FF2B5EF4-FFF2-40B4-BE49-F238E27FC236}">
                <a16:creationId xmlns:a16="http://schemas.microsoft.com/office/drawing/2014/main" id="{BC0B3D1E-5F13-451D-8C14-258265776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4212169"/>
            <a:ext cx="320675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Aft>
                <a:spcPct val="15000"/>
              </a:spcAft>
            </a:pPr>
            <a:r>
              <a:rPr lang="en-US" altLang="en-US" sz="2400" b="1" u="sng" dirty="0">
                <a:solidFill>
                  <a:srgbClr val="800080"/>
                </a:solidFill>
                <a:latin typeface="Arial MT" charset="0"/>
              </a:rPr>
              <a:t>REALITY</a:t>
            </a:r>
            <a:endParaRPr lang="en-US" altLang="en-US" sz="3100" b="1" u="sng" dirty="0">
              <a:solidFill>
                <a:srgbClr val="800080"/>
              </a:solidFill>
              <a:latin typeface="Arial MT" charset="0"/>
            </a:endParaRPr>
          </a:p>
          <a:p>
            <a:pPr algn="ctr" eaLnBrk="0" hangingPunct="0">
              <a:spcAft>
                <a:spcPct val="15000"/>
              </a:spcAft>
            </a:pPr>
            <a:r>
              <a:rPr lang="en-US" altLang="en-US" sz="1400" b="1" i="1" dirty="0">
                <a:solidFill>
                  <a:srgbClr val="FF0000"/>
                </a:solidFill>
                <a:latin typeface="Arial MT" charset="0"/>
              </a:rPr>
              <a:t>Where are you now?</a:t>
            </a:r>
          </a:p>
          <a:p>
            <a:pPr algn="ctr" eaLnBrk="0" hangingPunct="0">
              <a:spcAft>
                <a:spcPct val="15000"/>
              </a:spcAft>
            </a:pPr>
            <a:endParaRPr lang="en-US" altLang="en-US" sz="1400" b="1" i="1" dirty="0">
              <a:solidFill>
                <a:srgbClr val="800080"/>
              </a:solidFill>
              <a:latin typeface="Arial MT" charset="0"/>
            </a:endParaRPr>
          </a:p>
          <a:p>
            <a:pPr algn="ctr" eaLnBrk="0" hangingPunct="0">
              <a:spcAft>
                <a:spcPct val="15000"/>
              </a:spcAft>
            </a:pPr>
            <a:r>
              <a:rPr lang="en-US" altLang="en-US" sz="1400" b="1" i="1" dirty="0">
                <a:solidFill>
                  <a:srgbClr val="800080"/>
                </a:solidFill>
                <a:latin typeface="Arial MT" charset="0"/>
              </a:rPr>
              <a:t>What's happening now?</a:t>
            </a:r>
          </a:p>
          <a:p>
            <a:pPr algn="ctr" eaLnBrk="0" hangingPunct="0">
              <a:spcAft>
                <a:spcPct val="15000"/>
              </a:spcAft>
            </a:pPr>
            <a:r>
              <a:rPr lang="en-US" altLang="en-US" sz="1400" b="1" i="1" dirty="0">
                <a:solidFill>
                  <a:srgbClr val="800080"/>
                </a:solidFill>
                <a:latin typeface="Arial MT" charset="0"/>
              </a:rPr>
              <a:t>What have you done so far?</a:t>
            </a:r>
          </a:p>
          <a:p>
            <a:pPr algn="ctr" eaLnBrk="0" hangingPunct="0">
              <a:spcAft>
                <a:spcPct val="15000"/>
              </a:spcAft>
            </a:pPr>
            <a:r>
              <a:rPr lang="en-US" altLang="en-US" sz="1400" b="1" i="1" dirty="0">
                <a:solidFill>
                  <a:srgbClr val="800080"/>
                </a:solidFill>
                <a:latin typeface="Arial MT" charset="0"/>
              </a:rPr>
              <a:t>Who / What is involved?</a:t>
            </a:r>
          </a:p>
        </p:txBody>
      </p:sp>
      <p:sp>
        <p:nvSpPr>
          <p:cNvPr id="27" name="Text Box 9">
            <a:extLst>
              <a:ext uri="{FF2B5EF4-FFF2-40B4-BE49-F238E27FC236}">
                <a16:creationId xmlns:a16="http://schemas.microsoft.com/office/drawing/2014/main" id="{CCB5BA8F-DB79-41B0-A12F-9D0138D6E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89" y="4153432"/>
            <a:ext cx="3805237" cy="1383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Aft>
                <a:spcPct val="15000"/>
              </a:spcAft>
            </a:pPr>
            <a:r>
              <a:rPr lang="en-US" altLang="en-US" sz="2400" b="1" u="sng" dirty="0">
                <a:solidFill>
                  <a:srgbClr val="008000"/>
                </a:solidFill>
                <a:latin typeface="Arial MT" charset="0"/>
              </a:rPr>
              <a:t>OPTIONS</a:t>
            </a:r>
            <a:endParaRPr lang="en-US" altLang="en-US" sz="3100" b="1" u="sng" dirty="0">
              <a:solidFill>
                <a:srgbClr val="008000"/>
              </a:solidFill>
              <a:latin typeface="Arial MT" charset="0"/>
            </a:endParaRPr>
          </a:p>
          <a:p>
            <a:pPr algn="ctr" eaLnBrk="0" hangingPunct="0">
              <a:spcAft>
                <a:spcPct val="15000"/>
              </a:spcAft>
            </a:pPr>
            <a:r>
              <a:rPr lang="en-US" altLang="en-US" sz="1400" b="1" i="1" dirty="0">
                <a:solidFill>
                  <a:srgbClr val="FF0000"/>
                </a:solidFill>
                <a:latin typeface="Arial MT" charset="0"/>
              </a:rPr>
              <a:t>What could you do?</a:t>
            </a:r>
          </a:p>
          <a:p>
            <a:pPr algn="ctr" eaLnBrk="0" hangingPunct="0">
              <a:spcAft>
                <a:spcPct val="15000"/>
              </a:spcAft>
            </a:pPr>
            <a:endParaRPr lang="en-US" altLang="en-US" sz="1400" b="1" i="1" dirty="0">
              <a:solidFill>
                <a:srgbClr val="008000"/>
              </a:solidFill>
              <a:latin typeface="Arial MT" charset="0"/>
            </a:endParaRPr>
          </a:p>
          <a:p>
            <a:pPr algn="ctr" eaLnBrk="0" hangingPunct="0">
              <a:spcAft>
                <a:spcPct val="15000"/>
              </a:spcAft>
            </a:pPr>
            <a:r>
              <a:rPr lang="en-US" altLang="en-US" sz="1400" b="1" i="1" dirty="0">
                <a:solidFill>
                  <a:srgbClr val="008000"/>
                </a:solidFill>
                <a:latin typeface="Arial MT" charset="0"/>
              </a:rPr>
              <a:t>What options are available?</a:t>
            </a:r>
          </a:p>
          <a:p>
            <a:pPr algn="ctr" eaLnBrk="0" hangingPunct="0">
              <a:spcAft>
                <a:spcPct val="15000"/>
              </a:spcAft>
            </a:pPr>
            <a:r>
              <a:rPr lang="en-US" altLang="en-US" sz="1400" b="1" i="1" dirty="0">
                <a:solidFill>
                  <a:srgbClr val="008000"/>
                </a:solidFill>
                <a:latin typeface="Arial MT" charset="0"/>
              </a:rPr>
              <a:t>What new possibilities are there?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BDF22112-5EB1-4468-8F99-E00014E93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200" y="1873782"/>
            <a:ext cx="27813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12750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23913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36663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49413" defTabSz="82391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066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638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210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78213" defTabSz="8239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>
              <a:spcAft>
                <a:spcPct val="15000"/>
              </a:spcAft>
            </a:pPr>
            <a:r>
              <a:rPr lang="en-US" altLang="en-US" sz="2400" b="1" u="sng" dirty="0">
                <a:solidFill>
                  <a:srgbClr val="000000"/>
                </a:solidFill>
                <a:latin typeface="Arial MT" charset="0"/>
              </a:rPr>
              <a:t>WILL</a:t>
            </a:r>
            <a:endParaRPr lang="en-US" altLang="en-US" sz="3100" b="1" u="sng" dirty="0">
              <a:solidFill>
                <a:srgbClr val="000000"/>
              </a:solidFill>
              <a:latin typeface="Arial MT" charset="0"/>
            </a:endParaRPr>
          </a:p>
          <a:p>
            <a:pPr algn="ctr" eaLnBrk="0" hangingPunct="0">
              <a:spcAft>
                <a:spcPct val="15000"/>
              </a:spcAft>
            </a:pPr>
            <a:r>
              <a:rPr lang="en-US" altLang="en-US" sz="1400" b="1" i="1" dirty="0">
                <a:solidFill>
                  <a:srgbClr val="000000"/>
                </a:solidFill>
                <a:latin typeface="Arial MT" charset="0"/>
              </a:rPr>
              <a:t>Commitment to Action</a:t>
            </a:r>
          </a:p>
          <a:p>
            <a:pPr algn="ctr" eaLnBrk="0" hangingPunct="0">
              <a:spcAft>
                <a:spcPct val="15000"/>
              </a:spcAft>
            </a:pPr>
            <a:r>
              <a:rPr lang="en-US" altLang="en-US" sz="1400" b="1" i="1" dirty="0">
                <a:solidFill>
                  <a:srgbClr val="FF0000"/>
                </a:solidFill>
                <a:latin typeface="Arial MT" charset="0"/>
              </a:rPr>
              <a:t>What will you do?</a:t>
            </a:r>
          </a:p>
          <a:p>
            <a:pPr algn="ctr" eaLnBrk="0" hangingPunct="0">
              <a:spcAft>
                <a:spcPct val="15000"/>
              </a:spcAft>
            </a:pPr>
            <a:endParaRPr lang="en-US" altLang="en-US" sz="1400" b="1" i="1" dirty="0">
              <a:solidFill>
                <a:srgbClr val="000000"/>
              </a:solidFill>
              <a:latin typeface="Arial MT" charset="0"/>
            </a:endParaRPr>
          </a:p>
          <a:p>
            <a:pPr algn="ctr" eaLnBrk="0" hangingPunct="0">
              <a:spcAft>
                <a:spcPct val="15000"/>
              </a:spcAft>
            </a:pPr>
            <a:r>
              <a:rPr lang="en-US" altLang="en-US" sz="1400" b="1" i="1" dirty="0">
                <a:solidFill>
                  <a:srgbClr val="000000"/>
                </a:solidFill>
                <a:latin typeface="Arial MT" charset="0"/>
              </a:rPr>
              <a:t>When will you do it?</a:t>
            </a:r>
          </a:p>
          <a:p>
            <a:pPr algn="ctr" eaLnBrk="0" hangingPunct="0">
              <a:spcAft>
                <a:spcPct val="15000"/>
              </a:spcAft>
            </a:pPr>
            <a:r>
              <a:rPr lang="en-US" altLang="en-US" sz="1400" b="1" i="1" dirty="0">
                <a:solidFill>
                  <a:srgbClr val="000000"/>
                </a:solidFill>
                <a:latin typeface="Arial MT" charset="0"/>
              </a:rPr>
              <a:t>What help do you need?</a:t>
            </a:r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22608A65-1C3B-45E6-97DA-808A464524E4}"/>
              </a:ext>
            </a:extLst>
          </p:cNvPr>
          <p:cNvSpPr>
            <a:spLocks/>
          </p:cNvSpPr>
          <p:nvPr/>
        </p:nvSpPr>
        <p:spPr bwMode="auto">
          <a:xfrm>
            <a:off x="5192713" y="3442232"/>
            <a:ext cx="1276350" cy="1017587"/>
          </a:xfrm>
          <a:custGeom>
            <a:avLst/>
            <a:gdLst>
              <a:gd name="T0" fmla="*/ 206 w 880"/>
              <a:gd name="T1" fmla="*/ 103 h 723"/>
              <a:gd name="T2" fmla="*/ 555 w 880"/>
              <a:gd name="T3" fmla="*/ 634 h 723"/>
              <a:gd name="T4" fmla="*/ 572 w 880"/>
              <a:gd name="T5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80" h="723">
                <a:moveTo>
                  <a:pt x="206" y="103"/>
                </a:moveTo>
                <a:cubicBezTo>
                  <a:pt x="0" y="357"/>
                  <a:pt x="241" y="723"/>
                  <a:pt x="555" y="634"/>
                </a:cubicBezTo>
                <a:cubicBezTo>
                  <a:pt x="868" y="544"/>
                  <a:pt x="880" y="104"/>
                  <a:pt x="572" y="0"/>
                </a:cubicBezTo>
              </a:path>
            </a:pathLst>
          </a:custGeom>
          <a:noFill/>
          <a:ln w="25400">
            <a:solidFill>
              <a:srgbClr val="00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Line 12">
            <a:extLst>
              <a:ext uri="{FF2B5EF4-FFF2-40B4-BE49-F238E27FC236}">
                <a16:creationId xmlns:a16="http://schemas.microsoft.com/office/drawing/2014/main" id="{2AC7A0CB-D863-44C0-80DC-39292CDF82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3375" y="3588281"/>
            <a:ext cx="76200" cy="1460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1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22E5133E-1ABB-4744-9554-65226658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03" y="110585"/>
            <a:ext cx="11402394" cy="536405"/>
          </a:xfrm>
        </p:spPr>
        <p:txBody>
          <a:bodyPr>
            <a:normAutofit/>
          </a:bodyPr>
          <a:lstStyle/>
          <a:p>
            <a:r>
              <a:rPr lang="en-US" sz="3200" dirty="0"/>
              <a:t>GROW Coaching Toolkit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81FF1BEE-86DA-4EE4-AFF5-6476884180F7}"/>
              </a:ext>
            </a:extLst>
          </p:cNvPr>
          <p:cNvSpPr txBox="1">
            <a:spLocks/>
          </p:cNvSpPr>
          <p:nvPr/>
        </p:nvSpPr>
        <p:spPr>
          <a:xfrm>
            <a:off x="8712231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143803-F3C6-4CEF-B2E2-DB82B7D779C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C308D4-9AD8-4E83-95D8-0C9D699C49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34" r="28333"/>
          <a:stretch/>
        </p:blipFill>
        <p:spPr>
          <a:xfrm>
            <a:off x="1498600" y="800506"/>
            <a:ext cx="4512739" cy="58578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77DF8D-3238-4928-B46D-958BBC78B0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333" r="28914"/>
          <a:stretch/>
        </p:blipFill>
        <p:spPr>
          <a:xfrm>
            <a:off x="6180662" y="800506"/>
            <a:ext cx="4436537" cy="583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4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3800" dirty="0"/>
          </a:p>
          <a:p>
            <a:pPr lvl="1"/>
            <a:endParaRPr lang="en-US" sz="3800" dirty="0"/>
          </a:p>
          <a:p>
            <a:pPr lvl="1">
              <a:buClrTx/>
              <a:buFont typeface="Wingdings" charset="2"/>
              <a:buChar char="²"/>
            </a:pPr>
            <a:r>
              <a:rPr lang="en-US" sz="3800" dirty="0">
                <a:solidFill>
                  <a:srgbClr val="020202"/>
                </a:solidFill>
              </a:rPr>
              <a:t>Coaching Demo</a:t>
            </a:r>
          </a:p>
          <a:p>
            <a:pPr lvl="1"/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52600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3800" dirty="0"/>
          </a:p>
          <a:p>
            <a:pPr lvl="1"/>
            <a:endParaRPr lang="en-US" sz="3800" dirty="0"/>
          </a:p>
          <a:p>
            <a:pPr lvl="1">
              <a:buClrTx/>
              <a:buFont typeface="Wingdings" charset="2"/>
              <a:buChar char="²"/>
            </a:pPr>
            <a:r>
              <a:rPr lang="en-US" sz="3800" dirty="0">
                <a:solidFill>
                  <a:srgbClr val="020202"/>
                </a:solidFill>
              </a:rPr>
              <a:t>Backup Slides</a:t>
            </a:r>
          </a:p>
          <a:p>
            <a:pPr lvl="1"/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994199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Coaching in IBM – Coaching Community of Practice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>
          <a:xfrm>
            <a:off x="394803" y="1245404"/>
            <a:ext cx="11402394" cy="5120884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sz="1600" dirty="0"/>
              <a:t>IBM Coaching Community of Practice (CCoP) – Join at </a:t>
            </a:r>
            <a:r>
              <a:rPr lang="en-US" sz="1600" dirty="0">
                <a:hlinkClick r:id="rId2"/>
              </a:rPr>
              <a:t>https://w3.ibm.com/w3publisher/ccop-coaching-news</a:t>
            </a:r>
            <a:endParaRPr lang="en-US" sz="1600" dirty="0"/>
          </a:p>
          <a:p>
            <a:pPr marL="0" indent="0">
              <a:buNone/>
              <a:defRPr/>
            </a:pPr>
            <a:r>
              <a:rPr lang="en-US" sz="1600" dirty="0"/>
              <a:t>Membership over 5000 IBMers globally spanning every business unit</a:t>
            </a:r>
          </a:p>
          <a:p>
            <a:pPr marL="0" indent="0">
              <a:buNone/>
              <a:defRPr/>
            </a:pPr>
            <a:r>
              <a:rPr lang="en-US" sz="1600" dirty="0"/>
              <a:t>Celebrating our 21</a:t>
            </a:r>
            <a:r>
              <a:rPr lang="en-US" sz="1600" baseline="30000" dirty="0"/>
              <a:t>st</a:t>
            </a:r>
            <a:r>
              <a:rPr lang="en-US" sz="1600" dirty="0"/>
              <a:t> year!</a:t>
            </a:r>
          </a:p>
          <a:p>
            <a:pPr marL="0" indent="0">
              <a:buNone/>
              <a:defRPr/>
            </a:pPr>
            <a:endParaRPr lang="en-US" sz="1600" dirty="0"/>
          </a:p>
          <a:p>
            <a:pPr marL="0" indent="0">
              <a:buNone/>
              <a:defRPr/>
            </a:pPr>
            <a:r>
              <a:rPr lang="en-US" sz="1600" dirty="0"/>
              <a:t>The IBM Coaching Community of Practice (CCoP) is a social group of passionate IBM'ers who are </a:t>
            </a:r>
            <a:r>
              <a:rPr lang="en-US" sz="1600" b="1" dirty="0">
                <a:solidFill>
                  <a:srgbClr val="00B050"/>
                </a:solidFill>
              </a:rPr>
              <a:t>learning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B050"/>
                </a:solidFill>
              </a:rPr>
              <a:t>practicing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rgbClr val="00B050"/>
                </a:solidFill>
              </a:rPr>
              <a:t>amplifying</a:t>
            </a:r>
            <a:r>
              <a:rPr lang="en-US" sz="1600" dirty="0"/>
              <a:t> professional coaching throughout the IBM enterprise. 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600" dirty="0"/>
              <a:t>We do this through:</a:t>
            </a:r>
            <a:endParaRPr lang="en-US" sz="1400" dirty="0"/>
          </a:p>
          <a:p>
            <a:pPr lvl="1"/>
            <a:r>
              <a:rPr lang="en-US" sz="1400" dirty="0"/>
              <a:t>Providing a </a:t>
            </a:r>
            <a:r>
              <a:rPr lang="en-US" sz="1400" u="sng" dirty="0"/>
              <a:t>community</a:t>
            </a:r>
            <a:r>
              <a:rPr lang="en-US" sz="1400" dirty="0"/>
              <a:t> for IBMers to collaborate and connect around Corporate Coaching interests</a:t>
            </a:r>
          </a:p>
          <a:p>
            <a:pPr lvl="1"/>
            <a:r>
              <a:rPr lang="en-US" sz="1400" dirty="0"/>
              <a:t>Creating a global IBM Coaching </a:t>
            </a:r>
            <a:r>
              <a:rPr lang="en-US" sz="1400" u="sng" dirty="0"/>
              <a:t>movement</a:t>
            </a:r>
            <a:r>
              <a:rPr lang="en-US" sz="1400" dirty="0"/>
              <a:t> that influences the </a:t>
            </a:r>
            <a:r>
              <a:rPr lang="en-US" sz="1400" u="sng" dirty="0"/>
              <a:t>coaching </a:t>
            </a:r>
            <a:r>
              <a:rPr lang="en-US" sz="1400" dirty="0"/>
              <a:t>and hacking culture, to enable </a:t>
            </a:r>
            <a:r>
              <a:rPr lang="en-US" sz="1400" u="sng" dirty="0"/>
              <a:t>exceptional business results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Developing offerings and opportunities for IBMers to </a:t>
            </a:r>
            <a:r>
              <a:rPr lang="en-US" sz="1400" u="sng" dirty="0"/>
              <a:t>learn business coaching skills</a:t>
            </a:r>
          </a:p>
          <a:p>
            <a:pPr lvl="1"/>
            <a:r>
              <a:rPr lang="en-US" sz="1400" u="sng" dirty="0"/>
              <a:t>Growing and practicing 1-1 coaching skills </a:t>
            </a:r>
            <a:r>
              <a:rPr lang="en-US" sz="1400" dirty="0"/>
              <a:t>through Partnering with IBM organizations (recovery based)</a:t>
            </a:r>
            <a:endParaRPr lang="en-US" sz="11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CCoP is:</a:t>
            </a:r>
          </a:p>
          <a:p>
            <a:pPr lvl="1"/>
            <a:r>
              <a:rPr lang="en-US" sz="1400" dirty="0"/>
              <a:t>A volunteer COMMUNITY focused around Corporate Coaching competency</a:t>
            </a:r>
          </a:p>
          <a:p>
            <a:pPr lvl="1"/>
            <a:r>
              <a:rPr lang="en-US" sz="1400" dirty="0"/>
              <a:t>It embraces IBMs diverse and inclusive culture</a:t>
            </a:r>
          </a:p>
          <a:p>
            <a:pPr lvl="1"/>
            <a:r>
              <a:rPr lang="en-US" sz="1400" dirty="0"/>
              <a:t>It spans all global IBM business units</a:t>
            </a:r>
          </a:p>
          <a:p>
            <a:pPr lvl="1"/>
            <a:r>
              <a:rPr lang="en-US" sz="1400" dirty="0"/>
              <a:t>Operates as a grass roots, sponsor-free community (not aligned to an IBM organization)</a:t>
            </a:r>
            <a:endParaRPr lang="en-US" sz="1100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886675E2-B551-4D62-BDEE-78EF5518A289}"/>
              </a:ext>
            </a:extLst>
          </p:cNvPr>
          <p:cNvSpPr txBox="1">
            <a:spLocks/>
          </p:cNvSpPr>
          <p:nvPr/>
        </p:nvSpPr>
        <p:spPr>
          <a:xfrm>
            <a:off x="8712231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143803-F3C6-4CEF-B2E2-DB82B7D779C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680245"/>
      </p:ext>
    </p:extLst>
  </p:cSld>
  <p:clrMapOvr>
    <a:masterClrMapping/>
  </p:clrMapOvr>
</p:sld>
</file>

<file path=ppt/theme/theme1.xml><?xml version="1.0" encoding="utf-8"?>
<a:theme xmlns:a="http://schemas.openxmlformats.org/drawingml/2006/main" name="Traveller">
  <a:themeElements>
    <a:clrScheme name="IBM 2">
      <a:dk1>
        <a:srgbClr val="4982C3"/>
      </a:dk1>
      <a:lt1>
        <a:sysClr val="window" lastClr="FFFFFF"/>
      </a:lt1>
      <a:dk2>
        <a:srgbClr val="133B5B"/>
      </a:dk2>
      <a:lt2>
        <a:srgbClr val="007AB7"/>
      </a:lt2>
      <a:accent1>
        <a:srgbClr val="00B0DA"/>
      </a:accent1>
      <a:accent2>
        <a:srgbClr val="A5A215"/>
      </a:accent2>
      <a:accent3>
        <a:srgbClr val="C5932D"/>
      </a:accent3>
      <a:accent4>
        <a:srgbClr val="006058"/>
      </a:accent4>
      <a:accent5>
        <a:srgbClr val="DD731C"/>
      </a:accent5>
      <a:accent6>
        <a:srgbClr val="8C0052"/>
      </a:accent6>
      <a:hlink>
        <a:srgbClr val="0563C1"/>
      </a:hlink>
      <a:folHlink>
        <a:srgbClr val="954F72"/>
      </a:folHlink>
    </a:clrScheme>
    <a:fontScheme name="IBM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7907</TotalTime>
  <Words>781</Words>
  <Application>Microsoft Office PowerPoint</Application>
  <PresentationFormat>Widescreen</PresentationFormat>
  <Paragraphs>136</Paragraphs>
  <Slides>10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Arial MT</vt:lpstr>
      <vt:lpstr>Calibri</vt:lpstr>
      <vt:lpstr>Helvetica</vt:lpstr>
      <vt:lpstr>HiraginoSans-W3</vt:lpstr>
      <vt:lpstr>IBM Plex Serif Light</vt:lpstr>
      <vt:lpstr>LubalGraph Bk BT</vt:lpstr>
      <vt:lpstr>Lubalin for IBM Demi</vt:lpstr>
      <vt:lpstr>Wingdings</vt:lpstr>
      <vt:lpstr>Traveller</vt:lpstr>
      <vt:lpstr>Drawing</vt:lpstr>
      <vt:lpstr>Wise Wednesday Part 2: Overview of Coaching </vt:lpstr>
      <vt:lpstr>What and Why of Coaching</vt:lpstr>
      <vt:lpstr>Coaching vs. Mentoring</vt:lpstr>
      <vt:lpstr>Focus of Coaching</vt:lpstr>
      <vt:lpstr>How of Coaching</vt:lpstr>
      <vt:lpstr>GROW Coaching Toolkit</vt:lpstr>
      <vt:lpstr>PowerPoint Presentation</vt:lpstr>
      <vt:lpstr>PowerPoint Presentation</vt:lpstr>
      <vt:lpstr>Coaching in IBM – Coaching Community of Practice</vt:lpstr>
      <vt:lpstr>Coaching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Handcrafted for life</dc:title>
  <dc:creator>Ben Greenwood</dc:creator>
  <cp:lastModifiedBy>Rich Strilowich</cp:lastModifiedBy>
  <cp:revision>341</cp:revision>
  <cp:lastPrinted>2017-05-25T13:15:02Z</cp:lastPrinted>
  <dcterms:created xsi:type="dcterms:W3CDTF">2014-04-16T16:20:30Z</dcterms:created>
  <dcterms:modified xsi:type="dcterms:W3CDTF">2021-02-08T12:39:53Z</dcterms:modified>
</cp:coreProperties>
</file>