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6"/>
  </p:notesMasterIdLst>
  <p:sldIdLst>
    <p:sldId id="256" r:id="rId2"/>
    <p:sldId id="260" r:id="rId3"/>
    <p:sldId id="275" r:id="rId4"/>
    <p:sldId id="258" r:id="rId5"/>
    <p:sldId id="301" r:id="rId6"/>
    <p:sldId id="280" r:id="rId7"/>
    <p:sldId id="281" r:id="rId8"/>
    <p:sldId id="282" r:id="rId9"/>
    <p:sldId id="283" r:id="rId10"/>
    <p:sldId id="292" r:id="rId11"/>
    <p:sldId id="293" r:id="rId12"/>
    <p:sldId id="276" r:id="rId13"/>
    <p:sldId id="265" r:id="rId14"/>
    <p:sldId id="302" r:id="rId15"/>
    <p:sldId id="294" r:id="rId16"/>
    <p:sldId id="295" r:id="rId17"/>
    <p:sldId id="277" r:id="rId18"/>
    <p:sldId id="296" r:id="rId19"/>
    <p:sldId id="287" r:id="rId20"/>
    <p:sldId id="288" r:id="rId21"/>
    <p:sldId id="289" r:id="rId22"/>
    <p:sldId id="298" r:id="rId23"/>
    <p:sldId id="299" r:id="rId24"/>
    <p:sldId id="300" r:id="rId25"/>
    <p:sldId id="278" r:id="rId26"/>
    <p:sldId id="267" r:id="rId27"/>
    <p:sldId id="261" r:id="rId28"/>
    <p:sldId id="286" r:id="rId29"/>
    <p:sldId id="284" r:id="rId30"/>
    <p:sldId id="290" r:id="rId31"/>
    <p:sldId id="279" r:id="rId32"/>
    <p:sldId id="264" r:id="rId33"/>
    <p:sldId id="291" r:id="rId34"/>
    <p:sldId id="259" r:id="rId3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3521" userDrawn="1">
          <p15:clr>
            <a:srgbClr val="A4A3A4"/>
          </p15:clr>
        </p15:guide>
        <p15:guide id="4" pos="211" userDrawn="1">
          <p15:clr>
            <a:srgbClr val="A4A3A4"/>
          </p15:clr>
        </p15:guide>
        <p15:guide id="5" pos="7469" userDrawn="1">
          <p15:clr>
            <a:srgbClr val="A4A3A4"/>
          </p15:clr>
        </p15:guide>
        <p15:guide id="6" orient="horz" pos="2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1A1"/>
    <a:srgbClr val="88C425"/>
    <a:srgbClr val="79A5B2"/>
    <a:srgbClr val="CDCAC3"/>
    <a:srgbClr val="466E7A"/>
    <a:srgbClr val="F5F0EA"/>
    <a:srgbClr val="00B050"/>
    <a:srgbClr val="676661"/>
    <a:srgbClr val="3C5E68"/>
    <a:srgbClr val="7776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4" autoAdjust="0"/>
    <p:restoredTop sz="87532" autoAdjust="0"/>
  </p:normalViewPr>
  <p:slideViewPr>
    <p:cSldViewPr snapToGrid="0" snapToObjects="1">
      <p:cViewPr varScale="1">
        <p:scale>
          <a:sx n="61" d="100"/>
          <a:sy n="61" d="100"/>
        </p:scale>
        <p:origin x="704" y="160"/>
      </p:cViewPr>
      <p:guideLst>
        <p:guide pos="3840"/>
        <p:guide orient="horz" pos="2160"/>
        <p:guide orient="horz" pos="3521"/>
        <p:guide pos="211"/>
        <p:guide pos="7469"/>
        <p:guide orient="horz" pos="23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0E476-DBBF-42C4-9842-0751DB9A0A97}" type="datetimeFigureOut">
              <a:rPr lang="zh-CN" altLang="en-US" smtClean="0"/>
              <a:t>2017/6/24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14805-A067-454A-9D69-29B08616F17D}" type="slidenum">
              <a:rPr lang="zh-CN" altLang="en-US" smtClean="0"/>
              <a:t>‹#›</a:t>
            </a:fld>
            <a:endParaRPr lang="zh-CN" altLang="en-US"/>
          </a:p>
        </p:txBody>
      </p:sp>
    </p:spTree>
    <p:extLst>
      <p:ext uri="{BB962C8B-B14F-4D97-AF65-F5344CB8AC3E}">
        <p14:creationId xmlns:p14="http://schemas.microsoft.com/office/powerpoint/2010/main" val="239590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1</a:t>
            </a:fld>
            <a:endParaRPr lang="zh-CN" altLang="en-US"/>
          </a:p>
        </p:txBody>
      </p:sp>
    </p:spTree>
    <p:extLst>
      <p:ext uri="{BB962C8B-B14F-4D97-AF65-F5344CB8AC3E}">
        <p14:creationId xmlns:p14="http://schemas.microsoft.com/office/powerpoint/2010/main" val="1410457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为什么选择</a:t>
            </a:r>
            <a:r>
              <a:rPr lang="en-US" altLang="zh-CN" dirty="0" smtClean="0"/>
              <a:t>raid1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19</a:t>
            </a:fld>
            <a:endParaRPr lang="zh-CN" altLang="en-US"/>
          </a:p>
        </p:txBody>
      </p:sp>
    </p:spTree>
    <p:extLst>
      <p:ext uri="{BB962C8B-B14F-4D97-AF65-F5344CB8AC3E}">
        <p14:creationId xmlns:p14="http://schemas.microsoft.com/office/powerpoint/2010/main" val="122204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下载：</a:t>
            </a:r>
            <a:r>
              <a:rPr lang="en-US" altLang="zh-CN" sz="1200" kern="1200" dirty="0" smtClean="0">
                <a:solidFill>
                  <a:schemeClr val="tx1"/>
                </a:solidFill>
                <a:effectLst/>
                <a:latin typeface="+mn-lt"/>
                <a:ea typeface="+mn-ea"/>
                <a:cs typeface="+mn-cs"/>
              </a:rPr>
              <a:t>   </a:t>
            </a:r>
          </a:p>
          <a:p>
            <a:r>
              <a:rPr lang="en-US" altLang="zh-CN" sz="1200" kern="1200" dirty="0" smtClean="0">
                <a:solidFill>
                  <a:schemeClr val="tx1"/>
                </a:solidFill>
                <a:effectLst/>
                <a:latin typeface="+mn-lt"/>
                <a:ea typeface="+mn-ea"/>
                <a:cs typeface="+mn-cs"/>
              </a:rPr>
              <a:t> 1. </a:t>
            </a:r>
            <a:r>
              <a:rPr lang="zh-CN" altLang="zh-CN" sz="1200" kern="1200" dirty="0" smtClean="0">
                <a:solidFill>
                  <a:schemeClr val="tx1"/>
                </a:solidFill>
                <a:effectLst/>
                <a:latin typeface="+mn-lt"/>
                <a:ea typeface="+mn-ea"/>
                <a:cs typeface="+mn-cs"/>
              </a:rPr>
              <a:t>在文件列表中查找文件，获取分块的信息</a:t>
            </a:r>
            <a:r>
              <a:rPr lang="en-US" altLang="zh-CN" sz="1200" kern="1200" dirty="0" smtClean="0">
                <a:solidFill>
                  <a:schemeClr val="tx1"/>
                </a:solidFill>
                <a:effectLst/>
                <a:latin typeface="+mn-lt"/>
                <a:ea typeface="+mn-ea"/>
                <a:cs typeface="+mn-cs"/>
              </a:rPr>
              <a:t>   </a:t>
            </a:r>
          </a:p>
          <a:p>
            <a:r>
              <a:rPr lang="en-US" altLang="zh-CN" sz="1200" kern="1200" dirty="0" smtClean="0">
                <a:solidFill>
                  <a:schemeClr val="tx1"/>
                </a:solidFill>
                <a:effectLst/>
                <a:latin typeface="+mn-lt"/>
                <a:ea typeface="+mn-ea"/>
                <a:cs typeface="+mn-cs"/>
              </a:rPr>
              <a:t> 2. </a:t>
            </a:r>
            <a:r>
              <a:rPr lang="zh-CN" altLang="zh-CN" sz="1200" kern="1200" dirty="0" smtClean="0">
                <a:solidFill>
                  <a:schemeClr val="tx1"/>
                </a:solidFill>
                <a:effectLst/>
                <a:latin typeface="+mn-lt"/>
                <a:ea typeface="+mn-ea"/>
                <a:cs typeface="+mn-cs"/>
              </a:rPr>
              <a:t>对每一个分块，从服务器下载该分块</a:t>
            </a:r>
            <a:r>
              <a:rPr lang="en-US" altLang="zh-CN" sz="1200" kern="1200" dirty="0" smtClean="0">
                <a:solidFill>
                  <a:schemeClr val="tx1"/>
                </a:solidFill>
                <a:effectLst/>
                <a:latin typeface="+mn-lt"/>
                <a:ea typeface="+mn-ea"/>
                <a:cs typeface="+mn-cs"/>
              </a:rPr>
              <a:t>   </a:t>
            </a:r>
          </a:p>
          <a:p>
            <a:r>
              <a:rPr lang="en-US" altLang="zh-CN" sz="1200" kern="1200" dirty="0" smtClean="0">
                <a:solidFill>
                  <a:schemeClr val="tx1"/>
                </a:solidFill>
                <a:effectLst/>
                <a:latin typeface="+mn-lt"/>
                <a:ea typeface="+mn-ea"/>
                <a:cs typeface="+mn-cs"/>
              </a:rPr>
              <a:t> 3. </a:t>
            </a:r>
            <a:r>
              <a:rPr lang="zh-CN" altLang="zh-CN" sz="1200" kern="1200" dirty="0" smtClean="0">
                <a:solidFill>
                  <a:schemeClr val="tx1"/>
                </a:solidFill>
                <a:effectLst/>
                <a:latin typeface="+mn-lt"/>
                <a:ea typeface="+mn-ea"/>
                <a:cs typeface="+mn-cs"/>
              </a:rPr>
              <a:t>检查完整性，若有分块下载失败，则转至该分块的下一个下载地址，寻找下一个可用的服务器。恢复原来的文件。</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上传：</a:t>
            </a:r>
            <a:r>
              <a:rPr lang="en-US" altLang="zh-CN" sz="1200" kern="1200" dirty="0" smtClean="0">
                <a:solidFill>
                  <a:schemeClr val="tx1"/>
                </a:solidFill>
                <a:effectLst/>
                <a:latin typeface="+mn-lt"/>
                <a:ea typeface="+mn-ea"/>
                <a:cs typeface="+mn-cs"/>
              </a:rPr>
              <a:t>      </a:t>
            </a:r>
          </a:p>
          <a:p>
            <a:pPr marL="228600" indent="-228600">
              <a:buAutoNum type="arabicPeriod"/>
            </a:pPr>
            <a:r>
              <a:rPr lang="zh-CN" altLang="zh-CN" sz="1200" kern="1200" dirty="0" smtClean="0">
                <a:solidFill>
                  <a:schemeClr val="tx1"/>
                </a:solidFill>
                <a:effectLst/>
                <a:latin typeface="+mn-lt"/>
                <a:ea typeface="+mn-ea"/>
                <a:cs typeface="+mn-cs"/>
              </a:rPr>
              <a:t>将文件加密后分块，计算</a:t>
            </a:r>
            <a:r>
              <a:rPr lang="en-US" altLang="zh-CN" sz="1200" kern="1200" dirty="0" smtClean="0">
                <a:solidFill>
                  <a:schemeClr val="tx1"/>
                </a:solidFill>
                <a:effectLst/>
                <a:latin typeface="+mn-lt"/>
                <a:ea typeface="+mn-ea"/>
                <a:cs typeface="+mn-cs"/>
              </a:rPr>
              <a:t>HASH</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p>
          <a:p>
            <a:pPr marL="228600" indent="-228600">
              <a:buAutoNum type="arabicPeriod"/>
            </a:pPr>
            <a:r>
              <a:rPr lang="en-US" altLang="zh-CN" sz="1200" kern="1200" dirty="0" smtClean="0">
                <a:solidFill>
                  <a:schemeClr val="tx1"/>
                </a:solidFill>
                <a:effectLst/>
                <a:latin typeface="+mn-lt"/>
                <a:ea typeface="+mn-ea"/>
                <a:cs typeface="+mn-cs"/>
              </a:rPr>
              <a:t> 2. </a:t>
            </a:r>
            <a:r>
              <a:rPr lang="zh-CN" altLang="zh-CN" sz="1200" kern="1200" dirty="0" smtClean="0">
                <a:solidFill>
                  <a:schemeClr val="tx1"/>
                </a:solidFill>
                <a:effectLst/>
                <a:latin typeface="+mn-lt"/>
                <a:ea typeface="+mn-ea"/>
                <a:cs typeface="+mn-cs"/>
              </a:rPr>
              <a:t>建立分块列表，将文件按照分块列表上传。</a:t>
            </a:r>
            <a:r>
              <a:rPr lang="en-US" altLang="zh-CN" sz="1200" kern="1200" dirty="0" smtClean="0">
                <a:solidFill>
                  <a:schemeClr val="tx1"/>
                </a:solidFill>
                <a:effectLst/>
                <a:latin typeface="+mn-lt"/>
                <a:ea typeface="+mn-ea"/>
                <a:cs typeface="+mn-cs"/>
              </a:rPr>
              <a:t>    </a:t>
            </a:r>
          </a:p>
          <a:p>
            <a:pPr marL="228600" indent="-228600">
              <a:buAutoNum type="arabicPeriod"/>
            </a:pPr>
            <a:r>
              <a:rPr lang="en-US" altLang="zh-CN" sz="1200" kern="1200" dirty="0" smtClean="0">
                <a:solidFill>
                  <a:schemeClr val="tx1"/>
                </a:solidFill>
                <a:effectLst/>
                <a:latin typeface="+mn-lt"/>
                <a:ea typeface="+mn-ea"/>
                <a:cs typeface="+mn-cs"/>
              </a:rPr>
              <a:t>3. </a:t>
            </a:r>
            <a:r>
              <a:rPr lang="zh-CN" altLang="zh-CN" sz="1200" kern="1200" dirty="0" smtClean="0">
                <a:solidFill>
                  <a:schemeClr val="tx1"/>
                </a:solidFill>
                <a:effectLst/>
                <a:latin typeface="+mn-lt"/>
                <a:ea typeface="+mn-ea"/>
                <a:cs typeface="+mn-cs"/>
              </a:rPr>
              <a:t>如果上传失败，重新分配服务器，注意：一个分块会至少上传到两个服务器中。</a:t>
            </a:r>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22</a:t>
            </a:fld>
            <a:endParaRPr lang="zh-CN" altLang="en-US"/>
          </a:p>
        </p:txBody>
      </p:sp>
    </p:spTree>
    <p:extLst>
      <p:ext uri="{BB962C8B-B14F-4D97-AF65-F5344CB8AC3E}">
        <p14:creationId xmlns:p14="http://schemas.microsoft.com/office/powerpoint/2010/main" val="398065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23</a:t>
            </a:fld>
            <a:endParaRPr lang="zh-CN" altLang="en-US"/>
          </a:p>
        </p:txBody>
      </p:sp>
    </p:spTree>
    <p:extLst>
      <p:ext uri="{BB962C8B-B14F-4D97-AF65-F5344CB8AC3E}">
        <p14:creationId xmlns:p14="http://schemas.microsoft.com/office/powerpoint/2010/main" val="294572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24</a:t>
            </a:fld>
            <a:endParaRPr lang="zh-CN" altLang="en-US"/>
          </a:p>
        </p:txBody>
      </p:sp>
    </p:spTree>
    <p:extLst>
      <p:ext uri="{BB962C8B-B14F-4D97-AF65-F5344CB8AC3E}">
        <p14:creationId xmlns:p14="http://schemas.microsoft.com/office/powerpoint/2010/main" val="2564153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27</a:t>
            </a:fld>
            <a:endParaRPr lang="zh-CN" altLang="en-US"/>
          </a:p>
        </p:txBody>
      </p:sp>
    </p:spTree>
    <p:extLst>
      <p:ext uri="{BB962C8B-B14F-4D97-AF65-F5344CB8AC3E}">
        <p14:creationId xmlns:p14="http://schemas.microsoft.com/office/powerpoint/2010/main" val="418725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29</a:t>
            </a:fld>
            <a:endParaRPr lang="zh-CN" altLang="en-US"/>
          </a:p>
        </p:txBody>
      </p:sp>
    </p:spTree>
    <p:extLst>
      <p:ext uri="{BB962C8B-B14F-4D97-AF65-F5344CB8AC3E}">
        <p14:creationId xmlns:p14="http://schemas.microsoft.com/office/powerpoint/2010/main" val="344458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云储存已经成为互联网时代不可缺少的一项应用，国内外不少云储存服务提供商均提供了相当大的免费文件存储空间，如百度云提供</a:t>
            </a:r>
            <a:r>
              <a:rPr lang="en-US" altLang="zh-CN" sz="1200" kern="1200" dirty="0" smtClean="0">
                <a:solidFill>
                  <a:schemeClr val="tx1"/>
                </a:solidFill>
                <a:effectLst/>
                <a:latin typeface="+mn-lt"/>
                <a:ea typeface="+mn-ea"/>
                <a:cs typeface="+mn-cs"/>
              </a:rPr>
              <a:t>2000G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OneDrive</a:t>
            </a:r>
            <a:r>
              <a:rPr lang="zh-CN" altLang="zh-CN" sz="1200" kern="1200" dirty="0" smtClean="0">
                <a:solidFill>
                  <a:schemeClr val="tx1"/>
                </a:solidFill>
                <a:effectLst/>
                <a:latin typeface="+mn-lt"/>
                <a:ea typeface="+mn-ea"/>
                <a:cs typeface="+mn-cs"/>
              </a:rPr>
              <a:t>提供</a:t>
            </a:r>
            <a:r>
              <a:rPr lang="en-US" altLang="zh-CN" sz="1200" kern="1200" dirty="0" smtClean="0">
                <a:solidFill>
                  <a:schemeClr val="tx1"/>
                </a:solidFill>
                <a:effectLst/>
                <a:latin typeface="+mn-lt"/>
                <a:ea typeface="+mn-ea"/>
                <a:cs typeface="+mn-cs"/>
              </a:rPr>
              <a:t>7G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Google Drive</a:t>
            </a:r>
            <a:r>
              <a:rPr lang="zh-CN" altLang="zh-CN" sz="1200" kern="1200" dirty="0" smtClean="0">
                <a:solidFill>
                  <a:schemeClr val="tx1"/>
                </a:solidFill>
                <a:effectLst/>
                <a:latin typeface="+mn-lt"/>
                <a:ea typeface="+mn-ea"/>
                <a:cs typeface="+mn-cs"/>
              </a:rPr>
              <a:t>提供</a:t>
            </a:r>
            <a:r>
              <a:rPr lang="en-US" altLang="zh-CN" sz="1200" kern="1200" dirty="0" smtClean="0">
                <a:solidFill>
                  <a:schemeClr val="tx1"/>
                </a:solidFill>
                <a:effectLst/>
                <a:latin typeface="+mn-lt"/>
                <a:ea typeface="+mn-ea"/>
                <a:cs typeface="+mn-cs"/>
              </a:rPr>
              <a:t>15G</a:t>
            </a:r>
            <a:r>
              <a:rPr lang="zh-CN" altLang="zh-CN" sz="1200" kern="1200" dirty="0" smtClean="0">
                <a:solidFill>
                  <a:schemeClr val="tx1"/>
                </a:solidFill>
                <a:effectLst/>
                <a:latin typeface="+mn-lt"/>
                <a:ea typeface="+mn-ea"/>
                <a:cs typeface="+mn-cs"/>
              </a:rPr>
              <a:t>等。</a:t>
            </a:r>
          </a:p>
          <a:p>
            <a:r>
              <a:rPr lang="zh-CN" altLang="zh-CN" sz="1200" kern="1200" dirty="0" smtClean="0">
                <a:solidFill>
                  <a:schemeClr val="tx1"/>
                </a:solidFill>
                <a:effectLst/>
                <a:latin typeface="+mn-lt"/>
                <a:ea typeface="+mn-ea"/>
                <a:cs typeface="+mn-cs"/>
              </a:rPr>
              <a:t>现有的多种云存储的解决方案均有较好的用户体验，但是这些解决方案均存在着一些缺点：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）由于云服务商单一，容量有限，服务器连接较少，连接稳定性受限于用户网络和服务器所在网络；</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）单个云储存空间对文件安全性有不利影响，服务器一旦宕机，数据将无法保全；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Google Drive</a:t>
            </a:r>
            <a:r>
              <a:rPr lang="zh-CN" altLang="zh-CN" sz="1200" kern="1200" dirty="0" smtClean="0">
                <a:solidFill>
                  <a:schemeClr val="tx1"/>
                </a:solidFill>
                <a:effectLst/>
                <a:latin typeface="+mn-lt"/>
                <a:ea typeface="+mn-ea"/>
                <a:cs typeface="+mn-cs"/>
              </a:rPr>
              <a:t>等多个云存储服务提供商的用户协议，云存储提供商拥有用户文件的同时也会获得对文件内容的使用和展示的权利，因此把用户文件完整地不加密地存储在单一的云存储空间上将带来文件保密的问题。</a:t>
            </a:r>
          </a:p>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4</a:t>
            </a:fld>
            <a:endParaRPr lang="zh-CN" altLang="en-US"/>
          </a:p>
        </p:txBody>
      </p:sp>
    </p:spTree>
    <p:extLst>
      <p:ext uri="{BB962C8B-B14F-4D97-AF65-F5344CB8AC3E}">
        <p14:creationId xmlns:p14="http://schemas.microsoft.com/office/powerpoint/2010/main" val="5044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云储存已经成为互联网时代不可缺少的一项应用，国内外不少云储存服务提供商均提供了相当大的免费文件存储空间，如百度云提供</a:t>
            </a:r>
            <a:r>
              <a:rPr lang="en-US" altLang="zh-CN" sz="1200" kern="1200" dirty="0" smtClean="0">
                <a:solidFill>
                  <a:schemeClr val="tx1"/>
                </a:solidFill>
                <a:effectLst/>
                <a:latin typeface="+mn-lt"/>
                <a:ea typeface="+mn-ea"/>
                <a:cs typeface="+mn-cs"/>
              </a:rPr>
              <a:t>2000G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OneDrive</a:t>
            </a:r>
            <a:r>
              <a:rPr lang="zh-CN" altLang="zh-CN" sz="1200" kern="1200" dirty="0" smtClean="0">
                <a:solidFill>
                  <a:schemeClr val="tx1"/>
                </a:solidFill>
                <a:effectLst/>
                <a:latin typeface="+mn-lt"/>
                <a:ea typeface="+mn-ea"/>
                <a:cs typeface="+mn-cs"/>
              </a:rPr>
              <a:t>提供</a:t>
            </a:r>
            <a:r>
              <a:rPr lang="en-US" altLang="zh-CN" sz="1200" kern="1200" dirty="0" smtClean="0">
                <a:solidFill>
                  <a:schemeClr val="tx1"/>
                </a:solidFill>
                <a:effectLst/>
                <a:latin typeface="+mn-lt"/>
                <a:ea typeface="+mn-ea"/>
                <a:cs typeface="+mn-cs"/>
              </a:rPr>
              <a:t>7G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Google Drive</a:t>
            </a:r>
            <a:r>
              <a:rPr lang="zh-CN" altLang="zh-CN" sz="1200" kern="1200" dirty="0" smtClean="0">
                <a:solidFill>
                  <a:schemeClr val="tx1"/>
                </a:solidFill>
                <a:effectLst/>
                <a:latin typeface="+mn-lt"/>
                <a:ea typeface="+mn-ea"/>
                <a:cs typeface="+mn-cs"/>
              </a:rPr>
              <a:t>提供</a:t>
            </a:r>
            <a:r>
              <a:rPr lang="en-US" altLang="zh-CN" sz="1200" kern="1200" dirty="0" smtClean="0">
                <a:solidFill>
                  <a:schemeClr val="tx1"/>
                </a:solidFill>
                <a:effectLst/>
                <a:latin typeface="+mn-lt"/>
                <a:ea typeface="+mn-ea"/>
                <a:cs typeface="+mn-cs"/>
              </a:rPr>
              <a:t>15G</a:t>
            </a:r>
            <a:r>
              <a:rPr lang="zh-CN" altLang="zh-CN" sz="1200" kern="1200" dirty="0" smtClean="0">
                <a:solidFill>
                  <a:schemeClr val="tx1"/>
                </a:solidFill>
                <a:effectLst/>
                <a:latin typeface="+mn-lt"/>
                <a:ea typeface="+mn-ea"/>
                <a:cs typeface="+mn-cs"/>
              </a:rPr>
              <a:t>等。</a:t>
            </a:r>
          </a:p>
          <a:p>
            <a:r>
              <a:rPr lang="zh-CN" altLang="zh-CN" sz="1200" kern="1200" dirty="0" smtClean="0">
                <a:solidFill>
                  <a:schemeClr val="tx1"/>
                </a:solidFill>
                <a:effectLst/>
                <a:latin typeface="+mn-lt"/>
                <a:ea typeface="+mn-ea"/>
                <a:cs typeface="+mn-cs"/>
              </a:rPr>
              <a:t>现有的多种云存储的解决方案均有较好的用户体验，但是这些解决方案均存在着一些缺点：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）由于云服务商单一，容量有限，服务器连接较少，连接稳定性受限于用户网络和服务器所在网络；</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）单个云储存空间对文件安全性有不利影响，服务器一旦宕机，数据将无法保全；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Google Drive</a:t>
            </a:r>
            <a:r>
              <a:rPr lang="zh-CN" altLang="zh-CN" sz="1200" kern="1200" dirty="0" smtClean="0">
                <a:solidFill>
                  <a:schemeClr val="tx1"/>
                </a:solidFill>
                <a:effectLst/>
                <a:latin typeface="+mn-lt"/>
                <a:ea typeface="+mn-ea"/>
                <a:cs typeface="+mn-cs"/>
              </a:rPr>
              <a:t>等多个云存储服务提供商的用户协议，云存储提供商拥有用户文件的同时也会获得对文件内容的使用和展示的权利，因此把用户文件完整地不加密地存储在单一的云存储空间上将带来文件保密的问题。</a:t>
            </a:r>
          </a:p>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5</a:t>
            </a:fld>
            <a:endParaRPr lang="zh-CN" altLang="en-US"/>
          </a:p>
        </p:txBody>
      </p:sp>
    </p:spTree>
    <p:extLst>
      <p:ext uri="{BB962C8B-B14F-4D97-AF65-F5344CB8AC3E}">
        <p14:creationId xmlns:p14="http://schemas.microsoft.com/office/powerpoint/2010/main" val="140776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用户首次登录云存储系统， 系统向密钥管理中心申请用户的 </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 云存储系统验证用户身份信息无误后， 密钥管理中心利用对称密码算法生成 </a:t>
            </a:r>
            <a:r>
              <a:rPr lang="en-US" altLang="zh-CN" sz="1200" b="0" i="0" kern="1200" dirty="0" smtClean="0">
                <a:solidFill>
                  <a:schemeClr val="tx1"/>
                </a:solidFill>
                <a:effectLst/>
                <a:latin typeface="+mn-lt"/>
                <a:ea typeface="+mn-ea"/>
                <a:cs typeface="+mn-cs"/>
              </a:rPr>
              <a:t>K </a:t>
            </a:r>
            <a:r>
              <a:rPr lang="zh-CN" altLang="en-US" sz="1200" b="0" i="0" kern="1200" dirty="0" smtClean="0">
                <a:solidFill>
                  <a:schemeClr val="tx1"/>
                </a:solidFill>
                <a:effectLst/>
                <a:latin typeface="+mn-lt"/>
                <a:ea typeface="+mn-ea"/>
                <a:cs typeface="+mn-cs"/>
              </a:rPr>
              <a:t>保存于密钥库中。</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用户需要云系统为其提供安全存储服务。 他将自己的明文数据 </a:t>
            </a:r>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上传到云系统， 密钥生成器为该用户生成 </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 系统利用保存在密钥库的 </a:t>
            </a:r>
            <a:r>
              <a:rPr lang="en-US" altLang="zh-CN" sz="1200" b="0" i="0" kern="1200" dirty="0" smtClean="0">
                <a:solidFill>
                  <a:schemeClr val="tx1"/>
                </a:solidFill>
                <a:effectLst/>
                <a:latin typeface="+mn-lt"/>
                <a:ea typeface="+mn-ea"/>
                <a:cs typeface="+mn-cs"/>
              </a:rPr>
              <a:t>K </a:t>
            </a:r>
            <a:r>
              <a:rPr lang="zh-CN" altLang="en-US" sz="1200" b="0" i="0" kern="1200" dirty="0" smtClean="0">
                <a:solidFill>
                  <a:schemeClr val="tx1"/>
                </a:solidFill>
                <a:effectLst/>
                <a:latin typeface="+mn-lt"/>
                <a:ea typeface="+mn-ea"/>
                <a:cs typeface="+mn-cs"/>
              </a:rPr>
              <a:t>对 </a:t>
            </a:r>
            <a:r>
              <a:rPr lang="en-US" altLang="zh-CN" sz="1200" b="0" i="0" kern="1200" dirty="0" smtClean="0">
                <a:solidFill>
                  <a:schemeClr val="tx1"/>
                </a:solidFill>
                <a:effectLst/>
                <a:latin typeface="+mn-lt"/>
                <a:ea typeface="+mn-ea"/>
                <a:cs typeface="+mn-cs"/>
              </a:rPr>
              <a:t>k </a:t>
            </a:r>
            <a:r>
              <a:rPr lang="zh-CN" altLang="en-US" sz="1200" b="0" i="0" kern="1200" dirty="0" smtClean="0">
                <a:solidFill>
                  <a:schemeClr val="tx1"/>
                </a:solidFill>
                <a:effectLst/>
                <a:latin typeface="+mn-lt"/>
                <a:ea typeface="+mn-ea"/>
                <a:cs typeface="+mn-cs"/>
              </a:rPr>
              <a:t>加密生成密文 </a:t>
            </a:r>
            <a:r>
              <a:rPr lang="en-US" altLang="zh-CN" sz="1200" b="0" i="0" kern="1200" dirty="0" err="1" smtClean="0">
                <a:solidFill>
                  <a:schemeClr val="tx1"/>
                </a:solidFill>
                <a:effectLst/>
                <a:latin typeface="+mn-lt"/>
                <a:ea typeface="+mn-ea"/>
                <a:cs typeface="+mn-cs"/>
              </a:rPr>
              <a:t>Ck</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Ek</a:t>
            </a:r>
            <a:r>
              <a:rPr lang="en-US" altLang="zh-CN" sz="1200" b="0" i="0" kern="1200" dirty="0" smtClean="0">
                <a:solidFill>
                  <a:schemeClr val="tx1"/>
                </a:solidFill>
                <a:effectLst/>
                <a:latin typeface="+mn-lt"/>
                <a:ea typeface="+mn-ea"/>
                <a:cs typeface="+mn-cs"/>
              </a:rPr>
              <a:t>(k) ,</a:t>
            </a:r>
            <a:r>
              <a:rPr lang="zh-CN" altLang="en-US" sz="1200" b="0" i="0" kern="1200" dirty="0" smtClean="0">
                <a:solidFill>
                  <a:schemeClr val="tx1"/>
                </a:solidFill>
                <a:effectLst/>
                <a:latin typeface="+mn-lt"/>
                <a:ea typeface="+mn-ea"/>
                <a:cs typeface="+mn-cs"/>
              </a:rPr>
              <a:t>再利用</a:t>
            </a:r>
            <a:r>
              <a:rPr lang="en-US" altLang="zh-CN" sz="1200" b="0" i="0" kern="1200" dirty="0" smtClean="0">
                <a:solidFill>
                  <a:schemeClr val="tx1"/>
                </a:solidFill>
                <a:effectLst/>
                <a:latin typeface="+mn-lt"/>
                <a:ea typeface="+mn-ea"/>
                <a:cs typeface="+mn-cs"/>
              </a:rPr>
              <a:t>k </a:t>
            </a:r>
            <a:r>
              <a:rPr lang="zh-CN" altLang="en-US" sz="1200" b="0" i="0" kern="1200" dirty="0" smtClean="0">
                <a:solidFill>
                  <a:schemeClr val="tx1"/>
                </a:solidFill>
                <a:effectLst/>
                <a:latin typeface="+mn-lt"/>
                <a:ea typeface="+mn-ea"/>
                <a:cs typeface="+mn-cs"/>
              </a:rPr>
              <a:t>对 </a:t>
            </a:r>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加密成密文集记为 </a:t>
            </a:r>
            <a:r>
              <a:rPr lang="en-US" altLang="zh-CN" sz="1200" b="0" i="0" kern="1200" dirty="0" smtClean="0">
                <a:solidFill>
                  <a:schemeClr val="tx1"/>
                </a:solidFill>
                <a:effectLst/>
                <a:latin typeface="+mn-lt"/>
                <a:ea typeface="+mn-ea"/>
                <a:cs typeface="+mn-cs"/>
              </a:rPr>
              <a:t>CM=EK(M)</a:t>
            </a:r>
            <a:r>
              <a:rPr lang="zh-CN" altLang="en-US" sz="1200" b="0" i="0" kern="1200" dirty="0" smtClean="0">
                <a:solidFill>
                  <a:schemeClr val="tx1"/>
                </a:solidFill>
                <a:effectLst/>
                <a:latin typeface="+mn-lt"/>
                <a:ea typeface="+mn-ea"/>
                <a:cs typeface="+mn-cs"/>
              </a:rPr>
              <a:t>保存于密文库中， 而 </a:t>
            </a:r>
            <a:r>
              <a:rPr lang="en-US" altLang="zh-CN" sz="1200" b="0" i="0" kern="1200" dirty="0" smtClean="0">
                <a:solidFill>
                  <a:schemeClr val="tx1"/>
                </a:solidFill>
                <a:effectLst/>
                <a:latin typeface="+mn-lt"/>
                <a:ea typeface="+mn-ea"/>
                <a:cs typeface="+mn-cs"/>
              </a:rPr>
              <a:t>CK </a:t>
            </a:r>
            <a:r>
              <a:rPr lang="zh-CN" altLang="en-US" sz="1200" b="0" i="0" kern="1200" dirty="0" smtClean="0">
                <a:solidFill>
                  <a:schemeClr val="tx1"/>
                </a:solidFill>
                <a:effectLst/>
                <a:latin typeface="+mn-lt"/>
                <a:ea typeface="+mn-ea"/>
                <a:cs typeface="+mn-cs"/>
              </a:rPr>
              <a:t>保存在密钥库中。</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当用户要求下载云安全数据时， 利用 </a:t>
            </a:r>
            <a:r>
              <a:rPr lang="en-US" altLang="zh-CN" sz="1200" b="0" i="0" kern="1200" dirty="0" smtClean="0">
                <a:solidFill>
                  <a:schemeClr val="tx1"/>
                </a:solidFill>
                <a:effectLst/>
                <a:latin typeface="+mn-lt"/>
                <a:ea typeface="+mn-ea"/>
                <a:cs typeface="+mn-cs"/>
              </a:rPr>
              <a:t>K </a:t>
            </a:r>
            <a:r>
              <a:rPr lang="zh-CN" altLang="en-US" sz="1200" b="0" i="0" kern="1200" dirty="0" smtClean="0">
                <a:solidFill>
                  <a:schemeClr val="tx1"/>
                </a:solidFill>
                <a:effectLst/>
                <a:latin typeface="+mn-lt"/>
                <a:ea typeface="+mn-ea"/>
                <a:cs typeface="+mn-cs"/>
              </a:rPr>
              <a:t>对密文 </a:t>
            </a:r>
            <a:r>
              <a:rPr lang="en-US" altLang="zh-CN" sz="1200" b="0" i="0" kern="1200" dirty="0" smtClean="0">
                <a:solidFill>
                  <a:schemeClr val="tx1"/>
                </a:solidFill>
                <a:effectLst/>
                <a:latin typeface="+mn-lt"/>
                <a:ea typeface="+mn-ea"/>
                <a:cs typeface="+mn-cs"/>
              </a:rPr>
              <a:t>CK </a:t>
            </a:r>
            <a:r>
              <a:rPr lang="zh-CN" altLang="en-US" sz="1200" b="0" i="0" kern="1200" dirty="0" smtClean="0">
                <a:solidFill>
                  <a:schemeClr val="tx1"/>
                </a:solidFill>
                <a:effectLst/>
                <a:latin typeface="+mn-lt"/>
                <a:ea typeface="+mn-ea"/>
                <a:cs typeface="+mn-cs"/>
              </a:rPr>
              <a:t>进行解密得到数据密钥 </a:t>
            </a:r>
            <a:r>
              <a:rPr lang="en-US" altLang="zh-CN" sz="1200" b="0" i="0" kern="1200" dirty="0" smtClean="0">
                <a:solidFill>
                  <a:schemeClr val="tx1"/>
                </a:solidFill>
                <a:effectLst/>
                <a:latin typeface="+mn-lt"/>
                <a:ea typeface="+mn-ea"/>
                <a:cs typeface="+mn-cs"/>
              </a:rPr>
              <a:t>k= DK(k)</a:t>
            </a:r>
            <a:r>
              <a:rPr lang="zh-CN" altLang="en-US" sz="1200" b="0" i="0" kern="1200" dirty="0" smtClean="0">
                <a:solidFill>
                  <a:schemeClr val="tx1"/>
                </a:solidFill>
                <a:effectLst/>
                <a:latin typeface="+mn-lt"/>
                <a:ea typeface="+mn-ea"/>
                <a:cs typeface="+mn-cs"/>
              </a:rPr>
              <a:t>（注： 加密密钥和解密密钥相同）， 这时利用 </a:t>
            </a:r>
            <a:r>
              <a:rPr lang="en-US" altLang="zh-CN" sz="1200" b="0" i="0" kern="1200" dirty="0" smtClean="0">
                <a:solidFill>
                  <a:schemeClr val="tx1"/>
                </a:solidFill>
                <a:effectLst/>
                <a:latin typeface="+mn-lt"/>
                <a:ea typeface="+mn-ea"/>
                <a:cs typeface="+mn-cs"/>
              </a:rPr>
              <a:t>k </a:t>
            </a:r>
            <a:r>
              <a:rPr lang="zh-CN" altLang="en-US" sz="1200" b="0" i="0" kern="1200" dirty="0" smtClean="0">
                <a:solidFill>
                  <a:schemeClr val="tx1"/>
                </a:solidFill>
                <a:effectLst/>
                <a:latin typeface="+mn-lt"/>
                <a:ea typeface="+mn-ea"/>
                <a:cs typeface="+mn-cs"/>
              </a:rPr>
              <a:t>分段解密密文集 </a:t>
            </a:r>
            <a:r>
              <a:rPr lang="en-US" altLang="zh-CN" sz="1200" b="0" i="0" kern="1200" dirty="0" smtClean="0">
                <a:solidFill>
                  <a:schemeClr val="tx1"/>
                </a:solidFill>
                <a:effectLst/>
                <a:latin typeface="+mn-lt"/>
                <a:ea typeface="+mn-ea"/>
                <a:cs typeface="+mn-cs"/>
              </a:rPr>
              <a:t>CM </a:t>
            </a:r>
            <a:r>
              <a:rPr lang="zh-CN" altLang="en-US" sz="1200" b="0" i="0" kern="1200" dirty="0" smtClean="0">
                <a:solidFill>
                  <a:schemeClr val="tx1"/>
                </a:solidFill>
                <a:effectLst/>
                <a:latin typeface="+mn-lt"/>
                <a:ea typeface="+mn-ea"/>
                <a:cs typeface="+mn-cs"/>
              </a:rPr>
              <a:t>后就可以恢复出明文</a:t>
            </a:r>
            <a:r>
              <a:rPr lang="en-US" altLang="zh-CN" sz="1200" b="0" i="0" kern="1200" dirty="0" smtClean="0">
                <a:solidFill>
                  <a:schemeClr val="tx1"/>
                </a:solidFill>
                <a:effectLst/>
                <a:latin typeface="+mn-lt"/>
                <a:ea typeface="+mn-ea"/>
                <a:cs typeface="+mn-cs"/>
              </a:rPr>
              <a:t>M=</a:t>
            </a:r>
            <a:r>
              <a:rPr lang="en-US" altLang="zh-CN" sz="1200" b="0" i="0" kern="1200" dirty="0" err="1" smtClean="0">
                <a:solidFill>
                  <a:schemeClr val="tx1"/>
                </a:solidFill>
                <a:effectLst/>
                <a:latin typeface="+mn-lt"/>
                <a:ea typeface="+mn-ea"/>
                <a:cs typeface="+mn-cs"/>
              </a:rPr>
              <a:t>Dk</a:t>
            </a:r>
            <a:r>
              <a:rPr lang="en-US" altLang="zh-CN" sz="1200" b="0" i="0" kern="1200" dirty="0" smtClean="0">
                <a:solidFill>
                  <a:schemeClr val="tx1"/>
                </a:solidFill>
                <a:effectLst/>
                <a:latin typeface="+mn-lt"/>
                <a:ea typeface="+mn-ea"/>
                <a:cs typeface="+mn-cs"/>
              </a:rPr>
              <a:t>(CM)</a:t>
            </a:r>
            <a:r>
              <a:rPr lang="zh-CN" altLang="en-US" sz="1200" b="0" i="0" kern="1200" dirty="0" smtClean="0">
                <a:solidFill>
                  <a:schemeClr val="tx1"/>
                </a:solidFill>
                <a:effectLst/>
                <a:latin typeface="+mn-lt"/>
                <a:ea typeface="+mn-ea"/>
                <a:cs typeface="+mn-cs"/>
              </a:rPr>
              <a:t>。</a:t>
            </a:r>
            <a:r>
              <a:rPr lang="zh-CN" altLang="en-US" dirty="0" smtClean="0"/>
              <a:t> </a:t>
            </a:r>
            <a:endParaRPr lang="en-US" altLang="zh-CN" dirty="0" smtClean="0"/>
          </a:p>
          <a:p>
            <a:endParaRPr lang="en-US" altLang="zh-CN" dirty="0" smtClean="0"/>
          </a:p>
          <a:p>
            <a:r>
              <a:rPr lang="zh-CN" altLang="en-US" dirty="0" smtClean="0"/>
              <a:t>缺点：上传后加密，只有一个云服务器</a:t>
            </a:r>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10</a:t>
            </a:fld>
            <a:endParaRPr lang="zh-CN" altLang="en-US"/>
          </a:p>
        </p:txBody>
      </p:sp>
    </p:spTree>
    <p:extLst>
      <p:ext uri="{BB962C8B-B14F-4D97-AF65-F5344CB8AC3E}">
        <p14:creationId xmlns:p14="http://schemas.microsoft.com/office/powerpoint/2010/main" val="1171427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缺点：没有加密处理，有隐私泄露隐患；成本和限速问题没有解决；只使用一个网盘</a:t>
            </a:r>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11</a:t>
            </a:fld>
            <a:endParaRPr lang="zh-CN" altLang="en-US"/>
          </a:p>
        </p:txBody>
      </p:sp>
    </p:spTree>
    <p:extLst>
      <p:ext uri="{BB962C8B-B14F-4D97-AF65-F5344CB8AC3E}">
        <p14:creationId xmlns:p14="http://schemas.microsoft.com/office/powerpoint/2010/main" val="25032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数字签名技术是将摘要信息用发送者的私钥加密，与原文一起传送给接收者。接收者只有用发送者的公钥才能解密被加密的摘要信息，然后用</a:t>
            </a:r>
            <a:r>
              <a:rPr lang="en-US" altLang="zh-CN" sz="1200" kern="1200" dirty="0" smtClean="0">
                <a:solidFill>
                  <a:schemeClr val="tx1"/>
                </a:solidFill>
                <a:effectLst/>
                <a:latin typeface="+mn-lt"/>
                <a:ea typeface="+mn-ea"/>
                <a:cs typeface="+mn-cs"/>
              </a:rPr>
              <a:t>hash</a:t>
            </a:r>
            <a:r>
              <a:rPr lang="zh-CN" altLang="en-US" sz="1200" kern="1200" dirty="0" smtClean="0">
                <a:solidFill>
                  <a:schemeClr val="tx1"/>
                </a:solidFill>
                <a:effectLst/>
                <a:latin typeface="+mn-lt"/>
                <a:ea typeface="+mn-ea"/>
                <a:cs typeface="+mn-cs"/>
              </a:rPr>
              <a:t>函数对收到的原文产生一个摘要信息，与解密的摘要信息对比。如果相同，则说明收到的信息是完整的，在传输过程中没有被修改，否则说明信息被修改过。</a:t>
            </a:r>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13</a:t>
            </a:fld>
            <a:endParaRPr lang="zh-CN" altLang="en-US"/>
          </a:p>
        </p:txBody>
      </p:sp>
    </p:spTree>
    <p:extLst>
      <p:ext uri="{BB962C8B-B14F-4D97-AF65-F5344CB8AC3E}">
        <p14:creationId xmlns:p14="http://schemas.microsoft.com/office/powerpoint/2010/main" val="1412364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实现一个具有</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前端以及本地客户端的同步系统，借助</a:t>
            </a:r>
            <a:r>
              <a:rPr lang="en-US" altLang="zh-CN" sz="1200" kern="1200" dirty="0" smtClean="0">
                <a:solidFill>
                  <a:schemeClr val="tx1"/>
                </a:solidFill>
                <a:effectLst/>
                <a:latin typeface="+mn-lt"/>
                <a:ea typeface="+mn-ea"/>
                <a:cs typeface="+mn-cs"/>
              </a:rPr>
              <a:t>Python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FUSE</a:t>
            </a:r>
            <a:r>
              <a:rPr lang="zh-CN" altLang="zh-CN" sz="1200" kern="1200" dirty="0" smtClean="0">
                <a:solidFill>
                  <a:schemeClr val="tx1"/>
                </a:solidFill>
                <a:effectLst/>
                <a:latin typeface="+mn-lt"/>
                <a:ea typeface="+mn-ea"/>
                <a:cs typeface="+mn-cs"/>
              </a:rPr>
              <a:t>工具对本地文件操作，并应用</a:t>
            </a:r>
            <a:r>
              <a:rPr lang="en-US" altLang="zh-CN" sz="1200" kern="1200" dirty="0" smtClean="0">
                <a:solidFill>
                  <a:schemeClr val="tx1"/>
                </a:solidFill>
                <a:effectLst/>
                <a:latin typeface="+mn-lt"/>
                <a:ea typeface="+mn-ea"/>
                <a:cs typeface="+mn-cs"/>
              </a:rPr>
              <a:t>HASH</a:t>
            </a:r>
            <a:r>
              <a:rPr lang="zh-CN" altLang="zh-CN" sz="1200" kern="1200" dirty="0" smtClean="0">
                <a:solidFill>
                  <a:schemeClr val="tx1"/>
                </a:solidFill>
                <a:effectLst/>
                <a:latin typeface="+mn-lt"/>
                <a:ea typeface="+mn-ea"/>
                <a:cs typeface="+mn-cs"/>
              </a:rPr>
              <a:t>码实现数字签名，</a:t>
            </a:r>
            <a:r>
              <a:rPr lang="en-US" altLang="zh-CN" sz="1200" kern="1200" dirty="0" smtClean="0">
                <a:solidFill>
                  <a:schemeClr val="tx1"/>
                </a:solidFill>
                <a:effectLst/>
                <a:latin typeface="+mn-lt"/>
                <a:ea typeface="+mn-ea"/>
                <a:cs typeface="+mn-cs"/>
              </a:rPr>
              <a:t>AES-CBC</a:t>
            </a:r>
            <a:r>
              <a:rPr lang="zh-CN" altLang="zh-CN" sz="1200" kern="1200" dirty="0" smtClean="0">
                <a:solidFill>
                  <a:schemeClr val="tx1"/>
                </a:solidFill>
                <a:effectLst/>
                <a:latin typeface="+mn-lt"/>
                <a:ea typeface="+mn-ea"/>
                <a:cs typeface="+mn-cs"/>
              </a:rPr>
              <a:t>算法在本地加密，确保上传的文件不会被损坏或篡改。最后，在存储时，文件按块分割</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当作二进制数据流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，分别加密上传，考虑冗余以增加可靠性，另一方面，防止运营商对私人数据的泄露。</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数字签名技术是将摘要信息用发送者的私钥加密，与原文一起传送给接收者。接收者只有用发送者的公钥才能解密被加密的摘要信息，然后用</a:t>
            </a:r>
            <a:r>
              <a:rPr lang="en-US" altLang="zh-CN" sz="1200" kern="1200" dirty="0" smtClean="0">
                <a:solidFill>
                  <a:schemeClr val="tx1"/>
                </a:solidFill>
                <a:effectLst/>
                <a:latin typeface="+mn-lt"/>
                <a:ea typeface="+mn-ea"/>
                <a:cs typeface="+mn-cs"/>
              </a:rPr>
              <a:t>hash</a:t>
            </a:r>
            <a:r>
              <a:rPr lang="zh-CN" altLang="en-US" sz="1200" kern="1200" dirty="0" smtClean="0">
                <a:solidFill>
                  <a:schemeClr val="tx1"/>
                </a:solidFill>
                <a:effectLst/>
                <a:latin typeface="+mn-lt"/>
                <a:ea typeface="+mn-ea"/>
                <a:cs typeface="+mn-cs"/>
              </a:rPr>
              <a:t>函数对收到的原文产生一个摘要信息，与解密的摘要信息对比。如果相同，则说明收到的信息是完整的，在传输过程中没有被修改，否则说明信息被修改过。</a:t>
            </a:r>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14</a:t>
            </a:fld>
            <a:endParaRPr lang="zh-CN" altLang="en-US"/>
          </a:p>
        </p:txBody>
      </p:sp>
    </p:spTree>
    <p:extLst>
      <p:ext uri="{BB962C8B-B14F-4D97-AF65-F5344CB8AC3E}">
        <p14:creationId xmlns:p14="http://schemas.microsoft.com/office/powerpoint/2010/main" val="20630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数字签名技术是将摘要信息用发送者的私钥加密，与原文一起传送给接收者。接收者只有用发送者的公钥才能解密被加密的摘要信息，然后用</a:t>
            </a:r>
            <a:r>
              <a:rPr lang="en-US" altLang="zh-CN" sz="1200" kern="1200" dirty="0" smtClean="0">
                <a:solidFill>
                  <a:schemeClr val="tx1"/>
                </a:solidFill>
                <a:effectLst/>
                <a:latin typeface="+mn-lt"/>
                <a:ea typeface="+mn-ea"/>
                <a:cs typeface="+mn-cs"/>
              </a:rPr>
              <a:t>hash</a:t>
            </a:r>
            <a:r>
              <a:rPr lang="zh-CN" altLang="en-US" sz="1200" kern="1200" dirty="0" smtClean="0">
                <a:solidFill>
                  <a:schemeClr val="tx1"/>
                </a:solidFill>
                <a:effectLst/>
                <a:latin typeface="+mn-lt"/>
                <a:ea typeface="+mn-ea"/>
                <a:cs typeface="+mn-cs"/>
              </a:rPr>
              <a:t>函数对收到的原文产生一个摘要信息，与解密的摘要信息对比。如果相同，则说明收到的信息是完整的，在传输过程中没有被修改，否则说明信息被修改过。</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16</a:t>
            </a:fld>
            <a:endParaRPr lang="zh-CN" altLang="en-US"/>
          </a:p>
        </p:txBody>
      </p:sp>
    </p:spTree>
    <p:extLst>
      <p:ext uri="{BB962C8B-B14F-4D97-AF65-F5344CB8AC3E}">
        <p14:creationId xmlns:p14="http://schemas.microsoft.com/office/powerpoint/2010/main" val="2437888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密钥为</a:t>
            </a:r>
            <a:r>
              <a:rPr lang="en-US" altLang="zh-CN" dirty="0" smtClean="0"/>
              <a:t>16</a:t>
            </a:r>
            <a:r>
              <a:rPr lang="zh-CN" altLang="en-US" dirty="0" smtClean="0"/>
              <a:t>，</a:t>
            </a:r>
            <a:r>
              <a:rPr lang="en-US" altLang="zh-CN" dirty="0" smtClean="0"/>
              <a:t>24</a:t>
            </a:r>
            <a:r>
              <a:rPr lang="zh-CN" altLang="en-US" dirty="0" smtClean="0"/>
              <a:t>，或</a:t>
            </a:r>
            <a:r>
              <a:rPr lang="en-US" altLang="zh-CN" dirty="0" smtClean="0"/>
              <a:t>32</a:t>
            </a:r>
            <a:r>
              <a:rPr lang="zh-CN" altLang="en-US" dirty="0" smtClean="0"/>
              <a:t>位</a:t>
            </a:r>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18</a:t>
            </a:fld>
            <a:endParaRPr lang="zh-CN" altLang="en-US"/>
          </a:p>
        </p:txBody>
      </p:sp>
    </p:spTree>
    <p:extLst>
      <p:ext uri="{BB962C8B-B14F-4D97-AF65-F5344CB8AC3E}">
        <p14:creationId xmlns:p14="http://schemas.microsoft.com/office/powerpoint/2010/main" val="1349672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
        <p:nvSpPr>
          <p:cNvPr id="2" name="矩形 1"/>
          <p:cNvSpPr/>
          <p:nvPr userDrawn="1"/>
        </p:nvSpPr>
        <p:spPr>
          <a:xfrm>
            <a:off x="152400" y="139700"/>
            <a:ext cx="11874500" cy="6591300"/>
          </a:xfrm>
          <a:prstGeom prst="rect">
            <a:avLst/>
          </a:prstGeom>
          <a:noFill/>
          <a:ln w="38100">
            <a:solidFill>
              <a:srgbClr val="5D91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58882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smtClean="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Calibri</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597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2" r:id="rId3"/>
    <p:sldLayoutId id="2147483664" r:id="rId4"/>
    <p:sldLayoutId id="2147483663" r:id="rId5"/>
    <p:sldLayoutId id="214748366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BEBA8EAE-BF5A-486C-A8C5-ECC9F3942E4B}">
                <a14:imgProps xmlns:a14="http://schemas.microsoft.com/office/drawing/2010/main">
                  <a14:imgLayer r:embed="rId4">
                    <a14:imgEffect>
                      <a14:artisticTexturizer scaling="0"/>
                    </a14:imgEffect>
                  </a14:imgLayer>
                </a14:imgProps>
              </a:ext>
            </a:extLst>
          </a:blip>
          <a:stretch>
            <a:fillRect/>
          </a:stretch>
        </p:blipFill>
        <p:spPr>
          <a:xfrm>
            <a:off x="0" y="5266806"/>
            <a:ext cx="12193057" cy="1591194"/>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1524173" y="1887796"/>
            <a:ext cx="9187130" cy="923330"/>
          </a:xfrm>
          <a:prstGeom prst="rect">
            <a:avLst/>
          </a:prstGeom>
        </p:spPr>
        <p:txBody>
          <a:bodyPr wrap="none">
            <a:spAutoFit/>
          </a:bodyPr>
          <a:lstStyle/>
          <a:p>
            <a:r>
              <a:rPr kumimoji="1" lang="zh-CN" altLang="en-US" sz="5400" b="1" dirty="0" smtClean="0">
                <a:solidFill>
                  <a:srgbClr val="777671"/>
                </a:solidFill>
                <a:latin typeface="Microsoft YaHei" charset="0"/>
                <a:ea typeface="Microsoft YaHei" charset="0"/>
                <a:cs typeface="Microsoft YaHei" charset="0"/>
              </a:rPr>
              <a:t>基于云存储的分布式文件系统</a:t>
            </a:r>
            <a:endParaRPr lang="zh-CN" altLang="en-US" sz="5400" dirty="0">
              <a:solidFill>
                <a:srgbClr val="777671"/>
              </a:solidFill>
            </a:endParaRPr>
          </a:p>
        </p:txBody>
      </p:sp>
      <p:grpSp>
        <p:nvGrpSpPr>
          <p:cNvPr id="83" name="组合 82"/>
          <p:cNvGrpSpPr/>
          <p:nvPr/>
        </p:nvGrpSpPr>
        <p:grpSpPr>
          <a:xfrm>
            <a:off x="1764181" y="4530394"/>
            <a:ext cx="8629705" cy="369332"/>
            <a:chOff x="1764181" y="3942834"/>
            <a:chExt cx="8629705" cy="369332"/>
          </a:xfrm>
        </p:grpSpPr>
        <p:cxnSp>
          <p:nvCxnSpPr>
            <p:cNvPr id="80" name="直接连接符 79"/>
            <p:cNvCxnSpPr/>
            <p:nvPr/>
          </p:nvCxnSpPr>
          <p:spPr>
            <a:xfrm>
              <a:off x="1764181"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637986"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4887842" y="3942834"/>
              <a:ext cx="2382383" cy="369332"/>
            </a:xfrm>
            <a:prstGeom prst="rect">
              <a:avLst/>
            </a:prstGeom>
          </p:spPr>
          <p:txBody>
            <a:bodyPr wrap="none">
              <a:spAutoFit/>
            </a:bodyPr>
            <a:lstStyle/>
            <a:p>
              <a:pPr algn="ctr"/>
              <a:r>
                <a:rPr kumimoji="1" lang="en-US" altLang="zh-CN" dirty="0">
                  <a:solidFill>
                    <a:srgbClr val="777671"/>
                  </a:solidFill>
                  <a:latin typeface="微软雅黑" panose="020B0503020204020204" pitchFamily="34" charset="-122"/>
                  <a:ea typeface="微软雅黑" panose="020B0503020204020204" pitchFamily="34" charset="-122"/>
                </a:rPr>
                <a:t>PRESENTED</a:t>
              </a:r>
              <a:r>
                <a:rPr kumimoji="1" lang="zh-CN" altLang="en-US" dirty="0">
                  <a:solidFill>
                    <a:srgbClr val="777671"/>
                  </a:solidFill>
                  <a:latin typeface="微软雅黑" panose="020B0503020204020204" pitchFamily="34" charset="-122"/>
                  <a:ea typeface="微软雅黑" panose="020B0503020204020204" pitchFamily="34" charset="-122"/>
                </a:rPr>
                <a:t> </a:t>
              </a:r>
              <a:r>
                <a:rPr kumimoji="1" lang="en-US" altLang="zh-CN" dirty="0" smtClean="0">
                  <a:solidFill>
                    <a:srgbClr val="777671"/>
                  </a:solidFill>
                  <a:latin typeface="微软雅黑" panose="020B0503020204020204" pitchFamily="34" charset="-122"/>
                  <a:ea typeface="微软雅黑" panose="020B0503020204020204" pitchFamily="34" charset="-122"/>
                </a:rPr>
                <a:t>BY WQ</a:t>
              </a:r>
              <a:endParaRPr lang="zh-CN" altLang="en-US" dirty="0">
                <a:solidFill>
                  <a:srgbClr val="777671"/>
                </a:solidFill>
                <a:latin typeface="微软雅黑" panose="020B0503020204020204" pitchFamily="34" charset="-122"/>
                <a:ea typeface="微软雅黑" panose="020B0503020204020204" pitchFamily="34" charset="-122"/>
              </a:endParaRPr>
            </a:p>
          </p:txBody>
        </p:sp>
      </p:grpSp>
      <p:sp>
        <p:nvSpPr>
          <p:cNvPr id="84" name="矩形 83"/>
          <p:cNvSpPr/>
          <p:nvPr/>
        </p:nvSpPr>
        <p:spPr>
          <a:xfrm>
            <a:off x="4704297" y="3336813"/>
            <a:ext cx="2749471" cy="707886"/>
          </a:xfrm>
          <a:prstGeom prst="rect">
            <a:avLst/>
          </a:prstGeom>
        </p:spPr>
        <p:txBody>
          <a:bodyPr wrap="none">
            <a:spAutoFit/>
          </a:bodyPr>
          <a:lstStyle/>
          <a:p>
            <a:r>
              <a:rPr kumimoji="1" lang="zh-CN" altLang="en-US" sz="4000" b="1" dirty="0" smtClean="0">
                <a:solidFill>
                  <a:schemeClr val="bg1">
                    <a:lumMod val="65000"/>
                  </a:schemeClr>
                </a:solidFill>
                <a:latin typeface="Microsoft YaHei" charset="0"/>
                <a:ea typeface="Microsoft YaHei" charset="0"/>
                <a:cs typeface="Microsoft YaHei" charset="0"/>
              </a:rPr>
              <a:t>同步与加密</a:t>
            </a:r>
            <a:endParaRPr lang="zh-CN" altLang="en-US" sz="4000" b="1" dirty="0">
              <a:solidFill>
                <a:schemeClr val="bg1">
                  <a:lumMod val="65000"/>
                </a:schemeClr>
              </a:solidFill>
            </a:endParaRPr>
          </a:p>
        </p:txBody>
      </p:sp>
      <p:sp>
        <p:nvSpPr>
          <p:cNvPr id="85" name="矩形 84"/>
          <p:cNvSpPr/>
          <p:nvPr/>
        </p:nvSpPr>
        <p:spPr>
          <a:xfrm>
            <a:off x="4012033" y="5890969"/>
            <a:ext cx="4211409" cy="707886"/>
          </a:xfrm>
          <a:prstGeom prst="rect">
            <a:avLst/>
          </a:prstGeom>
        </p:spPr>
        <p:txBody>
          <a:bodyPr wrap="none">
            <a:spAutoFit/>
          </a:bodyPr>
          <a:lstStyle/>
          <a:p>
            <a:pPr algn="ctr"/>
            <a:r>
              <a:rPr lang="zh-CN" altLang="en-US" sz="2000" b="1" dirty="0" smtClean="0">
                <a:solidFill>
                  <a:srgbClr val="F5F0EA"/>
                </a:solidFill>
                <a:latin typeface="微软雅黑" panose="020B0503020204020204" pitchFamily="34" charset="-122"/>
                <a:ea typeface="微软雅黑" panose="020B0503020204020204" pitchFamily="34" charset="-122"/>
              </a:rPr>
              <a:t>指导老师：邢 凯     </a:t>
            </a:r>
            <a:endParaRPr lang="en-US" altLang="zh-CN" sz="2000" b="1" dirty="0" smtClean="0">
              <a:solidFill>
                <a:srgbClr val="F5F0EA"/>
              </a:solidFill>
              <a:latin typeface="微软雅黑" panose="020B0503020204020204" pitchFamily="34" charset="-122"/>
              <a:ea typeface="微软雅黑" panose="020B0503020204020204" pitchFamily="34" charset="-122"/>
            </a:endParaRPr>
          </a:p>
          <a:p>
            <a:pPr algn="ctr"/>
            <a:r>
              <a:rPr lang="zh-CN" altLang="en-US" sz="2000" b="1" dirty="0" smtClean="0">
                <a:solidFill>
                  <a:srgbClr val="F5F0EA"/>
                </a:solidFill>
                <a:latin typeface="微软雅黑" panose="020B0503020204020204" pitchFamily="34" charset="-122"/>
                <a:ea typeface="微软雅黑" panose="020B0503020204020204" pitchFamily="34" charset="-122"/>
              </a:rPr>
              <a:t>组员： 王若晖  朱一铭  钟 立  韦 清</a:t>
            </a:r>
            <a:endParaRPr lang="zh-CN" altLang="en-US" sz="2000" b="1" dirty="0">
              <a:solidFill>
                <a:srgbClr val="F5F0E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1692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课题</a:t>
            </a:r>
            <a:r>
              <a:rPr lang="zh-CN" altLang="en-US" sz="2400" b="1" kern="0" dirty="0">
                <a:solidFill>
                  <a:srgbClr val="676661"/>
                </a:solidFill>
                <a:latin typeface="微软雅黑" panose="020B0503020204020204" pitchFamily="34" charset="-122"/>
                <a:ea typeface="微软雅黑" panose="020B0503020204020204" pitchFamily="34" charset="-122"/>
              </a:rPr>
              <a:t>背景</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5" name="矩形 14"/>
          <p:cNvSpPr/>
          <p:nvPr/>
        </p:nvSpPr>
        <p:spPr>
          <a:xfrm>
            <a:off x="7183810" y="3260418"/>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8" name="矩形 17"/>
          <p:cNvSpPr/>
          <p:nvPr/>
        </p:nvSpPr>
        <p:spPr>
          <a:xfrm>
            <a:off x="7183810" y="3728761"/>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9" name="矩形 18"/>
          <p:cNvSpPr/>
          <p:nvPr/>
        </p:nvSpPr>
        <p:spPr>
          <a:xfrm>
            <a:off x="7183810" y="4197104"/>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20" name="矩形 19"/>
          <p:cNvSpPr/>
          <p:nvPr/>
        </p:nvSpPr>
        <p:spPr>
          <a:xfrm>
            <a:off x="7183810" y="4665447"/>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2" name="矩形 11"/>
          <p:cNvSpPr/>
          <p:nvPr/>
        </p:nvSpPr>
        <p:spPr>
          <a:xfrm>
            <a:off x="619732" y="1074796"/>
            <a:ext cx="5046574" cy="400110"/>
          </a:xfrm>
          <a:prstGeom prst="rect">
            <a:avLst/>
          </a:prstGeom>
        </p:spPr>
        <p:txBody>
          <a:bodyPr wrap="none">
            <a:spAutoFit/>
          </a:bodyPr>
          <a:lstStyle/>
          <a:p>
            <a:pPr algn="ctr" defTabSz="609585"/>
            <a:r>
              <a:rPr lang="zh-CN" altLang="en-US" b="1" dirty="0" smtClean="0">
                <a:solidFill>
                  <a:srgbClr val="676661"/>
                </a:solidFill>
                <a:ea typeface="微软雅黑" charset="0"/>
              </a:rPr>
              <a:t>▷相关工作：</a:t>
            </a:r>
            <a:r>
              <a:rPr lang="zh-CN" altLang="en-US" sz="2000" dirty="0" smtClean="0">
                <a:solidFill>
                  <a:srgbClr val="676661"/>
                </a:solidFill>
                <a:ea typeface="微软雅黑" charset="0"/>
              </a:rPr>
              <a:t>工业界</a:t>
            </a:r>
            <a:r>
              <a:rPr lang="zh-CN" altLang="en-US" sz="2000" dirty="0">
                <a:solidFill>
                  <a:srgbClr val="676661"/>
                </a:solidFill>
                <a:ea typeface="微软雅黑" charset="0"/>
              </a:rPr>
              <a:t>的传统的云存储加密方案</a:t>
            </a:r>
            <a:endParaRPr lang="zh-CN" altLang="en-US" sz="3200" dirty="0">
              <a:solidFill>
                <a:srgbClr val="676661"/>
              </a:solidFill>
              <a:ea typeface="微软雅黑" charset="0"/>
            </a:endParaRPr>
          </a:p>
        </p:txBody>
      </p:sp>
      <p:cxnSp>
        <p:nvCxnSpPr>
          <p:cNvPr id="13" name="直接连接符 12"/>
          <p:cNvCxnSpPr/>
          <p:nvPr/>
        </p:nvCxnSpPr>
        <p:spPr>
          <a:xfrm>
            <a:off x="5911696" y="1274851"/>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619732" y="1657982"/>
            <a:ext cx="5291964" cy="4426006"/>
          </a:xfrm>
          <a:prstGeom prst="rect">
            <a:avLst/>
          </a:prstGeom>
        </p:spPr>
      </p:pic>
      <p:pic>
        <p:nvPicPr>
          <p:cNvPr id="7" name="图片 6"/>
          <p:cNvPicPr>
            <a:picLocks noChangeAspect="1"/>
          </p:cNvPicPr>
          <p:nvPr/>
        </p:nvPicPr>
        <p:blipFill>
          <a:blip r:embed="rId4"/>
          <a:stretch>
            <a:fillRect/>
          </a:stretch>
        </p:blipFill>
        <p:spPr>
          <a:xfrm>
            <a:off x="6124222" y="1657982"/>
            <a:ext cx="5336221" cy="4426006"/>
          </a:xfrm>
          <a:prstGeom prst="rect">
            <a:avLst/>
          </a:prstGeom>
        </p:spPr>
      </p:pic>
    </p:spTree>
    <p:extLst>
      <p:ext uri="{BB962C8B-B14F-4D97-AF65-F5344CB8AC3E}">
        <p14:creationId xmlns:p14="http://schemas.microsoft.com/office/powerpoint/2010/main" val="45604971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课题</a:t>
            </a:r>
            <a:r>
              <a:rPr lang="zh-CN" altLang="en-US" sz="2400" b="1" kern="0" dirty="0">
                <a:solidFill>
                  <a:srgbClr val="676661"/>
                </a:solidFill>
                <a:latin typeface="微软雅黑" panose="020B0503020204020204" pitchFamily="34" charset="-122"/>
                <a:ea typeface="微软雅黑" panose="020B0503020204020204" pitchFamily="34" charset="-122"/>
              </a:rPr>
              <a:t>背景</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2" name="矩形 11"/>
          <p:cNvSpPr/>
          <p:nvPr/>
        </p:nvSpPr>
        <p:spPr>
          <a:xfrm>
            <a:off x="615118" y="1069108"/>
            <a:ext cx="6328977" cy="400110"/>
          </a:xfrm>
          <a:prstGeom prst="rect">
            <a:avLst/>
          </a:prstGeom>
        </p:spPr>
        <p:txBody>
          <a:bodyPr wrap="none">
            <a:spAutoFit/>
          </a:bodyPr>
          <a:lstStyle/>
          <a:p>
            <a:pPr algn="ctr" defTabSz="609585"/>
            <a:r>
              <a:rPr lang="zh-CN" altLang="en-US" b="1" dirty="0" smtClean="0">
                <a:solidFill>
                  <a:srgbClr val="676661"/>
                </a:solidFill>
                <a:ea typeface="微软雅黑" charset="0"/>
              </a:rPr>
              <a:t>▷ 相关工作：</a:t>
            </a:r>
            <a:r>
              <a:rPr lang="zh-CN" altLang="en-US" sz="2000" dirty="0" smtClean="0">
                <a:solidFill>
                  <a:srgbClr val="676661"/>
                </a:solidFill>
                <a:ea typeface="微软雅黑" charset="0"/>
              </a:rPr>
              <a:t>部分网盘供应商提供的文件夹自动同步功能</a:t>
            </a:r>
            <a:endParaRPr lang="zh-CN" altLang="en-US" sz="3200" dirty="0">
              <a:solidFill>
                <a:srgbClr val="676661"/>
              </a:solidFill>
              <a:ea typeface="微软雅黑" charset="0"/>
            </a:endParaRPr>
          </a:p>
        </p:txBody>
      </p:sp>
      <p:cxnSp>
        <p:nvCxnSpPr>
          <p:cNvPr id="13" name="直接连接符 12"/>
          <p:cNvCxnSpPr/>
          <p:nvPr/>
        </p:nvCxnSpPr>
        <p:spPr>
          <a:xfrm>
            <a:off x="7040598" y="1270079"/>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695509" y="1686163"/>
            <a:ext cx="8439584" cy="4438878"/>
          </a:xfrm>
          <a:prstGeom prst="rect">
            <a:avLst/>
          </a:prstGeom>
        </p:spPr>
      </p:pic>
    </p:spTree>
    <p:extLst>
      <p:ext uri="{BB962C8B-B14F-4D97-AF65-F5344CB8AC3E}">
        <p14:creationId xmlns:p14="http://schemas.microsoft.com/office/powerpoint/2010/main" val="108651284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smtClean="0">
                  <a:solidFill>
                    <a:srgbClr val="F5F0EA"/>
                  </a:solidFill>
                  <a:latin typeface="微软雅黑" panose="020B0503020204020204" pitchFamily="34" charset="-122"/>
                  <a:ea typeface="微软雅黑" panose="020B0503020204020204" pitchFamily="34" charset="-122"/>
                </a:rPr>
                <a:t>第二部分</a:t>
              </a:r>
              <a:endParaRPr lang="zh-CN" altLang="en-US" sz="3600" kern="0" dirty="0">
                <a:solidFill>
                  <a:srgbClr val="F5F0EA"/>
                </a:solidFill>
                <a:latin typeface="微软雅黑" panose="020B0503020204020204" pitchFamily="34" charset="-122"/>
                <a:ea typeface="微软雅黑" panose="020B0503020204020204" pitchFamily="34" charset="-122"/>
              </a:endParaRPr>
            </a:p>
          </p:txBody>
        </p:sp>
        <p:sp>
          <p:nvSpPr>
            <p:cNvPr id="139" name="矩形 138"/>
            <p:cNvSpPr/>
            <p:nvPr/>
          </p:nvSpPr>
          <p:spPr>
            <a:xfrm>
              <a:off x="4530131" y="2396875"/>
              <a:ext cx="3126385" cy="663088"/>
            </a:xfrm>
            <a:prstGeom prst="rect">
              <a:avLst/>
            </a:prstGeom>
          </p:spPr>
          <p:txBody>
            <a:bodyPr wrap="none">
              <a:spAutoFit/>
            </a:bodyPr>
            <a:lstStyle/>
            <a:p>
              <a:pPr algn="ctr"/>
              <a:r>
                <a:rPr lang="en-US" altLang="zh-CN" sz="4800" b="1" dirty="0" smtClean="0">
                  <a:solidFill>
                    <a:srgbClr val="F5F0EA"/>
                  </a:solidFill>
                </a:rPr>
                <a:t>『</a:t>
              </a:r>
              <a:r>
                <a:rPr lang="zh-CN" altLang="en-US" sz="4800" b="1" dirty="0">
                  <a:solidFill>
                    <a:srgbClr val="F5F0EA"/>
                  </a:solidFill>
                </a:rPr>
                <a:t>设计思路</a:t>
              </a:r>
              <a:r>
                <a:rPr lang="en-US" altLang="zh-CN" sz="4800" b="1" dirty="0" smtClean="0">
                  <a:solidFill>
                    <a:srgbClr val="F5F0EA"/>
                  </a:solidFill>
                </a:rPr>
                <a:t>』</a:t>
              </a:r>
              <a:endParaRPr lang="en-US" altLang="zh-CN" sz="4800" b="1" dirty="0">
                <a:solidFill>
                  <a:srgbClr val="F5F0EA"/>
                </a:solidFill>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15567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设计思路</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2" name="矩形 1"/>
          <p:cNvSpPr/>
          <p:nvPr/>
        </p:nvSpPr>
        <p:spPr>
          <a:xfrm>
            <a:off x="1164601" y="2157658"/>
            <a:ext cx="6676116" cy="2862322"/>
          </a:xfrm>
          <a:prstGeom prst="rect">
            <a:avLst/>
          </a:prstGeom>
        </p:spPr>
        <p:txBody>
          <a:bodyPr wrap="square">
            <a:spAutoFit/>
          </a:bodyPr>
          <a:lstStyle/>
          <a:p>
            <a:pPr marL="285750" indent="-285750">
              <a:buFont typeface="Arial" panose="020B0604020202020204" pitchFamily="34" charset="0"/>
              <a:buChar char="•"/>
            </a:pPr>
            <a:r>
              <a:rPr lang="zh-CN" altLang="zh-CN" dirty="0"/>
              <a:t>实现一个具有</a:t>
            </a:r>
            <a:r>
              <a:rPr lang="en-US" altLang="zh-CN" dirty="0"/>
              <a:t>Web</a:t>
            </a:r>
            <a:r>
              <a:rPr lang="zh-CN" altLang="zh-CN" dirty="0"/>
              <a:t>前端以及本地客户端的同步</a:t>
            </a:r>
            <a:r>
              <a:rPr lang="zh-CN" altLang="zh-CN" dirty="0" smtClean="0"/>
              <a:t>系统</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zh-CN" dirty="0" smtClean="0"/>
              <a:t>借助</a:t>
            </a:r>
            <a:r>
              <a:rPr lang="en-US" altLang="zh-CN" dirty="0" smtClean="0"/>
              <a:t>Python</a:t>
            </a:r>
            <a:r>
              <a:rPr lang="zh-CN" altLang="zh-CN" dirty="0" smtClean="0"/>
              <a:t>对</a:t>
            </a:r>
            <a:r>
              <a:rPr lang="zh-CN" altLang="zh-CN" dirty="0"/>
              <a:t>本地文件</a:t>
            </a:r>
            <a:r>
              <a:rPr lang="zh-CN" altLang="zh-CN" dirty="0" smtClean="0"/>
              <a:t>操作</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zh-CN" dirty="0" smtClean="0"/>
              <a:t>应用</a:t>
            </a:r>
            <a:r>
              <a:rPr lang="en-US" altLang="zh-CN" dirty="0"/>
              <a:t>HASH</a:t>
            </a:r>
            <a:r>
              <a:rPr lang="zh-CN" altLang="zh-CN" dirty="0"/>
              <a:t>码实现数字签名，</a:t>
            </a:r>
            <a:r>
              <a:rPr lang="en-US" altLang="zh-CN" dirty="0"/>
              <a:t>AES-CBC</a:t>
            </a:r>
            <a:r>
              <a:rPr lang="zh-CN" altLang="zh-CN" dirty="0"/>
              <a:t>算法在本地加密，确保上传的文件不会被损坏或篡改</a:t>
            </a:r>
            <a:r>
              <a:rPr lang="zh-CN" altLang="zh-CN"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zh-CN" dirty="0" smtClean="0"/>
              <a:t>在</a:t>
            </a:r>
            <a:r>
              <a:rPr lang="zh-CN" altLang="zh-CN" dirty="0"/>
              <a:t>存储时，文件按块分割</a:t>
            </a:r>
            <a:r>
              <a:rPr lang="en-US" altLang="zh-CN" dirty="0"/>
              <a:t>(</a:t>
            </a:r>
            <a:r>
              <a:rPr lang="zh-CN" altLang="zh-CN" dirty="0"/>
              <a:t>当作二进制数据流</a:t>
            </a:r>
            <a:r>
              <a:rPr lang="en-US" altLang="zh-CN" dirty="0"/>
              <a:t>)</a:t>
            </a:r>
            <a:r>
              <a:rPr lang="zh-CN" altLang="zh-CN" dirty="0"/>
              <a:t>，分别加密上传，考虑冗余以增加可靠性，另一方面，防止运营商对私人数据的泄露。</a:t>
            </a:r>
            <a:endParaRPr lang="en-US" altLang="zh-CN" dirty="0"/>
          </a:p>
        </p:txBody>
      </p:sp>
      <p:sp>
        <p:nvSpPr>
          <p:cNvPr id="32" name="矩形 31"/>
          <p:cNvSpPr/>
          <p:nvPr/>
        </p:nvSpPr>
        <p:spPr>
          <a:xfrm>
            <a:off x="1164601" y="1193297"/>
            <a:ext cx="1553631" cy="400110"/>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000" dirty="0" smtClean="0">
                <a:solidFill>
                  <a:srgbClr val="676661"/>
                </a:solidFill>
                <a:ea typeface="微软雅黑" charset="0"/>
              </a:rPr>
              <a:t>研 究 内 容</a:t>
            </a:r>
            <a:endParaRPr lang="zh-CN" altLang="en-US" sz="3200" dirty="0">
              <a:solidFill>
                <a:srgbClr val="676661"/>
              </a:solidFill>
              <a:ea typeface="微软雅黑" charset="0"/>
            </a:endParaRPr>
          </a:p>
        </p:txBody>
      </p:sp>
      <p:cxnSp>
        <p:nvCxnSpPr>
          <p:cNvPr id="41" name="直接连接符 40"/>
          <p:cNvCxnSpPr/>
          <p:nvPr/>
        </p:nvCxnSpPr>
        <p:spPr>
          <a:xfrm>
            <a:off x="2871724" y="1394139"/>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88839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设计思路</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40" name="组合 39"/>
          <p:cNvGrpSpPr/>
          <p:nvPr/>
        </p:nvGrpSpPr>
        <p:grpSpPr>
          <a:xfrm>
            <a:off x="877503" y="1288530"/>
            <a:ext cx="10504364" cy="3932282"/>
            <a:chOff x="1495296" y="1222402"/>
            <a:chExt cx="9227247" cy="3454195"/>
          </a:xfrm>
        </p:grpSpPr>
        <p:grpSp>
          <p:nvGrpSpPr>
            <p:cNvPr id="38" name="组合 37"/>
            <p:cNvGrpSpPr/>
            <p:nvPr/>
          </p:nvGrpSpPr>
          <p:grpSpPr>
            <a:xfrm>
              <a:off x="1495296" y="1222402"/>
              <a:ext cx="9227247" cy="3454195"/>
              <a:chOff x="1495296" y="1299405"/>
              <a:chExt cx="9227247" cy="3454195"/>
            </a:xfrm>
          </p:grpSpPr>
          <p:sp>
            <p:nvSpPr>
              <p:cNvPr id="3" name="剪去单角的矩形 2"/>
              <p:cNvSpPr/>
              <p:nvPr/>
            </p:nvSpPr>
            <p:spPr>
              <a:xfrm>
                <a:off x="1495296" y="2688114"/>
                <a:ext cx="768015" cy="950232"/>
              </a:xfrm>
              <a:prstGeom prst="snip1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 File</a:t>
                </a:r>
                <a:endParaRPr lang="zh-CN" altLang="en-US" dirty="0"/>
              </a:p>
            </p:txBody>
          </p:sp>
          <p:sp>
            <p:nvSpPr>
              <p:cNvPr id="14" name="剪去单角的矩形 13"/>
              <p:cNvSpPr/>
              <p:nvPr/>
            </p:nvSpPr>
            <p:spPr>
              <a:xfrm>
                <a:off x="3813380" y="2688114"/>
                <a:ext cx="768015" cy="950232"/>
              </a:xfrm>
              <a:prstGeom prst="snip1Rect">
                <a:avLst/>
              </a:prstGeom>
              <a:solidFill>
                <a:srgbClr val="88C425"/>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ltLang="zh-CN" sz="1400" dirty="0"/>
              </a:p>
              <a:p>
                <a:pPr algn="ctr"/>
                <a:endParaRPr lang="en-US" altLang="zh-CN" sz="1400" dirty="0" smtClean="0"/>
              </a:p>
              <a:p>
                <a:pPr algn="ctr"/>
                <a:r>
                  <a:rPr lang="en-US" altLang="zh-CN" dirty="0" smtClean="0"/>
                  <a:t> File</a:t>
                </a:r>
                <a:endParaRPr lang="zh-CN" altLang="en-US" dirty="0"/>
              </a:p>
            </p:txBody>
          </p:sp>
          <p:sp>
            <p:nvSpPr>
              <p:cNvPr id="10" name="右箭头 9"/>
              <p:cNvSpPr/>
              <p:nvPr/>
            </p:nvSpPr>
            <p:spPr>
              <a:xfrm>
                <a:off x="2272936" y="3143980"/>
                <a:ext cx="1550069" cy="109355"/>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文本框 10"/>
              <p:cNvSpPr txBox="1"/>
              <p:nvPr/>
            </p:nvSpPr>
            <p:spPr>
              <a:xfrm>
                <a:off x="2587190" y="2793898"/>
                <a:ext cx="902939" cy="369332"/>
              </a:xfrm>
              <a:prstGeom prst="rect">
                <a:avLst/>
              </a:prstGeom>
              <a:noFill/>
            </p:spPr>
            <p:txBody>
              <a:bodyPr wrap="none" rtlCol="0">
                <a:spAutoFit/>
              </a:bodyPr>
              <a:lstStyle/>
              <a:p>
                <a:r>
                  <a:rPr lang="en-US" altLang="zh-CN" dirty="0" smtClean="0"/>
                  <a:t>Encrypt</a:t>
                </a:r>
                <a:endParaRPr lang="zh-CN" altLang="en-US" dirty="0"/>
              </a:p>
            </p:txBody>
          </p:sp>
          <p:sp>
            <p:nvSpPr>
              <p:cNvPr id="17" name="文本框 16"/>
              <p:cNvSpPr txBox="1"/>
              <p:nvPr/>
            </p:nvSpPr>
            <p:spPr>
              <a:xfrm>
                <a:off x="2482279" y="3237075"/>
                <a:ext cx="1437132" cy="567750"/>
              </a:xfrm>
              <a:prstGeom prst="rect">
                <a:avLst/>
              </a:prstGeom>
              <a:noFill/>
            </p:spPr>
            <p:txBody>
              <a:bodyPr wrap="square" rtlCol="0">
                <a:spAutoFit/>
              </a:bodyPr>
              <a:lstStyle/>
              <a:p>
                <a:r>
                  <a:rPr lang="en-US" altLang="zh-CN" dirty="0" err="1" smtClean="0"/>
                  <a:t>Caluculate</a:t>
                </a:r>
                <a:r>
                  <a:rPr lang="en-US" altLang="zh-CN" dirty="0" smtClean="0"/>
                  <a:t> HASH</a:t>
                </a:r>
                <a:r>
                  <a:rPr lang="zh-CN" altLang="en-US" dirty="0"/>
                  <a:t> </a:t>
                </a:r>
                <a:r>
                  <a:rPr lang="en-US" altLang="zh-CN" dirty="0" smtClean="0"/>
                  <a:t>value</a:t>
                </a:r>
              </a:p>
            </p:txBody>
          </p:sp>
          <p:sp>
            <p:nvSpPr>
              <p:cNvPr id="21" name="右箭头 20"/>
              <p:cNvSpPr/>
              <p:nvPr/>
            </p:nvSpPr>
            <p:spPr>
              <a:xfrm rot="18796327">
                <a:off x="4331899" y="2522404"/>
                <a:ext cx="1630257" cy="110464"/>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2" name="右箭头 21"/>
              <p:cNvSpPr/>
              <p:nvPr/>
            </p:nvSpPr>
            <p:spPr>
              <a:xfrm rot="20208304">
                <a:off x="4559473" y="2911922"/>
                <a:ext cx="1157286" cy="101343"/>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4" name="右箭头 23"/>
              <p:cNvSpPr/>
              <p:nvPr/>
            </p:nvSpPr>
            <p:spPr>
              <a:xfrm rot="2769612">
                <a:off x="4379030" y="3701743"/>
                <a:ext cx="1550069" cy="109355"/>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6" name="对角圆角矩形 15"/>
              <p:cNvSpPr/>
              <p:nvPr/>
            </p:nvSpPr>
            <p:spPr>
              <a:xfrm>
                <a:off x="5689945" y="1700020"/>
                <a:ext cx="1655546" cy="570466"/>
              </a:xfrm>
              <a:prstGeom prst="round2Diag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Block List</a:t>
                </a:r>
                <a:endParaRPr lang="zh-CN" altLang="en-US" dirty="0"/>
              </a:p>
            </p:txBody>
          </p:sp>
          <p:sp>
            <p:nvSpPr>
              <p:cNvPr id="25" name="右箭头 24"/>
              <p:cNvSpPr/>
              <p:nvPr/>
            </p:nvSpPr>
            <p:spPr>
              <a:xfrm rot="1093971">
                <a:off x="4575421" y="3320495"/>
                <a:ext cx="1157286" cy="101343"/>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7" name="对角圆角矩形 26"/>
              <p:cNvSpPr/>
              <p:nvPr/>
            </p:nvSpPr>
            <p:spPr>
              <a:xfrm>
                <a:off x="5680491" y="2503238"/>
                <a:ext cx="1655546" cy="570466"/>
              </a:xfrm>
              <a:prstGeom prst="round2Diag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Block_1</a:t>
                </a:r>
                <a:endParaRPr lang="zh-CN" altLang="en-US" dirty="0"/>
              </a:p>
            </p:txBody>
          </p:sp>
          <p:sp>
            <p:nvSpPr>
              <p:cNvPr id="28" name="对角圆角矩形 27"/>
              <p:cNvSpPr/>
              <p:nvPr/>
            </p:nvSpPr>
            <p:spPr>
              <a:xfrm>
                <a:off x="5689945" y="3256454"/>
                <a:ext cx="1655546" cy="570466"/>
              </a:xfrm>
              <a:prstGeom prst="round2Diag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Block_2</a:t>
                </a:r>
                <a:endParaRPr lang="zh-CN" altLang="en-US" dirty="0"/>
              </a:p>
            </p:txBody>
          </p:sp>
          <p:sp>
            <p:nvSpPr>
              <p:cNvPr id="29" name="对角圆角矩形 28"/>
              <p:cNvSpPr/>
              <p:nvPr/>
            </p:nvSpPr>
            <p:spPr>
              <a:xfrm>
                <a:off x="5689945" y="4035092"/>
                <a:ext cx="1655546" cy="570466"/>
              </a:xfrm>
              <a:prstGeom prst="round2Diag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Block_3</a:t>
                </a:r>
                <a:endParaRPr lang="zh-CN" altLang="en-US" dirty="0"/>
              </a:p>
            </p:txBody>
          </p:sp>
          <p:sp>
            <p:nvSpPr>
              <p:cNvPr id="30" name="右箭头 29"/>
              <p:cNvSpPr/>
              <p:nvPr/>
            </p:nvSpPr>
            <p:spPr>
              <a:xfrm>
                <a:off x="7336037" y="1930575"/>
                <a:ext cx="1550069" cy="109355"/>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1" name="右箭头 30"/>
              <p:cNvSpPr/>
              <p:nvPr/>
            </p:nvSpPr>
            <p:spPr>
              <a:xfrm>
                <a:off x="7336036" y="2733793"/>
                <a:ext cx="1550069" cy="109355"/>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3" name="右箭头 32"/>
              <p:cNvSpPr/>
              <p:nvPr/>
            </p:nvSpPr>
            <p:spPr>
              <a:xfrm>
                <a:off x="7336035" y="3490985"/>
                <a:ext cx="1550069" cy="109355"/>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4" name="右箭头 33"/>
              <p:cNvSpPr/>
              <p:nvPr/>
            </p:nvSpPr>
            <p:spPr>
              <a:xfrm>
                <a:off x="7345491" y="4240226"/>
                <a:ext cx="1550069" cy="109355"/>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5" name="矩形 34"/>
              <p:cNvSpPr/>
              <p:nvPr/>
            </p:nvSpPr>
            <p:spPr>
              <a:xfrm>
                <a:off x="8926090" y="1626155"/>
                <a:ext cx="1796453" cy="312744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Several</a:t>
                </a:r>
              </a:p>
              <a:p>
                <a:pPr algn="ctr"/>
                <a:r>
                  <a:rPr lang="en-US" altLang="zh-CN" dirty="0" smtClean="0"/>
                  <a:t>Cloud</a:t>
                </a:r>
                <a:r>
                  <a:rPr lang="zh-CN" altLang="en-US" dirty="0"/>
                  <a:t> </a:t>
                </a:r>
                <a:r>
                  <a:rPr lang="en-US" altLang="zh-CN" dirty="0" smtClean="0"/>
                  <a:t>Drivers</a:t>
                </a:r>
              </a:p>
            </p:txBody>
          </p:sp>
          <p:sp>
            <p:nvSpPr>
              <p:cNvPr id="36" name="文本框 35"/>
              <p:cNvSpPr txBox="1"/>
              <p:nvPr/>
            </p:nvSpPr>
            <p:spPr>
              <a:xfrm>
                <a:off x="4759828" y="1944948"/>
                <a:ext cx="595035" cy="369332"/>
              </a:xfrm>
              <a:prstGeom prst="rect">
                <a:avLst/>
              </a:prstGeom>
              <a:noFill/>
            </p:spPr>
            <p:txBody>
              <a:bodyPr wrap="none" rtlCol="0">
                <a:spAutoFit/>
              </a:bodyPr>
              <a:lstStyle/>
              <a:p>
                <a:r>
                  <a:rPr lang="en-US" altLang="zh-CN" dirty="0" smtClean="0"/>
                  <a:t>Split</a:t>
                </a:r>
                <a:endParaRPr lang="zh-CN" altLang="en-US" dirty="0"/>
              </a:p>
            </p:txBody>
          </p:sp>
          <p:sp>
            <p:nvSpPr>
              <p:cNvPr id="37" name="文本框 36"/>
              <p:cNvSpPr txBox="1"/>
              <p:nvPr/>
            </p:nvSpPr>
            <p:spPr>
              <a:xfrm>
                <a:off x="7509011" y="1299405"/>
                <a:ext cx="1107563" cy="567750"/>
              </a:xfrm>
              <a:prstGeom prst="rect">
                <a:avLst/>
              </a:prstGeom>
              <a:noFill/>
            </p:spPr>
            <p:txBody>
              <a:bodyPr wrap="none" rtlCol="0">
                <a:spAutoFit/>
              </a:bodyPr>
              <a:lstStyle/>
              <a:p>
                <a:r>
                  <a:rPr lang="en-US" altLang="zh-CN" dirty="0" smtClean="0"/>
                  <a:t>    Upload</a:t>
                </a:r>
                <a:r>
                  <a:rPr lang="zh-CN" altLang="en-US" dirty="0" smtClean="0"/>
                  <a:t> </a:t>
                </a:r>
                <a:endParaRPr lang="en-US" altLang="zh-CN" dirty="0" smtClean="0"/>
              </a:p>
              <a:p>
                <a:r>
                  <a:rPr lang="en-US" altLang="zh-CN" dirty="0" smtClean="0"/>
                  <a:t>via internet</a:t>
                </a:r>
              </a:p>
            </p:txBody>
          </p:sp>
        </p:grpSp>
        <p:pic>
          <p:nvPicPr>
            <p:cNvPr id="39" name="图片 38"/>
            <p:cNvPicPr>
              <a:picLocks noChangeAspect="1"/>
            </p:cNvPicPr>
            <p:nvPr/>
          </p:nvPicPr>
          <p:blipFill>
            <a:blip r:embed="rId3"/>
            <a:stretch>
              <a:fillRect/>
            </a:stretch>
          </p:blipFill>
          <p:spPr>
            <a:xfrm>
              <a:off x="4015816" y="2811401"/>
              <a:ext cx="368319" cy="330217"/>
            </a:xfrm>
            <a:prstGeom prst="rect">
              <a:avLst/>
            </a:prstGeom>
          </p:spPr>
        </p:pic>
      </p:grpSp>
    </p:spTree>
    <p:extLst>
      <p:ext uri="{BB962C8B-B14F-4D97-AF65-F5344CB8AC3E}">
        <p14:creationId xmlns:p14="http://schemas.microsoft.com/office/powerpoint/2010/main" val="253227167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设计思路</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32" name="矩形 31"/>
          <p:cNvSpPr/>
          <p:nvPr/>
        </p:nvSpPr>
        <p:spPr>
          <a:xfrm>
            <a:off x="948600" y="1230632"/>
            <a:ext cx="1638590"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b="1" dirty="0">
                <a:solidFill>
                  <a:srgbClr val="676661"/>
                </a:solidFill>
                <a:ea typeface="微软雅黑" charset="0"/>
              </a:rPr>
              <a:t>技术路线</a:t>
            </a:r>
            <a:endParaRPr lang="zh-CN" altLang="en-US" sz="3600" b="1" dirty="0">
              <a:solidFill>
                <a:srgbClr val="676661"/>
              </a:solidFill>
              <a:ea typeface="微软雅黑" charset="0"/>
            </a:endParaRPr>
          </a:p>
        </p:txBody>
      </p:sp>
      <p:cxnSp>
        <p:nvCxnSpPr>
          <p:cNvPr id="41" name="直接连接符 40"/>
          <p:cNvCxnSpPr/>
          <p:nvPr/>
        </p:nvCxnSpPr>
        <p:spPr>
          <a:xfrm>
            <a:off x="3091586" y="1461465"/>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384513" y="1829189"/>
            <a:ext cx="7588827" cy="4614081"/>
          </a:xfrm>
          <a:prstGeom prst="rect">
            <a:avLst/>
          </a:prstGeom>
        </p:spPr>
      </p:pic>
    </p:spTree>
    <p:extLst>
      <p:ext uri="{BB962C8B-B14F-4D97-AF65-F5344CB8AC3E}">
        <p14:creationId xmlns:p14="http://schemas.microsoft.com/office/powerpoint/2010/main" val="288270222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设计思路</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32" name="矩形 31"/>
          <p:cNvSpPr/>
          <p:nvPr/>
        </p:nvSpPr>
        <p:spPr>
          <a:xfrm>
            <a:off x="1084347" y="1230632"/>
            <a:ext cx="1561646" cy="369332"/>
          </a:xfrm>
          <a:prstGeom prst="rect">
            <a:avLst/>
          </a:prstGeom>
        </p:spPr>
        <p:txBody>
          <a:bodyPr wrap="none">
            <a:spAutoFit/>
          </a:bodyPr>
          <a:lstStyle/>
          <a:p>
            <a:pPr algn="ctr" defTabSz="609585"/>
            <a:r>
              <a:rPr lang="zh-CN" altLang="en-US" b="1" dirty="0" smtClean="0">
                <a:solidFill>
                  <a:srgbClr val="676661"/>
                </a:solidFill>
                <a:ea typeface="微软雅黑" charset="0"/>
              </a:rPr>
              <a:t>▷  面临的问题</a:t>
            </a:r>
            <a:endParaRPr lang="zh-CN" altLang="en-US" sz="3600" b="1" dirty="0">
              <a:solidFill>
                <a:srgbClr val="676661"/>
              </a:solidFill>
              <a:ea typeface="微软雅黑" charset="0"/>
            </a:endParaRPr>
          </a:p>
        </p:txBody>
      </p:sp>
      <p:cxnSp>
        <p:nvCxnSpPr>
          <p:cNvPr id="41" name="直接连接符 40"/>
          <p:cNvCxnSpPr/>
          <p:nvPr/>
        </p:nvCxnSpPr>
        <p:spPr>
          <a:xfrm>
            <a:off x="3091586" y="1461465"/>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24745" y="1972453"/>
            <a:ext cx="5763116" cy="4154984"/>
          </a:xfrm>
          <a:prstGeom prst="rect">
            <a:avLst/>
          </a:prstGeom>
        </p:spPr>
        <p:txBody>
          <a:bodyPr wrap="none">
            <a:spAutoFit/>
          </a:bodyPr>
          <a:lstStyle/>
          <a:p>
            <a:pPr marL="342900" indent="-342900" defTabSz="609585">
              <a:buFont typeface="Wingdings" panose="05000000000000000000" pitchFamily="2" charset="2"/>
              <a:buChar char="Ø"/>
            </a:pPr>
            <a:r>
              <a:rPr lang="zh-CN" altLang="en-US" sz="2400" dirty="0" smtClean="0">
                <a:solidFill>
                  <a:srgbClr val="676661"/>
                </a:solidFill>
                <a:ea typeface="微软雅黑" charset="0"/>
              </a:rPr>
              <a:t>如何实现本地和服务器端的上传和下载</a:t>
            </a:r>
            <a:endParaRPr lang="en-US" altLang="zh-CN" sz="2400" dirty="0" smtClean="0">
              <a:solidFill>
                <a:srgbClr val="676661"/>
              </a:solidFill>
              <a:ea typeface="微软雅黑" charset="0"/>
            </a:endParaRPr>
          </a:p>
          <a:p>
            <a:pPr marL="342900" indent="-342900" defTabSz="609585">
              <a:buFont typeface="Wingdings" panose="05000000000000000000" pitchFamily="2" charset="2"/>
              <a:buChar char="Ø"/>
            </a:pPr>
            <a:endParaRPr lang="en-US" altLang="zh-CN" sz="2400" dirty="0">
              <a:solidFill>
                <a:srgbClr val="676661"/>
              </a:solidFill>
              <a:ea typeface="微软雅黑" charset="0"/>
            </a:endParaRPr>
          </a:p>
          <a:p>
            <a:pPr marL="342900" indent="-342900" defTabSz="609585">
              <a:buFont typeface="Wingdings" panose="05000000000000000000" pitchFamily="2" charset="2"/>
              <a:buChar char="Ø"/>
            </a:pPr>
            <a:r>
              <a:rPr lang="zh-CN" altLang="en-US" sz="2400" dirty="0" smtClean="0">
                <a:solidFill>
                  <a:srgbClr val="676661"/>
                </a:solidFill>
                <a:ea typeface="微软雅黑" charset="0"/>
              </a:rPr>
              <a:t>如何实现文件同步</a:t>
            </a:r>
            <a:endParaRPr lang="en-US" altLang="zh-CN" sz="2400" dirty="0" smtClean="0">
              <a:solidFill>
                <a:srgbClr val="676661"/>
              </a:solidFill>
              <a:ea typeface="微软雅黑" charset="0"/>
            </a:endParaRPr>
          </a:p>
          <a:p>
            <a:pPr marL="342900" indent="-342900" defTabSz="609585">
              <a:buFont typeface="Wingdings" panose="05000000000000000000" pitchFamily="2" charset="2"/>
              <a:buChar char="Ø"/>
            </a:pPr>
            <a:endParaRPr lang="en-US" altLang="zh-CN" sz="2400" dirty="0">
              <a:solidFill>
                <a:srgbClr val="676661"/>
              </a:solidFill>
              <a:ea typeface="微软雅黑" charset="0"/>
            </a:endParaRPr>
          </a:p>
          <a:p>
            <a:pPr marL="342900" indent="-342900" defTabSz="609585">
              <a:buFont typeface="Wingdings" panose="05000000000000000000" pitchFamily="2" charset="2"/>
              <a:buChar char="Ø"/>
            </a:pPr>
            <a:r>
              <a:rPr lang="zh-CN" altLang="en-US" sz="2400" dirty="0" smtClean="0">
                <a:solidFill>
                  <a:srgbClr val="676661"/>
                </a:solidFill>
                <a:ea typeface="微软雅黑" charset="0"/>
              </a:rPr>
              <a:t>如何判断下载下来的单个分块是否完整</a:t>
            </a:r>
            <a:endParaRPr lang="en-US" altLang="zh-CN" sz="2400" dirty="0" smtClean="0">
              <a:solidFill>
                <a:srgbClr val="676661"/>
              </a:solidFill>
              <a:ea typeface="微软雅黑" charset="0"/>
            </a:endParaRPr>
          </a:p>
          <a:p>
            <a:pPr marL="342900" indent="-342900" defTabSz="609585">
              <a:buFont typeface="Wingdings" panose="05000000000000000000" pitchFamily="2" charset="2"/>
              <a:buChar char="Ø"/>
            </a:pPr>
            <a:endParaRPr lang="en-US" altLang="zh-CN" sz="2400" dirty="0">
              <a:solidFill>
                <a:srgbClr val="676661"/>
              </a:solidFill>
              <a:ea typeface="微软雅黑" charset="0"/>
            </a:endParaRPr>
          </a:p>
          <a:p>
            <a:pPr marL="342900" indent="-342900" defTabSz="609585">
              <a:buFont typeface="Wingdings" panose="05000000000000000000" pitchFamily="2" charset="2"/>
              <a:buChar char="Ø"/>
            </a:pPr>
            <a:r>
              <a:rPr lang="zh-CN" altLang="en-US" sz="2400" dirty="0" smtClean="0">
                <a:solidFill>
                  <a:srgbClr val="676661"/>
                </a:solidFill>
                <a:ea typeface="微软雅黑" charset="0"/>
              </a:rPr>
              <a:t>如何有效又节省空间地加冗余</a:t>
            </a:r>
            <a:endParaRPr lang="en-US" altLang="zh-CN" sz="2400" dirty="0" smtClean="0">
              <a:solidFill>
                <a:srgbClr val="676661"/>
              </a:solidFill>
              <a:ea typeface="微软雅黑" charset="0"/>
            </a:endParaRPr>
          </a:p>
          <a:p>
            <a:pPr marL="342900" indent="-342900" defTabSz="609585">
              <a:buFont typeface="Wingdings" panose="05000000000000000000" pitchFamily="2" charset="2"/>
              <a:buChar char="Ø"/>
            </a:pPr>
            <a:endParaRPr lang="en-US" altLang="zh-CN" sz="2400" dirty="0">
              <a:solidFill>
                <a:srgbClr val="676661"/>
              </a:solidFill>
              <a:ea typeface="微软雅黑" charset="0"/>
            </a:endParaRPr>
          </a:p>
          <a:p>
            <a:pPr marL="342900" indent="-342900" defTabSz="609585">
              <a:buFont typeface="Wingdings" panose="05000000000000000000" pitchFamily="2" charset="2"/>
              <a:buChar char="Ø"/>
            </a:pPr>
            <a:r>
              <a:rPr lang="zh-CN" altLang="en-US" sz="2400" dirty="0" smtClean="0">
                <a:solidFill>
                  <a:srgbClr val="676661"/>
                </a:solidFill>
                <a:ea typeface="微软雅黑" charset="0"/>
              </a:rPr>
              <a:t>如何管理云端网盘账户</a:t>
            </a:r>
            <a:endParaRPr lang="en-US" altLang="zh-CN" sz="2400" dirty="0" smtClean="0">
              <a:solidFill>
                <a:srgbClr val="676661"/>
              </a:solidFill>
              <a:ea typeface="微软雅黑" charset="0"/>
            </a:endParaRPr>
          </a:p>
          <a:p>
            <a:pPr marL="342900" indent="-342900" defTabSz="609585">
              <a:buFont typeface="Wingdings" panose="05000000000000000000" pitchFamily="2" charset="2"/>
              <a:buChar char="Ø"/>
            </a:pPr>
            <a:endParaRPr lang="en-US" altLang="zh-CN" sz="2400" dirty="0">
              <a:solidFill>
                <a:srgbClr val="676661"/>
              </a:solidFill>
              <a:ea typeface="微软雅黑" charset="0"/>
            </a:endParaRPr>
          </a:p>
          <a:p>
            <a:pPr defTabSz="609585"/>
            <a:r>
              <a:rPr lang="en-US" altLang="zh-CN" sz="2400" dirty="0" smtClean="0">
                <a:solidFill>
                  <a:srgbClr val="676661"/>
                </a:solidFill>
                <a:ea typeface="微软雅黑" charset="0"/>
              </a:rPr>
              <a:t>     etc</a:t>
            </a:r>
            <a:r>
              <a:rPr lang="en-US" altLang="zh-CN" sz="2400" dirty="0">
                <a:solidFill>
                  <a:srgbClr val="676661"/>
                </a:solidFill>
                <a:ea typeface="微软雅黑" charset="0"/>
              </a:rPr>
              <a:t>.</a:t>
            </a:r>
            <a:endParaRPr lang="en-US" altLang="zh-CN" sz="2400" dirty="0" smtClean="0">
              <a:solidFill>
                <a:srgbClr val="676661"/>
              </a:solidFill>
              <a:ea typeface="微软雅黑" charset="0"/>
            </a:endParaRPr>
          </a:p>
        </p:txBody>
      </p:sp>
    </p:spTree>
    <p:extLst>
      <p:ext uri="{BB962C8B-B14F-4D97-AF65-F5344CB8AC3E}">
        <p14:creationId xmlns:p14="http://schemas.microsoft.com/office/powerpoint/2010/main" val="12538161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2" y="345797"/>
            <a:ext cx="4820919"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smtClean="0">
                  <a:solidFill>
                    <a:srgbClr val="F5F0EA"/>
                  </a:solidFill>
                  <a:latin typeface="微软雅黑" panose="020B0503020204020204" pitchFamily="34" charset="-122"/>
                  <a:ea typeface="微软雅黑" panose="020B0503020204020204" pitchFamily="34" charset="-122"/>
                </a:rPr>
                <a:t>第三部分</a:t>
              </a:r>
              <a:endParaRPr lang="zh-CN" altLang="en-US" sz="3600" kern="0" dirty="0">
                <a:solidFill>
                  <a:srgbClr val="F5F0EA"/>
                </a:solidFill>
                <a:latin typeface="微软雅黑" panose="020B0503020204020204" pitchFamily="34" charset="-122"/>
                <a:ea typeface="微软雅黑" panose="020B0503020204020204" pitchFamily="34" charset="-122"/>
              </a:endParaRPr>
            </a:p>
          </p:txBody>
        </p:sp>
        <p:sp>
          <p:nvSpPr>
            <p:cNvPr id="139" name="矩形 138"/>
            <p:cNvSpPr/>
            <p:nvPr/>
          </p:nvSpPr>
          <p:spPr>
            <a:xfrm>
              <a:off x="4546119" y="2396875"/>
              <a:ext cx="3094407" cy="663088"/>
            </a:xfrm>
            <a:prstGeom prst="rect">
              <a:avLst/>
            </a:prstGeom>
          </p:spPr>
          <p:txBody>
            <a:bodyPr wrap="none">
              <a:spAutoFit/>
            </a:bodyPr>
            <a:lstStyle/>
            <a:p>
              <a:pPr algn="ctr"/>
              <a:r>
                <a:rPr lang="en-US" altLang="zh-CN" sz="4800" b="1" dirty="0" smtClean="0">
                  <a:solidFill>
                    <a:srgbClr val="F5F0EA"/>
                  </a:solidFill>
                </a:rPr>
                <a:t>『</a:t>
              </a:r>
              <a:r>
                <a:rPr lang="zh-CN" altLang="en-US" sz="4800" b="1" dirty="0" smtClean="0">
                  <a:solidFill>
                    <a:srgbClr val="F5F0EA"/>
                  </a:solidFill>
                </a:rPr>
                <a:t>实现方法</a:t>
              </a:r>
              <a:r>
                <a:rPr lang="en-US" altLang="zh-CN" sz="4800" b="1" dirty="0" smtClean="0">
                  <a:solidFill>
                    <a:srgbClr val="F5F0EA"/>
                  </a:solidFill>
                </a:rPr>
                <a:t>』</a:t>
              </a:r>
              <a:endParaRPr lang="en-US" altLang="zh-CN" sz="4800" b="1" dirty="0">
                <a:solidFill>
                  <a:srgbClr val="F5F0EA"/>
                </a:solidFill>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958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实现方法</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7" name="矩形 6"/>
          <p:cNvSpPr/>
          <p:nvPr/>
        </p:nvSpPr>
        <p:spPr>
          <a:xfrm>
            <a:off x="788964" y="2276150"/>
            <a:ext cx="1893468"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分块、冗余</a:t>
            </a:r>
            <a:endParaRPr lang="zh-CN" altLang="en-US" sz="2400" dirty="0">
              <a:solidFill>
                <a:srgbClr val="676661"/>
              </a:solidFill>
              <a:ea typeface="微软雅黑" charset="0"/>
            </a:endParaRPr>
          </a:p>
        </p:txBody>
      </p:sp>
      <p:sp>
        <p:nvSpPr>
          <p:cNvPr id="14" name="矩形 13"/>
          <p:cNvSpPr/>
          <p:nvPr/>
        </p:nvSpPr>
        <p:spPr>
          <a:xfrm>
            <a:off x="798709" y="1588522"/>
            <a:ext cx="1585690"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b="1" dirty="0" smtClean="0">
                <a:solidFill>
                  <a:srgbClr val="676661"/>
                </a:solidFill>
                <a:ea typeface="微软雅黑" charset="0"/>
              </a:rPr>
              <a:t>本地加密</a:t>
            </a:r>
            <a:endParaRPr lang="zh-CN" altLang="en-US" sz="2400" b="1" dirty="0">
              <a:solidFill>
                <a:srgbClr val="676661"/>
              </a:solidFill>
              <a:ea typeface="微软雅黑" charset="0"/>
            </a:endParaRPr>
          </a:p>
        </p:txBody>
      </p:sp>
      <p:sp>
        <p:nvSpPr>
          <p:cNvPr id="268" name="矩形 267"/>
          <p:cNvSpPr/>
          <p:nvPr/>
        </p:nvSpPr>
        <p:spPr>
          <a:xfrm>
            <a:off x="788964" y="2948703"/>
            <a:ext cx="1585690"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闲时同步</a:t>
            </a:r>
            <a:endParaRPr lang="zh-CN" altLang="en-US" sz="2400" dirty="0">
              <a:solidFill>
                <a:srgbClr val="676661"/>
              </a:solidFill>
              <a:ea typeface="微软雅黑" charset="0"/>
            </a:endParaRPr>
          </a:p>
        </p:txBody>
      </p:sp>
      <p:sp>
        <p:nvSpPr>
          <p:cNvPr id="270" name="矩形 269"/>
          <p:cNvSpPr/>
          <p:nvPr/>
        </p:nvSpPr>
        <p:spPr>
          <a:xfrm>
            <a:off x="798709" y="3621256"/>
            <a:ext cx="1893468"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上传</a:t>
            </a:r>
            <a:r>
              <a:rPr lang="zh-CN" altLang="en-US" sz="2400" dirty="0">
                <a:solidFill>
                  <a:srgbClr val="676661"/>
                </a:solidFill>
                <a:ea typeface="微软雅黑" charset="0"/>
              </a:rPr>
              <a:t>、</a:t>
            </a:r>
            <a:r>
              <a:rPr lang="zh-CN" altLang="en-US" sz="2400" dirty="0" smtClean="0">
                <a:solidFill>
                  <a:srgbClr val="676661"/>
                </a:solidFill>
                <a:ea typeface="微软雅黑" charset="0"/>
              </a:rPr>
              <a:t>下载</a:t>
            </a:r>
            <a:endParaRPr lang="zh-CN" altLang="en-US" sz="2400" dirty="0">
              <a:solidFill>
                <a:srgbClr val="676661"/>
              </a:solidFill>
              <a:ea typeface="微软雅黑" charset="0"/>
            </a:endParaRPr>
          </a:p>
        </p:txBody>
      </p:sp>
      <p:sp>
        <p:nvSpPr>
          <p:cNvPr id="2" name="矩形 1"/>
          <p:cNvSpPr/>
          <p:nvPr/>
        </p:nvSpPr>
        <p:spPr>
          <a:xfrm>
            <a:off x="3646770" y="126913"/>
            <a:ext cx="45719" cy="6591521"/>
          </a:xfrm>
          <a:prstGeom prst="rect">
            <a:avLst/>
          </a:prstGeom>
          <a:solidFill>
            <a:srgbClr val="5D9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8" name="图片 277"/>
          <p:cNvPicPr>
            <a:picLocks noChangeAspect="1"/>
          </p:cNvPicPr>
          <p:nvPr/>
        </p:nvPicPr>
        <p:blipFill>
          <a:blip r:embed="rId3"/>
          <a:stretch>
            <a:fillRect/>
          </a:stretch>
        </p:blipFill>
        <p:spPr>
          <a:xfrm>
            <a:off x="3954548" y="2948703"/>
            <a:ext cx="7708140" cy="3388767"/>
          </a:xfrm>
          <a:prstGeom prst="rect">
            <a:avLst/>
          </a:prstGeom>
        </p:spPr>
      </p:pic>
      <p:sp>
        <p:nvSpPr>
          <p:cNvPr id="279" name="矩形 278"/>
          <p:cNvSpPr/>
          <p:nvPr/>
        </p:nvSpPr>
        <p:spPr>
          <a:xfrm>
            <a:off x="4060052" y="891721"/>
            <a:ext cx="1384033" cy="1200329"/>
          </a:xfrm>
          <a:prstGeom prst="rect">
            <a:avLst/>
          </a:prstGeom>
        </p:spPr>
        <p:txBody>
          <a:bodyPr wrap="none">
            <a:spAutoFit/>
          </a:bodyPr>
          <a:lstStyle/>
          <a:p>
            <a:pPr marL="342900" indent="-342900" defTabSz="609585">
              <a:buFont typeface="Wingdings" panose="05000000000000000000" pitchFamily="2" charset="2"/>
              <a:buChar char="Ø"/>
            </a:pPr>
            <a:r>
              <a:rPr lang="en-US" altLang="zh-CN" sz="2400" b="1" dirty="0" smtClean="0">
                <a:solidFill>
                  <a:srgbClr val="676661"/>
                </a:solidFill>
                <a:ea typeface="微软雅黑" charset="0"/>
              </a:rPr>
              <a:t>AES</a:t>
            </a:r>
          </a:p>
          <a:p>
            <a:pPr marL="342900" indent="-342900" defTabSz="609585">
              <a:buFont typeface="Wingdings" panose="05000000000000000000" pitchFamily="2" charset="2"/>
              <a:buChar char="Ø"/>
            </a:pPr>
            <a:endParaRPr lang="en-US" altLang="zh-CN" sz="2400" b="1" dirty="0" smtClean="0">
              <a:solidFill>
                <a:srgbClr val="676661"/>
              </a:solidFill>
              <a:ea typeface="微软雅黑" charset="0"/>
            </a:endParaRPr>
          </a:p>
          <a:p>
            <a:pPr marL="342900" indent="-342900" defTabSz="609585">
              <a:buFont typeface="Wingdings" panose="05000000000000000000" pitchFamily="2" charset="2"/>
              <a:buChar char="Ø"/>
            </a:pPr>
            <a:r>
              <a:rPr lang="en-US" altLang="zh-CN" sz="2400" b="1" dirty="0" smtClean="0">
                <a:solidFill>
                  <a:srgbClr val="676661"/>
                </a:solidFill>
                <a:ea typeface="微软雅黑" charset="0"/>
              </a:rPr>
              <a:t>Crypto</a:t>
            </a:r>
            <a:endParaRPr lang="zh-CN" altLang="en-US" sz="3200" dirty="0">
              <a:solidFill>
                <a:srgbClr val="676661"/>
              </a:solidFill>
              <a:ea typeface="微软雅黑" charset="0"/>
            </a:endParaRPr>
          </a:p>
        </p:txBody>
      </p:sp>
    </p:spTree>
    <p:extLst>
      <p:ext uri="{BB962C8B-B14F-4D97-AF65-F5344CB8AC3E}">
        <p14:creationId xmlns:p14="http://schemas.microsoft.com/office/powerpoint/2010/main" val="393721878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实现方法</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7" name="矩形 6"/>
          <p:cNvSpPr/>
          <p:nvPr/>
        </p:nvSpPr>
        <p:spPr>
          <a:xfrm>
            <a:off x="788964" y="2276150"/>
            <a:ext cx="1893468"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b="1" dirty="0" smtClean="0">
                <a:solidFill>
                  <a:srgbClr val="676661"/>
                </a:solidFill>
                <a:ea typeface="微软雅黑" charset="0"/>
              </a:rPr>
              <a:t>分块、冗余</a:t>
            </a:r>
            <a:endParaRPr lang="zh-CN" altLang="en-US" sz="2400" b="1" dirty="0">
              <a:solidFill>
                <a:srgbClr val="676661"/>
              </a:solidFill>
              <a:ea typeface="微软雅黑" charset="0"/>
            </a:endParaRPr>
          </a:p>
        </p:txBody>
      </p:sp>
      <p:sp>
        <p:nvSpPr>
          <p:cNvPr id="14" name="矩形 13"/>
          <p:cNvSpPr/>
          <p:nvPr/>
        </p:nvSpPr>
        <p:spPr>
          <a:xfrm>
            <a:off x="798709" y="1588522"/>
            <a:ext cx="1585690"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本地加密</a:t>
            </a:r>
            <a:endParaRPr lang="zh-CN" altLang="en-US" sz="2400" dirty="0">
              <a:solidFill>
                <a:srgbClr val="676661"/>
              </a:solidFill>
              <a:ea typeface="微软雅黑" charset="0"/>
            </a:endParaRPr>
          </a:p>
        </p:txBody>
      </p:sp>
      <p:sp>
        <p:nvSpPr>
          <p:cNvPr id="268" name="矩形 267"/>
          <p:cNvSpPr/>
          <p:nvPr/>
        </p:nvSpPr>
        <p:spPr>
          <a:xfrm>
            <a:off x="788964" y="2948703"/>
            <a:ext cx="1585690"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闲时同步</a:t>
            </a:r>
            <a:endParaRPr lang="zh-CN" altLang="en-US" sz="2400" dirty="0">
              <a:solidFill>
                <a:srgbClr val="676661"/>
              </a:solidFill>
              <a:ea typeface="微软雅黑" charset="0"/>
            </a:endParaRPr>
          </a:p>
        </p:txBody>
      </p:sp>
      <p:sp>
        <p:nvSpPr>
          <p:cNvPr id="270" name="矩形 269"/>
          <p:cNvSpPr/>
          <p:nvPr/>
        </p:nvSpPr>
        <p:spPr>
          <a:xfrm>
            <a:off x="798709" y="3621256"/>
            <a:ext cx="1893468"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上传</a:t>
            </a:r>
            <a:r>
              <a:rPr lang="zh-CN" altLang="en-US" sz="2400" dirty="0">
                <a:solidFill>
                  <a:srgbClr val="676661"/>
                </a:solidFill>
                <a:ea typeface="微软雅黑" charset="0"/>
              </a:rPr>
              <a:t>、</a:t>
            </a:r>
            <a:r>
              <a:rPr lang="zh-CN" altLang="en-US" sz="2400" dirty="0" smtClean="0">
                <a:solidFill>
                  <a:srgbClr val="676661"/>
                </a:solidFill>
                <a:ea typeface="微软雅黑" charset="0"/>
              </a:rPr>
              <a:t>下载</a:t>
            </a:r>
            <a:endParaRPr lang="zh-CN" altLang="en-US" sz="2400" dirty="0">
              <a:solidFill>
                <a:srgbClr val="676661"/>
              </a:solidFill>
              <a:ea typeface="微软雅黑" charset="0"/>
            </a:endParaRPr>
          </a:p>
        </p:txBody>
      </p:sp>
      <p:sp>
        <p:nvSpPr>
          <p:cNvPr id="2" name="矩形 1"/>
          <p:cNvSpPr/>
          <p:nvPr/>
        </p:nvSpPr>
        <p:spPr>
          <a:xfrm>
            <a:off x="3646770" y="126913"/>
            <a:ext cx="45719" cy="6591521"/>
          </a:xfrm>
          <a:prstGeom prst="rect">
            <a:avLst/>
          </a:prstGeom>
          <a:solidFill>
            <a:srgbClr val="5D9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60051" y="891721"/>
            <a:ext cx="7740521" cy="2554545"/>
          </a:xfrm>
          <a:prstGeom prst="rect">
            <a:avLst/>
          </a:prstGeom>
        </p:spPr>
        <p:txBody>
          <a:bodyPr wrap="square">
            <a:spAutoFit/>
          </a:bodyPr>
          <a:lstStyle/>
          <a:p>
            <a:pPr marL="342900" indent="-342900" defTabSz="609585">
              <a:buFont typeface="Wingdings" panose="05000000000000000000" pitchFamily="2" charset="2"/>
              <a:buChar char="Ø"/>
            </a:pPr>
            <a:r>
              <a:rPr lang="zh-CN" altLang="en-US" sz="2400" b="1" dirty="0" smtClean="0">
                <a:solidFill>
                  <a:srgbClr val="676661"/>
                </a:solidFill>
                <a:ea typeface="微软雅黑" charset="0"/>
              </a:rPr>
              <a:t>类似 </a:t>
            </a:r>
            <a:r>
              <a:rPr lang="en-US" altLang="zh-CN" sz="2400" b="1" dirty="0" smtClean="0">
                <a:solidFill>
                  <a:srgbClr val="676661"/>
                </a:solidFill>
                <a:latin typeface="+mj-ea"/>
                <a:ea typeface="+mj-ea"/>
              </a:rPr>
              <a:t>RAID1</a:t>
            </a:r>
          </a:p>
          <a:p>
            <a:pPr marL="342900" indent="-342900" defTabSz="609585">
              <a:buFont typeface="Wingdings" panose="05000000000000000000" pitchFamily="2" charset="2"/>
              <a:buChar char="Ø"/>
            </a:pPr>
            <a:endParaRPr lang="en-US" altLang="zh-CN" sz="2400" b="1" dirty="0">
              <a:solidFill>
                <a:srgbClr val="676661"/>
              </a:solidFill>
              <a:latin typeface="+mj-ea"/>
              <a:ea typeface="+mj-ea"/>
            </a:endParaRPr>
          </a:p>
          <a:p>
            <a:pPr marL="342900" indent="-342900" defTabSz="609585">
              <a:buFont typeface="Wingdings" panose="05000000000000000000" pitchFamily="2" charset="2"/>
              <a:buChar char="Ø"/>
            </a:pPr>
            <a:r>
              <a:rPr lang="zh-CN" altLang="en-US" sz="2400" b="1" dirty="0" smtClean="0">
                <a:solidFill>
                  <a:srgbClr val="676661"/>
                </a:solidFill>
                <a:latin typeface="+mj-ea"/>
                <a:ea typeface="+mj-ea"/>
              </a:rPr>
              <a:t>将分块信息存在块索引表中</a:t>
            </a:r>
            <a:endParaRPr lang="en-US" altLang="zh-CN" sz="2400" b="1" dirty="0" smtClean="0">
              <a:solidFill>
                <a:srgbClr val="676661"/>
              </a:solidFill>
              <a:latin typeface="+mj-ea"/>
              <a:ea typeface="+mj-ea"/>
            </a:endParaRPr>
          </a:p>
          <a:p>
            <a:pPr marL="800089" lvl="1" indent="-342900" defTabSz="609585">
              <a:buFont typeface="Wingdings" panose="05000000000000000000" pitchFamily="2" charset="2"/>
              <a:buChar char="Ø"/>
            </a:pPr>
            <a:r>
              <a:rPr lang="zh-CN" altLang="en-US" dirty="0" smtClean="0">
                <a:solidFill>
                  <a:srgbClr val="676661"/>
                </a:solidFill>
                <a:latin typeface="+mj-ea"/>
                <a:ea typeface="+mj-ea"/>
              </a:rPr>
              <a:t>分块信息包括文件的时间戳，</a:t>
            </a:r>
            <a:r>
              <a:rPr lang="en-US" altLang="zh-CN" dirty="0" smtClean="0">
                <a:solidFill>
                  <a:srgbClr val="676661"/>
                </a:solidFill>
                <a:latin typeface="+mj-ea"/>
                <a:ea typeface="+mj-ea"/>
              </a:rPr>
              <a:t>HASH</a:t>
            </a:r>
            <a:r>
              <a:rPr lang="zh-CN" altLang="en-US" dirty="0" smtClean="0">
                <a:solidFill>
                  <a:srgbClr val="676661"/>
                </a:solidFill>
                <a:latin typeface="+mj-ea"/>
                <a:ea typeface="+mj-ea"/>
              </a:rPr>
              <a:t>值，文件名，块数，及每个分块存储的位置</a:t>
            </a:r>
            <a:endParaRPr lang="en-US" altLang="zh-CN" dirty="0" smtClean="0">
              <a:solidFill>
                <a:srgbClr val="676661"/>
              </a:solidFill>
              <a:latin typeface="+mj-ea"/>
              <a:ea typeface="+mj-ea"/>
            </a:endParaRPr>
          </a:p>
          <a:p>
            <a:pPr marL="342900" indent="-342900" defTabSz="609585">
              <a:buFont typeface="Wingdings" panose="05000000000000000000" pitchFamily="2" charset="2"/>
              <a:buChar char="Ø"/>
            </a:pPr>
            <a:endParaRPr lang="en-US" altLang="zh-CN" sz="2400" b="1" dirty="0" smtClean="0">
              <a:solidFill>
                <a:srgbClr val="676661"/>
              </a:solidFill>
              <a:latin typeface="+mj-ea"/>
              <a:ea typeface="+mj-ea"/>
            </a:endParaRPr>
          </a:p>
          <a:p>
            <a:pPr marL="342900" indent="-342900" defTabSz="609585">
              <a:buFont typeface="Wingdings" panose="05000000000000000000" pitchFamily="2" charset="2"/>
              <a:buChar char="Ø"/>
            </a:pPr>
            <a:r>
              <a:rPr lang="zh-CN" altLang="en-US" sz="2400" b="1" dirty="0" smtClean="0">
                <a:solidFill>
                  <a:srgbClr val="676661"/>
                </a:solidFill>
                <a:latin typeface="+mj-ea"/>
                <a:ea typeface="+mj-ea"/>
              </a:rPr>
              <a:t>每个分块存储在至少两个云盘中</a:t>
            </a:r>
            <a:endParaRPr lang="en-US" altLang="zh-CN" sz="2400" b="1" dirty="0">
              <a:solidFill>
                <a:srgbClr val="676661"/>
              </a:solidFill>
              <a:latin typeface="+mj-ea"/>
              <a:ea typeface="+mj-ea"/>
            </a:endParaRPr>
          </a:p>
        </p:txBody>
      </p:sp>
      <p:grpSp>
        <p:nvGrpSpPr>
          <p:cNvPr id="12" name="组合 11"/>
          <p:cNvGrpSpPr/>
          <p:nvPr/>
        </p:nvGrpSpPr>
        <p:grpSpPr>
          <a:xfrm>
            <a:off x="4598956" y="3828176"/>
            <a:ext cx="6590412" cy="2421697"/>
            <a:chOff x="4647082" y="3510544"/>
            <a:chExt cx="6590412" cy="2421697"/>
          </a:xfrm>
        </p:grpSpPr>
        <p:sp>
          <p:nvSpPr>
            <p:cNvPr id="10" name="同侧圆角矩形 9"/>
            <p:cNvSpPr/>
            <p:nvPr/>
          </p:nvSpPr>
          <p:spPr>
            <a:xfrm>
              <a:off x="4656827" y="4275776"/>
              <a:ext cx="1387838" cy="500988"/>
            </a:xfrm>
            <a:prstGeom prst="round2Same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1</a:t>
              </a:r>
              <a:endParaRPr lang="zh-CN" altLang="en-US" dirty="0"/>
            </a:p>
          </p:txBody>
        </p:sp>
        <p:sp>
          <p:nvSpPr>
            <p:cNvPr id="11" name="矩形 10"/>
            <p:cNvSpPr/>
            <p:nvPr/>
          </p:nvSpPr>
          <p:spPr>
            <a:xfrm>
              <a:off x="4656827" y="4860760"/>
              <a:ext cx="1387838" cy="481263"/>
            </a:xfrm>
            <a:prstGeom prst="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2</a:t>
              </a:r>
              <a:endParaRPr lang="zh-CN" altLang="en-US" dirty="0"/>
            </a:p>
          </p:txBody>
        </p:sp>
        <p:sp>
          <p:nvSpPr>
            <p:cNvPr id="16" name="矩形 15"/>
            <p:cNvSpPr/>
            <p:nvPr/>
          </p:nvSpPr>
          <p:spPr>
            <a:xfrm>
              <a:off x="4656827" y="5450978"/>
              <a:ext cx="1387838" cy="481263"/>
            </a:xfrm>
            <a:prstGeom prst="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3</a:t>
              </a:r>
              <a:endParaRPr lang="zh-CN" altLang="en-US" dirty="0"/>
            </a:p>
          </p:txBody>
        </p:sp>
        <p:sp>
          <p:nvSpPr>
            <p:cNvPr id="17" name="同侧圆角矩形 16"/>
            <p:cNvSpPr/>
            <p:nvPr/>
          </p:nvSpPr>
          <p:spPr>
            <a:xfrm>
              <a:off x="6387770" y="4275776"/>
              <a:ext cx="1387838" cy="500988"/>
            </a:xfrm>
            <a:prstGeom prst="round2Same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2</a:t>
              </a:r>
              <a:endParaRPr lang="zh-CN" altLang="en-US" dirty="0"/>
            </a:p>
          </p:txBody>
        </p:sp>
        <p:sp>
          <p:nvSpPr>
            <p:cNvPr id="18" name="矩形 17"/>
            <p:cNvSpPr/>
            <p:nvPr/>
          </p:nvSpPr>
          <p:spPr>
            <a:xfrm>
              <a:off x="6387770" y="4860760"/>
              <a:ext cx="1387838" cy="481263"/>
            </a:xfrm>
            <a:prstGeom prst="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4</a:t>
              </a:r>
              <a:endParaRPr lang="zh-CN" altLang="en-US" dirty="0"/>
            </a:p>
          </p:txBody>
        </p:sp>
        <p:sp>
          <p:nvSpPr>
            <p:cNvPr id="19" name="矩形 18"/>
            <p:cNvSpPr/>
            <p:nvPr/>
          </p:nvSpPr>
          <p:spPr>
            <a:xfrm>
              <a:off x="6387770" y="5450978"/>
              <a:ext cx="1387838" cy="481263"/>
            </a:xfrm>
            <a:prstGeom prst="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5</a:t>
              </a:r>
              <a:endParaRPr lang="zh-CN" altLang="en-US" dirty="0"/>
            </a:p>
          </p:txBody>
        </p:sp>
        <p:sp>
          <p:nvSpPr>
            <p:cNvPr id="20" name="同侧圆角矩形 19"/>
            <p:cNvSpPr/>
            <p:nvPr/>
          </p:nvSpPr>
          <p:spPr>
            <a:xfrm>
              <a:off x="8118713" y="4275776"/>
              <a:ext cx="1387838" cy="500988"/>
            </a:xfrm>
            <a:prstGeom prst="round2Same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1</a:t>
              </a:r>
              <a:endParaRPr lang="zh-CN" altLang="en-US" dirty="0"/>
            </a:p>
          </p:txBody>
        </p:sp>
        <p:sp>
          <p:nvSpPr>
            <p:cNvPr id="21" name="矩形 20"/>
            <p:cNvSpPr/>
            <p:nvPr/>
          </p:nvSpPr>
          <p:spPr>
            <a:xfrm>
              <a:off x="8118713" y="4860760"/>
              <a:ext cx="1387838" cy="481263"/>
            </a:xfrm>
            <a:prstGeom prst="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5</a:t>
              </a:r>
              <a:endParaRPr lang="zh-CN" altLang="en-US" dirty="0"/>
            </a:p>
          </p:txBody>
        </p:sp>
        <p:sp>
          <p:nvSpPr>
            <p:cNvPr id="22" name="矩形 21"/>
            <p:cNvSpPr/>
            <p:nvPr/>
          </p:nvSpPr>
          <p:spPr>
            <a:xfrm>
              <a:off x="8118713" y="5450978"/>
              <a:ext cx="1387838" cy="481263"/>
            </a:xfrm>
            <a:prstGeom prst="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6</a:t>
              </a:r>
              <a:endParaRPr lang="zh-CN" altLang="en-US" dirty="0"/>
            </a:p>
          </p:txBody>
        </p:sp>
        <p:sp>
          <p:nvSpPr>
            <p:cNvPr id="23" name="同侧圆角矩形 22"/>
            <p:cNvSpPr/>
            <p:nvPr/>
          </p:nvSpPr>
          <p:spPr>
            <a:xfrm>
              <a:off x="9849656" y="4275776"/>
              <a:ext cx="1387838" cy="500988"/>
            </a:xfrm>
            <a:prstGeom prst="round2Same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3</a:t>
              </a:r>
              <a:endParaRPr lang="zh-CN" altLang="en-US" dirty="0"/>
            </a:p>
          </p:txBody>
        </p:sp>
        <p:sp>
          <p:nvSpPr>
            <p:cNvPr id="24" name="矩形 23"/>
            <p:cNvSpPr/>
            <p:nvPr/>
          </p:nvSpPr>
          <p:spPr>
            <a:xfrm>
              <a:off x="9849656" y="4860760"/>
              <a:ext cx="1387838" cy="481263"/>
            </a:xfrm>
            <a:prstGeom prst="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4</a:t>
              </a:r>
              <a:endParaRPr lang="zh-CN" altLang="en-US" dirty="0"/>
            </a:p>
          </p:txBody>
        </p:sp>
        <p:sp>
          <p:nvSpPr>
            <p:cNvPr id="25" name="矩形 24"/>
            <p:cNvSpPr/>
            <p:nvPr/>
          </p:nvSpPr>
          <p:spPr>
            <a:xfrm>
              <a:off x="9849656" y="5450978"/>
              <a:ext cx="1387838" cy="481263"/>
            </a:xfrm>
            <a:prstGeom prst="rect">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Block 6</a:t>
              </a:r>
              <a:endParaRPr lang="zh-CN" altLang="en-US" dirty="0"/>
            </a:p>
          </p:txBody>
        </p:sp>
        <p:sp>
          <p:nvSpPr>
            <p:cNvPr id="26" name="圆角矩形 25"/>
            <p:cNvSpPr/>
            <p:nvPr/>
          </p:nvSpPr>
          <p:spPr>
            <a:xfrm>
              <a:off x="4647082" y="3511884"/>
              <a:ext cx="1387838" cy="48126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Cloud Disk 1</a:t>
              </a:r>
              <a:endParaRPr lang="zh-CN" altLang="en-US" dirty="0"/>
            </a:p>
          </p:txBody>
        </p:sp>
        <p:sp>
          <p:nvSpPr>
            <p:cNvPr id="27" name="圆角矩形 26"/>
            <p:cNvSpPr/>
            <p:nvPr/>
          </p:nvSpPr>
          <p:spPr>
            <a:xfrm>
              <a:off x="6387770" y="3512976"/>
              <a:ext cx="1387838" cy="48126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Cloud Disk 2</a:t>
              </a:r>
              <a:endParaRPr lang="zh-CN" altLang="en-US" dirty="0"/>
            </a:p>
          </p:txBody>
        </p:sp>
        <p:sp>
          <p:nvSpPr>
            <p:cNvPr id="28" name="圆角矩形 27"/>
            <p:cNvSpPr/>
            <p:nvPr/>
          </p:nvSpPr>
          <p:spPr>
            <a:xfrm>
              <a:off x="8118713" y="3511883"/>
              <a:ext cx="1387838" cy="48126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Cloud Disk 3</a:t>
              </a:r>
              <a:endParaRPr lang="zh-CN" altLang="en-US" dirty="0"/>
            </a:p>
          </p:txBody>
        </p:sp>
        <p:sp>
          <p:nvSpPr>
            <p:cNvPr id="29" name="圆角矩形 28"/>
            <p:cNvSpPr/>
            <p:nvPr/>
          </p:nvSpPr>
          <p:spPr>
            <a:xfrm>
              <a:off x="9849656" y="3510544"/>
              <a:ext cx="1387838" cy="48126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Cloud Disk 4</a:t>
              </a:r>
              <a:endParaRPr lang="zh-CN" altLang="en-US" dirty="0"/>
            </a:p>
          </p:txBody>
        </p:sp>
      </p:grpSp>
    </p:spTree>
    <p:extLst>
      <p:ext uri="{BB962C8B-B14F-4D97-AF65-F5344CB8AC3E}">
        <p14:creationId xmlns:p14="http://schemas.microsoft.com/office/powerpoint/2010/main" val="1947935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17" name="图片 16"/>
          <p:cNvPicPr>
            <a:picLocks noChangeAspect="1"/>
          </p:cNvPicPr>
          <p:nvPr/>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sp>
        <p:nvSpPr>
          <p:cNvPr id="18" name="任意多边形 17"/>
          <p:cNvSpPr/>
          <p:nvPr/>
        </p:nvSpPr>
        <p:spPr>
          <a:xfrm>
            <a:off x="136037" y="177800"/>
            <a:ext cx="492216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0" name="直接连接符 19"/>
          <p:cNvCxnSpPr/>
          <p:nvPr/>
        </p:nvCxnSpPr>
        <p:spPr>
          <a:xfrm>
            <a:off x="12032650" y="177800"/>
            <a:ext cx="0" cy="6502400"/>
          </a:xfrm>
          <a:prstGeom prst="line">
            <a:avLst/>
          </a:prstGeom>
          <a:ln w="19050">
            <a:solidFill>
              <a:srgbClr val="F5F0EA"/>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38953" y="2354722"/>
            <a:ext cx="2646878" cy="1569660"/>
          </a:xfrm>
          <a:prstGeom prst="rect">
            <a:avLst/>
          </a:prstGeom>
          <a:noFill/>
        </p:spPr>
        <p:txBody>
          <a:bodyPr wrap="none" rtlCol="0">
            <a:spAutoFit/>
          </a:bodyPr>
          <a:lstStyle/>
          <a:p>
            <a:pPr algn="ctr"/>
            <a:r>
              <a:rPr lang="zh-CN" altLang="en-US" sz="9600" b="1" dirty="0">
                <a:solidFill>
                  <a:srgbClr val="F5F0EA"/>
                </a:solidFill>
                <a:effectLst>
                  <a:outerShdw blurRad="38100" dist="38100" dir="2700000" algn="tl">
                    <a:srgbClr val="000000">
                      <a:alpha val="43137"/>
                    </a:srgbClr>
                  </a:outerShdw>
                </a:effectLst>
              </a:rPr>
              <a:t>目录</a:t>
            </a:r>
          </a:p>
        </p:txBody>
      </p:sp>
      <p:sp>
        <p:nvSpPr>
          <p:cNvPr id="22" name="文本框 21"/>
          <p:cNvSpPr txBox="1"/>
          <p:nvPr/>
        </p:nvSpPr>
        <p:spPr>
          <a:xfrm>
            <a:off x="985962" y="3781331"/>
            <a:ext cx="2952860" cy="646331"/>
          </a:xfrm>
          <a:prstGeom prst="rect">
            <a:avLst/>
          </a:prstGeom>
          <a:noFill/>
        </p:spPr>
        <p:txBody>
          <a:bodyPr wrap="none" rtlCol="0">
            <a:spAutoFit/>
          </a:bodyPr>
          <a:lstStyle/>
          <a:p>
            <a:pPr algn="ctr"/>
            <a:r>
              <a:rPr lang="en-US" altLang="zh-CN" sz="3600" b="1" dirty="0" smtClean="0">
                <a:solidFill>
                  <a:srgbClr val="F5F0EA"/>
                </a:solidFill>
                <a:effectLst>
                  <a:outerShdw blurRad="38100" dist="38100" dir="2700000" algn="tl">
                    <a:srgbClr val="000000">
                      <a:alpha val="43137"/>
                    </a:srgbClr>
                  </a:outerShdw>
                </a:effectLst>
              </a:rPr>
              <a:t>『CONTENT』</a:t>
            </a:r>
            <a:endParaRPr lang="zh-CN" altLang="en-US" sz="3600" b="1" dirty="0">
              <a:solidFill>
                <a:srgbClr val="F5F0EA"/>
              </a:solidFill>
              <a:effectLst>
                <a:outerShdw blurRad="38100" dist="38100" dir="2700000" algn="tl">
                  <a:srgbClr val="000000">
                    <a:alpha val="43137"/>
                  </a:srgbClr>
                </a:outerShdw>
              </a:effectLst>
            </a:endParaRPr>
          </a:p>
        </p:txBody>
      </p:sp>
      <p:sp>
        <p:nvSpPr>
          <p:cNvPr id="23" name="矩形 22"/>
          <p:cNvSpPr/>
          <p:nvPr/>
        </p:nvSpPr>
        <p:spPr>
          <a:xfrm>
            <a:off x="5687019" y="981823"/>
            <a:ext cx="5309467" cy="646331"/>
          </a:xfrm>
          <a:prstGeom prst="rect">
            <a:avLst/>
          </a:prstGeom>
        </p:spPr>
        <p:txBody>
          <a:bodyPr wrap="none">
            <a:spAutoFit/>
          </a:bodyPr>
          <a:lstStyle/>
          <a:p>
            <a:pPr lvl="0" defTabSz="914400"/>
            <a:r>
              <a:rPr lang="zh-CN" altLang="en-US" sz="3600" b="1" kern="0" dirty="0" smtClean="0">
                <a:solidFill>
                  <a:srgbClr val="676661"/>
                </a:solidFill>
                <a:latin typeface="微软雅黑" panose="020B0503020204020204" pitchFamily="34" charset="-122"/>
                <a:ea typeface="微软雅黑" panose="020B0503020204020204" pitchFamily="34" charset="-122"/>
              </a:rPr>
              <a:t>▷ 第一部分 </a:t>
            </a:r>
            <a:r>
              <a:rPr lang="en-US" altLang="zh-CN" sz="3600" dirty="0">
                <a:solidFill>
                  <a:srgbClr val="676661"/>
                </a:solidFill>
              </a:rPr>
              <a:t>『</a:t>
            </a:r>
            <a:r>
              <a:rPr lang="zh-CN" altLang="en-US" sz="3600" kern="0" dirty="0" smtClean="0">
                <a:solidFill>
                  <a:srgbClr val="676661"/>
                </a:solidFill>
                <a:latin typeface="微软雅黑" panose="020B0503020204020204" pitchFamily="34" charset="-122"/>
                <a:ea typeface="微软雅黑" panose="020B0503020204020204" pitchFamily="34" charset="-122"/>
              </a:rPr>
              <a:t>课题</a:t>
            </a:r>
            <a:r>
              <a:rPr lang="zh-CN" altLang="en-US" sz="3600" kern="0" dirty="0">
                <a:solidFill>
                  <a:srgbClr val="676661"/>
                </a:solidFill>
                <a:latin typeface="微软雅黑" panose="020B0503020204020204" pitchFamily="34" charset="-122"/>
                <a:ea typeface="微软雅黑" panose="020B0503020204020204" pitchFamily="34" charset="-122"/>
              </a:rPr>
              <a:t>背景</a:t>
            </a:r>
            <a:r>
              <a:rPr lang="en-US" altLang="zh-CN" sz="3600" dirty="0" smtClean="0">
                <a:solidFill>
                  <a:srgbClr val="676661"/>
                </a:solidFill>
              </a:rPr>
              <a:t>』</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4" name="矩形 23"/>
          <p:cNvSpPr/>
          <p:nvPr/>
        </p:nvSpPr>
        <p:spPr>
          <a:xfrm>
            <a:off x="5687019" y="2032641"/>
            <a:ext cx="5309467" cy="646331"/>
          </a:xfrm>
          <a:prstGeom prst="rect">
            <a:avLst/>
          </a:prstGeom>
        </p:spPr>
        <p:txBody>
          <a:bodyPr wrap="none">
            <a:spAutoFit/>
          </a:bodyPr>
          <a:lstStyle/>
          <a:p>
            <a:pPr lvl="0" defTabSz="914400"/>
            <a:r>
              <a:rPr lang="zh-CN" altLang="en-US" sz="3600" b="1" kern="0" dirty="0" smtClean="0">
                <a:solidFill>
                  <a:srgbClr val="676661"/>
                </a:solidFill>
                <a:latin typeface="微软雅黑" panose="020B0503020204020204" pitchFamily="34" charset="-122"/>
                <a:ea typeface="微软雅黑" panose="020B0503020204020204" pitchFamily="34" charset="-122"/>
              </a:rPr>
              <a:t>▷ 第二部分 </a:t>
            </a:r>
            <a:r>
              <a:rPr lang="en-US" altLang="zh-CN" sz="3600" dirty="0" smtClean="0">
                <a:solidFill>
                  <a:srgbClr val="676661"/>
                </a:solidFill>
              </a:rPr>
              <a:t>『</a:t>
            </a:r>
            <a:r>
              <a:rPr lang="zh-CN" altLang="en-US" sz="3600" kern="0" dirty="0" smtClean="0">
                <a:solidFill>
                  <a:srgbClr val="676661"/>
                </a:solidFill>
                <a:latin typeface="微软雅黑" panose="020B0503020204020204" pitchFamily="34" charset="-122"/>
                <a:ea typeface="微软雅黑" panose="020B0503020204020204" pitchFamily="34" charset="-122"/>
              </a:rPr>
              <a:t>设计思路</a:t>
            </a:r>
            <a:r>
              <a:rPr lang="en-US" altLang="zh-CN" sz="3600" dirty="0" smtClean="0">
                <a:solidFill>
                  <a:srgbClr val="676661"/>
                </a:solidFill>
              </a:rPr>
              <a:t>』</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5" name="矩形 24"/>
          <p:cNvSpPr/>
          <p:nvPr/>
        </p:nvSpPr>
        <p:spPr>
          <a:xfrm>
            <a:off x="5687019" y="3083459"/>
            <a:ext cx="5309467" cy="646331"/>
          </a:xfrm>
          <a:prstGeom prst="rect">
            <a:avLst/>
          </a:prstGeom>
        </p:spPr>
        <p:txBody>
          <a:bodyPr wrap="none">
            <a:spAutoFit/>
          </a:bodyPr>
          <a:lstStyle/>
          <a:p>
            <a:pPr lvl="0" defTabSz="914400"/>
            <a:r>
              <a:rPr lang="zh-CN" altLang="en-US" sz="3600" b="1" kern="0" dirty="0" smtClean="0">
                <a:solidFill>
                  <a:srgbClr val="676661"/>
                </a:solidFill>
                <a:latin typeface="微软雅黑" panose="020B0503020204020204" pitchFamily="34" charset="-122"/>
                <a:ea typeface="微软雅黑" panose="020B0503020204020204" pitchFamily="34" charset="-122"/>
              </a:rPr>
              <a:t>▷ 第三部分 </a:t>
            </a:r>
            <a:r>
              <a:rPr lang="en-US" altLang="zh-CN" sz="3600" dirty="0" smtClean="0">
                <a:solidFill>
                  <a:srgbClr val="676661"/>
                </a:solidFill>
              </a:rPr>
              <a:t>『</a:t>
            </a:r>
            <a:r>
              <a:rPr lang="zh-CN" altLang="en-US" sz="3600" kern="0" dirty="0">
                <a:solidFill>
                  <a:srgbClr val="676661"/>
                </a:solidFill>
                <a:latin typeface="微软雅黑" panose="020B0503020204020204" pitchFamily="34" charset="-122"/>
                <a:ea typeface="微软雅黑" panose="020B0503020204020204" pitchFamily="34" charset="-122"/>
              </a:rPr>
              <a:t>实现方法</a:t>
            </a:r>
            <a:r>
              <a:rPr lang="en-US" altLang="zh-CN" sz="3600" dirty="0" smtClean="0">
                <a:solidFill>
                  <a:srgbClr val="676661"/>
                </a:solidFill>
              </a:rPr>
              <a:t>』</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6" name="矩形 25"/>
          <p:cNvSpPr/>
          <p:nvPr/>
        </p:nvSpPr>
        <p:spPr>
          <a:xfrm>
            <a:off x="5687019" y="4134277"/>
            <a:ext cx="4984057" cy="646331"/>
          </a:xfrm>
          <a:prstGeom prst="rect">
            <a:avLst/>
          </a:prstGeom>
        </p:spPr>
        <p:txBody>
          <a:bodyPr wrap="none">
            <a:spAutoFit/>
          </a:bodyPr>
          <a:lstStyle/>
          <a:p>
            <a:pPr lvl="0" defTabSz="914400"/>
            <a:r>
              <a:rPr lang="zh-CN" altLang="en-US" sz="3600" b="1" kern="0" dirty="0" smtClean="0">
                <a:solidFill>
                  <a:srgbClr val="676661"/>
                </a:solidFill>
                <a:latin typeface="微软雅黑" panose="020B0503020204020204" pitchFamily="34" charset="-122"/>
                <a:ea typeface="微软雅黑" panose="020B0503020204020204" pitchFamily="34" charset="-122"/>
              </a:rPr>
              <a:t>▷ 第四部分 </a:t>
            </a:r>
            <a:r>
              <a:rPr lang="en-US" altLang="zh-CN" sz="3600" dirty="0" smtClean="0">
                <a:solidFill>
                  <a:srgbClr val="676661"/>
                </a:solidFill>
              </a:rPr>
              <a:t>『</a:t>
            </a:r>
            <a:r>
              <a:rPr lang="zh-CN" altLang="en-US" sz="3600" kern="0" dirty="0" smtClean="0">
                <a:solidFill>
                  <a:srgbClr val="676661"/>
                </a:solidFill>
                <a:latin typeface="微软雅黑" panose="020B0503020204020204" pitchFamily="34" charset="-122"/>
                <a:ea typeface="微软雅黑" panose="020B0503020204020204" pitchFamily="34" charset="-122"/>
              </a:rPr>
              <a:t>创新点</a:t>
            </a:r>
            <a:r>
              <a:rPr lang="en-US" altLang="zh-CN" sz="3600" dirty="0" smtClean="0">
                <a:solidFill>
                  <a:srgbClr val="676661"/>
                </a:solidFill>
              </a:rPr>
              <a:t>』</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7" name="矩形 26"/>
          <p:cNvSpPr/>
          <p:nvPr/>
        </p:nvSpPr>
        <p:spPr>
          <a:xfrm>
            <a:off x="5687019" y="5185095"/>
            <a:ext cx="5309467" cy="646331"/>
          </a:xfrm>
          <a:prstGeom prst="rect">
            <a:avLst/>
          </a:prstGeom>
        </p:spPr>
        <p:txBody>
          <a:bodyPr wrap="none">
            <a:spAutoFit/>
          </a:bodyPr>
          <a:lstStyle/>
          <a:p>
            <a:pPr lvl="0" defTabSz="914400"/>
            <a:r>
              <a:rPr lang="zh-CN" altLang="en-US" sz="3600" b="1" kern="0" dirty="0" smtClean="0">
                <a:solidFill>
                  <a:srgbClr val="676661"/>
                </a:solidFill>
                <a:latin typeface="微软雅黑" panose="020B0503020204020204" pitchFamily="34" charset="-122"/>
                <a:ea typeface="微软雅黑" panose="020B0503020204020204" pitchFamily="34" charset="-122"/>
              </a:rPr>
              <a:t>▷ 第五部分 </a:t>
            </a:r>
            <a:r>
              <a:rPr lang="en-US" altLang="zh-CN" sz="3600" dirty="0" smtClean="0">
                <a:solidFill>
                  <a:srgbClr val="676661"/>
                </a:solidFill>
              </a:rPr>
              <a:t>『</a:t>
            </a:r>
            <a:r>
              <a:rPr lang="zh-CN" altLang="en-US" sz="3600" kern="0" dirty="0" smtClean="0">
                <a:solidFill>
                  <a:srgbClr val="676661"/>
                </a:solidFill>
                <a:latin typeface="微软雅黑" panose="020B0503020204020204" pitchFamily="34" charset="-122"/>
                <a:ea typeface="微软雅黑" panose="020B0503020204020204" pitchFamily="34" charset="-122"/>
              </a:rPr>
              <a:t>成果展示</a:t>
            </a:r>
            <a:r>
              <a:rPr lang="en-US" altLang="zh-CN" sz="3600" dirty="0" smtClean="0">
                <a:solidFill>
                  <a:srgbClr val="676661"/>
                </a:solidFill>
              </a:rPr>
              <a:t>』</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822933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实现方法</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7" name="矩形 6"/>
          <p:cNvSpPr/>
          <p:nvPr/>
        </p:nvSpPr>
        <p:spPr>
          <a:xfrm>
            <a:off x="788964" y="2276150"/>
            <a:ext cx="1893468"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分块、冗余</a:t>
            </a:r>
            <a:endParaRPr lang="zh-CN" altLang="en-US" sz="2400" dirty="0">
              <a:solidFill>
                <a:srgbClr val="676661"/>
              </a:solidFill>
              <a:ea typeface="微软雅黑" charset="0"/>
            </a:endParaRPr>
          </a:p>
        </p:txBody>
      </p:sp>
      <p:sp>
        <p:nvSpPr>
          <p:cNvPr id="14" name="矩形 13"/>
          <p:cNvSpPr/>
          <p:nvPr/>
        </p:nvSpPr>
        <p:spPr>
          <a:xfrm>
            <a:off x="798709" y="1588522"/>
            <a:ext cx="1585690"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本地加密</a:t>
            </a:r>
            <a:endParaRPr lang="zh-CN" altLang="en-US" sz="2400" dirty="0">
              <a:solidFill>
                <a:srgbClr val="676661"/>
              </a:solidFill>
              <a:ea typeface="微软雅黑" charset="0"/>
            </a:endParaRPr>
          </a:p>
        </p:txBody>
      </p:sp>
      <p:sp>
        <p:nvSpPr>
          <p:cNvPr id="268" name="矩形 267"/>
          <p:cNvSpPr/>
          <p:nvPr/>
        </p:nvSpPr>
        <p:spPr>
          <a:xfrm>
            <a:off x="788964" y="2948703"/>
            <a:ext cx="1585690"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b="1" dirty="0" smtClean="0">
                <a:solidFill>
                  <a:srgbClr val="676661"/>
                </a:solidFill>
                <a:ea typeface="微软雅黑" charset="0"/>
              </a:rPr>
              <a:t>闲时同步</a:t>
            </a:r>
            <a:endParaRPr lang="zh-CN" altLang="en-US" sz="2400" b="1" dirty="0">
              <a:solidFill>
                <a:srgbClr val="676661"/>
              </a:solidFill>
              <a:ea typeface="微软雅黑" charset="0"/>
            </a:endParaRPr>
          </a:p>
        </p:txBody>
      </p:sp>
      <p:sp>
        <p:nvSpPr>
          <p:cNvPr id="270" name="矩形 269"/>
          <p:cNvSpPr/>
          <p:nvPr/>
        </p:nvSpPr>
        <p:spPr>
          <a:xfrm>
            <a:off x="798709" y="3621256"/>
            <a:ext cx="1893468"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上传</a:t>
            </a:r>
            <a:r>
              <a:rPr lang="zh-CN" altLang="en-US" sz="2400" dirty="0">
                <a:solidFill>
                  <a:srgbClr val="676661"/>
                </a:solidFill>
                <a:ea typeface="微软雅黑" charset="0"/>
              </a:rPr>
              <a:t>、</a:t>
            </a:r>
            <a:r>
              <a:rPr lang="zh-CN" altLang="en-US" sz="2400" dirty="0" smtClean="0">
                <a:solidFill>
                  <a:srgbClr val="676661"/>
                </a:solidFill>
                <a:ea typeface="微软雅黑" charset="0"/>
              </a:rPr>
              <a:t>下载</a:t>
            </a:r>
            <a:endParaRPr lang="zh-CN" altLang="en-US" sz="2400" dirty="0">
              <a:solidFill>
                <a:srgbClr val="676661"/>
              </a:solidFill>
              <a:ea typeface="微软雅黑" charset="0"/>
            </a:endParaRPr>
          </a:p>
        </p:txBody>
      </p:sp>
      <p:sp>
        <p:nvSpPr>
          <p:cNvPr id="2" name="矩形 1"/>
          <p:cNvSpPr/>
          <p:nvPr/>
        </p:nvSpPr>
        <p:spPr>
          <a:xfrm>
            <a:off x="3646770" y="126913"/>
            <a:ext cx="45719" cy="6591521"/>
          </a:xfrm>
          <a:prstGeom prst="rect">
            <a:avLst/>
          </a:prstGeom>
          <a:solidFill>
            <a:srgbClr val="5D9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060052" y="882096"/>
            <a:ext cx="6960367" cy="523220"/>
          </a:xfrm>
          <a:prstGeom prst="rect">
            <a:avLst/>
          </a:prstGeom>
        </p:spPr>
        <p:txBody>
          <a:bodyPr wrap="none">
            <a:spAutoFit/>
          </a:bodyPr>
          <a:lstStyle/>
          <a:p>
            <a:pPr marL="342900" indent="-342900" defTabSz="609585">
              <a:buFont typeface="Wingdings" panose="05000000000000000000" pitchFamily="2" charset="2"/>
              <a:buChar char="Ø"/>
            </a:pPr>
            <a:r>
              <a:rPr lang="en-US" altLang="zh-CN" sz="2800" b="1" dirty="0" smtClean="0">
                <a:solidFill>
                  <a:srgbClr val="676661"/>
                </a:solidFill>
                <a:ea typeface="微软雅黑" charset="0"/>
              </a:rPr>
              <a:t>Watchdog</a:t>
            </a:r>
            <a:r>
              <a:rPr lang="zh-CN" altLang="en-US" sz="2400" b="1" dirty="0" smtClean="0">
                <a:solidFill>
                  <a:srgbClr val="676661"/>
                </a:solidFill>
                <a:ea typeface="微软雅黑" charset="0"/>
              </a:rPr>
              <a:t>模块</a:t>
            </a:r>
            <a:r>
              <a:rPr lang="zh-CN" altLang="en-US" sz="2400" b="1" dirty="0">
                <a:solidFill>
                  <a:srgbClr val="676661"/>
                </a:solidFill>
                <a:ea typeface="微软雅黑" charset="0"/>
              </a:rPr>
              <a:t>监</a:t>
            </a:r>
            <a:r>
              <a:rPr lang="zh-CN" altLang="en-US" sz="2400" b="1" dirty="0" smtClean="0">
                <a:solidFill>
                  <a:srgbClr val="676661"/>
                </a:solidFill>
                <a:ea typeface="微软雅黑" charset="0"/>
              </a:rPr>
              <a:t>测指定目录下文件修改和增删</a:t>
            </a:r>
            <a:endParaRPr lang="en-US" altLang="zh-CN" sz="2400" b="1" dirty="0" smtClean="0">
              <a:solidFill>
                <a:srgbClr val="676661"/>
              </a:solidFill>
              <a:ea typeface="微软雅黑" charset="0"/>
            </a:endParaRPr>
          </a:p>
        </p:txBody>
      </p:sp>
    </p:spTree>
    <p:extLst>
      <p:ext uri="{BB962C8B-B14F-4D97-AF65-F5344CB8AC3E}">
        <p14:creationId xmlns:p14="http://schemas.microsoft.com/office/powerpoint/2010/main" val="361303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实现方法</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7" name="矩形 6"/>
          <p:cNvSpPr/>
          <p:nvPr/>
        </p:nvSpPr>
        <p:spPr>
          <a:xfrm>
            <a:off x="788964" y="2276150"/>
            <a:ext cx="1893468"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分块、冗余</a:t>
            </a:r>
            <a:endParaRPr lang="zh-CN" altLang="en-US" sz="2400" dirty="0">
              <a:solidFill>
                <a:srgbClr val="676661"/>
              </a:solidFill>
              <a:ea typeface="微软雅黑" charset="0"/>
            </a:endParaRPr>
          </a:p>
        </p:txBody>
      </p:sp>
      <p:sp>
        <p:nvSpPr>
          <p:cNvPr id="14" name="矩形 13"/>
          <p:cNvSpPr/>
          <p:nvPr/>
        </p:nvSpPr>
        <p:spPr>
          <a:xfrm>
            <a:off x="798709" y="1588522"/>
            <a:ext cx="1585690"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本地加密</a:t>
            </a:r>
            <a:endParaRPr lang="zh-CN" altLang="en-US" sz="2400" dirty="0">
              <a:solidFill>
                <a:srgbClr val="676661"/>
              </a:solidFill>
              <a:ea typeface="微软雅黑" charset="0"/>
            </a:endParaRPr>
          </a:p>
        </p:txBody>
      </p:sp>
      <p:sp>
        <p:nvSpPr>
          <p:cNvPr id="268" name="矩形 267"/>
          <p:cNvSpPr/>
          <p:nvPr/>
        </p:nvSpPr>
        <p:spPr>
          <a:xfrm>
            <a:off x="788964" y="2948703"/>
            <a:ext cx="1585690"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dirty="0" smtClean="0">
                <a:solidFill>
                  <a:srgbClr val="676661"/>
                </a:solidFill>
                <a:ea typeface="微软雅黑" charset="0"/>
              </a:rPr>
              <a:t>闲时同步</a:t>
            </a:r>
            <a:endParaRPr lang="zh-CN" altLang="en-US" sz="2400" dirty="0">
              <a:solidFill>
                <a:srgbClr val="676661"/>
              </a:solidFill>
              <a:ea typeface="微软雅黑" charset="0"/>
            </a:endParaRPr>
          </a:p>
        </p:txBody>
      </p:sp>
      <p:sp>
        <p:nvSpPr>
          <p:cNvPr id="270" name="矩形 269"/>
          <p:cNvSpPr/>
          <p:nvPr/>
        </p:nvSpPr>
        <p:spPr>
          <a:xfrm>
            <a:off x="798709" y="3621256"/>
            <a:ext cx="1893468" cy="461665"/>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400" b="1" dirty="0" smtClean="0">
                <a:solidFill>
                  <a:srgbClr val="676661"/>
                </a:solidFill>
                <a:ea typeface="微软雅黑" charset="0"/>
              </a:rPr>
              <a:t>上传</a:t>
            </a:r>
            <a:r>
              <a:rPr lang="zh-CN" altLang="en-US" sz="2400" b="1" dirty="0">
                <a:solidFill>
                  <a:srgbClr val="676661"/>
                </a:solidFill>
                <a:ea typeface="微软雅黑" charset="0"/>
              </a:rPr>
              <a:t>、</a:t>
            </a:r>
            <a:r>
              <a:rPr lang="zh-CN" altLang="en-US" sz="2400" b="1" dirty="0" smtClean="0">
                <a:solidFill>
                  <a:srgbClr val="676661"/>
                </a:solidFill>
                <a:ea typeface="微软雅黑" charset="0"/>
              </a:rPr>
              <a:t>下载</a:t>
            </a:r>
            <a:endParaRPr lang="zh-CN" altLang="en-US" sz="2400" b="1" dirty="0">
              <a:solidFill>
                <a:srgbClr val="676661"/>
              </a:solidFill>
              <a:ea typeface="微软雅黑" charset="0"/>
            </a:endParaRPr>
          </a:p>
        </p:txBody>
      </p:sp>
      <p:sp>
        <p:nvSpPr>
          <p:cNvPr id="2" name="矩形 1"/>
          <p:cNvSpPr/>
          <p:nvPr/>
        </p:nvSpPr>
        <p:spPr>
          <a:xfrm>
            <a:off x="3646770" y="126913"/>
            <a:ext cx="45719" cy="6591521"/>
          </a:xfrm>
          <a:prstGeom prst="rect">
            <a:avLst/>
          </a:prstGeom>
          <a:solidFill>
            <a:srgbClr val="5D9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060052" y="891721"/>
            <a:ext cx="7750146" cy="3231654"/>
          </a:xfrm>
          <a:prstGeom prst="rect">
            <a:avLst/>
          </a:prstGeom>
        </p:spPr>
        <p:txBody>
          <a:bodyPr wrap="square">
            <a:spAutoFit/>
          </a:bodyPr>
          <a:lstStyle/>
          <a:p>
            <a:pPr marL="342900" indent="-342900" defTabSz="609585">
              <a:buFont typeface="Wingdings" panose="05000000000000000000" pitchFamily="2" charset="2"/>
              <a:buChar char="Ø"/>
            </a:pPr>
            <a:r>
              <a:rPr lang="zh-CN" altLang="en-US" sz="2400" b="1" dirty="0" smtClean="0">
                <a:solidFill>
                  <a:srgbClr val="676661"/>
                </a:solidFill>
                <a:ea typeface="微软雅黑" charset="0"/>
              </a:rPr>
              <a:t>本地存储文件索引表，存放文件名和其对应块索引表存放位置</a:t>
            </a:r>
            <a:endParaRPr lang="en-US" altLang="zh-CN" sz="2400" b="1" dirty="0" smtClean="0">
              <a:solidFill>
                <a:srgbClr val="676661"/>
              </a:solidFill>
              <a:ea typeface="微软雅黑" charset="0"/>
            </a:endParaRPr>
          </a:p>
          <a:p>
            <a:pPr marL="342900" indent="-342900" defTabSz="609585">
              <a:buFont typeface="Wingdings" panose="05000000000000000000" pitchFamily="2" charset="2"/>
              <a:buChar char="Ø"/>
            </a:pPr>
            <a:endParaRPr lang="en-US" altLang="zh-CN" sz="2400" b="1" dirty="0">
              <a:solidFill>
                <a:srgbClr val="676661"/>
              </a:solidFill>
              <a:ea typeface="微软雅黑" charset="0"/>
            </a:endParaRPr>
          </a:p>
          <a:p>
            <a:pPr marL="342900" indent="-342900" defTabSz="609585">
              <a:buFont typeface="Wingdings" panose="05000000000000000000" pitchFamily="2" charset="2"/>
              <a:buChar char="Ø"/>
            </a:pPr>
            <a:r>
              <a:rPr lang="zh-CN" altLang="en-US" sz="2400" b="1" dirty="0" smtClean="0">
                <a:solidFill>
                  <a:srgbClr val="676661"/>
                </a:solidFill>
                <a:ea typeface="微软雅黑" charset="0"/>
              </a:rPr>
              <a:t>每个文件对应一个块索引表，上传至多个网盘</a:t>
            </a:r>
            <a:endParaRPr lang="en-US" altLang="zh-CN" sz="2400" b="1" dirty="0" smtClean="0">
              <a:solidFill>
                <a:srgbClr val="676661"/>
              </a:solidFill>
              <a:ea typeface="微软雅黑" charset="0"/>
            </a:endParaRPr>
          </a:p>
          <a:p>
            <a:pPr marL="342900" indent="-342900" defTabSz="609585">
              <a:buFont typeface="Wingdings" panose="05000000000000000000" pitchFamily="2" charset="2"/>
              <a:buChar char="Ø"/>
            </a:pPr>
            <a:endParaRPr lang="en-US" altLang="zh-CN" sz="2400" b="1" dirty="0">
              <a:solidFill>
                <a:srgbClr val="676661"/>
              </a:solidFill>
              <a:ea typeface="微软雅黑" charset="0"/>
            </a:endParaRPr>
          </a:p>
          <a:p>
            <a:pPr marL="342900" indent="-342900" defTabSz="609585">
              <a:buFont typeface="Wingdings" panose="05000000000000000000" pitchFamily="2" charset="2"/>
              <a:buChar char="Ø"/>
            </a:pPr>
            <a:r>
              <a:rPr lang="en-US" altLang="zh-CN" sz="2800" b="1" dirty="0" err="1" smtClean="0">
                <a:solidFill>
                  <a:srgbClr val="676661"/>
                </a:solidFill>
                <a:ea typeface="微软雅黑" charset="0"/>
              </a:rPr>
              <a:t>Rclone</a:t>
            </a:r>
            <a:endParaRPr lang="en-US" altLang="zh-CN" sz="2800" b="1" dirty="0" smtClean="0">
              <a:solidFill>
                <a:srgbClr val="676661"/>
              </a:solidFill>
              <a:ea typeface="微软雅黑" charset="0"/>
            </a:endParaRPr>
          </a:p>
          <a:p>
            <a:pPr marL="342900" indent="-342900" defTabSz="609585">
              <a:buFont typeface="Wingdings" panose="05000000000000000000" pitchFamily="2" charset="2"/>
              <a:buChar char="Ø"/>
            </a:pPr>
            <a:endParaRPr lang="en-US" altLang="zh-CN" sz="2800" b="1" dirty="0">
              <a:solidFill>
                <a:srgbClr val="676661"/>
              </a:solidFill>
              <a:ea typeface="微软雅黑" charset="0"/>
            </a:endParaRPr>
          </a:p>
          <a:p>
            <a:pPr marL="342900" indent="-342900" defTabSz="609585">
              <a:buFont typeface="Wingdings" panose="05000000000000000000" pitchFamily="2" charset="2"/>
              <a:buChar char="Ø"/>
            </a:pPr>
            <a:r>
              <a:rPr lang="en-US" altLang="zh-CN" sz="2800" b="1" dirty="0" smtClean="0">
                <a:solidFill>
                  <a:srgbClr val="676661"/>
                </a:solidFill>
                <a:ea typeface="微软雅黑" charset="0"/>
              </a:rPr>
              <a:t>Multiprocessing</a:t>
            </a:r>
            <a:endParaRPr lang="en-US" altLang="zh-CN" sz="2800" b="1" dirty="0" smtClean="0">
              <a:solidFill>
                <a:srgbClr val="676661"/>
              </a:solidFill>
              <a:ea typeface="微软雅黑" charset="0"/>
            </a:endParaRPr>
          </a:p>
        </p:txBody>
      </p:sp>
    </p:spTree>
    <p:extLst>
      <p:ext uri="{BB962C8B-B14F-4D97-AF65-F5344CB8AC3E}">
        <p14:creationId xmlns:p14="http://schemas.microsoft.com/office/powerpoint/2010/main" val="3844050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实现方法</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32" name="矩形 31"/>
          <p:cNvSpPr/>
          <p:nvPr/>
        </p:nvSpPr>
        <p:spPr>
          <a:xfrm>
            <a:off x="1350871" y="3765610"/>
            <a:ext cx="1925053"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Generate block list</a:t>
            </a:r>
          </a:p>
          <a:p>
            <a:pPr algn="ctr"/>
            <a:r>
              <a:rPr lang="en-US" altLang="zh-CN" dirty="0" smtClean="0"/>
              <a:t>Modify file list</a:t>
            </a:r>
            <a:endParaRPr lang="zh-CN" altLang="en-US" dirty="0"/>
          </a:p>
        </p:txBody>
      </p:sp>
      <p:sp>
        <p:nvSpPr>
          <p:cNvPr id="36" name="矩形 35"/>
          <p:cNvSpPr/>
          <p:nvPr/>
        </p:nvSpPr>
        <p:spPr>
          <a:xfrm>
            <a:off x="1736321" y="1106318"/>
            <a:ext cx="1117244"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Encrypt local file</a:t>
            </a:r>
            <a:endParaRPr lang="zh-CN" altLang="en-US" dirty="0"/>
          </a:p>
        </p:txBody>
      </p:sp>
      <p:sp>
        <p:nvSpPr>
          <p:cNvPr id="37" name="矩形 36"/>
          <p:cNvSpPr/>
          <p:nvPr/>
        </p:nvSpPr>
        <p:spPr>
          <a:xfrm>
            <a:off x="1436138" y="1993120"/>
            <a:ext cx="1742175"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Calculate HASH value</a:t>
            </a:r>
            <a:endParaRPr lang="zh-CN" altLang="en-US" dirty="0"/>
          </a:p>
        </p:txBody>
      </p:sp>
      <p:sp>
        <p:nvSpPr>
          <p:cNvPr id="40" name="矩形 39"/>
          <p:cNvSpPr/>
          <p:nvPr/>
        </p:nvSpPr>
        <p:spPr>
          <a:xfrm>
            <a:off x="1591496" y="2879922"/>
            <a:ext cx="1406893"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Split file into blocks</a:t>
            </a:r>
            <a:endParaRPr lang="zh-CN" altLang="en-US" dirty="0"/>
          </a:p>
        </p:txBody>
      </p:sp>
      <p:sp>
        <p:nvSpPr>
          <p:cNvPr id="41" name="矩形 40"/>
          <p:cNvSpPr/>
          <p:nvPr/>
        </p:nvSpPr>
        <p:spPr>
          <a:xfrm>
            <a:off x="1160710" y="4724349"/>
            <a:ext cx="2305375"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Upload blocks according to block list</a:t>
            </a:r>
            <a:endParaRPr lang="zh-CN" altLang="en-US" dirty="0"/>
          </a:p>
        </p:txBody>
      </p:sp>
      <p:sp>
        <p:nvSpPr>
          <p:cNvPr id="45" name="矩形 44"/>
          <p:cNvSpPr/>
          <p:nvPr/>
        </p:nvSpPr>
        <p:spPr>
          <a:xfrm>
            <a:off x="6532304" y="992445"/>
            <a:ext cx="1310844"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Read file list</a:t>
            </a:r>
            <a:endParaRPr lang="zh-CN" altLang="en-US" dirty="0"/>
          </a:p>
        </p:txBody>
      </p:sp>
      <p:sp>
        <p:nvSpPr>
          <p:cNvPr id="46" name="矩形 45"/>
          <p:cNvSpPr/>
          <p:nvPr/>
        </p:nvSpPr>
        <p:spPr>
          <a:xfrm>
            <a:off x="6564203" y="1889230"/>
            <a:ext cx="1257580"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Download block list</a:t>
            </a:r>
            <a:endParaRPr lang="zh-CN" altLang="en-US" dirty="0"/>
          </a:p>
        </p:txBody>
      </p:sp>
      <p:sp>
        <p:nvSpPr>
          <p:cNvPr id="47" name="矩形 46"/>
          <p:cNvSpPr/>
          <p:nvPr/>
        </p:nvSpPr>
        <p:spPr>
          <a:xfrm>
            <a:off x="6035038" y="2786015"/>
            <a:ext cx="2305375"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Download blocks according to block list</a:t>
            </a:r>
            <a:endParaRPr lang="zh-CN" altLang="en-US" dirty="0"/>
          </a:p>
        </p:txBody>
      </p:sp>
      <p:sp>
        <p:nvSpPr>
          <p:cNvPr id="49" name="矩形 48"/>
          <p:cNvSpPr/>
          <p:nvPr/>
        </p:nvSpPr>
        <p:spPr>
          <a:xfrm>
            <a:off x="6460363" y="4951134"/>
            <a:ext cx="1513772"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Merge blocks</a:t>
            </a:r>
            <a:endParaRPr lang="zh-CN" altLang="en-US" dirty="0"/>
          </a:p>
        </p:txBody>
      </p:sp>
      <p:sp>
        <p:nvSpPr>
          <p:cNvPr id="50" name="矩形 49"/>
          <p:cNvSpPr/>
          <p:nvPr/>
        </p:nvSpPr>
        <p:spPr>
          <a:xfrm>
            <a:off x="6658627" y="5838871"/>
            <a:ext cx="1117244"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Decrypt</a:t>
            </a:r>
            <a:endParaRPr lang="zh-CN" altLang="en-US" dirty="0"/>
          </a:p>
        </p:txBody>
      </p:sp>
      <p:cxnSp>
        <p:nvCxnSpPr>
          <p:cNvPr id="54" name="直接箭头连接符 53"/>
          <p:cNvCxnSpPr>
            <a:stCxn id="49" idx="2"/>
          </p:cNvCxnSpPr>
          <p:nvPr/>
        </p:nvCxnSpPr>
        <p:spPr>
          <a:xfrm>
            <a:off x="7217249" y="5549710"/>
            <a:ext cx="0" cy="289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矩形 54"/>
          <p:cNvSpPr/>
          <p:nvPr/>
        </p:nvSpPr>
        <p:spPr>
          <a:xfrm>
            <a:off x="6250481" y="462028"/>
            <a:ext cx="1938288" cy="369332"/>
          </a:xfrm>
          <a:prstGeom prst="rect">
            <a:avLst/>
          </a:prstGeom>
        </p:spPr>
        <p:txBody>
          <a:bodyPr wrap="none">
            <a:spAutoFit/>
          </a:bodyPr>
          <a:lstStyle/>
          <a:p>
            <a:pPr algn="ctr" defTabSz="609585"/>
            <a:r>
              <a:rPr lang="en-US" altLang="zh-CN" b="1" dirty="0" smtClean="0">
                <a:solidFill>
                  <a:srgbClr val="676661"/>
                </a:solidFill>
                <a:ea typeface="微软雅黑" charset="0"/>
              </a:rPr>
              <a:t>Download process</a:t>
            </a:r>
            <a:endParaRPr lang="zh-CN" altLang="en-US" sz="2400" dirty="0">
              <a:solidFill>
                <a:srgbClr val="676661"/>
              </a:solidFill>
              <a:ea typeface="微软雅黑" charset="0"/>
            </a:endParaRPr>
          </a:p>
        </p:txBody>
      </p:sp>
      <p:sp>
        <p:nvSpPr>
          <p:cNvPr id="56" name="矩形 55"/>
          <p:cNvSpPr/>
          <p:nvPr/>
        </p:nvSpPr>
        <p:spPr>
          <a:xfrm>
            <a:off x="1546728" y="566414"/>
            <a:ext cx="1648593" cy="369332"/>
          </a:xfrm>
          <a:prstGeom prst="rect">
            <a:avLst/>
          </a:prstGeom>
        </p:spPr>
        <p:txBody>
          <a:bodyPr wrap="none">
            <a:spAutoFit/>
          </a:bodyPr>
          <a:lstStyle/>
          <a:p>
            <a:pPr algn="ctr" defTabSz="609585"/>
            <a:r>
              <a:rPr lang="en-US" altLang="zh-CN" b="1" dirty="0" smtClean="0">
                <a:solidFill>
                  <a:srgbClr val="676661"/>
                </a:solidFill>
                <a:ea typeface="微软雅黑" charset="0"/>
              </a:rPr>
              <a:t>Upload process</a:t>
            </a:r>
            <a:endParaRPr lang="zh-CN" altLang="en-US" sz="2400" dirty="0">
              <a:solidFill>
                <a:srgbClr val="676661"/>
              </a:solidFill>
              <a:ea typeface="微软雅黑" charset="0"/>
            </a:endParaRPr>
          </a:p>
        </p:txBody>
      </p:sp>
      <p:sp>
        <p:nvSpPr>
          <p:cNvPr id="9" name="流程图: 决策 8"/>
          <p:cNvSpPr/>
          <p:nvPr/>
        </p:nvSpPr>
        <p:spPr>
          <a:xfrm>
            <a:off x="1235893" y="5639925"/>
            <a:ext cx="2142663" cy="967563"/>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Upload fail?</a:t>
            </a:r>
            <a:endParaRPr lang="zh-CN" altLang="en-US" dirty="0"/>
          </a:p>
        </p:txBody>
      </p:sp>
      <p:sp>
        <p:nvSpPr>
          <p:cNvPr id="57" name="矩形 56"/>
          <p:cNvSpPr/>
          <p:nvPr/>
        </p:nvSpPr>
        <p:spPr>
          <a:xfrm>
            <a:off x="3925309" y="5824419"/>
            <a:ext cx="2207199"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Reallocate cloud disk</a:t>
            </a:r>
          </a:p>
          <a:p>
            <a:pPr algn="ctr"/>
            <a:r>
              <a:rPr lang="en-US" altLang="zh-CN" dirty="0" smtClean="0"/>
              <a:t>Modify block list</a:t>
            </a:r>
            <a:endParaRPr lang="zh-CN" altLang="en-US" dirty="0"/>
          </a:p>
        </p:txBody>
      </p:sp>
      <p:cxnSp>
        <p:nvCxnSpPr>
          <p:cNvPr id="13" name="肘形连接符 12"/>
          <p:cNvCxnSpPr>
            <a:stCxn id="57" idx="0"/>
            <a:endCxn id="41" idx="3"/>
          </p:cNvCxnSpPr>
          <p:nvPr/>
        </p:nvCxnSpPr>
        <p:spPr>
          <a:xfrm rot="16200000" flipV="1">
            <a:off x="3847106" y="4642616"/>
            <a:ext cx="800782" cy="156282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36" idx="2"/>
          </p:cNvCxnSpPr>
          <p:nvPr/>
        </p:nvCxnSpPr>
        <p:spPr>
          <a:xfrm>
            <a:off x="2294943" y="1704894"/>
            <a:ext cx="0" cy="299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2294942" y="2591696"/>
            <a:ext cx="0" cy="299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p:nvPr/>
        </p:nvCxnSpPr>
        <p:spPr>
          <a:xfrm>
            <a:off x="2294676" y="3478498"/>
            <a:ext cx="0" cy="299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32" idx="2"/>
            <a:endCxn id="41" idx="0"/>
          </p:cNvCxnSpPr>
          <p:nvPr/>
        </p:nvCxnSpPr>
        <p:spPr>
          <a:xfrm>
            <a:off x="2313398" y="4364186"/>
            <a:ext cx="0" cy="360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41" idx="2"/>
            <a:endCxn id="9" idx="0"/>
          </p:cNvCxnSpPr>
          <p:nvPr/>
        </p:nvCxnSpPr>
        <p:spPr>
          <a:xfrm flipH="1">
            <a:off x="2307225" y="5322925"/>
            <a:ext cx="6173" cy="317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7" name="直接箭头连接符 256"/>
          <p:cNvCxnSpPr>
            <a:stCxn id="9" idx="3"/>
            <a:endCxn id="57" idx="1"/>
          </p:cNvCxnSpPr>
          <p:nvPr/>
        </p:nvCxnSpPr>
        <p:spPr>
          <a:xfrm>
            <a:off x="3378556" y="6123707"/>
            <a:ext cx="5467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2" name="文本框 261"/>
          <p:cNvSpPr txBox="1"/>
          <p:nvPr/>
        </p:nvSpPr>
        <p:spPr>
          <a:xfrm>
            <a:off x="3436231" y="5789397"/>
            <a:ext cx="296876" cy="369332"/>
          </a:xfrm>
          <a:prstGeom prst="rect">
            <a:avLst/>
          </a:prstGeom>
          <a:noFill/>
        </p:spPr>
        <p:txBody>
          <a:bodyPr wrap="none" rtlCol="0">
            <a:spAutoFit/>
          </a:bodyPr>
          <a:lstStyle/>
          <a:p>
            <a:r>
              <a:rPr lang="en-US" altLang="zh-CN" dirty="0" smtClean="0"/>
              <a:t>Y</a:t>
            </a:r>
            <a:endParaRPr lang="zh-CN" altLang="en-US" dirty="0"/>
          </a:p>
        </p:txBody>
      </p:sp>
      <p:sp>
        <p:nvSpPr>
          <p:cNvPr id="77" name="流程图: 决策 76"/>
          <p:cNvSpPr/>
          <p:nvPr/>
        </p:nvSpPr>
        <p:spPr>
          <a:xfrm>
            <a:off x="5753727" y="3684081"/>
            <a:ext cx="2878531" cy="967563"/>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Is block data complete?</a:t>
            </a:r>
            <a:endParaRPr lang="zh-CN" altLang="en-US" dirty="0"/>
          </a:p>
        </p:txBody>
      </p:sp>
      <p:sp>
        <p:nvSpPr>
          <p:cNvPr id="78" name="矩形 77"/>
          <p:cNvSpPr/>
          <p:nvPr/>
        </p:nvSpPr>
        <p:spPr>
          <a:xfrm>
            <a:off x="9143890" y="3868574"/>
            <a:ext cx="2762752" cy="5985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Download the incomplete block from the other server</a:t>
            </a:r>
            <a:endParaRPr lang="zh-CN" altLang="en-US" dirty="0"/>
          </a:p>
        </p:txBody>
      </p:sp>
      <p:cxnSp>
        <p:nvCxnSpPr>
          <p:cNvPr id="267" name="直接箭头连接符 266"/>
          <p:cNvCxnSpPr>
            <a:stCxn id="77" idx="2"/>
          </p:cNvCxnSpPr>
          <p:nvPr/>
        </p:nvCxnSpPr>
        <p:spPr>
          <a:xfrm flipH="1">
            <a:off x="7192992" y="4651644"/>
            <a:ext cx="1" cy="299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文本框 80"/>
          <p:cNvSpPr txBox="1"/>
          <p:nvPr/>
        </p:nvSpPr>
        <p:spPr>
          <a:xfrm>
            <a:off x="6757975" y="4611559"/>
            <a:ext cx="296876" cy="369332"/>
          </a:xfrm>
          <a:prstGeom prst="rect">
            <a:avLst/>
          </a:prstGeom>
          <a:noFill/>
        </p:spPr>
        <p:txBody>
          <a:bodyPr wrap="none" rtlCol="0">
            <a:spAutoFit/>
          </a:bodyPr>
          <a:lstStyle/>
          <a:p>
            <a:r>
              <a:rPr lang="en-US" altLang="zh-CN" dirty="0" smtClean="0"/>
              <a:t>Y</a:t>
            </a:r>
            <a:endParaRPr lang="zh-CN" altLang="en-US" dirty="0"/>
          </a:p>
        </p:txBody>
      </p:sp>
      <p:sp>
        <p:nvSpPr>
          <p:cNvPr id="82" name="文本框 81"/>
          <p:cNvSpPr txBox="1"/>
          <p:nvPr/>
        </p:nvSpPr>
        <p:spPr>
          <a:xfrm>
            <a:off x="8723833" y="3799103"/>
            <a:ext cx="333746" cy="369332"/>
          </a:xfrm>
          <a:prstGeom prst="rect">
            <a:avLst/>
          </a:prstGeom>
          <a:noFill/>
        </p:spPr>
        <p:txBody>
          <a:bodyPr wrap="none" rtlCol="0">
            <a:spAutoFit/>
          </a:bodyPr>
          <a:lstStyle/>
          <a:p>
            <a:r>
              <a:rPr lang="en-US" altLang="zh-CN" dirty="0"/>
              <a:t>N</a:t>
            </a:r>
            <a:endParaRPr lang="zh-CN" altLang="en-US" dirty="0"/>
          </a:p>
        </p:txBody>
      </p:sp>
      <p:cxnSp>
        <p:nvCxnSpPr>
          <p:cNvPr id="271" name="直接箭头连接符 270"/>
          <p:cNvCxnSpPr>
            <a:stCxn id="77" idx="3"/>
            <a:endCxn id="78" idx="1"/>
          </p:cNvCxnSpPr>
          <p:nvPr/>
        </p:nvCxnSpPr>
        <p:spPr>
          <a:xfrm flipV="1">
            <a:off x="8632258" y="4167862"/>
            <a:ext cx="5116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3" name="肘形连接符 272"/>
          <p:cNvCxnSpPr>
            <a:stCxn id="78" idx="0"/>
            <a:endCxn id="47" idx="3"/>
          </p:cNvCxnSpPr>
          <p:nvPr/>
        </p:nvCxnSpPr>
        <p:spPr>
          <a:xfrm rot="16200000" flipV="1">
            <a:off x="9041205" y="2384512"/>
            <a:ext cx="783271" cy="21848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5" name="直接箭头连接符 274"/>
          <p:cNvCxnSpPr>
            <a:stCxn id="45" idx="2"/>
            <a:endCxn id="46" idx="0"/>
          </p:cNvCxnSpPr>
          <p:nvPr/>
        </p:nvCxnSpPr>
        <p:spPr>
          <a:xfrm>
            <a:off x="7187726" y="1591021"/>
            <a:ext cx="5267" cy="298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7" name="直接箭头连接符 276"/>
          <p:cNvCxnSpPr>
            <a:stCxn id="46" idx="2"/>
            <a:endCxn id="47" idx="0"/>
          </p:cNvCxnSpPr>
          <p:nvPr/>
        </p:nvCxnSpPr>
        <p:spPr>
          <a:xfrm flipH="1">
            <a:off x="7187726" y="2487806"/>
            <a:ext cx="5267" cy="298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9" name="直接箭头连接符 278"/>
          <p:cNvCxnSpPr>
            <a:stCxn id="47" idx="2"/>
            <a:endCxn id="77" idx="0"/>
          </p:cNvCxnSpPr>
          <p:nvPr/>
        </p:nvCxnSpPr>
        <p:spPr>
          <a:xfrm>
            <a:off x="7187726" y="3384591"/>
            <a:ext cx="5267" cy="299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2774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实现方法</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5" name="Rectangle 7"/>
          <p:cNvSpPr>
            <a:spLocks noChangeArrowheads="1"/>
          </p:cNvSpPr>
          <p:nvPr/>
        </p:nvSpPr>
        <p:spPr bwMode="auto">
          <a:xfrm>
            <a:off x="590405" y="804063"/>
            <a:ext cx="8335936" cy="583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342900" marR="0" lvl="0" indent="-342900" defTabSz="609585" fontAlgn="base">
              <a:lnSpc>
                <a:spcPct val="100000"/>
              </a:lnSpc>
              <a:spcBef>
                <a:spcPct val="0"/>
              </a:spcBef>
              <a:spcAft>
                <a:spcPct val="0"/>
              </a:spcAft>
              <a:buClrTx/>
              <a:buSzTx/>
              <a:buFont typeface="Wingdings" panose="05000000000000000000" pitchFamily="2" charset="2"/>
              <a:buChar char="Ø"/>
              <a:tabLst/>
            </a:pPr>
            <a:r>
              <a:rPr lang="zh-CN" altLang="zh-CN" sz="2400" b="1" dirty="0" smtClean="0">
                <a:solidFill>
                  <a:srgbClr val="676661"/>
                </a:solidFill>
                <a:ea typeface="微软雅黑" charset="0"/>
              </a:rPr>
              <a:t>前端</a:t>
            </a:r>
            <a:endParaRPr lang="en-US" altLang="zh-CN" sz="2400" b="1" dirty="0" smtClean="0">
              <a:solidFill>
                <a:srgbClr val="676661"/>
              </a:solidFill>
              <a:ea typeface="微软雅黑" charset="0"/>
            </a:endParaRPr>
          </a:p>
          <a:p>
            <a:pPr lvl="1" defTabSz="609585" fontAlgn="base">
              <a:spcBef>
                <a:spcPct val="0"/>
              </a:spcBef>
              <a:spcAft>
                <a:spcPct val="0"/>
              </a:spcAft>
            </a:pPr>
            <a:r>
              <a:rPr lang="zh-CN" altLang="zh-CN" sz="2000" dirty="0" smtClean="0">
                <a:solidFill>
                  <a:srgbClr val="676661"/>
                </a:solidFill>
                <a:ea typeface="微软雅黑" charset="0"/>
              </a:rPr>
              <a:t>使用</a:t>
            </a:r>
            <a:r>
              <a:rPr lang="en-US" altLang="zh-CN" sz="2000" dirty="0">
                <a:solidFill>
                  <a:srgbClr val="676661"/>
                </a:solidFill>
                <a:ea typeface="微软雅黑" charset="0"/>
              </a:rPr>
              <a:t>flask</a:t>
            </a:r>
            <a:r>
              <a:rPr lang="zh-CN" altLang="en-US" sz="2000" dirty="0">
                <a:solidFill>
                  <a:srgbClr val="676661"/>
                </a:solidFill>
                <a:ea typeface="微软雅黑" charset="0"/>
              </a:rPr>
              <a:t>实现在本地运行的</a:t>
            </a:r>
            <a:r>
              <a:rPr lang="zh-CN" altLang="en-US" sz="2000" dirty="0" smtClean="0">
                <a:solidFill>
                  <a:srgbClr val="676661"/>
                </a:solidFill>
                <a:ea typeface="微软雅黑" charset="0"/>
              </a:rPr>
              <a:t>前端</a:t>
            </a:r>
            <a:endParaRPr lang="en-US" altLang="zh-CN" sz="2000" dirty="0" smtClean="0">
              <a:solidFill>
                <a:srgbClr val="676661"/>
              </a:solidFill>
              <a:ea typeface="微软雅黑" charset="0"/>
            </a:endParaRPr>
          </a:p>
          <a:p>
            <a:pPr marL="800089" lvl="1" indent="-342900" defTabSz="609585" fontAlgn="base">
              <a:spcBef>
                <a:spcPct val="0"/>
              </a:spcBef>
              <a:spcAft>
                <a:spcPct val="0"/>
              </a:spcAft>
              <a:buFont typeface="Wingdings" panose="05000000000000000000" pitchFamily="2" charset="2"/>
              <a:buChar char="Ø"/>
            </a:pPr>
            <a:endParaRPr lang="en-US" altLang="zh-CN" sz="2000" dirty="0">
              <a:solidFill>
                <a:srgbClr val="676661"/>
              </a:solidFill>
              <a:ea typeface="微软雅黑" charset="0"/>
            </a:endParaRPr>
          </a:p>
          <a:p>
            <a:pPr marL="342900" marR="0" lvl="0" indent="-342900" defTabSz="609585" fontAlgn="base">
              <a:lnSpc>
                <a:spcPct val="100000"/>
              </a:lnSpc>
              <a:spcBef>
                <a:spcPct val="0"/>
              </a:spcBef>
              <a:spcAft>
                <a:spcPct val="0"/>
              </a:spcAft>
              <a:buClrTx/>
              <a:buSzTx/>
              <a:buFont typeface="Wingdings" panose="05000000000000000000" pitchFamily="2" charset="2"/>
              <a:buChar char="Ø"/>
              <a:tabLst/>
            </a:pPr>
            <a:r>
              <a:rPr lang="zh-CN" altLang="en-US" sz="2400" b="1" dirty="0">
                <a:solidFill>
                  <a:srgbClr val="676661"/>
                </a:solidFill>
                <a:ea typeface="微软雅黑" charset="0"/>
              </a:rPr>
              <a:t>依赖   </a:t>
            </a:r>
            <a:endParaRPr lang="en-US" altLang="zh-CN" sz="2400" b="1" dirty="0" smtClean="0">
              <a:solidFill>
                <a:srgbClr val="676661"/>
              </a:solidFill>
              <a:ea typeface="微软雅黑" charset="0"/>
            </a:endParaRPr>
          </a:p>
          <a:p>
            <a:pPr lvl="1" defTabSz="609585" fontAlgn="base">
              <a:spcBef>
                <a:spcPct val="0"/>
              </a:spcBef>
              <a:spcAft>
                <a:spcPct val="0"/>
              </a:spcAft>
            </a:pPr>
            <a:r>
              <a:rPr lang="en-US" altLang="zh-CN" sz="2000" dirty="0" err="1" smtClean="0">
                <a:solidFill>
                  <a:srgbClr val="676661"/>
                </a:solidFill>
                <a:ea typeface="微软雅黑" charset="0"/>
              </a:rPr>
              <a:t>rclone</a:t>
            </a:r>
            <a:r>
              <a:rPr lang="en-US" altLang="zh-CN" sz="2000" dirty="0">
                <a:solidFill>
                  <a:srgbClr val="676661"/>
                </a:solidFill>
                <a:ea typeface="微软雅黑" charset="0"/>
              </a:rPr>
              <a:t>	</a:t>
            </a:r>
            <a:endParaRPr lang="en-US" altLang="zh-CN" sz="2000" dirty="0" smtClean="0">
              <a:solidFill>
                <a:srgbClr val="676661"/>
              </a:solidFill>
              <a:ea typeface="微软雅黑" charset="0"/>
            </a:endParaRPr>
          </a:p>
          <a:p>
            <a:pPr lvl="2" defTabSz="609585" fontAlgn="base">
              <a:spcBef>
                <a:spcPct val="0"/>
              </a:spcBef>
              <a:spcAft>
                <a:spcPct val="0"/>
              </a:spcAft>
            </a:pPr>
            <a:r>
              <a:rPr lang="en-US" altLang="zh-CN" sz="2000" dirty="0" smtClean="0">
                <a:solidFill>
                  <a:srgbClr val="676661"/>
                </a:solidFill>
                <a:ea typeface="微软雅黑" charset="0"/>
              </a:rPr>
              <a:t>python</a:t>
            </a:r>
            <a:r>
              <a:rPr lang="en-US" altLang="zh-CN" sz="2000" dirty="0">
                <a:solidFill>
                  <a:srgbClr val="676661"/>
                </a:solidFill>
                <a:ea typeface="微软雅黑" charset="0"/>
              </a:rPr>
              <a:t>		</a:t>
            </a:r>
            <a:endParaRPr lang="en-US" altLang="zh-CN" sz="2000" dirty="0" smtClean="0">
              <a:solidFill>
                <a:srgbClr val="676661"/>
              </a:solidFill>
              <a:ea typeface="微软雅黑" charset="0"/>
            </a:endParaRPr>
          </a:p>
          <a:p>
            <a:pPr lvl="3" defTabSz="609585" fontAlgn="base">
              <a:spcBef>
                <a:spcPct val="0"/>
              </a:spcBef>
              <a:spcAft>
                <a:spcPct val="0"/>
              </a:spcAft>
            </a:pPr>
            <a:r>
              <a:rPr lang="en-US" altLang="zh-CN" sz="2000" dirty="0" smtClean="0">
                <a:solidFill>
                  <a:srgbClr val="676661"/>
                </a:solidFill>
                <a:ea typeface="微软雅黑" charset="0"/>
              </a:rPr>
              <a:t>python-flask</a:t>
            </a:r>
            <a:r>
              <a:rPr lang="en-US" altLang="zh-CN" sz="2000" dirty="0">
                <a:solidFill>
                  <a:srgbClr val="676661"/>
                </a:solidFill>
                <a:ea typeface="微软雅黑" charset="0"/>
              </a:rPr>
              <a:t>			</a:t>
            </a:r>
            <a:endParaRPr lang="en-US" altLang="zh-CN" sz="2000" dirty="0" smtClean="0">
              <a:solidFill>
                <a:srgbClr val="676661"/>
              </a:solidFill>
              <a:ea typeface="微软雅黑" charset="0"/>
            </a:endParaRPr>
          </a:p>
          <a:p>
            <a:pPr lvl="4" defTabSz="609585" fontAlgn="base">
              <a:spcBef>
                <a:spcPct val="0"/>
              </a:spcBef>
              <a:spcAft>
                <a:spcPct val="0"/>
              </a:spcAft>
            </a:pPr>
            <a:r>
              <a:rPr lang="en-US" altLang="zh-CN" sz="2000" dirty="0" smtClean="0">
                <a:solidFill>
                  <a:srgbClr val="676661"/>
                </a:solidFill>
                <a:ea typeface="微软雅黑" charset="0"/>
              </a:rPr>
              <a:t>flask-bootstrap</a:t>
            </a:r>
            <a:endParaRPr lang="en-US" altLang="zh-CN" sz="2000" dirty="0">
              <a:solidFill>
                <a:srgbClr val="676661"/>
              </a:solidFill>
              <a:ea typeface="微软雅黑" charset="0"/>
            </a:endParaRPr>
          </a:p>
          <a:p>
            <a:pPr marL="342900" marR="0" lvl="0" indent="-342900" defTabSz="609585" fontAlgn="base">
              <a:lnSpc>
                <a:spcPct val="100000"/>
              </a:lnSpc>
              <a:spcBef>
                <a:spcPct val="0"/>
              </a:spcBef>
              <a:spcAft>
                <a:spcPct val="0"/>
              </a:spcAft>
              <a:buClrTx/>
              <a:buSzTx/>
              <a:buFont typeface="Wingdings" panose="05000000000000000000" pitchFamily="2" charset="2"/>
              <a:buChar char="Ø"/>
              <a:tabLst/>
            </a:pPr>
            <a:r>
              <a:rPr lang="zh-CN" altLang="en-US" sz="2400" b="1" dirty="0">
                <a:solidFill>
                  <a:srgbClr val="676661"/>
                </a:solidFill>
                <a:ea typeface="微软雅黑" charset="0"/>
              </a:rPr>
              <a:t>部署	</a:t>
            </a:r>
            <a:endParaRPr lang="en-US" altLang="zh-CN" sz="2400" b="1" dirty="0" smtClean="0">
              <a:solidFill>
                <a:srgbClr val="676661"/>
              </a:solidFill>
              <a:ea typeface="微软雅黑" charset="0"/>
            </a:endParaRPr>
          </a:p>
          <a:p>
            <a:pPr lvl="1" defTabSz="609585" fontAlgn="base">
              <a:spcBef>
                <a:spcPct val="0"/>
              </a:spcBef>
              <a:spcAft>
                <a:spcPct val="0"/>
              </a:spcAft>
            </a:pPr>
            <a:r>
              <a:rPr lang="en-US" altLang="zh-CN" sz="2000" dirty="0" smtClean="0">
                <a:solidFill>
                  <a:srgbClr val="676661"/>
                </a:solidFill>
                <a:ea typeface="微软雅黑" charset="0"/>
              </a:rPr>
              <a:t>python server.py</a:t>
            </a:r>
          </a:p>
          <a:p>
            <a:pPr lvl="1" defTabSz="609585" fontAlgn="base">
              <a:spcBef>
                <a:spcPct val="0"/>
              </a:spcBef>
              <a:spcAft>
                <a:spcPct val="0"/>
              </a:spcAft>
            </a:pPr>
            <a:endParaRPr lang="en-US" altLang="zh-CN" sz="2000" dirty="0">
              <a:solidFill>
                <a:srgbClr val="676661"/>
              </a:solidFill>
              <a:ea typeface="微软雅黑" charset="0"/>
            </a:endParaRPr>
          </a:p>
          <a:p>
            <a:pPr marL="342900" marR="0" lvl="0" indent="-342900" defTabSz="609585" fontAlgn="base">
              <a:lnSpc>
                <a:spcPct val="100000"/>
              </a:lnSpc>
              <a:spcBef>
                <a:spcPct val="0"/>
              </a:spcBef>
              <a:spcAft>
                <a:spcPct val="0"/>
              </a:spcAft>
              <a:buClrTx/>
              <a:buSzTx/>
              <a:buFont typeface="Wingdings" panose="05000000000000000000" pitchFamily="2" charset="2"/>
              <a:buChar char="Ø"/>
              <a:tabLst/>
            </a:pPr>
            <a:r>
              <a:rPr lang="zh-CN" altLang="en-US" sz="2400" b="1" dirty="0">
                <a:solidFill>
                  <a:srgbClr val="676661"/>
                </a:solidFill>
                <a:ea typeface="微软雅黑" charset="0"/>
              </a:rPr>
              <a:t>框架</a:t>
            </a:r>
            <a:endParaRPr lang="en-US" altLang="zh-CN" sz="2400" b="1" dirty="0">
              <a:solidFill>
                <a:srgbClr val="676661"/>
              </a:solidFill>
              <a:ea typeface="微软雅黑" charset="0"/>
            </a:endParaRPr>
          </a:p>
          <a:p>
            <a:pPr lvl="1" defTabSz="609585" fontAlgn="base">
              <a:spcBef>
                <a:spcPct val="0"/>
              </a:spcBef>
              <a:spcAft>
                <a:spcPct val="0"/>
              </a:spcAft>
            </a:pPr>
            <a:r>
              <a:rPr lang="en-US" altLang="zh-CN" sz="2000" dirty="0" smtClean="0">
                <a:solidFill>
                  <a:srgbClr val="676661"/>
                </a:solidFill>
                <a:ea typeface="微软雅黑" charset="0"/>
              </a:rPr>
              <a:t>1. </a:t>
            </a:r>
            <a:r>
              <a:rPr lang="zh-CN" altLang="en-US" sz="2000" dirty="0" smtClean="0">
                <a:solidFill>
                  <a:srgbClr val="676661"/>
                </a:solidFill>
                <a:ea typeface="微软雅黑" charset="0"/>
              </a:rPr>
              <a:t>（后台运行）检查</a:t>
            </a:r>
            <a:r>
              <a:rPr lang="zh-CN" altLang="en-US" sz="2000" dirty="0">
                <a:solidFill>
                  <a:srgbClr val="676661"/>
                </a:solidFill>
                <a:ea typeface="微软雅黑" charset="0"/>
              </a:rPr>
              <a:t>本地文件的更改</a:t>
            </a:r>
            <a:r>
              <a:rPr lang="en-US" altLang="zh-CN" sz="2000" dirty="0">
                <a:solidFill>
                  <a:srgbClr val="676661"/>
                </a:solidFill>
                <a:ea typeface="微软雅黑" charset="0"/>
              </a:rPr>
              <a:t>(watchdog)</a:t>
            </a:r>
          </a:p>
          <a:p>
            <a:pPr lvl="1" defTabSz="609585" fontAlgn="base">
              <a:spcBef>
                <a:spcPct val="0"/>
              </a:spcBef>
              <a:spcAft>
                <a:spcPct val="0"/>
              </a:spcAft>
            </a:pPr>
            <a:r>
              <a:rPr lang="en-US" altLang="zh-CN" sz="2000" dirty="0">
                <a:solidFill>
                  <a:srgbClr val="676661"/>
                </a:solidFill>
                <a:ea typeface="微软雅黑" charset="0"/>
              </a:rPr>
              <a:t>2. </a:t>
            </a:r>
            <a:r>
              <a:rPr lang="zh-CN" altLang="en-US" sz="2000" dirty="0">
                <a:solidFill>
                  <a:srgbClr val="676661"/>
                </a:solidFill>
                <a:ea typeface="微软雅黑" charset="0"/>
              </a:rPr>
              <a:t>（后台运行）向服务器发心跳包，以及文件版本检查</a:t>
            </a:r>
            <a:endParaRPr lang="en-US" altLang="zh-CN" sz="2000" dirty="0">
              <a:solidFill>
                <a:srgbClr val="676661"/>
              </a:solidFill>
              <a:ea typeface="微软雅黑" charset="0"/>
            </a:endParaRPr>
          </a:p>
          <a:p>
            <a:pPr lvl="1" defTabSz="609585" fontAlgn="base">
              <a:spcBef>
                <a:spcPct val="0"/>
              </a:spcBef>
              <a:spcAft>
                <a:spcPct val="0"/>
              </a:spcAft>
            </a:pPr>
            <a:r>
              <a:rPr lang="en-US" altLang="zh-CN" sz="2000" dirty="0">
                <a:solidFill>
                  <a:srgbClr val="676661"/>
                </a:solidFill>
                <a:ea typeface="微软雅黑" charset="0"/>
              </a:rPr>
              <a:t>3. </a:t>
            </a:r>
            <a:r>
              <a:rPr lang="zh-CN" altLang="en-US" sz="2000" dirty="0">
                <a:solidFill>
                  <a:srgbClr val="676661"/>
                </a:solidFill>
                <a:ea typeface="微软雅黑" charset="0"/>
              </a:rPr>
              <a:t>（发现有更改）上传至服务器</a:t>
            </a:r>
            <a:endParaRPr lang="en-US" altLang="zh-CN" sz="2000" dirty="0">
              <a:solidFill>
                <a:srgbClr val="676661"/>
              </a:solidFill>
              <a:ea typeface="微软雅黑" charset="0"/>
            </a:endParaRPr>
          </a:p>
          <a:p>
            <a:pPr lvl="1" defTabSz="609585" fontAlgn="base">
              <a:spcBef>
                <a:spcPct val="0"/>
              </a:spcBef>
              <a:spcAft>
                <a:spcPct val="0"/>
              </a:spcAft>
            </a:pPr>
            <a:r>
              <a:rPr lang="en-US" altLang="zh-CN" sz="2000" dirty="0">
                <a:solidFill>
                  <a:srgbClr val="676661"/>
                </a:solidFill>
                <a:ea typeface="微软雅黑" charset="0"/>
              </a:rPr>
              <a:t>4. </a:t>
            </a:r>
            <a:r>
              <a:rPr lang="zh-CN" altLang="en-US" sz="2000" dirty="0" smtClean="0">
                <a:solidFill>
                  <a:srgbClr val="676661"/>
                </a:solidFill>
                <a:ea typeface="微软雅黑" charset="0"/>
              </a:rPr>
              <a:t>（发现</a:t>
            </a:r>
            <a:r>
              <a:rPr lang="zh-CN" altLang="en-US" sz="2000" dirty="0">
                <a:solidFill>
                  <a:srgbClr val="676661"/>
                </a:solidFill>
                <a:ea typeface="微软雅黑" charset="0"/>
              </a:rPr>
              <a:t>服务器宕</a:t>
            </a:r>
            <a:r>
              <a:rPr lang="zh-CN" altLang="en-US" sz="2000" dirty="0" smtClean="0">
                <a:solidFill>
                  <a:srgbClr val="676661"/>
                </a:solidFill>
                <a:ea typeface="微软雅黑" charset="0"/>
              </a:rPr>
              <a:t>机）调整</a:t>
            </a:r>
            <a:r>
              <a:rPr lang="zh-CN" altLang="en-US" sz="2000" dirty="0">
                <a:solidFill>
                  <a:srgbClr val="676661"/>
                </a:solidFill>
                <a:ea typeface="微软雅黑" charset="0"/>
              </a:rPr>
              <a:t>分块列表，向已有的服务器上传丢失分块</a:t>
            </a:r>
            <a:endParaRPr lang="en-US" altLang="zh-CN" sz="2000" dirty="0">
              <a:solidFill>
                <a:srgbClr val="676661"/>
              </a:solidFill>
              <a:ea typeface="微软雅黑" charset="0"/>
            </a:endParaRPr>
          </a:p>
          <a:p>
            <a:pPr marL="914389" lvl="1" indent="-457200" defTabSz="609585" fontAlgn="base">
              <a:spcBef>
                <a:spcPct val="0"/>
              </a:spcBef>
              <a:spcAft>
                <a:spcPct val="0"/>
              </a:spcAft>
              <a:buAutoNum type="arabicPeriod" startAt="5"/>
            </a:pPr>
            <a:r>
              <a:rPr lang="zh-CN" altLang="en-US" sz="2000" dirty="0" smtClean="0">
                <a:solidFill>
                  <a:srgbClr val="676661"/>
                </a:solidFill>
                <a:ea typeface="微软雅黑" charset="0"/>
              </a:rPr>
              <a:t>加入</a:t>
            </a:r>
            <a:r>
              <a:rPr lang="zh-CN" altLang="en-US" sz="2000" dirty="0">
                <a:solidFill>
                  <a:srgbClr val="676661"/>
                </a:solidFill>
                <a:ea typeface="微软雅黑" charset="0"/>
              </a:rPr>
              <a:t>新</a:t>
            </a:r>
            <a:r>
              <a:rPr lang="zh-CN" altLang="en-US" sz="2000" dirty="0" smtClean="0">
                <a:solidFill>
                  <a:srgbClr val="676661"/>
                </a:solidFill>
                <a:ea typeface="微软雅黑" charset="0"/>
              </a:rPr>
              <a:t>服务器</a:t>
            </a:r>
            <a:endParaRPr lang="en-US" altLang="zh-CN" sz="2000" dirty="0" smtClean="0">
              <a:solidFill>
                <a:srgbClr val="676661"/>
              </a:solidFill>
              <a:ea typeface="微软雅黑" charset="0"/>
            </a:endParaRPr>
          </a:p>
          <a:p>
            <a:pPr marL="914389" lvl="1" indent="-457200" defTabSz="609585" fontAlgn="base">
              <a:spcBef>
                <a:spcPct val="0"/>
              </a:spcBef>
              <a:spcAft>
                <a:spcPct val="0"/>
              </a:spcAft>
              <a:buAutoNum type="arabicPeriod" startAt="5"/>
            </a:pPr>
            <a:r>
              <a:rPr lang="zh-CN" altLang="en-US" sz="2000" dirty="0" smtClean="0">
                <a:solidFill>
                  <a:srgbClr val="676661"/>
                </a:solidFill>
                <a:ea typeface="微软雅黑" charset="0"/>
              </a:rPr>
              <a:t>空间</a:t>
            </a:r>
            <a:r>
              <a:rPr lang="zh-CN" altLang="en-US" sz="2000" dirty="0">
                <a:solidFill>
                  <a:srgbClr val="676661"/>
                </a:solidFill>
                <a:ea typeface="微软雅黑" charset="0"/>
              </a:rPr>
              <a:t>满：标记服务器为不可上传，直到删除块 </a:t>
            </a:r>
          </a:p>
        </p:txBody>
      </p:sp>
      <p:sp>
        <p:nvSpPr>
          <p:cNvPr id="20" name="文本框 19"/>
          <p:cNvSpPr txBox="1"/>
          <p:nvPr/>
        </p:nvSpPr>
        <p:spPr>
          <a:xfrm>
            <a:off x="4789088" y="323164"/>
            <a:ext cx="2954655" cy="646331"/>
          </a:xfrm>
          <a:prstGeom prst="rect">
            <a:avLst/>
          </a:prstGeom>
          <a:noFill/>
        </p:spPr>
        <p:txBody>
          <a:bodyPr wrap="none" rtlCol="0">
            <a:spAutoFit/>
          </a:bodyPr>
          <a:lstStyle/>
          <a:p>
            <a:r>
              <a:rPr lang="zh-CN" altLang="en-US" sz="3600" b="1" kern="0" dirty="0" smtClean="0">
                <a:solidFill>
                  <a:srgbClr val="676661"/>
                </a:solidFill>
                <a:latin typeface="微软雅黑" panose="020B0503020204020204" pitchFamily="34" charset="-122"/>
                <a:ea typeface="微软雅黑" panose="020B0503020204020204" pitchFamily="34" charset="-122"/>
              </a:rPr>
              <a:t>总体架构设计</a:t>
            </a:r>
            <a:endParaRPr lang="zh-CN" altLang="en-US" sz="3600" b="1" kern="0" dirty="0">
              <a:solidFill>
                <a:srgbClr val="6766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941650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实现方法</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20" name="文本框 19"/>
          <p:cNvSpPr txBox="1"/>
          <p:nvPr/>
        </p:nvSpPr>
        <p:spPr>
          <a:xfrm>
            <a:off x="4789088" y="323164"/>
            <a:ext cx="2954655" cy="646331"/>
          </a:xfrm>
          <a:prstGeom prst="rect">
            <a:avLst/>
          </a:prstGeom>
          <a:noFill/>
        </p:spPr>
        <p:txBody>
          <a:bodyPr wrap="none" rtlCol="0">
            <a:spAutoFit/>
          </a:bodyPr>
          <a:lstStyle/>
          <a:p>
            <a:r>
              <a:rPr lang="zh-CN" altLang="en-US" sz="3600" b="1" kern="0" dirty="0" smtClean="0">
                <a:solidFill>
                  <a:srgbClr val="676661"/>
                </a:solidFill>
                <a:latin typeface="微软雅黑" panose="020B0503020204020204" pitchFamily="34" charset="-122"/>
                <a:ea typeface="微软雅黑" panose="020B0503020204020204" pitchFamily="34" charset="-122"/>
              </a:rPr>
              <a:t>总体架构设计</a:t>
            </a:r>
            <a:endParaRPr lang="zh-CN" altLang="en-US" sz="3600" b="1" kern="0" dirty="0">
              <a:solidFill>
                <a:srgbClr val="67666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670796" y="1269098"/>
            <a:ext cx="7191237" cy="5046642"/>
          </a:xfrm>
          <a:prstGeom prst="rect">
            <a:avLst/>
          </a:prstGeom>
        </p:spPr>
      </p:pic>
    </p:spTree>
    <p:extLst>
      <p:ext uri="{BB962C8B-B14F-4D97-AF65-F5344CB8AC3E}">
        <p14:creationId xmlns:p14="http://schemas.microsoft.com/office/powerpoint/2010/main" val="284195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smtClean="0">
                  <a:solidFill>
                    <a:srgbClr val="F5F0EA"/>
                  </a:solidFill>
                  <a:latin typeface="微软雅黑" panose="020B0503020204020204" pitchFamily="34" charset="-122"/>
                  <a:ea typeface="微软雅黑" panose="020B0503020204020204" pitchFamily="34" charset="-122"/>
                </a:rPr>
                <a:t>第四部分</a:t>
              </a:r>
              <a:endParaRPr lang="zh-CN" altLang="en-US" sz="3600" kern="0" dirty="0">
                <a:solidFill>
                  <a:srgbClr val="F5F0EA"/>
                </a:solidFill>
                <a:latin typeface="微软雅黑" panose="020B0503020204020204" pitchFamily="34" charset="-122"/>
                <a:ea typeface="微软雅黑" panose="020B0503020204020204" pitchFamily="34" charset="-122"/>
              </a:endParaRPr>
            </a:p>
          </p:txBody>
        </p:sp>
        <p:sp>
          <p:nvSpPr>
            <p:cNvPr id="139" name="矩形 138"/>
            <p:cNvSpPr/>
            <p:nvPr/>
          </p:nvSpPr>
          <p:spPr>
            <a:xfrm>
              <a:off x="4791706" y="2396875"/>
              <a:ext cx="2603232" cy="663088"/>
            </a:xfrm>
            <a:prstGeom prst="rect">
              <a:avLst/>
            </a:prstGeom>
          </p:spPr>
          <p:txBody>
            <a:bodyPr wrap="none">
              <a:spAutoFit/>
            </a:bodyPr>
            <a:lstStyle/>
            <a:p>
              <a:pPr algn="ctr"/>
              <a:r>
                <a:rPr lang="en-US" altLang="zh-CN" sz="4800" b="1" dirty="0" smtClean="0">
                  <a:solidFill>
                    <a:srgbClr val="F5F0EA"/>
                  </a:solidFill>
                </a:rPr>
                <a:t>『</a:t>
              </a:r>
              <a:r>
                <a:rPr lang="zh-CN" altLang="en-US" sz="4800" b="1" dirty="0" smtClean="0">
                  <a:solidFill>
                    <a:srgbClr val="F5F0EA"/>
                  </a:solidFill>
                </a:rPr>
                <a:t>创新点</a:t>
              </a:r>
              <a:r>
                <a:rPr lang="en-US" altLang="zh-CN" sz="4800" b="1" dirty="0" smtClean="0">
                  <a:solidFill>
                    <a:srgbClr val="F5F0EA"/>
                  </a:solidFill>
                </a:rPr>
                <a:t>』</a:t>
              </a:r>
              <a:endParaRPr lang="en-US" altLang="zh-CN" sz="4800" b="1" dirty="0">
                <a:solidFill>
                  <a:srgbClr val="F5F0EA"/>
                </a:solidFill>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409609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107996"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创新点</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smtClean="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15" name="组合 14"/>
          <p:cNvGrpSpPr/>
          <p:nvPr/>
        </p:nvGrpSpPr>
        <p:grpSpPr>
          <a:xfrm>
            <a:off x="646280" y="2074175"/>
            <a:ext cx="10889624" cy="643467"/>
            <a:chOff x="715150" y="3107266"/>
            <a:chExt cx="10782442" cy="643467"/>
          </a:xfrm>
        </p:grpSpPr>
        <p:cxnSp>
          <p:nvCxnSpPr>
            <p:cNvPr id="3" name="直接连接符 2"/>
            <p:cNvCxnSpPr/>
            <p:nvPr/>
          </p:nvCxnSpPr>
          <p:spPr>
            <a:xfrm>
              <a:off x="1037167" y="3429000"/>
              <a:ext cx="10460425" cy="0"/>
            </a:xfrm>
            <a:prstGeom prst="line">
              <a:avLst/>
            </a:prstGeom>
            <a:ln w="50800">
              <a:solidFill>
                <a:srgbClr val="67666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715150" y="3107266"/>
              <a:ext cx="760724" cy="643467"/>
              <a:chOff x="877502" y="2895600"/>
              <a:chExt cx="1001802" cy="1066800"/>
            </a:xfrm>
          </p:grpSpPr>
          <p:sp>
            <p:nvSpPr>
              <p:cNvPr id="7" name="平行四边形 6"/>
              <p:cNvSpPr/>
              <p:nvPr/>
            </p:nvSpPr>
            <p:spPr>
              <a:xfrm flipH="1">
                <a:off x="877502" y="2895600"/>
                <a:ext cx="414867" cy="533400"/>
              </a:xfrm>
              <a:prstGeom prst="parallelogram">
                <a:avLst>
                  <a:gd name="adj" fmla="val 41326"/>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H="1">
                <a:off x="1164601" y="2895600"/>
                <a:ext cx="414867" cy="533400"/>
              </a:xfrm>
              <a:prstGeom prst="parallelogram">
                <a:avLst>
                  <a:gd name="adj" fmla="val 41326"/>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flipH="1">
                <a:off x="1464437" y="2895600"/>
                <a:ext cx="414867" cy="533400"/>
              </a:xfrm>
              <a:prstGeom prst="parallelogram">
                <a:avLst>
                  <a:gd name="adj" fmla="val 41326"/>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77502" y="3429000"/>
                <a:ext cx="414867" cy="533400"/>
              </a:xfrm>
              <a:prstGeom prst="parallelogram">
                <a:avLst>
                  <a:gd name="adj" fmla="val 41326"/>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1164601" y="3429000"/>
                <a:ext cx="414867" cy="533400"/>
              </a:xfrm>
              <a:prstGeom prst="parallelogram">
                <a:avLst>
                  <a:gd name="adj" fmla="val 41326"/>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464437" y="3429000"/>
                <a:ext cx="414867" cy="533400"/>
              </a:xfrm>
              <a:prstGeom prst="parallelogram">
                <a:avLst>
                  <a:gd name="adj" fmla="val 41326"/>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矩形 15"/>
          <p:cNvSpPr/>
          <p:nvPr/>
        </p:nvSpPr>
        <p:spPr>
          <a:xfrm>
            <a:off x="1583432" y="2209455"/>
            <a:ext cx="2175933" cy="1007534"/>
          </a:xfrm>
          <a:prstGeom prst="rect">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5F0EA"/>
                </a:solidFill>
                <a:ea typeface="微软雅黑" charset="0"/>
              </a:rPr>
              <a:t>云   盘</a:t>
            </a:r>
            <a:endParaRPr lang="zh-CN" altLang="en-US" b="1" dirty="0">
              <a:solidFill>
                <a:srgbClr val="F5F0EA"/>
              </a:solidFill>
              <a:ea typeface="微软雅黑" charset="0"/>
            </a:endParaRPr>
          </a:p>
        </p:txBody>
      </p:sp>
      <p:sp>
        <p:nvSpPr>
          <p:cNvPr id="17" name="矩形 16"/>
          <p:cNvSpPr/>
          <p:nvPr/>
        </p:nvSpPr>
        <p:spPr>
          <a:xfrm>
            <a:off x="4068239" y="2233124"/>
            <a:ext cx="2175933" cy="1007534"/>
          </a:xfrm>
          <a:prstGeom prst="rect">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5F0EA"/>
                </a:solidFill>
                <a:ea typeface="微软雅黑" charset="0"/>
              </a:rPr>
              <a:t>可   靠</a:t>
            </a:r>
            <a:endParaRPr lang="zh-CN" altLang="en-US" b="1" dirty="0">
              <a:solidFill>
                <a:srgbClr val="F5F0EA"/>
              </a:solidFill>
              <a:ea typeface="微软雅黑" charset="0"/>
            </a:endParaRPr>
          </a:p>
        </p:txBody>
      </p:sp>
      <p:sp>
        <p:nvSpPr>
          <p:cNvPr id="18" name="矩形 17"/>
          <p:cNvSpPr/>
          <p:nvPr/>
        </p:nvSpPr>
        <p:spPr>
          <a:xfrm>
            <a:off x="6526799" y="2213876"/>
            <a:ext cx="2175933" cy="1007534"/>
          </a:xfrm>
          <a:prstGeom prst="rect">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5F0EA"/>
                </a:solidFill>
                <a:ea typeface="微软雅黑" charset="0"/>
              </a:rPr>
              <a:t>有   序</a:t>
            </a:r>
            <a:endParaRPr lang="zh-CN" altLang="en-US" b="1" dirty="0">
              <a:solidFill>
                <a:srgbClr val="F5F0EA"/>
              </a:solidFill>
              <a:ea typeface="微软雅黑" charset="0"/>
            </a:endParaRPr>
          </a:p>
        </p:txBody>
      </p:sp>
      <p:sp>
        <p:nvSpPr>
          <p:cNvPr id="19" name="等腰三角形 18"/>
          <p:cNvSpPr/>
          <p:nvPr/>
        </p:nvSpPr>
        <p:spPr>
          <a:xfrm flipH="1">
            <a:off x="1441319" y="2209454"/>
            <a:ext cx="142113" cy="182033"/>
          </a:xfrm>
          <a:prstGeom prst="triangle">
            <a:avLst>
              <a:gd name="adj" fmla="val 0"/>
            </a:avLst>
          </a:prstGeom>
          <a:solidFill>
            <a:srgbClr val="3C5E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a:off x="3926126" y="2233124"/>
            <a:ext cx="142113" cy="182033"/>
          </a:xfrm>
          <a:prstGeom prst="triangle">
            <a:avLst>
              <a:gd name="adj" fmla="val 0"/>
            </a:avLst>
          </a:prstGeom>
          <a:solidFill>
            <a:srgbClr val="3C5E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flipH="1">
            <a:off x="6384686" y="2213876"/>
            <a:ext cx="142113" cy="182033"/>
          </a:xfrm>
          <a:prstGeom prst="triangle">
            <a:avLst>
              <a:gd name="adj" fmla="val 0"/>
            </a:avLst>
          </a:prstGeom>
          <a:solidFill>
            <a:srgbClr val="3C5E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583431" y="3360117"/>
            <a:ext cx="2175933" cy="1384995"/>
          </a:xfrm>
          <a:prstGeom prst="rect">
            <a:avLst/>
          </a:prstGeom>
        </p:spPr>
        <p:txBody>
          <a:bodyPr wrap="square">
            <a:spAutoFit/>
          </a:bodyPr>
          <a:lstStyle/>
          <a:p>
            <a:pPr algn="just">
              <a:lnSpc>
                <a:spcPct val="120000"/>
              </a:lnSpc>
            </a:pPr>
            <a:r>
              <a:rPr lang="zh-CN" altLang="en-US" sz="1400" dirty="0" smtClean="0"/>
              <a:t>应用</a:t>
            </a:r>
            <a:r>
              <a:rPr lang="zh-CN" altLang="en-US" sz="1400" dirty="0"/>
              <a:t>了云盘融合的思想，整合了各大云服务，并利用各运营商之间的数据透明性，保证了用户数据的安全，同时也实现了</a:t>
            </a:r>
            <a:r>
              <a:rPr lang="zh-CN" altLang="en-US" sz="1400" dirty="0" smtClean="0"/>
              <a:t>扩容。</a:t>
            </a:r>
            <a:endParaRPr lang="zh-CN" altLang="en-US" sz="1400" dirty="0"/>
          </a:p>
        </p:txBody>
      </p:sp>
      <p:sp>
        <p:nvSpPr>
          <p:cNvPr id="29" name="矩形 28"/>
          <p:cNvSpPr/>
          <p:nvPr/>
        </p:nvSpPr>
        <p:spPr>
          <a:xfrm>
            <a:off x="4068238" y="3383787"/>
            <a:ext cx="2175933" cy="1126462"/>
          </a:xfrm>
          <a:prstGeom prst="rect">
            <a:avLst/>
          </a:prstGeom>
        </p:spPr>
        <p:txBody>
          <a:bodyPr wrap="square">
            <a:spAutoFit/>
          </a:bodyPr>
          <a:lstStyle/>
          <a:p>
            <a:pPr algn="just">
              <a:lnSpc>
                <a:spcPct val="120000"/>
              </a:lnSpc>
            </a:pPr>
            <a:r>
              <a:rPr lang="zh-CN" altLang="en-US" sz="1400" dirty="0"/>
              <a:t>借鉴</a:t>
            </a:r>
            <a:r>
              <a:rPr lang="en-US" altLang="zh-CN" sz="1400" dirty="0"/>
              <a:t>RAID</a:t>
            </a:r>
            <a:r>
              <a:rPr lang="zh-CN" altLang="en-US" sz="1400" dirty="0"/>
              <a:t>思想，利用冗余方式保护数据，在系统中部分网盘宕机后仍然保有一定</a:t>
            </a:r>
            <a:r>
              <a:rPr lang="zh-CN" altLang="en-US" sz="1400" dirty="0" smtClean="0"/>
              <a:t>可靠性。</a:t>
            </a:r>
            <a:endParaRPr lang="zh-CN" altLang="en-US" sz="1400" dirty="0"/>
          </a:p>
        </p:txBody>
      </p:sp>
      <p:sp>
        <p:nvSpPr>
          <p:cNvPr id="30" name="矩形 29"/>
          <p:cNvSpPr/>
          <p:nvPr/>
        </p:nvSpPr>
        <p:spPr>
          <a:xfrm>
            <a:off x="6546310" y="3364539"/>
            <a:ext cx="2175933" cy="1643527"/>
          </a:xfrm>
          <a:prstGeom prst="rect">
            <a:avLst/>
          </a:prstGeom>
        </p:spPr>
        <p:txBody>
          <a:bodyPr wrap="square">
            <a:spAutoFit/>
          </a:bodyPr>
          <a:lstStyle/>
          <a:p>
            <a:pPr algn="just">
              <a:lnSpc>
                <a:spcPct val="120000"/>
              </a:lnSpc>
            </a:pPr>
            <a:r>
              <a:rPr lang="zh-CN" altLang="en-US" sz="1400" dirty="0"/>
              <a:t>设计了类似操作系统中文件系统的文件索引表以及块表，将文件地址对应到网盘地址，实现了地址映射，从而管理文件位置更加</a:t>
            </a:r>
            <a:r>
              <a:rPr lang="zh-CN" altLang="en-US" sz="1400" dirty="0" smtClean="0"/>
              <a:t>有序。</a:t>
            </a:r>
            <a:endParaRPr lang="zh-CN" altLang="en-US" sz="1400" dirty="0"/>
          </a:p>
        </p:txBody>
      </p:sp>
      <p:grpSp>
        <p:nvGrpSpPr>
          <p:cNvPr id="40" name="组合 39"/>
          <p:cNvGrpSpPr/>
          <p:nvPr/>
        </p:nvGrpSpPr>
        <p:grpSpPr>
          <a:xfrm>
            <a:off x="1677708" y="5110308"/>
            <a:ext cx="1981835" cy="161214"/>
            <a:chOff x="2186940" y="5110307"/>
            <a:chExt cx="1981835" cy="161214"/>
          </a:xfrm>
        </p:grpSpPr>
        <p:cxnSp>
          <p:nvCxnSpPr>
            <p:cNvPr id="32" name="直接连接符 31"/>
            <p:cNvCxnSpPr/>
            <p:nvPr/>
          </p:nvCxnSpPr>
          <p:spPr>
            <a:xfrm>
              <a:off x="21869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4061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sp>
          <p:nvSpPr>
            <p:cNvPr id="36" name="平行四边形 35"/>
            <p:cNvSpPr/>
            <p:nvPr/>
          </p:nvSpPr>
          <p:spPr>
            <a:xfrm flipH="1">
              <a:off x="3131018"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flipH="1">
              <a:off x="3067986"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flipH="1">
              <a:off x="3191343"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65286" y="5133492"/>
            <a:ext cx="1981835" cy="161214"/>
            <a:chOff x="2186940" y="5110307"/>
            <a:chExt cx="1981835" cy="161214"/>
          </a:xfrm>
        </p:grpSpPr>
        <p:cxnSp>
          <p:nvCxnSpPr>
            <p:cNvPr id="42" name="直接连接符 41"/>
            <p:cNvCxnSpPr/>
            <p:nvPr/>
          </p:nvCxnSpPr>
          <p:spPr>
            <a:xfrm>
              <a:off x="21869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4061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sp>
          <p:nvSpPr>
            <p:cNvPr id="44" name="平行四边形 43"/>
            <p:cNvSpPr/>
            <p:nvPr/>
          </p:nvSpPr>
          <p:spPr>
            <a:xfrm flipH="1">
              <a:off x="3131018"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p:nvSpPr>
          <p:spPr>
            <a:xfrm flipH="1">
              <a:off x="3067986"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flipH="1">
              <a:off x="3191343"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6623847" y="5114244"/>
            <a:ext cx="1981835" cy="161214"/>
            <a:chOff x="2186940" y="5110307"/>
            <a:chExt cx="1981835" cy="161214"/>
          </a:xfrm>
        </p:grpSpPr>
        <p:cxnSp>
          <p:nvCxnSpPr>
            <p:cNvPr id="48" name="直接连接符 47"/>
            <p:cNvCxnSpPr/>
            <p:nvPr/>
          </p:nvCxnSpPr>
          <p:spPr>
            <a:xfrm>
              <a:off x="21869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4061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sp>
          <p:nvSpPr>
            <p:cNvPr id="50" name="平行四边形 49"/>
            <p:cNvSpPr/>
            <p:nvPr/>
          </p:nvSpPr>
          <p:spPr>
            <a:xfrm flipH="1">
              <a:off x="3131018"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p:cNvSpPr/>
            <p:nvPr/>
          </p:nvSpPr>
          <p:spPr>
            <a:xfrm flipH="1">
              <a:off x="3067986"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p:cNvSpPr/>
            <p:nvPr/>
          </p:nvSpPr>
          <p:spPr>
            <a:xfrm flipH="1">
              <a:off x="3191343"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8971953" y="2233124"/>
            <a:ext cx="2175933" cy="1007534"/>
          </a:xfrm>
          <a:prstGeom prst="rect">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5F0EA"/>
                </a:solidFill>
                <a:ea typeface="微软雅黑" charset="0"/>
              </a:rPr>
              <a:t>友   好</a:t>
            </a:r>
            <a:endParaRPr lang="zh-CN" altLang="en-US" b="1" dirty="0">
              <a:solidFill>
                <a:srgbClr val="F5F0EA"/>
              </a:solidFill>
              <a:ea typeface="微软雅黑" charset="0"/>
            </a:endParaRPr>
          </a:p>
        </p:txBody>
      </p:sp>
      <p:sp>
        <p:nvSpPr>
          <p:cNvPr id="54" name="等腰三角形 53"/>
          <p:cNvSpPr/>
          <p:nvPr/>
        </p:nvSpPr>
        <p:spPr>
          <a:xfrm flipH="1">
            <a:off x="8829840" y="2233124"/>
            <a:ext cx="142113" cy="182033"/>
          </a:xfrm>
          <a:prstGeom prst="triangle">
            <a:avLst>
              <a:gd name="adj" fmla="val 0"/>
            </a:avLst>
          </a:prstGeom>
          <a:solidFill>
            <a:srgbClr val="3C5E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971952" y="3383787"/>
            <a:ext cx="2175933" cy="1108188"/>
          </a:xfrm>
          <a:prstGeom prst="rect">
            <a:avLst/>
          </a:prstGeom>
        </p:spPr>
        <p:txBody>
          <a:bodyPr wrap="square">
            <a:spAutoFit/>
          </a:bodyPr>
          <a:lstStyle/>
          <a:p>
            <a:pPr algn="just">
              <a:lnSpc>
                <a:spcPct val="120000"/>
              </a:lnSpc>
            </a:pPr>
            <a:r>
              <a:rPr lang="zh-CN" altLang="en-US" sz="1400" dirty="0"/>
              <a:t>后台监视文件变化，自动更新，减少用户手动更新，用户体验良好。多平台前端，使用门槛</a:t>
            </a:r>
            <a:r>
              <a:rPr lang="zh-CN" altLang="en-US" sz="1400" dirty="0" smtClean="0"/>
              <a:t>较低。</a:t>
            </a:r>
            <a:endParaRPr lang="zh-CN" altLang="en-US" sz="1400" dirty="0"/>
          </a:p>
        </p:txBody>
      </p:sp>
      <p:grpSp>
        <p:nvGrpSpPr>
          <p:cNvPr id="56" name="组合 55"/>
          <p:cNvGrpSpPr/>
          <p:nvPr/>
        </p:nvGrpSpPr>
        <p:grpSpPr>
          <a:xfrm>
            <a:off x="9069000" y="5133492"/>
            <a:ext cx="1981835" cy="161214"/>
            <a:chOff x="2186940" y="5110307"/>
            <a:chExt cx="1981835" cy="161214"/>
          </a:xfrm>
        </p:grpSpPr>
        <p:cxnSp>
          <p:nvCxnSpPr>
            <p:cNvPr id="57" name="直接连接符 56"/>
            <p:cNvCxnSpPr/>
            <p:nvPr/>
          </p:nvCxnSpPr>
          <p:spPr>
            <a:xfrm>
              <a:off x="21869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4061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sp>
          <p:nvSpPr>
            <p:cNvPr id="59" name="平行四边形 58"/>
            <p:cNvSpPr/>
            <p:nvPr/>
          </p:nvSpPr>
          <p:spPr>
            <a:xfrm flipH="1">
              <a:off x="3131018"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flipH="1">
              <a:off x="3067986"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平行四边形 60"/>
            <p:cNvSpPr/>
            <p:nvPr/>
          </p:nvSpPr>
          <p:spPr>
            <a:xfrm flipH="1">
              <a:off x="3191343"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6939643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107996"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创新点</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矩形 10"/>
          <p:cNvSpPr/>
          <p:nvPr/>
        </p:nvSpPr>
        <p:spPr>
          <a:xfrm>
            <a:off x="3808513" y="125623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2" name="矩形 11"/>
          <p:cNvSpPr/>
          <p:nvPr/>
        </p:nvSpPr>
        <p:spPr>
          <a:xfrm>
            <a:off x="6180722" y="125623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13" name="矩形 12"/>
          <p:cNvSpPr/>
          <p:nvPr/>
        </p:nvSpPr>
        <p:spPr>
          <a:xfrm>
            <a:off x="3808513" y="3628444"/>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4" name="矩形 13"/>
          <p:cNvSpPr/>
          <p:nvPr/>
        </p:nvSpPr>
        <p:spPr>
          <a:xfrm>
            <a:off x="6180722" y="3628444"/>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3" name="文本框 2"/>
          <p:cNvSpPr txBox="1"/>
          <p:nvPr/>
        </p:nvSpPr>
        <p:spPr>
          <a:xfrm>
            <a:off x="1357367" y="2247748"/>
            <a:ext cx="922047" cy="1754326"/>
          </a:xfrm>
          <a:prstGeom prst="rect">
            <a:avLst/>
          </a:prstGeom>
          <a:noFill/>
        </p:spPr>
        <p:txBody>
          <a:bodyPr wrap="none" rtlCol="0">
            <a:spAutoFit/>
          </a:bodyPr>
          <a:lstStyle/>
          <a:p>
            <a:r>
              <a:rPr lang="zh-CN" altLang="en-US" sz="3600" b="1" kern="0" dirty="0" smtClean="0">
                <a:solidFill>
                  <a:srgbClr val="676661"/>
                </a:solidFill>
                <a:latin typeface="微软雅黑" panose="020B0503020204020204" pitchFamily="34" charset="-122"/>
                <a:ea typeface="微软雅黑" panose="020B0503020204020204" pitchFamily="34" charset="-122"/>
              </a:rPr>
              <a:t>云  </a:t>
            </a:r>
            <a:endParaRPr lang="en-US" altLang="zh-CN" sz="3600" b="1" kern="0" dirty="0" smtClean="0">
              <a:solidFill>
                <a:srgbClr val="676661"/>
              </a:solidFill>
              <a:latin typeface="微软雅黑" panose="020B0503020204020204" pitchFamily="34" charset="-122"/>
              <a:ea typeface="微软雅黑" panose="020B0503020204020204" pitchFamily="34" charset="-122"/>
            </a:endParaRPr>
          </a:p>
          <a:p>
            <a:endParaRPr lang="en-US" altLang="zh-CN" sz="3600" b="1" kern="0" dirty="0">
              <a:solidFill>
                <a:srgbClr val="676661"/>
              </a:solidFill>
              <a:latin typeface="微软雅黑" panose="020B0503020204020204" pitchFamily="34" charset="-122"/>
              <a:ea typeface="微软雅黑" panose="020B0503020204020204" pitchFamily="34" charset="-122"/>
            </a:endParaRPr>
          </a:p>
          <a:p>
            <a:r>
              <a:rPr lang="zh-CN" altLang="en-US" sz="3600" b="1" kern="0" dirty="0" smtClean="0">
                <a:solidFill>
                  <a:srgbClr val="676661"/>
                </a:solidFill>
                <a:latin typeface="微软雅黑" panose="020B0503020204020204" pitchFamily="34" charset="-122"/>
                <a:ea typeface="微软雅黑" panose="020B0503020204020204" pitchFamily="34" charset="-122"/>
              </a:rPr>
              <a:t>盘</a:t>
            </a:r>
            <a:endParaRPr lang="zh-CN" altLang="en-US" sz="3600" b="1" kern="0" dirty="0">
              <a:solidFill>
                <a:srgbClr val="67666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069" y="1365617"/>
            <a:ext cx="1976797" cy="1976797"/>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0345" y="1628832"/>
            <a:ext cx="1463040" cy="1463040"/>
          </a:xfrm>
          <a:prstGeom prst="rect">
            <a:avLst/>
          </a:prstGeom>
        </p:spPr>
      </p:pic>
      <p:pic>
        <p:nvPicPr>
          <p:cNvPr id="62" name="图片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8854" y="3863560"/>
            <a:ext cx="1877226" cy="1752078"/>
          </a:xfrm>
          <a:prstGeom prst="rect">
            <a:avLst/>
          </a:prstGeom>
        </p:spPr>
      </p:pic>
      <p:pic>
        <p:nvPicPr>
          <p:cNvPr id="64" name="图片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9482" y="3859976"/>
            <a:ext cx="1865244" cy="1739699"/>
          </a:xfrm>
          <a:prstGeom prst="rect">
            <a:avLst/>
          </a:prstGeom>
        </p:spPr>
      </p:pic>
    </p:spTree>
    <p:extLst>
      <p:ext uri="{BB962C8B-B14F-4D97-AF65-F5344CB8AC3E}">
        <p14:creationId xmlns:p14="http://schemas.microsoft.com/office/powerpoint/2010/main" val="3461995192"/>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107996"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创新点</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smtClean="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7" name="矩形 6"/>
          <p:cNvSpPr/>
          <p:nvPr/>
        </p:nvSpPr>
        <p:spPr>
          <a:xfrm>
            <a:off x="1018046" y="1233225"/>
            <a:ext cx="1910694" cy="523220"/>
          </a:xfrm>
          <a:prstGeom prst="rect">
            <a:avLst/>
          </a:prstGeom>
        </p:spPr>
        <p:txBody>
          <a:bodyPr wrap="square">
            <a:spAutoFit/>
          </a:bodyPr>
          <a:lstStyle/>
          <a:p>
            <a:pPr algn="ctr" defTabSz="609585"/>
            <a:r>
              <a:rPr lang="zh-CN" altLang="en-US" sz="2800" b="1" dirty="0" smtClean="0">
                <a:solidFill>
                  <a:srgbClr val="676661"/>
                </a:solidFill>
                <a:ea typeface="微软雅黑" charset="0"/>
              </a:rPr>
              <a:t>▷ 可   靠</a:t>
            </a:r>
            <a:endParaRPr lang="zh-CN" altLang="en-US" sz="2800" b="1" dirty="0">
              <a:solidFill>
                <a:srgbClr val="676661"/>
              </a:solidFill>
              <a:ea typeface="微软雅黑" charset="0"/>
            </a:endParaRPr>
          </a:p>
        </p:txBody>
      </p:sp>
      <p:sp>
        <p:nvSpPr>
          <p:cNvPr id="9" name="矩形 8"/>
          <p:cNvSpPr/>
          <p:nvPr/>
        </p:nvSpPr>
        <p:spPr>
          <a:xfrm>
            <a:off x="2042823" y="2592887"/>
            <a:ext cx="7122198" cy="1052596"/>
          </a:xfrm>
          <a:prstGeom prst="rect">
            <a:avLst/>
          </a:prstGeom>
        </p:spPr>
        <p:txBody>
          <a:bodyPr wrap="square">
            <a:spAutoFit/>
          </a:bodyPr>
          <a:lstStyle/>
          <a:p>
            <a:pPr defTabSz="609585">
              <a:lnSpc>
                <a:spcPct val="130000"/>
              </a:lnSpc>
            </a:pPr>
            <a:r>
              <a:rPr lang="en-US" altLang="zh-CN" sz="1600" dirty="0" smtClean="0">
                <a:solidFill>
                  <a:schemeClr val="tx1">
                    <a:lumMod val="75000"/>
                    <a:lumOff val="25000"/>
                  </a:schemeClr>
                </a:solidFill>
                <a:latin typeface="微软雅黑" charset="0"/>
                <a:ea typeface="微软雅黑" charset="0"/>
              </a:rPr>
              <a:t>· </a:t>
            </a:r>
            <a:r>
              <a:rPr lang="zh-CN" altLang="en-US" sz="1600" dirty="0" smtClean="0">
                <a:solidFill>
                  <a:schemeClr val="tx1">
                    <a:lumMod val="75000"/>
                    <a:lumOff val="25000"/>
                  </a:schemeClr>
                </a:solidFill>
                <a:latin typeface="微软雅黑" charset="0"/>
                <a:ea typeface="微软雅黑" charset="0"/>
              </a:rPr>
              <a:t>通过加密与分块保证安全性</a:t>
            </a:r>
            <a:endParaRPr lang="en-US" altLang="zh-CN" sz="1600" dirty="0">
              <a:solidFill>
                <a:schemeClr val="tx1">
                  <a:lumMod val="75000"/>
                  <a:lumOff val="25000"/>
                </a:schemeClr>
              </a:solidFill>
              <a:latin typeface="微软雅黑" charset="0"/>
              <a:ea typeface="微软雅黑" charset="0"/>
            </a:endParaRPr>
          </a:p>
          <a:p>
            <a:pPr defTabSz="609585">
              <a:lnSpc>
                <a:spcPct val="130000"/>
              </a:lnSpc>
            </a:pPr>
            <a:endParaRPr lang="en-US" altLang="zh-CN" sz="1600" dirty="0" smtClean="0">
              <a:solidFill>
                <a:schemeClr val="tx1">
                  <a:lumMod val="75000"/>
                  <a:lumOff val="25000"/>
                </a:schemeClr>
              </a:solidFill>
              <a:latin typeface="微软雅黑" charset="0"/>
              <a:ea typeface="微软雅黑" charset="0"/>
            </a:endParaRPr>
          </a:p>
          <a:p>
            <a:pPr defTabSz="609585">
              <a:lnSpc>
                <a:spcPct val="130000"/>
              </a:lnSpc>
            </a:pPr>
            <a:r>
              <a:rPr lang="en-US" altLang="zh-CN" sz="1600" dirty="0" smtClean="0">
                <a:solidFill>
                  <a:schemeClr val="tx1">
                    <a:lumMod val="75000"/>
                    <a:lumOff val="25000"/>
                  </a:schemeClr>
                </a:solidFill>
                <a:latin typeface="微软雅黑" charset="0"/>
                <a:ea typeface="微软雅黑" charset="0"/>
              </a:rPr>
              <a:t>· </a:t>
            </a:r>
            <a:r>
              <a:rPr lang="zh-CN" altLang="en-US" sz="1600" dirty="0" smtClean="0">
                <a:solidFill>
                  <a:schemeClr val="tx1">
                    <a:lumMod val="75000"/>
                    <a:lumOff val="25000"/>
                  </a:schemeClr>
                </a:solidFill>
                <a:latin typeface="微软雅黑" charset="0"/>
                <a:ea typeface="微软雅黑" charset="0"/>
              </a:rPr>
              <a:t>通过冗余保证非易失性</a:t>
            </a:r>
            <a:endParaRPr lang="zh-CN" altLang="en-US" sz="1600" dirty="0">
              <a:solidFill>
                <a:schemeClr val="tx1">
                  <a:lumMod val="75000"/>
                  <a:lumOff val="25000"/>
                </a:schemeClr>
              </a:solidFill>
              <a:latin typeface="微软雅黑" charset="0"/>
              <a:ea typeface="微软雅黑" charset="0"/>
            </a:endParaRPr>
          </a:p>
        </p:txBody>
      </p:sp>
      <p:cxnSp>
        <p:nvCxnSpPr>
          <p:cNvPr id="10" name="直接连接符 9"/>
          <p:cNvCxnSpPr/>
          <p:nvPr/>
        </p:nvCxnSpPr>
        <p:spPr>
          <a:xfrm>
            <a:off x="2048809" y="2184761"/>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27349" y="4179374"/>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2843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107996" cy="461665"/>
          </a:xfrm>
          <a:prstGeom prst="rect">
            <a:avLst/>
          </a:prstGeom>
        </p:spPr>
        <p:txBody>
          <a:bodyPr wrap="none">
            <a:spAutoFit/>
          </a:bodyPr>
          <a:lstStyle/>
          <a:p>
            <a:pPr defTabSz="914400"/>
            <a:r>
              <a:rPr lang="zh-CN" altLang="en-US" sz="2400" b="1" kern="0" dirty="0">
                <a:solidFill>
                  <a:srgbClr val="676661"/>
                </a:solidFill>
                <a:latin typeface="微软雅黑" panose="020B0503020204020204" pitchFamily="34" charset="-122"/>
                <a:ea typeface="微软雅黑" panose="020B0503020204020204" pitchFamily="34" charset="-122"/>
              </a:rPr>
              <a:t>创新</a:t>
            </a:r>
            <a:r>
              <a:rPr lang="zh-CN" altLang="en-US" sz="2400" b="1" kern="0" dirty="0" smtClean="0">
                <a:solidFill>
                  <a:srgbClr val="676661"/>
                </a:solidFill>
                <a:latin typeface="微软雅黑" panose="020B0503020204020204" pitchFamily="34" charset="-122"/>
                <a:ea typeface="微软雅黑" panose="020B0503020204020204" pitchFamily="34" charset="-122"/>
              </a:rPr>
              <a:t>点</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2" name="矩形 11"/>
          <p:cNvSpPr/>
          <p:nvPr/>
        </p:nvSpPr>
        <p:spPr>
          <a:xfrm>
            <a:off x="770069" y="934046"/>
            <a:ext cx="1910694" cy="523220"/>
          </a:xfrm>
          <a:prstGeom prst="rect">
            <a:avLst/>
          </a:prstGeom>
        </p:spPr>
        <p:txBody>
          <a:bodyPr wrap="square">
            <a:spAutoFit/>
          </a:bodyPr>
          <a:lstStyle/>
          <a:p>
            <a:pPr algn="ctr" defTabSz="609585"/>
            <a:r>
              <a:rPr lang="zh-CN" altLang="en-US" sz="2800" b="1" dirty="0" smtClean="0">
                <a:solidFill>
                  <a:srgbClr val="676661"/>
                </a:solidFill>
                <a:ea typeface="微软雅黑" charset="0"/>
              </a:rPr>
              <a:t>▷ 有   序</a:t>
            </a:r>
            <a:endParaRPr lang="zh-CN" altLang="en-US" sz="2800" b="1" dirty="0">
              <a:solidFill>
                <a:srgbClr val="676661"/>
              </a:solidFill>
              <a:ea typeface="微软雅黑" charset="0"/>
            </a:endParaRPr>
          </a:p>
        </p:txBody>
      </p:sp>
      <p:sp>
        <p:nvSpPr>
          <p:cNvPr id="3" name="文本框 2"/>
          <p:cNvSpPr txBox="1"/>
          <p:nvPr/>
        </p:nvSpPr>
        <p:spPr>
          <a:xfrm>
            <a:off x="877503" y="1661455"/>
            <a:ext cx="10489933" cy="4832092"/>
          </a:xfrm>
          <a:prstGeom prst="rect">
            <a:avLst/>
          </a:prstGeom>
          <a:noFill/>
        </p:spPr>
        <p:txBody>
          <a:bodyPr wrap="square" rtlCol="0">
            <a:spAutoFit/>
          </a:bodyPr>
          <a:lstStyle/>
          <a:p>
            <a:r>
              <a:rPr lang="zh-CN" altLang="en-US" sz="1400" dirty="0">
                <a:solidFill>
                  <a:schemeClr val="tx1">
                    <a:lumMod val="75000"/>
                    <a:lumOff val="25000"/>
                  </a:schemeClr>
                </a:solidFill>
                <a:latin typeface="微软雅黑" charset="0"/>
                <a:ea typeface="微软雅黑" charset="0"/>
              </a:rPr>
              <a:t>设计了类似操作系统中文件系统的文件索引表以及块表，将文件地址对应到网盘地址，实现了地址映射，从而管理文件位置更加有序</a:t>
            </a:r>
            <a:r>
              <a:rPr lang="zh-CN" altLang="en-US" sz="1400" dirty="0" smtClean="0">
                <a:solidFill>
                  <a:schemeClr val="tx1">
                    <a:lumMod val="75000"/>
                    <a:lumOff val="25000"/>
                  </a:schemeClr>
                </a:solidFill>
                <a:latin typeface="微软雅黑" charset="0"/>
                <a:ea typeface="微软雅黑" charset="0"/>
              </a:rPr>
              <a:t>。</a:t>
            </a:r>
            <a:endParaRPr lang="zh-CN" altLang="en-US" sz="1400" dirty="0">
              <a:solidFill>
                <a:schemeClr val="tx1">
                  <a:lumMod val="75000"/>
                  <a:lumOff val="25000"/>
                </a:schemeClr>
              </a:solidFill>
              <a:latin typeface="微软雅黑" charset="0"/>
              <a:ea typeface="微软雅黑" charset="0"/>
            </a:endParaRPr>
          </a:p>
          <a:p>
            <a:r>
              <a:rPr lang="en-US" altLang="zh-CN" sz="1400" dirty="0">
                <a:solidFill>
                  <a:schemeClr val="tx1">
                    <a:lumMod val="75000"/>
                    <a:lumOff val="25000"/>
                  </a:schemeClr>
                </a:solidFill>
                <a:latin typeface="微软雅黑" charset="0"/>
                <a:ea typeface="微软雅黑" charset="0"/>
              </a:rPr>
              <a:t> </a:t>
            </a:r>
            <a:r>
              <a:rPr lang="en-US" altLang="zh-CN" sz="1400" dirty="0" smtClean="0">
                <a:solidFill>
                  <a:schemeClr val="tx1">
                    <a:lumMod val="75000"/>
                    <a:lumOff val="25000"/>
                  </a:schemeClr>
                </a:solidFill>
                <a:latin typeface="微软雅黑" charset="0"/>
                <a:ea typeface="微软雅黑" charset="0"/>
              </a:rPr>
              <a:t>        </a:t>
            </a:r>
            <a:r>
              <a:rPr lang="zh-CN" altLang="en-US" sz="1400" dirty="0" smtClean="0">
                <a:solidFill>
                  <a:schemeClr val="tx1">
                    <a:lumMod val="75000"/>
                    <a:lumOff val="25000"/>
                  </a:schemeClr>
                </a:solidFill>
                <a:latin typeface="微软雅黑" charset="0"/>
                <a:ea typeface="微软雅黑" charset="0"/>
              </a:rPr>
              <a:t>文件</a:t>
            </a:r>
            <a:r>
              <a:rPr lang="zh-CN" altLang="en-US" sz="1400" dirty="0">
                <a:solidFill>
                  <a:schemeClr val="tx1">
                    <a:lumMod val="75000"/>
                    <a:lumOff val="25000"/>
                  </a:schemeClr>
                </a:solidFill>
                <a:latin typeface="微软雅黑" charset="0"/>
                <a:ea typeface="微软雅黑" charset="0"/>
              </a:rPr>
              <a:t>索引表（</a:t>
            </a:r>
            <a:r>
              <a:rPr lang="en-US" altLang="zh-CN" sz="1400" dirty="0">
                <a:solidFill>
                  <a:schemeClr val="tx1">
                    <a:lumMod val="75000"/>
                    <a:lumOff val="25000"/>
                  </a:schemeClr>
                </a:solidFill>
                <a:latin typeface="微软雅黑" charset="0"/>
                <a:ea typeface="微软雅黑" charset="0"/>
              </a:rPr>
              <a:t>file list</a:t>
            </a:r>
            <a:r>
              <a:rPr lang="zh-CN" altLang="en-US" sz="1400" dirty="0">
                <a:solidFill>
                  <a:schemeClr val="tx1">
                    <a:lumMod val="75000"/>
                    <a:lumOff val="25000"/>
                  </a:schemeClr>
                </a:solidFill>
                <a:latin typeface="微软雅黑" charset="0"/>
                <a:ea typeface="微软雅黑" charset="0"/>
              </a:rPr>
              <a:t>）格式</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filename1]</a:t>
            </a:r>
          </a:p>
          <a:p>
            <a:r>
              <a:rPr lang="en-US" altLang="zh-CN" sz="1400" dirty="0" smtClean="0">
                <a:solidFill>
                  <a:schemeClr val="tx1">
                    <a:lumMod val="75000"/>
                    <a:lumOff val="25000"/>
                  </a:schemeClr>
                </a:solidFill>
                <a:latin typeface="微软雅黑" charset="0"/>
                <a:ea typeface="微软雅黑" charset="0"/>
              </a:rPr>
              <a:t>	[</a:t>
            </a:r>
            <a:r>
              <a:rPr lang="en-US" altLang="zh-CN" sz="1400" dirty="0" err="1">
                <a:solidFill>
                  <a:schemeClr val="tx1">
                    <a:lumMod val="75000"/>
                    <a:lumOff val="25000"/>
                  </a:schemeClr>
                </a:solidFill>
                <a:latin typeface="微软雅黑" charset="0"/>
                <a:ea typeface="微软雅黑" charset="0"/>
              </a:rPr>
              <a:t>blocklist</a:t>
            </a:r>
            <a:r>
              <a:rPr lang="zh-CN" altLang="en-US" sz="1400" dirty="0">
                <a:solidFill>
                  <a:schemeClr val="tx1">
                    <a:lumMod val="75000"/>
                    <a:lumOff val="25000"/>
                  </a:schemeClr>
                </a:solidFill>
                <a:latin typeface="微软雅黑" charset="0"/>
                <a:ea typeface="微软雅黑" charset="0"/>
              </a:rPr>
              <a:t>地址</a:t>
            </a:r>
            <a:r>
              <a:rPr lang="en-US" altLang="zh-CN" sz="1400" dirty="0">
                <a:solidFill>
                  <a:schemeClr val="tx1">
                    <a:lumMod val="75000"/>
                    <a:lumOff val="25000"/>
                  </a:schemeClr>
                </a:solidFill>
                <a:latin typeface="微软雅黑" charset="0"/>
                <a:ea typeface="微软雅黑" charset="0"/>
              </a:rPr>
              <a:t>(</a:t>
            </a:r>
            <a:r>
              <a:rPr lang="en-US" altLang="zh-CN" sz="1400" dirty="0" err="1">
                <a:solidFill>
                  <a:schemeClr val="tx1">
                    <a:lumMod val="75000"/>
                    <a:lumOff val="25000"/>
                  </a:schemeClr>
                </a:solidFill>
                <a:latin typeface="微软雅黑" charset="0"/>
                <a:ea typeface="微软雅黑" charset="0"/>
              </a:rPr>
              <a:t>clouddrive</a:t>
            </a:r>
            <a:r>
              <a:rPr lang="zh-CN" altLang="en-US" sz="1400" dirty="0">
                <a:solidFill>
                  <a:schemeClr val="tx1">
                    <a:lumMod val="75000"/>
                    <a:lumOff val="25000"/>
                  </a:schemeClr>
                </a:solidFill>
                <a:latin typeface="微软雅黑" charset="0"/>
                <a:ea typeface="微软雅黑" charset="0"/>
              </a:rPr>
              <a:t>代号</a:t>
            </a:r>
            <a:r>
              <a:rPr lang="en-US" altLang="zh-CN" sz="1400" dirty="0" smtClean="0">
                <a:solidFill>
                  <a:schemeClr val="tx1">
                    <a:lumMod val="75000"/>
                    <a:lumOff val="25000"/>
                  </a:schemeClr>
                </a:solidFill>
                <a:latin typeface="微软雅黑" charset="0"/>
                <a:ea typeface="微软雅黑" charset="0"/>
              </a:rPr>
              <a:t>)]</a:t>
            </a:r>
          </a:p>
          <a:p>
            <a:endParaRPr lang="en-US" altLang="zh-CN" sz="1400" dirty="0">
              <a:solidFill>
                <a:schemeClr val="tx1">
                  <a:lumMod val="75000"/>
                  <a:lumOff val="25000"/>
                </a:schemeClr>
              </a:solidFill>
              <a:latin typeface="微软雅黑" charset="0"/>
              <a:ea typeface="微软雅黑" charset="0"/>
            </a:endParaRPr>
          </a:p>
          <a:p>
            <a:r>
              <a:rPr lang="zh-CN" altLang="en-US" sz="1400" dirty="0" smtClean="0">
                <a:solidFill>
                  <a:schemeClr val="tx1">
                    <a:lumMod val="75000"/>
                    <a:lumOff val="25000"/>
                  </a:schemeClr>
                </a:solidFill>
                <a:latin typeface="微软雅黑" charset="0"/>
                <a:ea typeface="微软雅黑" charset="0"/>
              </a:rPr>
              <a:t>         块</a:t>
            </a:r>
            <a:r>
              <a:rPr lang="zh-CN" altLang="en-US" sz="1400" dirty="0">
                <a:solidFill>
                  <a:schemeClr val="tx1">
                    <a:lumMod val="75000"/>
                    <a:lumOff val="25000"/>
                  </a:schemeClr>
                </a:solidFill>
                <a:latin typeface="微软雅黑" charset="0"/>
                <a:ea typeface="微软雅黑" charset="0"/>
              </a:rPr>
              <a:t>索引</a:t>
            </a:r>
            <a:r>
              <a:rPr lang="zh-CN" altLang="en-US" sz="1400" dirty="0" smtClean="0">
                <a:solidFill>
                  <a:schemeClr val="tx1">
                    <a:lumMod val="75000"/>
                    <a:lumOff val="25000"/>
                  </a:schemeClr>
                </a:solidFill>
                <a:latin typeface="微软雅黑" charset="0"/>
                <a:ea typeface="微软雅黑" charset="0"/>
              </a:rPr>
              <a:t>表（</a:t>
            </a:r>
            <a:r>
              <a:rPr lang="en-US" altLang="zh-CN" sz="1400" dirty="0" smtClean="0">
                <a:solidFill>
                  <a:schemeClr val="tx1">
                    <a:lumMod val="75000"/>
                    <a:lumOff val="25000"/>
                  </a:schemeClr>
                </a:solidFill>
                <a:latin typeface="微软雅黑" charset="0"/>
                <a:ea typeface="微软雅黑" charset="0"/>
              </a:rPr>
              <a:t>block list</a:t>
            </a:r>
            <a:r>
              <a:rPr lang="zh-CN" altLang="en-US" sz="1400" dirty="0" smtClean="0">
                <a:solidFill>
                  <a:schemeClr val="tx1">
                    <a:lumMod val="75000"/>
                    <a:lumOff val="25000"/>
                  </a:schemeClr>
                </a:solidFill>
                <a:latin typeface="微软雅黑" charset="0"/>
                <a:ea typeface="微软雅黑" charset="0"/>
              </a:rPr>
              <a:t>）格式</a:t>
            </a:r>
            <a:endParaRPr lang="zh-CN" altLang="en-US" sz="1400" dirty="0">
              <a:solidFill>
                <a:schemeClr val="tx1">
                  <a:lumMod val="75000"/>
                  <a:lumOff val="25000"/>
                </a:schemeClr>
              </a:solidFill>
              <a:latin typeface="微软雅黑" charset="0"/>
              <a:ea typeface="微软雅黑" charset="0"/>
            </a:endParaRP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timestamp(</a:t>
            </a:r>
            <a:r>
              <a:rPr lang="zh-CN" altLang="en-US" sz="1400" dirty="0">
                <a:solidFill>
                  <a:schemeClr val="tx1">
                    <a:lumMod val="75000"/>
                    <a:lumOff val="25000"/>
                  </a:schemeClr>
                </a:solidFill>
                <a:latin typeface="微软雅黑" charset="0"/>
                <a:ea typeface="微软雅黑" charset="0"/>
              </a:rPr>
              <a:t>使用大整数表示</a:t>
            </a:r>
            <a:r>
              <a:rPr lang="en-US" altLang="zh-CN" sz="1400" dirty="0">
                <a:solidFill>
                  <a:schemeClr val="tx1">
                    <a:lumMod val="75000"/>
                    <a:lumOff val="25000"/>
                  </a:schemeClr>
                </a:solidFill>
                <a:latin typeface="微软雅黑" charset="0"/>
                <a:ea typeface="微软雅黑" charset="0"/>
              </a:rPr>
              <a:t>)]</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HASH]</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filename][block</a:t>
            </a:r>
            <a:r>
              <a:rPr lang="zh-CN" altLang="en-US" sz="1400" dirty="0">
                <a:solidFill>
                  <a:schemeClr val="tx1">
                    <a:lumMod val="75000"/>
                    <a:lumOff val="25000"/>
                  </a:schemeClr>
                </a:solidFill>
                <a:latin typeface="微软雅黑" charset="0"/>
                <a:ea typeface="微软雅黑" charset="0"/>
              </a:rPr>
              <a:t>数</a:t>
            </a:r>
            <a:r>
              <a:rPr lang="en-US" altLang="zh-CN" sz="1400" dirty="0">
                <a:solidFill>
                  <a:schemeClr val="tx1">
                    <a:lumMod val="75000"/>
                    <a:lumOff val="25000"/>
                  </a:schemeClr>
                </a:solidFill>
                <a:latin typeface="微软雅黑" charset="0"/>
                <a:ea typeface="微软雅黑" charset="0"/>
              </a:rPr>
              <a:t>]</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block 1</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clouddrive1][clouddrive2][...]</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block 2</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clouddrive1][clouddrive2][...]</a:t>
            </a:r>
          </a:p>
          <a:p>
            <a:r>
              <a:rPr lang="en-US" altLang="zh-CN" sz="1400" dirty="0" smtClean="0">
                <a:solidFill>
                  <a:schemeClr val="tx1">
                    <a:lumMod val="75000"/>
                    <a:lumOff val="25000"/>
                  </a:schemeClr>
                </a:solidFill>
                <a:latin typeface="微软雅黑" charset="0"/>
                <a:ea typeface="微软雅黑" charset="0"/>
              </a:rPr>
              <a:t>	       #...</a:t>
            </a:r>
            <a:endParaRPr lang="en-US" altLang="zh-CN" sz="1400" dirty="0">
              <a:solidFill>
                <a:schemeClr val="tx1">
                  <a:lumMod val="75000"/>
                  <a:lumOff val="25000"/>
                </a:schemeClr>
              </a:solidFill>
              <a:latin typeface="微软雅黑" charset="0"/>
              <a:ea typeface="微软雅黑" charset="0"/>
            </a:endParaRPr>
          </a:p>
          <a:p>
            <a:r>
              <a:rPr lang="en-US" altLang="zh-CN" sz="1400" dirty="0">
                <a:solidFill>
                  <a:schemeClr val="tx1">
                    <a:lumMod val="75000"/>
                    <a:lumOff val="25000"/>
                  </a:schemeClr>
                </a:solidFill>
                <a:latin typeface="微软雅黑" charset="0"/>
                <a:ea typeface="微软雅黑" charset="0"/>
              </a:rPr>
              <a:t> </a:t>
            </a:r>
            <a:r>
              <a:rPr lang="en-US" altLang="zh-CN" sz="1400" dirty="0" smtClean="0">
                <a:solidFill>
                  <a:schemeClr val="tx1">
                    <a:lumMod val="75000"/>
                    <a:lumOff val="25000"/>
                  </a:schemeClr>
                </a:solidFill>
                <a:latin typeface="微软雅黑" charset="0"/>
                <a:ea typeface="微软雅黑" charset="0"/>
              </a:rPr>
              <a:t>         </a:t>
            </a:r>
            <a:r>
              <a:rPr lang="en-US" altLang="zh-CN" sz="1400" dirty="0" err="1" smtClean="0">
                <a:solidFill>
                  <a:schemeClr val="tx1">
                    <a:lumMod val="75000"/>
                    <a:lumOff val="25000"/>
                  </a:schemeClr>
                </a:solidFill>
                <a:latin typeface="微软雅黑" charset="0"/>
                <a:ea typeface="微软雅黑" charset="0"/>
              </a:rPr>
              <a:t>CloudDrive</a:t>
            </a:r>
            <a:r>
              <a:rPr lang="zh-CN" altLang="en-US" sz="1400" dirty="0">
                <a:solidFill>
                  <a:schemeClr val="tx1">
                    <a:lumMod val="75000"/>
                    <a:lumOff val="25000"/>
                  </a:schemeClr>
                </a:solidFill>
                <a:latin typeface="微软雅黑" charset="0"/>
                <a:ea typeface="微软雅黑" charset="0"/>
              </a:rPr>
              <a:t>表</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name]</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download API URL]</a:t>
            </a:r>
          </a:p>
          <a:p>
            <a:r>
              <a:rPr lang="en-US" altLang="zh-CN" sz="1400" dirty="0" smtClean="0">
                <a:solidFill>
                  <a:schemeClr val="tx1">
                    <a:lumMod val="75000"/>
                    <a:lumOff val="25000"/>
                  </a:schemeClr>
                </a:solidFill>
                <a:latin typeface="微软雅黑" charset="0"/>
                <a:ea typeface="微软雅黑" charset="0"/>
              </a:rPr>
              <a:t>	[</a:t>
            </a:r>
            <a:r>
              <a:rPr lang="en-US" altLang="zh-CN" sz="1400" dirty="0">
                <a:solidFill>
                  <a:schemeClr val="tx1">
                    <a:lumMod val="75000"/>
                    <a:lumOff val="25000"/>
                  </a:schemeClr>
                </a:solidFill>
                <a:latin typeface="微软雅黑" charset="0"/>
                <a:ea typeface="微软雅黑" charset="0"/>
              </a:rPr>
              <a:t>upload API URL]</a:t>
            </a:r>
          </a:p>
          <a:p>
            <a:endParaRPr lang="en-US" altLang="zh-CN" sz="1400" dirty="0">
              <a:solidFill>
                <a:schemeClr val="tx1">
                  <a:lumMod val="75000"/>
                  <a:lumOff val="25000"/>
                </a:schemeClr>
              </a:solidFill>
              <a:latin typeface="微软雅黑" charset="0"/>
              <a:ea typeface="微软雅黑" charset="0"/>
            </a:endParaRPr>
          </a:p>
          <a:p>
            <a:r>
              <a:rPr lang="zh-CN" altLang="en-US" sz="1400" dirty="0">
                <a:solidFill>
                  <a:schemeClr val="tx1">
                    <a:lumMod val="75000"/>
                    <a:lumOff val="25000"/>
                  </a:schemeClr>
                </a:solidFill>
                <a:latin typeface="微软雅黑" charset="0"/>
                <a:ea typeface="微软雅黑" charset="0"/>
              </a:rPr>
              <a:t>其中，</a:t>
            </a:r>
            <a:r>
              <a:rPr lang="en-US" altLang="zh-CN" sz="1400" dirty="0">
                <a:solidFill>
                  <a:schemeClr val="tx1">
                    <a:lumMod val="75000"/>
                    <a:lumOff val="25000"/>
                  </a:schemeClr>
                </a:solidFill>
                <a:latin typeface="微软雅黑" charset="0"/>
                <a:ea typeface="微软雅黑" charset="0"/>
              </a:rPr>
              <a:t>file list</a:t>
            </a:r>
            <a:r>
              <a:rPr lang="zh-CN" altLang="en-US" sz="1400" dirty="0">
                <a:solidFill>
                  <a:schemeClr val="tx1">
                    <a:lumMod val="75000"/>
                    <a:lumOff val="25000"/>
                  </a:schemeClr>
                </a:solidFill>
                <a:latin typeface="微软雅黑" charset="0"/>
                <a:ea typeface="微软雅黑" charset="0"/>
              </a:rPr>
              <a:t>用来保存每个文件对应的块索引表网盘位置。块索引表存储在云端，通过取得块索引表，其中保存了文件的时间戳，</a:t>
            </a:r>
            <a:r>
              <a:rPr lang="en-US" altLang="zh-CN" sz="1400" dirty="0">
                <a:solidFill>
                  <a:schemeClr val="tx1">
                    <a:lumMod val="75000"/>
                    <a:lumOff val="25000"/>
                  </a:schemeClr>
                </a:solidFill>
                <a:latin typeface="微软雅黑" charset="0"/>
                <a:ea typeface="微软雅黑" charset="0"/>
              </a:rPr>
              <a:t>HASH</a:t>
            </a:r>
            <a:r>
              <a:rPr lang="zh-CN" altLang="en-US" sz="1400" dirty="0">
                <a:solidFill>
                  <a:schemeClr val="tx1">
                    <a:lumMod val="75000"/>
                    <a:lumOff val="25000"/>
                  </a:schemeClr>
                </a:solidFill>
                <a:latin typeface="微软雅黑" charset="0"/>
                <a:ea typeface="微软雅黑" charset="0"/>
              </a:rPr>
              <a:t>值，文件名和块数，接下来是每个块存储的云盘代号，为了保证文件可恢复性，每个块要求存在至少两个云端。</a:t>
            </a:r>
          </a:p>
        </p:txBody>
      </p:sp>
    </p:spTree>
    <p:extLst>
      <p:ext uri="{BB962C8B-B14F-4D97-AF65-F5344CB8AC3E}">
        <p14:creationId xmlns:p14="http://schemas.microsoft.com/office/powerpoint/2010/main" val="35306140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1"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a:t>
              </a:r>
              <a:r>
                <a:rPr lang="zh-CN" altLang="en-US" sz="3600" kern="0" dirty="0" smtClean="0">
                  <a:solidFill>
                    <a:srgbClr val="F5F0EA"/>
                  </a:solidFill>
                  <a:latin typeface="微软雅黑" panose="020B0503020204020204" pitchFamily="34" charset="-122"/>
                  <a:ea typeface="微软雅黑" panose="020B0503020204020204" pitchFamily="34" charset="-122"/>
                </a:rPr>
                <a:t>一部分</a:t>
              </a:r>
              <a:endParaRPr lang="zh-CN" altLang="en-US" sz="3600" kern="0" dirty="0">
                <a:solidFill>
                  <a:srgbClr val="F5F0EA"/>
                </a:solidFill>
                <a:latin typeface="微软雅黑" panose="020B0503020204020204" pitchFamily="34" charset="-122"/>
                <a:ea typeface="微软雅黑" panose="020B0503020204020204" pitchFamily="34" charset="-122"/>
              </a:endParaRPr>
            </a:p>
          </p:txBody>
        </p:sp>
        <p:sp>
          <p:nvSpPr>
            <p:cNvPr id="139" name="矩形 138"/>
            <p:cNvSpPr/>
            <p:nvPr/>
          </p:nvSpPr>
          <p:spPr>
            <a:xfrm>
              <a:off x="4546122" y="2396875"/>
              <a:ext cx="3094407" cy="663088"/>
            </a:xfrm>
            <a:prstGeom prst="rect">
              <a:avLst/>
            </a:prstGeom>
          </p:spPr>
          <p:txBody>
            <a:bodyPr wrap="none">
              <a:spAutoFit/>
            </a:bodyPr>
            <a:lstStyle/>
            <a:p>
              <a:pPr algn="ctr"/>
              <a:r>
                <a:rPr lang="en-US" altLang="zh-CN" sz="4800" b="1" dirty="0">
                  <a:solidFill>
                    <a:srgbClr val="F5F0EA"/>
                  </a:solidFill>
                </a:rPr>
                <a:t>『</a:t>
              </a:r>
              <a:r>
                <a:rPr lang="zh-CN" altLang="en-US" sz="4800" b="1" dirty="0" smtClean="0">
                  <a:solidFill>
                    <a:srgbClr val="F5F0EA"/>
                  </a:solidFill>
                </a:rPr>
                <a:t>课题背景</a:t>
              </a:r>
              <a:r>
                <a:rPr lang="en-US" altLang="zh-CN" sz="4800" b="1" dirty="0" smtClean="0">
                  <a:solidFill>
                    <a:srgbClr val="F5F0EA"/>
                  </a:solidFill>
                </a:rPr>
                <a:t>』</a:t>
              </a:r>
              <a:endParaRPr lang="en-US" altLang="zh-CN" sz="4800" b="1" dirty="0">
                <a:solidFill>
                  <a:srgbClr val="F5F0EA"/>
                </a:solidFill>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010799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107996" cy="461665"/>
          </a:xfrm>
          <a:prstGeom prst="rect">
            <a:avLst/>
          </a:prstGeom>
        </p:spPr>
        <p:txBody>
          <a:bodyPr wrap="none">
            <a:spAutoFit/>
          </a:bodyPr>
          <a:lstStyle/>
          <a:p>
            <a:pPr defTabSz="914400"/>
            <a:r>
              <a:rPr lang="zh-CN" altLang="en-US" sz="2400" b="1" kern="0" dirty="0">
                <a:solidFill>
                  <a:srgbClr val="676661"/>
                </a:solidFill>
                <a:latin typeface="微软雅黑" panose="020B0503020204020204" pitchFamily="34" charset="-122"/>
                <a:ea typeface="微软雅黑" panose="020B0503020204020204" pitchFamily="34" charset="-122"/>
              </a:rPr>
              <a:t>创新</a:t>
            </a:r>
            <a:r>
              <a:rPr lang="zh-CN" altLang="en-US" sz="2400" b="1" kern="0" dirty="0" smtClean="0">
                <a:solidFill>
                  <a:srgbClr val="676661"/>
                </a:solidFill>
                <a:latin typeface="微软雅黑" panose="020B0503020204020204" pitchFamily="34" charset="-122"/>
                <a:ea typeface="微软雅黑" panose="020B0503020204020204" pitchFamily="34" charset="-122"/>
              </a:rPr>
              <a:t>点</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2" name="矩形 11"/>
          <p:cNvSpPr/>
          <p:nvPr/>
        </p:nvSpPr>
        <p:spPr>
          <a:xfrm>
            <a:off x="590405" y="1264223"/>
            <a:ext cx="1910694" cy="523220"/>
          </a:xfrm>
          <a:prstGeom prst="rect">
            <a:avLst/>
          </a:prstGeom>
        </p:spPr>
        <p:txBody>
          <a:bodyPr wrap="square">
            <a:spAutoFit/>
          </a:bodyPr>
          <a:lstStyle/>
          <a:p>
            <a:pPr algn="ctr" defTabSz="609585"/>
            <a:r>
              <a:rPr lang="zh-CN" altLang="en-US" sz="2800" b="1" dirty="0" smtClean="0">
                <a:solidFill>
                  <a:srgbClr val="676661"/>
                </a:solidFill>
                <a:ea typeface="微软雅黑" charset="0"/>
              </a:rPr>
              <a:t>▷ 友   好</a:t>
            </a:r>
            <a:endParaRPr lang="zh-CN" altLang="en-US" sz="2800" b="1" dirty="0">
              <a:solidFill>
                <a:srgbClr val="676661"/>
              </a:solidFill>
              <a:ea typeface="微软雅黑" charset="0"/>
            </a:endParaRPr>
          </a:p>
        </p:txBody>
      </p:sp>
      <p:cxnSp>
        <p:nvCxnSpPr>
          <p:cNvPr id="9" name="直接连接符 8"/>
          <p:cNvCxnSpPr/>
          <p:nvPr/>
        </p:nvCxnSpPr>
        <p:spPr>
          <a:xfrm>
            <a:off x="2048809" y="2184761"/>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27349" y="4179374"/>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042822" y="2592887"/>
            <a:ext cx="4904515" cy="1052596"/>
          </a:xfrm>
          <a:prstGeom prst="rect">
            <a:avLst/>
          </a:prstGeom>
        </p:spPr>
        <p:txBody>
          <a:bodyPr wrap="square">
            <a:spAutoFit/>
          </a:bodyPr>
          <a:lstStyle/>
          <a:p>
            <a:pPr defTabSz="609585">
              <a:lnSpc>
                <a:spcPct val="130000"/>
              </a:lnSpc>
            </a:pPr>
            <a:r>
              <a:rPr lang="en-US" altLang="zh-CN" sz="1600" dirty="0" smtClean="0">
                <a:solidFill>
                  <a:schemeClr val="tx1">
                    <a:lumMod val="75000"/>
                    <a:lumOff val="25000"/>
                  </a:schemeClr>
                </a:solidFill>
                <a:latin typeface="微软雅黑" charset="0"/>
                <a:ea typeface="微软雅黑" charset="0"/>
              </a:rPr>
              <a:t>· </a:t>
            </a:r>
            <a:r>
              <a:rPr lang="zh-CN" altLang="en-US" sz="1600" dirty="0" smtClean="0">
                <a:solidFill>
                  <a:schemeClr val="tx1">
                    <a:lumMod val="75000"/>
                    <a:lumOff val="25000"/>
                  </a:schemeClr>
                </a:solidFill>
                <a:latin typeface="微软雅黑" charset="0"/>
                <a:ea typeface="微软雅黑" charset="0"/>
              </a:rPr>
              <a:t>后台运行，自动检测运行上传下载，减少用户操作</a:t>
            </a:r>
            <a:endParaRPr lang="en-US" altLang="zh-CN" sz="1600" dirty="0" smtClean="0">
              <a:solidFill>
                <a:schemeClr val="tx1">
                  <a:lumMod val="75000"/>
                  <a:lumOff val="25000"/>
                </a:schemeClr>
              </a:solidFill>
              <a:latin typeface="微软雅黑" charset="0"/>
              <a:ea typeface="微软雅黑" charset="0"/>
            </a:endParaRPr>
          </a:p>
          <a:p>
            <a:pPr defTabSz="609585">
              <a:lnSpc>
                <a:spcPct val="130000"/>
              </a:lnSpc>
            </a:pPr>
            <a:endParaRPr lang="en-US" altLang="zh-CN" sz="1600" dirty="0" smtClean="0">
              <a:solidFill>
                <a:schemeClr val="tx1">
                  <a:lumMod val="75000"/>
                  <a:lumOff val="25000"/>
                </a:schemeClr>
              </a:solidFill>
              <a:latin typeface="微软雅黑" charset="0"/>
              <a:ea typeface="微软雅黑" charset="0"/>
            </a:endParaRPr>
          </a:p>
          <a:p>
            <a:pPr defTabSz="609585">
              <a:lnSpc>
                <a:spcPct val="130000"/>
              </a:lnSpc>
            </a:pPr>
            <a:r>
              <a:rPr lang="en-US" altLang="zh-CN" sz="1600" dirty="0" smtClean="0">
                <a:solidFill>
                  <a:schemeClr val="tx1">
                    <a:lumMod val="75000"/>
                    <a:lumOff val="25000"/>
                  </a:schemeClr>
                </a:solidFill>
                <a:latin typeface="微软雅黑" charset="0"/>
                <a:ea typeface="微软雅黑" charset="0"/>
              </a:rPr>
              <a:t>· </a:t>
            </a:r>
            <a:r>
              <a:rPr lang="zh-CN" altLang="en-US" sz="1600" dirty="0" smtClean="0">
                <a:solidFill>
                  <a:schemeClr val="tx1">
                    <a:lumMod val="75000"/>
                    <a:lumOff val="25000"/>
                  </a:schemeClr>
                </a:solidFill>
                <a:latin typeface="微软雅黑" charset="0"/>
                <a:ea typeface="微软雅黑" charset="0"/>
              </a:rPr>
              <a:t>利用</a:t>
            </a:r>
            <a:r>
              <a:rPr lang="en-US" altLang="zh-CN" sz="1600" dirty="0" smtClean="0">
                <a:solidFill>
                  <a:schemeClr val="tx1">
                    <a:lumMod val="75000"/>
                    <a:lumOff val="25000"/>
                  </a:schemeClr>
                </a:solidFill>
                <a:latin typeface="微软雅黑" charset="0"/>
                <a:ea typeface="微软雅黑" charset="0"/>
              </a:rPr>
              <a:t>python</a:t>
            </a:r>
            <a:r>
              <a:rPr lang="zh-CN" altLang="en-US" sz="1600" dirty="0" smtClean="0">
                <a:solidFill>
                  <a:schemeClr val="tx1">
                    <a:lumMod val="75000"/>
                    <a:lumOff val="25000"/>
                  </a:schemeClr>
                </a:solidFill>
                <a:latin typeface="微软雅黑" charset="0"/>
                <a:ea typeface="微软雅黑" charset="0"/>
              </a:rPr>
              <a:t>编写，保障跨平台性</a:t>
            </a:r>
            <a:endParaRPr lang="zh-CN" altLang="en-US" sz="1600" dirty="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2165047009"/>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2"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smtClean="0">
                  <a:solidFill>
                    <a:srgbClr val="F5F0EA"/>
                  </a:solidFill>
                  <a:latin typeface="微软雅黑" panose="020B0503020204020204" pitchFamily="34" charset="-122"/>
                  <a:ea typeface="微软雅黑" panose="020B0503020204020204" pitchFamily="34" charset="-122"/>
                </a:rPr>
                <a:t>第五部分</a:t>
              </a:r>
              <a:endParaRPr lang="zh-CN" altLang="en-US" sz="3600" kern="0" dirty="0">
                <a:solidFill>
                  <a:srgbClr val="F5F0EA"/>
                </a:solidFill>
                <a:latin typeface="微软雅黑" panose="020B0503020204020204" pitchFamily="34" charset="-122"/>
                <a:ea typeface="微软雅黑" panose="020B0503020204020204" pitchFamily="34" charset="-122"/>
              </a:endParaRPr>
            </a:p>
          </p:txBody>
        </p:sp>
        <p:sp>
          <p:nvSpPr>
            <p:cNvPr id="139" name="矩形 138"/>
            <p:cNvSpPr/>
            <p:nvPr/>
          </p:nvSpPr>
          <p:spPr>
            <a:xfrm>
              <a:off x="4546115" y="2396875"/>
              <a:ext cx="3094407" cy="663088"/>
            </a:xfrm>
            <a:prstGeom prst="rect">
              <a:avLst/>
            </a:prstGeom>
          </p:spPr>
          <p:txBody>
            <a:bodyPr wrap="none">
              <a:spAutoFit/>
            </a:bodyPr>
            <a:lstStyle/>
            <a:p>
              <a:pPr algn="ctr"/>
              <a:r>
                <a:rPr lang="en-US" altLang="zh-CN" sz="4800" b="1" dirty="0" smtClean="0">
                  <a:solidFill>
                    <a:srgbClr val="F5F0EA"/>
                  </a:solidFill>
                </a:rPr>
                <a:t>『</a:t>
              </a:r>
              <a:r>
                <a:rPr lang="zh-CN" altLang="en-US" sz="4800" b="1" dirty="0" smtClean="0">
                  <a:solidFill>
                    <a:srgbClr val="F5F0EA"/>
                  </a:solidFill>
                </a:rPr>
                <a:t>成果</a:t>
              </a:r>
              <a:r>
                <a:rPr lang="zh-CN" altLang="en-US" sz="4800" b="1" dirty="0">
                  <a:solidFill>
                    <a:srgbClr val="F5F0EA"/>
                  </a:solidFill>
                </a:rPr>
                <a:t>展示</a:t>
              </a:r>
              <a:r>
                <a:rPr lang="en-US" altLang="zh-CN" sz="4800" b="1" dirty="0" smtClean="0">
                  <a:solidFill>
                    <a:srgbClr val="F5F0EA"/>
                  </a:solidFill>
                </a:rPr>
                <a:t>』</a:t>
              </a:r>
              <a:endParaRPr lang="en-US" altLang="zh-CN" sz="4800" b="1" dirty="0">
                <a:solidFill>
                  <a:srgbClr val="F5F0EA"/>
                </a:solidFill>
              </a:endParaRP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263313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成果</a:t>
            </a:r>
            <a:r>
              <a:rPr lang="zh-CN" altLang="en-US" sz="2400" b="1" kern="0" dirty="0">
                <a:solidFill>
                  <a:srgbClr val="676661"/>
                </a:solidFill>
                <a:latin typeface="微软雅黑" panose="020B0503020204020204" pitchFamily="34" charset="-122"/>
                <a:ea typeface="微软雅黑" panose="020B0503020204020204" pitchFamily="34" charset="-122"/>
              </a:rPr>
              <a:t>展示</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smtClean="0">
                <a:solidFill>
                  <a:schemeClr val="bg1"/>
                </a:solidFill>
                <a:effectLst>
                  <a:outerShdw blurRad="38100" dist="38100" dir="2700000" algn="tl">
                    <a:srgbClr val="000000">
                      <a:alpha val="43137"/>
                    </a:srgbClr>
                  </a:outerShdw>
                </a:effectLst>
                <a:ea typeface="+mj-ea"/>
              </a:rPr>
              <a:t>5</a:t>
            </a:r>
            <a:endParaRPr lang="zh-CN" altLang="en-US" sz="6000" b="1" dirty="0">
              <a:solidFill>
                <a:schemeClr val="bg1"/>
              </a:solidFill>
              <a:effectLst>
                <a:outerShdw blurRad="38100" dist="38100" dir="2700000" algn="tl">
                  <a:srgbClr val="000000">
                    <a:alpha val="43137"/>
                  </a:srgbClr>
                </a:outerShdw>
              </a:effectLst>
              <a:ea typeface="+mj-ea"/>
            </a:endParaRPr>
          </a:p>
        </p:txBody>
      </p:sp>
      <p:cxnSp>
        <p:nvCxnSpPr>
          <p:cNvPr id="37" name="直接连接符 36"/>
          <p:cNvCxnSpPr/>
          <p:nvPr/>
        </p:nvCxnSpPr>
        <p:spPr>
          <a:xfrm>
            <a:off x="12032650" y="177800"/>
            <a:ext cx="0" cy="6502400"/>
          </a:xfrm>
          <a:prstGeom prst="line">
            <a:avLst/>
          </a:prstGeom>
          <a:ln w="19050">
            <a:solidFill>
              <a:srgbClr val="F5F0EA"/>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877503" y="1646034"/>
            <a:ext cx="10155080" cy="4670278"/>
          </a:xfrm>
          <a:prstGeom prst="rect">
            <a:avLst/>
          </a:prstGeom>
        </p:spPr>
      </p:pic>
      <p:sp>
        <p:nvSpPr>
          <p:cNvPr id="25" name="矩形 24"/>
          <p:cNvSpPr/>
          <p:nvPr/>
        </p:nvSpPr>
        <p:spPr>
          <a:xfrm>
            <a:off x="733125" y="1020207"/>
            <a:ext cx="1910694" cy="523220"/>
          </a:xfrm>
          <a:prstGeom prst="rect">
            <a:avLst/>
          </a:prstGeom>
        </p:spPr>
        <p:txBody>
          <a:bodyPr wrap="square">
            <a:spAutoFit/>
          </a:bodyPr>
          <a:lstStyle/>
          <a:p>
            <a:pPr algn="ctr" defTabSz="609585"/>
            <a:r>
              <a:rPr lang="zh-CN" altLang="en-US" sz="2800" b="1" dirty="0" smtClean="0">
                <a:solidFill>
                  <a:srgbClr val="676661"/>
                </a:solidFill>
                <a:ea typeface="微软雅黑" charset="0"/>
              </a:rPr>
              <a:t>▷ </a:t>
            </a:r>
            <a:r>
              <a:rPr lang="zh-CN" altLang="en-US" sz="2800" dirty="0">
                <a:solidFill>
                  <a:srgbClr val="676661"/>
                </a:solidFill>
                <a:ea typeface="微软雅黑" charset="0"/>
              </a:rPr>
              <a:t>网页前端</a:t>
            </a:r>
          </a:p>
        </p:txBody>
      </p:sp>
    </p:spTree>
    <p:extLst>
      <p:ext uri="{BB962C8B-B14F-4D97-AF65-F5344CB8AC3E}">
        <p14:creationId xmlns:p14="http://schemas.microsoft.com/office/powerpoint/2010/main" val="2257999211"/>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成果</a:t>
            </a:r>
            <a:r>
              <a:rPr lang="zh-CN" altLang="en-US" sz="2400" b="1" kern="0" dirty="0">
                <a:solidFill>
                  <a:srgbClr val="676661"/>
                </a:solidFill>
                <a:latin typeface="微软雅黑" panose="020B0503020204020204" pitchFamily="34" charset="-122"/>
                <a:ea typeface="微软雅黑" panose="020B0503020204020204" pitchFamily="34" charset="-122"/>
              </a:rPr>
              <a:t>展示</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smtClean="0">
                <a:solidFill>
                  <a:schemeClr val="bg1"/>
                </a:solidFill>
                <a:effectLst>
                  <a:outerShdw blurRad="38100" dist="38100" dir="2700000" algn="tl">
                    <a:srgbClr val="000000">
                      <a:alpha val="43137"/>
                    </a:srgbClr>
                  </a:outerShdw>
                </a:effectLst>
                <a:ea typeface="+mj-ea"/>
              </a:rPr>
              <a:t>5</a:t>
            </a:r>
            <a:endParaRPr lang="zh-CN" altLang="en-US" sz="6000" b="1" dirty="0">
              <a:solidFill>
                <a:schemeClr val="bg1"/>
              </a:solidFill>
              <a:effectLst>
                <a:outerShdw blurRad="38100" dist="38100" dir="2700000" algn="tl">
                  <a:srgbClr val="000000">
                    <a:alpha val="43137"/>
                  </a:srgbClr>
                </a:outerShdw>
              </a:effectLst>
              <a:ea typeface="+mj-ea"/>
            </a:endParaRPr>
          </a:p>
        </p:txBody>
      </p:sp>
      <p:cxnSp>
        <p:nvCxnSpPr>
          <p:cNvPr id="37" name="直接连接符 36"/>
          <p:cNvCxnSpPr/>
          <p:nvPr/>
        </p:nvCxnSpPr>
        <p:spPr>
          <a:xfrm>
            <a:off x="12032650" y="177800"/>
            <a:ext cx="0" cy="6502400"/>
          </a:xfrm>
          <a:prstGeom prst="line">
            <a:avLst/>
          </a:prstGeom>
          <a:ln w="19050">
            <a:solidFill>
              <a:srgbClr val="F5F0EA"/>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78815" y="1308863"/>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33125" y="1020207"/>
            <a:ext cx="1910694" cy="523220"/>
          </a:xfrm>
          <a:prstGeom prst="rect">
            <a:avLst/>
          </a:prstGeom>
        </p:spPr>
        <p:txBody>
          <a:bodyPr wrap="square">
            <a:spAutoFit/>
          </a:bodyPr>
          <a:lstStyle/>
          <a:p>
            <a:pPr algn="ctr" defTabSz="609585"/>
            <a:r>
              <a:rPr lang="zh-CN" altLang="en-US" sz="2800" b="1" dirty="0" smtClean="0">
                <a:solidFill>
                  <a:srgbClr val="676661"/>
                </a:solidFill>
                <a:ea typeface="微软雅黑" charset="0"/>
              </a:rPr>
              <a:t>▷ </a:t>
            </a:r>
            <a:r>
              <a:rPr lang="zh-CN" altLang="en-US" sz="2800" dirty="0" smtClean="0">
                <a:solidFill>
                  <a:srgbClr val="676661"/>
                </a:solidFill>
                <a:ea typeface="微软雅黑" charset="0"/>
              </a:rPr>
              <a:t>性能分析</a:t>
            </a:r>
            <a:endParaRPr lang="zh-CN" altLang="en-US" sz="2800" dirty="0">
              <a:solidFill>
                <a:srgbClr val="676661"/>
              </a:solidFill>
              <a:ea typeface="微软雅黑" charset="0"/>
            </a:endParaRPr>
          </a:p>
        </p:txBody>
      </p:sp>
      <p:sp>
        <p:nvSpPr>
          <p:cNvPr id="8" name="矩形 7"/>
          <p:cNvSpPr/>
          <p:nvPr/>
        </p:nvSpPr>
        <p:spPr>
          <a:xfrm>
            <a:off x="733125" y="2177857"/>
            <a:ext cx="6895840" cy="1052596"/>
          </a:xfrm>
          <a:prstGeom prst="rect">
            <a:avLst/>
          </a:prstGeom>
        </p:spPr>
        <p:txBody>
          <a:bodyPr wrap="square">
            <a:spAutoFit/>
          </a:bodyPr>
          <a:lstStyle/>
          <a:p>
            <a:pPr defTabSz="609585">
              <a:lnSpc>
                <a:spcPct val="130000"/>
              </a:lnSpc>
            </a:pPr>
            <a:r>
              <a:rPr lang="en-US" altLang="zh-CN" sz="1600" dirty="0" smtClean="0">
                <a:solidFill>
                  <a:schemeClr val="tx1">
                    <a:lumMod val="75000"/>
                    <a:lumOff val="25000"/>
                  </a:schemeClr>
                </a:solidFill>
                <a:latin typeface="微软雅黑" charset="0"/>
                <a:ea typeface="微软雅黑" charset="0"/>
              </a:rPr>
              <a:t>· </a:t>
            </a:r>
            <a:r>
              <a:rPr lang="zh-CN" altLang="en-US" sz="1600" dirty="0" smtClean="0">
                <a:solidFill>
                  <a:schemeClr val="tx1">
                    <a:lumMod val="75000"/>
                    <a:lumOff val="25000"/>
                  </a:schemeClr>
                </a:solidFill>
                <a:latin typeface="微软雅黑" charset="0"/>
                <a:ea typeface="微软雅黑" charset="0"/>
              </a:rPr>
              <a:t>上传</a:t>
            </a:r>
            <a:r>
              <a:rPr lang="en-US" altLang="zh-CN" sz="1600" dirty="0" smtClean="0">
                <a:solidFill>
                  <a:schemeClr val="tx1">
                    <a:lumMod val="75000"/>
                    <a:lumOff val="25000"/>
                  </a:schemeClr>
                </a:solidFill>
                <a:latin typeface="微软雅黑" charset="0"/>
                <a:ea typeface="微软雅黑" charset="0"/>
              </a:rPr>
              <a:t>100MB</a:t>
            </a:r>
            <a:r>
              <a:rPr lang="zh-CN" altLang="en-US" sz="1600" dirty="0" smtClean="0">
                <a:solidFill>
                  <a:schemeClr val="tx1">
                    <a:lumMod val="75000"/>
                    <a:lumOff val="25000"/>
                  </a:schemeClr>
                </a:solidFill>
                <a:latin typeface="微软雅黑" charset="0"/>
                <a:ea typeface="微软雅黑" charset="0"/>
              </a:rPr>
              <a:t>文件耗时</a:t>
            </a:r>
            <a:r>
              <a:rPr lang="en-US" altLang="zh-CN" sz="1600" dirty="0" smtClean="0">
                <a:solidFill>
                  <a:schemeClr val="tx1">
                    <a:lumMod val="75000"/>
                    <a:lumOff val="25000"/>
                  </a:schemeClr>
                </a:solidFill>
                <a:latin typeface="微软雅黑" charset="0"/>
                <a:ea typeface="微软雅黑" charset="0"/>
              </a:rPr>
              <a:t>20</a:t>
            </a:r>
            <a:r>
              <a:rPr lang="zh-CN" altLang="en-US" sz="1600" dirty="0" smtClean="0">
                <a:solidFill>
                  <a:schemeClr val="tx1">
                    <a:lumMod val="75000"/>
                    <a:lumOff val="25000"/>
                  </a:schemeClr>
                </a:solidFill>
                <a:latin typeface="微软雅黑" charset="0"/>
                <a:ea typeface="微软雅黑" charset="0"/>
              </a:rPr>
              <a:t>分钟</a:t>
            </a:r>
            <a:endParaRPr lang="en-US" altLang="zh-CN" sz="1600" dirty="0" smtClean="0">
              <a:solidFill>
                <a:schemeClr val="tx1">
                  <a:lumMod val="75000"/>
                  <a:lumOff val="25000"/>
                </a:schemeClr>
              </a:solidFill>
              <a:latin typeface="微软雅黑" charset="0"/>
              <a:ea typeface="微软雅黑" charset="0"/>
            </a:endParaRPr>
          </a:p>
          <a:p>
            <a:pPr defTabSz="609585">
              <a:lnSpc>
                <a:spcPct val="130000"/>
              </a:lnSpc>
            </a:pPr>
            <a:endParaRPr lang="en-US" altLang="zh-CN" sz="1600" dirty="0">
              <a:solidFill>
                <a:schemeClr val="tx1">
                  <a:lumMod val="75000"/>
                  <a:lumOff val="25000"/>
                </a:schemeClr>
              </a:solidFill>
              <a:latin typeface="微软雅黑" charset="0"/>
              <a:ea typeface="微软雅黑" charset="0"/>
            </a:endParaRPr>
          </a:p>
          <a:p>
            <a:pPr defTabSz="609585">
              <a:lnSpc>
                <a:spcPct val="130000"/>
              </a:lnSpc>
            </a:pPr>
            <a:r>
              <a:rPr lang="en-US" altLang="zh-CN" sz="1600" dirty="0" smtClean="0">
                <a:solidFill>
                  <a:schemeClr val="tx1">
                    <a:lumMod val="75000"/>
                    <a:lumOff val="25000"/>
                  </a:schemeClr>
                </a:solidFill>
                <a:latin typeface="微软雅黑" charset="0"/>
                <a:ea typeface="微软雅黑" charset="0"/>
              </a:rPr>
              <a:t>· </a:t>
            </a:r>
            <a:r>
              <a:rPr lang="zh-CN" altLang="en-US" sz="1600" dirty="0" smtClean="0">
                <a:solidFill>
                  <a:schemeClr val="tx1">
                    <a:lumMod val="75000"/>
                    <a:lumOff val="25000"/>
                  </a:schemeClr>
                </a:solidFill>
                <a:latin typeface="微软雅黑" charset="0"/>
                <a:ea typeface="微软雅黑" charset="0"/>
              </a:rPr>
              <a:t>考虑到使用的国外网盘速度不稳定，以及网络情况较差，结果尚可以接受</a:t>
            </a:r>
            <a:endParaRPr lang="zh-CN" altLang="en-US" sz="1600" dirty="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62313821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5266806"/>
            <a:ext cx="12193057" cy="1591194"/>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5045353" y="2299866"/>
            <a:ext cx="2723823" cy="1107996"/>
          </a:xfrm>
          <a:prstGeom prst="rect">
            <a:avLst/>
          </a:prstGeom>
        </p:spPr>
        <p:txBody>
          <a:bodyPr wrap="none">
            <a:spAutoFit/>
          </a:bodyPr>
          <a:lstStyle/>
          <a:p>
            <a:r>
              <a:rPr kumimoji="1" lang="zh-CN" altLang="en-US" sz="6600" b="1" dirty="0" smtClean="0">
                <a:solidFill>
                  <a:srgbClr val="777671"/>
                </a:solidFill>
                <a:latin typeface="Microsoft YaHei" charset="0"/>
                <a:ea typeface="Microsoft YaHei" charset="0"/>
                <a:cs typeface="Microsoft YaHei" charset="0"/>
              </a:rPr>
              <a:t>谢谢！</a:t>
            </a:r>
            <a:endParaRPr kumimoji="1" lang="zh-CN" altLang="en-US" sz="6600" b="1" dirty="0">
              <a:solidFill>
                <a:srgbClr val="777671"/>
              </a:solidFill>
              <a:latin typeface="Microsoft YaHei" charset="0"/>
              <a:ea typeface="Microsoft YaHei" charset="0"/>
              <a:cs typeface="Microsoft YaHei" charset="0"/>
            </a:endParaRPr>
          </a:p>
        </p:txBody>
      </p:sp>
      <p:grpSp>
        <p:nvGrpSpPr>
          <p:cNvPr id="83" name="组合 82"/>
          <p:cNvGrpSpPr/>
          <p:nvPr/>
        </p:nvGrpSpPr>
        <p:grpSpPr>
          <a:xfrm>
            <a:off x="1764181" y="4530394"/>
            <a:ext cx="8629705" cy="369332"/>
            <a:chOff x="1764181" y="3942834"/>
            <a:chExt cx="8629705" cy="369332"/>
          </a:xfrm>
        </p:grpSpPr>
        <p:cxnSp>
          <p:nvCxnSpPr>
            <p:cNvPr id="80" name="直接连接符 79"/>
            <p:cNvCxnSpPr/>
            <p:nvPr/>
          </p:nvCxnSpPr>
          <p:spPr>
            <a:xfrm>
              <a:off x="1764181"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637986"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4917497" y="3942834"/>
              <a:ext cx="2323072" cy="369332"/>
            </a:xfrm>
            <a:prstGeom prst="rect">
              <a:avLst/>
            </a:prstGeom>
          </p:spPr>
          <p:txBody>
            <a:bodyPr wrap="none">
              <a:spAutoFit/>
            </a:bodyPr>
            <a:lstStyle/>
            <a:p>
              <a:pPr algn="ctr"/>
              <a:r>
                <a:rPr kumimoji="1" lang="en-US" altLang="zh-CN" dirty="0">
                  <a:solidFill>
                    <a:srgbClr val="777671"/>
                  </a:solidFill>
                  <a:latin typeface="微软雅黑" panose="020B0503020204020204" pitchFamily="34" charset="-122"/>
                  <a:ea typeface="微软雅黑" panose="020B0503020204020204" pitchFamily="34" charset="-122"/>
                </a:rPr>
                <a:t>PRESENTED</a:t>
              </a:r>
              <a:r>
                <a:rPr kumimoji="1" lang="zh-CN" altLang="en-US" dirty="0">
                  <a:solidFill>
                    <a:srgbClr val="777671"/>
                  </a:solidFill>
                  <a:latin typeface="微软雅黑" panose="020B0503020204020204" pitchFamily="34" charset="-122"/>
                  <a:ea typeface="微软雅黑" panose="020B0503020204020204" pitchFamily="34" charset="-122"/>
                </a:rPr>
                <a:t> </a:t>
              </a:r>
              <a:r>
                <a:rPr kumimoji="1" lang="en-US" altLang="zh-CN" dirty="0">
                  <a:solidFill>
                    <a:srgbClr val="777671"/>
                  </a:solidFill>
                  <a:latin typeface="微软雅黑" panose="020B0503020204020204" pitchFamily="34" charset="-122"/>
                  <a:ea typeface="微软雅黑" panose="020B0503020204020204" pitchFamily="34" charset="-122"/>
                </a:rPr>
                <a:t>BY</a:t>
              </a:r>
              <a:r>
                <a:rPr kumimoji="1" lang="zh-CN" altLang="en-US" dirty="0">
                  <a:solidFill>
                    <a:srgbClr val="777671"/>
                  </a:solidFill>
                  <a:latin typeface="微软雅黑" panose="020B0503020204020204" pitchFamily="34" charset="-122"/>
                  <a:ea typeface="微软雅黑" panose="020B0503020204020204" pitchFamily="34" charset="-122"/>
                </a:rPr>
                <a:t> </a:t>
              </a:r>
              <a:r>
                <a:rPr kumimoji="1" lang="en-US" altLang="zh-CN" dirty="0" smtClean="0">
                  <a:solidFill>
                    <a:srgbClr val="777671"/>
                  </a:solidFill>
                  <a:latin typeface="微软雅黑" panose="020B0503020204020204" pitchFamily="34" charset="-122"/>
                  <a:ea typeface="微软雅黑" panose="020B0503020204020204" pitchFamily="34" charset="-122"/>
                  <a:cs typeface="Segoe UI Light"/>
                </a:rPr>
                <a:t>WQ</a:t>
              </a:r>
              <a:endParaRPr lang="zh-CN" altLang="en-US" dirty="0">
                <a:solidFill>
                  <a:srgbClr val="77767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4012033" y="5890969"/>
            <a:ext cx="4211409" cy="707886"/>
          </a:xfrm>
          <a:prstGeom prst="rect">
            <a:avLst/>
          </a:prstGeom>
        </p:spPr>
        <p:txBody>
          <a:bodyPr wrap="none">
            <a:spAutoFit/>
          </a:bodyPr>
          <a:lstStyle/>
          <a:p>
            <a:pPr algn="ctr"/>
            <a:r>
              <a:rPr lang="zh-CN" altLang="en-US" sz="2000" b="1" dirty="0" smtClean="0">
                <a:solidFill>
                  <a:srgbClr val="F5F0EA"/>
                </a:solidFill>
                <a:latin typeface="微软雅黑" panose="020B0503020204020204" pitchFamily="34" charset="-122"/>
                <a:ea typeface="微软雅黑" panose="020B0503020204020204" pitchFamily="34" charset="-122"/>
              </a:rPr>
              <a:t>指导老师：邢 凯     </a:t>
            </a:r>
            <a:endParaRPr lang="en-US" altLang="zh-CN" sz="2000" b="1" dirty="0" smtClean="0">
              <a:solidFill>
                <a:srgbClr val="F5F0EA"/>
              </a:solidFill>
              <a:latin typeface="微软雅黑" panose="020B0503020204020204" pitchFamily="34" charset="-122"/>
              <a:ea typeface="微软雅黑" panose="020B0503020204020204" pitchFamily="34" charset="-122"/>
            </a:endParaRPr>
          </a:p>
          <a:p>
            <a:pPr algn="ctr"/>
            <a:r>
              <a:rPr lang="zh-CN" altLang="en-US" sz="2000" b="1" dirty="0" smtClean="0">
                <a:solidFill>
                  <a:srgbClr val="F5F0EA"/>
                </a:solidFill>
                <a:latin typeface="微软雅黑" panose="020B0503020204020204" pitchFamily="34" charset="-122"/>
                <a:ea typeface="微软雅黑" panose="020B0503020204020204" pitchFamily="34" charset="-122"/>
              </a:rPr>
              <a:t>组员： 王若晖  朱一铭  钟 立  韦 清</a:t>
            </a:r>
            <a:endParaRPr lang="zh-CN" altLang="en-US" sz="2000" b="1" dirty="0">
              <a:solidFill>
                <a:srgbClr val="F5F0E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9728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课题背景</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346" name="图片 3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691" y="1929846"/>
            <a:ext cx="5940545" cy="3861354"/>
          </a:xfrm>
          <a:prstGeom prst="rect">
            <a:avLst/>
          </a:prstGeom>
        </p:spPr>
      </p:pic>
      <p:sp>
        <p:nvSpPr>
          <p:cNvPr id="350" name="矩形 349"/>
          <p:cNvSpPr/>
          <p:nvPr/>
        </p:nvSpPr>
        <p:spPr>
          <a:xfrm>
            <a:off x="1317989" y="1075757"/>
            <a:ext cx="1648208" cy="523220"/>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800" b="1" dirty="0" smtClean="0">
                <a:solidFill>
                  <a:srgbClr val="676661"/>
                </a:solidFill>
                <a:ea typeface="微软雅黑" charset="0"/>
              </a:rPr>
              <a:t>云 存 储</a:t>
            </a:r>
            <a:endParaRPr lang="zh-CN" altLang="en-US" sz="2800" b="1" dirty="0">
              <a:solidFill>
                <a:srgbClr val="676661"/>
              </a:solidFill>
              <a:ea typeface="微软雅黑" charset="0"/>
            </a:endParaRPr>
          </a:p>
        </p:txBody>
      </p:sp>
      <p:cxnSp>
        <p:nvCxnSpPr>
          <p:cNvPr id="351" name="直接连接符 350"/>
          <p:cNvCxnSpPr/>
          <p:nvPr/>
        </p:nvCxnSpPr>
        <p:spPr>
          <a:xfrm>
            <a:off x="2974371" y="133725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72412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课题背景</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78" name="组合 77"/>
          <p:cNvGrpSpPr/>
          <p:nvPr/>
        </p:nvGrpSpPr>
        <p:grpSpPr>
          <a:xfrm>
            <a:off x="523291" y="2113080"/>
            <a:ext cx="2676450" cy="2677592"/>
            <a:chOff x="4170953" y="833056"/>
            <a:chExt cx="3846813" cy="3848451"/>
          </a:xfrm>
          <a:solidFill>
            <a:srgbClr val="F5F0EA"/>
          </a:solidFill>
        </p:grpSpPr>
        <p:grpSp>
          <p:nvGrpSpPr>
            <p:cNvPr id="90" name="组合 89"/>
            <p:cNvGrpSpPr/>
            <p:nvPr/>
          </p:nvGrpSpPr>
          <p:grpSpPr>
            <a:xfrm>
              <a:off x="4273247" y="926495"/>
              <a:ext cx="3645505" cy="3645505"/>
              <a:chOff x="3651549" y="975481"/>
              <a:chExt cx="2929467" cy="2929467"/>
            </a:xfrm>
            <a:grpFill/>
          </p:grpSpPr>
          <p:sp>
            <p:nvSpPr>
              <p:cNvPr id="142" name="椭圆 141"/>
              <p:cNvSpPr/>
              <p:nvPr/>
            </p:nvSpPr>
            <p:spPr>
              <a:xfrm>
                <a:off x="3651549" y="975481"/>
                <a:ext cx="2929467" cy="2929467"/>
              </a:xfrm>
              <a:prstGeom prst="ellipse">
                <a:avLst/>
              </a:prstGeom>
              <a:solidFill>
                <a:srgbClr val="79A5B2"/>
              </a:solid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3" name="椭圆 142"/>
              <p:cNvSpPr/>
              <p:nvPr/>
            </p:nvSpPr>
            <p:spPr>
              <a:xfrm>
                <a:off x="3856281" y="1186756"/>
                <a:ext cx="2520000" cy="2519828"/>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4" name="椭圆 143"/>
              <p:cNvSpPr/>
              <p:nvPr/>
            </p:nvSpPr>
            <p:spPr>
              <a:xfrm>
                <a:off x="3884243" y="1243432"/>
                <a:ext cx="2436501" cy="2436335"/>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cxnSp>
          <p:nvCxnSpPr>
            <p:cNvPr id="91" name="直接连接符 90"/>
            <p:cNvCxnSpPr/>
            <p:nvPr/>
          </p:nvCxnSpPr>
          <p:spPr>
            <a:xfrm rot="-5400000" flipH="1">
              <a:off x="4224639" y="255943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4976471" flipH="1">
              <a:off x="4237730" y="234718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4552941" flipH="1">
              <a:off x="4276806" y="21381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4129412" flipH="1">
              <a:off x="4341273" y="193550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3705882" flipH="1">
              <a:off x="4430155" y="174231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3282353" flipH="1">
              <a:off x="4542104" y="156150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2858823" flipH="1">
              <a:off x="4675423" y="139583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2435294" flipH="1">
              <a:off x="4828091" y="124779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2011765" flipH="1">
              <a:off x="4997794" y="111963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588235" flipH="1">
              <a:off x="5181960" y="101331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1164706" flipH="1">
              <a:off x="5377796" y="93042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741177" flipH="1">
              <a:off x="5582334" y="8722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317647" flipH="1">
              <a:off x="5792473" y="83960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105883" flipH="1">
              <a:off x="6005028" y="83305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rot="529412" flipH="1">
              <a:off x="6216777" y="85267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952941" flipH="1">
              <a:off x="6424510" y="8981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1376471" flipH="1">
              <a:off x="6625077" y="9688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800000" flipH="1">
              <a:off x="6815439" y="10636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2223529" flipH="1">
              <a:off x="6992710" y="11811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2647059" flipH="1">
              <a:off x="7154201" y="13194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3070588" flipH="1">
              <a:off x="7297467" y="147661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3494117" flipH="1">
              <a:off x="7420334" y="165018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3917647" flipH="1">
              <a:off x="7520940" y="18375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4341176" flipH="1">
              <a:off x="7597760" y="203583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4764706" flipH="1">
              <a:off x="7649630" y="22420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188236" flipH="1">
              <a:off x="7675763" y="24531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611765" flipH="1">
              <a:off x="7675763" y="26657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6035294" flipH="1">
              <a:off x="7649630" y="28768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6458824" flipH="1">
              <a:off x="7597760" y="308304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6882353" flipH="1">
              <a:off x="7520940" y="32813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7305883" flipH="1">
              <a:off x="7420334" y="346869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7729412" flipH="1">
              <a:off x="7297467" y="36422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8152941" flipH="1">
              <a:off x="7154201" y="379941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8576471" flipH="1">
              <a:off x="6992710" y="39377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9000000" flipH="1">
              <a:off x="6815439" y="40552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9423529" flipH="1">
              <a:off x="6625077" y="41500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rot="9847059" flipH="1">
              <a:off x="6424509" y="42207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0270589" flipH="1">
              <a:off x="6216777" y="426619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10694117" flipH="1">
              <a:off x="6005028" y="428581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11117648" flipH="1">
              <a:off x="5792473" y="42792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11541176" flipH="1">
              <a:off x="5582334" y="42466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rot="11964706" flipH="1">
              <a:off x="5377796" y="418845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12388235" flipH="1">
              <a:off x="5181960" y="410556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rot="12811765" flipH="1">
              <a:off x="4997794" y="399923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rot="13235294" flipH="1">
              <a:off x="4828092" y="387108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13658824" flipH="1">
              <a:off x="4675423" y="372304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14082352" flipH="1">
              <a:off x="4542104" y="35573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rot="14505883" flipH="1">
              <a:off x="4430155" y="337656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rot="14929413" flipH="1">
              <a:off x="4341273" y="318337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rot="15352941" flipH="1">
              <a:off x="4276806" y="29807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15776472" flipH="1">
              <a:off x="4237730" y="277168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grpSp>
      <p:grpSp>
        <p:nvGrpSpPr>
          <p:cNvPr id="145" name="组合 144"/>
          <p:cNvGrpSpPr/>
          <p:nvPr/>
        </p:nvGrpSpPr>
        <p:grpSpPr>
          <a:xfrm>
            <a:off x="3360981" y="2113080"/>
            <a:ext cx="2676450" cy="2677592"/>
            <a:chOff x="4170953" y="833056"/>
            <a:chExt cx="3846813" cy="3848451"/>
          </a:xfrm>
          <a:solidFill>
            <a:srgbClr val="F5F0EA"/>
          </a:solidFill>
        </p:grpSpPr>
        <p:grpSp>
          <p:nvGrpSpPr>
            <p:cNvPr id="146" name="组合 145"/>
            <p:cNvGrpSpPr/>
            <p:nvPr/>
          </p:nvGrpSpPr>
          <p:grpSpPr>
            <a:xfrm>
              <a:off x="4273247" y="926495"/>
              <a:ext cx="3645505" cy="3645505"/>
              <a:chOff x="3651549" y="975481"/>
              <a:chExt cx="2929467" cy="2929467"/>
            </a:xfrm>
            <a:grpFill/>
          </p:grpSpPr>
          <p:sp>
            <p:nvSpPr>
              <p:cNvPr id="198" name="椭圆 197"/>
              <p:cNvSpPr/>
              <p:nvPr/>
            </p:nvSpPr>
            <p:spPr>
              <a:xfrm>
                <a:off x="3651549" y="975481"/>
                <a:ext cx="2929467" cy="2929467"/>
              </a:xfrm>
              <a:prstGeom prst="ellipse">
                <a:avLst/>
              </a:prstGeom>
              <a:solidFill>
                <a:srgbClr val="79A5B2"/>
              </a:solid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a:off x="3856281" y="1186756"/>
                <a:ext cx="2520000" cy="2519828"/>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0" name="椭圆 199"/>
              <p:cNvSpPr/>
              <p:nvPr/>
            </p:nvSpPr>
            <p:spPr>
              <a:xfrm>
                <a:off x="3884243" y="1243432"/>
                <a:ext cx="2436501" cy="2436335"/>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47" name="直接连接符 146"/>
            <p:cNvCxnSpPr/>
            <p:nvPr/>
          </p:nvCxnSpPr>
          <p:spPr>
            <a:xfrm rot="-5400000" flipH="1">
              <a:off x="4224639" y="255943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4976471" flipH="1">
              <a:off x="4237730" y="234718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4552941" flipH="1">
              <a:off x="4276806" y="21381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4129412" flipH="1">
              <a:off x="4341273" y="193550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3705882" flipH="1">
              <a:off x="4430155" y="174231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3282353" flipH="1">
              <a:off x="4542104" y="156150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2858823" flipH="1">
              <a:off x="4675423" y="139583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rot="-2435294" flipH="1">
              <a:off x="4828091" y="124779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rot="-2011765" flipH="1">
              <a:off x="4997794" y="111963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rot="-1588235" flipH="1">
              <a:off x="5181960" y="101331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rot="-1164706" flipH="1">
              <a:off x="5377796" y="93042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741177" flipH="1">
              <a:off x="5582334" y="8722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317647" flipH="1">
              <a:off x="5792473" y="83960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05883" flipH="1">
              <a:off x="6005028" y="83305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rot="529412" flipH="1">
              <a:off x="6216777" y="85267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rot="952941" flipH="1">
              <a:off x="6424510" y="8981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rot="1376471" flipH="1">
              <a:off x="6625077" y="9688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rot="1800000" flipH="1">
              <a:off x="6815439" y="10636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2223529" flipH="1">
              <a:off x="6992710" y="11811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rot="2647059" flipH="1">
              <a:off x="7154201" y="13194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rot="3070588" flipH="1">
              <a:off x="7297467" y="147661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rot="3494117" flipH="1">
              <a:off x="7420334" y="165018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3917647" flipH="1">
              <a:off x="7520940" y="18375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4341176" flipH="1">
              <a:off x="7597760" y="203583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rot="4764706" flipH="1">
              <a:off x="7649630" y="22420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rot="5188236" flipH="1">
              <a:off x="7675763" y="24531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rot="5611765" flipH="1">
              <a:off x="7675763" y="26657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rot="6035294" flipH="1">
              <a:off x="7649630" y="28768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rot="6458824" flipH="1">
              <a:off x="7597760" y="308304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rot="6882353" flipH="1">
              <a:off x="7520940" y="32813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rot="7305883" flipH="1">
              <a:off x="7420334" y="346869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rot="7729412" flipH="1">
              <a:off x="7297467" y="36422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rot="8152941" flipH="1">
              <a:off x="7154201" y="379941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rot="8576471" flipH="1">
              <a:off x="6992710" y="39377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rot="9000000" flipH="1">
              <a:off x="6815439" y="40552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rot="9423529" flipH="1">
              <a:off x="6625077" y="41500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9847059" flipH="1">
              <a:off x="6424509" y="42207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rot="10270589" flipH="1">
              <a:off x="6216777" y="426619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rot="10694117" flipH="1">
              <a:off x="6005028" y="428581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rot="11117648" flipH="1">
              <a:off x="5792473" y="42792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rot="11541176" flipH="1">
              <a:off x="5582334" y="42466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rot="11964706" flipH="1">
              <a:off x="5377796" y="418845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rot="12388235" flipH="1">
              <a:off x="5181960" y="410556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rot="12811765" flipH="1">
              <a:off x="4997794" y="399923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rot="13235294" flipH="1">
              <a:off x="4828092" y="387108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rot="13658824" flipH="1">
              <a:off x="4675423" y="372304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14082352" flipH="1">
              <a:off x="4542104" y="35573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rot="14505883" flipH="1">
              <a:off x="4430155" y="337656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rot="14929413" flipH="1">
              <a:off x="4341273" y="318337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rot="15352941" flipH="1">
              <a:off x="4276806" y="29807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rot="15776472" flipH="1">
              <a:off x="4237730" y="277168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grpSp>
      <p:grpSp>
        <p:nvGrpSpPr>
          <p:cNvPr id="201" name="组合 200"/>
          <p:cNvGrpSpPr/>
          <p:nvPr/>
        </p:nvGrpSpPr>
        <p:grpSpPr>
          <a:xfrm>
            <a:off x="6198671" y="2113080"/>
            <a:ext cx="2676450" cy="2677592"/>
            <a:chOff x="4170953" y="833056"/>
            <a:chExt cx="3846813" cy="3848451"/>
          </a:xfrm>
          <a:solidFill>
            <a:srgbClr val="F5F0EA"/>
          </a:solidFill>
        </p:grpSpPr>
        <p:grpSp>
          <p:nvGrpSpPr>
            <p:cNvPr id="202" name="组合 201"/>
            <p:cNvGrpSpPr/>
            <p:nvPr/>
          </p:nvGrpSpPr>
          <p:grpSpPr>
            <a:xfrm>
              <a:off x="4273247" y="926495"/>
              <a:ext cx="3645505" cy="3645505"/>
              <a:chOff x="3651549" y="975481"/>
              <a:chExt cx="2929467" cy="2929467"/>
            </a:xfrm>
            <a:grpFill/>
          </p:grpSpPr>
          <p:sp>
            <p:nvSpPr>
              <p:cNvPr id="254" name="椭圆 253"/>
              <p:cNvSpPr/>
              <p:nvPr/>
            </p:nvSpPr>
            <p:spPr>
              <a:xfrm>
                <a:off x="3651549" y="975481"/>
                <a:ext cx="2929467" cy="2929467"/>
              </a:xfrm>
              <a:prstGeom prst="ellipse">
                <a:avLst/>
              </a:prstGeom>
              <a:solidFill>
                <a:srgbClr val="79A5B2"/>
              </a:solid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5" name="椭圆 254"/>
              <p:cNvSpPr/>
              <p:nvPr/>
            </p:nvSpPr>
            <p:spPr>
              <a:xfrm>
                <a:off x="3856281" y="1186756"/>
                <a:ext cx="2520000" cy="2519828"/>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3884243" y="1243432"/>
                <a:ext cx="2436501" cy="2436335"/>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03" name="直接连接符 202"/>
            <p:cNvCxnSpPr/>
            <p:nvPr/>
          </p:nvCxnSpPr>
          <p:spPr>
            <a:xfrm rot="-5400000" flipH="1">
              <a:off x="4224639" y="255943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rot="-4976471" flipH="1">
              <a:off x="4237730" y="234718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rot="-4552941" flipH="1">
              <a:off x="4276806" y="21381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rot="-4129412" flipH="1">
              <a:off x="4341273" y="193550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rot="-3705882" flipH="1">
              <a:off x="4430155" y="174231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rot="-3282353" flipH="1">
              <a:off x="4542104" y="156150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rot="-2858823" flipH="1">
              <a:off x="4675423" y="139583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rot="-2435294" flipH="1">
              <a:off x="4828091" y="124779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rot="-2011765" flipH="1">
              <a:off x="4997794" y="111963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rot="-1588235" flipH="1">
              <a:off x="5181960" y="101331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rot="-1164706" flipH="1">
              <a:off x="5377796" y="93042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rot="-741177" flipH="1">
              <a:off x="5582334" y="8722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rot="-317647" flipH="1">
              <a:off x="5792473" y="83960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rot="105883" flipH="1">
              <a:off x="6005028" y="83305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rot="529412" flipH="1">
              <a:off x="6216777" y="85267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rot="952941" flipH="1">
              <a:off x="6424510" y="8981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rot="1376471" flipH="1">
              <a:off x="6625077" y="9688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rot="1800000" flipH="1">
              <a:off x="6815439" y="10636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rot="2223529" flipH="1">
              <a:off x="6992710" y="11811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rot="2647059" flipH="1">
              <a:off x="7154201" y="13194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rot="3070588" flipH="1">
              <a:off x="7297467" y="147661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rot="3494117" flipH="1">
              <a:off x="7420334" y="165018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rot="3917647" flipH="1">
              <a:off x="7520940" y="18375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rot="4341176" flipH="1">
              <a:off x="7597760" y="203583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rot="4764706" flipH="1">
              <a:off x="7649630" y="22420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rot="5188236" flipH="1">
              <a:off x="7675763" y="24531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rot="5611765" flipH="1">
              <a:off x="7675763" y="26657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rot="6035294" flipH="1">
              <a:off x="7649630" y="28768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rot="6458824" flipH="1">
              <a:off x="7597760" y="308304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rot="6882353" flipH="1">
              <a:off x="7520940" y="32813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rot="7305883" flipH="1">
              <a:off x="7420334" y="346869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rot="7729412" flipH="1">
              <a:off x="7297467" y="36422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rot="8152941" flipH="1">
              <a:off x="7154201" y="379941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rot="8576471" flipH="1">
              <a:off x="6992710" y="39377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rot="9000000" flipH="1">
              <a:off x="6815439" y="40552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rot="9423529" flipH="1">
              <a:off x="6625077" y="41500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rot="9847059" flipH="1">
              <a:off x="6424509" y="42207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0270589" flipH="1">
              <a:off x="6216777" y="426619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10694117" flipH="1">
              <a:off x="6005028" y="428581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rot="11117648" flipH="1">
              <a:off x="5792473" y="42792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rot="11541176" flipH="1">
              <a:off x="5582334" y="42466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rot="11964706" flipH="1">
              <a:off x="5377796" y="418845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rot="12388235" flipH="1">
              <a:off x="5181960" y="410556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rot="12811765" flipH="1">
              <a:off x="4997794" y="399923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13235294" flipH="1">
              <a:off x="4828092" y="387108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rot="13658824" flipH="1">
              <a:off x="4675423" y="372304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rot="14082352" flipH="1">
              <a:off x="4542104" y="35573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rot="14505883" flipH="1">
              <a:off x="4430155" y="337656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rot="14929413" flipH="1">
              <a:off x="4341273" y="318337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rot="15352941" flipH="1">
              <a:off x="4276806" y="29807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rot="15776472" flipH="1">
              <a:off x="4237730" y="277168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grpSp>
      <p:grpSp>
        <p:nvGrpSpPr>
          <p:cNvPr id="257" name="组合 256"/>
          <p:cNvGrpSpPr/>
          <p:nvPr/>
        </p:nvGrpSpPr>
        <p:grpSpPr>
          <a:xfrm>
            <a:off x="9036361" y="2113080"/>
            <a:ext cx="2676450" cy="2677592"/>
            <a:chOff x="4170953" y="833056"/>
            <a:chExt cx="3846813" cy="3848451"/>
          </a:xfrm>
          <a:solidFill>
            <a:srgbClr val="F5F0EA"/>
          </a:solidFill>
        </p:grpSpPr>
        <p:grpSp>
          <p:nvGrpSpPr>
            <p:cNvPr id="258" name="组合 257"/>
            <p:cNvGrpSpPr/>
            <p:nvPr/>
          </p:nvGrpSpPr>
          <p:grpSpPr>
            <a:xfrm>
              <a:off x="4273247" y="926495"/>
              <a:ext cx="3645505" cy="3645505"/>
              <a:chOff x="3651549" y="975481"/>
              <a:chExt cx="2929467" cy="2929467"/>
            </a:xfrm>
            <a:grpFill/>
          </p:grpSpPr>
          <p:sp>
            <p:nvSpPr>
              <p:cNvPr id="310" name="椭圆 309"/>
              <p:cNvSpPr/>
              <p:nvPr/>
            </p:nvSpPr>
            <p:spPr>
              <a:xfrm>
                <a:off x="3651549" y="975481"/>
                <a:ext cx="2929467" cy="2929467"/>
              </a:xfrm>
              <a:prstGeom prst="ellipse">
                <a:avLst/>
              </a:prstGeom>
              <a:solidFill>
                <a:srgbClr val="79A5B2"/>
              </a:solid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1" name="椭圆 310"/>
              <p:cNvSpPr/>
              <p:nvPr/>
            </p:nvSpPr>
            <p:spPr>
              <a:xfrm>
                <a:off x="3856281" y="1186756"/>
                <a:ext cx="2520000" cy="2519828"/>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2" name="椭圆 311"/>
              <p:cNvSpPr/>
              <p:nvPr/>
            </p:nvSpPr>
            <p:spPr>
              <a:xfrm>
                <a:off x="3884243" y="1243432"/>
                <a:ext cx="2436501" cy="2436335"/>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59" name="直接连接符 258"/>
            <p:cNvCxnSpPr/>
            <p:nvPr/>
          </p:nvCxnSpPr>
          <p:spPr>
            <a:xfrm rot="-5400000" flipH="1">
              <a:off x="4224639" y="255943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rot="-4976471" flipH="1">
              <a:off x="4237730" y="234718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rot="-4552941" flipH="1">
              <a:off x="4276806" y="21381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rot="-4129412" flipH="1">
              <a:off x="4341273" y="193550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rot="-3705882" flipH="1">
              <a:off x="4430155" y="174231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rot="-3282353" flipH="1">
              <a:off x="4542104" y="156150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rot="-2858823" flipH="1">
              <a:off x="4675423" y="139583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rot="-2435294" flipH="1">
              <a:off x="4828091" y="124779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rot="-2011765" flipH="1">
              <a:off x="4997794" y="111963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rot="-1588235" flipH="1">
              <a:off x="5181960" y="101331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rot="-1164706" flipH="1">
              <a:off x="5377796" y="93042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rot="-741177" flipH="1">
              <a:off x="5582334" y="8722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rot="-317647" flipH="1">
              <a:off x="5792473" y="83960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rot="105883" flipH="1">
              <a:off x="6005028" y="83305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rot="529412" flipH="1">
              <a:off x="6216777" y="85267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rot="952941" flipH="1">
              <a:off x="6424510" y="8981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rot="1376471" flipH="1">
              <a:off x="6625077" y="9688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rot="1800000" flipH="1">
              <a:off x="6815439" y="10636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rot="2223529" flipH="1">
              <a:off x="6992710" y="11811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rot="2647059" flipH="1">
              <a:off x="7154201" y="13194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rot="3070588" flipH="1">
              <a:off x="7297467" y="147661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rot="3494117" flipH="1">
              <a:off x="7420334" y="165018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rot="3917647" flipH="1">
              <a:off x="7520940" y="18375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rot="4341176" flipH="1">
              <a:off x="7597760" y="203583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rot="4764706" flipH="1">
              <a:off x="7649630" y="22420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rot="5188236" flipH="1">
              <a:off x="7675763" y="24531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rot="5611765" flipH="1">
              <a:off x="7675763" y="26657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rot="6035294" flipH="1">
              <a:off x="7649630" y="28768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rot="6458824" flipH="1">
              <a:off x="7597760" y="308304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rot="6882353" flipH="1">
              <a:off x="7520940" y="32813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rot="7305883" flipH="1">
              <a:off x="7420334" y="346869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rot="7729412" flipH="1">
              <a:off x="7297467" y="36422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rot="8152941" flipH="1">
              <a:off x="7154201" y="379941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rot="8576471" flipH="1">
              <a:off x="6992710" y="39377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rot="9000000" flipH="1">
              <a:off x="6815439" y="40552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rot="9423529" flipH="1">
              <a:off x="6625077" y="41500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rot="9847059" flipH="1">
              <a:off x="6424509" y="42207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rot="10270589" flipH="1">
              <a:off x="6216777" y="426619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rot="10694117" flipH="1">
              <a:off x="6005028" y="428581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rot="11117648" flipH="1">
              <a:off x="5792473" y="42792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rot="11541176" flipH="1">
              <a:off x="5582334" y="42466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rot="11964706" flipH="1">
              <a:off x="5377796" y="418845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rot="12388235" flipH="1">
              <a:off x="5181960" y="410556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rot="12811765" flipH="1">
              <a:off x="4997794" y="399923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rot="13235294" flipH="1">
              <a:off x="4828092" y="387108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rot="13658824" flipH="1">
              <a:off x="4675423" y="372304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rot="14082352" flipH="1">
              <a:off x="4542104" y="35573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rot="14505883" flipH="1">
              <a:off x="4430155" y="337656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rot="14929413" flipH="1">
              <a:off x="4341273" y="318337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rot="15352941" flipH="1">
              <a:off x="4276806" y="29807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rot="15776472" flipH="1">
              <a:off x="4237730" y="277168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grpSp>
      <p:grpSp>
        <p:nvGrpSpPr>
          <p:cNvPr id="313" name="Group 11"/>
          <p:cNvGrpSpPr>
            <a:grpSpLocks noChangeAspect="1"/>
          </p:cNvGrpSpPr>
          <p:nvPr/>
        </p:nvGrpSpPr>
        <p:grpSpPr bwMode="auto">
          <a:xfrm>
            <a:off x="1256658" y="2805346"/>
            <a:ext cx="1199546" cy="851678"/>
            <a:chOff x="1407" y="1098"/>
            <a:chExt cx="800" cy="568"/>
          </a:xfrm>
          <a:solidFill>
            <a:srgbClr val="676661"/>
          </a:solidFill>
        </p:grpSpPr>
        <p:sp>
          <p:nvSpPr>
            <p:cNvPr id="314"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19"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2" name="Group 32"/>
          <p:cNvGrpSpPr>
            <a:grpSpLocks noChangeAspect="1"/>
          </p:cNvGrpSpPr>
          <p:nvPr/>
        </p:nvGrpSpPr>
        <p:grpSpPr bwMode="auto">
          <a:xfrm>
            <a:off x="6929240" y="2805347"/>
            <a:ext cx="1199543" cy="851677"/>
            <a:chOff x="4354" y="1098"/>
            <a:chExt cx="800" cy="568"/>
          </a:xfrm>
          <a:solidFill>
            <a:srgbClr val="676661"/>
          </a:solidFill>
        </p:grpSpPr>
        <p:sp>
          <p:nvSpPr>
            <p:cNvPr id="323"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9" name="Group 41"/>
          <p:cNvGrpSpPr>
            <a:grpSpLocks noChangeAspect="1"/>
          </p:cNvGrpSpPr>
          <p:nvPr/>
        </p:nvGrpSpPr>
        <p:grpSpPr bwMode="auto">
          <a:xfrm>
            <a:off x="9779813" y="2806096"/>
            <a:ext cx="1141068" cy="850178"/>
            <a:chOff x="5314" y="1097"/>
            <a:chExt cx="761" cy="567"/>
          </a:xfrm>
          <a:solidFill>
            <a:srgbClr val="676661"/>
          </a:solidFill>
        </p:grpSpPr>
        <p:sp>
          <p:nvSpPr>
            <p:cNvPr id="330" name="Freeform 42"/>
            <p:cNvSpPr>
              <a:spLocks/>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45"/>
            <p:cNvSpPr>
              <a:spLocks/>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46"/>
            <p:cNvSpPr>
              <a:spLocks/>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6" name="Group 121"/>
          <p:cNvGrpSpPr>
            <a:grpSpLocks noChangeAspect="1"/>
          </p:cNvGrpSpPr>
          <p:nvPr/>
        </p:nvGrpSpPr>
        <p:grpSpPr bwMode="auto">
          <a:xfrm>
            <a:off x="4205459" y="2806846"/>
            <a:ext cx="997122" cy="848678"/>
            <a:chOff x="515" y="3088"/>
            <a:chExt cx="665" cy="566"/>
          </a:xfrm>
          <a:solidFill>
            <a:srgbClr val="676661"/>
          </a:solidFill>
        </p:grpSpPr>
        <p:sp>
          <p:nvSpPr>
            <p:cNvPr id="337"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1115834" y="3752525"/>
            <a:ext cx="1490521" cy="118478"/>
            <a:chOff x="4840431" y="2041402"/>
            <a:chExt cx="2505257" cy="199137"/>
          </a:xfrm>
        </p:grpSpPr>
        <p:cxnSp>
          <p:nvCxnSpPr>
            <p:cNvPr id="347" name="直接连接符 346"/>
            <p:cNvCxnSpPr/>
            <p:nvPr/>
          </p:nvCxnSpPr>
          <p:spPr>
            <a:xfrm>
              <a:off x="4840431"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8" name="直接连接符 347"/>
            <p:cNvCxnSpPr/>
            <p:nvPr/>
          </p:nvCxnSpPr>
          <p:spPr>
            <a:xfrm>
              <a:off x="6218348"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sp>
          <p:nvSpPr>
            <p:cNvPr id="349" name="椭圆 348"/>
            <p:cNvSpPr/>
            <p:nvPr/>
          </p:nvSpPr>
          <p:spPr>
            <a:xfrm>
              <a:off x="5996400" y="2041402"/>
              <a:ext cx="199137" cy="199137"/>
            </a:xfrm>
            <a:prstGeom prst="ellipse">
              <a:avLst/>
            </a:prstGeom>
            <a:no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42" name="组合 541"/>
          <p:cNvGrpSpPr/>
          <p:nvPr/>
        </p:nvGrpSpPr>
        <p:grpSpPr>
          <a:xfrm>
            <a:off x="3962400" y="3746500"/>
            <a:ext cx="1490521" cy="118478"/>
            <a:chOff x="4840431" y="2041402"/>
            <a:chExt cx="2505257" cy="199137"/>
          </a:xfrm>
        </p:grpSpPr>
        <p:cxnSp>
          <p:nvCxnSpPr>
            <p:cNvPr id="543" name="直接连接符 542"/>
            <p:cNvCxnSpPr/>
            <p:nvPr/>
          </p:nvCxnSpPr>
          <p:spPr>
            <a:xfrm>
              <a:off x="4840431"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6218348"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sp>
          <p:nvSpPr>
            <p:cNvPr id="545" name="椭圆 544"/>
            <p:cNvSpPr/>
            <p:nvPr/>
          </p:nvSpPr>
          <p:spPr>
            <a:xfrm>
              <a:off x="5996400" y="2041402"/>
              <a:ext cx="199137" cy="199137"/>
            </a:xfrm>
            <a:prstGeom prst="ellipse">
              <a:avLst/>
            </a:prstGeom>
            <a:no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46" name="组合 545"/>
          <p:cNvGrpSpPr/>
          <p:nvPr/>
        </p:nvGrpSpPr>
        <p:grpSpPr>
          <a:xfrm>
            <a:off x="6807200" y="3746500"/>
            <a:ext cx="1490521" cy="118478"/>
            <a:chOff x="4840431" y="2041402"/>
            <a:chExt cx="2505257" cy="199137"/>
          </a:xfrm>
        </p:grpSpPr>
        <p:cxnSp>
          <p:nvCxnSpPr>
            <p:cNvPr id="547" name="直接连接符 546"/>
            <p:cNvCxnSpPr/>
            <p:nvPr/>
          </p:nvCxnSpPr>
          <p:spPr>
            <a:xfrm>
              <a:off x="4840431"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6218348"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sp>
          <p:nvSpPr>
            <p:cNvPr id="549" name="椭圆 548"/>
            <p:cNvSpPr/>
            <p:nvPr/>
          </p:nvSpPr>
          <p:spPr>
            <a:xfrm>
              <a:off x="5996400" y="2041402"/>
              <a:ext cx="199137" cy="199137"/>
            </a:xfrm>
            <a:prstGeom prst="ellipse">
              <a:avLst/>
            </a:prstGeom>
            <a:no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50" name="组合 549"/>
          <p:cNvGrpSpPr/>
          <p:nvPr/>
        </p:nvGrpSpPr>
        <p:grpSpPr>
          <a:xfrm>
            <a:off x="9652000" y="3746500"/>
            <a:ext cx="1490521" cy="118478"/>
            <a:chOff x="4840431" y="2041402"/>
            <a:chExt cx="2505257" cy="199137"/>
          </a:xfrm>
        </p:grpSpPr>
        <p:cxnSp>
          <p:nvCxnSpPr>
            <p:cNvPr id="551" name="直接连接符 550"/>
            <p:cNvCxnSpPr/>
            <p:nvPr/>
          </p:nvCxnSpPr>
          <p:spPr>
            <a:xfrm>
              <a:off x="4840431"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2" name="直接连接符 551"/>
            <p:cNvCxnSpPr/>
            <p:nvPr/>
          </p:nvCxnSpPr>
          <p:spPr>
            <a:xfrm>
              <a:off x="6218348"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sp>
          <p:nvSpPr>
            <p:cNvPr id="553" name="椭圆 552"/>
            <p:cNvSpPr/>
            <p:nvPr/>
          </p:nvSpPr>
          <p:spPr>
            <a:xfrm>
              <a:off x="5996400" y="2041402"/>
              <a:ext cx="199137" cy="199137"/>
            </a:xfrm>
            <a:prstGeom prst="ellipse">
              <a:avLst/>
            </a:prstGeom>
            <a:no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554" name="矩形 553"/>
          <p:cNvSpPr/>
          <p:nvPr/>
        </p:nvSpPr>
        <p:spPr>
          <a:xfrm>
            <a:off x="1463260" y="3874532"/>
            <a:ext cx="800219"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速度</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555" name="矩形 554"/>
          <p:cNvSpPr/>
          <p:nvPr/>
        </p:nvSpPr>
        <p:spPr>
          <a:xfrm>
            <a:off x="4312161" y="3873764"/>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隐私</a:t>
            </a:r>
          </a:p>
        </p:txBody>
      </p:sp>
      <p:sp>
        <p:nvSpPr>
          <p:cNvPr id="556" name="矩形 555"/>
          <p:cNvSpPr/>
          <p:nvPr/>
        </p:nvSpPr>
        <p:spPr>
          <a:xfrm>
            <a:off x="7019447" y="3873764"/>
            <a:ext cx="1107996"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可用性</a:t>
            </a:r>
          </a:p>
        </p:txBody>
      </p:sp>
      <p:sp>
        <p:nvSpPr>
          <p:cNvPr id="557" name="矩形 556"/>
          <p:cNvSpPr/>
          <p:nvPr/>
        </p:nvSpPr>
        <p:spPr>
          <a:xfrm>
            <a:off x="10015483" y="3873764"/>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成本</a:t>
            </a:r>
          </a:p>
        </p:txBody>
      </p:sp>
      <p:sp>
        <p:nvSpPr>
          <p:cNvPr id="346" name="矩形 345"/>
          <p:cNvSpPr/>
          <p:nvPr/>
        </p:nvSpPr>
        <p:spPr>
          <a:xfrm>
            <a:off x="711520" y="1139879"/>
            <a:ext cx="2089034" cy="523220"/>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800" b="1" dirty="0" smtClean="0">
                <a:solidFill>
                  <a:srgbClr val="676661"/>
                </a:solidFill>
                <a:ea typeface="微软雅黑" charset="0"/>
              </a:rPr>
              <a:t>立 项 依 据</a:t>
            </a:r>
            <a:endParaRPr lang="zh-CN" altLang="en-US" sz="2800" b="1" dirty="0">
              <a:solidFill>
                <a:srgbClr val="676661"/>
              </a:solidFill>
              <a:ea typeface="微软雅黑" charset="0"/>
            </a:endParaRPr>
          </a:p>
        </p:txBody>
      </p:sp>
      <p:cxnSp>
        <p:nvCxnSpPr>
          <p:cNvPr id="350" name="直接连接符 349"/>
          <p:cNvCxnSpPr/>
          <p:nvPr/>
        </p:nvCxnSpPr>
        <p:spPr>
          <a:xfrm>
            <a:off x="2855295" y="1414335"/>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77694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课题</a:t>
            </a:r>
            <a:r>
              <a:rPr lang="zh-CN" altLang="en-US" sz="2400" b="1" kern="0" dirty="0">
                <a:solidFill>
                  <a:srgbClr val="676661"/>
                </a:solidFill>
                <a:latin typeface="微软雅黑" panose="020B0503020204020204" pitchFamily="34" charset="-122"/>
                <a:ea typeface="微软雅黑" panose="020B0503020204020204" pitchFamily="34" charset="-122"/>
              </a:rPr>
              <a:t>背景</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5" name="矩形 14"/>
          <p:cNvSpPr/>
          <p:nvPr/>
        </p:nvSpPr>
        <p:spPr>
          <a:xfrm>
            <a:off x="7332672" y="3260418"/>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8" name="矩形 17"/>
          <p:cNvSpPr/>
          <p:nvPr/>
        </p:nvSpPr>
        <p:spPr>
          <a:xfrm>
            <a:off x="7332672" y="3728761"/>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9" name="矩形 18"/>
          <p:cNvSpPr/>
          <p:nvPr/>
        </p:nvSpPr>
        <p:spPr>
          <a:xfrm>
            <a:off x="7332672" y="4197104"/>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20" name="矩形 19"/>
          <p:cNvSpPr/>
          <p:nvPr/>
        </p:nvSpPr>
        <p:spPr>
          <a:xfrm>
            <a:off x="7332672" y="4665447"/>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2" name="矩形 11"/>
          <p:cNvSpPr/>
          <p:nvPr/>
        </p:nvSpPr>
        <p:spPr>
          <a:xfrm>
            <a:off x="1576485" y="1075757"/>
            <a:ext cx="1207382" cy="523220"/>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800" b="1" dirty="0" smtClean="0">
                <a:solidFill>
                  <a:srgbClr val="676661"/>
                </a:solidFill>
                <a:ea typeface="微软雅黑" charset="0"/>
              </a:rPr>
              <a:t>速 度</a:t>
            </a:r>
            <a:endParaRPr lang="zh-CN" altLang="en-US" sz="2800" b="1" dirty="0">
              <a:solidFill>
                <a:srgbClr val="676661"/>
              </a:solidFill>
              <a:ea typeface="微软雅黑" charset="0"/>
            </a:endParaRPr>
          </a:p>
        </p:txBody>
      </p:sp>
      <p:cxnSp>
        <p:nvCxnSpPr>
          <p:cNvPr id="13" name="直接连接符 12"/>
          <p:cNvCxnSpPr/>
          <p:nvPr/>
        </p:nvCxnSpPr>
        <p:spPr>
          <a:xfrm>
            <a:off x="2974371" y="133725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213141" y="2193325"/>
            <a:ext cx="5833286" cy="2625954"/>
            <a:chOff x="2079183" y="1879600"/>
            <a:chExt cx="7874000" cy="3028695"/>
          </a:xfrm>
        </p:grpSpPr>
        <p:sp>
          <p:nvSpPr>
            <p:cNvPr id="16" name="左箭头 15"/>
            <p:cNvSpPr/>
            <p:nvPr/>
          </p:nvSpPr>
          <p:spPr>
            <a:xfrm>
              <a:off x="2079183" y="1879600"/>
              <a:ext cx="4394200" cy="2438400"/>
            </a:xfrm>
            <a:prstGeom prst="leftArrow">
              <a:avLst/>
            </a:prstGeom>
            <a:solidFill>
              <a:srgbClr val="79A5B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007360" y="2372359"/>
              <a:ext cx="2682239" cy="1593088"/>
            </a:xfrm>
            <a:custGeom>
              <a:avLst/>
              <a:gdLst>
                <a:gd name="connsiteX0" fmla="*/ 0 w 2682239"/>
                <a:gd name="connsiteY0" fmla="*/ 0 h 1593088"/>
                <a:gd name="connsiteX1" fmla="*/ 2682239 w 2682239"/>
                <a:gd name="connsiteY1" fmla="*/ 0 h 1593088"/>
                <a:gd name="connsiteX2" fmla="*/ 2682239 w 2682239"/>
                <a:gd name="connsiteY2" fmla="*/ 1593088 h 1593088"/>
                <a:gd name="connsiteX3" fmla="*/ 0 w 2682239"/>
                <a:gd name="connsiteY3" fmla="*/ 1593088 h 1593088"/>
                <a:gd name="connsiteX4" fmla="*/ 0 w 2682239"/>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239" h="1593088">
                  <a:moveTo>
                    <a:pt x="0" y="0"/>
                  </a:moveTo>
                  <a:lnTo>
                    <a:pt x="2682239" y="0"/>
                  </a:lnTo>
                  <a:lnTo>
                    <a:pt x="2682239"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21" name="任意多边形 20"/>
            <p:cNvSpPr/>
            <p:nvPr/>
          </p:nvSpPr>
          <p:spPr>
            <a:xfrm>
              <a:off x="6096000" y="2892551"/>
              <a:ext cx="3169920" cy="1593088"/>
            </a:xfrm>
            <a:custGeom>
              <a:avLst/>
              <a:gdLst>
                <a:gd name="connsiteX0" fmla="*/ 0 w 3169920"/>
                <a:gd name="connsiteY0" fmla="*/ 0 h 1593088"/>
                <a:gd name="connsiteX1" fmla="*/ 3169920 w 3169920"/>
                <a:gd name="connsiteY1" fmla="*/ 0 h 1593088"/>
                <a:gd name="connsiteX2" fmla="*/ 3169920 w 3169920"/>
                <a:gd name="connsiteY2" fmla="*/ 1593088 h 1593088"/>
                <a:gd name="connsiteX3" fmla="*/ 0 w 3169920"/>
                <a:gd name="connsiteY3" fmla="*/ 1593088 h 1593088"/>
                <a:gd name="connsiteX4" fmla="*/ 0 w 3169920"/>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920" h="1593088">
                  <a:moveTo>
                    <a:pt x="0" y="0"/>
                  </a:moveTo>
                  <a:lnTo>
                    <a:pt x="3169920" y="0"/>
                  </a:lnTo>
                  <a:lnTo>
                    <a:pt x="3169920"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22" name="左箭头 21"/>
            <p:cNvSpPr/>
            <p:nvPr/>
          </p:nvSpPr>
          <p:spPr>
            <a:xfrm rot="10800000" flipH="1">
              <a:off x="2218778" y="2082293"/>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左箭头 22"/>
            <p:cNvSpPr/>
            <p:nvPr/>
          </p:nvSpPr>
          <p:spPr>
            <a:xfrm rot="10800000">
              <a:off x="5558981" y="2469895"/>
              <a:ext cx="4394202" cy="2438400"/>
            </a:xfrm>
            <a:prstGeom prst="leftArrow">
              <a:avLst/>
            </a:prstGeom>
            <a:solidFill>
              <a:srgbClr val="79A5B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rot="10800000">
              <a:off x="5689599" y="2656712"/>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5558982" y="2490787"/>
              <a:ext cx="914401" cy="592137"/>
            </a:xfrm>
            <a:prstGeom prst="triangle">
              <a:avLst>
                <a:gd name="adj" fmla="val 100000"/>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1547386" y="2167604"/>
            <a:ext cx="1210588" cy="707886"/>
          </a:xfrm>
          <a:prstGeom prst="rect">
            <a:avLst/>
          </a:prstGeom>
          <a:noFill/>
        </p:spPr>
        <p:txBody>
          <a:bodyPr wrap="none" rtlCol="0">
            <a:spAutoFit/>
          </a:bodyPr>
          <a:lstStyle/>
          <a:p>
            <a:r>
              <a:rPr lang="zh-CN" altLang="en-US" sz="4000" b="1" dirty="0" smtClean="0">
                <a:solidFill>
                  <a:srgbClr val="676661"/>
                </a:solidFill>
              </a:rPr>
              <a:t>现状</a:t>
            </a:r>
            <a:endParaRPr lang="zh-CN" altLang="en-US" sz="4000" b="1" dirty="0">
              <a:solidFill>
                <a:srgbClr val="676661"/>
              </a:solidFill>
            </a:endParaRPr>
          </a:p>
        </p:txBody>
      </p:sp>
      <p:sp>
        <p:nvSpPr>
          <p:cNvPr id="27" name="文本框 26"/>
          <p:cNvSpPr txBox="1"/>
          <p:nvPr/>
        </p:nvSpPr>
        <p:spPr>
          <a:xfrm>
            <a:off x="9678392" y="2674564"/>
            <a:ext cx="1210588" cy="707886"/>
          </a:xfrm>
          <a:prstGeom prst="rect">
            <a:avLst/>
          </a:prstGeom>
          <a:noFill/>
        </p:spPr>
        <p:txBody>
          <a:bodyPr wrap="none" rtlCol="0">
            <a:spAutoFit/>
          </a:bodyPr>
          <a:lstStyle/>
          <a:p>
            <a:r>
              <a:rPr lang="zh-CN" altLang="en-US" sz="4000" b="1" dirty="0">
                <a:solidFill>
                  <a:srgbClr val="676661"/>
                </a:solidFill>
              </a:rPr>
              <a:t>目标</a:t>
            </a:r>
          </a:p>
        </p:txBody>
      </p:sp>
      <p:sp>
        <p:nvSpPr>
          <p:cNvPr id="43" name="矩形 42"/>
          <p:cNvSpPr/>
          <p:nvPr/>
        </p:nvSpPr>
        <p:spPr>
          <a:xfrm>
            <a:off x="842037" y="3095092"/>
            <a:ext cx="2686819" cy="1569660"/>
          </a:xfrm>
          <a:prstGeom prst="rect">
            <a:avLst/>
          </a:prstGeom>
        </p:spPr>
        <p:txBody>
          <a:bodyPr wrap="square">
            <a:spAutoFit/>
          </a:bodyPr>
          <a:lstStyle/>
          <a:p>
            <a:pPr>
              <a:lnSpc>
                <a:spcPct val="120000"/>
              </a:lnSpc>
            </a:pPr>
            <a:r>
              <a:rPr lang="zh-CN" altLang="en-US" sz="1600" dirty="0" smtClean="0">
                <a:solidFill>
                  <a:srgbClr val="676661"/>
                </a:solidFill>
              </a:rPr>
              <a:t>国内</a:t>
            </a:r>
            <a:r>
              <a:rPr lang="zh-CN" altLang="en-US" sz="1600" dirty="0">
                <a:solidFill>
                  <a:srgbClr val="676661"/>
                </a:solidFill>
              </a:rPr>
              <a:t>网盘存在限速</a:t>
            </a:r>
            <a:r>
              <a:rPr lang="zh-CN" altLang="en-US" sz="1600" dirty="0" smtClean="0">
                <a:solidFill>
                  <a:srgbClr val="676661"/>
                </a:solidFill>
              </a:rPr>
              <a:t>情况。</a:t>
            </a:r>
            <a:endParaRPr lang="en-US" altLang="zh-CN" sz="1600" dirty="0">
              <a:solidFill>
                <a:srgbClr val="676661"/>
              </a:solidFill>
            </a:endParaRPr>
          </a:p>
          <a:p>
            <a:pPr>
              <a:lnSpc>
                <a:spcPct val="120000"/>
              </a:lnSpc>
            </a:pPr>
            <a:endParaRPr lang="en-US" altLang="zh-CN" sz="1600" dirty="0">
              <a:solidFill>
                <a:srgbClr val="676661"/>
              </a:solidFill>
            </a:endParaRPr>
          </a:p>
          <a:p>
            <a:pPr>
              <a:lnSpc>
                <a:spcPct val="120000"/>
              </a:lnSpc>
            </a:pPr>
            <a:r>
              <a:rPr lang="zh-CN" altLang="en-US" sz="1600" dirty="0">
                <a:solidFill>
                  <a:srgbClr val="676661"/>
                </a:solidFill>
              </a:rPr>
              <a:t>国外网盘由于网络问题在一般情况下也难以达到较为客观的速度。</a:t>
            </a:r>
          </a:p>
        </p:txBody>
      </p:sp>
      <p:sp>
        <p:nvSpPr>
          <p:cNvPr id="44" name="矩形 43"/>
          <p:cNvSpPr/>
          <p:nvPr/>
        </p:nvSpPr>
        <p:spPr>
          <a:xfrm>
            <a:off x="8909187" y="3788032"/>
            <a:ext cx="2824009" cy="978729"/>
          </a:xfrm>
          <a:prstGeom prst="rect">
            <a:avLst/>
          </a:prstGeom>
        </p:spPr>
        <p:txBody>
          <a:bodyPr wrap="square">
            <a:spAutoFit/>
          </a:bodyPr>
          <a:lstStyle/>
          <a:p>
            <a:pPr algn="just">
              <a:lnSpc>
                <a:spcPct val="120000"/>
              </a:lnSpc>
            </a:pPr>
            <a:r>
              <a:rPr lang="zh-CN" altLang="en-US" sz="1600" dirty="0" smtClean="0">
                <a:solidFill>
                  <a:srgbClr val="676661"/>
                </a:solidFill>
              </a:rPr>
              <a:t>从</a:t>
            </a:r>
            <a:r>
              <a:rPr lang="zh-CN" altLang="en-US" sz="1600" dirty="0">
                <a:solidFill>
                  <a:srgbClr val="676661"/>
                </a:solidFill>
              </a:rPr>
              <a:t>多个服务端获取数据</a:t>
            </a:r>
            <a:r>
              <a:rPr lang="zh-CN" altLang="en-US" sz="1600" dirty="0" smtClean="0">
                <a:solidFill>
                  <a:srgbClr val="676661"/>
                </a:solidFill>
              </a:rPr>
              <a:t>，则其</a:t>
            </a:r>
            <a:r>
              <a:rPr lang="zh-CN" altLang="en-US" sz="1600" dirty="0">
                <a:solidFill>
                  <a:srgbClr val="676661"/>
                </a:solidFill>
              </a:rPr>
              <a:t>速度将比单服务器更容易提升。</a:t>
            </a:r>
          </a:p>
        </p:txBody>
      </p:sp>
    </p:spTree>
    <p:extLst>
      <p:ext uri="{BB962C8B-B14F-4D97-AF65-F5344CB8AC3E}">
        <p14:creationId xmlns:p14="http://schemas.microsoft.com/office/powerpoint/2010/main" val="255874993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课题</a:t>
            </a:r>
            <a:r>
              <a:rPr lang="zh-CN" altLang="en-US" sz="2400" b="1" kern="0" dirty="0">
                <a:solidFill>
                  <a:srgbClr val="676661"/>
                </a:solidFill>
                <a:latin typeface="微软雅黑" panose="020B0503020204020204" pitchFamily="34" charset="-122"/>
                <a:ea typeface="微软雅黑" panose="020B0503020204020204" pitchFamily="34" charset="-122"/>
              </a:rPr>
              <a:t>背景</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5" name="矩形 14"/>
          <p:cNvSpPr/>
          <p:nvPr/>
        </p:nvSpPr>
        <p:spPr>
          <a:xfrm>
            <a:off x="7332672" y="3260418"/>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8" name="矩形 17"/>
          <p:cNvSpPr/>
          <p:nvPr/>
        </p:nvSpPr>
        <p:spPr>
          <a:xfrm>
            <a:off x="7332672" y="3728761"/>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9" name="矩形 18"/>
          <p:cNvSpPr/>
          <p:nvPr/>
        </p:nvSpPr>
        <p:spPr>
          <a:xfrm>
            <a:off x="7332672" y="4197104"/>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20" name="矩形 19"/>
          <p:cNvSpPr/>
          <p:nvPr/>
        </p:nvSpPr>
        <p:spPr>
          <a:xfrm>
            <a:off x="7332672" y="4665447"/>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2" name="矩形 11"/>
          <p:cNvSpPr/>
          <p:nvPr/>
        </p:nvSpPr>
        <p:spPr>
          <a:xfrm>
            <a:off x="1576485" y="1075757"/>
            <a:ext cx="1207382" cy="523220"/>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800" b="1" dirty="0" smtClean="0">
                <a:solidFill>
                  <a:srgbClr val="676661"/>
                </a:solidFill>
                <a:ea typeface="微软雅黑" charset="0"/>
              </a:rPr>
              <a:t>隐 私</a:t>
            </a:r>
            <a:endParaRPr lang="zh-CN" altLang="en-US" sz="2800" b="1" dirty="0">
              <a:solidFill>
                <a:srgbClr val="676661"/>
              </a:solidFill>
              <a:ea typeface="微软雅黑" charset="0"/>
            </a:endParaRPr>
          </a:p>
        </p:txBody>
      </p:sp>
      <p:cxnSp>
        <p:nvCxnSpPr>
          <p:cNvPr id="13" name="直接连接符 12"/>
          <p:cNvCxnSpPr/>
          <p:nvPr/>
        </p:nvCxnSpPr>
        <p:spPr>
          <a:xfrm>
            <a:off x="2974371" y="133725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213141" y="2193325"/>
            <a:ext cx="5833286" cy="2625954"/>
            <a:chOff x="2079183" y="1879600"/>
            <a:chExt cx="7874000" cy="3028695"/>
          </a:xfrm>
        </p:grpSpPr>
        <p:sp>
          <p:nvSpPr>
            <p:cNvPr id="16" name="左箭头 15"/>
            <p:cNvSpPr/>
            <p:nvPr/>
          </p:nvSpPr>
          <p:spPr>
            <a:xfrm>
              <a:off x="2079183" y="1879600"/>
              <a:ext cx="4394200" cy="2438400"/>
            </a:xfrm>
            <a:prstGeom prst="leftArrow">
              <a:avLst/>
            </a:prstGeom>
            <a:solidFill>
              <a:srgbClr val="79A5B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007360" y="2372359"/>
              <a:ext cx="2682239" cy="1593088"/>
            </a:xfrm>
            <a:custGeom>
              <a:avLst/>
              <a:gdLst>
                <a:gd name="connsiteX0" fmla="*/ 0 w 2682239"/>
                <a:gd name="connsiteY0" fmla="*/ 0 h 1593088"/>
                <a:gd name="connsiteX1" fmla="*/ 2682239 w 2682239"/>
                <a:gd name="connsiteY1" fmla="*/ 0 h 1593088"/>
                <a:gd name="connsiteX2" fmla="*/ 2682239 w 2682239"/>
                <a:gd name="connsiteY2" fmla="*/ 1593088 h 1593088"/>
                <a:gd name="connsiteX3" fmla="*/ 0 w 2682239"/>
                <a:gd name="connsiteY3" fmla="*/ 1593088 h 1593088"/>
                <a:gd name="connsiteX4" fmla="*/ 0 w 2682239"/>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239" h="1593088">
                  <a:moveTo>
                    <a:pt x="0" y="0"/>
                  </a:moveTo>
                  <a:lnTo>
                    <a:pt x="2682239" y="0"/>
                  </a:lnTo>
                  <a:lnTo>
                    <a:pt x="2682239"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21" name="任意多边形 20"/>
            <p:cNvSpPr/>
            <p:nvPr/>
          </p:nvSpPr>
          <p:spPr>
            <a:xfrm>
              <a:off x="6096000" y="2892551"/>
              <a:ext cx="3169920" cy="1593088"/>
            </a:xfrm>
            <a:custGeom>
              <a:avLst/>
              <a:gdLst>
                <a:gd name="connsiteX0" fmla="*/ 0 w 3169920"/>
                <a:gd name="connsiteY0" fmla="*/ 0 h 1593088"/>
                <a:gd name="connsiteX1" fmla="*/ 3169920 w 3169920"/>
                <a:gd name="connsiteY1" fmla="*/ 0 h 1593088"/>
                <a:gd name="connsiteX2" fmla="*/ 3169920 w 3169920"/>
                <a:gd name="connsiteY2" fmla="*/ 1593088 h 1593088"/>
                <a:gd name="connsiteX3" fmla="*/ 0 w 3169920"/>
                <a:gd name="connsiteY3" fmla="*/ 1593088 h 1593088"/>
                <a:gd name="connsiteX4" fmla="*/ 0 w 3169920"/>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920" h="1593088">
                  <a:moveTo>
                    <a:pt x="0" y="0"/>
                  </a:moveTo>
                  <a:lnTo>
                    <a:pt x="3169920" y="0"/>
                  </a:lnTo>
                  <a:lnTo>
                    <a:pt x="3169920"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22" name="左箭头 21"/>
            <p:cNvSpPr/>
            <p:nvPr/>
          </p:nvSpPr>
          <p:spPr>
            <a:xfrm rot="10800000" flipH="1">
              <a:off x="2218778" y="2082293"/>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左箭头 22"/>
            <p:cNvSpPr/>
            <p:nvPr/>
          </p:nvSpPr>
          <p:spPr>
            <a:xfrm rot="10800000">
              <a:off x="5558981" y="2469895"/>
              <a:ext cx="4394202" cy="2438400"/>
            </a:xfrm>
            <a:prstGeom prst="leftArrow">
              <a:avLst/>
            </a:prstGeom>
            <a:solidFill>
              <a:srgbClr val="79A5B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rot="10800000">
              <a:off x="5689599" y="2656712"/>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5558982" y="2490787"/>
              <a:ext cx="914401" cy="592137"/>
            </a:xfrm>
            <a:prstGeom prst="triangle">
              <a:avLst>
                <a:gd name="adj" fmla="val 100000"/>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1547386" y="2167604"/>
            <a:ext cx="1210588" cy="707886"/>
          </a:xfrm>
          <a:prstGeom prst="rect">
            <a:avLst/>
          </a:prstGeom>
          <a:noFill/>
        </p:spPr>
        <p:txBody>
          <a:bodyPr wrap="none" rtlCol="0">
            <a:spAutoFit/>
          </a:bodyPr>
          <a:lstStyle/>
          <a:p>
            <a:r>
              <a:rPr lang="zh-CN" altLang="en-US" sz="4000" b="1" dirty="0" smtClean="0">
                <a:solidFill>
                  <a:srgbClr val="676661"/>
                </a:solidFill>
              </a:rPr>
              <a:t>现状</a:t>
            </a:r>
            <a:endParaRPr lang="zh-CN" altLang="en-US" sz="4000" b="1" dirty="0">
              <a:solidFill>
                <a:srgbClr val="676661"/>
              </a:solidFill>
            </a:endParaRPr>
          </a:p>
        </p:txBody>
      </p:sp>
      <p:sp>
        <p:nvSpPr>
          <p:cNvPr id="27" name="文本框 26"/>
          <p:cNvSpPr txBox="1"/>
          <p:nvPr/>
        </p:nvSpPr>
        <p:spPr>
          <a:xfrm>
            <a:off x="9678392" y="2674564"/>
            <a:ext cx="1210588" cy="707886"/>
          </a:xfrm>
          <a:prstGeom prst="rect">
            <a:avLst/>
          </a:prstGeom>
          <a:noFill/>
        </p:spPr>
        <p:txBody>
          <a:bodyPr wrap="none" rtlCol="0">
            <a:spAutoFit/>
          </a:bodyPr>
          <a:lstStyle/>
          <a:p>
            <a:r>
              <a:rPr lang="zh-CN" altLang="en-US" sz="4000" b="1" dirty="0" smtClean="0">
                <a:solidFill>
                  <a:srgbClr val="676661"/>
                </a:solidFill>
              </a:rPr>
              <a:t>目标</a:t>
            </a:r>
            <a:endParaRPr lang="zh-CN" altLang="en-US" sz="4000" b="1" dirty="0">
              <a:solidFill>
                <a:srgbClr val="676661"/>
              </a:solidFill>
            </a:endParaRPr>
          </a:p>
        </p:txBody>
      </p:sp>
      <p:sp>
        <p:nvSpPr>
          <p:cNvPr id="43" name="矩形 42"/>
          <p:cNvSpPr/>
          <p:nvPr/>
        </p:nvSpPr>
        <p:spPr>
          <a:xfrm>
            <a:off x="421740" y="3150934"/>
            <a:ext cx="2894816" cy="1274195"/>
          </a:xfrm>
          <a:prstGeom prst="rect">
            <a:avLst/>
          </a:prstGeom>
        </p:spPr>
        <p:txBody>
          <a:bodyPr wrap="square">
            <a:spAutoFit/>
          </a:bodyPr>
          <a:lstStyle/>
          <a:p>
            <a:pPr>
              <a:lnSpc>
                <a:spcPct val="120000"/>
              </a:lnSpc>
            </a:pPr>
            <a:r>
              <a:rPr lang="zh-CN" altLang="en-US" sz="1600" dirty="0">
                <a:solidFill>
                  <a:srgbClr val="676661"/>
                </a:solidFill>
              </a:rPr>
              <a:t>提供存储的公司事实上拥有你所有的存储内容，无论那是否涉及个人隐私，网盘公司都保留查看的权利。</a:t>
            </a:r>
          </a:p>
        </p:txBody>
      </p:sp>
      <p:sp>
        <p:nvSpPr>
          <p:cNvPr id="44" name="矩形 43"/>
          <p:cNvSpPr/>
          <p:nvPr/>
        </p:nvSpPr>
        <p:spPr>
          <a:xfrm>
            <a:off x="8909187" y="3788032"/>
            <a:ext cx="2824009" cy="1569660"/>
          </a:xfrm>
          <a:prstGeom prst="rect">
            <a:avLst/>
          </a:prstGeom>
        </p:spPr>
        <p:txBody>
          <a:bodyPr wrap="square">
            <a:spAutoFit/>
          </a:bodyPr>
          <a:lstStyle/>
          <a:p>
            <a:pPr algn="just">
              <a:lnSpc>
                <a:spcPct val="120000"/>
              </a:lnSpc>
            </a:pPr>
            <a:r>
              <a:rPr lang="zh-CN" altLang="en-US" sz="1600" dirty="0" smtClean="0">
                <a:solidFill>
                  <a:srgbClr val="676661"/>
                </a:solidFill>
              </a:rPr>
              <a:t>数据存于多个服务端，使得每个网盘提供商都无法获得完整的数据。</a:t>
            </a:r>
            <a:endParaRPr lang="en-US" altLang="zh-CN" sz="1600" dirty="0" smtClean="0">
              <a:solidFill>
                <a:srgbClr val="676661"/>
              </a:solidFill>
            </a:endParaRPr>
          </a:p>
          <a:p>
            <a:pPr algn="just">
              <a:lnSpc>
                <a:spcPct val="120000"/>
              </a:lnSpc>
            </a:pPr>
            <a:endParaRPr lang="en-US" altLang="zh-CN" sz="1600" dirty="0">
              <a:solidFill>
                <a:srgbClr val="676661"/>
              </a:solidFill>
            </a:endParaRPr>
          </a:p>
          <a:p>
            <a:pPr algn="just">
              <a:lnSpc>
                <a:spcPct val="120000"/>
              </a:lnSpc>
            </a:pPr>
            <a:r>
              <a:rPr lang="zh-CN" altLang="en-US" sz="1600" dirty="0" smtClean="0">
                <a:solidFill>
                  <a:srgbClr val="676661"/>
                </a:solidFill>
              </a:rPr>
              <a:t>上传前加密。</a:t>
            </a:r>
            <a:endParaRPr lang="zh-CN" altLang="en-US" sz="1600" dirty="0">
              <a:solidFill>
                <a:srgbClr val="676661"/>
              </a:solidFill>
            </a:endParaRPr>
          </a:p>
        </p:txBody>
      </p:sp>
    </p:spTree>
    <p:extLst>
      <p:ext uri="{BB962C8B-B14F-4D97-AF65-F5344CB8AC3E}">
        <p14:creationId xmlns:p14="http://schemas.microsoft.com/office/powerpoint/2010/main" val="883228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课题</a:t>
            </a:r>
            <a:r>
              <a:rPr lang="zh-CN" altLang="en-US" sz="2400" b="1" kern="0" dirty="0">
                <a:solidFill>
                  <a:srgbClr val="676661"/>
                </a:solidFill>
                <a:latin typeface="微软雅黑" panose="020B0503020204020204" pitchFamily="34" charset="-122"/>
                <a:ea typeface="微软雅黑" panose="020B0503020204020204" pitchFamily="34" charset="-122"/>
              </a:rPr>
              <a:t>背景</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5" name="矩形 14"/>
          <p:cNvSpPr/>
          <p:nvPr/>
        </p:nvSpPr>
        <p:spPr>
          <a:xfrm>
            <a:off x="7332672" y="3260418"/>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8" name="矩形 17"/>
          <p:cNvSpPr/>
          <p:nvPr/>
        </p:nvSpPr>
        <p:spPr>
          <a:xfrm>
            <a:off x="7332672" y="3728761"/>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9" name="矩形 18"/>
          <p:cNvSpPr/>
          <p:nvPr/>
        </p:nvSpPr>
        <p:spPr>
          <a:xfrm>
            <a:off x="7332672" y="4197104"/>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20" name="矩形 19"/>
          <p:cNvSpPr/>
          <p:nvPr/>
        </p:nvSpPr>
        <p:spPr>
          <a:xfrm>
            <a:off x="7332672" y="4665447"/>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2" name="矩形 11"/>
          <p:cNvSpPr/>
          <p:nvPr/>
        </p:nvSpPr>
        <p:spPr>
          <a:xfrm>
            <a:off x="1437827" y="1075757"/>
            <a:ext cx="1484701" cy="523220"/>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800" b="1" dirty="0">
                <a:solidFill>
                  <a:srgbClr val="676661"/>
                </a:solidFill>
                <a:ea typeface="微软雅黑" charset="0"/>
              </a:rPr>
              <a:t>可用性</a:t>
            </a:r>
          </a:p>
        </p:txBody>
      </p:sp>
      <p:cxnSp>
        <p:nvCxnSpPr>
          <p:cNvPr id="13" name="直接连接符 12"/>
          <p:cNvCxnSpPr/>
          <p:nvPr/>
        </p:nvCxnSpPr>
        <p:spPr>
          <a:xfrm>
            <a:off x="2974371" y="133725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213141" y="2193325"/>
            <a:ext cx="5833286" cy="2625954"/>
            <a:chOff x="2079183" y="1879600"/>
            <a:chExt cx="7874000" cy="3028695"/>
          </a:xfrm>
        </p:grpSpPr>
        <p:sp>
          <p:nvSpPr>
            <p:cNvPr id="16" name="左箭头 15"/>
            <p:cNvSpPr/>
            <p:nvPr/>
          </p:nvSpPr>
          <p:spPr>
            <a:xfrm>
              <a:off x="2079183" y="1879600"/>
              <a:ext cx="4394200" cy="2438400"/>
            </a:xfrm>
            <a:prstGeom prst="leftArrow">
              <a:avLst/>
            </a:prstGeom>
            <a:solidFill>
              <a:srgbClr val="79A5B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007360" y="2372359"/>
              <a:ext cx="2682239" cy="1593088"/>
            </a:xfrm>
            <a:custGeom>
              <a:avLst/>
              <a:gdLst>
                <a:gd name="connsiteX0" fmla="*/ 0 w 2682239"/>
                <a:gd name="connsiteY0" fmla="*/ 0 h 1593088"/>
                <a:gd name="connsiteX1" fmla="*/ 2682239 w 2682239"/>
                <a:gd name="connsiteY1" fmla="*/ 0 h 1593088"/>
                <a:gd name="connsiteX2" fmla="*/ 2682239 w 2682239"/>
                <a:gd name="connsiteY2" fmla="*/ 1593088 h 1593088"/>
                <a:gd name="connsiteX3" fmla="*/ 0 w 2682239"/>
                <a:gd name="connsiteY3" fmla="*/ 1593088 h 1593088"/>
                <a:gd name="connsiteX4" fmla="*/ 0 w 2682239"/>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239" h="1593088">
                  <a:moveTo>
                    <a:pt x="0" y="0"/>
                  </a:moveTo>
                  <a:lnTo>
                    <a:pt x="2682239" y="0"/>
                  </a:lnTo>
                  <a:lnTo>
                    <a:pt x="2682239"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21" name="任意多边形 20"/>
            <p:cNvSpPr/>
            <p:nvPr/>
          </p:nvSpPr>
          <p:spPr>
            <a:xfrm>
              <a:off x="6096000" y="2892551"/>
              <a:ext cx="3169920" cy="1593088"/>
            </a:xfrm>
            <a:custGeom>
              <a:avLst/>
              <a:gdLst>
                <a:gd name="connsiteX0" fmla="*/ 0 w 3169920"/>
                <a:gd name="connsiteY0" fmla="*/ 0 h 1593088"/>
                <a:gd name="connsiteX1" fmla="*/ 3169920 w 3169920"/>
                <a:gd name="connsiteY1" fmla="*/ 0 h 1593088"/>
                <a:gd name="connsiteX2" fmla="*/ 3169920 w 3169920"/>
                <a:gd name="connsiteY2" fmla="*/ 1593088 h 1593088"/>
                <a:gd name="connsiteX3" fmla="*/ 0 w 3169920"/>
                <a:gd name="connsiteY3" fmla="*/ 1593088 h 1593088"/>
                <a:gd name="connsiteX4" fmla="*/ 0 w 3169920"/>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920" h="1593088">
                  <a:moveTo>
                    <a:pt x="0" y="0"/>
                  </a:moveTo>
                  <a:lnTo>
                    <a:pt x="3169920" y="0"/>
                  </a:lnTo>
                  <a:lnTo>
                    <a:pt x="3169920"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22" name="左箭头 21"/>
            <p:cNvSpPr/>
            <p:nvPr/>
          </p:nvSpPr>
          <p:spPr>
            <a:xfrm rot="10800000" flipH="1">
              <a:off x="2218778" y="2082293"/>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左箭头 22"/>
            <p:cNvSpPr/>
            <p:nvPr/>
          </p:nvSpPr>
          <p:spPr>
            <a:xfrm rot="10800000">
              <a:off x="5558981" y="2469895"/>
              <a:ext cx="4394202" cy="2438400"/>
            </a:xfrm>
            <a:prstGeom prst="leftArrow">
              <a:avLst/>
            </a:prstGeom>
            <a:solidFill>
              <a:srgbClr val="79A5B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rot="10800000">
              <a:off x="5689599" y="2656712"/>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5558982" y="2490787"/>
              <a:ext cx="914401" cy="592137"/>
            </a:xfrm>
            <a:prstGeom prst="triangle">
              <a:avLst>
                <a:gd name="adj" fmla="val 100000"/>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1547386" y="2167604"/>
            <a:ext cx="1210588" cy="707886"/>
          </a:xfrm>
          <a:prstGeom prst="rect">
            <a:avLst/>
          </a:prstGeom>
          <a:noFill/>
        </p:spPr>
        <p:txBody>
          <a:bodyPr wrap="none" rtlCol="0">
            <a:spAutoFit/>
          </a:bodyPr>
          <a:lstStyle/>
          <a:p>
            <a:r>
              <a:rPr lang="zh-CN" altLang="en-US" sz="4000" b="1" dirty="0" smtClean="0">
                <a:solidFill>
                  <a:srgbClr val="676661"/>
                </a:solidFill>
              </a:rPr>
              <a:t>现状</a:t>
            </a:r>
            <a:endParaRPr lang="zh-CN" altLang="en-US" sz="4000" b="1" dirty="0">
              <a:solidFill>
                <a:srgbClr val="676661"/>
              </a:solidFill>
            </a:endParaRPr>
          </a:p>
        </p:txBody>
      </p:sp>
      <p:sp>
        <p:nvSpPr>
          <p:cNvPr id="27" name="文本框 26"/>
          <p:cNvSpPr txBox="1"/>
          <p:nvPr/>
        </p:nvSpPr>
        <p:spPr>
          <a:xfrm>
            <a:off x="9678392" y="2674564"/>
            <a:ext cx="1210588" cy="707886"/>
          </a:xfrm>
          <a:prstGeom prst="rect">
            <a:avLst/>
          </a:prstGeom>
          <a:noFill/>
        </p:spPr>
        <p:txBody>
          <a:bodyPr wrap="none" rtlCol="0">
            <a:spAutoFit/>
          </a:bodyPr>
          <a:lstStyle/>
          <a:p>
            <a:r>
              <a:rPr lang="zh-CN" altLang="en-US" sz="4000" b="1" dirty="0">
                <a:solidFill>
                  <a:srgbClr val="676661"/>
                </a:solidFill>
              </a:rPr>
              <a:t>目标</a:t>
            </a:r>
          </a:p>
        </p:txBody>
      </p:sp>
      <p:sp>
        <p:nvSpPr>
          <p:cNvPr id="43" name="矩形 42"/>
          <p:cNvSpPr/>
          <p:nvPr/>
        </p:nvSpPr>
        <p:spPr>
          <a:xfrm>
            <a:off x="406670" y="3095092"/>
            <a:ext cx="2945268" cy="1274195"/>
          </a:xfrm>
          <a:prstGeom prst="rect">
            <a:avLst/>
          </a:prstGeom>
        </p:spPr>
        <p:txBody>
          <a:bodyPr wrap="square">
            <a:spAutoFit/>
          </a:bodyPr>
          <a:lstStyle/>
          <a:p>
            <a:pPr>
              <a:lnSpc>
                <a:spcPct val="120000"/>
              </a:lnSpc>
            </a:pPr>
            <a:r>
              <a:rPr lang="zh-CN" altLang="en-US" sz="1600" dirty="0">
                <a:solidFill>
                  <a:srgbClr val="676661"/>
                </a:solidFill>
              </a:rPr>
              <a:t>虽然互联网公司通常有一定程度的保证，但这个保证并不是硬性的。通常互联网公司可以随时停止服务。</a:t>
            </a:r>
          </a:p>
        </p:txBody>
      </p:sp>
      <p:sp>
        <p:nvSpPr>
          <p:cNvPr id="44" name="矩形 43"/>
          <p:cNvSpPr/>
          <p:nvPr/>
        </p:nvSpPr>
        <p:spPr>
          <a:xfrm>
            <a:off x="9111852" y="3668881"/>
            <a:ext cx="2343668" cy="978729"/>
          </a:xfrm>
          <a:prstGeom prst="rect">
            <a:avLst/>
          </a:prstGeom>
        </p:spPr>
        <p:txBody>
          <a:bodyPr wrap="square">
            <a:spAutoFit/>
          </a:bodyPr>
          <a:lstStyle/>
          <a:p>
            <a:pPr algn="just">
              <a:lnSpc>
                <a:spcPct val="120000"/>
              </a:lnSpc>
            </a:pPr>
            <a:r>
              <a:rPr lang="zh-CN" altLang="en-US" sz="1600" dirty="0" smtClean="0">
                <a:solidFill>
                  <a:srgbClr val="676661"/>
                </a:solidFill>
              </a:rPr>
              <a:t>使用冗余存储和分布式存储以保证数据完整性和可用性。</a:t>
            </a:r>
            <a:endParaRPr lang="zh-CN" altLang="en-US" sz="1600" dirty="0">
              <a:solidFill>
                <a:srgbClr val="676661"/>
              </a:solidFill>
            </a:endParaRPr>
          </a:p>
        </p:txBody>
      </p:sp>
    </p:spTree>
    <p:extLst>
      <p:ext uri="{BB962C8B-B14F-4D97-AF65-F5344CB8AC3E}">
        <p14:creationId xmlns:p14="http://schemas.microsoft.com/office/powerpoint/2010/main" val="250815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smtClean="0">
                <a:solidFill>
                  <a:srgbClr val="676661"/>
                </a:solidFill>
                <a:latin typeface="微软雅黑" panose="020B0503020204020204" pitchFamily="34" charset="-122"/>
                <a:ea typeface="微软雅黑" panose="020B0503020204020204" pitchFamily="34" charset="-122"/>
              </a:rPr>
              <a:t>课题</a:t>
            </a:r>
            <a:r>
              <a:rPr lang="zh-CN" altLang="en-US" sz="2400" b="1" kern="0" dirty="0">
                <a:solidFill>
                  <a:srgbClr val="676661"/>
                </a:solidFill>
                <a:latin typeface="微软雅黑" panose="020B0503020204020204" pitchFamily="34" charset="-122"/>
                <a:ea typeface="微软雅黑" panose="020B0503020204020204" pitchFamily="34" charset="-122"/>
              </a:rPr>
              <a:t>背景</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5" name="矩形 14"/>
          <p:cNvSpPr/>
          <p:nvPr/>
        </p:nvSpPr>
        <p:spPr>
          <a:xfrm>
            <a:off x="7332672" y="3260418"/>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8" name="矩形 17"/>
          <p:cNvSpPr/>
          <p:nvPr/>
        </p:nvSpPr>
        <p:spPr>
          <a:xfrm>
            <a:off x="7332672" y="3728761"/>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9" name="矩形 18"/>
          <p:cNvSpPr/>
          <p:nvPr/>
        </p:nvSpPr>
        <p:spPr>
          <a:xfrm>
            <a:off x="7332672" y="4197104"/>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20" name="矩形 19"/>
          <p:cNvSpPr/>
          <p:nvPr/>
        </p:nvSpPr>
        <p:spPr>
          <a:xfrm>
            <a:off x="7332672" y="4665447"/>
            <a:ext cx="2492990" cy="400110"/>
          </a:xfrm>
          <a:prstGeom prst="rect">
            <a:avLst/>
          </a:prstGeom>
        </p:spPr>
        <p:txBody>
          <a:bodyPr wrap="none">
            <a:spAutoFit/>
          </a:bodyPr>
          <a:lstStyle/>
          <a:p>
            <a:pPr algn="ctr" defTabSz="609585"/>
            <a:r>
              <a:rPr lang="zh-CN" altLang="en-US" sz="2000" b="1" dirty="0">
                <a:solidFill>
                  <a:srgbClr val="F5F0EA"/>
                </a:solidFill>
                <a:ea typeface="微软雅黑" charset="0"/>
              </a:rPr>
              <a:t>▷点击此处添加标题</a:t>
            </a:r>
          </a:p>
        </p:txBody>
      </p:sp>
      <p:sp>
        <p:nvSpPr>
          <p:cNvPr id="12" name="矩形 11"/>
          <p:cNvSpPr/>
          <p:nvPr/>
        </p:nvSpPr>
        <p:spPr>
          <a:xfrm>
            <a:off x="1576486" y="1075757"/>
            <a:ext cx="1207382" cy="523220"/>
          </a:xfrm>
          <a:prstGeom prst="rect">
            <a:avLst/>
          </a:prstGeom>
        </p:spPr>
        <p:txBody>
          <a:bodyPr wrap="none">
            <a:spAutoFit/>
          </a:bodyPr>
          <a:lstStyle/>
          <a:p>
            <a:pPr algn="ctr" defTabSz="609585"/>
            <a:r>
              <a:rPr lang="zh-CN" altLang="en-US" b="1" dirty="0" smtClean="0">
                <a:solidFill>
                  <a:srgbClr val="676661"/>
                </a:solidFill>
                <a:ea typeface="微软雅黑" charset="0"/>
              </a:rPr>
              <a:t>▷  </a:t>
            </a:r>
            <a:r>
              <a:rPr lang="zh-CN" altLang="en-US" sz="2800" b="1" dirty="0" smtClean="0">
                <a:solidFill>
                  <a:srgbClr val="676661"/>
                </a:solidFill>
                <a:ea typeface="微软雅黑" charset="0"/>
              </a:rPr>
              <a:t>成 本</a:t>
            </a:r>
            <a:endParaRPr lang="zh-CN" altLang="en-US" sz="2800" b="1" dirty="0">
              <a:solidFill>
                <a:srgbClr val="676661"/>
              </a:solidFill>
              <a:ea typeface="微软雅黑" charset="0"/>
            </a:endParaRPr>
          </a:p>
        </p:txBody>
      </p:sp>
      <p:cxnSp>
        <p:nvCxnSpPr>
          <p:cNvPr id="13" name="直接连接符 12"/>
          <p:cNvCxnSpPr/>
          <p:nvPr/>
        </p:nvCxnSpPr>
        <p:spPr>
          <a:xfrm>
            <a:off x="2974371" y="133725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213141" y="2193325"/>
            <a:ext cx="5833286" cy="2625954"/>
            <a:chOff x="2079183" y="1879600"/>
            <a:chExt cx="7874000" cy="3028695"/>
          </a:xfrm>
        </p:grpSpPr>
        <p:sp>
          <p:nvSpPr>
            <p:cNvPr id="16" name="左箭头 15"/>
            <p:cNvSpPr/>
            <p:nvPr/>
          </p:nvSpPr>
          <p:spPr>
            <a:xfrm>
              <a:off x="2079183" y="1879600"/>
              <a:ext cx="4394200" cy="2438400"/>
            </a:xfrm>
            <a:prstGeom prst="leftArrow">
              <a:avLst/>
            </a:prstGeom>
            <a:solidFill>
              <a:srgbClr val="79A5B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007360" y="2372359"/>
              <a:ext cx="2682239" cy="1593088"/>
            </a:xfrm>
            <a:custGeom>
              <a:avLst/>
              <a:gdLst>
                <a:gd name="connsiteX0" fmla="*/ 0 w 2682239"/>
                <a:gd name="connsiteY0" fmla="*/ 0 h 1593088"/>
                <a:gd name="connsiteX1" fmla="*/ 2682239 w 2682239"/>
                <a:gd name="connsiteY1" fmla="*/ 0 h 1593088"/>
                <a:gd name="connsiteX2" fmla="*/ 2682239 w 2682239"/>
                <a:gd name="connsiteY2" fmla="*/ 1593088 h 1593088"/>
                <a:gd name="connsiteX3" fmla="*/ 0 w 2682239"/>
                <a:gd name="connsiteY3" fmla="*/ 1593088 h 1593088"/>
                <a:gd name="connsiteX4" fmla="*/ 0 w 2682239"/>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239" h="1593088">
                  <a:moveTo>
                    <a:pt x="0" y="0"/>
                  </a:moveTo>
                  <a:lnTo>
                    <a:pt x="2682239" y="0"/>
                  </a:lnTo>
                  <a:lnTo>
                    <a:pt x="2682239"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21" name="任意多边形 20"/>
            <p:cNvSpPr/>
            <p:nvPr/>
          </p:nvSpPr>
          <p:spPr>
            <a:xfrm>
              <a:off x="6096000" y="2892551"/>
              <a:ext cx="3169920" cy="1593088"/>
            </a:xfrm>
            <a:custGeom>
              <a:avLst/>
              <a:gdLst>
                <a:gd name="connsiteX0" fmla="*/ 0 w 3169920"/>
                <a:gd name="connsiteY0" fmla="*/ 0 h 1593088"/>
                <a:gd name="connsiteX1" fmla="*/ 3169920 w 3169920"/>
                <a:gd name="connsiteY1" fmla="*/ 0 h 1593088"/>
                <a:gd name="connsiteX2" fmla="*/ 3169920 w 3169920"/>
                <a:gd name="connsiteY2" fmla="*/ 1593088 h 1593088"/>
                <a:gd name="connsiteX3" fmla="*/ 0 w 3169920"/>
                <a:gd name="connsiteY3" fmla="*/ 1593088 h 1593088"/>
                <a:gd name="connsiteX4" fmla="*/ 0 w 3169920"/>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920" h="1593088">
                  <a:moveTo>
                    <a:pt x="0" y="0"/>
                  </a:moveTo>
                  <a:lnTo>
                    <a:pt x="3169920" y="0"/>
                  </a:lnTo>
                  <a:lnTo>
                    <a:pt x="3169920"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22" name="左箭头 21"/>
            <p:cNvSpPr/>
            <p:nvPr/>
          </p:nvSpPr>
          <p:spPr>
            <a:xfrm rot="10800000" flipH="1">
              <a:off x="2218778" y="2082293"/>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左箭头 22"/>
            <p:cNvSpPr/>
            <p:nvPr/>
          </p:nvSpPr>
          <p:spPr>
            <a:xfrm rot="10800000">
              <a:off x="5558981" y="2469895"/>
              <a:ext cx="4394202" cy="2438400"/>
            </a:xfrm>
            <a:prstGeom prst="leftArrow">
              <a:avLst/>
            </a:prstGeom>
            <a:solidFill>
              <a:srgbClr val="79A5B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rot="10800000">
              <a:off x="5689599" y="2656712"/>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5558982" y="2490787"/>
              <a:ext cx="914401" cy="592137"/>
            </a:xfrm>
            <a:prstGeom prst="triangle">
              <a:avLst>
                <a:gd name="adj" fmla="val 100000"/>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1547386" y="2167604"/>
            <a:ext cx="1210588" cy="707886"/>
          </a:xfrm>
          <a:prstGeom prst="rect">
            <a:avLst/>
          </a:prstGeom>
          <a:noFill/>
        </p:spPr>
        <p:txBody>
          <a:bodyPr wrap="none" rtlCol="0">
            <a:spAutoFit/>
          </a:bodyPr>
          <a:lstStyle/>
          <a:p>
            <a:r>
              <a:rPr lang="zh-CN" altLang="en-US" sz="4000" b="1" dirty="0" smtClean="0">
                <a:solidFill>
                  <a:srgbClr val="676661"/>
                </a:solidFill>
              </a:rPr>
              <a:t>现状</a:t>
            </a:r>
            <a:endParaRPr lang="zh-CN" altLang="en-US" sz="4000" b="1" dirty="0">
              <a:solidFill>
                <a:srgbClr val="676661"/>
              </a:solidFill>
            </a:endParaRPr>
          </a:p>
        </p:txBody>
      </p:sp>
      <p:sp>
        <p:nvSpPr>
          <p:cNvPr id="27" name="文本框 26"/>
          <p:cNvSpPr txBox="1"/>
          <p:nvPr/>
        </p:nvSpPr>
        <p:spPr>
          <a:xfrm>
            <a:off x="9678392" y="2674564"/>
            <a:ext cx="1210588" cy="707886"/>
          </a:xfrm>
          <a:prstGeom prst="rect">
            <a:avLst/>
          </a:prstGeom>
          <a:noFill/>
        </p:spPr>
        <p:txBody>
          <a:bodyPr wrap="none" rtlCol="0">
            <a:spAutoFit/>
          </a:bodyPr>
          <a:lstStyle/>
          <a:p>
            <a:r>
              <a:rPr lang="zh-CN" altLang="en-US" sz="4000" b="1" dirty="0" smtClean="0">
                <a:solidFill>
                  <a:srgbClr val="676661"/>
                </a:solidFill>
              </a:rPr>
              <a:t>目标</a:t>
            </a:r>
            <a:endParaRPr lang="zh-CN" altLang="en-US" sz="4000" b="1" dirty="0">
              <a:solidFill>
                <a:srgbClr val="676661"/>
              </a:solidFill>
            </a:endParaRPr>
          </a:p>
        </p:txBody>
      </p:sp>
      <p:sp>
        <p:nvSpPr>
          <p:cNvPr id="43" name="矩形 42"/>
          <p:cNvSpPr/>
          <p:nvPr/>
        </p:nvSpPr>
        <p:spPr>
          <a:xfrm>
            <a:off x="842037" y="3095092"/>
            <a:ext cx="2872359" cy="1569660"/>
          </a:xfrm>
          <a:prstGeom prst="rect">
            <a:avLst/>
          </a:prstGeom>
        </p:spPr>
        <p:txBody>
          <a:bodyPr wrap="square">
            <a:spAutoFit/>
          </a:bodyPr>
          <a:lstStyle/>
          <a:p>
            <a:pPr>
              <a:lnSpc>
                <a:spcPct val="120000"/>
              </a:lnSpc>
            </a:pPr>
            <a:r>
              <a:rPr lang="zh-CN" altLang="en-US" sz="1600" dirty="0" smtClean="0">
                <a:solidFill>
                  <a:srgbClr val="676661"/>
                </a:solidFill>
              </a:rPr>
              <a:t>网盘免费存储空间有限。</a:t>
            </a:r>
            <a:endParaRPr lang="en-US" altLang="zh-CN" sz="1600" dirty="0" smtClean="0">
              <a:solidFill>
                <a:srgbClr val="676661"/>
              </a:solidFill>
            </a:endParaRPr>
          </a:p>
          <a:p>
            <a:pPr>
              <a:lnSpc>
                <a:spcPct val="120000"/>
              </a:lnSpc>
            </a:pPr>
            <a:endParaRPr lang="en-US" altLang="zh-CN" sz="1600" dirty="0">
              <a:solidFill>
                <a:srgbClr val="676661"/>
              </a:solidFill>
            </a:endParaRPr>
          </a:p>
          <a:p>
            <a:pPr>
              <a:lnSpc>
                <a:spcPct val="120000"/>
              </a:lnSpc>
            </a:pPr>
            <a:r>
              <a:rPr lang="zh-CN" altLang="en-US" sz="1600" dirty="0" smtClean="0">
                <a:solidFill>
                  <a:srgbClr val="676661"/>
                </a:solidFill>
              </a:rPr>
              <a:t>对非会员设置限速。</a:t>
            </a:r>
            <a:endParaRPr lang="en-US" altLang="zh-CN" sz="1600" dirty="0" smtClean="0">
              <a:solidFill>
                <a:srgbClr val="676661"/>
              </a:solidFill>
            </a:endParaRPr>
          </a:p>
          <a:p>
            <a:pPr>
              <a:lnSpc>
                <a:spcPct val="120000"/>
              </a:lnSpc>
            </a:pPr>
            <a:endParaRPr lang="en-US" altLang="zh-CN" sz="1600" dirty="0">
              <a:solidFill>
                <a:srgbClr val="676661"/>
              </a:solidFill>
            </a:endParaRPr>
          </a:p>
          <a:p>
            <a:pPr>
              <a:lnSpc>
                <a:spcPct val="120000"/>
              </a:lnSpc>
            </a:pPr>
            <a:r>
              <a:rPr lang="zh-CN" altLang="en-US" sz="1600" dirty="0" smtClean="0">
                <a:solidFill>
                  <a:srgbClr val="676661"/>
                </a:solidFill>
              </a:rPr>
              <a:t>非会员无法上传、下载大文件</a:t>
            </a:r>
            <a:endParaRPr lang="zh-CN" altLang="en-US" sz="1600" dirty="0">
              <a:solidFill>
                <a:srgbClr val="676661"/>
              </a:solidFill>
            </a:endParaRPr>
          </a:p>
        </p:txBody>
      </p:sp>
      <p:sp>
        <p:nvSpPr>
          <p:cNvPr id="44" name="矩形 43"/>
          <p:cNvSpPr/>
          <p:nvPr/>
        </p:nvSpPr>
        <p:spPr>
          <a:xfrm>
            <a:off x="8909187" y="3788032"/>
            <a:ext cx="2824009" cy="683264"/>
          </a:xfrm>
          <a:prstGeom prst="rect">
            <a:avLst/>
          </a:prstGeom>
        </p:spPr>
        <p:txBody>
          <a:bodyPr wrap="square">
            <a:spAutoFit/>
          </a:bodyPr>
          <a:lstStyle/>
          <a:p>
            <a:pPr algn="just">
              <a:lnSpc>
                <a:spcPct val="120000"/>
              </a:lnSpc>
            </a:pPr>
            <a:r>
              <a:rPr lang="zh-CN" altLang="en-US" sz="1600" dirty="0" smtClean="0">
                <a:solidFill>
                  <a:srgbClr val="676661"/>
                </a:solidFill>
              </a:rPr>
              <a:t>通过分布式存储，有效利用多余空间和闲置带宽。</a:t>
            </a:r>
            <a:endParaRPr lang="zh-CN" altLang="en-US" sz="1600" dirty="0">
              <a:solidFill>
                <a:srgbClr val="676661"/>
              </a:solidFill>
            </a:endParaRPr>
          </a:p>
        </p:txBody>
      </p:sp>
    </p:spTree>
    <p:extLst>
      <p:ext uri="{BB962C8B-B14F-4D97-AF65-F5344CB8AC3E}">
        <p14:creationId xmlns:p14="http://schemas.microsoft.com/office/powerpoint/2010/main" val="2758409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0">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7666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726</TotalTime>
  <Words>2109</Words>
  <Application>Microsoft Office PowerPoint</Application>
  <PresentationFormat>宽屏</PresentationFormat>
  <Paragraphs>349</Paragraphs>
  <Slides>34</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等线</vt:lpstr>
      <vt:lpstr>微软雅黑</vt:lpstr>
      <vt:lpstr>微软雅黑</vt:lpstr>
      <vt:lpstr>Arial</vt:lpstr>
      <vt:lpstr>Calibri</vt:lpstr>
      <vt:lpstr>Century Gothic</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WQ</cp:lastModifiedBy>
  <cp:revision>102</cp:revision>
  <dcterms:created xsi:type="dcterms:W3CDTF">2015-08-18T02:51:41Z</dcterms:created>
  <dcterms:modified xsi:type="dcterms:W3CDTF">2017-06-24T05:04:48Z</dcterms:modified>
  <cp:category/>
</cp:coreProperties>
</file>