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F39D-E7E5-44F6-AFBE-7637EF02EBCE}" type="datetimeFigureOut">
              <a:rPr lang="en-AE" smtClean="0"/>
              <a:t>27/04/2023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1D6B-168A-4BFC-A089-F20761EAC900}" type="slidenum">
              <a:rPr lang="en-AE" smtClean="0"/>
              <a:t>‹#›</a:t>
            </a:fld>
            <a:endParaRPr lang="en-A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6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F39D-E7E5-44F6-AFBE-7637EF02EBCE}" type="datetimeFigureOut">
              <a:rPr lang="en-AE" smtClean="0"/>
              <a:t>27/04/2023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1D6B-168A-4BFC-A089-F20761EAC90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4356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F39D-E7E5-44F6-AFBE-7637EF02EBCE}" type="datetimeFigureOut">
              <a:rPr lang="en-AE" smtClean="0"/>
              <a:t>27/04/2023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1D6B-168A-4BFC-A089-F20761EAC90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9758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F39D-E7E5-44F6-AFBE-7637EF02EBCE}" type="datetimeFigureOut">
              <a:rPr lang="en-AE" smtClean="0"/>
              <a:t>27/04/2023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1D6B-168A-4BFC-A089-F20761EAC90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9115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F39D-E7E5-44F6-AFBE-7637EF02EBCE}" type="datetimeFigureOut">
              <a:rPr lang="en-AE" smtClean="0"/>
              <a:t>27/04/2023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1D6B-168A-4BFC-A089-F20761EAC900}" type="slidenum">
              <a:rPr lang="en-AE" smtClean="0"/>
              <a:t>‹#›</a:t>
            </a:fld>
            <a:endParaRPr lang="en-A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00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F39D-E7E5-44F6-AFBE-7637EF02EBCE}" type="datetimeFigureOut">
              <a:rPr lang="en-AE" smtClean="0"/>
              <a:t>27/04/2023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1D6B-168A-4BFC-A089-F20761EAC90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4140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F39D-E7E5-44F6-AFBE-7637EF02EBCE}" type="datetimeFigureOut">
              <a:rPr lang="en-AE" smtClean="0"/>
              <a:t>27/04/2023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1D6B-168A-4BFC-A089-F20761EAC90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3583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F39D-E7E5-44F6-AFBE-7637EF02EBCE}" type="datetimeFigureOut">
              <a:rPr lang="en-AE" smtClean="0"/>
              <a:t>27/04/2023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1D6B-168A-4BFC-A089-F20761EAC90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51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F39D-E7E5-44F6-AFBE-7637EF02EBCE}" type="datetimeFigureOut">
              <a:rPr lang="en-AE" smtClean="0"/>
              <a:t>27/04/2023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1D6B-168A-4BFC-A089-F20761EAC90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1423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1AF39D-E7E5-44F6-AFBE-7637EF02EBCE}" type="datetimeFigureOut">
              <a:rPr lang="en-AE" smtClean="0"/>
              <a:t>27/04/2023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11D6B-168A-4BFC-A089-F20761EAC90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5251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F39D-E7E5-44F6-AFBE-7637EF02EBCE}" type="datetimeFigureOut">
              <a:rPr lang="en-AE" smtClean="0"/>
              <a:t>27/04/2023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1D6B-168A-4BFC-A089-F20761EAC90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2377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1AF39D-E7E5-44F6-AFBE-7637EF02EBCE}" type="datetimeFigureOut">
              <a:rPr lang="en-AE" smtClean="0"/>
              <a:t>27/04/2023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511D6B-168A-4BFC-A089-F20761EAC900}" type="slidenum">
              <a:rPr lang="en-AE" smtClean="0"/>
              <a:t>‹#›</a:t>
            </a:fld>
            <a:endParaRPr lang="en-A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06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BECF-89D9-B588-1BE8-23455A48E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/>
              <a:t>Exploratory Data Analysis: </a:t>
            </a:r>
            <a:r>
              <a:rPr lang="en-US" sz="7200" dirty="0"/>
              <a:t>World Happiness Report</a:t>
            </a:r>
            <a:endParaRPr lang="en-AE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598AE-E59A-F7DD-8904-20021F5B7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Omar </a:t>
            </a:r>
            <a:r>
              <a:rPr lang="en-US" dirty="0" err="1"/>
              <a:t>AlSuwaidi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6273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A076-43D8-5415-B9BC-DC95745B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did the overall happiness change over time?</a:t>
            </a:r>
            <a:endParaRPr lang="en-AE" sz="4000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48CE6C0-A7ED-6CFE-4694-E7E554698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" r="2162" b="3685"/>
          <a:stretch/>
        </p:blipFill>
        <p:spPr>
          <a:xfrm>
            <a:off x="1581309" y="1820487"/>
            <a:ext cx="9029381" cy="4506422"/>
          </a:xfrm>
        </p:spPr>
      </p:pic>
    </p:spTree>
    <p:extLst>
      <p:ext uri="{BB962C8B-B14F-4D97-AF65-F5344CB8AC3E}">
        <p14:creationId xmlns:p14="http://schemas.microsoft.com/office/powerpoint/2010/main" val="77898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B16F-48BF-E0B7-9487-B767F44F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are the top 5 happiest &amp; saddest countries?</a:t>
            </a:r>
            <a:endParaRPr lang="en-A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3990-54E9-06A7-D6C5-9EE2AA661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 This information is </a:t>
            </a:r>
            <a:r>
              <a:rPr lang="en-US" sz="1600" b="1" dirty="0"/>
              <a:t>vital</a:t>
            </a:r>
            <a:r>
              <a:rPr lang="en-US" sz="1600" dirty="0"/>
              <a:t> as it can serve as a guiding heuristic to learn and adopt the best practices of the happiest countries while avoiding the pitfalls of the saddest ones!</a:t>
            </a:r>
            <a:endParaRPr lang="en-AE" sz="16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906A38C-66BF-52BE-4792-3E501A5C2B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2" b="2564"/>
          <a:stretch/>
        </p:blipFill>
        <p:spPr>
          <a:xfrm>
            <a:off x="2370149" y="2475347"/>
            <a:ext cx="7451701" cy="384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F49F-19EE-3818-C537-8A42B20C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What are the most drastic changes in happiness YoY?</a:t>
            </a:r>
            <a:endParaRPr lang="en-AE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53B2D-5E12-6B47-A62C-E07F8A732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 Given this information, we can investigate each country on this list over its given year to see what policies, projects, or events occurred, leading to the large rise/decline in its happiness</a:t>
            </a:r>
            <a:endParaRPr lang="en-AE" sz="1600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01B8799-A77C-DE1F-C04E-A97B746785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4" b="3165"/>
          <a:stretch/>
        </p:blipFill>
        <p:spPr>
          <a:xfrm>
            <a:off x="2452310" y="2419927"/>
            <a:ext cx="7348339" cy="39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5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E2B921FE-88A4-459B-9BE1-BD2EBAD7C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45270C1D-1DCF-4928-B175-32F33CEC3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2406C-342F-579E-ADEF-6F748705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do the different indicators affect one another?</a:t>
            </a:r>
            <a:endParaRPr lang="en-AE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21AE7-0DBB-3827-806C-482A3D227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95" y="3071595"/>
            <a:ext cx="3753097" cy="333551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b="1" dirty="0">
                <a:solidFill>
                  <a:srgbClr val="FFFFFF"/>
                </a:solidFill>
              </a:rPr>
              <a:t>Holistic</a:t>
            </a:r>
            <a:r>
              <a:rPr lang="en-US" sz="1800" dirty="0">
                <a:solidFill>
                  <a:srgbClr val="FFFFFF"/>
                </a:solidFill>
              </a:rPr>
              <a:t> view on indicator correlations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FFFFFF"/>
                </a:solidFill>
              </a:rPr>
              <a:t> Surprisingly, “GDP/Capita” has no affect on “Generosity”!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FFFFFF"/>
                </a:solidFill>
              </a:rPr>
              <a:t> Strong correlation between “GDP/Capita” and happiness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FFFFFF"/>
                </a:solidFill>
              </a:rPr>
              <a:t> Overall, the indicators remain constant overtime (implies no major change is occurring region-wise or on a mass scale country-wise!)</a:t>
            </a:r>
            <a:endParaRPr lang="en-AE" sz="1800" dirty="0">
              <a:solidFill>
                <a:srgbClr val="FFFFFF"/>
              </a:solidFill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507E3BCE-143E-411A-809D-0F920A64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8862DA4F-0306-60AA-6F5C-905AF0D2AD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5" r="7101" b="-1"/>
          <a:stretch/>
        </p:blipFill>
        <p:spPr>
          <a:xfrm>
            <a:off x="4629801" y="545483"/>
            <a:ext cx="7028665" cy="57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2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341DF-7992-D9D7-EE72-604756D7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UAE’s indicator correlation heatmap</a:t>
            </a:r>
            <a:endParaRPr lang="en-AE" sz="3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8F313-2A0E-E357-3A77-45D157CB6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59" y="3137545"/>
            <a:ext cx="3766666" cy="333551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b="1" dirty="0">
                <a:solidFill>
                  <a:srgbClr val="FFFFFF"/>
                </a:solidFill>
              </a:rPr>
              <a:t>Local</a:t>
            </a:r>
            <a:r>
              <a:rPr lang="en-US" sz="1800" dirty="0">
                <a:solidFill>
                  <a:srgbClr val="FFFFFF"/>
                </a:solidFill>
              </a:rPr>
              <a:t> view on indicator correlations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AE" sz="1800" dirty="0">
                <a:solidFill>
                  <a:srgbClr val="FFFFFF"/>
                </a:solidFill>
              </a:rPr>
              <a:t> Important to </a:t>
            </a:r>
            <a:r>
              <a:rPr lang="en-US" sz="1800" dirty="0">
                <a:solidFill>
                  <a:srgbClr val="FFFFFF"/>
                </a:solidFill>
              </a:rPr>
              <a:t>assess the progress of our nation and reflect on what needs to be improved</a:t>
            </a:r>
            <a:endParaRPr lang="en-AE" sz="18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01A8B08D-83CC-631E-21BD-CF33323FF1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" t="2940" r="3433" b="1388"/>
          <a:stretch/>
        </p:blipFill>
        <p:spPr>
          <a:xfrm>
            <a:off x="4422847" y="680524"/>
            <a:ext cx="7442573" cy="54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5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BC03-1A47-B3F9-1AC5-8C707006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UAE’s happiness overtime compares with major countries</a:t>
            </a:r>
            <a:endParaRPr lang="en-AE" sz="3200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46BA72D-9C35-9BF6-9438-4DA02FEF5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9" r="813"/>
          <a:stretch/>
        </p:blipFill>
        <p:spPr>
          <a:xfrm>
            <a:off x="2093263" y="1884218"/>
            <a:ext cx="8005474" cy="4425341"/>
          </a:xfrm>
        </p:spPr>
      </p:pic>
    </p:spTree>
    <p:extLst>
      <p:ext uri="{BB962C8B-B14F-4D97-AF65-F5344CB8AC3E}">
        <p14:creationId xmlns:p14="http://schemas.microsoft.com/office/powerpoint/2010/main" val="2418349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1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B9211-3D91-F7DF-1DE4-5ED992E3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400" dirty="0"/>
              <a:t>Average happiness worldwide: focused on UAE’s neighbors</a:t>
            </a:r>
            <a:endParaRPr lang="en-AE" sz="3400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4F7AC6B1-9043-D8CD-47E9-02F351CDA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5" y="1002455"/>
            <a:ext cx="7466293" cy="48530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8">
            <a:extLst>
              <a:ext uri="{FF2B5EF4-FFF2-40B4-BE49-F238E27FC236}">
                <a16:creationId xmlns:a16="http://schemas.microsoft.com/office/drawing/2014/main" id="{704AF272-FED4-BA54-F70D-050A4DEDA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Given that the UAE is leading in happiness locally and regionally, it needs to avoid the mistakes of its relatively </a:t>
            </a:r>
            <a:r>
              <a:rPr lang="en-US" i="1" dirty="0"/>
              <a:t>sad</a:t>
            </a:r>
            <a:r>
              <a:rPr lang="en-US" dirty="0"/>
              <a:t> neighbors and maintain a healthy relationship with the </a:t>
            </a:r>
            <a:r>
              <a:rPr lang="en-US" i="1" dirty="0"/>
              <a:t>happy</a:t>
            </a:r>
            <a:r>
              <a:rPr lang="en-US" dirty="0"/>
              <a:t> ones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7094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C92E-B4BE-D604-8D8A-095E52F0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A26B2-CBAE-A21A-3E81-C81C8648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GB" dirty="0"/>
              <a:t>The World Happiness Report provides a quantitative assessment of happiness levels in different countries and regions, using a range of key factors such as income, social support, and life expectancy that can be utilized to drive strategic change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By tracking changes in happiness levels over time and comparing them across countries, the report helps policymakers and researchers identify trends and patterns that can inform policy decisions, making human happiness a central goal of policy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The report serves as a valuable tool for policymakers, researchers, and the general public to better understand the factors that contribute to happiness and well-being, and to use this knowledge to create more effective and equitable policies that improve people's lives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4469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4976-88EC-2B82-7498-78D24DD7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B4378-456D-9F95-0E2E-4F32F3476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66587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Investigate and study the happiness index of countries worldwide (according to the World Happiness Report)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Understand what factors, behaviours, and values influence a country's overall happiness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Use the happiness indicators to inform policy-making decisions as taken by leadership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AE" dirty="0"/>
              <a:t> Generate clear plots and visualizations, illustrating the most important key takeaways</a:t>
            </a:r>
          </a:p>
          <a:p>
            <a:pPr>
              <a:buFont typeface="Arial" panose="020B0604020202020204" pitchFamily="34" charset="0"/>
              <a:buChar char="•"/>
            </a:pPr>
            <a:endParaRPr lang="en-AE" dirty="0"/>
          </a:p>
          <a:p>
            <a:pPr>
              <a:buFont typeface="Arial" panose="020B0604020202020204" pitchFamily="34" charset="0"/>
              <a:buChar char="•"/>
            </a:pPr>
            <a:r>
              <a:rPr lang="en-AE" dirty="0"/>
              <a:t> Build a machine learning model that is able to predict the happiness index of a country given its factors</a:t>
            </a:r>
          </a:p>
        </p:txBody>
      </p:sp>
    </p:spTree>
    <p:extLst>
      <p:ext uri="{BB962C8B-B14F-4D97-AF65-F5344CB8AC3E}">
        <p14:creationId xmlns:p14="http://schemas.microsoft.com/office/powerpoint/2010/main" val="151297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875D-3590-9E36-629E-7025B35A3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missing from the report?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8D68-7172-C744-23EF-D774E58BB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 What does this say about these countries (are they hiding something)?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 This can serve as a useful feature (indicator) for future prediction about these countries or regions</a:t>
            </a:r>
            <a:endParaRPr lang="en-AE" sz="1400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02700B1-0501-92CC-DA1F-E9A0142FDA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" b="2374"/>
          <a:stretch/>
        </p:blipFill>
        <p:spPr>
          <a:xfrm>
            <a:off x="2794967" y="2632362"/>
            <a:ext cx="6602066" cy="366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7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402B-5ACA-F714-D117-52C2AED6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indicator was the most missing?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B0D5-C578-9198-5D2F-28A4C67E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 The indicator (feature) “Perceptions of Corruption” was missing the most (MENA tops the list)</a:t>
            </a:r>
            <a:endParaRPr lang="en-AE" sz="1800" dirty="0"/>
          </a:p>
        </p:txBody>
      </p:sp>
      <p:pic>
        <p:nvPicPr>
          <p:cNvPr id="5" name="Picture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6E2EAA37-084E-BF2B-9A10-4F1B15D9B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05" y="2236428"/>
            <a:ext cx="7099189" cy="409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7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CC88-F37F-7136-A84A-35DD70F7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does the distribution of corruption look like?</a:t>
            </a:r>
            <a:endParaRPr lang="en-A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DA3A-B9C6-E88F-7ECD-F600D904F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 Since it’s a left-skewed distribution, this informs us that most countries worldwide are likely to be corrupt (lean towards the corruption side) except for a few!</a:t>
            </a:r>
            <a:endParaRPr lang="en-AE" sz="1800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7066302-1B8C-A6B5-6CB8-9257222914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2" b="3351"/>
          <a:stretch/>
        </p:blipFill>
        <p:spPr>
          <a:xfrm>
            <a:off x="2767470" y="2530765"/>
            <a:ext cx="6657059" cy="377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3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5FF7-0946-0859-B0F2-7F1BACAB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is corruption broken down by happiness levels?</a:t>
            </a:r>
            <a:endParaRPr lang="en-A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6A6B-CCAB-4239-EDB7-BC779B80E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 After categorizing each country into a “happiness level”, we can see that the happiest countries contribute the least to the corruption distribution (inverse relationship)</a:t>
            </a:r>
            <a:endParaRPr lang="en-AE" sz="1600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0607F62-99F8-BE26-A7CA-9F03FD46D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99" y="2377345"/>
            <a:ext cx="6894402" cy="39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60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9B41-9A68-20B9-B55F-10C14E3A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Quantifying corruption values by happiness levels</a:t>
            </a:r>
            <a:endParaRPr lang="en-AE" sz="3800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1A117EF-415F-F828-FA3C-03AC56C33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852" y="1866669"/>
            <a:ext cx="7448296" cy="4306046"/>
          </a:xfrm>
        </p:spPr>
      </p:pic>
    </p:spTree>
    <p:extLst>
      <p:ext uri="{BB962C8B-B14F-4D97-AF65-F5344CB8AC3E}">
        <p14:creationId xmlns:p14="http://schemas.microsoft.com/office/powerpoint/2010/main" val="207619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17F22-FCE6-01CC-4F5C-71D90A7B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000"/>
              <a:t>How do the different happiness level groups react to corruption?</a:t>
            </a:r>
            <a:endParaRPr lang="en-AE" sz="300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20BE167-F69A-8AB2-1F2D-FA94FE794F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" r="1408"/>
          <a:stretch/>
        </p:blipFill>
        <p:spPr>
          <a:xfrm>
            <a:off x="211974" y="1303319"/>
            <a:ext cx="7468195" cy="425136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A3BA9-5AE7-1078-3B82-29A61EDC5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900"/>
              <a:t> The happiest nations react most negatively to rise in corruption, while the saddest ones remain stable; indicating there might be a threshold where beyond it, people stop caring about rise in corruption!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900"/>
              <a:t> While most groups react negatively with rise in corruption, the “Somewhat Sad” group reacted positively, suggesting that in desperate nations, corruption might be mistakenly perceived as good!</a:t>
            </a:r>
            <a:endParaRPr lang="en-AE" sz="1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36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96D3-17FA-30CE-E92F-28B5B750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many countries are in each happiness level?</a:t>
            </a:r>
            <a:endParaRPr lang="en-A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1A8E3-8495-8A10-7F7E-902E5A943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 We can see that the distribution of happiness is quite </a:t>
            </a:r>
            <a:r>
              <a:rPr lang="en-US" sz="1600" b="1" dirty="0"/>
              <a:t>normally distributed</a:t>
            </a:r>
            <a:r>
              <a:rPr lang="en-US" sz="1600" dirty="0"/>
              <a:t>, with “Neutral” being the most common happiness level</a:t>
            </a:r>
            <a:endParaRPr lang="en-AE" sz="16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13AE0F9-C72F-9B1B-2406-DC33E341C7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" b="2791"/>
          <a:stretch/>
        </p:blipFill>
        <p:spPr>
          <a:xfrm>
            <a:off x="2497256" y="2272143"/>
            <a:ext cx="7197488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209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</TotalTime>
  <Words>721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Retrospect</vt:lpstr>
      <vt:lpstr>Exploratory Data Analysis: World Happiness Report</vt:lpstr>
      <vt:lpstr>Objectives</vt:lpstr>
      <vt:lpstr>What’s missing from the report?</vt:lpstr>
      <vt:lpstr>Which indicator was the most missing?</vt:lpstr>
      <vt:lpstr>What does the distribution of corruption look like?</vt:lpstr>
      <vt:lpstr>How is corruption broken down by happiness levels?</vt:lpstr>
      <vt:lpstr>Quantifying corruption values by happiness levels</vt:lpstr>
      <vt:lpstr>How do the different happiness level groups react to corruption?</vt:lpstr>
      <vt:lpstr>How many countries are in each happiness level?</vt:lpstr>
      <vt:lpstr>How did the overall happiness change over time?</vt:lpstr>
      <vt:lpstr>What are the top 5 happiest &amp; saddest countries?</vt:lpstr>
      <vt:lpstr>What are the most drastic changes in happiness YoY?</vt:lpstr>
      <vt:lpstr>How do the different indicators affect one another?</vt:lpstr>
      <vt:lpstr>UAE’s indicator correlation heatmap</vt:lpstr>
      <vt:lpstr>How UAE’s happiness overtime compares with major countries</vt:lpstr>
      <vt:lpstr>Average happiness worldwide: focused on UAE’s neighbors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Analysis: World Happiness Report</dc:title>
  <dc:creator>Maria Tejada</dc:creator>
  <cp:lastModifiedBy>Maria Tejada</cp:lastModifiedBy>
  <cp:revision>1</cp:revision>
  <dcterms:created xsi:type="dcterms:W3CDTF">2023-04-27T02:56:40Z</dcterms:created>
  <dcterms:modified xsi:type="dcterms:W3CDTF">2023-04-27T04:11:54Z</dcterms:modified>
</cp:coreProperties>
</file>