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303" r:id="rId3"/>
    <p:sldId id="347" r:id="rId5"/>
  </p:sldIdLst>
  <p:sldSz cx="9144000" cy="5143500" type="screen16x9"/>
  <p:notesSz cx="7103745" cy="10234295"/>
  <p:custDataLst>
    <p:tags r:id="rId9"/>
  </p:custDataLst>
  <p:defaultTex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DFDFD"/>
    <a:srgbClr val="FCFCFC"/>
    <a:srgbClr val="FD7D55"/>
    <a:srgbClr val="FED942"/>
    <a:srgbClr val="9B686E"/>
    <a:srgbClr val="692923"/>
    <a:srgbClr val="F2D4E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044" autoAdjust="0"/>
    <p:restoredTop sz="94700" autoAdjust="0"/>
  </p:normalViewPr>
  <p:slideViewPr>
    <p:cSldViewPr snapToGrid="0">
      <p:cViewPr>
        <p:scale>
          <a:sx n="91" d="100"/>
          <a:sy n="91" d="100"/>
        </p:scale>
        <p:origin x="642" y="204"/>
      </p:cViewPr>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tags" Target="tags/tag1.xml"/><Relationship Id="rId8" Type="http://schemas.openxmlformats.org/officeDocument/2006/relationships/tableStyles" Target="tableStyles.xml"/><Relationship Id="rId7" Type="http://schemas.openxmlformats.org/officeDocument/2006/relationships/viewProps" Target="viewProps.xml"/><Relationship Id="rId6" Type="http://schemas.openxmlformats.org/officeDocument/2006/relationships/presProps" Target="presProps.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1013"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dirty="0" smtClean="0"/>
              <a:t>My First Template</a:t>
            </a:r>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dirty="0" smtClean="0"/>
              <a:t>My First Template</a:t>
            </a:r>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1_标题幻灯片">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矩形 1"/>
          <p:cNvSpPr/>
          <p:nvPr userDrawn="1"/>
        </p:nvSpPr>
        <p:spPr>
          <a:xfrm>
            <a:off x="0" y="0"/>
            <a:ext cx="9144000" cy="5143500"/>
          </a:xfrm>
          <a:prstGeom prst="rect">
            <a:avLst/>
          </a:prstGeom>
          <a:solidFill>
            <a:srgbClr val="FDFD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500" fill="hold"/>
                                        <p:tgtEl>
                                          <p:spTgt spid="4"/>
                                        </p:tgtEl>
                                        <p:attrNameLst>
                                          <p:attrName>ppt_x</p:attrName>
                                        </p:attrNameLst>
                                      </p:cBhvr>
                                      <p:tavLst>
                                        <p:tav tm="0">
                                          <p:val>
                                            <p:strVal val="1+#ppt_w/2"/>
                                          </p:val>
                                        </p:tav>
                                        <p:tav tm="100000">
                                          <p:val>
                                            <p:strVal val="#ppt_x"/>
                                          </p:val>
                                        </p:tav>
                                      </p:tavLst>
                                    </p:anim>
                                    <p:anim calcmode="lin" valueType="num">
                                      <p:cBhvr additive="base">
                                        <p:cTn id="8" dur="1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Main Title+ SubTitle+Number ">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5" Type="http://schemas.openxmlformats.org/officeDocument/2006/relationships/theme" Target="../theme/theme1.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iming>
    <p:tnLst>
      <p:par>
        <p:cTn id="1" dur="indefinite" restart="never" nodeType="tmRoot"/>
      </p:par>
    </p:tnLst>
  </p:timing>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3.xml"/><Relationship Id="rId1"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任意多边形 32"/>
          <p:cNvSpPr/>
          <p:nvPr/>
        </p:nvSpPr>
        <p:spPr bwMode="auto">
          <a:xfrm flipH="1">
            <a:off x="187" y="255683"/>
            <a:ext cx="714342" cy="507151"/>
          </a:xfrm>
          <a:custGeom>
            <a:avLst/>
            <a:gdLst>
              <a:gd name="connsiteX0" fmla="*/ 1004599 w 1004599"/>
              <a:gd name="connsiteY0" fmla="*/ 0 h 713220"/>
              <a:gd name="connsiteX1" fmla="*/ 326028 w 1004599"/>
              <a:gd name="connsiteY1" fmla="*/ 0 h 713220"/>
              <a:gd name="connsiteX2" fmla="*/ 285431 w 1004599"/>
              <a:gd name="connsiteY2" fmla="*/ 0 h 713220"/>
              <a:gd name="connsiteX3" fmla="*/ 285431 w 1004599"/>
              <a:gd name="connsiteY3" fmla="*/ 4476 h 713220"/>
              <a:gd name="connsiteX4" fmla="*/ 260322 w 1004599"/>
              <a:gd name="connsiteY4" fmla="*/ 7245 h 713220"/>
              <a:gd name="connsiteX5" fmla="*/ 0 w 1004599"/>
              <a:gd name="connsiteY5" fmla="*/ 356610 h 713220"/>
              <a:gd name="connsiteX6" fmla="*/ 260322 w 1004599"/>
              <a:gd name="connsiteY6" fmla="*/ 705975 h 713220"/>
              <a:gd name="connsiteX7" fmla="*/ 285431 w 1004599"/>
              <a:gd name="connsiteY7" fmla="*/ 708744 h 713220"/>
              <a:gd name="connsiteX8" fmla="*/ 285431 w 1004599"/>
              <a:gd name="connsiteY8" fmla="*/ 713220 h 713220"/>
              <a:gd name="connsiteX9" fmla="*/ 326028 w 1004599"/>
              <a:gd name="connsiteY9" fmla="*/ 713220 h 713220"/>
              <a:gd name="connsiteX10" fmla="*/ 1004599 w 1004599"/>
              <a:gd name="connsiteY10" fmla="*/ 713220 h 713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04599" h="713220">
                <a:moveTo>
                  <a:pt x="1004599" y="0"/>
                </a:moveTo>
                <a:lnTo>
                  <a:pt x="326028" y="0"/>
                </a:lnTo>
                <a:lnTo>
                  <a:pt x="285431" y="0"/>
                </a:lnTo>
                <a:lnTo>
                  <a:pt x="285431" y="4476"/>
                </a:lnTo>
                <a:lnTo>
                  <a:pt x="260322" y="7245"/>
                </a:lnTo>
                <a:cubicBezTo>
                  <a:pt x="111757" y="40498"/>
                  <a:pt x="0" y="184279"/>
                  <a:pt x="0" y="356610"/>
                </a:cubicBezTo>
                <a:cubicBezTo>
                  <a:pt x="0" y="528941"/>
                  <a:pt x="111757" y="672722"/>
                  <a:pt x="260322" y="705975"/>
                </a:cubicBezTo>
                <a:lnTo>
                  <a:pt x="285431" y="708744"/>
                </a:lnTo>
                <a:lnTo>
                  <a:pt x="285431" y="713220"/>
                </a:lnTo>
                <a:lnTo>
                  <a:pt x="326028" y="713220"/>
                </a:lnTo>
                <a:lnTo>
                  <a:pt x="1004599" y="71322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a:defRPr/>
            </a:pPr>
            <a:r>
              <a:rPr lang="en-US" altLang="zh-CN" sz="1425">
                <a:latin typeface="Arial" panose="020B0604020202020204" pitchFamily="34" charset="0"/>
                <a:ea typeface="微软雅黑" panose="020B0503020204020204" pitchFamily="34" charset="-122"/>
                <a:cs typeface="+mn-ea"/>
                <a:sym typeface="Arial" panose="020B0604020202020204" pitchFamily="34" charset="0"/>
              </a:rPr>
              <a:t>1</a:t>
            </a:r>
            <a:endParaRPr lang="en-US" altLang="zh-CN" sz="1425">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4" name="文本框 12"/>
          <p:cNvSpPr txBox="1">
            <a:spLocks noChangeArrowheads="1"/>
          </p:cNvSpPr>
          <p:nvPr/>
        </p:nvSpPr>
        <p:spPr bwMode="auto">
          <a:xfrm>
            <a:off x="743100" y="355335"/>
            <a:ext cx="2542926" cy="307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Open Sans" panose="020B0606030504020204" pitchFamily="34" charset="0"/>
                <a:ea typeface="冬青黑体简体中文 W3" charset="-122"/>
              </a:defRPr>
            </a:lvl1pPr>
            <a:lvl2pPr marL="742950" indent="-285750">
              <a:defRPr>
                <a:solidFill>
                  <a:schemeClr val="tx1"/>
                </a:solidFill>
                <a:latin typeface="Open Sans" panose="020B0606030504020204" pitchFamily="34" charset="0"/>
                <a:ea typeface="冬青黑体简体中文 W3" charset="-122"/>
              </a:defRPr>
            </a:lvl2pPr>
            <a:lvl3pPr marL="1143000" indent="-228600">
              <a:defRPr>
                <a:solidFill>
                  <a:schemeClr val="tx1"/>
                </a:solidFill>
                <a:latin typeface="Open Sans" panose="020B0606030504020204" pitchFamily="34" charset="0"/>
                <a:ea typeface="冬青黑体简体中文 W3" charset="-122"/>
              </a:defRPr>
            </a:lvl3pPr>
            <a:lvl4pPr marL="1600200" indent="-228600">
              <a:defRPr>
                <a:solidFill>
                  <a:schemeClr val="tx1"/>
                </a:solidFill>
                <a:latin typeface="Open Sans" panose="020B0606030504020204" pitchFamily="34" charset="0"/>
                <a:ea typeface="冬青黑体简体中文 W3" charset="-122"/>
              </a:defRPr>
            </a:lvl4pPr>
            <a:lvl5pPr marL="2057400" indent="-228600">
              <a:defRPr>
                <a:solidFill>
                  <a:schemeClr val="tx1"/>
                </a:solidFill>
                <a:latin typeface="Open Sans" panose="020B0606030504020204" pitchFamily="34" charset="0"/>
                <a:ea typeface="冬青黑体简体中文 W3" charset="-122"/>
              </a:defRPr>
            </a:lvl5pPr>
            <a:lvl6pPr marL="2514600" indent="-228600" fontAlgn="base">
              <a:spcBef>
                <a:spcPct val="0"/>
              </a:spcBef>
              <a:spcAft>
                <a:spcPct val="0"/>
              </a:spcAft>
              <a:defRPr>
                <a:solidFill>
                  <a:schemeClr val="tx1"/>
                </a:solidFill>
                <a:latin typeface="Open Sans" panose="020B0606030504020204" pitchFamily="34" charset="0"/>
                <a:ea typeface="冬青黑体简体中文 W3" charset="-122"/>
              </a:defRPr>
            </a:lvl6pPr>
            <a:lvl7pPr marL="2971800" indent="-228600" fontAlgn="base">
              <a:spcBef>
                <a:spcPct val="0"/>
              </a:spcBef>
              <a:spcAft>
                <a:spcPct val="0"/>
              </a:spcAft>
              <a:defRPr>
                <a:solidFill>
                  <a:schemeClr val="tx1"/>
                </a:solidFill>
                <a:latin typeface="Open Sans" panose="020B0606030504020204" pitchFamily="34" charset="0"/>
                <a:ea typeface="冬青黑体简体中文 W3" charset="-122"/>
              </a:defRPr>
            </a:lvl7pPr>
            <a:lvl8pPr marL="3429000" indent="-228600" fontAlgn="base">
              <a:spcBef>
                <a:spcPct val="0"/>
              </a:spcBef>
              <a:spcAft>
                <a:spcPct val="0"/>
              </a:spcAft>
              <a:defRPr>
                <a:solidFill>
                  <a:schemeClr val="tx1"/>
                </a:solidFill>
                <a:latin typeface="Open Sans" panose="020B0606030504020204" pitchFamily="34" charset="0"/>
                <a:ea typeface="冬青黑体简体中文 W3" charset="-122"/>
              </a:defRPr>
            </a:lvl8pPr>
            <a:lvl9pPr marL="3886200" indent="-228600" fontAlgn="base">
              <a:spcBef>
                <a:spcPct val="0"/>
              </a:spcBef>
              <a:spcAft>
                <a:spcPct val="0"/>
              </a:spcAft>
              <a:defRPr>
                <a:solidFill>
                  <a:schemeClr val="tx1"/>
                </a:solidFill>
                <a:latin typeface="Open Sans" panose="020B0606030504020204" pitchFamily="34" charset="0"/>
                <a:ea typeface="冬青黑体简体中文 W3" charset="-122"/>
              </a:defRPr>
            </a:lvl9pPr>
          </a:lstStyle>
          <a:p>
            <a:r>
              <a:rPr lang="zh-CN" altLang="en-US" sz="2000" b="1" dirty="0" smtClean="0">
                <a:solidFill>
                  <a:schemeClr val="tx1"/>
                </a:solidFill>
                <a:latin typeface="Arial" panose="020B0604020202020204" pitchFamily="34" charset="0"/>
                <a:ea typeface="微软雅黑" panose="020B0503020204020204" pitchFamily="34" charset="-122"/>
                <a:cs typeface="+mn-ea"/>
                <a:sym typeface="Arial" panose="020B0604020202020204" pitchFamily="34" charset="0"/>
              </a:rPr>
              <a:t>当前进展</a:t>
            </a:r>
            <a:endParaRPr lang="zh-CN" altLang="en-US" sz="2000" b="1" dirty="0" smtClean="0">
              <a:solidFill>
                <a:schemeClr val="tx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9" name="矩形 28"/>
          <p:cNvSpPr/>
          <p:nvPr/>
        </p:nvSpPr>
        <p:spPr>
          <a:xfrm>
            <a:off x="0" y="0"/>
            <a:ext cx="9144000" cy="51435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 name="文本框 1"/>
          <p:cNvSpPr txBox="1"/>
          <p:nvPr/>
        </p:nvSpPr>
        <p:spPr>
          <a:xfrm>
            <a:off x="523875" y="804545"/>
            <a:ext cx="7785735" cy="737235"/>
          </a:xfrm>
          <a:prstGeom prst="rect">
            <a:avLst/>
          </a:prstGeom>
          <a:noFill/>
        </p:spPr>
        <p:txBody>
          <a:bodyPr wrap="square" rtlCol="0">
            <a:spAutoFit/>
          </a:bodyPr>
          <a:p>
            <a:pPr fontAlgn="auto">
              <a:lnSpc>
                <a:spcPct val="150000"/>
              </a:lnSpc>
            </a:pPr>
            <a:r>
              <a:rPr lang="en-US" altLang="zh-CN" sz="1400" b="1">
                <a:latin typeface="微软雅黑" panose="020B0503020204020204" pitchFamily="34" charset="-122"/>
                <a:ea typeface="微软雅黑" panose="020B0503020204020204" pitchFamily="34" charset="-122"/>
              </a:rPr>
              <a:t>        </a:t>
            </a:r>
            <a:r>
              <a:rPr lang="zh-CN" altLang="en-US" sz="1400" b="1">
                <a:latin typeface="微软雅黑" panose="020B0503020204020204" pitchFamily="34" charset="-122"/>
                <a:ea typeface="微软雅黑" panose="020B0503020204020204" pitchFamily="34" charset="-122"/>
              </a:rPr>
              <a:t>团队目前主要在针对新的技术路线做研究，这段时间已有突破，但也遇到了新的问题。目前技术路线如下：</a:t>
            </a:r>
            <a:endParaRPr lang="zh-CN" altLang="en-US" sz="1400" b="1">
              <a:latin typeface="微软雅黑" panose="020B0503020204020204" pitchFamily="34" charset="-122"/>
              <a:ea typeface="微软雅黑" panose="020B0503020204020204" pitchFamily="34" charset="-122"/>
            </a:endParaRPr>
          </a:p>
        </p:txBody>
      </p:sp>
      <p:sp>
        <p:nvSpPr>
          <p:cNvPr id="3" name="文本框 2"/>
          <p:cNvSpPr txBox="1"/>
          <p:nvPr/>
        </p:nvSpPr>
        <p:spPr>
          <a:xfrm>
            <a:off x="523875" y="4669790"/>
            <a:ext cx="7257415" cy="306705"/>
          </a:xfrm>
          <a:prstGeom prst="rect">
            <a:avLst/>
          </a:prstGeom>
          <a:noFill/>
        </p:spPr>
        <p:txBody>
          <a:bodyPr wrap="square" rtlCol="0">
            <a:spAutoFit/>
          </a:bodyPr>
          <a:p>
            <a:r>
              <a:rPr lang="zh-CN" altLang="en-US" sz="1400" b="1">
                <a:latin typeface="微软雅黑" panose="020B0503020204020204" pitchFamily="34" charset="-122"/>
                <a:ea typeface="微软雅黑" panose="020B0503020204020204" pitchFamily="34" charset="-122"/>
              </a:rPr>
              <a:t>该路线目标：实现纯</a:t>
            </a:r>
            <a:r>
              <a:rPr lang="zh-CN" altLang="en-US" sz="1400" b="1">
                <a:solidFill>
                  <a:srgbClr val="0070C0"/>
                </a:solidFill>
                <a:latin typeface="微软雅黑" panose="020B0503020204020204" pitchFamily="34" charset="-122"/>
                <a:ea typeface="微软雅黑" panose="020B0503020204020204" pitchFamily="34" charset="-122"/>
              </a:rPr>
              <a:t>钢琴曲</a:t>
            </a:r>
            <a:r>
              <a:rPr lang="zh-CN" altLang="en-US" sz="1400" b="1">
                <a:latin typeface="微软雅黑" panose="020B0503020204020204" pitchFamily="34" charset="-122"/>
                <a:ea typeface="微软雅黑" panose="020B0503020204020204" pitchFamily="34" charset="-122"/>
              </a:rPr>
              <a:t>、流行音乐的</a:t>
            </a:r>
            <a:r>
              <a:rPr lang="zh-CN" altLang="en-US" sz="1400" b="1">
                <a:solidFill>
                  <a:srgbClr val="0070C0"/>
                </a:solidFill>
                <a:latin typeface="微软雅黑" panose="020B0503020204020204" pitchFamily="34" charset="-122"/>
                <a:ea typeface="微软雅黑" panose="020B0503020204020204" pitchFamily="34" charset="-122"/>
              </a:rPr>
              <a:t>钢琴伴奏</a:t>
            </a:r>
            <a:r>
              <a:rPr lang="zh-CN" altLang="en-US" sz="1400" b="1">
                <a:latin typeface="微软雅黑" panose="020B0503020204020204" pitchFamily="34" charset="-122"/>
                <a:ea typeface="微软雅黑" panose="020B0503020204020204" pitchFamily="34" charset="-122"/>
              </a:rPr>
              <a:t>的制谱，准确度</a:t>
            </a:r>
            <a:r>
              <a:rPr lang="en-US" altLang="zh-CN" sz="1400" b="1">
                <a:latin typeface="微软雅黑" panose="020B0503020204020204" pitchFamily="34" charset="-122"/>
                <a:ea typeface="微软雅黑" panose="020B0503020204020204" pitchFamily="34" charset="-122"/>
              </a:rPr>
              <a:t>≥</a:t>
            </a:r>
            <a:r>
              <a:rPr lang="zh-CN" altLang="en-US" sz="1400" b="1">
                <a:latin typeface="微软雅黑" panose="020B0503020204020204" pitchFamily="34" charset="-122"/>
                <a:ea typeface="微软雅黑" panose="020B0503020204020204" pitchFamily="34" charset="-122"/>
              </a:rPr>
              <a:t>70%</a:t>
            </a:r>
            <a:endParaRPr lang="zh-CN" altLang="en-US" sz="1400" b="1">
              <a:latin typeface="微软雅黑" panose="020B0503020204020204" pitchFamily="34" charset="-122"/>
              <a:ea typeface="微软雅黑" panose="020B0503020204020204" pitchFamily="34" charset="-122"/>
            </a:endParaRPr>
          </a:p>
        </p:txBody>
      </p:sp>
      <p:sp>
        <p:nvSpPr>
          <p:cNvPr id="32" name="矩形 31"/>
          <p:cNvSpPr/>
          <p:nvPr/>
        </p:nvSpPr>
        <p:spPr>
          <a:xfrm>
            <a:off x="839470" y="1670685"/>
            <a:ext cx="1019175" cy="277495"/>
          </a:xfrm>
          <a:prstGeom prst="rect">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sym typeface="+mn-ea"/>
              </a:rPr>
              <a:t>Mp3</a:t>
            </a:r>
            <a:r>
              <a:rPr lang="zh-CN" altLang="en-US">
                <a:solidFill>
                  <a:schemeClr val="tx1"/>
                </a:solidFill>
                <a:sym typeface="+mn-ea"/>
              </a:rPr>
              <a:t>文件</a:t>
            </a:r>
            <a:endParaRPr lang="zh-CN" altLang="en-US">
              <a:solidFill>
                <a:schemeClr val="tx1"/>
              </a:solidFill>
            </a:endParaRPr>
          </a:p>
        </p:txBody>
      </p:sp>
      <p:sp>
        <p:nvSpPr>
          <p:cNvPr id="38" name="矩形 37"/>
          <p:cNvSpPr/>
          <p:nvPr/>
        </p:nvSpPr>
        <p:spPr>
          <a:xfrm>
            <a:off x="3545205" y="1666875"/>
            <a:ext cx="1602105" cy="277495"/>
          </a:xfrm>
          <a:prstGeom prst="rect">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1200">
                <a:solidFill>
                  <a:schemeClr val="tx1"/>
                </a:solidFill>
                <a:sym typeface="+mn-ea"/>
              </a:rPr>
              <a:t>Note-Sequence</a:t>
            </a:r>
            <a:endParaRPr lang="en-US" altLang="en-US" sz="1200">
              <a:solidFill>
                <a:schemeClr val="tx1"/>
              </a:solidFill>
              <a:sym typeface="+mn-ea"/>
            </a:endParaRPr>
          </a:p>
        </p:txBody>
      </p:sp>
      <p:sp>
        <p:nvSpPr>
          <p:cNvPr id="39" name="矩形 38"/>
          <p:cNvSpPr/>
          <p:nvPr/>
        </p:nvSpPr>
        <p:spPr>
          <a:xfrm>
            <a:off x="6089650" y="1670685"/>
            <a:ext cx="734695" cy="277495"/>
          </a:xfrm>
          <a:prstGeom prst="rect">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900">
                <a:solidFill>
                  <a:schemeClr val="tx1"/>
                </a:solidFill>
                <a:sym typeface="+mn-ea"/>
              </a:rPr>
              <a:t>规则解析</a:t>
            </a:r>
            <a:endParaRPr lang="zh-CN" altLang="en-US" sz="900">
              <a:solidFill>
                <a:schemeClr val="tx1"/>
              </a:solidFill>
              <a:sym typeface="+mn-ea"/>
            </a:endParaRPr>
          </a:p>
        </p:txBody>
      </p:sp>
      <p:cxnSp>
        <p:nvCxnSpPr>
          <p:cNvPr id="40" name="直接箭头连接符 39"/>
          <p:cNvCxnSpPr>
            <a:stCxn id="32" idx="3"/>
            <a:endCxn id="38" idx="1"/>
          </p:cNvCxnSpPr>
          <p:nvPr/>
        </p:nvCxnSpPr>
        <p:spPr>
          <a:xfrm flipV="1">
            <a:off x="1858645" y="1805940"/>
            <a:ext cx="1686560" cy="381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1" name="直接箭头连接符 40"/>
          <p:cNvCxnSpPr>
            <a:stCxn id="38" idx="3"/>
            <a:endCxn id="39" idx="1"/>
          </p:cNvCxnSpPr>
          <p:nvPr/>
        </p:nvCxnSpPr>
        <p:spPr>
          <a:xfrm>
            <a:off x="5147310" y="1805940"/>
            <a:ext cx="942340" cy="381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43" name="图片 42"/>
          <p:cNvPicPr>
            <a:picLocks noChangeAspect="1"/>
          </p:cNvPicPr>
          <p:nvPr/>
        </p:nvPicPr>
        <p:blipFill>
          <a:blip r:embed="rId1"/>
          <a:stretch>
            <a:fillRect/>
          </a:stretch>
        </p:blipFill>
        <p:spPr>
          <a:xfrm>
            <a:off x="3176905" y="3060065"/>
            <a:ext cx="2371090" cy="1598295"/>
          </a:xfrm>
          <a:prstGeom prst="rect">
            <a:avLst/>
          </a:prstGeom>
        </p:spPr>
      </p:pic>
      <p:sp>
        <p:nvSpPr>
          <p:cNvPr id="44" name="文本框 43"/>
          <p:cNvSpPr txBox="1"/>
          <p:nvPr/>
        </p:nvSpPr>
        <p:spPr>
          <a:xfrm>
            <a:off x="2059940" y="1565910"/>
            <a:ext cx="1284605" cy="229870"/>
          </a:xfrm>
          <a:prstGeom prst="rect">
            <a:avLst/>
          </a:prstGeom>
          <a:noFill/>
        </p:spPr>
        <p:txBody>
          <a:bodyPr wrap="none" rtlCol="0">
            <a:spAutoFit/>
          </a:bodyPr>
          <a:p>
            <a:r>
              <a:rPr lang="zh-CN" altLang="en-US" sz="900"/>
              <a:t>谷歌</a:t>
            </a:r>
            <a:r>
              <a:rPr lang="en-US" altLang="zh-CN" sz="900"/>
              <a:t>mt3</a:t>
            </a:r>
            <a:r>
              <a:rPr lang="zh-CN" altLang="en-US" sz="900"/>
              <a:t>卷积神经网络</a:t>
            </a:r>
            <a:endParaRPr lang="zh-CN" altLang="en-US" sz="900"/>
          </a:p>
        </p:txBody>
      </p:sp>
      <p:sp>
        <p:nvSpPr>
          <p:cNvPr id="45" name="文本框 44"/>
          <p:cNvSpPr txBox="1"/>
          <p:nvPr/>
        </p:nvSpPr>
        <p:spPr>
          <a:xfrm>
            <a:off x="6805295" y="1579880"/>
            <a:ext cx="1434465" cy="229870"/>
          </a:xfrm>
          <a:prstGeom prst="rect">
            <a:avLst/>
          </a:prstGeom>
          <a:noFill/>
        </p:spPr>
        <p:txBody>
          <a:bodyPr wrap="none" rtlCol="0">
            <a:spAutoFit/>
          </a:bodyPr>
          <a:p>
            <a:r>
              <a:rPr lang="en-US" sz="900"/>
              <a:t>MIT</a:t>
            </a:r>
            <a:r>
              <a:rPr lang="zh-CN" altLang="en-US" sz="900"/>
              <a:t>作品：</a:t>
            </a:r>
            <a:r>
              <a:rPr lang="en-US" altLang="zh-CN" sz="900"/>
              <a:t>music21</a:t>
            </a:r>
            <a:r>
              <a:rPr lang="zh-CN" altLang="en-US" sz="900"/>
              <a:t>的</a:t>
            </a:r>
            <a:r>
              <a:rPr lang="en-US" altLang="zh-CN" sz="900"/>
              <a:t>py</a:t>
            </a:r>
            <a:r>
              <a:rPr lang="zh-CN" altLang="en-US" sz="900"/>
              <a:t>库</a:t>
            </a:r>
            <a:endParaRPr lang="zh-CN" altLang="en-US" sz="900"/>
          </a:p>
        </p:txBody>
      </p:sp>
      <p:sp>
        <p:nvSpPr>
          <p:cNvPr id="48" name="文本框 47"/>
          <p:cNvSpPr txBox="1"/>
          <p:nvPr/>
        </p:nvSpPr>
        <p:spPr>
          <a:xfrm>
            <a:off x="6824345" y="2311400"/>
            <a:ext cx="1699895" cy="714375"/>
          </a:xfrm>
          <a:prstGeom prst="rect">
            <a:avLst/>
          </a:prstGeom>
          <a:noFill/>
        </p:spPr>
        <p:txBody>
          <a:bodyPr wrap="square" rtlCol="0" anchor="t">
            <a:spAutoFit/>
          </a:bodyPr>
          <a:p>
            <a:r>
              <a:rPr lang="zh-CN" altLang="en-US" u="sng">
                <a:solidFill>
                  <a:srgbClr val="0070C0"/>
                </a:solidFill>
              </a:rPr>
              <a:t>https://web.mit.edu/music21/doc/about/what.html</a:t>
            </a:r>
            <a:endParaRPr lang="zh-CN" altLang="en-US" u="sng">
              <a:solidFill>
                <a:srgbClr val="0070C0"/>
              </a:solidFill>
            </a:endParaRPr>
          </a:p>
        </p:txBody>
      </p:sp>
      <p:cxnSp>
        <p:nvCxnSpPr>
          <p:cNvPr id="49" name="直接箭头连接符 48"/>
          <p:cNvCxnSpPr>
            <a:stCxn id="39" idx="3"/>
            <a:endCxn id="54" idx="1"/>
          </p:cNvCxnSpPr>
          <p:nvPr/>
        </p:nvCxnSpPr>
        <p:spPr>
          <a:xfrm flipV="1">
            <a:off x="6824345" y="1805940"/>
            <a:ext cx="1408430" cy="381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0" name="文本框 49"/>
          <p:cNvSpPr txBox="1"/>
          <p:nvPr/>
        </p:nvSpPr>
        <p:spPr>
          <a:xfrm>
            <a:off x="3176905" y="2311400"/>
            <a:ext cx="2338705" cy="714375"/>
          </a:xfrm>
          <a:prstGeom prst="rect">
            <a:avLst/>
          </a:prstGeom>
          <a:noFill/>
        </p:spPr>
        <p:txBody>
          <a:bodyPr wrap="square" rtlCol="0" anchor="t">
            <a:spAutoFit/>
          </a:bodyPr>
          <a:p>
            <a:r>
              <a:rPr lang="zh-CN" altLang="en-US" u="sng">
                <a:solidFill>
                  <a:srgbClr val="0070C0"/>
                </a:solidFill>
              </a:rPr>
              <a:t>https://www.cnblogs.com/ghj1976/p/magenta-noteseq.html</a:t>
            </a:r>
            <a:endParaRPr lang="zh-CN" altLang="en-US" u="sng">
              <a:solidFill>
                <a:srgbClr val="0070C0"/>
              </a:solidFill>
            </a:endParaRPr>
          </a:p>
        </p:txBody>
      </p:sp>
      <p:cxnSp>
        <p:nvCxnSpPr>
          <p:cNvPr id="51" name="直接箭头连接符 50"/>
          <p:cNvCxnSpPr>
            <a:stCxn id="38" idx="2"/>
            <a:endCxn id="50" idx="0"/>
          </p:cNvCxnSpPr>
          <p:nvPr/>
        </p:nvCxnSpPr>
        <p:spPr>
          <a:xfrm>
            <a:off x="4346575" y="1944370"/>
            <a:ext cx="0" cy="36703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2" name="文本框 51"/>
          <p:cNvSpPr txBox="1"/>
          <p:nvPr/>
        </p:nvSpPr>
        <p:spPr>
          <a:xfrm>
            <a:off x="2439035" y="1805940"/>
            <a:ext cx="525780" cy="229870"/>
          </a:xfrm>
          <a:prstGeom prst="rect">
            <a:avLst/>
          </a:prstGeom>
          <a:solidFill>
            <a:srgbClr val="00B050"/>
          </a:solidFill>
        </p:spPr>
        <p:txBody>
          <a:bodyPr wrap="none" rtlCol="0">
            <a:spAutoFit/>
          </a:bodyPr>
          <a:p>
            <a:r>
              <a:rPr lang="zh-CN" sz="900">
                <a:solidFill>
                  <a:schemeClr val="bg1"/>
                </a:solidFill>
              </a:rPr>
              <a:t>已走通</a:t>
            </a:r>
            <a:endParaRPr lang="zh-CN" sz="900">
              <a:solidFill>
                <a:schemeClr val="bg1"/>
              </a:solidFill>
            </a:endParaRPr>
          </a:p>
        </p:txBody>
      </p:sp>
      <p:sp>
        <p:nvSpPr>
          <p:cNvPr id="53" name="文本框 52"/>
          <p:cNvSpPr txBox="1"/>
          <p:nvPr/>
        </p:nvSpPr>
        <p:spPr>
          <a:xfrm>
            <a:off x="7317105" y="1809750"/>
            <a:ext cx="411480" cy="229870"/>
          </a:xfrm>
          <a:prstGeom prst="rect">
            <a:avLst/>
          </a:prstGeom>
          <a:solidFill>
            <a:srgbClr val="00B050"/>
          </a:solidFill>
        </p:spPr>
        <p:txBody>
          <a:bodyPr wrap="none" rtlCol="0">
            <a:spAutoFit/>
          </a:bodyPr>
          <a:p>
            <a:r>
              <a:rPr lang="zh-CN" sz="900">
                <a:solidFill>
                  <a:schemeClr val="bg1"/>
                </a:solidFill>
              </a:rPr>
              <a:t>走通</a:t>
            </a:r>
            <a:endParaRPr lang="zh-CN" sz="900">
              <a:solidFill>
                <a:schemeClr val="bg1"/>
              </a:solidFill>
            </a:endParaRPr>
          </a:p>
        </p:txBody>
      </p:sp>
      <p:sp>
        <p:nvSpPr>
          <p:cNvPr id="54" name="矩形 53"/>
          <p:cNvSpPr/>
          <p:nvPr/>
        </p:nvSpPr>
        <p:spPr>
          <a:xfrm>
            <a:off x="8232775" y="1666875"/>
            <a:ext cx="688975" cy="277495"/>
          </a:xfrm>
          <a:prstGeom prst="rect">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000">
                <a:solidFill>
                  <a:schemeClr val="tx1"/>
                </a:solidFill>
                <a:sym typeface="+mn-ea"/>
              </a:rPr>
              <a:t>谱子</a:t>
            </a:r>
            <a:endParaRPr lang="zh-CN" altLang="en-US" sz="1000">
              <a:solidFill>
                <a:schemeClr val="tx1"/>
              </a:solidFill>
              <a:sym typeface="+mn-ea"/>
            </a:endParaRPr>
          </a:p>
        </p:txBody>
      </p:sp>
      <p:cxnSp>
        <p:nvCxnSpPr>
          <p:cNvPr id="56" name="直接箭头连接符 55"/>
          <p:cNvCxnSpPr>
            <a:endCxn id="48" idx="0"/>
          </p:cNvCxnSpPr>
          <p:nvPr/>
        </p:nvCxnSpPr>
        <p:spPr>
          <a:xfrm>
            <a:off x="6957695" y="1809115"/>
            <a:ext cx="716915" cy="50228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任意多边形 32"/>
          <p:cNvSpPr/>
          <p:nvPr/>
        </p:nvSpPr>
        <p:spPr bwMode="auto">
          <a:xfrm flipH="1">
            <a:off x="187" y="255683"/>
            <a:ext cx="714342" cy="507151"/>
          </a:xfrm>
          <a:custGeom>
            <a:avLst/>
            <a:gdLst>
              <a:gd name="connsiteX0" fmla="*/ 1004599 w 1004599"/>
              <a:gd name="connsiteY0" fmla="*/ 0 h 713220"/>
              <a:gd name="connsiteX1" fmla="*/ 326028 w 1004599"/>
              <a:gd name="connsiteY1" fmla="*/ 0 h 713220"/>
              <a:gd name="connsiteX2" fmla="*/ 285431 w 1004599"/>
              <a:gd name="connsiteY2" fmla="*/ 0 h 713220"/>
              <a:gd name="connsiteX3" fmla="*/ 285431 w 1004599"/>
              <a:gd name="connsiteY3" fmla="*/ 4476 h 713220"/>
              <a:gd name="connsiteX4" fmla="*/ 260322 w 1004599"/>
              <a:gd name="connsiteY4" fmla="*/ 7245 h 713220"/>
              <a:gd name="connsiteX5" fmla="*/ 0 w 1004599"/>
              <a:gd name="connsiteY5" fmla="*/ 356610 h 713220"/>
              <a:gd name="connsiteX6" fmla="*/ 260322 w 1004599"/>
              <a:gd name="connsiteY6" fmla="*/ 705975 h 713220"/>
              <a:gd name="connsiteX7" fmla="*/ 285431 w 1004599"/>
              <a:gd name="connsiteY7" fmla="*/ 708744 h 713220"/>
              <a:gd name="connsiteX8" fmla="*/ 285431 w 1004599"/>
              <a:gd name="connsiteY8" fmla="*/ 713220 h 713220"/>
              <a:gd name="connsiteX9" fmla="*/ 326028 w 1004599"/>
              <a:gd name="connsiteY9" fmla="*/ 713220 h 713220"/>
              <a:gd name="connsiteX10" fmla="*/ 1004599 w 1004599"/>
              <a:gd name="connsiteY10" fmla="*/ 713220 h 713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04599" h="713220">
                <a:moveTo>
                  <a:pt x="1004599" y="0"/>
                </a:moveTo>
                <a:lnTo>
                  <a:pt x="326028" y="0"/>
                </a:lnTo>
                <a:lnTo>
                  <a:pt x="285431" y="0"/>
                </a:lnTo>
                <a:lnTo>
                  <a:pt x="285431" y="4476"/>
                </a:lnTo>
                <a:lnTo>
                  <a:pt x="260322" y="7245"/>
                </a:lnTo>
                <a:cubicBezTo>
                  <a:pt x="111757" y="40498"/>
                  <a:pt x="0" y="184279"/>
                  <a:pt x="0" y="356610"/>
                </a:cubicBezTo>
                <a:cubicBezTo>
                  <a:pt x="0" y="528941"/>
                  <a:pt x="111757" y="672722"/>
                  <a:pt x="260322" y="705975"/>
                </a:cubicBezTo>
                <a:lnTo>
                  <a:pt x="285431" y="708744"/>
                </a:lnTo>
                <a:lnTo>
                  <a:pt x="285431" y="713220"/>
                </a:lnTo>
                <a:lnTo>
                  <a:pt x="326028" y="713220"/>
                </a:lnTo>
                <a:lnTo>
                  <a:pt x="1004599" y="71322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a:defRPr/>
            </a:pPr>
            <a:r>
              <a:rPr lang="en-US" altLang="zh-CN" sz="1425">
                <a:latin typeface="Arial" panose="020B0604020202020204" pitchFamily="34" charset="0"/>
                <a:ea typeface="微软雅黑" panose="020B0503020204020204" pitchFamily="34" charset="-122"/>
                <a:cs typeface="+mn-ea"/>
                <a:sym typeface="Arial" panose="020B0604020202020204" pitchFamily="34" charset="0"/>
              </a:rPr>
              <a:t>2</a:t>
            </a:r>
            <a:endParaRPr lang="en-US" altLang="zh-CN" sz="1425">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4" name="文本框 12"/>
          <p:cNvSpPr txBox="1">
            <a:spLocks noChangeArrowheads="1"/>
          </p:cNvSpPr>
          <p:nvPr/>
        </p:nvSpPr>
        <p:spPr bwMode="auto">
          <a:xfrm>
            <a:off x="743100" y="355335"/>
            <a:ext cx="2542926" cy="307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Open Sans" panose="020B0606030504020204" pitchFamily="34" charset="0"/>
                <a:ea typeface="冬青黑体简体中文 W3" charset="-122"/>
              </a:defRPr>
            </a:lvl1pPr>
            <a:lvl2pPr marL="742950" indent="-285750">
              <a:defRPr>
                <a:solidFill>
                  <a:schemeClr val="tx1"/>
                </a:solidFill>
                <a:latin typeface="Open Sans" panose="020B0606030504020204" pitchFamily="34" charset="0"/>
                <a:ea typeface="冬青黑体简体中文 W3" charset="-122"/>
              </a:defRPr>
            </a:lvl2pPr>
            <a:lvl3pPr marL="1143000" indent="-228600">
              <a:defRPr>
                <a:solidFill>
                  <a:schemeClr val="tx1"/>
                </a:solidFill>
                <a:latin typeface="Open Sans" panose="020B0606030504020204" pitchFamily="34" charset="0"/>
                <a:ea typeface="冬青黑体简体中文 W3" charset="-122"/>
              </a:defRPr>
            </a:lvl3pPr>
            <a:lvl4pPr marL="1600200" indent="-228600">
              <a:defRPr>
                <a:solidFill>
                  <a:schemeClr val="tx1"/>
                </a:solidFill>
                <a:latin typeface="Open Sans" panose="020B0606030504020204" pitchFamily="34" charset="0"/>
                <a:ea typeface="冬青黑体简体中文 W3" charset="-122"/>
              </a:defRPr>
            </a:lvl4pPr>
            <a:lvl5pPr marL="2057400" indent="-228600">
              <a:defRPr>
                <a:solidFill>
                  <a:schemeClr val="tx1"/>
                </a:solidFill>
                <a:latin typeface="Open Sans" panose="020B0606030504020204" pitchFamily="34" charset="0"/>
                <a:ea typeface="冬青黑体简体中文 W3" charset="-122"/>
              </a:defRPr>
            </a:lvl5pPr>
            <a:lvl6pPr marL="2514600" indent="-228600" fontAlgn="base">
              <a:spcBef>
                <a:spcPct val="0"/>
              </a:spcBef>
              <a:spcAft>
                <a:spcPct val="0"/>
              </a:spcAft>
              <a:defRPr>
                <a:solidFill>
                  <a:schemeClr val="tx1"/>
                </a:solidFill>
                <a:latin typeface="Open Sans" panose="020B0606030504020204" pitchFamily="34" charset="0"/>
                <a:ea typeface="冬青黑体简体中文 W3" charset="-122"/>
              </a:defRPr>
            </a:lvl6pPr>
            <a:lvl7pPr marL="2971800" indent="-228600" fontAlgn="base">
              <a:spcBef>
                <a:spcPct val="0"/>
              </a:spcBef>
              <a:spcAft>
                <a:spcPct val="0"/>
              </a:spcAft>
              <a:defRPr>
                <a:solidFill>
                  <a:schemeClr val="tx1"/>
                </a:solidFill>
                <a:latin typeface="Open Sans" panose="020B0606030504020204" pitchFamily="34" charset="0"/>
                <a:ea typeface="冬青黑体简体中文 W3" charset="-122"/>
              </a:defRPr>
            </a:lvl7pPr>
            <a:lvl8pPr marL="3429000" indent="-228600" fontAlgn="base">
              <a:spcBef>
                <a:spcPct val="0"/>
              </a:spcBef>
              <a:spcAft>
                <a:spcPct val="0"/>
              </a:spcAft>
              <a:defRPr>
                <a:solidFill>
                  <a:schemeClr val="tx1"/>
                </a:solidFill>
                <a:latin typeface="Open Sans" panose="020B0606030504020204" pitchFamily="34" charset="0"/>
                <a:ea typeface="冬青黑体简体中文 W3" charset="-122"/>
              </a:defRPr>
            </a:lvl8pPr>
            <a:lvl9pPr marL="3886200" indent="-228600" fontAlgn="base">
              <a:spcBef>
                <a:spcPct val="0"/>
              </a:spcBef>
              <a:spcAft>
                <a:spcPct val="0"/>
              </a:spcAft>
              <a:defRPr>
                <a:solidFill>
                  <a:schemeClr val="tx1"/>
                </a:solidFill>
                <a:latin typeface="Open Sans" panose="020B0606030504020204" pitchFamily="34" charset="0"/>
                <a:ea typeface="冬青黑体简体中文 W3" charset="-122"/>
              </a:defRPr>
            </a:lvl9pPr>
          </a:lstStyle>
          <a:p>
            <a:r>
              <a:rPr lang="zh-CN" altLang="en-US" sz="2000" b="1" dirty="0" smtClean="0">
                <a:solidFill>
                  <a:schemeClr val="tx1"/>
                </a:solidFill>
                <a:latin typeface="Arial" panose="020B0604020202020204" pitchFamily="34" charset="0"/>
                <a:ea typeface="微软雅黑" panose="020B0503020204020204" pitchFamily="34" charset="-122"/>
                <a:cs typeface="+mn-ea"/>
                <a:sym typeface="Arial" panose="020B0604020202020204" pitchFamily="34" charset="0"/>
              </a:rPr>
              <a:t>目前问题</a:t>
            </a:r>
            <a:endParaRPr lang="zh-CN" altLang="en-US" sz="2000" b="1" dirty="0" smtClean="0">
              <a:solidFill>
                <a:schemeClr val="tx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9" name="矩形 28"/>
          <p:cNvSpPr/>
          <p:nvPr/>
        </p:nvSpPr>
        <p:spPr>
          <a:xfrm>
            <a:off x="0" y="0"/>
            <a:ext cx="9144000" cy="51435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 name="文本框 1"/>
          <p:cNvSpPr txBox="1"/>
          <p:nvPr/>
        </p:nvSpPr>
        <p:spPr>
          <a:xfrm>
            <a:off x="531495" y="763270"/>
            <a:ext cx="7785735" cy="414020"/>
          </a:xfrm>
          <a:prstGeom prst="rect">
            <a:avLst/>
          </a:prstGeom>
          <a:noFill/>
        </p:spPr>
        <p:txBody>
          <a:bodyPr wrap="square" rtlCol="0">
            <a:spAutoFit/>
          </a:bodyPr>
          <a:p>
            <a:pPr fontAlgn="auto">
              <a:lnSpc>
                <a:spcPct val="150000"/>
              </a:lnSpc>
            </a:pPr>
            <a:r>
              <a:rPr lang="en-US" altLang="zh-CN" sz="1400" b="1">
                <a:latin typeface="微软雅黑" panose="020B0503020204020204" pitchFamily="34" charset="-122"/>
                <a:ea typeface="微软雅黑" panose="020B0503020204020204" pitchFamily="34" charset="-122"/>
              </a:rPr>
              <a:t>        </a:t>
            </a:r>
            <a:r>
              <a:rPr lang="zh-CN" altLang="en-US" sz="1400" b="1">
                <a:latin typeface="微软雅黑" panose="020B0503020204020204" pitchFamily="34" charset="-122"/>
                <a:ea typeface="微软雅黑" panose="020B0503020204020204" pitchFamily="34" charset="-122"/>
              </a:rPr>
              <a:t>团队目前在解决</a:t>
            </a:r>
            <a:r>
              <a:rPr lang="zh-CN" altLang="en-US" sz="1400" b="1">
                <a:solidFill>
                  <a:srgbClr val="FF0000"/>
                </a:solidFill>
                <a:latin typeface="微软雅黑" panose="020B0503020204020204" pitchFamily="34" charset="-122"/>
                <a:ea typeface="微软雅黑" panose="020B0503020204020204" pitchFamily="34" charset="-122"/>
              </a:rPr>
              <a:t>规则解析</a:t>
            </a:r>
            <a:r>
              <a:rPr lang="zh-CN" altLang="en-US" sz="1400" b="1">
                <a:latin typeface="微软雅黑" panose="020B0503020204020204" pitchFamily="34" charset="-122"/>
                <a:ea typeface="微软雅黑" panose="020B0503020204020204" pitchFamily="34" charset="-122"/>
              </a:rPr>
              <a:t>问题</a:t>
            </a:r>
            <a:r>
              <a:rPr lang="en-US" altLang="zh-CN" sz="1400" b="1">
                <a:latin typeface="微软雅黑" panose="020B0503020204020204" pitchFamily="34" charset="-122"/>
                <a:ea typeface="微软雅黑" panose="020B0503020204020204" pitchFamily="34" charset="-122"/>
              </a:rPr>
              <a:t>:</a:t>
            </a:r>
            <a:endParaRPr lang="en-US" altLang="zh-CN" sz="1400" b="1">
              <a:latin typeface="微软雅黑" panose="020B0503020204020204" pitchFamily="34" charset="-122"/>
              <a:ea typeface="微软雅黑" panose="020B0503020204020204" pitchFamily="34" charset="-122"/>
            </a:endParaRPr>
          </a:p>
        </p:txBody>
      </p:sp>
      <p:sp>
        <p:nvSpPr>
          <p:cNvPr id="6" name="文本框 5"/>
          <p:cNvSpPr txBox="1"/>
          <p:nvPr/>
        </p:nvSpPr>
        <p:spPr>
          <a:xfrm>
            <a:off x="605155" y="3898265"/>
            <a:ext cx="7798435" cy="1245235"/>
          </a:xfrm>
          <a:prstGeom prst="rect">
            <a:avLst/>
          </a:prstGeom>
          <a:noFill/>
        </p:spPr>
        <p:txBody>
          <a:bodyPr wrap="square" rtlCol="0" anchor="t">
            <a:spAutoFit/>
          </a:bodyPr>
          <a:p>
            <a:pPr fontAlgn="auto">
              <a:lnSpc>
                <a:spcPct val="150000"/>
              </a:lnSpc>
            </a:pPr>
            <a:r>
              <a:rPr lang="zh-CN" altLang="en-US" sz="1000" b="1">
                <a:latin typeface="微软雅黑" panose="020B0503020204020204" pitchFamily="34" charset="-122"/>
                <a:ea typeface="微软雅黑" panose="020B0503020204020204" pitchFamily="34" charset="-122"/>
                <a:cs typeface="微软雅黑" panose="020B0503020204020204" pitchFamily="34" charset="-122"/>
              </a:rPr>
              <a:t>上面这段数据，每一个元素代表1个音符，start_time、end_time分别代表音符的起、止时间，现在需要给这些数据分组，分组规则:</a:t>
            </a:r>
            <a:endParaRPr lang="zh-CN" altLang="en-US" sz="1000" b="1">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50000"/>
              </a:lnSpc>
            </a:pPr>
            <a:r>
              <a:rPr lang="zh-CN" altLang="en-US" sz="1000" b="1">
                <a:latin typeface="微软雅黑" panose="020B0503020204020204" pitchFamily="34" charset="-122"/>
                <a:ea typeface="微软雅黑" panose="020B0503020204020204" pitchFamily="34" charset="-122"/>
                <a:cs typeface="微软雅黑" panose="020B0503020204020204" pitchFamily="34" charset="-122"/>
              </a:rPr>
              <a:t>1、根据start_time和duration，得出音符的时值（4分、8分、16分音符）</a:t>
            </a:r>
            <a:endParaRPr lang="zh-CN" altLang="en-US" sz="1000" b="1">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50000"/>
              </a:lnSpc>
            </a:pPr>
            <a:r>
              <a:rPr lang="zh-CN" altLang="en-US" sz="1000" b="1">
                <a:latin typeface="微软雅黑" panose="020B0503020204020204" pitchFamily="34" charset="-122"/>
                <a:ea typeface="微软雅黑" panose="020B0503020204020204" pitchFamily="34" charset="-122"/>
                <a:cs typeface="微软雅黑" panose="020B0503020204020204" pitchFamily="34" charset="-122"/>
              </a:rPr>
              <a:t>2、每组包含的元素个数不一定，但每组的所有元素时值之和与其相邻组的时值之和的差值应该在正负0.02内（第1组和最后一组不用考虑）</a:t>
            </a:r>
            <a:endParaRPr lang="zh-CN" altLang="en-US" sz="1000" b="1">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50000"/>
              </a:lnSpc>
            </a:pPr>
            <a:r>
              <a:rPr lang="zh-CN" altLang="en-US" sz="1000" b="1">
                <a:latin typeface="微软雅黑" panose="020B0503020204020204" pitchFamily="34" charset="-122"/>
                <a:ea typeface="微软雅黑" panose="020B0503020204020204" pitchFamily="34" charset="-122"/>
                <a:cs typeface="微软雅黑" panose="020B0503020204020204" pitchFamily="34" charset="-122"/>
              </a:rPr>
              <a:t>请给出python代码，输出分组后，每个小组的时间和</a:t>
            </a:r>
            <a:endParaRPr lang="zh-CN" altLang="en-US" sz="1000" b="1">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7" name="文本框 6"/>
          <p:cNvSpPr txBox="1"/>
          <p:nvPr/>
        </p:nvSpPr>
        <p:spPr>
          <a:xfrm>
            <a:off x="1017270" y="1141095"/>
            <a:ext cx="6529070" cy="2861310"/>
          </a:xfrm>
          <a:prstGeom prst="rect">
            <a:avLst/>
          </a:prstGeom>
          <a:noFill/>
        </p:spPr>
        <p:txBody>
          <a:bodyPr wrap="square" rtlCol="0" anchor="t">
            <a:spAutoFit/>
          </a:bodyPr>
          <a:p>
            <a:r>
              <a:rPr lang="zh-CN" altLang="en-US" sz="1000"/>
              <a:t>notes_data = [</a:t>
            </a:r>
            <a:endParaRPr lang="zh-CN" altLang="en-US" sz="1000"/>
          </a:p>
          <a:p>
            <a:r>
              <a:rPr lang="zh-CN" altLang="en-US" sz="1000"/>
              <a:t>    {"pitch": 47, "velocity": 74, "start_time": 0.02, "end_time": 0.33},  </a:t>
            </a:r>
            <a:endParaRPr lang="zh-CN" altLang="en-US" sz="1000"/>
          </a:p>
          <a:p>
            <a:r>
              <a:rPr lang="zh-CN" altLang="en-US" sz="1000"/>
              <a:t>    {"pitch": 54, "velocity": 84, "start_time": 0.3468, "end_time": 0.49},  </a:t>
            </a:r>
            <a:endParaRPr lang="zh-CN" altLang="en-US" sz="1000"/>
          </a:p>
          <a:p>
            <a:r>
              <a:rPr lang="zh-CN" altLang="en-US" sz="1000"/>
              <a:t>    {"pitch": 59, "velocity": 78, "start_time": 0.67, "end_time": 0.77},  </a:t>
            </a:r>
            <a:endParaRPr lang="zh-CN" altLang="en-US" sz="1000"/>
          </a:p>
          <a:p>
            <a:r>
              <a:rPr lang="zh-CN" altLang="en-US" sz="1000"/>
              <a:t>    {"pitch": 54, "velocity": 82, "start_time": 1.01, "end_time": 1.12},  </a:t>
            </a:r>
            <a:endParaRPr lang="zh-CN" altLang="en-US" sz="1000"/>
          </a:p>
          <a:p>
            <a:r>
              <a:rPr lang="zh-CN" altLang="en-US" sz="1000"/>
              <a:t>    {"pitch": 82, "velocity": 79, "start_time": 1.02, "end_time": 1.14},  </a:t>
            </a:r>
            <a:endParaRPr lang="zh-CN" altLang="en-US" sz="1000"/>
          </a:p>
          <a:p>
            <a:r>
              <a:rPr lang="zh-CN" altLang="en-US" sz="1000"/>
              <a:t>    {"pitch": 91, "velocity": 69, "start_time": 1.34, "end_time": 1.35},  </a:t>
            </a:r>
            <a:endParaRPr lang="zh-CN" altLang="en-US" sz="1000"/>
          </a:p>
          <a:p>
            <a:r>
              <a:rPr lang="zh-CN" altLang="en-US" sz="1000"/>
              <a:t>    {"pitch": 43, "velocity": 78, "start_time": 1.33, "end_time": 1.45},  </a:t>
            </a:r>
            <a:endParaRPr lang="zh-CN" altLang="en-US" sz="1000"/>
          </a:p>
          <a:p>
            <a:r>
              <a:rPr lang="zh-CN" altLang="en-US" sz="1000"/>
              <a:t>    {"pitch": 84, "velocity": 68, "start_time": 1.67, "end_time": 1.68},  </a:t>
            </a:r>
            <a:endParaRPr lang="zh-CN" altLang="en-US" sz="1000"/>
          </a:p>
          <a:p>
            <a:r>
              <a:rPr lang="zh-CN" altLang="en-US" sz="1000"/>
              <a:t>    {"pitch": 50, "velocity": 73, "start_time": 1.67, "end_time": 1.82},  </a:t>
            </a:r>
            <a:endParaRPr lang="zh-CN" altLang="en-US" sz="1000"/>
          </a:p>
          <a:p>
            <a:r>
              <a:rPr lang="zh-CN" altLang="en-US" sz="1000"/>
              <a:t>    {"pitch": 55, "velocity": 82, "start_time": 2.0, "end_time": 2.13},  </a:t>
            </a:r>
            <a:endParaRPr lang="zh-CN" altLang="en-US" sz="1000"/>
          </a:p>
          <a:p>
            <a:r>
              <a:rPr lang="zh-CN" altLang="en-US" sz="1000"/>
              <a:t>    {"pitch": 67, "velocity": 75, "start_time": 2.01, "end_time": 2.13},  </a:t>
            </a:r>
            <a:endParaRPr lang="zh-CN" altLang="en-US" sz="1000"/>
          </a:p>
          <a:p>
            <a:r>
              <a:rPr lang="zh-CN" altLang="en-US" sz="1000"/>
              <a:t>    {"pitch": 98, "velocity": 54, "start_time": 2.36, "end_time": 2.4},  </a:t>
            </a:r>
            <a:endParaRPr lang="zh-CN" altLang="en-US" sz="1000"/>
          </a:p>
          <a:p>
            <a:r>
              <a:rPr lang="zh-CN" altLang="en-US" sz="1000"/>
              <a:t>    {"pitch": 50, "velocity": 74, "start_time": 2.34, "end_time": 2.45},  </a:t>
            </a:r>
            <a:endParaRPr lang="zh-CN" altLang="en-US" sz="1000"/>
          </a:p>
          <a:p>
            <a:r>
              <a:rPr lang="zh-CN" altLang="en-US" sz="1000"/>
              <a:t>    {"pitch": 84, "velocity": 65, "start_time": 2.34, "end_time": 2.67},  </a:t>
            </a:r>
            <a:endParaRPr lang="zh-CN" altLang="en-US" sz="1000"/>
          </a:p>
          <a:p>
            <a:r>
              <a:rPr lang="zh-CN" altLang="en-US" sz="1000"/>
              <a:t>    {"pitch": 100, "velocity": 60, "start_time": 2.68, "end_time": 2.7},  </a:t>
            </a:r>
            <a:endParaRPr lang="zh-CN" altLang="en-US" sz="1000"/>
          </a:p>
          <a:p>
            <a:r>
              <a:rPr lang="zh-CN" altLang="en-US" sz="1000"/>
              <a:t>    {"pitch": 45, "velocity": 71, "start_time": 2.67, "end_time": 2.77},  </a:t>
            </a:r>
            <a:endParaRPr lang="zh-CN" altLang="en-US" sz="1000"/>
          </a:p>
          <a:p>
            <a:r>
              <a:rPr lang="zh-CN" altLang="en-US" sz="1000"/>
              <a:t>]</a:t>
            </a:r>
            <a:endParaRPr lang="zh-CN" altLang="en-US" sz="1000"/>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timing>
    <p:tnLst>
      <p:par>
        <p:cTn id="1" dur="indefinite" restart="never" nodeType="tmRoot"/>
      </p:par>
    </p:tnLst>
  </p:timing>
</p:sld>
</file>

<file path=ppt/tags/tag1.xml><?xml version="1.0" encoding="utf-8"?>
<p:tagLst xmlns:p="http://schemas.openxmlformats.org/presentationml/2006/main">
  <p:tag name="ISPRING_PRESENTATION_TITLE" val="V0545教学教育"/>
</p:tagLst>
</file>

<file path=ppt/theme/theme1.xml><?xml version="1.0" encoding="utf-8"?>
<a:theme xmlns:a="http://schemas.openxmlformats.org/drawingml/2006/main" name="Office 主题">
  <a:themeElements>
    <a:clrScheme name="A001">
      <a:dk1>
        <a:sysClr val="windowText" lastClr="000000"/>
      </a:dk1>
      <a:lt1>
        <a:sysClr val="window" lastClr="FFFFFF"/>
      </a:lt1>
      <a:dk2>
        <a:srgbClr val="01A3AE"/>
      </a:dk2>
      <a:lt2>
        <a:srgbClr val="52CCCD"/>
      </a:lt2>
      <a:accent1>
        <a:srgbClr val="01A3AE"/>
      </a:accent1>
      <a:accent2>
        <a:srgbClr val="52CCCD"/>
      </a:accent2>
      <a:accent3>
        <a:srgbClr val="01A3AE"/>
      </a:accent3>
      <a:accent4>
        <a:srgbClr val="52CCCD"/>
      </a:accent4>
      <a:accent5>
        <a:srgbClr val="01A3AE"/>
      </a:accent5>
      <a:accent6>
        <a:srgbClr val="52CCCD"/>
      </a:accent6>
      <a:hlink>
        <a:srgbClr val="01A3AE"/>
      </a:hlink>
      <a:folHlink>
        <a:srgbClr val="52CCCD"/>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1679</Words>
  <Application>WPS 演示</Application>
  <PresentationFormat>全屏显示(16:9)</PresentationFormat>
  <Paragraphs>58</Paragraphs>
  <Slides>2</Slides>
  <Notes>30</Notes>
  <HiddenSlides>0</HiddenSlides>
  <MMClips>1</MMClips>
  <ScaleCrop>false</ScaleCrop>
  <HeadingPairs>
    <vt:vector size="6" baseType="variant">
      <vt:variant>
        <vt:lpstr>已用的字体</vt:lpstr>
      </vt:variant>
      <vt:variant>
        <vt:i4>18</vt:i4>
      </vt:variant>
      <vt:variant>
        <vt:lpstr>主题</vt:lpstr>
      </vt:variant>
      <vt:variant>
        <vt:i4>1</vt:i4>
      </vt:variant>
      <vt:variant>
        <vt:lpstr>幻灯片标题</vt:lpstr>
      </vt:variant>
      <vt:variant>
        <vt:i4>2</vt:i4>
      </vt:variant>
    </vt:vector>
  </HeadingPairs>
  <TitlesOfParts>
    <vt:vector size="21" baseType="lpstr">
      <vt:lpstr>Arial</vt:lpstr>
      <vt:lpstr>宋体</vt:lpstr>
      <vt:lpstr>Wingdings</vt:lpstr>
      <vt:lpstr>微软雅黑</vt:lpstr>
      <vt:lpstr>Calibri</vt:lpstr>
      <vt:lpstr>Open Sans</vt:lpstr>
      <vt:lpstr>冬青黑体简体中文 W3</vt:lpstr>
      <vt:lpstr>黑体</vt:lpstr>
      <vt:lpstr>MS PGothic</vt:lpstr>
      <vt:lpstr>Arial</vt:lpstr>
      <vt:lpstr>Roboto Condensed</vt:lpstr>
      <vt:lpstr>Arial Unicode MS</vt:lpstr>
      <vt:lpstr>Neris Thin</vt:lpstr>
      <vt:lpstr>Simply City Light</vt:lpstr>
      <vt:lpstr>SimSun-ExtB</vt:lpstr>
      <vt:lpstr>Malgun Gothic</vt:lpstr>
      <vt:lpstr>Segoe Print</vt:lpstr>
      <vt:lpstr>Yu Gothic UI Light</vt:lpstr>
      <vt:lpstr>Office 主题</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熊猫办公ppt</dc:title>
  <dc:creator/>
  <cp:lastModifiedBy>刘大發。</cp:lastModifiedBy>
  <cp:revision>1</cp:revision>
  <dcterms:created xsi:type="dcterms:W3CDTF">2024-03-29T02:32:56Z</dcterms:created>
  <dcterms:modified xsi:type="dcterms:W3CDTF">2024-03-29T02:32:56Z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2052-11.1.0.10314</vt:lpwstr>
  </property>
</Properties>
</file>