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70" r:id="rId10"/>
    <p:sldId id="265" r:id="rId11"/>
    <p:sldId id="266" r:id="rId12"/>
    <p:sldId id="267" r:id="rId13"/>
    <p:sldId id="268" r:id="rId14"/>
    <p:sldId id="271" r:id="rId15"/>
    <p:sldId id="263" r:id="rId16"/>
    <p:sldId id="273" r:id="rId17"/>
    <p:sldId id="274" r:id="rId18"/>
    <p:sldId id="272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44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9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3841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598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1672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042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677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13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25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37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72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41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61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16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29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DAB67-CDD4-4C56-8112-7AD939599800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46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軟體品質管理期中報告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居家照護系統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組別：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Team2</a:t>
            </a:r>
            <a:b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TW" altLang="en-US" dirty="0" smtClean="0"/>
              <a:t>組員：鄭匡閔、尤翔鵬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教授：曾士桓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351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任務</a:t>
            </a:r>
            <a:r>
              <a:rPr lang="zh-TW" altLang="en-US" dirty="0" smtClean="0">
                <a:solidFill>
                  <a:schemeClr val="tx1"/>
                </a:solidFill>
              </a:rPr>
              <a:t>規劃</a:t>
            </a:r>
            <a:r>
              <a:rPr lang="en-US" altLang="zh-TW" dirty="0" smtClean="0">
                <a:solidFill>
                  <a:schemeClr val="tx1"/>
                </a:solidFill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</a:rPr>
              <a:t>煙霧偵測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99" y="1930400"/>
            <a:ext cx="8286937" cy="3896702"/>
          </a:xfrm>
        </p:spPr>
      </p:pic>
    </p:spTree>
    <p:extLst>
      <p:ext uri="{BB962C8B-B14F-4D97-AF65-F5344CB8AC3E}">
        <p14:creationId xmlns:p14="http://schemas.microsoft.com/office/powerpoint/2010/main" val="95381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任務規劃</a:t>
            </a:r>
            <a:r>
              <a:rPr lang="en-US" altLang="zh-TW" dirty="0" smtClean="0">
                <a:solidFill>
                  <a:schemeClr val="tx1"/>
                </a:solidFill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</a:rPr>
              <a:t>溫</a:t>
            </a:r>
            <a:r>
              <a:rPr lang="zh-TW" altLang="en-US" dirty="0">
                <a:solidFill>
                  <a:schemeClr val="tx1"/>
                </a:solidFill>
              </a:rPr>
              <a:t>度</a:t>
            </a:r>
            <a:r>
              <a:rPr lang="zh-TW" altLang="en-US" dirty="0" smtClean="0">
                <a:solidFill>
                  <a:schemeClr val="tx1"/>
                </a:solidFill>
              </a:rPr>
              <a:t>偵測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23" y="1930400"/>
            <a:ext cx="8885489" cy="3710859"/>
          </a:xfrm>
        </p:spPr>
      </p:pic>
    </p:spTree>
    <p:extLst>
      <p:ext uri="{BB962C8B-B14F-4D97-AF65-F5344CB8AC3E}">
        <p14:creationId xmlns:p14="http://schemas.microsoft.com/office/powerpoint/2010/main" val="178331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任務規劃</a:t>
            </a:r>
            <a:r>
              <a:rPr lang="en-US" altLang="zh-TW" dirty="0" smtClean="0">
                <a:solidFill>
                  <a:schemeClr val="tx1"/>
                </a:solidFill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</a:rPr>
              <a:t>穿戴式裝</a:t>
            </a:r>
            <a:r>
              <a:rPr lang="zh-TW" altLang="en-US" dirty="0">
                <a:solidFill>
                  <a:schemeClr val="tx1"/>
                </a:solidFill>
              </a:rPr>
              <a:t>置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65" y="1930400"/>
            <a:ext cx="8015605" cy="4107819"/>
          </a:xfrm>
        </p:spPr>
      </p:pic>
    </p:spTree>
    <p:extLst>
      <p:ext uri="{BB962C8B-B14F-4D97-AF65-F5344CB8AC3E}">
        <p14:creationId xmlns:p14="http://schemas.microsoft.com/office/powerpoint/2010/main" val="383710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任務規劃</a:t>
            </a:r>
            <a:r>
              <a:rPr lang="en-US" altLang="zh-TW" dirty="0" smtClean="0">
                <a:solidFill>
                  <a:schemeClr val="tx1"/>
                </a:solidFill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</a:rPr>
              <a:t>樹莓派微型</a:t>
            </a:r>
            <a:r>
              <a:rPr lang="zh-TW" altLang="en-US" dirty="0">
                <a:solidFill>
                  <a:schemeClr val="tx1"/>
                </a:solidFill>
              </a:rPr>
              <a:t>電腦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98" y="1930400"/>
            <a:ext cx="9249595" cy="4241800"/>
          </a:xfrm>
        </p:spPr>
      </p:pic>
    </p:spTree>
    <p:extLst>
      <p:ext uri="{BB962C8B-B14F-4D97-AF65-F5344CB8AC3E}">
        <p14:creationId xmlns:p14="http://schemas.microsoft.com/office/powerpoint/2010/main" val="1466180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任務規劃</a:t>
            </a:r>
            <a:r>
              <a:rPr lang="en-US" altLang="zh-TW" dirty="0" smtClean="0">
                <a:solidFill>
                  <a:schemeClr val="tx1"/>
                </a:solidFill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</a:rPr>
              <a:t>中</a:t>
            </a:r>
            <a:r>
              <a:rPr lang="zh-TW" altLang="en-US" dirty="0">
                <a:solidFill>
                  <a:schemeClr val="tx1"/>
                </a:solidFill>
              </a:rPr>
              <a:t>控中心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31" y="1930400"/>
            <a:ext cx="9300674" cy="3872523"/>
          </a:xfrm>
        </p:spPr>
      </p:pic>
    </p:spTree>
    <p:extLst>
      <p:ext uri="{BB962C8B-B14F-4D97-AF65-F5344CB8AC3E}">
        <p14:creationId xmlns:p14="http://schemas.microsoft.com/office/powerpoint/2010/main" val="3995143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時程規劃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54" y="1477107"/>
            <a:ext cx="8794669" cy="4747847"/>
          </a:xfrm>
        </p:spPr>
      </p:pic>
    </p:spTree>
    <p:extLst>
      <p:ext uri="{BB962C8B-B14F-4D97-AF65-F5344CB8AC3E}">
        <p14:creationId xmlns:p14="http://schemas.microsoft.com/office/powerpoint/2010/main" val="309569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時程規劃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45225"/>
            <a:ext cx="9309539" cy="4481999"/>
          </a:xfrm>
        </p:spPr>
      </p:pic>
      <p:sp>
        <p:nvSpPr>
          <p:cNvPr id="8" name="矩形 7"/>
          <p:cNvSpPr/>
          <p:nvPr/>
        </p:nvSpPr>
        <p:spPr>
          <a:xfrm>
            <a:off x="1732085" y="6084277"/>
            <a:ext cx="219807" cy="16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732085" y="6479322"/>
            <a:ext cx="219807" cy="16705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344008" y="6084277"/>
            <a:ext cx="219807" cy="16705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344008" y="6479322"/>
            <a:ext cx="219807" cy="16705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380158" y="6097134"/>
            <a:ext cx="219807" cy="16705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898406" y="5995995"/>
            <a:ext cx="160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煙霧</a:t>
            </a:r>
            <a:r>
              <a:rPr lang="zh-TW" altLang="en-US" dirty="0"/>
              <a:t>偵測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898406" y="6378183"/>
            <a:ext cx="160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溫</a:t>
            </a:r>
            <a:r>
              <a:rPr lang="zh-TW" altLang="en-US" dirty="0"/>
              <a:t>度</a:t>
            </a:r>
            <a:r>
              <a:rPr lang="zh-TW" altLang="en-US" dirty="0" smtClean="0"/>
              <a:t>偵測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507399" y="5983139"/>
            <a:ext cx="160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穿戴式裝</a:t>
            </a:r>
            <a:r>
              <a:rPr lang="zh-TW" altLang="en-US" dirty="0"/>
              <a:t>置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3515641" y="6378183"/>
            <a:ext cx="179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樹莓派微型電腦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543549" y="5995995"/>
            <a:ext cx="160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中控中</a:t>
            </a:r>
            <a:r>
              <a:rPr lang="zh-TW" altLang="en-US" dirty="0"/>
              <a:t>心</a:t>
            </a:r>
          </a:p>
        </p:txBody>
      </p:sp>
    </p:spTree>
    <p:extLst>
      <p:ext uri="{BB962C8B-B14F-4D97-AF65-F5344CB8AC3E}">
        <p14:creationId xmlns:p14="http://schemas.microsoft.com/office/powerpoint/2010/main" val="39680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設備及</a:t>
            </a:r>
            <a:r>
              <a:rPr lang="zh-TW" altLang="en-US" dirty="0">
                <a:solidFill>
                  <a:schemeClr val="tx1"/>
                </a:solidFill>
              </a:rPr>
              <a:t>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53920"/>
            <a:ext cx="7394004" cy="4169872"/>
          </a:xfrm>
        </p:spPr>
        <p:txBody>
          <a:bodyPr/>
          <a:lstStyle/>
          <a:p>
            <a:r>
              <a:rPr lang="zh-TW" altLang="en-US" sz="2400" dirty="0" smtClean="0"/>
              <a:t>電腦：</a:t>
            </a:r>
            <a:r>
              <a:rPr lang="en-US" altLang="zh-TW" sz="2400" dirty="0">
                <a:latin typeface="Helvetica" pitchFamily="2" charset="0"/>
              </a:rPr>
              <a:t> CPU</a:t>
            </a:r>
            <a:r>
              <a:rPr lang="zh-TW" altLang="en-US" sz="2400" dirty="0">
                <a:latin typeface="Helvetica" pitchFamily="2" charset="0"/>
              </a:rPr>
              <a:t> </a:t>
            </a:r>
            <a:r>
              <a:rPr lang="en-US" altLang="zh-TW" sz="2400" dirty="0">
                <a:latin typeface="Helvetica" pitchFamily="2" charset="0"/>
              </a:rPr>
              <a:t>i7-4770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2400" dirty="0">
                <a:latin typeface="Helvetica" pitchFamily="2" charset="0"/>
              </a:rPr>
              <a:t>Ram 16GB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、顯卡</a:t>
            </a:r>
            <a:r>
              <a:rPr lang="en-US" altLang="zh-TW" sz="2400" dirty="0">
                <a:latin typeface="Helvetica" pitchFamily="2" charset="0"/>
              </a:rPr>
              <a:t>GTX1050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2400" dirty="0">
                <a:latin typeface="Helvetica" pitchFamily="2" charset="0"/>
              </a:rPr>
              <a:t>Win </a:t>
            </a:r>
            <a:r>
              <a:rPr lang="en-US" altLang="zh-TW" sz="2400" dirty="0" smtClean="0">
                <a:latin typeface="Helvetica" pitchFamily="2" charset="0"/>
              </a:rPr>
              <a:t>10</a:t>
            </a:r>
          </a:p>
          <a:p>
            <a:r>
              <a:rPr lang="zh-TW" altLang="en-US" sz="2400" dirty="0" smtClean="0">
                <a:latin typeface="Helvetica" pitchFamily="2" charset="0"/>
              </a:rPr>
              <a:t>軟體工具：</a:t>
            </a:r>
            <a:r>
              <a:rPr lang="en-US" altLang="zh-TW" sz="2400" dirty="0" smtClean="0">
                <a:latin typeface="Helvetica" pitchFamily="2" charset="0"/>
              </a:rPr>
              <a:t>Draw.io</a:t>
            </a:r>
            <a:r>
              <a:rPr lang="zh-TW" altLang="en-US" sz="2400" dirty="0" smtClean="0">
                <a:latin typeface="Helvetica" pitchFamily="2" charset="0"/>
              </a:rPr>
              <a:t>、</a:t>
            </a:r>
            <a:r>
              <a:rPr lang="en-US" altLang="zh-TW" sz="2400" dirty="0" smtClean="0">
                <a:latin typeface="Helvetica" pitchFamily="2" charset="0"/>
              </a:rPr>
              <a:t>Asana</a:t>
            </a:r>
            <a:r>
              <a:rPr lang="zh-TW" altLang="en-US" sz="2400" dirty="0" smtClean="0">
                <a:latin typeface="Helvetica" pitchFamily="2" charset="0"/>
              </a:rPr>
              <a:t>、</a:t>
            </a:r>
            <a:r>
              <a:rPr lang="en-US" altLang="zh-TW" sz="2400" dirty="0" smtClean="0">
                <a:latin typeface="Helvetica" pitchFamily="2" charset="0"/>
              </a:rPr>
              <a:t>Excel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6516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工作分</a:t>
            </a:r>
            <a:r>
              <a:rPr lang="zh-TW" altLang="en-US" dirty="0">
                <a:solidFill>
                  <a:schemeClr val="tx1"/>
                </a:solidFill>
              </a:rPr>
              <a:t>配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338776"/>
              </p:ext>
            </p:extLst>
          </p:nvPr>
        </p:nvGraphicFramePr>
        <p:xfrm>
          <a:off x="677861" y="2160588"/>
          <a:ext cx="8000146" cy="2645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073">
                  <a:extLst>
                    <a:ext uri="{9D8B030D-6E8A-4147-A177-3AD203B41FA5}">
                      <a16:colId xmlns:a16="http://schemas.microsoft.com/office/drawing/2014/main" val="1848145452"/>
                    </a:ext>
                  </a:extLst>
                </a:gridCol>
                <a:gridCol w="4000073">
                  <a:extLst>
                    <a:ext uri="{9D8B030D-6E8A-4147-A177-3AD203B41FA5}">
                      <a16:colId xmlns:a16="http://schemas.microsoft.com/office/drawing/2014/main" val="2390356631"/>
                    </a:ext>
                  </a:extLst>
                </a:gridCol>
              </a:tblGrid>
              <a:tr h="86535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成員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工作項目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69147"/>
                  </a:ext>
                </a:extLst>
              </a:tr>
              <a:tr h="86535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鄭匡閔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專案動機、專案目的、需求分析、系統架構圖、系統預估成本、投影片整合、上台報告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13642"/>
                  </a:ext>
                </a:extLst>
              </a:tr>
              <a:tr h="86535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尤翔鵬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時程規劃、功能結構圖、功能需求、時程規劃圖、上台報告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04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22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62320"/>
            <a:ext cx="8596668" cy="3880773"/>
          </a:xfrm>
        </p:spPr>
        <p:txBody>
          <a:bodyPr/>
          <a:lstStyle/>
          <a:p>
            <a:r>
              <a:rPr lang="zh-TW" altLang="en-US" dirty="0" smtClean="0"/>
              <a:t>專</a:t>
            </a:r>
            <a:r>
              <a:rPr lang="zh-TW" altLang="en-US" dirty="0"/>
              <a:t>案</a:t>
            </a:r>
            <a:r>
              <a:rPr lang="zh-TW" altLang="en-US" dirty="0" smtClean="0"/>
              <a:t>動機</a:t>
            </a:r>
            <a:endParaRPr lang="en-US" altLang="zh-TW" dirty="0" smtClean="0"/>
          </a:p>
          <a:p>
            <a:r>
              <a:rPr lang="zh-TW" altLang="en-US" dirty="0" smtClean="0"/>
              <a:t>專</a:t>
            </a:r>
            <a:r>
              <a:rPr lang="zh-TW" altLang="en-US" dirty="0"/>
              <a:t>案</a:t>
            </a:r>
            <a:r>
              <a:rPr lang="zh-TW" altLang="en-US" dirty="0" smtClean="0"/>
              <a:t>目的</a:t>
            </a:r>
            <a:endParaRPr lang="en-US" altLang="zh-TW" dirty="0" smtClean="0"/>
          </a:p>
          <a:p>
            <a:r>
              <a:rPr lang="zh-TW" altLang="en-US" dirty="0" smtClean="0"/>
              <a:t>需求分析</a:t>
            </a:r>
            <a:endParaRPr lang="en-US" altLang="zh-TW" dirty="0" smtClean="0"/>
          </a:p>
          <a:p>
            <a:r>
              <a:rPr lang="zh-TW" altLang="en-US" dirty="0" smtClean="0"/>
              <a:t>專</a:t>
            </a:r>
            <a:r>
              <a:rPr lang="zh-TW" altLang="en-US" dirty="0"/>
              <a:t>案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r>
              <a:rPr lang="zh-TW" altLang="en-US" dirty="0" smtClean="0"/>
              <a:t>任務規</a:t>
            </a:r>
            <a:r>
              <a:rPr lang="zh-TW" altLang="en-US" dirty="0"/>
              <a:t>劃</a:t>
            </a:r>
            <a:endParaRPr lang="en-US" altLang="zh-TW" dirty="0" smtClean="0"/>
          </a:p>
          <a:p>
            <a:r>
              <a:rPr lang="zh-TW" altLang="en-US" dirty="0" smtClean="0"/>
              <a:t>時程規劃</a:t>
            </a:r>
            <a:endParaRPr lang="en-US" altLang="zh-TW" dirty="0" smtClean="0"/>
          </a:p>
          <a:p>
            <a:r>
              <a:rPr lang="zh-TW" altLang="en-US" dirty="0" smtClean="0"/>
              <a:t>設備及工具</a:t>
            </a:r>
            <a:endParaRPr lang="en-US" altLang="zh-TW" dirty="0" smtClean="0"/>
          </a:p>
          <a:p>
            <a:r>
              <a:rPr lang="zh-TW" altLang="en-US" dirty="0" smtClean="0"/>
              <a:t>工作分</a:t>
            </a:r>
            <a:r>
              <a:rPr lang="zh-TW" altLang="en-US" dirty="0"/>
              <a:t>配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114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專</a:t>
            </a:r>
            <a:r>
              <a:rPr lang="zh-TW" altLang="en-US" dirty="0">
                <a:solidFill>
                  <a:schemeClr val="tx1"/>
                </a:solidFill>
              </a:rPr>
              <a:t>案</a:t>
            </a:r>
            <a:r>
              <a:rPr lang="zh-TW" altLang="en-US" dirty="0" smtClean="0">
                <a:solidFill>
                  <a:schemeClr val="tx1"/>
                </a:solidFill>
              </a:rPr>
              <a:t>動機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50635"/>
            <a:ext cx="8596668" cy="3880773"/>
          </a:xfrm>
        </p:spPr>
        <p:txBody>
          <a:bodyPr/>
          <a:lstStyle/>
          <a:p>
            <a:r>
              <a:rPr lang="zh-TW" altLang="zh-TW" dirty="0"/>
              <a:t>衛服部於</a:t>
            </a:r>
            <a:r>
              <a:rPr lang="en-US" altLang="zh-TW" dirty="0"/>
              <a:t>106 </a:t>
            </a:r>
            <a:r>
              <a:rPr lang="zh-TW" altLang="zh-TW" dirty="0"/>
              <a:t>年</a:t>
            </a:r>
            <a:r>
              <a:rPr lang="en-US" altLang="zh-TW" dirty="0"/>
              <a:t> 11 </a:t>
            </a:r>
            <a:r>
              <a:rPr lang="zh-TW" altLang="zh-TW" dirty="0"/>
              <a:t>月</a:t>
            </a:r>
            <a:r>
              <a:rPr lang="en-US" altLang="zh-TW" dirty="0"/>
              <a:t> 10 </a:t>
            </a:r>
            <a:r>
              <a:rPr lang="zh-TW" altLang="zh-TW" dirty="0"/>
              <a:t>日至</a:t>
            </a:r>
            <a:r>
              <a:rPr lang="en-US" altLang="zh-TW" dirty="0"/>
              <a:t> 107 </a:t>
            </a:r>
            <a:r>
              <a:rPr lang="zh-TW" altLang="zh-TW" dirty="0"/>
              <a:t>年</a:t>
            </a:r>
            <a:r>
              <a:rPr lang="en-US" altLang="zh-TW" dirty="0"/>
              <a:t> 1 </a:t>
            </a:r>
            <a:r>
              <a:rPr lang="zh-TW" altLang="zh-TW" dirty="0"/>
              <a:t>月</a:t>
            </a:r>
            <a:r>
              <a:rPr lang="en-US" altLang="zh-TW" dirty="0"/>
              <a:t> 31 </a:t>
            </a:r>
            <a:r>
              <a:rPr lang="zh-TW" altLang="zh-TW" dirty="0"/>
              <a:t>日 辦理實地訪查，共完成有效樣本</a:t>
            </a:r>
            <a:r>
              <a:rPr lang="en-US" altLang="zh-TW" dirty="0"/>
              <a:t> 6,920 </a:t>
            </a:r>
            <a:r>
              <a:rPr lang="zh-TW" altLang="zh-TW" dirty="0"/>
              <a:t>人，</a:t>
            </a:r>
            <a:r>
              <a:rPr lang="en-US" altLang="zh-TW" dirty="0"/>
              <a:t>106 </a:t>
            </a:r>
            <a:r>
              <a:rPr lang="zh-TW" altLang="zh-TW" dirty="0"/>
              <a:t>年</a:t>
            </a:r>
            <a:r>
              <a:rPr lang="en-US" altLang="zh-TW" dirty="0"/>
              <a:t> 9 </a:t>
            </a:r>
            <a:r>
              <a:rPr lang="zh-TW" altLang="zh-TW" dirty="0"/>
              <a:t>月底我國</a:t>
            </a:r>
            <a:r>
              <a:rPr lang="en-US" altLang="zh-TW" dirty="0"/>
              <a:t> 65 </a:t>
            </a:r>
            <a:r>
              <a:rPr lang="zh-TW" altLang="zh-TW" dirty="0"/>
              <a:t>歲以上人口數</a:t>
            </a:r>
            <a:r>
              <a:rPr lang="en-US" altLang="zh-TW" dirty="0"/>
              <a:t> 321.9 </a:t>
            </a:r>
            <a:r>
              <a:rPr lang="zh-TW" altLang="zh-TW" dirty="0"/>
              <a:t>萬人，較</a:t>
            </a:r>
            <a:r>
              <a:rPr lang="en-US" altLang="zh-TW" dirty="0"/>
              <a:t> 102 </a:t>
            </a:r>
            <a:r>
              <a:rPr lang="zh-TW" altLang="zh-TW" dirty="0"/>
              <a:t>年</a:t>
            </a:r>
            <a:r>
              <a:rPr lang="en-US" altLang="zh-TW" dirty="0"/>
              <a:t> 6 </a:t>
            </a:r>
            <a:r>
              <a:rPr lang="zh-TW" altLang="zh-TW" dirty="0"/>
              <a:t>月底增 加</a:t>
            </a:r>
            <a:r>
              <a:rPr lang="en-US" altLang="zh-TW" dirty="0"/>
              <a:t> 57.8 </a:t>
            </a:r>
            <a:r>
              <a:rPr lang="zh-TW" altLang="zh-TW" dirty="0"/>
              <a:t>萬人，成長</a:t>
            </a:r>
            <a:r>
              <a:rPr lang="en-US" altLang="zh-TW" dirty="0"/>
              <a:t> 21.9%</a:t>
            </a:r>
          </a:p>
          <a:p>
            <a:r>
              <a:rPr lang="zh-TW" altLang="en-US" dirty="0"/>
              <a:t>內政部公布</a:t>
            </a:r>
            <a:r>
              <a:rPr lang="en-US" altLang="zh-TW" dirty="0"/>
              <a:t>2017</a:t>
            </a:r>
            <a:r>
              <a:rPr lang="zh-TW" altLang="en-US" dirty="0"/>
              <a:t>年</a:t>
            </a:r>
            <a:r>
              <a:rPr lang="en-US" altLang="zh-TW" dirty="0"/>
              <a:t>2</a:t>
            </a:r>
            <a:r>
              <a:rPr lang="zh-TW" altLang="en-US" dirty="0"/>
              <a:t>月最新的老化指標及人口結構，台灣老化指標</a:t>
            </a:r>
            <a:r>
              <a:rPr lang="en-US" altLang="zh-TW" dirty="0"/>
              <a:t>(</a:t>
            </a:r>
            <a:r>
              <a:rPr lang="zh-TW" altLang="en-US" dirty="0"/>
              <a:t>老年人口</a:t>
            </a:r>
            <a:r>
              <a:rPr lang="en-US" altLang="zh-TW" dirty="0"/>
              <a:t>/</a:t>
            </a:r>
            <a:r>
              <a:rPr lang="zh-TW" altLang="en-US" dirty="0"/>
              <a:t>幼年人口</a:t>
            </a:r>
            <a:r>
              <a:rPr lang="en-US" altLang="zh-TW" dirty="0"/>
              <a:t>)</a:t>
            </a:r>
            <a:r>
              <a:rPr lang="zh-TW" altLang="en-US" dirty="0"/>
              <a:t>首度破百，達到</a:t>
            </a:r>
            <a:r>
              <a:rPr lang="en-US" altLang="zh-TW" dirty="0"/>
              <a:t>100.18</a:t>
            </a:r>
            <a:r>
              <a:rPr lang="zh-TW" altLang="en-US" dirty="0"/>
              <a:t>，相較去年同期的</a:t>
            </a:r>
            <a:r>
              <a:rPr lang="en-US" altLang="zh-TW" dirty="0"/>
              <a:t>93.5</a:t>
            </a:r>
            <a:r>
              <a:rPr lang="zh-TW" altLang="en-US" dirty="0"/>
              <a:t>大幅增加了</a:t>
            </a:r>
            <a:r>
              <a:rPr lang="en-US" altLang="zh-TW" dirty="0"/>
              <a:t>6.68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638" y="3345520"/>
            <a:ext cx="6857083" cy="315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2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專</a:t>
            </a:r>
            <a:r>
              <a:rPr lang="zh-TW" altLang="en-US" dirty="0">
                <a:solidFill>
                  <a:schemeClr val="tx1"/>
                </a:solidFill>
              </a:rPr>
              <a:t>案</a:t>
            </a:r>
            <a:r>
              <a:rPr lang="zh-TW" altLang="en-US" dirty="0" smtClean="0">
                <a:solidFill>
                  <a:schemeClr val="tx1"/>
                </a:solidFill>
              </a:rPr>
              <a:t>目的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</a:rPr>
              <a:t>為了在意外發生時能夠及時救護這些年長者，做了以下幾點的功能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zh-TW" altLang="en-US" dirty="0"/>
              <a:t>家中</a:t>
            </a:r>
            <a:r>
              <a:rPr lang="zh-TW" altLang="zh-TW" dirty="0"/>
              <a:t>使用煙霧或氣體感測器，去偵測</a:t>
            </a:r>
            <a:r>
              <a:rPr lang="zh-TW" altLang="zh-TW" dirty="0" smtClean="0"/>
              <a:t>火災</a:t>
            </a:r>
            <a:r>
              <a:rPr lang="zh-TW" altLang="en-US" dirty="0" smtClean="0"/>
              <a:t>、</a:t>
            </a:r>
            <a:r>
              <a:rPr lang="zh-TW" altLang="zh-TW" dirty="0" smtClean="0"/>
              <a:t>瓦斯</a:t>
            </a:r>
            <a:r>
              <a:rPr lang="zh-TW" altLang="zh-TW" dirty="0"/>
              <a:t>外</a:t>
            </a:r>
            <a:r>
              <a:rPr lang="zh-TW" altLang="zh-TW" dirty="0" smtClean="0"/>
              <a:t>洩</a:t>
            </a:r>
            <a:r>
              <a:rPr lang="zh-TW" altLang="en-US" dirty="0" smtClean="0"/>
              <a:t>、二氧化碳濃度過高等問題</a:t>
            </a:r>
            <a:endParaRPr lang="en-US" altLang="zh-TW" dirty="0"/>
          </a:p>
          <a:p>
            <a:pPr lvl="1"/>
            <a:r>
              <a:rPr lang="zh-TW" altLang="zh-TW" dirty="0"/>
              <a:t>老人使用隨身佩帶的跌倒偵測</a:t>
            </a:r>
            <a:r>
              <a:rPr lang="zh-TW" altLang="zh-TW" dirty="0" smtClean="0"/>
              <a:t>器</a:t>
            </a:r>
            <a:r>
              <a:rPr lang="zh-TW" altLang="en-US" dirty="0" smtClean="0"/>
              <a:t>，偵測老人是否跌倒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老人身上的跌倒偵測器具有自我通報按鈕，以防止跌倒偵測失效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放置微型電腦於家中，專門接收整合上述的數值並傳給中</a:t>
            </a:r>
            <a:r>
              <a:rPr lang="zh-TW" altLang="en-US" dirty="0"/>
              <a:t>控中心</a:t>
            </a:r>
            <a:endParaRPr lang="en-US" altLang="zh-TW" dirty="0"/>
          </a:p>
          <a:p>
            <a:pPr lvl="1"/>
            <a:r>
              <a:rPr lang="zh-TW" altLang="en-US" dirty="0" smtClean="0"/>
              <a:t>中</a:t>
            </a:r>
            <a:r>
              <a:rPr lang="zh-TW" altLang="en-US" dirty="0"/>
              <a:t>控中心</a:t>
            </a:r>
            <a:r>
              <a:rPr lang="zh-TW" altLang="en-US" dirty="0" smtClean="0"/>
              <a:t>接收</a:t>
            </a:r>
            <a:r>
              <a:rPr lang="zh-TW" altLang="en-US" dirty="0"/>
              <a:t>及</a:t>
            </a:r>
            <a:r>
              <a:rPr lang="zh-TW" altLang="en-US" dirty="0" smtClean="0"/>
              <a:t>判斷微型</a:t>
            </a:r>
            <a:r>
              <a:rPr lang="zh-TW" altLang="en-US" dirty="0"/>
              <a:t>電腦</a:t>
            </a:r>
            <a:r>
              <a:rPr lang="zh-TW" altLang="en-US" dirty="0" smtClean="0"/>
              <a:t>的回傳值是否異常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若有異常中</a:t>
            </a:r>
            <a:r>
              <a:rPr lang="zh-TW" altLang="en-US" dirty="0"/>
              <a:t>控中心</a:t>
            </a:r>
            <a:r>
              <a:rPr lang="zh-TW" altLang="zh-TW" dirty="0" smtClean="0"/>
              <a:t>即時</a:t>
            </a:r>
            <a:r>
              <a:rPr lang="zh-TW" altLang="zh-TW" dirty="0"/>
              <a:t>傳送一段訊息給救護</a:t>
            </a:r>
            <a:r>
              <a:rPr lang="zh-TW" altLang="zh-TW" dirty="0" smtClean="0"/>
              <a:t>人員</a:t>
            </a:r>
            <a:r>
              <a:rPr lang="zh-TW" altLang="en-US" dirty="0" smtClean="0"/>
              <a:t>及家人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218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需求分析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目前市面上</a:t>
            </a:r>
            <a:r>
              <a:rPr lang="en-US" altLang="zh-TW" dirty="0" smtClean="0"/>
              <a:t>Apple Watch Series 4</a:t>
            </a:r>
            <a:r>
              <a:rPr lang="zh-TW" altLang="en-US" dirty="0" smtClean="0"/>
              <a:t>已經具有跌倒偵測功能，其優點具有下列幾點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準確度高，縱使在做劇烈運動時也不容易發出警報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體積小攜帶方便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而市面上也已有</a:t>
            </a:r>
            <a:r>
              <a:rPr lang="en-US" altLang="zh-TW" dirty="0" smtClean="0"/>
              <a:t>Home</a:t>
            </a:r>
            <a:r>
              <a:rPr lang="zh-TW" altLang="en-US" dirty="0" smtClean="0"/>
              <a:t> </a:t>
            </a:r>
            <a:r>
              <a:rPr lang="en-US" altLang="zh-TW" dirty="0" smtClean="0"/>
              <a:t>8(</a:t>
            </a:r>
            <a:r>
              <a:rPr lang="en-US" altLang="zh-TW" dirty="0" err="1" smtClean="0"/>
              <a:t>Oplink</a:t>
            </a:r>
            <a:r>
              <a:rPr lang="en-US" altLang="zh-TW" dirty="0" smtClean="0"/>
              <a:t>)</a:t>
            </a:r>
            <a:r>
              <a:rPr lang="zh-TW" altLang="en-US" dirty="0" smtClean="0"/>
              <a:t>具有環境照護及異常偵測功能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但</a:t>
            </a:r>
            <a:r>
              <a:rPr lang="en-US" altLang="zh-TW" dirty="0" smtClean="0"/>
              <a:t>Apple</a:t>
            </a:r>
            <a:r>
              <a:rPr lang="zh-TW" altLang="en-US" dirty="0" smtClean="0"/>
              <a:t> </a:t>
            </a:r>
            <a:r>
              <a:rPr lang="en-US" altLang="zh-TW" dirty="0" smtClean="0"/>
              <a:t>Watch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Series</a:t>
            </a:r>
            <a:r>
              <a:rPr lang="zh-TW" altLang="en-US" dirty="0" smtClean="0"/>
              <a:t> </a:t>
            </a:r>
            <a:r>
              <a:rPr lang="en-US" altLang="zh-TW" dirty="0" smtClean="0"/>
              <a:t>4</a:t>
            </a:r>
            <a:r>
              <a:rPr lang="zh-TW" altLang="en-US" dirty="0" smtClean="0"/>
              <a:t>價格落在</a:t>
            </a:r>
            <a:r>
              <a:rPr lang="en-US" altLang="zh-TW" dirty="0" smtClean="0"/>
              <a:t>12,000 – 17,000</a:t>
            </a:r>
            <a:r>
              <a:rPr lang="zh-TW" altLang="en-US" dirty="0" smtClean="0"/>
              <a:t>之間，</a:t>
            </a:r>
            <a:r>
              <a:rPr lang="en-US" altLang="zh-TW" dirty="0" smtClean="0"/>
              <a:t>Home 8</a:t>
            </a:r>
            <a:r>
              <a:rPr lang="zh-TW" altLang="en-US" dirty="0" smtClean="0"/>
              <a:t>價格約在</a:t>
            </a:r>
            <a:r>
              <a:rPr lang="en-US" altLang="zh-TW" dirty="0" smtClean="0"/>
              <a:t>9900</a:t>
            </a:r>
            <a:r>
              <a:rPr lang="zh-TW" altLang="en-US" dirty="0" smtClean="0"/>
              <a:t>，但製作我們系統的材料費整套大約在</a:t>
            </a:r>
            <a:r>
              <a:rPr lang="en-US" altLang="zh-TW" dirty="0" smtClean="0"/>
              <a:t>5000</a:t>
            </a:r>
            <a:r>
              <a:rPr lang="zh-TW" altLang="en-US" dirty="0" smtClean="0"/>
              <a:t>上下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5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專</a:t>
            </a:r>
            <a:r>
              <a:rPr lang="zh-TW" altLang="en-US" dirty="0">
                <a:solidFill>
                  <a:schemeClr val="tx1"/>
                </a:solidFill>
              </a:rPr>
              <a:t>案</a:t>
            </a:r>
            <a:r>
              <a:rPr lang="zh-TW" altLang="en-US" dirty="0" smtClean="0">
                <a:solidFill>
                  <a:schemeClr val="tx1"/>
                </a:solidFill>
              </a:rPr>
              <a:t>方法</a:t>
            </a:r>
            <a:r>
              <a:rPr lang="en-US" altLang="zh-TW" dirty="0" smtClean="0">
                <a:solidFill>
                  <a:schemeClr val="tx1"/>
                </a:solidFill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</a:rPr>
              <a:t>系統架構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15467"/>
            <a:ext cx="8596668" cy="3880773"/>
          </a:xfrm>
        </p:spPr>
        <p:txBody>
          <a:bodyPr/>
          <a:lstStyle/>
          <a:p>
            <a:r>
              <a:rPr lang="zh-TW" altLang="zh-TW" dirty="0"/>
              <a:t>老人身上的感測器及家中配置的煙霧、溫度感測器透過</a:t>
            </a:r>
            <a:r>
              <a:rPr lang="en-US" altLang="zh-TW" dirty="0" err="1" smtClean="0"/>
              <a:t>wifi</a:t>
            </a:r>
            <a:r>
              <a:rPr lang="zh-TW" altLang="en-US" dirty="0" smtClean="0"/>
              <a:t>模組先傳送至家中樹莓派</a:t>
            </a:r>
            <a:r>
              <a:rPr lang="zh-TW" altLang="zh-TW" dirty="0" smtClean="0"/>
              <a:t>，</a:t>
            </a:r>
            <a:r>
              <a:rPr lang="zh-TW" altLang="en-US" dirty="0" smtClean="0"/>
              <a:t>中控中心</a:t>
            </a:r>
            <a:r>
              <a:rPr lang="zh-TW" altLang="zh-TW" dirty="0" smtClean="0"/>
              <a:t>再</a:t>
            </a:r>
            <a:r>
              <a:rPr lang="zh-TW" altLang="zh-TW" dirty="0"/>
              <a:t>判斷數值是否</a:t>
            </a:r>
            <a:r>
              <a:rPr lang="zh-TW" altLang="zh-TW" dirty="0" smtClean="0"/>
              <a:t>異常</a:t>
            </a:r>
            <a:r>
              <a:rPr lang="zh-TW" altLang="en-US" dirty="0" smtClean="0"/>
              <a:t>或者老人是否按下自我通報</a:t>
            </a:r>
            <a:r>
              <a:rPr lang="zh-TW" altLang="zh-TW" dirty="0" smtClean="0"/>
              <a:t>，</a:t>
            </a:r>
            <a:r>
              <a:rPr lang="zh-TW" altLang="zh-TW" dirty="0"/>
              <a:t>若</a:t>
            </a:r>
            <a:r>
              <a:rPr lang="zh-TW" altLang="zh-TW" dirty="0" smtClean="0"/>
              <a:t>有</a:t>
            </a:r>
            <a:r>
              <a:rPr lang="zh-TW" altLang="en-US" dirty="0"/>
              <a:t>異常</a:t>
            </a:r>
            <a:r>
              <a:rPr lang="zh-TW" altLang="zh-TW" dirty="0" smtClean="0"/>
              <a:t>則</a:t>
            </a:r>
            <a:r>
              <a:rPr lang="zh-TW" altLang="zh-TW" dirty="0"/>
              <a:t>通報救護</a:t>
            </a:r>
            <a:r>
              <a:rPr lang="zh-TW" altLang="zh-TW" dirty="0" smtClean="0"/>
              <a:t>人員</a:t>
            </a:r>
            <a:r>
              <a:rPr lang="zh-TW" altLang="en-US" dirty="0" smtClean="0"/>
              <a:t>及家人。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5" y="2421133"/>
            <a:ext cx="4712678" cy="418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3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專案方法</a:t>
            </a:r>
            <a:r>
              <a:rPr lang="en-US" altLang="zh-TW" dirty="0">
                <a:solidFill>
                  <a:schemeClr val="tx1"/>
                </a:solidFill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</a:rPr>
              <a:t>系統預估成</a:t>
            </a:r>
            <a:r>
              <a:rPr lang="zh-TW" altLang="en-US" dirty="0">
                <a:solidFill>
                  <a:schemeClr val="tx1"/>
                </a:solidFill>
              </a:rPr>
              <a:t>本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18583"/>
              </p:ext>
            </p:extLst>
          </p:nvPr>
        </p:nvGraphicFramePr>
        <p:xfrm>
          <a:off x="940777" y="1236290"/>
          <a:ext cx="8809892" cy="558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473">
                  <a:extLst>
                    <a:ext uri="{9D8B030D-6E8A-4147-A177-3AD203B41FA5}">
                      <a16:colId xmlns:a16="http://schemas.microsoft.com/office/drawing/2014/main" val="2416069041"/>
                    </a:ext>
                  </a:extLst>
                </a:gridCol>
                <a:gridCol w="2202473">
                  <a:extLst>
                    <a:ext uri="{9D8B030D-6E8A-4147-A177-3AD203B41FA5}">
                      <a16:colId xmlns:a16="http://schemas.microsoft.com/office/drawing/2014/main" val="2373326089"/>
                    </a:ext>
                  </a:extLst>
                </a:gridCol>
                <a:gridCol w="2202473">
                  <a:extLst>
                    <a:ext uri="{9D8B030D-6E8A-4147-A177-3AD203B41FA5}">
                      <a16:colId xmlns:a16="http://schemas.microsoft.com/office/drawing/2014/main" val="3236907935"/>
                    </a:ext>
                  </a:extLst>
                </a:gridCol>
                <a:gridCol w="2202473">
                  <a:extLst>
                    <a:ext uri="{9D8B030D-6E8A-4147-A177-3AD203B41FA5}">
                      <a16:colId xmlns:a16="http://schemas.microsoft.com/office/drawing/2014/main" val="1107770157"/>
                    </a:ext>
                  </a:extLst>
                </a:gridCol>
              </a:tblGrid>
              <a:tr h="3594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+mn-ea"/>
                          <a:ea typeface="+mn-ea"/>
                        </a:rPr>
                        <a:t>物件名稱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+mn-ea"/>
                          <a:ea typeface="+mn-ea"/>
                        </a:rPr>
                        <a:t>數量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+mn-ea"/>
                          <a:ea typeface="+mn-ea"/>
                        </a:rPr>
                        <a:t>單價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+mn-ea"/>
                          <a:ea typeface="+mn-ea"/>
                        </a:rPr>
                        <a:t>合計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508053"/>
                  </a:ext>
                </a:extLst>
              </a:tr>
              <a:tr h="3594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+mn-ea"/>
                          <a:ea typeface="+mn-ea"/>
                        </a:rPr>
                        <a:t>樹莓派</a:t>
                      </a:r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dirty="0" smtClean="0">
                          <a:latin typeface="+mn-ea"/>
                          <a:ea typeface="+mn-ea"/>
                        </a:rPr>
                        <a:t>第三代</a:t>
                      </a:r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)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1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$2160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$2160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53716"/>
                  </a:ext>
                </a:extLst>
              </a:tr>
              <a:tr h="56075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+mn-ea"/>
                          <a:ea typeface="+mn-ea"/>
                        </a:rPr>
                        <a:t>煙霧感測器</a:t>
                      </a:r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(MQ9)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3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$89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$267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385809"/>
                  </a:ext>
                </a:extLst>
              </a:tr>
              <a:tr h="6290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+mn-ea"/>
                          <a:ea typeface="+mn-ea"/>
                        </a:rPr>
                        <a:t>溫度感測器</a:t>
                      </a:r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(DHT22)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3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$190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$570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646528"/>
                  </a:ext>
                </a:extLst>
              </a:tr>
              <a:tr h="629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+mn-ea"/>
                          <a:ea typeface="+mn-ea"/>
                        </a:rPr>
                        <a:t>Wifi</a:t>
                      </a:r>
                      <a:r>
                        <a:rPr lang="zh-TW" altLang="en-US" dirty="0" smtClean="0">
                          <a:latin typeface="+mn-ea"/>
                          <a:ea typeface="+mn-ea"/>
                        </a:rPr>
                        <a:t>模組</a:t>
                      </a:r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(ESP8266)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4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$66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$264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263926"/>
                  </a:ext>
                </a:extLst>
              </a:tr>
              <a:tr h="6290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+mn-ea"/>
                          <a:ea typeface="+mn-ea"/>
                        </a:rPr>
                        <a:t>三軸陀螺儀</a:t>
                      </a:r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zh-TW" dirty="0" smtClean="0">
                          <a:latin typeface="+mn-ea"/>
                          <a:ea typeface="+mn-ea"/>
                        </a:rPr>
                      </a:br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(GY-50)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1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$120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$120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737882"/>
                  </a:ext>
                </a:extLst>
              </a:tr>
              <a:tr h="3594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+mn-ea"/>
                          <a:ea typeface="+mn-ea"/>
                        </a:rPr>
                        <a:t>按鈕模組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1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$15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$15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38263"/>
                  </a:ext>
                </a:extLst>
              </a:tr>
              <a:tr h="3594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+mn-ea"/>
                          <a:ea typeface="+mn-ea"/>
                        </a:rPr>
                        <a:t>蜂鳴器</a:t>
                      </a:r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(SJ-11)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1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$25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$25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605800"/>
                  </a:ext>
                </a:extLst>
              </a:tr>
              <a:tr h="56075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+mn-ea"/>
                          <a:ea typeface="+mn-ea"/>
                        </a:rPr>
                        <a:t>中控中心主機成本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$1000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971804"/>
                  </a:ext>
                </a:extLst>
              </a:tr>
              <a:tr h="3594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+mn-ea"/>
                          <a:ea typeface="+mn-ea"/>
                        </a:rPr>
                        <a:t>人事成本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$1000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792953"/>
                  </a:ext>
                </a:extLst>
              </a:tr>
              <a:tr h="359468">
                <a:tc>
                  <a:txBody>
                    <a:bodyPr/>
                    <a:lstStyle/>
                    <a:p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58288"/>
                  </a:ext>
                </a:extLst>
              </a:tr>
              <a:tr h="359468">
                <a:tc>
                  <a:txBody>
                    <a:bodyPr/>
                    <a:lstStyle/>
                    <a:p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dirty="0" smtClean="0">
                          <a:latin typeface="+mn-ea"/>
                          <a:ea typeface="+mn-ea"/>
                        </a:rPr>
                        <a:t>總計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$5421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512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76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專</a:t>
            </a:r>
            <a:r>
              <a:rPr lang="zh-TW" altLang="en-US" dirty="0">
                <a:solidFill>
                  <a:schemeClr val="tx1"/>
                </a:solidFill>
              </a:rPr>
              <a:t>案</a:t>
            </a:r>
            <a:r>
              <a:rPr lang="zh-TW" altLang="en-US" dirty="0" smtClean="0">
                <a:solidFill>
                  <a:schemeClr val="tx1"/>
                </a:solidFill>
              </a:rPr>
              <a:t>方法</a:t>
            </a:r>
            <a:r>
              <a:rPr lang="en-US" altLang="zh-TW" dirty="0" smtClean="0">
                <a:solidFill>
                  <a:schemeClr val="tx1"/>
                </a:solidFill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</a:rPr>
              <a:t>功能結構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24259"/>
            <a:ext cx="8596668" cy="3880773"/>
          </a:xfrm>
        </p:spPr>
        <p:txBody>
          <a:bodyPr/>
          <a:lstStyle/>
          <a:p>
            <a:r>
              <a:rPr lang="zh-TW" altLang="zh-TW" dirty="0"/>
              <a:t>居家照護系統底下</a:t>
            </a:r>
            <a:r>
              <a:rPr lang="zh-TW" altLang="zh-TW" dirty="0" smtClean="0"/>
              <a:t>分為</a:t>
            </a:r>
            <a:r>
              <a:rPr lang="zh-TW" altLang="en-US" dirty="0" smtClean="0"/>
              <a:t>感測器、穿戴式裝置、微型電腦、中控中心</a:t>
            </a:r>
            <a:r>
              <a:rPr lang="zh-TW" altLang="zh-TW" dirty="0" smtClean="0"/>
              <a:t>，</a:t>
            </a:r>
            <a:r>
              <a:rPr lang="zh-TW" altLang="en-US" dirty="0" smtClean="0"/>
              <a:t>感測器部分又包含兩類項目</a:t>
            </a:r>
            <a:r>
              <a:rPr lang="zh-TW" altLang="zh-TW" dirty="0" smtClean="0"/>
              <a:t>，</a:t>
            </a:r>
            <a:r>
              <a:rPr lang="zh-TW" altLang="en-US" dirty="0" smtClean="0"/>
              <a:t>微型電腦</a:t>
            </a:r>
            <a:r>
              <a:rPr lang="zh-TW" altLang="zh-TW" dirty="0" smtClean="0"/>
              <a:t>會</a:t>
            </a:r>
            <a:r>
              <a:rPr lang="zh-TW" altLang="zh-TW" dirty="0"/>
              <a:t>將偵測到的數值回</a:t>
            </a:r>
            <a:r>
              <a:rPr lang="zh-TW" altLang="zh-TW" dirty="0" smtClean="0"/>
              <a:t>傳</a:t>
            </a:r>
            <a:r>
              <a:rPr lang="zh-TW" altLang="en-US" dirty="0" smtClean="0"/>
              <a:t>至中控中心</a:t>
            </a:r>
            <a:r>
              <a:rPr lang="zh-TW" altLang="zh-TW" dirty="0" smtClean="0"/>
              <a:t>判斷</a:t>
            </a:r>
            <a:r>
              <a:rPr lang="zh-TW" altLang="zh-TW" dirty="0"/>
              <a:t>是否</a:t>
            </a:r>
            <a:r>
              <a:rPr lang="zh-TW" altLang="zh-TW" dirty="0" smtClean="0"/>
              <a:t>異常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593" y="2330238"/>
            <a:ext cx="6496644" cy="424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4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專</a:t>
            </a:r>
            <a:r>
              <a:rPr lang="zh-TW" altLang="en-US" dirty="0">
                <a:solidFill>
                  <a:schemeClr val="tx1"/>
                </a:solidFill>
              </a:rPr>
              <a:t>案</a:t>
            </a:r>
            <a:r>
              <a:rPr lang="zh-TW" altLang="en-US" dirty="0" smtClean="0">
                <a:solidFill>
                  <a:schemeClr val="tx1"/>
                </a:solidFill>
              </a:rPr>
              <a:t>方法</a:t>
            </a:r>
            <a:r>
              <a:rPr lang="en-US" altLang="zh-TW" dirty="0">
                <a:solidFill>
                  <a:schemeClr val="tx1"/>
                </a:solidFill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</a:rPr>
              <a:t>功能需</a:t>
            </a:r>
            <a:r>
              <a:rPr lang="zh-TW" altLang="en-US" dirty="0">
                <a:solidFill>
                  <a:schemeClr val="tx1"/>
                </a:solidFill>
              </a:rPr>
              <a:t>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85900"/>
            <a:ext cx="8596668" cy="4686300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sz="2000" dirty="0"/>
              <a:t>煙霧感測</a:t>
            </a:r>
            <a:endParaRPr lang="en-US" altLang="zh-TW" sz="2000" dirty="0"/>
          </a:p>
          <a:p>
            <a:pPr lvl="1"/>
            <a:r>
              <a:rPr lang="zh-TW" altLang="en-US" sz="1800" dirty="0"/>
              <a:t>偵測二氧化碳、天然氣、懸浮粒子等數值，傳送數值到微型電腦</a:t>
            </a:r>
            <a:endParaRPr lang="en-US" altLang="zh-TW" sz="1800" dirty="0"/>
          </a:p>
          <a:p>
            <a:r>
              <a:rPr lang="zh-TW" altLang="en-US" sz="2000" dirty="0"/>
              <a:t>溫度偵測</a:t>
            </a:r>
            <a:endParaRPr lang="en-US" altLang="zh-TW" sz="2000" dirty="0"/>
          </a:p>
          <a:p>
            <a:pPr lvl="1"/>
            <a:r>
              <a:rPr lang="zh-TW" altLang="en-US" sz="1800" dirty="0"/>
              <a:t>偵測溫度，傳送數值到微型電腦</a:t>
            </a:r>
            <a:endParaRPr lang="en-US" altLang="zh-TW" sz="1800" dirty="0"/>
          </a:p>
          <a:p>
            <a:r>
              <a:rPr lang="zh-TW" altLang="en-US" sz="2000" dirty="0"/>
              <a:t>穿戴式裝置</a:t>
            </a:r>
            <a:endParaRPr lang="en-US" altLang="zh-TW" sz="2000" dirty="0"/>
          </a:p>
          <a:p>
            <a:pPr lvl="1"/>
            <a:r>
              <a:rPr lang="zh-TW" altLang="en-US" sz="1800" dirty="0"/>
              <a:t>按鈕式裝置，按下後可發送訊息到微型電腦且會有蜂鳴聲，讓電腦知道發生緊急情況</a:t>
            </a:r>
            <a:endParaRPr lang="en-US" altLang="zh-TW" sz="1800" dirty="0"/>
          </a:p>
          <a:p>
            <a:pPr lvl="1"/>
            <a:r>
              <a:rPr lang="zh-TW" altLang="en-US" sz="1800" dirty="0"/>
              <a:t>透過陀螺儀偵測跌倒</a:t>
            </a:r>
            <a:endParaRPr lang="en-US" altLang="zh-TW" sz="1800" dirty="0"/>
          </a:p>
          <a:p>
            <a:r>
              <a:rPr lang="zh-TW" altLang="en-US" sz="2000" dirty="0"/>
              <a:t>微型電腦</a:t>
            </a:r>
            <a:endParaRPr lang="en-US" altLang="zh-TW" sz="2000" dirty="0"/>
          </a:p>
          <a:p>
            <a:pPr lvl="1"/>
            <a:r>
              <a:rPr lang="zh-TW" altLang="en-US" sz="1800" dirty="0" smtClean="0"/>
              <a:t>透過</a:t>
            </a:r>
            <a:r>
              <a:rPr lang="en-US" altLang="zh-TW" sz="1800" dirty="0" smtClean="0"/>
              <a:t>WIFI</a:t>
            </a:r>
            <a:r>
              <a:rPr lang="zh-TW" altLang="en-US" sz="1800" dirty="0" smtClean="0"/>
              <a:t>模組</a:t>
            </a:r>
            <a:r>
              <a:rPr lang="zh-TW" altLang="en-US" sz="1800" dirty="0"/>
              <a:t>，接收上述裝置訊息</a:t>
            </a:r>
            <a:endParaRPr lang="en-US" altLang="zh-TW" sz="1800" dirty="0"/>
          </a:p>
          <a:p>
            <a:pPr lvl="1"/>
            <a:r>
              <a:rPr lang="zh-TW" altLang="en-US" sz="1800" dirty="0" smtClean="0"/>
              <a:t>透過寬頻網</a:t>
            </a:r>
            <a:r>
              <a:rPr lang="zh-TW" altLang="en-US" sz="1800" dirty="0"/>
              <a:t>路</a:t>
            </a:r>
            <a:r>
              <a:rPr lang="zh-TW" altLang="en-US" sz="1800" dirty="0" smtClean="0"/>
              <a:t>，</a:t>
            </a:r>
            <a:r>
              <a:rPr lang="zh-TW" altLang="en-US" sz="1800" dirty="0"/>
              <a:t>傳送訊息給中控中心</a:t>
            </a:r>
            <a:endParaRPr lang="en-US" altLang="zh-TW" sz="1800" dirty="0"/>
          </a:p>
          <a:p>
            <a:r>
              <a:rPr lang="zh-TW" altLang="en-US" sz="2000" dirty="0"/>
              <a:t>中控中心</a:t>
            </a:r>
            <a:endParaRPr lang="en-US" altLang="zh-TW" sz="2000" dirty="0"/>
          </a:p>
          <a:p>
            <a:pPr lvl="1"/>
            <a:r>
              <a:rPr lang="zh-TW" altLang="en-US" sz="1800" dirty="0"/>
              <a:t>接收微型電腦訊息</a:t>
            </a:r>
            <a:endParaRPr lang="en-US" altLang="zh-TW" sz="1800" dirty="0"/>
          </a:p>
          <a:p>
            <a:pPr lvl="1"/>
            <a:r>
              <a:rPr lang="zh-TW" altLang="en-US" sz="1800" dirty="0"/>
              <a:t>判斷訊息數值是否異常</a:t>
            </a:r>
            <a:endParaRPr lang="en-US" altLang="zh-TW" sz="1800" dirty="0"/>
          </a:p>
          <a:p>
            <a:pPr lvl="1"/>
            <a:r>
              <a:rPr lang="zh-TW" altLang="en-US" sz="1800" dirty="0"/>
              <a:t>通報相關單位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313812221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1316</TotalTime>
  <Words>769</Words>
  <Application>Microsoft Office PowerPoint</Application>
  <PresentationFormat>寬螢幕</PresentationFormat>
  <Paragraphs>110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微軟正黑體</vt:lpstr>
      <vt:lpstr>微軟正黑體</vt:lpstr>
      <vt:lpstr>Arial</vt:lpstr>
      <vt:lpstr>Helvetica</vt:lpstr>
      <vt:lpstr>Trebuchet MS</vt:lpstr>
      <vt:lpstr>Wingdings 3</vt:lpstr>
      <vt:lpstr>多面向</vt:lpstr>
      <vt:lpstr>軟體品質管理期中報告 居家照護系統</vt:lpstr>
      <vt:lpstr>Outline</vt:lpstr>
      <vt:lpstr>專案動機 </vt:lpstr>
      <vt:lpstr>專案目的</vt:lpstr>
      <vt:lpstr>需求分析</vt:lpstr>
      <vt:lpstr>專案方法-系統架構 </vt:lpstr>
      <vt:lpstr>專案方法-系統預估成本 </vt:lpstr>
      <vt:lpstr>專案方法-功能結構</vt:lpstr>
      <vt:lpstr>專案方法-功能需求</vt:lpstr>
      <vt:lpstr>任務規劃-煙霧偵測</vt:lpstr>
      <vt:lpstr>任務規劃-溫度偵測</vt:lpstr>
      <vt:lpstr>任務規劃-穿戴式裝置</vt:lpstr>
      <vt:lpstr>任務規劃-樹莓派微型電腦</vt:lpstr>
      <vt:lpstr>任務規劃-中控中心</vt:lpstr>
      <vt:lpstr>時程規劃</vt:lpstr>
      <vt:lpstr>時程規劃</vt:lpstr>
      <vt:lpstr>設備及工具</vt:lpstr>
      <vt:lpstr>工作分配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軟體品質管理期中報告 居家照護系統</dc:title>
  <dc:creator>Windows 使用者</dc:creator>
  <cp:lastModifiedBy>Kuang</cp:lastModifiedBy>
  <cp:revision>44</cp:revision>
  <dcterms:created xsi:type="dcterms:W3CDTF">2019-04-17T06:22:37Z</dcterms:created>
  <dcterms:modified xsi:type="dcterms:W3CDTF">2019-06-24T18:18:21Z</dcterms:modified>
</cp:coreProperties>
</file>