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63" r:id="rId4"/>
    <p:sldId id="260" r:id="rId5"/>
    <p:sldId id="265" r:id="rId6"/>
    <p:sldId id="266"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7" autoAdjust="0"/>
    <p:restoredTop sz="94660"/>
  </p:normalViewPr>
  <p:slideViewPr>
    <p:cSldViewPr snapToGrid="0">
      <p:cViewPr varScale="1">
        <p:scale>
          <a:sx n="71" d="100"/>
          <a:sy n="71" d="100"/>
        </p:scale>
        <p:origin x="5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834E-A8EE-B39A-A749-3FF0F957D3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B0076D-B0B2-6F59-9919-3789A22B8B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86FCFF-2940-BD19-A868-55B8D75CFB7A}"/>
              </a:ext>
            </a:extLst>
          </p:cNvPr>
          <p:cNvSpPr>
            <a:spLocks noGrp="1"/>
          </p:cNvSpPr>
          <p:nvPr>
            <p:ph type="dt" sz="half" idx="10"/>
          </p:nvPr>
        </p:nvSpPr>
        <p:spPr/>
        <p:txBody>
          <a:bodyPr/>
          <a:lstStyle/>
          <a:p>
            <a:fld id="{E642CE36-443C-4CB6-B5F3-5F268E25D070}" type="datetimeFigureOut">
              <a:rPr lang="en-US" smtClean="0"/>
              <a:t>10/28/2022</a:t>
            </a:fld>
            <a:endParaRPr lang="en-US"/>
          </a:p>
        </p:txBody>
      </p:sp>
      <p:sp>
        <p:nvSpPr>
          <p:cNvPr id="5" name="Footer Placeholder 4">
            <a:extLst>
              <a:ext uri="{FF2B5EF4-FFF2-40B4-BE49-F238E27FC236}">
                <a16:creationId xmlns:a16="http://schemas.microsoft.com/office/drawing/2014/main" id="{91FC1897-7D3F-1828-F676-A0B58DAFE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57530-5EC5-4434-2E07-4ACB60FAA4D6}"/>
              </a:ext>
            </a:extLst>
          </p:cNvPr>
          <p:cNvSpPr>
            <a:spLocks noGrp="1"/>
          </p:cNvSpPr>
          <p:nvPr>
            <p:ph type="sldNum" sz="quarter" idx="12"/>
          </p:nvPr>
        </p:nvSpPr>
        <p:spPr/>
        <p:txBody>
          <a:bodyPr/>
          <a:lstStyle/>
          <a:p>
            <a:fld id="{26ADB31A-BF33-433C-A267-DAAF3DF581FC}" type="slidenum">
              <a:rPr lang="en-US" smtClean="0"/>
              <a:t>‹#›</a:t>
            </a:fld>
            <a:endParaRPr lang="en-US"/>
          </a:p>
        </p:txBody>
      </p:sp>
    </p:spTree>
    <p:extLst>
      <p:ext uri="{BB962C8B-B14F-4D97-AF65-F5344CB8AC3E}">
        <p14:creationId xmlns:p14="http://schemas.microsoft.com/office/powerpoint/2010/main" val="3997945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6DAC-0CD6-4FB0-1090-00E1767CA7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67F393-347A-C5C0-319A-A501726A19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37DF1-2A37-B2E6-F49E-9675A4AE016D}"/>
              </a:ext>
            </a:extLst>
          </p:cNvPr>
          <p:cNvSpPr>
            <a:spLocks noGrp="1"/>
          </p:cNvSpPr>
          <p:nvPr>
            <p:ph type="dt" sz="half" idx="10"/>
          </p:nvPr>
        </p:nvSpPr>
        <p:spPr/>
        <p:txBody>
          <a:bodyPr/>
          <a:lstStyle/>
          <a:p>
            <a:fld id="{E642CE36-443C-4CB6-B5F3-5F268E25D070}" type="datetimeFigureOut">
              <a:rPr lang="en-US" smtClean="0"/>
              <a:t>10/28/2022</a:t>
            </a:fld>
            <a:endParaRPr lang="en-US"/>
          </a:p>
        </p:txBody>
      </p:sp>
      <p:sp>
        <p:nvSpPr>
          <p:cNvPr id="5" name="Footer Placeholder 4">
            <a:extLst>
              <a:ext uri="{FF2B5EF4-FFF2-40B4-BE49-F238E27FC236}">
                <a16:creationId xmlns:a16="http://schemas.microsoft.com/office/drawing/2014/main" id="{96C8D807-15C4-F423-631D-3EAE3398D6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56051-C73D-7854-2083-6DC380CADB89}"/>
              </a:ext>
            </a:extLst>
          </p:cNvPr>
          <p:cNvSpPr>
            <a:spLocks noGrp="1"/>
          </p:cNvSpPr>
          <p:nvPr>
            <p:ph type="sldNum" sz="quarter" idx="12"/>
          </p:nvPr>
        </p:nvSpPr>
        <p:spPr/>
        <p:txBody>
          <a:bodyPr/>
          <a:lstStyle/>
          <a:p>
            <a:fld id="{26ADB31A-BF33-433C-A267-DAAF3DF581FC}" type="slidenum">
              <a:rPr lang="en-US" smtClean="0"/>
              <a:t>‹#›</a:t>
            </a:fld>
            <a:endParaRPr lang="en-US"/>
          </a:p>
        </p:txBody>
      </p:sp>
    </p:spTree>
    <p:extLst>
      <p:ext uri="{BB962C8B-B14F-4D97-AF65-F5344CB8AC3E}">
        <p14:creationId xmlns:p14="http://schemas.microsoft.com/office/powerpoint/2010/main" val="180548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F59BA2-FB61-9B1C-894F-B1C0A06937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66314E-2C89-7E99-EB54-AEC6D92147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2984B-AB6D-2B00-9F0D-F0501B977112}"/>
              </a:ext>
            </a:extLst>
          </p:cNvPr>
          <p:cNvSpPr>
            <a:spLocks noGrp="1"/>
          </p:cNvSpPr>
          <p:nvPr>
            <p:ph type="dt" sz="half" idx="10"/>
          </p:nvPr>
        </p:nvSpPr>
        <p:spPr/>
        <p:txBody>
          <a:bodyPr/>
          <a:lstStyle/>
          <a:p>
            <a:fld id="{E642CE36-443C-4CB6-B5F3-5F268E25D070}" type="datetimeFigureOut">
              <a:rPr lang="en-US" smtClean="0"/>
              <a:t>10/28/2022</a:t>
            </a:fld>
            <a:endParaRPr lang="en-US"/>
          </a:p>
        </p:txBody>
      </p:sp>
      <p:sp>
        <p:nvSpPr>
          <p:cNvPr id="5" name="Footer Placeholder 4">
            <a:extLst>
              <a:ext uri="{FF2B5EF4-FFF2-40B4-BE49-F238E27FC236}">
                <a16:creationId xmlns:a16="http://schemas.microsoft.com/office/drawing/2014/main" id="{78A52831-459D-DBB8-00BE-F41F3AAF4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49E9D-F7DB-F3B5-C11F-7E0965BCAB8F}"/>
              </a:ext>
            </a:extLst>
          </p:cNvPr>
          <p:cNvSpPr>
            <a:spLocks noGrp="1"/>
          </p:cNvSpPr>
          <p:nvPr>
            <p:ph type="sldNum" sz="quarter" idx="12"/>
          </p:nvPr>
        </p:nvSpPr>
        <p:spPr/>
        <p:txBody>
          <a:bodyPr/>
          <a:lstStyle/>
          <a:p>
            <a:fld id="{26ADB31A-BF33-433C-A267-DAAF3DF581FC}" type="slidenum">
              <a:rPr lang="en-US" smtClean="0"/>
              <a:t>‹#›</a:t>
            </a:fld>
            <a:endParaRPr lang="en-US"/>
          </a:p>
        </p:txBody>
      </p:sp>
    </p:spTree>
    <p:extLst>
      <p:ext uri="{BB962C8B-B14F-4D97-AF65-F5344CB8AC3E}">
        <p14:creationId xmlns:p14="http://schemas.microsoft.com/office/powerpoint/2010/main" val="495021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B167-D2C0-12C1-991D-F200D1DC8E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5B1BEF-69D6-5058-CCCF-B02EC5B0CB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798AF-D443-3E9D-7B25-60E1F0C4DBB6}"/>
              </a:ext>
            </a:extLst>
          </p:cNvPr>
          <p:cNvSpPr>
            <a:spLocks noGrp="1"/>
          </p:cNvSpPr>
          <p:nvPr>
            <p:ph type="dt" sz="half" idx="10"/>
          </p:nvPr>
        </p:nvSpPr>
        <p:spPr/>
        <p:txBody>
          <a:bodyPr/>
          <a:lstStyle/>
          <a:p>
            <a:fld id="{E642CE36-443C-4CB6-B5F3-5F268E25D070}" type="datetimeFigureOut">
              <a:rPr lang="en-US" smtClean="0"/>
              <a:t>10/28/2022</a:t>
            </a:fld>
            <a:endParaRPr lang="en-US"/>
          </a:p>
        </p:txBody>
      </p:sp>
      <p:sp>
        <p:nvSpPr>
          <p:cNvPr id="5" name="Footer Placeholder 4">
            <a:extLst>
              <a:ext uri="{FF2B5EF4-FFF2-40B4-BE49-F238E27FC236}">
                <a16:creationId xmlns:a16="http://schemas.microsoft.com/office/drawing/2014/main" id="{E0B8FEF0-AC25-E046-4FD5-08B444873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3401F-68D2-FBFE-DB4B-6EA30557C194}"/>
              </a:ext>
            </a:extLst>
          </p:cNvPr>
          <p:cNvSpPr>
            <a:spLocks noGrp="1"/>
          </p:cNvSpPr>
          <p:nvPr>
            <p:ph type="sldNum" sz="quarter" idx="12"/>
          </p:nvPr>
        </p:nvSpPr>
        <p:spPr/>
        <p:txBody>
          <a:bodyPr/>
          <a:lstStyle/>
          <a:p>
            <a:fld id="{26ADB31A-BF33-433C-A267-DAAF3DF581FC}" type="slidenum">
              <a:rPr lang="en-US" smtClean="0"/>
              <a:t>‹#›</a:t>
            </a:fld>
            <a:endParaRPr lang="en-US"/>
          </a:p>
        </p:txBody>
      </p:sp>
    </p:spTree>
    <p:extLst>
      <p:ext uri="{BB962C8B-B14F-4D97-AF65-F5344CB8AC3E}">
        <p14:creationId xmlns:p14="http://schemas.microsoft.com/office/powerpoint/2010/main" val="390720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8B48-FF54-0416-A385-E63413360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9904A9-6372-EB79-5F46-4FC84FAE8F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8C59F4-0873-7DCB-5764-122CBC28AF40}"/>
              </a:ext>
            </a:extLst>
          </p:cNvPr>
          <p:cNvSpPr>
            <a:spLocks noGrp="1"/>
          </p:cNvSpPr>
          <p:nvPr>
            <p:ph type="dt" sz="half" idx="10"/>
          </p:nvPr>
        </p:nvSpPr>
        <p:spPr/>
        <p:txBody>
          <a:bodyPr/>
          <a:lstStyle/>
          <a:p>
            <a:fld id="{E642CE36-443C-4CB6-B5F3-5F268E25D070}" type="datetimeFigureOut">
              <a:rPr lang="en-US" smtClean="0"/>
              <a:t>10/28/2022</a:t>
            </a:fld>
            <a:endParaRPr lang="en-US"/>
          </a:p>
        </p:txBody>
      </p:sp>
      <p:sp>
        <p:nvSpPr>
          <p:cNvPr id="5" name="Footer Placeholder 4">
            <a:extLst>
              <a:ext uri="{FF2B5EF4-FFF2-40B4-BE49-F238E27FC236}">
                <a16:creationId xmlns:a16="http://schemas.microsoft.com/office/drawing/2014/main" id="{B7FE1B7D-8C59-1AF7-1192-EF1666AE8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6D55F-FAF5-A4FC-7FF2-DA8BF0FAE5F9}"/>
              </a:ext>
            </a:extLst>
          </p:cNvPr>
          <p:cNvSpPr>
            <a:spLocks noGrp="1"/>
          </p:cNvSpPr>
          <p:nvPr>
            <p:ph type="sldNum" sz="quarter" idx="12"/>
          </p:nvPr>
        </p:nvSpPr>
        <p:spPr/>
        <p:txBody>
          <a:bodyPr/>
          <a:lstStyle/>
          <a:p>
            <a:fld id="{26ADB31A-BF33-433C-A267-DAAF3DF581FC}" type="slidenum">
              <a:rPr lang="en-US" smtClean="0"/>
              <a:t>‹#›</a:t>
            </a:fld>
            <a:endParaRPr lang="en-US"/>
          </a:p>
        </p:txBody>
      </p:sp>
    </p:spTree>
    <p:extLst>
      <p:ext uri="{BB962C8B-B14F-4D97-AF65-F5344CB8AC3E}">
        <p14:creationId xmlns:p14="http://schemas.microsoft.com/office/powerpoint/2010/main" val="1462488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86AC2-0116-3A9F-A42C-2461BDB1FA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E1A835-FEF3-07B0-BB21-A8624CEA58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F17804-F4B9-D318-8156-9A00D18D6D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15DA2C-6152-98CB-2DCD-3671671AF612}"/>
              </a:ext>
            </a:extLst>
          </p:cNvPr>
          <p:cNvSpPr>
            <a:spLocks noGrp="1"/>
          </p:cNvSpPr>
          <p:nvPr>
            <p:ph type="dt" sz="half" idx="10"/>
          </p:nvPr>
        </p:nvSpPr>
        <p:spPr/>
        <p:txBody>
          <a:bodyPr/>
          <a:lstStyle/>
          <a:p>
            <a:fld id="{E642CE36-443C-4CB6-B5F3-5F268E25D070}" type="datetimeFigureOut">
              <a:rPr lang="en-US" smtClean="0"/>
              <a:t>10/28/2022</a:t>
            </a:fld>
            <a:endParaRPr lang="en-US"/>
          </a:p>
        </p:txBody>
      </p:sp>
      <p:sp>
        <p:nvSpPr>
          <p:cNvPr id="6" name="Footer Placeholder 5">
            <a:extLst>
              <a:ext uri="{FF2B5EF4-FFF2-40B4-BE49-F238E27FC236}">
                <a16:creationId xmlns:a16="http://schemas.microsoft.com/office/drawing/2014/main" id="{31165045-DCBC-604C-4FC1-4821F2907A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BCBD7-1A5A-8047-31F2-82C7B2688AED}"/>
              </a:ext>
            </a:extLst>
          </p:cNvPr>
          <p:cNvSpPr>
            <a:spLocks noGrp="1"/>
          </p:cNvSpPr>
          <p:nvPr>
            <p:ph type="sldNum" sz="quarter" idx="12"/>
          </p:nvPr>
        </p:nvSpPr>
        <p:spPr/>
        <p:txBody>
          <a:bodyPr/>
          <a:lstStyle/>
          <a:p>
            <a:fld id="{26ADB31A-BF33-433C-A267-DAAF3DF581FC}" type="slidenum">
              <a:rPr lang="en-US" smtClean="0"/>
              <a:t>‹#›</a:t>
            </a:fld>
            <a:endParaRPr lang="en-US"/>
          </a:p>
        </p:txBody>
      </p:sp>
    </p:spTree>
    <p:extLst>
      <p:ext uri="{BB962C8B-B14F-4D97-AF65-F5344CB8AC3E}">
        <p14:creationId xmlns:p14="http://schemas.microsoft.com/office/powerpoint/2010/main" val="174689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B0330-6B12-10B3-279A-C0D0E5FF3F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D2EB4C-22D6-687B-4262-E60593AE59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278832-25AE-9F50-2A5F-F0C281187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1D964A-8880-E689-1045-1D59A5C2A8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BE7E6C-0F5A-B56E-EB0C-F11E6B32F4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9F9000-AEFE-FA90-1F00-6E301274E7D8}"/>
              </a:ext>
            </a:extLst>
          </p:cNvPr>
          <p:cNvSpPr>
            <a:spLocks noGrp="1"/>
          </p:cNvSpPr>
          <p:nvPr>
            <p:ph type="dt" sz="half" idx="10"/>
          </p:nvPr>
        </p:nvSpPr>
        <p:spPr/>
        <p:txBody>
          <a:bodyPr/>
          <a:lstStyle/>
          <a:p>
            <a:fld id="{E642CE36-443C-4CB6-B5F3-5F268E25D070}" type="datetimeFigureOut">
              <a:rPr lang="en-US" smtClean="0"/>
              <a:t>10/28/2022</a:t>
            </a:fld>
            <a:endParaRPr lang="en-US"/>
          </a:p>
        </p:txBody>
      </p:sp>
      <p:sp>
        <p:nvSpPr>
          <p:cNvPr id="8" name="Footer Placeholder 7">
            <a:extLst>
              <a:ext uri="{FF2B5EF4-FFF2-40B4-BE49-F238E27FC236}">
                <a16:creationId xmlns:a16="http://schemas.microsoft.com/office/drawing/2014/main" id="{B7361FDE-637B-609B-AD8E-F359AC9FF9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62EC0D-74EC-1757-0C18-AF5A45893031}"/>
              </a:ext>
            </a:extLst>
          </p:cNvPr>
          <p:cNvSpPr>
            <a:spLocks noGrp="1"/>
          </p:cNvSpPr>
          <p:nvPr>
            <p:ph type="sldNum" sz="quarter" idx="12"/>
          </p:nvPr>
        </p:nvSpPr>
        <p:spPr/>
        <p:txBody>
          <a:bodyPr/>
          <a:lstStyle/>
          <a:p>
            <a:fld id="{26ADB31A-BF33-433C-A267-DAAF3DF581FC}" type="slidenum">
              <a:rPr lang="en-US" smtClean="0"/>
              <a:t>‹#›</a:t>
            </a:fld>
            <a:endParaRPr lang="en-US"/>
          </a:p>
        </p:txBody>
      </p:sp>
    </p:spTree>
    <p:extLst>
      <p:ext uri="{BB962C8B-B14F-4D97-AF65-F5344CB8AC3E}">
        <p14:creationId xmlns:p14="http://schemas.microsoft.com/office/powerpoint/2010/main" val="410900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BF88-859A-FA3D-5491-03BC015C44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0420B2-4FD8-1C89-306B-EDE111C642C8}"/>
              </a:ext>
            </a:extLst>
          </p:cNvPr>
          <p:cNvSpPr>
            <a:spLocks noGrp="1"/>
          </p:cNvSpPr>
          <p:nvPr>
            <p:ph type="dt" sz="half" idx="10"/>
          </p:nvPr>
        </p:nvSpPr>
        <p:spPr/>
        <p:txBody>
          <a:bodyPr/>
          <a:lstStyle/>
          <a:p>
            <a:fld id="{E642CE36-443C-4CB6-B5F3-5F268E25D070}" type="datetimeFigureOut">
              <a:rPr lang="en-US" smtClean="0"/>
              <a:t>10/28/2022</a:t>
            </a:fld>
            <a:endParaRPr lang="en-US"/>
          </a:p>
        </p:txBody>
      </p:sp>
      <p:sp>
        <p:nvSpPr>
          <p:cNvPr id="4" name="Footer Placeholder 3">
            <a:extLst>
              <a:ext uri="{FF2B5EF4-FFF2-40B4-BE49-F238E27FC236}">
                <a16:creationId xmlns:a16="http://schemas.microsoft.com/office/drawing/2014/main" id="{DCC3CEF9-CB60-77FE-C97B-5B4D2B7D21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585BEE-9755-3206-CA65-34136997699A}"/>
              </a:ext>
            </a:extLst>
          </p:cNvPr>
          <p:cNvSpPr>
            <a:spLocks noGrp="1"/>
          </p:cNvSpPr>
          <p:nvPr>
            <p:ph type="sldNum" sz="quarter" idx="12"/>
          </p:nvPr>
        </p:nvSpPr>
        <p:spPr/>
        <p:txBody>
          <a:bodyPr/>
          <a:lstStyle/>
          <a:p>
            <a:fld id="{26ADB31A-BF33-433C-A267-DAAF3DF581FC}" type="slidenum">
              <a:rPr lang="en-US" smtClean="0"/>
              <a:t>‹#›</a:t>
            </a:fld>
            <a:endParaRPr lang="en-US"/>
          </a:p>
        </p:txBody>
      </p:sp>
    </p:spTree>
    <p:extLst>
      <p:ext uri="{BB962C8B-B14F-4D97-AF65-F5344CB8AC3E}">
        <p14:creationId xmlns:p14="http://schemas.microsoft.com/office/powerpoint/2010/main" val="3659960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0EB846-5F83-FAFC-8864-6501C82F5FEF}"/>
              </a:ext>
            </a:extLst>
          </p:cNvPr>
          <p:cNvSpPr>
            <a:spLocks noGrp="1"/>
          </p:cNvSpPr>
          <p:nvPr>
            <p:ph type="dt" sz="half" idx="10"/>
          </p:nvPr>
        </p:nvSpPr>
        <p:spPr/>
        <p:txBody>
          <a:bodyPr/>
          <a:lstStyle/>
          <a:p>
            <a:fld id="{E642CE36-443C-4CB6-B5F3-5F268E25D070}" type="datetimeFigureOut">
              <a:rPr lang="en-US" smtClean="0"/>
              <a:t>10/28/2022</a:t>
            </a:fld>
            <a:endParaRPr lang="en-US"/>
          </a:p>
        </p:txBody>
      </p:sp>
      <p:sp>
        <p:nvSpPr>
          <p:cNvPr id="3" name="Footer Placeholder 2">
            <a:extLst>
              <a:ext uri="{FF2B5EF4-FFF2-40B4-BE49-F238E27FC236}">
                <a16:creationId xmlns:a16="http://schemas.microsoft.com/office/drawing/2014/main" id="{134B4C90-9177-3A7D-9CC0-180ADBD942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109374-ED28-9417-06D3-54499080F2C8}"/>
              </a:ext>
            </a:extLst>
          </p:cNvPr>
          <p:cNvSpPr>
            <a:spLocks noGrp="1"/>
          </p:cNvSpPr>
          <p:nvPr>
            <p:ph type="sldNum" sz="quarter" idx="12"/>
          </p:nvPr>
        </p:nvSpPr>
        <p:spPr/>
        <p:txBody>
          <a:bodyPr/>
          <a:lstStyle/>
          <a:p>
            <a:fld id="{26ADB31A-BF33-433C-A267-DAAF3DF581FC}" type="slidenum">
              <a:rPr lang="en-US" smtClean="0"/>
              <a:t>‹#›</a:t>
            </a:fld>
            <a:endParaRPr lang="en-US"/>
          </a:p>
        </p:txBody>
      </p:sp>
    </p:spTree>
    <p:extLst>
      <p:ext uri="{BB962C8B-B14F-4D97-AF65-F5344CB8AC3E}">
        <p14:creationId xmlns:p14="http://schemas.microsoft.com/office/powerpoint/2010/main" val="3588362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CB76-0777-E9FB-0704-1A43D874A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6C3881-B027-1763-87C7-D9F63F3E6C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017F2C-A0BB-63FB-A366-EF83BBB66E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70A349-788A-BB4A-1713-ADB1EFC3C5AD}"/>
              </a:ext>
            </a:extLst>
          </p:cNvPr>
          <p:cNvSpPr>
            <a:spLocks noGrp="1"/>
          </p:cNvSpPr>
          <p:nvPr>
            <p:ph type="dt" sz="half" idx="10"/>
          </p:nvPr>
        </p:nvSpPr>
        <p:spPr/>
        <p:txBody>
          <a:bodyPr/>
          <a:lstStyle/>
          <a:p>
            <a:fld id="{E642CE36-443C-4CB6-B5F3-5F268E25D070}" type="datetimeFigureOut">
              <a:rPr lang="en-US" smtClean="0"/>
              <a:t>10/28/2022</a:t>
            </a:fld>
            <a:endParaRPr lang="en-US"/>
          </a:p>
        </p:txBody>
      </p:sp>
      <p:sp>
        <p:nvSpPr>
          <p:cNvPr id="6" name="Footer Placeholder 5">
            <a:extLst>
              <a:ext uri="{FF2B5EF4-FFF2-40B4-BE49-F238E27FC236}">
                <a16:creationId xmlns:a16="http://schemas.microsoft.com/office/drawing/2014/main" id="{18F069DD-1338-D83B-E67A-D10459309B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D67062-B933-043D-54D2-9259FE53AC67}"/>
              </a:ext>
            </a:extLst>
          </p:cNvPr>
          <p:cNvSpPr>
            <a:spLocks noGrp="1"/>
          </p:cNvSpPr>
          <p:nvPr>
            <p:ph type="sldNum" sz="quarter" idx="12"/>
          </p:nvPr>
        </p:nvSpPr>
        <p:spPr/>
        <p:txBody>
          <a:bodyPr/>
          <a:lstStyle/>
          <a:p>
            <a:fld id="{26ADB31A-BF33-433C-A267-DAAF3DF581FC}" type="slidenum">
              <a:rPr lang="en-US" smtClean="0"/>
              <a:t>‹#›</a:t>
            </a:fld>
            <a:endParaRPr lang="en-US"/>
          </a:p>
        </p:txBody>
      </p:sp>
    </p:spTree>
    <p:extLst>
      <p:ext uri="{BB962C8B-B14F-4D97-AF65-F5344CB8AC3E}">
        <p14:creationId xmlns:p14="http://schemas.microsoft.com/office/powerpoint/2010/main" val="44109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4F170-2268-411A-19C3-21C215F86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EB0407-81A9-BAF8-B9F6-9A071BDD4B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372E89-E76A-2F1A-7EF8-CA0D55A11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24BD27-7404-030E-4927-AAD71D7101D5}"/>
              </a:ext>
            </a:extLst>
          </p:cNvPr>
          <p:cNvSpPr>
            <a:spLocks noGrp="1"/>
          </p:cNvSpPr>
          <p:nvPr>
            <p:ph type="dt" sz="half" idx="10"/>
          </p:nvPr>
        </p:nvSpPr>
        <p:spPr/>
        <p:txBody>
          <a:bodyPr/>
          <a:lstStyle/>
          <a:p>
            <a:fld id="{E642CE36-443C-4CB6-B5F3-5F268E25D070}" type="datetimeFigureOut">
              <a:rPr lang="en-US" smtClean="0"/>
              <a:t>10/28/2022</a:t>
            </a:fld>
            <a:endParaRPr lang="en-US"/>
          </a:p>
        </p:txBody>
      </p:sp>
      <p:sp>
        <p:nvSpPr>
          <p:cNvPr id="6" name="Footer Placeholder 5">
            <a:extLst>
              <a:ext uri="{FF2B5EF4-FFF2-40B4-BE49-F238E27FC236}">
                <a16:creationId xmlns:a16="http://schemas.microsoft.com/office/drawing/2014/main" id="{C4B80B8D-E6A8-ADF6-1723-4440D0E00C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A4A6F-B590-EFB9-03C9-4C60A336D79F}"/>
              </a:ext>
            </a:extLst>
          </p:cNvPr>
          <p:cNvSpPr>
            <a:spLocks noGrp="1"/>
          </p:cNvSpPr>
          <p:nvPr>
            <p:ph type="sldNum" sz="quarter" idx="12"/>
          </p:nvPr>
        </p:nvSpPr>
        <p:spPr/>
        <p:txBody>
          <a:bodyPr/>
          <a:lstStyle/>
          <a:p>
            <a:fld id="{26ADB31A-BF33-433C-A267-DAAF3DF581FC}" type="slidenum">
              <a:rPr lang="en-US" smtClean="0"/>
              <a:t>‹#›</a:t>
            </a:fld>
            <a:endParaRPr lang="en-US"/>
          </a:p>
        </p:txBody>
      </p:sp>
    </p:spTree>
    <p:extLst>
      <p:ext uri="{BB962C8B-B14F-4D97-AF65-F5344CB8AC3E}">
        <p14:creationId xmlns:p14="http://schemas.microsoft.com/office/powerpoint/2010/main" val="1437983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6EAF66-F536-D184-78C0-498E3CBE4A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8A4FF6-2F5E-DD31-D824-38F84BDD0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055A56-E68B-B261-98EE-2CBA0B7D3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2CE36-443C-4CB6-B5F3-5F268E25D070}" type="datetimeFigureOut">
              <a:rPr lang="en-US" smtClean="0"/>
              <a:t>10/28/2022</a:t>
            </a:fld>
            <a:endParaRPr lang="en-US"/>
          </a:p>
        </p:txBody>
      </p:sp>
      <p:sp>
        <p:nvSpPr>
          <p:cNvPr id="5" name="Footer Placeholder 4">
            <a:extLst>
              <a:ext uri="{FF2B5EF4-FFF2-40B4-BE49-F238E27FC236}">
                <a16:creationId xmlns:a16="http://schemas.microsoft.com/office/drawing/2014/main" id="{CB95FCE6-1CFA-CE27-516E-A682A28A1A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80FCB0-CECB-68DF-1678-D1533EFEE9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ADB31A-BF33-433C-A267-DAAF3DF581FC}" type="slidenum">
              <a:rPr lang="en-US" smtClean="0"/>
              <a:t>‹#›</a:t>
            </a:fld>
            <a:endParaRPr lang="en-US"/>
          </a:p>
        </p:txBody>
      </p:sp>
    </p:spTree>
    <p:extLst>
      <p:ext uri="{BB962C8B-B14F-4D97-AF65-F5344CB8AC3E}">
        <p14:creationId xmlns:p14="http://schemas.microsoft.com/office/powerpoint/2010/main" val="1681204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FF890-9EA4-3D05-A439-6E09EF627423}"/>
              </a:ext>
            </a:extLst>
          </p:cNvPr>
          <p:cNvSpPr>
            <a:spLocks noGrp="1"/>
          </p:cNvSpPr>
          <p:nvPr>
            <p:ph type="title"/>
          </p:nvPr>
        </p:nvSpPr>
        <p:spPr>
          <a:xfrm>
            <a:off x="0" y="18255"/>
            <a:ext cx="12192000" cy="1325563"/>
          </a:xfrm>
        </p:spPr>
        <p:txBody>
          <a:bodyPr/>
          <a:lstStyle/>
          <a:p>
            <a:r>
              <a:rPr lang="en-US" b="1" dirty="0">
                <a:solidFill>
                  <a:srgbClr val="FF0000"/>
                </a:solidFill>
              </a:rPr>
              <a:t>Statistical methods and models for assessment of regional  climate changes </a:t>
            </a:r>
          </a:p>
        </p:txBody>
      </p:sp>
      <p:sp>
        <p:nvSpPr>
          <p:cNvPr id="3" name="Content Placeholder 2">
            <a:extLst>
              <a:ext uri="{FF2B5EF4-FFF2-40B4-BE49-F238E27FC236}">
                <a16:creationId xmlns:a16="http://schemas.microsoft.com/office/drawing/2014/main" id="{B09F6FDB-D792-D1B2-961C-7E7FE1B66C25}"/>
              </a:ext>
            </a:extLst>
          </p:cNvPr>
          <p:cNvSpPr>
            <a:spLocks noGrp="1"/>
          </p:cNvSpPr>
          <p:nvPr>
            <p:ph idx="1"/>
          </p:nvPr>
        </p:nvSpPr>
        <p:spPr>
          <a:xfrm>
            <a:off x="0" y="1547446"/>
            <a:ext cx="12192000" cy="5292299"/>
          </a:xfrm>
        </p:spPr>
        <p:txBody>
          <a:bodyPr/>
          <a:lstStyle/>
          <a:p>
            <a:r>
              <a:rPr lang="en-US" dirty="0"/>
              <a:t>objective: to develop a general method for identifying regional climate changes and to realize this method in some regions</a:t>
            </a:r>
          </a:p>
          <a:p>
            <a:endParaRPr lang="en-US" dirty="0"/>
          </a:p>
          <a:p>
            <a:r>
              <a:rPr lang="en-US" dirty="0"/>
              <a:t>Example of regions studied; central Africa, The Arabian peninsula, and the Kostroma region. </a:t>
            </a:r>
          </a:p>
          <a:p>
            <a:endParaRPr lang="en-US" dirty="0"/>
          </a:p>
          <a:p>
            <a:r>
              <a:rPr lang="en-US" dirty="0"/>
              <a:t>Transition (from Global scale to regional scale)    </a:t>
            </a:r>
          </a:p>
        </p:txBody>
      </p:sp>
    </p:spTree>
    <p:extLst>
      <p:ext uri="{BB962C8B-B14F-4D97-AF65-F5344CB8AC3E}">
        <p14:creationId xmlns:p14="http://schemas.microsoft.com/office/powerpoint/2010/main" val="15941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4E4B1-44F9-8A5E-F61E-0DFD4C39462E}"/>
              </a:ext>
            </a:extLst>
          </p:cNvPr>
          <p:cNvSpPr>
            <a:spLocks noGrp="1"/>
          </p:cNvSpPr>
          <p:nvPr>
            <p:ph idx="1"/>
          </p:nvPr>
        </p:nvSpPr>
        <p:spPr>
          <a:xfrm>
            <a:off x="0" y="0"/>
            <a:ext cx="12192000" cy="6858000"/>
          </a:xfrm>
        </p:spPr>
        <p:txBody>
          <a:bodyPr/>
          <a:lstStyle/>
          <a:p>
            <a:pPr marL="0" indent="0">
              <a:buNone/>
            </a:pPr>
            <a:endParaRPr lang="en-US" dirty="0">
              <a:solidFill>
                <a:prstClr val="black"/>
              </a:solidFill>
              <a:latin typeface="Calibri" panose="020F0502020204030204"/>
            </a:endParaRPr>
          </a:p>
          <a:p>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Transition (from Global scale to regional scale)</a:t>
            </a:r>
          </a:p>
          <a:p>
            <a:endParaRPr lang="en-US" dirty="0">
              <a:solidFill>
                <a:prstClr val="black"/>
              </a:solidFill>
              <a:latin typeface="Calibri" panose="020F0502020204030204"/>
            </a:endParaRPr>
          </a:p>
          <a:p>
            <a:pPr marL="0" indent="0">
              <a:buNone/>
            </a:pPr>
            <a:r>
              <a:rPr lang="en-US" b="1" dirty="0">
                <a:solidFill>
                  <a:srgbClr val="FF0000"/>
                </a:solidFill>
              </a:rPr>
              <a:t>The task of Regional climatology</a:t>
            </a:r>
            <a:r>
              <a:rPr lang="en-US" b="1" dirty="0"/>
              <a:t> </a:t>
            </a:r>
          </a:p>
          <a:p>
            <a:r>
              <a:rPr lang="en-US" dirty="0">
                <a:solidFill>
                  <a:prstClr val="black"/>
                </a:solidFill>
                <a:latin typeface="Calibri" panose="020F0502020204030204"/>
              </a:rPr>
              <a:t> forming a regional database of climate data for climate modeling with an assessment of their quality, homogeneity, and restoration of gaps in observational data  </a:t>
            </a:r>
          </a:p>
          <a:p>
            <a:r>
              <a:rPr lang="en-US" dirty="0">
                <a:solidFill>
                  <a:prstClr val="black"/>
                </a:solidFill>
                <a:latin typeface="Calibri" panose="020F0502020204030204"/>
              </a:rPr>
              <a:t>Calculation of future projections according to RCP/SSPs scenario, taking into accounts correction of the results of the climate modeling on model error</a:t>
            </a:r>
          </a:p>
          <a:p>
            <a:pPr marL="0" indent="0">
              <a:buNone/>
            </a:pPr>
            <a:endParaRPr lang="en-US" dirty="0">
              <a:solidFill>
                <a:prstClr val="black"/>
              </a:solidFill>
              <a:latin typeface="Calibri" panose="020F0502020204030204"/>
            </a:endParaRPr>
          </a:p>
          <a:p>
            <a:pPr marL="0" indent="0">
              <a:buNone/>
            </a:pPr>
            <a:r>
              <a:rPr lang="en-US" b="1" dirty="0">
                <a:solidFill>
                  <a:srgbClr val="FF0000"/>
                </a:solidFill>
              </a:rPr>
              <a:t>DEVELOP METHODS AND MODELS </a:t>
            </a:r>
          </a:p>
          <a:p>
            <a:r>
              <a:rPr lang="en-US" dirty="0"/>
              <a:t>Statistical models of intra-annual fluctuations and spatial statistical models</a:t>
            </a:r>
          </a:p>
          <a:p>
            <a:r>
              <a:rPr lang="en-US" dirty="0"/>
              <a:t>Method of restoring gaps in observational data and increasing the duration of the basis of interrelationships with longer time series in analogical sites</a:t>
            </a:r>
          </a:p>
          <a:p>
            <a:endParaRPr lang="en-US" b="1" dirty="0">
              <a:solidFill>
                <a:prstClr val="black"/>
              </a:solidFill>
              <a:latin typeface="Calibri" panose="020F0502020204030204"/>
            </a:endParaRPr>
          </a:p>
          <a:p>
            <a:endParaRPr lang="en-US" dirty="0">
              <a:solidFill>
                <a:prstClr val="black"/>
              </a:solidFill>
              <a:latin typeface="Calibri" panose="020F0502020204030204"/>
            </a:endParaRPr>
          </a:p>
          <a:p>
            <a:endParaRPr lang="en-US" dirty="0">
              <a:solidFill>
                <a:prstClr val="black"/>
              </a:solidFill>
              <a:latin typeface="Calibri" panose="020F0502020204030204"/>
            </a:endParaRPr>
          </a:p>
          <a:p>
            <a:endParaRPr lang="en-US" dirty="0"/>
          </a:p>
        </p:txBody>
      </p:sp>
    </p:spTree>
    <p:extLst>
      <p:ext uri="{BB962C8B-B14F-4D97-AF65-F5344CB8AC3E}">
        <p14:creationId xmlns:p14="http://schemas.microsoft.com/office/powerpoint/2010/main" val="3729154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2631-BA82-63C2-8B95-364D78B7ECD7}"/>
              </a:ext>
            </a:extLst>
          </p:cNvPr>
          <p:cNvSpPr>
            <a:spLocks noGrp="1"/>
          </p:cNvSpPr>
          <p:nvPr>
            <p:ph type="title"/>
          </p:nvPr>
        </p:nvSpPr>
        <p:spPr>
          <a:xfrm>
            <a:off x="0" y="18255"/>
            <a:ext cx="12192000" cy="849253"/>
          </a:xfrm>
        </p:spPr>
        <p:txBody>
          <a:bodyPr/>
          <a:lstStyle/>
          <a:p>
            <a:r>
              <a:rPr lang="en-US" b="1" dirty="0">
                <a:solidFill>
                  <a:srgbClr val="FF0000"/>
                </a:solidFill>
              </a:rPr>
              <a:t>ASSESSMENT OF DATA QUALITY </a:t>
            </a:r>
          </a:p>
        </p:txBody>
      </p:sp>
      <p:sp>
        <p:nvSpPr>
          <p:cNvPr id="3" name="Content Placeholder 2">
            <a:extLst>
              <a:ext uri="{FF2B5EF4-FFF2-40B4-BE49-F238E27FC236}">
                <a16:creationId xmlns:a16="http://schemas.microsoft.com/office/drawing/2014/main" id="{EE66C0D8-5406-773E-FC38-0D7D8C361287}"/>
              </a:ext>
            </a:extLst>
          </p:cNvPr>
          <p:cNvSpPr>
            <a:spLocks noGrp="1"/>
          </p:cNvSpPr>
          <p:nvPr>
            <p:ph idx="1"/>
          </p:nvPr>
        </p:nvSpPr>
        <p:spPr>
          <a:xfrm>
            <a:off x="-1" y="867508"/>
            <a:ext cx="12191999" cy="5972237"/>
          </a:xfrm>
        </p:spPr>
        <p:txBody>
          <a:bodyPr>
            <a:normAutofit fontScale="92500" lnSpcReduction="10000"/>
          </a:bodyPr>
          <a:lstStyle/>
          <a:p>
            <a:r>
              <a:rPr lang="en-US" dirty="0"/>
              <a:t> Statistical methods for estimating the homogeneity of empirical distribution (maximum and minimum sample)</a:t>
            </a:r>
          </a:p>
          <a:p>
            <a:pPr marL="0" indent="0">
              <a:buNone/>
            </a:pPr>
            <a:endParaRPr lang="en-US" dirty="0"/>
          </a:p>
          <a:p>
            <a:r>
              <a:rPr lang="en-US" dirty="0"/>
              <a:t>Statistical methods for estimating of stationarity of time series parameters</a:t>
            </a:r>
          </a:p>
          <a:p>
            <a:r>
              <a:rPr lang="en-US" dirty="0"/>
              <a:t>Methods for restoring gaps in observational data and increasing the duration of time series on the basis of interrelationships with longer time series in analogical sites(spatial models, models based on seasonal function)</a:t>
            </a:r>
          </a:p>
          <a:p>
            <a:pPr marL="0" indent="0">
              <a:buNone/>
            </a:pPr>
            <a:endParaRPr lang="en-US" b="1" dirty="0"/>
          </a:p>
          <a:p>
            <a:pPr marL="0" indent="0">
              <a:buNone/>
            </a:pPr>
            <a:r>
              <a:rPr lang="en-US" b="1" dirty="0">
                <a:solidFill>
                  <a:srgbClr val="FF0000"/>
                </a:solidFill>
              </a:rPr>
              <a:t>The stepwise change model </a:t>
            </a:r>
          </a:p>
          <a:p>
            <a:r>
              <a:rPr lang="en-US" dirty="0"/>
              <a:t>proving possibilities uses stepwise change models</a:t>
            </a:r>
          </a:p>
          <a:p>
            <a:pPr marL="0" indent="0">
              <a:buNone/>
            </a:pPr>
            <a:endParaRPr lang="en-US" dirty="0"/>
          </a:p>
          <a:p>
            <a:r>
              <a:rPr lang="en-US" dirty="0"/>
              <a:t> It’s suitable for example Long-term changes in the total annual runoff of the rivers of the Russian Federation and air annual temperature in Russia </a:t>
            </a:r>
          </a:p>
          <a:p>
            <a:r>
              <a:rPr lang="en-US" dirty="0"/>
              <a:t>Annual temperature of Kostroma region (case study)</a:t>
            </a:r>
          </a:p>
          <a:p>
            <a:pPr marL="0" indent="0">
              <a:buNone/>
            </a:pPr>
            <a:endParaRPr lang="en-US" b="1" dirty="0"/>
          </a:p>
        </p:txBody>
      </p:sp>
    </p:spTree>
    <p:extLst>
      <p:ext uri="{BB962C8B-B14F-4D97-AF65-F5344CB8AC3E}">
        <p14:creationId xmlns:p14="http://schemas.microsoft.com/office/powerpoint/2010/main" val="1367676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0668-2F33-173E-4223-AE1F93008939}"/>
              </a:ext>
            </a:extLst>
          </p:cNvPr>
          <p:cNvSpPr>
            <a:spLocks noGrp="1"/>
          </p:cNvSpPr>
          <p:nvPr>
            <p:ph type="title"/>
          </p:nvPr>
        </p:nvSpPr>
        <p:spPr>
          <a:xfrm>
            <a:off x="0" y="0"/>
            <a:ext cx="12192000" cy="1172308"/>
          </a:xfrm>
        </p:spPr>
        <p:txBody>
          <a:bodyPr>
            <a:normAutofit fontScale="90000"/>
          </a:bodyPr>
          <a:lstStyle/>
          <a:p>
            <a:r>
              <a:rPr lang="en-US" b="1" dirty="0"/>
              <a:t>PROBLEMS WITH GLOBAL CLIMATE MODELS</a:t>
            </a:r>
            <a:br>
              <a:rPr lang="en-US" b="1" dirty="0"/>
            </a:br>
            <a:endParaRPr lang="en-US" dirty="0"/>
          </a:p>
        </p:txBody>
      </p:sp>
      <p:sp>
        <p:nvSpPr>
          <p:cNvPr id="3" name="Content Placeholder 2">
            <a:extLst>
              <a:ext uri="{FF2B5EF4-FFF2-40B4-BE49-F238E27FC236}">
                <a16:creationId xmlns:a16="http://schemas.microsoft.com/office/drawing/2014/main" id="{26C093DC-81D4-DAA0-0E9F-20C7D4498412}"/>
              </a:ext>
            </a:extLst>
          </p:cNvPr>
          <p:cNvSpPr>
            <a:spLocks noGrp="1"/>
          </p:cNvSpPr>
          <p:nvPr>
            <p:ph idx="1"/>
          </p:nvPr>
        </p:nvSpPr>
        <p:spPr>
          <a:xfrm>
            <a:off x="-1" y="984738"/>
            <a:ext cx="12191999" cy="5873262"/>
          </a:xfrm>
        </p:spPr>
        <p:txBody>
          <a:bodyPr/>
          <a:lstStyle/>
          <a:p>
            <a:r>
              <a:rPr lang="en-US" dirty="0"/>
              <a:t> </a:t>
            </a:r>
            <a:r>
              <a:rPr lang="en-US" b="1" dirty="0"/>
              <a:t>I</a:t>
            </a:r>
            <a:r>
              <a:rPr lang="en-US" dirty="0"/>
              <a:t>ncreasing the number of models(CMIP3 and 5)</a:t>
            </a:r>
          </a:p>
          <a:p>
            <a:endParaRPr lang="en-US" dirty="0"/>
          </a:p>
          <a:p>
            <a:r>
              <a:rPr lang="en-US" dirty="0"/>
              <a:t>Uncertainty by region,  different reliability of modeling different climatic characteristics, and uncertainty projections</a:t>
            </a:r>
          </a:p>
          <a:p>
            <a:endParaRPr lang="en-US" dirty="0"/>
          </a:p>
          <a:p>
            <a:pPr marL="0" indent="0">
              <a:buNone/>
            </a:pPr>
            <a:r>
              <a:rPr lang="en-US" b="1" dirty="0"/>
              <a:t>What to do with all these pools of these models available</a:t>
            </a:r>
          </a:p>
          <a:p>
            <a:r>
              <a:rPr lang="en-US" dirty="0"/>
              <a:t>Selection of most efficient models when comparing historical experiment data and observation for a joint period</a:t>
            </a:r>
          </a:p>
          <a:p>
            <a:pPr marL="0" indent="0">
              <a:buNone/>
            </a:pPr>
            <a:endParaRPr lang="en-US" dirty="0"/>
          </a:p>
          <a:p>
            <a:r>
              <a:rPr lang="en-US" dirty="0"/>
              <a:t>Estimation of systematic errors of the model over the region </a:t>
            </a:r>
          </a:p>
          <a:p>
            <a:endParaRPr lang="en-US" dirty="0"/>
          </a:p>
          <a:p>
            <a:r>
              <a:rPr lang="en-US" dirty="0"/>
              <a:t>Space generalization</a:t>
            </a:r>
          </a:p>
          <a:p>
            <a:endParaRPr lang="en-US" dirty="0"/>
          </a:p>
        </p:txBody>
      </p:sp>
    </p:spTree>
    <p:extLst>
      <p:ext uri="{BB962C8B-B14F-4D97-AF65-F5344CB8AC3E}">
        <p14:creationId xmlns:p14="http://schemas.microsoft.com/office/powerpoint/2010/main" val="4163814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7786-2456-2E0A-2327-F2E01F490913}"/>
              </a:ext>
            </a:extLst>
          </p:cNvPr>
          <p:cNvSpPr>
            <a:spLocks noGrp="1"/>
          </p:cNvSpPr>
          <p:nvPr>
            <p:ph type="title"/>
          </p:nvPr>
        </p:nvSpPr>
        <p:spPr>
          <a:xfrm>
            <a:off x="41030" y="18255"/>
            <a:ext cx="12150969" cy="966483"/>
          </a:xfrm>
        </p:spPr>
        <p:txBody>
          <a:bodyPr/>
          <a:lstStyle/>
          <a:p>
            <a:r>
              <a:rPr lang="en-US" b="1" dirty="0">
                <a:solidFill>
                  <a:srgbClr val="FF0000"/>
                </a:solidFill>
              </a:rPr>
              <a:t>conclusion</a:t>
            </a:r>
          </a:p>
        </p:txBody>
      </p:sp>
      <p:sp>
        <p:nvSpPr>
          <p:cNvPr id="3" name="Content Placeholder 2">
            <a:extLst>
              <a:ext uri="{FF2B5EF4-FFF2-40B4-BE49-F238E27FC236}">
                <a16:creationId xmlns:a16="http://schemas.microsoft.com/office/drawing/2014/main" id="{22FAB1CA-78A5-DDE5-FCF3-798AE3192932}"/>
              </a:ext>
            </a:extLst>
          </p:cNvPr>
          <p:cNvSpPr>
            <a:spLocks noGrp="1"/>
          </p:cNvSpPr>
          <p:nvPr>
            <p:ph idx="1"/>
          </p:nvPr>
        </p:nvSpPr>
        <p:spPr>
          <a:xfrm>
            <a:off x="41030" y="984738"/>
            <a:ext cx="12109940" cy="5855007"/>
          </a:xfrm>
        </p:spPr>
        <p:txBody>
          <a:bodyPr/>
          <a:lstStyle/>
          <a:p>
            <a:r>
              <a:rPr lang="en-US" dirty="0"/>
              <a:t>A stepwise model of average change predominates, which is more effective than the trend model</a:t>
            </a:r>
          </a:p>
          <a:p>
            <a:endParaRPr lang="en-US" dirty="0"/>
          </a:p>
          <a:p>
            <a:r>
              <a:rPr lang="en-US" dirty="0"/>
              <a:t>Stepwise temperature changes in the regions are most likely associated with a change in the atmosphere</a:t>
            </a:r>
          </a:p>
          <a:p>
            <a:endParaRPr lang="en-US" dirty="0"/>
          </a:p>
          <a:p>
            <a:r>
              <a:rPr lang="en-US" dirty="0"/>
              <a:t>There are seasonal and spatial changes in areas of </a:t>
            </a:r>
            <a:r>
              <a:rPr lang="en-US" dirty="0" err="1"/>
              <a:t>nonstationarity</a:t>
            </a:r>
            <a:r>
              <a:rPr lang="en-US" dirty="0"/>
              <a:t>.</a:t>
            </a:r>
          </a:p>
          <a:p>
            <a:endParaRPr lang="en-US" dirty="0"/>
          </a:p>
          <a:p>
            <a:r>
              <a:rPr lang="en-US" dirty="0"/>
              <a:t>For each region, the most appropriate climate models should be selected.</a:t>
            </a:r>
          </a:p>
          <a:p>
            <a:endParaRPr lang="en-US" dirty="0"/>
          </a:p>
          <a:p>
            <a:r>
              <a:rPr lang="en-US" dirty="0"/>
              <a:t>Future climate norms should be adjusted(corrected).</a:t>
            </a:r>
          </a:p>
        </p:txBody>
      </p:sp>
    </p:spTree>
    <p:extLst>
      <p:ext uri="{BB962C8B-B14F-4D97-AF65-F5344CB8AC3E}">
        <p14:creationId xmlns:p14="http://schemas.microsoft.com/office/powerpoint/2010/main" val="3343597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BA46-0E00-7A71-38D0-33CE434ABBD0}"/>
              </a:ext>
            </a:extLst>
          </p:cNvPr>
          <p:cNvSpPr>
            <a:spLocks noGrp="1"/>
          </p:cNvSpPr>
          <p:nvPr>
            <p:ph type="title"/>
          </p:nvPr>
        </p:nvSpPr>
        <p:spPr>
          <a:xfrm>
            <a:off x="0" y="1"/>
            <a:ext cx="12192000" cy="937846"/>
          </a:xfrm>
        </p:spPr>
        <p:txBody>
          <a:bodyPr/>
          <a:lstStyle/>
          <a:p>
            <a:r>
              <a:rPr lang="en-US" b="1" dirty="0">
                <a:solidFill>
                  <a:srgbClr val="FF0000"/>
                </a:solidFill>
              </a:rPr>
              <a:t>Keywords</a:t>
            </a:r>
          </a:p>
        </p:txBody>
      </p:sp>
      <p:sp>
        <p:nvSpPr>
          <p:cNvPr id="3" name="Content Placeholder 2">
            <a:extLst>
              <a:ext uri="{FF2B5EF4-FFF2-40B4-BE49-F238E27FC236}">
                <a16:creationId xmlns:a16="http://schemas.microsoft.com/office/drawing/2014/main" id="{1CB5BA83-9BDE-1D34-54DD-4EF100A7F897}"/>
              </a:ext>
            </a:extLst>
          </p:cNvPr>
          <p:cNvSpPr>
            <a:spLocks noGrp="1"/>
          </p:cNvSpPr>
          <p:nvPr>
            <p:ph idx="1"/>
          </p:nvPr>
        </p:nvSpPr>
        <p:spPr>
          <a:xfrm>
            <a:off x="0" y="679938"/>
            <a:ext cx="12192000" cy="6178061"/>
          </a:xfrm>
        </p:spPr>
        <p:txBody>
          <a:bodyPr/>
          <a:lstStyle/>
          <a:p>
            <a:r>
              <a:rPr lang="en-US" b="0" i="0" dirty="0">
                <a:solidFill>
                  <a:srgbClr val="202124"/>
                </a:solidFill>
                <a:effectLst/>
                <a:latin typeface="arial" panose="020B0604020202020204" pitchFamily="34" charset="0"/>
              </a:rPr>
              <a:t>Uncertainty analysis </a:t>
            </a:r>
            <a:r>
              <a:rPr lang="en-US" b="1" i="0" dirty="0">
                <a:solidFill>
                  <a:srgbClr val="202124"/>
                </a:solidFill>
                <a:effectLst/>
                <a:latin typeface="arial" panose="020B0604020202020204" pitchFamily="34" charset="0"/>
              </a:rPr>
              <a:t>aims at quantifying the variability of the output that is due to the variability of the input</a:t>
            </a:r>
            <a:r>
              <a:rPr lang="en-US" b="0" i="0" dirty="0">
                <a:solidFill>
                  <a:srgbClr val="202124"/>
                </a:solidFill>
                <a:effectLst/>
                <a:latin typeface="arial" panose="020B0604020202020204" pitchFamily="34" charset="0"/>
              </a:rPr>
              <a:t>.</a:t>
            </a:r>
          </a:p>
          <a:p>
            <a:r>
              <a:rPr lang="en-US" b="1" i="0" dirty="0">
                <a:solidFill>
                  <a:srgbClr val="202124"/>
                </a:solidFill>
                <a:effectLst/>
                <a:latin typeface="arial" panose="020B0604020202020204" pitchFamily="34" charset="0"/>
              </a:rPr>
              <a:t>A change, or the process of changing, especially continuously between one level or thing and another</a:t>
            </a:r>
          </a:p>
          <a:p>
            <a:r>
              <a:rPr lang="en-US" b="0" i="0" dirty="0">
                <a:solidFill>
                  <a:srgbClr val="202124"/>
                </a:solidFill>
                <a:effectLst/>
                <a:latin typeface="arial" panose="020B0604020202020204" pitchFamily="34" charset="0"/>
              </a:rPr>
              <a:t>A stationary time series has statistical properties or moments (e.g., mean and variance) that do not vary in time. </a:t>
            </a:r>
            <a:r>
              <a:rPr lang="en-US" b="1" i="0" dirty="0">
                <a:solidFill>
                  <a:srgbClr val="202124"/>
                </a:solidFill>
                <a:effectLst/>
                <a:latin typeface="arial" panose="020B0604020202020204" pitchFamily="34" charset="0"/>
              </a:rPr>
              <a:t>Stationarity, then, is the status of a stationary time series.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Conversely, </a:t>
            </a:r>
            <a:r>
              <a:rPr lang="en-US" b="1" i="0" dirty="0" err="1">
                <a:solidFill>
                  <a:srgbClr val="202124"/>
                </a:solidFill>
                <a:effectLst/>
                <a:latin typeface="arial" panose="020B0604020202020204" pitchFamily="34" charset="0"/>
              </a:rPr>
              <a:t>nonstationarity</a:t>
            </a:r>
            <a:r>
              <a:rPr lang="en-US" b="1" i="0" dirty="0">
                <a:solidFill>
                  <a:srgbClr val="202124"/>
                </a:solidFill>
                <a:effectLst/>
                <a:latin typeface="arial" panose="020B0604020202020204" pitchFamily="34" charset="0"/>
              </a:rPr>
              <a:t> is the status of a time series whose statistical properties are changing through time</a:t>
            </a:r>
          </a:p>
          <a:p>
            <a:r>
              <a:rPr lang="en-US" b="0" i="0" dirty="0">
                <a:solidFill>
                  <a:srgbClr val="202124"/>
                </a:solidFill>
                <a:effectLst/>
                <a:latin typeface="arial" panose="020B0604020202020204" pitchFamily="34" charset="0"/>
              </a:rPr>
              <a:t>Stepwise regression is </a:t>
            </a:r>
            <a:r>
              <a:rPr lang="en-US" b="1" i="0" dirty="0">
                <a:solidFill>
                  <a:srgbClr val="202124"/>
                </a:solidFill>
                <a:effectLst/>
                <a:latin typeface="arial" panose="020B0604020202020204" pitchFamily="34" charset="0"/>
              </a:rPr>
              <a:t>the step-by-step iterative construction of a regression model that involves the selection of independent variables to be used in a final model</a:t>
            </a:r>
          </a:p>
          <a:p>
            <a:r>
              <a:rPr lang="en-US" b="0" i="0" dirty="0">
                <a:solidFill>
                  <a:srgbClr val="202124"/>
                </a:solidFill>
                <a:effectLst/>
                <a:latin typeface="arial" panose="020B0604020202020204" pitchFamily="34" charset="0"/>
              </a:rPr>
              <a:t>The linear trend model </a:t>
            </a:r>
            <a:r>
              <a:rPr lang="en-US" b="1" i="0" dirty="0">
                <a:solidFill>
                  <a:srgbClr val="202124"/>
                </a:solidFill>
                <a:effectLst/>
                <a:latin typeface="arial" panose="020B0604020202020204" pitchFamily="34" charset="0"/>
              </a:rPr>
              <a:t>tries to find the slope and intercept that gives the best average fit to all the past data</a:t>
            </a:r>
            <a:endParaRPr lang="en-US" dirty="0"/>
          </a:p>
        </p:txBody>
      </p:sp>
    </p:spTree>
    <p:extLst>
      <p:ext uri="{BB962C8B-B14F-4D97-AF65-F5344CB8AC3E}">
        <p14:creationId xmlns:p14="http://schemas.microsoft.com/office/powerpoint/2010/main" val="3351639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96CCB-2A56-F145-C581-948D54045A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1CFB33-D89E-ABB4-518C-1A0D8ED28A26}"/>
              </a:ext>
            </a:extLst>
          </p:cNvPr>
          <p:cNvSpPr>
            <a:spLocks noGrp="1"/>
          </p:cNvSpPr>
          <p:nvPr>
            <p:ph idx="1"/>
          </p:nvPr>
        </p:nvSpPr>
        <p:spPr/>
        <p:txBody>
          <a:bodyPr/>
          <a:lstStyle/>
          <a:p>
            <a:r>
              <a:rPr lang="en-US" dirty="0"/>
              <a:t>Global air temperature</a:t>
            </a:r>
          </a:p>
          <a:p>
            <a:r>
              <a:rPr lang="en-US" dirty="0"/>
              <a:t>Conclusion point 1</a:t>
            </a:r>
          </a:p>
          <a:p>
            <a:r>
              <a:rPr lang="en-US" dirty="0"/>
              <a:t>Non stationarity</a:t>
            </a:r>
          </a:p>
          <a:p>
            <a:endParaRPr lang="en-US" dirty="0"/>
          </a:p>
        </p:txBody>
      </p:sp>
    </p:spTree>
    <p:extLst>
      <p:ext uri="{BB962C8B-B14F-4D97-AF65-F5344CB8AC3E}">
        <p14:creationId xmlns:p14="http://schemas.microsoft.com/office/powerpoint/2010/main" val="2445257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554</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vt:lpstr>
      <vt:lpstr>Calibri</vt:lpstr>
      <vt:lpstr>Calibri Light</vt:lpstr>
      <vt:lpstr>Office Theme</vt:lpstr>
      <vt:lpstr>Statistical methods and models for assessment of regional  climate changes </vt:lpstr>
      <vt:lpstr>PowerPoint Presentation</vt:lpstr>
      <vt:lpstr>ASSESSMENT OF DATA QUALITY </vt:lpstr>
      <vt:lpstr>PROBLEMS WITH GLOBAL CLIMATE MODELS </vt:lpstr>
      <vt:lpstr>conclusion</vt:lpstr>
      <vt:lpstr>Keywords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ANTWI</dc:creator>
  <cp:lastModifiedBy>ANTWI</cp:lastModifiedBy>
  <cp:revision>6</cp:revision>
  <dcterms:created xsi:type="dcterms:W3CDTF">2022-10-28T05:57:50Z</dcterms:created>
  <dcterms:modified xsi:type="dcterms:W3CDTF">2022-10-28T14:12:37Z</dcterms:modified>
</cp:coreProperties>
</file>