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0" r:id="rId3"/>
    <p:sldId id="265" r:id="rId4"/>
    <p:sldId id="266" r:id="rId5"/>
    <p:sldId id="258" r:id="rId6"/>
    <p:sldId id="268" r:id="rId7"/>
    <p:sldId id="269" r:id="rId8"/>
    <p:sldId id="257" r:id="rId9"/>
    <p:sldId id="271"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3" autoAdjust="0"/>
    <p:restoredTop sz="94660"/>
  </p:normalViewPr>
  <p:slideViewPr>
    <p:cSldViewPr snapToGrid="0">
      <p:cViewPr varScale="1">
        <p:scale>
          <a:sx n="71" d="100"/>
          <a:sy n="71" d="100"/>
        </p:scale>
        <p:origin x="4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83EB87-BE06-4489-B998-B4E543D07598}" type="datetimeFigureOut">
              <a:rPr lang="en-US" smtClean="0"/>
              <a:t>8/25/2022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A37C9D-95B0-4338-8617-FF610C77980D}" type="slidenum">
              <a:rPr lang="en-US" smtClean="0"/>
              <a:t>‹#›</a:t>
            </a:fld>
            <a:endParaRPr lang="en-US"/>
          </a:p>
        </p:txBody>
      </p:sp>
    </p:spTree>
    <p:extLst>
      <p:ext uri="{BB962C8B-B14F-4D97-AF65-F5344CB8AC3E}">
        <p14:creationId xmlns:p14="http://schemas.microsoft.com/office/powerpoint/2010/main" val="454394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95DD4-DEAB-2555-CD14-8C3242D6AE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DCD511-5226-2460-C687-B0259A749B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FB23DC-EE56-4A42-8A6D-E43E19529B0B}"/>
              </a:ext>
            </a:extLst>
          </p:cNvPr>
          <p:cNvSpPr>
            <a:spLocks noGrp="1"/>
          </p:cNvSpPr>
          <p:nvPr>
            <p:ph type="dt" sz="half" idx="10"/>
          </p:nvPr>
        </p:nvSpPr>
        <p:spPr/>
        <p:txBody>
          <a:bodyPr/>
          <a:lstStyle/>
          <a:p>
            <a:fld id="{FF4EF1F9-E64C-4240-8302-D7C3DDFE838A}" type="datetimeFigureOut">
              <a:rPr lang="en-US" smtClean="0"/>
              <a:t>8/25/2022</a:t>
            </a:fld>
            <a:endParaRPr lang="en-US"/>
          </a:p>
        </p:txBody>
      </p:sp>
      <p:sp>
        <p:nvSpPr>
          <p:cNvPr id="5" name="Footer Placeholder 4">
            <a:extLst>
              <a:ext uri="{FF2B5EF4-FFF2-40B4-BE49-F238E27FC236}">
                <a16:creationId xmlns:a16="http://schemas.microsoft.com/office/drawing/2014/main" id="{A933A2D4-D413-1A65-5B49-332F91BAD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2384F-202F-3413-21DC-6917E40FAC25}"/>
              </a:ext>
            </a:extLst>
          </p:cNvPr>
          <p:cNvSpPr>
            <a:spLocks noGrp="1"/>
          </p:cNvSpPr>
          <p:nvPr>
            <p:ph type="sldNum" sz="quarter" idx="12"/>
          </p:nvPr>
        </p:nvSpPr>
        <p:spPr/>
        <p:txBody>
          <a:bodyPr/>
          <a:lstStyle/>
          <a:p>
            <a:fld id="{20C8C42A-5C2F-4472-B8F0-8609E97655DA}" type="slidenum">
              <a:rPr lang="en-US" smtClean="0"/>
              <a:t>‹#›</a:t>
            </a:fld>
            <a:endParaRPr lang="en-US"/>
          </a:p>
        </p:txBody>
      </p:sp>
    </p:spTree>
    <p:extLst>
      <p:ext uri="{BB962C8B-B14F-4D97-AF65-F5344CB8AC3E}">
        <p14:creationId xmlns:p14="http://schemas.microsoft.com/office/powerpoint/2010/main" val="769416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67A9-2FF5-BCC0-8298-D23B012367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8C31E8-C872-EE09-D5D1-D4237AF038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9DC9C-4A6E-40A6-AE81-3CDE2E062641}"/>
              </a:ext>
            </a:extLst>
          </p:cNvPr>
          <p:cNvSpPr>
            <a:spLocks noGrp="1"/>
          </p:cNvSpPr>
          <p:nvPr>
            <p:ph type="dt" sz="half" idx="10"/>
          </p:nvPr>
        </p:nvSpPr>
        <p:spPr/>
        <p:txBody>
          <a:bodyPr/>
          <a:lstStyle/>
          <a:p>
            <a:fld id="{FF4EF1F9-E64C-4240-8302-D7C3DDFE838A}" type="datetimeFigureOut">
              <a:rPr lang="en-US" smtClean="0"/>
              <a:t>8/25/2022</a:t>
            </a:fld>
            <a:endParaRPr lang="en-US"/>
          </a:p>
        </p:txBody>
      </p:sp>
      <p:sp>
        <p:nvSpPr>
          <p:cNvPr id="5" name="Footer Placeholder 4">
            <a:extLst>
              <a:ext uri="{FF2B5EF4-FFF2-40B4-BE49-F238E27FC236}">
                <a16:creationId xmlns:a16="http://schemas.microsoft.com/office/drawing/2014/main" id="{5A434A43-F630-2B13-F8EE-D87F28DA5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E5A98-4DF0-7E36-82CC-843B3A8D04D5}"/>
              </a:ext>
            </a:extLst>
          </p:cNvPr>
          <p:cNvSpPr>
            <a:spLocks noGrp="1"/>
          </p:cNvSpPr>
          <p:nvPr>
            <p:ph type="sldNum" sz="quarter" idx="12"/>
          </p:nvPr>
        </p:nvSpPr>
        <p:spPr/>
        <p:txBody>
          <a:bodyPr/>
          <a:lstStyle/>
          <a:p>
            <a:fld id="{20C8C42A-5C2F-4472-B8F0-8609E97655DA}" type="slidenum">
              <a:rPr lang="en-US" smtClean="0"/>
              <a:t>‹#›</a:t>
            </a:fld>
            <a:endParaRPr lang="en-US"/>
          </a:p>
        </p:txBody>
      </p:sp>
    </p:spTree>
    <p:extLst>
      <p:ext uri="{BB962C8B-B14F-4D97-AF65-F5344CB8AC3E}">
        <p14:creationId xmlns:p14="http://schemas.microsoft.com/office/powerpoint/2010/main" val="3417973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62611E-0B31-AF2C-BDDD-95A7B4B969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745537-92F0-D918-6305-C231584EDB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99BE73-1DDB-9A1F-F7E9-455040884075}"/>
              </a:ext>
            </a:extLst>
          </p:cNvPr>
          <p:cNvSpPr>
            <a:spLocks noGrp="1"/>
          </p:cNvSpPr>
          <p:nvPr>
            <p:ph type="dt" sz="half" idx="10"/>
          </p:nvPr>
        </p:nvSpPr>
        <p:spPr/>
        <p:txBody>
          <a:bodyPr/>
          <a:lstStyle/>
          <a:p>
            <a:fld id="{FF4EF1F9-E64C-4240-8302-D7C3DDFE838A}" type="datetimeFigureOut">
              <a:rPr lang="en-US" smtClean="0"/>
              <a:t>8/25/2022</a:t>
            </a:fld>
            <a:endParaRPr lang="en-US"/>
          </a:p>
        </p:txBody>
      </p:sp>
      <p:sp>
        <p:nvSpPr>
          <p:cNvPr id="5" name="Footer Placeholder 4">
            <a:extLst>
              <a:ext uri="{FF2B5EF4-FFF2-40B4-BE49-F238E27FC236}">
                <a16:creationId xmlns:a16="http://schemas.microsoft.com/office/drawing/2014/main" id="{B4D78485-13FB-F653-5DC1-582987F89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8321B-87E3-9167-9ED6-78D53002D00B}"/>
              </a:ext>
            </a:extLst>
          </p:cNvPr>
          <p:cNvSpPr>
            <a:spLocks noGrp="1"/>
          </p:cNvSpPr>
          <p:nvPr>
            <p:ph type="sldNum" sz="quarter" idx="12"/>
          </p:nvPr>
        </p:nvSpPr>
        <p:spPr/>
        <p:txBody>
          <a:bodyPr/>
          <a:lstStyle/>
          <a:p>
            <a:fld id="{20C8C42A-5C2F-4472-B8F0-8609E97655DA}" type="slidenum">
              <a:rPr lang="en-US" smtClean="0"/>
              <a:t>‹#›</a:t>
            </a:fld>
            <a:endParaRPr lang="en-US"/>
          </a:p>
        </p:txBody>
      </p:sp>
    </p:spTree>
    <p:extLst>
      <p:ext uri="{BB962C8B-B14F-4D97-AF65-F5344CB8AC3E}">
        <p14:creationId xmlns:p14="http://schemas.microsoft.com/office/powerpoint/2010/main" val="91379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DDB6-5C89-4906-B979-FABF96A301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AAEEE-404D-0D4A-F440-A2CB580D7F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F792F-F884-CECC-F0D4-787C76CB2FA7}"/>
              </a:ext>
            </a:extLst>
          </p:cNvPr>
          <p:cNvSpPr>
            <a:spLocks noGrp="1"/>
          </p:cNvSpPr>
          <p:nvPr>
            <p:ph type="dt" sz="half" idx="10"/>
          </p:nvPr>
        </p:nvSpPr>
        <p:spPr/>
        <p:txBody>
          <a:bodyPr/>
          <a:lstStyle/>
          <a:p>
            <a:fld id="{FF4EF1F9-E64C-4240-8302-D7C3DDFE838A}" type="datetimeFigureOut">
              <a:rPr lang="en-US" smtClean="0"/>
              <a:t>8/25/2022</a:t>
            </a:fld>
            <a:endParaRPr lang="en-US"/>
          </a:p>
        </p:txBody>
      </p:sp>
      <p:sp>
        <p:nvSpPr>
          <p:cNvPr id="5" name="Footer Placeholder 4">
            <a:extLst>
              <a:ext uri="{FF2B5EF4-FFF2-40B4-BE49-F238E27FC236}">
                <a16:creationId xmlns:a16="http://schemas.microsoft.com/office/drawing/2014/main" id="{9C4172B8-4877-A846-ACC6-8967FE5D73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F7D32-1BC2-B9C3-13BC-7CF47162F437}"/>
              </a:ext>
            </a:extLst>
          </p:cNvPr>
          <p:cNvSpPr>
            <a:spLocks noGrp="1"/>
          </p:cNvSpPr>
          <p:nvPr>
            <p:ph type="sldNum" sz="quarter" idx="12"/>
          </p:nvPr>
        </p:nvSpPr>
        <p:spPr/>
        <p:txBody>
          <a:bodyPr/>
          <a:lstStyle/>
          <a:p>
            <a:fld id="{20C8C42A-5C2F-4472-B8F0-8609E97655DA}" type="slidenum">
              <a:rPr lang="en-US" smtClean="0"/>
              <a:t>‹#›</a:t>
            </a:fld>
            <a:endParaRPr lang="en-US"/>
          </a:p>
        </p:txBody>
      </p:sp>
    </p:spTree>
    <p:extLst>
      <p:ext uri="{BB962C8B-B14F-4D97-AF65-F5344CB8AC3E}">
        <p14:creationId xmlns:p14="http://schemas.microsoft.com/office/powerpoint/2010/main" val="311486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73CA-D5D9-56C2-FD12-B573E7F970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040B5-6C27-A226-107A-6E08A64CCB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42056E-E188-7D7F-93E5-C330154FA472}"/>
              </a:ext>
            </a:extLst>
          </p:cNvPr>
          <p:cNvSpPr>
            <a:spLocks noGrp="1"/>
          </p:cNvSpPr>
          <p:nvPr>
            <p:ph type="dt" sz="half" idx="10"/>
          </p:nvPr>
        </p:nvSpPr>
        <p:spPr/>
        <p:txBody>
          <a:bodyPr/>
          <a:lstStyle/>
          <a:p>
            <a:fld id="{FF4EF1F9-E64C-4240-8302-D7C3DDFE838A}" type="datetimeFigureOut">
              <a:rPr lang="en-US" smtClean="0"/>
              <a:t>8/25/2022</a:t>
            </a:fld>
            <a:endParaRPr lang="en-US"/>
          </a:p>
        </p:txBody>
      </p:sp>
      <p:sp>
        <p:nvSpPr>
          <p:cNvPr id="5" name="Footer Placeholder 4">
            <a:extLst>
              <a:ext uri="{FF2B5EF4-FFF2-40B4-BE49-F238E27FC236}">
                <a16:creationId xmlns:a16="http://schemas.microsoft.com/office/drawing/2014/main" id="{FFCDC52F-53A4-9F2D-F676-8DA3A86EF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9FFB5-14E0-D624-2065-F8C8640D4DE8}"/>
              </a:ext>
            </a:extLst>
          </p:cNvPr>
          <p:cNvSpPr>
            <a:spLocks noGrp="1"/>
          </p:cNvSpPr>
          <p:nvPr>
            <p:ph type="sldNum" sz="quarter" idx="12"/>
          </p:nvPr>
        </p:nvSpPr>
        <p:spPr/>
        <p:txBody>
          <a:bodyPr/>
          <a:lstStyle/>
          <a:p>
            <a:fld id="{20C8C42A-5C2F-4472-B8F0-8609E97655DA}" type="slidenum">
              <a:rPr lang="en-US" smtClean="0"/>
              <a:t>‹#›</a:t>
            </a:fld>
            <a:endParaRPr lang="en-US"/>
          </a:p>
        </p:txBody>
      </p:sp>
    </p:spTree>
    <p:extLst>
      <p:ext uri="{BB962C8B-B14F-4D97-AF65-F5344CB8AC3E}">
        <p14:creationId xmlns:p14="http://schemas.microsoft.com/office/powerpoint/2010/main" val="212842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EF2C-1E4A-5A9C-0DA0-43A9CAF3EB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C05D1C-83B4-52F8-34D9-3513BCCE9E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6078A2-5F4C-418E-9D3B-4BD98AB146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BBC238-4E4B-27E8-FA01-F9E1D8966566}"/>
              </a:ext>
            </a:extLst>
          </p:cNvPr>
          <p:cNvSpPr>
            <a:spLocks noGrp="1"/>
          </p:cNvSpPr>
          <p:nvPr>
            <p:ph type="dt" sz="half" idx="10"/>
          </p:nvPr>
        </p:nvSpPr>
        <p:spPr/>
        <p:txBody>
          <a:bodyPr/>
          <a:lstStyle/>
          <a:p>
            <a:fld id="{FF4EF1F9-E64C-4240-8302-D7C3DDFE838A}" type="datetimeFigureOut">
              <a:rPr lang="en-US" smtClean="0"/>
              <a:t>8/25/2022</a:t>
            </a:fld>
            <a:endParaRPr lang="en-US"/>
          </a:p>
        </p:txBody>
      </p:sp>
      <p:sp>
        <p:nvSpPr>
          <p:cNvPr id="6" name="Footer Placeholder 5">
            <a:extLst>
              <a:ext uri="{FF2B5EF4-FFF2-40B4-BE49-F238E27FC236}">
                <a16:creationId xmlns:a16="http://schemas.microsoft.com/office/drawing/2014/main" id="{DADA217F-F621-4CF7-F2D4-8CFB800F20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C27731-D6A8-AD76-FDDB-4DC78182823C}"/>
              </a:ext>
            </a:extLst>
          </p:cNvPr>
          <p:cNvSpPr>
            <a:spLocks noGrp="1"/>
          </p:cNvSpPr>
          <p:nvPr>
            <p:ph type="sldNum" sz="quarter" idx="12"/>
          </p:nvPr>
        </p:nvSpPr>
        <p:spPr/>
        <p:txBody>
          <a:bodyPr/>
          <a:lstStyle/>
          <a:p>
            <a:fld id="{20C8C42A-5C2F-4472-B8F0-8609E97655DA}" type="slidenum">
              <a:rPr lang="en-US" smtClean="0"/>
              <a:t>‹#›</a:t>
            </a:fld>
            <a:endParaRPr lang="en-US"/>
          </a:p>
        </p:txBody>
      </p:sp>
    </p:spTree>
    <p:extLst>
      <p:ext uri="{BB962C8B-B14F-4D97-AF65-F5344CB8AC3E}">
        <p14:creationId xmlns:p14="http://schemas.microsoft.com/office/powerpoint/2010/main" val="228121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AF82-C88C-5B5E-7E95-F9B1971024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7BF985-979C-27F3-1F71-B7927748B6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CCC9F6-8063-6014-3DCF-97D80D1149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D66876-52CC-A378-7327-673C3068F2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8AB3D5-4878-0D31-B240-655C85A017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4C803F-C901-3D45-8445-2DF75FCD84B3}"/>
              </a:ext>
            </a:extLst>
          </p:cNvPr>
          <p:cNvSpPr>
            <a:spLocks noGrp="1"/>
          </p:cNvSpPr>
          <p:nvPr>
            <p:ph type="dt" sz="half" idx="10"/>
          </p:nvPr>
        </p:nvSpPr>
        <p:spPr/>
        <p:txBody>
          <a:bodyPr/>
          <a:lstStyle/>
          <a:p>
            <a:fld id="{FF4EF1F9-E64C-4240-8302-D7C3DDFE838A}" type="datetimeFigureOut">
              <a:rPr lang="en-US" smtClean="0"/>
              <a:t>8/25/2022</a:t>
            </a:fld>
            <a:endParaRPr lang="en-US"/>
          </a:p>
        </p:txBody>
      </p:sp>
      <p:sp>
        <p:nvSpPr>
          <p:cNvPr id="8" name="Footer Placeholder 7">
            <a:extLst>
              <a:ext uri="{FF2B5EF4-FFF2-40B4-BE49-F238E27FC236}">
                <a16:creationId xmlns:a16="http://schemas.microsoft.com/office/drawing/2014/main" id="{B727C1E2-629C-1853-A0D7-330C32F93E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0B2D49-822D-B874-79A5-3D3A6AC0E9D1}"/>
              </a:ext>
            </a:extLst>
          </p:cNvPr>
          <p:cNvSpPr>
            <a:spLocks noGrp="1"/>
          </p:cNvSpPr>
          <p:nvPr>
            <p:ph type="sldNum" sz="quarter" idx="12"/>
          </p:nvPr>
        </p:nvSpPr>
        <p:spPr/>
        <p:txBody>
          <a:bodyPr/>
          <a:lstStyle/>
          <a:p>
            <a:fld id="{20C8C42A-5C2F-4472-B8F0-8609E97655DA}" type="slidenum">
              <a:rPr lang="en-US" smtClean="0"/>
              <a:t>‹#›</a:t>
            </a:fld>
            <a:endParaRPr lang="en-US"/>
          </a:p>
        </p:txBody>
      </p:sp>
    </p:spTree>
    <p:extLst>
      <p:ext uri="{BB962C8B-B14F-4D97-AF65-F5344CB8AC3E}">
        <p14:creationId xmlns:p14="http://schemas.microsoft.com/office/powerpoint/2010/main" val="408151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CCCB9-8B09-48FF-FFFE-16CA909C13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9B22FD-30B6-2149-734A-1FA944C46B22}"/>
              </a:ext>
            </a:extLst>
          </p:cNvPr>
          <p:cNvSpPr>
            <a:spLocks noGrp="1"/>
          </p:cNvSpPr>
          <p:nvPr>
            <p:ph type="dt" sz="half" idx="10"/>
          </p:nvPr>
        </p:nvSpPr>
        <p:spPr/>
        <p:txBody>
          <a:bodyPr/>
          <a:lstStyle/>
          <a:p>
            <a:fld id="{FF4EF1F9-E64C-4240-8302-D7C3DDFE838A}" type="datetimeFigureOut">
              <a:rPr lang="en-US" smtClean="0"/>
              <a:t>8/25/2022</a:t>
            </a:fld>
            <a:endParaRPr lang="en-US"/>
          </a:p>
        </p:txBody>
      </p:sp>
      <p:sp>
        <p:nvSpPr>
          <p:cNvPr id="4" name="Footer Placeholder 3">
            <a:extLst>
              <a:ext uri="{FF2B5EF4-FFF2-40B4-BE49-F238E27FC236}">
                <a16:creationId xmlns:a16="http://schemas.microsoft.com/office/drawing/2014/main" id="{ABDE2837-118D-CFE4-DE63-DC6F57791E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C68DD1-7D51-FF73-3252-BDBE32B1AB80}"/>
              </a:ext>
            </a:extLst>
          </p:cNvPr>
          <p:cNvSpPr>
            <a:spLocks noGrp="1"/>
          </p:cNvSpPr>
          <p:nvPr>
            <p:ph type="sldNum" sz="quarter" idx="12"/>
          </p:nvPr>
        </p:nvSpPr>
        <p:spPr/>
        <p:txBody>
          <a:bodyPr/>
          <a:lstStyle/>
          <a:p>
            <a:fld id="{20C8C42A-5C2F-4472-B8F0-8609E97655DA}" type="slidenum">
              <a:rPr lang="en-US" smtClean="0"/>
              <a:t>‹#›</a:t>
            </a:fld>
            <a:endParaRPr lang="en-US"/>
          </a:p>
        </p:txBody>
      </p:sp>
    </p:spTree>
    <p:extLst>
      <p:ext uri="{BB962C8B-B14F-4D97-AF65-F5344CB8AC3E}">
        <p14:creationId xmlns:p14="http://schemas.microsoft.com/office/powerpoint/2010/main" val="966207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5047A7-D8CC-D34C-25ED-A54F003FB249}"/>
              </a:ext>
            </a:extLst>
          </p:cNvPr>
          <p:cNvSpPr>
            <a:spLocks noGrp="1"/>
          </p:cNvSpPr>
          <p:nvPr>
            <p:ph type="dt" sz="half" idx="10"/>
          </p:nvPr>
        </p:nvSpPr>
        <p:spPr/>
        <p:txBody>
          <a:bodyPr/>
          <a:lstStyle/>
          <a:p>
            <a:fld id="{FF4EF1F9-E64C-4240-8302-D7C3DDFE838A}" type="datetimeFigureOut">
              <a:rPr lang="en-US" smtClean="0"/>
              <a:t>8/25/2022</a:t>
            </a:fld>
            <a:endParaRPr lang="en-US"/>
          </a:p>
        </p:txBody>
      </p:sp>
      <p:sp>
        <p:nvSpPr>
          <p:cNvPr id="3" name="Footer Placeholder 2">
            <a:extLst>
              <a:ext uri="{FF2B5EF4-FFF2-40B4-BE49-F238E27FC236}">
                <a16:creationId xmlns:a16="http://schemas.microsoft.com/office/drawing/2014/main" id="{E640EAF2-5CD1-70F8-8508-62A7C1861E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658639-59E9-D1FA-80BB-B55E97910CCC}"/>
              </a:ext>
            </a:extLst>
          </p:cNvPr>
          <p:cNvSpPr>
            <a:spLocks noGrp="1"/>
          </p:cNvSpPr>
          <p:nvPr>
            <p:ph type="sldNum" sz="quarter" idx="12"/>
          </p:nvPr>
        </p:nvSpPr>
        <p:spPr/>
        <p:txBody>
          <a:bodyPr/>
          <a:lstStyle/>
          <a:p>
            <a:fld id="{20C8C42A-5C2F-4472-B8F0-8609E97655DA}" type="slidenum">
              <a:rPr lang="en-US" smtClean="0"/>
              <a:t>‹#›</a:t>
            </a:fld>
            <a:endParaRPr lang="en-US"/>
          </a:p>
        </p:txBody>
      </p:sp>
    </p:spTree>
    <p:extLst>
      <p:ext uri="{BB962C8B-B14F-4D97-AF65-F5344CB8AC3E}">
        <p14:creationId xmlns:p14="http://schemas.microsoft.com/office/powerpoint/2010/main" val="160586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9DE3-C26C-80B5-77C4-C7924AFE5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432EAB-D6B0-FB64-D43C-E015060658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2D367-1EB8-5AB6-F49F-EC11CFBAD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531975-911C-E2DF-BB67-800400A91634}"/>
              </a:ext>
            </a:extLst>
          </p:cNvPr>
          <p:cNvSpPr>
            <a:spLocks noGrp="1"/>
          </p:cNvSpPr>
          <p:nvPr>
            <p:ph type="dt" sz="half" idx="10"/>
          </p:nvPr>
        </p:nvSpPr>
        <p:spPr/>
        <p:txBody>
          <a:bodyPr/>
          <a:lstStyle/>
          <a:p>
            <a:fld id="{FF4EF1F9-E64C-4240-8302-D7C3DDFE838A}" type="datetimeFigureOut">
              <a:rPr lang="en-US" smtClean="0"/>
              <a:t>8/25/2022</a:t>
            </a:fld>
            <a:endParaRPr lang="en-US"/>
          </a:p>
        </p:txBody>
      </p:sp>
      <p:sp>
        <p:nvSpPr>
          <p:cNvPr id="6" name="Footer Placeholder 5">
            <a:extLst>
              <a:ext uri="{FF2B5EF4-FFF2-40B4-BE49-F238E27FC236}">
                <a16:creationId xmlns:a16="http://schemas.microsoft.com/office/drawing/2014/main" id="{A379C063-0D1D-58A1-0A5B-532982D443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D8E804-ECA0-E51B-762B-41B0395AA200}"/>
              </a:ext>
            </a:extLst>
          </p:cNvPr>
          <p:cNvSpPr>
            <a:spLocks noGrp="1"/>
          </p:cNvSpPr>
          <p:nvPr>
            <p:ph type="sldNum" sz="quarter" idx="12"/>
          </p:nvPr>
        </p:nvSpPr>
        <p:spPr/>
        <p:txBody>
          <a:bodyPr/>
          <a:lstStyle/>
          <a:p>
            <a:fld id="{20C8C42A-5C2F-4472-B8F0-8609E97655DA}" type="slidenum">
              <a:rPr lang="en-US" smtClean="0"/>
              <a:t>‹#›</a:t>
            </a:fld>
            <a:endParaRPr lang="en-US"/>
          </a:p>
        </p:txBody>
      </p:sp>
    </p:spTree>
    <p:extLst>
      <p:ext uri="{BB962C8B-B14F-4D97-AF65-F5344CB8AC3E}">
        <p14:creationId xmlns:p14="http://schemas.microsoft.com/office/powerpoint/2010/main" val="1648862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2059-BC94-E225-CD81-F7488BF33C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28C2E6-CF40-AD14-BE0F-136583CCE7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F23692-1764-080B-1E00-6C63AFBBAA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70A83A-222A-DF73-CBEC-5A9405421002}"/>
              </a:ext>
            </a:extLst>
          </p:cNvPr>
          <p:cNvSpPr>
            <a:spLocks noGrp="1"/>
          </p:cNvSpPr>
          <p:nvPr>
            <p:ph type="dt" sz="half" idx="10"/>
          </p:nvPr>
        </p:nvSpPr>
        <p:spPr/>
        <p:txBody>
          <a:bodyPr/>
          <a:lstStyle/>
          <a:p>
            <a:fld id="{FF4EF1F9-E64C-4240-8302-D7C3DDFE838A}" type="datetimeFigureOut">
              <a:rPr lang="en-US" smtClean="0"/>
              <a:t>8/25/2022</a:t>
            </a:fld>
            <a:endParaRPr lang="en-US"/>
          </a:p>
        </p:txBody>
      </p:sp>
      <p:sp>
        <p:nvSpPr>
          <p:cNvPr id="6" name="Footer Placeholder 5">
            <a:extLst>
              <a:ext uri="{FF2B5EF4-FFF2-40B4-BE49-F238E27FC236}">
                <a16:creationId xmlns:a16="http://schemas.microsoft.com/office/drawing/2014/main" id="{4E108587-460B-293F-6E52-8BF85C9344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8EF976-61D7-79D1-BCCF-9A84192B49E2}"/>
              </a:ext>
            </a:extLst>
          </p:cNvPr>
          <p:cNvSpPr>
            <a:spLocks noGrp="1"/>
          </p:cNvSpPr>
          <p:nvPr>
            <p:ph type="sldNum" sz="quarter" idx="12"/>
          </p:nvPr>
        </p:nvSpPr>
        <p:spPr/>
        <p:txBody>
          <a:bodyPr/>
          <a:lstStyle/>
          <a:p>
            <a:fld id="{20C8C42A-5C2F-4472-B8F0-8609E97655DA}" type="slidenum">
              <a:rPr lang="en-US" smtClean="0"/>
              <a:t>‹#›</a:t>
            </a:fld>
            <a:endParaRPr lang="en-US"/>
          </a:p>
        </p:txBody>
      </p:sp>
    </p:spTree>
    <p:extLst>
      <p:ext uri="{BB962C8B-B14F-4D97-AF65-F5344CB8AC3E}">
        <p14:creationId xmlns:p14="http://schemas.microsoft.com/office/powerpoint/2010/main" val="1504763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8DB98F-C1E9-75AC-1B24-E0ADDDAD65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B9B108-81B8-7A4C-05C2-03BE0D277B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BA53-4789-87E3-4BD2-59765ECDC2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EF1F9-E64C-4240-8302-D7C3DDFE838A}" type="datetimeFigureOut">
              <a:rPr lang="en-US" smtClean="0"/>
              <a:t>8/25/2022</a:t>
            </a:fld>
            <a:endParaRPr lang="en-US"/>
          </a:p>
        </p:txBody>
      </p:sp>
      <p:sp>
        <p:nvSpPr>
          <p:cNvPr id="5" name="Footer Placeholder 4">
            <a:extLst>
              <a:ext uri="{FF2B5EF4-FFF2-40B4-BE49-F238E27FC236}">
                <a16:creationId xmlns:a16="http://schemas.microsoft.com/office/drawing/2014/main" id="{E90044C5-A854-FD6B-A21A-4FA29C537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68B3FA-987A-4383-F636-01D638F0E5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8C42A-5C2F-4472-B8F0-8609E97655DA}" type="slidenum">
              <a:rPr lang="en-US" smtClean="0"/>
              <a:t>‹#›</a:t>
            </a:fld>
            <a:endParaRPr lang="en-US"/>
          </a:p>
        </p:txBody>
      </p:sp>
    </p:spTree>
    <p:extLst>
      <p:ext uri="{BB962C8B-B14F-4D97-AF65-F5344CB8AC3E}">
        <p14:creationId xmlns:p14="http://schemas.microsoft.com/office/powerpoint/2010/main" val="2815404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ftp.comet.ucar.edu/memory-stick/tropical/textbook_2nd_edition/print_4.htm#page_1.2.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5C0F0-CAC3-7297-2B5D-2D237054E5F9}"/>
              </a:ext>
            </a:extLst>
          </p:cNvPr>
          <p:cNvSpPr>
            <a:spLocks noGrp="1"/>
          </p:cNvSpPr>
          <p:nvPr>
            <p:ph type="ctrTitle"/>
          </p:nvPr>
        </p:nvSpPr>
        <p:spPr>
          <a:xfrm>
            <a:off x="0" y="0"/>
            <a:ext cx="12192000" cy="2387600"/>
          </a:xfrm>
          <a:solidFill>
            <a:schemeClr val="accent1">
              <a:lumMod val="75000"/>
            </a:schemeClr>
          </a:solidFill>
        </p:spPr>
        <p:txBody>
          <a:bodyPr>
            <a:normAutofit/>
          </a:bodyPr>
          <a:lstStyle/>
          <a:p>
            <a:r>
              <a:rPr lang="en-US" b="1" dirty="0">
                <a:solidFill>
                  <a:schemeClr val="accent4">
                    <a:lumMod val="20000"/>
                    <a:lumOff val="80000"/>
                  </a:schemeClr>
                </a:solidFill>
              </a:rPr>
              <a:t>DEPARTMENT OF METEOROLOGY</a:t>
            </a:r>
            <a:br>
              <a:rPr lang="en-US" b="1" dirty="0">
                <a:solidFill>
                  <a:schemeClr val="accent4">
                    <a:lumMod val="20000"/>
                    <a:lumOff val="80000"/>
                  </a:schemeClr>
                </a:solidFill>
              </a:rPr>
            </a:br>
            <a:r>
              <a:rPr lang="en-US" b="1" dirty="0">
                <a:solidFill>
                  <a:schemeClr val="accent4">
                    <a:lumMod val="20000"/>
                    <a:lumOff val="80000"/>
                  </a:schemeClr>
                </a:solidFill>
              </a:rPr>
              <a:t>KNUST, GHANA</a:t>
            </a:r>
          </a:p>
        </p:txBody>
      </p:sp>
      <p:sp>
        <p:nvSpPr>
          <p:cNvPr id="3" name="Subtitle 2">
            <a:extLst>
              <a:ext uri="{FF2B5EF4-FFF2-40B4-BE49-F238E27FC236}">
                <a16:creationId xmlns:a16="http://schemas.microsoft.com/office/drawing/2014/main" id="{A44D24DC-2391-71B0-7337-C5A9003B7AF3}"/>
              </a:ext>
            </a:extLst>
          </p:cNvPr>
          <p:cNvSpPr>
            <a:spLocks noGrp="1"/>
          </p:cNvSpPr>
          <p:nvPr>
            <p:ph type="subTitle" idx="1"/>
          </p:nvPr>
        </p:nvSpPr>
        <p:spPr>
          <a:xfrm>
            <a:off x="0" y="2387600"/>
            <a:ext cx="12191999" cy="4470400"/>
          </a:xfrm>
          <a:solidFill>
            <a:schemeClr val="accent5">
              <a:lumMod val="20000"/>
              <a:lumOff val="80000"/>
            </a:schemeClr>
          </a:solidFill>
        </p:spPr>
        <p:txBody>
          <a:bodyPr/>
          <a:lstStyle/>
          <a:p>
            <a:r>
              <a:rPr lang="en-US" sz="2800" b="1" dirty="0"/>
              <a:t>A STUDY ON THE EQUATORIAL KELVIN AND ROSSBY WAVES</a:t>
            </a:r>
          </a:p>
          <a:p>
            <a:endParaRPr lang="en-US" sz="2800" b="1" dirty="0"/>
          </a:p>
          <a:p>
            <a:r>
              <a:rPr lang="en-US" sz="2800" b="1" dirty="0"/>
              <a:t>NAME:   OTI JAMES ACHEAMFOUR ANTWI</a:t>
            </a:r>
          </a:p>
          <a:p>
            <a:r>
              <a:rPr lang="en-US" sz="2800" b="1" dirty="0"/>
              <a:t>INDEX NUMBER:9474919           </a:t>
            </a:r>
            <a:r>
              <a:rPr lang="en-US" dirty="0"/>
              <a:t>                                             </a:t>
            </a:r>
          </a:p>
        </p:txBody>
      </p:sp>
    </p:spTree>
    <p:extLst>
      <p:ext uri="{BB962C8B-B14F-4D97-AF65-F5344CB8AC3E}">
        <p14:creationId xmlns:p14="http://schemas.microsoft.com/office/powerpoint/2010/main" val="1037957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EBB01-15E3-FF76-CE1E-1185402628CA}"/>
              </a:ext>
            </a:extLst>
          </p:cNvPr>
          <p:cNvSpPr>
            <a:spLocks noGrp="1"/>
          </p:cNvSpPr>
          <p:nvPr>
            <p:ph type="title"/>
          </p:nvPr>
        </p:nvSpPr>
        <p:spPr>
          <a:xfrm>
            <a:off x="0" y="0"/>
            <a:ext cx="12192000" cy="717451"/>
          </a:xfrm>
          <a:solidFill>
            <a:schemeClr val="accent1"/>
          </a:solidFill>
        </p:spPr>
        <p:txBody>
          <a:bodyPr/>
          <a:lstStyle/>
          <a:p>
            <a:r>
              <a:rPr lang="en-US" b="1" dirty="0">
                <a:solidFill>
                  <a:schemeClr val="accent4">
                    <a:lumMod val="20000"/>
                    <a:lumOff val="80000"/>
                  </a:schemeClr>
                </a:solidFill>
              </a:rPr>
              <a:t>REFERENCES</a:t>
            </a:r>
          </a:p>
        </p:txBody>
      </p:sp>
      <p:sp>
        <p:nvSpPr>
          <p:cNvPr id="3" name="Content Placeholder 2">
            <a:extLst>
              <a:ext uri="{FF2B5EF4-FFF2-40B4-BE49-F238E27FC236}">
                <a16:creationId xmlns:a16="http://schemas.microsoft.com/office/drawing/2014/main" id="{FEADD2D0-0EBA-DEBA-A9A0-A9C1907FB2DA}"/>
              </a:ext>
            </a:extLst>
          </p:cNvPr>
          <p:cNvSpPr>
            <a:spLocks noGrp="1"/>
          </p:cNvSpPr>
          <p:nvPr>
            <p:ph idx="1"/>
          </p:nvPr>
        </p:nvSpPr>
        <p:spPr>
          <a:xfrm>
            <a:off x="0" y="1223888"/>
            <a:ext cx="12192000" cy="5634111"/>
          </a:xfrm>
        </p:spPr>
        <p:txBody>
          <a:bodyPr/>
          <a:lstStyle/>
          <a:p>
            <a:pPr marL="0" indent="0">
              <a:buNone/>
            </a:pPr>
            <a:r>
              <a:rPr lang="en-US" dirty="0"/>
              <a:t>LINKS</a:t>
            </a:r>
          </a:p>
          <a:p>
            <a:r>
              <a:rPr lang="en-US" dirty="0">
                <a:hlinkClick r:id="rId2"/>
              </a:rPr>
              <a:t>Introduction to Tropical Meteorology, Ch. 4: Tropical Variability (ucar.edu)</a:t>
            </a:r>
            <a:endParaRPr lang="en-US" dirty="0"/>
          </a:p>
          <a:p>
            <a:endParaRPr lang="en-US" dirty="0"/>
          </a:p>
          <a:p>
            <a:r>
              <a:rPr lang="en-US" dirty="0"/>
              <a:t>https://github.com/jeffjay88/MET356_SYNOPTIC_ANALYSIS_AND_NOWCASTING_LECTURE_SERIES</a:t>
            </a:r>
          </a:p>
          <a:p>
            <a:pPr marL="0" indent="0">
              <a:buNone/>
            </a:pPr>
            <a:endParaRPr lang="en-US" dirty="0"/>
          </a:p>
        </p:txBody>
      </p:sp>
    </p:spTree>
    <p:extLst>
      <p:ext uri="{BB962C8B-B14F-4D97-AF65-F5344CB8AC3E}">
        <p14:creationId xmlns:p14="http://schemas.microsoft.com/office/powerpoint/2010/main" val="2167116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2E2D3-448A-27A5-1133-A0A400529DB8}"/>
              </a:ext>
            </a:extLst>
          </p:cNvPr>
          <p:cNvSpPr>
            <a:spLocks noGrp="1"/>
          </p:cNvSpPr>
          <p:nvPr>
            <p:ph type="title"/>
          </p:nvPr>
        </p:nvSpPr>
        <p:spPr>
          <a:xfrm>
            <a:off x="0" y="0"/>
            <a:ext cx="12192000" cy="900954"/>
          </a:xfrm>
          <a:solidFill>
            <a:schemeClr val="accent1"/>
          </a:solidFill>
        </p:spPr>
        <p:txBody>
          <a:bodyPr/>
          <a:lstStyle/>
          <a:p>
            <a:r>
              <a:rPr lang="en-US" b="1" dirty="0">
                <a:solidFill>
                  <a:schemeClr val="accent4">
                    <a:lumMod val="20000"/>
                    <a:lumOff val="80000"/>
                  </a:schemeClr>
                </a:solidFill>
              </a:rPr>
              <a:t>EQUATORIAL WAVES</a:t>
            </a:r>
          </a:p>
        </p:txBody>
      </p:sp>
      <p:sp>
        <p:nvSpPr>
          <p:cNvPr id="3" name="Content Placeholder 2">
            <a:extLst>
              <a:ext uri="{FF2B5EF4-FFF2-40B4-BE49-F238E27FC236}">
                <a16:creationId xmlns:a16="http://schemas.microsoft.com/office/drawing/2014/main" id="{DC1CE289-88C2-4B0C-99E9-86458F41BC14}"/>
              </a:ext>
            </a:extLst>
          </p:cNvPr>
          <p:cNvSpPr>
            <a:spLocks noGrp="1"/>
          </p:cNvSpPr>
          <p:nvPr>
            <p:ph idx="1"/>
          </p:nvPr>
        </p:nvSpPr>
        <p:spPr>
          <a:xfrm>
            <a:off x="0" y="900954"/>
            <a:ext cx="12192000" cy="5957046"/>
          </a:xfrm>
        </p:spPr>
        <p:txBody>
          <a:bodyPr>
            <a:normAutofit lnSpcReduction="10000"/>
          </a:bodyPr>
          <a:lstStyle/>
          <a:p>
            <a:r>
              <a:rPr lang="en-US" dirty="0"/>
              <a:t>Equatorial waves are an important class of eastward and westward propagating disturbances</a:t>
            </a:r>
          </a:p>
          <a:p>
            <a:r>
              <a:rPr lang="en-US" dirty="0"/>
              <a:t>These waves propagate zonally</a:t>
            </a:r>
          </a:p>
          <a:p>
            <a:r>
              <a:rPr lang="en-US" dirty="0"/>
              <a:t>Present in atmosphere and ocean </a:t>
            </a:r>
          </a:p>
          <a:p>
            <a:r>
              <a:rPr lang="en-US" dirty="0"/>
              <a:t>Trapped about the equator (they decay away from the equator)</a:t>
            </a:r>
          </a:p>
          <a:p>
            <a:endParaRPr lang="en-US" dirty="0"/>
          </a:p>
          <a:p>
            <a:r>
              <a:rPr lang="en-US" dirty="0"/>
              <a:t>Types of waves</a:t>
            </a:r>
          </a:p>
          <a:p>
            <a:pPr>
              <a:buFontTx/>
              <a:buChar char="-"/>
            </a:pPr>
            <a:r>
              <a:rPr lang="en-US" dirty="0"/>
              <a:t>Equatorial Kelvin waves, Equatorial Rossby(ER), Mixed Rossby-Gravity(MRG), inertia-gravity wave</a:t>
            </a:r>
          </a:p>
          <a:p>
            <a:r>
              <a:rPr lang="en-US" dirty="0"/>
              <a:t>Atmospheric equatorial waves are excited by </a:t>
            </a:r>
            <a:r>
              <a:rPr lang="en-US" b="1" dirty="0"/>
              <a:t>diabatic heating </a:t>
            </a:r>
            <a:r>
              <a:rPr lang="en-US" dirty="0"/>
              <a:t>by organized tropical convection</a:t>
            </a:r>
          </a:p>
          <a:p>
            <a:r>
              <a:rPr lang="en-US" dirty="0"/>
              <a:t>Ocean equatorial waves are excited by </a:t>
            </a:r>
            <a:r>
              <a:rPr lang="en-US" b="1" dirty="0"/>
              <a:t>wind stresses</a:t>
            </a:r>
          </a:p>
          <a:p>
            <a:r>
              <a:rPr lang="en-US" dirty="0"/>
              <a:t>These waves communicate the effects of convective storms over a large distance  </a:t>
            </a:r>
          </a:p>
        </p:txBody>
      </p:sp>
    </p:spTree>
    <p:extLst>
      <p:ext uri="{BB962C8B-B14F-4D97-AF65-F5344CB8AC3E}">
        <p14:creationId xmlns:p14="http://schemas.microsoft.com/office/powerpoint/2010/main" val="1816274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CB55-94B3-7048-6166-317F06426C71}"/>
              </a:ext>
            </a:extLst>
          </p:cNvPr>
          <p:cNvSpPr>
            <a:spLocks noGrp="1"/>
          </p:cNvSpPr>
          <p:nvPr>
            <p:ph type="title"/>
          </p:nvPr>
        </p:nvSpPr>
        <p:spPr>
          <a:xfrm>
            <a:off x="0" y="1"/>
            <a:ext cx="12192000" cy="1058777"/>
          </a:xfrm>
          <a:solidFill>
            <a:schemeClr val="accent1"/>
          </a:solidFill>
          <a:ln>
            <a:solidFill>
              <a:schemeClr val="accent1"/>
            </a:solidFill>
          </a:ln>
        </p:spPr>
        <p:txBody>
          <a:bodyPr/>
          <a:lstStyle/>
          <a:p>
            <a:r>
              <a:rPr lang="en-US" b="1" dirty="0">
                <a:solidFill>
                  <a:schemeClr val="accent4">
                    <a:lumMod val="20000"/>
                    <a:lumOff val="80000"/>
                  </a:schemeClr>
                </a:solidFill>
              </a:rPr>
              <a:t>EQUATORIAL KELVIN WAVE </a:t>
            </a:r>
          </a:p>
        </p:txBody>
      </p:sp>
      <p:sp>
        <p:nvSpPr>
          <p:cNvPr id="3" name="Content Placeholder 2">
            <a:extLst>
              <a:ext uri="{FF2B5EF4-FFF2-40B4-BE49-F238E27FC236}">
                <a16:creationId xmlns:a16="http://schemas.microsoft.com/office/drawing/2014/main" id="{C48BC720-E294-33D9-3512-EF6B90E882C0}"/>
              </a:ext>
            </a:extLst>
          </p:cNvPr>
          <p:cNvSpPr>
            <a:spLocks noGrp="1"/>
          </p:cNvSpPr>
          <p:nvPr>
            <p:ph idx="1"/>
          </p:nvPr>
        </p:nvSpPr>
        <p:spPr>
          <a:xfrm>
            <a:off x="1" y="1104497"/>
            <a:ext cx="12192000" cy="5753502"/>
          </a:xfrm>
        </p:spPr>
        <p:txBody>
          <a:bodyPr>
            <a:noAutofit/>
          </a:bodyPr>
          <a:lstStyle/>
          <a:p>
            <a:r>
              <a:rPr lang="en-US" sz="2000" dirty="0"/>
              <a:t>The Kelvin wave is a large-scale wave motion of great practical importance in the Earth’s atmosphere and ocean</a:t>
            </a:r>
          </a:p>
          <a:p>
            <a:pPr marL="0" indent="0">
              <a:buNone/>
            </a:pPr>
            <a:endParaRPr lang="en-US" sz="2000" dirty="0"/>
          </a:p>
          <a:p>
            <a:r>
              <a:rPr lang="en-US" sz="2000" dirty="0"/>
              <a:t>Kelvin waves are large-scale waves whose structure "traps" them so that they propagate along a physical boundary such as a mountain range in the atmosphere or a coastline in the ocean</a:t>
            </a:r>
          </a:p>
          <a:p>
            <a:endParaRPr lang="en-US" sz="2000" dirty="0"/>
          </a:p>
          <a:p>
            <a:r>
              <a:rPr lang="en-US" sz="2000" dirty="0"/>
              <a:t>In the tropics, each hemisphere can act as the barrier for a Kelvin wave in the opposite atmosphere, resulting in "equatorially–trapped" Kelvin waves</a:t>
            </a:r>
          </a:p>
          <a:p>
            <a:endParaRPr lang="en-US" sz="2000" dirty="0"/>
          </a:p>
          <a:p>
            <a:r>
              <a:rPr lang="en-US" sz="2000" dirty="0"/>
              <a:t>Kelvin waves are thought to be important for the initiation of the El Niño Southern Oscillation (ENSO) phenomenon and for the maintenance of the MJO.</a:t>
            </a:r>
          </a:p>
          <a:p>
            <a:pPr marL="0" indent="0">
              <a:buNone/>
            </a:pPr>
            <a:endParaRPr lang="en-US" sz="2000" dirty="0"/>
          </a:p>
          <a:p>
            <a:r>
              <a:rPr lang="en-US" sz="2000" dirty="0"/>
              <a:t>Equatorially trapped convectively coupled Kelvin waves travel eastward at phase speeds of 15-20 m/s over the West Pacific and 12-15 m/s over the Indian Ocean because they tend to be more strongly coupled to convection. They are </a:t>
            </a:r>
            <a:r>
              <a:rPr lang="en-US" sz="2000" b="1" dirty="0"/>
              <a:t>nondispersive</a:t>
            </a:r>
            <a:r>
              <a:rPr lang="en-US" sz="2000" dirty="0"/>
              <a:t>, so their group speed is equal to their phase speed</a:t>
            </a:r>
          </a:p>
          <a:p>
            <a:pPr marL="0" indent="0">
              <a:buNone/>
            </a:pPr>
            <a:endParaRPr lang="en-US" sz="2000" dirty="0"/>
          </a:p>
          <a:p>
            <a:pPr marL="0" indent="0">
              <a:buNone/>
            </a:pPr>
            <a:br>
              <a:rPr lang="en-US" sz="2000" dirty="0"/>
            </a:br>
            <a:r>
              <a:rPr lang="en-US" sz="2000" dirty="0"/>
              <a:t>  </a:t>
            </a:r>
          </a:p>
        </p:txBody>
      </p:sp>
      <p:sp>
        <p:nvSpPr>
          <p:cNvPr id="4" name="Rectangle: Rounded Corners 3">
            <a:extLst>
              <a:ext uri="{FF2B5EF4-FFF2-40B4-BE49-F238E27FC236}">
                <a16:creationId xmlns:a16="http://schemas.microsoft.com/office/drawing/2014/main" id="{9A8F7FEB-E39F-7A23-5B39-A9A4796D4DFE}"/>
              </a:ext>
            </a:extLst>
          </p:cNvPr>
          <p:cNvSpPr/>
          <p:nvPr/>
        </p:nvSpPr>
        <p:spPr>
          <a:xfrm>
            <a:off x="1588168" y="481263"/>
            <a:ext cx="88232"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F7B9FFE5-E916-F4EB-6F6A-56761029FD2F}"/>
              </a:ext>
            </a:extLst>
          </p:cNvPr>
          <p:cNvSpPr>
            <a:spLocks noGrp="1"/>
          </p:cNvSpPr>
          <p:nvPr>
            <p:ph type="ftr" sz="quarter" idx="11"/>
          </p:nvPr>
        </p:nvSpPr>
        <p:spPr/>
        <p:txBody>
          <a:bodyPr/>
          <a:lstStyle/>
          <a:p>
            <a:r>
              <a:rPr lang="en-US"/>
              <a:t>1</a:t>
            </a:r>
          </a:p>
        </p:txBody>
      </p:sp>
    </p:spTree>
    <p:extLst>
      <p:ext uri="{BB962C8B-B14F-4D97-AF65-F5344CB8AC3E}">
        <p14:creationId xmlns:p14="http://schemas.microsoft.com/office/powerpoint/2010/main" val="997640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516B11-104B-1E13-D3E3-CF9C84818D52}"/>
              </a:ext>
            </a:extLst>
          </p:cNvPr>
          <p:cNvSpPr>
            <a:spLocks noGrp="1"/>
          </p:cNvSpPr>
          <p:nvPr>
            <p:ph type="ftr" sz="quarter" idx="11"/>
          </p:nvPr>
        </p:nvSpPr>
        <p:spPr/>
        <p:txBody>
          <a:bodyPr/>
          <a:lstStyle/>
          <a:p>
            <a:r>
              <a:rPr lang="en-US"/>
              <a:t>2</a:t>
            </a:r>
          </a:p>
        </p:txBody>
      </p:sp>
      <p:pic>
        <p:nvPicPr>
          <p:cNvPr id="12" name="Content Placeholder 11">
            <a:extLst>
              <a:ext uri="{FF2B5EF4-FFF2-40B4-BE49-F238E27FC236}">
                <a16:creationId xmlns:a16="http://schemas.microsoft.com/office/drawing/2014/main" id="{6B99A512-D759-3AD8-9EBC-6281FAB06C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447"/>
            <a:ext cx="12192000" cy="6858000"/>
          </a:xfrm>
        </p:spPr>
      </p:pic>
    </p:spTree>
    <p:extLst>
      <p:ext uri="{BB962C8B-B14F-4D97-AF65-F5344CB8AC3E}">
        <p14:creationId xmlns:p14="http://schemas.microsoft.com/office/powerpoint/2010/main" val="3164921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CDC7-A6F1-7855-9C0E-DD52DE395436}"/>
              </a:ext>
            </a:extLst>
          </p:cNvPr>
          <p:cNvSpPr>
            <a:spLocks noGrp="1"/>
          </p:cNvSpPr>
          <p:nvPr>
            <p:ph type="title"/>
          </p:nvPr>
        </p:nvSpPr>
        <p:spPr>
          <a:xfrm>
            <a:off x="0" y="0"/>
            <a:ext cx="12192000" cy="793376"/>
          </a:xfrm>
          <a:solidFill>
            <a:schemeClr val="accent1"/>
          </a:solidFill>
        </p:spPr>
        <p:txBody>
          <a:bodyPr/>
          <a:lstStyle/>
          <a:p>
            <a:r>
              <a:rPr lang="en-US" b="1" dirty="0">
                <a:solidFill>
                  <a:schemeClr val="accent4">
                    <a:lumMod val="20000"/>
                    <a:lumOff val="80000"/>
                  </a:schemeClr>
                </a:solidFill>
              </a:rPr>
              <a:t>THE EQUATORIAL KELVIN WAVE PROPAGATION</a:t>
            </a:r>
          </a:p>
        </p:txBody>
      </p:sp>
      <p:sp>
        <p:nvSpPr>
          <p:cNvPr id="4" name="Text Placeholder 3">
            <a:extLst>
              <a:ext uri="{FF2B5EF4-FFF2-40B4-BE49-F238E27FC236}">
                <a16:creationId xmlns:a16="http://schemas.microsoft.com/office/drawing/2014/main" id="{378B5D80-FFD6-58E0-C630-610EB2137C5B}"/>
              </a:ext>
            </a:extLst>
          </p:cNvPr>
          <p:cNvSpPr>
            <a:spLocks noGrp="1"/>
          </p:cNvSpPr>
          <p:nvPr>
            <p:ph type="body" sz="half" idx="2"/>
          </p:nvPr>
        </p:nvSpPr>
        <p:spPr>
          <a:xfrm>
            <a:off x="0" y="793376"/>
            <a:ext cx="5661212" cy="6064624"/>
          </a:xfrm>
        </p:spPr>
        <p:txBody>
          <a:bodyPr>
            <a:normAutofit/>
          </a:bodyPr>
          <a:lstStyle/>
          <a:p>
            <a:pPr marL="342900" indent="-342900">
              <a:buFont typeface="Arial" panose="020B0604020202020204" pitchFamily="34" charset="0"/>
              <a:buChar char="•"/>
            </a:pPr>
            <a:r>
              <a:rPr lang="en-US" sz="2000" dirty="0"/>
              <a:t> we use mass advection due to wave-relative motion to explain wave propagation:</a:t>
            </a:r>
          </a:p>
          <a:p>
            <a:endParaRPr lang="en-US" sz="2000" dirty="0"/>
          </a:p>
          <a:p>
            <a:pPr marL="342900" indent="-342900">
              <a:buFont typeface="Arial" panose="020B0604020202020204" pitchFamily="34" charset="0"/>
              <a:buChar char="•"/>
            </a:pPr>
            <a:r>
              <a:rPr lang="en-US" sz="2000" dirty="0"/>
              <a:t>With the </a:t>
            </a:r>
            <a:r>
              <a:rPr lang="en-US" sz="2000" b="1" dirty="0"/>
              <a:t>low to the west </a:t>
            </a:r>
            <a:r>
              <a:rPr lang="en-US" sz="2000" dirty="0"/>
              <a:t>of the high: Having mass divergence between them (to the east of the low) leads to pressure falls on the equator. This means </a:t>
            </a:r>
            <a:r>
              <a:rPr lang="en-US" sz="2000" b="1" dirty="0"/>
              <a:t>falling pressure to the west of the high </a:t>
            </a:r>
            <a:r>
              <a:rPr lang="en-US" sz="2000" dirty="0"/>
              <a:t>(east of the low), so the </a:t>
            </a:r>
            <a:r>
              <a:rPr lang="en-US" sz="2000" b="1" dirty="0"/>
              <a:t>wave moves towards the east</a:t>
            </a:r>
            <a:r>
              <a:rPr lang="en-US" sz="2000" dirty="0"/>
              <a:t>.</a:t>
            </a:r>
          </a:p>
          <a:p>
            <a:pPr marL="342900" indent="-342900">
              <a:buFont typeface="Arial" panose="020B0604020202020204" pitchFamily="34" charset="0"/>
              <a:buChar char="•"/>
            </a:pPr>
            <a:r>
              <a:rPr lang="en-US" sz="2000" dirty="0"/>
              <a:t>With the </a:t>
            </a:r>
            <a:r>
              <a:rPr lang="en-US" sz="2000" b="1" dirty="0"/>
              <a:t>high to the west </a:t>
            </a:r>
            <a:r>
              <a:rPr lang="en-US" sz="2000" dirty="0"/>
              <a:t>of the low: Having mass convergence between them (to the east of the high) leads to pressure rises on the equator. This means </a:t>
            </a:r>
            <a:r>
              <a:rPr lang="en-US" sz="2000" b="1" dirty="0"/>
              <a:t>rising pressure to the east of the high </a:t>
            </a:r>
            <a:r>
              <a:rPr lang="en-US" sz="2000" dirty="0"/>
              <a:t>(west of the low), so </a:t>
            </a:r>
            <a:r>
              <a:rPr lang="en-US" sz="2000" b="1" dirty="0"/>
              <a:t>the wave moves towards the east</a:t>
            </a:r>
            <a:r>
              <a:rPr lang="en-US" sz="2000" dirty="0"/>
              <a:t>.</a:t>
            </a:r>
          </a:p>
          <a:p>
            <a:pPr marL="342900" indent="-342900">
              <a:buFont typeface="Arial" panose="020B0604020202020204" pitchFamily="34" charset="0"/>
              <a:buChar char="•"/>
            </a:pPr>
            <a:r>
              <a:rPr lang="en-US" sz="2000" dirty="0"/>
              <a:t>Both of these thought experiments give </a:t>
            </a:r>
            <a:r>
              <a:rPr lang="en-US" sz="2000" b="1" dirty="0"/>
              <a:t>eastward propagating Kelvin waves.</a:t>
            </a:r>
          </a:p>
        </p:txBody>
      </p:sp>
      <p:sp>
        <p:nvSpPr>
          <p:cNvPr id="5" name="Footer Placeholder 4">
            <a:extLst>
              <a:ext uri="{FF2B5EF4-FFF2-40B4-BE49-F238E27FC236}">
                <a16:creationId xmlns:a16="http://schemas.microsoft.com/office/drawing/2014/main" id="{6AB55785-9B0C-E566-17D1-B46797AB1C69}"/>
              </a:ext>
            </a:extLst>
          </p:cNvPr>
          <p:cNvSpPr>
            <a:spLocks noGrp="1"/>
          </p:cNvSpPr>
          <p:nvPr>
            <p:ph type="ftr" sz="quarter" idx="11"/>
          </p:nvPr>
        </p:nvSpPr>
        <p:spPr/>
        <p:txBody>
          <a:bodyPr/>
          <a:lstStyle/>
          <a:p>
            <a:r>
              <a:rPr lang="en-US"/>
              <a:t>3</a:t>
            </a:r>
          </a:p>
        </p:txBody>
      </p:sp>
      <p:pic>
        <p:nvPicPr>
          <p:cNvPr id="15" name="Picture Placeholder 14">
            <a:extLst>
              <a:ext uri="{FF2B5EF4-FFF2-40B4-BE49-F238E27FC236}">
                <a16:creationId xmlns:a16="http://schemas.microsoft.com/office/drawing/2014/main" id="{4AE86533-C0F7-E591-5B6F-3E0CF73E6D3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3791" t="29956" r="38669" b="12929"/>
          <a:stretch/>
        </p:blipFill>
        <p:spPr>
          <a:xfrm>
            <a:off x="5862918" y="793376"/>
            <a:ext cx="6329082" cy="6064624"/>
          </a:xfrm>
        </p:spPr>
      </p:pic>
    </p:spTree>
    <p:extLst>
      <p:ext uri="{BB962C8B-B14F-4D97-AF65-F5344CB8AC3E}">
        <p14:creationId xmlns:p14="http://schemas.microsoft.com/office/powerpoint/2010/main" val="451181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C93B-4476-2CB2-57A8-49790CFE85DD}"/>
              </a:ext>
            </a:extLst>
          </p:cNvPr>
          <p:cNvSpPr>
            <a:spLocks noGrp="1"/>
          </p:cNvSpPr>
          <p:nvPr>
            <p:ph type="title"/>
          </p:nvPr>
        </p:nvSpPr>
        <p:spPr>
          <a:xfrm>
            <a:off x="0" y="1"/>
            <a:ext cx="12192000" cy="847163"/>
          </a:xfrm>
          <a:solidFill>
            <a:schemeClr val="accent1"/>
          </a:solidFill>
        </p:spPr>
        <p:txBody>
          <a:bodyPr/>
          <a:lstStyle/>
          <a:p>
            <a:r>
              <a:rPr lang="en-US" b="1" dirty="0">
                <a:solidFill>
                  <a:schemeClr val="accent4">
                    <a:lumMod val="20000"/>
                    <a:lumOff val="80000"/>
                  </a:schemeClr>
                </a:solidFill>
              </a:rPr>
              <a:t>EQUATORIAL ROSSBY WAVES</a:t>
            </a:r>
          </a:p>
        </p:txBody>
      </p:sp>
      <p:sp>
        <p:nvSpPr>
          <p:cNvPr id="3" name="Content Placeholder 2">
            <a:extLst>
              <a:ext uri="{FF2B5EF4-FFF2-40B4-BE49-F238E27FC236}">
                <a16:creationId xmlns:a16="http://schemas.microsoft.com/office/drawing/2014/main" id="{C0E45BBB-3FFA-1D4A-B264-93A7B0F84499}"/>
              </a:ext>
            </a:extLst>
          </p:cNvPr>
          <p:cNvSpPr>
            <a:spLocks noGrp="1"/>
          </p:cNvSpPr>
          <p:nvPr>
            <p:ph idx="1"/>
          </p:nvPr>
        </p:nvSpPr>
        <p:spPr>
          <a:xfrm>
            <a:off x="0" y="847164"/>
            <a:ext cx="12192000" cy="6010835"/>
          </a:xfrm>
        </p:spPr>
        <p:txBody>
          <a:bodyPr>
            <a:normAutofit fontScale="70000" lnSpcReduction="20000"/>
          </a:bodyPr>
          <a:lstStyle/>
          <a:p>
            <a:r>
              <a:rPr lang="en-US" dirty="0"/>
              <a:t>Rossby Wave also known as a planetary wave is a natural phenomenon in the atmosphere and ocean of planets that largely owing to their properties of rotation </a:t>
            </a:r>
          </a:p>
          <a:p>
            <a:endParaRPr lang="en-US" dirty="0"/>
          </a:p>
          <a:p>
            <a:r>
              <a:rPr lang="en-US" dirty="0"/>
              <a:t>Oceanic Rossby waves move along the thermocline which is the boundary between the warm upper layer and cold deeper part of the ocean </a:t>
            </a:r>
          </a:p>
          <a:p>
            <a:endParaRPr lang="en-US" dirty="0"/>
          </a:p>
          <a:p>
            <a:r>
              <a:rPr lang="en-US" dirty="0"/>
              <a:t> Atmospheric waves are as a result of potential vorticity and are influenced by the Coriolis force and pressure gradient </a:t>
            </a:r>
          </a:p>
          <a:p>
            <a:endParaRPr lang="en-US" dirty="0"/>
          </a:p>
          <a:p>
            <a:r>
              <a:rPr lang="en-US" dirty="0"/>
              <a:t>Rossby waves are due to the variation in the Coriolis effect with the latitude </a:t>
            </a:r>
          </a:p>
          <a:p>
            <a:r>
              <a:rPr lang="en-US" dirty="0"/>
              <a:t>It is a </a:t>
            </a:r>
            <a:r>
              <a:rPr lang="en-US" b="1" dirty="0"/>
              <a:t>dispersive wave</a:t>
            </a:r>
          </a:p>
          <a:p>
            <a:r>
              <a:rPr lang="en-US" b="1" dirty="0"/>
              <a:t>Special Properties</a:t>
            </a:r>
            <a:r>
              <a:rPr lang="en-US" dirty="0"/>
              <a:t>: twin cyclones, equatorial symmetry, convection is displaced off the equator, can come in different “flavors”. </a:t>
            </a:r>
          </a:p>
          <a:p>
            <a:r>
              <a:rPr lang="en-US" b="1" dirty="0"/>
              <a:t>Propagation Characteristics</a:t>
            </a:r>
            <a:r>
              <a:rPr lang="en-US" dirty="0"/>
              <a:t>: Travel westward at roughly 5 m/s. </a:t>
            </a:r>
          </a:p>
          <a:p>
            <a:r>
              <a:rPr lang="en-US" b="1" dirty="0"/>
              <a:t>Horizontal Structure</a:t>
            </a:r>
            <a:r>
              <a:rPr lang="en-US" dirty="0"/>
              <a:t>: The twin cyclones are one of the key aspects, as well as the location of the convection</a:t>
            </a:r>
          </a:p>
          <a:p>
            <a:endParaRPr lang="en-US" dirty="0"/>
          </a:p>
          <a:p>
            <a:r>
              <a:rPr lang="en-US" dirty="0"/>
              <a:t>"Long" Rossby waves typically range in size from around 4,000 to 10,000 km. </a:t>
            </a:r>
            <a:r>
              <a:rPr lang="en-US" b="1" dirty="0"/>
              <a:t>The meridional distance </a:t>
            </a:r>
            <a:r>
              <a:rPr lang="en-US" dirty="0"/>
              <a:t>scale of this wave is about 20° of latitude since the centers are located roughly 10° on either side of the equator.</a:t>
            </a:r>
          </a:p>
        </p:txBody>
      </p:sp>
    </p:spTree>
    <p:extLst>
      <p:ext uri="{BB962C8B-B14F-4D97-AF65-F5344CB8AC3E}">
        <p14:creationId xmlns:p14="http://schemas.microsoft.com/office/powerpoint/2010/main" val="2981669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89ACE4-C3AF-BE27-F660-AC02D0C549C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204" t="22732" r="35022" b="12922"/>
          <a:stretch/>
        </p:blipFill>
        <p:spPr>
          <a:xfrm>
            <a:off x="0" y="0"/>
            <a:ext cx="12191999" cy="6858000"/>
          </a:xfrm>
        </p:spPr>
      </p:pic>
    </p:spTree>
    <p:extLst>
      <p:ext uri="{BB962C8B-B14F-4D97-AF65-F5344CB8AC3E}">
        <p14:creationId xmlns:p14="http://schemas.microsoft.com/office/powerpoint/2010/main" val="1942755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51EDE5-CFBC-C77B-334F-1B0F33F458C6}"/>
              </a:ext>
            </a:extLst>
          </p:cNvPr>
          <p:cNvSpPr>
            <a:spLocks noGrp="1"/>
          </p:cNvSpPr>
          <p:nvPr>
            <p:ph type="title"/>
          </p:nvPr>
        </p:nvSpPr>
        <p:spPr>
          <a:xfrm>
            <a:off x="0" y="1"/>
            <a:ext cx="12192000" cy="766482"/>
          </a:xfrm>
          <a:solidFill>
            <a:schemeClr val="accent1"/>
          </a:solidFill>
        </p:spPr>
        <p:txBody>
          <a:bodyPr>
            <a:normAutofit/>
          </a:bodyPr>
          <a:lstStyle/>
          <a:p>
            <a:r>
              <a:rPr lang="en-US" b="1" dirty="0">
                <a:solidFill>
                  <a:schemeClr val="accent4">
                    <a:lumMod val="20000"/>
                    <a:lumOff val="80000"/>
                  </a:schemeClr>
                </a:solidFill>
              </a:rPr>
              <a:t>EQUATORIAL ROSSBY WAVES</a:t>
            </a:r>
          </a:p>
        </p:txBody>
      </p:sp>
      <p:sp>
        <p:nvSpPr>
          <p:cNvPr id="6" name="Text Placeholder 5">
            <a:extLst>
              <a:ext uri="{FF2B5EF4-FFF2-40B4-BE49-F238E27FC236}">
                <a16:creationId xmlns:a16="http://schemas.microsoft.com/office/drawing/2014/main" id="{DC5FC667-010D-B9E8-E084-9319166C1BBA}"/>
              </a:ext>
            </a:extLst>
          </p:cNvPr>
          <p:cNvSpPr>
            <a:spLocks noGrp="1"/>
          </p:cNvSpPr>
          <p:nvPr>
            <p:ph type="body" sz="half" idx="2"/>
          </p:nvPr>
        </p:nvSpPr>
        <p:spPr>
          <a:xfrm>
            <a:off x="-1" y="766483"/>
            <a:ext cx="5809129" cy="6091517"/>
          </a:xfrm>
        </p:spPr>
        <p:txBody>
          <a:bodyPr>
            <a:normAutofit/>
          </a:bodyPr>
          <a:lstStyle/>
          <a:p>
            <a:pPr marL="342900" indent="-342900">
              <a:buFont typeface="Arial" panose="020B0604020202020204" pitchFamily="34" charset="0"/>
              <a:buChar char="•"/>
            </a:pPr>
            <a:r>
              <a:rPr lang="en-US" sz="2000" dirty="0"/>
              <a:t>Note that since the n=1 Rossby waves have the same sense of vorticity on either side of the equator, references to high and low pressure systems are equally applicable to the Southern and Northern Hemispheres. Also, flow in the wave pattern closer to the equator is stronger than flow away from the equator.</a:t>
            </a:r>
          </a:p>
          <a:p>
            <a:endParaRPr lang="en-US" sz="2000" dirty="0"/>
          </a:p>
          <a:p>
            <a:pPr marL="342900" indent="-342900">
              <a:buFont typeface="Arial" panose="020B0604020202020204" pitchFamily="34" charset="0"/>
              <a:buChar char="•"/>
            </a:pPr>
            <a:r>
              <a:rPr lang="en-US" sz="2000" dirty="0"/>
              <a:t>With </a:t>
            </a:r>
            <a:r>
              <a:rPr lang="en-US" sz="2000" b="1" dirty="0"/>
              <a:t>high to the west </a:t>
            </a:r>
            <a:r>
              <a:rPr lang="en-US" sz="2000" dirty="0"/>
              <a:t>of the low</a:t>
            </a:r>
            <a:r>
              <a:rPr lang="en-US" sz="2000" b="1" dirty="0"/>
              <a:t>, mass is advected poleward</a:t>
            </a:r>
            <a:r>
              <a:rPr lang="en-US" sz="2000" dirty="0"/>
              <a:t>, leading to </a:t>
            </a:r>
            <a:r>
              <a:rPr lang="en-US" sz="2000" b="1" dirty="0"/>
              <a:t>pressure drop</a:t>
            </a:r>
            <a:r>
              <a:rPr lang="en-US" sz="2000" dirty="0"/>
              <a:t>s, so the</a:t>
            </a:r>
            <a:r>
              <a:rPr lang="en-US" sz="2000" b="1" dirty="0"/>
              <a:t> low moves westward</a:t>
            </a:r>
            <a:r>
              <a:rPr lang="en-US" sz="2000" dirty="0"/>
              <a:t>.</a:t>
            </a:r>
          </a:p>
          <a:p>
            <a:pPr marL="342900" indent="-342900">
              <a:buFont typeface="Arial" panose="020B0604020202020204" pitchFamily="34" charset="0"/>
              <a:buChar char="•"/>
            </a:pPr>
            <a:r>
              <a:rPr lang="en-US" sz="2000" dirty="0"/>
              <a:t>With </a:t>
            </a:r>
            <a:r>
              <a:rPr lang="en-US" sz="2000" b="1" dirty="0"/>
              <a:t>low to the west </a:t>
            </a:r>
            <a:r>
              <a:rPr lang="en-US" sz="2000" dirty="0"/>
              <a:t>of the high</a:t>
            </a:r>
            <a:r>
              <a:rPr lang="en-US" sz="2000" b="1" dirty="0"/>
              <a:t>, mass is advected into the regi</a:t>
            </a:r>
            <a:r>
              <a:rPr lang="en-US" sz="2000" dirty="0"/>
              <a:t>on, leading to </a:t>
            </a:r>
            <a:r>
              <a:rPr lang="en-US" sz="2000" b="1" dirty="0"/>
              <a:t>pressure rises</a:t>
            </a:r>
            <a:r>
              <a:rPr lang="en-US" sz="2000" dirty="0"/>
              <a:t>, so the </a:t>
            </a:r>
            <a:r>
              <a:rPr lang="en-US" sz="2000" b="1" dirty="0"/>
              <a:t>high moves westward.</a:t>
            </a:r>
          </a:p>
          <a:p>
            <a:r>
              <a:rPr lang="en-US" sz="2000" dirty="0"/>
              <a:t>Thus, in both thought experiments</a:t>
            </a:r>
            <a:r>
              <a:rPr lang="en-US" sz="2000" b="1" dirty="0"/>
              <a:t>, the wave propagates westward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
        <p:nvSpPr>
          <p:cNvPr id="3" name="Footer Placeholder 2">
            <a:extLst>
              <a:ext uri="{FF2B5EF4-FFF2-40B4-BE49-F238E27FC236}">
                <a16:creationId xmlns:a16="http://schemas.microsoft.com/office/drawing/2014/main" id="{FDA23B3B-9EDC-452D-374B-101EB332C53D}"/>
              </a:ext>
            </a:extLst>
          </p:cNvPr>
          <p:cNvSpPr>
            <a:spLocks noGrp="1"/>
          </p:cNvSpPr>
          <p:nvPr>
            <p:ph type="ftr" sz="quarter" idx="11"/>
          </p:nvPr>
        </p:nvSpPr>
        <p:spPr/>
        <p:txBody>
          <a:bodyPr/>
          <a:lstStyle/>
          <a:p>
            <a:r>
              <a:rPr lang="en-US"/>
              <a:t>4</a:t>
            </a:r>
          </a:p>
        </p:txBody>
      </p:sp>
      <p:pic>
        <p:nvPicPr>
          <p:cNvPr id="9" name="Picture Placeholder 8">
            <a:extLst>
              <a:ext uri="{FF2B5EF4-FFF2-40B4-BE49-F238E27FC236}">
                <a16:creationId xmlns:a16="http://schemas.microsoft.com/office/drawing/2014/main" id="{53DB4C82-9A18-9B49-32E8-7BAF4C4EA5D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4042" t="29030" r="38726" b="14131"/>
          <a:stretch/>
        </p:blipFill>
        <p:spPr>
          <a:xfrm>
            <a:off x="6096000" y="766483"/>
            <a:ext cx="6095999" cy="6091516"/>
          </a:xfrm>
        </p:spPr>
      </p:pic>
    </p:spTree>
    <p:extLst>
      <p:ext uri="{BB962C8B-B14F-4D97-AF65-F5344CB8AC3E}">
        <p14:creationId xmlns:p14="http://schemas.microsoft.com/office/powerpoint/2010/main" val="3517250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4E2DB4-02A4-E489-3E60-BA02C0706197}"/>
              </a:ext>
            </a:extLst>
          </p:cNvPr>
          <p:cNvSpPr>
            <a:spLocks noGrp="1"/>
          </p:cNvSpPr>
          <p:nvPr>
            <p:ph idx="1"/>
          </p:nvPr>
        </p:nvSpPr>
        <p:spPr>
          <a:xfrm>
            <a:off x="0" y="0"/>
            <a:ext cx="12192000" cy="6858000"/>
          </a:xfrm>
        </p:spPr>
        <p:txBody>
          <a:bodyPr>
            <a:normAutofit fontScale="97500"/>
          </a:bodyPr>
          <a:lstStyle/>
          <a:p>
            <a:endParaRPr lang="en-US" dirty="0"/>
          </a:p>
          <a:p>
            <a:endParaRPr lang="en-US" dirty="0"/>
          </a:p>
          <a:p>
            <a:r>
              <a:rPr lang="en-US" dirty="0"/>
              <a:t>Equatorial Rossby waves are observed to have a long lifetime, on the order of days to weeks</a:t>
            </a:r>
          </a:p>
          <a:p>
            <a:endParaRPr lang="en-US" dirty="0"/>
          </a:p>
          <a:p>
            <a:endParaRPr lang="en-US" dirty="0"/>
          </a:p>
          <a:p>
            <a:endParaRPr lang="en-US" dirty="0"/>
          </a:p>
          <a:p>
            <a:r>
              <a:rPr lang="en-US" dirty="0"/>
              <a:t>Given that the equatorial Pacific is about 17,760 km across, an atmospheric Rossby wave would cross the Pacific in roughly 18 days and an oceanic Rossby wave would take approximately 210 days</a:t>
            </a:r>
          </a:p>
        </p:txBody>
      </p:sp>
    </p:spTree>
    <p:extLst>
      <p:ext uri="{BB962C8B-B14F-4D97-AF65-F5344CB8AC3E}">
        <p14:creationId xmlns:p14="http://schemas.microsoft.com/office/powerpoint/2010/main" val="1283753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1649</TotalTime>
  <Words>830</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DEPARTMENT OF METEOROLOGY KNUST, GHANA</vt:lpstr>
      <vt:lpstr>EQUATORIAL WAVES</vt:lpstr>
      <vt:lpstr>EQUATORIAL KELVIN WAVE </vt:lpstr>
      <vt:lpstr>PowerPoint Presentation</vt:lpstr>
      <vt:lpstr>THE EQUATORIAL KELVIN WAVE PROPAGATION</vt:lpstr>
      <vt:lpstr>EQUATORIAL ROSSBY WAVES</vt:lpstr>
      <vt:lpstr>PowerPoint Presentation</vt:lpstr>
      <vt:lpstr>EQUATORIAL ROSSBY WAVES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METEOROLOGY KNUST, GHANA</dc:title>
  <dc:creator>ANTWI</dc:creator>
  <cp:lastModifiedBy>ANTWI</cp:lastModifiedBy>
  <cp:revision>7</cp:revision>
  <dcterms:created xsi:type="dcterms:W3CDTF">2022-07-26T21:37:23Z</dcterms:created>
  <dcterms:modified xsi:type="dcterms:W3CDTF">2022-08-25T18:56:24Z</dcterms:modified>
</cp:coreProperties>
</file>