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8" r:id="rId3"/>
    <p:sldId id="270" r:id="rId4"/>
    <p:sldId id="266" r:id="rId5"/>
    <p:sldId id="259" r:id="rId6"/>
    <p:sldId id="260" r:id="rId7"/>
    <p:sldId id="258" r:id="rId8"/>
    <p:sldId id="269"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3874" autoAdjust="0"/>
  </p:normalViewPr>
  <p:slideViewPr>
    <p:cSldViewPr snapToGrid="0">
      <p:cViewPr varScale="1">
        <p:scale>
          <a:sx n="68" d="100"/>
          <a:sy n="68" d="100"/>
        </p:scale>
        <p:origin x="732" y="60"/>
      </p:cViewPr>
      <p:guideLst>
        <p:guide orient="horz" pos="2160"/>
        <p:guide pos="3840"/>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68249-89A9-409A-87B4-3C9F6839BFC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28640B9B-B8E9-43DC-A24A-FE6E55894893}">
      <dgm:prSet custT="1"/>
      <dgm:spPr>
        <a:solidFill>
          <a:schemeClr val="bg2"/>
        </a:solidFill>
      </dgm:spPr>
      <dgm:t>
        <a:bodyPr/>
        <a:lstStyle/>
        <a:p>
          <a:pPr algn="ctr"/>
          <a:r>
            <a:rPr lang="en-US" sz="3600" b="1" dirty="0">
              <a:solidFill>
                <a:srgbClr val="FF0000"/>
              </a:solidFill>
            </a:rPr>
            <a:t>ATMOSPHERIC FIELD WORK(MET359)</a:t>
          </a:r>
          <a:br>
            <a:rPr lang="en-US" sz="3600" dirty="0"/>
          </a:br>
          <a:endParaRPr lang="en-US" sz="3600" dirty="0"/>
        </a:p>
      </dgm:t>
    </dgm:pt>
    <dgm:pt modelId="{504DCEAA-AFD9-42ED-84BE-5F53CFBE82F0}" type="parTrans" cxnId="{99CD4873-7536-4E01-8C8C-78C0B71233FF}">
      <dgm:prSet/>
      <dgm:spPr/>
      <dgm:t>
        <a:bodyPr/>
        <a:lstStyle/>
        <a:p>
          <a:endParaRPr lang="en-US"/>
        </a:p>
      </dgm:t>
    </dgm:pt>
    <dgm:pt modelId="{58C2515D-8ABA-4D5E-8E60-3C8C55DE5E99}" type="sibTrans" cxnId="{99CD4873-7536-4E01-8C8C-78C0B71233FF}">
      <dgm:prSet/>
      <dgm:spPr/>
      <dgm:t>
        <a:bodyPr/>
        <a:lstStyle/>
        <a:p>
          <a:endParaRPr lang="en-US"/>
        </a:p>
      </dgm:t>
    </dgm:pt>
    <dgm:pt modelId="{7F871D56-FF52-4E2A-895E-59D743BA0AA8}" type="pres">
      <dgm:prSet presAssocID="{33068249-89A9-409A-87B4-3C9F6839BFC9}" presName="linear" presStyleCnt="0">
        <dgm:presLayoutVars>
          <dgm:animLvl val="lvl"/>
          <dgm:resizeHandles val="exact"/>
        </dgm:presLayoutVars>
      </dgm:prSet>
      <dgm:spPr/>
    </dgm:pt>
    <dgm:pt modelId="{A5A91C51-B4D7-4C77-8410-72F6ADCB0135}" type="pres">
      <dgm:prSet presAssocID="{28640B9B-B8E9-43DC-A24A-FE6E55894893}" presName="parentText" presStyleLbl="node1" presStyleIdx="0" presStyleCnt="1" custLinFactNeighborY="-11909">
        <dgm:presLayoutVars>
          <dgm:chMax val="0"/>
          <dgm:bulletEnabled val="1"/>
        </dgm:presLayoutVars>
      </dgm:prSet>
      <dgm:spPr/>
    </dgm:pt>
  </dgm:ptLst>
  <dgm:cxnLst>
    <dgm:cxn modelId="{99CD4873-7536-4E01-8C8C-78C0B71233FF}" srcId="{33068249-89A9-409A-87B4-3C9F6839BFC9}" destId="{28640B9B-B8E9-43DC-A24A-FE6E55894893}" srcOrd="0" destOrd="0" parTransId="{504DCEAA-AFD9-42ED-84BE-5F53CFBE82F0}" sibTransId="{58C2515D-8ABA-4D5E-8E60-3C8C55DE5E99}"/>
    <dgm:cxn modelId="{176FE08E-7FCE-4215-BA6C-7FA5E8C03545}" type="presOf" srcId="{33068249-89A9-409A-87B4-3C9F6839BFC9}" destId="{7F871D56-FF52-4E2A-895E-59D743BA0AA8}" srcOrd="0" destOrd="0" presId="urn:microsoft.com/office/officeart/2005/8/layout/vList2"/>
    <dgm:cxn modelId="{93E9DABB-A480-46E4-A280-FB41EDEB6CB8}" type="presOf" srcId="{28640B9B-B8E9-43DC-A24A-FE6E55894893}" destId="{A5A91C51-B4D7-4C77-8410-72F6ADCB0135}" srcOrd="0" destOrd="0" presId="urn:microsoft.com/office/officeart/2005/8/layout/vList2"/>
    <dgm:cxn modelId="{084737E0-6A48-482C-97FF-C0D4862502C0}" type="presParOf" srcId="{7F871D56-FF52-4E2A-895E-59D743BA0AA8}" destId="{A5A91C51-B4D7-4C77-8410-72F6ADCB01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346B9B-09FA-4752-B000-013675452A84}"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3D5DCC7B-5B18-4551-8FB9-FBFDCCBAA060}">
      <dgm:prSet/>
      <dgm:spPr>
        <a:solidFill>
          <a:schemeClr val="bg2"/>
        </a:solidFill>
      </dgm:spPr>
      <dgm:t>
        <a:bodyPr/>
        <a:lstStyle/>
        <a:p>
          <a:r>
            <a:rPr lang="en-US" b="1" dirty="0">
              <a:solidFill>
                <a:srgbClr val="FF0000"/>
              </a:solidFill>
            </a:rPr>
            <a:t>CAPE_CIN CHART FOR 1200 UTC</a:t>
          </a:r>
        </a:p>
      </dgm:t>
    </dgm:pt>
    <dgm:pt modelId="{A4E61772-0280-4D2D-95B2-A9D23612B7C4}" type="parTrans" cxnId="{9DC55261-79B8-47FF-ACAF-49E6990A63B2}">
      <dgm:prSet/>
      <dgm:spPr/>
      <dgm:t>
        <a:bodyPr/>
        <a:lstStyle/>
        <a:p>
          <a:endParaRPr lang="en-US"/>
        </a:p>
      </dgm:t>
    </dgm:pt>
    <dgm:pt modelId="{8EB60D8E-345B-43AF-831E-CEA39D1669C1}" type="sibTrans" cxnId="{9DC55261-79B8-47FF-ACAF-49E6990A63B2}">
      <dgm:prSet/>
      <dgm:spPr/>
      <dgm:t>
        <a:bodyPr/>
        <a:lstStyle/>
        <a:p>
          <a:endParaRPr lang="en-US"/>
        </a:p>
      </dgm:t>
    </dgm:pt>
    <dgm:pt modelId="{6B3EF774-3A98-4421-BAB2-CB92D7236618}" type="pres">
      <dgm:prSet presAssocID="{A9346B9B-09FA-4752-B000-013675452A84}" presName="linear" presStyleCnt="0">
        <dgm:presLayoutVars>
          <dgm:animLvl val="lvl"/>
          <dgm:resizeHandles val="exact"/>
        </dgm:presLayoutVars>
      </dgm:prSet>
      <dgm:spPr/>
    </dgm:pt>
    <dgm:pt modelId="{CA88DB6B-DE5C-42C8-B16D-01AD8F5C3C05}" type="pres">
      <dgm:prSet presAssocID="{3D5DCC7B-5B18-4551-8FB9-FBFDCCBAA060}" presName="parentText" presStyleLbl="node1" presStyleIdx="0" presStyleCnt="1" custScaleY="101731" custLinFactNeighborY="-721">
        <dgm:presLayoutVars>
          <dgm:chMax val="0"/>
          <dgm:bulletEnabled val="1"/>
        </dgm:presLayoutVars>
      </dgm:prSet>
      <dgm:spPr/>
    </dgm:pt>
  </dgm:ptLst>
  <dgm:cxnLst>
    <dgm:cxn modelId="{69452C35-FD6E-4582-BB36-8653BF4E05FC}" type="presOf" srcId="{3D5DCC7B-5B18-4551-8FB9-FBFDCCBAA060}" destId="{CA88DB6B-DE5C-42C8-B16D-01AD8F5C3C05}" srcOrd="0" destOrd="0" presId="urn:microsoft.com/office/officeart/2005/8/layout/vList2"/>
    <dgm:cxn modelId="{9DC55261-79B8-47FF-ACAF-49E6990A63B2}" srcId="{A9346B9B-09FA-4752-B000-013675452A84}" destId="{3D5DCC7B-5B18-4551-8FB9-FBFDCCBAA060}" srcOrd="0" destOrd="0" parTransId="{A4E61772-0280-4D2D-95B2-A9D23612B7C4}" sibTransId="{8EB60D8E-345B-43AF-831E-CEA39D1669C1}"/>
    <dgm:cxn modelId="{78D9B547-926F-448E-BB3E-230FC3D98064}" type="presOf" srcId="{A9346B9B-09FA-4752-B000-013675452A84}" destId="{6B3EF774-3A98-4421-BAB2-CB92D7236618}" srcOrd="0" destOrd="0" presId="urn:microsoft.com/office/officeart/2005/8/layout/vList2"/>
    <dgm:cxn modelId="{9CE36C76-9A0D-4B87-8CA2-6C94FCB8680B}" type="presParOf" srcId="{6B3EF774-3A98-4421-BAB2-CB92D7236618}" destId="{CA88DB6B-DE5C-42C8-B16D-01AD8F5C3C0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4CB6CF-1A36-4832-AFBE-1DBC1A58094F}"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A4497C54-C4C7-48CB-A2D3-2D9EEB1BA90B}">
      <dgm:prSet/>
      <dgm:spPr>
        <a:solidFill>
          <a:schemeClr val="bg2"/>
        </a:solidFill>
      </dgm:spPr>
      <dgm:t>
        <a:bodyPr/>
        <a:lstStyle/>
        <a:p>
          <a:r>
            <a:rPr lang="en-US" b="1" dirty="0">
              <a:solidFill>
                <a:srgbClr val="FF0000"/>
              </a:solidFill>
            </a:rPr>
            <a:t>TEMP_2M CHART FOR 1200 UTC</a:t>
          </a:r>
          <a:endParaRPr lang="en-US" dirty="0">
            <a:solidFill>
              <a:srgbClr val="FF0000"/>
            </a:solidFill>
          </a:endParaRPr>
        </a:p>
      </dgm:t>
    </dgm:pt>
    <dgm:pt modelId="{209CA5BF-B81C-432B-9A9B-59F21725F92E}" type="parTrans" cxnId="{6AABC412-F44F-4479-8121-6282A5313487}">
      <dgm:prSet/>
      <dgm:spPr/>
      <dgm:t>
        <a:bodyPr/>
        <a:lstStyle/>
        <a:p>
          <a:endParaRPr lang="en-US"/>
        </a:p>
      </dgm:t>
    </dgm:pt>
    <dgm:pt modelId="{E5DB1F4A-8A7D-44E1-B1BA-3DABF5023C6A}" type="sibTrans" cxnId="{6AABC412-F44F-4479-8121-6282A5313487}">
      <dgm:prSet/>
      <dgm:spPr/>
      <dgm:t>
        <a:bodyPr/>
        <a:lstStyle/>
        <a:p>
          <a:endParaRPr lang="en-US"/>
        </a:p>
      </dgm:t>
    </dgm:pt>
    <dgm:pt modelId="{B3522221-3B7F-474C-AFD9-2E21F9373F59}" type="pres">
      <dgm:prSet presAssocID="{E34CB6CF-1A36-4832-AFBE-1DBC1A58094F}" presName="linear" presStyleCnt="0">
        <dgm:presLayoutVars>
          <dgm:animLvl val="lvl"/>
          <dgm:resizeHandles val="exact"/>
        </dgm:presLayoutVars>
      </dgm:prSet>
      <dgm:spPr/>
    </dgm:pt>
    <dgm:pt modelId="{227BE935-58E9-4D4F-8511-DA27517C8500}" type="pres">
      <dgm:prSet presAssocID="{A4497C54-C4C7-48CB-A2D3-2D9EEB1BA90B}" presName="parentText" presStyleLbl="node1" presStyleIdx="0" presStyleCnt="1" custLinFactNeighborY="-633">
        <dgm:presLayoutVars>
          <dgm:chMax val="0"/>
          <dgm:bulletEnabled val="1"/>
        </dgm:presLayoutVars>
      </dgm:prSet>
      <dgm:spPr/>
    </dgm:pt>
  </dgm:ptLst>
  <dgm:cxnLst>
    <dgm:cxn modelId="{35FA1F03-0482-40F5-9991-B1DB27CDF085}" type="presOf" srcId="{E34CB6CF-1A36-4832-AFBE-1DBC1A58094F}" destId="{B3522221-3B7F-474C-AFD9-2E21F9373F59}" srcOrd="0" destOrd="0" presId="urn:microsoft.com/office/officeart/2005/8/layout/vList2"/>
    <dgm:cxn modelId="{6AABC412-F44F-4479-8121-6282A5313487}" srcId="{E34CB6CF-1A36-4832-AFBE-1DBC1A58094F}" destId="{A4497C54-C4C7-48CB-A2D3-2D9EEB1BA90B}" srcOrd="0" destOrd="0" parTransId="{209CA5BF-B81C-432B-9A9B-59F21725F92E}" sibTransId="{E5DB1F4A-8A7D-44E1-B1BA-3DABF5023C6A}"/>
    <dgm:cxn modelId="{95827650-32F6-46EF-BEF6-1DB3E891C8E8}" type="presOf" srcId="{A4497C54-C4C7-48CB-A2D3-2D9EEB1BA90B}" destId="{227BE935-58E9-4D4F-8511-DA27517C8500}" srcOrd="0" destOrd="0" presId="urn:microsoft.com/office/officeart/2005/8/layout/vList2"/>
    <dgm:cxn modelId="{F28761C4-8CA8-47A5-8704-8BA178AEBB7B}" type="presParOf" srcId="{B3522221-3B7F-474C-AFD9-2E21F9373F59}" destId="{227BE935-58E9-4D4F-8511-DA27517C850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15048-6C31-476D-B8A5-5C9907A42F03}"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A2FD8D11-EC7B-4C0B-83A1-46100E6371B8}">
      <dgm:prSet/>
      <dgm:spPr>
        <a:solidFill>
          <a:schemeClr val="bg2"/>
        </a:solidFill>
      </dgm:spPr>
      <dgm:t>
        <a:bodyPr/>
        <a:lstStyle/>
        <a:p>
          <a:r>
            <a:rPr lang="en-US" b="1" dirty="0">
              <a:solidFill>
                <a:srgbClr val="FF0000"/>
              </a:solidFill>
            </a:rPr>
            <a:t>DEWPOINT_2M CHART 1200 UTC</a:t>
          </a:r>
          <a:endParaRPr lang="en-US" dirty="0">
            <a:solidFill>
              <a:srgbClr val="FF0000"/>
            </a:solidFill>
          </a:endParaRPr>
        </a:p>
      </dgm:t>
    </dgm:pt>
    <dgm:pt modelId="{C0FF1713-79A8-41D4-87CA-AFFE83A2BA91}" type="parTrans" cxnId="{49501A96-2EBB-4283-9987-F9F3BC063156}">
      <dgm:prSet/>
      <dgm:spPr/>
      <dgm:t>
        <a:bodyPr/>
        <a:lstStyle/>
        <a:p>
          <a:endParaRPr lang="en-US"/>
        </a:p>
      </dgm:t>
    </dgm:pt>
    <dgm:pt modelId="{445C8BD3-DA8F-477B-8E7C-7A913D30117F}" type="sibTrans" cxnId="{49501A96-2EBB-4283-9987-F9F3BC063156}">
      <dgm:prSet/>
      <dgm:spPr/>
      <dgm:t>
        <a:bodyPr/>
        <a:lstStyle/>
        <a:p>
          <a:endParaRPr lang="en-US"/>
        </a:p>
      </dgm:t>
    </dgm:pt>
    <dgm:pt modelId="{27F50D7A-8515-4619-9AB0-F6330FCE1749}" type="pres">
      <dgm:prSet presAssocID="{32F15048-6C31-476D-B8A5-5C9907A42F03}" presName="linear" presStyleCnt="0">
        <dgm:presLayoutVars>
          <dgm:animLvl val="lvl"/>
          <dgm:resizeHandles val="exact"/>
        </dgm:presLayoutVars>
      </dgm:prSet>
      <dgm:spPr/>
    </dgm:pt>
    <dgm:pt modelId="{36CA241C-A87F-4497-9E57-C43301B4216A}" type="pres">
      <dgm:prSet presAssocID="{A2FD8D11-EC7B-4C0B-83A1-46100E6371B8}" presName="parentText" presStyleLbl="node1" presStyleIdx="0" presStyleCnt="1" custLinFactNeighborY="-633">
        <dgm:presLayoutVars>
          <dgm:chMax val="0"/>
          <dgm:bulletEnabled val="1"/>
        </dgm:presLayoutVars>
      </dgm:prSet>
      <dgm:spPr/>
    </dgm:pt>
  </dgm:ptLst>
  <dgm:cxnLst>
    <dgm:cxn modelId="{1E0C386C-B8E9-4CC4-89B0-279F02EB4D97}" type="presOf" srcId="{A2FD8D11-EC7B-4C0B-83A1-46100E6371B8}" destId="{36CA241C-A87F-4497-9E57-C43301B4216A}" srcOrd="0" destOrd="0" presId="urn:microsoft.com/office/officeart/2005/8/layout/vList2"/>
    <dgm:cxn modelId="{49501A96-2EBB-4283-9987-F9F3BC063156}" srcId="{32F15048-6C31-476D-B8A5-5C9907A42F03}" destId="{A2FD8D11-EC7B-4C0B-83A1-46100E6371B8}" srcOrd="0" destOrd="0" parTransId="{C0FF1713-79A8-41D4-87CA-AFFE83A2BA91}" sibTransId="{445C8BD3-DA8F-477B-8E7C-7A913D30117F}"/>
    <dgm:cxn modelId="{7FB42FC7-2164-469E-9010-629B8FA316EC}" type="presOf" srcId="{32F15048-6C31-476D-B8A5-5C9907A42F03}" destId="{27F50D7A-8515-4619-9AB0-F6330FCE1749}" srcOrd="0" destOrd="0" presId="urn:microsoft.com/office/officeart/2005/8/layout/vList2"/>
    <dgm:cxn modelId="{0C89C840-D98F-4952-95A1-AC4FFF205B4C}" type="presParOf" srcId="{27F50D7A-8515-4619-9AB0-F6330FCE1749}" destId="{36CA241C-A87F-4497-9E57-C43301B4216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9B9C50-D070-410B-9EDB-552AF636F14B}"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17978760-42B0-4C92-82E6-35BB19535FBA}">
      <dgm:prSet/>
      <dgm:spPr>
        <a:solidFill>
          <a:schemeClr val="bg2"/>
        </a:solidFill>
      </dgm:spPr>
      <dgm:t>
        <a:bodyPr/>
        <a:lstStyle/>
        <a:p>
          <a:r>
            <a:rPr lang="en-US" b="1" dirty="0">
              <a:solidFill>
                <a:srgbClr val="FF0000"/>
              </a:solidFill>
            </a:rPr>
            <a:t>KEY</a:t>
          </a:r>
          <a:endParaRPr lang="en-US" dirty="0">
            <a:solidFill>
              <a:srgbClr val="FF0000"/>
            </a:solidFill>
          </a:endParaRPr>
        </a:p>
      </dgm:t>
    </dgm:pt>
    <dgm:pt modelId="{16B99C00-EB13-4B80-B74A-3D24280EC114}" type="parTrans" cxnId="{7E7BE278-098F-41EB-A278-358B3C377267}">
      <dgm:prSet/>
      <dgm:spPr/>
      <dgm:t>
        <a:bodyPr/>
        <a:lstStyle/>
        <a:p>
          <a:endParaRPr lang="en-US"/>
        </a:p>
      </dgm:t>
    </dgm:pt>
    <dgm:pt modelId="{DACDA5CB-C274-4C58-BA85-55D21C7DB238}" type="sibTrans" cxnId="{7E7BE278-098F-41EB-A278-358B3C377267}">
      <dgm:prSet/>
      <dgm:spPr/>
      <dgm:t>
        <a:bodyPr/>
        <a:lstStyle/>
        <a:p>
          <a:endParaRPr lang="en-US"/>
        </a:p>
      </dgm:t>
    </dgm:pt>
    <dgm:pt modelId="{467FFA02-BBF6-4D1D-8054-6EE88B215B4C}" type="pres">
      <dgm:prSet presAssocID="{429B9C50-D070-410B-9EDB-552AF636F14B}" presName="linear" presStyleCnt="0">
        <dgm:presLayoutVars>
          <dgm:animLvl val="lvl"/>
          <dgm:resizeHandles val="exact"/>
        </dgm:presLayoutVars>
      </dgm:prSet>
      <dgm:spPr/>
    </dgm:pt>
    <dgm:pt modelId="{106590A1-C271-4128-AEBC-CCFD4CE90C86}" type="pres">
      <dgm:prSet presAssocID="{17978760-42B0-4C92-82E6-35BB19535FBA}" presName="parentText" presStyleLbl="node1" presStyleIdx="0" presStyleCnt="1" custLinFactNeighborY="-4684">
        <dgm:presLayoutVars>
          <dgm:chMax val="0"/>
          <dgm:bulletEnabled val="1"/>
        </dgm:presLayoutVars>
      </dgm:prSet>
      <dgm:spPr/>
    </dgm:pt>
  </dgm:ptLst>
  <dgm:cxnLst>
    <dgm:cxn modelId="{CCA04975-8E88-4D89-BB5D-03AC23AA74EA}" type="presOf" srcId="{429B9C50-D070-410B-9EDB-552AF636F14B}" destId="{467FFA02-BBF6-4D1D-8054-6EE88B215B4C}" srcOrd="0" destOrd="0" presId="urn:microsoft.com/office/officeart/2005/8/layout/vList2"/>
    <dgm:cxn modelId="{7E7BE278-098F-41EB-A278-358B3C377267}" srcId="{429B9C50-D070-410B-9EDB-552AF636F14B}" destId="{17978760-42B0-4C92-82E6-35BB19535FBA}" srcOrd="0" destOrd="0" parTransId="{16B99C00-EB13-4B80-B74A-3D24280EC114}" sibTransId="{DACDA5CB-C274-4C58-BA85-55D21C7DB238}"/>
    <dgm:cxn modelId="{5FFD0F9C-B027-4A00-AD02-40097F2DC634}" type="presOf" srcId="{17978760-42B0-4C92-82E6-35BB19535FBA}" destId="{106590A1-C271-4128-AEBC-CCFD4CE90C86}" srcOrd="0" destOrd="0" presId="urn:microsoft.com/office/officeart/2005/8/layout/vList2"/>
    <dgm:cxn modelId="{8EED4F0F-3F13-4840-A556-AFB38E86D56E}" type="presParOf" srcId="{467FFA02-BBF6-4D1D-8054-6EE88B215B4C}" destId="{106590A1-C271-4128-AEBC-CCFD4CE90C8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9B40DB-FCA2-4B65-B2D8-BF2EA949EDB3}"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DC4B6942-16FB-4F8A-956E-5881EB449C74}">
      <dgm:prSet/>
      <dgm:spPr>
        <a:solidFill>
          <a:schemeClr val="bg1">
            <a:lumMod val="85000"/>
          </a:schemeClr>
        </a:solidFill>
      </dgm:spPr>
      <dgm:t>
        <a:bodyPr/>
        <a:lstStyle/>
        <a:p>
          <a:r>
            <a:rPr lang="en-US" dirty="0">
              <a:solidFill>
                <a:srgbClr val="FF0000"/>
              </a:solidFill>
            </a:rPr>
            <a:t>Weather observation and forecast(1500 UTC)</a:t>
          </a:r>
        </a:p>
      </dgm:t>
    </dgm:pt>
    <dgm:pt modelId="{A44C59EE-13CE-4AC0-8593-3E1E3BFE024F}" type="parTrans" cxnId="{39BC29A5-AC97-4F97-9663-1C3ECBCB1FA3}">
      <dgm:prSet/>
      <dgm:spPr/>
      <dgm:t>
        <a:bodyPr/>
        <a:lstStyle/>
        <a:p>
          <a:endParaRPr lang="en-US"/>
        </a:p>
      </dgm:t>
    </dgm:pt>
    <dgm:pt modelId="{6A37A6B6-5BA4-4481-8DDF-FF534A06AF31}" type="sibTrans" cxnId="{39BC29A5-AC97-4F97-9663-1C3ECBCB1FA3}">
      <dgm:prSet/>
      <dgm:spPr/>
      <dgm:t>
        <a:bodyPr/>
        <a:lstStyle/>
        <a:p>
          <a:endParaRPr lang="en-US"/>
        </a:p>
      </dgm:t>
    </dgm:pt>
    <dgm:pt modelId="{BCA76A66-C874-4C70-B4B9-32821D125ECA}" type="pres">
      <dgm:prSet presAssocID="{4C9B40DB-FCA2-4B65-B2D8-BF2EA949EDB3}" presName="linear" presStyleCnt="0">
        <dgm:presLayoutVars>
          <dgm:animLvl val="lvl"/>
          <dgm:resizeHandles val="exact"/>
        </dgm:presLayoutVars>
      </dgm:prSet>
      <dgm:spPr/>
    </dgm:pt>
    <dgm:pt modelId="{74842F7B-AF77-4107-957C-D634DAC4C745}" type="pres">
      <dgm:prSet presAssocID="{DC4B6942-16FB-4F8A-956E-5881EB449C74}" presName="parentText" presStyleLbl="node1" presStyleIdx="0" presStyleCnt="1" custLinFactNeighborY="-704">
        <dgm:presLayoutVars>
          <dgm:chMax val="0"/>
          <dgm:bulletEnabled val="1"/>
        </dgm:presLayoutVars>
      </dgm:prSet>
      <dgm:spPr/>
    </dgm:pt>
  </dgm:ptLst>
  <dgm:cxnLst>
    <dgm:cxn modelId="{043C8F38-22D7-4DC0-B5BE-D6191B0069B3}" type="presOf" srcId="{4C9B40DB-FCA2-4B65-B2D8-BF2EA949EDB3}" destId="{BCA76A66-C874-4C70-B4B9-32821D125ECA}" srcOrd="0" destOrd="0" presId="urn:microsoft.com/office/officeart/2005/8/layout/vList2"/>
    <dgm:cxn modelId="{082E3799-6E59-400C-816E-357E32EBEA80}" type="presOf" srcId="{DC4B6942-16FB-4F8A-956E-5881EB449C74}" destId="{74842F7B-AF77-4107-957C-D634DAC4C745}" srcOrd="0" destOrd="0" presId="urn:microsoft.com/office/officeart/2005/8/layout/vList2"/>
    <dgm:cxn modelId="{39BC29A5-AC97-4F97-9663-1C3ECBCB1FA3}" srcId="{4C9B40DB-FCA2-4B65-B2D8-BF2EA949EDB3}" destId="{DC4B6942-16FB-4F8A-956E-5881EB449C74}" srcOrd="0" destOrd="0" parTransId="{A44C59EE-13CE-4AC0-8593-3E1E3BFE024F}" sibTransId="{6A37A6B6-5BA4-4481-8DDF-FF534A06AF31}"/>
    <dgm:cxn modelId="{95A15D78-0565-424A-B9B6-76347A3DEED9}" type="presParOf" srcId="{BCA76A66-C874-4C70-B4B9-32821D125ECA}" destId="{74842F7B-AF77-4107-957C-D634DAC4C74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E67AAD-DADE-4796-9513-4B5AD7CB4108}"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D5B6898A-79CA-4E05-9CC8-45C91245ACDB}">
      <dgm:prSet/>
      <dgm:spPr>
        <a:solidFill>
          <a:schemeClr val="bg2"/>
        </a:solidFill>
      </dgm:spPr>
      <dgm:t>
        <a:bodyPr/>
        <a:lstStyle/>
        <a:p>
          <a:r>
            <a:rPr lang="en-US" dirty="0">
              <a:solidFill>
                <a:srgbClr val="FF0000"/>
              </a:solidFill>
            </a:rPr>
            <a:t>REFERENCE</a:t>
          </a:r>
        </a:p>
      </dgm:t>
    </dgm:pt>
    <dgm:pt modelId="{A828ADAA-43B8-4487-838D-511118AF52EF}" type="parTrans" cxnId="{F6DA3740-0AAE-4E60-9DCD-E3739A82D70F}">
      <dgm:prSet/>
      <dgm:spPr/>
      <dgm:t>
        <a:bodyPr/>
        <a:lstStyle/>
        <a:p>
          <a:endParaRPr lang="en-US"/>
        </a:p>
      </dgm:t>
    </dgm:pt>
    <dgm:pt modelId="{05B936C9-A24C-4197-B27C-F1A8BB034CA6}" type="sibTrans" cxnId="{F6DA3740-0AAE-4E60-9DCD-E3739A82D70F}">
      <dgm:prSet/>
      <dgm:spPr/>
      <dgm:t>
        <a:bodyPr/>
        <a:lstStyle/>
        <a:p>
          <a:endParaRPr lang="en-US"/>
        </a:p>
      </dgm:t>
    </dgm:pt>
    <dgm:pt modelId="{5A668493-C57F-40DB-991E-550C09152F9E}" type="pres">
      <dgm:prSet presAssocID="{6AE67AAD-DADE-4796-9513-4B5AD7CB4108}" presName="linear" presStyleCnt="0">
        <dgm:presLayoutVars>
          <dgm:animLvl val="lvl"/>
          <dgm:resizeHandles val="exact"/>
        </dgm:presLayoutVars>
      </dgm:prSet>
      <dgm:spPr/>
    </dgm:pt>
    <dgm:pt modelId="{D0A83909-40A8-4D4E-9035-3A56B01E01C2}" type="pres">
      <dgm:prSet presAssocID="{D5B6898A-79CA-4E05-9CC8-45C91245ACDB}" presName="parentText" presStyleLbl="node1" presStyleIdx="0" presStyleCnt="1" custLinFactNeighborY="-1779">
        <dgm:presLayoutVars>
          <dgm:chMax val="0"/>
          <dgm:bulletEnabled val="1"/>
        </dgm:presLayoutVars>
      </dgm:prSet>
      <dgm:spPr/>
    </dgm:pt>
  </dgm:ptLst>
  <dgm:cxnLst>
    <dgm:cxn modelId="{A8E07037-9AEC-4E32-82AB-B77127B7F5C4}" type="presOf" srcId="{6AE67AAD-DADE-4796-9513-4B5AD7CB4108}" destId="{5A668493-C57F-40DB-991E-550C09152F9E}" srcOrd="0" destOrd="0" presId="urn:microsoft.com/office/officeart/2005/8/layout/vList2"/>
    <dgm:cxn modelId="{F6DA3740-0AAE-4E60-9DCD-E3739A82D70F}" srcId="{6AE67AAD-DADE-4796-9513-4B5AD7CB4108}" destId="{D5B6898A-79CA-4E05-9CC8-45C91245ACDB}" srcOrd="0" destOrd="0" parTransId="{A828ADAA-43B8-4487-838D-511118AF52EF}" sibTransId="{05B936C9-A24C-4197-B27C-F1A8BB034CA6}"/>
    <dgm:cxn modelId="{5D84F4A1-BA91-430A-9E37-1DFC1A2EFD84}" type="presOf" srcId="{D5B6898A-79CA-4E05-9CC8-45C91245ACDB}" destId="{D0A83909-40A8-4D4E-9035-3A56B01E01C2}" srcOrd="0" destOrd="0" presId="urn:microsoft.com/office/officeart/2005/8/layout/vList2"/>
    <dgm:cxn modelId="{DEDC0C30-56B7-47F4-8C8F-ADB7E5830FA9}" type="presParOf" srcId="{5A668493-C57F-40DB-991E-550C09152F9E}" destId="{D0A83909-40A8-4D4E-9035-3A56B01E01C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91C51-B4D7-4C77-8410-72F6ADCB0135}">
      <dsp:nvSpPr>
        <dsp:cNvPr id="0" name=""/>
        <dsp:cNvSpPr/>
      </dsp:nvSpPr>
      <dsp:spPr>
        <a:xfrm>
          <a:off x="0" y="0"/>
          <a:ext cx="11064239" cy="1336793"/>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rgbClr val="FF0000"/>
              </a:solidFill>
            </a:rPr>
            <a:t>ATMOSPHERIC FIELD WORK(MET359)</a:t>
          </a:r>
          <a:br>
            <a:rPr lang="en-US" sz="3600" kern="1200" dirty="0"/>
          </a:br>
          <a:endParaRPr lang="en-US" sz="3600" kern="1200" dirty="0"/>
        </a:p>
      </dsp:txBody>
      <dsp:txXfrm>
        <a:off x="65257" y="65257"/>
        <a:ext cx="10933725" cy="1206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8DB6B-DE5C-42C8-B16D-01AD8F5C3C05}">
      <dsp:nvSpPr>
        <dsp:cNvPr id="0" name=""/>
        <dsp:cNvSpPr/>
      </dsp:nvSpPr>
      <dsp:spPr>
        <a:xfrm>
          <a:off x="0" y="0"/>
          <a:ext cx="12191998" cy="756405"/>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rgbClr val="FF0000"/>
              </a:solidFill>
            </a:rPr>
            <a:t>CAPE_CIN CHART FOR 1200 UTC</a:t>
          </a:r>
        </a:p>
      </dsp:txBody>
      <dsp:txXfrm>
        <a:off x="36925" y="36925"/>
        <a:ext cx="12118148" cy="682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BE935-58E9-4D4F-8511-DA27517C8500}">
      <dsp:nvSpPr>
        <dsp:cNvPr id="0" name=""/>
        <dsp:cNvSpPr/>
      </dsp:nvSpPr>
      <dsp:spPr>
        <a:xfrm>
          <a:off x="0" y="1"/>
          <a:ext cx="6062452" cy="76752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rgbClr val="FF0000"/>
              </a:solidFill>
            </a:rPr>
            <a:t>TEMP_2M CHART FOR 1200 UTC</a:t>
          </a:r>
          <a:endParaRPr lang="en-US" sz="3200" kern="1200" dirty="0">
            <a:solidFill>
              <a:srgbClr val="FF0000"/>
            </a:solidFill>
          </a:endParaRPr>
        </a:p>
      </dsp:txBody>
      <dsp:txXfrm>
        <a:off x="37467" y="37468"/>
        <a:ext cx="5987518"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A241C-A87F-4497-9E57-C43301B4216A}">
      <dsp:nvSpPr>
        <dsp:cNvPr id="0" name=""/>
        <dsp:cNvSpPr/>
      </dsp:nvSpPr>
      <dsp:spPr>
        <a:xfrm>
          <a:off x="0" y="1"/>
          <a:ext cx="6062452" cy="76752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rgbClr val="FF0000"/>
              </a:solidFill>
            </a:rPr>
            <a:t>DEWPOINT_2M CHART 1200 UTC</a:t>
          </a:r>
          <a:endParaRPr lang="en-US" sz="3200" kern="1200" dirty="0">
            <a:solidFill>
              <a:srgbClr val="FF0000"/>
            </a:solidFill>
          </a:endParaRPr>
        </a:p>
      </dsp:txBody>
      <dsp:txXfrm>
        <a:off x="37467" y="37468"/>
        <a:ext cx="5987518"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590A1-C271-4128-AEBC-CCFD4CE90C86}">
      <dsp:nvSpPr>
        <dsp:cNvPr id="0" name=""/>
        <dsp:cNvSpPr/>
      </dsp:nvSpPr>
      <dsp:spPr>
        <a:xfrm>
          <a:off x="0" y="0"/>
          <a:ext cx="12191999" cy="1079325"/>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solidFill>
                <a:srgbClr val="FF0000"/>
              </a:solidFill>
            </a:rPr>
            <a:t>KEY</a:t>
          </a:r>
          <a:endParaRPr lang="en-US" sz="4500" kern="1200" dirty="0">
            <a:solidFill>
              <a:srgbClr val="FF0000"/>
            </a:solidFill>
          </a:endParaRPr>
        </a:p>
      </dsp:txBody>
      <dsp:txXfrm>
        <a:off x="52688" y="52688"/>
        <a:ext cx="12086623" cy="973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42F7B-AF77-4107-957C-D634DAC4C745}">
      <dsp:nvSpPr>
        <dsp:cNvPr id="0" name=""/>
        <dsp:cNvSpPr/>
      </dsp:nvSpPr>
      <dsp:spPr>
        <a:xfrm>
          <a:off x="0" y="0"/>
          <a:ext cx="12192000" cy="67158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rgbClr val="FF0000"/>
              </a:solidFill>
            </a:rPr>
            <a:t>Weather observation and forecast(1500 UTC)</a:t>
          </a:r>
        </a:p>
      </dsp:txBody>
      <dsp:txXfrm>
        <a:off x="32784" y="32784"/>
        <a:ext cx="12126432" cy="606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83909-40A8-4D4E-9035-3A56B01E01C2}">
      <dsp:nvSpPr>
        <dsp:cNvPr id="0" name=""/>
        <dsp:cNvSpPr/>
      </dsp:nvSpPr>
      <dsp:spPr>
        <a:xfrm>
          <a:off x="0" y="0"/>
          <a:ext cx="12192000" cy="1559025"/>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solidFill>
                <a:srgbClr val="FF0000"/>
              </a:solidFill>
            </a:rPr>
            <a:t>REFERENCE</a:t>
          </a:r>
        </a:p>
      </dsp:txBody>
      <dsp:txXfrm>
        <a:off x="76105" y="76105"/>
        <a:ext cx="120397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7493-9CB8-4A0A-91B8-430FD02CB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A6E41-6B93-44DB-BD93-650252232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C60E8-5990-4D49-89CC-7AF02F9C25C8}"/>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4F488AEA-0555-4D50-A49C-12A260E80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B1155-46E7-4E6B-B9D1-C7C77D865392}"/>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7572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969C-C654-4842-8F0F-07906BA55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EC97BF-B5FA-4166-838C-0CDE4D8FAF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79A09-833A-4BC2-AE49-FA155433EB6B}"/>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25469C69-6D1B-45BE-B467-4114C510C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ED17-BE3A-4DE6-9F56-02953F7F918D}"/>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205747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BFBBF-C38C-492D-BB57-A742F0069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69F2E-A4C4-4EB6-A63C-2EDE20B8E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04F99-7318-412F-B405-F7C98FA70D1D}"/>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6621ADE7-944F-46BA-92BC-CD659AE42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963AB-D003-4B1B-BBDF-7DD202A4FF31}"/>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305731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FA59-BDA5-46BB-B6C0-9C637A556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D6294-88E3-4685-B499-53B874650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BDA71-0B05-43ED-B2FF-8903F8E5B791}"/>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4FE1DC65-C5C7-4AEA-80C0-267C60632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014D1-DBAD-4542-80D0-3B6EA2D92286}"/>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4307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B4F8-D5D8-45C5-B20D-FB0CD3D2C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70E558-2C67-461B-B4F4-DF5986E79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12219-BC14-46EA-B5A9-936502470B00}"/>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090FCFFD-C693-4AB9-AE73-01BEBCE06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0E7A6-9710-49C7-8BC5-FEB16005B5CE}"/>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286025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2425-BC1A-43EB-9FFB-CCF8CCB57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0C321-24E7-4368-BA26-56E82B4634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7083F-4866-4A58-BBA2-E475C1F9D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BE60A-8BCA-4F4D-9CC8-2D9DA7E86BB8}"/>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6" name="Footer Placeholder 5">
            <a:extLst>
              <a:ext uri="{FF2B5EF4-FFF2-40B4-BE49-F238E27FC236}">
                <a16:creationId xmlns:a16="http://schemas.microsoft.com/office/drawing/2014/main" id="{217753A6-66E0-4C02-88D9-426E21949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F3864-5459-4E46-965E-121D4D6E20C6}"/>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22993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8DEB-6346-4D96-A26C-763A960E2D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0E52D-F4C8-49B5-A2BB-8EF9771BA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86574-42A6-40DE-8E4B-C4FB0CCE3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F804A-0715-465B-A865-3BC005710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D4225-7CC7-4517-A5CE-3D30C1544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6138DF-5373-4FDC-8A11-18BF607650EF}"/>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8" name="Footer Placeholder 7">
            <a:extLst>
              <a:ext uri="{FF2B5EF4-FFF2-40B4-BE49-F238E27FC236}">
                <a16:creationId xmlns:a16="http://schemas.microsoft.com/office/drawing/2014/main" id="{9C71CE49-2EB3-42E3-ABEF-D568FAD572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CDC0DF-AAA5-4C59-BC4B-3D8603D1DFD0}"/>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111950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3027-C6AE-44EA-AA93-614FABF4A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F8BCB4-771D-4492-896A-4B4CF077FEC1}"/>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4" name="Footer Placeholder 3">
            <a:extLst>
              <a:ext uri="{FF2B5EF4-FFF2-40B4-BE49-F238E27FC236}">
                <a16:creationId xmlns:a16="http://schemas.microsoft.com/office/drawing/2014/main" id="{7A8139D6-AF11-47ED-920D-D9B9D7B9D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6AF5D-5413-459D-A28D-A1A01FA0DF0D}"/>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72908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CCA9A-DECB-46C8-A05A-09CD93915F7A}"/>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3" name="Footer Placeholder 2">
            <a:extLst>
              <a:ext uri="{FF2B5EF4-FFF2-40B4-BE49-F238E27FC236}">
                <a16:creationId xmlns:a16="http://schemas.microsoft.com/office/drawing/2014/main" id="{3862CAA5-6D90-4046-BCDB-44C601F3C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3DAA7-45C7-4ED8-9408-1CE201DB4306}"/>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196966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0B50-5B3C-413A-A65E-BCD75B5EE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9175A4-DADE-488B-808F-71A72FF96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19298-ECA4-4E68-9918-CDD4DA5B3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2E783-B0BA-4AEF-8DED-52455C873FDA}"/>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6" name="Footer Placeholder 5">
            <a:extLst>
              <a:ext uri="{FF2B5EF4-FFF2-40B4-BE49-F238E27FC236}">
                <a16:creationId xmlns:a16="http://schemas.microsoft.com/office/drawing/2014/main" id="{BA6730F7-AFDD-47D0-8E44-EA87876B8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79AB0-8A02-4AC8-B422-2BC733F66CFC}"/>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14507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B771-10A3-47E8-8B14-13E3AC153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19B40-C67A-4582-B924-EB6AF1E14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04714-1B9E-42DB-8D0D-730154617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BEBA1-304D-486E-A6AC-9BD3106F9F40}"/>
              </a:ext>
            </a:extLst>
          </p:cNvPr>
          <p:cNvSpPr>
            <a:spLocks noGrp="1"/>
          </p:cNvSpPr>
          <p:nvPr>
            <p:ph type="dt" sz="half" idx="10"/>
          </p:nvPr>
        </p:nvSpPr>
        <p:spPr/>
        <p:txBody>
          <a:bodyPr/>
          <a:lstStyle/>
          <a:p>
            <a:fld id="{73A8CC40-B6AF-4F89-AE88-DF57848CD3B0}" type="datetimeFigureOut">
              <a:rPr lang="en-US" smtClean="0"/>
              <a:t>6/1/2022</a:t>
            </a:fld>
            <a:endParaRPr lang="en-US"/>
          </a:p>
        </p:txBody>
      </p:sp>
      <p:sp>
        <p:nvSpPr>
          <p:cNvPr id="6" name="Footer Placeholder 5">
            <a:extLst>
              <a:ext uri="{FF2B5EF4-FFF2-40B4-BE49-F238E27FC236}">
                <a16:creationId xmlns:a16="http://schemas.microsoft.com/office/drawing/2014/main" id="{0A98D531-F2C1-47C1-A430-37FEDC92A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A3DB0-88EF-40E7-9964-EE7E3B5A1EAE}"/>
              </a:ext>
            </a:extLst>
          </p:cNvPr>
          <p:cNvSpPr>
            <a:spLocks noGrp="1"/>
          </p:cNvSpPr>
          <p:nvPr>
            <p:ph type="sldNum" sz="quarter" idx="12"/>
          </p:nvPr>
        </p:nvSpPr>
        <p:spPr/>
        <p:txBody>
          <a:bodyPr/>
          <a:lstStyle/>
          <a:p>
            <a:fld id="{41177C06-4910-4967-98A0-7D4D895AADC0}" type="slidenum">
              <a:rPr lang="en-US" smtClean="0"/>
              <a:t>‹#›</a:t>
            </a:fld>
            <a:endParaRPr lang="en-US"/>
          </a:p>
        </p:txBody>
      </p:sp>
    </p:spTree>
    <p:extLst>
      <p:ext uri="{BB962C8B-B14F-4D97-AF65-F5344CB8AC3E}">
        <p14:creationId xmlns:p14="http://schemas.microsoft.com/office/powerpoint/2010/main" val="49048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A0B5F-E231-42A9-BD12-EACC2EBA2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00267-2A90-41F7-9FA8-60A69730D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738C1-58CB-4BDF-9168-9578F20A3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8CC40-B6AF-4F89-AE88-DF57848CD3B0}" type="datetimeFigureOut">
              <a:rPr lang="en-US" smtClean="0"/>
              <a:t>6/1/2022</a:t>
            </a:fld>
            <a:endParaRPr lang="en-US"/>
          </a:p>
        </p:txBody>
      </p:sp>
      <p:sp>
        <p:nvSpPr>
          <p:cNvPr id="5" name="Footer Placeholder 4">
            <a:extLst>
              <a:ext uri="{FF2B5EF4-FFF2-40B4-BE49-F238E27FC236}">
                <a16:creationId xmlns:a16="http://schemas.microsoft.com/office/drawing/2014/main" id="{3584B8EF-01FA-431B-850D-534E3B43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91303-2EE3-4A28-9E3A-E5CE09A7D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77C06-4910-4967-98A0-7D4D895AADC0}" type="slidenum">
              <a:rPr lang="en-US" smtClean="0"/>
              <a:t>‹#›</a:t>
            </a:fld>
            <a:endParaRPr lang="en-US"/>
          </a:p>
        </p:txBody>
      </p:sp>
    </p:spTree>
    <p:extLst>
      <p:ext uri="{BB962C8B-B14F-4D97-AF65-F5344CB8AC3E}">
        <p14:creationId xmlns:p14="http://schemas.microsoft.com/office/powerpoint/2010/main" val="31427838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Dew_point" TargetMode="External"/><Relationship Id="rId3" Type="http://schemas.openxmlformats.org/officeDocument/2006/relationships/diagramLayout" Target="../diagrams/layout7.xml"/><Relationship Id="rId7" Type="http://schemas.openxmlformats.org/officeDocument/2006/relationships/hyperlink" Target="https://github.com/jeffjay88/MET361-TROPICAL_METEOROLOGY_LECTURE_SERIES"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hyperlink" Target="https://en.wikipedia.org/wiki/Dew_point_depress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7E13BF9-A7D2-4DA2-9233-21AB233CAAC4}"/>
              </a:ext>
            </a:extLst>
          </p:cNvPr>
          <p:cNvGraphicFramePr/>
          <p:nvPr>
            <p:extLst>
              <p:ext uri="{D42A27DB-BD31-4B8C-83A1-F6EECF244321}">
                <p14:modId xmlns:p14="http://schemas.microsoft.com/office/powerpoint/2010/main" val="1250237204"/>
              </p:ext>
            </p:extLst>
          </p:nvPr>
        </p:nvGraphicFramePr>
        <p:xfrm>
          <a:off x="533400" y="497306"/>
          <a:ext cx="11064240" cy="1337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E1487600-9162-414C-A824-8A446D05BBED}"/>
              </a:ext>
            </a:extLst>
          </p:cNvPr>
          <p:cNvSpPr>
            <a:spLocks noGrp="1"/>
          </p:cNvSpPr>
          <p:nvPr>
            <p:ph type="subTitle" idx="1"/>
          </p:nvPr>
        </p:nvSpPr>
        <p:spPr>
          <a:xfrm>
            <a:off x="0" y="2096086"/>
            <a:ext cx="12192000" cy="4417256"/>
          </a:xfrm>
        </p:spPr>
        <p:txBody>
          <a:bodyPr>
            <a:normAutofit/>
          </a:bodyPr>
          <a:lstStyle/>
          <a:p>
            <a:r>
              <a:rPr lang="en-US" b="1" u="sng" dirty="0"/>
              <a:t>WEST AFRICAN FORECAST FOR 6</a:t>
            </a:r>
            <a:r>
              <a:rPr lang="en-US" b="1" u="sng" baseline="30000" dirty="0"/>
              <a:t>TH</a:t>
            </a:r>
            <a:r>
              <a:rPr lang="en-US" b="1" u="sng" dirty="0"/>
              <a:t> MARCH, 2022 AT 15OO UTC</a:t>
            </a:r>
          </a:p>
          <a:p>
            <a:endParaRPr lang="en-US" b="1" u="sng" dirty="0"/>
          </a:p>
        </p:txBody>
      </p:sp>
      <p:sp>
        <p:nvSpPr>
          <p:cNvPr id="5" name="Rectangle 4">
            <a:extLst>
              <a:ext uri="{FF2B5EF4-FFF2-40B4-BE49-F238E27FC236}">
                <a16:creationId xmlns:a16="http://schemas.microsoft.com/office/drawing/2014/main" id="{694C2C00-6A4E-EDCD-F263-B77C9D8D1069}"/>
              </a:ext>
            </a:extLst>
          </p:cNvPr>
          <p:cNvSpPr/>
          <p:nvPr/>
        </p:nvSpPr>
        <p:spPr>
          <a:xfrm>
            <a:off x="548640" y="2785403"/>
            <a:ext cx="11094720" cy="23071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algn="ctr">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FACULTY OF PHYSICAL AND COMPUTATIONAL SCIENCES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DEPARTMENT OF METEOROLOGY AND CLIMATE SCIENCE</a:t>
            </a:r>
          </a:p>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KNUST, GHANA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sng" strike="noStrike" kern="1200" cap="none" spc="0" normalizeH="0" baseline="0" noProof="0" dirty="0">
                <a:ln>
                  <a:noFill/>
                </a:ln>
                <a:solidFill>
                  <a:prstClr val="black"/>
                </a:solidFill>
                <a:effectLst/>
                <a:uLnTx/>
                <a:uFillTx/>
                <a:latin typeface="Calibri" panose="020F0502020204030204"/>
                <a:ea typeface="+mn-ea"/>
                <a:cs typeface="+mn-cs"/>
              </a:rPr>
              <a:t>NAME</a:t>
            </a:r>
            <a:r>
              <a:rPr kumimoji="0" lang="en-US" sz="2400" b="1" i="0"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sng" strike="noStrike" kern="1200" cap="none" spc="0" normalizeH="0" baseline="0" noProof="0" dirty="0">
                <a:ln>
                  <a:noFill/>
                </a:ln>
                <a:solidFill>
                  <a:prstClr val="black"/>
                </a:solidFill>
                <a:effectLst/>
                <a:uLnTx/>
                <a:uFillTx/>
                <a:latin typeface="Calibri" panose="020F0502020204030204"/>
                <a:ea typeface="+mn-ea"/>
                <a:cs typeface="+mn-cs"/>
              </a:rPr>
              <a:t>INDEX NUMBER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prstClr val="black"/>
                </a:solidFill>
                <a:latin typeface="Calibri" panose="020F0502020204030204"/>
              </a:rPr>
              <a:t>OTI JAMES ACHEAMFOUR ANTWI</a:t>
            </a:r>
            <a:r>
              <a:rPr kumimoji="0" lang="en-US" sz="2400" b="1" i="0" strike="noStrike" kern="1200" cap="none" spc="0" normalizeH="0" baseline="0" noProof="0" dirty="0">
                <a:ln>
                  <a:noFill/>
                </a:ln>
                <a:solidFill>
                  <a:prstClr val="black"/>
                </a:solidFill>
                <a:effectLst/>
                <a:uLnTx/>
                <a:uFillTx/>
                <a:latin typeface="Calibri" panose="020F0502020204030204"/>
                <a:ea typeface="+mn-ea"/>
                <a:cs typeface="+mn-cs"/>
              </a:rPr>
              <a:t>                                                                    9474919</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345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BAFFE14-B129-4B6A-8A93-4D0ACF9FCEC1}"/>
              </a:ext>
            </a:extLst>
          </p:cNvPr>
          <p:cNvGraphicFramePr/>
          <p:nvPr>
            <p:extLst>
              <p:ext uri="{D42A27DB-BD31-4B8C-83A1-F6EECF244321}">
                <p14:modId xmlns:p14="http://schemas.microsoft.com/office/powerpoint/2010/main" val="1418709206"/>
              </p:ext>
            </p:extLst>
          </p:nvPr>
        </p:nvGraphicFramePr>
        <p:xfrm>
          <a:off x="0" y="1"/>
          <a:ext cx="12192000" cy="161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5AF32A8-1E62-4924-9C50-5427C33AF3BD}"/>
              </a:ext>
            </a:extLst>
          </p:cNvPr>
          <p:cNvSpPr>
            <a:spLocks noGrp="1"/>
          </p:cNvSpPr>
          <p:nvPr>
            <p:ph idx="1"/>
          </p:nvPr>
        </p:nvSpPr>
        <p:spPr>
          <a:xfrm>
            <a:off x="0" y="1825624"/>
            <a:ext cx="12192001" cy="5032375"/>
          </a:xfrm>
        </p:spPr>
        <p:txBody>
          <a:bodyPr/>
          <a:lstStyle/>
          <a:p>
            <a:r>
              <a:rPr lang="en-US" dirty="0"/>
              <a:t>A.H. and </a:t>
            </a:r>
            <a:r>
              <a:rPr lang="en-US" dirty="0" err="1"/>
              <a:t>Cassano</a:t>
            </a:r>
            <a:r>
              <a:rPr lang="en-US" dirty="0"/>
              <a:t> J.J. (2006), Applied atmospheric dynamics, John Wiley and Sons, Ltd.</a:t>
            </a:r>
          </a:p>
          <a:p>
            <a:r>
              <a:rPr lang="en-US" dirty="0">
                <a:hlinkClick r:id="rId7"/>
              </a:rPr>
              <a:t>https://github.com/jeffjay88/MET361-TROPICAL_METEOROLOGY_LECTURE_SERIES</a:t>
            </a:r>
            <a:endParaRPr lang="en-US" dirty="0"/>
          </a:p>
          <a:p>
            <a:endParaRPr lang="en-US" dirty="0"/>
          </a:p>
          <a:p>
            <a:r>
              <a:rPr lang="en-US" dirty="0">
                <a:hlinkClick r:id="rId8"/>
              </a:rPr>
              <a:t>https://en.wikipedia.org/wiki/Dew_point</a:t>
            </a:r>
            <a:endParaRPr lang="en-US" dirty="0"/>
          </a:p>
          <a:p>
            <a:pPr marL="0" indent="0">
              <a:buNone/>
            </a:pPr>
            <a:endParaRPr lang="en-US" dirty="0"/>
          </a:p>
          <a:p>
            <a:r>
              <a:rPr lang="en-US" dirty="0">
                <a:hlinkClick r:id="rId9"/>
              </a:rPr>
              <a:t>https://en.wikipedia.org/wiki/Dew_point_depression</a:t>
            </a: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461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074F-8E1C-4334-B795-A9E7B3A3A44B}"/>
              </a:ext>
            </a:extLst>
          </p:cNvPr>
          <p:cNvSpPr>
            <a:spLocks noGrp="1"/>
          </p:cNvSpPr>
          <p:nvPr>
            <p:ph type="title"/>
          </p:nvPr>
        </p:nvSpPr>
        <p:spPr>
          <a:xfrm>
            <a:off x="0" y="132507"/>
            <a:ext cx="12192000" cy="640080"/>
          </a:xfrm>
        </p:spPr>
        <p:txBody>
          <a:bodyPr>
            <a:normAutofit fontScale="90000"/>
          </a:bodyPr>
          <a:lstStyle/>
          <a:p>
            <a:r>
              <a:rPr lang="en-US" b="1" dirty="0">
                <a:solidFill>
                  <a:srgbClr val="FF0000"/>
                </a:solidFill>
              </a:rPr>
              <a:t>Some important components to note for this West African forecast include:</a:t>
            </a:r>
          </a:p>
        </p:txBody>
      </p:sp>
      <p:pic>
        <p:nvPicPr>
          <p:cNvPr id="6" name="Picture Placeholder 5">
            <a:extLst>
              <a:ext uri="{FF2B5EF4-FFF2-40B4-BE49-F238E27FC236}">
                <a16:creationId xmlns:a16="http://schemas.microsoft.com/office/drawing/2014/main" id="{2B4B8EC3-BB9E-4234-8B35-CAB062DDE2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125" b="3125"/>
          <a:stretch>
            <a:fillRect/>
          </a:stretch>
        </p:blipFill>
        <p:spPr>
          <a:xfrm>
            <a:off x="5894363" y="772587"/>
            <a:ext cx="6297637" cy="6085413"/>
          </a:xfrm>
        </p:spPr>
      </p:pic>
      <p:sp>
        <p:nvSpPr>
          <p:cNvPr id="4" name="Text Placeholder 3">
            <a:extLst>
              <a:ext uri="{FF2B5EF4-FFF2-40B4-BE49-F238E27FC236}">
                <a16:creationId xmlns:a16="http://schemas.microsoft.com/office/drawing/2014/main" id="{DA7624A4-D707-4161-B0D6-E201A96DA0E1}"/>
              </a:ext>
            </a:extLst>
          </p:cNvPr>
          <p:cNvSpPr>
            <a:spLocks noGrp="1"/>
          </p:cNvSpPr>
          <p:nvPr>
            <p:ph type="body" sz="half" idx="2"/>
          </p:nvPr>
        </p:nvSpPr>
        <p:spPr>
          <a:xfrm>
            <a:off x="0" y="1757874"/>
            <a:ext cx="5219114" cy="3957126"/>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INTERTROPICAL DISCONTINUITY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HEAT LOW</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AFRICAN EASTERLY JET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SUBTROPICAL JET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TROPICAL EASTERLY JET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INTERTROPICAL CONVERGENCE ZONE </a:t>
            </a:r>
          </a:p>
          <a:p>
            <a:endParaRPr lang="en-US" dirty="0"/>
          </a:p>
        </p:txBody>
      </p:sp>
    </p:spTree>
    <p:extLst>
      <p:ext uri="{BB962C8B-B14F-4D97-AF65-F5344CB8AC3E}">
        <p14:creationId xmlns:p14="http://schemas.microsoft.com/office/powerpoint/2010/main" val="31903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969A-8F98-C2D3-6A02-492BB8ED940B}"/>
              </a:ext>
            </a:extLst>
          </p:cNvPr>
          <p:cNvSpPr>
            <a:spLocks noGrp="1"/>
          </p:cNvSpPr>
          <p:nvPr>
            <p:ph type="title"/>
          </p:nvPr>
        </p:nvSpPr>
        <p:spPr>
          <a:xfrm>
            <a:off x="152400" y="1"/>
            <a:ext cx="12039600" cy="441960"/>
          </a:xfrm>
        </p:spPr>
        <p:txBody>
          <a:bodyPr>
            <a:normAutofit fontScale="90000"/>
          </a:bodyPr>
          <a:lstStyle/>
          <a:p>
            <a:r>
              <a:rPr lang="en-US" dirty="0"/>
              <a:t> </a:t>
            </a:r>
            <a:br>
              <a:rPr lang="en-US" dirty="0"/>
            </a:br>
            <a:br>
              <a:rPr lang="en-US" dirty="0"/>
            </a:br>
            <a:endParaRPr lang="en-US" dirty="0"/>
          </a:p>
        </p:txBody>
      </p:sp>
      <p:sp>
        <p:nvSpPr>
          <p:cNvPr id="4" name="TextBox 3">
            <a:extLst>
              <a:ext uri="{FF2B5EF4-FFF2-40B4-BE49-F238E27FC236}">
                <a16:creationId xmlns:a16="http://schemas.microsoft.com/office/drawing/2014/main" id="{8D5230D3-F1EE-BAF3-A3E5-380894978AAE}"/>
              </a:ext>
            </a:extLst>
          </p:cNvPr>
          <p:cNvSpPr txBox="1"/>
          <p:nvPr/>
        </p:nvSpPr>
        <p:spPr>
          <a:xfrm>
            <a:off x="0" y="441961"/>
            <a:ext cx="12192000" cy="988680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INTERTROPICAL DISCONTINUITY: Its also</a:t>
            </a:r>
            <a:r>
              <a:rPr lang="en-US" sz="2000" dirty="0"/>
              <a:t> known as the Intertropical front, is the separation zone between the dry Saharan air and the monsoon flow over West Africa.</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HEAT LOW: </a:t>
            </a:r>
            <a:r>
              <a:rPr lang="en-US" sz="2000" dirty="0">
                <a:solidFill>
                  <a:prstClr val="black"/>
                </a:solidFill>
                <a:latin typeface="Calibri" panose="020F0502020204030204"/>
              </a:rPr>
              <a:t>I</a:t>
            </a:r>
            <a:r>
              <a:rPr lang="en-US" sz="2000" dirty="0"/>
              <a:t>s an area of high surface temperatures and low surface pressures. Heat lows exist throughout the year and occur where insolation is high and evaporation is low.</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lang="en-US" sz="2000" noProof="0" dirty="0">
              <a:solidFill>
                <a:prstClr val="black"/>
              </a:solidFill>
              <a:latin typeface="Calibri" panose="020F0502020204030204"/>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AFRICAN EASTERLY JET (AEJ): </a:t>
            </a:r>
            <a:r>
              <a:rPr lang="en-US" sz="2000" dirty="0"/>
              <a:t>The AEJ is a mid-tropospheric easterly wind maximum located between 700 and 600 </a:t>
            </a:r>
            <a:r>
              <a:rPr lang="en-US" sz="2000" dirty="0" err="1"/>
              <a:t>hPa</a:t>
            </a:r>
            <a:r>
              <a:rPr lang="en-US" sz="2000" dirty="0"/>
              <a:t> over Sahelian Africa during the northern hemispheric summer.</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SUBTROPICAL JET: </a:t>
            </a:r>
            <a:r>
              <a:rPr lang="en-US" sz="2000" dirty="0"/>
              <a:t>This jet, sometimes called the subtropical westerly jet, is a strong westerly wind over the Sahara desert between 200 and 300 </a:t>
            </a:r>
            <a:r>
              <a:rPr lang="en-US" sz="2000" dirty="0" err="1"/>
              <a:t>hPa</a:t>
            </a:r>
            <a:r>
              <a:rPr lang="en-US" sz="2000" dirty="0"/>
              <a:t>.</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TROPICAL EASTERLY JET:</a:t>
            </a:r>
            <a:r>
              <a:rPr lang="en-US" sz="2000" dirty="0"/>
              <a:t> is a strong easterly wind flow between 200 and 100 </a:t>
            </a:r>
            <a:r>
              <a:rPr lang="en-US" sz="2000" dirty="0" err="1"/>
              <a:t>hPa</a:t>
            </a:r>
            <a:r>
              <a:rPr lang="en-US" sz="2000" dirty="0"/>
              <a:t> that extends from the Tibetan mountains to Africa and generally exits over the Gulf of Guinea.</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INTERTROPICAL CONVERGENCE ZONE: is the place where the tropical maritime and the continental air masses converge.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733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1EA6-2236-4A0A-97BA-2BA4DEB464E7}"/>
              </a:ext>
            </a:extLst>
          </p:cNvPr>
          <p:cNvSpPr>
            <a:spLocks noGrp="1"/>
          </p:cNvSpPr>
          <p:nvPr>
            <p:ph type="title"/>
          </p:nvPr>
        </p:nvSpPr>
        <p:spPr>
          <a:xfrm>
            <a:off x="1223889" y="982133"/>
            <a:ext cx="9672709" cy="509042"/>
          </a:xfrm>
        </p:spPr>
        <p:txBody>
          <a:bodyPr>
            <a:noAutofit/>
          </a:bodyPr>
          <a:lstStyle/>
          <a:p>
            <a:pPr marL="457200" indent="-457200">
              <a:buFont typeface="Arial" panose="020B0604020202020204" pitchFamily="34" charset="0"/>
              <a:buChar char="•"/>
            </a:pPr>
            <a:r>
              <a:rPr lang="en-US" sz="2800" b="1" dirty="0"/>
              <a:t>CONVECTIVE AVAILABLE POTENTIAL ENERGY(CAPE)</a:t>
            </a:r>
          </a:p>
        </p:txBody>
      </p:sp>
      <p:pic>
        <p:nvPicPr>
          <p:cNvPr id="5" name="Content Placeholder 4">
            <a:extLst>
              <a:ext uri="{FF2B5EF4-FFF2-40B4-BE49-F238E27FC236}">
                <a16:creationId xmlns:a16="http://schemas.microsoft.com/office/drawing/2014/main" id="{A525F57A-4B07-4A8E-808A-ED7A0415F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277" y="2433712"/>
            <a:ext cx="10691446" cy="3442155"/>
          </a:xfrm>
        </p:spPr>
      </p:pic>
    </p:spTree>
    <p:extLst>
      <p:ext uri="{BB962C8B-B14F-4D97-AF65-F5344CB8AC3E}">
        <p14:creationId xmlns:p14="http://schemas.microsoft.com/office/powerpoint/2010/main" val="13550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B89D770-FFDB-4526-80CD-2AEE50A7611B}"/>
              </a:ext>
            </a:extLst>
          </p:cNvPr>
          <p:cNvGraphicFramePr/>
          <p:nvPr>
            <p:extLst>
              <p:ext uri="{D42A27DB-BD31-4B8C-83A1-F6EECF244321}">
                <p14:modId xmlns:p14="http://schemas.microsoft.com/office/powerpoint/2010/main" val="4138754295"/>
              </p:ext>
            </p:extLst>
          </p:nvPr>
        </p:nvGraphicFramePr>
        <p:xfrm>
          <a:off x="1" y="0"/>
          <a:ext cx="12191998"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7FE763BE-4C48-6B1B-6CD1-D41F2605E6E4}"/>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762000"/>
            <a:ext cx="12191998" cy="6096000"/>
          </a:xfrm>
        </p:spPr>
      </p:pic>
    </p:spTree>
    <p:extLst>
      <p:ext uri="{BB962C8B-B14F-4D97-AF65-F5344CB8AC3E}">
        <p14:creationId xmlns:p14="http://schemas.microsoft.com/office/powerpoint/2010/main" val="180300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A9A6F6E-0DAB-43F4-B5D4-5740237607AC}"/>
              </a:ext>
            </a:extLst>
          </p:cNvPr>
          <p:cNvGraphicFramePr/>
          <p:nvPr>
            <p:extLst>
              <p:ext uri="{D42A27DB-BD31-4B8C-83A1-F6EECF244321}">
                <p14:modId xmlns:p14="http://schemas.microsoft.com/office/powerpoint/2010/main" val="1010282211"/>
              </p:ext>
            </p:extLst>
          </p:nvPr>
        </p:nvGraphicFramePr>
        <p:xfrm>
          <a:off x="0" y="0"/>
          <a:ext cx="6062452" cy="77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9D68B53B-DC0A-4AE6-8E78-1F1E8CA30269}"/>
              </a:ext>
            </a:extLst>
          </p:cNvPr>
          <p:cNvGraphicFramePr/>
          <p:nvPr>
            <p:extLst>
              <p:ext uri="{D42A27DB-BD31-4B8C-83A1-F6EECF244321}">
                <p14:modId xmlns:p14="http://schemas.microsoft.com/office/powerpoint/2010/main" val="1808283073"/>
              </p:ext>
            </p:extLst>
          </p:nvPr>
        </p:nvGraphicFramePr>
        <p:xfrm>
          <a:off x="6129548" y="0"/>
          <a:ext cx="6062452" cy="777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Content Placeholder 8">
            <a:extLst>
              <a:ext uri="{FF2B5EF4-FFF2-40B4-BE49-F238E27FC236}">
                <a16:creationId xmlns:a16="http://schemas.microsoft.com/office/drawing/2014/main" id="{7970B78C-37CF-7D49-3718-EB3D40994EF6}"/>
              </a:ext>
            </a:extLst>
          </p:cNvPr>
          <p:cNvPicPr>
            <a:picLocks noGrp="1" noChangeAspect="1"/>
          </p:cNvPicPr>
          <p:nvPr>
            <p:ph sz="half" idx="2"/>
          </p:nvPr>
        </p:nvPicPr>
        <p:blipFill>
          <a:blip r:embed="rId12">
            <a:extLst>
              <a:ext uri="{28A0092B-C50C-407E-A947-70E740481C1C}">
                <a14:useLocalDpi xmlns:a14="http://schemas.microsoft.com/office/drawing/2010/main" val="0"/>
              </a:ext>
            </a:extLst>
          </a:blip>
          <a:stretch>
            <a:fillRect/>
          </a:stretch>
        </p:blipFill>
        <p:spPr>
          <a:xfrm>
            <a:off x="0" y="777240"/>
            <a:ext cx="6096000" cy="6080760"/>
          </a:xfrm>
        </p:spPr>
      </p:pic>
      <p:pic>
        <p:nvPicPr>
          <p:cNvPr id="12" name="Content Placeholder 11">
            <a:extLst>
              <a:ext uri="{FF2B5EF4-FFF2-40B4-BE49-F238E27FC236}">
                <a16:creationId xmlns:a16="http://schemas.microsoft.com/office/drawing/2014/main" id="{47498DA5-27DA-CF67-9BE4-CF0F2590E307}"/>
              </a:ext>
            </a:extLst>
          </p:cNvPr>
          <p:cNvPicPr>
            <a:picLocks noGrp="1" noChangeAspect="1"/>
          </p:cNvPicPr>
          <p:nvPr>
            <p:ph sz="quarter" idx="4"/>
          </p:nvPr>
        </p:nvPicPr>
        <p:blipFill>
          <a:blip r:embed="rId13">
            <a:extLst>
              <a:ext uri="{28A0092B-C50C-407E-A947-70E740481C1C}">
                <a14:useLocalDpi xmlns:a14="http://schemas.microsoft.com/office/drawing/2010/main" val="0"/>
              </a:ext>
            </a:extLst>
          </a:blip>
          <a:stretch>
            <a:fillRect/>
          </a:stretch>
        </p:blipFill>
        <p:spPr>
          <a:xfrm>
            <a:off x="6172200" y="777240"/>
            <a:ext cx="6019800" cy="6072320"/>
          </a:xfrm>
        </p:spPr>
      </p:pic>
    </p:spTree>
    <p:extLst>
      <p:ext uri="{BB962C8B-B14F-4D97-AF65-F5344CB8AC3E}">
        <p14:creationId xmlns:p14="http://schemas.microsoft.com/office/powerpoint/2010/main" val="244955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6209781-BA83-47AF-8A41-42962F3199BF}"/>
              </a:ext>
            </a:extLst>
          </p:cNvPr>
          <p:cNvGraphicFramePr/>
          <p:nvPr>
            <p:extLst>
              <p:ext uri="{D42A27DB-BD31-4B8C-83A1-F6EECF244321}">
                <p14:modId xmlns:p14="http://schemas.microsoft.com/office/powerpoint/2010/main" val="768236566"/>
              </p:ext>
            </p:extLst>
          </p:nvPr>
        </p:nvGraphicFramePr>
        <p:xfrm>
          <a:off x="0" y="1"/>
          <a:ext cx="12191999" cy="1082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Connector 15">
            <a:extLst>
              <a:ext uri="{FF2B5EF4-FFF2-40B4-BE49-F238E27FC236}">
                <a16:creationId xmlns:a16="http://schemas.microsoft.com/office/drawing/2014/main" id="{E2366843-66CD-4F2B-9730-15DDBEF0BD13}"/>
              </a:ext>
            </a:extLst>
          </p:cNvPr>
          <p:cNvCxnSpPr/>
          <p:nvPr/>
        </p:nvCxnSpPr>
        <p:spPr>
          <a:xfrm>
            <a:off x="1625600" y="23077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A903A6-B035-407A-AB5E-113784F018BD}"/>
              </a:ext>
            </a:extLst>
          </p:cNvPr>
          <p:cNvCxnSpPr/>
          <p:nvPr/>
        </p:nvCxnSpPr>
        <p:spPr>
          <a:xfrm>
            <a:off x="2554514" y="4383314"/>
            <a:ext cx="0" cy="0"/>
          </a:xfrm>
          <a:prstGeom prst="line">
            <a:avLst/>
          </a:prstGeom>
          <a:ln>
            <a:no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03BDBE4E-D228-4661-9C06-7FFF85E2E9C3}"/>
              </a:ext>
            </a:extLst>
          </p:cNvPr>
          <p:cNvGraphicFramePr>
            <a:graphicFrameLocks noGrp="1"/>
          </p:cNvGraphicFramePr>
          <p:nvPr>
            <p:ph idx="1"/>
            <p:extLst>
              <p:ext uri="{D42A27DB-BD31-4B8C-83A1-F6EECF244321}">
                <p14:modId xmlns:p14="http://schemas.microsoft.com/office/powerpoint/2010/main" val="2156515578"/>
              </p:ext>
            </p:extLst>
          </p:nvPr>
        </p:nvGraphicFramePr>
        <p:xfrm>
          <a:off x="185745" y="1297433"/>
          <a:ext cx="11839904" cy="5160355"/>
        </p:xfrm>
        <a:graphic>
          <a:graphicData uri="http://schemas.openxmlformats.org/drawingml/2006/table">
            <a:tbl>
              <a:tblPr firstRow="1" firstCol="1" bandRow="1"/>
              <a:tblGrid>
                <a:gridCol w="2700305">
                  <a:extLst>
                    <a:ext uri="{9D8B030D-6E8A-4147-A177-3AD203B41FA5}">
                      <a16:colId xmlns:a16="http://schemas.microsoft.com/office/drawing/2014/main" val="2264293863"/>
                    </a:ext>
                  </a:extLst>
                </a:gridCol>
                <a:gridCol w="3180233">
                  <a:extLst>
                    <a:ext uri="{9D8B030D-6E8A-4147-A177-3AD203B41FA5}">
                      <a16:colId xmlns:a16="http://schemas.microsoft.com/office/drawing/2014/main" val="2550566672"/>
                    </a:ext>
                  </a:extLst>
                </a:gridCol>
                <a:gridCol w="2912398">
                  <a:extLst>
                    <a:ext uri="{9D8B030D-6E8A-4147-A177-3AD203B41FA5}">
                      <a16:colId xmlns:a16="http://schemas.microsoft.com/office/drawing/2014/main" val="2313173684"/>
                    </a:ext>
                  </a:extLst>
                </a:gridCol>
                <a:gridCol w="3046968">
                  <a:extLst>
                    <a:ext uri="{9D8B030D-6E8A-4147-A177-3AD203B41FA5}">
                      <a16:colId xmlns:a16="http://schemas.microsoft.com/office/drawing/2014/main" val="2771454125"/>
                    </a:ext>
                  </a:extLst>
                </a:gridCol>
              </a:tblGrid>
              <a:tr h="573908">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COLOUR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SUMBOL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PROCEDURE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36606"/>
                  </a:ext>
                </a:extLst>
              </a:tr>
              <a:tr h="880843">
                <a:tc>
                  <a:txBody>
                    <a:bodyPr/>
                    <a:lstStyle/>
                    <a:p>
                      <a:pPr marL="0" marR="0" algn="l">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Intertropical Discontinuity (ITD)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Black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15 </a:t>
                      </a:r>
                      <a:r>
                        <a:rPr lang="en-US" sz="2800" dirty="0">
                          <a:effectLst/>
                          <a:latin typeface="Calibri" panose="020F0502020204030204" pitchFamily="34" charset="0"/>
                          <a:ea typeface="Calibri" panose="020F0502020204030204" pitchFamily="34" charset="0"/>
                          <a:cs typeface="Calibri" panose="020F0502020204030204" pitchFamily="34" charset="0"/>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C Td</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213196"/>
                  </a:ext>
                </a:extLst>
              </a:tr>
              <a:tr h="687214">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Heat Low (HL)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Brown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1008Hpa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181778"/>
                  </a:ext>
                </a:extLst>
              </a:tr>
              <a:tr h="1006130">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African Easterly Jet (AEJ)</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Green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W(600Hpa)&gt;15KT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627857"/>
                  </a:ext>
                </a:extLst>
              </a:tr>
              <a:tr h="1006130">
                <a:tc>
                  <a:txBody>
                    <a:bodyPr/>
                    <a:lstStyle/>
                    <a:p>
                      <a:pPr marL="0" marR="0" algn="l">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Tropical Easterly Jet (TEJ)</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Orange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 (200Hpa)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40KT</a:t>
                      </a:r>
                    </a:p>
                    <a:p>
                      <a:pPr marL="0" marR="0" algn="l">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(South of ITD)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211970"/>
                  </a:ext>
                </a:extLst>
              </a:tr>
              <a:tr h="1006130">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Subtropical Jet (STJ)</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Orange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W(200Hpa) </a:t>
                      </a:r>
                      <a:r>
                        <a:rPr lang="en-US" sz="2400" dirty="0">
                          <a:effectLst/>
                          <a:latin typeface="Calibri" panose="020F0502020204030204" pitchFamily="34" charset="0"/>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40KT</a:t>
                      </a:r>
                    </a:p>
                    <a:p>
                      <a:pPr marL="0" marR="0" algn="l">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North of ITD)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037703"/>
                  </a:ext>
                </a:extLst>
              </a:tr>
            </a:tbl>
          </a:graphicData>
        </a:graphic>
      </p:graphicFrame>
      <p:cxnSp>
        <p:nvCxnSpPr>
          <p:cNvPr id="19" name="Straight Connector 18">
            <a:extLst>
              <a:ext uri="{FF2B5EF4-FFF2-40B4-BE49-F238E27FC236}">
                <a16:creationId xmlns:a16="http://schemas.microsoft.com/office/drawing/2014/main" id="{E8A46DDE-1196-4DD8-AA22-0C68D8D450F3}"/>
              </a:ext>
            </a:extLst>
          </p:cNvPr>
          <p:cNvCxnSpPr/>
          <p:nvPr/>
        </p:nvCxnSpPr>
        <p:spPr>
          <a:xfrm>
            <a:off x="6346333" y="2461992"/>
            <a:ext cx="20863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88EFE7E-EB75-4BC5-9940-9C8DB68F87C3}"/>
              </a:ext>
            </a:extLst>
          </p:cNvPr>
          <p:cNvCxnSpPr/>
          <p:nvPr/>
        </p:nvCxnSpPr>
        <p:spPr>
          <a:xfrm>
            <a:off x="6407918" y="2182388"/>
            <a:ext cx="204003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D7A4AC5-0299-4FD4-B000-1E228F76EDBE}"/>
              </a:ext>
            </a:extLst>
          </p:cNvPr>
          <p:cNvCxnSpPr/>
          <p:nvPr/>
        </p:nvCxnSpPr>
        <p:spPr>
          <a:xfrm>
            <a:off x="6219690" y="3874876"/>
            <a:ext cx="2212980" cy="4102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648B13-3CE8-4A55-9026-5B815754CC05}"/>
              </a:ext>
            </a:extLst>
          </p:cNvPr>
          <p:cNvCxnSpPr/>
          <p:nvPr/>
        </p:nvCxnSpPr>
        <p:spPr>
          <a:xfrm>
            <a:off x="6256629" y="4753038"/>
            <a:ext cx="217604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A3582624-E3EE-4446-B3E7-CEF40B732F62}"/>
              </a:ext>
            </a:extLst>
          </p:cNvPr>
          <p:cNvCxnSpPr/>
          <p:nvPr/>
        </p:nvCxnSpPr>
        <p:spPr>
          <a:xfrm flipV="1">
            <a:off x="6256629" y="5054516"/>
            <a:ext cx="2207871" cy="915"/>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18">
            <a:extLst>
              <a:ext uri="{FF2B5EF4-FFF2-40B4-BE49-F238E27FC236}">
                <a16:creationId xmlns:a16="http://schemas.microsoft.com/office/drawing/2014/main" id="{90588603-74CA-479A-BD30-E7678FC4E5F0}"/>
              </a:ext>
            </a:extLst>
          </p:cNvPr>
          <p:cNvSpPr>
            <a:spLocks noChangeArrowheads="1"/>
          </p:cNvSpPr>
          <p:nvPr/>
        </p:nvSpPr>
        <p:spPr bwMode="auto">
          <a:xfrm>
            <a:off x="-1487707" y="2380220"/>
            <a:ext cx="22223391" cy="12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71" name="Straight Connector 70">
            <a:extLst>
              <a:ext uri="{FF2B5EF4-FFF2-40B4-BE49-F238E27FC236}">
                <a16:creationId xmlns:a16="http://schemas.microsoft.com/office/drawing/2014/main" id="{16162442-5998-4C06-942C-770F2EC0066A}"/>
              </a:ext>
            </a:extLst>
          </p:cNvPr>
          <p:cNvCxnSpPr/>
          <p:nvPr/>
        </p:nvCxnSpPr>
        <p:spPr>
          <a:xfrm>
            <a:off x="6575986" y="2182388"/>
            <a:ext cx="0" cy="26757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63660FF-FE8F-4157-A7B8-2F30B2F807C2}"/>
              </a:ext>
            </a:extLst>
          </p:cNvPr>
          <p:cNvCxnSpPr>
            <a:cxnSpLocks/>
          </p:cNvCxnSpPr>
          <p:nvPr/>
        </p:nvCxnSpPr>
        <p:spPr>
          <a:xfrm flipV="1">
            <a:off x="7031421" y="2182388"/>
            <a:ext cx="0" cy="27960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043EFA4-90E2-4E37-ACD7-B648D78A0DF1}"/>
              </a:ext>
            </a:extLst>
          </p:cNvPr>
          <p:cNvCxnSpPr/>
          <p:nvPr/>
        </p:nvCxnSpPr>
        <p:spPr>
          <a:xfrm>
            <a:off x="7517666" y="2194422"/>
            <a:ext cx="0" cy="26757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14969697-27F5-4FBF-A793-5F9D60C176CF}"/>
              </a:ext>
            </a:extLst>
          </p:cNvPr>
          <p:cNvCxnSpPr/>
          <p:nvPr/>
        </p:nvCxnSpPr>
        <p:spPr>
          <a:xfrm>
            <a:off x="7961817" y="2182388"/>
            <a:ext cx="0" cy="26757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5468B28-F08C-46BA-9FA1-C9CB54AD47B8}"/>
              </a:ext>
            </a:extLst>
          </p:cNvPr>
          <p:cNvCxnSpPr/>
          <p:nvPr/>
        </p:nvCxnSpPr>
        <p:spPr>
          <a:xfrm>
            <a:off x="6230133" y="6113245"/>
            <a:ext cx="215133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C85D2DA7-504C-40FC-9A01-2BC369322732}"/>
              </a:ext>
            </a:extLst>
          </p:cNvPr>
          <p:cNvCxnSpPr/>
          <p:nvPr/>
        </p:nvCxnSpPr>
        <p:spPr>
          <a:xfrm>
            <a:off x="6218226" y="5737971"/>
            <a:ext cx="21610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4BC34127-D84B-4418-9A09-FF174741FA43}"/>
              </a:ext>
            </a:extLst>
          </p:cNvPr>
          <p:cNvCxnSpPr>
            <a:cxnSpLocks/>
          </p:cNvCxnSpPr>
          <p:nvPr/>
        </p:nvCxnSpPr>
        <p:spPr>
          <a:xfrm>
            <a:off x="6376387" y="5629837"/>
            <a:ext cx="457200" cy="324465"/>
          </a:xfrm>
          <a:prstGeom prst="line">
            <a:avLst/>
          </a:prstGeom>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AFFA9C62-B218-42C2-9164-8BC46D19A2B2}"/>
              </a:ext>
            </a:extLst>
          </p:cNvPr>
          <p:cNvCxnSpPr/>
          <p:nvPr/>
        </p:nvCxnSpPr>
        <p:spPr>
          <a:xfrm>
            <a:off x="7298745" y="5612826"/>
            <a:ext cx="421364" cy="273819"/>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92E0208-D8A5-4687-BBC4-2C1CFF325711}"/>
              </a:ext>
            </a:extLst>
          </p:cNvPr>
          <p:cNvCxnSpPr>
            <a:cxnSpLocks/>
          </p:cNvCxnSpPr>
          <p:nvPr/>
        </p:nvCxnSpPr>
        <p:spPr>
          <a:xfrm flipH="1">
            <a:off x="6376387" y="4594123"/>
            <a:ext cx="399199" cy="317831"/>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B788E1B2-49FA-4B4B-ABFE-EF2BC9059949}"/>
              </a:ext>
            </a:extLst>
          </p:cNvPr>
          <p:cNvCxnSpPr/>
          <p:nvPr/>
        </p:nvCxnSpPr>
        <p:spPr>
          <a:xfrm flipH="1">
            <a:off x="7187875" y="4618172"/>
            <a:ext cx="412955" cy="328815"/>
          </a:xfrm>
          <a:prstGeom prst="line">
            <a:avLst/>
          </a:prstGeom>
        </p:spPr>
        <p:style>
          <a:lnRef idx="1">
            <a:schemeClr val="accent2"/>
          </a:lnRef>
          <a:fillRef idx="0">
            <a:schemeClr val="accent2"/>
          </a:fillRef>
          <a:effectRef idx="0">
            <a:schemeClr val="accent2"/>
          </a:effectRef>
          <a:fontRef idx="minor">
            <a:schemeClr val="tx1"/>
          </a:fontRef>
        </p:style>
      </p:cxnSp>
      <p:cxnSp>
        <p:nvCxnSpPr>
          <p:cNvPr id="97" name="Straight Connector 96">
            <a:extLst>
              <a:ext uri="{FF2B5EF4-FFF2-40B4-BE49-F238E27FC236}">
                <a16:creationId xmlns:a16="http://schemas.microsoft.com/office/drawing/2014/main" id="{4CF9B5A5-AEAF-486A-9980-BA0033603AB5}"/>
              </a:ext>
            </a:extLst>
          </p:cNvPr>
          <p:cNvCxnSpPr/>
          <p:nvPr/>
        </p:nvCxnSpPr>
        <p:spPr>
          <a:xfrm flipH="1">
            <a:off x="7737373" y="4663356"/>
            <a:ext cx="306543" cy="293387"/>
          </a:xfrm>
          <a:prstGeom prst="line">
            <a:avLst/>
          </a:prstGeom>
        </p:spPr>
        <p:style>
          <a:lnRef idx="1">
            <a:schemeClr val="accent2"/>
          </a:lnRef>
          <a:fillRef idx="0">
            <a:schemeClr val="accent2"/>
          </a:fillRef>
          <a:effectRef idx="0">
            <a:schemeClr val="accent2"/>
          </a:effectRef>
          <a:fontRef idx="minor">
            <a:schemeClr val="tx1"/>
          </a:fontRef>
        </p:style>
      </p:cxnSp>
      <p:cxnSp>
        <p:nvCxnSpPr>
          <p:cNvPr id="99" name="Straight Connector 98">
            <a:extLst>
              <a:ext uri="{FF2B5EF4-FFF2-40B4-BE49-F238E27FC236}">
                <a16:creationId xmlns:a16="http://schemas.microsoft.com/office/drawing/2014/main" id="{4C303B55-DA96-404D-B1A2-76C35A7205EB}"/>
              </a:ext>
            </a:extLst>
          </p:cNvPr>
          <p:cNvCxnSpPr/>
          <p:nvPr/>
        </p:nvCxnSpPr>
        <p:spPr>
          <a:xfrm flipH="1">
            <a:off x="6473953" y="5948840"/>
            <a:ext cx="359634" cy="26693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1" name="Straight Connector 100">
            <a:extLst>
              <a:ext uri="{FF2B5EF4-FFF2-40B4-BE49-F238E27FC236}">
                <a16:creationId xmlns:a16="http://schemas.microsoft.com/office/drawing/2014/main" id="{A133C061-05D1-461D-97E8-869B9360C5D7}"/>
              </a:ext>
            </a:extLst>
          </p:cNvPr>
          <p:cNvCxnSpPr/>
          <p:nvPr/>
        </p:nvCxnSpPr>
        <p:spPr>
          <a:xfrm flipH="1">
            <a:off x="7298745" y="5872271"/>
            <a:ext cx="421364" cy="446096"/>
          </a:xfrm>
          <a:prstGeom prst="line">
            <a:avLst/>
          </a:prstGeom>
        </p:spPr>
        <p:style>
          <a:lnRef idx="1">
            <a:schemeClr val="accent2"/>
          </a:lnRef>
          <a:fillRef idx="0">
            <a:schemeClr val="accent2"/>
          </a:fillRef>
          <a:effectRef idx="0">
            <a:schemeClr val="accent2"/>
          </a:effectRef>
          <a:fontRef idx="minor">
            <a:schemeClr val="tx1"/>
          </a:fontRef>
        </p:style>
      </p:cxnSp>
      <p:cxnSp>
        <p:nvCxnSpPr>
          <p:cNvPr id="103" name="Straight Connector 102">
            <a:extLst>
              <a:ext uri="{FF2B5EF4-FFF2-40B4-BE49-F238E27FC236}">
                <a16:creationId xmlns:a16="http://schemas.microsoft.com/office/drawing/2014/main" id="{D04FC92E-AFC3-492B-A37F-51DA95C0B2C1}"/>
              </a:ext>
            </a:extLst>
          </p:cNvPr>
          <p:cNvCxnSpPr/>
          <p:nvPr/>
        </p:nvCxnSpPr>
        <p:spPr>
          <a:xfrm>
            <a:off x="6361794" y="4920478"/>
            <a:ext cx="537282" cy="24295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5" name="Straight Connector 104">
            <a:extLst>
              <a:ext uri="{FF2B5EF4-FFF2-40B4-BE49-F238E27FC236}">
                <a16:creationId xmlns:a16="http://schemas.microsoft.com/office/drawing/2014/main" id="{8BD63A48-1B85-4984-9E6D-016EE059E24A}"/>
              </a:ext>
            </a:extLst>
          </p:cNvPr>
          <p:cNvCxnSpPr/>
          <p:nvPr/>
        </p:nvCxnSpPr>
        <p:spPr>
          <a:xfrm>
            <a:off x="7182837" y="4956743"/>
            <a:ext cx="412955" cy="315255"/>
          </a:xfrm>
          <a:prstGeom prst="line">
            <a:avLst/>
          </a:prstGeom>
        </p:spPr>
        <p:style>
          <a:lnRef idx="1">
            <a:schemeClr val="accent2"/>
          </a:lnRef>
          <a:fillRef idx="0">
            <a:schemeClr val="accent2"/>
          </a:fillRef>
          <a:effectRef idx="0">
            <a:schemeClr val="accent2"/>
          </a:effectRef>
          <a:fontRef idx="minor">
            <a:schemeClr val="tx1"/>
          </a:fontRef>
        </p:style>
      </p:cxnSp>
      <p:cxnSp>
        <p:nvCxnSpPr>
          <p:cNvPr id="107" name="Straight Connector 106">
            <a:extLst>
              <a:ext uri="{FF2B5EF4-FFF2-40B4-BE49-F238E27FC236}">
                <a16:creationId xmlns:a16="http://schemas.microsoft.com/office/drawing/2014/main" id="{AB68058A-7A70-4F0D-8FCC-2F4ABC3F7BC1}"/>
              </a:ext>
            </a:extLst>
          </p:cNvPr>
          <p:cNvCxnSpPr/>
          <p:nvPr/>
        </p:nvCxnSpPr>
        <p:spPr>
          <a:xfrm>
            <a:off x="7738643" y="4947053"/>
            <a:ext cx="444626" cy="262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C3C5357F-91C9-4E9A-A608-C8B1F976B2E1}"/>
              </a:ext>
            </a:extLst>
          </p:cNvPr>
          <p:cNvCxnSpPr/>
          <p:nvPr/>
        </p:nvCxnSpPr>
        <p:spPr>
          <a:xfrm flipH="1">
            <a:off x="6396170" y="3671172"/>
            <a:ext cx="379416" cy="18715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F85CA77-6179-4AE6-B839-0474C0C527D6}"/>
              </a:ext>
            </a:extLst>
          </p:cNvPr>
          <p:cNvCxnSpPr/>
          <p:nvPr/>
        </p:nvCxnSpPr>
        <p:spPr>
          <a:xfrm>
            <a:off x="6376387" y="3861061"/>
            <a:ext cx="399199" cy="20971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78DAD4-B90B-4E3D-9AF4-5CAB7618218E}"/>
              </a:ext>
            </a:extLst>
          </p:cNvPr>
          <p:cNvCxnSpPr/>
          <p:nvPr/>
        </p:nvCxnSpPr>
        <p:spPr>
          <a:xfrm flipH="1">
            <a:off x="7189047" y="3667112"/>
            <a:ext cx="412955" cy="21064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D2E27D6-92DE-4D26-8322-F4BCD6CD5CE0}"/>
              </a:ext>
            </a:extLst>
          </p:cNvPr>
          <p:cNvCxnSpPr/>
          <p:nvPr/>
        </p:nvCxnSpPr>
        <p:spPr>
          <a:xfrm>
            <a:off x="7189957" y="3905599"/>
            <a:ext cx="438247" cy="1742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E2FADB4-F164-456C-847D-357824A1A40D}"/>
              </a:ext>
            </a:extLst>
          </p:cNvPr>
          <p:cNvCxnSpPr/>
          <p:nvPr/>
        </p:nvCxnSpPr>
        <p:spPr>
          <a:xfrm flipH="1">
            <a:off x="7907375" y="3713559"/>
            <a:ext cx="444626" cy="18850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FCA66C4-46A9-40F6-B591-5C7B2616A38D}"/>
              </a:ext>
            </a:extLst>
          </p:cNvPr>
          <p:cNvCxnSpPr/>
          <p:nvPr/>
        </p:nvCxnSpPr>
        <p:spPr>
          <a:xfrm>
            <a:off x="7905489" y="3909395"/>
            <a:ext cx="339455" cy="19414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584860BC-01E3-4CE1-93F2-4A3096C94EC3}"/>
              </a:ext>
            </a:extLst>
          </p:cNvPr>
          <p:cNvSpPr/>
          <p:nvPr/>
        </p:nvSpPr>
        <p:spPr>
          <a:xfrm>
            <a:off x="6311949" y="2954588"/>
            <a:ext cx="2212980" cy="158877"/>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308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D48E29-2D4A-4EED-5CFF-39C856CDF6A9}"/>
              </a:ext>
            </a:extLst>
          </p:cNvPr>
          <p:cNvGraphicFramePr/>
          <p:nvPr>
            <p:extLst>
              <p:ext uri="{D42A27DB-BD31-4B8C-83A1-F6EECF244321}">
                <p14:modId xmlns:p14="http://schemas.microsoft.com/office/powerpoint/2010/main" val="3600890330"/>
              </p:ext>
            </p:extLst>
          </p:nvPr>
        </p:nvGraphicFramePr>
        <p:xfrm>
          <a:off x="0" y="0"/>
          <a:ext cx="12192000" cy="681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185AA05B-0B07-61D1-DF0E-BA78B44D21C7}"/>
              </a:ext>
            </a:extLst>
          </p:cNvPr>
          <p:cNvSpPr>
            <a:spLocks noGrp="1"/>
          </p:cNvSpPr>
          <p:nvPr>
            <p:ph idx="1"/>
          </p:nvPr>
        </p:nvSpPr>
        <p:spPr>
          <a:xfrm>
            <a:off x="0" y="681037"/>
            <a:ext cx="12192000" cy="6176963"/>
          </a:xfrm>
        </p:spPr>
        <p:txBody>
          <a:bodyPr>
            <a:normAutofit/>
          </a:bodyPr>
          <a:lstStyle/>
          <a:p>
            <a:r>
              <a:rPr lang="en-US" sz="2000" dirty="0"/>
              <a:t>From the image(</a:t>
            </a:r>
            <a:r>
              <a:rPr lang="en-US" sz="2000" dirty="0">
                <a:solidFill>
                  <a:srgbClr val="FF0000"/>
                </a:solidFill>
              </a:rPr>
              <a:t>CAPE_IN chart</a:t>
            </a:r>
            <a:r>
              <a:rPr lang="en-US" sz="2000" dirty="0"/>
              <a:t>) generated at 1200 UTC, it can be observed that the heat low covers the western countries above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intertropical discontinuity</a:t>
            </a:r>
            <a:r>
              <a:rPr lang="en-US" sz="2000" dirty="0"/>
              <a:t>. The heat low will be high at 1500 UTC</a:t>
            </a:r>
            <a:r>
              <a:rPr lang="en-US" sz="2000" dirty="0">
                <a:effectLst/>
                <a:latin typeface="Calibri" panose="020F0502020204030204" pitchFamily="34" charset="0"/>
                <a:ea typeface="Calibri" panose="020F0502020204030204" pitchFamily="34" charset="0"/>
                <a:cs typeface="Times New Roman" panose="02020603050405020304" pitchFamily="18" charset="0"/>
              </a:rPr>
              <a:t> because the land would absorb a higher amount of the sun’s energy. Also by 1500 UTC, the insolation will be at its peak  </a:t>
            </a:r>
            <a:endParaRPr lang="en-US" sz="2000" dirty="0"/>
          </a:p>
          <a:p>
            <a:r>
              <a:rPr lang="en-US" sz="2000" dirty="0"/>
              <a:t>Also it can be observed from the </a:t>
            </a:r>
            <a:r>
              <a:rPr lang="en-US" sz="2000" dirty="0">
                <a:solidFill>
                  <a:srgbClr val="FF0000"/>
                </a:solidFill>
              </a:rPr>
              <a:t>CAPE_IN chart </a:t>
            </a:r>
            <a:r>
              <a:rPr lang="en-US" sz="2000" dirty="0"/>
              <a:t>that the range of the CAPE is high(1000J-2500J) around the southern part of Nigeria, Benin, Togo, Ghana, and Liberia. This implies that the environment will be moderately unstable, therefore resulting in convective activities in these parts of West Africa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 can also be noticed from the</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CAPE_IN chart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that there is an </a:t>
            </a: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African easterly jet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an unstable region on the Atlantic ocean below Nigeria, this means that the clouds formed at that location will be carried by the jet in the westward direction. It can be noted that the </a:t>
            </a: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subtropical jet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strong in the southern part of Mali (Bamako)  through to the northern part of Niger. </a:t>
            </a:r>
          </a:p>
          <a:p>
            <a:pPr>
              <a:defRPr/>
            </a:pPr>
            <a:r>
              <a:rPr lang="en-US" sz="2000" dirty="0"/>
              <a:t>From the </a:t>
            </a:r>
            <a:r>
              <a:rPr lang="en-US" sz="2000" dirty="0">
                <a:solidFill>
                  <a:srgbClr val="FF0000"/>
                </a:solidFill>
              </a:rPr>
              <a:t>2m dewpoint chart </a:t>
            </a:r>
            <a:r>
              <a:rPr lang="en-US" sz="2000" dirty="0"/>
              <a:t>temperature chart, it can be observed that the southern part of Nigeria, Benin, Togo, Ghana, and Liberia have a high dewpoint temperature and a small dewpoint depression. This means that the air at 2m level will be moist in the countries mentioned above</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a:t>Countries such as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Niger, Mali, Mauritania, Burkina Faso, Senegal, Guinea, and Guinea Bissau have a very low dewpoint temperature and a very large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dewpo</a:t>
            </a:r>
            <a:r>
              <a:rPr lang="en-US" sz="2000" dirty="0">
                <a:solidFill>
                  <a:prstClr val="black"/>
                </a:solidFill>
                <a:latin typeface="Calibri" panose="020F0502020204030204"/>
              </a:rPr>
              <a:t>int depression as observed from the </a:t>
            </a:r>
            <a:r>
              <a:rPr lang="en-US" sz="2000" dirty="0">
                <a:solidFill>
                  <a:srgbClr val="FF0000"/>
                </a:solidFill>
              </a:rPr>
              <a:t>2m dewpoint chart</a:t>
            </a:r>
            <a:r>
              <a:rPr lang="en-US" sz="2000" dirty="0">
                <a:solidFill>
                  <a:prstClr val="black"/>
                </a:solidFill>
                <a:latin typeface="Calibri" panose="020F0502020204030204"/>
              </a:rPr>
              <a:t>. This implies that the air at 2m level in the mentioned countries will be very dry</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It is also observed from the </a:t>
            </a:r>
            <a:r>
              <a:rPr lang="en-US" sz="2000" dirty="0">
                <a:solidFill>
                  <a:srgbClr val="FF0000"/>
                </a:solidFill>
                <a:latin typeface="Calibri" panose="020F0502020204030204"/>
              </a:rPr>
              <a:t>2m temperature chart</a:t>
            </a:r>
            <a:r>
              <a:rPr lang="en-US" sz="2000" dirty="0">
                <a:solidFill>
                  <a:prstClr val="black"/>
                </a:solidFill>
                <a:latin typeface="Calibri" panose="020F0502020204030204"/>
              </a:rPr>
              <a:t>, that there is a high temperature in the southern and middle parts of West Africa. This will result in a warm environment in the West African countries</a:t>
            </a:r>
          </a:p>
          <a:p>
            <a:pPr marL="0" marR="0" lvl="0" indent="0" defTabSz="914400" rtl="0" eaLnBrk="1" fontAlgn="auto" latinLnBrk="0" hangingPunct="1">
              <a:lnSpc>
                <a:spcPct val="90000"/>
              </a:lnSpc>
              <a:spcBef>
                <a:spcPts val="1000"/>
              </a:spcBef>
              <a:spcAft>
                <a:spcPts val="0"/>
              </a:spcAft>
              <a:buClrTx/>
              <a:buSzTx/>
              <a:buNone/>
              <a:tabLst/>
              <a:defRPr/>
            </a:pPr>
            <a:endParaRPr lang="en-US" sz="20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0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0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0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36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C9C6F-1BD8-CEDC-5CA7-B2094F5659DF}"/>
              </a:ext>
            </a:extLst>
          </p:cNvPr>
          <p:cNvSpPr>
            <a:spLocks noGrp="1"/>
          </p:cNvSpPr>
          <p:nvPr>
            <p:ph idx="1"/>
          </p:nvPr>
        </p:nvSpPr>
        <p:spPr>
          <a:xfrm>
            <a:off x="0" y="563344"/>
            <a:ext cx="12192000" cy="5613620"/>
          </a:xfrm>
        </p:spPr>
        <p:txBody>
          <a:bodyPr>
            <a:norm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the observations, at 1500 UTC, there will be extremely warm temperatures and warm, dry stable air in the Sahel regions</a:t>
            </a:r>
            <a:r>
              <a:rPr lang="en-US" sz="2400" dirty="0">
                <a:solidFill>
                  <a:prstClr val="black"/>
                </a:solidFill>
                <a:latin typeface="Calibri" panose="020F0502020204030204"/>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middle and northern part of West Africa with Niamey in Niger and the northern part of Benin recording the highest temperature.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Also there will be chances of heavy rains with warm conditions in Porto Novo,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Lome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Accra which are in Benin, Togo, and Ghana respectively. The southeastern region of Ghana is likely to receive heavy rains as well. </a:t>
            </a:r>
          </a:p>
        </p:txBody>
      </p:sp>
    </p:spTree>
    <p:extLst>
      <p:ext uri="{BB962C8B-B14F-4D97-AF65-F5344CB8AC3E}">
        <p14:creationId xmlns:p14="http://schemas.microsoft.com/office/powerpoint/2010/main" val="2827837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2354</TotalTime>
  <Words>851</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Some important components to note for this West African forecast include:</vt:lpstr>
      <vt:lpstr>   </vt:lpstr>
      <vt:lpstr>CONVECTIVE AVAILABLE POTENTIAL ENERGY(CAPE)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ATMOSPHERIC FIELD WORK</dc:title>
  <dc:creator>ANTWI</dc:creator>
  <cp:lastModifiedBy>ANTWI</cp:lastModifiedBy>
  <cp:revision>26</cp:revision>
  <dcterms:created xsi:type="dcterms:W3CDTF">2022-04-24T23:14:35Z</dcterms:created>
  <dcterms:modified xsi:type="dcterms:W3CDTF">2022-06-01T10:32:19Z</dcterms:modified>
</cp:coreProperties>
</file>