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6" r:id="rId3"/>
    <p:sldId id="337" r:id="rId4"/>
    <p:sldId id="338" r:id="rId5"/>
    <p:sldId id="339" r:id="rId6"/>
    <p:sldId id="34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9E95-0BB2-0186-400E-7DFD2B006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4BF46-CC42-D551-C7C7-E309E76B0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7597D-BF12-57D6-7021-47C7B56E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EC13-AC84-4338-8E26-A63C268EA25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88179-E973-76D5-C80A-359AC2D3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84FD9-8967-DD2A-2609-F824E32E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2430-A1AB-4FB7-A208-56BBB24D0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0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6048-B963-F54E-D406-1AA1E69E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8A0F2-E802-5CB5-B19C-1F7898A1E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E043B-F69E-3C06-3A1A-D25CF59B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EC13-AC84-4338-8E26-A63C268EA25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A90C3-2A99-3574-84A3-DB0EA9F67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F231F-39E5-88AD-0BEF-DA18304D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2430-A1AB-4FB7-A208-56BBB24D0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9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47ADB-6186-AD66-56D6-E1BCE63C0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8BF50-740F-BB64-1D46-84695956E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1DC07-AFCA-55AF-C386-5B8D8B86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EC13-AC84-4338-8E26-A63C268EA25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4A1D9-CF0D-3C88-5EA1-1EFBC5C0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70541-A547-90FE-AA21-319ADFC1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2430-A1AB-4FB7-A208-56BBB24D0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5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93B0-7AB8-CA7B-7B35-57B5CB7A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B6E1A-6DE3-F59F-846E-EBE614B09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B175C-79FD-AF59-19FB-A0CEA5D44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EC13-AC84-4338-8E26-A63C268EA25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EB802-8F45-6FA2-10AA-9137BB643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2AF08-E312-54DE-C440-F17E3822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2430-A1AB-4FB7-A208-56BBB24D0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7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2EFF-4836-A2F0-9193-0C5D71A2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12CA5-5658-412F-5C06-C472DA7DC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8DA23-AF4D-3BFB-43FE-28084C41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EC13-AC84-4338-8E26-A63C268EA25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26CA7-7CE2-696F-E0E1-64A9CFA0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741BF-5F71-E361-C5BC-074C728D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2430-A1AB-4FB7-A208-56BBB24D0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3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EE17-828C-9BDD-8911-9673F4BA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D25A-7921-1650-4EC0-9AE413F48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84882-E595-01A4-6D44-A89779592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28DB4-F7C3-1836-5A9E-8756EFAB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EC13-AC84-4338-8E26-A63C268EA25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61ABB-021F-8C5C-A7B0-0B3FD18D4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90A76-C630-6E9B-066C-5C97D689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2430-A1AB-4FB7-A208-56BBB24D0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7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5C07-E57A-B060-0309-3030164F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CCEF0-1E20-4AEB-24A4-B71AE9F80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CE369-7C5C-4154-7521-6C770C4D8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D0D0A-C85D-7DC0-6C59-0E51A2221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C358D-830F-CB88-0BEA-39C07B20A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B0D6F-29A7-74C0-17C6-C9698FEF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EC13-AC84-4338-8E26-A63C268EA25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806044-68AD-6CEF-3FAE-DEC60E0A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CF8823-2928-1496-0059-B0E839B0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2430-A1AB-4FB7-A208-56BBB24D0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1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4115-A7E8-4AB4-487D-CE808CF1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8EC0C-DFDF-2259-93D2-BB671C16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EC13-AC84-4338-8E26-A63C268EA25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E5B7B-CEAA-8E68-3616-9CA98180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1C4FB-8D83-7348-24F4-0F9ED3D4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2430-A1AB-4FB7-A208-56BBB24D0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0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DB9512-16C1-05A4-AC73-4CADA6D4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EC13-AC84-4338-8E26-A63C268EA25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303D0-7E7F-7D18-B01B-3A1D13D4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B9460-D7E9-7ED2-61AF-C0D07C07A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2430-A1AB-4FB7-A208-56BBB24D0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6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59C0-F340-8B23-C290-A8B9834A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C916-240A-7DD7-6A4E-9E33C6C5E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3603A-F1C4-00FA-3830-7D9820CDE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ACEA4-C9CA-794A-A50A-D655AEBC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EC13-AC84-4338-8E26-A63C268EA25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9CBDB-95ED-879E-9E58-D8A182F7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FCAD7-DEC3-0747-BC36-B3E4CA54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2430-A1AB-4FB7-A208-56BBB24D0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0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BD5F-87E2-2D1E-7AA7-45B1560C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C51852-5016-2FCE-1FB8-5CC3ABCF0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400DD-7B78-56D3-4A63-74BB3BCF5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147D6-A206-338F-7F2A-6CA605C5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EC13-AC84-4338-8E26-A63C268EA25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0DF97-086F-7901-60FD-A87FD0EB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B7ED6-A479-DED9-4BBD-5CC1EDBF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2430-A1AB-4FB7-A208-56BBB24D0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0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3F928-F7F2-BC04-7332-886EC53C3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5EB36-0B31-8A7B-6C2F-E0FE13FAD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54BDC-89BC-A3FC-AF4F-EC58E548A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8EC13-AC84-4338-8E26-A63C268EA25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27E1E-D867-6BDE-F65E-C3ADC6306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94ECA-B37D-88DA-D653-B319D9335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22430-A1AB-4FB7-A208-56BBB24D0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1D84-64DE-E7A9-F85F-8A06678E4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Nunito"/>
              </a:rPr>
              <a:t>Surface Verification</a:t>
            </a: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8B127-ABE1-B3B3-3F56-7330DA2AD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7"/>
            <a:ext cx="12192000" cy="3255963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/>
              <a:t>DEPARTMENT OF METEOROLOGY, </a:t>
            </a:r>
          </a:p>
          <a:p>
            <a:r>
              <a:rPr lang="en-US" sz="4000" b="1" dirty="0"/>
              <a:t>KNUST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ANTWI OTI JAMES</a:t>
            </a:r>
          </a:p>
        </p:txBody>
      </p:sp>
    </p:spTree>
    <p:extLst>
      <p:ext uri="{BB962C8B-B14F-4D97-AF65-F5344CB8AC3E}">
        <p14:creationId xmlns:p14="http://schemas.microsoft.com/office/powerpoint/2010/main" val="85644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6589-79C7-1CEF-6077-476E71A88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37881"/>
          </a:xfr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TERMINAL AERODROME FORECAST(TAF)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92A8C9-D161-992E-6495-DCF41083C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317" r="32724" b="40294"/>
          <a:stretch/>
        </p:blipFill>
        <p:spPr>
          <a:xfrm>
            <a:off x="0" y="537882"/>
            <a:ext cx="12191999" cy="632011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372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C7B77-C87A-2BEF-6255-C19FBCED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882"/>
          </a:xfr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TIPS TO INTERPERATE TAF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E7483-6E8A-223D-11A3-DA3ADA52C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882"/>
            <a:ext cx="5943600" cy="63201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AAXX- land feature</a:t>
            </a:r>
          </a:p>
          <a:p>
            <a:r>
              <a:rPr lang="en-US" dirty="0"/>
              <a:t>2506</a:t>
            </a:r>
            <a:r>
              <a:rPr lang="en-US" dirty="0">
                <a:solidFill>
                  <a:srgbClr val="FF0000"/>
                </a:solidFill>
              </a:rPr>
              <a:t>4 – wind speed was measured</a:t>
            </a:r>
          </a:p>
          <a:p>
            <a:r>
              <a:rPr lang="en-US" dirty="0"/>
              <a:t>2506</a:t>
            </a:r>
            <a:r>
              <a:rPr lang="en-US" dirty="0">
                <a:solidFill>
                  <a:srgbClr val="FF0000"/>
                </a:solidFill>
              </a:rPr>
              <a:t>3 – wind speed was estimated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CODES FOR LOCATIONS</a:t>
            </a:r>
          </a:p>
          <a:p>
            <a:r>
              <a:rPr lang="en-US" dirty="0"/>
              <a:t>65 – West African    , 422- KUMASI</a:t>
            </a:r>
          </a:p>
          <a:p>
            <a:r>
              <a:rPr lang="en-US" dirty="0"/>
              <a:t>472 – Accra   , 445 – </a:t>
            </a:r>
            <a:r>
              <a:rPr lang="en-US" dirty="0" err="1"/>
              <a:t>Sefwi</a:t>
            </a:r>
            <a:r>
              <a:rPr lang="en-US" dirty="0"/>
              <a:t> </a:t>
            </a:r>
            <a:r>
              <a:rPr lang="en-US" dirty="0" err="1"/>
              <a:t>Bekwi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VISIBILITY</a:t>
            </a:r>
          </a:p>
          <a:p>
            <a:r>
              <a:rPr lang="en-US" dirty="0"/>
              <a:t>323</a:t>
            </a:r>
            <a:r>
              <a:rPr lang="en-US" dirty="0">
                <a:solidFill>
                  <a:srgbClr val="FF0000"/>
                </a:solidFill>
              </a:rPr>
              <a:t>62 - 62&gt;50; 62-50=12km</a:t>
            </a:r>
          </a:p>
          <a:p>
            <a:r>
              <a:rPr lang="en-US" dirty="0"/>
              <a:t>323</a:t>
            </a:r>
            <a:r>
              <a:rPr lang="en-US" dirty="0">
                <a:solidFill>
                  <a:srgbClr val="FF0000"/>
                </a:solidFill>
              </a:rPr>
              <a:t>43 - 43&lt;50; 4300ft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WINDS(</a:t>
            </a:r>
            <a:r>
              <a:rPr lang="en-US" dirty="0">
                <a:solidFill>
                  <a:srgbClr val="FF0000"/>
                </a:solidFill>
              </a:rPr>
              <a:t>range =+-20</a:t>
            </a:r>
            <a:r>
              <a:rPr lang="en-US" b="1" dirty="0"/>
              <a:t>)</a:t>
            </a:r>
          </a:p>
          <a:p>
            <a:r>
              <a:rPr lang="en-US" b="1" dirty="0"/>
              <a:t>N (0,360)                     E(90)</a:t>
            </a:r>
          </a:p>
          <a:p>
            <a:r>
              <a:rPr lang="en-US" b="1" dirty="0"/>
              <a:t>S(180)                          W(270)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312254-FB38-2AA0-996A-F4333D7C9CD5}"/>
              </a:ext>
            </a:extLst>
          </p:cNvPr>
          <p:cNvSpPr txBox="1">
            <a:spLocks/>
          </p:cNvSpPr>
          <p:nvPr/>
        </p:nvSpPr>
        <p:spPr>
          <a:xfrm>
            <a:off x="6248400" y="537882"/>
            <a:ext cx="5943600" cy="6320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INDICATORS</a:t>
            </a:r>
          </a:p>
          <a:p>
            <a:r>
              <a:rPr lang="en-US" b="1" dirty="0"/>
              <a:t>1 – </a:t>
            </a:r>
            <a:r>
              <a:rPr lang="en-US" dirty="0">
                <a:solidFill>
                  <a:srgbClr val="FF0000"/>
                </a:solidFill>
              </a:rPr>
              <a:t>air temp       </a:t>
            </a:r>
            <a:r>
              <a:rPr lang="en-US" b="1" dirty="0"/>
              <a:t>2 – </a:t>
            </a:r>
            <a:r>
              <a:rPr lang="en-US" dirty="0">
                <a:solidFill>
                  <a:srgbClr val="FF0000"/>
                </a:solidFill>
              </a:rPr>
              <a:t>dewpoint temp</a:t>
            </a:r>
          </a:p>
          <a:p>
            <a:r>
              <a:rPr lang="en-US" b="1" dirty="0"/>
              <a:t>4 – </a:t>
            </a:r>
            <a:r>
              <a:rPr lang="en-US" dirty="0">
                <a:solidFill>
                  <a:srgbClr val="FF0000"/>
                </a:solidFill>
              </a:rPr>
              <a:t>pressure       </a:t>
            </a:r>
            <a:r>
              <a:rPr lang="en-US" b="1" dirty="0"/>
              <a:t>5-</a:t>
            </a:r>
            <a:r>
              <a:rPr lang="en-US" dirty="0">
                <a:solidFill>
                  <a:srgbClr val="FF0000"/>
                </a:solidFill>
              </a:rPr>
              <a:t> pressure comp</a:t>
            </a:r>
          </a:p>
          <a:p>
            <a:r>
              <a:rPr lang="en-US" b="1" dirty="0"/>
              <a:t>6 – </a:t>
            </a:r>
            <a:r>
              <a:rPr lang="en-US" dirty="0">
                <a:solidFill>
                  <a:srgbClr val="FF0000"/>
                </a:solidFill>
              </a:rPr>
              <a:t>rainfall Amt   </a:t>
            </a:r>
            <a:r>
              <a:rPr lang="en-US" b="1" dirty="0"/>
              <a:t>8 – </a:t>
            </a:r>
            <a:r>
              <a:rPr lang="en-US" dirty="0">
                <a:solidFill>
                  <a:srgbClr val="FF0000"/>
                </a:solidFill>
              </a:rPr>
              <a:t>cloud</a:t>
            </a:r>
          </a:p>
          <a:p>
            <a:r>
              <a:rPr lang="en-US" b="1" dirty="0"/>
              <a:t>7 -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kind of weather happening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air temp and dewpoint temp;</a:t>
            </a:r>
          </a:p>
          <a:p>
            <a:pPr marL="0" indent="0">
              <a:buNone/>
            </a:pPr>
            <a:r>
              <a:rPr lang="en-US" dirty="0"/>
              <a:t>0 and 1 </a:t>
            </a:r>
            <a:r>
              <a:rPr lang="en-US" dirty="0" err="1"/>
              <a:t>infront</a:t>
            </a:r>
            <a:r>
              <a:rPr lang="en-US" dirty="0"/>
              <a:t> of the </a:t>
            </a:r>
            <a:r>
              <a:rPr lang="en-US" dirty="0" err="1"/>
              <a:t>atuall</a:t>
            </a:r>
            <a:r>
              <a:rPr lang="en-US" dirty="0"/>
              <a:t> value means (+) and (-) respectively </a:t>
            </a:r>
            <a:r>
              <a:rPr lang="en-US" dirty="0" err="1"/>
              <a:t>eg</a:t>
            </a:r>
            <a:r>
              <a:rPr lang="en-US" dirty="0"/>
              <a:t> 1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250(</a:t>
            </a:r>
            <a:r>
              <a:rPr lang="en-US" dirty="0" err="1"/>
              <a:t>Airtemp</a:t>
            </a:r>
            <a:r>
              <a:rPr lang="en-US" dirty="0"/>
              <a:t> is +25.0)</a:t>
            </a:r>
          </a:p>
          <a:p>
            <a:pPr marL="0" indent="0">
              <a:buNone/>
            </a:pPr>
            <a:r>
              <a:rPr lang="en-US" b="1" dirty="0"/>
              <a:t>PRESSURE(4)</a:t>
            </a:r>
          </a:p>
          <a:p>
            <a:pPr marL="0" indent="0">
              <a:buNone/>
            </a:pPr>
            <a:r>
              <a:rPr lang="en-US" dirty="0" err="1"/>
              <a:t>Eg.</a:t>
            </a:r>
            <a:r>
              <a:rPr lang="en-US" dirty="0"/>
              <a:t> 40109=</a:t>
            </a:r>
            <a:r>
              <a:rPr lang="en-US" dirty="0">
                <a:solidFill>
                  <a:srgbClr val="FF0000"/>
                </a:solidFill>
              </a:rPr>
              <a:t>1010.9hpa</a:t>
            </a:r>
            <a:r>
              <a:rPr lang="en-US" dirty="0"/>
              <a:t> , 49954=</a:t>
            </a:r>
            <a:r>
              <a:rPr lang="en-US" dirty="0">
                <a:solidFill>
                  <a:srgbClr val="FF0000"/>
                </a:solidFill>
              </a:rPr>
              <a:t>995.4hpa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501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C7B77-C87A-2BEF-6255-C19FBCED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882"/>
          </a:xfr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TIPS TO INTERPERATE TAF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E7483-6E8A-223D-11A3-DA3ADA52C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882"/>
            <a:ext cx="5943600" cy="6320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RAINFALL AMOUNT(6)</a:t>
            </a:r>
          </a:p>
          <a:p>
            <a:pPr marL="0" indent="0">
              <a:buNone/>
            </a:pPr>
            <a:r>
              <a:rPr lang="en-US" b="1" dirty="0" err="1"/>
              <a:t>Eg.</a:t>
            </a:r>
            <a:r>
              <a:rPr lang="en-US" b="1" dirty="0"/>
              <a:t> 6</a:t>
            </a:r>
            <a:r>
              <a:rPr lang="en-US" b="1" dirty="0">
                <a:solidFill>
                  <a:srgbClr val="FF0000"/>
                </a:solidFill>
              </a:rPr>
              <a:t>004</a:t>
            </a:r>
            <a:r>
              <a:rPr lang="en-US" b="1" dirty="0">
                <a:solidFill>
                  <a:srgbClr val="7030A0"/>
                </a:solidFill>
              </a:rPr>
              <a:t>2 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004</a:t>
            </a:r>
            <a:r>
              <a:rPr lang="en-US" b="1" dirty="0"/>
              <a:t> = 4mm,</a:t>
            </a:r>
            <a:r>
              <a:rPr lang="en-US" b="1" dirty="0">
                <a:solidFill>
                  <a:srgbClr val="7030A0"/>
                </a:solidFill>
              </a:rPr>
              <a:t> 2-</a:t>
            </a:r>
            <a:r>
              <a:rPr lang="en-US" dirty="0">
                <a:solidFill>
                  <a:srgbClr val="7030A0"/>
                </a:solidFill>
              </a:rPr>
              <a:t>period of   rainfall accumulation</a:t>
            </a:r>
            <a:r>
              <a:rPr lang="en-US" b="1" dirty="0"/>
              <a:t>)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PRESENT WEATHER(7)</a:t>
            </a:r>
          </a:p>
          <a:p>
            <a:pPr marL="0" indent="0">
              <a:buNone/>
            </a:pPr>
            <a:r>
              <a:rPr lang="en-US" b="1" dirty="0" err="1"/>
              <a:t>Eg</a:t>
            </a:r>
            <a:r>
              <a:rPr lang="en-US" b="1" dirty="0"/>
              <a:t> 7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  <a:r>
              <a:rPr lang="en-US" b="1" dirty="0">
                <a:solidFill>
                  <a:srgbClr val="7030A0"/>
                </a:solidFill>
              </a:rPr>
              <a:t>96 (</a:t>
            </a:r>
            <a:r>
              <a:rPr lang="en-US" b="1" dirty="0">
                <a:solidFill>
                  <a:srgbClr val="FF0000"/>
                </a:solidFill>
              </a:rPr>
              <a:t> 17 </a:t>
            </a:r>
            <a:r>
              <a:rPr lang="en-US" b="1" dirty="0"/>
              <a:t>–</a:t>
            </a:r>
            <a:r>
              <a:rPr lang="en-US" dirty="0"/>
              <a:t> present weather,</a:t>
            </a:r>
            <a:r>
              <a:rPr lang="en-US" b="1" dirty="0">
                <a:solidFill>
                  <a:srgbClr val="7030A0"/>
                </a:solidFill>
              </a:rPr>
              <a:t>96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– past weather )</a:t>
            </a:r>
          </a:p>
          <a:p>
            <a:pPr marL="0" indent="0">
              <a:buNone/>
            </a:pPr>
            <a:r>
              <a:rPr lang="en-US" b="1" dirty="0"/>
              <a:t>17</a:t>
            </a:r>
            <a:r>
              <a:rPr lang="en-US" dirty="0"/>
              <a:t>- thunder without rain</a:t>
            </a:r>
          </a:p>
          <a:p>
            <a:pPr marL="0" indent="0">
              <a:buNone/>
            </a:pPr>
            <a:r>
              <a:rPr lang="en-US" b="1" dirty="0"/>
              <a:t>96</a:t>
            </a:r>
            <a:r>
              <a:rPr lang="en-US" dirty="0"/>
              <a:t>- thunder and rain</a:t>
            </a:r>
          </a:p>
          <a:p>
            <a:pPr marL="0" indent="0">
              <a:buNone/>
            </a:pPr>
            <a:r>
              <a:rPr lang="en-US" b="1" dirty="0"/>
              <a:t>CLOUD(8)</a:t>
            </a:r>
          </a:p>
          <a:p>
            <a:pPr marL="0" indent="0">
              <a:buNone/>
            </a:pPr>
            <a:r>
              <a:rPr lang="en-US" b="1" dirty="0" err="1"/>
              <a:t>Eg</a:t>
            </a:r>
            <a:r>
              <a:rPr lang="en-US" b="1" dirty="0"/>
              <a:t> 8</a:t>
            </a:r>
            <a:r>
              <a:rPr lang="en-US" b="1" dirty="0">
                <a:solidFill>
                  <a:srgbClr val="FF0000"/>
                </a:solidFill>
              </a:rPr>
              <a:t>5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/(</a:t>
            </a:r>
            <a:r>
              <a:rPr lang="en-US" b="1" dirty="0">
                <a:solidFill>
                  <a:srgbClr val="FF0000"/>
                </a:solidFill>
              </a:rPr>
              <a:t>5 - </a:t>
            </a:r>
            <a:r>
              <a:rPr lang="en-US" dirty="0"/>
              <a:t>Amt of lowest cloud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5 - </a:t>
            </a:r>
            <a:r>
              <a:rPr lang="en-US" dirty="0"/>
              <a:t>type of LC</a:t>
            </a:r>
            <a:r>
              <a:rPr lang="en-US" b="1" dirty="0"/>
              <a:t>, </a:t>
            </a:r>
            <a:r>
              <a:rPr lang="en-US" b="1" dirty="0">
                <a:solidFill>
                  <a:srgbClr val="7030A0"/>
                </a:solidFill>
              </a:rPr>
              <a:t>3 – </a:t>
            </a:r>
            <a:r>
              <a:rPr lang="en-US" dirty="0"/>
              <a:t>type of MC </a:t>
            </a:r>
            <a:r>
              <a:rPr lang="en-US" b="1" dirty="0"/>
              <a:t>, / - </a:t>
            </a:r>
            <a:r>
              <a:rPr lang="en-US" dirty="0"/>
              <a:t>type of  HC</a:t>
            </a:r>
            <a:r>
              <a:rPr lang="en-US" b="1" dirty="0"/>
              <a:t>)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312254-FB38-2AA0-996A-F4333D7C9CD5}"/>
              </a:ext>
            </a:extLst>
          </p:cNvPr>
          <p:cNvSpPr txBox="1">
            <a:spLocks/>
          </p:cNvSpPr>
          <p:nvPr/>
        </p:nvSpPr>
        <p:spPr>
          <a:xfrm>
            <a:off x="6248400" y="537882"/>
            <a:ext cx="5943600" cy="5939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PRESSURE COMPARISON(5)</a:t>
            </a:r>
          </a:p>
          <a:p>
            <a:pPr marL="0" indent="0">
              <a:buNone/>
            </a:pPr>
            <a:r>
              <a:rPr lang="en-US" b="1" dirty="0"/>
              <a:t>Eg.5</a:t>
            </a:r>
            <a:r>
              <a:rPr lang="en-US" b="1" dirty="0">
                <a:solidFill>
                  <a:srgbClr val="7030A0"/>
                </a:solidFill>
              </a:rPr>
              <a:t>9</a:t>
            </a:r>
            <a:r>
              <a:rPr lang="en-US" b="1" dirty="0">
                <a:solidFill>
                  <a:srgbClr val="FF0000"/>
                </a:solidFill>
              </a:rPr>
              <a:t>011</a:t>
            </a:r>
            <a:r>
              <a:rPr lang="en-US" b="1" dirty="0"/>
              <a:t> – </a:t>
            </a:r>
            <a:r>
              <a:rPr lang="en-US" dirty="0"/>
              <a:t>(</a:t>
            </a:r>
            <a:r>
              <a:rPr lang="en-US" b="1" dirty="0">
                <a:solidFill>
                  <a:srgbClr val="7030A0"/>
                </a:solidFill>
              </a:rPr>
              <a:t>9</a:t>
            </a:r>
            <a:r>
              <a:rPr lang="en-US" b="1" dirty="0"/>
              <a:t>(-) or </a:t>
            </a:r>
            <a:r>
              <a:rPr lang="en-US" b="1" dirty="0">
                <a:solidFill>
                  <a:srgbClr val="7030A0"/>
                </a:solidFill>
              </a:rPr>
              <a:t>8</a:t>
            </a:r>
            <a:r>
              <a:rPr lang="en-US" b="1" dirty="0"/>
              <a:t>(+) ,</a:t>
            </a:r>
            <a:r>
              <a:rPr lang="en-US" b="1" dirty="0">
                <a:solidFill>
                  <a:srgbClr val="FF0000"/>
                </a:solidFill>
              </a:rPr>
              <a:t>011</a:t>
            </a:r>
            <a:r>
              <a:rPr lang="en-US" b="1" dirty="0"/>
              <a:t>(</a:t>
            </a:r>
            <a:r>
              <a:rPr lang="en-US" dirty="0"/>
              <a:t>The difference between current pressure and the pressure 24hr ago 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1foot = 0.3048m</a:t>
            </a:r>
          </a:p>
          <a:p>
            <a:pPr marL="0" indent="0">
              <a:buNone/>
            </a:pPr>
            <a:r>
              <a:rPr lang="en-US" dirty="0"/>
              <a:t>1km = 0.6miles</a:t>
            </a:r>
          </a:p>
          <a:p>
            <a:pPr marL="0" indent="0">
              <a:buNone/>
            </a:pPr>
            <a:r>
              <a:rPr lang="en-US" dirty="0"/>
              <a:t>27ft = </a:t>
            </a:r>
            <a:r>
              <a:rPr lang="en-US" dirty="0" err="1"/>
              <a:t>hPa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5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6589-79C7-1CEF-6077-476E71A88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37881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METEOROLOGICAL TERMINAL AERODROME REPORT(METAR)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237674-44A9-E0A1-B909-9E5759DFF5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8" t="48396" r="38333" b="23317"/>
          <a:stretch/>
        </p:blipFill>
        <p:spPr>
          <a:xfrm>
            <a:off x="0" y="537882"/>
            <a:ext cx="12192000" cy="632011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327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C7B77-C87A-2BEF-6255-C19FBCED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882"/>
          </a:xfr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TIPS TO INTERPERATE TAF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E7483-6E8A-223D-11A3-DA3ADA52C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882"/>
            <a:ext cx="5943600" cy="6320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CAVOK (Ceiling And Visibility OK) </a:t>
            </a:r>
          </a:p>
          <a:p>
            <a:pPr marL="0" indent="0">
              <a:buNone/>
            </a:pPr>
            <a:r>
              <a:rPr lang="en-US" dirty="0"/>
              <a:t>It indicates that there’s no cloud in the atmosphere at the time or no cloud is below 5000ft </a:t>
            </a:r>
            <a:r>
              <a:rPr lang="en-US" dirty="0" err="1"/>
              <a:t>amd</a:t>
            </a:r>
            <a:r>
              <a:rPr lang="en-US" dirty="0"/>
              <a:t> visibility is 10km or more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NOSIG(</a:t>
            </a:r>
            <a:r>
              <a:rPr lang="en-US" dirty="0"/>
              <a:t>no significant change in the weather reported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PRESSURE</a:t>
            </a:r>
          </a:p>
          <a:p>
            <a:pPr marL="0" indent="0">
              <a:buNone/>
            </a:pPr>
            <a:r>
              <a:rPr lang="en-US" dirty="0" err="1"/>
              <a:t>Eg.</a:t>
            </a:r>
            <a:r>
              <a:rPr lang="en-US" dirty="0"/>
              <a:t> 3016 means 30.16 inches of mercury for the pressure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312254-FB38-2AA0-996A-F4333D7C9CD5}"/>
              </a:ext>
            </a:extLst>
          </p:cNvPr>
          <p:cNvSpPr txBox="1">
            <a:spLocks/>
          </p:cNvSpPr>
          <p:nvPr/>
        </p:nvSpPr>
        <p:spPr>
          <a:xfrm>
            <a:off x="6248400" y="537882"/>
            <a:ext cx="5943600" cy="6320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CLOUD COVERS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. SKC (sky clear) </a:t>
            </a:r>
          </a:p>
          <a:p>
            <a:pPr marL="0" indent="0">
              <a:buNone/>
            </a:pPr>
            <a:r>
              <a:rPr lang="en-US" dirty="0"/>
              <a:t>ii. FEW (few, &lt;1 to 2 oktas) </a:t>
            </a:r>
          </a:p>
          <a:p>
            <a:pPr marL="0" indent="0">
              <a:buNone/>
            </a:pPr>
            <a:r>
              <a:rPr lang="en-US" dirty="0"/>
              <a:t>iii. SCT (scattered, 3 to 4 oktas) </a:t>
            </a:r>
          </a:p>
          <a:p>
            <a:pPr marL="0" indent="0">
              <a:buNone/>
            </a:pPr>
            <a:r>
              <a:rPr lang="en-US" dirty="0"/>
              <a:t>iv. BKN (broken, 5 to &lt;8 oktas) </a:t>
            </a:r>
          </a:p>
          <a:p>
            <a:pPr marL="0" indent="0">
              <a:buNone/>
            </a:pPr>
            <a:r>
              <a:rPr lang="en-US" dirty="0"/>
              <a:t>v. OVC (overcast, 8 oktas) </a:t>
            </a:r>
          </a:p>
          <a:p>
            <a:pPr marL="0" indent="0">
              <a:buNone/>
            </a:pPr>
            <a:r>
              <a:rPr lang="en-US" dirty="0"/>
              <a:t>vi. VV (sky obscured) [Clouds cannot be seen because of fog or heavy</a:t>
            </a:r>
          </a:p>
          <a:p>
            <a:pPr marL="0" indent="0">
              <a:buNone/>
            </a:pPr>
            <a:r>
              <a:rPr lang="en-US" dirty="0"/>
              <a:t>precipitation, so vertical visibility is given instead.]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798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413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Nunito</vt:lpstr>
      <vt:lpstr>Office Theme</vt:lpstr>
      <vt:lpstr>Surface Verification</vt:lpstr>
      <vt:lpstr>TERMINAL AERODROME FORECAST(TAF)</vt:lpstr>
      <vt:lpstr>TIPS TO INTERPERATE TAF</vt:lpstr>
      <vt:lpstr>TIPS TO INTERPERATE TAF</vt:lpstr>
      <vt:lpstr>METEOROLOGICAL TERMINAL AERODROME REPORT(METAR)</vt:lpstr>
      <vt:lpstr>TIPS TO INTERPERATE TAF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Surface Verification</dc:title>
  <dc:creator>ANTWI</dc:creator>
  <cp:lastModifiedBy>ANTWI</cp:lastModifiedBy>
  <cp:revision>2</cp:revision>
  <dcterms:created xsi:type="dcterms:W3CDTF">2022-11-08T17:44:17Z</dcterms:created>
  <dcterms:modified xsi:type="dcterms:W3CDTF">2022-11-09T09:24:45Z</dcterms:modified>
</cp:coreProperties>
</file>