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68" r:id="rId3"/>
    <p:sldId id="269" r:id="rId4"/>
    <p:sldId id="270" r:id="rId5"/>
  </p:sldIdLst>
  <p:sldSz cx="7559675" cy="10691813"/>
  <p:notesSz cx="6858000" cy="9144000"/>
  <p:embeddedFontLst>
    <p:embeddedFont>
      <p:font typeface="Gothic A1" panose="020B0600000101010101" charset="-127"/>
      <p:regular r:id="rId7"/>
      <p:bold r:id="rId8"/>
    </p:embeddedFont>
    <p:embeddedFont>
      <p:font typeface="Gothic A1 Black" panose="020B0600000101010101" charset="-127"/>
      <p:bold r:id="rId9"/>
    </p:embeddedFont>
    <p:embeddedFont>
      <p:font typeface="Gothic A1 ExtraBold" panose="020B0600000101010101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338" userDrawn="1">
          <p15:clr>
            <a:srgbClr val="9AA0A6"/>
          </p15:clr>
        </p15:guide>
        <p15:guide id="2" pos="4536" userDrawn="1">
          <p15:clr>
            <a:srgbClr val="9AA0A6"/>
          </p15:clr>
        </p15:guide>
        <p15:guide id="3" orient="horz" pos="374" userDrawn="1">
          <p15:clr>
            <a:srgbClr val="9AA0A6"/>
          </p15:clr>
        </p15:guide>
        <p15:guide id="4" pos="2925" userDrawn="1">
          <p15:clr>
            <a:srgbClr val="9AA0A6"/>
          </p15:clr>
        </p15:guide>
        <p15:guide id="5" orient="horz" pos="6361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26"/>
  </p:normalViewPr>
  <p:slideViewPr>
    <p:cSldViewPr snapToGrid="0">
      <p:cViewPr>
        <p:scale>
          <a:sx n="66" d="100"/>
          <a:sy n="66" d="100"/>
        </p:scale>
        <p:origin x="2093" y="-427"/>
      </p:cViewPr>
      <p:guideLst>
        <p:guide pos="1338"/>
        <p:guide pos="4536"/>
        <p:guide orient="horz" pos="374"/>
        <p:guide pos="2925"/>
        <p:guide orient="horz" pos="6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4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240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fe762c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fe762cc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59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42d14d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42d14d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00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8fae7b6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8fae7b6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29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fae7b6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fae7b6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19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6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3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</a:defRPr>
            </a:lvl1pPr>
            <a:lvl2pPr marL="914400" lvl="1" indent="-29210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</a:defRPr>
            </a:lvl1pPr>
            <a:lvl2pPr marL="914400" lvl="1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>
                <a:latin typeface="맑은 고딕" panose="020B0503020000020004" pitchFamily="50" charset="-127"/>
              </a:defRPr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>
                <a:latin typeface="맑은 고딕" panose="020B0503020000020004" pitchFamily="50" charset="-127"/>
              </a:defRPr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>
                <a:latin typeface="맑은 고딕" panose="020B0503020000020004" pitchFamily="50" charset="-127"/>
              </a:defRPr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4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7900" tIns="67900" rIns="67900" bIns="67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6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7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09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</a:defRPr>
            </a:lvl1pPr>
            <a:lvl2pPr marL="914400" lvl="1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1pPr>
            <a:lvl2pPr marL="914400" lvl="1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ctr" anchorCtr="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  <a:latin typeface="맑은 고딕" panose="020B0503020000020004" pitchFamily="50" charset="-127"/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tkryu.github.io/" TargetMode="External"/><Relationship Id="rId3" Type="http://schemas.openxmlformats.org/officeDocument/2006/relationships/image" Target="../media/image1.tiff"/><Relationship Id="rId7" Type="http://schemas.openxmlformats.org/officeDocument/2006/relationships/hyperlink" Target="https://github.com/OTKRy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payprotocol.io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payprotocol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center.payprotocol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recenter.payprotocol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0" y="25"/>
            <a:ext cx="7560000" cy="1069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69850" y="9645900"/>
            <a:ext cx="66204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정리에 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신경쓰려고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 노력하는</a:t>
            </a:r>
            <a:endParaRPr lang="en-US" altLang="ko-KR" dirty="0">
              <a:solidFill>
                <a:srgbClr val="FFFFFF"/>
              </a:solidFill>
              <a:latin typeface="+mj-ea"/>
              <a:ea typeface="+mj-ea"/>
              <a:cs typeface="Gothic A1 ExtraBold"/>
              <a:sym typeface="Gothic A1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백엔드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 엔지니어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유태규</a:t>
            </a:r>
            <a:endParaRPr lang="en-US" altLang="ko-KR" dirty="0">
              <a:solidFill>
                <a:srgbClr val="FFFFFF"/>
              </a:solidFill>
              <a:latin typeface="+mj-ea"/>
              <a:ea typeface="+mj-ea"/>
              <a:cs typeface="Gothic A1 ExtraBold"/>
              <a:sym typeface="Gothic A1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Gothic A1 ExtraBold"/>
              <a:ea typeface="Gothic A1 ExtraBold"/>
              <a:cs typeface="Gothic A1 ExtraBold"/>
              <a:sym typeface="Gothic A1 Extra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05632" y="3156825"/>
            <a:ext cx="5142793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 dirty="0">
                <a:solidFill>
                  <a:srgbClr val="FFFFFF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  <a:sym typeface="맑은 고딕"/>
              </a:rPr>
              <a:t>Portfolio</a:t>
            </a:r>
            <a:endParaRPr sz="9000" b="1" dirty="0">
              <a:solidFill>
                <a:srgbClr val="FFFFFF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  <a:sym typeface="맑은 고딕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494050" y="4672777"/>
            <a:ext cx="4572000" cy="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974850" y="5061200"/>
            <a:ext cx="1610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+mj-ea"/>
              <a:ea typeface="+mj-ea"/>
              <a:cs typeface="Gothic A1" pitchFamily="2" charset="-127"/>
              <a:sym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3974" y="0"/>
            <a:ext cx="1761600" cy="106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70925" y="585284"/>
            <a:ext cx="1213200" cy="1455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70975" y="2811973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CCC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생년월일</a:t>
            </a:r>
            <a:endParaRPr sz="1100" dirty="0">
              <a:solidFill>
                <a:srgbClr val="CCCCC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70975" y="4629423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CCC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희망 근무지</a:t>
            </a:r>
            <a:endParaRPr sz="1100" dirty="0">
              <a:solidFill>
                <a:srgbClr val="CCCCC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70975" y="3568298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CCCCC"/>
                </a:solidFill>
                <a:latin typeface="Gothic A1"/>
                <a:ea typeface="Gothic A1"/>
                <a:cs typeface="Gothic A1"/>
                <a:sym typeface="Gothic A1"/>
              </a:rPr>
              <a:t>학교 / 전공</a:t>
            </a:r>
            <a:endParaRPr sz="1100" dirty="0">
              <a:solidFill>
                <a:srgbClr val="CCCCCC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70925" y="3113948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1995.06.07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70925" y="4888215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Gothic A1"/>
                <a:ea typeface="Gothic A1"/>
                <a:cs typeface="Gothic A1"/>
                <a:sym typeface="Gothic A1"/>
              </a:rPr>
              <a:t>서울/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경기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70925" y="3861419"/>
            <a:ext cx="1312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한양대학교</a:t>
            </a:r>
            <a:endParaRPr lang="en-US" altLang="ko-KR"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수학교육</a:t>
            </a:r>
            <a:r>
              <a:rPr lang="en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학 전공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70925" y="2310473"/>
            <a:ext cx="1050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유태규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121600" y="648075"/>
            <a:ext cx="50784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정리에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신경쓰려고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노력하는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백엔드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엔지니어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121600" y="1746610"/>
            <a:ext cx="50784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42" name="Google Shape;116;p18">
            <a:extLst>
              <a:ext uri="{FF2B5EF4-FFF2-40B4-BE49-F238E27FC236}">
                <a16:creationId xmlns:a16="http://schemas.microsoft.com/office/drawing/2014/main" id="{713DC0D7-85D2-8D45-950F-2057BFA0C52F}"/>
              </a:ext>
            </a:extLst>
          </p:cNvPr>
          <p:cNvSpPr txBox="1"/>
          <p:nvPr/>
        </p:nvSpPr>
        <p:spPr>
          <a:xfrm>
            <a:off x="2140637" y="2060553"/>
            <a:ext cx="1761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프로그래밍</a:t>
            </a:r>
            <a:r>
              <a:rPr lang="en" b="1" dirty="0"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en" b="1" dirty="0" err="1">
                <a:latin typeface="Gothic A1"/>
                <a:ea typeface="Gothic A1"/>
                <a:cs typeface="Gothic A1"/>
                <a:sym typeface="Gothic A1"/>
              </a:rPr>
              <a:t>역량</a:t>
            </a:r>
            <a:endParaRPr b="1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43" name="Google Shape;118;p18">
            <a:extLst>
              <a:ext uri="{FF2B5EF4-FFF2-40B4-BE49-F238E27FC236}">
                <a16:creationId xmlns:a16="http://schemas.microsoft.com/office/drawing/2014/main" id="{7FAEA1E7-84B2-2A46-B78C-BC7561193454}"/>
              </a:ext>
            </a:extLst>
          </p:cNvPr>
          <p:cNvSpPr txBox="1"/>
          <p:nvPr/>
        </p:nvSpPr>
        <p:spPr>
          <a:xfrm>
            <a:off x="2121437" y="2435925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Javascript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4" name="Google Shape;119;p18">
            <a:extLst>
              <a:ext uri="{FF2B5EF4-FFF2-40B4-BE49-F238E27FC236}">
                <a16:creationId xmlns:a16="http://schemas.microsoft.com/office/drawing/2014/main" id="{6CAD54C1-B9F4-C541-9A75-C7D5EC7D6F56}"/>
              </a:ext>
            </a:extLst>
          </p:cNvPr>
          <p:cNvSpPr txBox="1"/>
          <p:nvPr/>
        </p:nvSpPr>
        <p:spPr>
          <a:xfrm>
            <a:off x="2121437" y="3141050"/>
            <a:ext cx="9000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DB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5" name="Google Shape;120;p18">
            <a:extLst>
              <a:ext uri="{FF2B5EF4-FFF2-40B4-BE49-F238E27FC236}">
                <a16:creationId xmlns:a16="http://schemas.microsoft.com/office/drawing/2014/main" id="{4AED9259-FFB3-A740-AE83-23F30B187D64}"/>
              </a:ext>
            </a:extLst>
          </p:cNvPr>
          <p:cNvSpPr txBox="1"/>
          <p:nvPr/>
        </p:nvSpPr>
        <p:spPr>
          <a:xfrm>
            <a:off x="2121437" y="2818775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Typescript	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6" name="Google Shape;121;p18">
            <a:extLst>
              <a:ext uri="{FF2B5EF4-FFF2-40B4-BE49-F238E27FC236}">
                <a16:creationId xmlns:a16="http://schemas.microsoft.com/office/drawing/2014/main" id="{FD1C9B72-D6C0-4E4E-A2FD-AEA15B607741}"/>
              </a:ext>
            </a:extLst>
          </p:cNvPr>
          <p:cNvSpPr txBox="1"/>
          <p:nvPr/>
        </p:nvSpPr>
        <p:spPr>
          <a:xfrm>
            <a:off x="2121437" y="3798987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Python		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7" name="Google Shape;122;p18">
            <a:extLst>
              <a:ext uri="{FF2B5EF4-FFF2-40B4-BE49-F238E27FC236}">
                <a16:creationId xmlns:a16="http://schemas.microsoft.com/office/drawing/2014/main" id="{ADBE8BC8-2113-1045-B15B-1917363293F6}"/>
              </a:ext>
            </a:extLst>
          </p:cNvPr>
          <p:cNvSpPr txBox="1"/>
          <p:nvPr/>
        </p:nvSpPr>
        <p:spPr>
          <a:xfrm>
            <a:off x="3118460" y="2430486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중상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8" name="Google Shape;123;p18">
            <a:extLst>
              <a:ext uri="{FF2B5EF4-FFF2-40B4-BE49-F238E27FC236}">
                <a16:creationId xmlns:a16="http://schemas.microsoft.com/office/drawing/2014/main" id="{8F6C0E7F-99F8-6F45-AACA-0356A6EFD11E}"/>
              </a:ext>
            </a:extLst>
          </p:cNvPr>
          <p:cNvSpPr txBox="1"/>
          <p:nvPr/>
        </p:nvSpPr>
        <p:spPr>
          <a:xfrm>
            <a:off x="3110844" y="3147687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중하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9" name="Google Shape;124;p18">
            <a:extLst>
              <a:ext uri="{FF2B5EF4-FFF2-40B4-BE49-F238E27FC236}">
                <a16:creationId xmlns:a16="http://schemas.microsoft.com/office/drawing/2014/main" id="{A380D4EB-3238-B943-85BD-149FDCF91686}"/>
              </a:ext>
            </a:extLst>
          </p:cNvPr>
          <p:cNvSpPr txBox="1"/>
          <p:nvPr/>
        </p:nvSpPr>
        <p:spPr>
          <a:xfrm>
            <a:off x="3115389" y="2862973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하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0" name="Google Shape;125;p18">
            <a:extLst>
              <a:ext uri="{FF2B5EF4-FFF2-40B4-BE49-F238E27FC236}">
                <a16:creationId xmlns:a16="http://schemas.microsoft.com/office/drawing/2014/main" id="{03C1B261-D1F7-6E4D-890E-71DE4528DCB8}"/>
              </a:ext>
            </a:extLst>
          </p:cNvPr>
          <p:cNvSpPr txBox="1"/>
          <p:nvPr/>
        </p:nvSpPr>
        <p:spPr>
          <a:xfrm>
            <a:off x="3110845" y="3804616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중상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1" name="Google Shape;126;p18">
            <a:extLst>
              <a:ext uri="{FF2B5EF4-FFF2-40B4-BE49-F238E27FC236}">
                <a16:creationId xmlns:a16="http://schemas.microsoft.com/office/drawing/2014/main" id="{2BF287DB-2A9C-6A43-BFB5-FEB27D9F95D9}"/>
              </a:ext>
            </a:extLst>
          </p:cNvPr>
          <p:cNvSpPr/>
          <p:nvPr/>
        </p:nvSpPr>
        <p:spPr>
          <a:xfrm>
            <a:off x="2121438" y="5569867"/>
            <a:ext cx="5078400" cy="72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52" name="Google Shape;127;p18">
            <a:extLst>
              <a:ext uri="{FF2B5EF4-FFF2-40B4-BE49-F238E27FC236}">
                <a16:creationId xmlns:a16="http://schemas.microsoft.com/office/drawing/2014/main" id="{B9F8F6C9-C058-9845-9873-5007D8770F0A}"/>
              </a:ext>
            </a:extLst>
          </p:cNvPr>
          <p:cNvSpPr txBox="1"/>
          <p:nvPr/>
        </p:nvSpPr>
        <p:spPr>
          <a:xfrm>
            <a:off x="2159486" y="5111765"/>
            <a:ext cx="1761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경력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9" name="Google Shape;136;p18">
            <a:extLst>
              <a:ext uri="{FF2B5EF4-FFF2-40B4-BE49-F238E27FC236}">
                <a16:creationId xmlns:a16="http://schemas.microsoft.com/office/drawing/2014/main" id="{ED624B0D-6E19-5A41-9797-9F1B8C75DCB3}"/>
              </a:ext>
            </a:extLst>
          </p:cNvPr>
          <p:cNvSpPr txBox="1"/>
          <p:nvPr/>
        </p:nvSpPr>
        <p:spPr>
          <a:xfrm>
            <a:off x="2159486" y="5676648"/>
            <a:ext cx="50784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다날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핀테크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0" name="Google Shape;137;p18">
            <a:extLst>
              <a:ext uri="{FF2B5EF4-FFF2-40B4-BE49-F238E27FC236}">
                <a16:creationId xmlns:a16="http://schemas.microsoft.com/office/drawing/2014/main" id="{B5388DBC-7D69-0149-9DCC-F46E63F8D522}"/>
              </a:ext>
            </a:extLst>
          </p:cNvPr>
          <p:cNvSpPr txBox="1"/>
          <p:nvPr/>
        </p:nvSpPr>
        <p:spPr>
          <a:xfrm>
            <a:off x="2159486" y="5949488"/>
            <a:ext cx="50784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개발본부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/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사원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1" name="Google Shape;138;p18">
            <a:extLst>
              <a:ext uri="{FF2B5EF4-FFF2-40B4-BE49-F238E27FC236}">
                <a16:creationId xmlns:a16="http://schemas.microsoft.com/office/drawing/2014/main" id="{D3F8AF5D-74D9-004A-93B2-1DAF8831B530}"/>
              </a:ext>
            </a:extLst>
          </p:cNvPr>
          <p:cNvSpPr txBox="1"/>
          <p:nvPr/>
        </p:nvSpPr>
        <p:spPr>
          <a:xfrm>
            <a:off x="2121438" y="6448610"/>
            <a:ext cx="5078400" cy="125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회사 홈페이지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(www.payprotocol.io)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관리를 포함한 정적 소스 관리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통합 계정 관리 솔루션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keycloak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casbin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검토 및 데모 개발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웹서버 </a:t>
            </a:r>
            <a:r>
              <a:rPr lang="en-US" altLang="ko-KR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apache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에서 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nginx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로 교체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자사 앱 리뷰 </a:t>
            </a:r>
            <a:r>
              <a:rPr lang="ko-KR" altLang="en-US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크롤링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및 공유용 구글 스프레드 시트 개발</a:t>
            </a:r>
            <a:endParaRPr lang="en-US" altLang="ko-KR" sz="1100" dirty="0">
              <a:solidFill>
                <a:srgbClr val="37415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ISMS 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보안 조치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(docker, </a:t>
            </a:r>
            <a:r>
              <a:rPr lang="en-US" altLang="ko-KR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apache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redis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등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374151"/>
                </a:solidFill>
                <a:latin typeface="+mn-ea"/>
                <a:ea typeface="+mn-ea"/>
              </a:rPr>
              <a:t>앱에 쓰이는 </a:t>
            </a:r>
            <a:r>
              <a:rPr lang="ko-KR" altLang="en-US" sz="1100" dirty="0" err="1">
                <a:solidFill>
                  <a:srgbClr val="374151"/>
                </a:solidFill>
                <a:latin typeface="+mn-ea"/>
                <a:ea typeface="+mn-ea"/>
              </a:rPr>
              <a:t>웹뷰</a:t>
            </a:r>
            <a:r>
              <a:rPr lang="ko-KR" altLang="en-US" sz="1100" dirty="0">
                <a:solidFill>
                  <a:srgbClr val="374151"/>
                </a:solidFill>
                <a:latin typeface="+mn-ea"/>
                <a:ea typeface="+mn-ea"/>
              </a:rPr>
              <a:t> 서버 운영 및 유지보수</a:t>
            </a:r>
            <a:r>
              <a:rPr lang="en-US" altLang="ko-KR" sz="1100" dirty="0">
                <a:solidFill>
                  <a:srgbClr val="374151"/>
                </a:solidFill>
                <a:latin typeface="+mn-ea"/>
                <a:ea typeface="+mn-ea"/>
              </a:rPr>
              <a:t>(</a:t>
            </a:r>
            <a:r>
              <a:rPr lang="ko-KR" altLang="en-US" sz="1100" dirty="0">
                <a:solidFill>
                  <a:srgbClr val="374151"/>
                </a:solidFill>
                <a:latin typeface="+mn-ea"/>
                <a:ea typeface="+mn-ea"/>
              </a:rPr>
              <a:t>로그 정책 변경</a:t>
            </a:r>
            <a:r>
              <a:rPr lang="en-US" altLang="ko-KR" sz="1100" dirty="0">
                <a:solidFill>
                  <a:srgbClr val="374151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  <a:latin typeface="+mn-ea"/>
                <a:ea typeface="+mn-ea"/>
              </a:rPr>
              <a:t>서버 의존성 제거 등</a:t>
            </a:r>
            <a:r>
              <a:rPr lang="en-US" altLang="ko-KR" sz="1100" dirty="0">
                <a:solidFill>
                  <a:srgbClr val="374151"/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회사 내부 백오피스 개발 및 유지보수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버그 </a:t>
            </a:r>
            <a:r>
              <a:rPr lang="ko-KR" altLang="en-US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픽스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신규 관리 기능 추가 등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)</a:t>
            </a:r>
            <a:endParaRPr lang="ko-KR" altLang="en-US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2" name="Google Shape;139;p18">
            <a:extLst>
              <a:ext uri="{FF2B5EF4-FFF2-40B4-BE49-F238E27FC236}">
                <a16:creationId xmlns:a16="http://schemas.microsoft.com/office/drawing/2014/main" id="{A656688F-BDB4-9B4D-A9AD-0397EC889F63}"/>
              </a:ext>
            </a:extLst>
          </p:cNvPr>
          <p:cNvSpPr txBox="1"/>
          <p:nvPr/>
        </p:nvSpPr>
        <p:spPr>
          <a:xfrm>
            <a:off x="2159636" y="6221972"/>
            <a:ext cx="2523078" cy="1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2022.02</a:t>
            </a:r>
            <a:r>
              <a:rPr lang="en" sz="100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– </a:t>
            </a:r>
            <a:r>
              <a:rPr lang="ko-KR" altLang="en-US" sz="100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현재</a:t>
            </a:r>
            <a:endParaRPr sz="1000" dirty="0">
              <a:solidFill>
                <a:srgbClr val="B7B7B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3" name="Google Shape;145;p18">
            <a:extLst>
              <a:ext uri="{FF2B5EF4-FFF2-40B4-BE49-F238E27FC236}">
                <a16:creationId xmlns:a16="http://schemas.microsoft.com/office/drawing/2014/main" id="{D8BE7013-51CE-DB4A-828B-B629CBE55861}"/>
              </a:ext>
            </a:extLst>
          </p:cNvPr>
          <p:cNvSpPr txBox="1"/>
          <p:nvPr/>
        </p:nvSpPr>
        <p:spPr>
          <a:xfrm>
            <a:off x="2140637" y="7721550"/>
            <a:ext cx="50784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#vue #</a:t>
            </a:r>
            <a:r>
              <a:rPr lang="en-US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nginx #html #docker #redis #flask</a:t>
            </a:r>
            <a:endParaRPr sz="1000" dirty="0">
              <a:solidFill>
                <a:srgbClr val="4A86E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4" name="Google Shape;122;p18">
            <a:extLst>
              <a:ext uri="{FF2B5EF4-FFF2-40B4-BE49-F238E27FC236}">
                <a16:creationId xmlns:a16="http://schemas.microsoft.com/office/drawing/2014/main" id="{8E7DD2C6-8A95-624D-8D59-D1D5DB9712FC}"/>
              </a:ext>
            </a:extLst>
          </p:cNvPr>
          <p:cNvSpPr txBox="1"/>
          <p:nvPr/>
        </p:nvSpPr>
        <p:spPr>
          <a:xfrm>
            <a:off x="3616158" y="2429419"/>
            <a:ext cx="3389471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작동원리를 이해하고 이에 따른 코드 작성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서버 구축 경험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(express)</a:t>
            </a:r>
          </a:p>
        </p:txBody>
      </p:sp>
      <p:sp>
        <p:nvSpPr>
          <p:cNvPr id="65" name="Google Shape;123;p18">
            <a:extLst>
              <a:ext uri="{FF2B5EF4-FFF2-40B4-BE49-F238E27FC236}">
                <a16:creationId xmlns:a16="http://schemas.microsoft.com/office/drawing/2014/main" id="{F38BB5CA-F3EB-FA4D-A02A-81E7CB9BAF0D}"/>
              </a:ext>
            </a:extLst>
          </p:cNvPr>
          <p:cNvSpPr txBox="1"/>
          <p:nvPr/>
        </p:nvSpPr>
        <p:spPr>
          <a:xfrm>
            <a:off x="3607050" y="3154122"/>
            <a:ext cx="3389471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테이블 설계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검색을 통해 기본적인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작성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Nosql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redis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기본적인 사용 경험 및 구축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6" name="Google Shape;124;p18">
            <a:extLst>
              <a:ext uri="{FF2B5EF4-FFF2-40B4-BE49-F238E27FC236}">
                <a16:creationId xmlns:a16="http://schemas.microsoft.com/office/drawing/2014/main" id="{A5994838-E57F-4043-A465-532244AB3671}"/>
              </a:ext>
            </a:extLst>
          </p:cNvPr>
          <p:cNvSpPr txBox="1"/>
          <p:nvPr/>
        </p:nvSpPr>
        <p:spPr>
          <a:xfrm>
            <a:off x="3613087" y="2885056"/>
            <a:ext cx="3389471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개념에 대한 이해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7" name="Google Shape;125;p18">
            <a:extLst>
              <a:ext uri="{FF2B5EF4-FFF2-40B4-BE49-F238E27FC236}">
                <a16:creationId xmlns:a16="http://schemas.microsoft.com/office/drawing/2014/main" id="{6495AB3A-77F1-C94C-9633-10562F4B66A7}"/>
              </a:ext>
            </a:extLst>
          </p:cNvPr>
          <p:cNvSpPr txBox="1"/>
          <p:nvPr/>
        </p:nvSpPr>
        <p:spPr>
          <a:xfrm>
            <a:off x="3608543" y="3824571"/>
            <a:ext cx="3389471" cy="21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작동 원리를 이해하고 이에 따른 코드 작성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서버 개발 및 운영 경험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(flask)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7D0DBD8-39FE-8442-9B36-3FE65ED5F53A}"/>
              </a:ext>
            </a:extLst>
          </p:cNvPr>
          <p:cNvGrpSpPr/>
          <p:nvPr/>
        </p:nvGrpSpPr>
        <p:grpSpPr>
          <a:xfrm>
            <a:off x="2123193" y="8093272"/>
            <a:ext cx="5078399" cy="377368"/>
            <a:chOff x="2121225" y="2774111"/>
            <a:chExt cx="5078398" cy="37736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2ECE78A-1D61-AA46-AAD7-01841462D234}"/>
                </a:ext>
              </a:extLst>
            </p:cNvPr>
            <p:cNvGrpSpPr/>
            <p:nvPr/>
          </p:nvGrpSpPr>
          <p:grpSpPr>
            <a:xfrm>
              <a:off x="2121225" y="2774111"/>
              <a:ext cx="5078398" cy="377368"/>
              <a:chOff x="2121225" y="2774111"/>
              <a:chExt cx="5078398" cy="377368"/>
            </a:xfrm>
          </p:grpSpPr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F5E16E1A-A174-4B47-A33A-29888CE59EA3}"/>
                  </a:ext>
                </a:extLst>
              </p:cNvPr>
              <p:cNvSpPr/>
              <p:nvPr/>
            </p:nvSpPr>
            <p:spPr>
              <a:xfrm>
                <a:off x="2121225" y="2774111"/>
                <a:ext cx="5078398" cy="377368"/>
              </a:xfrm>
              <a:prstGeom prst="roundRect">
                <a:avLst>
                  <a:gd name="adj" fmla="val 1232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kumimoji="1" lang="ko-Kore-KR" altLang="en-US" dirty="0"/>
              </a:p>
            </p:txBody>
          </p:sp>
          <p:sp>
            <p:nvSpPr>
              <p:cNvPr id="73" name="TextBox 78">
                <a:extLst>
                  <a:ext uri="{FF2B5EF4-FFF2-40B4-BE49-F238E27FC236}">
                    <a16:creationId xmlns:a16="http://schemas.microsoft.com/office/drawing/2014/main" id="{A5F788C3-C2E7-FB4B-A894-8B8C84CD3FC8}"/>
                  </a:ext>
                </a:extLst>
              </p:cNvPr>
              <p:cNvSpPr txBox="1"/>
              <p:nvPr/>
            </p:nvSpPr>
            <p:spPr>
              <a:xfrm>
                <a:off x="2453608" y="2845845"/>
                <a:ext cx="492370" cy="2419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kumimoji="1" lang="ko-Kore-KR" altLang="en-US" sz="1100" dirty="0">
                    <a:solidFill>
                      <a:schemeClr val="bg1">
                        <a:lumMod val="8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othic A1" pitchFamily="2" charset="-127"/>
                  </a:rPr>
                  <a:t>링크</a:t>
                </a:r>
                <a:r>
                  <a:rPr kumimoji="1" lang="en-US" altLang="ko-Kore-KR" sz="1100" dirty="0">
                    <a:solidFill>
                      <a:schemeClr val="bg1">
                        <a:lumMod val="85000"/>
                      </a:schemeClr>
                    </a:solidFill>
                    <a:latin typeface="Gothic A1" pitchFamily="2" charset="-127"/>
                    <a:ea typeface="Gothic A1" pitchFamily="2" charset="-127"/>
                    <a:cs typeface="Gothic A1" pitchFamily="2" charset="-127"/>
                  </a:rPr>
                  <a:t>  |</a:t>
                </a:r>
                <a:endParaRPr kumimoji="1" lang="ko-Kore-KR" altLang="en-US" sz="1100" dirty="0">
                  <a:solidFill>
                    <a:schemeClr val="bg1">
                      <a:lumMod val="85000"/>
                    </a:schemeClr>
                  </a:solidFill>
                  <a:latin typeface="Gothic A1" pitchFamily="2" charset="-127"/>
                  <a:ea typeface="Gothic A1" pitchFamily="2" charset="-127"/>
                  <a:cs typeface="Gothic A1" pitchFamily="2" charset="-127"/>
                </a:endParaRPr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77EA278-30D8-E74E-A7D0-609B9925B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7094" y="2881245"/>
                <a:ext cx="162000" cy="162000"/>
              </a:xfrm>
              <a:prstGeom prst="rect">
                <a:avLst/>
              </a:prstGeom>
            </p:spPr>
          </p:pic>
        </p:grpSp>
        <p:sp>
          <p:nvSpPr>
            <p:cNvPr id="71" name="TextBox 76">
              <a:extLst>
                <a:ext uri="{FF2B5EF4-FFF2-40B4-BE49-F238E27FC236}">
                  <a16:creationId xmlns:a16="http://schemas.microsoft.com/office/drawing/2014/main" id="{27F9EB39-5F00-B04D-B1E2-114B409EA97A}"/>
                </a:ext>
              </a:extLst>
            </p:cNvPr>
            <p:cNvSpPr txBox="1"/>
            <p:nvPr/>
          </p:nvSpPr>
          <p:spPr>
            <a:xfrm>
              <a:off x="2945978" y="2791529"/>
              <a:ext cx="4140000" cy="3139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othic A1"/>
                  <a:sym typeface="Gothic A1"/>
                  <a:hlinkClick r:id="rId4"/>
                </a:rPr>
                <a:t>https://www.payprotocol.io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4" y="363641"/>
            <a:ext cx="1379220" cy="1920240"/>
          </a:xfrm>
          <a:prstGeom prst="rect">
            <a:avLst/>
          </a:prstGeom>
        </p:spPr>
      </p:pic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9ADA68F2-2B31-D7D1-3564-F8EDE10EDC77}"/>
              </a:ext>
            </a:extLst>
          </p:cNvPr>
          <p:cNvSpPr txBox="1"/>
          <p:nvPr/>
        </p:nvSpPr>
        <p:spPr>
          <a:xfrm>
            <a:off x="2109862" y="4196958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Docker		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" name="Google Shape;125;p18">
            <a:extLst>
              <a:ext uri="{FF2B5EF4-FFF2-40B4-BE49-F238E27FC236}">
                <a16:creationId xmlns:a16="http://schemas.microsoft.com/office/drawing/2014/main" id="{A6D8BF7E-901B-AB33-3D9F-15CE8CF9E1C5}"/>
              </a:ext>
            </a:extLst>
          </p:cNvPr>
          <p:cNvSpPr txBox="1"/>
          <p:nvPr/>
        </p:nvSpPr>
        <p:spPr>
          <a:xfrm>
            <a:off x="3099270" y="4202587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" name="Google Shape;125;p18">
            <a:extLst>
              <a:ext uri="{FF2B5EF4-FFF2-40B4-BE49-F238E27FC236}">
                <a16:creationId xmlns:a16="http://schemas.microsoft.com/office/drawing/2014/main" id="{02B24CE7-C118-3D5B-83CA-4740F78C406E}"/>
              </a:ext>
            </a:extLst>
          </p:cNvPr>
          <p:cNvSpPr txBox="1"/>
          <p:nvPr/>
        </p:nvSpPr>
        <p:spPr>
          <a:xfrm>
            <a:off x="3596968" y="4222542"/>
            <a:ext cx="3389471" cy="41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사용 경험 및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원리 숙지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커스텀 이미지 생성 및 배포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" name="Google Shape;121;p18">
            <a:extLst>
              <a:ext uri="{FF2B5EF4-FFF2-40B4-BE49-F238E27FC236}">
                <a16:creationId xmlns:a16="http://schemas.microsoft.com/office/drawing/2014/main" id="{12FD1F30-9BFB-06F5-3323-3F15215D78D2}"/>
              </a:ext>
            </a:extLst>
          </p:cNvPr>
          <p:cNvSpPr txBox="1"/>
          <p:nvPr/>
        </p:nvSpPr>
        <p:spPr>
          <a:xfrm>
            <a:off x="2111787" y="4627152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Linux		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7" name="Google Shape;125;p18">
            <a:extLst>
              <a:ext uri="{FF2B5EF4-FFF2-40B4-BE49-F238E27FC236}">
                <a16:creationId xmlns:a16="http://schemas.microsoft.com/office/drawing/2014/main" id="{85790964-15AB-5814-C935-455038186A6B}"/>
              </a:ext>
            </a:extLst>
          </p:cNvPr>
          <p:cNvSpPr txBox="1"/>
          <p:nvPr/>
        </p:nvSpPr>
        <p:spPr>
          <a:xfrm>
            <a:off x="3101195" y="4632781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8" name="Google Shape;125;p18">
            <a:extLst>
              <a:ext uri="{FF2B5EF4-FFF2-40B4-BE49-F238E27FC236}">
                <a16:creationId xmlns:a16="http://schemas.microsoft.com/office/drawing/2014/main" id="{09AA0993-F1DA-56EC-2BDD-338469AD1DA7}"/>
              </a:ext>
            </a:extLst>
          </p:cNvPr>
          <p:cNvSpPr txBox="1"/>
          <p:nvPr/>
        </p:nvSpPr>
        <p:spPr>
          <a:xfrm>
            <a:off x="3598893" y="4652735"/>
            <a:ext cx="3389471" cy="42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사용 경험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(centos)(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온프레미스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환경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)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쉘 스크립트 작성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27B68E-E199-18B2-989C-14372DCCEA7A}"/>
              </a:ext>
            </a:extLst>
          </p:cNvPr>
          <p:cNvGrpSpPr/>
          <p:nvPr/>
        </p:nvGrpSpPr>
        <p:grpSpPr>
          <a:xfrm>
            <a:off x="2136693" y="8616061"/>
            <a:ext cx="5078399" cy="377368"/>
            <a:chOff x="2121225" y="2774111"/>
            <a:chExt cx="5078398" cy="3773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30F4F18-9B19-7567-77E8-1228D5BC4FF1}"/>
                </a:ext>
              </a:extLst>
            </p:cNvPr>
            <p:cNvGrpSpPr/>
            <p:nvPr/>
          </p:nvGrpSpPr>
          <p:grpSpPr>
            <a:xfrm>
              <a:off x="2121225" y="2774111"/>
              <a:ext cx="5078398" cy="377368"/>
              <a:chOff x="2121225" y="2774111"/>
              <a:chExt cx="5078398" cy="377368"/>
            </a:xfrm>
          </p:grpSpPr>
          <p:sp>
            <p:nvSpPr>
              <p:cNvPr id="12" name="모서리가 둥근 직사각형 71">
                <a:extLst>
                  <a:ext uri="{FF2B5EF4-FFF2-40B4-BE49-F238E27FC236}">
                    <a16:creationId xmlns:a16="http://schemas.microsoft.com/office/drawing/2014/main" id="{881C9F45-89A5-E124-ED37-7AB1E801ECB0}"/>
                  </a:ext>
                </a:extLst>
              </p:cNvPr>
              <p:cNvSpPr/>
              <p:nvPr/>
            </p:nvSpPr>
            <p:spPr>
              <a:xfrm>
                <a:off x="2121225" y="2774111"/>
                <a:ext cx="5078398" cy="377368"/>
              </a:xfrm>
              <a:prstGeom prst="roundRect">
                <a:avLst>
                  <a:gd name="adj" fmla="val 1232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kumimoji="1" lang="ko-Kore-KR" altLang="en-US" dirty="0"/>
              </a:p>
            </p:txBody>
          </p:sp>
          <p:sp>
            <p:nvSpPr>
              <p:cNvPr id="13" name="TextBox 78">
                <a:extLst>
                  <a:ext uri="{FF2B5EF4-FFF2-40B4-BE49-F238E27FC236}">
                    <a16:creationId xmlns:a16="http://schemas.microsoft.com/office/drawing/2014/main" id="{D6AFB837-3FF4-177B-CA35-6F2F0BFB26CA}"/>
                  </a:ext>
                </a:extLst>
              </p:cNvPr>
              <p:cNvSpPr txBox="1"/>
              <p:nvPr/>
            </p:nvSpPr>
            <p:spPr>
              <a:xfrm>
                <a:off x="2453608" y="2845845"/>
                <a:ext cx="492370" cy="2419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kumimoji="1" lang="ko-Kore-KR" altLang="en-US" sz="1100" dirty="0">
                    <a:solidFill>
                      <a:schemeClr val="bg1">
                        <a:lumMod val="8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othic A1" pitchFamily="2" charset="-127"/>
                  </a:rPr>
                  <a:t>링크</a:t>
                </a:r>
                <a:r>
                  <a:rPr kumimoji="1" lang="en-US" altLang="ko-Kore-KR" sz="1100" dirty="0">
                    <a:solidFill>
                      <a:schemeClr val="bg1">
                        <a:lumMod val="85000"/>
                      </a:schemeClr>
                    </a:solidFill>
                    <a:latin typeface="Gothic A1" pitchFamily="2" charset="-127"/>
                    <a:ea typeface="Gothic A1" pitchFamily="2" charset="-127"/>
                    <a:cs typeface="Gothic A1" pitchFamily="2" charset="-127"/>
                  </a:rPr>
                  <a:t>  |</a:t>
                </a:r>
                <a:endParaRPr kumimoji="1" lang="ko-Kore-KR" altLang="en-US" sz="1100" dirty="0">
                  <a:solidFill>
                    <a:schemeClr val="bg1">
                      <a:lumMod val="85000"/>
                    </a:schemeClr>
                  </a:solidFill>
                  <a:latin typeface="Gothic A1" pitchFamily="2" charset="-127"/>
                  <a:ea typeface="Gothic A1" pitchFamily="2" charset="-127"/>
                  <a:cs typeface="Gothic A1" pitchFamily="2" charset="-127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C7A1DD5-61BE-871C-03F8-2C0307166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7094" y="2881245"/>
                <a:ext cx="162000" cy="162000"/>
              </a:xfrm>
              <a:prstGeom prst="rect">
                <a:avLst/>
              </a:prstGeom>
            </p:spPr>
          </p:pic>
        </p:grpSp>
        <p:sp>
          <p:nvSpPr>
            <p:cNvPr id="11" name="TextBox 76">
              <a:extLst>
                <a:ext uri="{FF2B5EF4-FFF2-40B4-BE49-F238E27FC236}">
                  <a16:creationId xmlns:a16="http://schemas.microsoft.com/office/drawing/2014/main" id="{75BF804D-E0AE-64AE-33B2-D8AA652744A2}"/>
                </a:ext>
              </a:extLst>
            </p:cNvPr>
            <p:cNvSpPr txBox="1"/>
            <p:nvPr/>
          </p:nvSpPr>
          <p:spPr>
            <a:xfrm>
              <a:off x="2945978" y="2791529"/>
              <a:ext cx="4140000" cy="3139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othic A1"/>
                  <a:sym typeface="Gothic A1"/>
                  <a:hlinkClick r:id="rId6"/>
                </a:rPr>
                <a:t>https://app.payprotocol.io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endParaRPr>
            </a:p>
          </p:txBody>
        </p:sp>
      </p:grpSp>
      <p:sp>
        <p:nvSpPr>
          <p:cNvPr id="28" name="Google Shape;166;p19">
            <a:extLst>
              <a:ext uri="{FF2B5EF4-FFF2-40B4-BE49-F238E27FC236}">
                <a16:creationId xmlns:a16="http://schemas.microsoft.com/office/drawing/2014/main" id="{0EF333A5-58BD-B17C-F942-285D9CB4AC6E}"/>
              </a:ext>
            </a:extLst>
          </p:cNvPr>
          <p:cNvSpPr txBox="1"/>
          <p:nvPr/>
        </p:nvSpPr>
        <p:spPr>
          <a:xfrm>
            <a:off x="2155953" y="9669352"/>
            <a:ext cx="648207" cy="22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깃허브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29" name="Google Shape;155;p19">
            <a:extLst>
              <a:ext uri="{FF2B5EF4-FFF2-40B4-BE49-F238E27FC236}">
                <a16:creationId xmlns:a16="http://schemas.microsoft.com/office/drawing/2014/main" id="{1E0AB855-80C5-3F6D-41EA-14889FB236E5}"/>
              </a:ext>
            </a:extLst>
          </p:cNvPr>
          <p:cNvSpPr/>
          <p:nvPr/>
        </p:nvSpPr>
        <p:spPr>
          <a:xfrm>
            <a:off x="2159486" y="9145330"/>
            <a:ext cx="5078400" cy="3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30" name="Google Shape;166;p19">
            <a:extLst>
              <a:ext uri="{FF2B5EF4-FFF2-40B4-BE49-F238E27FC236}">
                <a16:creationId xmlns:a16="http://schemas.microsoft.com/office/drawing/2014/main" id="{7ABBE7BD-75DE-2A71-72B2-F7C80F4E62E0}"/>
              </a:ext>
            </a:extLst>
          </p:cNvPr>
          <p:cNvSpPr txBox="1"/>
          <p:nvPr/>
        </p:nvSpPr>
        <p:spPr>
          <a:xfrm>
            <a:off x="3201788" y="9668963"/>
            <a:ext cx="3866700" cy="2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  <a:hlinkClick r:id="rId7"/>
              </a:rPr>
              <a:t>https://github.com/OTKRyu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31" name="Google Shape;127;p18">
            <a:extLst>
              <a:ext uri="{FF2B5EF4-FFF2-40B4-BE49-F238E27FC236}">
                <a16:creationId xmlns:a16="http://schemas.microsoft.com/office/drawing/2014/main" id="{5627B3BE-D8B0-D3D7-F884-5C2DE77A118D}"/>
              </a:ext>
            </a:extLst>
          </p:cNvPr>
          <p:cNvSpPr txBox="1"/>
          <p:nvPr/>
        </p:nvSpPr>
        <p:spPr>
          <a:xfrm>
            <a:off x="2121438" y="9323141"/>
            <a:ext cx="1761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깃허브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및 블로그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32" name="Google Shape;166;p19">
            <a:extLst>
              <a:ext uri="{FF2B5EF4-FFF2-40B4-BE49-F238E27FC236}">
                <a16:creationId xmlns:a16="http://schemas.microsoft.com/office/drawing/2014/main" id="{AD6192F9-4F30-C4B8-7221-3828466C7483}"/>
              </a:ext>
            </a:extLst>
          </p:cNvPr>
          <p:cNvSpPr txBox="1"/>
          <p:nvPr/>
        </p:nvSpPr>
        <p:spPr>
          <a:xfrm>
            <a:off x="2157884" y="9925926"/>
            <a:ext cx="648207" cy="22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블로그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33" name="Google Shape;166;p19">
            <a:extLst>
              <a:ext uri="{FF2B5EF4-FFF2-40B4-BE49-F238E27FC236}">
                <a16:creationId xmlns:a16="http://schemas.microsoft.com/office/drawing/2014/main" id="{91B2DD54-B397-C7AA-97DE-48708EE62EDE}"/>
              </a:ext>
            </a:extLst>
          </p:cNvPr>
          <p:cNvSpPr txBox="1"/>
          <p:nvPr/>
        </p:nvSpPr>
        <p:spPr>
          <a:xfrm>
            <a:off x="3203719" y="9925537"/>
            <a:ext cx="3866700" cy="2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  <a:hlinkClick r:id="rId8"/>
              </a:rPr>
              <a:t>https://otkryu.github.io/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472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50" y="25"/>
            <a:ext cx="7560000" cy="1069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50" y="9207425"/>
            <a:ext cx="7560000" cy="148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123777" y="7652152"/>
            <a:ext cx="4699500" cy="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이용자 보호센터</a:t>
            </a:r>
            <a:endParaRPr lang="en-US" altLang="ko-KR" sz="28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80935" y="9680446"/>
            <a:ext cx="5920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프로젝트 기간 : 2022.11 - 2022. 12</a:t>
            </a:r>
            <a:endParaRPr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80935" y="9926323"/>
            <a:ext cx="5920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프로젝트 현황 : </a:t>
            </a:r>
            <a:r>
              <a:rPr 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  <a:hlinkClick r:id="rId3"/>
              </a:rPr>
              <a:t>https://carecenter.payprotocol.io</a:t>
            </a:r>
            <a:r>
              <a:rPr 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 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에서 확인가능</a:t>
            </a:r>
            <a:endParaRPr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770" y="7486215"/>
            <a:ext cx="1672468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Black" pitchFamily="2" charset="-127"/>
                <a:sym typeface="맑은 고딕"/>
              </a:rPr>
              <a:t>01</a:t>
            </a:r>
            <a:endParaRPr sz="8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Black" pitchFamily="2" charset="-127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27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21"/>
          <p:cNvSpPr txBox="1"/>
          <p:nvPr/>
        </p:nvSpPr>
        <p:spPr>
          <a:xfrm>
            <a:off x="360000" y="360002"/>
            <a:ext cx="59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이용자 보호센터</a:t>
            </a:r>
          </a:p>
        </p:txBody>
      </p:sp>
      <p:sp>
        <p:nvSpPr>
          <p:cNvPr id="12" name="Google Shape;189;p21"/>
          <p:cNvSpPr txBox="1"/>
          <p:nvPr/>
        </p:nvSpPr>
        <p:spPr>
          <a:xfrm>
            <a:off x="360000" y="1210709"/>
            <a:ext cx="6839992" cy="19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기 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 :  2022.11 - 2022.12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90;p21"/>
          <p:cNvSpPr txBox="1"/>
          <p:nvPr/>
        </p:nvSpPr>
        <p:spPr>
          <a:xfrm>
            <a:off x="359999" y="1749637"/>
            <a:ext cx="6839993" cy="118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코인 시장이 활성화됨과 동시에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신뢰할 수 있는 코인의 기준 또한 높아졌으므로 이를 만족하기 위해서 투명한 정보 공개가 중요하게 되었다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이를 위해서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공시 정보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유통 계획안 및 회사에서 가지고 있는 지갑과 그 잔량 등을 공개하는 사이트를 만들 필요성이 대두되었다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4" name="Google Shape;191;p21"/>
          <p:cNvSpPr/>
          <p:nvPr/>
        </p:nvSpPr>
        <p:spPr>
          <a:xfrm>
            <a:off x="378269" y="1054157"/>
            <a:ext cx="68400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24" name="Google Shape;189;p21"/>
          <p:cNvSpPr txBox="1"/>
          <p:nvPr/>
        </p:nvSpPr>
        <p:spPr>
          <a:xfrm>
            <a:off x="360000" y="1467174"/>
            <a:ext cx="6839992" cy="20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개 요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: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코인 이용자들이 보호받을 수 있도록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 투명하게 정보 공개할 수 있는 창구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0223"/>
              </p:ext>
            </p:extLst>
          </p:nvPr>
        </p:nvGraphicFramePr>
        <p:xfrm>
          <a:off x="309313" y="3140840"/>
          <a:ext cx="6840153" cy="2161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풀스택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기 획 배 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Gothic A1 ExtraBold"/>
                          <a:sym typeface="Gothic A1 ExtraBold"/>
                        </a:rPr>
                        <a:t>코인 이용자들이 보호받을 수 있도록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Gothic A1 ExtraBold"/>
                          <a:sym typeface="Gothic A1 ExtraBold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Gothic A1 ExtraBold"/>
                          <a:sym typeface="Gothic A1 ExtraBold"/>
                        </a:rPr>
                        <a:t> 투명하게 정보 공개할 수 있는 창구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04916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개 발 환 경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Node.js, Centos,</a:t>
                      </a:r>
                      <a:r>
                        <a:rPr lang="en-US" altLang="ko-KR" sz="1200" u="none" strike="noStrike" cap="none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 </a:t>
                      </a:r>
                      <a:r>
                        <a:rPr lang="en-US" altLang="ko-KR" sz="1200" u="none" strike="noStrike" cap="none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Javascript</a:t>
                      </a:r>
                      <a:r>
                        <a:rPr lang="en-US" altLang="ko-KR" sz="1200" u="none" strike="noStrike" cap="none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, React, </a:t>
                      </a:r>
                      <a:r>
                        <a:rPr lang="en-US" altLang="ko-KR" sz="1200" u="none" strike="noStrike" cap="none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Mysql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프론트엔드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router, ajax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통신을 통한 게시판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시세 및 소유 코인 현황 구현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1200" b="0" i="0" u="none" strike="noStrike" cap="none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rest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규격에 맞는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api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포인트 구현 및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DB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통신을 통한 데이터 전달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배포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배포 용이하도록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container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화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서버 의존성 최소화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(.env), shell script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를 통한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container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옵션 문서화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사용자 인터페이스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백오피스에서 공개 정보 조정할 수 있도록 백오피스 기능 개발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8F0A5A2-F248-004A-B003-DFD30B7A7A21}"/>
              </a:ext>
            </a:extLst>
          </p:cNvPr>
          <p:cNvSpPr/>
          <p:nvPr/>
        </p:nvSpPr>
        <p:spPr>
          <a:xfrm>
            <a:off x="378269" y="9970519"/>
            <a:ext cx="5078399" cy="377368"/>
          </a:xfrm>
          <a:prstGeom prst="roundRect">
            <a:avLst>
              <a:gd name="adj" fmla="val 123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19632E-63D3-914F-8EAC-9863E4EC9293}"/>
              </a:ext>
            </a:extLst>
          </p:cNvPr>
          <p:cNvSpPr txBox="1"/>
          <p:nvPr/>
        </p:nvSpPr>
        <p:spPr>
          <a:xfrm>
            <a:off x="710652" y="10042253"/>
            <a:ext cx="49237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ko-Kore-KR" altLang="en-US" sz="11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 pitchFamily="2" charset="-127"/>
              </a:rPr>
              <a:t>링크</a:t>
            </a:r>
            <a:r>
              <a:rPr kumimoji="1" lang="en-US" altLang="ko-Kore-KR" sz="1100" dirty="0">
                <a:solidFill>
                  <a:schemeClr val="bg1">
                    <a:lumMod val="85000"/>
                  </a:schemeClr>
                </a:solidFill>
                <a:latin typeface="Gothic A1" pitchFamily="2" charset="-127"/>
                <a:ea typeface="Gothic A1" pitchFamily="2" charset="-127"/>
                <a:cs typeface="Gothic A1" pitchFamily="2" charset="-127"/>
              </a:rPr>
              <a:t>  |</a:t>
            </a:r>
            <a:endParaRPr kumimoji="1" lang="ko-Kore-KR" altLang="en-US" sz="1100" dirty="0">
              <a:solidFill>
                <a:schemeClr val="bg1">
                  <a:lumMod val="85000"/>
                </a:schemeClr>
              </a:solidFill>
              <a:latin typeface="Gothic A1" pitchFamily="2" charset="-127"/>
              <a:ea typeface="Gothic A1" pitchFamily="2" charset="-127"/>
              <a:cs typeface="Gothic A1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1149479-E09A-374D-9947-E9738266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38" y="10077653"/>
            <a:ext cx="162000" cy="162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366BAC-AC3E-7E40-8942-2960BDAD9797}"/>
              </a:ext>
            </a:extLst>
          </p:cNvPr>
          <p:cNvSpPr txBox="1"/>
          <p:nvPr/>
        </p:nvSpPr>
        <p:spPr>
          <a:xfrm>
            <a:off x="1203022" y="9996529"/>
            <a:ext cx="4140001" cy="296803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  <a:hlinkClick r:id="rId4"/>
              </a:rPr>
              <a:t>https://carecenter.payprotocol.io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681EEB-1BBE-CDD7-1369-3A028EB4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82524"/>
              </p:ext>
            </p:extLst>
          </p:nvPr>
        </p:nvGraphicFramePr>
        <p:xfrm>
          <a:off x="325113" y="5547916"/>
          <a:ext cx="6840153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어려웠던 점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요구사항이 대충 만들어져서 왔기 때문에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어떤 식으로 개발하는 것을 정하는 데에 고민이 있었다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이전의 프로젝트에서 구현한 방식을 따라했지만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하면서도 이렇게 하는게 잘하는 짓인가하는 의문이 사라지지 않았다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Express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서버 개발해보는 것이 처음이었는데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로직을 구현하는 것은 어렵지 않았지만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개발방법론이나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js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맞는 개발방식 혹은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배포방식등을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고민하고 결정하는 것이 어려웠다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느낀 점 및 개선점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이전까지는 개발되어 있는 프로젝트를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유지보수하는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일을 주로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했었기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때문에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신규로 개발하면서 내가 취업하기 전 학생으로서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프로젝트했을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때와 얼마나 달라졌는지 한번 점검해볼 수 있는 기회가 되었다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인프라나 툴에는 익숙해졌다는 느낌이 확실히 들었지만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여전히 잘한 개발이 어떤 것인지에 대해서는 명확히 알지 못한다는 생각이 든다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서버 규모가 워낙 작았고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 기간을 타이트하게 잡을 수 밖에 없는 환경이었기 때문에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확장 용이성이나 테스트 등에 대해서는 신경을 많이 쓰지 못했는데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이 부분을 고려하면서 했더라면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더 좋은 프로젝트가 되었을 거라고 생각한다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0195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총평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 기간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 규모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등 작은 프로젝트였고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확장에 대해서도 불확실한 프로젝트였다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내 나름으로는 작은 프로젝트에 맞는 개발 방식을 취했다고 생각하지만 이게 적절한 판단인지에 대해서는 의문이 든다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2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630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653</Words>
  <Application>Microsoft Office PowerPoint</Application>
  <PresentationFormat>사용자 지정</PresentationFormat>
  <Paragraphs>96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Gothic A1 Black</vt:lpstr>
      <vt:lpstr>맑은 고딕</vt:lpstr>
      <vt:lpstr>Gothic A1</vt:lpstr>
      <vt:lpstr>Gothic A1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Joyce Bradley</cp:lastModifiedBy>
  <cp:revision>65</cp:revision>
  <dcterms:modified xsi:type="dcterms:W3CDTF">2023-01-05T11:43:44Z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