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3" r:id="rId5"/>
    <p:sldId id="264" r:id="rId6"/>
    <p:sldId id="280" r:id="rId7"/>
    <p:sldId id="268" r:id="rId8"/>
    <p:sldId id="282" r:id="rId9"/>
    <p:sldId id="269" r:id="rId10"/>
    <p:sldId id="281" r:id="rId11"/>
    <p:sldId id="275" r:id="rId12"/>
    <p:sldId id="273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AA8D-B1E3-41A3-800B-1E4CA7B89DBD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F290-CD4C-4BF8-8A8E-8E51F9EAE3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56D3-8B9F-44F9-9CB0-3D93324D0F37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800EE-5149-42AC-A283-5198266EA9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7DB95-A605-428F-89F3-895FB56D0E10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091D-33A1-49BD-B7C7-A7BAD3A638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B0AA7-4F3E-4E7A-8AB0-25F7DD901688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AD324-C884-442E-A5A7-93ECB425EF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9106B-6255-425F-8931-D908742EDBDE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DBCFD-E772-4927-B122-F5AC5E4948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97E63-335F-4D38-895E-FFBE06B3A668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FFCF-EA34-4676-BD2D-AA127F7554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746D1-8008-48FB-9799-E11F9D4CACC3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316C2-310B-4762-8409-D6C211828E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EC5C-BD87-4B5E-8355-3DDF0D7CFC63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B194-96FD-479B-AA96-80EEC5CF7E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7CAA-61F3-4A6B-9F2B-2D5795BB65A3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29A5-EDD0-42B1-B96E-70024C9BEE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55BEC-2DAF-4301-AB44-1C66913A97C2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15795-CA00-42B9-80B0-F233AA0DC3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1448-B45D-4B3D-870B-A2300E7D3BF0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6E4BF-AFA3-4C1D-9351-22753D027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ja/%E7%A9%BA-%E3%82%B9%E3%82%AB%E3%82%A4-%E3%83%96%E3%83%AB%E3%83%BC-%E9%9B%A8%E6%BB%B4-%E6%99%B4%E3%82%8C%E6%99%82%E3%80%85-%E6%9B%87%E3%82%8A-%E9%9D%92-%E8%83%8C%E6%99%AF-183948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FF540C-88AA-4665-AE9A-2AD3890DC7E9}" type="datetimeFigureOut">
              <a:rPr lang="zh-CN" altLang="en-US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64084-80C6-4DE4-8156-378FA1622E0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1475656" y="1768068"/>
            <a:ext cx="6840257" cy="80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6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/>
              </a:rPr>
              <a:t>OTime Online Judge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EA4F73-B866-49BD-8A49-6306FB4F05D2}"/>
              </a:ext>
            </a:extLst>
          </p:cNvPr>
          <p:cNvSpPr txBox="1"/>
          <p:nvPr/>
        </p:nvSpPr>
        <p:spPr>
          <a:xfrm>
            <a:off x="4523950" y="2715766"/>
            <a:ext cx="26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程序在线评测系统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B9F96E-4078-43D1-991C-26E4A4122DE5}"/>
              </a:ext>
            </a:extLst>
          </p:cNvPr>
          <p:cNvSpPr txBox="1"/>
          <p:nvPr/>
        </p:nvSpPr>
        <p:spPr>
          <a:xfrm>
            <a:off x="6300192" y="3819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王勇帅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DE17AA-2824-408A-BA2E-3C7BBC662EB4}"/>
              </a:ext>
            </a:extLst>
          </p:cNvPr>
          <p:cNvSpPr txBox="1"/>
          <p:nvPr/>
        </p:nvSpPr>
        <p:spPr>
          <a:xfrm>
            <a:off x="5191968" y="4200777"/>
            <a:ext cx="20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指导老师：崔高翔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7" name="组合 26"/>
          <p:cNvGrpSpPr/>
          <p:nvPr/>
        </p:nvGrpSpPr>
        <p:grpSpPr bwMode="auto">
          <a:xfrm>
            <a:off x="250825" y="0"/>
            <a:ext cx="2419350" cy="700088"/>
            <a:chOff x="251520" y="0"/>
            <a:chExt cx="2418993" cy="699542"/>
          </a:xfrm>
        </p:grpSpPr>
        <p:sp>
          <p:nvSpPr>
            <p:cNvPr id="28" name="五边形 27"/>
            <p:cNvSpPr/>
            <p:nvPr/>
          </p:nvSpPr>
          <p:spPr>
            <a:xfrm rot="5400000">
              <a:off x="149362" y="102158"/>
              <a:ext cx="699542" cy="495227"/>
            </a:xfrm>
            <a:prstGeom prst="homePlate">
              <a:avLst/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129"/>
            <p:cNvSpPr txBox="1">
              <a:spLocks noChangeArrowheads="1"/>
            </p:cNvSpPr>
            <p:nvPr/>
          </p:nvSpPr>
          <p:spPr bwMode="auto">
            <a:xfrm>
              <a:off x="753148" y="98163"/>
              <a:ext cx="19173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判题模块</a:t>
              </a:r>
            </a:p>
          </p:txBody>
        </p:sp>
      </p:grpSp>
      <p:sp>
        <p:nvSpPr>
          <p:cNvPr id="32" name="文本框 19">
            <a:extLst>
              <a:ext uri="{FF2B5EF4-FFF2-40B4-BE49-F238E27FC236}">
                <a16:creationId xmlns:a16="http://schemas.microsoft.com/office/drawing/2014/main" id="{A1D0D39B-2B1F-4D85-BF83-4FD91D5B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630" y="1203598"/>
            <a:ext cx="2289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</a:t>
            </a:r>
          </a:p>
        </p:txBody>
      </p:sp>
      <p:sp>
        <p:nvSpPr>
          <p:cNvPr id="17" name="矩形 22">
            <a:extLst>
              <a:ext uri="{FF2B5EF4-FFF2-40B4-BE49-F238E27FC236}">
                <a16:creationId xmlns:a16="http://schemas.microsoft.com/office/drawing/2014/main" id="{1B8E589D-54D3-4D07-B12B-75053A3E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081707"/>
            <a:ext cx="2676128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多线程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操作系统进程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容器虚拟化技术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</p:spTree>
    <p:extLst>
      <p:ext uri="{BB962C8B-B14F-4D97-AF65-F5344CB8AC3E}">
        <p14:creationId xmlns:p14="http://schemas.microsoft.com/office/powerpoint/2010/main" val="346396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6"/>
          <p:cNvGrpSpPr/>
          <p:nvPr/>
        </p:nvGrpSpPr>
        <p:grpSpPr bwMode="auto">
          <a:xfrm>
            <a:off x="1571625" y="1643063"/>
            <a:ext cx="2714625" cy="1900237"/>
            <a:chOff x="1214414" y="1428742"/>
            <a:chExt cx="3316298" cy="2329538"/>
          </a:xfrm>
        </p:grpSpPr>
        <p:sp>
          <p:nvSpPr>
            <p:cNvPr id="3" name="圆角矩形 2"/>
            <p:cNvSpPr/>
            <p:nvPr/>
          </p:nvSpPr>
          <p:spPr>
            <a:xfrm rot="18784635">
              <a:off x="3495212" y="2004651"/>
              <a:ext cx="1045082" cy="1025918"/>
            </a:xfrm>
            <a:prstGeom prst="roundRect">
              <a:avLst>
                <a:gd name="adj" fmla="val 10833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18784635">
              <a:off x="1213258" y="1429898"/>
              <a:ext cx="2329538" cy="2327227"/>
            </a:xfrm>
            <a:prstGeom prst="roundRect">
              <a:avLst>
                <a:gd name="adj" fmla="val 6182"/>
              </a:avLst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8784635">
              <a:off x="3461309" y="3206426"/>
              <a:ext cx="469021" cy="48677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785938" y="1857375"/>
            <a:ext cx="14287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>
                <a:solidFill>
                  <a:schemeClr val="bg1"/>
                </a:solidFill>
              </a:rPr>
              <a:t>04</a:t>
            </a:r>
            <a:endParaRPr lang="zh-CN" altLang="en-US" sz="8800" b="1">
              <a:solidFill>
                <a:schemeClr val="bg1"/>
              </a:solidFill>
            </a:endParaRP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5214938" y="1892300"/>
            <a:ext cx="200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项目展示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5000625" y="2320925"/>
            <a:ext cx="28575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项目展示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 descr="未标gse g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643063"/>
            <a:ext cx="196215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3" descr="图片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450975"/>
            <a:ext cx="230822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3" descr="未标gse g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11049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357438" y="10001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华康海报体W12(P)" pitchFamily="82" charset="-122"/>
                <a:ea typeface="华康海报体W12(P)" pitchFamily="82" charset="-122"/>
              </a:rPr>
              <a:t>目录</a:t>
            </a:r>
          </a:p>
        </p:txBody>
      </p:sp>
      <p:grpSp>
        <p:nvGrpSpPr>
          <p:cNvPr id="3076" name="组合 6"/>
          <p:cNvGrpSpPr/>
          <p:nvPr/>
        </p:nvGrpSpPr>
        <p:grpSpPr bwMode="auto">
          <a:xfrm>
            <a:off x="3500439" y="1922460"/>
            <a:ext cx="2214563" cy="363537"/>
            <a:chOff x="3714744" y="2493676"/>
            <a:chExt cx="2214578" cy="364444"/>
          </a:xfrm>
        </p:grpSpPr>
        <p:sp>
          <p:nvSpPr>
            <p:cNvPr id="5" name="椭圆 4"/>
            <p:cNvSpPr/>
            <p:nvPr/>
          </p:nvSpPr>
          <p:spPr>
            <a:xfrm>
              <a:off x="3714744" y="2500042"/>
              <a:ext cx="357189" cy="358078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4" name="TextBox 4"/>
            <p:cNvSpPr txBox="1">
              <a:spLocks noChangeArrowheads="1"/>
            </p:cNvSpPr>
            <p:nvPr/>
          </p:nvSpPr>
          <p:spPr bwMode="auto">
            <a:xfrm>
              <a:off x="4071934" y="2493676"/>
              <a:ext cx="185738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系统简介</a:t>
              </a:r>
            </a:p>
          </p:txBody>
        </p:sp>
      </p:grpSp>
      <p:grpSp>
        <p:nvGrpSpPr>
          <p:cNvPr id="3077" name="组合 7"/>
          <p:cNvGrpSpPr/>
          <p:nvPr/>
        </p:nvGrpSpPr>
        <p:grpSpPr bwMode="auto">
          <a:xfrm>
            <a:off x="3500439" y="2573339"/>
            <a:ext cx="2214563" cy="363537"/>
            <a:chOff x="3714744" y="2493676"/>
            <a:chExt cx="2214578" cy="363089"/>
          </a:xfrm>
        </p:grpSpPr>
        <p:sp>
          <p:nvSpPr>
            <p:cNvPr id="9" name="椭圆 8"/>
            <p:cNvSpPr/>
            <p:nvPr/>
          </p:nvSpPr>
          <p:spPr>
            <a:xfrm>
              <a:off x="3714744" y="2500018"/>
              <a:ext cx="357189" cy="356747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1" name="TextBox 9"/>
            <p:cNvSpPr txBox="1">
              <a:spLocks noChangeArrowheads="1"/>
            </p:cNvSpPr>
            <p:nvPr/>
          </p:nvSpPr>
          <p:spPr bwMode="auto">
            <a:xfrm>
              <a:off x="4071934" y="2493676"/>
              <a:ext cx="185738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</a:t>
              </a:r>
            </a:p>
          </p:txBody>
        </p:sp>
      </p:grpSp>
      <p:grpSp>
        <p:nvGrpSpPr>
          <p:cNvPr id="3078" name="组合 11"/>
          <p:cNvGrpSpPr/>
          <p:nvPr/>
        </p:nvGrpSpPr>
        <p:grpSpPr bwMode="auto">
          <a:xfrm>
            <a:off x="3500439" y="3144839"/>
            <a:ext cx="2214563" cy="363537"/>
            <a:chOff x="3714744" y="2493676"/>
            <a:chExt cx="2214578" cy="363089"/>
          </a:xfrm>
        </p:grpSpPr>
        <p:sp>
          <p:nvSpPr>
            <p:cNvPr id="13" name="椭圆 12"/>
            <p:cNvSpPr/>
            <p:nvPr/>
          </p:nvSpPr>
          <p:spPr>
            <a:xfrm>
              <a:off x="3714744" y="2500018"/>
              <a:ext cx="357189" cy="356747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8" name="TextBox 13"/>
            <p:cNvSpPr txBox="1">
              <a:spLocks noChangeArrowheads="1"/>
            </p:cNvSpPr>
            <p:nvPr/>
          </p:nvSpPr>
          <p:spPr bwMode="auto">
            <a:xfrm>
              <a:off x="4071934" y="2493676"/>
              <a:ext cx="185738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</a:p>
          </p:txBody>
        </p:sp>
      </p:grpSp>
      <p:grpSp>
        <p:nvGrpSpPr>
          <p:cNvPr id="3079" name="组合 15"/>
          <p:cNvGrpSpPr/>
          <p:nvPr/>
        </p:nvGrpSpPr>
        <p:grpSpPr bwMode="auto">
          <a:xfrm>
            <a:off x="3500439" y="3714753"/>
            <a:ext cx="2214563" cy="363538"/>
            <a:chOff x="3714744" y="2493676"/>
            <a:chExt cx="2214578" cy="363089"/>
          </a:xfrm>
        </p:grpSpPr>
        <p:sp>
          <p:nvSpPr>
            <p:cNvPr id="17" name="椭圆 16"/>
            <p:cNvSpPr/>
            <p:nvPr/>
          </p:nvSpPr>
          <p:spPr>
            <a:xfrm>
              <a:off x="3714744" y="2500018"/>
              <a:ext cx="357189" cy="356747"/>
            </a:xfrm>
            <a:prstGeom prst="ellipse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5" name="TextBox 17"/>
            <p:cNvSpPr txBox="1">
              <a:spLocks noChangeArrowheads="1"/>
            </p:cNvSpPr>
            <p:nvPr/>
          </p:nvSpPr>
          <p:spPr bwMode="auto">
            <a:xfrm>
              <a:off x="4071934" y="2493676"/>
              <a:ext cx="185738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。。。。。</a:t>
              </a:r>
            </a:p>
          </p:txBody>
        </p:sp>
      </p:grpSp>
      <p:sp>
        <p:nvSpPr>
          <p:cNvPr id="3080" name="TextBox 19"/>
          <p:cNvSpPr txBox="1">
            <a:spLocks noChangeArrowheads="1"/>
          </p:cNvSpPr>
          <p:nvPr/>
        </p:nvSpPr>
        <p:spPr bwMode="auto">
          <a:xfrm>
            <a:off x="3500438" y="192405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</a:rPr>
              <a:t>01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081" name="TextBox 20"/>
          <p:cNvSpPr txBox="1">
            <a:spLocks noChangeArrowheads="1"/>
          </p:cNvSpPr>
          <p:nvPr/>
        </p:nvSpPr>
        <p:spPr bwMode="auto">
          <a:xfrm>
            <a:off x="3500438" y="2571750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</a:rPr>
              <a:t>02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082" name="TextBox 21"/>
          <p:cNvSpPr txBox="1">
            <a:spLocks noChangeArrowheads="1"/>
          </p:cNvSpPr>
          <p:nvPr/>
        </p:nvSpPr>
        <p:spPr bwMode="auto">
          <a:xfrm>
            <a:off x="3500438" y="3168650"/>
            <a:ext cx="428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</a:rPr>
              <a:t>03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083" name="TextBox 22"/>
          <p:cNvSpPr txBox="1">
            <a:spLocks noChangeArrowheads="1"/>
          </p:cNvSpPr>
          <p:nvPr/>
        </p:nvSpPr>
        <p:spPr bwMode="auto">
          <a:xfrm>
            <a:off x="3500438" y="3724275"/>
            <a:ext cx="42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</a:rPr>
              <a:t>04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/>
        </p:nvGrpSpPr>
        <p:grpSpPr bwMode="auto">
          <a:xfrm>
            <a:off x="1571625" y="1643063"/>
            <a:ext cx="2714625" cy="1900237"/>
            <a:chOff x="1214414" y="1428742"/>
            <a:chExt cx="3316298" cy="2329538"/>
          </a:xfrm>
        </p:grpSpPr>
        <p:sp>
          <p:nvSpPr>
            <p:cNvPr id="3" name="圆角矩形 2"/>
            <p:cNvSpPr/>
            <p:nvPr/>
          </p:nvSpPr>
          <p:spPr>
            <a:xfrm rot="18784635">
              <a:off x="3495212" y="2004651"/>
              <a:ext cx="1045082" cy="1025918"/>
            </a:xfrm>
            <a:prstGeom prst="roundRect">
              <a:avLst>
                <a:gd name="adj" fmla="val 10833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18784635">
              <a:off x="1213258" y="1429898"/>
              <a:ext cx="2329538" cy="2327227"/>
            </a:xfrm>
            <a:prstGeom prst="roundRect">
              <a:avLst>
                <a:gd name="adj" fmla="val 6182"/>
              </a:avLst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8784635">
              <a:off x="3461309" y="3206426"/>
              <a:ext cx="469021" cy="48677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1785938" y="1857375"/>
            <a:ext cx="14287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</a:rPr>
              <a:t>01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4964835" y="1733090"/>
            <a:ext cx="2000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5000625" y="2320925"/>
            <a:ext cx="2857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chemeClr val="bg1"/>
                </a:solidFill>
              </a:rPr>
              <a:t>Online Judge</a:t>
            </a:r>
            <a:r>
              <a:rPr lang="zh-CN" altLang="en-US" sz="1400" dirty="0">
                <a:solidFill>
                  <a:schemeClr val="bg1"/>
                </a:solidFill>
              </a:rPr>
              <a:t>系统（简称</a:t>
            </a:r>
            <a:r>
              <a:rPr lang="en-US" altLang="zh-CN" sz="1400" dirty="0">
                <a:solidFill>
                  <a:schemeClr val="bg1"/>
                </a:solidFill>
              </a:rPr>
              <a:t>OJ</a:t>
            </a:r>
            <a:r>
              <a:rPr lang="zh-CN" altLang="en-US" sz="1400" dirty="0">
                <a:solidFill>
                  <a:schemeClr val="bg1"/>
                </a:solidFill>
              </a:rPr>
              <a:t>）是一个在线的判题系统。用户可以在线提交程序多种程序（如</a:t>
            </a:r>
            <a:r>
              <a:rPr lang="en-US" altLang="zh-CN" sz="1400" dirty="0">
                <a:solidFill>
                  <a:schemeClr val="bg1"/>
                </a:solidFill>
              </a:rPr>
              <a:t>C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C++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</a:rPr>
              <a:t>）源代码，系统对源代码进行编译和执行，并通过预先设计的测试数据来检验程序源代码的正确性。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6"/>
          <p:cNvGrpSpPr/>
          <p:nvPr/>
        </p:nvGrpSpPr>
        <p:grpSpPr bwMode="auto">
          <a:xfrm>
            <a:off x="1571625" y="1643063"/>
            <a:ext cx="2714625" cy="1900237"/>
            <a:chOff x="1214414" y="1428742"/>
            <a:chExt cx="3316298" cy="2329538"/>
          </a:xfrm>
        </p:grpSpPr>
        <p:sp>
          <p:nvSpPr>
            <p:cNvPr id="3" name="圆角矩形 2"/>
            <p:cNvSpPr/>
            <p:nvPr/>
          </p:nvSpPr>
          <p:spPr>
            <a:xfrm rot="18784635">
              <a:off x="3495212" y="2004651"/>
              <a:ext cx="1045082" cy="1025918"/>
            </a:xfrm>
            <a:prstGeom prst="roundRect">
              <a:avLst>
                <a:gd name="adj" fmla="val 10833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18784635">
              <a:off x="1213258" y="1429898"/>
              <a:ext cx="2329538" cy="2327227"/>
            </a:xfrm>
            <a:prstGeom prst="roundRect">
              <a:avLst>
                <a:gd name="adj" fmla="val 6182"/>
              </a:avLst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8784635">
              <a:off x="3461309" y="3206426"/>
              <a:ext cx="469021" cy="48677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1785938" y="1857375"/>
            <a:ext cx="14287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 dirty="0">
                <a:solidFill>
                  <a:schemeClr val="bg1"/>
                </a:solidFill>
              </a:rPr>
              <a:t>02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4932040" y="1779662"/>
            <a:ext cx="2000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  <p:sp>
        <p:nvSpPr>
          <p:cNvPr id="9221" name="矩形 7"/>
          <p:cNvSpPr>
            <a:spLocks noChangeArrowheads="1"/>
          </p:cNvSpPr>
          <p:nvPr/>
        </p:nvSpPr>
        <p:spPr bwMode="auto">
          <a:xfrm>
            <a:off x="5000625" y="2320925"/>
            <a:ext cx="2857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用户管理</a:t>
            </a:r>
            <a:endParaRPr lang="en-US" altLang="zh-CN" sz="1400" dirty="0">
              <a:solidFill>
                <a:schemeClr val="bg1"/>
              </a:solidFill>
              <a:sym typeface="方正兰亭细黑_GBK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题目管理</a:t>
            </a:r>
            <a:endParaRPr lang="en-US" altLang="zh-CN" sz="1400" dirty="0">
              <a:solidFill>
                <a:schemeClr val="bg1"/>
              </a:solidFill>
              <a:sym typeface="方正兰亭细黑_GBK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代码提交</a:t>
            </a:r>
            <a:endParaRPr lang="en-US" altLang="zh-CN" sz="1400" dirty="0">
              <a:solidFill>
                <a:schemeClr val="bg1"/>
              </a:solidFill>
              <a:sym typeface="方正兰亭细黑_GBK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评测记录管理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394899" y="2126462"/>
            <a:ext cx="8142365" cy="523220"/>
            <a:chOff x="-456843" y="3617419"/>
            <a:chExt cx="9422802" cy="600677"/>
          </a:xfrm>
        </p:grpSpPr>
        <p:sp>
          <p:nvSpPr>
            <p:cNvPr id="10258" name="文本框 17"/>
            <p:cNvSpPr txBox="1">
              <a:spLocks noChangeArrowheads="1"/>
            </p:cNvSpPr>
            <p:nvPr/>
          </p:nvSpPr>
          <p:spPr bwMode="auto">
            <a:xfrm>
              <a:off x="-456843" y="3648463"/>
              <a:ext cx="1529295" cy="35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10259" name="文本框 18"/>
            <p:cNvSpPr txBox="1">
              <a:spLocks noChangeArrowheads="1"/>
            </p:cNvSpPr>
            <p:nvPr/>
          </p:nvSpPr>
          <p:spPr bwMode="auto">
            <a:xfrm>
              <a:off x="1760812" y="3648463"/>
              <a:ext cx="1134947" cy="353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题目管理</a:t>
              </a:r>
            </a:p>
          </p:txBody>
        </p:sp>
        <p:sp>
          <p:nvSpPr>
            <p:cNvPr id="10260" name="文本框 19"/>
            <p:cNvSpPr txBox="1">
              <a:spLocks noChangeArrowheads="1"/>
            </p:cNvSpPr>
            <p:nvPr/>
          </p:nvSpPr>
          <p:spPr bwMode="auto">
            <a:xfrm>
              <a:off x="3897845" y="3648463"/>
              <a:ext cx="1134947" cy="35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代码提交</a:t>
              </a:r>
            </a:p>
          </p:txBody>
        </p:sp>
        <p:sp>
          <p:nvSpPr>
            <p:cNvPr id="10261" name="文本框 20"/>
            <p:cNvSpPr txBox="1">
              <a:spLocks noChangeArrowheads="1"/>
            </p:cNvSpPr>
            <p:nvPr/>
          </p:nvSpPr>
          <p:spPr bwMode="auto">
            <a:xfrm>
              <a:off x="7730235" y="3617419"/>
              <a:ext cx="1235724" cy="60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运行记录管理</a:t>
              </a:r>
            </a:p>
          </p:txBody>
        </p:sp>
      </p:grpSp>
      <p:sp>
        <p:nvSpPr>
          <p:cNvPr id="10243" name="矩形 22"/>
          <p:cNvSpPr>
            <a:spLocks noChangeArrowheads="1"/>
          </p:cNvSpPr>
          <p:nvPr/>
        </p:nvSpPr>
        <p:spPr bwMode="auto">
          <a:xfrm>
            <a:off x="2311203" y="2643758"/>
            <a:ext cx="1428750" cy="103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上传题目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查询题目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删除题目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更改题目</a:t>
            </a:r>
          </a:p>
        </p:txBody>
      </p:sp>
      <p:sp>
        <p:nvSpPr>
          <p:cNvPr id="10244" name="矩形 23"/>
          <p:cNvSpPr>
            <a:spLocks noChangeArrowheads="1"/>
          </p:cNvSpPr>
          <p:nvPr/>
        </p:nvSpPr>
        <p:spPr bwMode="auto">
          <a:xfrm>
            <a:off x="5968701" y="2680628"/>
            <a:ext cx="1428750" cy="30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查询提交记录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  <p:sp>
        <p:nvSpPr>
          <p:cNvPr id="10245" name="矩形 24"/>
          <p:cNvSpPr>
            <a:spLocks noChangeArrowheads="1"/>
          </p:cNvSpPr>
          <p:nvPr/>
        </p:nvSpPr>
        <p:spPr bwMode="auto">
          <a:xfrm>
            <a:off x="4139952" y="2643758"/>
            <a:ext cx="1428750" cy="103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提交代码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系统评测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给出评测结果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  <p:sp>
        <p:nvSpPr>
          <p:cNvPr id="10246" name="矩形 25"/>
          <p:cNvSpPr>
            <a:spLocks noChangeArrowheads="1"/>
          </p:cNvSpPr>
          <p:nvPr/>
        </p:nvSpPr>
        <p:spPr bwMode="auto">
          <a:xfrm>
            <a:off x="443606" y="2649682"/>
            <a:ext cx="1428750" cy="7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用户注册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用户个人信息更改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用户密码更改</a:t>
            </a:r>
          </a:p>
        </p:txBody>
      </p:sp>
      <p:grpSp>
        <p:nvGrpSpPr>
          <p:cNvPr id="10247" name="组合 26"/>
          <p:cNvGrpSpPr/>
          <p:nvPr/>
        </p:nvGrpSpPr>
        <p:grpSpPr bwMode="auto">
          <a:xfrm>
            <a:off x="250825" y="0"/>
            <a:ext cx="2419350" cy="700088"/>
            <a:chOff x="251520" y="0"/>
            <a:chExt cx="2418993" cy="699542"/>
          </a:xfrm>
        </p:grpSpPr>
        <p:sp>
          <p:nvSpPr>
            <p:cNvPr id="28" name="五边形 27"/>
            <p:cNvSpPr/>
            <p:nvPr/>
          </p:nvSpPr>
          <p:spPr>
            <a:xfrm rot="5400000">
              <a:off x="149362" y="102158"/>
              <a:ext cx="699542" cy="495227"/>
            </a:xfrm>
            <a:prstGeom prst="homePlate">
              <a:avLst/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129"/>
            <p:cNvSpPr txBox="1">
              <a:spLocks noChangeArrowheads="1"/>
            </p:cNvSpPr>
            <p:nvPr/>
          </p:nvSpPr>
          <p:spPr bwMode="auto">
            <a:xfrm>
              <a:off x="753148" y="98163"/>
              <a:ext cx="19173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系统核心功能</a:t>
              </a:r>
            </a:p>
          </p:txBody>
        </p:sp>
      </p:grpSp>
      <p:sp>
        <p:nvSpPr>
          <p:cNvPr id="32" name="文本框 19">
            <a:extLst>
              <a:ext uri="{FF2B5EF4-FFF2-40B4-BE49-F238E27FC236}">
                <a16:creationId xmlns:a16="http://schemas.microsoft.com/office/drawing/2014/main" id="{A1D0D39B-2B1F-4D85-BF83-4FD91D5B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479" y="2120538"/>
            <a:ext cx="9807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提交记录管理</a:t>
            </a:r>
          </a:p>
        </p:txBody>
      </p:sp>
      <p:sp>
        <p:nvSpPr>
          <p:cNvPr id="33" name="矩形 23">
            <a:extLst>
              <a:ext uri="{FF2B5EF4-FFF2-40B4-BE49-F238E27FC236}">
                <a16:creationId xmlns:a16="http://schemas.microsoft.com/office/drawing/2014/main" id="{FDB1160A-6443-44D5-B159-E5831853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153" y="2680628"/>
            <a:ext cx="1428750" cy="30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查询运行记录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34434-D269-4BC2-BC70-1C390AE2921D}"/>
              </a:ext>
            </a:extLst>
          </p:cNvPr>
          <p:cNvSpPr txBox="1"/>
          <p:nvPr/>
        </p:nvSpPr>
        <p:spPr>
          <a:xfrm>
            <a:off x="1763688" y="650315"/>
            <a:ext cx="5429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核心功能：用户查看题目，提交解题代码，系统对用户提交的源代码进行编译和执行，并通过该题目关联的测试数据检验用户代码的正确性，给出评测结果并记录到数据库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7" name="组合 26"/>
          <p:cNvGrpSpPr/>
          <p:nvPr/>
        </p:nvGrpSpPr>
        <p:grpSpPr bwMode="auto">
          <a:xfrm>
            <a:off x="250825" y="0"/>
            <a:ext cx="2419350" cy="700088"/>
            <a:chOff x="251520" y="0"/>
            <a:chExt cx="2418993" cy="699542"/>
          </a:xfrm>
        </p:grpSpPr>
        <p:sp>
          <p:nvSpPr>
            <p:cNvPr id="28" name="五边形 27"/>
            <p:cNvSpPr/>
            <p:nvPr/>
          </p:nvSpPr>
          <p:spPr>
            <a:xfrm rot="5400000">
              <a:off x="149362" y="102158"/>
              <a:ext cx="699542" cy="495227"/>
            </a:xfrm>
            <a:prstGeom prst="homePlate">
              <a:avLst/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129"/>
            <p:cNvSpPr txBox="1">
              <a:spLocks noChangeArrowheads="1"/>
            </p:cNvSpPr>
            <p:nvPr/>
          </p:nvSpPr>
          <p:spPr bwMode="auto">
            <a:xfrm>
              <a:off x="753148" y="98163"/>
              <a:ext cx="19173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系统扩展功能</a:t>
              </a:r>
            </a:p>
          </p:txBody>
        </p:sp>
      </p:grpSp>
      <p:sp>
        <p:nvSpPr>
          <p:cNvPr id="32" name="文本框 19">
            <a:extLst>
              <a:ext uri="{FF2B5EF4-FFF2-40B4-BE49-F238E27FC236}">
                <a16:creationId xmlns:a16="http://schemas.microsoft.com/office/drawing/2014/main" id="{A1D0D39B-2B1F-4D85-BF83-4FD91D5B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030" y="2263973"/>
            <a:ext cx="15491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题目集管理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34434-D269-4BC2-BC70-1C390AE2921D}"/>
              </a:ext>
            </a:extLst>
          </p:cNvPr>
          <p:cNvSpPr txBox="1"/>
          <p:nvPr/>
        </p:nvSpPr>
        <p:spPr>
          <a:xfrm>
            <a:off x="1763687" y="650315"/>
            <a:ext cx="563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扩展功能：题目集管理，用户可以创建题目集（公开或私人），向题目集中加入题目，并邀请其他用户加入题目集。加入题目集的用户可以阅读题目和提交代码。题目集的创建者可以对题目集中其他用户的行为进行审计。</a:t>
            </a:r>
            <a:endParaRPr lang="zh-CN" altLang="en-US" dirty="0"/>
          </a:p>
        </p:txBody>
      </p:sp>
      <p:sp>
        <p:nvSpPr>
          <p:cNvPr id="17" name="矩形 22">
            <a:extLst>
              <a:ext uri="{FF2B5EF4-FFF2-40B4-BE49-F238E27FC236}">
                <a16:creationId xmlns:a16="http://schemas.microsoft.com/office/drawing/2014/main" id="{1B8E589D-54D3-4D07-B12B-75053A3E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206" y="2643759"/>
            <a:ext cx="2222738" cy="152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创建题目集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删除题目集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题目集信息更改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查询题目集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邀请其他用户加入题目集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审计题目集中其他用户的行为</a:t>
            </a:r>
          </a:p>
        </p:txBody>
      </p:sp>
    </p:spTree>
    <p:extLst>
      <p:ext uri="{BB962C8B-B14F-4D97-AF65-F5344CB8AC3E}">
        <p14:creationId xmlns:p14="http://schemas.microsoft.com/office/powerpoint/2010/main" val="71571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6"/>
          <p:cNvGrpSpPr/>
          <p:nvPr/>
        </p:nvGrpSpPr>
        <p:grpSpPr bwMode="auto">
          <a:xfrm>
            <a:off x="1571625" y="1643063"/>
            <a:ext cx="2714625" cy="1900237"/>
            <a:chOff x="1214414" y="1428742"/>
            <a:chExt cx="3316298" cy="2329538"/>
          </a:xfrm>
        </p:grpSpPr>
        <p:sp>
          <p:nvSpPr>
            <p:cNvPr id="3" name="圆角矩形 2"/>
            <p:cNvSpPr/>
            <p:nvPr/>
          </p:nvSpPr>
          <p:spPr>
            <a:xfrm rot="18784635">
              <a:off x="3495212" y="2004651"/>
              <a:ext cx="1045082" cy="1025918"/>
            </a:xfrm>
            <a:prstGeom prst="roundRect">
              <a:avLst>
                <a:gd name="adj" fmla="val 10833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18784635">
              <a:off x="1213258" y="1429898"/>
              <a:ext cx="2329538" cy="2327227"/>
            </a:xfrm>
            <a:prstGeom prst="roundRect">
              <a:avLst>
                <a:gd name="adj" fmla="val 6182"/>
              </a:avLst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8784635">
              <a:off x="3461309" y="3206426"/>
              <a:ext cx="469021" cy="48677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785938" y="1857375"/>
            <a:ext cx="14287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800" b="1">
                <a:solidFill>
                  <a:schemeClr val="bg1"/>
                </a:solidFill>
              </a:rPr>
              <a:t>03</a:t>
            </a:r>
            <a:endParaRPr lang="zh-CN" altLang="en-US" sz="8800" b="1">
              <a:solidFill>
                <a:schemeClr val="bg1"/>
              </a:solidFill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028459" y="1733090"/>
            <a:ext cx="2000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sp>
        <p:nvSpPr>
          <p:cNvPr id="14341" name="矩形 7"/>
          <p:cNvSpPr>
            <a:spLocks noChangeArrowheads="1"/>
          </p:cNvSpPr>
          <p:nvPr/>
        </p:nvSpPr>
        <p:spPr bwMode="auto">
          <a:xfrm>
            <a:off x="5000625" y="2320925"/>
            <a:ext cx="28575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系统环境</a:t>
            </a:r>
            <a:endParaRPr lang="en-US" altLang="zh-CN" sz="1400" dirty="0">
              <a:solidFill>
                <a:schemeClr val="bg1"/>
              </a:solidFill>
              <a:sym typeface="方正兰亭细黑_GBK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数据库设计</a:t>
            </a:r>
            <a:endParaRPr lang="en-US" altLang="zh-CN" sz="1400" dirty="0">
              <a:solidFill>
                <a:schemeClr val="bg1"/>
              </a:solidFill>
              <a:sym typeface="方正兰亭细黑_GBK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sym typeface="方正兰亭细黑_GBK"/>
              </a:rPr>
              <a:t>判题模块设计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7" name="组合 26"/>
          <p:cNvGrpSpPr/>
          <p:nvPr/>
        </p:nvGrpSpPr>
        <p:grpSpPr bwMode="auto">
          <a:xfrm>
            <a:off x="250825" y="0"/>
            <a:ext cx="2419350" cy="700088"/>
            <a:chOff x="251520" y="0"/>
            <a:chExt cx="2418993" cy="699542"/>
          </a:xfrm>
        </p:grpSpPr>
        <p:sp>
          <p:nvSpPr>
            <p:cNvPr id="28" name="五边形 27"/>
            <p:cNvSpPr/>
            <p:nvPr/>
          </p:nvSpPr>
          <p:spPr>
            <a:xfrm rot="5400000">
              <a:off x="149362" y="102158"/>
              <a:ext cx="699542" cy="495227"/>
            </a:xfrm>
            <a:prstGeom prst="homePlate">
              <a:avLst/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49" name="TextBox 129"/>
            <p:cNvSpPr txBox="1">
              <a:spLocks noChangeArrowheads="1"/>
            </p:cNvSpPr>
            <p:nvPr/>
          </p:nvSpPr>
          <p:spPr bwMode="auto">
            <a:xfrm>
              <a:off x="753148" y="98163"/>
              <a:ext cx="19173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系统环境</a:t>
              </a:r>
            </a:p>
          </p:txBody>
        </p:sp>
      </p:grpSp>
      <p:sp>
        <p:nvSpPr>
          <p:cNvPr id="32" name="文本框 19">
            <a:extLst>
              <a:ext uri="{FF2B5EF4-FFF2-40B4-BE49-F238E27FC236}">
                <a16:creationId xmlns:a16="http://schemas.microsoft.com/office/drawing/2014/main" id="{A1D0D39B-2B1F-4D85-BF83-4FD91D5B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203598"/>
            <a:ext cx="1549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</a:t>
            </a:r>
          </a:p>
        </p:txBody>
      </p:sp>
      <p:sp>
        <p:nvSpPr>
          <p:cNvPr id="17" name="矩形 22">
            <a:extLst>
              <a:ext uri="{FF2B5EF4-FFF2-40B4-BE49-F238E27FC236}">
                <a16:creationId xmlns:a16="http://schemas.microsoft.com/office/drawing/2014/main" id="{1B8E589D-54D3-4D07-B12B-75053A3E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851670"/>
            <a:ext cx="2222738" cy="7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操作系统：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window 10</a:t>
            </a: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数据库：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Oracle</a:t>
            </a:r>
          </a:p>
          <a:p>
            <a:pPr eaLnBrk="1" hangingPunct="1">
              <a:lnSpc>
                <a:spcPts val="1900"/>
              </a:lnSpc>
              <a:buFont typeface="Wingdings" panose="05000000000000000000" pitchFamily="2" charset="2"/>
              <a:buChar char="n"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开发环境：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细黑_GBK"/>
              </a:rPr>
              <a:t>sts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细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952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9E153A-0C94-4A7C-AA32-1BACF557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" y="437058"/>
            <a:ext cx="9144000" cy="4706442"/>
          </a:xfrm>
          <a:prstGeom prst="rect">
            <a:avLst/>
          </a:prstGeom>
        </p:spPr>
      </p:pic>
      <p:grpSp>
        <p:nvGrpSpPr>
          <p:cNvPr id="15368" name="组合 31"/>
          <p:cNvGrpSpPr/>
          <p:nvPr/>
        </p:nvGrpSpPr>
        <p:grpSpPr bwMode="auto">
          <a:xfrm>
            <a:off x="250825" y="0"/>
            <a:ext cx="2419350" cy="700088"/>
            <a:chOff x="251520" y="0"/>
            <a:chExt cx="2418993" cy="699542"/>
          </a:xfrm>
        </p:grpSpPr>
        <p:sp>
          <p:nvSpPr>
            <p:cNvPr id="33" name="五边形 32"/>
            <p:cNvSpPr/>
            <p:nvPr/>
          </p:nvSpPr>
          <p:spPr>
            <a:xfrm rot="5400000">
              <a:off x="149362" y="102158"/>
              <a:ext cx="699542" cy="495227"/>
            </a:xfrm>
            <a:prstGeom prst="homePlate">
              <a:avLst/>
            </a:prstGeom>
            <a:solidFill>
              <a:srgbClr val="E6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70" name="TextBox 129"/>
            <p:cNvSpPr txBox="1">
              <a:spLocks noChangeArrowheads="1"/>
            </p:cNvSpPr>
            <p:nvPr/>
          </p:nvSpPr>
          <p:spPr bwMode="auto">
            <a:xfrm>
              <a:off x="753148" y="98163"/>
              <a:ext cx="19173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324</Words>
  <Application>Microsoft Office PowerPoint</Application>
  <PresentationFormat>全屏显示(16:9)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华康海报体W12(P)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OTime</cp:lastModifiedBy>
  <cp:revision>47</cp:revision>
  <dcterms:created xsi:type="dcterms:W3CDTF">2015-08-06T02:11:00Z</dcterms:created>
  <dcterms:modified xsi:type="dcterms:W3CDTF">2019-11-15T02:47:44Z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