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3314"/>
    <a:srgbClr val="822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0618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8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0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5036400"/>
          </a:xfrm>
        </p:spPr>
        <p:txBody>
          <a:bodyPr/>
          <a:lstStyle>
            <a:lvl1pPr>
              <a:defRPr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>
              <a:defRPr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>
              <a:defRPr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>
              <a:defRPr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>
              <a:defRPr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5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11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6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6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600"/>
          </a:xfrm>
        </p:spPr>
        <p:txBody>
          <a:bodyPr>
            <a:noAutofit/>
          </a:bodyPr>
          <a:lstStyle>
            <a:lvl1pPr>
              <a:defRPr sz="440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1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3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5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FE3421-1CE9-4C99-BA61-9AC32D7E12EC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7292A9-D850-46A8-9AFC-4A8025462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cmbishop/PR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research.microsoft.com/~cmbishop/PRML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908720"/>
            <a:ext cx="6172200" cy="1894362"/>
          </a:xfrm>
        </p:spPr>
        <p:txBody>
          <a:bodyPr>
            <a:noAutofit/>
          </a:bodyPr>
          <a:lstStyle/>
          <a:p>
            <a:r>
              <a:rPr kumimoji="1" lang="en-US" altLang="ja-JP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PRML</a:t>
            </a:r>
            <a:r>
              <a:rPr lang="ja-JP" altLang="en-US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輪講</a:t>
            </a:r>
            <a:r>
              <a:rPr lang="en-US" altLang="ja-JP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/>
            </a:r>
            <a:br>
              <a:rPr lang="en-US" altLang="ja-JP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</a:br>
            <a:r>
              <a:rPr lang="ja-JP" altLang="en-US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第</a:t>
            </a:r>
            <a:r>
              <a:rPr lang="en-US" altLang="ja-JP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4</a:t>
            </a:r>
            <a:r>
              <a:rPr lang="ja-JP" altLang="en-US" sz="48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章 線形識別モデル</a:t>
            </a:r>
            <a:endParaRPr kumimoji="1" lang="ja-JP" altLang="en-US" sz="48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3789040"/>
            <a:ext cx="6172200" cy="137160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東工大 理学院 物理学系</a:t>
            </a:r>
            <a:endParaRPr lang="en-US" altLang="ja-JP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r>
              <a:rPr kumimoji="1" lang="ja-JP" altLang="en-US" sz="2400" dirty="0" smtClean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　　したろう</a:t>
            </a:r>
            <a:endParaRPr kumimoji="1" lang="ja-JP" altLang="en-US" sz="24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9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最小</a:t>
            </a:r>
            <a:r>
              <a:rPr lang="ja-JP" altLang="en-US" dirty="0" smtClean="0"/>
              <a:t>二乗法の問題点；</a:t>
            </a:r>
            <a:r>
              <a:rPr lang="en-US" altLang="ja-JP" dirty="0" smtClean="0"/>
              <a:t>2</a:t>
            </a:r>
            <a:r>
              <a:rPr lang="ja-JP" altLang="en-US" dirty="0"/>
              <a:t>点</a:t>
            </a:r>
            <a:r>
              <a:rPr lang="ja-JP" altLang="en-US" dirty="0" smtClean="0"/>
              <a:t> </a:t>
            </a:r>
            <a:r>
              <a:rPr lang="en-US" altLang="ja-JP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4.1.2</a:t>
            </a:r>
            <a:endParaRPr kumimoji="1" lang="ja-JP" altLang="en-US" sz="27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16541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ja-JP" altLang="en-US" dirty="0" smtClean="0"/>
              <a:t>外れ値に敏感</a:t>
            </a:r>
            <a:endParaRPr kumimoji="1" lang="en-US" altLang="ja-JP" dirty="0" smtClean="0"/>
          </a:p>
          <a:p>
            <a:pPr marL="0" indent="457200">
              <a:buNone/>
            </a:pP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対策：別の誤差関数 </a:t>
            </a:r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7.1.2</a:t>
            </a:r>
            <a:endParaRPr kumimoji="1"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3068960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2. </a:t>
            </a:r>
            <a:r>
              <a:rPr lang="ja-JP" altLang="en-US" dirty="0" smtClean="0"/>
              <a:t>不適切な確率モデル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457200">
              <a:buNone/>
            </a:pP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対策：適切な確率モデルを採択する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200292" y="1350415"/>
            <a:ext cx="1440160" cy="1461871"/>
            <a:chOff x="6732240" y="1205305"/>
            <a:chExt cx="2048793" cy="2079679"/>
          </a:xfrm>
        </p:grpSpPr>
        <p:pic>
          <p:nvPicPr>
            <p:cNvPr id="2051" name="Picture 3" descr="C:\Users\shitaro\Downloads\prmlfigs-png\Figure4.4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205305"/>
              <a:ext cx="2048793" cy="207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円/楕円 4"/>
            <p:cNvSpPr/>
            <p:nvPr/>
          </p:nvSpPr>
          <p:spPr>
            <a:xfrm rot="1941566">
              <a:off x="8309758" y="2420887"/>
              <a:ext cx="464617" cy="64807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6804248" y="2812286"/>
            <a:ext cx="2232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rPr>
              <a:t>出典：</a:t>
            </a:r>
            <a:r>
              <a:rPr kumimoji="1" lang="en-US" altLang="ja-JP" sz="600" dirty="0" smtClean="0"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  <a:hlinkClick r:id="rId3"/>
              </a:rPr>
              <a:t>http://research.microsoft.com/~cmbishop/PRML</a:t>
            </a:r>
            <a:endParaRPr kumimoji="1" lang="ja-JP" altLang="en-US" sz="600" dirty="0">
              <a:latin typeface="M+ 1p light" panose="020B0403020203020207" pitchFamily="50" charset="-128"/>
              <a:ea typeface="M+ 1p light" panose="020B0403020203020207" pitchFamily="50" charset="-128"/>
              <a:cs typeface="M+ 1p light" panose="020B0403020203020207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44379" y="2812286"/>
            <a:ext cx="2232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 smtClean="0"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rPr>
              <a:t>出典：</a:t>
            </a:r>
            <a:r>
              <a:rPr kumimoji="1" lang="en-US" altLang="ja-JP" sz="600" dirty="0" smtClean="0"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  <a:hlinkClick r:id="rId3"/>
              </a:rPr>
              <a:t>http://research.microsoft.com/~cmbishop/PRML</a:t>
            </a:r>
            <a:endParaRPr kumimoji="1" lang="ja-JP" altLang="en-US" sz="600" dirty="0">
              <a:latin typeface="M+ 1p light" panose="020B0403020203020207" pitchFamily="50" charset="-128"/>
              <a:ea typeface="M+ 1p light" panose="020B0403020203020207" pitchFamily="50" charset="-128"/>
              <a:cs typeface="M+ 1p light" panose="020B0403020203020207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6316330" y="2058384"/>
            <a:ext cx="720083" cy="36004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12274" y="154561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外れ値を</a:t>
            </a:r>
            <a:endParaRPr kumimoji="1" lang="en-US" altLang="ja-JP" sz="1600" dirty="0" smtClean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追加</a:t>
            </a:r>
            <a:endParaRPr kumimoji="1" lang="ja-JP" altLang="en-US" sz="1600" dirty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426" y="1350414"/>
            <a:ext cx="1440155" cy="146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71600" y="37890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最小二乗法：</a:t>
            </a:r>
            <a:r>
              <a:rPr kumimoji="1" lang="en-US" altLang="ja-JP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Gauss</a:t>
            </a:r>
            <a:r>
              <a:rPr kumimoji="1"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分布を仮定</a:t>
            </a:r>
            <a:endParaRPr kumimoji="1" lang="ja-JP" altLang="en-US" dirty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65418" y="467010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2</a:t>
            </a:r>
            <a:r>
              <a:rPr kumimoji="1"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値目的変数：</a:t>
            </a:r>
            <a:r>
              <a:rPr kumimoji="1" lang="en-US" altLang="ja-JP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Gauss</a:t>
            </a:r>
            <a:r>
              <a:rPr kumimoji="1"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分布に従っていない</a:t>
            </a:r>
            <a:endParaRPr kumimoji="1" lang="ja-JP" altLang="en-US" dirty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p:sp>
        <p:nvSpPr>
          <p:cNvPr id="19" name="上下矢印 18"/>
          <p:cNvSpPr/>
          <p:nvPr/>
        </p:nvSpPr>
        <p:spPr>
          <a:xfrm>
            <a:off x="2863729" y="4156265"/>
            <a:ext cx="680238" cy="513836"/>
          </a:xfrm>
          <a:prstGeom prst="upDownArrow">
            <a:avLst>
              <a:gd name="adj1" fmla="val 49369"/>
              <a:gd name="adj2" fmla="val 2827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3" descr="%%LaTeXBox2e%%width=3EBB1143;height=F8293942;ratio=96000000;prevw=E5985A43;prevh=77DF8A42;&#10;\documentclass[12pt]{jarticle}&#10;\usepackage{amsmath}&#10;\pagestyle{empty}&#10;&#10;\begin{document}&#10;\begin{align*}&#10;t=(0, \ldots, 0, \overbrace{1}^{k番目}, 0, \ldots, 0)&#10;\end{align*}&#10;\end{document}&#10;"/>
          <p:cNvGrpSpPr>
            <a:grpSpLocks noChangeAspect="1"/>
          </p:cNvGrpSpPr>
          <p:nvPr/>
        </p:nvGrpSpPr>
        <p:grpSpPr>
          <a:xfrm>
            <a:off x="6012160" y="4221088"/>
            <a:ext cx="2776185" cy="881843"/>
            <a:chOff x="3149212" y="1668938"/>
            <a:chExt cx="2776185" cy="881843"/>
          </a:xfrm>
        </p:grpSpPr>
        <p:sp>
          <p:nvSpPr>
            <p:cNvPr id="79" name="4"/>
            <p:cNvSpPr txBox="1"/>
            <p:nvPr/>
          </p:nvSpPr>
          <p:spPr>
            <a:xfrm>
              <a:off x="3149212" y="1973700"/>
              <a:ext cx="8496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≴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0" name="5"/>
            <p:cNvSpPr txBox="1"/>
            <p:nvPr/>
          </p:nvSpPr>
          <p:spPr>
            <a:xfrm>
              <a:off x="3301594" y="1973700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1" name="6"/>
            <p:cNvSpPr txBox="1"/>
            <p:nvPr/>
          </p:nvSpPr>
          <p:spPr>
            <a:xfrm>
              <a:off x="3553144" y="1973700"/>
              <a:ext cx="9137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2" name="7"/>
            <p:cNvSpPr txBox="1"/>
            <p:nvPr/>
          </p:nvSpPr>
          <p:spPr>
            <a:xfrm>
              <a:off x="3645056" y="1973700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3" name="8"/>
            <p:cNvSpPr txBox="1"/>
            <p:nvPr/>
          </p:nvSpPr>
          <p:spPr>
            <a:xfrm>
              <a:off x="3761156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4" name="9"/>
            <p:cNvSpPr txBox="1"/>
            <p:nvPr/>
          </p:nvSpPr>
          <p:spPr>
            <a:xfrm>
              <a:off x="3867581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5" name="10"/>
            <p:cNvSpPr txBox="1"/>
            <p:nvPr/>
          </p:nvSpPr>
          <p:spPr>
            <a:xfrm>
              <a:off x="3974006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6" name="11"/>
            <p:cNvSpPr txBox="1"/>
            <p:nvPr/>
          </p:nvSpPr>
          <p:spPr>
            <a:xfrm>
              <a:off x="4078012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7" name="12"/>
            <p:cNvSpPr txBox="1"/>
            <p:nvPr/>
          </p:nvSpPr>
          <p:spPr>
            <a:xfrm>
              <a:off x="4184438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8" name="13"/>
            <p:cNvSpPr txBox="1"/>
            <p:nvPr/>
          </p:nvSpPr>
          <p:spPr>
            <a:xfrm>
              <a:off x="4290862" y="1973700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9" name="14"/>
            <p:cNvSpPr txBox="1"/>
            <p:nvPr/>
          </p:nvSpPr>
          <p:spPr>
            <a:xfrm>
              <a:off x="4409381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0" name="15"/>
            <p:cNvSpPr txBox="1"/>
            <p:nvPr/>
          </p:nvSpPr>
          <p:spPr>
            <a:xfrm>
              <a:off x="4513388" y="1678612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1" name="16"/>
            <p:cNvSpPr txBox="1"/>
            <p:nvPr/>
          </p:nvSpPr>
          <p:spPr>
            <a:xfrm>
              <a:off x="4656094" y="1668938"/>
              <a:ext cx="153888" cy="184666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ja-JP" altLang="en-US" sz="1200" b="0" i="0" smtClean="0">
                  <a:solidFill>
                    <a:srgbClr val="000000"/>
                  </a:solidFill>
                  <a:latin typeface="ＭＳ 明朝"/>
                  <a:ea typeface="ＭＳ 明朝"/>
                  <a:sym typeface="ＭＳ 明朝"/>
                </a:rPr>
                <a:t>番</a:t>
              </a:r>
              <a:endParaRPr kumimoji="1" lang="ja-JP" altLang="en-US" sz="1250" b="0" i="0">
                <a:solidFill>
                  <a:srgbClr val="000000"/>
                </a:solidFill>
                <a:latin typeface="ＭＳ 明朝"/>
                <a:ea typeface="ＭＳ 明朝"/>
                <a:sym typeface="ＭＳ 明朝"/>
              </a:endParaRPr>
            </a:p>
          </p:txBody>
        </p:sp>
        <p:sp>
          <p:nvSpPr>
            <p:cNvPr id="92" name="17"/>
            <p:cNvSpPr txBox="1"/>
            <p:nvPr/>
          </p:nvSpPr>
          <p:spPr>
            <a:xfrm>
              <a:off x="4810894" y="1668938"/>
              <a:ext cx="153888" cy="184666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ja-JP" altLang="en-US" sz="1200" b="0" i="0" smtClean="0">
                  <a:solidFill>
                    <a:srgbClr val="000000"/>
                  </a:solidFill>
                  <a:latin typeface="ＭＳ 明朝"/>
                  <a:ea typeface="ＭＳ 明朝"/>
                  <a:sym typeface="ＭＳ 明朝"/>
                </a:rPr>
                <a:t>目</a:t>
              </a:r>
              <a:endParaRPr kumimoji="1" lang="ja-JP" altLang="en-US" sz="1250" b="0" i="0">
                <a:solidFill>
                  <a:srgbClr val="000000"/>
                </a:solidFill>
                <a:latin typeface="ＭＳ 明朝"/>
                <a:ea typeface="ＭＳ 明朝"/>
                <a:sym typeface="ＭＳ 明朝"/>
              </a:endParaRPr>
            </a:p>
          </p:txBody>
        </p:sp>
        <p:sp>
          <p:nvSpPr>
            <p:cNvPr id="93" name="18"/>
            <p:cNvSpPr txBox="1"/>
            <p:nvPr/>
          </p:nvSpPr>
          <p:spPr>
            <a:xfrm>
              <a:off x="4523062" y="1753117"/>
              <a:ext cx="10900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≺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94" name="19"/>
            <p:cNvSpPr txBox="1"/>
            <p:nvPr/>
          </p:nvSpPr>
          <p:spPr>
            <a:xfrm>
              <a:off x="4631906" y="1753117"/>
              <a:ext cx="10900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≽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95" name="20"/>
            <p:cNvSpPr txBox="1"/>
            <p:nvPr/>
          </p:nvSpPr>
          <p:spPr>
            <a:xfrm>
              <a:off x="4738331" y="1753117"/>
              <a:ext cx="10900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≼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96" name="21"/>
            <p:cNvSpPr txBox="1"/>
            <p:nvPr/>
          </p:nvSpPr>
          <p:spPr>
            <a:xfrm>
              <a:off x="4847175" y="1753117"/>
              <a:ext cx="10900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≻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97" name="22"/>
            <p:cNvSpPr txBox="1"/>
            <p:nvPr/>
          </p:nvSpPr>
          <p:spPr>
            <a:xfrm>
              <a:off x="4680281" y="1973700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8" name="23"/>
            <p:cNvSpPr txBox="1"/>
            <p:nvPr/>
          </p:nvSpPr>
          <p:spPr>
            <a:xfrm>
              <a:off x="4965694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9" name="24"/>
            <p:cNvSpPr txBox="1"/>
            <p:nvPr/>
          </p:nvSpPr>
          <p:spPr>
            <a:xfrm>
              <a:off x="5069700" y="1973700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0" name="25"/>
            <p:cNvSpPr txBox="1"/>
            <p:nvPr/>
          </p:nvSpPr>
          <p:spPr>
            <a:xfrm>
              <a:off x="5188219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1" name="26"/>
            <p:cNvSpPr txBox="1"/>
            <p:nvPr/>
          </p:nvSpPr>
          <p:spPr>
            <a:xfrm>
              <a:off x="5294644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2" name="27"/>
            <p:cNvSpPr txBox="1"/>
            <p:nvPr/>
          </p:nvSpPr>
          <p:spPr>
            <a:xfrm>
              <a:off x="5398650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3" name="28"/>
            <p:cNvSpPr txBox="1"/>
            <p:nvPr/>
          </p:nvSpPr>
          <p:spPr>
            <a:xfrm>
              <a:off x="5505075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4" name="29"/>
            <p:cNvSpPr txBox="1"/>
            <p:nvPr/>
          </p:nvSpPr>
          <p:spPr>
            <a:xfrm>
              <a:off x="5611500" y="1973700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5" name="30"/>
            <p:cNvSpPr txBox="1"/>
            <p:nvPr/>
          </p:nvSpPr>
          <p:spPr>
            <a:xfrm>
              <a:off x="5717925" y="1973700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6" name="31"/>
            <p:cNvSpPr txBox="1"/>
            <p:nvPr/>
          </p:nvSpPr>
          <p:spPr>
            <a:xfrm>
              <a:off x="5834025" y="1973700"/>
              <a:ext cx="9137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0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/>
              <a:t>4</a:t>
            </a:r>
            <a:r>
              <a:rPr kumimoji="1" lang="ja-JP" altLang="en-US" sz="4000" dirty="0" smtClean="0"/>
              <a:t>章；分類問題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68201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目的：入力を</a:t>
            </a:r>
            <a:r>
              <a:rPr lang="ja-JP" altLang="en-US" dirty="0" smtClean="0"/>
              <a:t>クラスの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割り当てる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149766" y="2490862"/>
            <a:ext cx="3526690" cy="2304256"/>
            <a:chOff x="4645710" y="2492896"/>
            <a:chExt cx="3526690" cy="2304256"/>
          </a:xfrm>
        </p:grpSpPr>
        <p:sp>
          <p:nvSpPr>
            <p:cNvPr id="4" name="正方形/長方形 3"/>
            <p:cNvSpPr/>
            <p:nvPr/>
          </p:nvSpPr>
          <p:spPr>
            <a:xfrm>
              <a:off x="5580112" y="2492896"/>
              <a:ext cx="1872208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645710" y="3501008"/>
              <a:ext cx="1872208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300192" y="3284984"/>
              <a:ext cx="1872208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5832991" y="1842790"/>
            <a:ext cx="190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決定領域</a:t>
            </a:r>
            <a:endParaRPr kumimoji="1" lang="ja-JP" altLang="en-US" sz="3200" dirty="0">
              <a:solidFill>
                <a:schemeClr val="accent1"/>
              </a:solidFill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4860449"/>
            <a:ext cx="442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決定面 </a:t>
            </a:r>
            <a:r>
              <a:rPr kumimoji="1" lang="en-US" altLang="ja-JP" sz="32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(or </a:t>
            </a:r>
            <a:r>
              <a:rPr kumimoji="1" lang="ja-JP" altLang="en-US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決定境界</a:t>
            </a:r>
            <a:r>
              <a:rPr kumimoji="1" lang="en-US" altLang="ja-JP" sz="32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)</a:t>
            </a:r>
            <a:endParaRPr kumimoji="1" lang="ja-JP" altLang="en-US" sz="32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986282" y="2001523"/>
            <a:ext cx="1944216" cy="1954961"/>
            <a:chOff x="827584" y="2708920"/>
            <a:chExt cx="1944216" cy="1954961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151621" y="2924944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rPr>
                <a:t>入力</a:t>
              </a:r>
              <a:endParaRPr kumimoji="1" lang="ja-JP" altLang="en-US" sz="3200" dirty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endParaRPr>
            </a:p>
          </p:txBody>
        </p:sp>
        <p:sp>
          <p:nvSpPr>
            <p:cNvPr id="11" name="3" descr="%%LaTeXBox2e%%width=F0490541;height=F857F241;ratio=2C010000;prevw=11EFC741;prevh=FFC1B542;&#10;\documentclass[12pt]{jarticle}&#10;\usepackage{amsmath}&#10;\usepackage{bm}&#10;\pagestyle{empty}&#10;&#10;\begin{document}&#10;\begin{align*}&#10;\bm{x}&#10;\end{align*}&#10;\end{document}&#10;"/>
            <p:cNvSpPr txBox="1"/>
            <p:nvPr/>
          </p:nvSpPr>
          <p:spPr>
            <a:xfrm>
              <a:off x="1640995" y="3509719"/>
              <a:ext cx="317395" cy="1154162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7500" b="0" i="0" dirty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 dirty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827584" y="2708920"/>
              <a:ext cx="1944216" cy="144016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3" descr="%%LaTeXBox2e%%width=25465A41;height=FF57F241;ratio=2C010000;prevw=9CB42342;prevh=FFC1B542;&#10;\documentclass[12pt]{jarticle}&#10;\usepackage{amsmath}&#10;\usepackage{bm}&#10;\pagestyle{empty}&#10;&#10;\begin{document}&#10;\begin{align*}&#10;C_{k}&#10;\end{align*}&#10;\end{document}&#10;"/>
          <p:cNvGrpSpPr>
            <a:grpSpLocks noChangeAspect="1"/>
          </p:cNvGrpSpPr>
          <p:nvPr/>
        </p:nvGrpSpPr>
        <p:grpSpPr>
          <a:xfrm>
            <a:off x="5889290" y="3931022"/>
            <a:ext cx="519765" cy="1154162"/>
            <a:chOff x="8804250" y="3565238"/>
            <a:chExt cx="519765" cy="1154162"/>
          </a:xfrm>
        </p:grpSpPr>
        <p:sp>
          <p:nvSpPr>
            <p:cNvPr id="16" name="4"/>
            <p:cNvSpPr txBox="1"/>
            <p:nvPr/>
          </p:nvSpPr>
          <p:spPr>
            <a:xfrm>
              <a:off x="8804250" y="3565238"/>
              <a:ext cx="336631" cy="1154162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7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" name="5"/>
            <p:cNvSpPr txBox="1"/>
            <p:nvPr/>
          </p:nvSpPr>
          <p:spPr>
            <a:xfrm>
              <a:off x="9142875" y="3753900"/>
              <a:ext cx="181140" cy="78483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1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</p:grpSp>
      <p:grpSp>
        <p:nvGrpSpPr>
          <p:cNvPr id="21" name="3" descr="%%LaTeXBox2e%%width=43E05441;height=FF57F241;ratio=2C010000;prevw=32A81F42;prevh=FFC1B542;&#10;\documentclass[12pt]{jarticle}&#10;\usepackage{amsmath}&#10;\usepackage{bm}&#10;\pagestyle{empty}&#10;&#10;\begin{document}&#10;\begin{align*}&#10;C_{1}&#10;\end{align*}&#10;\end{document}&#10;"/>
          <p:cNvGrpSpPr>
            <a:grpSpLocks noChangeAspect="1"/>
          </p:cNvGrpSpPr>
          <p:nvPr/>
        </p:nvGrpSpPr>
        <p:grpSpPr>
          <a:xfrm>
            <a:off x="6769095" y="2734910"/>
            <a:ext cx="506911" cy="1154162"/>
            <a:chOff x="8813925" y="3565238"/>
            <a:chExt cx="506911" cy="1154162"/>
          </a:xfrm>
        </p:grpSpPr>
        <p:sp>
          <p:nvSpPr>
            <p:cNvPr id="22" name="4"/>
            <p:cNvSpPr txBox="1"/>
            <p:nvPr/>
          </p:nvSpPr>
          <p:spPr>
            <a:xfrm>
              <a:off x="8813925" y="3565238"/>
              <a:ext cx="336631" cy="1154162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7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" name="5"/>
            <p:cNvSpPr txBox="1"/>
            <p:nvPr/>
          </p:nvSpPr>
          <p:spPr>
            <a:xfrm>
              <a:off x="9147712" y="3753900"/>
              <a:ext cx="173124" cy="78483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1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</p:grpSp>
      <p:grpSp>
        <p:nvGrpSpPr>
          <p:cNvPr id="27" name="3" descr="%%LaTeXBox2e%%width=C9B28441;height=FF57F241;ratio=2C010000;prevw=2D0C4742;prevh=FFC1B542;&#10;\documentclass[12pt]{jarticle}&#10;\usepackage{amsmath}&#10;\usepackage{bm}&#10;\pagestyle{empty}&#10;&#10;\begin{document}&#10;\begin{align*}&#10;C_{K}&#10;\end{align*}&#10;\end{document}&#10;"/>
          <p:cNvGrpSpPr>
            <a:grpSpLocks noChangeAspect="1"/>
          </p:cNvGrpSpPr>
          <p:nvPr/>
        </p:nvGrpSpPr>
        <p:grpSpPr>
          <a:xfrm>
            <a:off x="7489175" y="3708562"/>
            <a:ext cx="631976" cy="1154162"/>
            <a:chOff x="8741362" y="3565238"/>
            <a:chExt cx="631976" cy="1154162"/>
          </a:xfrm>
        </p:grpSpPr>
        <p:sp>
          <p:nvSpPr>
            <p:cNvPr id="28" name="4"/>
            <p:cNvSpPr txBox="1"/>
            <p:nvPr/>
          </p:nvSpPr>
          <p:spPr>
            <a:xfrm>
              <a:off x="8741362" y="3565238"/>
              <a:ext cx="336631" cy="1154162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7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9" name="5"/>
            <p:cNvSpPr txBox="1"/>
            <p:nvPr/>
          </p:nvSpPr>
          <p:spPr>
            <a:xfrm>
              <a:off x="9079988" y="3753900"/>
              <a:ext cx="293350" cy="78483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1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</p:grpSp>
      <p:cxnSp>
        <p:nvCxnSpPr>
          <p:cNvPr id="31" name="直線矢印コネクタ 30"/>
          <p:cNvCxnSpPr>
            <a:stCxn id="12" idx="0"/>
          </p:cNvCxnSpPr>
          <p:nvPr/>
        </p:nvCxnSpPr>
        <p:spPr>
          <a:xfrm flipV="1">
            <a:off x="2393333" y="4512099"/>
            <a:ext cx="2756433" cy="34835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496" y="4571836"/>
            <a:ext cx="239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決定</a:t>
            </a:r>
            <a:r>
              <a:rPr lang="ja-JP" altLang="en-US" dirty="0" smtClean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領域の境界</a:t>
            </a:r>
            <a:endParaRPr kumimoji="1" lang="ja-JP" altLang="en-US" dirty="0"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p:cxnSp>
        <p:nvCxnSpPr>
          <p:cNvPr id="33" name="直線矢印コネクタ 32"/>
          <p:cNvCxnSpPr>
            <a:stCxn id="13" idx="6"/>
          </p:cNvCxnSpPr>
          <p:nvPr/>
        </p:nvCxnSpPr>
        <p:spPr>
          <a:xfrm>
            <a:off x="2930498" y="2721603"/>
            <a:ext cx="2433590" cy="142544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乗算記号 36"/>
          <p:cNvSpPr/>
          <p:nvPr/>
        </p:nvSpPr>
        <p:spPr>
          <a:xfrm>
            <a:off x="5426584" y="4146760"/>
            <a:ext cx="432048" cy="4320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3528" y="5571237"/>
            <a:ext cx="848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線形分離可能</a:t>
            </a:r>
            <a:endParaRPr lang="en-US" altLang="ja-JP" sz="32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indent="457200"/>
            <a:r>
              <a:rPr kumimoji="1" lang="ja-JP" altLang="en-US" sz="2400" dirty="0" smtClean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線形な決定面で各クラスに分離できるデータ集合</a:t>
            </a:r>
            <a:endParaRPr kumimoji="1" lang="ja-JP" altLang="en-US" sz="2400" dirty="0"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8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分類問題の</a:t>
            </a:r>
            <a:r>
              <a:rPr lang="ja-JP" altLang="en-US" dirty="0" smtClean="0"/>
              <a:t>アプローチ；</a:t>
            </a:r>
            <a:r>
              <a:rPr lang="en-US" altLang="ja-JP" dirty="0" smtClean="0"/>
              <a:t>3</a:t>
            </a:r>
            <a:r>
              <a:rPr lang="ja-JP" altLang="en-US" dirty="0" smtClean="0"/>
              <a:t>択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dirty="0" smtClean="0"/>
                  <a:t>識別関数を構築 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1.5.4 (c)</a:t>
                </a:r>
              </a:p>
              <a:p>
                <a:pPr marL="457200" lvl="1" indent="0">
                  <a:buNone/>
                </a:pPr>
                <a:r>
                  <a:rPr lang="en-US" altLang="ja-JP" sz="2400" dirty="0"/>
                  <a:t>c</a:t>
                </a:r>
                <a:r>
                  <a:rPr kumimoji="1" lang="en-US" altLang="ja-JP" sz="2400" dirty="0" smtClean="0"/>
                  <a:t>f. </a:t>
                </a:r>
                <a:r>
                  <a:rPr kumimoji="1" lang="ja-JP" altLang="en-US" sz="2400" dirty="0" smtClean="0"/>
                  <a:t>パーセプトロン </a:t>
                </a:r>
                <a:r>
                  <a:rPr kumimoji="1" lang="en-US" altLang="ja-JP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4.1.7</a:t>
                </a:r>
                <a:r>
                  <a:rPr kumimoji="1" lang="ja-JP" altLang="en-US" sz="2400" dirty="0" err="1" smtClean="0"/>
                  <a:t>，</a:t>
                </a:r>
                <a:r>
                  <a:rPr kumimoji="1" lang="en-US" altLang="ja-JP" sz="2400" dirty="0" smtClean="0"/>
                  <a:t>SVM </a:t>
                </a:r>
                <a:r>
                  <a:rPr kumimoji="1" lang="en-US" altLang="ja-JP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r>
                  <a:rPr kumimoji="1" lang="ja-JP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章</a:t>
                </a:r>
                <a:endParaRPr kumimoji="1" lang="en-US" altLang="ja-JP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識別モデル </a:t>
                </a:r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1.5.4 (b)</a:t>
                </a:r>
              </a:p>
              <a:p>
                <a:pPr marL="457200" lvl="1" indent="0">
                  <a:buNone/>
                </a:pPr>
                <a:r>
                  <a:rPr lang="ja-JP" altLang="en-US" sz="2400" dirty="0"/>
                  <a:t>事後</a:t>
                </a:r>
                <a:r>
                  <a:rPr lang="ja-JP" altLang="en-US" sz="240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を直接モデル化する方法</a:t>
                </a:r>
                <a:endParaRPr lang="en-US" altLang="ja-JP" sz="2400" dirty="0" smtClean="0"/>
              </a:p>
              <a:p>
                <a:pPr marL="457200" lvl="1" indent="0">
                  <a:buNone/>
                </a:pPr>
                <a:r>
                  <a:rPr lang="en-US" altLang="ja-JP" sz="2400" dirty="0" smtClean="0"/>
                  <a:t>cf. </a:t>
                </a:r>
                <a:r>
                  <a:rPr lang="ja-JP" altLang="en-US" sz="2400" dirty="0" smtClean="0"/>
                  <a:t>ロジスティック回帰 </a:t>
                </a:r>
                <a:r>
                  <a:rPr lang="en-US" altLang="ja-JP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4.3.2</a:t>
                </a:r>
              </a:p>
              <a:p>
                <a:pPr>
                  <a:lnSpc>
                    <a:spcPct val="160000"/>
                  </a:lnSpc>
                </a:pPr>
                <a:r>
                  <a:rPr kumimoji="1" lang="ja-JP" altLang="en-US" dirty="0" smtClean="0"/>
                  <a:t>生成モデル 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1.5.4 (a)</a:t>
                </a:r>
              </a:p>
              <a:p>
                <a:pPr marL="457200" lvl="1" indent="0">
                  <a:buNone/>
                </a:pPr>
                <a:endParaRPr lang="en-US" altLang="ja-JP" sz="2400" dirty="0" smtClean="0"/>
              </a:p>
              <a:p>
                <a:pPr marL="457200" lvl="1" indent="0">
                  <a:buNone/>
                </a:pPr>
                <a:endParaRPr lang="en-US" altLang="ja-JP" sz="2400" dirty="0" smtClean="0"/>
              </a:p>
              <a:p>
                <a:pPr marL="457200" lvl="1" indent="0">
                  <a:buNone/>
                </a:pPr>
                <a:endParaRPr lang="en-US" altLang="ja-JP" sz="2400" dirty="0"/>
              </a:p>
              <a:p>
                <a:pPr marL="457200" lvl="1" indent="0">
                  <a:buNone/>
                </a:pPr>
                <a:r>
                  <a:rPr lang="en-US" altLang="ja-JP" sz="2400" dirty="0" smtClean="0"/>
                  <a:t>cf. </a:t>
                </a:r>
                <a:r>
                  <a:rPr lang="ja-JP" altLang="en-US" sz="2400" dirty="0" smtClean="0"/>
                  <a:t>ナイーブベイズモデル</a:t>
                </a:r>
                <a:r>
                  <a:rPr lang="ja-JP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ja-JP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8.2.2</a:t>
                </a:r>
                <a:endParaRPr kumimoji="1" lang="ja-JP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542" b="-1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3" descr="%%LaTeXBox2e%%width=D1040443;height=B1B43F42;ratio=C8000000;prevw=D1048443;prevh=B1B4BF42;&#10;\documentclass[12pt]{jarticle}&#10;\usepackage{amsmath}&#10;\usepackage{bm}&#10;\pagestyle{empty}&#10;&#10;\begin{document}&#10;\begin{align*}&#10;p(C_k|\bm{x})&#10;=&#10;\frac{&#10;  p(\bm{x}|C_k) p(C_k) &#10;}&#10;{&#10;  p(\bm{x})&#10;}&#10;\end{align*}&#10;\end{document}&#10;"/>
          <p:cNvGrpSpPr>
            <a:grpSpLocks noChangeAspect="1"/>
          </p:cNvGrpSpPr>
          <p:nvPr/>
        </p:nvGrpSpPr>
        <p:grpSpPr>
          <a:xfrm>
            <a:off x="3018922" y="4659940"/>
            <a:ext cx="3353278" cy="1217332"/>
            <a:chOff x="4356975" y="2193384"/>
            <a:chExt cx="3353278" cy="1217332"/>
          </a:xfrm>
        </p:grpSpPr>
        <p:sp>
          <p:nvSpPr>
            <p:cNvPr id="5" name="4"/>
            <p:cNvSpPr txBox="1"/>
            <p:nvPr/>
          </p:nvSpPr>
          <p:spPr>
            <a:xfrm>
              <a:off x="4356975" y="242197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≰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" name="5"/>
            <p:cNvSpPr txBox="1"/>
            <p:nvPr/>
          </p:nvSpPr>
          <p:spPr>
            <a:xfrm>
              <a:off x="4515000" y="24219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7" name="6"/>
            <p:cNvSpPr txBox="1"/>
            <p:nvPr/>
          </p:nvSpPr>
          <p:spPr>
            <a:xfrm>
              <a:off x="4637550" y="242197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" name="7"/>
            <p:cNvSpPr txBox="1"/>
            <p:nvPr/>
          </p:nvSpPr>
          <p:spPr>
            <a:xfrm>
              <a:off x="4863300" y="25477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" name="8"/>
            <p:cNvSpPr txBox="1"/>
            <p:nvPr/>
          </p:nvSpPr>
          <p:spPr>
            <a:xfrm>
              <a:off x="5001975" y="2412684"/>
              <a:ext cx="881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10" name="9"/>
            <p:cNvSpPr txBox="1"/>
            <p:nvPr/>
          </p:nvSpPr>
          <p:spPr>
            <a:xfrm>
              <a:off x="5089050" y="242197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1" name="10"/>
            <p:cNvSpPr txBox="1"/>
            <p:nvPr/>
          </p:nvSpPr>
          <p:spPr>
            <a:xfrm>
              <a:off x="5301900" y="24219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" name="11"/>
            <p:cNvSpPr txBox="1"/>
            <p:nvPr/>
          </p:nvSpPr>
          <p:spPr>
            <a:xfrm>
              <a:off x="5514750" y="242197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" name="12"/>
            <p:cNvSpPr txBox="1"/>
            <p:nvPr/>
          </p:nvSpPr>
          <p:spPr>
            <a:xfrm>
              <a:off x="5879175" y="220267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≰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4" name="13"/>
            <p:cNvSpPr txBox="1"/>
            <p:nvPr/>
          </p:nvSpPr>
          <p:spPr>
            <a:xfrm>
              <a:off x="6037200" y="22026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5" name="14"/>
            <p:cNvSpPr txBox="1"/>
            <p:nvPr/>
          </p:nvSpPr>
          <p:spPr>
            <a:xfrm>
              <a:off x="6159750" y="220267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6" name="15"/>
            <p:cNvSpPr txBox="1"/>
            <p:nvPr/>
          </p:nvSpPr>
          <p:spPr>
            <a:xfrm>
              <a:off x="6372600" y="2193384"/>
              <a:ext cx="881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17" name="16"/>
            <p:cNvSpPr txBox="1"/>
            <p:nvPr/>
          </p:nvSpPr>
          <p:spPr>
            <a:xfrm>
              <a:off x="6459675" y="220267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8" name="17"/>
            <p:cNvSpPr txBox="1"/>
            <p:nvPr/>
          </p:nvSpPr>
          <p:spPr>
            <a:xfrm>
              <a:off x="6685425" y="23284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9" name="18"/>
            <p:cNvSpPr txBox="1"/>
            <p:nvPr/>
          </p:nvSpPr>
          <p:spPr>
            <a:xfrm>
              <a:off x="6824100" y="22026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" name="19"/>
            <p:cNvSpPr txBox="1"/>
            <p:nvPr/>
          </p:nvSpPr>
          <p:spPr>
            <a:xfrm>
              <a:off x="6946650" y="220267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≰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1" name="20"/>
            <p:cNvSpPr txBox="1"/>
            <p:nvPr/>
          </p:nvSpPr>
          <p:spPr>
            <a:xfrm>
              <a:off x="7104675" y="22026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2" name="21"/>
            <p:cNvSpPr txBox="1"/>
            <p:nvPr/>
          </p:nvSpPr>
          <p:spPr>
            <a:xfrm>
              <a:off x="7227225" y="220267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" name="22"/>
            <p:cNvSpPr txBox="1"/>
            <p:nvPr/>
          </p:nvSpPr>
          <p:spPr>
            <a:xfrm>
              <a:off x="7452975" y="23284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4" name="23"/>
            <p:cNvSpPr txBox="1"/>
            <p:nvPr/>
          </p:nvSpPr>
          <p:spPr>
            <a:xfrm>
              <a:off x="7588425" y="22026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cxnSp>
          <p:nvCxnSpPr>
            <p:cNvPr id="25" name="24"/>
            <p:cNvCxnSpPr/>
            <p:nvPr/>
          </p:nvCxnSpPr>
          <p:spPr>
            <a:xfrm>
              <a:off x="5869500" y="2580000"/>
              <a:ext cx="1831800" cy="0"/>
            </a:xfrm>
            <a:prstGeom prst="line">
              <a:avLst/>
            </a:prstGeom>
            <a:ln w="96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"/>
            <p:cNvSpPr txBox="1"/>
            <p:nvPr/>
          </p:nvSpPr>
          <p:spPr>
            <a:xfrm>
              <a:off x="6488700" y="264127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≰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7" name="26"/>
            <p:cNvSpPr txBox="1"/>
            <p:nvPr/>
          </p:nvSpPr>
          <p:spPr>
            <a:xfrm>
              <a:off x="6646725" y="26412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8" name="27"/>
            <p:cNvSpPr txBox="1"/>
            <p:nvPr/>
          </p:nvSpPr>
          <p:spPr>
            <a:xfrm>
              <a:off x="6769275" y="264127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29" name="28"/>
            <p:cNvSpPr txBox="1"/>
            <p:nvPr/>
          </p:nvSpPr>
          <p:spPr>
            <a:xfrm>
              <a:off x="6978900" y="264127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420353" y="4581128"/>
            <a:ext cx="2023855" cy="5267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5052723" y="3740838"/>
            <a:ext cx="3551725" cy="1200330"/>
            <a:chOff x="5052723" y="3740838"/>
            <a:chExt cx="3551725" cy="1200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5435089" y="3740839"/>
                  <a:ext cx="31693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-457200"/>
                  <a:r>
                    <a:rPr lang="ja-JP" altLang="en-US" sz="24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事前分布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𝑝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)</m:t>
                      </m:r>
                    </m:oMath>
                  </a14:m>
                  <a:endParaRPr lang="en-US" altLang="ja-JP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  <a:p>
                  <a:r>
                    <a:rPr lang="ja-JP" altLang="en-US" sz="24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条件付き確率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𝑝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)</m:t>
                      </m:r>
                    </m:oMath>
                  </a14:m>
                  <a:endParaRPr lang="en-US" altLang="ja-JP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  <a:p>
                  <a:pPr algn="ctr"/>
                  <a:r>
                    <a:rPr kumimoji="1" lang="ja-JP" altLang="en-US" sz="24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の生成</a:t>
                  </a:r>
                  <a:endParaRPr kumimoji="1" lang="en-US" altLang="ja-JP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</p:txBody>
            </p:sp>
          </mc:Choice>
          <mc:Fallback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089" y="3740839"/>
                  <a:ext cx="3169359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083" t="-3553" b="-106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テキスト ボックス 32"/>
            <p:cNvSpPr txBox="1"/>
            <p:nvPr/>
          </p:nvSpPr>
          <p:spPr>
            <a:xfrm>
              <a:off x="5052723" y="3740838"/>
              <a:ext cx="599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1.</a:t>
              </a:r>
              <a:endParaRPr kumimoji="1" lang="ja-JP" altLang="en-US" sz="2400" dirty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467544" y="4437112"/>
            <a:ext cx="3816424" cy="461665"/>
            <a:chOff x="395536" y="4365104"/>
            <a:chExt cx="3816424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790839" y="4365104"/>
                  <a:ext cx="34211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-457200"/>
                  <a:r>
                    <a:rPr lang="ja-JP" altLang="en-US" sz="2400" b="0" dirty="0" smtClean="0"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事後確率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  <a:ea typeface="M+ 1p medium" panose="020B0602020203020207" pitchFamily="50" charset="-128"/>
                          <a:cs typeface="M+ 1p medium" panose="020B0602020203020207" pitchFamily="50" charset="-128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M+ 1p medium" panose="020B0602020203020207" pitchFamily="50" charset="-128"/>
                                  <a:cs typeface="M+ 1p medium" panose="020B0602020203020207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  <a:ea typeface="M+ 1p medium" panose="020B0602020203020207" pitchFamily="50" charset="-128"/>
                                  <a:cs typeface="M+ 1p medium" panose="020B0602020203020207" pitchFamily="50" charset="-128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M+ 1p medium" panose="020B0602020203020207" pitchFamily="50" charset="-128"/>
                                  <a:cs typeface="M+ 1p medium" panose="020B0602020203020207" pitchFamily="50" charset="-128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ja-JP" sz="24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ja-JP" altLang="en-US" sz="24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を計算</a:t>
                  </a:r>
                  <a:endParaRPr lang="en-US" altLang="ja-JP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</p:txBody>
            </p:sp>
          </mc:Choice>
          <mc:Fallback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9" y="4365104"/>
                  <a:ext cx="342112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852" t="-9211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395536" y="4365104"/>
              <a:ext cx="599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2</a:t>
              </a:r>
              <a:r>
                <a:rPr kumimoji="1" lang="en-US" altLang="ja-JP" sz="2400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.</a:t>
              </a:r>
              <a:endParaRPr kumimoji="1" lang="ja-JP" altLang="en-US" sz="2400" dirty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7540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章：</a:t>
            </a:r>
            <a:r>
              <a:rPr lang="ja-JP" altLang="en-US" dirty="0" smtClean="0"/>
              <a:t>線形回帰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80591" y="1688979"/>
            <a:ext cx="6026212" cy="755320"/>
            <a:chOff x="-36512" y="1616971"/>
            <a:chExt cx="6026212" cy="75532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-36512" y="1616971"/>
              <a:ext cx="6026212" cy="755320"/>
              <a:chOff x="2152539" y="1688979"/>
              <a:chExt cx="6026212" cy="7553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テキスト ボックス 31"/>
                  <p:cNvSpPr txBox="1"/>
                  <p:nvPr/>
                </p:nvSpPr>
                <p:spPr>
                  <a:xfrm>
                    <a:off x="2152539" y="1688979"/>
                    <a:ext cx="60262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400" dirty="0">
                        <a:latin typeface="M+ 1p medium" panose="020B0602020203020207" pitchFamily="50" charset="-128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a:t>入力 </a:t>
                    </a:r>
                    <a14:m>
                      <m:oMath xmlns:m="http://schemas.openxmlformats.org/officeDocument/2006/math"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oMath>
                    </a14:m>
                    <a:r>
                      <a:rPr lang="ja-JP" altLang="en-US" sz="2400" dirty="0">
                        <a:latin typeface="M+ 1p medium" panose="020B0602020203020207" pitchFamily="50" charset="-128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a:t>　　　　出力 </a:t>
                    </a:r>
                    <a14:m>
                      <m:oMath xmlns:m="http://schemas.openxmlformats.org/officeDocument/2006/math">
                        <m:r>
                          <a:rPr lang="en-US" altLang="ja-JP" sz="2400" i="1">
                            <a:latin typeface="Cambria Math"/>
                          </a:rPr>
                          <m:t>𝑡</m:t>
                        </m:r>
                      </m:oMath>
                    </a14:m>
                    <a:r>
                      <a:rPr lang="ja-JP" altLang="en-US" sz="2400" dirty="0" smtClean="0">
                        <a:latin typeface="M+ 1p medium" panose="020B0602020203020207" pitchFamily="50" charset="-128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a:t>：</a:t>
                    </a:r>
                    <a:r>
                      <a:rPr lang="ja-JP" altLang="en-US" sz="2400" dirty="0" smtClean="0">
                        <a:latin typeface="M+ 1p black" panose="020B0902020203020207" pitchFamily="50" charset="-128"/>
                        <a:ea typeface="M+ 1p black" panose="020B0902020203020207" pitchFamily="50" charset="-128"/>
                        <a:cs typeface="M+ 1p black" panose="020B0902020203020207" pitchFamily="50" charset="-128"/>
                      </a:rPr>
                      <a:t>連続値</a:t>
                    </a:r>
                    <a:endParaRPr lang="ja-JP" altLang="en-US" sz="2400" dirty="0">
                      <a:latin typeface="M+ 1p black" panose="020B0902020203020207" pitchFamily="50" charset="-128"/>
                      <a:ea typeface="M+ 1p black" panose="020B0902020203020207" pitchFamily="50" charset="-128"/>
                      <a:cs typeface="M+ 1p black" panose="020B0902020203020207" pitchFamily="50" charset="-128"/>
                    </a:endParaRPr>
                  </a:p>
                </p:txBody>
              </p:sp>
            </mc:Choice>
            <mc:Fallback>
              <p:sp>
                <p:nvSpPr>
                  <p:cNvPr id="32" name="テキスト ボックス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2539" y="1688979"/>
                    <a:ext cx="6026212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9211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テキスト ボックス 30"/>
              <p:cNvSpPr txBox="1"/>
              <p:nvPr/>
            </p:nvSpPr>
            <p:spPr>
              <a:xfrm>
                <a:off x="3380961" y="1982634"/>
                <a:ext cx="2397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予測</a:t>
                </a:r>
                <a:endParaRPr kumimoji="1" lang="ja-JP" altLang="en-US" sz="2400" dirty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p:grpSp>
        <p:cxnSp>
          <p:nvCxnSpPr>
            <p:cNvPr id="29" name="直線矢印コネクタ 28"/>
            <p:cNvCxnSpPr/>
            <p:nvPr/>
          </p:nvCxnSpPr>
          <p:spPr>
            <a:xfrm>
              <a:off x="1894402" y="1844824"/>
              <a:ext cx="9926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467544" y="3193561"/>
            <a:ext cx="8229600" cy="75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4</a:t>
            </a:r>
            <a:r>
              <a:rPr lang="ja-JP" altLang="en-US" dirty="0" smtClean="0"/>
              <a:t>章：一般化線形モデル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53674" y="3770060"/>
                <a:ext cx="6078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入力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400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　　　　</a:t>
                </a:r>
                <a:r>
                  <a:rPr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クラスラベル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：</a:t>
                </a:r>
                <a:r>
                  <a:rPr lang="ja-JP" altLang="en-US" sz="2400" dirty="0" smtClean="0">
                    <a:latin typeface="M+ 1p black" panose="020B0902020203020207" pitchFamily="50" charset="-128"/>
                    <a:ea typeface="M+ 1p black" panose="020B0902020203020207" pitchFamily="50" charset="-128"/>
                    <a:cs typeface="M+ 1p black" panose="020B0902020203020207" pitchFamily="50" charset="-128"/>
                  </a:rPr>
                  <a:t>離散値</a:t>
                </a:r>
                <a:endParaRPr lang="ja-JP" altLang="en-US" sz="2400" dirty="0"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4" y="3770060"/>
                <a:ext cx="607856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/>
          <p:cNvSpPr txBox="1"/>
          <p:nvPr/>
        </p:nvSpPr>
        <p:spPr>
          <a:xfrm>
            <a:off x="1309013" y="4063715"/>
            <a:ext cx="239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識別</a:t>
            </a:r>
            <a:endParaRPr kumimoji="1" lang="ja-JP" altLang="en-US" sz="2400" dirty="0"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2011505" y="3997913"/>
            <a:ext cx="9926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3" descr="%%LaTeXBox2e%%width=2AECBF42;height=40CE0142;ratio=C8000000;prevw=2AEC3F43;prevh=40CE8142;&#10;\documentclass[12pt]{jarticle}&#10;\usepackage{amsmath}&#10;\usepackage{bm}&#10;&#10;\pagestyle{empty}&#10;&#10;\begin{document}&#10;\begin{align*}&#10;y(\bm{x})&#10;=&#10;\bm{w}^T \bm{x} + w_0&#10;\end{align*}&#10;\end{document}&#10;"/>
          <p:cNvGrpSpPr>
            <a:grpSpLocks noChangeAspect="1"/>
          </p:cNvGrpSpPr>
          <p:nvPr/>
        </p:nvGrpSpPr>
        <p:grpSpPr>
          <a:xfrm>
            <a:off x="2206592" y="2343003"/>
            <a:ext cx="2437416" cy="824266"/>
            <a:chOff x="4827825" y="2322000"/>
            <a:chExt cx="2437416" cy="824266"/>
          </a:xfrm>
        </p:grpSpPr>
        <p:sp>
          <p:nvSpPr>
            <p:cNvPr id="89" name="4"/>
            <p:cNvSpPr txBox="1"/>
            <p:nvPr/>
          </p:nvSpPr>
          <p:spPr>
            <a:xfrm>
              <a:off x="4827825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0" name="5"/>
            <p:cNvSpPr txBox="1"/>
            <p:nvPr/>
          </p:nvSpPr>
          <p:spPr>
            <a:xfrm>
              <a:off x="49923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1" name="6"/>
            <p:cNvSpPr txBox="1"/>
            <p:nvPr/>
          </p:nvSpPr>
          <p:spPr>
            <a:xfrm>
              <a:off x="51148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92" name="7"/>
            <p:cNvSpPr txBox="1"/>
            <p:nvPr/>
          </p:nvSpPr>
          <p:spPr>
            <a:xfrm>
              <a:off x="532447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3" name="8"/>
            <p:cNvSpPr txBox="1"/>
            <p:nvPr/>
          </p:nvSpPr>
          <p:spPr>
            <a:xfrm>
              <a:off x="55373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4" name="9"/>
            <p:cNvSpPr txBox="1"/>
            <p:nvPr/>
          </p:nvSpPr>
          <p:spPr>
            <a:xfrm>
              <a:off x="5869500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95" name="10"/>
            <p:cNvSpPr txBox="1"/>
            <p:nvPr/>
          </p:nvSpPr>
          <p:spPr>
            <a:xfrm>
              <a:off x="614685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6" name="11"/>
            <p:cNvSpPr txBox="1"/>
            <p:nvPr/>
          </p:nvSpPr>
          <p:spPr>
            <a:xfrm>
              <a:off x="632422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97" name="12"/>
            <p:cNvSpPr txBox="1"/>
            <p:nvPr/>
          </p:nvSpPr>
          <p:spPr>
            <a:xfrm>
              <a:off x="66080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8" name="13"/>
            <p:cNvSpPr txBox="1"/>
            <p:nvPr/>
          </p:nvSpPr>
          <p:spPr>
            <a:xfrm>
              <a:off x="6924075" y="23768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9" name="14"/>
            <p:cNvSpPr txBox="1"/>
            <p:nvPr/>
          </p:nvSpPr>
          <p:spPr>
            <a:xfrm>
              <a:off x="7149825" y="25026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</p:grpSp>
      <p:grpSp>
        <p:nvGrpSpPr>
          <p:cNvPr id="100" name="3" descr="%%LaTeXBox2e%%width=7CF6E242;height=47CE0142;ratio=C8000000;prevw=7CF66243;prevh=40CE8142;&#10;\documentclass[12pt]{jarticle}&#10;\usepackage{amsmath}&#10;\usepackage{bm}&#10;&#10;\pagestyle{empty}&#10;&#10;\begin{document}&#10;\begin{align*}&#10;y(\bm{x})&#10;=&#10;f(\bm{w}^T \bm{x} + w_0)&#10;\end{align*}&#10;\end{document}&#10;"/>
          <p:cNvGrpSpPr>
            <a:grpSpLocks noChangeAspect="1"/>
          </p:cNvGrpSpPr>
          <p:nvPr/>
        </p:nvGrpSpPr>
        <p:grpSpPr>
          <a:xfrm>
            <a:off x="2206592" y="4404934"/>
            <a:ext cx="2882428" cy="824266"/>
            <a:chOff x="4608525" y="2322000"/>
            <a:chExt cx="2882428" cy="824266"/>
          </a:xfrm>
        </p:grpSpPr>
        <p:sp>
          <p:nvSpPr>
            <p:cNvPr id="101" name="4"/>
            <p:cNvSpPr txBox="1"/>
            <p:nvPr/>
          </p:nvSpPr>
          <p:spPr>
            <a:xfrm>
              <a:off x="4608525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2" name="5"/>
            <p:cNvSpPr txBox="1"/>
            <p:nvPr/>
          </p:nvSpPr>
          <p:spPr>
            <a:xfrm>
              <a:off x="47730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3" name="6"/>
            <p:cNvSpPr txBox="1"/>
            <p:nvPr/>
          </p:nvSpPr>
          <p:spPr>
            <a:xfrm>
              <a:off x="48955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04" name="7"/>
            <p:cNvSpPr txBox="1"/>
            <p:nvPr/>
          </p:nvSpPr>
          <p:spPr>
            <a:xfrm>
              <a:off x="51084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5" name="8"/>
            <p:cNvSpPr txBox="1"/>
            <p:nvPr/>
          </p:nvSpPr>
          <p:spPr>
            <a:xfrm>
              <a:off x="53212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6" name="9"/>
            <p:cNvSpPr txBox="1"/>
            <p:nvPr/>
          </p:nvSpPr>
          <p:spPr>
            <a:xfrm>
              <a:off x="5653425" y="2376825"/>
              <a:ext cx="15388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≦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7" name="10"/>
            <p:cNvSpPr txBox="1"/>
            <p:nvPr/>
          </p:nvSpPr>
          <p:spPr>
            <a:xfrm>
              <a:off x="58437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8" name="11"/>
            <p:cNvSpPr txBox="1"/>
            <p:nvPr/>
          </p:nvSpPr>
          <p:spPr>
            <a:xfrm>
              <a:off x="5966250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09" name="12"/>
            <p:cNvSpPr txBox="1"/>
            <p:nvPr/>
          </p:nvSpPr>
          <p:spPr>
            <a:xfrm>
              <a:off x="6240375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10" name="13"/>
            <p:cNvSpPr txBox="1"/>
            <p:nvPr/>
          </p:nvSpPr>
          <p:spPr>
            <a:xfrm>
              <a:off x="64177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11" name="14"/>
            <p:cNvSpPr txBox="1"/>
            <p:nvPr/>
          </p:nvSpPr>
          <p:spPr>
            <a:xfrm>
              <a:off x="67015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12" name="15"/>
            <p:cNvSpPr txBox="1"/>
            <p:nvPr/>
          </p:nvSpPr>
          <p:spPr>
            <a:xfrm>
              <a:off x="7017600" y="23768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13" name="16"/>
            <p:cNvSpPr txBox="1"/>
            <p:nvPr/>
          </p:nvSpPr>
          <p:spPr>
            <a:xfrm>
              <a:off x="7243350" y="25026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114" name="17"/>
            <p:cNvSpPr txBox="1"/>
            <p:nvPr/>
          </p:nvSpPr>
          <p:spPr>
            <a:xfrm>
              <a:off x="73691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  <p:grpSp>
        <p:nvGrpSpPr>
          <p:cNvPr id="164" name="3" descr="%%LaTeXBox2e%%width=3EBB1143;height=F8293942;ratio=C8000000;prevw=3EBB9143;prevh=F829B942;&#10;\documentclass[12pt]{jarticle}&#10;\usepackage{amsmath}&#10;\pagestyle{empty}&#10;&#10;\begin{document}&#10;\begin{align*}&#10;t=(0, \ldots, 0, \overbrace{1}^{k番目}, 0, \ldots, 0)&#10;\end{align*}&#10;\end{document}&#10;"/>
          <p:cNvGrpSpPr>
            <a:grpSpLocks noChangeAspect="1"/>
          </p:cNvGrpSpPr>
          <p:nvPr/>
        </p:nvGrpSpPr>
        <p:grpSpPr>
          <a:xfrm>
            <a:off x="5262910" y="5661248"/>
            <a:ext cx="3701578" cy="1175791"/>
            <a:chOff x="4198950" y="2225250"/>
            <a:chExt cx="3701578" cy="1175791"/>
          </a:xfrm>
        </p:grpSpPr>
        <p:sp>
          <p:nvSpPr>
            <p:cNvPr id="165" name="4"/>
            <p:cNvSpPr txBox="1"/>
            <p:nvPr/>
          </p:nvSpPr>
          <p:spPr>
            <a:xfrm>
              <a:off x="4198950" y="2631600"/>
              <a:ext cx="11381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≴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66" name="5"/>
            <p:cNvSpPr txBox="1"/>
            <p:nvPr/>
          </p:nvSpPr>
          <p:spPr>
            <a:xfrm>
              <a:off x="4402125" y="2631600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4737525" y="2631600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68" name="7"/>
            <p:cNvSpPr txBox="1"/>
            <p:nvPr/>
          </p:nvSpPr>
          <p:spPr>
            <a:xfrm>
              <a:off x="4860075" y="2631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69" name="8"/>
            <p:cNvSpPr txBox="1"/>
            <p:nvPr/>
          </p:nvSpPr>
          <p:spPr>
            <a:xfrm>
              <a:off x="501487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0" name="9"/>
            <p:cNvSpPr txBox="1"/>
            <p:nvPr/>
          </p:nvSpPr>
          <p:spPr>
            <a:xfrm>
              <a:off x="515677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1" name="10"/>
            <p:cNvSpPr txBox="1"/>
            <p:nvPr/>
          </p:nvSpPr>
          <p:spPr>
            <a:xfrm>
              <a:off x="529867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2" name="11"/>
            <p:cNvSpPr txBox="1"/>
            <p:nvPr/>
          </p:nvSpPr>
          <p:spPr>
            <a:xfrm>
              <a:off x="5437350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3" name="12"/>
            <p:cNvSpPr txBox="1"/>
            <p:nvPr/>
          </p:nvSpPr>
          <p:spPr>
            <a:xfrm>
              <a:off x="5579250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4" name="13"/>
            <p:cNvSpPr txBox="1"/>
            <p:nvPr/>
          </p:nvSpPr>
          <p:spPr>
            <a:xfrm>
              <a:off x="5721150" y="2631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75" name="14"/>
            <p:cNvSpPr txBox="1"/>
            <p:nvPr/>
          </p:nvSpPr>
          <p:spPr>
            <a:xfrm>
              <a:off x="587917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76" name="15"/>
            <p:cNvSpPr txBox="1"/>
            <p:nvPr/>
          </p:nvSpPr>
          <p:spPr>
            <a:xfrm>
              <a:off x="6017850" y="22381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77" name="16"/>
            <p:cNvSpPr txBox="1"/>
            <p:nvPr/>
          </p:nvSpPr>
          <p:spPr>
            <a:xfrm>
              <a:off x="6208125" y="2225250"/>
              <a:ext cx="205184" cy="2462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ja-JP" altLang="en-US" sz="1600" b="0" i="0" smtClean="0">
                  <a:solidFill>
                    <a:srgbClr val="000000"/>
                  </a:solidFill>
                  <a:latin typeface="ＭＳ 明朝"/>
                  <a:ea typeface="ＭＳ 明朝"/>
                  <a:sym typeface="ＭＳ 明朝"/>
                </a:rPr>
                <a:t>番</a:t>
              </a:r>
              <a:endParaRPr kumimoji="1" lang="ja-JP" altLang="en-US" sz="1250" b="0" i="0">
                <a:solidFill>
                  <a:srgbClr val="000000"/>
                </a:solidFill>
                <a:latin typeface="ＭＳ 明朝"/>
                <a:ea typeface="ＭＳ 明朝"/>
                <a:sym typeface="ＭＳ 明朝"/>
              </a:endParaRPr>
            </a:p>
          </p:txBody>
        </p:sp>
        <p:sp>
          <p:nvSpPr>
            <p:cNvPr id="178" name="17"/>
            <p:cNvSpPr txBox="1"/>
            <p:nvPr/>
          </p:nvSpPr>
          <p:spPr>
            <a:xfrm>
              <a:off x="6414525" y="2225250"/>
              <a:ext cx="205184" cy="2462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ja-JP" altLang="en-US" sz="1600" b="0" i="0" smtClean="0">
                  <a:solidFill>
                    <a:srgbClr val="000000"/>
                  </a:solidFill>
                  <a:latin typeface="ＭＳ 明朝"/>
                  <a:ea typeface="ＭＳ 明朝"/>
                  <a:sym typeface="ＭＳ 明朝"/>
                </a:rPr>
                <a:t>目</a:t>
              </a:r>
              <a:endParaRPr kumimoji="1" lang="ja-JP" altLang="en-US" sz="1250" b="0" i="0">
                <a:solidFill>
                  <a:srgbClr val="000000"/>
                </a:solidFill>
                <a:latin typeface="ＭＳ 明朝"/>
                <a:ea typeface="ＭＳ 明朝"/>
                <a:sym typeface="ＭＳ 明朝"/>
              </a:endParaRPr>
            </a:p>
          </p:txBody>
        </p:sp>
        <p:sp>
          <p:nvSpPr>
            <p:cNvPr id="179" name="18"/>
            <p:cNvSpPr txBox="1"/>
            <p:nvPr/>
          </p:nvSpPr>
          <p:spPr>
            <a:xfrm>
              <a:off x="6030750" y="2337489"/>
              <a:ext cx="14427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≺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180" name="19"/>
            <p:cNvSpPr txBox="1"/>
            <p:nvPr/>
          </p:nvSpPr>
          <p:spPr>
            <a:xfrm>
              <a:off x="6175875" y="2337489"/>
              <a:ext cx="14427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≽</a:t>
              </a:r>
              <a:endParaRPr kumimoji="1" lang="ja-JP" altLang="en-US" sz="1250" b="0" i="0" dirty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181" name="20"/>
            <p:cNvSpPr txBox="1"/>
            <p:nvPr/>
          </p:nvSpPr>
          <p:spPr>
            <a:xfrm>
              <a:off x="6317775" y="2337489"/>
              <a:ext cx="14427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≼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182" name="21"/>
            <p:cNvSpPr txBox="1"/>
            <p:nvPr/>
          </p:nvSpPr>
          <p:spPr>
            <a:xfrm>
              <a:off x="6462900" y="2337489"/>
              <a:ext cx="14427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≻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183" name="22"/>
            <p:cNvSpPr txBox="1"/>
            <p:nvPr/>
          </p:nvSpPr>
          <p:spPr>
            <a:xfrm>
              <a:off x="6240375" y="2631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84" name="23"/>
            <p:cNvSpPr txBox="1"/>
            <p:nvPr/>
          </p:nvSpPr>
          <p:spPr>
            <a:xfrm>
              <a:off x="662092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85" name="24"/>
            <p:cNvSpPr txBox="1"/>
            <p:nvPr/>
          </p:nvSpPr>
          <p:spPr>
            <a:xfrm>
              <a:off x="6759600" y="2631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86" name="25"/>
            <p:cNvSpPr txBox="1"/>
            <p:nvPr/>
          </p:nvSpPr>
          <p:spPr>
            <a:xfrm>
              <a:off x="691762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87" name="26"/>
            <p:cNvSpPr txBox="1"/>
            <p:nvPr/>
          </p:nvSpPr>
          <p:spPr>
            <a:xfrm>
              <a:off x="7059525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88" name="27"/>
            <p:cNvSpPr txBox="1"/>
            <p:nvPr/>
          </p:nvSpPr>
          <p:spPr>
            <a:xfrm>
              <a:off x="7198200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89" name="28"/>
            <p:cNvSpPr txBox="1"/>
            <p:nvPr/>
          </p:nvSpPr>
          <p:spPr>
            <a:xfrm>
              <a:off x="7340100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∺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90" name="29"/>
            <p:cNvSpPr txBox="1"/>
            <p:nvPr/>
          </p:nvSpPr>
          <p:spPr>
            <a:xfrm>
              <a:off x="7482000" y="2631600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91" name="30"/>
            <p:cNvSpPr txBox="1"/>
            <p:nvPr/>
          </p:nvSpPr>
          <p:spPr>
            <a:xfrm>
              <a:off x="7623900" y="2631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92" name="31"/>
            <p:cNvSpPr txBox="1"/>
            <p:nvPr/>
          </p:nvSpPr>
          <p:spPr>
            <a:xfrm>
              <a:off x="7778700" y="2631600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テキスト ボックス 192"/>
              <p:cNvSpPr txBox="1"/>
              <p:nvPr/>
            </p:nvSpPr>
            <p:spPr>
              <a:xfrm>
                <a:off x="5853206" y="4715852"/>
                <a:ext cx="2397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クラス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𝑘</m:t>
                        </m:r>
                      </m:sub>
                    </m:sSub>
                  </m:oMath>
                </a14:m>
                <a:endParaRPr kumimoji="1" lang="ja-JP" altLang="en-US" dirty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193" name="テキスト ボックス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206" y="4715852"/>
                <a:ext cx="239758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テキスト ボックス 193"/>
          <p:cNvSpPr txBox="1"/>
          <p:nvPr/>
        </p:nvSpPr>
        <p:spPr>
          <a:xfrm>
            <a:off x="5809189" y="4221088"/>
            <a:ext cx="251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1 of K</a:t>
            </a:r>
            <a:r>
              <a:rPr kumimoji="1" lang="ja-JP" altLang="en-US" sz="32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記法</a:t>
            </a:r>
            <a:endParaRPr kumimoji="1" lang="ja-JP" altLang="en-US" sz="3200" dirty="0">
              <a:solidFill>
                <a:schemeClr val="accent1"/>
              </a:solidFill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</p:txBody>
      </p:sp>
      <p:cxnSp>
        <p:nvCxnSpPr>
          <p:cNvPr id="196" name="直線矢印コネクタ 195"/>
          <p:cNvCxnSpPr>
            <a:stCxn id="193" idx="2"/>
          </p:cNvCxnSpPr>
          <p:nvPr/>
        </p:nvCxnSpPr>
        <p:spPr>
          <a:xfrm>
            <a:off x="7051999" y="5085184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テキスト ボックス 197"/>
              <p:cNvSpPr txBox="1"/>
              <p:nvPr/>
            </p:nvSpPr>
            <p:spPr>
              <a:xfrm>
                <a:off x="251520" y="5004465"/>
                <a:ext cx="51789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 dirty="0" smtClean="0"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非線形関数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𝑓</m:t>
                    </m:r>
                  </m:oMath>
                </a14:m>
                <a:r>
                  <a:rPr kumimoji="1" lang="ja-JP" altLang="en-US" sz="32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：</a:t>
                </a:r>
                <a:r>
                  <a:rPr kumimoji="1" lang="ja-JP" altLang="en-US" sz="3200" dirty="0" smtClean="0">
                    <a:solidFill>
                      <a:schemeClr val="accent1"/>
                    </a:solidFill>
                    <a:latin typeface="M+ 1p black" panose="020B0902020203020207" pitchFamily="50" charset="-128"/>
                    <a:ea typeface="M+ 1p black" panose="020B0902020203020207" pitchFamily="50" charset="-128"/>
                    <a:cs typeface="M+ 1p black" panose="020B0902020203020207" pitchFamily="50" charset="-128"/>
                  </a:rPr>
                  <a:t>活性化関数</a:t>
                </a:r>
                <a:endParaRPr kumimoji="1" lang="ja-JP" altLang="en-US" sz="3200" dirty="0">
                  <a:solidFill>
                    <a:schemeClr val="accent1"/>
                  </a:solidFill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endParaRPr>
              </a:p>
            </p:txBody>
          </p:sp>
        </mc:Choice>
        <mc:Fallback>
          <p:sp>
            <p:nvSpPr>
              <p:cNvPr id="198" name="テキスト ボックス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04465"/>
                <a:ext cx="5178903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353" t="-13542" r="-35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テキスト ボックス 198"/>
          <p:cNvSpPr txBox="1"/>
          <p:nvPr/>
        </p:nvSpPr>
        <p:spPr>
          <a:xfrm>
            <a:off x="2339752" y="2924944"/>
            <a:ext cx="187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線形</a:t>
            </a:r>
            <a:r>
              <a:rPr kumimoji="1" lang="ja-JP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rPr>
              <a:t>な決定面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+ 1p light" panose="020B0403020203020207" pitchFamily="50" charset="-128"/>
              <a:ea typeface="M+ 1p light" panose="020B0403020203020207" pitchFamily="50" charset="-128"/>
              <a:cs typeface="M+ 1p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lang="ja-JP" altLang="en-US" dirty="0" smtClean="0"/>
              <a:t>クラスの識別</a:t>
            </a:r>
            <a:r>
              <a:rPr lang="ja-JP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4.1.1</a:t>
            </a:r>
            <a:endParaRPr kumimoji="1" lang="ja-JP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7540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線形識別関数</a:t>
            </a:r>
            <a:endParaRPr kumimoji="1" lang="ja-JP" altLang="en-US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1115616" y="1016224"/>
            <a:ext cx="6981076" cy="2124744"/>
            <a:chOff x="792588" y="962336"/>
            <a:chExt cx="6981076" cy="2124744"/>
          </a:xfrm>
        </p:grpSpPr>
        <p:grpSp>
          <p:nvGrpSpPr>
            <p:cNvPr id="16" name="3" descr="%%LaTeXBox2e%%width=2AECBF42;height=40CE0142;ratio=2C010000;prevw=20F18F43;prevh=6BB5C242;&#10;\documentclass[12pt]{jarticle}&#10;\usepackage{amsmath}&#10;\usepackage{bm}&#10;&#10;\pagestyle{empty}&#10;&#10;\begin{document}&#10;\begin{align*}&#10;y(\bm{x})&#10;=&#10;\bm{w}^T \bm{x} + w_0&#10;\end{align*}&#10;\end{document}&#10;"/>
            <p:cNvGrpSpPr>
              <a:grpSpLocks noChangeAspect="1"/>
            </p:cNvGrpSpPr>
            <p:nvPr/>
          </p:nvGrpSpPr>
          <p:grpSpPr>
            <a:xfrm>
              <a:off x="1334299" y="1638377"/>
              <a:ext cx="3656124" cy="1236400"/>
              <a:chOff x="7241738" y="3483000"/>
              <a:chExt cx="3656124" cy="1236400"/>
            </a:xfrm>
          </p:grpSpPr>
          <p:sp>
            <p:nvSpPr>
              <p:cNvPr id="17" name="4"/>
              <p:cNvSpPr txBox="1"/>
              <p:nvPr/>
            </p:nvSpPr>
            <p:spPr>
              <a:xfrm>
                <a:off x="7241738" y="3565238"/>
                <a:ext cx="229230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dirty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8" name="5"/>
              <p:cNvSpPr txBox="1"/>
              <p:nvPr/>
            </p:nvSpPr>
            <p:spPr>
              <a:xfrm>
                <a:off x="7488450" y="3565238"/>
                <a:ext cx="182742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9" name="6"/>
              <p:cNvSpPr txBox="1"/>
              <p:nvPr/>
            </p:nvSpPr>
            <p:spPr>
              <a:xfrm>
                <a:off x="7672275" y="3565238"/>
                <a:ext cx="317395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dirty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20" name="7"/>
              <p:cNvSpPr txBox="1"/>
              <p:nvPr/>
            </p:nvSpPr>
            <p:spPr>
              <a:xfrm>
                <a:off x="7986712" y="3565238"/>
                <a:ext cx="182742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1" name="8"/>
              <p:cNvSpPr txBox="1"/>
              <p:nvPr/>
            </p:nvSpPr>
            <p:spPr>
              <a:xfrm>
                <a:off x="8305988" y="3565238"/>
                <a:ext cx="365485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∽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2" name="9"/>
              <p:cNvSpPr txBox="1"/>
              <p:nvPr/>
            </p:nvSpPr>
            <p:spPr>
              <a:xfrm>
                <a:off x="8804250" y="3565238"/>
                <a:ext cx="399148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dirty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≷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23" name="10"/>
              <p:cNvSpPr txBox="1"/>
              <p:nvPr/>
            </p:nvSpPr>
            <p:spPr>
              <a:xfrm>
                <a:off x="9220275" y="3483000"/>
                <a:ext cx="201978" cy="78483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100" b="0" i="0" dirty="0" smtClean="0">
                    <a:solidFill>
                      <a:srgbClr val="000000"/>
                    </a:solidFill>
                    <a:latin typeface="cmmi8_for_latexbox"/>
                    <a:sym typeface="cmmi8_for_latexbox"/>
                  </a:rPr>
                  <a:t>≔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8_for_latexbox"/>
                  <a:sym typeface="cmmi8_for_latexbox"/>
                </a:endParaRPr>
              </a:p>
            </p:txBody>
          </p:sp>
          <p:sp>
            <p:nvSpPr>
              <p:cNvPr id="24" name="11"/>
              <p:cNvSpPr txBox="1"/>
              <p:nvPr/>
            </p:nvSpPr>
            <p:spPr>
              <a:xfrm>
                <a:off x="9486338" y="3565238"/>
                <a:ext cx="317395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25" name="12"/>
              <p:cNvSpPr txBox="1"/>
              <p:nvPr/>
            </p:nvSpPr>
            <p:spPr>
              <a:xfrm>
                <a:off x="9912038" y="3565238"/>
                <a:ext cx="365485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∫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6" name="13"/>
              <p:cNvSpPr txBox="1"/>
              <p:nvPr/>
            </p:nvSpPr>
            <p:spPr>
              <a:xfrm>
                <a:off x="10386112" y="3565238"/>
                <a:ext cx="336631" cy="1154162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750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≷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27" name="14"/>
              <p:cNvSpPr txBox="1"/>
              <p:nvPr/>
            </p:nvSpPr>
            <p:spPr>
              <a:xfrm>
                <a:off x="10724738" y="3753900"/>
                <a:ext cx="173124" cy="78483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100" b="0" i="0" smtClean="0">
                    <a:solidFill>
                      <a:srgbClr val="000000"/>
                    </a:solidFill>
                    <a:latin typeface="cmr8_for_latexbox"/>
                    <a:sym typeface="cmr8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8_for_latexbox"/>
                  <a:sym typeface="cmr8_for_latexbox"/>
                </a:endParaRPr>
              </a:p>
            </p:txBody>
          </p:sp>
        </p:grpSp>
        <p:sp>
          <p:nvSpPr>
            <p:cNvPr id="29" name="角丸四角形 28"/>
            <p:cNvSpPr/>
            <p:nvPr/>
          </p:nvSpPr>
          <p:spPr>
            <a:xfrm>
              <a:off x="2896811" y="1794403"/>
              <a:ext cx="416025" cy="360040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588" y="2552621"/>
              <a:ext cx="2722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solidFill>
                    <a:schemeClr val="accent1"/>
                  </a:solidFill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rPr>
                <a:t>重みベクトル</a:t>
              </a:r>
              <a:endParaRPr kumimoji="1" lang="ja-JP" altLang="en-US" sz="2800" dirty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555494" y="962336"/>
              <a:ext cx="22181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solidFill>
                    <a:schemeClr val="accent1"/>
                  </a:solidFill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rPr>
                <a:t>バイアス</a:t>
              </a:r>
              <a:endParaRPr kumimoji="1" lang="en-US" altLang="ja-JP" sz="2800" dirty="0" smtClean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endParaRPr>
            </a:p>
            <a:p>
              <a:pPr algn="ctr"/>
              <a:r>
                <a:rPr kumimoji="1" lang="ja-JP" altLang="en-US" sz="2800" dirty="0" smtClean="0">
                  <a:solidFill>
                    <a:schemeClr val="accent1"/>
                  </a:solidFill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rPr>
                <a:t>パラメータ</a:t>
              </a:r>
              <a:endParaRPr kumimoji="1" lang="ja-JP" altLang="en-US" sz="2800" dirty="0">
                <a:solidFill>
                  <a:schemeClr val="accent1"/>
                </a:solidFill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791401" y="2563860"/>
              <a:ext cx="3154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M+ 1p light" panose="020B0403020203020207" pitchFamily="50" charset="-128"/>
                  <a:ea typeface="M+ 1p light" panose="020B0403020203020207" pitchFamily="50" charset="-128"/>
                  <a:cs typeface="M+ 1p light" panose="020B0403020203020207" pitchFamily="50" charset="-128"/>
                </a:rPr>
                <a:t>入力に対して</a:t>
              </a:r>
              <a:r>
                <a:rPr kumimoji="1" lang="ja-JP" altLang="en-US" sz="2800" dirty="0" smtClean="0">
                  <a:latin typeface="M+ 1p black" panose="020B0902020203020207" pitchFamily="50" charset="-128"/>
                  <a:ea typeface="M+ 1p black" panose="020B0902020203020207" pitchFamily="50" charset="-128"/>
                  <a:cs typeface="M+ 1p black" panose="020B0902020203020207" pitchFamily="50" charset="-128"/>
                </a:rPr>
                <a:t>線形</a:t>
              </a:r>
              <a:endParaRPr kumimoji="1" lang="ja-JP" altLang="en-US" sz="2800" dirty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endParaRPr>
            </a:p>
          </p:txBody>
        </p:sp>
        <p:cxnSp>
          <p:nvCxnSpPr>
            <p:cNvPr id="35" name="直線矢印コネクタ 34"/>
            <p:cNvCxnSpPr>
              <a:stCxn id="30" idx="0"/>
              <a:endCxn id="29" idx="2"/>
            </p:cNvCxnSpPr>
            <p:nvPr/>
          </p:nvCxnSpPr>
          <p:spPr>
            <a:xfrm flipV="1">
              <a:off x="2153701" y="2154443"/>
              <a:ext cx="951123" cy="39817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4457630" y="1794403"/>
              <a:ext cx="546417" cy="43204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2" idx="1"/>
            </p:cNvCxnSpPr>
            <p:nvPr/>
          </p:nvCxnSpPr>
          <p:spPr>
            <a:xfrm flipH="1">
              <a:off x="5004047" y="1439390"/>
              <a:ext cx="551447" cy="46988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3" idx="0"/>
            </p:cNvCxnSpPr>
            <p:nvPr/>
          </p:nvCxnSpPr>
          <p:spPr>
            <a:xfrm flipH="1" flipV="1">
              <a:off x="3791401" y="2105136"/>
              <a:ext cx="1577122" cy="45872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539552" y="3346563"/>
            <a:ext cx="5544105" cy="1450589"/>
            <a:chOff x="539552" y="3573016"/>
            <a:chExt cx="5544105" cy="1450589"/>
          </a:xfrm>
        </p:grpSpPr>
        <p:grpSp>
          <p:nvGrpSpPr>
            <p:cNvPr id="104" name="3" descr="%%LaTeXBox2e%%width=995F4C42;height=19E94C42;ratio=C8000000;prevw=0F4ACC42;prevh=1AE9CC42;&#10;\documentclass[12pt]{jarticle}&#10;\usepackage{amsmath}&#10;\usepackage{bm}&#10;&#10;\pagestyle{empty}&#10;&#10;\begin{document}&#10;\begin{align*}&#10;y(\bm{x})&#10;\geq&#10;0&amp;&#10;\\&#10;\text{otherwise}&amp;&#10;\end{align*}&#10;\end{document}&#10;"/>
            <p:cNvGrpSpPr>
              <a:grpSpLocks noChangeAspect="1"/>
            </p:cNvGrpSpPr>
            <p:nvPr/>
          </p:nvGrpSpPr>
          <p:grpSpPr>
            <a:xfrm>
              <a:off x="539552" y="3722423"/>
              <a:ext cx="1297237" cy="1301182"/>
              <a:chOff x="5401875" y="2367534"/>
              <a:chExt cx="1297237" cy="1301182"/>
            </a:xfrm>
          </p:grpSpPr>
          <p:sp>
            <p:nvSpPr>
              <p:cNvPr id="105" name="4"/>
              <p:cNvSpPr txBox="1"/>
              <p:nvPr/>
            </p:nvSpPr>
            <p:spPr>
              <a:xfrm>
                <a:off x="5492175" y="2376825"/>
                <a:ext cx="15228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06" name="5"/>
              <p:cNvSpPr txBox="1"/>
              <p:nvPr/>
            </p:nvSpPr>
            <p:spPr>
              <a:xfrm>
                <a:off x="5656650" y="2376825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07" name="6"/>
              <p:cNvSpPr txBox="1"/>
              <p:nvPr/>
            </p:nvSpPr>
            <p:spPr>
              <a:xfrm>
                <a:off x="5779200" y="2376825"/>
                <a:ext cx="21159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108" name="7"/>
              <p:cNvSpPr txBox="1"/>
              <p:nvPr/>
            </p:nvSpPr>
            <p:spPr>
              <a:xfrm>
                <a:off x="5988825" y="2376825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09" name="8"/>
              <p:cNvSpPr txBox="1"/>
              <p:nvPr/>
            </p:nvSpPr>
            <p:spPr>
              <a:xfrm>
                <a:off x="6201675" y="2367534"/>
                <a:ext cx="24846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⊸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110" name="9"/>
              <p:cNvSpPr txBox="1"/>
              <p:nvPr/>
            </p:nvSpPr>
            <p:spPr>
              <a:xfrm>
                <a:off x="6540300" y="2376825"/>
                <a:ext cx="15709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1" name="10"/>
              <p:cNvSpPr txBox="1"/>
              <p:nvPr/>
            </p:nvSpPr>
            <p:spPr>
              <a:xfrm>
                <a:off x="5401875" y="2899275"/>
                <a:ext cx="15709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≯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2" name="11"/>
              <p:cNvSpPr txBox="1"/>
              <p:nvPr/>
            </p:nvSpPr>
            <p:spPr>
              <a:xfrm>
                <a:off x="5559900" y="2899275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≴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3" name="12"/>
              <p:cNvSpPr txBox="1"/>
              <p:nvPr/>
            </p:nvSpPr>
            <p:spPr>
              <a:xfrm>
                <a:off x="5682450" y="2899275"/>
                <a:ext cx="1747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4" name="13"/>
              <p:cNvSpPr txBox="1"/>
              <p:nvPr/>
            </p:nvSpPr>
            <p:spPr>
              <a:xfrm>
                <a:off x="5856600" y="2899275"/>
                <a:ext cx="139462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≥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5" name="14"/>
              <p:cNvSpPr txBox="1"/>
              <p:nvPr/>
            </p:nvSpPr>
            <p:spPr>
              <a:xfrm>
                <a:off x="5998500" y="2899275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≲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6" name="15"/>
              <p:cNvSpPr txBox="1"/>
              <p:nvPr/>
            </p:nvSpPr>
            <p:spPr>
              <a:xfrm>
                <a:off x="6121050" y="2899275"/>
                <a:ext cx="22602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≷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7" name="16"/>
              <p:cNvSpPr txBox="1"/>
              <p:nvPr/>
            </p:nvSpPr>
            <p:spPr>
              <a:xfrm>
                <a:off x="6346800" y="2899275"/>
                <a:ext cx="86562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≩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8" name="17"/>
              <p:cNvSpPr txBox="1"/>
              <p:nvPr/>
            </p:nvSpPr>
            <p:spPr>
              <a:xfrm>
                <a:off x="6433875" y="2899275"/>
                <a:ext cx="123432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≳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19" name="18"/>
              <p:cNvSpPr txBox="1"/>
              <p:nvPr/>
            </p:nvSpPr>
            <p:spPr>
              <a:xfrm>
                <a:off x="6559650" y="2899275"/>
                <a:ext cx="139462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≥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テキスト ボックス 119"/>
                <p:cNvSpPr txBox="1"/>
                <p:nvPr/>
              </p:nvSpPr>
              <p:spPr>
                <a:xfrm>
                  <a:off x="1885808" y="3573016"/>
                  <a:ext cx="4197849" cy="1118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00"/>
                    </a:lnSpc>
                  </a:pPr>
                  <a:r>
                    <a:rPr kumimoji="1" lang="ja-JP" altLang="en-US" sz="28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→クラス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sz="28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に割り当てる</a:t>
                  </a:r>
                  <a:endParaRPr kumimoji="1" lang="en-US" altLang="ja-JP" sz="28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  <a:p>
                  <a:pPr>
                    <a:lnSpc>
                      <a:spcPts val="4000"/>
                    </a:lnSpc>
                  </a:pPr>
                  <a:r>
                    <a:rPr lang="ja-JP" altLang="en-US" sz="28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→クラス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/>
                              <a:ea typeface="M+ 1p medium" panose="020B0602020203020207" pitchFamily="50" charset="-128"/>
                              <a:cs typeface="M+ 1p medium" panose="020B0602020203020207" pitchFamily="50" charset="-128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ja-JP" altLang="en-US" sz="2800" dirty="0" smtClean="0"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に割り当てる</a:t>
                  </a:r>
                  <a:endParaRPr kumimoji="1" lang="ja-JP" altLang="en-US" sz="2800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</p:txBody>
            </p:sp>
          </mc:Choice>
          <mc:Fallback>
            <p:sp>
              <p:nvSpPr>
                <p:cNvPr id="120" name="テキスト ボックス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8" y="3573016"/>
                  <a:ext cx="4197849" cy="111825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903" t="-546" r="-145" b="-120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3" descr="%%LaTeXBox2e%%width=EE761741;height=F857F241;ratio=C8000000;prevw=EE769741;prevh=F8577242;&#10;\documentclass[12pt]{jarticle}&#10;\usepackage{amsmath}&#10;\pagestyle{empty}&#10;&#10;\begin{document}&#10;\begin{align*}&#10;O&#10;\end{align*}&#10;\end{document}&#10;"/>
          <p:cNvSpPr txBox="1"/>
          <p:nvPr/>
        </p:nvSpPr>
        <p:spPr>
          <a:xfrm>
            <a:off x="6131750" y="6331967"/>
            <a:ext cx="240450" cy="769441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en-US" altLang="ja-JP" sz="5000" b="0" i="0" dirty="0" smtClean="0">
                <a:solidFill>
                  <a:srgbClr val="000000"/>
                </a:solidFill>
                <a:latin typeface="cmmi12_for_latexbox"/>
                <a:sym typeface="cmmi12_for_latexbox"/>
              </a:rPr>
              <a:t>≏</a:t>
            </a:r>
            <a:endParaRPr kumimoji="1" lang="ja-JP" altLang="en-US" sz="1250" b="0" i="0" dirty="0">
              <a:solidFill>
                <a:srgbClr val="000000"/>
              </a:solidFill>
              <a:latin typeface="cmmi12_for_latexbox"/>
              <a:sym typeface="cmmi12_for_latexbox"/>
            </a:endParaRPr>
          </a:p>
        </p:txBody>
      </p:sp>
      <p:sp>
        <p:nvSpPr>
          <p:cNvPr id="215" name="コンテンツ プレースホルダー 2"/>
          <p:cNvSpPr txBox="1">
            <a:spLocks/>
          </p:cNvSpPr>
          <p:nvPr/>
        </p:nvSpPr>
        <p:spPr>
          <a:xfrm>
            <a:off x="450955" y="4547183"/>
            <a:ext cx="8229600" cy="75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ex. 2</a:t>
            </a:r>
            <a:r>
              <a:rPr lang="ja-JP" altLang="en-US" dirty="0" smtClean="0"/>
              <a:t>次元入力</a:t>
            </a:r>
            <a:endParaRPr lang="ja-JP" altLang="en-US" dirty="0"/>
          </a:p>
        </p:txBody>
      </p:sp>
      <p:grpSp>
        <p:nvGrpSpPr>
          <p:cNvPr id="226" name="3" descr="%%LaTeXBox2e%%width=E9350243;height=77317542;ratio=C8000000;prevw=E9358243;prevh=7731F542;&#10;\documentclass[12pt]{jarticle}&#10;\usepackage{amsmath}&#10;\usepackage{bm}&#10;\pagestyle{empty}&#10;&#10;\begin{document}&#10;\begin{align*}&#10;\bm{w} = &#10;\begin{pmatrix}&#10;  w_1 \\ w_2&#10;\end{pmatrix}&#10;,\ &#10;\bm{x} = &#10;\begin{pmatrix}&#10;  x_1 \\ x_2&#10;\end{pmatrix}&#10;\end{align*}&#10;\end{document}&#10;"/>
          <p:cNvGrpSpPr>
            <a:grpSpLocks noChangeAspect="1"/>
          </p:cNvGrpSpPr>
          <p:nvPr/>
        </p:nvGrpSpPr>
        <p:grpSpPr>
          <a:xfrm>
            <a:off x="904611" y="4968367"/>
            <a:ext cx="3307349" cy="1556977"/>
            <a:chOff x="4395675" y="1966614"/>
            <a:chExt cx="3307349" cy="1556977"/>
          </a:xfrm>
        </p:grpSpPr>
        <p:sp>
          <p:nvSpPr>
            <p:cNvPr id="227" name="4"/>
            <p:cNvSpPr txBox="1"/>
            <p:nvPr/>
          </p:nvSpPr>
          <p:spPr>
            <a:xfrm>
              <a:off x="4395675" y="252517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228" name="5"/>
            <p:cNvSpPr txBox="1"/>
            <p:nvPr/>
          </p:nvSpPr>
          <p:spPr>
            <a:xfrm>
              <a:off x="4763325" y="252517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29" name="6"/>
            <p:cNvSpPr txBox="1"/>
            <p:nvPr/>
          </p:nvSpPr>
          <p:spPr>
            <a:xfrm>
              <a:off x="5095500" y="1966614"/>
              <a:ext cx="25327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30" name="7"/>
            <p:cNvSpPr txBox="1"/>
            <p:nvPr/>
          </p:nvSpPr>
          <p:spPr>
            <a:xfrm>
              <a:off x="5350275" y="23123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1" name="8"/>
            <p:cNvSpPr txBox="1"/>
            <p:nvPr/>
          </p:nvSpPr>
          <p:spPr>
            <a:xfrm>
              <a:off x="5576025" y="24381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32" name="9"/>
            <p:cNvSpPr txBox="1"/>
            <p:nvPr/>
          </p:nvSpPr>
          <p:spPr>
            <a:xfrm>
              <a:off x="5350275" y="2754150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3" name="10"/>
            <p:cNvSpPr txBox="1"/>
            <p:nvPr/>
          </p:nvSpPr>
          <p:spPr>
            <a:xfrm>
              <a:off x="5576025" y="2879925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34" name="11"/>
            <p:cNvSpPr txBox="1"/>
            <p:nvPr/>
          </p:nvSpPr>
          <p:spPr>
            <a:xfrm>
              <a:off x="5701800" y="1966614"/>
              <a:ext cx="25327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∡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35" name="12"/>
            <p:cNvSpPr txBox="1"/>
            <p:nvPr/>
          </p:nvSpPr>
          <p:spPr>
            <a:xfrm>
              <a:off x="6011400" y="2525175"/>
              <a:ext cx="86562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6" name="13"/>
            <p:cNvSpPr txBox="1"/>
            <p:nvPr/>
          </p:nvSpPr>
          <p:spPr>
            <a:xfrm>
              <a:off x="6256500" y="252517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237" name="14"/>
            <p:cNvSpPr txBox="1"/>
            <p:nvPr/>
          </p:nvSpPr>
          <p:spPr>
            <a:xfrm>
              <a:off x="6556425" y="252517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38" name="15"/>
            <p:cNvSpPr txBox="1"/>
            <p:nvPr/>
          </p:nvSpPr>
          <p:spPr>
            <a:xfrm>
              <a:off x="6891825" y="1966614"/>
              <a:ext cx="25327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39" name="16"/>
            <p:cNvSpPr txBox="1"/>
            <p:nvPr/>
          </p:nvSpPr>
          <p:spPr>
            <a:xfrm>
              <a:off x="7146600" y="2312325"/>
              <a:ext cx="17793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40" name="17"/>
            <p:cNvSpPr txBox="1"/>
            <p:nvPr/>
          </p:nvSpPr>
          <p:spPr>
            <a:xfrm>
              <a:off x="7323975" y="24381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41" name="18"/>
            <p:cNvSpPr txBox="1"/>
            <p:nvPr/>
          </p:nvSpPr>
          <p:spPr>
            <a:xfrm>
              <a:off x="7146600" y="2754150"/>
              <a:ext cx="17793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42" name="19"/>
            <p:cNvSpPr txBox="1"/>
            <p:nvPr/>
          </p:nvSpPr>
          <p:spPr>
            <a:xfrm>
              <a:off x="7323975" y="2879925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43" name="20"/>
            <p:cNvSpPr txBox="1"/>
            <p:nvPr/>
          </p:nvSpPr>
          <p:spPr>
            <a:xfrm>
              <a:off x="7449750" y="1966614"/>
              <a:ext cx="25327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∡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</p:grpSp>
      <p:grpSp>
        <p:nvGrpSpPr>
          <p:cNvPr id="245" name="グループ化 244"/>
          <p:cNvGrpSpPr/>
          <p:nvPr/>
        </p:nvGrpSpPr>
        <p:grpSpPr>
          <a:xfrm>
            <a:off x="4938750" y="4152105"/>
            <a:ext cx="4025738" cy="2877295"/>
            <a:chOff x="4938750" y="4152105"/>
            <a:chExt cx="4025738" cy="2877295"/>
          </a:xfrm>
        </p:grpSpPr>
        <p:grpSp>
          <p:nvGrpSpPr>
            <p:cNvPr id="128" name="グループ化 127"/>
            <p:cNvGrpSpPr/>
            <p:nvPr/>
          </p:nvGrpSpPr>
          <p:grpSpPr>
            <a:xfrm>
              <a:off x="6264782" y="4484439"/>
              <a:ext cx="2339666" cy="1944216"/>
              <a:chOff x="1952840" y="4581128"/>
              <a:chExt cx="2339666" cy="1944216"/>
            </a:xfrm>
          </p:grpSpPr>
          <p:cxnSp>
            <p:nvCxnSpPr>
              <p:cNvPr id="125" name="直線矢印コネクタ 124"/>
              <p:cNvCxnSpPr/>
              <p:nvPr/>
            </p:nvCxnSpPr>
            <p:spPr>
              <a:xfrm flipV="1">
                <a:off x="2087864" y="4581128"/>
                <a:ext cx="0" cy="19442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/>
              <p:cNvCxnSpPr/>
              <p:nvPr/>
            </p:nvCxnSpPr>
            <p:spPr>
              <a:xfrm>
                <a:off x="1952840" y="6381328"/>
                <a:ext cx="23396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直線コネクタ 129"/>
            <p:cNvCxnSpPr/>
            <p:nvPr/>
          </p:nvCxnSpPr>
          <p:spPr>
            <a:xfrm>
              <a:off x="6219770" y="4881500"/>
              <a:ext cx="2277260" cy="159455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3" descr="%%LaTeXBox2e%%width=6E6F3841;height=F857F241;ratio=C8000000;prevw=6E6FB841;prevh=F8577242;&#10;\documentclass[12pt]{jarticle}&#10;\usepackage{amsmath}&#10;\pagestyle{empty}&#10;&#10;\begin{document}&#10;\begin{align*}&#10;x_2&#10;\end{align*}&#10;\end{document}&#10;"/>
            <p:cNvGrpSpPr>
              <a:grpSpLocks noChangeAspect="1"/>
            </p:cNvGrpSpPr>
            <p:nvPr/>
          </p:nvGrpSpPr>
          <p:grpSpPr>
            <a:xfrm>
              <a:off x="6253410" y="4152105"/>
              <a:ext cx="292791" cy="769441"/>
              <a:chOff x="5898525" y="2376825"/>
              <a:chExt cx="292791" cy="769441"/>
            </a:xfrm>
          </p:grpSpPr>
          <p:sp>
            <p:nvSpPr>
              <p:cNvPr id="133" name="4"/>
              <p:cNvSpPr txBox="1"/>
              <p:nvPr/>
            </p:nvSpPr>
            <p:spPr>
              <a:xfrm>
                <a:off x="5898525" y="2376825"/>
                <a:ext cx="17793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≸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34" name="5"/>
              <p:cNvSpPr txBox="1"/>
              <p:nvPr/>
            </p:nvSpPr>
            <p:spPr>
              <a:xfrm>
                <a:off x="6075900" y="2502600"/>
                <a:ext cx="115416" cy="52322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400" b="0" i="0" smtClean="0">
                    <a:solidFill>
                      <a:srgbClr val="000000"/>
                    </a:solidFill>
                    <a:latin typeface="cmr8_for_latexbox"/>
                    <a:sym typeface="cmr8_for_latexbox"/>
                  </a:rPr>
                  <a:t>∲</a:t>
                </a:r>
                <a:endParaRPr kumimoji="1" lang="ja-JP" altLang="en-US" sz="1250" b="0" i="0">
                  <a:solidFill>
                    <a:srgbClr val="000000"/>
                  </a:solidFill>
                  <a:latin typeface="cmr8_for_latexbox"/>
                  <a:sym typeface="cmr8_for_latexbox"/>
                </a:endParaRPr>
              </a:p>
            </p:txBody>
          </p:sp>
        </p:grpSp>
        <p:grpSp>
          <p:nvGrpSpPr>
            <p:cNvPr id="138" name="3" descr="%%LaTeXBox2e%%width=6E6F3841;height=F857F241;ratio=C8000000;prevw=6E6FB841;prevh=F8577242;&#10;\documentclass[12pt]{jarticle}&#10;\usepackage{amsmath}&#10;\pagestyle{empty}&#10;&#10;\begin{document}&#10;\begin{align*}&#10;x_1&#10;\end{align*}&#10;\end{document}&#10;"/>
            <p:cNvGrpSpPr>
              <a:grpSpLocks noChangeAspect="1"/>
            </p:cNvGrpSpPr>
            <p:nvPr/>
          </p:nvGrpSpPr>
          <p:grpSpPr>
            <a:xfrm>
              <a:off x="8671697" y="6115943"/>
              <a:ext cx="292791" cy="769441"/>
              <a:chOff x="5898525" y="2376825"/>
              <a:chExt cx="292791" cy="769441"/>
            </a:xfrm>
          </p:grpSpPr>
          <p:sp>
            <p:nvSpPr>
              <p:cNvPr id="139" name="4"/>
              <p:cNvSpPr txBox="1"/>
              <p:nvPr/>
            </p:nvSpPr>
            <p:spPr>
              <a:xfrm>
                <a:off x="5898525" y="2376825"/>
                <a:ext cx="17793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≸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40" name="5"/>
              <p:cNvSpPr txBox="1"/>
              <p:nvPr/>
            </p:nvSpPr>
            <p:spPr>
              <a:xfrm>
                <a:off x="6075900" y="2502600"/>
                <a:ext cx="115416" cy="52322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400" b="0" i="0" dirty="0" smtClean="0">
                    <a:solidFill>
                      <a:srgbClr val="000000"/>
                    </a:solidFill>
                    <a:latin typeface="cmr8_for_latexbox"/>
                    <a:sym typeface="cmr8_for_latexbox"/>
                  </a:rPr>
                  <a:t>∱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8_for_latexbox"/>
                  <a:sym typeface="cmr8_for_latexbox"/>
                </a:endParaRPr>
              </a:p>
            </p:txBody>
          </p:sp>
        </p:grpSp>
        <p:grpSp>
          <p:nvGrpSpPr>
            <p:cNvPr id="155" name="3" descr="%%LaTeXBox2e%%width=574A3D42;height=F857F241;ratio=96000000;prevw=71D78D42;prevh=FFC13542;&#10;\documentclass[12pt]{jarticle}&#10;\usepackage{amsmath}&#10;\usepackage{bm}&#10;\pagestyle{empty}&#10;&#10;\begin{document}&#10;\begin{align*}&#10;y(\bm{x})=0&#10;\end{align*}&#10;\end{document}&#10;"/>
            <p:cNvGrpSpPr>
              <a:grpSpLocks noChangeAspect="1"/>
            </p:cNvGrpSpPr>
            <p:nvPr/>
          </p:nvGrpSpPr>
          <p:grpSpPr>
            <a:xfrm>
              <a:off x="5220072" y="4797152"/>
              <a:ext cx="900694" cy="577081"/>
              <a:chOff x="4087688" y="1782619"/>
              <a:chExt cx="900694" cy="577081"/>
            </a:xfrm>
          </p:grpSpPr>
          <p:sp>
            <p:nvSpPr>
              <p:cNvPr id="156" name="4"/>
              <p:cNvSpPr txBox="1"/>
              <p:nvPr/>
            </p:nvSpPr>
            <p:spPr>
              <a:xfrm>
                <a:off x="4087688" y="1782619"/>
                <a:ext cx="11541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57" name="5"/>
              <p:cNvSpPr txBox="1"/>
              <p:nvPr/>
            </p:nvSpPr>
            <p:spPr>
              <a:xfrm>
                <a:off x="421104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58" name="6"/>
              <p:cNvSpPr txBox="1"/>
              <p:nvPr/>
            </p:nvSpPr>
            <p:spPr>
              <a:xfrm>
                <a:off x="4302956" y="1782619"/>
                <a:ext cx="158698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159" name="7"/>
              <p:cNvSpPr txBox="1"/>
              <p:nvPr/>
            </p:nvSpPr>
            <p:spPr>
              <a:xfrm>
                <a:off x="446259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60" name="8"/>
              <p:cNvSpPr txBox="1"/>
              <p:nvPr/>
            </p:nvSpPr>
            <p:spPr>
              <a:xfrm>
                <a:off x="4619812" y="1782619"/>
                <a:ext cx="18274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∽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61" name="9"/>
              <p:cNvSpPr txBox="1"/>
              <p:nvPr/>
            </p:nvSpPr>
            <p:spPr>
              <a:xfrm>
                <a:off x="4871362" y="1782619"/>
                <a:ext cx="117020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  <p:grpSp>
          <p:nvGrpSpPr>
            <p:cNvPr id="169" name="3" descr="%%LaTeXBox2e%%width=411F3D42;height=FF57F241;ratio=96000000;prevw=71D78D42;prevh=FFC13542;&#10;\documentclass[12pt]{jarticle}&#10;\usepackage{amsmath}&#10;\usepackage{bm}&#10;\pagestyle{empty}&#10;&#10;\begin{document}&#10;\begin{align*}&#10;y(\bm{x})&gt;0&#10;\end{align*}&#10;\end{document}&#10;"/>
            <p:cNvGrpSpPr>
              <a:grpSpLocks noChangeAspect="1"/>
            </p:cNvGrpSpPr>
            <p:nvPr/>
          </p:nvGrpSpPr>
          <p:grpSpPr>
            <a:xfrm>
              <a:off x="7678113" y="5374706"/>
              <a:ext cx="900694" cy="577081"/>
              <a:chOff x="4087688" y="1782619"/>
              <a:chExt cx="900694" cy="577081"/>
            </a:xfrm>
          </p:grpSpPr>
          <p:sp>
            <p:nvSpPr>
              <p:cNvPr id="170" name="4"/>
              <p:cNvSpPr txBox="1"/>
              <p:nvPr/>
            </p:nvSpPr>
            <p:spPr>
              <a:xfrm>
                <a:off x="4087688" y="1782619"/>
                <a:ext cx="11541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71" name="5"/>
              <p:cNvSpPr txBox="1"/>
              <p:nvPr/>
            </p:nvSpPr>
            <p:spPr>
              <a:xfrm>
                <a:off x="421104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72" name="6"/>
              <p:cNvSpPr txBox="1"/>
              <p:nvPr/>
            </p:nvSpPr>
            <p:spPr>
              <a:xfrm>
                <a:off x="4302956" y="1782619"/>
                <a:ext cx="158698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173" name="7"/>
              <p:cNvSpPr txBox="1"/>
              <p:nvPr/>
            </p:nvSpPr>
            <p:spPr>
              <a:xfrm>
                <a:off x="446259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74" name="8"/>
              <p:cNvSpPr txBox="1"/>
              <p:nvPr/>
            </p:nvSpPr>
            <p:spPr>
              <a:xfrm>
                <a:off x="4619812" y="1782619"/>
                <a:ext cx="18274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∾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75" name="9"/>
              <p:cNvSpPr txBox="1"/>
              <p:nvPr/>
            </p:nvSpPr>
            <p:spPr>
              <a:xfrm>
                <a:off x="4871362" y="1782619"/>
                <a:ext cx="117020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∰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  <p:grpSp>
          <p:nvGrpSpPr>
            <p:cNvPr id="183" name="3" descr="%%LaTeXBox2e%%width=411F3D42;height=FF57F241;ratio=96000000;prevw=71D78D42;prevh=FFC13542;&#10;\documentclass[12pt]{jarticle}&#10;\usepackage{amsmath}&#10;\usepackage{bm}&#10;\pagestyle{empty}&#10;&#10;\begin{document}&#10;\begin{align*}&#10;y(\bm{x})&lt;0&#10;\end{align*}&#10;\end{document}&#10;"/>
            <p:cNvGrpSpPr>
              <a:grpSpLocks noChangeAspect="1"/>
            </p:cNvGrpSpPr>
            <p:nvPr/>
          </p:nvGrpSpPr>
          <p:grpSpPr>
            <a:xfrm>
              <a:off x="6660232" y="6452319"/>
              <a:ext cx="900694" cy="577081"/>
              <a:chOff x="4087688" y="1782619"/>
              <a:chExt cx="900694" cy="577081"/>
            </a:xfrm>
          </p:grpSpPr>
          <p:sp>
            <p:nvSpPr>
              <p:cNvPr id="184" name="4"/>
              <p:cNvSpPr txBox="1"/>
              <p:nvPr/>
            </p:nvSpPr>
            <p:spPr>
              <a:xfrm>
                <a:off x="4087688" y="1782619"/>
                <a:ext cx="11541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85" name="5"/>
              <p:cNvSpPr txBox="1"/>
              <p:nvPr/>
            </p:nvSpPr>
            <p:spPr>
              <a:xfrm>
                <a:off x="421104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86" name="6"/>
              <p:cNvSpPr txBox="1"/>
              <p:nvPr/>
            </p:nvSpPr>
            <p:spPr>
              <a:xfrm>
                <a:off x="4302956" y="1782619"/>
                <a:ext cx="158698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187" name="7"/>
              <p:cNvSpPr txBox="1"/>
              <p:nvPr/>
            </p:nvSpPr>
            <p:spPr>
              <a:xfrm>
                <a:off x="4462594" y="1782619"/>
                <a:ext cx="9137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188" name="8"/>
              <p:cNvSpPr txBox="1"/>
              <p:nvPr/>
            </p:nvSpPr>
            <p:spPr>
              <a:xfrm>
                <a:off x="4619812" y="1782619"/>
                <a:ext cx="18274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∼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189" name="9"/>
              <p:cNvSpPr txBox="1"/>
              <p:nvPr/>
            </p:nvSpPr>
            <p:spPr>
              <a:xfrm>
                <a:off x="4871362" y="1782619"/>
                <a:ext cx="117020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  <p:cxnSp>
          <p:nvCxnSpPr>
            <p:cNvPr id="191" name="直線矢印コネクタ 190"/>
            <p:cNvCxnSpPr/>
            <p:nvPr/>
          </p:nvCxnSpPr>
          <p:spPr>
            <a:xfrm rot="2100000" flipV="1">
              <a:off x="6921493" y="4640293"/>
              <a:ext cx="0" cy="6599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3" descr="%%LaTeXBox2e%%width=784B2841;height=FF57F241;ratio=96000000;prevw=34717C41;prevh=FFC13542;&#10;\documentclass[12pt]{jarticle}&#10;\usepackage{amsmath}&#10;\usepackage{bm}&#10;\pagestyle{empty}&#10;&#10;\begin{document}&#10;\begin{align*}&#10;\bm{w}&#10;\end{align*}&#10;\end{document}&#10;"/>
            <p:cNvSpPr txBox="1"/>
            <p:nvPr/>
          </p:nvSpPr>
          <p:spPr>
            <a:xfrm>
              <a:off x="7006360" y="4437112"/>
              <a:ext cx="20037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dirty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 dirty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cxnSp>
          <p:nvCxnSpPr>
            <p:cNvPr id="201" name="直線矢印コネクタ 200"/>
            <p:cNvCxnSpPr/>
            <p:nvPr/>
          </p:nvCxnSpPr>
          <p:spPr>
            <a:xfrm flipV="1">
              <a:off x="6412886" y="5456547"/>
              <a:ext cx="579837" cy="8280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3" descr="%%LaTeXBox2e%%width=0A800A42;height=243E3E42;ratio=96000000;prevw=0FC04F42;prevh=9BAE8E42;&#10;\documentclass[12pt]{jarticle}&#10;\usepackage{amsmath}&#10;\usepackage{bm}&#10;\pagestyle{empty}&#10;&#10;\begin{document}&#10;\begin{align*}&#10;-&#10;\frac{&#10;  w_0&#10;}&#10;{\|&#10;\bm{w}&#10;\|&#10;}&#10;\end{align*}&#10;\end{document}&#10;"/>
            <p:cNvGrpSpPr>
              <a:grpSpLocks noChangeAspect="1"/>
            </p:cNvGrpSpPr>
            <p:nvPr/>
          </p:nvGrpSpPr>
          <p:grpSpPr>
            <a:xfrm>
              <a:off x="6720705" y="5661248"/>
              <a:ext cx="659607" cy="906031"/>
              <a:chOff x="4196531" y="1620562"/>
              <a:chExt cx="659607" cy="906031"/>
            </a:xfrm>
          </p:grpSpPr>
          <p:sp>
            <p:nvSpPr>
              <p:cNvPr id="205" name="4"/>
              <p:cNvSpPr txBox="1"/>
              <p:nvPr/>
            </p:nvSpPr>
            <p:spPr>
              <a:xfrm>
                <a:off x="4196531" y="1775651"/>
                <a:ext cx="187552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⊡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206" name="5"/>
              <p:cNvSpPr txBox="1"/>
              <p:nvPr/>
            </p:nvSpPr>
            <p:spPr>
              <a:xfrm>
                <a:off x="4498875" y="1620562"/>
                <a:ext cx="16831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≷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207" name="6"/>
              <p:cNvSpPr txBox="1"/>
              <p:nvPr/>
            </p:nvSpPr>
            <p:spPr>
              <a:xfrm>
                <a:off x="4668188" y="1714894"/>
                <a:ext cx="86562" cy="392415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2550" b="0" i="0" smtClean="0">
                    <a:solidFill>
                      <a:srgbClr val="000000"/>
                    </a:solidFill>
                    <a:latin typeface="cmr8_for_latexbox"/>
                    <a:sym typeface="cmr8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8_for_latexbox"/>
                  <a:sym typeface="cmr8_for_latexbox"/>
                </a:endParaRPr>
              </a:p>
            </p:txBody>
          </p:sp>
          <p:cxnSp>
            <p:nvCxnSpPr>
              <p:cNvPr id="208" name="7"/>
              <p:cNvCxnSpPr/>
              <p:nvPr/>
            </p:nvCxnSpPr>
            <p:spPr>
              <a:xfrm>
                <a:off x="4402125" y="1896300"/>
                <a:ext cx="445050" cy="0"/>
              </a:xfrm>
              <a:prstGeom prst="line">
                <a:avLst/>
              </a:prstGeom>
              <a:ln w="7256" cap="sq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8"/>
              <p:cNvSpPr txBox="1"/>
              <p:nvPr/>
            </p:nvSpPr>
            <p:spPr>
              <a:xfrm>
                <a:off x="4406962" y="1942544"/>
                <a:ext cx="12022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≫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210" name="9"/>
              <p:cNvSpPr txBox="1"/>
              <p:nvPr/>
            </p:nvSpPr>
            <p:spPr>
              <a:xfrm>
                <a:off x="4527900" y="1949512"/>
                <a:ext cx="20037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≷</a:t>
                </a:r>
                <a:endParaRPr kumimoji="1" lang="ja-JP" altLang="en-US" sz="1250" b="0" i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211" name="10"/>
              <p:cNvSpPr txBox="1"/>
              <p:nvPr/>
            </p:nvSpPr>
            <p:spPr>
              <a:xfrm>
                <a:off x="4735912" y="1942544"/>
                <a:ext cx="120226" cy="57708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75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≫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</p:grpSp>
        <p:sp>
          <p:nvSpPr>
            <p:cNvPr id="244" name="テキスト ボックス 243"/>
            <p:cNvSpPr txBox="1"/>
            <p:nvPr/>
          </p:nvSpPr>
          <p:spPr>
            <a:xfrm>
              <a:off x="4938750" y="4484439"/>
              <a:ext cx="14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線形決定面</a:t>
              </a:r>
              <a:endParaRPr kumimoji="1" lang="ja-JP" altLang="en-US" dirty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1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多クラス</a:t>
            </a:r>
            <a:r>
              <a:rPr lang="ja-JP" altLang="en-US" dirty="0"/>
              <a:t>の</a:t>
            </a:r>
            <a:r>
              <a:rPr lang="ja-JP" altLang="en-US" dirty="0" smtClean="0"/>
              <a:t>識別へ拡張</a:t>
            </a:r>
            <a:r>
              <a:rPr lang="ja-JP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4.1.2</a:t>
            </a:r>
            <a:endParaRPr kumimoji="1" lang="ja-JP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0799"/>
                <a:ext cx="8229600" cy="4570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方針：</a:t>
                </a:r>
                <a:r>
                  <a:rPr kumimoji="1" lang="en-US" altLang="ja-JP" dirty="0" smtClean="0"/>
                  <a:t>2</a:t>
                </a:r>
                <a:r>
                  <a:rPr kumimoji="1" lang="ja-JP" altLang="en-US" dirty="0" smtClean="0"/>
                  <a:t>クラス線形識別関数を組み合わせる</a:t>
                </a:r>
                <a:endParaRPr kumimoji="1" lang="en-US" altLang="ja-JP" dirty="0" smtClean="0"/>
              </a:p>
              <a:p>
                <a:pPr marL="514350" indent="-514350">
                  <a:buAutoNum type="arabicPeriod"/>
                </a:pPr>
                <a:r>
                  <a:rPr lang="ja-JP" altLang="en-US" dirty="0"/>
                  <a:t>１</a:t>
                </a:r>
                <a:r>
                  <a:rPr lang="ja-JP" altLang="en-US" dirty="0" smtClean="0"/>
                  <a:t>対他分類器</a:t>
                </a:r>
                <a:endParaRPr lang="en-US" altLang="ja-JP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𝐾</m:t>
                    </m:r>
                    <m:r>
                      <a:rPr lang="en-US" altLang="ja-JP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ja-JP" altLang="en-US" sz="2400" dirty="0" smtClean="0"/>
                  <a:t>個の</a:t>
                </a:r>
                <a:r>
                  <a:rPr lang="ja-JP" altLang="en-US" sz="2400" u="sng" dirty="0" smtClean="0"/>
                  <a:t>分類器</a:t>
                </a:r>
                <a:r>
                  <a:rPr lang="ja-JP" altLang="en-US" sz="2400" dirty="0" smtClean="0"/>
                  <a:t>を使う</a:t>
                </a:r>
                <a:endParaRPr lang="en-US" altLang="ja-JP" sz="2400" dirty="0"/>
              </a:p>
              <a:p>
                <a:pPr marL="400050" lvl="1" indent="0">
                  <a:lnSpc>
                    <a:spcPct val="200000"/>
                  </a:lnSpc>
                  <a:buNone/>
                </a:pPr>
                <a:endParaRPr lang="en-US" altLang="ja-JP" sz="1600" dirty="0" smtClean="0"/>
              </a:p>
              <a:p>
                <a:pPr marL="514350" indent="-514350">
                  <a:buAutoNum type="arabicPeriod"/>
                </a:pPr>
                <a:r>
                  <a:rPr lang="ja-JP" altLang="en-US" dirty="0" smtClean="0"/>
                  <a:t>１対</a:t>
                </a:r>
                <a:r>
                  <a:rPr lang="ja-JP" altLang="en-US" dirty="0"/>
                  <a:t>１</a:t>
                </a:r>
                <a:r>
                  <a:rPr lang="ja-JP" altLang="en-US" dirty="0" smtClean="0"/>
                  <a:t>分類器</a:t>
                </a:r>
                <a:endParaRPr lang="en-US" altLang="ja-JP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個のクラス対それぞれを</a:t>
                </a:r>
                <a:r>
                  <a:rPr lang="en-US" altLang="ja-JP" sz="2400" dirty="0" smtClean="0"/>
                  <a:t>2</a:t>
                </a:r>
                <a:r>
                  <a:rPr lang="ja-JP" altLang="en-US" sz="2400" dirty="0" smtClean="0"/>
                  <a:t>クラス分類器で分類</a:t>
                </a:r>
                <a:endParaRPr lang="en-US" altLang="ja-JP" sz="2400" dirty="0" smtClean="0"/>
              </a:p>
              <a:p>
                <a:pPr marL="400050" lvl="1" indent="0"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0799"/>
                <a:ext cx="8229600" cy="4570449"/>
              </a:xfrm>
              <a:blipFill rotWithShape="1">
                <a:blip r:embed="rId2"/>
                <a:stretch>
                  <a:fillRect l="-2296" t="-1733" r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686388" y="2699628"/>
                <a:ext cx="2741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クラス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である </a:t>
                </a:r>
                <a:r>
                  <a:rPr lang="en-US" altLang="ja-JP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or NOT</a:t>
                </a:r>
                <a:endPara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388" y="2699628"/>
                <a:ext cx="274159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04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7" name="グループ化 246"/>
          <p:cNvGrpSpPr/>
          <p:nvPr/>
        </p:nvGrpSpPr>
        <p:grpSpPr>
          <a:xfrm>
            <a:off x="5292080" y="4221088"/>
            <a:ext cx="3173644" cy="2163372"/>
            <a:chOff x="5292080" y="4221088"/>
            <a:chExt cx="3173644" cy="216337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5868144" y="4221088"/>
              <a:ext cx="2232248" cy="2163372"/>
              <a:chOff x="6538838" y="4581904"/>
              <a:chExt cx="2232248" cy="2163372"/>
            </a:xfrm>
          </p:grpSpPr>
          <p:pic>
            <p:nvPicPr>
              <p:cNvPr id="1027" name="Picture 3" descr="C:\Users\shitaro\Downloads\prmlfigs-png\Figure4.2b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232" y="4581904"/>
                <a:ext cx="1989460" cy="1978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テキスト ボックス 181"/>
              <p:cNvSpPr txBox="1"/>
              <p:nvPr/>
            </p:nvSpPr>
            <p:spPr>
              <a:xfrm>
                <a:off x="6538838" y="6560610"/>
                <a:ext cx="22322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600" dirty="0" smtClean="0">
                    <a:latin typeface="M+ 1p light" panose="020B0403020203020207" pitchFamily="50" charset="-128"/>
                    <a:ea typeface="M+ 1p light" panose="020B0403020203020207" pitchFamily="50" charset="-128"/>
                    <a:cs typeface="M+ 1p light" panose="020B0403020203020207" pitchFamily="50" charset="-128"/>
                  </a:rPr>
                  <a:t>出典：</a:t>
                </a:r>
                <a:r>
                  <a:rPr kumimoji="1" lang="en-US" altLang="ja-JP" sz="600" dirty="0" smtClean="0">
                    <a:latin typeface="M+ 1p light" panose="020B0403020203020207" pitchFamily="50" charset="-128"/>
                    <a:ea typeface="M+ 1p light" panose="020B0403020203020207" pitchFamily="50" charset="-128"/>
                    <a:cs typeface="M+ 1p light" panose="020B0403020203020207" pitchFamily="50" charset="-128"/>
                    <a:hlinkClick r:id="rId5"/>
                  </a:rPr>
                  <a:t>http://research.microsoft.com/~cmbishop/PRML</a:t>
                </a:r>
                <a:endParaRPr kumimoji="1" lang="ja-JP" altLang="en-US" sz="600" dirty="0">
                  <a:latin typeface="M+ 1p light" panose="020B0403020203020207" pitchFamily="50" charset="-128"/>
                  <a:ea typeface="M+ 1p light" panose="020B0403020203020207" pitchFamily="50" charset="-128"/>
                  <a:cs typeface="M+ 1p light" panose="020B0403020203020207" pitchFamily="50" charset="-128"/>
                </a:endParaRPr>
              </a:p>
            </p:txBody>
          </p:sp>
        </p:grpSp>
        <p:sp>
          <p:nvSpPr>
            <p:cNvPr id="190" name="テキスト ボックス 189"/>
            <p:cNvSpPr txBox="1"/>
            <p:nvPr/>
          </p:nvSpPr>
          <p:spPr>
            <a:xfrm>
              <a:off x="6300192" y="5733256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(1,2,0)</a:t>
              </a:r>
              <a:endParaRPr kumimoji="1" lang="ja-JP" altLang="en-US" sz="1600" dirty="0"/>
            </a:p>
          </p:txBody>
        </p:sp>
        <p:sp>
          <p:nvSpPr>
            <p:cNvPr id="192" name="テキスト ボックス 191"/>
            <p:cNvSpPr txBox="1"/>
            <p:nvPr/>
          </p:nvSpPr>
          <p:spPr>
            <a:xfrm>
              <a:off x="5292080" y="5034662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(2,1,0)</a:t>
              </a:r>
              <a:endParaRPr kumimoji="1" lang="ja-JP" altLang="en-US" sz="1600" dirty="0"/>
            </a:p>
          </p:txBody>
        </p:sp>
        <p:sp>
          <p:nvSpPr>
            <p:cNvPr id="193" name="テキスト ボックス 192"/>
            <p:cNvSpPr txBox="1"/>
            <p:nvPr/>
          </p:nvSpPr>
          <p:spPr>
            <a:xfrm>
              <a:off x="5908799" y="4509120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(2,0,0)</a:t>
              </a:r>
              <a:endParaRPr kumimoji="1" lang="ja-JP" altLang="en-US" sz="1600" dirty="0"/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948264" y="4458598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(1,0,2)</a:t>
              </a:r>
              <a:endParaRPr kumimoji="1" lang="ja-JP" altLang="en-US" sz="1600" dirty="0"/>
            </a:p>
          </p:txBody>
        </p:sp>
        <p:sp>
          <p:nvSpPr>
            <p:cNvPr id="195" name="テキスト ボックス 194"/>
            <p:cNvSpPr txBox="1"/>
            <p:nvPr/>
          </p:nvSpPr>
          <p:spPr>
            <a:xfrm>
              <a:off x="7497873" y="5034662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(0,0,2)</a:t>
              </a:r>
              <a:endParaRPr kumimoji="1" lang="ja-JP" altLang="en-US" sz="1600" dirty="0"/>
            </a:p>
          </p:txBody>
        </p:sp>
        <p:sp>
          <p:nvSpPr>
            <p:cNvPr id="196" name="テキスト ボックス 195"/>
            <p:cNvSpPr txBox="1"/>
            <p:nvPr/>
          </p:nvSpPr>
          <p:spPr>
            <a:xfrm>
              <a:off x="7596336" y="5898758"/>
              <a:ext cx="86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(0,2,1)</a:t>
              </a:r>
              <a:endParaRPr kumimoji="1" lang="ja-JP" altLang="en-US" sz="1600" dirty="0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6660232" y="5157192"/>
              <a:ext cx="861451" cy="338554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(1,1,1)?</a:t>
              </a:r>
              <a:endParaRPr kumimoji="1" lang="ja-JP" altLang="en-US" sz="1600" dirty="0"/>
            </a:p>
          </p:txBody>
        </p:sp>
      </p:grpSp>
      <p:grpSp>
        <p:nvGrpSpPr>
          <p:cNvPr id="246" name="グループ化 245"/>
          <p:cNvGrpSpPr/>
          <p:nvPr/>
        </p:nvGrpSpPr>
        <p:grpSpPr>
          <a:xfrm>
            <a:off x="5796136" y="1650286"/>
            <a:ext cx="2232248" cy="2210762"/>
            <a:chOff x="5796136" y="1650286"/>
            <a:chExt cx="2232248" cy="2210762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796136" y="1746230"/>
              <a:ext cx="2232248" cy="2114818"/>
              <a:chOff x="5820235" y="1700808"/>
              <a:chExt cx="2232248" cy="2114818"/>
            </a:xfrm>
          </p:grpSpPr>
          <p:pic>
            <p:nvPicPr>
              <p:cNvPr id="1026" name="Picture 2" descr="C:\Users\shitaro\Downloads\prmlfigs-png\Figure4.2a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700808"/>
                <a:ext cx="1992415" cy="1930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テキスト ボックス 13"/>
              <p:cNvSpPr txBox="1"/>
              <p:nvPr/>
            </p:nvSpPr>
            <p:spPr>
              <a:xfrm>
                <a:off x="5820235" y="3630960"/>
                <a:ext cx="22322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600" dirty="0" smtClean="0">
                    <a:latin typeface="M+ 1p light" panose="020B0403020203020207" pitchFamily="50" charset="-128"/>
                    <a:ea typeface="M+ 1p light" panose="020B0403020203020207" pitchFamily="50" charset="-128"/>
                    <a:cs typeface="M+ 1p light" panose="020B0403020203020207" pitchFamily="50" charset="-128"/>
                  </a:rPr>
                  <a:t>出典：</a:t>
                </a:r>
                <a:r>
                  <a:rPr kumimoji="1" lang="en-US" altLang="ja-JP" sz="600" dirty="0" smtClean="0">
                    <a:latin typeface="M+ 1p light" panose="020B0403020203020207" pitchFamily="50" charset="-128"/>
                    <a:ea typeface="M+ 1p light" panose="020B0403020203020207" pitchFamily="50" charset="-128"/>
                    <a:cs typeface="M+ 1p light" panose="020B0403020203020207" pitchFamily="50" charset="-128"/>
                    <a:hlinkClick r:id="rId5"/>
                  </a:rPr>
                  <a:t>http://research.microsoft.com/~cmbishop/PRML</a:t>
                </a:r>
                <a:endParaRPr kumimoji="1" lang="ja-JP" altLang="en-US" sz="600" dirty="0">
                  <a:latin typeface="M+ 1p light" panose="020B0403020203020207" pitchFamily="50" charset="-128"/>
                  <a:ea typeface="M+ 1p light" panose="020B0403020203020207" pitchFamily="50" charset="-128"/>
                  <a:cs typeface="M+ 1p light" panose="020B0403020203020207" pitchFamily="50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テキスト ボックス 197"/>
                <p:cNvSpPr txBox="1"/>
                <p:nvPr/>
              </p:nvSpPr>
              <p:spPr>
                <a:xfrm>
                  <a:off x="6804249" y="1650286"/>
                  <a:ext cx="12241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sz="1600" dirty="0" smtClean="0">
                      <a:solidFill>
                        <a:schemeClr val="tx1"/>
                      </a:solidFill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かつ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sz="1600" dirty="0" smtClean="0">
                      <a:solidFill>
                        <a:schemeClr val="tx1"/>
                      </a:solidFill>
                      <a:latin typeface="M+ 1p medium" panose="020B0602020203020207" pitchFamily="50" charset="-128"/>
                      <a:ea typeface="M+ 1p medium" panose="020B0602020203020207" pitchFamily="50" charset="-128"/>
                      <a:cs typeface="M+ 1p medium" panose="020B0602020203020207" pitchFamily="50" charset="-128"/>
                    </a:rPr>
                    <a:t>?</a:t>
                  </a:r>
                  <a:endParaRPr kumimoji="1" lang="ja-JP" altLang="en-US" sz="1600" dirty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endParaRPr>
                </a:p>
              </p:txBody>
            </p:sp>
          </mc:Choice>
          <mc:Fallback>
            <p:sp>
              <p:nvSpPr>
                <p:cNvPr id="198" name="テキスト ボックス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9" y="1650286"/>
                  <a:ext cx="1224135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3636" b="-2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正方形/長方形 223"/>
              <p:cNvSpPr/>
              <p:nvPr/>
            </p:nvSpPr>
            <p:spPr>
              <a:xfrm>
                <a:off x="3851920" y="4437112"/>
                <a:ext cx="2067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得票数：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)</a:t>
                </a:r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4" name="正方形/長方形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437112"/>
                <a:ext cx="206768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55" t="-13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テキスト ボックス 224"/>
          <p:cNvSpPr txBox="1"/>
          <p:nvPr/>
        </p:nvSpPr>
        <p:spPr>
          <a:xfrm>
            <a:off x="179512" y="5013176"/>
            <a:ext cx="5112568" cy="107721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いずれも</a:t>
            </a:r>
            <a:endParaRPr lang="en-US" altLang="ja-JP" sz="32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algn="ctr"/>
            <a:r>
              <a:rPr lang="ja-JP" altLang="en-US" sz="32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分類できない領域が生じる</a:t>
            </a:r>
            <a:endParaRPr kumimoji="1" lang="ja-JP" altLang="en-US" sz="32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多クラス</a:t>
            </a:r>
            <a:r>
              <a:rPr lang="ja-JP" altLang="en-US" dirty="0"/>
              <a:t>の</a:t>
            </a:r>
            <a:r>
              <a:rPr lang="ja-JP" altLang="en-US" dirty="0" smtClean="0"/>
              <a:t>識別へ拡張</a:t>
            </a:r>
            <a:r>
              <a:rPr lang="ja-JP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4.1.2</a:t>
            </a:r>
            <a:endParaRPr kumimoji="1" lang="ja-JP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0799"/>
            <a:ext cx="8229600" cy="5650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方針：単独の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クラス識別を考える</a:t>
            </a:r>
            <a:endParaRPr kumimoji="1" lang="en-US" altLang="ja-JP" dirty="0" smtClean="0"/>
          </a:p>
          <a:p>
            <a:pPr marL="0" indent="457200">
              <a:buNone/>
            </a:pPr>
            <a:r>
              <a:rPr lang="ja-JP" altLang="en-US" sz="24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識別関数</a:t>
            </a: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r>
              <a:rPr lang="ja-JP" altLang="en-US" sz="24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識別方法</a:t>
            </a: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r>
              <a:rPr lang="ja-JP" altLang="en-US" sz="24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決定面</a:t>
            </a: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endParaRPr lang="en-US" altLang="ja-JP" sz="2400" dirty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r>
              <a:rPr lang="ja-JP" altLang="en-US" sz="2400" dirty="0" smtClean="0">
                <a:latin typeface="M+ 1p black" panose="020B0902020203020207" pitchFamily="50" charset="-128"/>
                <a:ea typeface="M+ 1p black" panose="020B0902020203020207" pitchFamily="50" charset="-128"/>
                <a:cs typeface="M+ 1p black" panose="020B0902020203020207" pitchFamily="50" charset="-128"/>
              </a:rPr>
              <a:t>決定領域</a:t>
            </a:r>
            <a:endParaRPr lang="en-US" altLang="ja-JP" sz="2400" dirty="0" smtClean="0">
              <a:latin typeface="M+ 1p black" panose="020B0902020203020207" pitchFamily="50" charset="-128"/>
              <a:ea typeface="M+ 1p black" panose="020B0902020203020207" pitchFamily="50" charset="-128"/>
              <a:cs typeface="M+ 1p black" panose="020B0902020203020207" pitchFamily="50" charset="-128"/>
            </a:endParaRPr>
          </a:p>
          <a:p>
            <a:pPr marL="0" indent="457200">
              <a:buNone/>
            </a:pPr>
            <a:r>
              <a:rPr lang="ja-JP" altLang="en-US" sz="2400" dirty="0" smtClean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　１つに</a:t>
            </a:r>
            <a:r>
              <a:rPr lang="ja-JP" altLang="en-US" sz="2400" dirty="0" smtClean="0"/>
              <a:t>連結</a:t>
            </a:r>
            <a:r>
              <a:rPr lang="ja-JP" altLang="en-US" sz="2400" dirty="0" smtClean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していて</a:t>
            </a:r>
            <a:r>
              <a:rPr lang="ja-JP" altLang="en-US" sz="2400" dirty="0" smtClean="0"/>
              <a:t>凸領域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51" name="3" descr="%%LaTeXBox2e%%width=C579D342;height=40CE0142;ratio=C8000000;prevw=C5795343;prevh=40CE8142;&#10;\documentclass[12pt]{jarticle}&#10;\usepackage{amsmath}&#10;\usepackage{bm}&#10;&#10;\pagestyle{empty}&#10;&#10;\begin{document}&#10;\begin{align*}&#10;y_k(\bm{x})&#10;=&#10;\bm{w}_k^T \bm{x} + w_{k0}&#10;\end{align*}&#10;\end{document}&#10;"/>
          <p:cNvGrpSpPr>
            <a:grpSpLocks noChangeAspect="1"/>
          </p:cNvGrpSpPr>
          <p:nvPr/>
        </p:nvGrpSpPr>
        <p:grpSpPr>
          <a:xfrm>
            <a:off x="1742243" y="2028670"/>
            <a:ext cx="2685741" cy="824266"/>
            <a:chOff x="4702050" y="2322000"/>
            <a:chExt cx="2685741" cy="824266"/>
          </a:xfrm>
        </p:grpSpPr>
        <p:sp>
          <p:nvSpPr>
            <p:cNvPr id="52" name="4"/>
            <p:cNvSpPr txBox="1"/>
            <p:nvPr/>
          </p:nvSpPr>
          <p:spPr>
            <a:xfrm>
              <a:off x="4702050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53" name="5"/>
            <p:cNvSpPr txBox="1"/>
            <p:nvPr/>
          </p:nvSpPr>
          <p:spPr>
            <a:xfrm>
              <a:off x="4853625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4" name="6"/>
            <p:cNvSpPr txBox="1"/>
            <p:nvPr/>
          </p:nvSpPr>
          <p:spPr>
            <a:xfrm>
              <a:off x="49923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5" name="7"/>
            <p:cNvSpPr txBox="1"/>
            <p:nvPr/>
          </p:nvSpPr>
          <p:spPr>
            <a:xfrm>
              <a:off x="51148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 dirty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6" name="8"/>
            <p:cNvSpPr txBox="1"/>
            <p:nvPr/>
          </p:nvSpPr>
          <p:spPr>
            <a:xfrm>
              <a:off x="53277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7" name="9"/>
            <p:cNvSpPr txBox="1"/>
            <p:nvPr/>
          </p:nvSpPr>
          <p:spPr>
            <a:xfrm>
              <a:off x="55373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" name="10"/>
            <p:cNvSpPr txBox="1"/>
            <p:nvPr/>
          </p:nvSpPr>
          <p:spPr>
            <a:xfrm>
              <a:off x="5872725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9" name="11"/>
            <p:cNvSpPr txBox="1"/>
            <p:nvPr/>
          </p:nvSpPr>
          <p:spPr>
            <a:xfrm>
              <a:off x="614685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0" name="12"/>
            <p:cNvSpPr txBox="1"/>
            <p:nvPr/>
          </p:nvSpPr>
          <p:spPr>
            <a:xfrm>
              <a:off x="6140400" y="25348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1" name="13"/>
            <p:cNvSpPr txBox="1"/>
            <p:nvPr/>
          </p:nvSpPr>
          <p:spPr>
            <a:xfrm>
              <a:off x="632422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2" name="14"/>
            <p:cNvSpPr txBox="1"/>
            <p:nvPr/>
          </p:nvSpPr>
          <p:spPr>
            <a:xfrm>
              <a:off x="66080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" name="15"/>
            <p:cNvSpPr txBox="1"/>
            <p:nvPr/>
          </p:nvSpPr>
          <p:spPr>
            <a:xfrm>
              <a:off x="6924075" y="23768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4" name="16"/>
            <p:cNvSpPr txBox="1"/>
            <p:nvPr/>
          </p:nvSpPr>
          <p:spPr>
            <a:xfrm>
              <a:off x="7149825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5" name="17"/>
            <p:cNvSpPr txBox="1"/>
            <p:nvPr/>
          </p:nvSpPr>
          <p:spPr>
            <a:xfrm>
              <a:off x="7272375" y="25026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852936"/>
                <a:ext cx="28803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入力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をクラス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に</a:t>
                </a:r>
                <a:endParaRPr kumimoji="1" lang="en-US" altLang="ja-JP" sz="2400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pPr algn="ctr"/>
                <a:r>
                  <a:rPr kumimoji="1" lang="ja-JP" altLang="en-US" sz="2400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割り当てる</a:t>
                </a:r>
                <a:endParaRPr kumimoji="1" lang="ja-JP" altLang="en-US" sz="2400" dirty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852936"/>
                <a:ext cx="288032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03" t="-5147" r="-190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3" descr="%%LaTeXBox2e%%width=7E1D0543;height=07E54C42;ratio=C8000000;prevw=7E1D8543;prevh=07E5CC42;&#10;\documentclass[12pt]{jarticle}&#10;\usepackage{amsmath}&#10;\usepackage{bm}&#10;&#10;\pagestyle{empty}&#10;&#10;\begin{document}&#10;\begin{align*}&#10;\bigwedge_{j(\neq k)}&#10;\left(&#10;y_k(\bm{x})&#10;&gt;&#10;y_j(\bm{x})&#10;\right)&#10;\Longrightarrow&#10;\end{align*}&#10;\end{document}&#10;"/>
          <p:cNvGrpSpPr>
            <a:grpSpLocks noChangeAspect="1"/>
          </p:cNvGrpSpPr>
          <p:nvPr/>
        </p:nvGrpSpPr>
        <p:grpSpPr>
          <a:xfrm>
            <a:off x="1648756" y="2780928"/>
            <a:ext cx="3381126" cy="1301081"/>
            <a:chOff x="4360200" y="2066589"/>
            <a:chExt cx="3381126" cy="1301081"/>
          </a:xfrm>
        </p:grpSpPr>
        <p:sp>
          <p:nvSpPr>
            <p:cNvPr id="123" name="4"/>
            <p:cNvSpPr txBox="1"/>
            <p:nvPr/>
          </p:nvSpPr>
          <p:spPr>
            <a:xfrm>
              <a:off x="4473075" y="2066589"/>
              <a:ext cx="355867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≞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124" name="5"/>
            <p:cNvSpPr txBox="1"/>
            <p:nvPr/>
          </p:nvSpPr>
          <p:spPr>
            <a:xfrm>
              <a:off x="4360200" y="2844450"/>
              <a:ext cx="929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25" name="6"/>
            <p:cNvSpPr txBox="1"/>
            <p:nvPr/>
          </p:nvSpPr>
          <p:spPr>
            <a:xfrm>
              <a:off x="4463400" y="2844450"/>
              <a:ext cx="89768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dirty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∨</a:t>
              </a:r>
              <a:endParaRPr kumimoji="1" lang="ja-JP" altLang="en-US" sz="1250" b="0" i="0" dirty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126" name="7"/>
            <p:cNvSpPr txBox="1"/>
            <p:nvPr/>
          </p:nvSpPr>
          <p:spPr>
            <a:xfrm>
              <a:off x="4553700" y="2837383"/>
              <a:ext cx="65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sy8_for_latexbox"/>
                  <a:sym typeface="cmsy8_for_latexbox"/>
                </a:rPr>
                <a:t>∶</a:t>
              </a:r>
              <a:endParaRPr kumimoji="1" lang="ja-JP" altLang="en-US" sz="1250" b="0" i="0">
                <a:solidFill>
                  <a:srgbClr val="000000"/>
                </a:solidFill>
                <a:latin typeface="cmsy8_for_latexbox"/>
                <a:sym typeface="cmsy8_for_latexbox"/>
              </a:endParaRPr>
            </a:p>
          </p:txBody>
        </p:sp>
        <p:sp>
          <p:nvSpPr>
            <p:cNvPr id="127" name="8"/>
            <p:cNvSpPr txBox="1"/>
            <p:nvPr/>
          </p:nvSpPr>
          <p:spPr>
            <a:xfrm>
              <a:off x="4553700" y="2844450"/>
              <a:ext cx="17953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128" name="9"/>
            <p:cNvSpPr txBox="1"/>
            <p:nvPr/>
          </p:nvSpPr>
          <p:spPr>
            <a:xfrm>
              <a:off x="4731075" y="28444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29" name="10"/>
            <p:cNvSpPr txBox="1"/>
            <p:nvPr/>
          </p:nvSpPr>
          <p:spPr>
            <a:xfrm>
              <a:off x="4853625" y="2844450"/>
              <a:ext cx="89768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130" name="11"/>
            <p:cNvSpPr txBox="1"/>
            <p:nvPr/>
          </p:nvSpPr>
          <p:spPr>
            <a:xfrm>
              <a:off x="49955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1" name="12"/>
            <p:cNvSpPr txBox="1"/>
            <p:nvPr/>
          </p:nvSpPr>
          <p:spPr>
            <a:xfrm>
              <a:off x="5118075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32" name="13"/>
            <p:cNvSpPr txBox="1"/>
            <p:nvPr/>
          </p:nvSpPr>
          <p:spPr>
            <a:xfrm>
              <a:off x="5272875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33" name="14"/>
            <p:cNvSpPr txBox="1"/>
            <p:nvPr/>
          </p:nvSpPr>
          <p:spPr>
            <a:xfrm>
              <a:off x="54115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4" name="15"/>
            <p:cNvSpPr txBox="1"/>
            <p:nvPr/>
          </p:nvSpPr>
          <p:spPr>
            <a:xfrm>
              <a:off x="553087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35" name="16"/>
            <p:cNvSpPr txBox="1"/>
            <p:nvPr/>
          </p:nvSpPr>
          <p:spPr>
            <a:xfrm>
              <a:off x="57437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6" name="17"/>
            <p:cNvSpPr txBox="1"/>
            <p:nvPr/>
          </p:nvSpPr>
          <p:spPr>
            <a:xfrm>
              <a:off x="59565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∾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37" name="18"/>
            <p:cNvSpPr txBox="1"/>
            <p:nvPr/>
          </p:nvSpPr>
          <p:spPr>
            <a:xfrm>
              <a:off x="6288750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38" name="19"/>
            <p:cNvSpPr txBox="1"/>
            <p:nvPr/>
          </p:nvSpPr>
          <p:spPr>
            <a:xfrm>
              <a:off x="6443550" y="2502600"/>
              <a:ext cx="929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39" name="20"/>
            <p:cNvSpPr txBox="1"/>
            <p:nvPr/>
          </p:nvSpPr>
          <p:spPr>
            <a:xfrm>
              <a:off x="65596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0" name="21"/>
            <p:cNvSpPr txBox="1"/>
            <p:nvPr/>
          </p:nvSpPr>
          <p:spPr>
            <a:xfrm>
              <a:off x="668220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41" name="22"/>
            <p:cNvSpPr txBox="1"/>
            <p:nvPr/>
          </p:nvSpPr>
          <p:spPr>
            <a:xfrm>
              <a:off x="68950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2" name="23"/>
            <p:cNvSpPr txBox="1"/>
            <p:nvPr/>
          </p:nvSpPr>
          <p:spPr>
            <a:xfrm>
              <a:off x="70176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3" name="24"/>
            <p:cNvSpPr txBox="1"/>
            <p:nvPr/>
          </p:nvSpPr>
          <p:spPr>
            <a:xfrm>
              <a:off x="72272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4" name="25"/>
            <p:cNvSpPr txBox="1"/>
            <p:nvPr/>
          </p:nvSpPr>
          <p:spPr>
            <a:xfrm>
              <a:off x="7420725" y="2367534"/>
              <a:ext cx="320601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</p:grpSp>
      <p:grpSp>
        <p:nvGrpSpPr>
          <p:cNvPr id="180" name="3" descr="%%LaTeXBox2e%%width=707F2B43;height=40CE0142;ratio=C8000000;prevw=707FAB43;prevh=40CE8142;&#10;\documentclass[12pt]{jarticle}&#10;\usepackage{amsmath}&#10;\usepackage{bm}&#10;&#10;\pagestyle{empty}&#10;&#10;\begin{document}&#10;\begin{align*}&#10;(\bm{w}_k - \bm{w}_j)^T \bm{x} + (w_{k0} - w_{j0}) = 0&#10;\end{align*}&#10;\end{document}&#10;"/>
          <p:cNvGrpSpPr>
            <a:grpSpLocks noChangeAspect="1"/>
          </p:cNvGrpSpPr>
          <p:nvPr/>
        </p:nvGrpSpPr>
        <p:grpSpPr>
          <a:xfrm>
            <a:off x="1781694" y="4221088"/>
            <a:ext cx="4356044" cy="824266"/>
            <a:chOff x="3873225" y="2322000"/>
            <a:chExt cx="4356044" cy="824266"/>
          </a:xfrm>
        </p:grpSpPr>
        <p:sp>
          <p:nvSpPr>
            <p:cNvPr id="181" name="4"/>
            <p:cNvSpPr txBox="1"/>
            <p:nvPr/>
          </p:nvSpPr>
          <p:spPr>
            <a:xfrm>
              <a:off x="38732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83" name="5"/>
            <p:cNvSpPr txBox="1"/>
            <p:nvPr/>
          </p:nvSpPr>
          <p:spPr>
            <a:xfrm>
              <a:off x="3995775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84" name="6"/>
            <p:cNvSpPr txBox="1"/>
            <p:nvPr/>
          </p:nvSpPr>
          <p:spPr>
            <a:xfrm>
              <a:off x="4263450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85" name="7"/>
            <p:cNvSpPr txBox="1"/>
            <p:nvPr/>
          </p:nvSpPr>
          <p:spPr>
            <a:xfrm>
              <a:off x="4473075" y="2367534"/>
              <a:ext cx="2484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⊡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186" name="8"/>
            <p:cNvSpPr txBox="1"/>
            <p:nvPr/>
          </p:nvSpPr>
          <p:spPr>
            <a:xfrm>
              <a:off x="4792350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87" name="9"/>
            <p:cNvSpPr txBox="1"/>
            <p:nvPr/>
          </p:nvSpPr>
          <p:spPr>
            <a:xfrm>
              <a:off x="5060025" y="2502600"/>
              <a:ext cx="929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88" name="10"/>
            <p:cNvSpPr txBox="1"/>
            <p:nvPr/>
          </p:nvSpPr>
          <p:spPr>
            <a:xfrm>
              <a:off x="51793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89" name="11"/>
            <p:cNvSpPr txBox="1"/>
            <p:nvPr/>
          </p:nvSpPr>
          <p:spPr>
            <a:xfrm>
              <a:off x="530190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91" name="12"/>
            <p:cNvSpPr txBox="1"/>
            <p:nvPr/>
          </p:nvSpPr>
          <p:spPr>
            <a:xfrm>
              <a:off x="547927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99" name="13"/>
            <p:cNvSpPr txBox="1"/>
            <p:nvPr/>
          </p:nvSpPr>
          <p:spPr>
            <a:xfrm>
              <a:off x="57598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0" name="14"/>
            <p:cNvSpPr txBox="1"/>
            <p:nvPr/>
          </p:nvSpPr>
          <p:spPr>
            <a:xfrm>
              <a:off x="60759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1" name="15"/>
            <p:cNvSpPr txBox="1"/>
            <p:nvPr/>
          </p:nvSpPr>
          <p:spPr>
            <a:xfrm>
              <a:off x="6198450" y="23768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02" name="16"/>
            <p:cNvSpPr txBox="1"/>
            <p:nvPr/>
          </p:nvSpPr>
          <p:spPr>
            <a:xfrm>
              <a:off x="6424200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03" name="17"/>
            <p:cNvSpPr txBox="1"/>
            <p:nvPr/>
          </p:nvSpPr>
          <p:spPr>
            <a:xfrm>
              <a:off x="6549975" y="25026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04" name="18"/>
            <p:cNvSpPr txBox="1"/>
            <p:nvPr/>
          </p:nvSpPr>
          <p:spPr>
            <a:xfrm>
              <a:off x="6746700" y="2367534"/>
              <a:ext cx="2484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⊡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05" name="19"/>
            <p:cNvSpPr txBox="1"/>
            <p:nvPr/>
          </p:nvSpPr>
          <p:spPr>
            <a:xfrm>
              <a:off x="7069200" y="2376825"/>
              <a:ext cx="22442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06" name="20"/>
            <p:cNvSpPr txBox="1"/>
            <p:nvPr/>
          </p:nvSpPr>
          <p:spPr>
            <a:xfrm>
              <a:off x="7294950" y="2502600"/>
              <a:ext cx="929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≪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07" name="21"/>
            <p:cNvSpPr txBox="1"/>
            <p:nvPr/>
          </p:nvSpPr>
          <p:spPr>
            <a:xfrm>
              <a:off x="7398150" y="25026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08" name="22"/>
            <p:cNvSpPr txBox="1"/>
            <p:nvPr/>
          </p:nvSpPr>
          <p:spPr>
            <a:xfrm>
              <a:off x="75239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9" name="23"/>
            <p:cNvSpPr txBox="1"/>
            <p:nvPr/>
          </p:nvSpPr>
          <p:spPr>
            <a:xfrm>
              <a:off x="77367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10" name="24"/>
            <p:cNvSpPr txBox="1"/>
            <p:nvPr/>
          </p:nvSpPr>
          <p:spPr>
            <a:xfrm>
              <a:off x="8072175" y="237682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83568" y="5229200"/>
            <a:ext cx="5457821" cy="824266"/>
            <a:chOff x="683568" y="4836982"/>
            <a:chExt cx="5457821" cy="824266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683568" y="4891807"/>
              <a:ext cx="953156" cy="769441"/>
              <a:chOff x="1115616" y="4891807"/>
              <a:chExt cx="953156" cy="769441"/>
            </a:xfrm>
          </p:grpSpPr>
          <p:sp>
            <p:nvSpPr>
              <p:cNvPr id="226" name="4"/>
              <p:cNvSpPr txBox="1"/>
              <p:nvPr/>
            </p:nvSpPr>
            <p:spPr>
              <a:xfrm>
                <a:off x="1115616" y="4891807"/>
                <a:ext cx="15228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≹</a:t>
                </a:r>
                <a:endParaRPr kumimoji="1" lang="ja-JP" altLang="en-US" sz="1250" b="0" i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227" name="5"/>
              <p:cNvSpPr txBox="1"/>
              <p:nvPr/>
            </p:nvSpPr>
            <p:spPr>
              <a:xfrm>
                <a:off x="1280091" y="4891807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∨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28" name="6"/>
              <p:cNvSpPr txBox="1"/>
              <p:nvPr/>
            </p:nvSpPr>
            <p:spPr>
              <a:xfrm>
                <a:off x="1402641" y="4891807"/>
                <a:ext cx="21159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mib10_for_latexbox"/>
                    <a:sym typeface="cmmib10_for_latexbox"/>
                  </a:rPr>
                  <a:t>≸</a:t>
                </a:r>
                <a:endParaRPr kumimoji="1" lang="ja-JP" altLang="en-US" sz="1250" b="0" i="0">
                  <a:solidFill>
                    <a:srgbClr val="000000"/>
                  </a:solidFill>
                  <a:latin typeface="cmmib10_for_latexbox"/>
                  <a:sym typeface="cmmib10_for_latexbox"/>
                </a:endParaRPr>
              </a:p>
            </p:txBody>
          </p:sp>
          <p:sp>
            <p:nvSpPr>
              <p:cNvPr id="229" name="7"/>
              <p:cNvSpPr txBox="1"/>
              <p:nvPr/>
            </p:nvSpPr>
            <p:spPr>
              <a:xfrm>
                <a:off x="1612266" y="4891807"/>
                <a:ext cx="121828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∩</a:t>
                </a:r>
                <a:endParaRPr kumimoji="1" lang="ja-JP" altLang="en-US" sz="1250" b="0" i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30" name="8"/>
              <p:cNvSpPr txBox="1"/>
              <p:nvPr/>
            </p:nvSpPr>
            <p:spPr>
              <a:xfrm>
                <a:off x="1825116" y="4891807"/>
                <a:ext cx="24365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∽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  <p:sp>
          <p:nvSpPr>
            <p:cNvPr id="231" name="9"/>
            <p:cNvSpPr txBox="1"/>
            <p:nvPr/>
          </p:nvSpPr>
          <p:spPr>
            <a:xfrm>
              <a:off x="2157291" y="4891807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232" name="10"/>
            <p:cNvSpPr txBox="1"/>
            <p:nvPr/>
          </p:nvSpPr>
          <p:spPr>
            <a:xfrm>
              <a:off x="2434641" y="4836982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33" name="11"/>
            <p:cNvSpPr txBox="1"/>
            <p:nvPr/>
          </p:nvSpPr>
          <p:spPr>
            <a:xfrm>
              <a:off x="2612016" y="4891807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234" name="12"/>
            <p:cNvSpPr txBox="1"/>
            <p:nvPr/>
          </p:nvSpPr>
          <p:spPr>
            <a:xfrm>
              <a:off x="3669544" y="4891807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644008" y="4891807"/>
              <a:ext cx="341166" cy="769441"/>
              <a:chOff x="3211866" y="4891807"/>
              <a:chExt cx="341166" cy="769441"/>
            </a:xfrm>
          </p:grpSpPr>
          <p:sp>
            <p:nvSpPr>
              <p:cNvPr id="235" name="13"/>
              <p:cNvSpPr txBox="1"/>
              <p:nvPr/>
            </p:nvSpPr>
            <p:spPr>
              <a:xfrm>
                <a:off x="3211866" y="4891807"/>
                <a:ext cx="224420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mi12_for_latexbox"/>
                    <a:sym typeface="cmmi12_for_latexbox"/>
                  </a:rPr>
                  <a:t>≷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mi12_for_latexbox"/>
                  <a:sym typeface="cmmi12_for_latexbox"/>
                </a:endParaRPr>
              </a:p>
            </p:txBody>
          </p:sp>
          <p:sp>
            <p:nvSpPr>
              <p:cNvPr id="236" name="14"/>
              <p:cNvSpPr txBox="1"/>
              <p:nvPr/>
            </p:nvSpPr>
            <p:spPr>
              <a:xfrm>
                <a:off x="3437616" y="5017582"/>
                <a:ext cx="115416" cy="52322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400" b="0" i="0" smtClean="0">
                    <a:solidFill>
                      <a:srgbClr val="000000"/>
                    </a:solidFill>
                    <a:latin typeface="cmr8_for_latexbox"/>
                    <a:sym typeface="cmr8_for_latexbox"/>
                  </a:rPr>
                  <a:t>∰</a:t>
                </a:r>
                <a:endParaRPr kumimoji="1" lang="ja-JP" altLang="en-US" sz="1250" b="0" i="0">
                  <a:solidFill>
                    <a:srgbClr val="000000"/>
                  </a:solidFill>
                  <a:latin typeface="cmr8_for_latexbox"/>
                  <a:sym typeface="cmr8_for_latexbox"/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5652120" y="4891807"/>
              <a:ext cx="489269" cy="769441"/>
              <a:chOff x="3653691" y="4891807"/>
              <a:chExt cx="489269" cy="769441"/>
            </a:xfrm>
          </p:grpSpPr>
          <p:sp>
            <p:nvSpPr>
              <p:cNvPr id="237" name="15"/>
              <p:cNvSpPr txBox="1"/>
              <p:nvPr/>
            </p:nvSpPr>
            <p:spPr>
              <a:xfrm>
                <a:off x="3653691" y="4891807"/>
                <a:ext cx="24365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∽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  <p:sp>
            <p:nvSpPr>
              <p:cNvPr id="238" name="16"/>
              <p:cNvSpPr txBox="1"/>
              <p:nvPr/>
            </p:nvSpPr>
            <p:spPr>
              <a:xfrm>
                <a:off x="3985866" y="4891807"/>
                <a:ext cx="157094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dirty="0" smtClean="0">
                    <a:solidFill>
                      <a:srgbClr val="000000"/>
                    </a:solidFill>
                    <a:latin typeface="cmr12_for_latexbox"/>
                    <a:sym typeface="cmr12_for_latexbox"/>
                  </a:rPr>
                  <a:t>∰</a:t>
                </a:r>
                <a:endParaRPr kumimoji="1" lang="ja-JP" altLang="en-US" sz="1250" b="0" i="0" dirty="0">
                  <a:solidFill>
                    <a:srgbClr val="000000"/>
                  </a:solidFill>
                  <a:latin typeface="cmr12_for_latexbox"/>
                  <a:sym typeface="cmr12_for_latexbox"/>
                </a:endParaRPr>
              </a:p>
            </p:txBody>
          </p:sp>
        </p:grpSp>
      </p:grpSp>
      <p:sp>
        <p:nvSpPr>
          <p:cNvPr id="8" name="上下矢印 7"/>
          <p:cNvSpPr/>
          <p:nvPr/>
        </p:nvSpPr>
        <p:spPr>
          <a:xfrm>
            <a:off x="3215974" y="4628695"/>
            <a:ext cx="1140002" cy="632683"/>
          </a:xfrm>
          <a:prstGeom prst="upDownArrow">
            <a:avLst>
              <a:gd name="adj1" fmla="val 62051"/>
              <a:gd name="adj2" fmla="val 2827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611560" y="4901338"/>
            <a:ext cx="27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クラスの決定面に対応</a:t>
            </a:r>
            <a:endParaRPr kumimoji="1" lang="ja-JP" altLang="en-US" dirty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テキスト ボックス 239"/>
              <p:cNvSpPr txBox="1"/>
              <p:nvPr/>
            </p:nvSpPr>
            <p:spPr>
              <a:xfrm>
                <a:off x="6012160" y="3645024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c</a:t>
                </a:r>
                <a:r>
                  <a:rPr lang="en-US" altLang="ja-JP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&gt;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=0 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なら</a:t>
                </a:r>
                <a:endParaRPr lang="en-US" altLang="ja-JP" dirty="0" smtClean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r>
                  <a:rPr lang="ja-JP" altLang="en-US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　</a:t>
                </a:r>
                <a:r>
                  <a:rPr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　</a:t>
                </a:r>
                <a:r>
                  <a:rPr lang="en-US" altLang="ja-JP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2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クラスの識別に対応</a:t>
                </a:r>
                <a:endParaRPr kumimoji="1" lang="ja-JP" altLang="en-US" dirty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240" name="テキスト ボックス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645024"/>
                <a:ext cx="302433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613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000" dirty="0" smtClean="0"/>
              <a:t>最小二乗法でパラメータを決定</a:t>
            </a:r>
            <a:r>
              <a:rPr lang="ja-JP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4.1.2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0799"/>
                <a:ext cx="8229600" cy="538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 smtClean="0"/>
                  <a:t>クラス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の線形モデル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0799"/>
                <a:ext cx="8229600" cy="538001"/>
              </a:xfrm>
              <a:blipFill rotWithShape="1">
                <a:blip r:embed="rId2"/>
                <a:stretch>
                  <a:fillRect l="-1111" t="-795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3" descr="%%LaTeXBox2e%%width=BC641343;height=7B317542;ratio=96000000;prevw=1A175D43;prevh=1CE5B742;&#10;\documentclass[12pt]{jarticle}&#10;\usepackage{amsmath}&#10;\usepackage{bm}&#10;&#10;\pagestyle{empty}&#10;&#10;\begin{document}&#10;\begin{align*}&#10;\tilde{ \bm{x} }_k&#10;=&#10;\begin{pmatrix}&#10;  x_{0}&#10;\\&#10;  \bm{x}_k&#10;\end{pmatrix}&#10;,\ &#10;\tilde{ \bm{w} }_k&#10;=&#10;\begin{pmatrix}&#10;  w_{k0}&#10;\\&#10;  \bm{w}_k&#10;\end{pmatrix}&#10;\end{align*}&#10;\end{document}&#10;"/>
          <p:cNvGrpSpPr>
            <a:grpSpLocks noChangeAspect="1"/>
          </p:cNvGrpSpPr>
          <p:nvPr/>
        </p:nvGrpSpPr>
        <p:grpSpPr>
          <a:xfrm>
            <a:off x="3491880" y="1844824"/>
            <a:ext cx="2807846" cy="1167733"/>
            <a:chOff x="3134700" y="1474960"/>
            <a:chExt cx="2807846" cy="1167733"/>
          </a:xfrm>
        </p:grpSpPr>
        <p:sp>
          <p:nvSpPr>
            <p:cNvPr id="70" name="4"/>
            <p:cNvSpPr txBox="1"/>
            <p:nvPr/>
          </p:nvSpPr>
          <p:spPr>
            <a:xfrm>
              <a:off x="3163725" y="1889044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71" name="5"/>
            <p:cNvSpPr txBox="1"/>
            <p:nvPr/>
          </p:nvSpPr>
          <p:spPr>
            <a:xfrm>
              <a:off x="3134700" y="1893881"/>
              <a:ext cx="15869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72" name="6"/>
            <p:cNvSpPr txBox="1"/>
            <p:nvPr/>
          </p:nvSpPr>
          <p:spPr>
            <a:xfrm>
              <a:off x="3294338" y="1988212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73" name="7"/>
            <p:cNvSpPr txBox="1"/>
            <p:nvPr/>
          </p:nvSpPr>
          <p:spPr>
            <a:xfrm>
              <a:off x="3463650" y="1893881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74" name="8"/>
            <p:cNvSpPr txBox="1"/>
            <p:nvPr/>
          </p:nvSpPr>
          <p:spPr>
            <a:xfrm>
              <a:off x="3715200" y="1474960"/>
              <a:ext cx="19075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75" name="9"/>
            <p:cNvSpPr txBox="1"/>
            <p:nvPr/>
          </p:nvSpPr>
          <p:spPr>
            <a:xfrm>
              <a:off x="3920794" y="1734244"/>
              <a:ext cx="13305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76" name="10"/>
            <p:cNvSpPr txBox="1"/>
            <p:nvPr/>
          </p:nvSpPr>
          <p:spPr>
            <a:xfrm>
              <a:off x="4056244" y="1828575"/>
              <a:ext cx="86562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77" name="11"/>
            <p:cNvSpPr txBox="1"/>
            <p:nvPr/>
          </p:nvSpPr>
          <p:spPr>
            <a:xfrm>
              <a:off x="3903862" y="2065612"/>
              <a:ext cx="15869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78" name="12"/>
            <p:cNvSpPr txBox="1"/>
            <p:nvPr/>
          </p:nvSpPr>
          <p:spPr>
            <a:xfrm>
              <a:off x="4063500" y="2159944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79" name="13"/>
            <p:cNvSpPr txBox="1"/>
            <p:nvPr/>
          </p:nvSpPr>
          <p:spPr>
            <a:xfrm>
              <a:off x="4167506" y="1474960"/>
              <a:ext cx="19075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dirty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∡</a:t>
              </a:r>
              <a:endParaRPr kumimoji="1" lang="ja-JP" altLang="en-US" sz="1250" b="0" i="0" dirty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80" name="14"/>
            <p:cNvSpPr txBox="1"/>
            <p:nvPr/>
          </p:nvSpPr>
          <p:spPr>
            <a:xfrm>
              <a:off x="4397288" y="1893881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∻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1" name="15"/>
            <p:cNvSpPr txBox="1"/>
            <p:nvPr/>
          </p:nvSpPr>
          <p:spPr>
            <a:xfrm>
              <a:off x="4648838" y="1889044"/>
              <a:ext cx="117020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2" name="16"/>
            <p:cNvSpPr txBox="1"/>
            <p:nvPr/>
          </p:nvSpPr>
          <p:spPr>
            <a:xfrm>
              <a:off x="4581112" y="1893881"/>
              <a:ext cx="20037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83" name="17"/>
            <p:cNvSpPr txBox="1"/>
            <p:nvPr/>
          </p:nvSpPr>
          <p:spPr>
            <a:xfrm>
              <a:off x="4781869" y="1988212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84" name="18"/>
            <p:cNvSpPr txBox="1"/>
            <p:nvPr/>
          </p:nvSpPr>
          <p:spPr>
            <a:xfrm>
              <a:off x="4953600" y="1893881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5" name="19"/>
            <p:cNvSpPr txBox="1"/>
            <p:nvPr/>
          </p:nvSpPr>
          <p:spPr>
            <a:xfrm>
              <a:off x="5202731" y="1474960"/>
              <a:ext cx="19075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86" name="20"/>
            <p:cNvSpPr txBox="1"/>
            <p:nvPr/>
          </p:nvSpPr>
          <p:spPr>
            <a:xfrm>
              <a:off x="5393812" y="1734244"/>
              <a:ext cx="16831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87" name="21"/>
            <p:cNvSpPr txBox="1"/>
            <p:nvPr/>
          </p:nvSpPr>
          <p:spPr>
            <a:xfrm>
              <a:off x="5563125" y="1828575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88" name="22"/>
            <p:cNvSpPr txBox="1"/>
            <p:nvPr/>
          </p:nvSpPr>
          <p:spPr>
            <a:xfrm>
              <a:off x="5655038" y="1828575"/>
              <a:ext cx="86562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89" name="23"/>
            <p:cNvSpPr txBox="1"/>
            <p:nvPr/>
          </p:nvSpPr>
          <p:spPr>
            <a:xfrm>
              <a:off x="5420419" y="2065612"/>
              <a:ext cx="20037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90" name="24"/>
            <p:cNvSpPr txBox="1"/>
            <p:nvPr/>
          </p:nvSpPr>
          <p:spPr>
            <a:xfrm>
              <a:off x="5621175" y="2159944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1" name="25"/>
            <p:cNvSpPr txBox="1"/>
            <p:nvPr/>
          </p:nvSpPr>
          <p:spPr>
            <a:xfrm>
              <a:off x="5751788" y="1474960"/>
              <a:ext cx="19075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dirty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∡</a:t>
              </a:r>
              <a:endParaRPr kumimoji="1" lang="ja-JP" altLang="en-US" sz="1250" b="0" i="0" dirty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</p:grpSp>
      <p:grpSp>
        <p:nvGrpSpPr>
          <p:cNvPr id="92" name="3" descr="%%LaTeXBox2e%%width=F1359A42;height=40CE0142;ratio=C8000000;prevw=F1351A43;prevh=40CE8142;&#10;\documentclass[12pt]{jarticle}&#10;\usepackage{amsmath}&#10;\usepackage{bm}&#10;&#10;\pagestyle{empty}&#10;&#10;\begin{document}&#10;\begin{align*}&#10;y_k(\bm{x})&#10;=&#10;\tilde{ \bm{w} }_k^T \tilde{ \bm{x} }_k&#10;\end{align*}&#10;\end{document}&#10;"/>
          <p:cNvGrpSpPr>
            <a:grpSpLocks noChangeAspect="1"/>
          </p:cNvGrpSpPr>
          <p:nvPr/>
        </p:nvGrpSpPr>
        <p:grpSpPr>
          <a:xfrm>
            <a:off x="1187624" y="1628800"/>
            <a:ext cx="1958476" cy="824266"/>
            <a:chOff x="5063250" y="2322000"/>
            <a:chExt cx="1958476" cy="824266"/>
          </a:xfrm>
        </p:grpSpPr>
        <p:sp>
          <p:nvSpPr>
            <p:cNvPr id="93" name="4"/>
            <p:cNvSpPr txBox="1"/>
            <p:nvPr/>
          </p:nvSpPr>
          <p:spPr>
            <a:xfrm>
              <a:off x="5063250" y="2376825"/>
              <a:ext cx="1522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4" name="5"/>
            <p:cNvSpPr txBox="1"/>
            <p:nvPr/>
          </p:nvSpPr>
          <p:spPr>
            <a:xfrm>
              <a:off x="5218050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dirty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 dirty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5" name="6"/>
            <p:cNvSpPr txBox="1"/>
            <p:nvPr/>
          </p:nvSpPr>
          <p:spPr>
            <a:xfrm>
              <a:off x="53567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6" name="7"/>
            <p:cNvSpPr txBox="1"/>
            <p:nvPr/>
          </p:nvSpPr>
          <p:spPr>
            <a:xfrm>
              <a:off x="54760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97" name="8"/>
            <p:cNvSpPr txBox="1"/>
            <p:nvPr/>
          </p:nvSpPr>
          <p:spPr>
            <a:xfrm>
              <a:off x="56889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8" name="9"/>
            <p:cNvSpPr txBox="1"/>
            <p:nvPr/>
          </p:nvSpPr>
          <p:spPr>
            <a:xfrm>
              <a:off x="59017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9" name="10"/>
            <p:cNvSpPr txBox="1"/>
            <p:nvPr/>
          </p:nvSpPr>
          <p:spPr>
            <a:xfrm>
              <a:off x="6324225" y="2373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0" name="11"/>
            <p:cNvSpPr txBox="1"/>
            <p:nvPr/>
          </p:nvSpPr>
          <p:spPr>
            <a:xfrm>
              <a:off x="6233925" y="2376825"/>
              <a:ext cx="26609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01" name="12"/>
            <p:cNvSpPr txBox="1"/>
            <p:nvPr/>
          </p:nvSpPr>
          <p:spPr>
            <a:xfrm>
              <a:off x="6511275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02" name="13"/>
            <p:cNvSpPr txBox="1"/>
            <p:nvPr/>
          </p:nvSpPr>
          <p:spPr>
            <a:xfrm>
              <a:off x="6501600" y="253485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dirty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 dirty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03" name="14"/>
            <p:cNvSpPr txBox="1"/>
            <p:nvPr/>
          </p:nvSpPr>
          <p:spPr>
            <a:xfrm>
              <a:off x="6727350" y="2373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4" name="15"/>
            <p:cNvSpPr txBox="1"/>
            <p:nvPr/>
          </p:nvSpPr>
          <p:spPr>
            <a:xfrm>
              <a:off x="66886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05" name="16"/>
            <p:cNvSpPr txBox="1"/>
            <p:nvPr/>
          </p:nvSpPr>
          <p:spPr>
            <a:xfrm>
              <a:off x="6901500" y="2502600"/>
              <a:ext cx="12022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</p:grpSp>
      <p:grpSp>
        <p:nvGrpSpPr>
          <p:cNvPr id="139" name="3" descr="%%LaTeXBox2e%%width=2028DF42;height=47CE0142;ratio=96000000;prevw=185E2743;prevh=6BB54242;&#10;\documentclass[12pt]{jarticle}&#10;\usepackage{amsmath}&#10;\usepackage{bm}&#10;&#10;\pagestyle{empty}&#10;&#10;\begin{document}&#10;\begin{align*}&#10;y(\bm{x})_k&#10;=&#10;\bm{w}_k^T \bm{x}_k + w_{k0}&#10;\end{align*}&#10;\end{document}&#10;"/>
          <p:cNvGrpSpPr>
            <a:grpSpLocks noChangeAspect="1"/>
          </p:cNvGrpSpPr>
          <p:nvPr/>
        </p:nvGrpSpPr>
        <p:grpSpPr>
          <a:xfrm>
            <a:off x="6550888" y="1700808"/>
            <a:ext cx="2125568" cy="618200"/>
            <a:chOff x="3470906" y="1741500"/>
            <a:chExt cx="2125568" cy="618200"/>
          </a:xfrm>
        </p:grpSpPr>
        <p:sp>
          <p:nvSpPr>
            <p:cNvPr id="140" name="4"/>
            <p:cNvSpPr txBox="1"/>
            <p:nvPr/>
          </p:nvSpPr>
          <p:spPr>
            <a:xfrm>
              <a:off x="3470906" y="1782619"/>
              <a:ext cx="11541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41" name="5"/>
            <p:cNvSpPr txBox="1"/>
            <p:nvPr/>
          </p:nvSpPr>
          <p:spPr>
            <a:xfrm>
              <a:off x="3594262" y="1782619"/>
              <a:ext cx="9137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2" name="6"/>
            <p:cNvSpPr txBox="1"/>
            <p:nvPr/>
          </p:nvSpPr>
          <p:spPr>
            <a:xfrm>
              <a:off x="3686175" y="1782619"/>
              <a:ext cx="15869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43" name="7"/>
            <p:cNvSpPr txBox="1"/>
            <p:nvPr/>
          </p:nvSpPr>
          <p:spPr>
            <a:xfrm>
              <a:off x="3843394" y="1782619"/>
              <a:ext cx="9137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4" name="8"/>
            <p:cNvSpPr txBox="1"/>
            <p:nvPr/>
          </p:nvSpPr>
          <p:spPr>
            <a:xfrm>
              <a:off x="3935306" y="1876950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45" name="9"/>
            <p:cNvSpPr txBox="1"/>
            <p:nvPr/>
          </p:nvSpPr>
          <p:spPr>
            <a:xfrm>
              <a:off x="4107038" y="1782619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46" name="10"/>
            <p:cNvSpPr txBox="1"/>
            <p:nvPr/>
          </p:nvSpPr>
          <p:spPr>
            <a:xfrm>
              <a:off x="4356169" y="1782619"/>
              <a:ext cx="20037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47" name="11"/>
            <p:cNvSpPr txBox="1"/>
            <p:nvPr/>
          </p:nvSpPr>
          <p:spPr>
            <a:xfrm>
              <a:off x="4564181" y="1741500"/>
              <a:ext cx="100990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48" name="12"/>
            <p:cNvSpPr txBox="1"/>
            <p:nvPr/>
          </p:nvSpPr>
          <p:spPr>
            <a:xfrm>
              <a:off x="4556925" y="1901138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49" name="13"/>
            <p:cNvSpPr txBox="1"/>
            <p:nvPr/>
          </p:nvSpPr>
          <p:spPr>
            <a:xfrm>
              <a:off x="4697212" y="1782619"/>
              <a:ext cx="15869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50" name="14"/>
            <p:cNvSpPr txBox="1"/>
            <p:nvPr/>
          </p:nvSpPr>
          <p:spPr>
            <a:xfrm>
              <a:off x="4854431" y="1876950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51" name="15"/>
            <p:cNvSpPr txBox="1"/>
            <p:nvPr/>
          </p:nvSpPr>
          <p:spPr>
            <a:xfrm>
              <a:off x="5011650" y="1782619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∫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52" name="16"/>
            <p:cNvSpPr txBox="1"/>
            <p:nvPr/>
          </p:nvSpPr>
          <p:spPr>
            <a:xfrm>
              <a:off x="5248688" y="1782619"/>
              <a:ext cx="16831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53" name="17"/>
            <p:cNvSpPr txBox="1"/>
            <p:nvPr/>
          </p:nvSpPr>
          <p:spPr>
            <a:xfrm>
              <a:off x="5418000" y="1876950"/>
              <a:ext cx="8976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54" name="18"/>
            <p:cNvSpPr txBox="1"/>
            <p:nvPr/>
          </p:nvSpPr>
          <p:spPr>
            <a:xfrm>
              <a:off x="5509912" y="1876950"/>
              <a:ext cx="86562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</p:grpSp>
      <p:cxnSp>
        <p:nvCxnSpPr>
          <p:cNvPr id="155" name="直線矢印コネクタ 154"/>
          <p:cNvCxnSpPr/>
          <p:nvPr/>
        </p:nvCxnSpPr>
        <p:spPr>
          <a:xfrm>
            <a:off x="3404852" y="1843158"/>
            <a:ext cx="296734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3871784" y="1466926"/>
                <a:ext cx="2165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ダミー入力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=1</m:t>
                    </m:r>
                  </m:oMath>
                </a14:m>
                <a:endParaRPr kumimoji="1" lang="ja-JP" altLang="en-US" dirty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84" y="1466926"/>
                <a:ext cx="21655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6165132" y="982469"/>
                <a:ext cx="2871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　入力　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𝑥</m:t>
                    </m:r>
                  </m:oMath>
                </a14:m>
                <a:r>
                  <a:rPr kumimoji="1" lang="en-US" altLang="ja-JP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 : D</a:t>
                </a:r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次元</a:t>
                </a:r>
                <a:endParaRPr kumimoji="1" lang="en-US" altLang="ja-JP" dirty="0" smtClean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r>
                  <a:rPr lang="ja-JP" altLang="en-US" dirty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目標</a:t>
                </a:r>
                <a:r>
                  <a:rPr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変数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𝑡</m:t>
                    </m:r>
                    <m:r>
                      <a:rPr lang="en-US" altLang="ja-JP" b="0" i="0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 </m:t>
                    </m:r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：</a:t>
                </a:r>
                <a:r>
                  <a:rPr kumimoji="1" lang="en-US" altLang="ja-JP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1 of K</a:t>
                </a:r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記法</a:t>
                </a:r>
                <a:endParaRPr kumimoji="1" lang="ja-JP" altLang="en-US" dirty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32" y="982469"/>
                <a:ext cx="287136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99" t="-4717" r="-1062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3" descr="%%LaTeXBox2e%%width=269D8E42;height=61DE0542;ratio=C8000000;prevw=269D0E43;prevh=61DE8542;&#10;\documentclass[12pt]{jarticle}&#10;\usepackage{amsmath}&#10;\usepackage{bm}&#10;&#10;\pagestyle{empty}&#10;&#10;\begin{document}&#10;\begin{align*}&#10;\bm{y} (\bm{x})&#10;=&#10;\tilde{ W }^T \tilde{ \bm{x} }&#10;\end{align*}&#10;\end{document}&#10;"/>
          <p:cNvGrpSpPr>
            <a:grpSpLocks noChangeAspect="1"/>
          </p:cNvGrpSpPr>
          <p:nvPr/>
        </p:nvGrpSpPr>
        <p:grpSpPr>
          <a:xfrm>
            <a:off x="1242354" y="3616434"/>
            <a:ext cx="1811196" cy="850066"/>
            <a:chOff x="5143875" y="2296200"/>
            <a:chExt cx="1811196" cy="850066"/>
          </a:xfrm>
        </p:grpSpPr>
        <p:sp>
          <p:nvSpPr>
            <p:cNvPr id="193" name="4"/>
            <p:cNvSpPr txBox="1"/>
            <p:nvPr/>
          </p:nvSpPr>
          <p:spPr>
            <a:xfrm>
              <a:off x="5143875" y="2376825"/>
              <a:ext cx="18915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94" name="5"/>
            <p:cNvSpPr txBox="1"/>
            <p:nvPr/>
          </p:nvSpPr>
          <p:spPr>
            <a:xfrm>
              <a:off x="53470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95" name="6"/>
            <p:cNvSpPr txBox="1"/>
            <p:nvPr/>
          </p:nvSpPr>
          <p:spPr>
            <a:xfrm>
              <a:off x="546960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96" name="7"/>
            <p:cNvSpPr txBox="1"/>
            <p:nvPr/>
          </p:nvSpPr>
          <p:spPr>
            <a:xfrm>
              <a:off x="56824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97" name="8"/>
            <p:cNvSpPr txBox="1"/>
            <p:nvPr/>
          </p:nvSpPr>
          <p:spPr>
            <a:xfrm>
              <a:off x="58920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98" name="9"/>
            <p:cNvSpPr txBox="1"/>
            <p:nvPr/>
          </p:nvSpPr>
          <p:spPr>
            <a:xfrm>
              <a:off x="631777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99" name="10"/>
            <p:cNvSpPr txBox="1"/>
            <p:nvPr/>
          </p:nvSpPr>
          <p:spPr>
            <a:xfrm>
              <a:off x="622747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00" name="11"/>
            <p:cNvSpPr txBox="1"/>
            <p:nvPr/>
          </p:nvSpPr>
          <p:spPr>
            <a:xfrm>
              <a:off x="656610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01" name="12"/>
            <p:cNvSpPr txBox="1"/>
            <p:nvPr/>
          </p:nvSpPr>
          <p:spPr>
            <a:xfrm>
              <a:off x="6782175" y="2373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2" name="13"/>
            <p:cNvSpPr txBox="1"/>
            <p:nvPr/>
          </p:nvSpPr>
          <p:spPr>
            <a:xfrm>
              <a:off x="674347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</p:grpSp>
      <p:grpSp>
        <p:nvGrpSpPr>
          <p:cNvPr id="265" name="3" descr="%%LaTeXBox2e%%width=01FE2C43;height=DE69BF42;ratio=64000000;prevw=01FE2C43;prevh=DE69BF42;&#10;\documentclass[12pt]{jarticle}&#10;\usepackage{amsmath}&#10;\pagestyle{empty}&#10;&#10;\begin{document}&#10;\begin{align*}&#10;\Tilde{W}&#10;=&#10;\begin{pmatrix}&#10;  w_{10} &amp; w_{20} &amp; \cdots &amp; \ w_{K0} \\&#10;  w_{11} &amp; w_{21} &amp; \cdots &amp; \ w_{K1} \\&#10;  \vdots&amp; \vdots&amp; \ddots &amp; \vdots \\&#10;  w_{1D} &amp; w_{2D} &amp; \cdots &amp; \ w_{KD}&#10;\end{pmatrix}&#10;\end{align*}&#10;\end{document}&#10;"/>
          <p:cNvGrpSpPr>
            <a:grpSpLocks noChangeAspect="1"/>
          </p:cNvGrpSpPr>
          <p:nvPr/>
        </p:nvGrpSpPr>
        <p:grpSpPr>
          <a:xfrm>
            <a:off x="3275856" y="2924944"/>
            <a:ext cx="2197001" cy="1215476"/>
            <a:chOff x="1926938" y="1015557"/>
            <a:chExt cx="2197001" cy="1215476"/>
          </a:xfrm>
        </p:grpSpPr>
        <p:sp>
          <p:nvSpPr>
            <p:cNvPr id="266" name="4"/>
            <p:cNvSpPr txBox="1"/>
            <p:nvPr/>
          </p:nvSpPr>
          <p:spPr>
            <a:xfrm>
              <a:off x="1973700" y="1446412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67" name="5"/>
            <p:cNvSpPr txBox="1"/>
            <p:nvPr/>
          </p:nvSpPr>
          <p:spPr>
            <a:xfrm>
              <a:off x="1926938" y="1486725"/>
              <a:ext cx="147476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68" name="6"/>
            <p:cNvSpPr txBox="1"/>
            <p:nvPr/>
          </p:nvSpPr>
          <p:spPr>
            <a:xfrm>
              <a:off x="2143012" y="1486725"/>
              <a:ext cx="12182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69" name="7"/>
            <p:cNvSpPr txBox="1"/>
            <p:nvPr/>
          </p:nvSpPr>
          <p:spPr>
            <a:xfrm>
              <a:off x="2309100" y="10155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70" name="8"/>
            <p:cNvSpPr txBox="1"/>
            <p:nvPr/>
          </p:nvSpPr>
          <p:spPr>
            <a:xfrm>
              <a:off x="2309100" y="12993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71" name="9"/>
            <p:cNvSpPr txBox="1"/>
            <p:nvPr/>
          </p:nvSpPr>
          <p:spPr>
            <a:xfrm>
              <a:off x="2309100" y="139610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72" name="10"/>
            <p:cNvSpPr txBox="1"/>
            <p:nvPr/>
          </p:nvSpPr>
          <p:spPr>
            <a:xfrm>
              <a:off x="2309100" y="14912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73" name="11"/>
            <p:cNvSpPr txBox="1"/>
            <p:nvPr/>
          </p:nvSpPr>
          <p:spPr>
            <a:xfrm>
              <a:off x="2309100" y="15944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≀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274" name="12"/>
            <p:cNvSpPr txBox="1"/>
            <p:nvPr/>
          </p:nvSpPr>
          <p:spPr>
            <a:xfrm>
              <a:off x="2470350" y="1135200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75" name="13"/>
            <p:cNvSpPr txBox="1"/>
            <p:nvPr/>
          </p:nvSpPr>
          <p:spPr>
            <a:xfrm>
              <a:off x="2583225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76" name="14"/>
            <p:cNvSpPr txBox="1"/>
            <p:nvPr/>
          </p:nvSpPr>
          <p:spPr>
            <a:xfrm>
              <a:off x="2639662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77" name="15"/>
            <p:cNvSpPr txBox="1"/>
            <p:nvPr/>
          </p:nvSpPr>
          <p:spPr>
            <a:xfrm>
              <a:off x="2876700" y="1135200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78" name="16"/>
            <p:cNvSpPr txBox="1"/>
            <p:nvPr/>
          </p:nvSpPr>
          <p:spPr>
            <a:xfrm>
              <a:off x="2989575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79" name="17"/>
            <p:cNvSpPr txBox="1"/>
            <p:nvPr/>
          </p:nvSpPr>
          <p:spPr>
            <a:xfrm>
              <a:off x="3046012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80" name="18"/>
            <p:cNvSpPr txBox="1"/>
            <p:nvPr/>
          </p:nvSpPr>
          <p:spPr>
            <a:xfrm>
              <a:off x="3263700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81" name="19"/>
            <p:cNvSpPr txBox="1"/>
            <p:nvPr/>
          </p:nvSpPr>
          <p:spPr>
            <a:xfrm>
              <a:off x="3334650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82" name="20"/>
            <p:cNvSpPr txBox="1"/>
            <p:nvPr/>
          </p:nvSpPr>
          <p:spPr>
            <a:xfrm>
              <a:off x="3405600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83" name="21"/>
            <p:cNvSpPr txBox="1"/>
            <p:nvPr/>
          </p:nvSpPr>
          <p:spPr>
            <a:xfrm>
              <a:off x="3682950" y="1135200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84" name="22"/>
            <p:cNvSpPr txBox="1"/>
            <p:nvPr/>
          </p:nvSpPr>
          <p:spPr>
            <a:xfrm>
              <a:off x="3795825" y="1198088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85" name="23"/>
            <p:cNvSpPr txBox="1"/>
            <p:nvPr/>
          </p:nvSpPr>
          <p:spPr>
            <a:xfrm>
              <a:off x="3899025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86" name="24"/>
            <p:cNvSpPr txBox="1"/>
            <p:nvPr/>
          </p:nvSpPr>
          <p:spPr>
            <a:xfrm>
              <a:off x="2470350" y="13561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87" name="25"/>
            <p:cNvSpPr txBox="1"/>
            <p:nvPr/>
          </p:nvSpPr>
          <p:spPr>
            <a:xfrm>
              <a:off x="2583225" y="14190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88" name="26"/>
            <p:cNvSpPr txBox="1"/>
            <p:nvPr/>
          </p:nvSpPr>
          <p:spPr>
            <a:xfrm>
              <a:off x="2639662" y="14190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89" name="27"/>
            <p:cNvSpPr txBox="1"/>
            <p:nvPr/>
          </p:nvSpPr>
          <p:spPr>
            <a:xfrm>
              <a:off x="2876700" y="13561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90" name="28"/>
            <p:cNvSpPr txBox="1"/>
            <p:nvPr/>
          </p:nvSpPr>
          <p:spPr>
            <a:xfrm>
              <a:off x="2989575" y="14190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91" name="29"/>
            <p:cNvSpPr txBox="1"/>
            <p:nvPr/>
          </p:nvSpPr>
          <p:spPr>
            <a:xfrm>
              <a:off x="3046012" y="14190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92" name="30"/>
            <p:cNvSpPr txBox="1"/>
            <p:nvPr/>
          </p:nvSpPr>
          <p:spPr>
            <a:xfrm>
              <a:off x="3263700" y="13514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93" name="31"/>
            <p:cNvSpPr txBox="1"/>
            <p:nvPr/>
          </p:nvSpPr>
          <p:spPr>
            <a:xfrm>
              <a:off x="3334650" y="13514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94" name="32"/>
            <p:cNvSpPr txBox="1"/>
            <p:nvPr/>
          </p:nvSpPr>
          <p:spPr>
            <a:xfrm>
              <a:off x="3405600" y="13514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95" name="33"/>
            <p:cNvSpPr txBox="1"/>
            <p:nvPr/>
          </p:nvSpPr>
          <p:spPr>
            <a:xfrm>
              <a:off x="3682950" y="13561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96" name="34"/>
            <p:cNvSpPr txBox="1"/>
            <p:nvPr/>
          </p:nvSpPr>
          <p:spPr>
            <a:xfrm>
              <a:off x="3795825" y="1419000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297" name="35"/>
            <p:cNvSpPr txBox="1"/>
            <p:nvPr/>
          </p:nvSpPr>
          <p:spPr>
            <a:xfrm>
              <a:off x="3899025" y="14190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98" name="36"/>
            <p:cNvSpPr txBox="1"/>
            <p:nvPr/>
          </p:nvSpPr>
          <p:spPr>
            <a:xfrm>
              <a:off x="2563875" y="15189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99" name="37"/>
            <p:cNvSpPr txBox="1"/>
            <p:nvPr/>
          </p:nvSpPr>
          <p:spPr>
            <a:xfrm>
              <a:off x="2563875" y="15721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0" name="38"/>
            <p:cNvSpPr txBox="1"/>
            <p:nvPr/>
          </p:nvSpPr>
          <p:spPr>
            <a:xfrm>
              <a:off x="2563875" y="16254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1" name="39"/>
            <p:cNvSpPr txBox="1"/>
            <p:nvPr/>
          </p:nvSpPr>
          <p:spPr>
            <a:xfrm>
              <a:off x="2970225" y="15189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2" name="40"/>
            <p:cNvSpPr txBox="1"/>
            <p:nvPr/>
          </p:nvSpPr>
          <p:spPr>
            <a:xfrm>
              <a:off x="2970225" y="15721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3" name="41"/>
            <p:cNvSpPr txBox="1"/>
            <p:nvPr/>
          </p:nvSpPr>
          <p:spPr>
            <a:xfrm>
              <a:off x="2970225" y="16254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4" name="42"/>
            <p:cNvSpPr txBox="1"/>
            <p:nvPr/>
          </p:nvSpPr>
          <p:spPr>
            <a:xfrm>
              <a:off x="3286275" y="15318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5" name="43"/>
            <p:cNvSpPr txBox="1"/>
            <p:nvPr/>
          </p:nvSpPr>
          <p:spPr>
            <a:xfrm>
              <a:off x="3347550" y="15721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6" name="44"/>
            <p:cNvSpPr txBox="1"/>
            <p:nvPr/>
          </p:nvSpPr>
          <p:spPr>
            <a:xfrm>
              <a:off x="3410438" y="16125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7" name="45"/>
            <p:cNvSpPr txBox="1"/>
            <p:nvPr/>
          </p:nvSpPr>
          <p:spPr>
            <a:xfrm>
              <a:off x="3774862" y="15189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8" name="46"/>
            <p:cNvSpPr txBox="1"/>
            <p:nvPr/>
          </p:nvSpPr>
          <p:spPr>
            <a:xfrm>
              <a:off x="3774862" y="15721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09" name="47"/>
            <p:cNvSpPr txBox="1"/>
            <p:nvPr/>
          </p:nvSpPr>
          <p:spPr>
            <a:xfrm>
              <a:off x="3774862" y="16254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10" name="48"/>
            <p:cNvSpPr txBox="1"/>
            <p:nvPr/>
          </p:nvSpPr>
          <p:spPr>
            <a:xfrm>
              <a:off x="2449388" y="18463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11" name="49"/>
            <p:cNvSpPr txBox="1"/>
            <p:nvPr/>
          </p:nvSpPr>
          <p:spPr>
            <a:xfrm>
              <a:off x="2562262" y="19092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312" name="50"/>
            <p:cNvSpPr txBox="1"/>
            <p:nvPr/>
          </p:nvSpPr>
          <p:spPr>
            <a:xfrm>
              <a:off x="2620312" y="1909200"/>
              <a:ext cx="9457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13" name="51"/>
            <p:cNvSpPr txBox="1"/>
            <p:nvPr/>
          </p:nvSpPr>
          <p:spPr>
            <a:xfrm>
              <a:off x="2857350" y="18463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14" name="52"/>
            <p:cNvSpPr txBox="1"/>
            <p:nvPr/>
          </p:nvSpPr>
          <p:spPr>
            <a:xfrm>
              <a:off x="2968612" y="1909200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315" name="53"/>
            <p:cNvSpPr txBox="1"/>
            <p:nvPr/>
          </p:nvSpPr>
          <p:spPr>
            <a:xfrm>
              <a:off x="3026662" y="1909200"/>
              <a:ext cx="9457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16" name="54"/>
            <p:cNvSpPr txBox="1"/>
            <p:nvPr/>
          </p:nvSpPr>
          <p:spPr>
            <a:xfrm>
              <a:off x="3263700" y="18416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17" name="55"/>
            <p:cNvSpPr txBox="1"/>
            <p:nvPr/>
          </p:nvSpPr>
          <p:spPr>
            <a:xfrm>
              <a:off x="3334650" y="18416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18" name="56"/>
            <p:cNvSpPr txBox="1"/>
            <p:nvPr/>
          </p:nvSpPr>
          <p:spPr>
            <a:xfrm>
              <a:off x="3405600" y="1841667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19" name="57"/>
            <p:cNvSpPr txBox="1"/>
            <p:nvPr/>
          </p:nvSpPr>
          <p:spPr>
            <a:xfrm>
              <a:off x="3663600" y="1846312"/>
              <a:ext cx="11221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20" name="58"/>
            <p:cNvSpPr txBox="1"/>
            <p:nvPr/>
          </p:nvSpPr>
          <p:spPr>
            <a:xfrm>
              <a:off x="3776475" y="1909200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21" name="59"/>
            <p:cNvSpPr txBox="1"/>
            <p:nvPr/>
          </p:nvSpPr>
          <p:spPr>
            <a:xfrm>
              <a:off x="3879675" y="1909200"/>
              <a:ext cx="9457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22" name="60"/>
            <p:cNvSpPr txBox="1"/>
            <p:nvPr/>
          </p:nvSpPr>
          <p:spPr>
            <a:xfrm>
              <a:off x="3982875" y="10155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323" name="61"/>
            <p:cNvSpPr txBox="1"/>
            <p:nvPr/>
          </p:nvSpPr>
          <p:spPr>
            <a:xfrm>
              <a:off x="3982875" y="12993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324" name="62"/>
            <p:cNvSpPr txBox="1"/>
            <p:nvPr/>
          </p:nvSpPr>
          <p:spPr>
            <a:xfrm>
              <a:off x="3982875" y="139610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325" name="63"/>
            <p:cNvSpPr txBox="1"/>
            <p:nvPr/>
          </p:nvSpPr>
          <p:spPr>
            <a:xfrm>
              <a:off x="3982875" y="14912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326" name="64"/>
            <p:cNvSpPr txBox="1"/>
            <p:nvPr/>
          </p:nvSpPr>
          <p:spPr>
            <a:xfrm>
              <a:off x="3982875" y="15944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≁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</p:grpSp>
      <p:cxnSp>
        <p:nvCxnSpPr>
          <p:cNvPr id="327" name="直線矢印コネクタ 326"/>
          <p:cNvCxnSpPr/>
          <p:nvPr/>
        </p:nvCxnSpPr>
        <p:spPr>
          <a:xfrm flipV="1">
            <a:off x="2129397" y="2996953"/>
            <a:ext cx="0" cy="5748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テキスト ボックス 329"/>
          <p:cNvSpPr txBox="1"/>
          <p:nvPr/>
        </p:nvSpPr>
        <p:spPr>
          <a:xfrm>
            <a:off x="822582" y="3112191"/>
            <a:ext cx="115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行列</a:t>
            </a:r>
            <a:r>
              <a:rPr lang="ja-JP" altLang="en-US" dirty="0"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rPr>
              <a:t>表示</a:t>
            </a:r>
            <a:endParaRPr kumimoji="1" lang="ja-JP" altLang="en-US" dirty="0">
              <a:solidFill>
                <a:schemeClr val="tx1"/>
              </a:solidFill>
              <a:latin typeface="M+ 1p medium" panose="020B0602020203020207" pitchFamily="50" charset="-128"/>
              <a:ea typeface="M+ 1p medium" panose="020B0602020203020207" pitchFamily="50" charset="-128"/>
              <a:cs typeface="M+ 1p medium" panose="020B0602020203020207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テキスト ボックス 330"/>
              <p:cNvSpPr txBox="1"/>
              <p:nvPr/>
            </p:nvSpPr>
            <p:spPr>
              <a:xfrm>
                <a:off x="611560" y="2060848"/>
                <a:ext cx="28803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入力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𝑥</m:t>
                    </m:r>
                  </m:oMath>
                </a14:m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をクラス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が</a:t>
                </a:r>
                <a:endParaRPr kumimoji="1" lang="en-US" altLang="ja-JP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pPr algn="ctr"/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最大となるクラスに</a:t>
                </a:r>
                <a:endParaRPr kumimoji="1" lang="en-US" altLang="ja-JP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pPr algn="ctr"/>
                <a:r>
                  <a:rPr kumimoji="1"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割り当てる</a:t>
                </a:r>
                <a:endParaRPr kumimoji="1" lang="ja-JP" altLang="en-US" dirty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331" name="テキスト ボックス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60848"/>
                <a:ext cx="2880320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コンテンツ プレースホルダー 2"/>
          <p:cNvSpPr txBox="1">
            <a:spLocks/>
          </p:cNvSpPr>
          <p:nvPr/>
        </p:nvSpPr>
        <p:spPr>
          <a:xfrm>
            <a:off x="446856" y="4259151"/>
            <a:ext cx="8229600" cy="53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最小二乗法</a:t>
            </a:r>
            <a:endParaRPr lang="ja-JP" altLang="en-US" sz="2400" dirty="0"/>
          </a:p>
        </p:txBody>
      </p:sp>
      <p:grpSp>
        <p:nvGrpSpPr>
          <p:cNvPr id="366" name="3" descr="%%LaTeXBox2e%%width=2E380543;height=203E3E42;ratio=C8000000;prevw=2E388543;prevh=203EBE42;&#10;\documentclass[12pt]{jarticle}&#10;\usepackage{amsmath}&#10;\usepackage{bm}&#10;&#10;\pagestyle{empty}&#10;&#10;\begin{document}&#10;\begin{align*}&#10;E_D (\tilde{W})&#10;=&#10;\frac{1}{2}&#10;\|&#10;\tilde{X} \tilde{W} - T&#10;\|_F^2&#10;\end{align*}&#10;\end{document}&#10;"/>
          <p:cNvGrpSpPr>
            <a:grpSpLocks noChangeAspect="1"/>
          </p:cNvGrpSpPr>
          <p:nvPr/>
        </p:nvGrpSpPr>
        <p:grpSpPr>
          <a:xfrm>
            <a:off x="972202" y="4797152"/>
            <a:ext cx="3383774" cy="1208041"/>
            <a:chOff x="4337625" y="2160750"/>
            <a:chExt cx="3383774" cy="1208041"/>
          </a:xfrm>
        </p:grpSpPr>
        <p:sp>
          <p:nvSpPr>
            <p:cNvPr id="367" name="4"/>
            <p:cNvSpPr txBox="1"/>
            <p:nvPr/>
          </p:nvSpPr>
          <p:spPr>
            <a:xfrm>
              <a:off x="4337625" y="2376825"/>
              <a:ext cx="23243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≅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68" name="5"/>
            <p:cNvSpPr txBox="1"/>
            <p:nvPr/>
          </p:nvSpPr>
          <p:spPr>
            <a:xfrm>
              <a:off x="4569825" y="2502600"/>
              <a:ext cx="18915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69" name="6"/>
            <p:cNvSpPr txBox="1"/>
            <p:nvPr/>
          </p:nvSpPr>
          <p:spPr>
            <a:xfrm>
              <a:off x="47762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0" name="7"/>
            <p:cNvSpPr txBox="1"/>
            <p:nvPr/>
          </p:nvSpPr>
          <p:spPr>
            <a:xfrm>
              <a:off x="498907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1" name="8"/>
            <p:cNvSpPr txBox="1"/>
            <p:nvPr/>
          </p:nvSpPr>
          <p:spPr>
            <a:xfrm>
              <a:off x="489877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72" name="9"/>
            <p:cNvSpPr txBox="1"/>
            <p:nvPr/>
          </p:nvSpPr>
          <p:spPr>
            <a:xfrm>
              <a:off x="52406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3" name="10"/>
            <p:cNvSpPr txBox="1"/>
            <p:nvPr/>
          </p:nvSpPr>
          <p:spPr>
            <a:xfrm>
              <a:off x="54502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4" name="11"/>
            <p:cNvSpPr txBox="1"/>
            <p:nvPr/>
          </p:nvSpPr>
          <p:spPr>
            <a:xfrm>
              <a:off x="5817900" y="216075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cxnSp>
          <p:nvCxnSpPr>
            <p:cNvPr id="375" name="12"/>
            <p:cNvCxnSpPr/>
            <p:nvPr/>
          </p:nvCxnSpPr>
          <p:spPr>
            <a:xfrm>
              <a:off x="5817900" y="2528400"/>
              <a:ext cx="154800" cy="0"/>
            </a:xfrm>
            <a:prstGeom prst="line">
              <a:avLst/>
            </a:prstGeom>
            <a:ln w="96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13"/>
            <p:cNvSpPr txBox="1"/>
            <p:nvPr/>
          </p:nvSpPr>
          <p:spPr>
            <a:xfrm>
              <a:off x="5817900" y="259935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7" name="14"/>
            <p:cNvSpPr txBox="1"/>
            <p:nvPr/>
          </p:nvSpPr>
          <p:spPr>
            <a:xfrm>
              <a:off x="6004950" y="2367534"/>
              <a:ext cx="16030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≫</a:t>
              </a:r>
              <a:endParaRPr kumimoji="1" lang="ja-JP" altLang="en-US" sz="1250" b="0" i="0" dirty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78" name="15"/>
            <p:cNvSpPr txBox="1"/>
            <p:nvPr/>
          </p:nvSpPr>
          <p:spPr>
            <a:xfrm>
              <a:off x="625650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9" name="16"/>
            <p:cNvSpPr txBox="1"/>
            <p:nvPr/>
          </p:nvSpPr>
          <p:spPr>
            <a:xfrm>
              <a:off x="6166200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80" name="17"/>
            <p:cNvSpPr txBox="1"/>
            <p:nvPr/>
          </p:nvSpPr>
          <p:spPr>
            <a:xfrm>
              <a:off x="654675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81" name="18"/>
            <p:cNvSpPr txBox="1"/>
            <p:nvPr/>
          </p:nvSpPr>
          <p:spPr>
            <a:xfrm>
              <a:off x="645322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82" name="19"/>
            <p:cNvSpPr txBox="1"/>
            <p:nvPr/>
          </p:nvSpPr>
          <p:spPr>
            <a:xfrm>
              <a:off x="6866025" y="2367534"/>
              <a:ext cx="2484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⊡</a:t>
              </a:r>
              <a:endParaRPr kumimoji="1" lang="ja-JP" altLang="en-US" sz="1250" b="0" i="0" dirty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83" name="20"/>
            <p:cNvSpPr txBox="1"/>
            <p:nvPr/>
          </p:nvSpPr>
          <p:spPr>
            <a:xfrm>
              <a:off x="7188525" y="2376825"/>
              <a:ext cx="18434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84" name="21"/>
            <p:cNvSpPr txBox="1"/>
            <p:nvPr/>
          </p:nvSpPr>
          <p:spPr>
            <a:xfrm>
              <a:off x="7414275" y="2367534"/>
              <a:ext cx="16030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385" name="22"/>
            <p:cNvSpPr txBox="1"/>
            <p:nvPr/>
          </p:nvSpPr>
          <p:spPr>
            <a:xfrm>
              <a:off x="7575525" y="23220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386" name="23"/>
            <p:cNvSpPr txBox="1"/>
            <p:nvPr/>
          </p:nvSpPr>
          <p:spPr>
            <a:xfrm>
              <a:off x="7575525" y="2534850"/>
              <a:ext cx="1458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≆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</p:grpSp>
      <p:grpSp>
        <p:nvGrpSpPr>
          <p:cNvPr id="421" name="3" descr="%%LaTeXBox2e%%width=1C3A7642;height=DFA79E42;ratio=96000000;prevw=95ABB842;prevh=CFFBED42;&#10;\documentclass[12pt]{jarticle}&#10;\usepackage{amsmath}&#10;\usepackage{bm}&#10;&#10;\pagestyle{empty}&#10;&#10;\begin{document}&#10;\begin{align*}&#10;T&#10;=&#10;\begin{pmatrix}&#10;  \bm{t}_1^T \\&#10;  \vdots     \\&#10;  \bm{t}_N^T&#10;\end{pmatrix}&#10;\end{align*}&#10;\end{document}&#10;"/>
          <p:cNvGrpSpPr>
            <a:grpSpLocks noChangeAspect="1"/>
          </p:cNvGrpSpPr>
          <p:nvPr/>
        </p:nvGrpSpPr>
        <p:grpSpPr>
          <a:xfrm>
            <a:off x="5292080" y="4078044"/>
            <a:ext cx="1172656" cy="1511196"/>
            <a:chOff x="3952238" y="1503985"/>
            <a:chExt cx="1172656" cy="1511196"/>
          </a:xfrm>
        </p:grpSpPr>
        <p:sp>
          <p:nvSpPr>
            <p:cNvPr id="422" name="4"/>
            <p:cNvSpPr txBox="1"/>
            <p:nvPr/>
          </p:nvSpPr>
          <p:spPr>
            <a:xfrm>
              <a:off x="3952238" y="2065612"/>
              <a:ext cx="137858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423" name="5"/>
            <p:cNvSpPr txBox="1"/>
            <p:nvPr/>
          </p:nvSpPr>
          <p:spPr>
            <a:xfrm>
              <a:off x="4189275" y="2065612"/>
              <a:ext cx="182742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424" name="6"/>
            <p:cNvSpPr txBox="1"/>
            <p:nvPr/>
          </p:nvSpPr>
          <p:spPr>
            <a:xfrm>
              <a:off x="4440825" y="1503985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425" name="7"/>
            <p:cNvSpPr txBox="1"/>
            <p:nvPr/>
          </p:nvSpPr>
          <p:spPr>
            <a:xfrm>
              <a:off x="4440825" y="1927267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426" name="8"/>
            <p:cNvSpPr txBox="1"/>
            <p:nvPr/>
          </p:nvSpPr>
          <p:spPr>
            <a:xfrm>
              <a:off x="4440825" y="2082067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≀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427" name="9"/>
            <p:cNvSpPr txBox="1"/>
            <p:nvPr/>
          </p:nvSpPr>
          <p:spPr>
            <a:xfrm>
              <a:off x="4665769" y="1702800"/>
              <a:ext cx="9938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≴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428" name="10"/>
            <p:cNvSpPr txBox="1"/>
            <p:nvPr/>
          </p:nvSpPr>
          <p:spPr>
            <a:xfrm>
              <a:off x="4764938" y="1673775"/>
              <a:ext cx="100990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429" name="11"/>
            <p:cNvSpPr txBox="1"/>
            <p:nvPr/>
          </p:nvSpPr>
          <p:spPr>
            <a:xfrm>
              <a:off x="4764938" y="1821319"/>
              <a:ext cx="86562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430" name="12"/>
            <p:cNvSpPr txBox="1"/>
            <p:nvPr/>
          </p:nvSpPr>
          <p:spPr>
            <a:xfrm>
              <a:off x="4750425" y="1947094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431" name="13"/>
            <p:cNvSpPr txBox="1"/>
            <p:nvPr/>
          </p:nvSpPr>
          <p:spPr>
            <a:xfrm>
              <a:off x="4750425" y="2026912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432" name="14"/>
            <p:cNvSpPr txBox="1"/>
            <p:nvPr/>
          </p:nvSpPr>
          <p:spPr>
            <a:xfrm>
              <a:off x="4750425" y="2106731"/>
              <a:ext cx="6572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433" name="15"/>
            <p:cNvSpPr txBox="1"/>
            <p:nvPr/>
          </p:nvSpPr>
          <p:spPr>
            <a:xfrm>
              <a:off x="4651256" y="2438100"/>
              <a:ext cx="99386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≴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434" name="16"/>
            <p:cNvSpPr txBox="1"/>
            <p:nvPr/>
          </p:nvSpPr>
          <p:spPr>
            <a:xfrm>
              <a:off x="4750425" y="2409075"/>
              <a:ext cx="100990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435" name="17"/>
            <p:cNvSpPr txBox="1"/>
            <p:nvPr/>
          </p:nvSpPr>
          <p:spPr>
            <a:xfrm>
              <a:off x="4750425" y="2559038"/>
              <a:ext cx="137858" cy="392415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5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≎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436" name="18"/>
            <p:cNvSpPr txBox="1"/>
            <p:nvPr/>
          </p:nvSpPr>
          <p:spPr>
            <a:xfrm>
              <a:off x="4914900" y="1503985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dirty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∱</a:t>
              </a:r>
              <a:endParaRPr kumimoji="1" lang="ja-JP" altLang="en-US" sz="1250" b="0" i="0" dirty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437" name="19"/>
            <p:cNvSpPr txBox="1"/>
            <p:nvPr/>
          </p:nvSpPr>
          <p:spPr>
            <a:xfrm>
              <a:off x="4914900" y="1927267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438" name="20"/>
            <p:cNvSpPr txBox="1"/>
            <p:nvPr/>
          </p:nvSpPr>
          <p:spPr>
            <a:xfrm>
              <a:off x="4914900" y="2082067"/>
              <a:ext cx="209994" cy="57708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75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≁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</p:grpSp>
      <p:grpSp>
        <p:nvGrpSpPr>
          <p:cNvPr id="556" name="3" descr="%%LaTeXBox2e%%width=2FD53243;height=51A30B43;ratio=64000000;prevw=2FD53243;prevh=51A30B43;&#10;\documentclass[12pt]{jarticle}&#10;\usepackage{amsmath}&#10;\usepackage{bm}&#10;\pagestyle{empty}&#10;&#10;\begin{document}&#10;\begin{align*}&#10;\Tilde{X} \Tilde{W}&#10;=&amp;&#10;\begin{pmatrix}&#10;  \tilde{ \bm{x} }_1^T \tilde{ \bm{w} }_1 &amp; \cdots &amp; \tilde{ \bm{x} }_1^T \tilde{ \bm{w} }_K \\&#10;  \vdots&amp; \ddots &amp; \vdots \\&#10;  \tilde{ \bm{x} }_N^T \tilde{ \bm{w} }_1 &amp; \cdots &amp; \tilde{ \bm{x} }_N^T \tilde{ \bm{w} }_K&#10;\end{pmatrix}&#10;\\&#10;=&amp;&#10;\begin{pmatrix}&#10;  y_1( \bm{x} )_1 &amp; \cdots &amp; y_K( \bm{x} )_1 \\&#10;  \vdots&amp; \ddots &amp; \vdots \\&#10;  y_1( \bm{x} )_N &amp; \cdots &amp; y_K( \bm{x} )_N&#10;\end{pmatrix}&#10;\end{align*}&#10;\end{document}"/>
          <p:cNvGrpSpPr>
            <a:grpSpLocks noChangeAspect="1"/>
          </p:cNvGrpSpPr>
          <p:nvPr/>
        </p:nvGrpSpPr>
        <p:grpSpPr>
          <a:xfrm>
            <a:off x="6693312" y="4247886"/>
            <a:ext cx="2271176" cy="1773402"/>
            <a:chOff x="1889850" y="1002657"/>
            <a:chExt cx="2271176" cy="1773402"/>
          </a:xfrm>
        </p:grpSpPr>
        <p:sp>
          <p:nvSpPr>
            <p:cNvPr id="557" name="4"/>
            <p:cNvSpPr txBox="1"/>
            <p:nvPr/>
          </p:nvSpPr>
          <p:spPr>
            <a:xfrm>
              <a:off x="1935000" y="1336762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58" name="5"/>
            <p:cNvSpPr txBox="1"/>
            <p:nvPr/>
          </p:nvSpPr>
          <p:spPr>
            <a:xfrm>
              <a:off x="1889850" y="1377075"/>
              <a:ext cx="12984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559" name="6"/>
            <p:cNvSpPr txBox="1"/>
            <p:nvPr/>
          </p:nvSpPr>
          <p:spPr>
            <a:xfrm>
              <a:off x="2078512" y="1336762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60" name="7"/>
            <p:cNvSpPr txBox="1"/>
            <p:nvPr/>
          </p:nvSpPr>
          <p:spPr>
            <a:xfrm>
              <a:off x="2033362" y="1377075"/>
              <a:ext cx="147476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561" name="8"/>
            <p:cNvSpPr txBox="1"/>
            <p:nvPr/>
          </p:nvSpPr>
          <p:spPr>
            <a:xfrm>
              <a:off x="2247825" y="1377075"/>
              <a:ext cx="12182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62" name="9"/>
            <p:cNvSpPr txBox="1"/>
            <p:nvPr/>
          </p:nvSpPr>
          <p:spPr>
            <a:xfrm>
              <a:off x="2397788" y="10026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563" name="10"/>
            <p:cNvSpPr txBox="1"/>
            <p:nvPr/>
          </p:nvSpPr>
          <p:spPr>
            <a:xfrm>
              <a:off x="2397788" y="12848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564" name="11"/>
            <p:cNvSpPr txBox="1"/>
            <p:nvPr/>
          </p:nvSpPr>
          <p:spPr>
            <a:xfrm>
              <a:off x="2397788" y="13880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≀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565" name="12"/>
            <p:cNvSpPr txBox="1"/>
            <p:nvPr/>
          </p:nvSpPr>
          <p:spPr>
            <a:xfrm>
              <a:off x="2567100" y="11335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66" name="13"/>
            <p:cNvSpPr txBox="1"/>
            <p:nvPr/>
          </p:nvSpPr>
          <p:spPr>
            <a:xfrm>
              <a:off x="2547750" y="1135200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67" name="14"/>
            <p:cNvSpPr txBox="1"/>
            <p:nvPr/>
          </p:nvSpPr>
          <p:spPr>
            <a:xfrm>
              <a:off x="2654175" y="1115850"/>
              <a:ext cx="67326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68" name="15"/>
            <p:cNvSpPr txBox="1"/>
            <p:nvPr/>
          </p:nvSpPr>
          <p:spPr>
            <a:xfrm>
              <a:off x="2654175" y="1214212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569" name="16"/>
            <p:cNvSpPr txBox="1"/>
            <p:nvPr/>
          </p:nvSpPr>
          <p:spPr>
            <a:xfrm>
              <a:off x="2788012" y="11335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70" name="17"/>
            <p:cNvSpPr txBox="1"/>
            <p:nvPr/>
          </p:nvSpPr>
          <p:spPr>
            <a:xfrm>
              <a:off x="2742862" y="1135200"/>
              <a:ext cx="13305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71" name="18"/>
            <p:cNvSpPr txBox="1"/>
            <p:nvPr/>
          </p:nvSpPr>
          <p:spPr>
            <a:xfrm>
              <a:off x="2876700" y="11980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572" name="19"/>
            <p:cNvSpPr txBox="1"/>
            <p:nvPr/>
          </p:nvSpPr>
          <p:spPr>
            <a:xfrm>
              <a:off x="3083100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573" name="20"/>
            <p:cNvSpPr txBox="1"/>
            <p:nvPr/>
          </p:nvSpPr>
          <p:spPr>
            <a:xfrm>
              <a:off x="3154050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574" name="21"/>
            <p:cNvSpPr txBox="1"/>
            <p:nvPr/>
          </p:nvSpPr>
          <p:spPr>
            <a:xfrm>
              <a:off x="3226612" y="11305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575" name="22"/>
            <p:cNvSpPr txBox="1"/>
            <p:nvPr/>
          </p:nvSpPr>
          <p:spPr>
            <a:xfrm>
              <a:off x="3460425" y="11335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76" name="23"/>
            <p:cNvSpPr txBox="1"/>
            <p:nvPr/>
          </p:nvSpPr>
          <p:spPr>
            <a:xfrm>
              <a:off x="3441075" y="1135200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77" name="24"/>
            <p:cNvSpPr txBox="1"/>
            <p:nvPr/>
          </p:nvSpPr>
          <p:spPr>
            <a:xfrm>
              <a:off x="3547500" y="1115850"/>
              <a:ext cx="67326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78" name="25"/>
            <p:cNvSpPr txBox="1"/>
            <p:nvPr/>
          </p:nvSpPr>
          <p:spPr>
            <a:xfrm>
              <a:off x="3547500" y="1214212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579" name="26"/>
            <p:cNvSpPr txBox="1"/>
            <p:nvPr/>
          </p:nvSpPr>
          <p:spPr>
            <a:xfrm>
              <a:off x="3681338" y="11335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0" name="27"/>
            <p:cNvSpPr txBox="1"/>
            <p:nvPr/>
          </p:nvSpPr>
          <p:spPr>
            <a:xfrm>
              <a:off x="3636188" y="1135200"/>
              <a:ext cx="13305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81" name="28"/>
            <p:cNvSpPr txBox="1"/>
            <p:nvPr/>
          </p:nvSpPr>
          <p:spPr>
            <a:xfrm>
              <a:off x="3770025" y="1198088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82" name="29"/>
            <p:cNvSpPr txBox="1"/>
            <p:nvPr/>
          </p:nvSpPr>
          <p:spPr>
            <a:xfrm>
              <a:off x="2721900" y="1298062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3" name="30"/>
            <p:cNvSpPr txBox="1"/>
            <p:nvPr/>
          </p:nvSpPr>
          <p:spPr>
            <a:xfrm>
              <a:off x="2721900" y="13512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4" name="31"/>
            <p:cNvSpPr txBox="1"/>
            <p:nvPr/>
          </p:nvSpPr>
          <p:spPr>
            <a:xfrm>
              <a:off x="2721900" y="14044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5" name="32"/>
            <p:cNvSpPr txBox="1"/>
            <p:nvPr/>
          </p:nvSpPr>
          <p:spPr>
            <a:xfrm>
              <a:off x="3107288" y="1310962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6" name="33"/>
            <p:cNvSpPr txBox="1"/>
            <p:nvPr/>
          </p:nvSpPr>
          <p:spPr>
            <a:xfrm>
              <a:off x="3168562" y="13512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7" name="34"/>
            <p:cNvSpPr txBox="1"/>
            <p:nvPr/>
          </p:nvSpPr>
          <p:spPr>
            <a:xfrm>
              <a:off x="3229838" y="13915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8" name="35"/>
            <p:cNvSpPr txBox="1"/>
            <p:nvPr/>
          </p:nvSpPr>
          <p:spPr>
            <a:xfrm>
              <a:off x="3637800" y="1298062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89" name="36"/>
            <p:cNvSpPr txBox="1"/>
            <p:nvPr/>
          </p:nvSpPr>
          <p:spPr>
            <a:xfrm>
              <a:off x="3637800" y="135127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90" name="37"/>
            <p:cNvSpPr txBox="1"/>
            <p:nvPr/>
          </p:nvSpPr>
          <p:spPr>
            <a:xfrm>
              <a:off x="3637800" y="14044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91" name="38"/>
            <p:cNvSpPr txBox="1"/>
            <p:nvPr/>
          </p:nvSpPr>
          <p:spPr>
            <a:xfrm>
              <a:off x="2557425" y="16237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92" name="39"/>
            <p:cNvSpPr txBox="1"/>
            <p:nvPr/>
          </p:nvSpPr>
          <p:spPr>
            <a:xfrm>
              <a:off x="2538075" y="1625400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93" name="40"/>
            <p:cNvSpPr txBox="1"/>
            <p:nvPr/>
          </p:nvSpPr>
          <p:spPr>
            <a:xfrm>
              <a:off x="2644500" y="1606050"/>
              <a:ext cx="67326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94" name="41"/>
            <p:cNvSpPr txBox="1"/>
            <p:nvPr/>
          </p:nvSpPr>
          <p:spPr>
            <a:xfrm>
              <a:off x="2644500" y="1706025"/>
              <a:ext cx="91372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≎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595" name="42"/>
            <p:cNvSpPr txBox="1"/>
            <p:nvPr/>
          </p:nvSpPr>
          <p:spPr>
            <a:xfrm>
              <a:off x="2797688" y="16237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596" name="43"/>
            <p:cNvSpPr txBox="1"/>
            <p:nvPr/>
          </p:nvSpPr>
          <p:spPr>
            <a:xfrm>
              <a:off x="2752538" y="1625400"/>
              <a:ext cx="13305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597" name="44"/>
            <p:cNvSpPr txBox="1"/>
            <p:nvPr/>
          </p:nvSpPr>
          <p:spPr>
            <a:xfrm>
              <a:off x="2886375" y="1688288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598" name="45"/>
            <p:cNvSpPr txBox="1"/>
            <p:nvPr/>
          </p:nvSpPr>
          <p:spPr>
            <a:xfrm>
              <a:off x="3083100" y="16207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599" name="46"/>
            <p:cNvSpPr txBox="1"/>
            <p:nvPr/>
          </p:nvSpPr>
          <p:spPr>
            <a:xfrm>
              <a:off x="3154050" y="16207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00" name="47"/>
            <p:cNvSpPr txBox="1"/>
            <p:nvPr/>
          </p:nvSpPr>
          <p:spPr>
            <a:xfrm>
              <a:off x="3226612" y="1620755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01" name="48"/>
            <p:cNvSpPr txBox="1"/>
            <p:nvPr/>
          </p:nvSpPr>
          <p:spPr>
            <a:xfrm>
              <a:off x="3450750" y="16237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02" name="49"/>
            <p:cNvSpPr txBox="1"/>
            <p:nvPr/>
          </p:nvSpPr>
          <p:spPr>
            <a:xfrm>
              <a:off x="3431400" y="1625400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03" name="50"/>
            <p:cNvSpPr txBox="1"/>
            <p:nvPr/>
          </p:nvSpPr>
          <p:spPr>
            <a:xfrm>
              <a:off x="3537825" y="1606050"/>
              <a:ext cx="67326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04" name="51"/>
            <p:cNvSpPr txBox="1"/>
            <p:nvPr/>
          </p:nvSpPr>
          <p:spPr>
            <a:xfrm>
              <a:off x="3537825" y="1706025"/>
              <a:ext cx="91372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≎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05" name="52"/>
            <p:cNvSpPr txBox="1"/>
            <p:nvPr/>
          </p:nvSpPr>
          <p:spPr>
            <a:xfrm>
              <a:off x="3691012" y="1623788"/>
              <a:ext cx="7854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06" name="53"/>
            <p:cNvSpPr txBox="1"/>
            <p:nvPr/>
          </p:nvSpPr>
          <p:spPr>
            <a:xfrm>
              <a:off x="3645862" y="1625400"/>
              <a:ext cx="133050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≷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07" name="54"/>
            <p:cNvSpPr txBox="1"/>
            <p:nvPr/>
          </p:nvSpPr>
          <p:spPr>
            <a:xfrm>
              <a:off x="3779700" y="1688288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08" name="55"/>
            <p:cNvSpPr txBox="1"/>
            <p:nvPr/>
          </p:nvSpPr>
          <p:spPr>
            <a:xfrm>
              <a:off x="3889350" y="1002657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09" name="56"/>
            <p:cNvSpPr txBox="1"/>
            <p:nvPr/>
          </p:nvSpPr>
          <p:spPr>
            <a:xfrm>
              <a:off x="3889350" y="12848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10" name="57"/>
            <p:cNvSpPr txBox="1"/>
            <p:nvPr/>
          </p:nvSpPr>
          <p:spPr>
            <a:xfrm>
              <a:off x="3889350" y="1388044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≁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11" name="58"/>
            <p:cNvSpPr txBox="1"/>
            <p:nvPr/>
          </p:nvSpPr>
          <p:spPr>
            <a:xfrm>
              <a:off x="2247825" y="2141400"/>
              <a:ext cx="12182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12" name="59"/>
            <p:cNvSpPr txBox="1"/>
            <p:nvPr/>
          </p:nvSpPr>
          <p:spPr>
            <a:xfrm>
              <a:off x="2397788" y="1766982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13" name="60"/>
            <p:cNvSpPr txBox="1"/>
            <p:nvPr/>
          </p:nvSpPr>
          <p:spPr>
            <a:xfrm>
              <a:off x="2397788" y="2049169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≂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14" name="61"/>
            <p:cNvSpPr txBox="1"/>
            <p:nvPr/>
          </p:nvSpPr>
          <p:spPr>
            <a:xfrm>
              <a:off x="2397788" y="2152369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≀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15" name="62"/>
            <p:cNvSpPr txBox="1"/>
            <p:nvPr/>
          </p:nvSpPr>
          <p:spPr>
            <a:xfrm>
              <a:off x="2560650" y="1901138"/>
              <a:ext cx="7694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16" name="63"/>
            <p:cNvSpPr txBox="1"/>
            <p:nvPr/>
          </p:nvSpPr>
          <p:spPr>
            <a:xfrm>
              <a:off x="2636438" y="1964025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617" name="64"/>
            <p:cNvSpPr txBox="1"/>
            <p:nvPr/>
          </p:nvSpPr>
          <p:spPr>
            <a:xfrm>
              <a:off x="2700938" y="19011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18" name="65"/>
            <p:cNvSpPr txBox="1"/>
            <p:nvPr/>
          </p:nvSpPr>
          <p:spPr>
            <a:xfrm>
              <a:off x="2762212" y="1901138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19" name="66"/>
            <p:cNvSpPr txBox="1"/>
            <p:nvPr/>
          </p:nvSpPr>
          <p:spPr>
            <a:xfrm>
              <a:off x="2867025" y="19011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20" name="67"/>
            <p:cNvSpPr txBox="1"/>
            <p:nvPr/>
          </p:nvSpPr>
          <p:spPr>
            <a:xfrm>
              <a:off x="2928300" y="1964025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621" name="68"/>
            <p:cNvSpPr txBox="1"/>
            <p:nvPr/>
          </p:nvSpPr>
          <p:spPr>
            <a:xfrm>
              <a:off x="3149212" y="18964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22" name="69"/>
            <p:cNvSpPr txBox="1"/>
            <p:nvPr/>
          </p:nvSpPr>
          <p:spPr>
            <a:xfrm>
              <a:off x="3220162" y="18964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23" name="70"/>
            <p:cNvSpPr txBox="1"/>
            <p:nvPr/>
          </p:nvSpPr>
          <p:spPr>
            <a:xfrm>
              <a:off x="3291112" y="18964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24" name="71"/>
            <p:cNvSpPr txBox="1"/>
            <p:nvPr/>
          </p:nvSpPr>
          <p:spPr>
            <a:xfrm>
              <a:off x="3518475" y="1901138"/>
              <a:ext cx="7694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25" name="72"/>
            <p:cNvSpPr txBox="1"/>
            <p:nvPr/>
          </p:nvSpPr>
          <p:spPr>
            <a:xfrm>
              <a:off x="3595875" y="1964025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26" name="73"/>
            <p:cNvSpPr txBox="1"/>
            <p:nvPr/>
          </p:nvSpPr>
          <p:spPr>
            <a:xfrm>
              <a:off x="3705525" y="19011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27" name="74"/>
            <p:cNvSpPr txBox="1"/>
            <p:nvPr/>
          </p:nvSpPr>
          <p:spPr>
            <a:xfrm>
              <a:off x="3766800" y="1901138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28" name="75"/>
            <p:cNvSpPr txBox="1"/>
            <p:nvPr/>
          </p:nvSpPr>
          <p:spPr>
            <a:xfrm>
              <a:off x="3873225" y="19011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29" name="76"/>
            <p:cNvSpPr txBox="1"/>
            <p:nvPr/>
          </p:nvSpPr>
          <p:spPr>
            <a:xfrm>
              <a:off x="3934500" y="1964025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630" name="77"/>
            <p:cNvSpPr txBox="1"/>
            <p:nvPr/>
          </p:nvSpPr>
          <p:spPr>
            <a:xfrm>
              <a:off x="2754150" y="20623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1" name="78"/>
            <p:cNvSpPr txBox="1"/>
            <p:nvPr/>
          </p:nvSpPr>
          <p:spPr>
            <a:xfrm>
              <a:off x="2754150" y="21156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2" name="79"/>
            <p:cNvSpPr txBox="1"/>
            <p:nvPr/>
          </p:nvSpPr>
          <p:spPr>
            <a:xfrm>
              <a:off x="2754150" y="217042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3" name="80"/>
            <p:cNvSpPr txBox="1"/>
            <p:nvPr/>
          </p:nvSpPr>
          <p:spPr>
            <a:xfrm>
              <a:off x="3171788" y="20752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4" name="81"/>
            <p:cNvSpPr txBox="1"/>
            <p:nvPr/>
          </p:nvSpPr>
          <p:spPr>
            <a:xfrm>
              <a:off x="3234675" y="21156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5" name="82"/>
            <p:cNvSpPr txBox="1"/>
            <p:nvPr/>
          </p:nvSpPr>
          <p:spPr>
            <a:xfrm>
              <a:off x="3295950" y="2155912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6" name="83"/>
            <p:cNvSpPr txBox="1"/>
            <p:nvPr/>
          </p:nvSpPr>
          <p:spPr>
            <a:xfrm>
              <a:off x="3736162" y="2062388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7" name="84"/>
            <p:cNvSpPr txBox="1"/>
            <p:nvPr/>
          </p:nvSpPr>
          <p:spPr>
            <a:xfrm>
              <a:off x="3736162" y="2115600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8" name="85"/>
            <p:cNvSpPr txBox="1"/>
            <p:nvPr/>
          </p:nvSpPr>
          <p:spPr>
            <a:xfrm>
              <a:off x="3736162" y="2170425"/>
              <a:ext cx="43282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∮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39" name="86"/>
            <p:cNvSpPr txBox="1"/>
            <p:nvPr/>
          </p:nvSpPr>
          <p:spPr>
            <a:xfrm>
              <a:off x="2538075" y="2391338"/>
              <a:ext cx="7694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40" name="87"/>
            <p:cNvSpPr txBox="1"/>
            <p:nvPr/>
          </p:nvSpPr>
          <p:spPr>
            <a:xfrm>
              <a:off x="2613862" y="2454225"/>
              <a:ext cx="57708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641" name="88"/>
            <p:cNvSpPr txBox="1"/>
            <p:nvPr/>
          </p:nvSpPr>
          <p:spPr>
            <a:xfrm>
              <a:off x="2678362" y="23913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42" name="89"/>
            <p:cNvSpPr txBox="1"/>
            <p:nvPr/>
          </p:nvSpPr>
          <p:spPr>
            <a:xfrm>
              <a:off x="2739638" y="2391338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43" name="90"/>
            <p:cNvSpPr txBox="1"/>
            <p:nvPr/>
          </p:nvSpPr>
          <p:spPr>
            <a:xfrm>
              <a:off x="2844450" y="23913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44" name="91"/>
            <p:cNvSpPr txBox="1"/>
            <p:nvPr/>
          </p:nvSpPr>
          <p:spPr>
            <a:xfrm>
              <a:off x="2905725" y="2454225"/>
              <a:ext cx="91372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≎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45" name="92"/>
            <p:cNvSpPr txBox="1"/>
            <p:nvPr/>
          </p:nvSpPr>
          <p:spPr>
            <a:xfrm>
              <a:off x="3149212" y="23866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46" name="93"/>
            <p:cNvSpPr txBox="1"/>
            <p:nvPr/>
          </p:nvSpPr>
          <p:spPr>
            <a:xfrm>
              <a:off x="3220162" y="23866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47" name="94"/>
            <p:cNvSpPr txBox="1"/>
            <p:nvPr/>
          </p:nvSpPr>
          <p:spPr>
            <a:xfrm>
              <a:off x="3291112" y="2386692"/>
              <a:ext cx="4488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⊢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648" name="95"/>
            <p:cNvSpPr txBox="1"/>
            <p:nvPr/>
          </p:nvSpPr>
          <p:spPr>
            <a:xfrm>
              <a:off x="3497512" y="2391338"/>
              <a:ext cx="7694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649" name="96"/>
            <p:cNvSpPr txBox="1"/>
            <p:nvPr/>
          </p:nvSpPr>
          <p:spPr>
            <a:xfrm>
              <a:off x="3573300" y="2454225"/>
              <a:ext cx="97784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≋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50" name="97"/>
            <p:cNvSpPr txBox="1"/>
            <p:nvPr/>
          </p:nvSpPr>
          <p:spPr>
            <a:xfrm>
              <a:off x="3682950" y="23913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51" name="98"/>
            <p:cNvSpPr txBox="1"/>
            <p:nvPr/>
          </p:nvSpPr>
          <p:spPr>
            <a:xfrm>
              <a:off x="3744225" y="2391338"/>
              <a:ext cx="105798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652" name="99"/>
            <p:cNvSpPr txBox="1"/>
            <p:nvPr/>
          </p:nvSpPr>
          <p:spPr>
            <a:xfrm>
              <a:off x="3850650" y="2391338"/>
              <a:ext cx="6091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653" name="100"/>
            <p:cNvSpPr txBox="1"/>
            <p:nvPr/>
          </p:nvSpPr>
          <p:spPr>
            <a:xfrm>
              <a:off x="3911925" y="2454225"/>
              <a:ext cx="91372" cy="26161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17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≎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654" name="101"/>
            <p:cNvSpPr txBox="1"/>
            <p:nvPr/>
          </p:nvSpPr>
          <p:spPr>
            <a:xfrm>
              <a:off x="4019962" y="1766982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55" name="102"/>
            <p:cNvSpPr txBox="1"/>
            <p:nvPr/>
          </p:nvSpPr>
          <p:spPr>
            <a:xfrm>
              <a:off x="4019962" y="2049169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≃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  <p:sp>
          <p:nvSpPr>
            <p:cNvPr id="656" name="103"/>
            <p:cNvSpPr txBox="1"/>
            <p:nvPr/>
          </p:nvSpPr>
          <p:spPr>
            <a:xfrm>
              <a:off x="4019962" y="2152369"/>
              <a:ext cx="141064" cy="38472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2500" b="0" i="0" smtClean="0">
                  <a:solidFill>
                    <a:srgbClr val="000000"/>
                  </a:solidFill>
                  <a:latin typeface="cmex10_for_latexbox"/>
                  <a:sym typeface="cmex10_for_latexbox"/>
                </a:rPr>
                <a:t>≁</a:t>
              </a:r>
              <a:endParaRPr kumimoji="1" lang="ja-JP" altLang="en-US" sz="1250" b="0" i="0">
                <a:solidFill>
                  <a:srgbClr val="000000"/>
                </a:solidFill>
                <a:latin typeface="cmex10_for_latexbox"/>
                <a:sym typeface="cmex10_for_latexbox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7" name="テキスト ボックス 656"/>
              <p:cNvSpPr txBox="1"/>
              <p:nvPr/>
            </p:nvSpPr>
            <p:spPr>
              <a:xfrm>
                <a:off x="5436096" y="3789040"/>
                <a:ext cx="327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Given</a:t>
                </a:r>
                <a:r>
                  <a:rPr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𝑁</m:t>
                    </m:r>
                  </m:oMath>
                </a14:m>
                <a:r>
                  <a:rPr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個のデータ集合</a:t>
                </a:r>
                <a:endParaRPr kumimoji="1" lang="ja-JP" altLang="en-US" dirty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657" name="テキスト ボックス 6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789040"/>
                <a:ext cx="32714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8" name="テキスト ボックス 657"/>
              <p:cNvSpPr txBox="1"/>
              <p:nvPr/>
            </p:nvSpPr>
            <p:spPr>
              <a:xfrm>
                <a:off x="786694" y="5555330"/>
                <a:ext cx="2921210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評価関数を最小化</a:t>
                </a:r>
                <a:endParaRPr lang="en-US" altLang="ja-JP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  <a:latin typeface="M+ 1p medium" panose="020B0602020203020207" pitchFamily="50" charset="-128"/>
                    <a:ea typeface="M+ 1p medium" panose="020B0602020203020207" pitchFamily="50" charset="-128"/>
                    <a:cs typeface="M+ 1p medium" panose="020B0602020203020207" pitchFamily="50" charset="-128"/>
                  </a:rPr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D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M+ 1p medium" panose="020B0602020203020207" pitchFamily="50" charset="-128"/>
                            <a:cs typeface="M+ 1p medium" panose="020B0602020203020207" pitchFamily="50" charset="-128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M+ 1p medium" panose="020B0602020203020207" pitchFamily="50" charset="-128"/>
                                <a:cs typeface="M+ 1p medium" panose="020B0602020203020207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M+ 1p medium" panose="020B0602020203020207" pitchFamily="50" charset="-128"/>
                                <a:cs typeface="M+ 1p medium" panose="020B0602020203020207" pitchFamily="50" charset="-128"/>
                              </a:rPr>
                              <m:t>𝑊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M+ 1p medium" panose="020B0602020203020207" pitchFamily="50" charset="-128"/>
                        <a:cs typeface="M+ 1p medium" panose="020B0602020203020207" pitchFamily="50" charset="-128"/>
                      </a:rPr>
                      <m:t>=0</m:t>
                    </m:r>
                  </m:oMath>
                </a14:m>
                <a:endParaRPr kumimoji="1" lang="ja-JP" altLang="en-US" dirty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endParaRPr>
              </a:p>
            </p:txBody>
          </p:sp>
        </mc:Choice>
        <mc:Fallback>
          <p:sp>
            <p:nvSpPr>
              <p:cNvPr id="658" name="テキスト ボックス 6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94" y="5555330"/>
                <a:ext cx="2921210" cy="681982"/>
              </a:xfrm>
              <a:prstGeom prst="rect">
                <a:avLst/>
              </a:prstGeom>
              <a:blipFill rotWithShape="1">
                <a:blip r:embed="rId7"/>
                <a:stretch>
                  <a:fillRect t="-4464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6" name="グループ化 665"/>
          <p:cNvGrpSpPr/>
          <p:nvPr/>
        </p:nvGrpSpPr>
        <p:grpSpPr>
          <a:xfrm>
            <a:off x="4023626" y="5539601"/>
            <a:ext cx="2898462" cy="769441"/>
            <a:chOff x="4015442" y="5899919"/>
            <a:chExt cx="2898462" cy="769441"/>
          </a:xfrm>
        </p:grpSpPr>
        <p:grpSp>
          <p:nvGrpSpPr>
            <p:cNvPr id="660" name="3" descr="%%LaTeXBox2e%%width=3AA7DC41;height=F857F241;ratio=C8000000;prevw=3AA75C42;prevh=F8577242;&#10;\documentclass[12pt]{jarticle}&#10;\usepackage{amsmath}&#10;\pagestyle{empty}&#10;&#10;\begin{document}&#10;\begin{align*}&#10;\| \cdot \|_F&#10;\end{align*}&#10;\end{document}&#10;"/>
            <p:cNvGrpSpPr>
              <a:grpSpLocks noChangeAspect="1"/>
            </p:cNvGrpSpPr>
            <p:nvPr/>
          </p:nvGrpSpPr>
          <p:grpSpPr>
            <a:xfrm>
              <a:off x="4015442" y="5899919"/>
              <a:ext cx="700574" cy="769441"/>
              <a:chOff x="5679225" y="2367534"/>
              <a:chExt cx="700574" cy="769441"/>
            </a:xfrm>
          </p:grpSpPr>
          <p:sp>
            <p:nvSpPr>
              <p:cNvPr id="661" name="4"/>
              <p:cNvSpPr txBox="1"/>
              <p:nvPr/>
            </p:nvSpPr>
            <p:spPr>
              <a:xfrm>
                <a:off x="5679225" y="2367534"/>
                <a:ext cx="160300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≫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662" name="5"/>
              <p:cNvSpPr txBox="1"/>
              <p:nvPr/>
            </p:nvSpPr>
            <p:spPr>
              <a:xfrm>
                <a:off x="5911425" y="2367534"/>
                <a:ext cx="88166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⊢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663" name="6"/>
              <p:cNvSpPr txBox="1"/>
              <p:nvPr/>
            </p:nvSpPr>
            <p:spPr>
              <a:xfrm>
                <a:off x="6072675" y="2367534"/>
                <a:ext cx="160300" cy="769441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5000" b="0" i="0" smtClean="0">
                    <a:solidFill>
                      <a:srgbClr val="000000"/>
                    </a:solidFill>
                    <a:latin typeface="cmsy10_for_latexbox"/>
                    <a:sym typeface="cmsy10_for_latexbox"/>
                  </a:rPr>
                  <a:t>≫</a:t>
                </a:r>
                <a:endParaRPr kumimoji="1" lang="ja-JP" altLang="en-US" sz="1250" b="0" i="0">
                  <a:solidFill>
                    <a:srgbClr val="000000"/>
                  </a:solidFill>
                  <a:latin typeface="cmsy10_for_latexbox"/>
                  <a:sym typeface="cmsy10_for_latexbox"/>
                </a:endParaRPr>
              </a:p>
            </p:txBody>
          </p:sp>
          <p:sp>
            <p:nvSpPr>
              <p:cNvPr id="664" name="7"/>
              <p:cNvSpPr txBox="1"/>
              <p:nvPr/>
            </p:nvSpPr>
            <p:spPr>
              <a:xfrm>
                <a:off x="6233925" y="2502600"/>
                <a:ext cx="145874" cy="523220"/>
              </a:xfrm>
              <a:prstGeom prst="rect">
                <a:avLst/>
              </a:prstGeom>
              <a:noFill/>
              <a:effectLst/>
            </p:spPr>
            <p:txBody>
              <a:bodyPr vert="horz" wrap="none" lIns="0" tIns="0" rIns="0" bIns="0" rtlCol="0" anchorCtr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kumimoji="1" lang="en-US" altLang="ja-JP" sz="3400" b="0" i="0" smtClean="0">
                    <a:solidFill>
                      <a:srgbClr val="000000"/>
                    </a:solidFill>
                    <a:latin typeface="cmmi8_for_latexbox"/>
                    <a:sym typeface="cmmi8_for_latexbox"/>
                  </a:rPr>
                  <a:t>≆</a:t>
                </a:r>
                <a:endParaRPr kumimoji="1" lang="ja-JP" altLang="en-US" sz="1250" b="0" i="0">
                  <a:solidFill>
                    <a:srgbClr val="000000"/>
                  </a:solidFill>
                  <a:latin typeface="cmmi8_for_latexbox"/>
                  <a:sym typeface="cmmi8_for_latexbox"/>
                </a:endParaRPr>
              </a:p>
            </p:txBody>
          </p:sp>
        </p:grpSp>
        <p:sp>
          <p:nvSpPr>
            <p:cNvPr id="665" name="テキスト ボックス 664"/>
            <p:cNvSpPr txBox="1"/>
            <p:nvPr/>
          </p:nvSpPr>
          <p:spPr>
            <a:xfrm>
              <a:off x="4644008" y="5899919"/>
              <a:ext cx="2269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：</a:t>
              </a:r>
              <a:r>
                <a:rPr kumimoji="1" lang="en-US" altLang="ja-JP" dirty="0" err="1" smtClean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Frobenius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M+ 1p medium" panose="020B0602020203020207" pitchFamily="50" charset="-128"/>
                  <a:ea typeface="M+ 1p medium" panose="020B0602020203020207" pitchFamily="50" charset="-128"/>
                  <a:cs typeface="M+ 1p medium" panose="020B0602020203020207" pitchFamily="50" charset="-128"/>
                </a:rPr>
                <a:t>ノルム</a:t>
              </a:r>
              <a:endParaRPr kumimoji="1" lang="ja-JP" altLang="en-US" dirty="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5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 dirty="0" smtClean="0"/>
              <a:t>最小二乗法でパラメータを決定</a:t>
            </a:r>
            <a:r>
              <a:rPr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4.1.2</a:t>
            </a:r>
            <a:endParaRPr kumimoji="1" lang="ja-JP" altLang="en-US" sz="2400" dirty="0"/>
          </a:p>
        </p:txBody>
      </p:sp>
      <p:grpSp>
        <p:nvGrpSpPr>
          <p:cNvPr id="5" name="3" descr="%%LaTeXBox2e%%width=2E380543;height=203E3E42;ratio=C8000000;prevw=2E388543;prevh=203EBE42;&#10;\documentclass[12pt]{jarticle}&#10;\usepackage{amsmath}&#10;\usepackage{bm}&#10;&#10;\pagestyle{empty}&#10;&#10;\begin{document}&#10;\begin{align*}&#10;E_D (\tilde{W})&#10;=&#10;\frac{1}{2}&#10;\|&#10;\tilde{X} \tilde{W} - T&#10;\|_F^2&#10;\end{align*}&#10;\end{document}&#10;"/>
          <p:cNvGrpSpPr>
            <a:grpSpLocks noChangeAspect="1"/>
          </p:cNvGrpSpPr>
          <p:nvPr/>
        </p:nvGrpSpPr>
        <p:grpSpPr>
          <a:xfrm>
            <a:off x="1510884" y="1324974"/>
            <a:ext cx="3383774" cy="1208041"/>
            <a:chOff x="4337625" y="2160750"/>
            <a:chExt cx="3383774" cy="1208041"/>
          </a:xfrm>
        </p:grpSpPr>
        <p:sp>
          <p:nvSpPr>
            <p:cNvPr id="6" name="4"/>
            <p:cNvSpPr txBox="1"/>
            <p:nvPr/>
          </p:nvSpPr>
          <p:spPr>
            <a:xfrm>
              <a:off x="4337625" y="2376825"/>
              <a:ext cx="23243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≅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7" name="5"/>
            <p:cNvSpPr txBox="1"/>
            <p:nvPr/>
          </p:nvSpPr>
          <p:spPr>
            <a:xfrm>
              <a:off x="4569825" y="2502600"/>
              <a:ext cx="18915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8" name="6"/>
            <p:cNvSpPr txBox="1"/>
            <p:nvPr/>
          </p:nvSpPr>
          <p:spPr>
            <a:xfrm>
              <a:off x="47762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" name="7"/>
            <p:cNvSpPr txBox="1"/>
            <p:nvPr/>
          </p:nvSpPr>
          <p:spPr>
            <a:xfrm>
              <a:off x="498907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" name="8"/>
            <p:cNvSpPr txBox="1"/>
            <p:nvPr/>
          </p:nvSpPr>
          <p:spPr>
            <a:xfrm>
              <a:off x="489877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1" name="9"/>
            <p:cNvSpPr txBox="1"/>
            <p:nvPr/>
          </p:nvSpPr>
          <p:spPr>
            <a:xfrm>
              <a:off x="52406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 dirty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" name="10"/>
            <p:cNvSpPr txBox="1"/>
            <p:nvPr/>
          </p:nvSpPr>
          <p:spPr>
            <a:xfrm>
              <a:off x="545025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" name="11"/>
            <p:cNvSpPr txBox="1"/>
            <p:nvPr/>
          </p:nvSpPr>
          <p:spPr>
            <a:xfrm>
              <a:off x="5817900" y="216075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cxnSp>
          <p:nvCxnSpPr>
            <p:cNvPr id="14" name="12"/>
            <p:cNvCxnSpPr/>
            <p:nvPr/>
          </p:nvCxnSpPr>
          <p:spPr>
            <a:xfrm>
              <a:off x="5817900" y="2528400"/>
              <a:ext cx="154800" cy="0"/>
            </a:xfrm>
            <a:prstGeom prst="line">
              <a:avLst/>
            </a:prstGeom>
            <a:ln w="96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3"/>
            <p:cNvSpPr txBox="1"/>
            <p:nvPr/>
          </p:nvSpPr>
          <p:spPr>
            <a:xfrm>
              <a:off x="5817900" y="259935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6" name="14"/>
            <p:cNvSpPr txBox="1"/>
            <p:nvPr/>
          </p:nvSpPr>
          <p:spPr>
            <a:xfrm>
              <a:off x="6004950" y="2367534"/>
              <a:ext cx="16030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≫</a:t>
              </a:r>
              <a:endParaRPr kumimoji="1" lang="ja-JP" altLang="en-US" sz="1250" b="0" i="0" dirty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17" name="15"/>
            <p:cNvSpPr txBox="1"/>
            <p:nvPr/>
          </p:nvSpPr>
          <p:spPr>
            <a:xfrm>
              <a:off x="625650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8" name="16"/>
            <p:cNvSpPr txBox="1"/>
            <p:nvPr/>
          </p:nvSpPr>
          <p:spPr>
            <a:xfrm>
              <a:off x="6166200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9" name="17"/>
            <p:cNvSpPr txBox="1"/>
            <p:nvPr/>
          </p:nvSpPr>
          <p:spPr>
            <a:xfrm>
              <a:off x="654675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20" name="18"/>
            <p:cNvSpPr txBox="1"/>
            <p:nvPr/>
          </p:nvSpPr>
          <p:spPr>
            <a:xfrm>
              <a:off x="645322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1" name="19"/>
            <p:cNvSpPr txBox="1"/>
            <p:nvPr/>
          </p:nvSpPr>
          <p:spPr>
            <a:xfrm>
              <a:off x="6866025" y="2367534"/>
              <a:ext cx="24846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⊡</a:t>
              </a:r>
              <a:endParaRPr kumimoji="1" lang="ja-JP" altLang="en-US" sz="1250" b="0" i="0" dirty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2" name="20"/>
            <p:cNvSpPr txBox="1"/>
            <p:nvPr/>
          </p:nvSpPr>
          <p:spPr>
            <a:xfrm>
              <a:off x="7188525" y="2376825"/>
              <a:ext cx="18434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23" name="21"/>
            <p:cNvSpPr txBox="1"/>
            <p:nvPr/>
          </p:nvSpPr>
          <p:spPr>
            <a:xfrm>
              <a:off x="7414275" y="2367534"/>
              <a:ext cx="16030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sy10_for_latexbox"/>
                  <a:sym typeface="cmsy10_for_latexbox"/>
                </a:rPr>
                <a:t>≫</a:t>
              </a:r>
              <a:endParaRPr kumimoji="1" lang="ja-JP" altLang="en-US" sz="1250" b="0" i="0">
                <a:solidFill>
                  <a:srgbClr val="000000"/>
                </a:solidFill>
                <a:latin typeface="cmsy10_for_latexbox"/>
                <a:sym typeface="cmsy10_for_latexbox"/>
              </a:endParaRPr>
            </a:p>
          </p:txBody>
        </p:sp>
        <p:sp>
          <p:nvSpPr>
            <p:cNvPr id="24" name="22"/>
            <p:cNvSpPr txBox="1"/>
            <p:nvPr/>
          </p:nvSpPr>
          <p:spPr>
            <a:xfrm>
              <a:off x="7575525" y="23220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∲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25" name="23"/>
            <p:cNvSpPr txBox="1"/>
            <p:nvPr/>
          </p:nvSpPr>
          <p:spPr>
            <a:xfrm>
              <a:off x="7575525" y="2534850"/>
              <a:ext cx="14587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≆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 flipV="1">
            <a:off x="2474798" y="2051090"/>
            <a:ext cx="0" cy="96301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3" descr="%%LaTeXBox2e%%width=CF769342;height=61DE0542;ratio=C8000000;prevw=CF761343;prevh=61DE8542;&#10;\documentclass[12pt]{jarticle}&#10;\usepackage{amsmath}&#10;\pagestyle{empty}&#10;&#10;\begin{document}&#10;\begin{align*}&#10;D E_D (\tilde{W}) = 0&#10;\end{align*}&#10;\end{document}&#10;"/>
          <p:cNvGrpSpPr>
            <a:grpSpLocks noChangeAspect="1"/>
          </p:cNvGrpSpPr>
          <p:nvPr/>
        </p:nvGrpSpPr>
        <p:grpSpPr>
          <a:xfrm>
            <a:off x="2817431" y="2270669"/>
            <a:ext cx="1872794" cy="850066"/>
            <a:chOff x="5114850" y="2296200"/>
            <a:chExt cx="1872794" cy="850066"/>
          </a:xfrm>
        </p:grpSpPr>
        <p:sp>
          <p:nvSpPr>
            <p:cNvPr id="29" name="4"/>
            <p:cNvSpPr txBox="1"/>
            <p:nvPr/>
          </p:nvSpPr>
          <p:spPr>
            <a:xfrm>
              <a:off x="5114850" y="2376825"/>
              <a:ext cx="261290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0" name="5"/>
            <p:cNvSpPr txBox="1"/>
            <p:nvPr/>
          </p:nvSpPr>
          <p:spPr>
            <a:xfrm>
              <a:off x="5382525" y="2376825"/>
              <a:ext cx="23243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≅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1" name="6"/>
            <p:cNvSpPr txBox="1"/>
            <p:nvPr/>
          </p:nvSpPr>
          <p:spPr>
            <a:xfrm>
              <a:off x="5614725" y="2502600"/>
              <a:ext cx="189154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≄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32" name="7"/>
            <p:cNvSpPr txBox="1"/>
            <p:nvPr/>
          </p:nvSpPr>
          <p:spPr>
            <a:xfrm>
              <a:off x="58211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3" name="8"/>
            <p:cNvSpPr txBox="1"/>
            <p:nvPr/>
          </p:nvSpPr>
          <p:spPr>
            <a:xfrm>
              <a:off x="603720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4" name="9"/>
            <p:cNvSpPr txBox="1"/>
            <p:nvPr/>
          </p:nvSpPr>
          <p:spPr>
            <a:xfrm>
              <a:off x="594367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35" name="10"/>
            <p:cNvSpPr txBox="1"/>
            <p:nvPr/>
          </p:nvSpPr>
          <p:spPr>
            <a:xfrm>
              <a:off x="62855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6" name="11"/>
            <p:cNvSpPr txBox="1"/>
            <p:nvPr/>
          </p:nvSpPr>
          <p:spPr>
            <a:xfrm>
              <a:off x="64983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37" name="12"/>
            <p:cNvSpPr txBox="1"/>
            <p:nvPr/>
          </p:nvSpPr>
          <p:spPr>
            <a:xfrm>
              <a:off x="6830550" y="2376825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∰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</p:grpSp>
      <p:sp>
        <p:nvSpPr>
          <p:cNvPr id="71" name="コンテンツ プレースホルダー 2"/>
          <p:cNvSpPr txBox="1">
            <a:spLocks/>
          </p:cNvSpPr>
          <p:nvPr/>
        </p:nvSpPr>
        <p:spPr>
          <a:xfrm>
            <a:off x="446856" y="1052736"/>
            <a:ext cx="8229600" cy="53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評価関数</a:t>
            </a:r>
            <a:endParaRPr lang="ja-JP" altLang="en-US" sz="2400" dirty="0"/>
          </a:p>
        </p:txBody>
      </p:sp>
      <p:sp>
        <p:nvSpPr>
          <p:cNvPr id="72" name="コンテンツ プレースホルダー 2"/>
          <p:cNvSpPr txBox="1">
            <a:spLocks/>
          </p:cNvSpPr>
          <p:nvPr/>
        </p:nvSpPr>
        <p:spPr>
          <a:xfrm>
            <a:off x="446856" y="2852936"/>
            <a:ext cx="8229600" cy="53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パラメータ</a:t>
            </a:r>
            <a:endParaRPr lang="ja-JP" altLang="en-US" sz="2400" dirty="0"/>
          </a:p>
        </p:txBody>
      </p:sp>
      <p:sp>
        <p:nvSpPr>
          <p:cNvPr id="73" name="コンテンツ プレースホルダー 2"/>
          <p:cNvSpPr txBox="1">
            <a:spLocks/>
          </p:cNvSpPr>
          <p:nvPr/>
        </p:nvSpPr>
        <p:spPr>
          <a:xfrm>
            <a:off x="446856" y="4752055"/>
            <a:ext cx="8229600" cy="53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+ 1p heavy" panose="020B0802020203020207" pitchFamily="50" charset="-128"/>
                <a:ea typeface="M+ 1p heavy" panose="020B0802020203020207" pitchFamily="50" charset="-128"/>
                <a:cs typeface="M+ 1p heavy" panose="020B0802020203020207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M+ 1p medium" panose="020B0602020203020207" pitchFamily="50" charset="-128"/>
                <a:ea typeface="M+ 1p medium" panose="020B0602020203020207" pitchFamily="50" charset="-128"/>
                <a:cs typeface="M+ 1p medium" panose="020B0602020203020207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M+ 1p light" panose="020B0403020203020207" pitchFamily="50" charset="-128"/>
                <a:ea typeface="M+ 1p light" panose="020B0403020203020207" pitchFamily="50" charset="-128"/>
                <a:cs typeface="M+ 1p light" panose="020B0403020203020207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識別関数</a:t>
            </a:r>
            <a:endParaRPr lang="ja-JP" altLang="en-US" sz="2400" dirty="0"/>
          </a:p>
        </p:txBody>
      </p:sp>
      <p:grpSp>
        <p:nvGrpSpPr>
          <p:cNvPr id="85" name="3" descr="%%LaTeXBox2e%%width=E3BBC642;height=61DE0542;ratio=C8000000;prevw=E3BB4643;prevh=61DE8542;&#10;\documentclass[12pt]{jarticle}&#10;\usepackage{amsmath}&#10;\usepackage{bm}&#10;&#10;\pagestyle{empty}&#10;&#10;\begin{document}&#10;\begin{align*}&#10;\bm{y} (\bm{x})&#10;=&#10;T^T (\tilde{ X }^\dagger)^T&#10;\tilde{ \bm{x} }&#10;\end{align*}&#10;\end{document}&#10;"/>
          <p:cNvGrpSpPr>
            <a:grpSpLocks noChangeAspect="1"/>
          </p:cNvGrpSpPr>
          <p:nvPr/>
        </p:nvGrpSpPr>
        <p:grpSpPr>
          <a:xfrm>
            <a:off x="1438841" y="5126125"/>
            <a:ext cx="2523921" cy="850066"/>
            <a:chOff x="4789125" y="2296200"/>
            <a:chExt cx="2523921" cy="850066"/>
          </a:xfrm>
        </p:grpSpPr>
        <p:sp>
          <p:nvSpPr>
            <p:cNvPr id="86" name="4"/>
            <p:cNvSpPr txBox="1"/>
            <p:nvPr/>
          </p:nvSpPr>
          <p:spPr>
            <a:xfrm>
              <a:off x="4789125" y="2376825"/>
              <a:ext cx="18915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87" name="5"/>
            <p:cNvSpPr txBox="1"/>
            <p:nvPr/>
          </p:nvSpPr>
          <p:spPr>
            <a:xfrm>
              <a:off x="499230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88" name="6"/>
            <p:cNvSpPr txBox="1"/>
            <p:nvPr/>
          </p:nvSpPr>
          <p:spPr>
            <a:xfrm>
              <a:off x="51148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89" name="7"/>
            <p:cNvSpPr txBox="1"/>
            <p:nvPr/>
          </p:nvSpPr>
          <p:spPr>
            <a:xfrm>
              <a:off x="532447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0" name="8"/>
            <p:cNvSpPr txBox="1"/>
            <p:nvPr/>
          </p:nvSpPr>
          <p:spPr>
            <a:xfrm>
              <a:off x="553732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1" name="9"/>
            <p:cNvSpPr txBox="1"/>
            <p:nvPr/>
          </p:nvSpPr>
          <p:spPr>
            <a:xfrm>
              <a:off x="5872725" y="2376825"/>
              <a:ext cx="18434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2" name="10"/>
            <p:cNvSpPr txBox="1"/>
            <p:nvPr/>
          </p:nvSpPr>
          <p:spPr>
            <a:xfrm>
              <a:off x="6098475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3" name="11"/>
            <p:cNvSpPr txBox="1"/>
            <p:nvPr/>
          </p:nvSpPr>
          <p:spPr>
            <a:xfrm>
              <a:off x="62758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4" name="12"/>
            <p:cNvSpPr txBox="1"/>
            <p:nvPr/>
          </p:nvSpPr>
          <p:spPr>
            <a:xfrm>
              <a:off x="648870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5" name="13"/>
            <p:cNvSpPr txBox="1"/>
            <p:nvPr/>
          </p:nvSpPr>
          <p:spPr>
            <a:xfrm>
              <a:off x="6398400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96" name="14"/>
            <p:cNvSpPr txBox="1"/>
            <p:nvPr/>
          </p:nvSpPr>
          <p:spPr>
            <a:xfrm>
              <a:off x="6685425" y="2314933"/>
              <a:ext cx="10259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sy8_for_latexbox"/>
                  <a:sym typeface="cmsy8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sy8_for_latexbox"/>
                <a:sym typeface="cmsy8_for_latexbox"/>
              </a:endParaRPr>
            </a:p>
          </p:txBody>
        </p:sp>
        <p:sp>
          <p:nvSpPr>
            <p:cNvPr id="97" name="15"/>
            <p:cNvSpPr txBox="1"/>
            <p:nvPr/>
          </p:nvSpPr>
          <p:spPr>
            <a:xfrm>
              <a:off x="68015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98" name="16"/>
            <p:cNvSpPr txBox="1"/>
            <p:nvPr/>
          </p:nvSpPr>
          <p:spPr>
            <a:xfrm>
              <a:off x="692085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99" name="17"/>
            <p:cNvSpPr txBox="1"/>
            <p:nvPr/>
          </p:nvSpPr>
          <p:spPr>
            <a:xfrm>
              <a:off x="7136925" y="2373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0" name="18"/>
            <p:cNvSpPr txBox="1"/>
            <p:nvPr/>
          </p:nvSpPr>
          <p:spPr>
            <a:xfrm>
              <a:off x="710145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</p:grpSp>
      <p:cxnSp>
        <p:nvCxnSpPr>
          <p:cNvPr id="101" name="直線矢印コネクタ 100"/>
          <p:cNvCxnSpPr/>
          <p:nvPr/>
        </p:nvCxnSpPr>
        <p:spPr>
          <a:xfrm flipV="1">
            <a:off x="2483768" y="3861048"/>
            <a:ext cx="0" cy="96301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3" descr="%%LaTeXBox2e%%width=58311443;height=61DE0542;ratio=C8000000;prevw=58319443;prevh=61DE8542;&#10;\documentclass[12pt]{jarticle}&#10;\usepackage{amsmath}&#10;\pagestyle{empty}&#10;&#10;\begin{document}&#10;\begin{align*}&#10;\tilde{W}&#10;=&#10;(&#10;  \tilde{X}^T \tilde{X}&#10;)^{-1}&#10;\tilde{X}^T T&#10;=&#10;\tilde{X}^\dagger T&#10;\end{align*}&#10;\end{document}&#10;"/>
          <p:cNvGrpSpPr>
            <a:grpSpLocks noChangeAspect="1"/>
          </p:cNvGrpSpPr>
          <p:nvPr/>
        </p:nvGrpSpPr>
        <p:grpSpPr>
          <a:xfrm>
            <a:off x="1187624" y="3299014"/>
            <a:ext cx="3764096" cy="850066"/>
            <a:chOff x="4147350" y="2296200"/>
            <a:chExt cx="3764096" cy="850066"/>
          </a:xfrm>
        </p:grpSpPr>
        <p:sp>
          <p:nvSpPr>
            <p:cNvPr id="103" name="4"/>
            <p:cNvSpPr txBox="1"/>
            <p:nvPr/>
          </p:nvSpPr>
          <p:spPr>
            <a:xfrm>
              <a:off x="423765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4" name="5"/>
            <p:cNvSpPr txBox="1"/>
            <p:nvPr/>
          </p:nvSpPr>
          <p:spPr>
            <a:xfrm>
              <a:off x="4147350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5" name="6"/>
            <p:cNvSpPr txBox="1"/>
            <p:nvPr/>
          </p:nvSpPr>
          <p:spPr>
            <a:xfrm>
              <a:off x="45762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6" name="7"/>
            <p:cNvSpPr txBox="1"/>
            <p:nvPr/>
          </p:nvSpPr>
          <p:spPr>
            <a:xfrm>
              <a:off x="491167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7" name="8"/>
            <p:cNvSpPr txBox="1"/>
            <p:nvPr/>
          </p:nvSpPr>
          <p:spPr>
            <a:xfrm>
              <a:off x="512452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08" name="9"/>
            <p:cNvSpPr txBox="1"/>
            <p:nvPr/>
          </p:nvSpPr>
          <p:spPr>
            <a:xfrm>
              <a:off x="5034225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09" name="10"/>
            <p:cNvSpPr txBox="1"/>
            <p:nvPr/>
          </p:nvSpPr>
          <p:spPr>
            <a:xfrm>
              <a:off x="532125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10" name="11"/>
            <p:cNvSpPr txBox="1"/>
            <p:nvPr/>
          </p:nvSpPr>
          <p:spPr>
            <a:xfrm>
              <a:off x="558892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11" name="12"/>
            <p:cNvSpPr txBox="1"/>
            <p:nvPr/>
          </p:nvSpPr>
          <p:spPr>
            <a:xfrm>
              <a:off x="5498625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12" name="13"/>
            <p:cNvSpPr txBox="1"/>
            <p:nvPr/>
          </p:nvSpPr>
          <p:spPr>
            <a:xfrm>
              <a:off x="5782425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13" name="14"/>
            <p:cNvSpPr txBox="1"/>
            <p:nvPr/>
          </p:nvSpPr>
          <p:spPr>
            <a:xfrm>
              <a:off x="5904975" y="2314933"/>
              <a:ext cx="17953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sy8_for_latexbox"/>
                  <a:sym typeface="cmsy8_for_latexbox"/>
                </a:rPr>
                <a:t>⊡</a:t>
              </a:r>
              <a:endParaRPr kumimoji="1" lang="ja-JP" altLang="en-US" sz="1250" b="0" i="0">
                <a:solidFill>
                  <a:srgbClr val="000000"/>
                </a:solidFill>
                <a:latin typeface="cmsy8_for_latexbox"/>
                <a:sym typeface="cmsy8_for_latexbox"/>
              </a:endParaRPr>
            </a:p>
          </p:txBody>
        </p:sp>
        <p:sp>
          <p:nvSpPr>
            <p:cNvPr id="114" name="15"/>
            <p:cNvSpPr txBox="1"/>
            <p:nvPr/>
          </p:nvSpPr>
          <p:spPr>
            <a:xfrm>
              <a:off x="6082350" y="2322000"/>
              <a:ext cx="115416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r8_for_latexbox"/>
                  <a:sym typeface="cmr8_for_latexbox"/>
                </a:rPr>
                <a:t>∱</a:t>
              </a:r>
              <a:endParaRPr kumimoji="1" lang="ja-JP" altLang="en-US" sz="1250" b="0" i="0">
                <a:solidFill>
                  <a:srgbClr val="000000"/>
                </a:solidFill>
                <a:latin typeface="cmr8_for_latexbox"/>
                <a:sym typeface="cmr8_for_latexbox"/>
              </a:endParaRPr>
            </a:p>
          </p:txBody>
        </p:sp>
        <p:sp>
          <p:nvSpPr>
            <p:cNvPr id="115" name="16"/>
            <p:cNvSpPr txBox="1"/>
            <p:nvPr/>
          </p:nvSpPr>
          <p:spPr>
            <a:xfrm>
              <a:off x="630165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16" name="17"/>
            <p:cNvSpPr txBox="1"/>
            <p:nvPr/>
          </p:nvSpPr>
          <p:spPr>
            <a:xfrm>
              <a:off x="6211350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17" name="18"/>
            <p:cNvSpPr txBox="1"/>
            <p:nvPr/>
          </p:nvSpPr>
          <p:spPr>
            <a:xfrm>
              <a:off x="649515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18" name="19"/>
            <p:cNvSpPr txBox="1"/>
            <p:nvPr/>
          </p:nvSpPr>
          <p:spPr>
            <a:xfrm>
              <a:off x="6675750" y="2376825"/>
              <a:ext cx="18434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19" name="20"/>
            <p:cNvSpPr txBox="1"/>
            <p:nvPr/>
          </p:nvSpPr>
          <p:spPr>
            <a:xfrm>
              <a:off x="6991800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0" name="21"/>
            <p:cNvSpPr txBox="1"/>
            <p:nvPr/>
          </p:nvSpPr>
          <p:spPr>
            <a:xfrm>
              <a:off x="7417500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1" name="22"/>
            <p:cNvSpPr txBox="1"/>
            <p:nvPr/>
          </p:nvSpPr>
          <p:spPr>
            <a:xfrm>
              <a:off x="7323975" y="2376825"/>
              <a:ext cx="25968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≘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22" name="23"/>
            <p:cNvSpPr txBox="1"/>
            <p:nvPr/>
          </p:nvSpPr>
          <p:spPr>
            <a:xfrm>
              <a:off x="7611000" y="2314933"/>
              <a:ext cx="10259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sy8_for_latexbox"/>
                  <a:sym typeface="cmsy8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sy8_for_latexbox"/>
                <a:sym typeface="cmsy8_for_latexbox"/>
              </a:endParaRPr>
            </a:p>
          </p:txBody>
        </p:sp>
        <p:sp>
          <p:nvSpPr>
            <p:cNvPr id="123" name="24"/>
            <p:cNvSpPr txBox="1"/>
            <p:nvPr/>
          </p:nvSpPr>
          <p:spPr>
            <a:xfrm>
              <a:off x="7727100" y="2376825"/>
              <a:ext cx="18434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</p:grpSp>
      <p:grpSp>
        <p:nvGrpSpPr>
          <p:cNvPr id="124" name="3" descr="%%LaTeXBox2e%%width=269D8E42;height=61DE0542;ratio=C8000000;prevw=269D0E43;prevh=61DE8542;&#10;\documentclass[12pt]{jarticle}&#10;\usepackage{amsmath}&#10;\usepackage{bm}&#10;&#10;\pagestyle{empty}&#10;&#10;\begin{document}&#10;\begin{align*}&#10;\bm{y} (\bm{x})&#10;=&#10;\tilde{ W }^T \tilde{ \bm{x} }&#10;\end{align*}&#10;\end{document}&#10;"/>
          <p:cNvGrpSpPr>
            <a:grpSpLocks noChangeAspect="1"/>
          </p:cNvGrpSpPr>
          <p:nvPr/>
        </p:nvGrpSpPr>
        <p:grpSpPr>
          <a:xfrm>
            <a:off x="2834183" y="4091102"/>
            <a:ext cx="1811196" cy="850066"/>
            <a:chOff x="5143875" y="2296200"/>
            <a:chExt cx="1811196" cy="850066"/>
          </a:xfrm>
        </p:grpSpPr>
        <p:sp>
          <p:nvSpPr>
            <p:cNvPr id="125" name="4"/>
            <p:cNvSpPr txBox="1"/>
            <p:nvPr/>
          </p:nvSpPr>
          <p:spPr>
            <a:xfrm>
              <a:off x="5143875" y="2376825"/>
              <a:ext cx="18915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≹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26" name="5"/>
            <p:cNvSpPr txBox="1"/>
            <p:nvPr/>
          </p:nvSpPr>
          <p:spPr>
            <a:xfrm>
              <a:off x="53470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∨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7" name="6"/>
            <p:cNvSpPr txBox="1"/>
            <p:nvPr/>
          </p:nvSpPr>
          <p:spPr>
            <a:xfrm>
              <a:off x="5469600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  <p:sp>
          <p:nvSpPr>
            <p:cNvPr id="128" name="7"/>
            <p:cNvSpPr txBox="1"/>
            <p:nvPr/>
          </p:nvSpPr>
          <p:spPr>
            <a:xfrm>
              <a:off x="5682450" y="2376825"/>
              <a:ext cx="121828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∩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29" name="8"/>
            <p:cNvSpPr txBox="1"/>
            <p:nvPr/>
          </p:nvSpPr>
          <p:spPr>
            <a:xfrm>
              <a:off x="5892075" y="2376825"/>
              <a:ext cx="2436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∽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0" name="9"/>
            <p:cNvSpPr txBox="1"/>
            <p:nvPr/>
          </p:nvSpPr>
          <p:spPr>
            <a:xfrm>
              <a:off x="6317775" y="22962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1" name="10"/>
            <p:cNvSpPr txBox="1"/>
            <p:nvPr/>
          </p:nvSpPr>
          <p:spPr>
            <a:xfrm>
              <a:off x="6227475" y="2376825"/>
              <a:ext cx="29655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dirty="0" smtClean="0">
                  <a:solidFill>
                    <a:srgbClr val="000000"/>
                  </a:solidFill>
                  <a:latin typeface="cmmi12_for_latexbox"/>
                  <a:sym typeface="cmmi12_for_latexbox"/>
                </a:rPr>
                <a:t>≗</a:t>
              </a:r>
              <a:endParaRPr kumimoji="1" lang="ja-JP" altLang="en-US" sz="1250" b="0" i="0" dirty="0">
                <a:solidFill>
                  <a:srgbClr val="000000"/>
                </a:solidFill>
                <a:latin typeface="cmmi12_for_latexbox"/>
                <a:sym typeface="cmmi12_for_latexbox"/>
              </a:endParaRPr>
            </a:p>
          </p:txBody>
        </p:sp>
        <p:sp>
          <p:nvSpPr>
            <p:cNvPr id="132" name="11"/>
            <p:cNvSpPr txBox="1"/>
            <p:nvPr/>
          </p:nvSpPr>
          <p:spPr>
            <a:xfrm>
              <a:off x="6566100" y="2322000"/>
              <a:ext cx="134652" cy="523220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3400" b="0" i="0" smtClean="0">
                  <a:solidFill>
                    <a:srgbClr val="000000"/>
                  </a:solidFill>
                  <a:latin typeface="cmmi8_for_latexbox"/>
                  <a:sym typeface="cmmi8_for_latexbox"/>
                </a:rPr>
                <a:t>≔</a:t>
              </a:r>
              <a:endParaRPr kumimoji="1" lang="ja-JP" altLang="en-US" sz="1250" b="0" i="0">
                <a:solidFill>
                  <a:srgbClr val="000000"/>
                </a:solidFill>
                <a:latin typeface="cmmi8_for_latexbox"/>
                <a:sym typeface="cmmi8_for_latexbox"/>
              </a:endParaRPr>
            </a:p>
          </p:txBody>
        </p:sp>
        <p:sp>
          <p:nvSpPr>
            <p:cNvPr id="133" name="12"/>
            <p:cNvSpPr txBox="1"/>
            <p:nvPr/>
          </p:nvSpPr>
          <p:spPr>
            <a:xfrm>
              <a:off x="6782175" y="2373600"/>
              <a:ext cx="157094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r12_for_latexbox"/>
                  <a:sym typeface="cmr12_for_latexbox"/>
                </a:rPr>
                <a:t>≾</a:t>
              </a:r>
              <a:endParaRPr kumimoji="1" lang="ja-JP" altLang="en-US" sz="1250" b="0" i="0">
                <a:solidFill>
                  <a:srgbClr val="000000"/>
                </a:solidFill>
                <a:latin typeface="cmr12_for_latexbox"/>
                <a:sym typeface="cmr12_for_latexbox"/>
              </a:endParaRPr>
            </a:p>
          </p:txBody>
        </p:sp>
        <p:sp>
          <p:nvSpPr>
            <p:cNvPr id="134" name="13"/>
            <p:cNvSpPr txBox="1"/>
            <p:nvPr/>
          </p:nvSpPr>
          <p:spPr>
            <a:xfrm>
              <a:off x="6743475" y="2376825"/>
              <a:ext cx="211596" cy="769441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kumimoji="1" lang="en-US" altLang="ja-JP" sz="5000" b="0" i="0" smtClean="0">
                  <a:solidFill>
                    <a:srgbClr val="000000"/>
                  </a:solidFill>
                  <a:latin typeface="cmmib10_for_latexbox"/>
                  <a:sym typeface="cmmib10_for_latexbox"/>
                </a:rPr>
                <a:t>≸</a:t>
              </a:r>
              <a:endParaRPr kumimoji="1" lang="ja-JP" altLang="en-US" sz="1250" b="0" i="0">
                <a:solidFill>
                  <a:srgbClr val="000000"/>
                </a:solidFill>
                <a:latin typeface="cmmib10_for_latexbox"/>
                <a:sym typeface="cmmib10_for_latexbox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9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​​テーマ">
  <a:themeElements>
    <a:clrScheme name="ユーザー定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23314"/>
      </a:accent1>
      <a:accent2>
        <a:srgbClr val="1745CC"/>
      </a:accent2>
      <a:accent3>
        <a:srgbClr val="9EFF1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1141</Words>
  <Application>Microsoft Office PowerPoint</Application>
  <PresentationFormat>画面に合わせる (4:3)</PresentationFormat>
  <Paragraphs>710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Office ​​テーマ</vt:lpstr>
      <vt:lpstr>スパイス</vt:lpstr>
      <vt:lpstr>PRML輪講 第4章 線形識別モデル</vt:lpstr>
      <vt:lpstr>4章；分類問題</vt:lpstr>
      <vt:lpstr>分類問題のアプローチ；3択</vt:lpstr>
      <vt:lpstr>3章との比較</vt:lpstr>
      <vt:lpstr>2クラスの識別 4.1.1</vt:lpstr>
      <vt:lpstr>多クラスの識別へ拡張 4.1.2</vt:lpstr>
      <vt:lpstr>多クラスの識別へ拡張 4.1.2</vt:lpstr>
      <vt:lpstr>最小二乗法でパラメータを決定 4.1.2</vt:lpstr>
      <vt:lpstr>最小二乗法でパラメータを決定 4.1.2</vt:lpstr>
      <vt:lpstr>最小二乗法の問題点；2点 4.1.2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shitaro</dc:creator>
  <cp:lastModifiedBy>shitaro</cp:lastModifiedBy>
  <cp:revision>78</cp:revision>
  <dcterms:created xsi:type="dcterms:W3CDTF">2017-07-04T23:07:38Z</dcterms:created>
  <dcterms:modified xsi:type="dcterms:W3CDTF">2017-07-05T04:37:53Z</dcterms:modified>
</cp:coreProperties>
</file>