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58" r:id="rId5"/>
    <p:sldId id="270" r:id="rId6"/>
    <p:sldId id="266" r:id="rId7"/>
    <p:sldId id="259" r:id="rId8"/>
    <p:sldId id="262" r:id="rId9"/>
    <p:sldId id="269" r:id="rId10"/>
    <p:sldId id="263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  <a:srgbClr val="D9EDFF"/>
    <a:srgbClr val="9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9CA0-5B1C-4019-9CAE-C712A74B81F6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79C3-77DD-4431-9938-D9B20C7CA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xclip.marutank.net/#s=%24%7B%5Cbf%20w%7D%5E%7B(%5Ctau%20%2B%201)%7D%3D%7B%5Cbf%20w%7D%5E%7B(%5Ctau)%7D-%5Ceta%20%5Csum_%7Bn%3D1%7D%5E%7BN%7D%5Cnabla%20E_%7Bn%7D(%7B%5Cbf%20w%7D%5E%7B(%5Ctau)%7D)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texclip.marutank.net/#s=%24%7B%5Cbf%20w%7D%5E%7B(%5Ctau%20%2B%201)%7D%3D%7B%5Cbf%20w%7D%5E%7B(%5Ctau)%7D-%5Ceta%20%5Cnabla%20E_%7Bn%7D(%7B%5Cbf%20w%7D%5E%7B(%5Ctau)%7D)%2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frac%7B%5Clambda%7D%7B2%7D%5Csum_%7Bj%3D1%7D%5E%7BM%7D%7Cw_%7Bj%7D%7C%5E%7Bq%7D%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exclip.marutank.net/#s=%24%7B%5Crm%20E%7D%5BL%5D%3D%20%5Cint%20%5C%7By(%7B%5Cbf%20x%7D)-h(%7B%5Cbf%20x%7D)%5C%7D%5E%7B2%7Dp(%7B%5Cbf%20x%7D)%7B%5Crm%20d%7D%7B%5Cbf%20x%7D%20%2B%20%5Cint%20%5Cint%20%5C%7Bh(%7B%5Cbf%20x%7D)-t)%5C%7D%5E%7B2%7Dp(%7B%5Cbf%20x%7D%2Ct)%7B%5Crm%20d%7D%7B%5Cbf%20x%7D%7B%5Crm%20d%7D%7B%5Cbf%20t%7D%2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xclip.marutank.net/#s=%24y(%7B%5Cbf%20x%2Cw%7D)%3D%7B%5Cbf%20w%7D%5E%7B%5Cmathrm%7BT%7D%7D%5Cphi%20(%7B%5Cbf%20x%7D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xclip.marutank.net/#s=%24%5Cphi%20(%7B%5Cbf%20x%7D)%20%3D%20(1~x~x%5E2%20%5Ccdots%20x%5E%7BM-1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texclip.marutank.net/#s=%24y%3Dw_%7B1%7Dx%2Bw_%7B0%7D%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texclip.marutank.net/#s=%24p(t_%7Bi%7D%7C%7B%5Cbf%20x%7D_%7Bi%7D%2C%7B%5Cbf%20w%7D%2C%5Cbeta)%3D%5Cmathcal%7BN%7D(t_%7Bi%7D%7Cy(%7B%5Cbf%20x%7D_%7Bi%7D%2C%7B%5Cbf%20w%7D)%2C%5Cbeta%5E%7B-1%7D)%24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texclip.marutank.net/#s=%24(%7B%5Cbf%20x%7D_%7B1%7D%2Ct_%7B1%7D)%2C(%7B%5Cbf%20x%7D_%7B2%7D%2Ct_%7B2%7D)%2C...%2C(%7B%5Cbf%20x%7D_%7BN%7D%2Ct_%7BN%7D)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texclip.marutank.net/#s=%24p(%7B%5Cbf%20t%7D%7C%7B%5Cbf%20x%7D%2C%7B%5Cbf%20w%7D%2C%5Cbeta)%3D%5Cprod_%7Bn%3D1%7D%5E%7BN%7D%20%5Cmathcal%7BN%7D(t_%7Bn%7D%7Cy(%7B%5Cbf%20x%7D_%7Bn%7D%2C%7B%5Cbf%20w%7D)%2C%5Cbeta%5E%7B-1%7D)%24" TargetMode="External"/><Relationship Id="rId5" Type="http://schemas.openxmlformats.org/officeDocument/2006/relationships/hyperlink" Target="https://texclip.marutank.net/#s=%24t_%7Bi%7D%3Dy(%7B%5Cbf%20x%7D_%7Bi%7D%2C%7B%5Cbf%20w%7D)%2B%5Cepsilon_%7Bi%7D~~(i%3D1%2C2%2C...%2CN)%24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xclip.marutank.net/#s=%24%5Cln%20p(%7B%5Cbf%20t%7D%7C%7B%5Cbf%20x%7D%2C%7B%5Cbf%20w%7D%2C%5Cbeta)%3D-%5Cbeta%20E_%7BD%7D(%7B%5Cbf%20w%7D)%2Bconst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texclip.marutank.net/#s=%24E_%7BD%7D(%7B%5Cbf%20w%7D)%3D%5Cfrac%7B1%7D%7B2%7D%5Csum_%7Bn%3D1%7D%5E%7BN%7D%5C%7Bt_%7Bn%7D-%7B%5Cbf%20w%7D%5E%7B%5Cmathrm%7BT%7D%7D%5Cphi(%7B%5Cbf%20x%7D_%7Bn%7D)%5C%7D%5E2%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xclip.marutank.net/#s=%24%5Cxi%20%3D%20(%5Cxi_%7B1%7D%2C...%2C%5Cxi_%7BN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texclip.marutank.net/#s=%24%5CPhi%5E%7B%5Cmathrm%7BT%7D%7D%5CPhi%7D%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3573" y="1935249"/>
            <a:ext cx="424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PRML</a:t>
            </a:r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3373" y="5061396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担当：大木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88550" y="3125384"/>
            <a:ext cx="57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３章：線形回帰モデル</a:t>
            </a:r>
          </a:p>
        </p:txBody>
      </p:sp>
    </p:spTree>
    <p:extLst>
      <p:ext uri="{BB962C8B-B14F-4D97-AF65-F5344CB8AC3E}">
        <p14:creationId xmlns:p14="http://schemas.microsoft.com/office/powerpoint/2010/main" val="2200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99446" y="239062"/>
            <a:ext cx="522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6336" y="908117"/>
            <a:ext cx="69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バッチ学習：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訓練データ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  すべて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使って学習を行う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408627" y="1803844"/>
            <a:ext cx="6484513" cy="1697074"/>
            <a:chOff x="1777284" y="2064913"/>
            <a:chExt cx="8646017" cy="2262766"/>
          </a:xfrm>
        </p:grpSpPr>
        <p:pic>
          <p:nvPicPr>
            <p:cNvPr id="3074" name="Picture 2" descr="${\bf w}^{(\tau + 1)}={\bf w}^{(\tau)}-\eta \sum_{n=1}^{N}\nabla E_{n}({\bf w}^{(\tau)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04" y="2748348"/>
              <a:ext cx="7379684" cy="59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1777284" y="2339590"/>
              <a:ext cx="8646017" cy="127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7991" y="2162570"/>
              <a:ext cx="7407122" cy="40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301" y="2064913"/>
              <a:ext cx="7716217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最急降下法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反復法によるアルゴリズム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800857" y="2812575"/>
              <a:ext cx="540915" cy="55692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6184005" y="3326138"/>
              <a:ext cx="315532" cy="463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443469" y="3835236"/>
              <a:ext cx="3374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学習率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正の小さな数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880593" y="3518431"/>
            <a:ext cx="7630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バッチ学習は大規模なデータに対して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時間が膨大になる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パラメータ更新の際にデータの一つだけを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用いて学習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を行うオンライン学習が効率的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793385" y="5367519"/>
            <a:ext cx="5589430" cy="1201508"/>
            <a:chOff x="2459864" y="2377562"/>
            <a:chExt cx="7452574" cy="1602010"/>
          </a:xfrm>
        </p:grpSpPr>
        <p:pic>
          <p:nvPicPr>
            <p:cNvPr id="16" name="Picture 2" descr="${\bf w}^{(\tau + 1)}={\bf w}^{(\tau)}-\eta \nabla E_{n}({\bf w}^{(\tau)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275" y="3016876"/>
              <a:ext cx="6943385" cy="64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2459864" y="2630637"/>
              <a:ext cx="7452574" cy="1348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27797" y="2445088"/>
              <a:ext cx="6503829" cy="334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48156" y="2377562"/>
              <a:ext cx="651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確率的勾配降下法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(SGD)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の更新則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688" y="588730"/>
            <a:ext cx="9082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・最小二乗法では過学習がしばしば起こる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1.9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・多くの場合データが従うモデルが全く分からない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820506" y="2466873"/>
            <a:ext cx="4786355" cy="963373"/>
            <a:chOff x="2343954" y="1361733"/>
            <a:chExt cx="5986385" cy="128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𝐋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𝒒</m:t>
                          </m:r>
                        </m:sub>
                      </m:sSub>
                    </m:oMath>
                  </a14:m>
                  <a:r>
                    <a:rPr lang="ja-JP" altLang="en-US" sz="24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ノルム正則化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" t="-1408" r="-20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\frac{\lambda}{2}\sum_{j=1}^{M}|w_{j}|^{q}$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950" y="1361733"/>
              <a:ext cx="2914389" cy="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1297643" y="3346949"/>
            <a:ext cx="606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→不必要なパラメータは減衰して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𝟏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のときを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といい、適切な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の範囲で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スパースなパラメータ推定が可能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→計算ノート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45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𝟐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の正則化項を機械学習の分野では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荷重減衰と呼び、最もよく使用する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569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880315" y="1860249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→目的関数に正則化項を付加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9403" y="503892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バイアスーバリアンス分解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618" y="1677101"/>
            <a:ext cx="757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学習の問題を解消するために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・基底の数を制限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→モデルの表現能力が低下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・正則化項の追加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→係数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3200" b="1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どう決めるか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84" t="-5039" b="-1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98863" y="5160537"/>
            <a:ext cx="81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の最小化と適切なモデル選択を両立させたい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9771" y="4765183"/>
            <a:ext cx="8615967" cy="123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30312" y="2001440"/>
            <a:ext cx="736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1.5.5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節の議論から、期待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損失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{\rm E}[L]= \int \{y({\bf x})-h({\bf x})\}^{2}p({\bf x}){\rm d}{\bf x} + \int \int \{h({\bf x})-t)\}^{2}p({\bf x},t){\rm d}{\bf x}{\rm d}{\bf t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884102"/>
            <a:ext cx="8392437" cy="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3541" y="3807455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学習ではこの項を動かして期待損失を最小化する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661374" y="3322745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 flipV="1">
            <a:off x="467782" y="3709112"/>
            <a:ext cx="8100811" cy="634442"/>
          </a:xfrm>
          <a:prstGeom prst="wedgeRoundRectCallout">
            <a:avLst>
              <a:gd name="adj1" fmla="val -30372"/>
              <a:gd name="adj2" fmla="val 909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953" y="4899019"/>
            <a:ext cx="65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データ集合が有限であることから、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一項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は厳密に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にすることはできない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2435" y="1017427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(3.37)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式のデータ集合の取り方に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対する期待値をとれば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668" y="2575771"/>
            <a:ext cx="927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期待損失＝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)^2+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ノイズ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792" y="3641672"/>
            <a:ext cx="821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：モデルの自由度が不十分であるために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真の回帰関数から生じてしまうずれ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3792" y="4842452"/>
            <a:ext cx="709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：ランダムなサンプルに基づく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推定量の確率的なゆらぎ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31" y="2343951"/>
            <a:ext cx="8899302" cy="97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4250" y="953036"/>
            <a:ext cx="7804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期待損失の最小化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250" y="2165740"/>
            <a:ext cx="753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モデルの複雑度高：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の複雑度低：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4174" y="3714531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→ちょうどよいモデルを選ぶ必要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0163" y="4636395"/>
            <a:ext cx="5473521" cy="1571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2297" y="4346621"/>
            <a:ext cx="3116685" cy="63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281" y="4411689"/>
            <a:ext cx="285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正則化項の利用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1454" y="4916357"/>
            <a:ext cx="481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正則化係数大＝モデルの複雑度低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正則化係数小＝モデルの複雑度高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6692" y="5718849"/>
            <a:ext cx="31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3.5,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3.6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6072" y="3013656"/>
            <a:ext cx="540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57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0912" y="1687132"/>
            <a:ext cx="851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過学習を避けるために、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を訓練データ、テストデータに分ける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4333" y="2882254"/>
            <a:ext cx="490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→データがもったいない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812" y="3917479"/>
            <a:ext cx="698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ベイズの枠組みで線形回帰を考える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50007" y="3628795"/>
            <a:ext cx="7495505" cy="1110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8" y="859057"/>
            <a:ext cx="75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1.2.5,1.2.6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節の議論を再考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5306" y="1941663"/>
            <a:ext cx="8474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推定を行うことを考える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→パラメータの事前分布を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(3.48)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と与える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6901" y="3219720"/>
            <a:ext cx="6903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式のように書ける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368" y="5460643"/>
            <a:ext cx="7160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事前分布がガウス分布であるため、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事後分布もガウス分布となる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1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137" y="1656616"/>
            <a:ext cx="869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対数事後確率の最大化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二次の正則化項の最小化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851" y="5009882"/>
            <a:ext cx="8809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逐次学習におけるふるまいを確認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2.3,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3.7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9701" y="3069137"/>
            <a:ext cx="813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パラメータ空間全域を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一様に分布しているような分布を事前分布とした場合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推定量＝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最尤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3653" y="528034"/>
            <a:ext cx="45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推定について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12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954" y="1496096"/>
            <a:ext cx="562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この章でやること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8092" y="2869573"/>
            <a:ext cx="58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481" y="3761436"/>
            <a:ext cx="761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・ベイズ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4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15" y="508404"/>
            <a:ext cx="401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線形回帰とは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835623" y="2133328"/>
            <a:ext cx="7917960" cy="2513803"/>
            <a:chOff x="702035" y="769864"/>
            <a:chExt cx="10557280" cy="335173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00736" y="1438867"/>
              <a:ext cx="3719027" cy="2682734"/>
              <a:chOff x="7484494" y="3440460"/>
              <a:chExt cx="2880000" cy="2166048"/>
            </a:xfrm>
          </p:grpSpPr>
          <p:cxnSp>
            <p:nvCxnSpPr>
              <p:cNvPr id="14" name="直線矢印コネクタ 1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7484494" y="4351590"/>
                <a:ext cx="2880000" cy="46899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/>
            <p:cNvGrpSpPr/>
            <p:nvPr/>
          </p:nvGrpSpPr>
          <p:grpSpPr>
            <a:xfrm>
              <a:off x="702035" y="1433479"/>
              <a:ext cx="3719027" cy="2682734"/>
              <a:chOff x="7484494" y="3440460"/>
              <a:chExt cx="2880000" cy="2166048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2" name="右矢印 41"/>
            <p:cNvSpPr/>
            <p:nvPr/>
          </p:nvSpPr>
          <p:spPr>
            <a:xfrm>
              <a:off x="4836412" y="2084955"/>
              <a:ext cx="740140" cy="137229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12904" y="769864"/>
              <a:ext cx="29672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データを取得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628068" y="780895"/>
              <a:ext cx="56312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データの従う関数をプロット</a:t>
              </a:r>
            </a:p>
          </p:txBody>
        </p:sp>
      </p:grpSp>
      <p:cxnSp>
        <p:nvCxnSpPr>
          <p:cNvPr id="47" name="直線矢印コネクタ 46"/>
          <p:cNvCxnSpPr/>
          <p:nvPr/>
        </p:nvCxnSpPr>
        <p:spPr>
          <a:xfrm flipV="1">
            <a:off x="5501000" y="3716907"/>
            <a:ext cx="1020146" cy="141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094194" y="5271487"/>
            <a:ext cx="55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青線の傾き・切片を求めたい</a:t>
            </a:r>
          </a:p>
        </p:txBody>
      </p:sp>
    </p:spTree>
    <p:extLst>
      <p:ext uri="{BB962C8B-B14F-4D97-AF65-F5344CB8AC3E}">
        <p14:creationId xmlns:p14="http://schemas.microsoft.com/office/powerpoint/2010/main" val="743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796" y="1837050"/>
            <a:ext cx="8359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線形回帰→基底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関数とパラメータの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線形結合でもって目的変数を表す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y({\bf x,w})={\bf w}^{\mathrm{T}}\phi ({\bf x}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1" y="3400959"/>
            <a:ext cx="3813978" cy="5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回帰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𝐱</m:t>
                    </m:r>
                  </m:oMath>
                </a14:m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目的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𝐭</m:t>
                    </m:r>
                  </m:oMath>
                </a14:m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を予測する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2321" t="-6780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4572285" y="3318562"/>
            <a:ext cx="955701" cy="7936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63888" y="3511024"/>
            <a:ext cx="480731" cy="4829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54854" y="3230221"/>
            <a:ext cx="187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基底関数は</a:t>
            </a:r>
            <a:endParaRPr lang="en-US" altLang="ja-JP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53373" y="503792"/>
            <a:ext cx="41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線形回帰の例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419" y="1803003"/>
            <a:ext cx="43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基底関数：多項式関数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\phi ({\bf x}) = (1~x~x^2 \cdots x^{M-1})^{\mathrm{T}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" y="2631132"/>
            <a:ext cx="4627435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5192318" y="1622978"/>
            <a:ext cx="3861529" cy="2107331"/>
            <a:chOff x="7484494" y="3440460"/>
            <a:chExt cx="3939063" cy="216604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484494" y="5606508"/>
              <a:ext cx="28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7497373" y="3440460"/>
              <a:ext cx="0" cy="21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円/楕円 7"/>
            <p:cNvSpPr/>
            <p:nvPr/>
          </p:nvSpPr>
          <p:spPr>
            <a:xfrm>
              <a:off x="7861089" y="476658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8703979" y="4489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9371534" y="4543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9755753" y="42435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380454" y="46229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V="1">
              <a:off x="7484494" y="4351590"/>
              <a:ext cx="2880000" cy="46899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$y=w_{1}x+w_{0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632" y="4520057"/>
              <a:ext cx="1654925" cy="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93839" y="4389262"/>
            <a:ext cx="89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データから最小二乗法などで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275" y="5671613"/>
            <a:ext cx="906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その他シグモイド関数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ジット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関数の逆関数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)(3.6)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フーリエ関数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用いた基底がある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6565" y="4275786"/>
            <a:ext cx="8937282" cy="698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154" y="1635240"/>
            <a:ext cx="4851673" cy="20163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318197" y="4842456"/>
            <a:ext cx="20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326197" y="5087513"/>
            <a:ext cx="33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二乗和誤差を最小化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3151395" y="4854250"/>
            <a:ext cx="213439" cy="278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7545" y="1141339"/>
            <a:ext cx="8151452" cy="3707329"/>
            <a:chOff x="589299" y="632074"/>
            <a:chExt cx="10240673" cy="477984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99" y="635117"/>
              <a:ext cx="4824120" cy="360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848" y="632074"/>
              <a:ext cx="4824124" cy="3600000"/>
            </a:xfrm>
            <a:prstGeom prst="rect">
              <a:avLst/>
            </a:prstGeom>
          </p:spPr>
        </p:pic>
        <p:sp>
          <p:nvSpPr>
            <p:cNvPr id="4" name="円/楕円 3"/>
            <p:cNvSpPr/>
            <p:nvPr/>
          </p:nvSpPr>
          <p:spPr>
            <a:xfrm>
              <a:off x="9659155" y="2279560"/>
              <a:ext cx="463639" cy="4250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040969" y="2730321"/>
              <a:ext cx="746978" cy="1918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817477" y="4816697"/>
              <a:ext cx="2850698" cy="5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外れ値に敏感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77286" y="390391"/>
            <a:ext cx="574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最小二乗法の注意点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65" y="4886600"/>
            <a:ext cx="517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・外れ値を除いて統計処理を行う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・最小二乗法よりも外れ値に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対してロバスト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な手法を用いる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3625" y="5809560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RANSAC</a:t>
            </a:r>
          </a:p>
          <a:p>
            <a:r>
              <a:rPr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絶対誤差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9903" y="4316923"/>
            <a:ext cx="13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外れ値検出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696240" y="4234140"/>
            <a:ext cx="1403797" cy="482673"/>
          </a:xfrm>
          <a:prstGeom prst="wedgeRoundRectCallout">
            <a:avLst>
              <a:gd name="adj1" fmla="val -30007"/>
              <a:gd name="adj2" fmla="val 8651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 flipV="1">
            <a:off x="4432482" y="5800644"/>
            <a:ext cx="1556304" cy="610263"/>
          </a:xfrm>
          <a:prstGeom prst="wedgeRoundRectCallout">
            <a:avLst>
              <a:gd name="adj1" fmla="val -29935"/>
              <a:gd name="adj2" fmla="val 7015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5670" y="458632"/>
            <a:ext cx="895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変数が１次元の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場合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多次元の場合も同様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8214" y="1130288"/>
            <a:ext cx="6318464" cy="523220"/>
            <a:chOff x="2094988" y="1256991"/>
            <a:chExt cx="8424617" cy="6976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094988" y="1256991"/>
              <a:ext cx="7064477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データセット</a:t>
              </a:r>
            </a:p>
          </p:txBody>
        </p:sp>
        <p:pic>
          <p:nvPicPr>
            <p:cNvPr id="2054" name="Picture 6" descr="$({\bf x}_{1},t_{1}),({\bf x}_{2},t_{2}),...,({\bf x}_{N},t_{N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71" y="1313198"/>
              <a:ext cx="5321734" cy="46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測定に際し、ガウスノイズ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𝛜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が混入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28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$t_{i}=y({\bf x}_{i},{\bf w})+\epsilon_{i}~~(i=1,2,...,N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82" y="2255628"/>
            <a:ext cx="5175088" cy="3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091484" y="2638010"/>
            <a:ext cx="8163590" cy="1145704"/>
            <a:chOff x="1091484" y="3088775"/>
            <a:chExt cx="8163590" cy="1145704"/>
          </a:xfrm>
        </p:grpSpPr>
        <p:pic>
          <p:nvPicPr>
            <p:cNvPr id="1028" name="Picture 4" descr="$p(t_{i}|{\bf x}_{i},{\bf w},\beta)=\mathcal{N}(t_{i}|y({\bf x}_{i},{\bf w}),\beta^{-1})$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682" y="3840828"/>
              <a:ext cx="5293345" cy="3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→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𝒊</m:t>
                      </m:r>
                    </m:oMath>
                  </a14:m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番目のデータに対する尤度関数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03" t="-10588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𝛽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は精度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分散の逆数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</a:p>
                <a:p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尤度関数は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𝐰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の関数</a:t>
                  </a:r>
                  <a:endParaRPr lang="en-US" altLang="ja-JP" b="1" dirty="0">
                    <a:solidFill>
                      <a:schemeClr val="tx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2" t="-2830" b="-160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吹き出し 7"/>
            <p:cNvSpPr/>
            <p:nvPr/>
          </p:nvSpPr>
          <p:spPr>
            <a:xfrm>
              <a:off x="6761404" y="3088775"/>
              <a:ext cx="2279562" cy="677922"/>
            </a:xfrm>
            <a:prstGeom prst="wedgeRectCallout">
              <a:avLst>
                <a:gd name="adj1" fmla="val -32645"/>
                <a:gd name="adj2" fmla="val 633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9010" y="4200390"/>
            <a:ext cx="7976806" cy="1420594"/>
            <a:chOff x="744890" y="4178488"/>
            <a:chExt cx="10635741" cy="1894124"/>
          </a:xfrm>
        </p:grpSpPr>
        <p:pic>
          <p:nvPicPr>
            <p:cNvPr id="1034" name="Picture 10" descr="$p({\bf t}|{\bf x},{\bf w},\beta)=\prod_{n=1}^{N} \mathcal{N}(t_{n}|y({\bf x}_{n},{\bf w}),\beta^{-1})$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3" y="4973173"/>
              <a:ext cx="10232198" cy="7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744890" y="4427107"/>
              <a:ext cx="10635741" cy="16455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56691" y="4203568"/>
              <a:ext cx="9574441" cy="499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73864" y="4178488"/>
              <a:ext cx="97513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以上から、データ集合に対する尤度関数が得られる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5755" y="6014431"/>
            <a:ext cx="917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)MLE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は、尤度関数が最大となるパラメータを推定量とする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6383" y="1141973"/>
            <a:ext cx="792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の簡略化のため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を最大化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することを考える</a:t>
            </a:r>
          </a:p>
        </p:txBody>
      </p:sp>
      <p:pic>
        <p:nvPicPr>
          <p:cNvPr id="2050" name="Picture 2" descr="$\ln p({\bf t}|{\bf x},{\bf w},\beta)=-\beta E_{D}({\bf w})+const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" y="2378265"/>
            <a:ext cx="7286596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E_{D}({\bf w})=\frac{1}{2}\sum_{n=1}^{N}\{t_{n}-{\bf w}^{\mathrm{T}}\phi({\bf x}_{n})\}^2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8" y="3193960"/>
            <a:ext cx="6337916" cy="5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65883" y="3327415"/>
            <a:ext cx="106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287" y="4220044"/>
            <a:ext cx="85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ガウスノイズの下で、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MLE=LSM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1302" y="5281950"/>
            <a:ext cx="681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実際に最尤推定量を計算してみる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6" y="231820"/>
            <a:ext cx="78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最小二乗法の幾何学的な解釈を考える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(N&gt;M)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63205" y="890572"/>
            <a:ext cx="7981552" cy="854797"/>
            <a:chOff x="531383" y="1689061"/>
            <a:chExt cx="7981552" cy="854797"/>
          </a:xfrm>
        </p:grpSpPr>
        <p:pic>
          <p:nvPicPr>
            <p:cNvPr id="1026" name="Picture 2" descr="$\xi = (\xi_{1},...,\xi_{N})^{\mathrm{T}}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222" y="1689061"/>
              <a:ext cx="2701215" cy="43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531383" y="1712861"/>
              <a:ext cx="798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ベクトルデータ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t: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座標                            の張る</a:t>
              </a:r>
              <a:endPara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  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次元空間の点</a:t>
              </a:r>
              <a:endPara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15155" y="5808372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      が非正則に近いとき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によって擬似逆行列を表現し、特異性を解消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 descr="$\Phi^{\mathrm{T}}\Phi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1" y="5795493"/>
            <a:ext cx="781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4694</TotalTime>
  <Words>754</Words>
  <Application>Microsoft Office PowerPoint</Application>
  <PresentationFormat>画面に合わせる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大木俊幸</dc:creator>
  <cp:lastModifiedBy>大木俊幸</cp:lastModifiedBy>
  <cp:revision>72</cp:revision>
  <dcterms:created xsi:type="dcterms:W3CDTF">2017-04-12T07:23:50Z</dcterms:created>
  <dcterms:modified xsi:type="dcterms:W3CDTF">2017-06-07T07:08:14Z</dcterms:modified>
</cp:coreProperties>
</file>