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85" r:id="rId3"/>
    <p:sldId id="260" r:id="rId4"/>
    <p:sldId id="289" r:id="rId5"/>
    <p:sldId id="290" r:id="rId6"/>
    <p:sldId id="261" r:id="rId7"/>
    <p:sldId id="258" r:id="rId8"/>
    <p:sldId id="270" r:id="rId9"/>
    <p:sldId id="266" r:id="rId10"/>
    <p:sldId id="259" r:id="rId11"/>
    <p:sldId id="262" r:id="rId12"/>
    <p:sldId id="269" r:id="rId13"/>
    <p:sldId id="263" r:id="rId14"/>
    <p:sldId id="265" r:id="rId15"/>
    <p:sldId id="288" r:id="rId16"/>
    <p:sldId id="267" r:id="rId17"/>
    <p:sldId id="268" r:id="rId18"/>
    <p:sldId id="271" r:id="rId19"/>
    <p:sldId id="272" r:id="rId20"/>
    <p:sldId id="273" r:id="rId21"/>
    <p:sldId id="287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6" r:id="rId31"/>
    <p:sldId id="282" r:id="rId32"/>
    <p:sldId id="283" r:id="rId33"/>
    <p:sldId id="284" r:id="rId34"/>
    <p:sldId id="291" r:id="rId35"/>
    <p:sldId id="292" r:id="rId36"/>
    <p:sldId id="293" r:id="rId37"/>
    <p:sldId id="294" r:id="rId38"/>
    <p:sldId id="296" r:id="rId39"/>
    <p:sldId id="295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5" r:id="rId48"/>
    <p:sldId id="306" r:id="rId49"/>
    <p:sldId id="304" r:id="rId5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1FF"/>
    <a:srgbClr val="D9EDFF"/>
    <a:srgbClr val="9F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C9CA0-5B1C-4019-9CAE-C712A74B81F6}" type="datetimeFigureOut">
              <a:rPr kumimoji="1" lang="ja-JP" altLang="en-US" smtClean="0"/>
              <a:t>2017/6/20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279C3-77DD-4431-9938-D9B20C7CA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58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279C3-77DD-4431-9938-D9B20C7CABEF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323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279C3-77DD-4431-9938-D9B20C7CABEF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82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2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98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74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25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14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17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93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55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33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67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0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32E79-3937-4168-BC15-4516387E8D1F}" type="datetimeFigureOut">
              <a:rPr kumimoji="1" lang="ja-JP" altLang="en-US" smtClean="0"/>
              <a:t>2017/6/20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87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hyperlink" Target="https://texclip.marutank.net/#s=%24p(t_%7Bi%7D%7C%7B%5Cbf%20x%7D_%7Bi%7D%2C%7B%5Cbf%20w%7D%2C%5Cbeta)%3D%5Cmathcal%7BN%7D(t_%7Bi%7D%7Cy(%7B%5Cbf%20x%7D_%7Bi%7D%2C%7B%5Cbf%20w%7D)%2C%5Cbeta%5E%7B-1%7D)%24" TargetMode="External"/><Relationship Id="rId12" Type="http://schemas.openxmlformats.org/officeDocument/2006/relationships/image" Target="../media/image11.png"/><Relationship Id="rId2" Type="http://schemas.openxmlformats.org/officeDocument/2006/relationships/hyperlink" Target="https://texclip.marutank.net/#s=%24(%7B%5Cbf%20x%7D_%7B1%7D%2Ct_%7B1%7D)%2C(%7B%5Cbf%20x%7D_%7B2%7D%2Ct_%7B2%7D)%2C...%2C(%7B%5Cbf%20x%7D_%7BN%7D%2Ct_%7BN%7D)%24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hyperlink" Target="https://texclip.marutank.net/#s=%24p(%7B%5Cbf%20t%7D%7C%7B%5Cbf%20x%7D%2C%7B%5Cbf%20w%7D%2C%5Cbeta)%3D%5Cprod_%7Bn%3D1%7D%5E%7BN%7D%20%5Cmathcal%7BN%7D(t_%7Bn%7D%7Cy(%7B%5Cbf%20x%7D_%7Bn%7D%2C%7B%5Cbf%20w%7D)%2C%5Cbeta%5E%7B-1%7D)%24" TargetMode="External"/><Relationship Id="rId5" Type="http://schemas.openxmlformats.org/officeDocument/2006/relationships/hyperlink" Target="https://texclip.marutank.net/#s=%24t_%7Bi%7D%3Dy(%7B%5Cbf%20x%7D_%7Bi%7D%2C%7B%5Cbf%20w%7D)%2B%5Cepsilon_%7Bi%7D~~(i%3D1%2C2%2C...%2CN)%24" TargetMode="External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texclip.marutank.net/#s=%24%5Cln%20p(%7B%5Cbf%20t%7D%7C%7B%5Cbf%20x%7D%2C%7B%5Cbf%20w%7D%2C%5Cbeta)%3D-%5Cbeta%20E_%7BD%7D(%7B%5Cbf%20w%7D)%2Bconst%24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hyperlink" Target="https://texclip.marutank.net/#s=%24E_%7BD%7D(%7B%5Cbf%20w%7D)%3D%5Cfrac%7B1%7D%7B2%7D%5Csum_%7Bn%3D1%7D%5E%7BN%7D%5C%7Bt_%7Bn%7D-%7B%5Cbf%20w%7D%5E%7B%5Cmathrm%7BT%7D%7D%5Cphi(%7B%5Cbf%20x%7D_%7Bn%7D)%5C%7D%5E2%24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texclip.marutank.net/#s=%24%5Cxi%20%3D%20(%5Cxi_%7B1%7D%2C...%2C%5Cxi_%7BN%7D)%5E%7B%5Cmathrm%7BT%7D%7D%24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hyperlink" Target="https://texclip.marutank.net/#s=%24%5CPhi%5E%7B%5Cmathrm%7BT%7D%7D%5CPhi%7D%2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texclip.marutank.net/#s=%24%7B%5Cbf%20w%7D%5E%7B(%5Ctau%20%2B%201)%7D%3D%7B%5Cbf%20w%7D%5E%7B(%5Ctau)%7D-%5Ceta%20%5Csum_%7Bn%3D1%7D%5E%7BN%7D%5Cnabla%20E_%7Bn%7D(%7B%5Cbf%20w%7D%5E%7B(%5Ctau)%7D)%24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hyperlink" Target="https://texclip.marutank.net/#s=%24%7B%5Cbf%20w%7D%5E%7B(%5Ctau%20%2B%201)%7D%3D%7B%5Cbf%20w%7D%5E%7B(%5Ctau)%7D-%5Ceta%20%5Cnabla%20E_%7Bn%7D(%7B%5Cbf%20w%7D%5E%7B(%5Ctau)%7D)%24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exclip.marutank.net/#s=%24%5Cfrac%7B%5Clambda%7D%7B2%7D%5Csum_%7Bj%3D1%7D%5E%7BM%7D%7Cw_%7Bj%7D%7C%5E%7Bq%7D%24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texclip.marutank.net/#s=%24%7B%5Crm%20E%7D%5BL%5D%3D%20%5Cint%20%5C%7By(%7B%5Cbf%20x%7D)-h(%7B%5Cbf%20x%7D)%5C%7D%5E%7B2%7Dp(%7B%5Cbf%20x%7D)%7B%5Crm%20d%7D%7B%5Cbf%20x%7D%20%2B%20%5Cint%20%5Cint%20%5C%7Bh(%7B%5Cbf%20x%7D)-t)%5C%7D%5E%7B2%7Dp(%7B%5Cbf%20x%7D%2Ct)%7B%5Crm%20d%7D%7B%5Cbf%20x%7D%7B%5Crm%20d%7D%7B%5Cbf%20t%7D%24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texclip.marutank.net/#s=%24p(t%7C%7B%5Cbf%20x%7D%2C%7B%5Cbf%20t%7D%2C%5Calpha%2C%5Cbeta)%3D%5Cmathcal%7BN%7D(t%7C%7B%5Cbf%20m%7D%5E%7B%5Cmathrm%7BT%7D%7D_%7BN%7D%7B%5Cbf%20%5Cphi%7D(%7B%5Cbf%20x%7D)%2C%5Csigma%5E2_%7BN%7D(%7B%5Cbf%20x%7D))%24" TargetMode="External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hyperlink" Target="https://texclip.marutank.net/#s=%24p(t%7C%7B%5Cbf%20t%7D%2C%5Calpha%2C%5Cbeta)%3D%5Cint%20p(t%7C%7B%5Cbf%20w%7D%2C%5Cbeta)p(%7B%5Cbf%20w%7D%7C%7B%5Cbf%20t%7D%2C%5Calpha%2C%5Cbeta)d%7B%5Cbf%20w%7D%24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exclip.marutank.net/#s=%24p(%7B%5Cbf%20w%7D%7C%7B%5Cbf%20t%7D%2C%5Calpha%2C%5Cbeta)%24" TargetMode="External"/><Relationship Id="rId5" Type="http://schemas.openxmlformats.org/officeDocument/2006/relationships/image" Target="../media/image26.png"/><Relationship Id="rId4" Type="http://schemas.openxmlformats.org/officeDocument/2006/relationships/hyperlink" Target="https://texclip.marutank.net/#s=%24p(t%7C%7B%5Cbf%20w%7D%2C%5Cbeta)%24" TargetMode="External"/><Relationship Id="rId9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texclip.marutank.net/#s=%24y(%7B%5Cbf%20x%7D%2C%7B%5Cbf%20m%7D_%7BN%7D)%3D%5Csum_%7Bn%3D1%7D%5E%7BN%7D%5Cbeta%20%7B%5Cbf%20%5Cphi%7D(%7B%5Cbf%20x%7D)%5E%7B%5Cmathrm%7BT%7D%7D%7B%5Cbf%20S%7D_%7BN%7D%7B%5Cbf%20%5Cphi%7D(%7B%5Cbf%20x%7D_%7Bn%7D)t_%7Bn%7D%24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texclip.marutank.net/)=/beta%20%7b/bf%20/phi%7d(%7b/bf%20x%7d)%5e%7b/mathrm%7bT%7d%7d%7b/bf%20S%7d_%7bN%7d%7b/bf%20/phi%7d(%7b/bf%20x%7d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hyperlink" Target="https://texclip.marutank.net/#s=%24y(%7B%5Cbf%20x%7D%2C%7B%5Cbf%20m%7D_%7BN%7D)%3D%5Csum_%7Bn%3D1%7D%5E%7BN%7Dk(%7B%5Cbf%20x%7D%2C%7B%5Cbf%20x%7D')t_%7Bn%7D%24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texclip.marutank.net/#s=%24p(%5Cmathcal%7BM%7D_%7Bi%7D%7C%5Cmathcal%7BD%7D)%5Cpropto%20p(%5Cmathcal%7BM%7D_%7Bi%7D)p(%5Cmathcal%7BD%7D%7C%5Cmathcal%7BM%7D_%7Bi%7D)%24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hyperlink" Target="https://texclip.marutank.net/#s=%24p(%5Cmathcal%7BD%7D%7C%5Cmathcal%7BM%7D_%7Bi%7D)%24" TargetMode="Externa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texclip.marutank.net/#s=%24p(%5Cmathcal%7BD%7D)%3D%5Cint%20p(%5Cmathcal%7BD%7D%7C%7B%5Cbf%20w%7D)p(%7B%5Cbf%20w%7D)d%7B%5Cbf%20w%7D%24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texclip.marutank.net/#s=%24%20p(%5Cmathcal%7BD%7D)%5Csimeq%20p(%5Cmathcal%7BD%7D%7Cw_%7B%7B%5Crm%20MAP%7D%7D)%5Cfrac%7B%5CDelta%20w_%7B%7B%5Crm%20posterior%7D%7D%7D%7B%5CDelta%20w_%7B%7B%5Crm%20prior%7D%7D%7D%20%24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hyperlink" Target="https://texclip.marutank.net/#s=%24%5Cln%20p(%5Cmathcal%7BD%7D)%5Csimeq%20%20%5Cln%20p(%5Cmathcal%7BD%7D%7Cw_%7B%7B%5Crm%20MAP%7D%7D)%2B%5Cln%20%5Cleft(%20%5Cfrac%7B%5CDelta%20w_%7B%7B%5Crm%20posterior%7D%7D%7D%7B%5CDelta%20w_%7B%7B%5Crm%20prior%7D%7D%7D%5Cright)%20%24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texclip.marutank.net/#s=%24%5Cln%20p(%5Cmathcal%7BD%7D)%5Csimeq%20%20%5Cln%20p(%5Cmathcal%7BD%7D%7C%7B%5Cbf%20w%7D_%7B%7B%5Crm%20MAP%7D%7D)%2BM%5Cln%20%5Cleft(%20%5Cfrac%7B%5CDelta%20w_%7B%7B%5Crm%20posterior%7D%7D%7D%7B%5CDelta%20w_%7B%7B%5Crm%20prior%7D%7D%7D%5Cright)%20%24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hyperlink" Target="https://texclip.marutank.net/#s=%24p(t%7C%7B%5Cbf%20t%7D)%3D%5Cint%20p(t%7C%7B%5Cbf%20w%7D%2C%5Cbeta)p(%7B%5Cbf%20w%7D%7C%7B%5Cbf%20t%7D%2C%5Calpha%2C%5Cbeta)p(%5Calpha%2C%5Cbeta%7C%7B%5Cbf%20t%7D)d%7B%5Cbf%20w%7Dd%5Calpha%20d%5Cbeta%24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exclip.marutank.net/#s=%24p(t%7C%7B%5Cbf%20t%7D)%5Csimeq%20p(t%7C%7B%5Cbf%20t%7D%2C%5Chat%7B%5Calpha%7D%2C%5Chat%7B%5Cbeta%7D)%3D%5Cint%20p(t%7C%7B%5Cbf%20w%7D%2C%5Chat%7B%5Cbeta%7D)p(%7B%5Cbf%20w%7D%7C%7B%5Cbf%20t%7D%2C%5Chat%7B%5Calpha%7D%2C%5Chat%7B%5Cbeta%7D)d%7B%5Cbf%20w%7D%24" TargetMode="External"/><Relationship Id="rId5" Type="http://schemas.openxmlformats.org/officeDocument/2006/relationships/image" Target="../media/image42.png"/><Relationship Id="rId4" Type="http://schemas.openxmlformats.org/officeDocument/2006/relationships/hyperlink" Target="https://texclip.marutank.net/#s=%24%5Chat%7B%5Calpha%7D%2C%5Chat%7B%5Cbeta%7D%24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texclip.marutank.net/#s=%24p(%5Calpha%2C%5Cbeta%7C%7B%5Cbf%20t%7D)%20%5Cpropto%20p(%7B%5Cbf%20t%7D%7C%5Calpha%2C%5Cbeta)p(%5Calpha%2C%5Cbeta)%24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hyperlink" Target="https://texclip.marutank.net/#s=%24p(%5Calpha%2C%5Cbeta%7C%7B%5Cbf%20t%7D)%24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texclip.marutank.net/#s=%24p(%7B%5Cbf%20t%7D%7C%5Calpha%2C%5Cbeta)%3D%5Cint%20p(%7B%5Cbf%20t%7D%7C%7B%5Cbf%20w%7D%2C%5Cbeta)p(%7B%5Cbf%20w%7D%7C%5Calpha)d%7B%5Cbf%20w%7D%24" TargetMode="Externa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hyperlink" Target="https://texclip.marutank.net/#s=%24%5Cbeta%7B%5Cbf%20%5CPhi%5E%7B%5Cmathrm%7BT%7D%7D%5CPhi%7D%24" TargetMode="External"/><Relationship Id="rId7" Type="http://schemas.openxmlformats.org/officeDocument/2006/relationships/hyperlink" Target="https://texclip.marutank.net/#s=%240%3C%20%5Cfrac%7B%5Clambda_%7Bi%7D%7D%7B%5Clambda_%7Bi%7D%2B%5Calpha%7D%3C1%24" TargetMode="External"/><Relationship Id="rId12" Type="http://schemas.openxmlformats.org/officeDocument/2006/relationships/image" Target="../media/image5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hyperlink" Target="https://texclip.marutank.net/#s=%24%5Clambda_%7Bi%7D%5Cgg%20%5Calpha%24" TargetMode="External"/><Relationship Id="rId5" Type="http://schemas.openxmlformats.org/officeDocument/2006/relationships/image" Target="../media/image53.png"/><Relationship Id="rId10" Type="http://schemas.openxmlformats.org/officeDocument/2006/relationships/image" Target="../media/image56.png"/><Relationship Id="rId4" Type="http://schemas.openxmlformats.org/officeDocument/2006/relationships/image" Target="../media/image52.png"/><Relationship Id="rId9" Type="http://schemas.openxmlformats.org/officeDocument/2006/relationships/hyperlink" Target="https://texclip.marutank.net/#s=%24%5Clambda_%7Bi%7D%5Cll%20%5Calpha%24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texclip.marutank.net/#s=%24%5Csigma%5E%7B2%7D_%7B%7B%5Crm%20ML%7D%7D%3D%5Cfrac%7B1%7D%7BN%7D%5Csum_%7Bn%3D1%7D%5E%7BN%7D(x_%7Bn%7D-%5Cmu_%7B%7B%5Crm%20ML%7D%7D)%5E2%24" TargetMode="Externa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hyperlink" Target="https://texclip.marutank.net/#s=%24%5Csigma%5E%7B2%7D_%7B%7B%5Crm%20MAP%7D%7D%3D%5Cfrac%7B1%7D%7BN-1%7D%5Csum_%7Bn%3D1%7D%5E%7BN%7D(x_%7Bn%7D-%5Cmu_%7B%7B%5Crm%20ML%7D%7D)%5E2%24" TargetMode="External"/><Relationship Id="rId4" Type="http://schemas.openxmlformats.org/officeDocument/2006/relationships/image" Target="../media/image5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s://texclip.marutank.net/#s=%24%5Cfrac%7B1%7D%7B%5Cbeta%7D%3D%5Cfrac%7B1%7D%7BN-%5Cgamma%7D%5Csum_%7Bn%3D1%7D%5E%7BN%7D(x_%7Bn%7D-%5Cmu_%7B%7B%5Crm%20ML%7D%7D)%5E2%24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exclip.marutank.net/#s=%24y(%7B%5Cbf%20x%2Cw%7D)%3D%7B%5Cbf%20w%7D%5E%7B%5Cmathrm%7BT%7D%7D%5Cphi%20(%7B%5Cbf%20x%7D)%24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exclip.marutank.net/#s=%24%5Cphi%20(%7B%5Cbf%20x%7D)%20%3D%20(1~x~x%5E2%20%5Ccdots%20x%5E%7BM-1%7D)%5E%7B%5Cmathrm%7BT%7D%7D%24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https://texclip.marutank.net/#s=%24y%3Dw_%7B1%7Dx%2Bw_%7B0%7D%24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43573" y="1935249"/>
            <a:ext cx="42435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PRML</a:t>
            </a:r>
            <a:r>
              <a:rPr lang="ja-JP" altLang="en-US" sz="6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輪講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233373" y="5061396"/>
            <a:ext cx="2485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担当：大木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88550" y="3125384"/>
            <a:ext cx="5753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３章：線形回帰モデル</a:t>
            </a:r>
          </a:p>
        </p:txBody>
      </p:sp>
    </p:spTree>
    <p:extLst>
      <p:ext uri="{BB962C8B-B14F-4D97-AF65-F5344CB8AC3E}">
        <p14:creationId xmlns:p14="http://schemas.microsoft.com/office/powerpoint/2010/main" val="220001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65670" y="458632"/>
            <a:ext cx="8955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目的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変数が１次元の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場合</a:t>
            </a:r>
            <a:r>
              <a:rPr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多次元の場合も同様</a:t>
            </a:r>
            <a:r>
              <a:rPr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1468214" y="1130288"/>
            <a:ext cx="6318464" cy="523220"/>
            <a:chOff x="2094988" y="1256991"/>
            <a:chExt cx="8424617" cy="697625"/>
          </a:xfrm>
        </p:grpSpPr>
        <p:sp>
          <p:nvSpPr>
            <p:cNvPr id="6" name="テキスト ボックス 5"/>
            <p:cNvSpPr txBox="1"/>
            <p:nvPr/>
          </p:nvSpPr>
          <p:spPr>
            <a:xfrm>
              <a:off x="2094988" y="1256991"/>
              <a:ext cx="7064477" cy="697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データセット</a:t>
              </a:r>
            </a:p>
          </p:txBody>
        </p:sp>
        <p:pic>
          <p:nvPicPr>
            <p:cNvPr id="2054" name="Picture 6" descr="$({\bf x}_{1},t_{1}),({\bf x}_{2},t_{2}),...,({\bf x}_{N},t_{N})$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7871" y="1313198"/>
              <a:ext cx="5321734" cy="465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436087" y="1647881"/>
                <a:ext cx="6020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8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測定に際し、ガウスノイズ</a:t>
                </a:r>
                <a14:m>
                  <m:oMath xmlns:m="http://schemas.openxmlformats.org/officeDocument/2006/math">
                    <m:r>
                      <a:rPr lang="ja-JP" altLang="en-US" sz="28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𝛜</m:t>
                    </m:r>
                  </m:oMath>
                </a14:m>
                <a:r>
                  <a:rPr lang="ja-JP" altLang="en-US" sz="28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が混入</a:t>
                </a:r>
                <a:endParaRPr lang="en-US" altLang="ja-JP" sz="28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087" y="1647881"/>
                <a:ext cx="6020778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128" t="-9302" b="-337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 descr="$t_{i}=y({\bf x}_{i},{\bf w})+\epsilon_{i}~~(i=1,2,...,N)$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682" y="2255628"/>
            <a:ext cx="5175088" cy="37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グループ化 11"/>
          <p:cNvGrpSpPr/>
          <p:nvPr/>
        </p:nvGrpSpPr>
        <p:grpSpPr>
          <a:xfrm>
            <a:off x="1091484" y="2638010"/>
            <a:ext cx="8163590" cy="1145704"/>
            <a:chOff x="1091484" y="3088775"/>
            <a:chExt cx="8163590" cy="1145704"/>
          </a:xfrm>
        </p:grpSpPr>
        <p:pic>
          <p:nvPicPr>
            <p:cNvPr id="1028" name="Picture 4" descr="$p(t_{i}|{\bf x}_{i},{\bf w},\beta)=\mathcal{N}(t_{i}|y({\bf x}_{i},{\bf w}),\beta^{-1})$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2682" y="3840828"/>
              <a:ext cx="5293345" cy="393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テキスト ボックス 2"/>
                <p:cNvSpPr txBox="1"/>
                <p:nvPr/>
              </p:nvSpPr>
              <p:spPr>
                <a:xfrm>
                  <a:off x="1091484" y="3297796"/>
                  <a:ext cx="57949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800" b="1" dirty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→</a:t>
                  </a:r>
                  <a14:m>
                    <m:oMath xmlns:m="http://schemas.openxmlformats.org/officeDocument/2006/math">
                      <m:r>
                        <a:rPr lang="en-US" altLang="ja-JP" sz="2800" b="1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𝒊</m:t>
                      </m:r>
                    </m:oMath>
                  </a14:m>
                  <a:r>
                    <a:rPr lang="ja-JP" altLang="en-US" sz="2800" b="1" dirty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番目のデータに対する尤度関数</a:t>
                  </a:r>
                </a:p>
              </p:txBody>
            </p:sp>
          </mc:Choice>
          <mc:Fallback xmlns="">
            <p:sp>
              <p:nvSpPr>
                <p:cNvPr id="3" name="テキスト ボックス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484" y="3297796"/>
                  <a:ext cx="5794995" cy="5232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103" t="-10588" b="-3529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/>
                <p:cNvSpPr txBox="1"/>
                <p:nvPr/>
              </p:nvSpPr>
              <p:spPr>
                <a:xfrm>
                  <a:off x="6743540" y="3149097"/>
                  <a:ext cx="251153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ja-JP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𝛽</m:t>
                      </m:r>
                    </m:oMath>
                  </a14:m>
                  <a:r>
                    <a:rPr lang="ja-JP" altLang="en-US" b="1" dirty="0">
                      <a:solidFill>
                        <a:schemeClr val="tx2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は精度</a:t>
                  </a:r>
                  <a:r>
                    <a:rPr lang="en-US" altLang="ja-JP" b="1" dirty="0">
                      <a:solidFill>
                        <a:schemeClr val="tx2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(</a:t>
                  </a:r>
                  <a:r>
                    <a:rPr lang="ja-JP" altLang="en-US" b="1" dirty="0">
                      <a:solidFill>
                        <a:schemeClr val="tx2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分散の逆数</a:t>
                  </a:r>
                  <a:r>
                    <a:rPr lang="en-US" altLang="ja-JP" b="1" dirty="0">
                      <a:solidFill>
                        <a:schemeClr val="tx2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)</a:t>
                  </a:r>
                </a:p>
                <a:p>
                  <a:r>
                    <a:rPr lang="ja-JP" altLang="en-US" b="1" dirty="0">
                      <a:solidFill>
                        <a:schemeClr val="tx2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尤度関数は</a:t>
                  </a:r>
                  <a14:m>
                    <m:oMath xmlns:m="http://schemas.openxmlformats.org/officeDocument/2006/math">
                      <m:r>
                        <a:rPr lang="en-US" altLang="ja-JP" b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𝐰</m:t>
                      </m:r>
                    </m:oMath>
                  </a14:m>
                  <a:r>
                    <a:rPr lang="ja-JP" altLang="en-US" b="1" dirty="0">
                      <a:solidFill>
                        <a:schemeClr val="tx2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の関数</a:t>
                  </a:r>
                  <a:endParaRPr lang="en-US" altLang="ja-JP" b="1" dirty="0">
                    <a:solidFill>
                      <a:schemeClr val="tx2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4" name="テキスト ボックス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3540" y="3149097"/>
                  <a:ext cx="2511534" cy="64633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42" t="-2830" b="-1603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四角形吹き出し 7"/>
            <p:cNvSpPr/>
            <p:nvPr/>
          </p:nvSpPr>
          <p:spPr>
            <a:xfrm>
              <a:off x="6761404" y="3088775"/>
              <a:ext cx="2279562" cy="677922"/>
            </a:xfrm>
            <a:prstGeom prst="wedgeRectCallout">
              <a:avLst>
                <a:gd name="adj1" fmla="val -32645"/>
                <a:gd name="adj2" fmla="val 63316"/>
              </a:avLst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549010" y="4200390"/>
            <a:ext cx="7976806" cy="1420594"/>
            <a:chOff x="744890" y="4178488"/>
            <a:chExt cx="10635741" cy="1894124"/>
          </a:xfrm>
        </p:grpSpPr>
        <p:pic>
          <p:nvPicPr>
            <p:cNvPr id="1034" name="Picture 10" descr="$p({\bf t}|{\bf x},{\bf w},\beta)=\prod_{n=1}^{N} \mathcal{N}(t_{n}|y({\bf x}_{n},{\bf w}),\beta^{-1})$">
              <a:hlinkClick r:id="rId11"/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233" y="4973173"/>
              <a:ext cx="10232198" cy="766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/>
            <p:cNvSpPr/>
            <p:nvPr/>
          </p:nvSpPr>
          <p:spPr>
            <a:xfrm>
              <a:off x="744890" y="4427107"/>
              <a:ext cx="10635741" cy="16455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256691" y="4203568"/>
              <a:ext cx="9574441" cy="4993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1273864" y="4178488"/>
              <a:ext cx="975138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以上から、データ集合に対する尤度関数が得られる</a:t>
              </a:r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25755" y="6014431"/>
            <a:ext cx="9177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復習</a:t>
            </a:r>
            <a:r>
              <a:rPr kumimoji="1"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)MLE</a:t>
            </a:r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は、尤度関数が最大となるパラメータを推定量とする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32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786383" y="1141973"/>
            <a:ext cx="7923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計算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の簡略化のため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endParaRPr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対数尤度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関数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を最大化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することを考える</a:t>
            </a:r>
          </a:p>
        </p:txBody>
      </p:sp>
      <p:pic>
        <p:nvPicPr>
          <p:cNvPr id="2050" name="Picture 2" descr="$\ln p({\bf t}|{\bf x},{\bf w},\beta)=-\beta E_{D}({\bf w})+const$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73" y="2378265"/>
            <a:ext cx="7286596" cy="4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$E_{D}({\bf w})=\frac{1}{2}\sum_{n=1}^{N}\{t_{n}-{\bf w}^{\mathrm{T}}\phi({\bf x}_{n})\}^2$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398" y="3193960"/>
            <a:ext cx="6337916" cy="5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065883" y="3327415"/>
            <a:ext cx="10625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ただし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7287" y="4220044"/>
            <a:ext cx="8589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復習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ガウスノイズの下で、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MLE=LSM</a:t>
            </a:r>
            <a:endParaRPr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41302" y="5281950"/>
            <a:ext cx="6813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実際に最尤推定量を計算してみる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計算ノート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97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11366" y="231820"/>
            <a:ext cx="7894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最小二乗法の幾何学的な解釈を考える</a:t>
            </a:r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(N&gt;M)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763205" y="890572"/>
            <a:ext cx="7981552" cy="854797"/>
            <a:chOff x="531383" y="1689061"/>
            <a:chExt cx="7981552" cy="854797"/>
          </a:xfrm>
        </p:grpSpPr>
        <p:pic>
          <p:nvPicPr>
            <p:cNvPr id="1026" name="Picture 2" descr="$\xi = (\xi_{1},...,\xi_{N})^{\mathrm{T}}$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8222" y="1689061"/>
              <a:ext cx="2701215" cy="439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531383" y="1712861"/>
              <a:ext cx="79815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ベクトルデータ</a:t>
              </a:r>
              <a:r>
                <a:rPr kumimoji="1" lang="en-US" altLang="ja-JP" sz="24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t:</a:t>
              </a:r>
              <a:r>
                <a:rPr kumimoji="1" lang="ja-JP" altLang="en-US" sz="24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座標                            の張る</a:t>
              </a:r>
              <a:endParaRPr kumimoji="1"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　</a:t>
              </a:r>
              <a:r>
                <a:rPr lang="ja-JP" altLang="en-US" sz="24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　　　　　　  </a:t>
              </a:r>
              <a:r>
                <a:rPr kumimoji="1" lang="en-US" altLang="ja-JP" sz="24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N</a:t>
              </a:r>
              <a:r>
                <a:rPr kumimoji="1" lang="ja-JP" altLang="en-US" sz="24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次元空間の点</a:t>
              </a:r>
              <a:endPara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5" name="テキスト ボックス 4"/>
          <p:cNvSpPr txBox="1"/>
          <p:nvPr/>
        </p:nvSpPr>
        <p:spPr>
          <a:xfrm>
            <a:off x="515155" y="5808372"/>
            <a:ext cx="750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       が非正則に近いとき</a:t>
            </a:r>
            <a:endParaRPr kumimoji="1"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SVD</a:t>
            </a: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によって擬似逆行列を表現し、特異性を解消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28" name="Picture 4" descr="$\Phi^{\mathrm{T}}\Phi}$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81" y="5795493"/>
            <a:ext cx="781050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97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999446" y="239062"/>
            <a:ext cx="5225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逐次学習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オンライン学習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76336" y="908117"/>
            <a:ext cx="6966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バッチ学習：</a:t>
            </a:r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MLE</a:t>
            </a:r>
            <a:r>
              <a:rPr lang="ja-JP" altLang="en-US" sz="28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のように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訓練データ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   すべて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使って学習を行う</a:t>
            </a:r>
          </a:p>
        </p:txBody>
      </p:sp>
      <p:grpSp>
        <p:nvGrpSpPr>
          <p:cNvPr id="14" name="グループ化 13"/>
          <p:cNvGrpSpPr/>
          <p:nvPr/>
        </p:nvGrpSpPr>
        <p:grpSpPr>
          <a:xfrm>
            <a:off x="1408627" y="1803844"/>
            <a:ext cx="6484513" cy="1697074"/>
            <a:chOff x="1777284" y="2064913"/>
            <a:chExt cx="8646017" cy="2262766"/>
          </a:xfrm>
        </p:grpSpPr>
        <p:pic>
          <p:nvPicPr>
            <p:cNvPr id="3074" name="Picture 2" descr="${\bf w}^{(\tau + 1)}={\bf w}^{(\tau)}-\eta \sum_{n=1}^{N}\nabla E_{n}({\bf w}^{(\tau)})$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8304" y="2748348"/>
              <a:ext cx="7379684" cy="598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正方形/長方形 5"/>
            <p:cNvSpPr/>
            <p:nvPr/>
          </p:nvSpPr>
          <p:spPr>
            <a:xfrm>
              <a:off x="1777284" y="2339590"/>
              <a:ext cx="8646017" cy="1279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397991" y="2162570"/>
              <a:ext cx="7407122" cy="405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29301" y="2064913"/>
              <a:ext cx="7716217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最急降下法</a:t>
              </a:r>
              <a:r>
                <a:rPr lang="en-US" altLang="ja-JP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(</a:t>
              </a:r>
              <a:r>
                <a:rPr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反復法によるアルゴリズム</a:t>
              </a:r>
              <a:r>
                <a:rPr lang="en-US" altLang="ja-JP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)</a:t>
              </a:r>
              <a:endPara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8" name="円/楕円 7"/>
            <p:cNvSpPr/>
            <p:nvPr/>
          </p:nvSpPr>
          <p:spPr>
            <a:xfrm>
              <a:off x="5800857" y="2812575"/>
              <a:ext cx="540915" cy="556922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11" name="直線矢印コネクタ 10"/>
            <p:cNvCxnSpPr/>
            <p:nvPr/>
          </p:nvCxnSpPr>
          <p:spPr>
            <a:xfrm flipH="1" flipV="1">
              <a:off x="6184005" y="3326138"/>
              <a:ext cx="315532" cy="46364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/>
            <p:cNvSpPr txBox="1"/>
            <p:nvPr/>
          </p:nvSpPr>
          <p:spPr>
            <a:xfrm>
              <a:off x="5443469" y="3835236"/>
              <a:ext cx="33742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solidFill>
                    <a:schemeClr val="tx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学習率</a:t>
              </a:r>
              <a:r>
                <a:rPr lang="en-US" altLang="ja-JP" b="1" dirty="0">
                  <a:solidFill>
                    <a:schemeClr val="tx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(</a:t>
              </a:r>
              <a:r>
                <a:rPr lang="ja-JP" altLang="en-US" b="1" dirty="0">
                  <a:solidFill>
                    <a:schemeClr val="tx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正の小さな数</a:t>
              </a:r>
              <a:r>
                <a:rPr lang="en-US" altLang="ja-JP" b="1" dirty="0">
                  <a:solidFill>
                    <a:schemeClr val="tx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)</a:t>
              </a:r>
              <a:endParaRPr lang="ja-JP" altLang="en-US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880593" y="3518431"/>
            <a:ext cx="76307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バッチ学習は大規模なデータに対して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計算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時間が膨大になる</a:t>
            </a:r>
            <a:endParaRPr lang="en-US" altLang="ja-JP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パラメータ更新の際にデータの一つだけを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用いて学習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を行うオンライン学習が効率的</a:t>
            </a:r>
          </a:p>
        </p:txBody>
      </p:sp>
      <p:grpSp>
        <p:nvGrpSpPr>
          <p:cNvPr id="15" name="グループ化 14"/>
          <p:cNvGrpSpPr/>
          <p:nvPr/>
        </p:nvGrpSpPr>
        <p:grpSpPr>
          <a:xfrm>
            <a:off x="1793385" y="5367519"/>
            <a:ext cx="5589430" cy="1201508"/>
            <a:chOff x="2459864" y="2377562"/>
            <a:chExt cx="7452574" cy="1602010"/>
          </a:xfrm>
        </p:grpSpPr>
        <p:pic>
          <p:nvPicPr>
            <p:cNvPr id="16" name="Picture 2" descr="${\bf w}^{(\tau + 1)}={\bf w}^{(\tau)}-\eta \nabla E_{n}({\bf w}^{(\tau)})$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275" y="3016876"/>
              <a:ext cx="6943385" cy="640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正方形/長方形 16"/>
            <p:cNvSpPr/>
            <p:nvPr/>
          </p:nvSpPr>
          <p:spPr>
            <a:xfrm>
              <a:off x="2459864" y="2630637"/>
              <a:ext cx="7452574" cy="13489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927797" y="2445088"/>
              <a:ext cx="6503829" cy="334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2948156" y="2377562"/>
              <a:ext cx="651781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確率的勾配降下法</a:t>
              </a:r>
              <a:r>
                <a:rPr lang="en-US" altLang="ja-JP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(SGD)</a:t>
              </a:r>
              <a:r>
                <a:rPr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の更新則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314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2688" y="588730"/>
            <a:ext cx="90828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・最小二乗法では過学習がしばしば起こる</a:t>
            </a:r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図</a:t>
            </a:r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1.9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参照</a:t>
            </a:r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・多くの場合データが従うモデルが全く分からない</a:t>
            </a:r>
          </a:p>
        </p:txBody>
      </p:sp>
      <p:grpSp>
        <p:nvGrpSpPr>
          <p:cNvPr id="7" name="グループ化 6"/>
          <p:cNvGrpSpPr/>
          <p:nvPr/>
        </p:nvGrpSpPr>
        <p:grpSpPr>
          <a:xfrm>
            <a:off x="1935028" y="2506317"/>
            <a:ext cx="4786355" cy="963373"/>
            <a:chOff x="2343954" y="1361733"/>
            <a:chExt cx="5986385" cy="12844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テキスト ボックス 2"/>
                <p:cNvSpPr txBox="1"/>
                <p:nvPr/>
              </p:nvSpPr>
              <p:spPr>
                <a:xfrm>
                  <a:off x="2343954" y="1493949"/>
                  <a:ext cx="2975020" cy="11522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400" b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𝐋</m:t>
                          </m:r>
                        </m:e>
                        <m:sub>
                          <m:r>
                            <a:rPr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𝒒</m:t>
                          </m:r>
                        </m:sub>
                      </m:sSub>
                    </m:oMath>
                  </a14:m>
                  <a:r>
                    <a:rPr lang="ja-JP" altLang="en-US" sz="2400" b="1" dirty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ノルム正則化</a:t>
                  </a:r>
                </a:p>
              </p:txBody>
            </p:sp>
          </mc:Choice>
          <mc:Fallback xmlns="">
            <p:sp>
              <p:nvSpPr>
                <p:cNvPr id="3" name="テキスト ボックス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3954" y="1493949"/>
                  <a:ext cx="2975020" cy="115228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69" t="-1408" r="-205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122" name="Picture 2" descr="$\frac{\lambda}{2}\sum_{j=1}^{M}|w_{j}|^{q}$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5950" y="1361733"/>
              <a:ext cx="2914389" cy="836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テキスト ボックス 3"/>
          <p:cNvSpPr txBox="1"/>
          <p:nvPr/>
        </p:nvSpPr>
        <p:spPr>
          <a:xfrm>
            <a:off x="1220368" y="3359828"/>
            <a:ext cx="7086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→不必要なパラメータは減衰して</a:t>
            </a:r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になる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817807" y="5456143"/>
                <a:ext cx="73409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※</a:t>
                </a:r>
                <a14:m>
                  <m:oMath xmlns:m="http://schemas.openxmlformats.org/officeDocument/2006/math">
                    <m:r>
                      <a:rPr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𝒒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r>
                      <a:rPr lang="en-US" altLang="ja-JP" sz="2400" b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𝟏</m:t>
                    </m:r>
                  </m:oMath>
                </a14:m>
                <a:r>
                  <a:rPr lang="ja-JP" altLang="en-US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のときを</a:t>
                </a:r>
                <a:r>
                  <a:rPr lang="en-US" altLang="ja-JP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lasso</a:t>
                </a:r>
                <a:r>
                  <a:rPr lang="ja-JP" altLang="en-US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といい、適切な</a:t>
                </a:r>
                <a14:m>
                  <m:oMath xmlns:m="http://schemas.openxmlformats.org/officeDocument/2006/math">
                    <m:r>
                      <a:rPr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𝝀</m:t>
                    </m:r>
                  </m:oMath>
                </a14:m>
                <a:r>
                  <a:rPr lang="ja-JP" altLang="en-US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の範囲で</a:t>
                </a:r>
                <a:endParaRPr lang="en-US" altLang="ja-JP" sz="2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lang="ja-JP" altLang="en-US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スパースなパラメータ推定が可能</a:t>
                </a:r>
                <a:r>
                  <a:rPr lang="en-US" altLang="ja-JP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</a:t>
                </a:r>
                <a:r>
                  <a:rPr lang="ja-JP" altLang="en-US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→計算ノート</a:t>
                </a:r>
                <a:r>
                  <a:rPr lang="en-US" altLang="ja-JP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07" y="5456143"/>
                <a:ext cx="7340959" cy="830997"/>
              </a:xfrm>
              <a:prstGeom prst="rect">
                <a:avLst/>
              </a:prstGeom>
              <a:blipFill rotWithShape="0">
                <a:blip r:embed="rId5"/>
                <a:stretch>
                  <a:fillRect l="-1246" t="-4412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479558" y="4021363"/>
                <a:ext cx="662296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𝒒</m:t>
                    </m:r>
                    <m:r>
                      <a:rPr lang="en-US" altLang="ja-JP" sz="28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r>
                      <a:rPr lang="en-US" altLang="ja-JP" sz="28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𝟐</m:t>
                    </m:r>
                  </m:oMath>
                </a14:m>
                <a:r>
                  <a:rPr lang="ja-JP" altLang="en-US" sz="28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の正則化項を機械学習の分野では</a:t>
                </a:r>
                <a:endParaRPr lang="en-US" altLang="ja-JP" sz="28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lang="ja-JP" altLang="en-US" sz="28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荷重減衰と呼び、最もよく使用する</a:t>
                </a: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558" y="4021363"/>
                <a:ext cx="6622963" cy="954107"/>
              </a:xfrm>
              <a:prstGeom prst="rect">
                <a:avLst/>
              </a:prstGeom>
              <a:blipFill rotWithShape="0">
                <a:blip r:embed="rId6"/>
                <a:stretch>
                  <a:fillRect l="-1934" t="-5769" b="-173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1880315" y="1860249"/>
            <a:ext cx="5112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→目的関数に正則化項を付加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497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365159" y="1171978"/>
            <a:ext cx="72250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3.1 </a:t>
            </a:r>
            <a:r>
              <a:rPr lang="ja-JP" altLang="en-US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線形基底関数モデル</a:t>
            </a:r>
            <a:endParaRPr lang="en-US" altLang="ja-JP" sz="3600" b="1" dirty="0" smtClean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3.2 </a:t>
            </a:r>
            <a:r>
              <a:rPr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バイアス・バリアンス分解</a:t>
            </a:r>
            <a:endParaRPr lang="en-US" altLang="ja-JP" sz="36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3.3 </a:t>
            </a:r>
            <a:r>
              <a:rPr lang="ja-JP" altLang="en-US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ベイズ線形回帰</a:t>
            </a:r>
            <a:endParaRPr lang="en-US" altLang="ja-JP" sz="3600" b="1" dirty="0" smtClean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3.4 </a:t>
            </a:r>
            <a:r>
              <a:rPr lang="ja-JP" altLang="en-US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ベイズモデル比較</a:t>
            </a:r>
            <a:endParaRPr lang="en-US" altLang="ja-JP" sz="3600" b="1" dirty="0" smtClean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3.5 </a:t>
            </a:r>
            <a:r>
              <a:rPr lang="ja-JP" altLang="en-US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エビデンス近似</a:t>
            </a:r>
            <a:endParaRPr lang="ja-JP" altLang="en-US" sz="3600" b="1" dirty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2689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339403" y="503892"/>
            <a:ext cx="6362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バイアスーバリアンス分解</a:t>
            </a:r>
            <a:endParaRPr lang="ja-JP" altLang="en-US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7618" y="1677101"/>
            <a:ext cx="7579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MLE</a:t>
            </a:r>
            <a:r>
              <a:rPr lang="ja-JP" altLang="en-US" sz="32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ja-JP" altLang="en-US" sz="3200" b="1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過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学習の問題を解消するために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51137" y="2505559"/>
                <a:ext cx="853869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・基底の数を制限</a:t>
                </a:r>
                <a:r>
                  <a:rPr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→モデルの表現能力が低下</a:t>
                </a:r>
                <a:endParaRPr lang="en-US" altLang="ja-JP" sz="32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endParaRPr kumimoji="1" lang="en-US" altLang="ja-JP" sz="32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kumimoji="1"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・正則化項の追加</a:t>
                </a:r>
                <a:r>
                  <a:rPr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→係数</a:t>
                </a:r>
                <a14:m>
                  <m:oMath xmlns:m="http://schemas.openxmlformats.org/officeDocument/2006/math">
                    <m:r>
                      <a:rPr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𝝀</m:t>
                    </m:r>
                  </m:oMath>
                </a14:m>
                <a:r>
                  <a:rPr lang="ja-JP" altLang="en-US" sz="3200" b="1" dirty="0" err="1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</a:t>
                </a:r>
                <a:r>
                  <a:rPr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どう決めるか</a:t>
                </a:r>
                <a:endParaRPr lang="en-US" altLang="ja-JP" sz="32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37" y="2505559"/>
                <a:ext cx="8538693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784" t="-5039" b="-120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598863" y="5160537"/>
            <a:ext cx="815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誤差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の最小化と適切なモデル選択を両立させたい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289771" y="4765183"/>
            <a:ext cx="8615967" cy="12363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72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030312" y="2001440"/>
            <a:ext cx="7366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1.5.5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節の議論から、期待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二乗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損失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Picture 2" descr="${\rm E}[L]= \int \{y({\bf x})-h({\bf x})\}^{2}p({\bf x}){\rm d}{\bf x} + \int \int \{h({\bf x})-t)\}^{2}p({\bf x},t){\rm d}{\bf x}{\rm d}{\bf t}$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29" y="2884102"/>
            <a:ext cx="8392437" cy="36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493541" y="3807455"/>
            <a:ext cx="8100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学習ではこの項を動かして期待損失を最小化する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 flipV="1">
            <a:off x="1661374" y="3322745"/>
            <a:ext cx="72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吹き出し 7"/>
          <p:cNvSpPr/>
          <p:nvPr/>
        </p:nvSpPr>
        <p:spPr>
          <a:xfrm flipV="1">
            <a:off x="467782" y="3709112"/>
            <a:ext cx="8100811" cy="634442"/>
          </a:xfrm>
          <a:prstGeom prst="wedgeRoundRectCallout">
            <a:avLst>
              <a:gd name="adj1" fmla="val -30372"/>
              <a:gd name="adj2" fmla="val 9091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246953" y="4899019"/>
            <a:ext cx="6542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データ集合が有限であることから、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第</a:t>
            </a:r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一項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は厳密に</a:t>
            </a:r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にすることはできない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855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442435" y="1017427"/>
            <a:ext cx="64394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(3.37)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式のデータ集合の取り方に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対する期待値をとれば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1668" y="2575771"/>
            <a:ext cx="9272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期待損失＝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3200" b="1" dirty="0" smtClean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バイアス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)^2+</a:t>
            </a:r>
            <a:r>
              <a:rPr kumimoji="1" lang="ja-JP" altLang="en-US" sz="32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バリアンス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ノイズ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53792" y="3641672"/>
            <a:ext cx="82167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バイアス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：モデルの自由度が不十分であるために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真の回帰関数から生じてしまうずれ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3792" y="4842452"/>
            <a:ext cx="70962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バリアンス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：ランダムなサンプルに基づく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推定量の確率的なゆらぎ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3031" y="2343951"/>
            <a:ext cx="8899302" cy="978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338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24250" y="953036"/>
            <a:ext cx="78045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期待損失の最小化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＝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二乗</a:t>
            </a:r>
            <a:r>
              <a:rPr kumimoji="1" lang="ja-JP" altLang="en-US" sz="3200" b="1" dirty="0" smtClean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バイアス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＋</a:t>
            </a:r>
            <a:r>
              <a:rPr kumimoji="1" lang="ja-JP" altLang="en-US" sz="32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バリアンス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の最小化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24250" y="2165740"/>
            <a:ext cx="75341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モデルの複雑度高：</a:t>
            </a:r>
            <a:r>
              <a:rPr kumimoji="1" lang="ja-JP" altLang="en-US" sz="2800" b="1" dirty="0" smtClean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バイアス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小</a:t>
            </a:r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kumimoji="1" lang="ja-JP" altLang="en-US" sz="28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バリアンス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大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の複雑度低：</a:t>
            </a:r>
            <a:r>
              <a:rPr lang="ja-JP" altLang="en-US" sz="2800" b="1" dirty="0" smtClean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バイアス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大</a:t>
            </a:r>
            <a:r>
              <a:rPr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lang="ja-JP" altLang="en-US" sz="28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バリアンス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小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04174" y="3714531"/>
            <a:ext cx="664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→ちょうどよいモデルを選ぶ必要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790163" y="4636395"/>
            <a:ext cx="5473521" cy="1571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052297" y="4346621"/>
            <a:ext cx="3116685" cy="631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13281" y="4411689"/>
            <a:ext cx="2859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正則化項の利用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31454" y="4916357"/>
            <a:ext cx="4816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正則化係数大＝モデルの複雑度低</a:t>
            </a:r>
            <a:endParaRPr kumimoji="1"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正則化係数小＝モデルの複雑度高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66692" y="5718849"/>
            <a:ext cx="3181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図</a:t>
            </a:r>
            <a:r>
              <a:rPr lang="en-US" altLang="ja-JP" sz="2800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3.5,</a:t>
            </a:r>
            <a:r>
              <a:rPr kumimoji="1" lang="ja-JP" altLang="en-US" sz="2800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図</a:t>
            </a:r>
            <a:r>
              <a:rPr kumimoji="1" lang="en-US" altLang="ja-JP" sz="2800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3.6</a:t>
            </a:r>
            <a:r>
              <a:rPr kumimoji="1" lang="ja-JP" altLang="en-US" sz="2800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参照</a:t>
            </a:r>
            <a:endParaRPr kumimoji="1" lang="ja-JP" altLang="en-US" sz="2800" b="1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378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06839" y="914401"/>
            <a:ext cx="24985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章の構成</a:t>
            </a:r>
            <a:endParaRPr kumimoji="1" lang="ja-JP" altLang="en-US" sz="4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78039" y="1867437"/>
            <a:ext cx="7225048" cy="4178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3.1 </a:t>
            </a:r>
            <a:r>
              <a:rPr kumimoji="1"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線形基底関数モデル</a:t>
            </a:r>
            <a:endParaRPr kumimoji="1" lang="en-US" altLang="ja-JP" sz="36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3.2 </a:t>
            </a:r>
            <a:r>
              <a:rPr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バイアス・バリアンス分解</a:t>
            </a:r>
            <a:endParaRPr lang="en-US" altLang="ja-JP" sz="36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3.3 </a:t>
            </a:r>
            <a:r>
              <a:rPr kumimoji="1"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ベイズ線形回帰</a:t>
            </a:r>
            <a:endParaRPr kumimoji="1" lang="en-US" altLang="ja-JP" sz="36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3.4 </a:t>
            </a:r>
            <a:r>
              <a:rPr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ベイズモデル比較</a:t>
            </a:r>
            <a:endParaRPr lang="en-US" altLang="ja-JP" sz="36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3.5 </a:t>
            </a:r>
            <a:r>
              <a:rPr kumimoji="1"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エビデンス近似</a:t>
            </a:r>
            <a:endParaRPr kumimoji="1" lang="ja-JP" altLang="en-US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4052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906072" y="3013656"/>
            <a:ext cx="5409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ベイズ線形回帰</a:t>
            </a:r>
            <a:r>
              <a:rPr kumimoji="1" lang="en-US" altLang="ja-JP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後半</a:t>
            </a:r>
            <a:r>
              <a:rPr kumimoji="1" lang="en-US" altLang="ja-JP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2579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365159" y="1171978"/>
            <a:ext cx="72250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3.1 </a:t>
            </a:r>
            <a:r>
              <a:rPr lang="ja-JP" altLang="en-US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線形基底関数モデル</a:t>
            </a:r>
            <a:endParaRPr lang="en-US" altLang="ja-JP" sz="3600" b="1" dirty="0" smtClean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3.2 </a:t>
            </a:r>
            <a:r>
              <a:rPr lang="ja-JP" altLang="en-US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バイアス・バリアンス分解</a:t>
            </a:r>
            <a:endParaRPr lang="en-US" altLang="ja-JP" sz="3600" b="1" dirty="0" smtClean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3.3 </a:t>
            </a:r>
            <a:r>
              <a:rPr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ベイズ線形回帰</a:t>
            </a:r>
            <a:endParaRPr lang="en-US" altLang="ja-JP" sz="36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3.4 </a:t>
            </a:r>
            <a:r>
              <a:rPr lang="ja-JP" altLang="en-US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ベイズモデル比較</a:t>
            </a:r>
            <a:endParaRPr lang="en-US" altLang="ja-JP" sz="3600" b="1" dirty="0" smtClean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3.5 </a:t>
            </a:r>
            <a:r>
              <a:rPr lang="ja-JP" altLang="en-US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エビデンス近似</a:t>
            </a:r>
            <a:endParaRPr lang="ja-JP" altLang="en-US" sz="3600" b="1" dirty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9047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40912" y="1687132"/>
            <a:ext cx="85129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過学習を避けるために、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を訓練データ、テストデータに分ける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44333" y="2882254"/>
            <a:ext cx="4906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→データがもったいない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42812" y="3917479"/>
            <a:ext cx="6980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ベイズの枠組みで線形回帰を考える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850007" y="3628795"/>
            <a:ext cx="7495505" cy="11106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530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11368" y="859057"/>
            <a:ext cx="7534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1.2.5,1.2.6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節の議論を再考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復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習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する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05306" y="1799994"/>
            <a:ext cx="84742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MAP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推定を行うことを考える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→パラメータの事前分布を</a:t>
            </a:r>
            <a:r>
              <a:rPr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(3.48)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と与える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26901" y="3078051"/>
            <a:ext cx="69030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事後分布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r>
              <a:rPr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(3.49)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式のように書ける</a:t>
            </a:r>
            <a:endParaRPr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計算ノート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62128" y="4497777"/>
            <a:ext cx="71606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Point</a:t>
            </a:r>
          </a:p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‣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事前分布がガウス分布であるため、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事後分布もガウス分布となる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→計算が楽</a:t>
            </a:r>
            <a:r>
              <a:rPr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事後分布の更新が楽</a:t>
            </a:r>
            <a:r>
              <a:rPr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17431" y="4435649"/>
            <a:ext cx="7405351" cy="21863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123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51137" y="1656616"/>
            <a:ext cx="8693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対数事後確率の最大化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(MAP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推定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＝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二乗和誤差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二次の正則化項の最小化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復習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34851" y="5009882"/>
            <a:ext cx="88091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事後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確率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逐次学習におけるふるまいを確認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図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2.3,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図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3.7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参照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69701" y="3069137"/>
            <a:ext cx="8139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パラメータ空間全域を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一様に分布しているような分布を事前分布とした場合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  <a:r>
              <a:rPr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MAP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推定量＝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最尤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推定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量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63653" y="528034"/>
            <a:ext cx="4584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MAP</a:t>
            </a:r>
            <a:r>
              <a:rPr kumimoji="1" lang="ja-JP" altLang="en-US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推定について</a:t>
            </a:r>
            <a:endParaRPr kumimoji="1" lang="ja-JP" altLang="en-US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3120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17945" y="540912"/>
            <a:ext cx="7585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確率の乗法・加法定理より、予測分布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26" name="Picture 2" descr="$p(t|{\bf t},\alpha,\beta)=\int p(t|{\bf w},\beta)p({\bf w}|{\bf t},\alpha,\beta)d{\bf w}$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39" y="1382288"/>
            <a:ext cx="7471993" cy="51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$p(t|{\bf w},\beta)$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520" y="2381084"/>
            <a:ext cx="14954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$p({\bf w}|{\bf t},\alpha,\beta)$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520" y="3034381"/>
            <a:ext cx="19621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601515" y="2654394"/>
            <a:ext cx="3615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(3.8),(3.49)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参照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左中かっこ 3"/>
          <p:cNvSpPr/>
          <p:nvPr/>
        </p:nvSpPr>
        <p:spPr>
          <a:xfrm rot="10800000">
            <a:off x="4089099" y="2381084"/>
            <a:ext cx="192152" cy="1131395"/>
          </a:xfrm>
          <a:prstGeom prst="leftBrace">
            <a:avLst>
              <a:gd name="adj1" fmla="val 25999"/>
              <a:gd name="adj2" fmla="val 493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83268" y="3879994"/>
            <a:ext cx="69701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(2.115)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から、予測分布は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のように書ける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計算ノート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32" name="Picture 8" descr="$p(t|{\bf x},{\bf t},\alpha,\beta)=\mathcal{N}(t|{\bf m}^{\mathrm{T}}_{N}{\bf \phi}({\bf x}),\sigma^2_{N}({\bf x}))$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24" y="5120404"/>
            <a:ext cx="7755793" cy="54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6537907" y="5896443"/>
            <a:ext cx="283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(3.59)</a:t>
            </a:r>
            <a:r>
              <a:rPr kumimoji="1" lang="ja-JP" altLang="en-US" sz="2800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で定義</a:t>
            </a:r>
            <a:endParaRPr kumimoji="1" lang="ja-JP" altLang="en-US" sz="2800" b="1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7031864" y="5756249"/>
            <a:ext cx="14939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740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884867" y="463639"/>
            <a:ext cx="3593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等価カーネル</a:t>
            </a:r>
            <a:endParaRPr kumimoji="1" lang="ja-JP" altLang="en-US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06062" y="1313193"/>
            <a:ext cx="93629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線形基底モデルに対する事後分布の平均解</a:t>
            </a:r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(3.53)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は、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ガウス過程</a:t>
            </a:r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(cf</a:t>
            </a:r>
            <a:r>
              <a:rPr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. 6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章</a:t>
            </a:r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を含むカーネル法を導入する下で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異なった解釈を与える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59865" y="3309871"/>
            <a:ext cx="4172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(3.53)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(3.3)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代入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050" name="Picture 2" descr="$y({\bf x},{\bf m}_{N})=\sum_{n=1}^{N}\beta {\bf \phi}({\bf x})^{\mathrm{T}}{\bf S}_{N}{\bf \phi}({\bf x}_{n})t_{n}$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26" y="4307060"/>
            <a:ext cx="6381750" cy="5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7199291" y="4332818"/>
            <a:ext cx="1635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(3.60)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4894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$k({\bf x},{\bf x}')=\beta {\bf \phi}({\bf x})^{\mathrm{T}}{\bf S}_{N}{\bf \phi}({\bf x}')$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11" y="1609857"/>
            <a:ext cx="5569220" cy="55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1378040" y="772731"/>
            <a:ext cx="6104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等価カーネルを次のように定義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076" name="Picture 4" descr="$y({\bf x},{\bf m}_{N})=\sum_{n=1}^{N}k({\bf x},{\bf x}')t_{n}$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06" y="3547245"/>
            <a:ext cx="6039763" cy="62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378040" y="2712214"/>
            <a:ext cx="5653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この式を用いれば、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(3.60)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78040" y="4651697"/>
            <a:ext cx="2060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と書ける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75172" y="3598810"/>
            <a:ext cx="1674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(3.61)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722773" y="1633569"/>
            <a:ext cx="1674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(3.62)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86624" y="5512157"/>
            <a:ext cx="8515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このように、訓練データの目標変数の線形結合で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与えられる回帰関数を線形平滑器という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6422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1455310" y="850004"/>
                <a:ext cx="682580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図</a:t>
                </a:r>
                <a:r>
                  <a:rPr kumimoji="1" lang="en-US" altLang="ja-JP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(3.10)</a:t>
                </a:r>
                <a:r>
                  <a:rPr kumimoji="1"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からカーネルは</a:t>
                </a:r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𝑥</m:t>
                    </m:r>
                  </m:oMath>
                </a14:m>
                <a:r>
                  <a:rPr kumimoji="1"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に近いデータ点ほど大きい</a:t>
                </a:r>
                <a:endParaRPr kumimoji="1" lang="ja-JP" altLang="en-US" sz="3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310" y="850004"/>
                <a:ext cx="6825803" cy="1077218"/>
              </a:xfrm>
              <a:prstGeom prst="rect">
                <a:avLst/>
              </a:prstGeom>
              <a:blipFill rotWithShape="0">
                <a:blip r:embed="rId2"/>
                <a:stretch>
                  <a:fillRect l="-2324" t="-6780" b="-17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978795" y="2253800"/>
            <a:ext cx="71477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→カーネルによって、遠くの情報より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近傍の情報を強く重みづけ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5081" y="5344730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この性質はガウス基底に限らず、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局所性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を持たない基底についても成り立つ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58726" y="3331018"/>
            <a:ext cx="66326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(3.63)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より、近傍での予測平均は強い相関を持ち、離れた点では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相関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小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さくな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る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383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94704" y="940157"/>
            <a:ext cx="69932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以上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より、カーネルを用いることで</a:t>
            </a:r>
            <a:endParaRPr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これまでの線形回帰問題を異なった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形式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で定式化できる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76518" y="2859109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・基底関数の集合をあらかじめ定義しない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・カーネルを定義</a:t>
            </a:r>
            <a:endParaRPr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→データが与えられた時に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カーネルを用いて予測値を計算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845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918954" y="1496096"/>
            <a:ext cx="5628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この章でやること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68092" y="2869573"/>
            <a:ext cx="5835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・線形回帰を理解する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前半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66481" y="3761436"/>
            <a:ext cx="7614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・ベイズ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線形回帰を理解する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後半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038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365159" y="1171978"/>
            <a:ext cx="72250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3.1 </a:t>
            </a:r>
            <a:r>
              <a:rPr lang="ja-JP" altLang="en-US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線形基底関数モデル</a:t>
            </a:r>
            <a:endParaRPr lang="en-US" altLang="ja-JP" sz="3600" b="1" dirty="0" smtClean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3.2 </a:t>
            </a:r>
            <a:r>
              <a:rPr lang="ja-JP" altLang="en-US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バイアス・バリアンス分解</a:t>
            </a:r>
            <a:endParaRPr lang="en-US" altLang="ja-JP" sz="3600" b="1" dirty="0" smtClean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3.3 </a:t>
            </a:r>
            <a:r>
              <a:rPr lang="ja-JP" altLang="en-US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ベイズ線形回帰</a:t>
            </a:r>
            <a:endParaRPr lang="en-US" altLang="ja-JP" sz="3600" b="1" dirty="0" smtClean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600" b="1" dirty="0" smtClean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3.4 </a:t>
            </a:r>
            <a:r>
              <a:rPr lang="ja-JP" altLang="en-US" sz="3600" b="1" dirty="0" smtClean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ベイズモデル比較</a:t>
            </a:r>
            <a:endParaRPr lang="en-US" altLang="ja-JP" sz="3600" b="1" dirty="0" smtClean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3.5 </a:t>
            </a:r>
            <a:r>
              <a:rPr lang="ja-JP" altLang="en-US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エビデンス近似</a:t>
            </a:r>
            <a:endParaRPr lang="ja-JP" altLang="en-US" sz="3600" b="1" dirty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6401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189407" y="5537916"/>
            <a:ext cx="5177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→ベイズモデル比較</a:t>
            </a:r>
            <a:endParaRPr kumimoji="1" lang="ja-JP" altLang="en-US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34095" y="1249251"/>
            <a:ext cx="80235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MLE</a:t>
            </a:r>
            <a:r>
              <a:rPr kumimoji="1" lang="ja-JP" altLang="en-US" sz="3200" b="1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の過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学習の問題→パラメータについて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　　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周辺化で回避可能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34095" y="2691685"/>
            <a:ext cx="4018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テストデータいらず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28033" y="980401"/>
            <a:ext cx="8371268" cy="271789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880315" y="3348507"/>
            <a:ext cx="5499279" cy="7083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46985" y="3472070"/>
            <a:ext cx="4610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ベイズ線形回帰の強み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09860" y="4594591"/>
            <a:ext cx="6671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ベイズにおけるモデル選択とは？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3855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445417" y="700431"/>
            <a:ext cx="2337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問題設定</a:t>
            </a:r>
            <a:endParaRPr kumimoji="1" lang="ja-JP" altLang="en-US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476518" y="1682606"/>
                <a:ext cx="826823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𝐿</m:t>
                    </m:r>
                  </m:oMath>
                </a14:m>
                <a:r>
                  <a:rPr kumimoji="1"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個のモデル候補の中からモデルの事後分布</a:t>
                </a:r>
                <a:endParaRPr kumimoji="1" lang="ja-JP" altLang="en-US" sz="32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8" y="1682606"/>
                <a:ext cx="8268236" cy="584775"/>
              </a:xfrm>
              <a:prstGeom prst="rect">
                <a:avLst/>
              </a:prstGeom>
              <a:blipFill rotWithShape="0">
                <a:blip r:embed="rId2"/>
                <a:stretch>
                  <a:fillRect t="-12500" r="-442" b="-34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$p(\mathcal{M}_{i}|\mathcal{D})\propto p(\mathcal{M}_{i})p(\mathcal{D}|\mathcal{M}_{i})$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02" y="2587507"/>
            <a:ext cx="5137255" cy="44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6413679" y="2519159"/>
            <a:ext cx="1738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(3.66)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6518" y="3567447"/>
            <a:ext cx="8474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を評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価し、モデルを１つ決める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モデル選択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100" name="Picture 4" descr="$p(\mathcal{D}|\mathcal{M}_{i})$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763" y="4946197"/>
            <a:ext cx="1557315" cy="42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682582" y="4915907"/>
            <a:ext cx="6941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モデルエビデンス項 　　　　を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比較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9052" y="5663579"/>
            <a:ext cx="8461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事前分布はすべてのモデルで等しいとする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上矢印 7"/>
          <p:cNvSpPr/>
          <p:nvPr/>
        </p:nvSpPr>
        <p:spPr>
          <a:xfrm rot="10800000">
            <a:off x="3870583" y="4182512"/>
            <a:ext cx="1378359" cy="570498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7497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33339" y="862885"/>
            <a:ext cx="71735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モデルエビデンス 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= 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データから見た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　    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モデルの好み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3638" y="2318198"/>
            <a:ext cx="85129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モデルの事後分布がわかれば、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予測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分布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が得られる</a:t>
            </a:r>
            <a:r>
              <a:rPr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(3.67)</a:t>
            </a:r>
          </a:p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このときの予測分布は混合分布となっている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フリーフォーム 4"/>
          <p:cNvSpPr/>
          <p:nvPr/>
        </p:nvSpPr>
        <p:spPr>
          <a:xfrm>
            <a:off x="2253802" y="4137163"/>
            <a:ext cx="5190186" cy="2282955"/>
          </a:xfrm>
          <a:custGeom>
            <a:avLst/>
            <a:gdLst>
              <a:gd name="connsiteX0" fmla="*/ 0 w 3721995"/>
              <a:gd name="connsiteY0" fmla="*/ 1727375 h 1727375"/>
              <a:gd name="connsiteX1" fmla="*/ 1094704 w 3721995"/>
              <a:gd name="connsiteY1" fmla="*/ 1606 h 1727375"/>
              <a:gd name="connsiteX2" fmla="*/ 1918952 w 3721995"/>
              <a:gd name="connsiteY2" fmla="*/ 1405403 h 1727375"/>
              <a:gd name="connsiteX3" fmla="*/ 2846231 w 3721995"/>
              <a:gd name="connsiteY3" fmla="*/ 903127 h 1727375"/>
              <a:gd name="connsiteX4" fmla="*/ 3721995 w 3721995"/>
              <a:gd name="connsiteY4" fmla="*/ 1598586 h 172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1995" h="1727375">
                <a:moveTo>
                  <a:pt x="0" y="1727375"/>
                </a:moveTo>
                <a:cubicBezTo>
                  <a:pt x="387439" y="891321"/>
                  <a:pt x="774879" y="55268"/>
                  <a:pt x="1094704" y="1606"/>
                </a:cubicBezTo>
                <a:cubicBezTo>
                  <a:pt x="1414529" y="-52056"/>
                  <a:pt x="1627031" y="1255150"/>
                  <a:pt x="1918952" y="1405403"/>
                </a:cubicBezTo>
                <a:cubicBezTo>
                  <a:pt x="2210873" y="1555656"/>
                  <a:pt x="2545724" y="870930"/>
                  <a:pt x="2846231" y="903127"/>
                </a:cubicBezTo>
                <a:cubicBezTo>
                  <a:pt x="3146738" y="935324"/>
                  <a:pt x="3434366" y="1266955"/>
                  <a:pt x="3721995" y="1598586"/>
                </a:cubicBezTo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1957585" y="6413679"/>
            <a:ext cx="59420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V="1">
            <a:off x="2163649" y="4137163"/>
            <a:ext cx="0" cy="2469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4942265" y="3942704"/>
            <a:ext cx="1352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多峰性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4629952" y="3776659"/>
            <a:ext cx="16291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0884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794714" y="535462"/>
            <a:ext cx="3567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モデルエビデンス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26" name="Picture 2" descr="$p(\mathcal{D})=\int p(\mathcal{D}|{\bf w})p({\bf w})d{\bf w}$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64" y="1287886"/>
            <a:ext cx="5258887" cy="55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906851" y="2125013"/>
            <a:ext cx="3953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kumimoji="1" lang="ja-JP" altLang="en-US" sz="2400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表記を簡便化するために</a:t>
            </a:r>
            <a:endParaRPr kumimoji="1" lang="en-US" altLang="ja-JP" sz="2400" b="1" dirty="0" smtClean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ja-JP" altLang="en-US" sz="2400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モデル依存性を省略</a:t>
            </a:r>
            <a:endParaRPr kumimoji="1" lang="ja-JP" altLang="en-US" sz="2400" b="1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1440" y="4206886"/>
            <a:ext cx="85451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事後分布がモード近傍で鋭くとがっている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・事前分布が平坦である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31440" y="5728924"/>
            <a:ext cx="8822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→積分を長方形型の分布で近似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図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3.12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参照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80880" y="2968889"/>
            <a:ext cx="6352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を具体的に計算することを考える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05682" y="3913681"/>
            <a:ext cx="8609529" cy="1431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915176" y="3812158"/>
            <a:ext cx="1429552" cy="245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172752" y="3681025"/>
            <a:ext cx="1017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仮定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18530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36749" y="562547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パラメータが</a:t>
            </a:r>
            <a:r>
              <a:rPr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つしかないとして、</a:t>
            </a:r>
            <a:endParaRPr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エビデンス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以下のよう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近似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できる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30" name="Picture 6" descr="$ p(\mathcal{D})\simeq p(\mathcal{D}|w_{{\rm MAP}})\frac{\Delta w_{{\rm posterior}}}{\Delta w_{{\rm prior}}} $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515" y="1938733"/>
            <a:ext cx="495300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$\ln p(\mathcal{D})\simeq  \ln p(\mathcal{D}|w_{{\rm MAP}})+\ln \left( \frac{\Delta w_{{\rm posterior}}}{\Delta w_{{\rm prior}}}\right) $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49" y="3750095"/>
            <a:ext cx="70389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036749" y="2866352"/>
            <a:ext cx="3889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対数をとって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2723883" y="4451591"/>
            <a:ext cx="239547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1442433" y="4608082"/>
            <a:ext cx="413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MAP</a:t>
            </a:r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推定値における</a:t>
            </a:r>
            <a:endParaRPr kumimoji="1"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データへの当てはまり度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5576552" y="4451591"/>
            <a:ext cx="2460535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241702" y="4620960"/>
            <a:ext cx="3902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モデルが複雑になることに対するペナルティ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25593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97734" y="502276"/>
            <a:ext cx="713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同様に、パラメータが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個あるとき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すべてのパラメータに対して第二項が</a:t>
            </a:r>
            <a:endParaRPr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一定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であるとして以下が得られる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050" name="Picture 2" descr="$\ln p(\mathcal{D})\simeq  \ln p(\mathcal{D}|{\bf w}_{{\rm MAP}})+M\ln \left( \frac{\Delta w_{{\rm posterior}}}{\Delta w_{{\rm prior}}}\right) $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88" y="2301743"/>
            <a:ext cx="75819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036748" y="3554569"/>
            <a:ext cx="7456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が大きくなる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モデルが複雑になる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→第一項</a:t>
            </a:r>
            <a:r>
              <a:rPr lang="ja-JP" altLang="en-US" sz="32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↑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、第二項</a:t>
            </a:r>
            <a:r>
              <a:rPr lang="ja-JP" altLang="en-US" sz="3200" b="1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↓</a:t>
            </a:r>
            <a:endParaRPr kumimoji="1" lang="ja-JP" altLang="en-US" sz="3200" b="1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36748" y="5286148"/>
            <a:ext cx="75920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モデルエビデンスの最大化によって、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ちょうどよい表現力のモデルを選べる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61573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20464" y="1558343"/>
            <a:ext cx="690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ベイズモデル比較における注意</a:t>
            </a:r>
            <a:endParaRPr kumimoji="1" lang="ja-JP" altLang="en-US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3031" y="2421227"/>
            <a:ext cx="9929611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・考えているモデルの中に真の分布があることを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仮定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→そうでない場合、誤った結果が得られることも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・用いる事前分布によってはうまくいかない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20464" y="4726545"/>
            <a:ext cx="6941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応用上テストデータは用意すべき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50156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365159" y="1171978"/>
            <a:ext cx="72250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3.1 </a:t>
            </a:r>
            <a:r>
              <a:rPr lang="ja-JP" altLang="en-US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線形基底関数モデル</a:t>
            </a:r>
            <a:endParaRPr lang="en-US" altLang="ja-JP" sz="3600" b="1" dirty="0" smtClean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3.2 </a:t>
            </a:r>
            <a:r>
              <a:rPr lang="ja-JP" altLang="en-US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バイアス・バリアンス分解</a:t>
            </a:r>
            <a:endParaRPr lang="en-US" altLang="ja-JP" sz="3600" b="1" dirty="0" smtClean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3.3 </a:t>
            </a:r>
            <a:r>
              <a:rPr lang="ja-JP" altLang="en-US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ベイズ線形回帰</a:t>
            </a:r>
            <a:endParaRPr lang="en-US" altLang="ja-JP" sz="3600" b="1" dirty="0" smtClean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3.4 </a:t>
            </a:r>
            <a:r>
              <a:rPr lang="ja-JP" altLang="en-US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ベイズモデル比較</a:t>
            </a:r>
            <a:endParaRPr lang="en-US" altLang="ja-JP" sz="3600" b="1" dirty="0" smtClean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3.5 </a:t>
            </a:r>
            <a:r>
              <a:rPr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エビデンス近似</a:t>
            </a:r>
            <a:endParaRPr lang="ja-JP" altLang="en-US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52303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834086" y="1532592"/>
            <a:ext cx="65424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これまで、パラメータ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w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に対する周辺化を行ってきた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970467" y="4314424"/>
                <a:ext cx="570534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超パラメータ</a:t>
                </a:r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𝛼</m:t>
                    </m:r>
                    <m:r>
                      <a:rPr kumimoji="1" lang="en-US" altLang="ja-JP" sz="3200" b="0" i="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𝛽</m:t>
                    </m:r>
                  </m:oMath>
                </a14:m>
                <a:r>
                  <a:rPr kumimoji="1"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に対しても</a:t>
                </a:r>
                <a:endParaRPr kumimoji="1" lang="en-US" altLang="ja-JP" sz="32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周辺化予測を行う</a:t>
                </a:r>
                <a:endParaRPr kumimoji="1" lang="ja-JP" altLang="en-US" sz="32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467" y="4314424"/>
                <a:ext cx="5705341" cy="1077218"/>
              </a:xfrm>
              <a:prstGeom prst="rect">
                <a:avLst/>
              </a:prstGeom>
              <a:blipFill rotWithShape="0">
                <a:blip r:embed="rId2"/>
                <a:stretch>
                  <a:fillRect l="-2671" t="-6818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矢印 3"/>
          <p:cNvSpPr/>
          <p:nvPr/>
        </p:nvSpPr>
        <p:spPr>
          <a:xfrm rot="5400000">
            <a:off x="3966691" y="2845083"/>
            <a:ext cx="1043189" cy="123406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56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717442" y="2820473"/>
            <a:ext cx="45204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線形回帰</a:t>
            </a:r>
            <a:r>
              <a:rPr kumimoji="1" lang="en-US" altLang="ja-JP" sz="4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4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前半</a:t>
            </a:r>
            <a:r>
              <a:rPr kumimoji="1" lang="en-US" altLang="ja-JP" sz="4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4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39829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746976" y="1560647"/>
            <a:ext cx="57697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すべてのパラメータに対して</a:t>
            </a:r>
            <a:endParaRPr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解析的に周辺化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乗算記号 2"/>
          <p:cNvSpPr/>
          <p:nvPr/>
        </p:nvSpPr>
        <p:spPr>
          <a:xfrm>
            <a:off x="6412006" y="1019103"/>
            <a:ext cx="1980000" cy="1980000"/>
          </a:xfrm>
          <a:prstGeom prst="mathMultiply">
            <a:avLst>
              <a:gd name="adj1" fmla="val 15064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527" y="3412901"/>
            <a:ext cx="6078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かわりに、パラメータ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w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み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に関して周辺化した周辺尤度を</a:t>
            </a:r>
            <a:endParaRPr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超パラメータを動かして最大化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下矢印 4"/>
          <p:cNvSpPr/>
          <p:nvPr/>
        </p:nvSpPr>
        <p:spPr>
          <a:xfrm rot="16200000">
            <a:off x="419477" y="3830552"/>
            <a:ext cx="1196954" cy="541956"/>
          </a:xfrm>
          <a:prstGeom prst="down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98502" y="5770476"/>
            <a:ext cx="405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エビデンス近似</a:t>
            </a:r>
            <a:endParaRPr kumimoji="1" lang="ja-JP" altLang="en-US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1751527" y="5564243"/>
            <a:ext cx="5177307" cy="10945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5974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17431" y="695459"/>
            <a:ext cx="7340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超パラメータに対して事前分布を導入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387144" y="1596980"/>
            <a:ext cx="1944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予測分布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074" name="Picture 2" descr="$p(t|{\bf t})=\int p(t|{\bf w},\beta)p({\bf w}|{\bf t},\alpha,\beta)p(\alpha,\beta|{\bf t})d{\bf w}d\alpha d\beta$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54" y="2421227"/>
            <a:ext cx="82105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グループ化 4"/>
          <p:cNvGrpSpPr/>
          <p:nvPr/>
        </p:nvGrpSpPr>
        <p:grpSpPr>
          <a:xfrm>
            <a:off x="1506830" y="3533847"/>
            <a:ext cx="6143222" cy="1077218"/>
            <a:chOff x="1326524" y="3727032"/>
            <a:chExt cx="6143222" cy="1077218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1326524" y="3727032"/>
              <a:ext cx="614322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事後分布が       の周りでデルタ関数的に尖っているとすると</a:t>
              </a:r>
              <a:endPara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3078" name="Picture 6" descr="$\hat{\alpha},\hat{\beta}$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8964" y="3727032"/>
              <a:ext cx="647700" cy="466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80" name="Picture 8" descr="$p(t|{\bf t})\simeq p(t|{\bf t},\hat{\alpha},\hat{\beta})=\int p(t|{\bf w},\hat{\beta})p({\bf w}|{\bf t},\hat{\alpha},\hat{\beta})d{\bf w}$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04" y="4752134"/>
            <a:ext cx="8153400" cy="5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605307" y="5795493"/>
            <a:ext cx="2021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と書ける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24498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086376" y="965916"/>
            <a:ext cx="5357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ここで、ベイズの定理から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098" name="Picture 2" descr="$p(\alpha,\beta|{\bf t}) \propto p({\bf t}|\alpha,\beta)p(\alpha,\beta)$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439" y="1741330"/>
            <a:ext cx="46196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086376" y="2627290"/>
                <a:ext cx="6387921" cy="2581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事前分布がフラットなら、</a:t>
                </a:r>
                <a:endParaRPr kumimoji="1" lang="en-US" altLang="ja-JP" sz="32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lang="en-US" altLang="ja-JP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MAP=MLE</a:t>
                </a:r>
                <a:r>
                  <a:rPr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であったことから</a:t>
                </a:r>
                <a:endParaRPr lang="en-US" altLang="ja-JP" sz="32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事後</a:t>
                </a:r>
                <a:r>
                  <a:rPr lang="ja-JP" altLang="en-US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分布</a:t>
                </a:r>
                <a:r>
                  <a:rPr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</a:t>
                </a:r>
                <a:r>
                  <a:rPr lang="ja-JP" altLang="en-US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最大化</a:t>
                </a:r>
                <a:r>
                  <a:rPr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する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ja-JP" sz="32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𝜶</m:t>
                        </m:r>
                      </m:e>
                    </m:acc>
                    <m:r>
                      <a:rPr kumimoji="1" lang="en-US" altLang="ja-JP" sz="3200" b="1" i="1" dirty="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acc>
                      <m:accPr>
                        <m:chr m:val="̂"/>
                        <m:ctrlPr>
                          <a:rPr kumimoji="1" lang="en-US" altLang="ja-JP" sz="3200" b="0" i="1" dirty="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3200" b="1" i="1" dirty="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𝜷</m:t>
                        </m:r>
                      </m:e>
                    </m:acc>
                  </m:oMath>
                </a14:m>
                <a:r>
                  <a:rPr kumimoji="1"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は</a:t>
                </a:r>
                <a:endParaRPr kumimoji="1" lang="en-US" altLang="ja-JP" sz="32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周辺</a:t>
                </a:r>
                <a:r>
                  <a:rPr lang="ja-JP" altLang="en-US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尤度</a:t>
                </a:r>
                <a:r>
                  <a:rPr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</a:t>
                </a:r>
                <a:r>
                  <a:rPr lang="ja-JP" altLang="en-US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最大化</a:t>
                </a:r>
                <a:r>
                  <a:rPr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して得られる</a:t>
                </a:r>
                <a:endParaRPr lang="en-US" altLang="ja-JP" sz="32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kumimoji="1"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→周辺尤度を最大化</a:t>
                </a:r>
                <a:endParaRPr kumimoji="1" lang="ja-JP" altLang="en-US" sz="32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376" y="2627290"/>
                <a:ext cx="6387921" cy="2581156"/>
              </a:xfrm>
              <a:prstGeom prst="rect">
                <a:avLst/>
              </a:prstGeom>
              <a:blipFill rotWithShape="0">
                <a:blip r:embed="rId4"/>
                <a:stretch>
                  <a:fillRect l="-2385" t="-3073" b="-68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2292439" y="5208446"/>
            <a:ext cx="4477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モデルエビデンス</a:t>
            </a:r>
            <a:endParaRPr kumimoji="1" lang="ja-JP" altLang="en-US" sz="32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2550017" y="5087155"/>
            <a:ext cx="162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0279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058730" y="345550"/>
            <a:ext cx="3284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ここまでの流れ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081826" y="1121676"/>
                <a:ext cx="696747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(3.57)</a:t>
                </a:r>
                <a:r>
                  <a:rPr kumimoji="1"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の予測分布で</a:t>
                </a:r>
                <a14:m>
                  <m:oMath xmlns:m="http://schemas.openxmlformats.org/officeDocument/2006/math"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𝜶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𝜷</m:t>
                    </m:r>
                  </m:oMath>
                </a14:m>
                <a:r>
                  <a:rPr kumimoji="1"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に対しても</a:t>
                </a:r>
                <a:endParaRPr kumimoji="1" lang="en-US" altLang="ja-JP" sz="32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lang="ja-JP" altLang="en-US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周辺化</a:t>
                </a:r>
                <a:r>
                  <a:rPr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したい</a:t>
                </a:r>
                <a:endParaRPr kumimoji="1" lang="ja-JP" altLang="en-US" sz="32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826" y="1121676"/>
                <a:ext cx="6967470" cy="1077218"/>
              </a:xfrm>
              <a:prstGeom prst="rect">
                <a:avLst/>
              </a:prstGeom>
              <a:blipFill rotWithShape="0">
                <a:blip r:embed="rId2"/>
                <a:stretch>
                  <a:fillRect l="-2187" t="-6780" b="-17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グループ化 4"/>
          <p:cNvGrpSpPr/>
          <p:nvPr/>
        </p:nvGrpSpPr>
        <p:grpSpPr>
          <a:xfrm>
            <a:off x="476517" y="3123734"/>
            <a:ext cx="8834907" cy="1077218"/>
            <a:chOff x="1249250" y="3425780"/>
            <a:chExt cx="8834907" cy="107721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テキスト ボックス 3"/>
                <p:cNvSpPr txBox="1"/>
                <p:nvPr/>
              </p:nvSpPr>
              <p:spPr>
                <a:xfrm>
                  <a:off x="1249250" y="3425780"/>
                  <a:ext cx="8834907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3200" b="1" dirty="0" smtClean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事後分布　　　   がデルタ関数的であるなら、そのピークでの</a:t>
                  </a:r>
                  <a14:m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𝜶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𝜷</m:t>
                      </m:r>
                    </m:oMath>
                  </a14:m>
                  <a:r>
                    <a:rPr kumimoji="1" lang="ja-JP" altLang="en-US" sz="3200" b="1" dirty="0" smtClean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で予測分布は近似できる</a:t>
                  </a:r>
                  <a:endParaRPr kumimoji="1" lang="ja-JP" altLang="en-US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mc:Choice>
          <mc:Fallback>
            <p:sp>
              <p:nvSpPr>
                <p:cNvPr id="4" name="テキスト ボックス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250" y="3425780"/>
                  <a:ext cx="8834907" cy="107721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725" t="-7345" r="-690" b="-1807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122" name="Picture 2" descr="$p(\alpha,\beta|{\bf t})$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9600" y="3467464"/>
              <a:ext cx="1457325" cy="409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2253803" y="5549571"/>
                <a:ext cx="46235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その</a:t>
                </a:r>
                <a14:m>
                  <m:oMath xmlns:m="http://schemas.openxmlformats.org/officeDocument/2006/math"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𝜶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𝜷</m:t>
                    </m:r>
                  </m:oMath>
                </a14:m>
                <a:r>
                  <a:rPr kumimoji="1"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の値を求めよう</a:t>
                </a:r>
                <a:endParaRPr kumimoji="1" lang="ja-JP" altLang="en-US" sz="32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803" y="5549571"/>
                <a:ext cx="4623515" cy="584775"/>
              </a:xfrm>
              <a:prstGeom prst="rect">
                <a:avLst/>
              </a:prstGeom>
              <a:blipFill rotWithShape="0">
                <a:blip r:embed="rId6"/>
                <a:stretch>
                  <a:fillRect l="-3430" t="-12500" r="-1979" b="-34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下矢印 6"/>
          <p:cNvSpPr/>
          <p:nvPr/>
        </p:nvSpPr>
        <p:spPr>
          <a:xfrm>
            <a:off x="4172755" y="2198894"/>
            <a:ext cx="656821" cy="708338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下矢印 8"/>
          <p:cNvSpPr/>
          <p:nvPr/>
        </p:nvSpPr>
        <p:spPr>
          <a:xfrm>
            <a:off x="4172754" y="4514653"/>
            <a:ext cx="656821" cy="708338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29575" y="2322986"/>
            <a:ext cx="3670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解析計算きついので近似</a:t>
            </a:r>
            <a:endParaRPr kumimoji="1" lang="ja-JP" altLang="en-US" sz="2400" b="1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0371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738647" y="811370"/>
            <a:ext cx="5859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ここでも、対数をとって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対数エビデンスを最大化する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29565" y="2306929"/>
            <a:ext cx="2691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周辺尤度関数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146" name="Picture 2" descr="$p({\bf t}|\alpha,\beta)=\int p({\bf t}|{\bf w},\beta)p({\bf w}|\alpha)d{\bf w}$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253" y="3132961"/>
            <a:ext cx="56292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50761" y="4542146"/>
            <a:ext cx="8796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これの停留点での超パラメータの値を求める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52668" y="5278632"/>
            <a:ext cx="2646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→計算ノート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7959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146220" y="1378039"/>
            <a:ext cx="7199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注：求まったパラメータは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(3.92),(3.95)</a:t>
            </a:r>
            <a:r>
              <a:rPr lang="ja-JP" altLang="en-US" sz="3200" b="1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のように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与えられる</a:t>
            </a:r>
            <a:endParaRPr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これは、セルフコンシステントな解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88642" y="3709116"/>
            <a:ext cx="84356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エビデンス近似によって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求めた解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→モデルの複雑さを最適化するために</a:t>
            </a:r>
            <a:endParaRPr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テストデータを用いて検証する必要がない</a:t>
            </a:r>
            <a:endParaRPr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3942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59099" y="824248"/>
            <a:ext cx="707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これらの解についての解釈を考える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/>
              <p:cNvSpPr txBox="1"/>
              <p:nvPr/>
            </p:nvSpPr>
            <p:spPr>
              <a:xfrm>
                <a:off x="3000776" y="1573651"/>
                <a:ext cx="30909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まず</a:t>
                </a:r>
                <a14:m>
                  <m:oMath xmlns:m="http://schemas.openxmlformats.org/officeDocument/2006/math"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𝜶</m:t>
                    </m:r>
                  </m:oMath>
                </a14:m>
                <a:r>
                  <a:rPr kumimoji="1"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について</a:t>
                </a:r>
                <a:endParaRPr kumimoji="1" lang="ja-JP" altLang="en-US" sz="32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776" y="1573651"/>
                <a:ext cx="3090929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4931" t="-12500" b="-34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グループ化 6"/>
          <p:cNvGrpSpPr/>
          <p:nvPr/>
        </p:nvGrpSpPr>
        <p:grpSpPr>
          <a:xfrm>
            <a:off x="1887780" y="3454670"/>
            <a:ext cx="5343704" cy="548978"/>
            <a:chOff x="1417705" y="2704564"/>
            <a:chExt cx="5343704" cy="548978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1417705" y="2730322"/>
              <a:ext cx="4042936" cy="523220"/>
              <a:chOff x="1494978" y="2730322"/>
              <a:chExt cx="4042936" cy="523220"/>
            </a:xfrm>
          </p:grpSpPr>
          <p:pic>
            <p:nvPicPr>
              <p:cNvPr id="9218" name="Picture 2" descr="$\beta{\bf \Phi^{\mathrm{T}}\Phi}$">
                <a:hlinkClick r:id="rId3"/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4978" y="2730322"/>
                <a:ext cx="1209585" cy="4548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テキスト ボックス 3"/>
              <p:cNvSpPr txBox="1"/>
              <p:nvPr/>
            </p:nvSpPr>
            <p:spPr>
              <a:xfrm>
                <a:off x="2781835" y="2730322"/>
                <a:ext cx="27560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が正定値行列→</a:t>
                </a:r>
                <a:endParaRPr kumimoji="1" lang="ja-JP" altLang="en-US" sz="28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テキスト ボックス 5"/>
                <p:cNvSpPr txBox="1"/>
                <p:nvPr/>
              </p:nvSpPr>
              <p:spPr>
                <a:xfrm>
                  <a:off x="5280338" y="2704564"/>
                  <a:ext cx="14810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8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𝝀</m:t>
                          </m:r>
                        </m:e>
                        <m:sub>
                          <m:r>
                            <a:rPr kumimoji="1" lang="en-US" altLang="ja-JP" sz="28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𝒊</m:t>
                          </m:r>
                        </m:sub>
                      </m:sSub>
                      <m:r>
                        <a:rPr kumimoji="1" lang="en-US" altLang="ja-JP" sz="28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 </m:t>
                      </m:r>
                    </m:oMath>
                  </a14:m>
                  <a:r>
                    <a:rPr lang="ja-JP" altLang="en-US" sz="2800" b="1" dirty="0" smtClean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は正</a:t>
                  </a:r>
                  <a:endParaRPr kumimoji="1" lang="en-US" altLang="ja-JP" sz="28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mc:Choice>
          <mc:Fallback>
            <p:sp>
              <p:nvSpPr>
                <p:cNvPr id="6" name="テキスト ボックス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0338" y="2704564"/>
                  <a:ext cx="148107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469" t="-10465" b="-337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886752" y="2323055"/>
                <a:ext cx="531897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8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𝝀</m:t>
                        </m:r>
                      </m:e>
                      <m:sub>
                        <m:r>
                          <a:rPr kumimoji="1" lang="en-US" altLang="ja-JP" sz="28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𝒊</m:t>
                        </m:r>
                      </m:sub>
                    </m:sSub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∝</m:t>
                    </m:r>
                  </m:oMath>
                </a14:m>
                <a:r>
                  <a:rPr kumimoji="1" lang="ja-JP" altLang="en-US" sz="28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尤度関数の歪み具合</a:t>
                </a:r>
                <a:r>
                  <a:rPr kumimoji="1" lang="en-US" altLang="ja-JP" sz="28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</a:t>
                </a:r>
                <a:r>
                  <a:rPr kumimoji="1" lang="ja-JP" altLang="en-US" sz="28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曲率</a:t>
                </a:r>
                <a:r>
                  <a:rPr kumimoji="1" lang="en-US" altLang="ja-JP" sz="28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</a:p>
              <a:p>
                <a:r>
                  <a:rPr lang="ja-JP" altLang="en-US" sz="28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→図</a:t>
                </a:r>
                <a:r>
                  <a:rPr lang="en-US" altLang="ja-JP" sz="28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3.15</a:t>
                </a:r>
                <a:r>
                  <a:rPr lang="ja-JP" altLang="en-US" sz="28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より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28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𝝀</m:t>
                        </m:r>
                      </m:e>
                      <m:sub>
                        <m:r>
                          <a:rPr lang="en-US" altLang="ja-JP" sz="28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𝟏</m:t>
                        </m:r>
                      </m:sub>
                    </m:sSub>
                    <m:r>
                      <a:rPr lang="en-US" altLang="ja-JP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ja-JP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kumimoji="1" lang="ja-JP" altLang="en-US" sz="28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752" y="2323055"/>
                <a:ext cx="5318976" cy="954107"/>
              </a:xfrm>
              <a:prstGeom prst="rect">
                <a:avLst/>
              </a:prstGeom>
              <a:blipFill rotWithShape="0">
                <a:blip r:embed="rId6"/>
                <a:stretch>
                  <a:fillRect l="-2408" t="-5096" r="-115" b="-178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22" name="Picture 6" descr="$0&lt; \frac{\lambda_{i}}{\lambda_{i}+\alpha}&lt;1$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755" y="4116761"/>
            <a:ext cx="22669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1886752" y="4155925"/>
            <a:ext cx="1545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よって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59484" y="5061199"/>
            <a:ext cx="5808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パラメータは最尤推定値に近づく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9224" name="Picture 8" descr="$\lambda_{i}\ll \alpha$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01" y="5105448"/>
            <a:ext cx="1200150" cy="33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$\lambda_{i}\gg \alpha$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056" y="5794941"/>
            <a:ext cx="1200150" cy="33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2659484" y="5746349"/>
            <a:ext cx="4204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パラメータは</a:t>
            </a:r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に近づく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31676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/>
              <p:cNvSpPr txBox="1"/>
              <p:nvPr/>
            </p:nvSpPr>
            <p:spPr>
              <a:xfrm>
                <a:off x="1558343" y="682580"/>
                <a:ext cx="6555347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続いて、</a:t>
                </a:r>
                <a14:m>
                  <m:oMath xmlns:m="http://schemas.openxmlformats.org/officeDocument/2006/math"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𝜷</m:t>
                    </m:r>
                  </m:oMath>
                </a14:m>
                <a:r>
                  <a:rPr kumimoji="1"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のベイズ推定量</a:t>
                </a:r>
                <a:r>
                  <a:rPr kumimoji="1" lang="en-US" altLang="ja-JP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(3.95)</a:t>
                </a:r>
              </a:p>
              <a:p>
                <a:r>
                  <a:rPr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についても考察</a:t>
                </a:r>
                <a:endParaRPr kumimoji="1" lang="ja-JP" altLang="en-US" sz="32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343" y="682580"/>
                <a:ext cx="6555347" cy="1077218"/>
              </a:xfrm>
              <a:prstGeom prst="rect">
                <a:avLst/>
              </a:prstGeom>
              <a:blipFill rotWithShape="0">
                <a:blip r:embed="rId2"/>
                <a:stretch>
                  <a:fillRect l="-2419" t="-6780" b="-17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2846230" y="2052640"/>
            <a:ext cx="3979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分散の最尤推定量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170" name="Picture 2" descr="$\sigma^{2}_{{\rm ML}}=\frac{1}{N}\sum_{n=1}^{N}(x_{n}-\mu_{{\rm ML}})^2$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463" y="2737789"/>
            <a:ext cx="48291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$\sigma^{2}_{{\rm MAP}}=\frac{1}{N-1}\sum_{n=1}^{N}(x_{n}-\mu_{{\rm ML}})^2$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850" y="4279996"/>
            <a:ext cx="54864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846230" y="3603418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分散の不偏推定量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980349" y="2770878"/>
            <a:ext cx="216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(3.96)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980349" y="4249545"/>
            <a:ext cx="1724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(3.97)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11818" y="5206525"/>
            <a:ext cx="73538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最尤推定では、分散を過小評価している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バイアスを取り除くために自由度の１つを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用いていると解釈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12597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$\frac{1}{\beta}=\frac{1}{N-\gamma}\sum_{n=1}^{N}(x_{n}-\mu_{{\rm ML}})^2$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703" y="1584102"/>
            <a:ext cx="5701015" cy="69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1442434" y="695459"/>
            <a:ext cx="6001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一方、分散のベイズ推定量は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/>
              <p:cNvSpPr txBox="1"/>
              <p:nvPr/>
            </p:nvSpPr>
            <p:spPr>
              <a:xfrm>
                <a:off x="540912" y="2833352"/>
                <a:ext cx="74568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→有効パラメータ数</a:t>
                </a:r>
                <a14:m>
                  <m:oMath xmlns:m="http://schemas.openxmlformats.org/officeDocument/2006/math"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𝜸</m:t>
                    </m:r>
                  </m:oMath>
                </a14:m>
                <a:r>
                  <a:rPr kumimoji="1"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がバイアス</a:t>
                </a:r>
                <a:r>
                  <a:rPr lang="ja-JP" altLang="en-US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</a:t>
                </a:r>
                <a:r>
                  <a:rPr kumimoji="1"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補正</a:t>
                </a:r>
                <a:endParaRPr kumimoji="1" lang="ja-JP" altLang="en-US" sz="32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12" y="2833352"/>
                <a:ext cx="7456867" cy="584775"/>
              </a:xfrm>
              <a:prstGeom prst="rect">
                <a:avLst/>
              </a:prstGeom>
              <a:blipFill rotWithShape="0">
                <a:blip r:embed="rId4"/>
                <a:stretch>
                  <a:fillRect l="-2126" t="-12500" r="-654" b="-34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13795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034861" y="643944"/>
            <a:ext cx="5589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固定された基底関数の限界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25001" y="1535146"/>
            <a:ext cx="85902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固定された非線形関数を線形結合したモデル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(3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章で扱った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31830" y="2783359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・閉じた解が求まる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・任意の非線形返変換を表現可能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44709" y="4137942"/>
            <a:ext cx="66454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・入力データの次元数に対して、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指数的に基底関数の数を増やす</a:t>
            </a:r>
            <a:endParaRPr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必要あり</a:t>
            </a:r>
            <a:r>
              <a:rPr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次元の呪い</a:t>
            </a:r>
            <a:r>
              <a:rPr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91672" y="3057157"/>
            <a:ext cx="1223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利点</a:t>
            </a:r>
            <a:endParaRPr kumimoji="1" lang="ja-JP" altLang="en-US" sz="32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91672" y="4314420"/>
            <a:ext cx="1287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欠点</a:t>
            </a:r>
            <a:endParaRPr kumimoji="1" lang="ja-JP" altLang="en-US" sz="3200" b="1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35615" y="5722991"/>
            <a:ext cx="62204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現実のデータの本質的な次元数は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概してあまり大きくない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580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365159" y="1171978"/>
            <a:ext cx="72250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3.1 </a:t>
            </a:r>
            <a:r>
              <a:rPr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線形基底関数モデル</a:t>
            </a:r>
            <a:endParaRPr lang="en-US" altLang="ja-JP" sz="36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3.2 </a:t>
            </a:r>
            <a:r>
              <a:rPr lang="ja-JP" altLang="en-US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バイアス・バリアンス分解</a:t>
            </a:r>
            <a:endParaRPr lang="en-US" altLang="ja-JP" sz="3600" b="1" dirty="0" smtClean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3.3 </a:t>
            </a:r>
            <a:r>
              <a:rPr lang="ja-JP" altLang="en-US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ベイズ線形回帰</a:t>
            </a:r>
            <a:endParaRPr lang="en-US" altLang="ja-JP" sz="3600" b="1" dirty="0" smtClean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3.4 </a:t>
            </a:r>
            <a:r>
              <a:rPr lang="ja-JP" altLang="en-US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ベイズモデル比較</a:t>
            </a:r>
            <a:endParaRPr lang="en-US" altLang="ja-JP" sz="3600" b="1" dirty="0" smtClean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3.5 </a:t>
            </a:r>
            <a:r>
              <a:rPr lang="ja-JP" altLang="en-US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エビデンス近似</a:t>
            </a:r>
            <a:endParaRPr lang="ja-JP" altLang="en-US" sz="3600" b="1" dirty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965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663215" y="508404"/>
            <a:ext cx="4012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線形回帰とは</a:t>
            </a:r>
          </a:p>
        </p:txBody>
      </p:sp>
      <p:grpSp>
        <p:nvGrpSpPr>
          <p:cNvPr id="45" name="グループ化 44"/>
          <p:cNvGrpSpPr/>
          <p:nvPr/>
        </p:nvGrpSpPr>
        <p:grpSpPr>
          <a:xfrm>
            <a:off x="835623" y="2133328"/>
            <a:ext cx="7917960" cy="2513803"/>
            <a:chOff x="702035" y="769864"/>
            <a:chExt cx="10557280" cy="3351737"/>
          </a:xfrm>
        </p:grpSpPr>
        <p:grpSp>
          <p:nvGrpSpPr>
            <p:cNvPr id="13" name="グループ化 12"/>
            <p:cNvGrpSpPr/>
            <p:nvPr/>
          </p:nvGrpSpPr>
          <p:grpSpPr>
            <a:xfrm>
              <a:off x="6300736" y="1438867"/>
              <a:ext cx="3719027" cy="2682734"/>
              <a:chOff x="7484494" y="3440460"/>
              <a:chExt cx="2880000" cy="2166048"/>
            </a:xfrm>
          </p:grpSpPr>
          <p:cxnSp>
            <p:nvCxnSpPr>
              <p:cNvPr id="14" name="直線矢印コネクタ 13"/>
              <p:cNvCxnSpPr/>
              <p:nvPr/>
            </p:nvCxnSpPr>
            <p:spPr>
              <a:xfrm>
                <a:off x="7484494" y="5606508"/>
                <a:ext cx="288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矢印コネクタ 14"/>
              <p:cNvCxnSpPr/>
              <p:nvPr/>
            </p:nvCxnSpPr>
            <p:spPr>
              <a:xfrm flipH="1" flipV="1">
                <a:off x="7497373" y="3440460"/>
                <a:ext cx="0" cy="216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円/楕円 15"/>
              <p:cNvSpPr/>
              <p:nvPr/>
            </p:nvSpPr>
            <p:spPr>
              <a:xfrm>
                <a:off x="7861089" y="476658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17" name="円/楕円 16"/>
              <p:cNvSpPr/>
              <p:nvPr/>
            </p:nvSpPr>
            <p:spPr>
              <a:xfrm>
                <a:off x="8703979" y="4489758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18" name="円/楕円 17"/>
              <p:cNvSpPr/>
              <p:nvPr/>
            </p:nvSpPr>
            <p:spPr>
              <a:xfrm>
                <a:off x="9371534" y="4543758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19" name="円/楕円 18"/>
              <p:cNvSpPr/>
              <p:nvPr/>
            </p:nvSpPr>
            <p:spPr>
              <a:xfrm>
                <a:off x="9755753" y="424359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20" name="円/楕円 19"/>
              <p:cNvSpPr/>
              <p:nvPr/>
            </p:nvSpPr>
            <p:spPr>
              <a:xfrm>
                <a:off x="8380454" y="4622988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cxnSp>
            <p:nvCxnSpPr>
              <p:cNvPr id="21" name="直線コネクタ 20"/>
              <p:cNvCxnSpPr/>
              <p:nvPr/>
            </p:nvCxnSpPr>
            <p:spPr>
              <a:xfrm flipV="1">
                <a:off x="7484494" y="4351590"/>
                <a:ext cx="2880000" cy="468997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グループ化 32"/>
            <p:cNvGrpSpPr/>
            <p:nvPr/>
          </p:nvGrpSpPr>
          <p:grpSpPr>
            <a:xfrm>
              <a:off x="702035" y="1433479"/>
              <a:ext cx="3719027" cy="2682734"/>
              <a:chOff x="7484494" y="3440460"/>
              <a:chExt cx="2880000" cy="2166048"/>
            </a:xfrm>
          </p:grpSpPr>
          <p:cxnSp>
            <p:nvCxnSpPr>
              <p:cNvPr id="34" name="直線矢印コネクタ 33"/>
              <p:cNvCxnSpPr/>
              <p:nvPr/>
            </p:nvCxnSpPr>
            <p:spPr>
              <a:xfrm>
                <a:off x="7484494" y="5606508"/>
                <a:ext cx="288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/>
              <p:cNvCxnSpPr/>
              <p:nvPr/>
            </p:nvCxnSpPr>
            <p:spPr>
              <a:xfrm flipH="1" flipV="1">
                <a:off x="7497373" y="3440460"/>
                <a:ext cx="0" cy="216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円/楕円 35"/>
              <p:cNvSpPr/>
              <p:nvPr/>
            </p:nvSpPr>
            <p:spPr>
              <a:xfrm>
                <a:off x="7861089" y="476658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37" name="円/楕円 36"/>
              <p:cNvSpPr/>
              <p:nvPr/>
            </p:nvSpPr>
            <p:spPr>
              <a:xfrm>
                <a:off x="8703979" y="4489758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38" name="円/楕円 37"/>
              <p:cNvSpPr/>
              <p:nvPr/>
            </p:nvSpPr>
            <p:spPr>
              <a:xfrm>
                <a:off x="9371534" y="4543758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39" name="円/楕円 38"/>
              <p:cNvSpPr/>
              <p:nvPr/>
            </p:nvSpPr>
            <p:spPr>
              <a:xfrm>
                <a:off x="9755753" y="424359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40" name="円/楕円 39"/>
              <p:cNvSpPr/>
              <p:nvPr/>
            </p:nvSpPr>
            <p:spPr>
              <a:xfrm>
                <a:off x="8380454" y="4622988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</p:grpSp>
        <p:sp>
          <p:nvSpPr>
            <p:cNvPr id="42" name="右矢印 41"/>
            <p:cNvSpPr/>
            <p:nvPr/>
          </p:nvSpPr>
          <p:spPr>
            <a:xfrm>
              <a:off x="4836412" y="2084955"/>
              <a:ext cx="740140" cy="1372291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1312904" y="769864"/>
              <a:ext cx="296723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>
                  <a:solidFill>
                    <a:schemeClr val="tx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データを取得</a:t>
              </a: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5628068" y="780895"/>
              <a:ext cx="563124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>
                  <a:solidFill>
                    <a:schemeClr val="tx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データの従う関数をプロット</a:t>
              </a:r>
            </a:p>
          </p:txBody>
        </p:sp>
      </p:grpSp>
      <p:cxnSp>
        <p:nvCxnSpPr>
          <p:cNvPr id="47" name="直線矢印コネクタ 46"/>
          <p:cNvCxnSpPr/>
          <p:nvPr/>
        </p:nvCxnSpPr>
        <p:spPr>
          <a:xfrm flipV="1">
            <a:off x="5501000" y="3716907"/>
            <a:ext cx="1020146" cy="14129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3094194" y="5271487"/>
            <a:ext cx="5573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青線の傾き・切片を求めたい</a:t>
            </a:r>
          </a:p>
        </p:txBody>
      </p:sp>
    </p:spTree>
    <p:extLst>
      <p:ext uri="{BB962C8B-B14F-4D97-AF65-F5344CB8AC3E}">
        <p14:creationId xmlns:p14="http://schemas.microsoft.com/office/powerpoint/2010/main" val="74314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10796" y="1837050"/>
            <a:ext cx="83597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線形回帰→基底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関数とパラメータの</a:t>
            </a:r>
            <a:endParaRPr lang="en-US" altLang="ja-JP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線形結合でもって目的変数を表す</a:t>
            </a:r>
            <a:endParaRPr lang="en-US" altLang="ja-JP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26" name="Picture 2" descr="$y({\bf x,w})={\bf w}^{\mathrm{T}}\phi ({\bf x})$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481" y="3400959"/>
            <a:ext cx="3813978" cy="54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464972" y="574338"/>
                <a:ext cx="682902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回帰</a:t>
                </a:r>
                <a:r>
                  <a:rPr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問題→</a:t>
                </a:r>
                <a:r>
                  <a:rPr lang="ja-JP" altLang="en-US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入力</a:t>
                </a:r>
                <a:r>
                  <a:rPr lang="en-US" altLang="ja-JP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</a:t>
                </a:r>
                <a:r>
                  <a:rPr lang="ja-JP" altLang="en-US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説明</a:t>
                </a:r>
                <a:r>
                  <a:rPr lang="en-US" altLang="ja-JP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r>
                  <a:rPr lang="ja-JP" altLang="en-US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変数</a:t>
                </a:r>
                <a14:m>
                  <m:oMath xmlns:m="http://schemas.openxmlformats.org/officeDocument/2006/math">
                    <m:r>
                      <a:rPr lang="en-US" altLang="ja-JP" sz="3200" b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𝐱</m:t>
                    </m:r>
                  </m:oMath>
                </a14:m>
                <a:r>
                  <a:rPr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から</a:t>
                </a:r>
                <a:endParaRPr lang="en-US" altLang="ja-JP" sz="32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lang="ja-JP" altLang="en-US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</a:t>
                </a:r>
                <a:r>
                  <a:rPr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　　　目的</a:t>
                </a:r>
                <a:r>
                  <a:rPr lang="ja-JP" altLang="en-US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変数</a:t>
                </a:r>
                <a14:m>
                  <m:oMath xmlns:m="http://schemas.openxmlformats.org/officeDocument/2006/math">
                    <m:r>
                      <a:rPr lang="en-US" altLang="ja-JP" sz="3200" b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𝐭</m:t>
                    </m:r>
                  </m:oMath>
                </a14:m>
                <a:r>
                  <a:rPr lang="ja-JP" altLang="en-US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を予測する</a:t>
                </a:r>
                <a:endParaRPr lang="en-US" altLang="ja-JP" sz="32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972" y="574338"/>
                <a:ext cx="6829024" cy="1077218"/>
              </a:xfrm>
              <a:prstGeom prst="rect">
                <a:avLst/>
              </a:prstGeom>
              <a:blipFill rotWithShape="0">
                <a:blip r:embed="rId4"/>
                <a:stretch>
                  <a:fillRect l="-2230" t="-6780" b="-180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円/楕円 3"/>
          <p:cNvSpPr/>
          <p:nvPr/>
        </p:nvSpPr>
        <p:spPr>
          <a:xfrm>
            <a:off x="4572285" y="3318562"/>
            <a:ext cx="955701" cy="7936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5663888" y="3511024"/>
            <a:ext cx="480731" cy="48296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6254854" y="3230221"/>
            <a:ext cx="1871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基底関数は</a:t>
            </a:r>
            <a:endParaRPr lang="en-US" altLang="ja-JP" sz="2400" b="1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非線形</a:t>
            </a:r>
            <a:r>
              <a:rPr lang="en-US" altLang="ja-JP" sz="2400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OK</a:t>
            </a:r>
            <a:endParaRPr lang="ja-JP" altLang="en-US" sz="2400" b="1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600" y="4547583"/>
            <a:ext cx="87332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Point</a:t>
            </a:r>
            <a:endParaRPr lang="en-US" altLang="ja-JP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‣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回帰関数がパラメータに対する線形性を持つ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00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653373" y="503792"/>
            <a:ext cx="4182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線形回帰の例</a:t>
            </a:r>
            <a:endParaRPr kumimoji="1" lang="ja-JP" altLang="en-US" sz="4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91419" y="1803003"/>
            <a:ext cx="4368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基底関数：多項式関数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Picture 2" descr="$\phi ({\bf x}) = (1~x~x^2 \cdots x^{M-1})^{\mathrm{T}}$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18" y="2631132"/>
            <a:ext cx="4627435" cy="46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グループ化 4"/>
          <p:cNvGrpSpPr/>
          <p:nvPr/>
        </p:nvGrpSpPr>
        <p:grpSpPr>
          <a:xfrm>
            <a:off x="5192318" y="1622978"/>
            <a:ext cx="3861529" cy="2107331"/>
            <a:chOff x="7484494" y="3440460"/>
            <a:chExt cx="3939063" cy="2166048"/>
          </a:xfrm>
        </p:grpSpPr>
        <p:cxnSp>
          <p:nvCxnSpPr>
            <p:cNvPr id="6" name="直線矢印コネクタ 5"/>
            <p:cNvCxnSpPr/>
            <p:nvPr/>
          </p:nvCxnSpPr>
          <p:spPr>
            <a:xfrm>
              <a:off x="7484494" y="5606508"/>
              <a:ext cx="288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/>
            <p:cNvCxnSpPr/>
            <p:nvPr/>
          </p:nvCxnSpPr>
          <p:spPr>
            <a:xfrm flipH="1" flipV="1">
              <a:off x="7497373" y="3440460"/>
              <a:ext cx="0" cy="2160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円/楕円 7"/>
            <p:cNvSpPr/>
            <p:nvPr/>
          </p:nvSpPr>
          <p:spPr>
            <a:xfrm>
              <a:off x="7861089" y="4766587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8703979" y="448975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0" name="円/楕円 9"/>
            <p:cNvSpPr/>
            <p:nvPr/>
          </p:nvSpPr>
          <p:spPr>
            <a:xfrm>
              <a:off x="9371534" y="454375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9755753" y="424359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8380454" y="462298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13" name="直線コネクタ 12"/>
            <p:cNvCxnSpPr/>
            <p:nvPr/>
          </p:nvCxnSpPr>
          <p:spPr>
            <a:xfrm flipV="1">
              <a:off x="7484494" y="4351590"/>
              <a:ext cx="2880000" cy="468997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6" descr="$y=w_{1}x+w_{0}$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8632" y="4520057"/>
              <a:ext cx="1654925" cy="223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テキスト ボックス 15"/>
          <p:cNvSpPr txBox="1"/>
          <p:nvPr/>
        </p:nvSpPr>
        <p:spPr>
          <a:xfrm>
            <a:off x="193839" y="4389262"/>
            <a:ext cx="8937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データから最小二乗法などで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パラメータ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決定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7275" y="5671613"/>
            <a:ext cx="9066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その他シグモイド関数</a:t>
            </a:r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ロ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ジット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関数の逆関数</a:t>
            </a:r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)(3.6)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や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フーリエ関数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用いた基底がある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16565" y="4275786"/>
            <a:ext cx="8937282" cy="69825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90154" y="1635240"/>
            <a:ext cx="4851673" cy="201639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/>
          <p:nvPr/>
        </p:nvCxnSpPr>
        <p:spPr>
          <a:xfrm>
            <a:off x="2318197" y="4842456"/>
            <a:ext cx="201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326197" y="5087513"/>
            <a:ext cx="3349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二乗和誤差を最小化</a:t>
            </a:r>
            <a:endParaRPr kumimoji="1" lang="ja-JP" altLang="en-US" sz="2400" b="1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 flipH="1" flipV="1">
            <a:off x="3151395" y="4854250"/>
            <a:ext cx="213439" cy="2784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11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567545" y="1141339"/>
            <a:ext cx="8151452" cy="3707329"/>
            <a:chOff x="589299" y="632074"/>
            <a:chExt cx="10240673" cy="4779846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299" y="635117"/>
              <a:ext cx="4824120" cy="3600000"/>
            </a:xfrm>
            <a:prstGeom prst="rect">
              <a:avLst/>
            </a:prstGeom>
          </p:spPr>
        </p:pic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5848" y="632074"/>
              <a:ext cx="4824124" cy="3600000"/>
            </a:xfrm>
            <a:prstGeom prst="rect">
              <a:avLst/>
            </a:prstGeom>
          </p:spPr>
        </p:pic>
        <p:sp>
          <p:nvSpPr>
            <p:cNvPr id="4" name="円/楕円 3"/>
            <p:cNvSpPr/>
            <p:nvPr/>
          </p:nvSpPr>
          <p:spPr>
            <a:xfrm>
              <a:off x="9659155" y="2279560"/>
              <a:ext cx="463639" cy="42500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6" name="直線矢印コネクタ 5"/>
            <p:cNvCxnSpPr/>
            <p:nvPr/>
          </p:nvCxnSpPr>
          <p:spPr>
            <a:xfrm flipV="1">
              <a:off x="9040969" y="2730321"/>
              <a:ext cx="746978" cy="1918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/>
            <p:cNvSpPr txBox="1"/>
            <p:nvPr/>
          </p:nvSpPr>
          <p:spPr>
            <a:xfrm>
              <a:off x="7817477" y="4816697"/>
              <a:ext cx="2850698" cy="59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外れ値に敏感</a:t>
              </a:r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1777286" y="390391"/>
            <a:ext cx="5743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最小二乗法の注意点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54165" y="4886600"/>
            <a:ext cx="5170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・外れ値を除いて統計処理を行う</a:t>
            </a: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・最小二乗法よりも外れ値に</a:t>
            </a: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対してロバスト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な手法を用いる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23625" y="5809560"/>
            <a:ext cx="1352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RANSAC</a:t>
            </a:r>
          </a:p>
          <a:p>
            <a:r>
              <a:rPr lang="ja-JP" altLang="en-US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絶対誤差</a:t>
            </a:r>
            <a:endParaRPr kumimoji="1" lang="ja-JP" altLang="en-US" b="1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49903" y="4316923"/>
            <a:ext cx="133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外れ値検出</a:t>
            </a:r>
            <a:endParaRPr kumimoji="1" lang="ja-JP" altLang="en-US" b="1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3696240" y="4234140"/>
            <a:ext cx="1403797" cy="482673"/>
          </a:xfrm>
          <a:prstGeom prst="wedgeRoundRectCallout">
            <a:avLst>
              <a:gd name="adj1" fmla="val -30007"/>
              <a:gd name="adj2" fmla="val 86514"/>
              <a:gd name="adj3" fmla="val 16667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吹き出し 13"/>
          <p:cNvSpPr/>
          <p:nvPr/>
        </p:nvSpPr>
        <p:spPr>
          <a:xfrm flipV="1">
            <a:off x="4432482" y="5800644"/>
            <a:ext cx="1556304" cy="610263"/>
          </a:xfrm>
          <a:prstGeom prst="wedgeRoundRectCallout">
            <a:avLst>
              <a:gd name="adj1" fmla="val -29935"/>
              <a:gd name="adj2" fmla="val 70155"/>
              <a:gd name="adj3" fmla="val 16667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68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6769</TotalTime>
  <Words>1754</Words>
  <Application>Microsoft Office PowerPoint</Application>
  <PresentationFormat>画面に合わせる (4:3)</PresentationFormat>
  <Paragraphs>290</Paragraphs>
  <Slides>49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49</vt:i4>
      </vt:variant>
    </vt:vector>
  </HeadingPairs>
  <TitlesOfParts>
    <vt:vector size="56" baseType="lpstr">
      <vt:lpstr>ＭＳ Ｐゴシック</vt:lpstr>
      <vt:lpstr>メイリオ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大木俊幸</dc:creator>
  <cp:lastModifiedBy>大木俊幸</cp:lastModifiedBy>
  <cp:revision>116</cp:revision>
  <dcterms:created xsi:type="dcterms:W3CDTF">2017-04-12T07:23:50Z</dcterms:created>
  <dcterms:modified xsi:type="dcterms:W3CDTF">2017-06-21T03:24:31Z</dcterms:modified>
</cp:coreProperties>
</file>