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5" r:id="rId3"/>
    <p:sldId id="260" r:id="rId4"/>
    <p:sldId id="289" r:id="rId5"/>
    <p:sldId id="290" r:id="rId6"/>
    <p:sldId id="261" r:id="rId7"/>
    <p:sldId id="258" r:id="rId8"/>
    <p:sldId id="270" r:id="rId9"/>
    <p:sldId id="266" r:id="rId10"/>
    <p:sldId id="259" r:id="rId11"/>
    <p:sldId id="262" r:id="rId12"/>
    <p:sldId id="269" r:id="rId13"/>
    <p:sldId id="263" r:id="rId14"/>
    <p:sldId id="265" r:id="rId15"/>
    <p:sldId id="288" r:id="rId16"/>
    <p:sldId id="267" r:id="rId17"/>
    <p:sldId id="268" r:id="rId18"/>
    <p:sldId id="271" r:id="rId19"/>
    <p:sldId id="272" r:id="rId20"/>
    <p:sldId id="273" r:id="rId21"/>
    <p:sldId id="28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282" r:id="rId32"/>
    <p:sldId id="283" r:id="rId33"/>
    <p:sldId id="284" r:id="rId34"/>
    <p:sldId id="291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F"/>
    <a:srgbClr val="D9EDFF"/>
    <a:srgbClr val="9F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9CA0-5B1C-4019-9CAE-C712A74B81F6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79C3-77DD-4431-9938-D9B20C7CA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8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279C3-77DD-4431-9938-D9B20C7CABE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7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1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6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2E79-3937-4168-BC15-4516387E8D1F}" type="datetimeFigureOut">
              <a:rPr kumimoji="1" lang="ja-JP" altLang="en-US" smtClean="0"/>
              <a:t>2017/6/19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6B5-5548-4BD7-989F-2D4B313C3C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texclip.marutank.net/#s=%24p(t_%7Bi%7D%7C%7B%5Cbf%20x%7D_%7Bi%7D%2C%7B%5Cbf%20w%7D%2C%5Cbeta)%3D%5Cmathcal%7BN%7D(t_%7Bi%7D%7Cy(%7B%5Cbf%20x%7D_%7Bi%7D%2C%7B%5Cbf%20w%7D)%2C%5Cbeta%5E%7B-1%7D)%24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texclip.marutank.net/#s=%24(%7B%5Cbf%20x%7D_%7B1%7D%2Ct_%7B1%7D)%2C(%7B%5Cbf%20x%7D_%7B2%7D%2Ct_%7B2%7D)%2C...%2C(%7B%5Cbf%20x%7D_%7BN%7D%2Ct_%7BN%7D)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texclip.marutank.net/#s=%24p(%7B%5Cbf%20t%7D%7C%7B%5Cbf%20x%7D%2C%7B%5Cbf%20w%7D%2C%5Cbeta)%3D%5Cprod_%7Bn%3D1%7D%5E%7BN%7D%20%5Cmathcal%7BN%7D(t_%7Bn%7D%7Cy(%7B%5Cbf%20x%7D_%7Bn%7D%2C%7B%5Cbf%20w%7D)%2C%5Cbeta%5E%7B-1%7D)%24" TargetMode="External"/><Relationship Id="rId5" Type="http://schemas.openxmlformats.org/officeDocument/2006/relationships/hyperlink" Target="https://texclip.marutank.net/#s=%24t_%7Bi%7D%3Dy(%7B%5Cbf%20x%7D_%7Bi%7D%2C%7B%5Cbf%20w%7D)%2B%5Cepsilon_%7Bi%7D~~(i%3D1%2C2%2C...%2CN)%24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xclip.marutank.net/#s=%24%5Cln%20p(%7B%5Cbf%20t%7D%7C%7B%5Cbf%20x%7D%2C%7B%5Cbf%20w%7D%2C%5Cbeta)%3D-%5Cbeta%20E_%7BD%7D(%7B%5Cbf%20w%7D)%2Bconst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texclip.marutank.net/#s=%24E_%7BD%7D(%7B%5Cbf%20w%7D)%3D%5Cfrac%7B1%7D%7B2%7D%5Csum_%7Bn%3D1%7D%5E%7BN%7D%5C%7Bt_%7Bn%7D-%7B%5Cbf%20w%7D%5E%7B%5Cmathrm%7BT%7D%7D%5Cphi(%7B%5Cbf%20x%7D_%7Bn%7D)%5C%7D%5E2%2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xclip.marutank.net/#s=%24%5Cxi%20%3D%20(%5Cxi_%7B1%7D%2C...%2C%5Cxi_%7BN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texclip.marutank.net/#s=%24%5CPhi%5E%7B%5Cmathrm%7BT%7D%7D%5CPhi%7D%2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xclip.marutank.net/#s=%24%7B%5Cbf%20w%7D%5E%7B(%5Ctau%20%2B%201)%7D%3D%7B%5Cbf%20w%7D%5E%7B(%5Ctau)%7D-%5Ceta%20%5Csum_%7Bn%3D1%7D%5E%7BN%7D%5Cnabla%20E_%7Bn%7D(%7B%5Cbf%20w%7D%5E%7B(%5Ctau)%7D)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texclip.marutank.net/#s=%24%7B%5Cbf%20w%7D%5E%7B(%5Ctau%20%2B%201)%7D%3D%7B%5Cbf%20w%7D%5E%7B(%5Ctau)%7D-%5Ceta%20%5Cnabla%20E_%7Bn%7D(%7B%5Cbf%20w%7D%5E%7B(%5Ctau)%7D)%2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%5Cfrac%7B%5Clambda%7D%7B2%7D%5Csum_%7Bj%3D1%7D%5E%7BM%7D%7Cw_%7Bj%7D%7C%5E%7Bq%7D%24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exclip.marutank.net/#s=%24%7B%5Crm%20E%7D%5BL%5D%3D%20%5Cint%20%5C%7By(%7B%5Cbf%20x%7D)-h(%7B%5Cbf%20x%7D)%5C%7D%5E%7B2%7Dp(%7B%5Cbf%20x%7D)%7B%5Crm%20d%7D%7B%5Cbf%20x%7D%20%2B%20%5Cint%20%5Cint%20%5C%7Bh(%7B%5Cbf%20x%7D)-t)%5C%7D%5E%7B2%7Dp(%7B%5Cbf%20x%7D%2Ct)%7B%5Crm%20d%7D%7B%5Cbf%20x%7D%7B%5Crm%20d%7D%7B%5Cbf%20t%7D%2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texclip.marutank.net/#s=%24p(t%7C%7B%5Cbf%20x%7D%2C%7B%5Cbf%20t%7D%2C%5Calpha%2C%5Cbeta)%3D%5Cmathcal%7BN%7D(t%7C%7B%5Cbf%20m%7D%5E%7B%5Cmathrm%7BT%7D%7D_%7BN%7D%7B%5Cbf%20%5Cphi%7D(%7B%5Cbf%20x%7D)%2C%5Csigma%5E2_%7BN%7D(%7B%5Cbf%20x%7D))%24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hyperlink" Target="https://texclip.marutank.net/#s=%24p(t%7C%7B%5Cbf%20t%7D%2C%5Calpha%2C%5Cbeta)%3D%5Cint%20p(t%7C%7B%5Cbf%20w%7D%2C%5Cbeta)p(%7B%5Cbf%20w%7D%7C%7B%5Cbf%20t%7D%2C%5Calpha%2C%5Cbeta)d%7B%5Cbf%20w%7D%2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xclip.marutank.net/#s=%24p(%7B%5Cbf%20w%7D%7C%7B%5Cbf%20t%7D%2C%5Calpha%2C%5Cbeta)%24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texclip.marutank.net/#s=%24p(t%7C%7B%5Cbf%20w%7D%2C%5Cbeta)%24" TargetMode="External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exclip.marutank.net/#s=%24y(%7B%5Cbf%20x%7D%2C%7B%5Cbf%20m%7D_%7BN%7D)%3D%5Csum_%7Bn%3D1%7D%5E%7BN%7D%5Cbeta%20%7B%5Cbf%20%5Cphi%7D(%7B%5Cbf%20x%7D)%5E%7B%5Cmathrm%7BT%7D%7D%7B%5Cbf%20S%7D_%7BN%7D%7B%5Cbf%20%5Cphi%7D(%7B%5Cbf%20x%7D_%7Bn%7D)t_%7Bn%7D%24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exclip.marutank.net/)=/beta%20%7b/bf%20/phi%7d(%7b/bf%20x%7d)%5e%7b/mathrm%7bT%7d%7d%7b/bf%20S%7d_%7bN%7d%7b/bf%20/phi%7d(%7b/bf%20x%7d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hyperlink" Target="https://texclip.marutank.net/#s=%24y(%7B%5Cbf%20x%7D%2C%7B%5Cbf%20m%7D_%7BN%7D)%3D%5Csum_%7Bn%3D1%7D%5E%7BN%7Dk(%7B%5Cbf%20x%7D%2C%7B%5Cbf%20x%7D')t_%7Bn%7D%2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exclip.marutank.net/#s=%24p(%5Cmathcal%7BM%7D_%7Bi%7D%7C%5Cmathcal%7BD%7D)%5Cpropto%20p(%5Cmathcal%7BM%7D_%7Bi%7D)p(%5Cmathcal%7BD%7D%7C%5Cmathcal%7BM%7D_%7Bi%7D)%24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hyperlink" Target="https://texclip.marutank.net/#s=%24p(%5Cmathcal%7BD%7D%7C%5Cmathcal%7BM%7D_%7Bi%7D)%24" TargetMode="Externa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exclip.marutank.net/#s=%24y(%7B%5Cbf%20x%2Cw%7D)%3D%7B%5Cbf%20w%7D%5E%7B%5Cmathrm%7BT%7D%7D%5Cphi%20(%7B%5Cbf%20x%7D)%2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xclip.marutank.net/#s=%24%5Cphi%20(%7B%5Cbf%20x%7D)%20%3D%20(1~x~x%5E2%20%5Ccdots%20x%5E%7BM-1%7D)%5E%7B%5Cmathrm%7BT%7D%7D%2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texclip.marutank.net/#s=%24y%3Dw_%7B1%7Dx%2Bw_%7B0%7D%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43573" y="1935249"/>
            <a:ext cx="4243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PRML</a:t>
            </a:r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輪講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33373" y="5061396"/>
            <a:ext cx="2485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担当：大木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88550" y="3125384"/>
            <a:ext cx="575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３章：線形回帰モデル</a:t>
            </a:r>
          </a:p>
        </p:txBody>
      </p:sp>
    </p:spTree>
    <p:extLst>
      <p:ext uri="{BB962C8B-B14F-4D97-AF65-F5344CB8AC3E}">
        <p14:creationId xmlns:p14="http://schemas.microsoft.com/office/powerpoint/2010/main" val="2200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65670" y="458632"/>
            <a:ext cx="895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変数が１次元の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場合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多次元の場合も同様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68214" y="1130288"/>
            <a:ext cx="6318464" cy="523220"/>
            <a:chOff x="2094988" y="1256991"/>
            <a:chExt cx="8424617" cy="69762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2094988" y="1256991"/>
              <a:ext cx="7064477" cy="697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データセット</a:t>
              </a:r>
            </a:p>
          </p:txBody>
        </p:sp>
        <p:pic>
          <p:nvPicPr>
            <p:cNvPr id="2054" name="Picture 6" descr="$({\bf x}_{1},t_{1}),({\bf x}_{2},t_{2}),...,({\bf x}_{N},t_{N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71" y="1313198"/>
              <a:ext cx="5321734" cy="465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測定に際し、ガウスノイズ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𝛜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が混入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87" y="1647881"/>
                <a:ext cx="602077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28" t="-9302" b="-337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$t_{i}=y({\bf x}_{i},{\bf w})+\epsilon_{i}~~(i=1,2,...,N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82" y="2255628"/>
            <a:ext cx="5175088" cy="3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/>
          <p:cNvGrpSpPr/>
          <p:nvPr/>
        </p:nvGrpSpPr>
        <p:grpSpPr>
          <a:xfrm>
            <a:off x="1091484" y="2638010"/>
            <a:ext cx="8163590" cy="1145704"/>
            <a:chOff x="1091484" y="3088775"/>
            <a:chExt cx="8163590" cy="1145704"/>
          </a:xfrm>
        </p:grpSpPr>
        <p:pic>
          <p:nvPicPr>
            <p:cNvPr id="1028" name="Picture 4" descr="$p(t_{i}|{\bf x}_{i},{\bf w},\beta)=\mathcal{N}(t_{i}|y({\bf x}_{i},{\bf w}),\beta^{-1})$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682" y="3840828"/>
              <a:ext cx="5293345" cy="3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→</a:t>
                  </a:r>
                  <a14:m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𝒊</m:t>
                      </m:r>
                    </m:oMath>
                  </a14:m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番目のデータに対する尤度関数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84" y="3297796"/>
                  <a:ext cx="5794995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03" t="-10588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𝛽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は精度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(</a:t>
                  </a:r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分散の逆数</a:t>
                  </a:r>
                  <a:r>
                    <a:rPr lang="en-US" altLang="ja-JP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)</a:t>
                  </a:r>
                </a:p>
                <a:p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尤度関数は</a:t>
                  </a:r>
                  <a14:m>
                    <m:oMath xmlns:m="http://schemas.openxmlformats.org/officeDocument/2006/math">
                      <m:r>
                        <a:rPr lang="en-US" altLang="ja-JP" b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𝐰</m:t>
                      </m:r>
                    </m:oMath>
                  </a14:m>
                  <a:r>
                    <a:rPr lang="ja-JP" altLang="en-US" b="1" dirty="0">
                      <a:solidFill>
                        <a:schemeClr val="tx2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の関数</a:t>
                  </a:r>
                  <a:endParaRPr lang="en-US" altLang="ja-JP" b="1" dirty="0">
                    <a:solidFill>
                      <a:schemeClr val="tx2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540" y="3149097"/>
                  <a:ext cx="2511534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2" t="-2830" b="-160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吹き出し 7"/>
            <p:cNvSpPr/>
            <p:nvPr/>
          </p:nvSpPr>
          <p:spPr>
            <a:xfrm>
              <a:off x="6761404" y="3088775"/>
              <a:ext cx="2279562" cy="677922"/>
            </a:xfrm>
            <a:prstGeom prst="wedgeRectCallout">
              <a:avLst>
                <a:gd name="adj1" fmla="val -32645"/>
                <a:gd name="adj2" fmla="val 63316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9010" y="4200390"/>
            <a:ext cx="7976806" cy="1420594"/>
            <a:chOff x="744890" y="4178488"/>
            <a:chExt cx="10635741" cy="1894124"/>
          </a:xfrm>
        </p:grpSpPr>
        <p:pic>
          <p:nvPicPr>
            <p:cNvPr id="1034" name="Picture 10" descr="$p({\bf t}|{\bf x},{\bf w},\beta)=\prod_{n=1}^{N} \mathcal{N}(t_{n}|y({\bf x}_{n},{\bf w}),\beta^{-1})$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233" y="4973173"/>
              <a:ext cx="10232198" cy="76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/>
            <p:cNvSpPr/>
            <p:nvPr/>
          </p:nvSpPr>
          <p:spPr>
            <a:xfrm>
              <a:off x="744890" y="4427107"/>
              <a:ext cx="10635741" cy="164550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56691" y="4203568"/>
              <a:ext cx="9574441" cy="499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273864" y="4178488"/>
              <a:ext cx="97513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以上から、データ集合に対する尤度関数が得られる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25755" y="6014431"/>
            <a:ext cx="9177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)MLE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は、尤度関数が最大となるパラメータを推定量とする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2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6383" y="1141973"/>
            <a:ext cx="792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の簡略化のため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対数尤度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を最大化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することを考える</a:t>
            </a:r>
          </a:p>
        </p:txBody>
      </p:sp>
      <p:pic>
        <p:nvPicPr>
          <p:cNvPr id="2050" name="Picture 2" descr="$\ln p({\bf t}|{\bf x},{\bf w},\beta)=-\beta E_{D}({\bf w})+const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3" y="2378265"/>
            <a:ext cx="7286596" cy="4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$E_{D}({\bf w})=\frac{1}{2}\sum_{n=1}^{N}\{t_{n}-{\bf w}^{\mathrm{T}}\phi({\bf x}_{n})\}^2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98" y="3193960"/>
            <a:ext cx="6337916" cy="5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65883" y="3327415"/>
            <a:ext cx="1062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7287" y="4220044"/>
            <a:ext cx="8589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ガウスノイズの下で、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MLE=LSM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1302" y="5281950"/>
            <a:ext cx="681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実際に最尤推定量を計算してみる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9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6" y="231820"/>
            <a:ext cx="789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最小二乗法の幾何学的な解釈を考える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(N&gt;M)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63205" y="890572"/>
            <a:ext cx="7981552" cy="854797"/>
            <a:chOff x="531383" y="1689061"/>
            <a:chExt cx="7981552" cy="854797"/>
          </a:xfrm>
        </p:grpSpPr>
        <p:pic>
          <p:nvPicPr>
            <p:cNvPr id="1026" name="Picture 2" descr="$\xi = (\xi_{1},...,\xi_{N})^{\mathrm{T}}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222" y="1689061"/>
              <a:ext cx="2701215" cy="439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531383" y="1712861"/>
              <a:ext cx="7981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ベクトルデータ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t: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座標                            の張る</a:t>
              </a:r>
              <a:endPara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  </a:t>
              </a:r>
              <a:r>
                <a:rPr kumimoji="1"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</a:t>
              </a:r>
              <a:r>
                <a:rPr kumimoji="1"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次元空間の点</a:t>
              </a:r>
              <a:endPara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15155" y="5808372"/>
            <a:ext cx="75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       が非正則に近いとき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SVD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によって擬似逆行列を表現し、特異性を解消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 descr="$\Phi^{\mathrm{T}}\Phi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1" y="5795493"/>
            <a:ext cx="781050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99446" y="239062"/>
            <a:ext cx="5225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オンライン学習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76336" y="908117"/>
            <a:ext cx="696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バッチ学習：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訓練データ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   すべて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使って学習を行う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1408627" y="1803844"/>
            <a:ext cx="6484513" cy="1697074"/>
            <a:chOff x="1777284" y="2064913"/>
            <a:chExt cx="8646017" cy="2262766"/>
          </a:xfrm>
        </p:grpSpPr>
        <p:pic>
          <p:nvPicPr>
            <p:cNvPr id="3074" name="Picture 2" descr="${\bf w}^{(\tau + 1)}={\bf w}^{(\tau)}-\eta \sum_{n=1}^{N}\nabla E_{n}({\bf w}^{(\tau)})$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04" y="2748348"/>
              <a:ext cx="7379684" cy="59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>
              <a:off x="1777284" y="2339590"/>
              <a:ext cx="8646017" cy="1279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97991" y="2162570"/>
              <a:ext cx="7407122" cy="405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301" y="2064913"/>
              <a:ext cx="7716217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最急降下法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反復法によるアルゴリズム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5800857" y="2812575"/>
              <a:ext cx="540915" cy="55692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" name="直線矢印コネクタ 10"/>
            <p:cNvCxnSpPr/>
            <p:nvPr/>
          </p:nvCxnSpPr>
          <p:spPr>
            <a:xfrm flipH="1" flipV="1">
              <a:off x="6184005" y="3326138"/>
              <a:ext cx="315532" cy="46364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443469" y="3835236"/>
              <a:ext cx="3374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学習率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ja-JP" altLang="en-US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正の小さな数</a:t>
              </a:r>
              <a:r>
                <a:rPr lang="en-US" altLang="ja-JP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880593" y="3518431"/>
            <a:ext cx="7630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バッチ学習は大規模なデータに対して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時間が膨大になる</a:t>
            </a:r>
            <a:endParaRPr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パラメータ更新の際にデータの一つだけを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用いて学習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を行うオンライン学習が効率的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1793385" y="5367519"/>
            <a:ext cx="5589430" cy="1201508"/>
            <a:chOff x="2459864" y="2377562"/>
            <a:chExt cx="7452574" cy="1602010"/>
          </a:xfrm>
        </p:grpSpPr>
        <p:pic>
          <p:nvPicPr>
            <p:cNvPr id="16" name="Picture 2" descr="${\bf w}^{(\tau + 1)}={\bf w}^{(\tau)}-\eta \nabla E_{n}({\bf w}^{(\tau)})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275" y="3016876"/>
              <a:ext cx="6943385" cy="64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2459864" y="2630637"/>
              <a:ext cx="7452574" cy="1348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927797" y="2445088"/>
              <a:ext cx="6503829" cy="334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2948156" y="2377562"/>
              <a:ext cx="651781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確率的勾配降下法</a:t>
              </a:r>
              <a:r>
                <a: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(SGD)</a:t>
              </a:r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の更新則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1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2688" y="588730"/>
            <a:ext cx="9082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・最小二乗法では過学習がしばしば起こる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1.9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・多くの場合データが従うモデルが全く分からない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935028" y="2506317"/>
            <a:ext cx="4786355" cy="963373"/>
            <a:chOff x="2343954" y="1361733"/>
            <a:chExt cx="5986385" cy="128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400" b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𝐋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𝒒</m:t>
                          </m:r>
                        </m:sub>
                      </m:sSub>
                    </m:oMath>
                  </a14:m>
                  <a:r>
                    <a:rPr lang="ja-JP" altLang="en-US" sz="2400" b="1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ノルム正則化</a:t>
                  </a: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54" y="1493949"/>
                  <a:ext cx="2975020" cy="115228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69" t="-1408" r="-20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 descr="$\frac{\lambda}{2}\sum_{j=1}^{M}|w_{j}|^{q}$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950" y="1361733"/>
              <a:ext cx="2914389" cy="83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1220368" y="3359828"/>
            <a:ext cx="708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→不必要なパラメータは減衰して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17807" y="5456143"/>
                <a:ext cx="73409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4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𝟏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のときを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lasso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といい、適切な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の範囲で</a:t>
                </a:r>
                <a:endParaRPr lang="en-US" altLang="ja-JP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スパースなパラメータ推定が可能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→計算ノート</a:t>
                </a:r>
                <a:r>
                  <a:rPr lang="en-US" altLang="ja-JP" sz="2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07" y="5456143"/>
                <a:ext cx="7340959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246" t="-441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479558" y="4021363"/>
                <a:ext cx="66229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𝒒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=</m:t>
                    </m:r>
                    <m:r>
                      <a:rPr lang="en-US" altLang="ja-JP" sz="2800" b="1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𝟐</m:t>
                    </m:r>
                  </m:oMath>
                </a14:m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の正則化項を機械学習の分野では</a:t>
                </a:r>
                <a:endParaRPr lang="en-US" altLang="ja-JP" sz="2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荷重減衰と呼び、最もよく使用する</a:t>
                </a: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58" y="4021363"/>
                <a:ext cx="6622963" cy="954107"/>
              </a:xfrm>
              <a:prstGeom prst="rect">
                <a:avLst/>
              </a:prstGeom>
              <a:blipFill rotWithShape="0">
                <a:blip r:embed="rId6"/>
                <a:stretch>
                  <a:fillRect l="-1934" t="-5769" b="-17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1880315" y="1860249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→目的関数に正則化項を付加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9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68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9403" y="503892"/>
            <a:ext cx="6362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バイアスーバリアンス分解</a:t>
            </a:r>
            <a:endParaRPr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7618" y="1677101"/>
            <a:ext cx="757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lang="ja-JP" altLang="en-US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学習の問題を解消するために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・基底の数を制限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→モデルの表現能力が低下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・正則化項の追加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→係数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𝝀</m:t>
                    </m:r>
                  </m:oMath>
                </a14:m>
                <a:r>
                  <a:rPr lang="ja-JP" altLang="en-US" sz="3200" b="1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どう決めるか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7" y="2505559"/>
                <a:ext cx="85386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784" t="-5039" b="-1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598863" y="5160537"/>
            <a:ext cx="81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誤差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の最小化と適切なモデル選択を両立させたい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89771" y="4765183"/>
            <a:ext cx="8615967" cy="1236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2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30312" y="2001440"/>
            <a:ext cx="736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1.5.5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節の議論から、期待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損失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{\rm E}[L]= \int \{y({\bf x})-h({\bf x})\}^{2}p({\bf x}){\rm d}{\bf x} + \int \int \{h({\bf x})-t)\}^{2}p({\bf x},t){\rm d}{\bf x}{\rm d}{\bf t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9" y="2884102"/>
            <a:ext cx="8392437" cy="36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93541" y="3807455"/>
            <a:ext cx="810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学習ではこの項を動かして期待損失を最小化する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1661374" y="3322745"/>
            <a:ext cx="72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/>
          <p:cNvSpPr/>
          <p:nvPr/>
        </p:nvSpPr>
        <p:spPr>
          <a:xfrm flipV="1">
            <a:off x="467782" y="3709112"/>
            <a:ext cx="8100811" cy="634442"/>
          </a:xfrm>
          <a:prstGeom prst="wedgeRoundRectCallout">
            <a:avLst>
              <a:gd name="adj1" fmla="val -30372"/>
              <a:gd name="adj2" fmla="val 909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46953" y="4899019"/>
            <a:ext cx="654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データ集合が有限であることから、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一項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は厳密に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にすることはできない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42435" y="1017427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(3.37)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式のデータ集合の取り方に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対する期待値をとれば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668" y="2575771"/>
            <a:ext cx="9272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期待損失＝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)^2+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ノイズ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3792" y="3641672"/>
            <a:ext cx="8216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：モデルの自由度が不十分であるために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真の回帰関数から生じてしまうずれ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3792" y="4842452"/>
            <a:ext cx="709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：ランダムなサンプルに基づく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推定量の確率的なゆらぎ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31" y="2343951"/>
            <a:ext cx="8899302" cy="978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38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4250" y="953036"/>
            <a:ext cx="7804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期待損失の最小化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</a:t>
            </a:r>
            <a:r>
              <a:rPr kumimoji="1" lang="ja-JP" altLang="en-US" sz="32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＋</a:t>
            </a:r>
            <a:r>
              <a:rPr kumimoji="1" lang="ja-JP" altLang="en-US" sz="32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4250" y="2165740"/>
            <a:ext cx="75341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モデルの複雑度高：</a:t>
            </a:r>
            <a:r>
              <a:rPr kumimoji="1"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の複雑度低：</a:t>
            </a:r>
            <a:r>
              <a:rPr lang="ja-JP" altLang="en-US" sz="2800" b="1" dirty="0" smtClean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バリアンス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endParaRPr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04174" y="3714531"/>
            <a:ext cx="664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→ちょうどよいモデルを選ぶ必要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0163" y="4636395"/>
            <a:ext cx="5473521" cy="1571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2297" y="4346621"/>
            <a:ext cx="3116685" cy="631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13281" y="4411689"/>
            <a:ext cx="285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正則化項の利用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1454" y="4916357"/>
            <a:ext cx="481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正則化係数大＝モデルの複雑度低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正則化係数小＝モデルの複雑度高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66692" y="5718849"/>
            <a:ext cx="31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3.5,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3.6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37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06839" y="914401"/>
            <a:ext cx="2498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章の構成</a:t>
            </a:r>
            <a:endParaRPr kumimoji="1" lang="ja-JP" altLang="en-US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78039" y="1867437"/>
            <a:ext cx="7225048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kumimoji="1"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kumimoji="1"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405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6072" y="3013656"/>
            <a:ext cx="5409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57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9047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0912" y="1687132"/>
            <a:ext cx="8512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過学習を避けるために、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を訓練データ、テストデータに分ける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44333" y="2882254"/>
            <a:ext cx="490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→データがもったいない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2812" y="3917479"/>
            <a:ext cx="698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ベイズの枠組みで線形回帰を考える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850007" y="3628795"/>
            <a:ext cx="7495505" cy="11106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3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11368" y="859057"/>
            <a:ext cx="753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1.2.5,1.2.6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節の議論を再考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5306" y="1799994"/>
            <a:ext cx="8474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推定を行うことを考える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→パラメータの事前分布を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(3.48)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と与える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6901" y="3078051"/>
            <a:ext cx="6903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式のように書ける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62128" y="4497777"/>
            <a:ext cx="7160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Point</a:t>
            </a: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分布がガウス分布であるため、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事後分布もガウス分布と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なる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→計算が楽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事後分布の更新が楽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17431" y="4435649"/>
            <a:ext cx="7405351" cy="218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12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137" y="1656616"/>
            <a:ext cx="869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対数事後確率の最大化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(MAP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＝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二次の正則化項の最小化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復習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851" y="5009882"/>
            <a:ext cx="8809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事後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逐次学習におけるふるまいを確認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2.3,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3.7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9701" y="3069137"/>
            <a:ext cx="8139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パラメータ空間全域を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一様に分布しているような分布を事前分布とした場合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推定量＝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最尤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量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63653" y="528034"/>
            <a:ext cx="4584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MAP</a:t>
            </a:r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推定について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312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17945" y="540912"/>
            <a:ext cx="758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確率の乗法・加法定理より、予測分布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p(t|{\bf t},\alpha,\beta)=\int p(t|{\bf w},\beta)p({\bf w}|{\bf t},\alpha,\beta)d{\bf w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9" y="1382288"/>
            <a:ext cx="7471993" cy="51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p(t|{\bf w},\beta)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2381084"/>
            <a:ext cx="1495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p({\bf w}|{\bf t},\alpha,\beta)$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20" y="3034381"/>
            <a:ext cx="19621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601515" y="2654394"/>
            <a:ext cx="3615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(3.8),(3.49)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参照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左中かっこ 3"/>
          <p:cNvSpPr/>
          <p:nvPr/>
        </p:nvSpPr>
        <p:spPr>
          <a:xfrm rot="10800000">
            <a:off x="4089099" y="2381084"/>
            <a:ext cx="192152" cy="1131395"/>
          </a:xfrm>
          <a:prstGeom prst="leftBrace">
            <a:avLst>
              <a:gd name="adj1" fmla="val 25999"/>
              <a:gd name="adj2" fmla="val 493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3268" y="3879994"/>
            <a:ext cx="6970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(2.115)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から、予測分布は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のように書ける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計算ノート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32" name="Picture 8" descr="$p(t|{\bf x},{\bf t},\alpha,\beta)=\mathcal{N}(t|{\bf m}^{\mathrm{T}}_{N}{\bf \phi}({\bf x}),\sigma^2_{N}({\bf x}))$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5120404"/>
            <a:ext cx="7755793" cy="5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537907" y="5896443"/>
            <a:ext cx="2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(3.59)</a:t>
            </a:r>
            <a:r>
              <a:rPr kumimoji="1" lang="ja-JP" altLang="en-US" sz="28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で定義</a:t>
            </a:r>
            <a:endParaRPr kumimoji="1" lang="ja-JP" altLang="en-US" sz="28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7031864" y="5756249"/>
            <a:ext cx="1493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4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884867" y="463639"/>
            <a:ext cx="359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6062" y="1313193"/>
            <a:ext cx="936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線形基底モデルに対する事後分布の平均解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ガウス過程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(cf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. 6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章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を含むカーネル法を導入する下で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異なった解釈を与える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59865" y="3309871"/>
            <a:ext cx="4172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(3.53)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代入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0" name="Picture 2" descr="$y({\bf x},{\bf m}_{N})=\sum_{n=1}^{N}\beta {\bf \phi}({\bf x})^{\mathrm{T}}{\bf S}_{N}{\bf \phi}({\bf x}_{n})t_{n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26" y="4307060"/>
            <a:ext cx="63817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199291" y="4332818"/>
            <a:ext cx="163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894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$k({\bf x},{\bf x}')=\beta {\bf \phi}({\bf x})^{\mathrm{T}}{\bf S}_{N}{\bf \phi}({\bf x}'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1" y="1609857"/>
            <a:ext cx="5569220" cy="55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378040" y="772731"/>
            <a:ext cx="61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等価カーネルを次のように定義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 descr="$y({\bf x},{\bf m}_{N})=\sum_{n=1}^{N}k({\bf x},{\bf x}')t_{n}$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6" y="3547245"/>
            <a:ext cx="6039763" cy="62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378040" y="2712214"/>
            <a:ext cx="565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この式を用いれば、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(3.60)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8040" y="4651697"/>
            <a:ext cx="206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と書ける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75172" y="3598810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(3.61)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22773" y="1633569"/>
            <a:ext cx="16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(3.62)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624" y="5512157"/>
            <a:ext cx="851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このように、訓練データの目標変数の線形結合で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与えられる回帰関数を線形平滑器という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42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図</a:t>
                </a:r>
                <a:r>
                  <a:rPr kumimoji="1" lang="en-US" altLang="ja-JP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(3.10)</a:t>
                </a:r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からカーネルは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に近いデータ点ほど大きい</a:t>
                </a:r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10" y="850004"/>
                <a:ext cx="6825803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2324" t="-6780" b="-17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978795" y="2253800"/>
            <a:ext cx="714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→カーネルによって、遠くの情報より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近傍の情報を強く重みづけ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081" y="534473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この性質はガウス基底に限らず、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局所性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を持たない基底についても成り立つ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8726" y="3331018"/>
            <a:ext cx="6632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(3.63)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より、近傍での予測平均は強い相関を持ち、離れた点では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さくな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83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94704" y="940157"/>
            <a:ext cx="6993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より、カーネルを用いることで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これまでの線形回帰問題を異なった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で定式化できる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6518" y="2859109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・基底関数の集合をあらかじめ定義しない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・カーネルを定義</a:t>
            </a:r>
            <a:endParaRPr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→データが与えられた時に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カーネルを用いて予測値を計算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4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18954" y="1496096"/>
            <a:ext cx="562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この章でやること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8092" y="2869573"/>
            <a:ext cx="583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481" y="3761436"/>
            <a:ext cx="761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・ベイズ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線形回帰を理解する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後半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0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89407" y="5537916"/>
            <a:ext cx="5177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→ベイズモデル比較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4095" y="1249251"/>
            <a:ext cx="8023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MLE</a:t>
            </a:r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の過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学習の問題→パラメータについて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周辺化で回避可能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095" y="2691685"/>
            <a:ext cx="401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テストデータいらず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28033" y="980401"/>
            <a:ext cx="8371268" cy="271789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880315" y="3348507"/>
            <a:ext cx="5499279" cy="708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46985" y="3472070"/>
            <a:ext cx="461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ベイズ線形回帰の強み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9860" y="4594591"/>
            <a:ext cx="66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ベイズにおけるモデル選択とは？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55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45417" y="700431"/>
            <a:ext cx="233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問題設定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𝐿</m:t>
                    </m:r>
                  </m:oMath>
                </a14:m>
                <a:r>
                  <a:rPr kumimoji="1"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個のモデル候補の中からモデルの事後分布</a:t>
                </a:r>
                <a:endParaRPr kumimoji="1" lang="ja-JP" altLang="en-US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8" y="1682606"/>
                <a:ext cx="8268236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2500" r="-442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$p(\mathcal{M}_{i}|\mathcal{D})\propto p(\mathcal{M}_{i})p(\mathcal{D}|\mathcal{M}_{i})$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02" y="2587507"/>
            <a:ext cx="5137255" cy="44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413679" y="2519159"/>
            <a:ext cx="1738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(3.66)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6518" y="3567447"/>
            <a:ext cx="847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を評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価し、モデルを１つ決める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モデル選択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Picture 4" descr="$p(\mathcal{D}|\mathcal{M}_{i})$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63" y="4946197"/>
            <a:ext cx="1557315" cy="42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2582" y="4915907"/>
            <a:ext cx="694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モデルエビデンス項 　　　　を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比較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9052" y="5663579"/>
            <a:ext cx="8461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事前分布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はすべてのモデルで等しい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上矢印 7"/>
          <p:cNvSpPr/>
          <p:nvPr/>
        </p:nvSpPr>
        <p:spPr>
          <a:xfrm rot="10800000">
            <a:off x="3870583" y="4182512"/>
            <a:ext cx="1378359" cy="57049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497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33339" y="862885"/>
            <a:ext cx="7173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モデルエビデンス 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データから見た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    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モデルの好み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3638" y="2318198"/>
            <a:ext cx="8512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モデルの事後分布がわかれば、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分布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r>
              <a:rPr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(3.67)</a:t>
            </a:r>
          </a:p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このときの予測分布は混合分布となっている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フリーフォーム 4"/>
          <p:cNvSpPr/>
          <p:nvPr/>
        </p:nvSpPr>
        <p:spPr>
          <a:xfrm>
            <a:off x="2253802" y="4137163"/>
            <a:ext cx="5190186" cy="2282955"/>
          </a:xfrm>
          <a:custGeom>
            <a:avLst/>
            <a:gdLst>
              <a:gd name="connsiteX0" fmla="*/ 0 w 3721995"/>
              <a:gd name="connsiteY0" fmla="*/ 1727375 h 1727375"/>
              <a:gd name="connsiteX1" fmla="*/ 1094704 w 3721995"/>
              <a:gd name="connsiteY1" fmla="*/ 1606 h 1727375"/>
              <a:gd name="connsiteX2" fmla="*/ 1918952 w 3721995"/>
              <a:gd name="connsiteY2" fmla="*/ 1405403 h 1727375"/>
              <a:gd name="connsiteX3" fmla="*/ 2846231 w 3721995"/>
              <a:gd name="connsiteY3" fmla="*/ 903127 h 1727375"/>
              <a:gd name="connsiteX4" fmla="*/ 3721995 w 3721995"/>
              <a:gd name="connsiteY4" fmla="*/ 1598586 h 172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1995" h="1727375">
                <a:moveTo>
                  <a:pt x="0" y="1727375"/>
                </a:moveTo>
                <a:cubicBezTo>
                  <a:pt x="387439" y="891321"/>
                  <a:pt x="774879" y="55268"/>
                  <a:pt x="1094704" y="1606"/>
                </a:cubicBezTo>
                <a:cubicBezTo>
                  <a:pt x="1414529" y="-52056"/>
                  <a:pt x="1627031" y="1255150"/>
                  <a:pt x="1918952" y="1405403"/>
                </a:cubicBezTo>
                <a:cubicBezTo>
                  <a:pt x="2210873" y="1555656"/>
                  <a:pt x="2545724" y="870930"/>
                  <a:pt x="2846231" y="903127"/>
                </a:cubicBezTo>
                <a:cubicBezTo>
                  <a:pt x="3146738" y="935324"/>
                  <a:pt x="3434366" y="1266955"/>
                  <a:pt x="3721995" y="1598586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957585" y="6413679"/>
            <a:ext cx="5942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163649" y="4137163"/>
            <a:ext cx="0" cy="2469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942265" y="3942704"/>
            <a:ext cx="135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多峰性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629952" y="3776659"/>
            <a:ext cx="1629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88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85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717442" y="2820473"/>
            <a:ext cx="4520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</a:t>
            </a:r>
            <a:r>
              <a:rPr kumimoji="1" lang="en-US" altLang="ja-JP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前半</a:t>
            </a:r>
            <a:r>
              <a:rPr kumimoji="1" lang="en-US" altLang="ja-JP" sz="4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98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65159" y="1171978"/>
            <a:ext cx="7225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線形基底関数モデル</a:t>
            </a:r>
            <a:endParaRPr lang="en-US" altLang="ja-JP" sz="36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バイアス・バリアンス分解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ベイズ線形回帰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ベイズモデル比較</a:t>
            </a:r>
            <a:endParaRPr lang="en-US" altLang="ja-JP" sz="3600" b="1" dirty="0" smtClean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 sz="3600" b="1" dirty="0" smtClean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エビデンス近似</a:t>
            </a:r>
            <a:endParaRPr lang="ja-JP" altLang="en-US" sz="3600" b="1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6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15" y="508404"/>
            <a:ext cx="401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線形回帰とは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835623" y="2133328"/>
            <a:ext cx="7917960" cy="2513803"/>
            <a:chOff x="702035" y="769864"/>
            <a:chExt cx="10557280" cy="3351737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300736" y="1438867"/>
              <a:ext cx="3719027" cy="2682734"/>
              <a:chOff x="7484494" y="3440460"/>
              <a:chExt cx="2880000" cy="2166048"/>
            </a:xfrm>
          </p:grpSpPr>
          <p:cxnSp>
            <p:nvCxnSpPr>
              <p:cNvPr id="14" name="直線矢印コネクタ 1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円/楕円 1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1" name="直線コネクタ 20"/>
              <p:cNvCxnSpPr/>
              <p:nvPr/>
            </p:nvCxnSpPr>
            <p:spPr>
              <a:xfrm flipV="1">
                <a:off x="7484494" y="4351590"/>
                <a:ext cx="2880000" cy="468997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グループ化 32"/>
            <p:cNvGrpSpPr/>
            <p:nvPr/>
          </p:nvGrpSpPr>
          <p:grpSpPr>
            <a:xfrm>
              <a:off x="702035" y="1433479"/>
              <a:ext cx="3719027" cy="2682734"/>
              <a:chOff x="7484494" y="3440460"/>
              <a:chExt cx="2880000" cy="2166048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7484494" y="5606508"/>
                <a:ext cx="288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H="1" flipV="1">
                <a:off x="7497373" y="3440460"/>
                <a:ext cx="0" cy="216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/>
              <p:cNvSpPr/>
              <p:nvPr/>
            </p:nvSpPr>
            <p:spPr>
              <a:xfrm>
                <a:off x="7861089" y="476658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8703979" y="4489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9371534" y="454375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9755753" y="424359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8380454" y="4622988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42" name="右矢印 41"/>
            <p:cNvSpPr/>
            <p:nvPr/>
          </p:nvSpPr>
          <p:spPr>
            <a:xfrm>
              <a:off x="4836412" y="2084955"/>
              <a:ext cx="740140" cy="1372291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1312904" y="769864"/>
              <a:ext cx="29672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データを取得</a:t>
              </a: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5628068" y="780895"/>
              <a:ext cx="563124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データの従う関数をプロット</a:t>
              </a:r>
            </a:p>
          </p:txBody>
        </p:sp>
      </p:grpSp>
      <p:cxnSp>
        <p:nvCxnSpPr>
          <p:cNvPr id="47" name="直線矢印コネクタ 46"/>
          <p:cNvCxnSpPr/>
          <p:nvPr/>
        </p:nvCxnSpPr>
        <p:spPr>
          <a:xfrm flipV="1">
            <a:off x="5501000" y="3716907"/>
            <a:ext cx="1020146" cy="141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3094194" y="5271487"/>
            <a:ext cx="557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青線の傾き・切片を求めたい</a:t>
            </a:r>
          </a:p>
        </p:txBody>
      </p:sp>
    </p:spTree>
    <p:extLst>
      <p:ext uri="{BB962C8B-B14F-4D97-AF65-F5344CB8AC3E}">
        <p14:creationId xmlns:p14="http://schemas.microsoft.com/office/powerpoint/2010/main" val="743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0796" y="1837050"/>
            <a:ext cx="8359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線形回帰→基底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関数とパラメータの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線形結合でもって目的変数を表す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$y({\bf x,w})={\bf w}^{\mathrm{T}}\phi ({\bf x})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81" y="3400959"/>
            <a:ext cx="3813978" cy="54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464972" y="574338"/>
                <a:ext cx="68290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回帰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問題→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入力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説明</a:t>
                </a:r>
                <a:r>
                  <a:rPr lang="en-US" altLang="ja-JP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𝐱</m:t>
                    </m:r>
                  </m:oMath>
                </a14:m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から</a:t>
                </a:r>
                <a:endParaRPr lang="en-US" altLang="ja-JP" sz="32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</a:t>
                </a:r>
                <a:r>
                  <a:rPr lang="ja-JP" altLang="en-US" sz="32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　　　目的</a:t>
                </a:r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変数</a:t>
                </a:r>
                <a14:m>
                  <m:oMath xmlns:m="http://schemas.openxmlformats.org/officeDocument/2006/math">
                    <m:r>
                      <a:rPr lang="en-US" altLang="ja-JP" sz="3200" b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𝐭</m:t>
                    </m:r>
                  </m:oMath>
                </a14:m>
                <a:r>
                  <a:rPr lang="ja-JP" altLang="en-US" sz="32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を予測する</a:t>
                </a:r>
                <a:endParaRPr lang="en-US" altLang="ja-JP" sz="32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72" y="574338"/>
                <a:ext cx="682902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2230" t="-6780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/>
          <p:cNvSpPr/>
          <p:nvPr/>
        </p:nvSpPr>
        <p:spPr>
          <a:xfrm>
            <a:off x="4572285" y="3318562"/>
            <a:ext cx="955701" cy="7936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663888" y="3511024"/>
            <a:ext cx="480731" cy="4829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254854" y="3230221"/>
            <a:ext cx="187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基底関数は</a:t>
            </a:r>
            <a:endParaRPr lang="en-US" altLang="ja-JP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非線形</a:t>
            </a:r>
            <a:r>
              <a:rPr lang="en-US" altLang="ja-JP" sz="24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00" y="4547583"/>
            <a:ext cx="8733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Point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‣</a:t>
            </a: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回帰関数がパラメータに対する線形性を持つ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00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53373" y="503792"/>
            <a:ext cx="41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線形回帰の例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1419" y="1803003"/>
            <a:ext cx="43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基底関数：多項式関数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Picture 2" descr="$\phi ({\bf x}) = (1~x~x^2 \cdots x^{M-1})^{\mathrm{T}}$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" y="2631132"/>
            <a:ext cx="4627435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5192318" y="1622978"/>
            <a:ext cx="3861529" cy="2107331"/>
            <a:chOff x="7484494" y="3440460"/>
            <a:chExt cx="3939063" cy="2166048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7484494" y="5606508"/>
              <a:ext cx="288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H="1" flipV="1">
              <a:off x="7497373" y="3440460"/>
              <a:ext cx="0" cy="216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円/楕円 7"/>
            <p:cNvSpPr/>
            <p:nvPr/>
          </p:nvSpPr>
          <p:spPr>
            <a:xfrm>
              <a:off x="7861089" y="4766587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8703979" y="4489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9371534" y="454375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9755753" y="424359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8380454" y="46229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V="1">
              <a:off x="7484494" y="4351590"/>
              <a:ext cx="2880000" cy="46899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6" descr="$y=w_{1}x+w_{0}$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632" y="4520057"/>
              <a:ext cx="1654925" cy="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93839" y="4389262"/>
            <a:ext cx="8937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データから最小二乗法などで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パラメータ</a:t>
            </a:r>
            <a:r>
              <a:rPr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決定</a:t>
            </a:r>
            <a:endParaRPr kumimoji="1" lang="ja-JP" altLang="en-US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275" y="5671613"/>
            <a:ext cx="906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その他シグモイド関数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ロ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ジット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関数の逆関数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)(3.6)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や</a:t>
            </a:r>
            <a:endParaRPr kumimoji="1" lang="en-US" altLang="ja-JP" sz="2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フーリエ関数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用いた基底がある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16565" y="4275786"/>
            <a:ext cx="8937282" cy="6982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154" y="1635240"/>
            <a:ext cx="4851673" cy="20163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2318197" y="4842456"/>
            <a:ext cx="20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326197" y="5087513"/>
            <a:ext cx="33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二乗和誤差を最小化</a:t>
            </a:r>
            <a:endParaRPr kumimoji="1" lang="ja-JP" altLang="en-US" sz="2400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 flipV="1">
            <a:off x="3151395" y="4854250"/>
            <a:ext cx="213439" cy="278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1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67545" y="1141339"/>
            <a:ext cx="8151452" cy="3707329"/>
            <a:chOff x="589299" y="632074"/>
            <a:chExt cx="10240673" cy="477984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99" y="635117"/>
              <a:ext cx="4824120" cy="3600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848" y="632074"/>
              <a:ext cx="4824124" cy="3600000"/>
            </a:xfrm>
            <a:prstGeom prst="rect">
              <a:avLst/>
            </a:prstGeom>
          </p:spPr>
        </p:pic>
        <p:sp>
          <p:nvSpPr>
            <p:cNvPr id="4" name="円/楕円 3"/>
            <p:cNvSpPr/>
            <p:nvPr/>
          </p:nvSpPr>
          <p:spPr>
            <a:xfrm>
              <a:off x="9659155" y="2279560"/>
              <a:ext cx="463639" cy="4250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V="1">
              <a:off x="9040969" y="2730321"/>
              <a:ext cx="746978" cy="1918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7817477" y="4816697"/>
              <a:ext cx="2850698" cy="59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外れ値に敏感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777286" y="390391"/>
            <a:ext cx="574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最小二乗法の注意点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4165" y="4886600"/>
            <a:ext cx="517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・外れ値を除いて統計処理を行う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・最小二乗法よりも外れ値に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対してロバスト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な手法を用いる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3625" y="5809560"/>
            <a:ext cx="13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RANSAC</a:t>
            </a:r>
          </a:p>
          <a:p>
            <a:r>
              <a:rPr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絶対誤差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9903" y="4316923"/>
            <a:ext cx="13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外れ値検出</a:t>
            </a:r>
            <a:endParaRPr kumimoji="1" lang="ja-JP" altLang="en-US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3696240" y="4234140"/>
            <a:ext cx="1403797" cy="482673"/>
          </a:xfrm>
          <a:prstGeom prst="wedgeRoundRectCallout">
            <a:avLst>
              <a:gd name="adj1" fmla="val -30007"/>
              <a:gd name="adj2" fmla="val 8651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 flipV="1">
            <a:off x="4432482" y="5800644"/>
            <a:ext cx="1556304" cy="610263"/>
          </a:xfrm>
          <a:prstGeom prst="wedgeRoundRectCallout">
            <a:avLst>
              <a:gd name="adj1" fmla="val -29935"/>
              <a:gd name="adj2" fmla="val 70155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6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4884</TotalTime>
  <Words>1200</Words>
  <Application>Microsoft Office PowerPoint</Application>
  <PresentationFormat>画面に合わせる (4:3)</PresentationFormat>
  <Paragraphs>190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大木俊幸</dc:creator>
  <cp:lastModifiedBy>大木俊幸</cp:lastModifiedBy>
  <cp:revision>87</cp:revision>
  <dcterms:created xsi:type="dcterms:W3CDTF">2017-04-12T07:23:50Z</dcterms:created>
  <dcterms:modified xsi:type="dcterms:W3CDTF">2017-06-19T07:08:17Z</dcterms:modified>
</cp:coreProperties>
</file>