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8209-6BCB-4A5F-BDAD-DC486394048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2017-74CB-4DB3-AE29-BA640F23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rcRect l="44428" t="31199" r="45529" b="48349"/>
          <a:stretch/>
        </p:blipFill>
        <p:spPr>
          <a:xfrm>
            <a:off x="1156362" y="1805065"/>
            <a:ext cx="667298" cy="764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050" y="2523167"/>
            <a:ext cx="707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Aviator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87794" y="2201331"/>
            <a:ext cx="1079649" cy="10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✓ Accounting flat design long shadow glyph icons set. Bookkeeper&amp;#39;s journal,  abacus, calculator, computer mouse. Vector silhouette illustration premium  vector in Adobe Illustrator ai ( .ai ) format, Encapsulated PostScript eps  ( .eps ) format"/>
          <p:cNvPicPr>
            <a:picLocks noChangeAspect="1" noChangeArrowheads="1"/>
          </p:cNvPicPr>
          <p:nvPr/>
        </p:nvPicPr>
        <p:blipFill rotWithShape="1"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75" b="52256"/>
          <a:stretch/>
        </p:blipFill>
        <p:spPr bwMode="auto">
          <a:xfrm>
            <a:off x="2979174" y="1791167"/>
            <a:ext cx="825210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26423" y="2495246"/>
            <a:ext cx="115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Aviator Medical Risk </a:t>
            </a:r>
            <a:r>
              <a:rPr lang="en-US" sz="1200" dirty="0" err="1" smtClean="0"/>
              <a:t>Gunculator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64209" y="2202424"/>
            <a:ext cx="38345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878" y="1971591"/>
            <a:ext cx="11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Quantitative Risk Estimate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64825" y="2207339"/>
            <a:ext cx="38345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753566" y="1703780"/>
            <a:ext cx="1954925" cy="995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68958" y="1526126"/>
            <a:ext cx="119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{</a:t>
            </a:r>
            <a:r>
              <a:rPr lang="en-US" sz="1200" dirty="0" smtClean="0"/>
              <a:t>Diagnoses, medications, time}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51" y="1868331"/>
            <a:ext cx="129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Risk estimate &lt; Allowable Level of Safety (</a:t>
            </a:r>
            <a:r>
              <a:rPr lang="en-US" sz="1200" dirty="0" err="1" smtClean="0"/>
              <a:t>ALoS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08491" y="2201330"/>
            <a:ext cx="38345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02378" y="1927323"/>
            <a:ext cx="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Yes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8008376" y="1933960"/>
            <a:ext cx="10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Grant medical certification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31028" y="2698881"/>
            <a:ext cx="0" cy="3391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41882" y="2652491"/>
            <a:ext cx="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No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82704" y="2991409"/>
            <a:ext cx="10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Deny medical certification</a:t>
            </a:r>
            <a:endParaRPr lang="en-US" sz="1200" dirty="0"/>
          </a:p>
        </p:txBody>
      </p:sp>
      <p:sp>
        <p:nvSpPr>
          <p:cNvPr id="29" name="Freeform 28"/>
          <p:cNvSpPr/>
          <p:nvPr/>
        </p:nvSpPr>
        <p:spPr>
          <a:xfrm flipH="1">
            <a:off x="2649442" y="3141577"/>
            <a:ext cx="353962" cy="550606"/>
          </a:xfrm>
          <a:custGeom>
            <a:avLst/>
            <a:gdLst>
              <a:gd name="connsiteX0" fmla="*/ 0 w 216310"/>
              <a:gd name="connsiteY0" fmla="*/ 0 h 550606"/>
              <a:gd name="connsiteX1" fmla="*/ 157316 w 216310"/>
              <a:gd name="connsiteY1" fmla="*/ 196645 h 550606"/>
              <a:gd name="connsiteX2" fmla="*/ 39329 w 216310"/>
              <a:gd name="connsiteY2" fmla="*/ 206477 h 550606"/>
              <a:gd name="connsiteX3" fmla="*/ 19665 w 216310"/>
              <a:gd name="connsiteY3" fmla="*/ 285135 h 550606"/>
              <a:gd name="connsiteX4" fmla="*/ 216310 w 216310"/>
              <a:gd name="connsiteY4" fmla="*/ 550606 h 55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10" h="550606">
                <a:moveTo>
                  <a:pt x="0" y="0"/>
                </a:moveTo>
                <a:cubicBezTo>
                  <a:pt x="75380" y="81116"/>
                  <a:pt x="150761" y="162232"/>
                  <a:pt x="157316" y="196645"/>
                </a:cubicBezTo>
                <a:cubicBezTo>
                  <a:pt x="163871" y="231058"/>
                  <a:pt x="62271" y="191729"/>
                  <a:pt x="39329" y="206477"/>
                </a:cubicBezTo>
                <a:cubicBezTo>
                  <a:pt x="16387" y="221225"/>
                  <a:pt x="-9832" y="227780"/>
                  <a:pt x="19665" y="285135"/>
                </a:cubicBezTo>
                <a:cubicBezTo>
                  <a:pt x="49162" y="342490"/>
                  <a:pt x="132736" y="446548"/>
                  <a:pt x="216310" y="5506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72940" y="3690393"/>
            <a:ext cx="29890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mic Sans MS" panose="030F0702030302020204" pitchFamily="66" charset="0"/>
              </a:rPr>
              <a:t>Desired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Predictive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Understandability/transparency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Legally defensible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72961" y="1495419"/>
            <a:ext cx="0" cy="3391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74" y="926396"/>
            <a:ext cx="792270" cy="5347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05507" y="483622"/>
            <a:ext cx="169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Large, commercial healthcare datasets</a:t>
            </a:r>
            <a:endParaRPr lang="en-US" sz="1200" dirty="0"/>
          </a:p>
        </p:txBody>
      </p:sp>
      <p:sp>
        <p:nvSpPr>
          <p:cNvPr id="36" name="Freeform 35"/>
          <p:cNvSpPr/>
          <p:nvPr/>
        </p:nvSpPr>
        <p:spPr>
          <a:xfrm rot="1200549">
            <a:off x="4589565" y="2496118"/>
            <a:ext cx="594056" cy="1231242"/>
          </a:xfrm>
          <a:custGeom>
            <a:avLst/>
            <a:gdLst>
              <a:gd name="connsiteX0" fmla="*/ 26402 w 596673"/>
              <a:gd name="connsiteY0" fmla="*/ 0 h 1307690"/>
              <a:gd name="connsiteX1" fmla="*/ 262376 w 596673"/>
              <a:gd name="connsiteY1" fmla="*/ 383458 h 1307690"/>
              <a:gd name="connsiteX2" fmla="*/ 6737 w 596673"/>
              <a:gd name="connsiteY2" fmla="*/ 334297 h 1307690"/>
              <a:gd name="connsiteX3" fmla="*/ 596673 w 596673"/>
              <a:gd name="connsiteY3" fmla="*/ 1307690 h 13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673" h="1307690">
                <a:moveTo>
                  <a:pt x="26402" y="0"/>
                </a:moveTo>
                <a:cubicBezTo>
                  <a:pt x="146027" y="163871"/>
                  <a:pt x="265653" y="327742"/>
                  <a:pt x="262376" y="383458"/>
                </a:cubicBezTo>
                <a:cubicBezTo>
                  <a:pt x="259099" y="439174"/>
                  <a:pt x="-48979" y="180258"/>
                  <a:pt x="6737" y="334297"/>
                </a:cubicBezTo>
                <a:cubicBezTo>
                  <a:pt x="62453" y="488336"/>
                  <a:pt x="329563" y="898013"/>
                  <a:pt x="596673" y="13076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61946" y="3790222"/>
            <a:ext cx="7567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mic Sans MS" panose="030F0702030302020204" pitchFamily="66" charset="0"/>
              </a:rPr>
              <a:t>Risk of what?</a:t>
            </a:r>
          </a:p>
          <a:p>
            <a:r>
              <a:rPr lang="en-US" sz="1050" dirty="0" smtClean="0">
                <a:latin typeface="Comic Sans MS" panose="030F0702030302020204" pitchFamily="66" charset="0"/>
              </a:rPr>
              <a:t>     A change in chronic health state (compression of morbidity theory) in the next period of interest (e.g., 1 year)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ctr"/>
            <a:endParaRPr lang="en-US" sz="12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/>
          <a:srcRect b="5174"/>
          <a:stretch/>
        </p:blipFill>
        <p:spPr>
          <a:xfrm>
            <a:off x="8556699" y="4592838"/>
            <a:ext cx="1887301" cy="2042185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6390968" y="4188541"/>
            <a:ext cx="275303" cy="344129"/>
          </a:xfrm>
          <a:custGeom>
            <a:avLst/>
            <a:gdLst>
              <a:gd name="connsiteX0" fmla="*/ 275303 w 275303"/>
              <a:gd name="connsiteY0" fmla="*/ 0 h 344129"/>
              <a:gd name="connsiteX1" fmla="*/ 157316 w 275303"/>
              <a:gd name="connsiteY1" fmla="*/ 206477 h 344129"/>
              <a:gd name="connsiteX2" fmla="*/ 137651 w 275303"/>
              <a:gd name="connsiteY2" fmla="*/ 127819 h 344129"/>
              <a:gd name="connsiteX3" fmla="*/ 0 w 275303"/>
              <a:gd name="connsiteY3" fmla="*/ 344129 h 34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303" h="344129">
                <a:moveTo>
                  <a:pt x="275303" y="0"/>
                </a:moveTo>
                <a:cubicBezTo>
                  <a:pt x="227780" y="92587"/>
                  <a:pt x="180258" y="185174"/>
                  <a:pt x="157316" y="206477"/>
                </a:cubicBezTo>
                <a:cubicBezTo>
                  <a:pt x="134374" y="227780"/>
                  <a:pt x="163870" y="104877"/>
                  <a:pt x="137651" y="127819"/>
                </a:cubicBezTo>
                <a:cubicBezTo>
                  <a:pt x="111432" y="150761"/>
                  <a:pt x="55716" y="247445"/>
                  <a:pt x="0" y="3441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35504" y="4547626"/>
            <a:ext cx="36852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mic Sans MS" panose="030F0702030302020204" pitchFamily="66" charset="0"/>
              </a:rPr>
              <a:t>What does this look like in a healthcare claims dataset?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New diagnoses for chronic conditions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New diagnoses that persist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Addition of medications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omic Sans MS" panose="030F0702030302020204" pitchFamily="66" charset="0"/>
              </a:rPr>
              <a:t>Increasing frequency of healthcare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9647627" y="4876407"/>
            <a:ext cx="1018190" cy="3569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5817" y="4438492"/>
            <a:ext cx="989791" cy="4404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0665817" y="4933665"/>
            <a:ext cx="1339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mic Sans MS" panose="030F0702030302020204" pitchFamily="66" charset="0"/>
              </a:rPr>
              <a:t>Incremental vs. linear changes in morbidity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710130" y="68571"/>
            <a:ext cx="474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FAA/CAMI Aviator State Prediction Problem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693" y="6608392"/>
            <a:ext cx="1976284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Anthony Tvaryanas, 10/27/21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05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Tvaryanas, Anthony P (FAA)</dc:creator>
  <cp:lastModifiedBy>Tvaryanas, Anthony P (FAA)</cp:lastModifiedBy>
  <cp:revision>7</cp:revision>
  <dcterms:created xsi:type="dcterms:W3CDTF">2021-10-27T13:25:48Z</dcterms:created>
  <dcterms:modified xsi:type="dcterms:W3CDTF">2021-10-27T15:41:54Z</dcterms:modified>
</cp:coreProperties>
</file>