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37"/>
  </p:notesMasterIdLst>
  <p:sldIdLst>
    <p:sldId id="256" r:id="rId5"/>
    <p:sldId id="257" r:id="rId6"/>
    <p:sldId id="269" r:id="rId7"/>
    <p:sldId id="258" r:id="rId8"/>
    <p:sldId id="259" r:id="rId9"/>
    <p:sldId id="260" r:id="rId10"/>
    <p:sldId id="265" r:id="rId11"/>
    <p:sldId id="301" r:id="rId12"/>
    <p:sldId id="261" r:id="rId13"/>
    <p:sldId id="302" r:id="rId14"/>
    <p:sldId id="292" r:id="rId15"/>
    <p:sldId id="267" r:id="rId16"/>
    <p:sldId id="282" r:id="rId17"/>
    <p:sldId id="287" r:id="rId18"/>
    <p:sldId id="266" r:id="rId19"/>
    <p:sldId id="268" r:id="rId20"/>
    <p:sldId id="286" r:id="rId21"/>
    <p:sldId id="262" r:id="rId22"/>
    <p:sldId id="271" r:id="rId23"/>
    <p:sldId id="263" r:id="rId24"/>
    <p:sldId id="295" r:id="rId25"/>
    <p:sldId id="293" r:id="rId26"/>
    <p:sldId id="289" r:id="rId27"/>
    <p:sldId id="281" r:id="rId28"/>
    <p:sldId id="272" r:id="rId29"/>
    <p:sldId id="296" r:id="rId30"/>
    <p:sldId id="298" r:id="rId31"/>
    <p:sldId id="275" r:id="rId32"/>
    <p:sldId id="300" r:id="rId33"/>
    <p:sldId id="274" r:id="rId34"/>
    <p:sldId id="291" r:id="rId35"/>
    <p:sldId id="28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4" autoAdjust="0"/>
    <p:restoredTop sz="96370" autoAdjust="0"/>
  </p:normalViewPr>
  <p:slideViewPr>
    <p:cSldViewPr snapToGrid="0">
      <p:cViewPr>
        <p:scale>
          <a:sx n="116" d="100"/>
          <a:sy n="116" d="100"/>
        </p:scale>
        <p:origin x="768" y="352"/>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y Curry" userId="7f8ff8e44a820a69" providerId="LiveId" clId="{05F22888-1D1A-46EC-A340-3D3150FBDDB6}"/>
    <pc:docChg chg="delSld">
      <pc:chgData name="Clay Curry" userId="7f8ff8e44a820a69" providerId="LiveId" clId="{05F22888-1D1A-46EC-A340-3D3150FBDDB6}" dt="2021-09-02T01:05:08.018" v="10" actId="47"/>
      <pc:docMkLst>
        <pc:docMk/>
      </pc:docMkLst>
      <pc:sldChg chg="del">
        <pc:chgData name="Clay Curry" userId="7f8ff8e44a820a69" providerId="LiveId" clId="{05F22888-1D1A-46EC-A340-3D3150FBDDB6}" dt="2021-09-02T01:05:03.383" v="2" actId="47"/>
        <pc:sldMkLst>
          <pc:docMk/>
          <pc:sldMk cId="3682286734" sldId="264"/>
        </pc:sldMkLst>
      </pc:sldChg>
      <pc:sldChg chg="del">
        <pc:chgData name="Clay Curry" userId="7f8ff8e44a820a69" providerId="LiveId" clId="{05F22888-1D1A-46EC-A340-3D3150FBDDB6}" dt="2021-09-02T01:05:05.894" v="9" actId="47"/>
        <pc:sldMkLst>
          <pc:docMk/>
          <pc:sldMk cId="312668326" sldId="273"/>
        </pc:sldMkLst>
      </pc:sldChg>
      <pc:sldChg chg="del">
        <pc:chgData name="Clay Curry" userId="7f8ff8e44a820a69" providerId="LiveId" clId="{05F22888-1D1A-46EC-A340-3D3150FBDDB6}" dt="2021-09-02T01:05:05.279" v="7" actId="47"/>
        <pc:sldMkLst>
          <pc:docMk/>
          <pc:sldMk cId="2775028954" sldId="276"/>
        </pc:sldMkLst>
      </pc:sldChg>
      <pc:sldChg chg="del">
        <pc:chgData name="Clay Curry" userId="7f8ff8e44a820a69" providerId="LiveId" clId="{05F22888-1D1A-46EC-A340-3D3150FBDDB6}" dt="2021-09-02T01:05:03.672" v="3" actId="47"/>
        <pc:sldMkLst>
          <pc:docMk/>
          <pc:sldMk cId="2529711085" sldId="277"/>
        </pc:sldMkLst>
      </pc:sldChg>
      <pc:sldChg chg="del">
        <pc:chgData name="Clay Curry" userId="7f8ff8e44a820a69" providerId="LiveId" clId="{05F22888-1D1A-46EC-A340-3D3150FBDDB6}" dt="2021-09-02T01:05:04.905" v="6" actId="47"/>
        <pc:sldMkLst>
          <pc:docMk/>
          <pc:sldMk cId="1372938895" sldId="278"/>
        </pc:sldMkLst>
      </pc:sldChg>
      <pc:sldChg chg="del">
        <pc:chgData name="Clay Curry" userId="7f8ff8e44a820a69" providerId="LiveId" clId="{05F22888-1D1A-46EC-A340-3D3150FBDDB6}" dt="2021-09-02T01:05:04.394" v="5" actId="47"/>
        <pc:sldMkLst>
          <pc:docMk/>
          <pc:sldMk cId="953320326" sldId="279"/>
        </pc:sldMkLst>
      </pc:sldChg>
      <pc:sldChg chg="del">
        <pc:chgData name="Clay Curry" userId="7f8ff8e44a820a69" providerId="LiveId" clId="{05F22888-1D1A-46EC-A340-3D3150FBDDB6}" dt="2021-09-02T01:05:00.229" v="0" actId="47"/>
        <pc:sldMkLst>
          <pc:docMk/>
          <pc:sldMk cId="800994182" sldId="283"/>
        </pc:sldMkLst>
      </pc:sldChg>
      <pc:sldChg chg="del">
        <pc:chgData name="Clay Curry" userId="7f8ff8e44a820a69" providerId="LiveId" clId="{05F22888-1D1A-46EC-A340-3D3150FBDDB6}" dt="2021-09-02T01:05:03.058" v="1" actId="47"/>
        <pc:sldMkLst>
          <pc:docMk/>
          <pc:sldMk cId="1603515222" sldId="284"/>
        </pc:sldMkLst>
      </pc:sldChg>
      <pc:sldChg chg="del">
        <pc:chgData name="Clay Curry" userId="7f8ff8e44a820a69" providerId="LiveId" clId="{05F22888-1D1A-46EC-A340-3D3150FBDDB6}" dt="2021-09-02T01:05:05.551" v="8" actId="47"/>
        <pc:sldMkLst>
          <pc:docMk/>
          <pc:sldMk cId="1021635650" sldId="285"/>
        </pc:sldMkLst>
      </pc:sldChg>
      <pc:sldChg chg="del">
        <pc:chgData name="Clay Curry" userId="7f8ff8e44a820a69" providerId="LiveId" clId="{05F22888-1D1A-46EC-A340-3D3150FBDDB6}" dt="2021-09-02T01:05:04.031" v="4" actId="47"/>
        <pc:sldMkLst>
          <pc:docMk/>
          <pc:sldMk cId="1162967647" sldId="288"/>
        </pc:sldMkLst>
      </pc:sldChg>
      <pc:sldChg chg="del">
        <pc:chgData name="Clay Curry" userId="7f8ff8e44a820a69" providerId="LiveId" clId="{05F22888-1D1A-46EC-A340-3D3150FBDDB6}" dt="2021-09-02T01:05:08.018" v="10" actId="47"/>
        <pc:sldMkLst>
          <pc:docMk/>
          <pc:sldMk cId="1999833840" sldId="2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21E5A-2BFC-4D51-BBD6-F131EBD9ABE2}" type="datetimeFigureOut">
              <a:rPr lang="en-US" smtClean="0"/>
              <a:t>6/23/22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04B03-D51E-4557-B29B-89BC54BA8F69}" type="slidenum">
              <a:rPr lang="en-US" smtClean="0"/>
              <a:t>‹#›</a:t>
            </a:fld>
            <a:endParaRPr lang="en-US"/>
          </a:p>
        </p:txBody>
      </p:sp>
    </p:spTree>
    <p:extLst>
      <p:ext uri="{BB962C8B-B14F-4D97-AF65-F5344CB8AC3E}">
        <p14:creationId xmlns:p14="http://schemas.microsoft.com/office/powerpoint/2010/main" val="2802927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majority of this presentation was adapted from an </a:t>
            </a:r>
            <a:r>
              <a:rPr lang="en-US" dirty="0" err="1"/>
              <a:t>Ebook</a:t>
            </a:r>
            <a:r>
              <a:rPr lang="en-US" dirty="0"/>
              <a:t> called “Pro Git”, meaning that this presentation is also </a:t>
            </a:r>
            <a:r>
              <a:rPr lang="en-US" dirty="0" err="1"/>
              <a:t>licesened</a:t>
            </a:r>
            <a:r>
              <a:rPr lang="en-US" dirty="0"/>
              <a:t> under a creative commons license</a:t>
            </a:r>
          </a:p>
        </p:txBody>
      </p:sp>
      <p:sp>
        <p:nvSpPr>
          <p:cNvPr id="4" name="Slide Number Placeholder 3"/>
          <p:cNvSpPr>
            <a:spLocks noGrp="1"/>
          </p:cNvSpPr>
          <p:nvPr>
            <p:ph type="sldNum" sz="quarter" idx="5"/>
          </p:nvPr>
        </p:nvSpPr>
        <p:spPr/>
        <p:txBody>
          <a:bodyPr/>
          <a:lstStyle/>
          <a:p>
            <a:fld id="{68B04B03-D51E-4557-B29B-89BC54BA8F69}" type="slidenum">
              <a:rPr lang="en-US" smtClean="0"/>
              <a:t>1</a:t>
            </a:fld>
            <a:endParaRPr lang="en-US"/>
          </a:p>
        </p:txBody>
      </p:sp>
    </p:spTree>
    <p:extLst>
      <p:ext uri="{BB962C8B-B14F-4D97-AF65-F5344CB8AC3E}">
        <p14:creationId xmlns:p14="http://schemas.microsoft.com/office/powerpoint/2010/main" val="2634771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“which”</a:t>
            </a:r>
          </a:p>
        </p:txBody>
      </p:sp>
      <p:sp>
        <p:nvSpPr>
          <p:cNvPr id="4" name="Slide Number Placeholder 3"/>
          <p:cNvSpPr>
            <a:spLocks noGrp="1"/>
          </p:cNvSpPr>
          <p:nvPr>
            <p:ph type="sldNum" sz="quarter" idx="5"/>
          </p:nvPr>
        </p:nvSpPr>
        <p:spPr/>
        <p:txBody>
          <a:bodyPr/>
          <a:lstStyle/>
          <a:p>
            <a:fld id="{68B04B03-D51E-4557-B29B-89BC54BA8F69}" type="slidenum">
              <a:rPr lang="en-US" smtClean="0"/>
              <a:t>13</a:t>
            </a:fld>
            <a:endParaRPr lang="en-US"/>
          </a:p>
        </p:txBody>
      </p:sp>
    </p:spTree>
    <p:extLst>
      <p:ext uri="{BB962C8B-B14F-4D97-AF65-F5344CB8AC3E}">
        <p14:creationId xmlns:p14="http://schemas.microsoft.com/office/powerpoint/2010/main" val="2666365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Frankly, I should have learned these shortcuts long before anything else</a:t>
            </a:r>
          </a:p>
        </p:txBody>
      </p:sp>
      <p:sp>
        <p:nvSpPr>
          <p:cNvPr id="4" name="Slide Number Placeholder 3"/>
          <p:cNvSpPr>
            <a:spLocks noGrp="1"/>
          </p:cNvSpPr>
          <p:nvPr>
            <p:ph type="sldNum" sz="quarter" idx="5"/>
          </p:nvPr>
        </p:nvSpPr>
        <p:spPr/>
        <p:txBody>
          <a:bodyPr/>
          <a:lstStyle/>
          <a:p>
            <a:fld id="{68B04B03-D51E-4557-B29B-89BC54BA8F69}" type="slidenum">
              <a:rPr lang="en-US" smtClean="0"/>
              <a:t>14</a:t>
            </a:fld>
            <a:endParaRPr lang="en-US"/>
          </a:p>
        </p:txBody>
      </p:sp>
    </p:spTree>
    <p:extLst>
      <p:ext uri="{BB962C8B-B14F-4D97-AF65-F5344CB8AC3E}">
        <p14:creationId xmlns:p14="http://schemas.microsoft.com/office/powerpoint/2010/main" val="1085537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04B03-D51E-4557-B29B-89BC54BA8F69}" type="slidenum">
              <a:rPr lang="en-US" smtClean="0"/>
              <a:t>15</a:t>
            </a:fld>
            <a:endParaRPr lang="en-US"/>
          </a:p>
        </p:txBody>
      </p:sp>
    </p:spTree>
    <p:extLst>
      <p:ext uri="{BB962C8B-B14F-4D97-AF65-F5344CB8AC3E}">
        <p14:creationId xmlns:p14="http://schemas.microsoft.com/office/powerpoint/2010/main" val="3750205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into </a:t>
            </a:r>
          </a:p>
        </p:txBody>
      </p:sp>
      <p:sp>
        <p:nvSpPr>
          <p:cNvPr id="4" name="Slide Number Placeholder 3"/>
          <p:cNvSpPr>
            <a:spLocks noGrp="1"/>
          </p:cNvSpPr>
          <p:nvPr>
            <p:ph type="sldNum" sz="quarter" idx="5"/>
          </p:nvPr>
        </p:nvSpPr>
        <p:spPr/>
        <p:txBody>
          <a:bodyPr/>
          <a:lstStyle/>
          <a:p>
            <a:fld id="{68B04B03-D51E-4557-B29B-89BC54BA8F69}" type="slidenum">
              <a:rPr lang="en-US" smtClean="0"/>
              <a:t>16</a:t>
            </a:fld>
            <a:endParaRPr lang="en-US"/>
          </a:p>
        </p:txBody>
      </p:sp>
    </p:spTree>
    <p:extLst>
      <p:ext uri="{BB962C8B-B14F-4D97-AF65-F5344CB8AC3E}">
        <p14:creationId xmlns:p14="http://schemas.microsoft.com/office/powerpoint/2010/main" val="2556487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04B03-D51E-4557-B29B-89BC54BA8F69}" type="slidenum">
              <a:rPr lang="en-US" smtClean="0"/>
              <a:t>17</a:t>
            </a:fld>
            <a:endParaRPr lang="en-US"/>
          </a:p>
        </p:txBody>
      </p:sp>
    </p:spTree>
    <p:extLst>
      <p:ext uri="{BB962C8B-B14F-4D97-AF65-F5344CB8AC3E}">
        <p14:creationId xmlns:p14="http://schemas.microsoft.com/office/powerpoint/2010/main" val="1863258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is a Version Control System for tracking/organizing changes in computer programs, and designed to optimizing tracking source code</a:t>
            </a:r>
          </a:p>
          <a:p>
            <a:endParaRPr lang="en-US" dirty="0"/>
          </a:p>
          <a:p>
            <a:r>
              <a:rPr lang="en-US" dirty="0"/>
              <a:t>Created in 2005 by Linus Torvalds.</a:t>
            </a:r>
          </a:p>
          <a:p>
            <a:endParaRPr lang="en-US" dirty="0"/>
          </a:p>
          <a:p>
            <a:r>
              <a:rPr lang="en-US" dirty="0"/>
              <a:t>No specific language or application needed to use Git</a:t>
            </a:r>
          </a:p>
          <a:p>
            <a:endParaRPr lang="en-US" dirty="0"/>
          </a:p>
          <a:p>
            <a:r>
              <a:rPr lang="en-US" dirty="0"/>
              <a:t>Works for static html websites, Node JS, Java, Python, C++; because all it does is store files</a:t>
            </a:r>
          </a:p>
          <a:p>
            <a:endParaRPr lang="en-US" dirty="0"/>
          </a:p>
          <a:p>
            <a:r>
              <a:rPr lang="en-US" dirty="0"/>
              <a:t>DECENTRALIZED Version Control: There are many version control systems that require being on a specific network for looking up older versions of a file. Without a connection on to the central code base, it can be impossible to, jump to a newly discovered critical issue, jump to a new feature in development, or view previous versions of a file</a:t>
            </a:r>
          </a:p>
          <a:p>
            <a:endParaRPr lang="en-US" dirty="0"/>
          </a:p>
          <a:p>
            <a:r>
              <a:rPr lang="en-US" dirty="0"/>
              <a:t>SCALABLE:</a:t>
            </a:r>
          </a:p>
          <a:p>
            <a:endParaRPr lang="en-US" dirty="0"/>
          </a:p>
          <a:p>
            <a:r>
              <a:rPr lang="en-US" dirty="0"/>
              <a:t>MULTITASKING: (Helps you solve problems in a more organized way)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COLLABORATIVE: </a:t>
            </a:r>
            <a:r>
              <a:rPr lang="en-US" sz="1200" dirty="0"/>
              <a:t>Track who made what changes and when</a:t>
            </a:r>
          </a:p>
          <a:p>
            <a:endParaRPr lang="en-US" dirty="0"/>
          </a:p>
          <a:p>
            <a:r>
              <a:rPr lang="en-US" dirty="0"/>
              <a:t>RECOVERABLE:</a:t>
            </a:r>
          </a:p>
          <a:p>
            <a:endParaRPr lang="en-US" dirty="0"/>
          </a:p>
          <a:p>
            <a:endParaRPr lang="en-US" dirty="0"/>
          </a:p>
          <a:p>
            <a:endParaRPr lang="en-US" dirty="0"/>
          </a:p>
          <a:p>
            <a:endParaRPr lang="en-US" dirty="0"/>
          </a:p>
          <a:p>
            <a:endParaRPr lang="en-US" dirty="0"/>
          </a:p>
          <a:p>
            <a:endParaRPr lang="en-US" dirty="0"/>
          </a:p>
          <a:p>
            <a:r>
              <a:rPr lang="en-US" dirty="0"/>
              <a:t>Once you know the tools</a:t>
            </a:r>
          </a:p>
        </p:txBody>
      </p:sp>
      <p:sp>
        <p:nvSpPr>
          <p:cNvPr id="4" name="Slide Number Placeholder 3"/>
          <p:cNvSpPr>
            <a:spLocks noGrp="1"/>
          </p:cNvSpPr>
          <p:nvPr>
            <p:ph type="sldNum" sz="quarter" idx="5"/>
          </p:nvPr>
        </p:nvSpPr>
        <p:spPr/>
        <p:txBody>
          <a:bodyPr/>
          <a:lstStyle/>
          <a:p>
            <a:fld id="{68B04B03-D51E-4557-B29B-89BC54BA8F69}" type="slidenum">
              <a:rPr lang="en-US" smtClean="0"/>
              <a:t>18</a:t>
            </a:fld>
            <a:endParaRPr lang="en-US"/>
          </a:p>
        </p:txBody>
      </p:sp>
    </p:spTree>
    <p:extLst>
      <p:ext uri="{BB962C8B-B14F-4D97-AF65-F5344CB8AC3E}">
        <p14:creationId xmlns:p14="http://schemas.microsoft.com/office/powerpoint/2010/main" val="2801697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GitLab, </a:t>
            </a:r>
            <a:r>
              <a:rPr lang="en-US" dirty="0" err="1"/>
              <a:t>BitBucket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8B04B03-D51E-4557-B29B-89BC54BA8F69}" type="slidenum">
              <a:rPr lang="en-US" smtClean="0"/>
              <a:t>19</a:t>
            </a:fld>
            <a:endParaRPr lang="en-US"/>
          </a:p>
        </p:txBody>
      </p:sp>
    </p:spTree>
    <p:extLst>
      <p:ext uri="{BB962C8B-B14F-4D97-AF65-F5344CB8AC3E}">
        <p14:creationId xmlns:p14="http://schemas.microsoft.com/office/powerpoint/2010/main" val="2254619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would not include your new significant other in the family photo. Similarly, you would not want to include temporary files, because the purpose of git is to track the long term changes of individual files.</a:t>
            </a:r>
          </a:p>
        </p:txBody>
      </p:sp>
      <p:sp>
        <p:nvSpPr>
          <p:cNvPr id="4" name="Slide Number Placeholder 3"/>
          <p:cNvSpPr>
            <a:spLocks noGrp="1"/>
          </p:cNvSpPr>
          <p:nvPr>
            <p:ph type="sldNum" sz="quarter" idx="5"/>
          </p:nvPr>
        </p:nvSpPr>
        <p:spPr/>
        <p:txBody>
          <a:bodyPr/>
          <a:lstStyle/>
          <a:p>
            <a:fld id="{68B04B03-D51E-4557-B29B-89BC54BA8F69}" type="slidenum">
              <a:rPr lang="en-US" smtClean="0"/>
              <a:t>20</a:t>
            </a:fld>
            <a:endParaRPr lang="en-US"/>
          </a:p>
        </p:txBody>
      </p:sp>
    </p:spTree>
    <p:extLst>
      <p:ext uri="{BB962C8B-B14F-4D97-AF65-F5344CB8AC3E}">
        <p14:creationId xmlns:p14="http://schemas.microsoft.com/office/powerpoint/2010/main" val="305193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04B03-D51E-4557-B29B-89BC54BA8F69}" type="slidenum">
              <a:rPr lang="en-US" smtClean="0"/>
              <a:t>22</a:t>
            </a:fld>
            <a:endParaRPr lang="en-US"/>
          </a:p>
        </p:txBody>
      </p:sp>
    </p:spTree>
    <p:extLst>
      <p:ext uri="{BB962C8B-B14F-4D97-AF65-F5344CB8AC3E}">
        <p14:creationId xmlns:p14="http://schemas.microsoft.com/office/powerpoint/2010/main" val="147584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create repository specific configurations, but this is pretty advanced </a:t>
            </a:r>
          </a:p>
          <a:p>
            <a:endParaRPr lang="en-US" dirty="0"/>
          </a:p>
          <a:p>
            <a:r>
              <a:rPr lang="en-US" dirty="0"/>
              <a:t>Set carriage return line feed</a:t>
            </a:r>
          </a:p>
        </p:txBody>
      </p:sp>
      <p:sp>
        <p:nvSpPr>
          <p:cNvPr id="4" name="Slide Number Placeholder 3"/>
          <p:cNvSpPr>
            <a:spLocks noGrp="1"/>
          </p:cNvSpPr>
          <p:nvPr>
            <p:ph type="sldNum" sz="quarter" idx="5"/>
          </p:nvPr>
        </p:nvSpPr>
        <p:spPr/>
        <p:txBody>
          <a:bodyPr/>
          <a:lstStyle/>
          <a:p>
            <a:fld id="{68B04B03-D51E-4557-B29B-89BC54BA8F69}" type="slidenum">
              <a:rPr lang="en-US" smtClean="0"/>
              <a:t>23</a:t>
            </a:fld>
            <a:endParaRPr lang="en-US"/>
          </a:p>
        </p:txBody>
      </p:sp>
    </p:spTree>
    <p:extLst>
      <p:ext uri="{BB962C8B-B14F-4D97-AF65-F5344CB8AC3E}">
        <p14:creationId xmlns:p14="http://schemas.microsoft.com/office/powerpoint/2010/main" val="2715445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04B03-D51E-4557-B29B-89BC54BA8F69}" type="slidenum">
              <a:rPr lang="en-US" smtClean="0"/>
              <a:t>2</a:t>
            </a:fld>
            <a:endParaRPr lang="en-US"/>
          </a:p>
        </p:txBody>
      </p:sp>
    </p:spTree>
    <p:extLst>
      <p:ext uri="{BB962C8B-B14F-4D97-AF65-F5344CB8AC3E}">
        <p14:creationId xmlns:p14="http://schemas.microsoft.com/office/powerpoint/2010/main" val="141837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many technicalities.</a:t>
            </a:r>
          </a:p>
          <a:p>
            <a:endParaRPr lang="en-US" dirty="0"/>
          </a:p>
        </p:txBody>
      </p:sp>
      <p:sp>
        <p:nvSpPr>
          <p:cNvPr id="4" name="Slide Number Placeholder 3"/>
          <p:cNvSpPr>
            <a:spLocks noGrp="1"/>
          </p:cNvSpPr>
          <p:nvPr>
            <p:ph type="sldNum" sz="quarter" idx="5"/>
          </p:nvPr>
        </p:nvSpPr>
        <p:spPr/>
        <p:txBody>
          <a:bodyPr/>
          <a:lstStyle/>
          <a:p>
            <a:fld id="{68B04B03-D51E-4557-B29B-89BC54BA8F69}" type="slidenum">
              <a:rPr lang="en-US" smtClean="0"/>
              <a:t>24</a:t>
            </a:fld>
            <a:endParaRPr lang="en-US"/>
          </a:p>
        </p:txBody>
      </p:sp>
    </p:spTree>
    <p:extLst>
      <p:ext uri="{BB962C8B-B14F-4D97-AF65-F5344CB8AC3E}">
        <p14:creationId xmlns:p14="http://schemas.microsoft.com/office/powerpoint/2010/main" val="3851374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0375" indent="-460375">
              <a:buFont typeface="Wingdings" panose="05000000000000000000" pitchFamily="2" charset="2"/>
              <a:buChar char="ü"/>
            </a:pPr>
            <a:r>
              <a:rPr lang="en-US" dirty="0"/>
              <a:t>Each new snapshot becomes a node inside </a:t>
            </a:r>
            <a:r>
              <a:rPr lang="en-US" i="1" dirty="0"/>
              <a:t>.git</a:t>
            </a:r>
          </a:p>
          <a:p>
            <a:pPr marL="460375" indent="-460375">
              <a:buFont typeface="Wingdings" panose="05000000000000000000" pitchFamily="2" charset="2"/>
              <a:buChar char="ü"/>
            </a:pPr>
            <a:r>
              <a:rPr lang="en-US" dirty="0"/>
              <a:t>Each node is connected to its predecessor</a:t>
            </a:r>
          </a:p>
          <a:p>
            <a:endParaRPr lang="en-US" dirty="0"/>
          </a:p>
        </p:txBody>
      </p:sp>
      <p:sp>
        <p:nvSpPr>
          <p:cNvPr id="4" name="Slide Number Placeholder 3"/>
          <p:cNvSpPr>
            <a:spLocks noGrp="1"/>
          </p:cNvSpPr>
          <p:nvPr>
            <p:ph type="sldNum" sz="quarter" idx="5"/>
          </p:nvPr>
        </p:nvSpPr>
        <p:spPr/>
        <p:txBody>
          <a:bodyPr/>
          <a:lstStyle/>
          <a:p>
            <a:fld id="{68B04B03-D51E-4557-B29B-89BC54BA8F69}" type="slidenum">
              <a:rPr lang="en-US" smtClean="0"/>
              <a:t>25</a:t>
            </a:fld>
            <a:endParaRPr lang="en-US"/>
          </a:p>
        </p:txBody>
      </p:sp>
    </p:spTree>
    <p:extLst>
      <p:ext uri="{BB962C8B-B14F-4D97-AF65-F5344CB8AC3E}">
        <p14:creationId xmlns:p14="http://schemas.microsoft.com/office/powerpoint/2010/main" val="2273866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04B03-D51E-4557-B29B-89BC54BA8F69}" type="slidenum">
              <a:rPr lang="en-US" smtClean="0"/>
              <a:t>27</a:t>
            </a:fld>
            <a:endParaRPr lang="en-US"/>
          </a:p>
        </p:txBody>
      </p:sp>
    </p:spTree>
    <p:extLst>
      <p:ext uri="{BB962C8B-B14F-4D97-AF65-F5344CB8AC3E}">
        <p14:creationId xmlns:p14="http://schemas.microsoft.com/office/powerpoint/2010/main" val="3487516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like bringing a significant other to a family photo</a:t>
            </a:r>
          </a:p>
          <a:p>
            <a:endParaRPr lang="en-US" dirty="0"/>
          </a:p>
          <a:p>
            <a:r>
              <a:rPr lang="en-US" dirty="0"/>
              <a:t>First you must be asked to bring that person in the family photo.</a:t>
            </a:r>
          </a:p>
          <a:p>
            <a:endParaRPr lang="en-US" dirty="0"/>
          </a:p>
          <a:p>
            <a:r>
              <a:rPr lang="en-US" dirty="0"/>
              <a:t>Then </a:t>
            </a:r>
          </a:p>
        </p:txBody>
      </p:sp>
      <p:sp>
        <p:nvSpPr>
          <p:cNvPr id="4" name="Slide Number Placeholder 3"/>
          <p:cNvSpPr>
            <a:spLocks noGrp="1"/>
          </p:cNvSpPr>
          <p:nvPr>
            <p:ph type="sldNum" sz="quarter" idx="5"/>
          </p:nvPr>
        </p:nvSpPr>
        <p:spPr/>
        <p:txBody>
          <a:bodyPr/>
          <a:lstStyle/>
          <a:p>
            <a:fld id="{68B04B03-D51E-4557-B29B-89BC54BA8F69}" type="slidenum">
              <a:rPr lang="en-US" smtClean="0"/>
              <a:t>28</a:t>
            </a:fld>
            <a:endParaRPr lang="en-US"/>
          </a:p>
        </p:txBody>
      </p:sp>
    </p:spTree>
    <p:extLst>
      <p:ext uri="{BB962C8B-B14F-4D97-AF65-F5344CB8AC3E}">
        <p14:creationId xmlns:p14="http://schemas.microsoft.com/office/powerpoint/2010/main" val="2641490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04B03-D51E-4557-B29B-89BC54BA8F69}" type="slidenum">
              <a:rPr lang="en-US" smtClean="0"/>
              <a:t>29</a:t>
            </a:fld>
            <a:endParaRPr lang="en-US"/>
          </a:p>
        </p:txBody>
      </p:sp>
    </p:spTree>
    <p:extLst>
      <p:ext uri="{BB962C8B-B14F-4D97-AF65-F5344CB8AC3E}">
        <p14:creationId xmlns:p14="http://schemas.microsoft.com/office/powerpoint/2010/main" val="2522775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https://docs.github.com/en/github/authenticating-to-github/connecting-to-github-with-ssh/generating-a-new-ssh-key-and-adding-it-to-the-ssh-agent</a:t>
            </a:r>
          </a:p>
        </p:txBody>
      </p:sp>
      <p:sp>
        <p:nvSpPr>
          <p:cNvPr id="4" name="Slide Number Placeholder 3"/>
          <p:cNvSpPr>
            <a:spLocks noGrp="1"/>
          </p:cNvSpPr>
          <p:nvPr>
            <p:ph type="sldNum" sz="quarter" idx="5"/>
          </p:nvPr>
        </p:nvSpPr>
        <p:spPr/>
        <p:txBody>
          <a:bodyPr/>
          <a:lstStyle/>
          <a:p>
            <a:fld id="{68B04B03-D51E-4557-B29B-89BC54BA8F69}" type="slidenum">
              <a:rPr lang="en-US" smtClean="0"/>
              <a:t>32</a:t>
            </a:fld>
            <a:endParaRPr lang="en-US"/>
          </a:p>
        </p:txBody>
      </p:sp>
    </p:spTree>
    <p:extLst>
      <p:ext uri="{BB962C8B-B14F-4D97-AF65-F5344CB8AC3E}">
        <p14:creationId xmlns:p14="http://schemas.microsoft.com/office/powerpoint/2010/main" val="3788994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has become cornerstone in all things related to software. Knowing how to program is easy, knowing how to be a useful programmer and engineer requires knowing Git. </a:t>
            </a:r>
          </a:p>
          <a:p>
            <a:endParaRPr lang="en-US" dirty="0"/>
          </a:p>
          <a:p>
            <a:r>
              <a:rPr lang="en-US" dirty="0"/>
              <a:t>Exploring and creating open-source projects</a:t>
            </a:r>
          </a:p>
          <a:p>
            <a:endParaRPr lang="en-US" dirty="0"/>
          </a:p>
          <a:p>
            <a:r>
              <a:rPr lang="en-US" dirty="0"/>
              <a:t>Git Core Concepts:</a:t>
            </a:r>
          </a:p>
          <a:p>
            <a:r>
              <a:rPr lang="en-US" dirty="0"/>
              <a:t>Branching</a:t>
            </a:r>
          </a:p>
          <a:p>
            <a:r>
              <a:rPr lang="en-US" dirty="0"/>
              <a:t>Pulling from files</a:t>
            </a:r>
          </a:p>
        </p:txBody>
      </p:sp>
      <p:sp>
        <p:nvSpPr>
          <p:cNvPr id="4" name="Slide Number Placeholder 3"/>
          <p:cNvSpPr>
            <a:spLocks noGrp="1"/>
          </p:cNvSpPr>
          <p:nvPr>
            <p:ph type="sldNum" sz="quarter" idx="5"/>
          </p:nvPr>
        </p:nvSpPr>
        <p:spPr/>
        <p:txBody>
          <a:bodyPr/>
          <a:lstStyle/>
          <a:p>
            <a:fld id="{68B04B03-D51E-4557-B29B-89BC54BA8F69}" type="slidenum">
              <a:rPr lang="en-US" smtClean="0"/>
              <a:t>3</a:t>
            </a:fld>
            <a:endParaRPr lang="en-US"/>
          </a:p>
        </p:txBody>
      </p:sp>
    </p:spTree>
    <p:extLst>
      <p:ext uri="{BB962C8B-B14F-4D97-AF65-F5344CB8AC3E}">
        <p14:creationId xmlns:p14="http://schemas.microsoft.com/office/powerpoint/2010/main" val="2400206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included in final presentation</a:t>
            </a:r>
          </a:p>
        </p:txBody>
      </p:sp>
      <p:sp>
        <p:nvSpPr>
          <p:cNvPr id="4" name="Slide Number Placeholder 3"/>
          <p:cNvSpPr>
            <a:spLocks noGrp="1"/>
          </p:cNvSpPr>
          <p:nvPr>
            <p:ph type="sldNum" sz="quarter" idx="5"/>
          </p:nvPr>
        </p:nvSpPr>
        <p:spPr/>
        <p:txBody>
          <a:bodyPr/>
          <a:lstStyle/>
          <a:p>
            <a:fld id="{68B04B03-D51E-4557-B29B-89BC54BA8F69}" type="slidenum">
              <a:rPr lang="en-US" smtClean="0"/>
              <a:t>5</a:t>
            </a:fld>
            <a:endParaRPr lang="en-US"/>
          </a:p>
        </p:txBody>
      </p:sp>
    </p:spTree>
    <p:extLst>
      <p:ext uri="{BB962C8B-B14F-4D97-AF65-F5344CB8AC3E}">
        <p14:creationId xmlns:p14="http://schemas.microsoft.com/office/powerpoint/2010/main" val="2106401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GUI</a:t>
            </a:r>
            <a:r>
              <a:rPr lang="en-US" dirty="0"/>
              <a:t> – user initiates actions by choosing (point &amp; click) from a palate of icons, buttons, sliders, drag n drop; usually local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Users are reminded of all the actions available to them.</a:t>
            </a:r>
          </a:p>
          <a:p>
            <a:endParaRPr lang="en-US" dirty="0"/>
          </a:p>
        </p:txBody>
      </p:sp>
      <p:sp>
        <p:nvSpPr>
          <p:cNvPr id="4" name="Slide Number Placeholder 3"/>
          <p:cNvSpPr>
            <a:spLocks noGrp="1"/>
          </p:cNvSpPr>
          <p:nvPr>
            <p:ph type="sldNum" sz="quarter" idx="5"/>
          </p:nvPr>
        </p:nvSpPr>
        <p:spPr/>
        <p:txBody>
          <a:bodyPr/>
          <a:lstStyle/>
          <a:p>
            <a:fld id="{68B04B03-D51E-4557-B29B-89BC54BA8F69}" type="slidenum">
              <a:rPr lang="en-US" smtClean="0"/>
              <a:t>6</a:t>
            </a:fld>
            <a:endParaRPr lang="en-US"/>
          </a:p>
        </p:txBody>
      </p:sp>
    </p:spTree>
    <p:extLst>
      <p:ext uri="{BB962C8B-B14F-4D97-AF65-F5344CB8AC3E}">
        <p14:creationId xmlns:p14="http://schemas.microsoft.com/office/powerpoint/2010/main" val="3265374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shell is first opened, you are presented with a </a:t>
            </a:r>
            <a:r>
              <a:rPr lang="en-US" b="1" dirty="0"/>
              <a:t>prompt</a:t>
            </a:r>
            <a:r>
              <a:rPr lang="en-US" dirty="0"/>
              <a:t> indicating that the shell is waiting for input</a:t>
            </a:r>
          </a:p>
          <a:p>
            <a:endParaRPr lang="en-US" dirty="0"/>
          </a:p>
          <a:p>
            <a:r>
              <a:rPr lang="en-US" dirty="0"/>
              <a:t>Machine name @ username.</a:t>
            </a:r>
          </a:p>
          <a:p>
            <a:endParaRPr lang="en-US" dirty="0"/>
          </a:p>
          <a:p>
            <a:r>
              <a:rPr lang="en-US" dirty="0"/>
              <a:t>My personal preference is to think of each command as if it were a computer program function that I wrote myself in a language like Java. Just like every function, a computer program takes a specific kind of input (string, file name), transforms the data using a specific set of steps, then outputs the data as indicated by the instructions</a:t>
            </a:r>
          </a:p>
        </p:txBody>
      </p:sp>
      <p:sp>
        <p:nvSpPr>
          <p:cNvPr id="4" name="Slide Number Placeholder 3"/>
          <p:cNvSpPr>
            <a:spLocks noGrp="1"/>
          </p:cNvSpPr>
          <p:nvPr>
            <p:ph type="sldNum" sz="quarter" idx="5"/>
          </p:nvPr>
        </p:nvSpPr>
        <p:spPr/>
        <p:txBody>
          <a:bodyPr/>
          <a:lstStyle/>
          <a:p>
            <a:fld id="{68B04B03-D51E-4557-B29B-89BC54BA8F69}" type="slidenum">
              <a:rPr lang="en-US" smtClean="0"/>
              <a:t>7</a:t>
            </a:fld>
            <a:endParaRPr lang="en-US"/>
          </a:p>
        </p:txBody>
      </p:sp>
    </p:spTree>
    <p:extLst>
      <p:ext uri="{BB962C8B-B14F-4D97-AF65-F5344CB8AC3E}">
        <p14:creationId xmlns:p14="http://schemas.microsoft.com/office/powerpoint/2010/main" val="3105229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As developers, we are constantly learning new tools and technologies to create and maintain our own tools. You get used to being confused. That is the point of learning and growing</a:t>
            </a:r>
          </a:p>
          <a:p>
            <a:pPr marL="228600" indent="-228600">
              <a:buAutoNum type="arabicPeriod"/>
            </a:pPr>
            <a:endParaRPr lang="en-US" dirty="0"/>
          </a:p>
          <a:p>
            <a:pPr marL="228600" indent="-228600">
              <a:buAutoNum type="arabicPeriod"/>
            </a:pPr>
            <a:r>
              <a:rPr lang="en-US" dirty="0"/>
              <a:t>In GUIs, actions are typically limited to single actions in single files inside single computer applications. The largest benefit to using the command line is the tools it provides you to chain commands and computer programs together, so to get the best features out of each. Imagine the power of being able to harness the word processing power of MS word, the graphical development power of Adobe illustrator, and the document control power of Adobe Acrobat. Though it would be nice, the very nature of GUIs makes this impossible.</a:t>
            </a:r>
          </a:p>
          <a:p>
            <a:pPr marL="228600" indent="-228600">
              <a:buAutoNum type="arabicPeriod"/>
            </a:pPr>
            <a:endParaRPr lang="en-US" dirty="0"/>
          </a:p>
          <a:p>
            <a:pPr marL="228600" indent="-228600">
              <a:buAutoNum type="arabicPeriod"/>
            </a:pPr>
            <a:r>
              <a:rPr lang="en-US" dirty="0"/>
              <a:t>The </a:t>
            </a:r>
            <a:r>
              <a:rPr lang="en-US" dirty="0" err="1"/>
              <a:t>practicalness</a:t>
            </a:r>
            <a:r>
              <a:rPr lang="en-US" dirty="0"/>
              <a:t> of GUIs comes from their ability allow the user to always know what options are available to them. However, the set needs for each user depends on the task at hand (writing paragraphs, editing photos, browsing web pages, creating diagrams, writing code). If a GUI presented all possible actions of the computer at all times, nothing would get done. This fact fundamentally makes GUI unable to harness the full power of the computer nor its users.</a:t>
            </a:r>
          </a:p>
          <a:p>
            <a:pPr marL="228600" indent="-228600">
              <a:buAutoNum type="arabicPeriod"/>
            </a:pPr>
            <a:endParaRPr lang="en-US" dirty="0"/>
          </a:p>
          <a:p>
            <a:pPr marL="228600" indent="-228600">
              <a:buAutoNum type="arabicPeriod"/>
            </a:pPr>
            <a:r>
              <a:rPr lang="en-US" dirty="0"/>
              <a:t>Many actions like making similar folders, editing similar files, and deleting stuff requires the user to execute the same few actions over and over. The whole purpose of having computers is to make human beings do less work. Repetition has no business in the computing world because we are able to master the art of writing scripts. Similarly, calling commands with many arguments can be shortened using aliases</a:t>
            </a:r>
          </a:p>
          <a:p>
            <a:endParaRPr lang="en-US" dirty="0"/>
          </a:p>
          <a:p>
            <a:endParaRPr lang="en-US" dirty="0"/>
          </a:p>
        </p:txBody>
      </p:sp>
      <p:sp>
        <p:nvSpPr>
          <p:cNvPr id="4" name="Slide Number Placeholder 3"/>
          <p:cNvSpPr>
            <a:spLocks noGrp="1"/>
          </p:cNvSpPr>
          <p:nvPr>
            <p:ph type="sldNum" sz="quarter" idx="5"/>
          </p:nvPr>
        </p:nvSpPr>
        <p:spPr/>
        <p:txBody>
          <a:bodyPr/>
          <a:lstStyle/>
          <a:p>
            <a:fld id="{68B04B03-D51E-4557-B29B-89BC54BA8F69}" type="slidenum">
              <a:rPr lang="en-US" smtClean="0"/>
              <a:t>9</a:t>
            </a:fld>
            <a:endParaRPr lang="en-US"/>
          </a:p>
        </p:txBody>
      </p:sp>
    </p:spTree>
    <p:extLst>
      <p:ext uri="{BB962C8B-B14F-4D97-AF65-F5344CB8AC3E}">
        <p14:creationId xmlns:p14="http://schemas.microsoft.com/office/powerpoint/2010/main" val="2769345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04B03-D51E-4557-B29B-89BC54BA8F69}" type="slidenum">
              <a:rPr lang="en-US" smtClean="0"/>
              <a:t>11</a:t>
            </a:fld>
            <a:endParaRPr lang="en-US"/>
          </a:p>
        </p:txBody>
      </p:sp>
    </p:spTree>
    <p:extLst>
      <p:ext uri="{BB962C8B-B14F-4D97-AF65-F5344CB8AC3E}">
        <p14:creationId xmlns:p14="http://schemas.microsoft.com/office/powerpoint/2010/main" val="1076096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04B03-D51E-4557-B29B-89BC54BA8F69}" type="slidenum">
              <a:rPr lang="en-US" smtClean="0"/>
              <a:t>12</a:t>
            </a:fld>
            <a:endParaRPr lang="en-US"/>
          </a:p>
        </p:txBody>
      </p:sp>
    </p:spTree>
    <p:extLst>
      <p:ext uri="{BB962C8B-B14F-4D97-AF65-F5344CB8AC3E}">
        <p14:creationId xmlns:p14="http://schemas.microsoft.com/office/powerpoint/2010/main" val="113991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097E2-93DF-4FB1-8099-802C9F633F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94C768-0A56-48C7-8D4F-BCC1800A88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B20414-C2FA-4852-BA16-BEED393F818C}"/>
              </a:ext>
            </a:extLst>
          </p:cNvPr>
          <p:cNvSpPr>
            <a:spLocks noGrp="1"/>
          </p:cNvSpPr>
          <p:nvPr>
            <p:ph type="dt" sz="half" idx="10"/>
          </p:nvPr>
        </p:nvSpPr>
        <p:spPr/>
        <p:txBody>
          <a:bodyPr/>
          <a:lstStyle/>
          <a:p>
            <a:fld id="{1B1297A7-27EE-42D8-AF26-9664C22DF2D9}" type="datetimeFigureOut">
              <a:rPr lang="en-US" smtClean="0"/>
              <a:t>6/23/22</a:t>
            </a:fld>
            <a:endParaRPr lang="en-US"/>
          </a:p>
        </p:txBody>
      </p:sp>
      <p:sp>
        <p:nvSpPr>
          <p:cNvPr id="5" name="Footer Placeholder 4">
            <a:extLst>
              <a:ext uri="{FF2B5EF4-FFF2-40B4-BE49-F238E27FC236}">
                <a16:creationId xmlns:a16="http://schemas.microsoft.com/office/drawing/2014/main" id="{4FC97562-D22E-44A8-8AA2-3E09D5C13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F3AA5-A630-4CF4-A62F-2F36C99F2833}"/>
              </a:ext>
            </a:extLst>
          </p:cNvPr>
          <p:cNvSpPr>
            <a:spLocks noGrp="1"/>
          </p:cNvSpPr>
          <p:nvPr>
            <p:ph type="sldNum" sz="quarter" idx="12"/>
          </p:nvPr>
        </p:nvSpPr>
        <p:spPr/>
        <p:txBody>
          <a:bodyPr/>
          <a:lstStyle/>
          <a:p>
            <a:fld id="{E090EA4D-366E-4212-96B3-CF4C4E02C224}" type="slidenum">
              <a:rPr lang="en-US" smtClean="0"/>
              <a:t>‹#›</a:t>
            </a:fld>
            <a:endParaRPr lang="en-US"/>
          </a:p>
        </p:txBody>
      </p:sp>
    </p:spTree>
    <p:extLst>
      <p:ext uri="{BB962C8B-B14F-4D97-AF65-F5344CB8AC3E}">
        <p14:creationId xmlns:p14="http://schemas.microsoft.com/office/powerpoint/2010/main" val="135107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6E5B-7062-4C1F-AEC9-6010CF72BF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958813-B628-441D-BDFF-5BD91D40AF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A0ADC-6DC2-4901-AF17-BF59F068BEE1}"/>
              </a:ext>
            </a:extLst>
          </p:cNvPr>
          <p:cNvSpPr>
            <a:spLocks noGrp="1"/>
          </p:cNvSpPr>
          <p:nvPr>
            <p:ph type="dt" sz="half" idx="10"/>
          </p:nvPr>
        </p:nvSpPr>
        <p:spPr/>
        <p:txBody>
          <a:bodyPr/>
          <a:lstStyle/>
          <a:p>
            <a:fld id="{1B1297A7-27EE-42D8-AF26-9664C22DF2D9}" type="datetimeFigureOut">
              <a:rPr lang="en-US" smtClean="0"/>
              <a:t>6/23/22</a:t>
            </a:fld>
            <a:endParaRPr lang="en-US"/>
          </a:p>
        </p:txBody>
      </p:sp>
      <p:sp>
        <p:nvSpPr>
          <p:cNvPr id="5" name="Footer Placeholder 4">
            <a:extLst>
              <a:ext uri="{FF2B5EF4-FFF2-40B4-BE49-F238E27FC236}">
                <a16:creationId xmlns:a16="http://schemas.microsoft.com/office/drawing/2014/main" id="{27C5A88E-633C-4459-9A52-FB61A4B41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18CCE-353C-44B8-84B0-2EF4FDBB23DE}"/>
              </a:ext>
            </a:extLst>
          </p:cNvPr>
          <p:cNvSpPr>
            <a:spLocks noGrp="1"/>
          </p:cNvSpPr>
          <p:nvPr>
            <p:ph type="sldNum" sz="quarter" idx="12"/>
          </p:nvPr>
        </p:nvSpPr>
        <p:spPr/>
        <p:txBody>
          <a:bodyPr/>
          <a:lstStyle/>
          <a:p>
            <a:fld id="{E090EA4D-366E-4212-96B3-CF4C4E02C224}" type="slidenum">
              <a:rPr lang="en-US" smtClean="0"/>
              <a:t>‹#›</a:t>
            </a:fld>
            <a:endParaRPr lang="en-US"/>
          </a:p>
        </p:txBody>
      </p:sp>
    </p:spTree>
    <p:extLst>
      <p:ext uri="{BB962C8B-B14F-4D97-AF65-F5344CB8AC3E}">
        <p14:creationId xmlns:p14="http://schemas.microsoft.com/office/powerpoint/2010/main" val="331050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902A36-1118-411A-ADC0-128D60C72C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016F2-FFA2-4A7A-B527-EA5C8A02F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FE29E-1A89-4B54-B41C-EBEB038C5600}"/>
              </a:ext>
            </a:extLst>
          </p:cNvPr>
          <p:cNvSpPr>
            <a:spLocks noGrp="1"/>
          </p:cNvSpPr>
          <p:nvPr>
            <p:ph type="dt" sz="half" idx="10"/>
          </p:nvPr>
        </p:nvSpPr>
        <p:spPr/>
        <p:txBody>
          <a:bodyPr/>
          <a:lstStyle/>
          <a:p>
            <a:fld id="{1B1297A7-27EE-42D8-AF26-9664C22DF2D9}" type="datetimeFigureOut">
              <a:rPr lang="en-US" smtClean="0"/>
              <a:t>6/23/22</a:t>
            </a:fld>
            <a:endParaRPr lang="en-US"/>
          </a:p>
        </p:txBody>
      </p:sp>
      <p:sp>
        <p:nvSpPr>
          <p:cNvPr id="5" name="Footer Placeholder 4">
            <a:extLst>
              <a:ext uri="{FF2B5EF4-FFF2-40B4-BE49-F238E27FC236}">
                <a16:creationId xmlns:a16="http://schemas.microsoft.com/office/drawing/2014/main" id="{CE8BEE6A-3E86-4292-BC9A-FB380024E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AFA32-30BA-4F62-9C33-52204EE258CC}"/>
              </a:ext>
            </a:extLst>
          </p:cNvPr>
          <p:cNvSpPr>
            <a:spLocks noGrp="1"/>
          </p:cNvSpPr>
          <p:nvPr>
            <p:ph type="sldNum" sz="quarter" idx="12"/>
          </p:nvPr>
        </p:nvSpPr>
        <p:spPr/>
        <p:txBody>
          <a:bodyPr/>
          <a:lstStyle/>
          <a:p>
            <a:fld id="{E090EA4D-366E-4212-96B3-CF4C4E02C224}" type="slidenum">
              <a:rPr lang="en-US" smtClean="0"/>
              <a:t>‹#›</a:t>
            </a:fld>
            <a:endParaRPr lang="en-US"/>
          </a:p>
        </p:txBody>
      </p:sp>
    </p:spTree>
    <p:extLst>
      <p:ext uri="{BB962C8B-B14F-4D97-AF65-F5344CB8AC3E}">
        <p14:creationId xmlns:p14="http://schemas.microsoft.com/office/powerpoint/2010/main" val="236869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061F-D32D-4E69-B76F-F8EA08EAC5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7ED065-0FE9-418E-9F7C-AE584F7AEA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FE46C-6CFD-42D1-815E-D9240D180DAE}"/>
              </a:ext>
            </a:extLst>
          </p:cNvPr>
          <p:cNvSpPr>
            <a:spLocks noGrp="1"/>
          </p:cNvSpPr>
          <p:nvPr>
            <p:ph type="dt" sz="half" idx="10"/>
          </p:nvPr>
        </p:nvSpPr>
        <p:spPr/>
        <p:txBody>
          <a:bodyPr/>
          <a:lstStyle/>
          <a:p>
            <a:fld id="{1B1297A7-27EE-42D8-AF26-9664C22DF2D9}" type="datetimeFigureOut">
              <a:rPr lang="en-US" smtClean="0"/>
              <a:t>6/23/22</a:t>
            </a:fld>
            <a:endParaRPr lang="en-US"/>
          </a:p>
        </p:txBody>
      </p:sp>
      <p:sp>
        <p:nvSpPr>
          <p:cNvPr id="5" name="Footer Placeholder 4">
            <a:extLst>
              <a:ext uri="{FF2B5EF4-FFF2-40B4-BE49-F238E27FC236}">
                <a16:creationId xmlns:a16="http://schemas.microsoft.com/office/drawing/2014/main" id="{90E8C4E0-18A4-44EF-9D57-AB48AEB33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3DC81-D616-427E-A434-BE28D1880B2F}"/>
              </a:ext>
            </a:extLst>
          </p:cNvPr>
          <p:cNvSpPr>
            <a:spLocks noGrp="1"/>
          </p:cNvSpPr>
          <p:nvPr>
            <p:ph type="sldNum" sz="quarter" idx="12"/>
          </p:nvPr>
        </p:nvSpPr>
        <p:spPr/>
        <p:txBody>
          <a:bodyPr/>
          <a:lstStyle/>
          <a:p>
            <a:fld id="{E090EA4D-366E-4212-96B3-CF4C4E02C224}" type="slidenum">
              <a:rPr lang="en-US" smtClean="0"/>
              <a:t>‹#›</a:t>
            </a:fld>
            <a:endParaRPr lang="en-US"/>
          </a:p>
        </p:txBody>
      </p:sp>
    </p:spTree>
    <p:extLst>
      <p:ext uri="{BB962C8B-B14F-4D97-AF65-F5344CB8AC3E}">
        <p14:creationId xmlns:p14="http://schemas.microsoft.com/office/powerpoint/2010/main" val="354390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98FE-18E5-41AE-873B-4F801EB38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C53FF2-0F33-4808-8392-15A1FF294E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ABF5C1-95B0-42E7-8DF6-077CB5A55F2A}"/>
              </a:ext>
            </a:extLst>
          </p:cNvPr>
          <p:cNvSpPr>
            <a:spLocks noGrp="1"/>
          </p:cNvSpPr>
          <p:nvPr>
            <p:ph type="dt" sz="half" idx="10"/>
          </p:nvPr>
        </p:nvSpPr>
        <p:spPr/>
        <p:txBody>
          <a:bodyPr/>
          <a:lstStyle/>
          <a:p>
            <a:fld id="{1B1297A7-27EE-42D8-AF26-9664C22DF2D9}" type="datetimeFigureOut">
              <a:rPr lang="en-US" smtClean="0"/>
              <a:t>6/23/22</a:t>
            </a:fld>
            <a:endParaRPr lang="en-US"/>
          </a:p>
        </p:txBody>
      </p:sp>
      <p:sp>
        <p:nvSpPr>
          <p:cNvPr id="5" name="Footer Placeholder 4">
            <a:extLst>
              <a:ext uri="{FF2B5EF4-FFF2-40B4-BE49-F238E27FC236}">
                <a16:creationId xmlns:a16="http://schemas.microsoft.com/office/drawing/2014/main" id="{EDB805C6-95B3-41FB-8449-A52097ABB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A66F0-C06B-450C-BC5B-297B909249F8}"/>
              </a:ext>
            </a:extLst>
          </p:cNvPr>
          <p:cNvSpPr>
            <a:spLocks noGrp="1"/>
          </p:cNvSpPr>
          <p:nvPr>
            <p:ph type="sldNum" sz="quarter" idx="12"/>
          </p:nvPr>
        </p:nvSpPr>
        <p:spPr/>
        <p:txBody>
          <a:bodyPr/>
          <a:lstStyle/>
          <a:p>
            <a:fld id="{E090EA4D-366E-4212-96B3-CF4C4E02C224}" type="slidenum">
              <a:rPr lang="en-US" smtClean="0"/>
              <a:t>‹#›</a:t>
            </a:fld>
            <a:endParaRPr lang="en-US"/>
          </a:p>
        </p:txBody>
      </p:sp>
    </p:spTree>
    <p:extLst>
      <p:ext uri="{BB962C8B-B14F-4D97-AF65-F5344CB8AC3E}">
        <p14:creationId xmlns:p14="http://schemas.microsoft.com/office/powerpoint/2010/main" val="412473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FEAD-2096-4526-8E50-BE208802AC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9A509E-57CB-437C-BAD1-A8725B647F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97F97A-AFD7-442F-A79D-5EC14EE8B0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B8B652-7DB3-4463-9F8B-82D9DD640DC3}"/>
              </a:ext>
            </a:extLst>
          </p:cNvPr>
          <p:cNvSpPr>
            <a:spLocks noGrp="1"/>
          </p:cNvSpPr>
          <p:nvPr>
            <p:ph type="dt" sz="half" idx="10"/>
          </p:nvPr>
        </p:nvSpPr>
        <p:spPr/>
        <p:txBody>
          <a:bodyPr/>
          <a:lstStyle/>
          <a:p>
            <a:fld id="{1B1297A7-27EE-42D8-AF26-9664C22DF2D9}" type="datetimeFigureOut">
              <a:rPr lang="en-US" smtClean="0"/>
              <a:t>6/23/22</a:t>
            </a:fld>
            <a:endParaRPr lang="en-US"/>
          </a:p>
        </p:txBody>
      </p:sp>
      <p:sp>
        <p:nvSpPr>
          <p:cNvPr id="6" name="Footer Placeholder 5">
            <a:extLst>
              <a:ext uri="{FF2B5EF4-FFF2-40B4-BE49-F238E27FC236}">
                <a16:creationId xmlns:a16="http://schemas.microsoft.com/office/drawing/2014/main" id="{D0C0D9F3-9DC4-4C79-868B-18B512404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C64BC-330E-40BA-A8E7-361322C5892D}"/>
              </a:ext>
            </a:extLst>
          </p:cNvPr>
          <p:cNvSpPr>
            <a:spLocks noGrp="1"/>
          </p:cNvSpPr>
          <p:nvPr>
            <p:ph type="sldNum" sz="quarter" idx="12"/>
          </p:nvPr>
        </p:nvSpPr>
        <p:spPr/>
        <p:txBody>
          <a:bodyPr/>
          <a:lstStyle/>
          <a:p>
            <a:fld id="{E090EA4D-366E-4212-96B3-CF4C4E02C224}" type="slidenum">
              <a:rPr lang="en-US" smtClean="0"/>
              <a:t>‹#›</a:t>
            </a:fld>
            <a:endParaRPr lang="en-US"/>
          </a:p>
        </p:txBody>
      </p:sp>
    </p:spTree>
    <p:extLst>
      <p:ext uri="{BB962C8B-B14F-4D97-AF65-F5344CB8AC3E}">
        <p14:creationId xmlns:p14="http://schemas.microsoft.com/office/powerpoint/2010/main" val="182202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C26A-C6B0-47A8-9B96-B0D0A3F630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9B8ED-47CB-4586-A3E4-7D64F0FE4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4C50C5-7B18-4366-8AF8-17980013C4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381D59-821E-48AD-AFA5-5F84E57063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9F7E65-1237-4F62-A338-8C04CE97F2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53830-E9CE-4993-B13E-DA132064D7B5}"/>
              </a:ext>
            </a:extLst>
          </p:cNvPr>
          <p:cNvSpPr>
            <a:spLocks noGrp="1"/>
          </p:cNvSpPr>
          <p:nvPr>
            <p:ph type="dt" sz="half" idx="10"/>
          </p:nvPr>
        </p:nvSpPr>
        <p:spPr/>
        <p:txBody>
          <a:bodyPr/>
          <a:lstStyle/>
          <a:p>
            <a:fld id="{1B1297A7-27EE-42D8-AF26-9664C22DF2D9}" type="datetimeFigureOut">
              <a:rPr lang="en-US" smtClean="0"/>
              <a:t>6/23/22</a:t>
            </a:fld>
            <a:endParaRPr lang="en-US"/>
          </a:p>
        </p:txBody>
      </p:sp>
      <p:sp>
        <p:nvSpPr>
          <p:cNvPr id="8" name="Footer Placeholder 7">
            <a:extLst>
              <a:ext uri="{FF2B5EF4-FFF2-40B4-BE49-F238E27FC236}">
                <a16:creationId xmlns:a16="http://schemas.microsoft.com/office/drawing/2014/main" id="{2E2A0250-7A1E-44E7-BC22-AD91EEFD52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79309F-618F-493A-AB47-DC9C1CE37457}"/>
              </a:ext>
            </a:extLst>
          </p:cNvPr>
          <p:cNvSpPr>
            <a:spLocks noGrp="1"/>
          </p:cNvSpPr>
          <p:nvPr>
            <p:ph type="sldNum" sz="quarter" idx="12"/>
          </p:nvPr>
        </p:nvSpPr>
        <p:spPr/>
        <p:txBody>
          <a:bodyPr/>
          <a:lstStyle/>
          <a:p>
            <a:fld id="{E090EA4D-366E-4212-96B3-CF4C4E02C224}" type="slidenum">
              <a:rPr lang="en-US" smtClean="0"/>
              <a:t>‹#›</a:t>
            </a:fld>
            <a:endParaRPr lang="en-US"/>
          </a:p>
        </p:txBody>
      </p:sp>
    </p:spTree>
    <p:extLst>
      <p:ext uri="{BB962C8B-B14F-4D97-AF65-F5344CB8AC3E}">
        <p14:creationId xmlns:p14="http://schemas.microsoft.com/office/powerpoint/2010/main" val="97189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0A0B-32D6-4383-839A-391B48DCD5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AB8490-31E5-471E-AD74-A475818DD421}"/>
              </a:ext>
            </a:extLst>
          </p:cNvPr>
          <p:cNvSpPr>
            <a:spLocks noGrp="1"/>
          </p:cNvSpPr>
          <p:nvPr>
            <p:ph type="dt" sz="half" idx="10"/>
          </p:nvPr>
        </p:nvSpPr>
        <p:spPr/>
        <p:txBody>
          <a:bodyPr/>
          <a:lstStyle/>
          <a:p>
            <a:fld id="{1B1297A7-27EE-42D8-AF26-9664C22DF2D9}" type="datetimeFigureOut">
              <a:rPr lang="en-US" smtClean="0"/>
              <a:t>6/23/22</a:t>
            </a:fld>
            <a:endParaRPr lang="en-US"/>
          </a:p>
        </p:txBody>
      </p:sp>
      <p:sp>
        <p:nvSpPr>
          <p:cNvPr id="4" name="Footer Placeholder 3">
            <a:extLst>
              <a:ext uri="{FF2B5EF4-FFF2-40B4-BE49-F238E27FC236}">
                <a16:creationId xmlns:a16="http://schemas.microsoft.com/office/drawing/2014/main" id="{1DEE0DAE-0A54-4AF3-8A8C-6115A61195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1FF594-0A87-4F6B-B948-A2DC3F2B0305}"/>
              </a:ext>
            </a:extLst>
          </p:cNvPr>
          <p:cNvSpPr>
            <a:spLocks noGrp="1"/>
          </p:cNvSpPr>
          <p:nvPr>
            <p:ph type="sldNum" sz="quarter" idx="12"/>
          </p:nvPr>
        </p:nvSpPr>
        <p:spPr/>
        <p:txBody>
          <a:bodyPr/>
          <a:lstStyle/>
          <a:p>
            <a:fld id="{E090EA4D-366E-4212-96B3-CF4C4E02C224}" type="slidenum">
              <a:rPr lang="en-US" smtClean="0"/>
              <a:t>‹#›</a:t>
            </a:fld>
            <a:endParaRPr lang="en-US"/>
          </a:p>
        </p:txBody>
      </p:sp>
    </p:spTree>
    <p:extLst>
      <p:ext uri="{BB962C8B-B14F-4D97-AF65-F5344CB8AC3E}">
        <p14:creationId xmlns:p14="http://schemas.microsoft.com/office/powerpoint/2010/main" val="288712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4FA9B9-53C9-4237-B7D3-5B3ED7E707EA}"/>
              </a:ext>
            </a:extLst>
          </p:cNvPr>
          <p:cNvSpPr>
            <a:spLocks noGrp="1"/>
          </p:cNvSpPr>
          <p:nvPr>
            <p:ph type="dt" sz="half" idx="10"/>
          </p:nvPr>
        </p:nvSpPr>
        <p:spPr/>
        <p:txBody>
          <a:bodyPr/>
          <a:lstStyle/>
          <a:p>
            <a:fld id="{1B1297A7-27EE-42D8-AF26-9664C22DF2D9}" type="datetimeFigureOut">
              <a:rPr lang="en-US" smtClean="0"/>
              <a:t>6/23/22</a:t>
            </a:fld>
            <a:endParaRPr lang="en-US"/>
          </a:p>
        </p:txBody>
      </p:sp>
      <p:sp>
        <p:nvSpPr>
          <p:cNvPr id="3" name="Footer Placeholder 2">
            <a:extLst>
              <a:ext uri="{FF2B5EF4-FFF2-40B4-BE49-F238E27FC236}">
                <a16:creationId xmlns:a16="http://schemas.microsoft.com/office/drawing/2014/main" id="{095597A8-2545-4EE3-9092-E629278ED3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BE4853-D0DA-4F00-ACCA-78021769DA49}"/>
              </a:ext>
            </a:extLst>
          </p:cNvPr>
          <p:cNvSpPr>
            <a:spLocks noGrp="1"/>
          </p:cNvSpPr>
          <p:nvPr>
            <p:ph type="sldNum" sz="quarter" idx="12"/>
          </p:nvPr>
        </p:nvSpPr>
        <p:spPr/>
        <p:txBody>
          <a:bodyPr/>
          <a:lstStyle/>
          <a:p>
            <a:fld id="{E090EA4D-366E-4212-96B3-CF4C4E02C224}" type="slidenum">
              <a:rPr lang="en-US" smtClean="0"/>
              <a:t>‹#›</a:t>
            </a:fld>
            <a:endParaRPr lang="en-US"/>
          </a:p>
        </p:txBody>
      </p:sp>
    </p:spTree>
    <p:extLst>
      <p:ext uri="{BB962C8B-B14F-4D97-AF65-F5344CB8AC3E}">
        <p14:creationId xmlns:p14="http://schemas.microsoft.com/office/powerpoint/2010/main" val="2998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2C92-F5D4-4EA5-9D6C-1AB7697EE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760738-9DA1-4146-9894-4C62731D7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0B211E-95DA-495C-8F1A-D75370A49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D7C2B-16AC-41FE-A62B-3C047E010B1D}"/>
              </a:ext>
            </a:extLst>
          </p:cNvPr>
          <p:cNvSpPr>
            <a:spLocks noGrp="1"/>
          </p:cNvSpPr>
          <p:nvPr>
            <p:ph type="dt" sz="half" idx="10"/>
          </p:nvPr>
        </p:nvSpPr>
        <p:spPr/>
        <p:txBody>
          <a:bodyPr/>
          <a:lstStyle/>
          <a:p>
            <a:fld id="{1B1297A7-27EE-42D8-AF26-9664C22DF2D9}" type="datetimeFigureOut">
              <a:rPr lang="en-US" smtClean="0"/>
              <a:t>6/23/22</a:t>
            </a:fld>
            <a:endParaRPr lang="en-US"/>
          </a:p>
        </p:txBody>
      </p:sp>
      <p:sp>
        <p:nvSpPr>
          <p:cNvPr id="6" name="Footer Placeholder 5">
            <a:extLst>
              <a:ext uri="{FF2B5EF4-FFF2-40B4-BE49-F238E27FC236}">
                <a16:creationId xmlns:a16="http://schemas.microsoft.com/office/drawing/2014/main" id="{69E75C57-9FBC-465E-8A57-679D6D4844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BD4F6C-C391-4940-85E5-8EEACB5BF193}"/>
              </a:ext>
            </a:extLst>
          </p:cNvPr>
          <p:cNvSpPr>
            <a:spLocks noGrp="1"/>
          </p:cNvSpPr>
          <p:nvPr>
            <p:ph type="sldNum" sz="quarter" idx="12"/>
          </p:nvPr>
        </p:nvSpPr>
        <p:spPr/>
        <p:txBody>
          <a:bodyPr/>
          <a:lstStyle/>
          <a:p>
            <a:fld id="{E090EA4D-366E-4212-96B3-CF4C4E02C224}" type="slidenum">
              <a:rPr lang="en-US" smtClean="0"/>
              <a:t>‹#›</a:t>
            </a:fld>
            <a:endParaRPr lang="en-US"/>
          </a:p>
        </p:txBody>
      </p:sp>
    </p:spTree>
    <p:extLst>
      <p:ext uri="{BB962C8B-B14F-4D97-AF65-F5344CB8AC3E}">
        <p14:creationId xmlns:p14="http://schemas.microsoft.com/office/powerpoint/2010/main" val="364706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E0D0-7F4C-44B8-81F1-8EC132A37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5F8329-254E-4ABE-AD30-BD6830194D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8E8D1C-AE87-45FD-B013-4C6F2BE1B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B668D-0803-4CB1-AE4E-8106913EF645}"/>
              </a:ext>
            </a:extLst>
          </p:cNvPr>
          <p:cNvSpPr>
            <a:spLocks noGrp="1"/>
          </p:cNvSpPr>
          <p:nvPr>
            <p:ph type="dt" sz="half" idx="10"/>
          </p:nvPr>
        </p:nvSpPr>
        <p:spPr/>
        <p:txBody>
          <a:bodyPr/>
          <a:lstStyle/>
          <a:p>
            <a:fld id="{1B1297A7-27EE-42D8-AF26-9664C22DF2D9}" type="datetimeFigureOut">
              <a:rPr lang="en-US" smtClean="0"/>
              <a:t>6/23/22</a:t>
            </a:fld>
            <a:endParaRPr lang="en-US"/>
          </a:p>
        </p:txBody>
      </p:sp>
      <p:sp>
        <p:nvSpPr>
          <p:cNvPr id="6" name="Footer Placeholder 5">
            <a:extLst>
              <a:ext uri="{FF2B5EF4-FFF2-40B4-BE49-F238E27FC236}">
                <a16:creationId xmlns:a16="http://schemas.microsoft.com/office/drawing/2014/main" id="{171EFD05-C433-4387-AFC1-65ACDA6B3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467A5-B4F9-4139-9413-F135A08ECD2E}"/>
              </a:ext>
            </a:extLst>
          </p:cNvPr>
          <p:cNvSpPr>
            <a:spLocks noGrp="1"/>
          </p:cNvSpPr>
          <p:nvPr>
            <p:ph type="sldNum" sz="quarter" idx="12"/>
          </p:nvPr>
        </p:nvSpPr>
        <p:spPr/>
        <p:txBody>
          <a:bodyPr/>
          <a:lstStyle/>
          <a:p>
            <a:fld id="{E090EA4D-366E-4212-96B3-CF4C4E02C224}" type="slidenum">
              <a:rPr lang="en-US" smtClean="0"/>
              <a:t>‹#›</a:t>
            </a:fld>
            <a:endParaRPr lang="en-US"/>
          </a:p>
        </p:txBody>
      </p:sp>
    </p:spTree>
    <p:extLst>
      <p:ext uri="{BB962C8B-B14F-4D97-AF65-F5344CB8AC3E}">
        <p14:creationId xmlns:p14="http://schemas.microsoft.com/office/powerpoint/2010/main" val="190162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8F2AFA-1857-47CE-9843-3EB1DF3A1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D48BB4-87F6-4035-8CF3-F6D69F7360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999B6-5B89-412D-8987-E9C93DA0F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297A7-27EE-42D8-AF26-9664C22DF2D9}" type="datetimeFigureOut">
              <a:rPr lang="en-US" smtClean="0"/>
              <a:t>6/23/22</a:t>
            </a:fld>
            <a:endParaRPr lang="en-US"/>
          </a:p>
        </p:txBody>
      </p:sp>
      <p:sp>
        <p:nvSpPr>
          <p:cNvPr id="5" name="Footer Placeholder 4">
            <a:extLst>
              <a:ext uri="{FF2B5EF4-FFF2-40B4-BE49-F238E27FC236}">
                <a16:creationId xmlns:a16="http://schemas.microsoft.com/office/drawing/2014/main" id="{8C86095A-3FC1-4114-AF45-A42CA5B09D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3CE426-DC71-47B5-B327-C5DDF4ADA7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0EA4D-366E-4212-96B3-CF4C4E02C224}" type="slidenum">
              <a:rPr lang="en-US" smtClean="0"/>
              <a:t>‹#›</a:t>
            </a:fld>
            <a:endParaRPr lang="en-US"/>
          </a:p>
        </p:txBody>
      </p:sp>
    </p:spTree>
    <p:extLst>
      <p:ext uri="{BB962C8B-B14F-4D97-AF65-F5344CB8AC3E}">
        <p14:creationId xmlns:p14="http://schemas.microsoft.com/office/powerpoint/2010/main" val="37208852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carpentry.github.io/shell-novic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missing.csail.mit.edu/2020/course-shel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odeshare.i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C0EC-AA18-47B1-9F23-F518E3301498}"/>
              </a:ext>
            </a:extLst>
          </p:cNvPr>
          <p:cNvSpPr>
            <a:spLocks noGrp="1"/>
          </p:cNvSpPr>
          <p:nvPr>
            <p:ph type="ctrTitle"/>
          </p:nvPr>
        </p:nvSpPr>
        <p:spPr>
          <a:xfrm>
            <a:off x="842356" y="1041400"/>
            <a:ext cx="10507287" cy="2387600"/>
          </a:xfrm>
        </p:spPr>
        <p:txBody>
          <a:bodyPr>
            <a:normAutofit/>
          </a:bodyPr>
          <a:lstStyle/>
          <a:p>
            <a:r>
              <a:rPr lang="en-US" dirty="0"/>
              <a:t>Git Part 2: The Command-Line Conceptual Barrier</a:t>
            </a:r>
          </a:p>
        </p:txBody>
      </p:sp>
      <p:sp>
        <p:nvSpPr>
          <p:cNvPr id="3" name="Subtitle 2">
            <a:extLst>
              <a:ext uri="{FF2B5EF4-FFF2-40B4-BE49-F238E27FC236}">
                <a16:creationId xmlns:a16="http://schemas.microsoft.com/office/drawing/2014/main" id="{DB0A232D-2D02-4553-B89B-9B93FEC2B2E1}"/>
              </a:ext>
            </a:extLst>
          </p:cNvPr>
          <p:cNvSpPr>
            <a:spLocks noGrp="1"/>
          </p:cNvSpPr>
          <p:nvPr>
            <p:ph type="subTitle" idx="1"/>
          </p:nvPr>
        </p:nvSpPr>
        <p:spPr>
          <a:xfrm>
            <a:off x="1524000" y="5517540"/>
            <a:ext cx="9144000" cy="1162049"/>
          </a:xfrm>
        </p:spPr>
        <p:txBody>
          <a:bodyPr>
            <a:normAutofit/>
          </a:bodyPr>
          <a:lstStyle/>
          <a:p>
            <a:pPr>
              <a:lnSpc>
                <a:spcPct val="100000"/>
              </a:lnSpc>
              <a:spcBef>
                <a:spcPts val="0"/>
              </a:spcBef>
            </a:pPr>
            <a:r>
              <a:rPr lang="en-US" sz="1400" dirty="0"/>
              <a:t>Several slides adapted from the open-source book, “Pro Git” by Chacon and Straub</a:t>
            </a:r>
          </a:p>
          <a:p>
            <a:pPr>
              <a:lnSpc>
                <a:spcPct val="100000"/>
              </a:lnSpc>
              <a:spcBef>
                <a:spcPts val="0"/>
              </a:spcBef>
            </a:pPr>
            <a:r>
              <a:rPr lang="en-US" sz="1400" dirty="0">
                <a:hlinkClick r:id="rId3"/>
              </a:rPr>
              <a:t>https://git-scm.com/book/en/v2</a:t>
            </a:r>
            <a:endParaRPr lang="en-US" sz="1400" dirty="0"/>
          </a:p>
          <a:p>
            <a:pPr>
              <a:lnSpc>
                <a:spcPct val="100000"/>
              </a:lnSpc>
              <a:spcBef>
                <a:spcPts val="0"/>
              </a:spcBef>
            </a:pPr>
            <a:r>
              <a:rPr lang="en-US" sz="1400" dirty="0"/>
              <a:t>This work is licensed under a Creative Commons Attribution 4.0 International License</a:t>
            </a:r>
          </a:p>
          <a:p>
            <a:pPr>
              <a:lnSpc>
                <a:spcPct val="100000"/>
              </a:lnSpc>
              <a:spcBef>
                <a:spcPts val="0"/>
              </a:spcBef>
            </a:pPr>
            <a:r>
              <a:rPr lang="en-US" sz="1400" dirty="0">
                <a:hlinkClick r:id="rId4"/>
              </a:rPr>
              <a:t>https://creativecommons.org/licenses/by-sa/4.0/</a:t>
            </a:r>
            <a:endParaRPr lang="en-US" sz="1400" dirty="0"/>
          </a:p>
        </p:txBody>
      </p:sp>
      <p:sp>
        <p:nvSpPr>
          <p:cNvPr id="5" name="Subtitle 2">
            <a:extLst>
              <a:ext uri="{FF2B5EF4-FFF2-40B4-BE49-F238E27FC236}">
                <a16:creationId xmlns:a16="http://schemas.microsoft.com/office/drawing/2014/main" id="{B73894F9-DD36-4E36-9428-CADB3C067154}"/>
              </a:ext>
            </a:extLst>
          </p:cNvPr>
          <p:cNvSpPr txBox="1">
            <a:spLocks/>
          </p:cNvSpPr>
          <p:nvPr/>
        </p:nvSpPr>
        <p:spPr>
          <a:xfrm>
            <a:off x="1462857" y="3832261"/>
            <a:ext cx="9144000" cy="148849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1400" dirty="0"/>
              <a:t>Developed by:</a:t>
            </a:r>
          </a:p>
          <a:p>
            <a:pPr>
              <a:lnSpc>
                <a:spcPct val="100000"/>
              </a:lnSpc>
              <a:spcBef>
                <a:spcPts val="0"/>
              </a:spcBef>
            </a:pPr>
            <a:r>
              <a:rPr lang="en-US" sz="1800" dirty="0"/>
              <a:t>OU’s Student Chapter of the Association for Computing Machinery (SACM)</a:t>
            </a:r>
          </a:p>
          <a:p>
            <a:pPr>
              <a:lnSpc>
                <a:spcPct val="100000"/>
              </a:lnSpc>
              <a:spcBef>
                <a:spcPts val="0"/>
              </a:spcBef>
            </a:pPr>
            <a:r>
              <a:rPr lang="en-US" sz="1800" dirty="0"/>
              <a:t>OU’s Student Chapter of the Association for Women in Computing (AWC)</a:t>
            </a:r>
          </a:p>
          <a:p>
            <a:pPr>
              <a:lnSpc>
                <a:spcPct val="100000"/>
              </a:lnSpc>
              <a:spcBef>
                <a:spcPts val="0"/>
              </a:spcBef>
            </a:pPr>
            <a:endParaRPr lang="en-US" sz="1400" dirty="0"/>
          </a:p>
          <a:p>
            <a:pPr>
              <a:lnSpc>
                <a:spcPct val="100000"/>
              </a:lnSpc>
              <a:spcBef>
                <a:spcPts val="0"/>
              </a:spcBef>
            </a:pPr>
            <a:r>
              <a:rPr lang="en-US" sz="1400" dirty="0"/>
              <a:t>Delivered by:</a:t>
            </a:r>
          </a:p>
          <a:p>
            <a:pPr>
              <a:lnSpc>
                <a:spcPct val="100000"/>
              </a:lnSpc>
              <a:spcBef>
                <a:spcPts val="0"/>
              </a:spcBef>
            </a:pPr>
            <a:r>
              <a:rPr lang="en-US" sz="1800" dirty="0"/>
              <a:t>Clay Curry, Computer Science ‘22</a:t>
            </a:r>
          </a:p>
        </p:txBody>
      </p:sp>
    </p:spTree>
    <p:extLst>
      <p:ext uri="{BB962C8B-B14F-4D97-AF65-F5344CB8AC3E}">
        <p14:creationId xmlns:p14="http://schemas.microsoft.com/office/powerpoint/2010/main" val="3978508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72D1-7252-977D-AFB9-E1BA03323FB5}"/>
              </a:ext>
            </a:extLst>
          </p:cNvPr>
          <p:cNvSpPr>
            <a:spLocks noGrp="1"/>
          </p:cNvSpPr>
          <p:nvPr>
            <p:ph type="title"/>
          </p:nvPr>
        </p:nvSpPr>
        <p:spPr/>
        <p:txBody>
          <a:bodyPr/>
          <a:lstStyle/>
          <a:p>
            <a:r>
              <a:rPr lang="en-US" dirty="0"/>
              <a:t>Various Names / Flavors / Options</a:t>
            </a:r>
          </a:p>
        </p:txBody>
      </p:sp>
      <p:sp>
        <p:nvSpPr>
          <p:cNvPr id="3" name="Content Placeholder 2">
            <a:extLst>
              <a:ext uri="{FF2B5EF4-FFF2-40B4-BE49-F238E27FC236}">
                <a16:creationId xmlns:a16="http://schemas.microsoft.com/office/drawing/2014/main" id="{EF2043D5-1E9C-B1C9-AEA1-38C3F51993C1}"/>
              </a:ext>
            </a:extLst>
          </p:cNvPr>
          <p:cNvSpPr>
            <a:spLocks noGrp="1"/>
          </p:cNvSpPr>
          <p:nvPr>
            <p:ph idx="1"/>
          </p:nvPr>
        </p:nvSpPr>
        <p:spPr/>
        <p:txBody>
          <a:bodyPr/>
          <a:lstStyle/>
          <a:p>
            <a:pPr>
              <a:tabLst>
                <a:tab pos="1531938" algn="l"/>
              </a:tabLst>
            </a:pPr>
            <a:r>
              <a:rPr lang="en-US" dirty="0"/>
              <a:t>“shell” – CLI exposing all programs and system calls on an operating 	system (</a:t>
            </a:r>
            <a:r>
              <a:rPr lang="en-US" i="1" dirty="0"/>
              <a:t>system calls </a:t>
            </a:r>
            <a:r>
              <a:rPr lang="en-US" dirty="0"/>
              <a:t>form the </a:t>
            </a:r>
            <a:r>
              <a:rPr lang="en-US" i="1" dirty="0"/>
              <a:t>kernel </a:t>
            </a:r>
            <a:r>
              <a:rPr lang="en-US" dirty="0"/>
              <a:t>of the operating system)</a:t>
            </a:r>
          </a:p>
          <a:p>
            <a:pPr lvl="1">
              <a:tabLst>
                <a:tab pos="1531938" algn="l"/>
              </a:tabLst>
            </a:pPr>
            <a:r>
              <a:rPr lang="en-US" i="1" dirty="0"/>
              <a:t>Linux: Bash, </a:t>
            </a:r>
            <a:r>
              <a:rPr lang="en-US" i="1" dirty="0" err="1"/>
              <a:t>Csh</a:t>
            </a:r>
            <a:r>
              <a:rPr lang="en-US" i="1" dirty="0"/>
              <a:t>, </a:t>
            </a:r>
            <a:r>
              <a:rPr lang="en-US" i="1" dirty="0" err="1"/>
              <a:t>Zsh</a:t>
            </a:r>
            <a:r>
              <a:rPr lang="en-US" i="1" dirty="0"/>
              <a:t>, Korn, …</a:t>
            </a:r>
          </a:p>
          <a:p>
            <a:pPr lvl="1">
              <a:tabLst>
                <a:tab pos="1531938" algn="l"/>
              </a:tabLst>
            </a:pPr>
            <a:r>
              <a:rPr lang="en-US" i="1" dirty="0"/>
              <a:t>Windows: Command Prompt, PowerShell</a:t>
            </a:r>
          </a:p>
        </p:txBody>
      </p:sp>
    </p:spTree>
    <p:extLst>
      <p:ext uri="{BB962C8B-B14F-4D97-AF65-F5344CB8AC3E}">
        <p14:creationId xmlns:p14="http://schemas.microsoft.com/office/powerpoint/2010/main" val="2172823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E2F65-7E75-4EDC-A80E-4A7B9A0B18DA}"/>
              </a:ext>
            </a:extLst>
          </p:cNvPr>
          <p:cNvSpPr>
            <a:spLocks noGrp="1"/>
          </p:cNvSpPr>
          <p:nvPr>
            <p:ph type="title"/>
          </p:nvPr>
        </p:nvSpPr>
        <p:spPr/>
        <p:txBody>
          <a:bodyPr/>
          <a:lstStyle/>
          <a:p>
            <a:r>
              <a:rPr lang="en-US" dirty="0"/>
              <a:t>EX) </a:t>
            </a:r>
            <a:r>
              <a:rPr lang="en-US" b="1" dirty="0"/>
              <a:t>Bash</a:t>
            </a:r>
            <a:endParaRPr lang="en-US" dirty="0"/>
          </a:p>
        </p:txBody>
      </p:sp>
      <p:sp>
        <p:nvSpPr>
          <p:cNvPr id="3" name="Content Placeholder 2">
            <a:extLst>
              <a:ext uri="{FF2B5EF4-FFF2-40B4-BE49-F238E27FC236}">
                <a16:creationId xmlns:a16="http://schemas.microsoft.com/office/drawing/2014/main" id="{707CA6A8-13CB-447B-8075-031C8424AA51}"/>
              </a:ext>
            </a:extLst>
          </p:cNvPr>
          <p:cNvSpPr>
            <a:spLocks noGrp="1"/>
          </p:cNvSpPr>
          <p:nvPr>
            <p:ph idx="1"/>
          </p:nvPr>
        </p:nvSpPr>
        <p:spPr>
          <a:xfrm>
            <a:off x="838200" y="1634384"/>
            <a:ext cx="10515600" cy="5032376"/>
          </a:xfrm>
        </p:spPr>
        <p:txBody>
          <a:bodyPr>
            <a:normAutofit/>
          </a:bodyPr>
          <a:lstStyle/>
          <a:p>
            <a:r>
              <a:rPr lang="en-US" dirty="0"/>
              <a:t>On GNU/Linux operating systems, </a:t>
            </a:r>
            <a:r>
              <a:rPr lang="en-US" b="1" dirty="0"/>
              <a:t>Bash</a:t>
            </a:r>
            <a:r>
              <a:rPr lang="en-US" dirty="0"/>
              <a:t> is the default shell </a:t>
            </a:r>
            <a:endParaRPr lang="en-US" b="1" dirty="0"/>
          </a:p>
          <a:p>
            <a:pPr>
              <a:tabLst>
                <a:tab pos="3875088" algn="l"/>
                <a:tab pos="6056313" algn="l"/>
              </a:tabLst>
            </a:pPr>
            <a:r>
              <a:rPr lang="en-US" dirty="0"/>
              <a:t>On MacOS, run	</a:t>
            </a:r>
            <a:r>
              <a:rPr lang="en-US" b="1" i="1" dirty="0" err="1"/>
              <a:t>chsh</a:t>
            </a:r>
            <a:r>
              <a:rPr lang="en-US" b="1" i="1" dirty="0"/>
              <a:t>  -s  /bin/bash</a:t>
            </a:r>
            <a:r>
              <a:rPr lang="en-US" i="1" dirty="0"/>
              <a:t>	(change shell)</a:t>
            </a:r>
          </a:p>
          <a:p>
            <a:pPr marL="0" indent="0" algn="ctr">
              <a:buNone/>
              <a:tabLst>
                <a:tab pos="2857500" algn="l"/>
                <a:tab pos="6056313" algn="l"/>
              </a:tabLst>
            </a:pPr>
            <a:r>
              <a:rPr lang="en-US" i="1" dirty="0"/>
              <a:t>(restart terminal)</a:t>
            </a:r>
            <a:endParaRPr lang="en-US" dirty="0"/>
          </a:p>
          <a:p>
            <a:endParaRPr lang="en-US" dirty="0"/>
          </a:p>
          <a:p>
            <a:endParaRPr lang="en-US" dirty="0"/>
          </a:p>
          <a:p>
            <a:pPr>
              <a:tabLst>
                <a:tab pos="3875088" algn="l"/>
              </a:tabLst>
            </a:pPr>
            <a:r>
              <a:rPr lang="en-US" dirty="0"/>
              <a:t>On Windows, install: 	</a:t>
            </a:r>
            <a:r>
              <a:rPr lang="en-US" b="1" dirty="0"/>
              <a:t>Git Bash</a:t>
            </a:r>
            <a:r>
              <a:rPr lang="en-US" dirty="0"/>
              <a:t>	 (easy to install)</a:t>
            </a:r>
          </a:p>
          <a:p>
            <a:pPr>
              <a:tabLst>
                <a:tab pos="3875088" algn="l"/>
              </a:tabLst>
            </a:pPr>
            <a:r>
              <a:rPr lang="en-US" dirty="0"/>
              <a:t>On Windows, install:	</a:t>
            </a:r>
            <a:r>
              <a:rPr lang="en-US" b="1" dirty="0"/>
              <a:t>WSL</a:t>
            </a:r>
            <a:r>
              <a:rPr lang="en-US" dirty="0"/>
              <a:t>, 	a Windows/Linux Distribution, 				and use </a:t>
            </a:r>
            <a:r>
              <a:rPr lang="en-US" sz="2800" dirty="0"/>
              <a:t>Windows Terminal 				(optional, can be difficult)</a:t>
            </a:r>
            <a:endParaRPr lang="en-US" dirty="0"/>
          </a:p>
        </p:txBody>
      </p:sp>
    </p:spTree>
    <p:extLst>
      <p:ext uri="{BB962C8B-B14F-4D97-AF65-F5344CB8AC3E}">
        <p14:creationId xmlns:p14="http://schemas.microsoft.com/office/powerpoint/2010/main" val="189854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279E3-B82C-47AA-A60B-1237062F1CB3}"/>
              </a:ext>
            </a:extLst>
          </p:cNvPr>
          <p:cNvSpPr>
            <a:spLocks noGrp="1"/>
          </p:cNvSpPr>
          <p:nvPr>
            <p:ph type="title"/>
          </p:nvPr>
        </p:nvSpPr>
        <p:spPr>
          <a:xfrm>
            <a:off x="838200" y="365125"/>
            <a:ext cx="10906638" cy="1325563"/>
          </a:xfrm>
        </p:spPr>
        <p:txBody>
          <a:bodyPr/>
          <a:lstStyle/>
          <a:p>
            <a:r>
              <a:rPr lang="en-US" dirty="0"/>
              <a:t>The Mental Work – Memorize UNIX commands</a:t>
            </a:r>
          </a:p>
        </p:txBody>
      </p:sp>
      <p:sp>
        <p:nvSpPr>
          <p:cNvPr id="3" name="Content Placeholder 2">
            <a:extLst>
              <a:ext uri="{FF2B5EF4-FFF2-40B4-BE49-F238E27FC236}">
                <a16:creationId xmlns:a16="http://schemas.microsoft.com/office/drawing/2014/main" id="{C1203318-03FE-4666-865F-498F3B852A49}"/>
              </a:ext>
            </a:extLst>
          </p:cNvPr>
          <p:cNvSpPr>
            <a:spLocks noGrp="1"/>
          </p:cNvSpPr>
          <p:nvPr>
            <p:ph idx="1"/>
          </p:nvPr>
        </p:nvSpPr>
        <p:spPr>
          <a:xfrm>
            <a:off x="577199" y="2095268"/>
            <a:ext cx="4864865" cy="4636038"/>
          </a:xfrm>
        </p:spPr>
        <p:txBody>
          <a:bodyPr>
            <a:normAutofit/>
          </a:bodyPr>
          <a:lstStyle/>
          <a:p>
            <a:r>
              <a:rPr lang="en-US" dirty="0"/>
              <a:t>Great tutorials at </a:t>
            </a:r>
            <a:r>
              <a:rPr lang="en-US" sz="2000" dirty="0">
                <a:hlinkClick r:id="rId3"/>
              </a:rPr>
              <a:t>http://swcarpentry.github.io/shell-novice/</a:t>
            </a:r>
            <a:r>
              <a:rPr lang="en-US" sz="2000" dirty="0"/>
              <a:t> or </a:t>
            </a:r>
            <a:r>
              <a:rPr lang="en-US" sz="2000" dirty="0">
                <a:hlinkClick r:id="rId4"/>
              </a:rPr>
              <a:t>https://missing.csail.mit.edu/2020/course-shell/</a:t>
            </a:r>
            <a:endParaRPr lang="en-US" dirty="0"/>
          </a:p>
          <a:p>
            <a:endParaRPr lang="en-US" dirty="0"/>
          </a:p>
          <a:p>
            <a:r>
              <a:rPr lang="en-US" dirty="0"/>
              <a:t>When come across a program you don’t know, LOOK IT UP.</a:t>
            </a:r>
          </a:p>
          <a:p>
            <a:endParaRPr lang="en-US" dirty="0"/>
          </a:p>
          <a:p>
            <a:r>
              <a:rPr lang="en-US" dirty="0"/>
              <a:t>If things still don’t make sense, ASK FOR HELP (office hours)</a:t>
            </a:r>
          </a:p>
          <a:p>
            <a:endParaRPr lang="en-US" dirty="0"/>
          </a:p>
        </p:txBody>
      </p:sp>
      <p:pic>
        <p:nvPicPr>
          <p:cNvPr id="8" name="Picture 7">
            <a:extLst>
              <a:ext uri="{FF2B5EF4-FFF2-40B4-BE49-F238E27FC236}">
                <a16:creationId xmlns:a16="http://schemas.microsoft.com/office/drawing/2014/main" id="{6871F5AA-6605-4E12-9743-64649CBFD6CB}"/>
              </a:ext>
            </a:extLst>
          </p:cNvPr>
          <p:cNvPicPr>
            <a:picLocks noChangeAspect="1"/>
          </p:cNvPicPr>
          <p:nvPr/>
        </p:nvPicPr>
        <p:blipFill rotWithShape="1">
          <a:blip r:embed="rId5"/>
          <a:srcRect r="3824"/>
          <a:stretch/>
        </p:blipFill>
        <p:spPr>
          <a:xfrm>
            <a:off x="6236699" y="2579242"/>
            <a:ext cx="5630061" cy="2394790"/>
          </a:xfrm>
          <a:prstGeom prst="rect">
            <a:avLst/>
          </a:prstGeom>
        </p:spPr>
      </p:pic>
      <p:sp>
        <p:nvSpPr>
          <p:cNvPr id="9" name="TextBox 8">
            <a:extLst>
              <a:ext uri="{FF2B5EF4-FFF2-40B4-BE49-F238E27FC236}">
                <a16:creationId xmlns:a16="http://schemas.microsoft.com/office/drawing/2014/main" id="{605982B3-3FB9-4D23-B3EF-F70095C87F45}"/>
              </a:ext>
            </a:extLst>
          </p:cNvPr>
          <p:cNvSpPr txBox="1"/>
          <p:nvPr/>
        </p:nvSpPr>
        <p:spPr>
          <a:xfrm>
            <a:off x="7734026" y="4974032"/>
            <a:ext cx="3161841" cy="369332"/>
          </a:xfrm>
          <a:prstGeom prst="rect">
            <a:avLst/>
          </a:prstGeom>
          <a:noFill/>
        </p:spPr>
        <p:txBody>
          <a:bodyPr wrap="square" rtlCol="0">
            <a:spAutoFit/>
          </a:bodyPr>
          <a:lstStyle/>
          <a:p>
            <a:r>
              <a:rPr lang="en-US" dirty="0"/>
              <a:t>Example: output redirection</a:t>
            </a:r>
          </a:p>
        </p:txBody>
      </p:sp>
    </p:spTree>
    <p:extLst>
      <p:ext uri="{BB962C8B-B14F-4D97-AF65-F5344CB8AC3E}">
        <p14:creationId xmlns:p14="http://schemas.microsoft.com/office/powerpoint/2010/main" val="2928613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3144B23D-8FEB-4966-8AC4-DB5030B2EBD8}"/>
              </a:ext>
            </a:extLst>
          </p:cNvPr>
          <p:cNvGraphicFramePr>
            <a:graphicFrameLocks noGrp="1"/>
          </p:cNvGraphicFramePr>
          <p:nvPr>
            <p:extLst>
              <p:ext uri="{D42A27DB-BD31-4B8C-83A1-F6EECF244321}">
                <p14:modId xmlns:p14="http://schemas.microsoft.com/office/powerpoint/2010/main" val="2554194316"/>
              </p:ext>
            </p:extLst>
          </p:nvPr>
        </p:nvGraphicFramePr>
        <p:xfrm>
          <a:off x="222924" y="4620673"/>
          <a:ext cx="7161288" cy="2123440"/>
        </p:xfrm>
        <a:graphic>
          <a:graphicData uri="http://schemas.openxmlformats.org/drawingml/2006/table">
            <a:tbl>
              <a:tblPr firstRow="1" bandRow="1">
                <a:tableStyleId>{5C22544A-7EE6-4342-B048-85BDC9FD1C3A}</a:tableStyleId>
              </a:tblPr>
              <a:tblGrid>
                <a:gridCol w="1886770">
                  <a:extLst>
                    <a:ext uri="{9D8B030D-6E8A-4147-A177-3AD203B41FA5}">
                      <a16:colId xmlns:a16="http://schemas.microsoft.com/office/drawing/2014/main" val="3913221980"/>
                    </a:ext>
                  </a:extLst>
                </a:gridCol>
                <a:gridCol w="5274518">
                  <a:extLst>
                    <a:ext uri="{9D8B030D-6E8A-4147-A177-3AD203B41FA5}">
                      <a16:colId xmlns:a16="http://schemas.microsoft.com/office/drawing/2014/main" val="1862383713"/>
                    </a:ext>
                  </a:extLst>
                </a:gridCol>
              </a:tblGrid>
              <a:tr h="370840">
                <a:tc>
                  <a:txBody>
                    <a:bodyPr/>
                    <a:lstStyle/>
                    <a:p>
                      <a:r>
                        <a:rPr lang="en-US" dirty="0"/>
                        <a:t>Operator</a:t>
                      </a:r>
                    </a:p>
                  </a:txBody>
                  <a:tcPr/>
                </a:tc>
                <a:tc>
                  <a:txBody>
                    <a:bodyPr/>
                    <a:lstStyle/>
                    <a:p>
                      <a:r>
                        <a:rPr lang="en-US" dirty="0"/>
                        <a:t>Operator Meaning</a:t>
                      </a:r>
                    </a:p>
                  </a:txBody>
                  <a:tcPr/>
                </a:tc>
                <a:extLst>
                  <a:ext uri="{0D108BD9-81ED-4DB2-BD59-A6C34878D82A}">
                    <a16:rowId xmlns:a16="http://schemas.microsoft.com/office/drawing/2014/main" val="1741313723"/>
                  </a:ext>
                </a:extLst>
              </a:tr>
              <a:tr h="370840">
                <a:tc>
                  <a:txBody>
                    <a:bodyPr/>
                    <a:lstStyle/>
                    <a:p>
                      <a:r>
                        <a:rPr lang="en-US" dirty="0"/>
                        <a:t>PRGM &gt; FILE</a:t>
                      </a:r>
                    </a:p>
                  </a:txBody>
                  <a:tcPr/>
                </a:tc>
                <a:tc>
                  <a:txBody>
                    <a:bodyPr/>
                    <a:lstStyle/>
                    <a:p>
                      <a:r>
                        <a:rPr lang="en-US" dirty="0"/>
                        <a:t>creates/overwrites FILE with output of PRGM</a:t>
                      </a:r>
                    </a:p>
                  </a:txBody>
                  <a:tcPr/>
                </a:tc>
                <a:extLst>
                  <a:ext uri="{0D108BD9-81ED-4DB2-BD59-A6C34878D82A}">
                    <a16:rowId xmlns:a16="http://schemas.microsoft.com/office/drawing/2014/main" val="1948348852"/>
                  </a:ext>
                </a:extLst>
              </a:tr>
              <a:tr h="370840">
                <a:tc>
                  <a:txBody>
                    <a:bodyPr/>
                    <a:lstStyle/>
                    <a:p>
                      <a:r>
                        <a:rPr lang="en-US" dirty="0"/>
                        <a:t>PRGM &gt;&gt; FILE</a:t>
                      </a:r>
                    </a:p>
                  </a:txBody>
                  <a:tcPr/>
                </a:tc>
                <a:tc>
                  <a:txBody>
                    <a:bodyPr/>
                    <a:lstStyle/>
                    <a:p>
                      <a:r>
                        <a:rPr lang="en-US" dirty="0"/>
                        <a:t>creates/appends FILE with output of PRGM</a:t>
                      </a:r>
                    </a:p>
                  </a:txBody>
                  <a:tcPr/>
                </a:tc>
                <a:extLst>
                  <a:ext uri="{0D108BD9-81ED-4DB2-BD59-A6C34878D82A}">
                    <a16:rowId xmlns:a16="http://schemas.microsoft.com/office/drawing/2014/main" val="2104415531"/>
                  </a:ext>
                </a:extLst>
              </a:tr>
              <a:tr h="370840">
                <a:tc>
                  <a:txBody>
                    <a:bodyPr/>
                    <a:lstStyle/>
                    <a:p>
                      <a:r>
                        <a:rPr lang="en-US" dirty="0"/>
                        <a:t>PRGM &lt; FILE</a:t>
                      </a:r>
                    </a:p>
                  </a:txBody>
                  <a:tcPr/>
                </a:tc>
                <a:tc>
                  <a:txBody>
                    <a:bodyPr/>
                    <a:lstStyle/>
                    <a:p>
                      <a:r>
                        <a:rPr lang="en-US" dirty="0"/>
                        <a:t>executes PRGM with the content of FILE as input</a:t>
                      </a:r>
                    </a:p>
                  </a:txBody>
                  <a:tcPr/>
                </a:tc>
                <a:extLst>
                  <a:ext uri="{0D108BD9-81ED-4DB2-BD59-A6C34878D82A}">
                    <a16:rowId xmlns:a16="http://schemas.microsoft.com/office/drawing/2014/main" val="2270797251"/>
                  </a:ext>
                </a:extLst>
              </a:tr>
              <a:tr h="370840">
                <a:tc>
                  <a:txBody>
                    <a:bodyPr/>
                    <a:lstStyle/>
                    <a:p>
                      <a:r>
                        <a:rPr lang="en-US" dirty="0"/>
                        <a:t>PRGM1 | PRGM2</a:t>
                      </a:r>
                    </a:p>
                  </a:txBody>
                  <a:tcPr/>
                </a:tc>
                <a:tc>
                  <a:txBody>
                    <a:bodyPr/>
                    <a:lstStyle/>
                    <a:p>
                      <a:r>
                        <a:rPr lang="en-US" dirty="0"/>
                        <a:t>executes PRGM1 then uses output of PRGM1 as input for PRGM2</a:t>
                      </a:r>
                    </a:p>
                  </a:txBody>
                  <a:tcPr/>
                </a:tc>
                <a:extLst>
                  <a:ext uri="{0D108BD9-81ED-4DB2-BD59-A6C34878D82A}">
                    <a16:rowId xmlns:a16="http://schemas.microsoft.com/office/drawing/2014/main" val="381762402"/>
                  </a:ext>
                </a:extLst>
              </a:tr>
            </a:tbl>
          </a:graphicData>
        </a:graphic>
      </p:graphicFrame>
      <p:graphicFrame>
        <p:nvGraphicFramePr>
          <p:cNvPr id="9" name="Table 3">
            <a:extLst>
              <a:ext uri="{FF2B5EF4-FFF2-40B4-BE49-F238E27FC236}">
                <a16:creationId xmlns:a16="http://schemas.microsoft.com/office/drawing/2014/main" id="{1F8F8798-AB9E-4EDF-B4B1-DCA2E6F96FEF}"/>
              </a:ext>
            </a:extLst>
          </p:cNvPr>
          <p:cNvGraphicFramePr>
            <a:graphicFrameLocks noGrp="1"/>
          </p:cNvGraphicFramePr>
          <p:nvPr>
            <p:extLst>
              <p:ext uri="{D42A27DB-BD31-4B8C-83A1-F6EECF244321}">
                <p14:modId xmlns:p14="http://schemas.microsoft.com/office/powerpoint/2010/main" val="3820175465"/>
              </p:ext>
            </p:extLst>
          </p:nvPr>
        </p:nvGraphicFramePr>
        <p:xfrm>
          <a:off x="222922" y="287757"/>
          <a:ext cx="11324971" cy="4079240"/>
        </p:xfrm>
        <a:graphic>
          <a:graphicData uri="http://schemas.openxmlformats.org/drawingml/2006/table">
            <a:tbl>
              <a:tblPr firstRow="1" bandRow="1">
                <a:tableStyleId>{5C22544A-7EE6-4342-B048-85BDC9FD1C3A}</a:tableStyleId>
              </a:tblPr>
              <a:tblGrid>
                <a:gridCol w="2682553">
                  <a:extLst>
                    <a:ext uri="{9D8B030D-6E8A-4147-A177-3AD203B41FA5}">
                      <a16:colId xmlns:a16="http://schemas.microsoft.com/office/drawing/2014/main" val="3913221980"/>
                    </a:ext>
                  </a:extLst>
                </a:gridCol>
                <a:gridCol w="8642418">
                  <a:extLst>
                    <a:ext uri="{9D8B030D-6E8A-4147-A177-3AD203B41FA5}">
                      <a16:colId xmlns:a16="http://schemas.microsoft.com/office/drawing/2014/main" val="1862383713"/>
                    </a:ext>
                  </a:extLst>
                </a:gridCol>
              </a:tblGrid>
              <a:tr h="370840">
                <a:tc>
                  <a:txBody>
                    <a:bodyPr/>
                    <a:lstStyle/>
                    <a:p>
                      <a:r>
                        <a:rPr lang="en-US" dirty="0"/>
                        <a:t>Program</a:t>
                      </a:r>
                    </a:p>
                  </a:txBody>
                  <a:tcPr/>
                </a:tc>
                <a:tc>
                  <a:txBody>
                    <a:bodyPr/>
                    <a:lstStyle/>
                    <a:p>
                      <a:r>
                        <a:rPr lang="en-US" dirty="0"/>
                        <a:t>Usage</a:t>
                      </a:r>
                    </a:p>
                  </a:txBody>
                  <a:tcPr/>
                </a:tc>
                <a:extLst>
                  <a:ext uri="{0D108BD9-81ED-4DB2-BD59-A6C34878D82A}">
                    <a16:rowId xmlns:a16="http://schemas.microsoft.com/office/drawing/2014/main" val="1741313723"/>
                  </a:ext>
                </a:extLst>
              </a:tr>
              <a:tr h="370840">
                <a:tc>
                  <a:txBody>
                    <a:bodyPr/>
                    <a:lstStyle/>
                    <a:p>
                      <a:r>
                        <a:rPr lang="en-US" dirty="0"/>
                        <a:t>echo ARG1 ARG2 …</a:t>
                      </a:r>
                    </a:p>
                  </a:txBody>
                  <a:tcPr/>
                </a:tc>
                <a:tc>
                  <a:txBody>
                    <a:bodyPr/>
                    <a:lstStyle/>
                    <a:p>
                      <a:r>
                        <a:rPr lang="en-US" dirty="0"/>
                        <a:t>Prints (or </a:t>
                      </a:r>
                      <a:r>
                        <a:rPr lang="en-US" b="1" dirty="0" err="1">
                          <a:solidFill>
                            <a:srgbClr val="FF0000"/>
                          </a:solidFill>
                        </a:rPr>
                        <a:t>echo</a:t>
                      </a:r>
                      <a:r>
                        <a:rPr lang="en-US" dirty="0" err="1"/>
                        <a:t>s</a:t>
                      </a:r>
                      <a:r>
                        <a:rPr lang="en-US" dirty="0"/>
                        <a:t>) each argument as a string to the command line output</a:t>
                      </a:r>
                    </a:p>
                  </a:txBody>
                  <a:tcPr/>
                </a:tc>
                <a:extLst>
                  <a:ext uri="{0D108BD9-81ED-4DB2-BD59-A6C34878D82A}">
                    <a16:rowId xmlns:a16="http://schemas.microsoft.com/office/drawing/2014/main" val="1948348852"/>
                  </a:ext>
                </a:extLst>
              </a:tr>
              <a:tr h="370840">
                <a:tc>
                  <a:txBody>
                    <a:bodyPr/>
                    <a:lstStyle/>
                    <a:p>
                      <a:r>
                        <a:rPr lang="en-US" dirty="0"/>
                        <a:t>cat FILE1 FILE2 …</a:t>
                      </a:r>
                    </a:p>
                  </a:txBody>
                  <a:tcPr/>
                </a:tc>
                <a:tc>
                  <a:txBody>
                    <a:bodyPr/>
                    <a:lstStyle/>
                    <a:p>
                      <a:r>
                        <a:rPr lang="en-US" dirty="0"/>
                        <a:t>con</a:t>
                      </a:r>
                      <a:r>
                        <a:rPr lang="en-US" b="1" dirty="0">
                          <a:solidFill>
                            <a:srgbClr val="FF0000"/>
                          </a:solidFill>
                        </a:rPr>
                        <a:t>cat</a:t>
                      </a:r>
                      <a:r>
                        <a:rPr lang="en-US" b="0" dirty="0"/>
                        <a:t>enates </a:t>
                      </a:r>
                      <a:r>
                        <a:rPr lang="en-US" dirty="0"/>
                        <a:t>the contents of FILE1, FILE2, ..., then prints everything to output</a:t>
                      </a:r>
                    </a:p>
                  </a:txBody>
                  <a:tcPr/>
                </a:tc>
                <a:extLst>
                  <a:ext uri="{0D108BD9-81ED-4DB2-BD59-A6C34878D82A}">
                    <a16:rowId xmlns:a16="http://schemas.microsoft.com/office/drawing/2014/main" val="2104415531"/>
                  </a:ext>
                </a:extLst>
              </a:tr>
              <a:tr h="370840">
                <a:tc>
                  <a:txBody>
                    <a:bodyPr/>
                    <a:lstStyle/>
                    <a:p>
                      <a:r>
                        <a:rPr lang="en-US" dirty="0" err="1"/>
                        <a:t>pwd</a:t>
                      </a:r>
                      <a:endParaRPr lang="en-US" dirty="0"/>
                    </a:p>
                  </a:txBody>
                  <a:tcPr/>
                </a:tc>
                <a:tc>
                  <a:txBody>
                    <a:bodyPr/>
                    <a:lstStyle/>
                    <a:p>
                      <a:r>
                        <a:rPr lang="en-US" b="1" dirty="0">
                          <a:solidFill>
                            <a:srgbClr val="FF0000"/>
                          </a:solidFill>
                        </a:rPr>
                        <a:t>p</a:t>
                      </a:r>
                      <a:r>
                        <a:rPr lang="en-US" dirty="0"/>
                        <a:t>rints the current </a:t>
                      </a:r>
                      <a:r>
                        <a:rPr lang="en-US" b="1" dirty="0">
                          <a:solidFill>
                            <a:srgbClr val="FF0000"/>
                          </a:solidFill>
                        </a:rPr>
                        <a:t>w</a:t>
                      </a:r>
                      <a:r>
                        <a:rPr lang="en-US" dirty="0"/>
                        <a:t>orking </a:t>
                      </a:r>
                      <a:r>
                        <a:rPr lang="en-US" b="1" dirty="0">
                          <a:solidFill>
                            <a:srgbClr val="FF0000"/>
                          </a:solidFill>
                        </a:rPr>
                        <a:t>d</a:t>
                      </a:r>
                      <a:r>
                        <a:rPr lang="en-US" dirty="0"/>
                        <a:t>irectory where the open shell is located to the output</a:t>
                      </a:r>
                    </a:p>
                  </a:txBody>
                  <a:tcPr/>
                </a:tc>
                <a:extLst>
                  <a:ext uri="{0D108BD9-81ED-4DB2-BD59-A6C34878D82A}">
                    <a16:rowId xmlns:a16="http://schemas.microsoft.com/office/drawing/2014/main" val="2270797251"/>
                  </a:ext>
                </a:extLst>
              </a:tr>
              <a:tr h="370840">
                <a:tc>
                  <a:txBody>
                    <a:bodyPr/>
                    <a:lstStyle/>
                    <a:p>
                      <a:r>
                        <a:rPr lang="en-US" dirty="0"/>
                        <a:t>ls</a:t>
                      </a:r>
                    </a:p>
                  </a:txBody>
                  <a:tcPr/>
                </a:tc>
                <a:tc>
                  <a:txBody>
                    <a:bodyPr/>
                    <a:lstStyle/>
                    <a:p>
                      <a:r>
                        <a:rPr lang="en-US" b="1" dirty="0">
                          <a:solidFill>
                            <a:srgbClr val="FF0000"/>
                          </a:solidFill>
                        </a:rPr>
                        <a:t>l</a:t>
                      </a:r>
                      <a:r>
                        <a:rPr lang="en-US" b="0" dirty="0"/>
                        <a:t>i</a:t>
                      </a:r>
                      <a:r>
                        <a:rPr lang="en-US" b="1" dirty="0">
                          <a:solidFill>
                            <a:srgbClr val="FF0000"/>
                          </a:solidFill>
                        </a:rPr>
                        <a:t>s</a:t>
                      </a:r>
                      <a:r>
                        <a:rPr lang="en-US" b="0" dirty="0"/>
                        <a:t>ts the </a:t>
                      </a:r>
                      <a:r>
                        <a:rPr lang="en-US" dirty="0"/>
                        <a:t>contents of the current working directory where the open shell is located</a:t>
                      </a:r>
                    </a:p>
                  </a:txBody>
                  <a:tcPr/>
                </a:tc>
                <a:extLst>
                  <a:ext uri="{0D108BD9-81ED-4DB2-BD59-A6C34878D82A}">
                    <a16:rowId xmlns:a16="http://schemas.microsoft.com/office/drawing/2014/main" val="381762402"/>
                  </a:ext>
                </a:extLst>
              </a:tr>
              <a:tr h="370840">
                <a:tc>
                  <a:txBody>
                    <a:bodyPr/>
                    <a:lstStyle/>
                    <a:p>
                      <a:r>
                        <a:rPr lang="en-US" dirty="0"/>
                        <a:t>cd PATH</a:t>
                      </a:r>
                    </a:p>
                  </a:txBody>
                  <a:tcPr/>
                </a:tc>
                <a:tc>
                  <a:txBody>
                    <a:bodyPr/>
                    <a:lstStyle/>
                    <a:p>
                      <a:r>
                        <a:rPr lang="en-US" b="1" dirty="0">
                          <a:solidFill>
                            <a:srgbClr val="FF0000"/>
                          </a:solidFill>
                        </a:rPr>
                        <a:t>c</a:t>
                      </a:r>
                      <a:r>
                        <a:rPr lang="en-US" b="0" dirty="0"/>
                        <a:t>hange the current working </a:t>
                      </a:r>
                      <a:r>
                        <a:rPr lang="en-US" b="1" dirty="0">
                          <a:solidFill>
                            <a:srgbClr val="FF0000"/>
                          </a:solidFill>
                        </a:rPr>
                        <a:t>d</a:t>
                      </a:r>
                      <a:r>
                        <a:rPr lang="en-US" b="0" dirty="0"/>
                        <a:t>irectory to the one at the relative PATH</a:t>
                      </a:r>
                      <a:endParaRPr lang="en-US" b="1" dirty="0"/>
                    </a:p>
                  </a:txBody>
                  <a:tcPr/>
                </a:tc>
                <a:extLst>
                  <a:ext uri="{0D108BD9-81ED-4DB2-BD59-A6C34878D82A}">
                    <a16:rowId xmlns:a16="http://schemas.microsoft.com/office/drawing/2014/main" val="427222479"/>
                  </a:ext>
                </a:extLst>
              </a:tr>
              <a:tr h="370840">
                <a:tc>
                  <a:txBody>
                    <a:bodyPr/>
                    <a:lstStyle/>
                    <a:p>
                      <a:r>
                        <a:rPr lang="en-US" dirty="0"/>
                        <a:t>cp SRC DEST</a:t>
                      </a:r>
                    </a:p>
                  </a:txBody>
                  <a:tcPr/>
                </a:tc>
                <a:tc>
                  <a:txBody>
                    <a:bodyPr/>
                    <a:lstStyle/>
                    <a:p>
                      <a:r>
                        <a:rPr lang="en-US" b="1" dirty="0">
                          <a:solidFill>
                            <a:srgbClr val="FF0000"/>
                          </a:solidFill>
                        </a:rPr>
                        <a:t>c</a:t>
                      </a:r>
                      <a:r>
                        <a:rPr lang="en-US" dirty="0"/>
                        <a:t>o</a:t>
                      </a:r>
                      <a:r>
                        <a:rPr lang="en-US" b="1" dirty="0">
                          <a:solidFill>
                            <a:srgbClr val="FF0000"/>
                          </a:solidFill>
                        </a:rPr>
                        <a:t>p</a:t>
                      </a:r>
                      <a:r>
                        <a:rPr lang="en-US" dirty="0"/>
                        <a:t>ies the contents from SRC to DEST </a:t>
                      </a:r>
                    </a:p>
                  </a:txBody>
                  <a:tcPr/>
                </a:tc>
                <a:extLst>
                  <a:ext uri="{0D108BD9-81ED-4DB2-BD59-A6C34878D82A}">
                    <a16:rowId xmlns:a16="http://schemas.microsoft.com/office/drawing/2014/main" val="1061529946"/>
                  </a:ext>
                </a:extLst>
              </a:tr>
              <a:tr h="370840">
                <a:tc>
                  <a:txBody>
                    <a:bodyPr/>
                    <a:lstStyle/>
                    <a:p>
                      <a:r>
                        <a:rPr lang="en-US" dirty="0"/>
                        <a:t>rm FILE1 FILE2 …</a:t>
                      </a:r>
                    </a:p>
                  </a:txBody>
                  <a:tcPr/>
                </a:tc>
                <a:tc>
                  <a:txBody>
                    <a:bodyPr/>
                    <a:lstStyle/>
                    <a:p>
                      <a:r>
                        <a:rPr lang="en-US" b="1" dirty="0">
                          <a:solidFill>
                            <a:srgbClr val="FF0000"/>
                          </a:solidFill>
                        </a:rPr>
                        <a:t>r</a:t>
                      </a:r>
                      <a:r>
                        <a:rPr lang="en-US" b="0" dirty="0"/>
                        <a:t>e</a:t>
                      </a:r>
                      <a:r>
                        <a:rPr lang="en-US" b="1" dirty="0">
                          <a:solidFill>
                            <a:srgbClr val="FF0000"/>
                          </a:solidFill>
                        </a:rPr>
                        <a:t>m</a:t>
                      </a:r>
                      <a:r>
                        <a:rPr lang="en-US" b="0" dirty="0"/>
                        <a:t>oves (deletes) FILE1, FILE2, from the current directory</a:t>
                      </a:r>
                      <a:endParaRPr lang="en-US" b="1" dirty="0"/>
                    </a:p>
                  </a:txBody>
                  <a:tcPr/>
                </a:tc>
                <a:extLst>
                  <a:ext uri="{0D108BD9-81ED-4DB2-BD59-A6C34878D82A}">
                    <a16:rowId xmlns:a16="http://schemas.microsoft.com/office/drawing/2014/main" val="3947844161"/>
                  </a:ext>
                </a:extLst>
              </a:tr>
              <a:tr h="370840">
                <a:tc>
                  <a:txBody>
                    <a:bodyPr/>
                    <a:lstStyle/>
                    <a:p>
                      <a:r>
                        <a:rPr lang="en-US" dirty="0"/>
                        <a:t>mv </a:t>
                      </a:r>
                    </a:p>
                  </a:txBody>
                  <a:tcPr/>
                </a:tc>
                <a:tc>
                  <a:txBody>
                    <a:bodyPr/>
                    <a:lstStyle/>
                    <a:p>
                      <a:r>
                        <a:rPr lang="en-US" b="1" dirty="0">
                          <a:solidFill>
                            <a:srgbClr val="FF0000"/>
                          </a:solidFill>
                        </a:rPr>
                        <a:t>m</a:t>
                      </a:r>
                      <a:r>
                        <a:rPr lang="en-US" b="0" dirty="0"/>
                        <a:t>o</a:t>
                      </a:r>
                      <a:r>
                        <a:rPr lang="en-US" b="1" dirty="0">
                          <a:solidFill>
                            <a:srgbClr val="FF0000"/>
                          </a:solidFill>
                        </a:rPr>
                        <a:t>v</a:t>
                      </a:r>
                      <a:r>
                        <a:rPr lang="en-US" b="0" dirty="0"/>
                        <a:t>es or (usually) renames SRC to DEST (either a file or directory)</a:t>
                      </a:r>
                    </a:p>
                  </a:txBody>
                  <a:tcPr/>
                </a:tc>
                <a:extLst>
                  <a:ext uri="{0D108BD9-81ED-4DB2-BD59-A6C34878D82A}">
                    <a16:rowId xmlns:a16="http://schemas.microsoft.com/office/drawing/2014/main" val="295688787"/>
                  </a:ext>
                </a:extLst>
              </a:tr>
              <a:tr h="370840">
                <a:tc>
                  <a:txBody>
                    <a:bodyPr/>
                    <a:lstStyle/>
                    <a:p>
                      <a:r>
                        <a:rPr lang="en-US" dirty="0" err="1"/>
                        <a:t>mkdir</a:t>
                      </a:r>
                      <a:r>
                        <a:rPr lang="en-US" dirty="0"/>
                        <a:t> NAME</a:t>
                      </a:r>
                    </a:p>
                  </a:txBody>
                  <a:tcPr/>
                </a:tc>
                <a:tc>
                  <a:txBody>
                    <a:bodyPr/>
                    <a:lstStyle/>
                    <a:p>
                      <a:r>
                        <a:rPr lang="en-US" b="1" dirty="0">
                          <a:solidFill>
                            <a:srgbClr val="FF0000"/>
                          </a:solidFill>
                        </a:rPr>
                        <a:t>m</a:t>
                      </a:r>
                      <a:r>
                        <a:rPr lang="en-US" b="0" dirty="0"/>
                        <a:t>a</a:t>
                      </a:r>
                      <a:r>
                        <a:rPr lang="en-US" b="1" dirty="0">
                          <a:solidFill>
                            <a:srgbClr val="FF0000"/>
                          </a:solidFill>
                        </a:rPr>
                        <a:t>k</a:t>
                      </a:r>
                      <a:r>
                        <a:rPr lang="en-US" b="0" dirty="0"/>
                        <a:t>es a new </a:t>
                      </a:r>
                      <a:r>
                        <a:rPr lang="en-US" b="1" dirty="0">
                          <a:solidFill>
                            <a:srgbClr val="FF0000"/>
                          </a:solidFill>
                        </a:rPr>
                        <a:t>dir</a:t>
                      </a:r>
                      <a:r>
                        <a:rPr lang="en-US" b="0" dirty="0"/>
                        <a:t>ectory called NAME in the current working directory</a:t>
                      </a:r>
                    </a:p>
                  </a:txBody>
                  <a:tcPr/>
                </a:tc>
                <a:extLst>
                  <a:ext uri="{0D108BD9-81ED-4DB2-BD59-A6C34878D82A}">
                    <a16:rowId xmlns:a16="http://schemas.microsoft.com/office/drawing/2014/main" val="966679855"/>
                  </a:ext>
                </a:extLst>
              </a:tr>
              <a:tr h="370840">
                <a:tc>
                  <a:txBody>
                    <a:bodyPr/>
                    <a:lstStyle/>
                    <a:p>
                      <a:r>
                        <a:rPr lang="en-US" dirty="0" err="1"/>
                        <a:t>rmdir</a:t>
                      </a:r>
                      <a:r>
                        <a:rPr lang="en-US" dirty="0"/>
                        <a:t> NAME</a:t>
                      </a:r>
                    </a:p>
                  </a:txBody>
                  <a:tcPr/>
                </a:tc>
                <a:tc>
                  <a:txBody>
                    <a:bodyPr/>
                    <a:lstStyle/>
                    <a:p>
                      <a:r>
                        <a:rPr lang="en-US" b="1" dirty="0">
                          <a:solidFill>
                            <a:srgbClr val="FF0000"/>
                          </a:solidFill>
                        </a:rPr>
                        <a:t>r</a:t>
                      </a:r>
                      <a:r>
                        <a:rPr lang="en-US" b="0" dirty="0"/>
                        <a:t>e</a:t>
                      </a:r>
                      <a:r>
                        <a:rPr lang="en-US" b="1" dirty="0">
                          <a:solidFill>
                            <a:srgbClr val="FF0000"/>
                          </a:solidFill>
                        </a:rPr>
                        <a:t>m</a:t>
                      </a:r>
                      <a:r>
                        <a:rPr lang="en-US" b="0" dirty="0"/>
                        <a:t>oves the </a:t>
                      </a:r>
                      <a:r>
                        <a:rPr lang="en-US" b="1" dirty="0">
                          <a:solidFill>
                            <a:srgbClr val="FF0000"/>
                          </a:solidFill>
                        </a:rPr>
                        <a:t>dir</a:t>
                      </a:r>
                      <a:r>
                        <a:rPr lang="en-US" b="0" dirty="0"/>
                        <a:t>ectory (if empty) called NAME in the current working directory</a:t>
                      </a:r>
                    </a:p>
                  </a:txBody>
                  <a:tcPr/>
                </a:tc>
                <a:extLst>
                  <a:ext uri="{0D108BD9-81ED-4DB2-BD59-A6C34878D82A}">
                    <a16:rowId xmlns:a16="http://schemas.microsoft.com/office/drawing/2014/main" val="1836337402"/>
                  </a:ext>
                </a:extLst>
              </a:tr>
            </a:tbl>
          </a:graphicData>
        </a:graphic>
      </p:graphicFrame>
      <p:graphicFrame>
        <p:nvGraphicFramePr>
          <p:cNvPr id="10" name="Table 3">
            <a:extLst>
              <a:ext uri="{FF2B5EF4-FFF2-40B4-BE49-F238E27FC236}">
                <a16:creationId xmlns:a16="http://schemas.microsoft.com/office/drawing/2014/main" id="{43A9A59E-186F-46DB-AF6D-B7AE83145016}"/>
              </a:ext>
            </a:extLst>
          </p:cNvPr>
          <p:cNvGraphicFramePr>
            <a:graphicFrameLocks noGrp="1"/>
          </p:cNvGraphicFramePr>
          <p:nvPr>
            <p:extLst>
              <p:ext uri="{D42A27DB-BD31-4B8C-83A1-F6EECF244321}">
                <p14:modId xmlns:p14="http://schemas.microsoft.com/office/powerpoint/2010/main" val="2920919312"/>
              </p:ext>
            </p:extLst>
          </p:nvPr>
        </p:nvGraphicFramePr>
        <p:xfrm>
          <a:off x="7592757" y="4620673"/>
          <a:ext cx="3955137" cy="1854200"/>
        </p:xfrm>
        <a:graphic>
          <a:graphicData uri="http://schemas.openxmlformats.org/drawingml/2006/table">
            <a:tbl>
              <a:tblPr firstRow="1" bandRow="1">
                <a:tableStyleId>{5C22544A-7EE6-4342-B048-85BDC9FD1C3A}</a:tableStyleId>
              </a:tblPr>
              <a:tblGrid>
                <a:gridCol w="2022820">
                  <a:extLst>
                    <a:ext uri="{9D8B030D-6E8A-4147-A177-3AD203B41FA5}">
                      <a16:colId xmlns:a16="http://schemas.microsoft.com/office/drawing/2014/main" val="3913221980"/>
                    </a:ext>
                  </a:extLst>
                </a:gridCol>
                <a:gridCol w="1932317">
                  <a:extLst>
                    <a:ext uri="{9D8B030D-6E8A-4147-A177-3AD203B41FA5}">
                      <a16:colId xmlns:a16="http://schemas.microsoft.com/office/drawing/2014/main" val="1862383713"/>
                    </a:ext>
                  </a:extLst>
                </a:gridCol>
              </a:tblGrid>
              <a:tr h="370840">
                <a:tc>
                  <a:txBody>
                    <a:bodyPr/>
                    <a:lstStyle/>
                    <a:p>
                      <a:r>
                        <a:rPr lang="en-US" dirty="0"/>
                        <a:t>Getting Help</a:t>
                      </a:r>
                    </a:p>
                  </a:txBody>
                  <a:tcPr/>
                </a:tc>
                <a:tc>
                  <a:txBody>
                    <a:bodyPr/>
                    <a:lstStyle/>
                    <a:p>
                      <a:r>
                        <a:rPr lang="en-US" dirty="0"/>
                        <a:t>Command</a:t>
                      </a:r>
                    </a:p>
                  </a:txBody>
                  <a:tcPr/>
                </a:tc>
                <a:extLst>
                  <a:ext uri="{0D108BD9-81ED-4DB2-BD59-A6C34878D82A}">
                    <a16:rowId xmlns:a16="http://schemas.microsoft.com/office/drawing/2014/main" val="1741313723"/>
                  </a:ext>
                </a:extLst>
              </a:tr>
              <a:tr h="370840">
                <a:tc>
                  <a:txBody>
                    <a:bodyPr/>
                    <a:lstStyle/>
                    <a:p>
                      <a:r>
                        <a:rPr lang="en-US" dirty="0"/>
                        <a:t>Mac and Linux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  </a:t>
                      </a:r>
                      <a:r>
                        <a:rPr lang="en-US" i="1" dirty="0"/>
                        <a:t>PRGM</a:t>
                      </a:r>
                    </a:p>
                  </a:txBody>
                  <a:tcPr/>
                </a:tc>
                <a:extLst>
                  <a:ext uri="{0D108BD9-81ED-4DB2-BD59-A6C34878D82A}">
                    <a16:rowId xmlns:a16="http://schemas.microsoft.com/office/drawing/2014/main" val="1948348852"/>
                  </a:ext>
                </a:extLst>
              </a:tr>
              <a:tr h="370840">
                <a:tc>
                  <a:txBody>
                    <a:bodyPr/>
                    <a:lstStyle/>
                    <a:p>
                      <a:r>
                        <a:rPr lang="en-US" dirty="0"/>
                        <a:t>Git Bash (Windows)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PRGM  </a:t>
                      </a:r>
                      <a:r>
                        <a:rPr lang="en-US" dirty="0"/>
                        <a:t>--help</a:t>
                      </a:r>
                    </a:p>
                  </a:txBody>
                  <a:tcPr/>
                </a:tc>
                <a:extLst>
                  <a:ext uri="{0D108BD9-81ED-4DB2-BD59-A6C34878D82A}">
                    <a16:rowId xmlns:a16="http://schemas.microsoft.com/office/drawing/2014/main" val="2104415531"/>
                  </a:ext>
                </a:extLst>
              </a:tr>
              <a:tr h="370840">
                <a:tc>
                  <a:txBody>
                    <a:bodyPr/>
                    <a:lstStyle/>
                    <a:p>
                      <a:r>
                        <a:rPr lang="en-US" dirty="0"/>
                        <a:t>[CTRL] + 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Cancel program</a:t>
                      </a:r>
                    </a:p>
                  </a:txBody>
                  <a:tcPr/>
                </a:tc>
                <a:extLst>
                  <a:ext uri="{0D108BD9-81ED-4DB2-BD59-A6C34878D82A}">
                    <a16:rowId xmlns:a16="http://schemas.microsoft.com/office/drawing/2014/main" val="1186637620"/>
                  </a:ext>
                </a:extLst>
              </a:tr>
              <a:tr h="370840">
                <a:tc>
                  <a:txBody>
                    <a:bodyPr/>
                    <a:lstStyle/>
                    <a:p>
                      <a:r>
                        <a:rPr lang="en-US" dirty="0"/>
                        <a:t>[CTRL] + 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Clear screen</a:t>
                      </a:r>
                    </a:p>
                  </a:txBody>
                  <a:tcPr/>
                </a:tc>
                <a:extLst>
                  <a:ext uri="{0D108BD9-81ED-4DB2-BD59-A6C34878D82A}">
                    <a16:rowId xmlns:a16="http://schemas.microsoft.com/office/drawing/2014/main" val="2306654271"/>
                  </a:ext>
                </a:extLst>
              </a:tr>
            </a:tbl>
          </a:graphicData>
        </a:graphic>
      </p:graphicFrame>
    </p:spTree>
    <p:extLst>
      <p:ext uri="{BB962C8B-B14F-4D97-AF65-F5344CB8AC3E}">
        <p14:creationId xmlns:p14="http://schemas.microsoft.com/office/powerpoint/2010/main" val="275058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1BDF-5419-4962-ABAE-6B3CA753D429}"/>
              </a:ext>
            </a:extLst>
          </p:cNvPr>
          <p:cNvSpPr>
            <a:spLocks noGrp="1"/>
          </p:cNvSpPr>
          <p:nvPr>
            <p:ph type="title"/>
          </p:nvPr>
        </p:nvSpPr>
        <p:spPr/>
        <p:txBody>
          <a:bodyPr/>
          <a:lstStyle/>
          <a:p>
            <a:r>
              <a:rPr lang="en-US" b="1" i="1" dirty="0"/>
              <a:t>Extremely</a:t>
            </a:r>
            <a:r>
              <a:rPr lang="en-US" dirty="0"/>
              <a:t> Useful Shortcuts</a:t>
            </a:r>
          </a:p>
        </p:txBody>
      </p:sp>
      <p:sp>
        <p:nvSpPr>
          <p:cNvPr id="3" name="Content Placeholder 2">
            <a:extLst>
              <a:ext uri="{FF2B5EF4-FFF2-40B4-BE49-F238E27FC236}">
                <a16:creationId xmlns:a16="http://schemas.microsoft.com/office/drawing/2014/main" id="{DF41E6D2-629B-43DA-B38D-8133A7E0692E}"/>
              </a:ext>
            </a:extLst>
          </p:cNvPr>
          <p:cNvSpPr>
            <a:spLocks noGrp="1"/>
          </p:cNvSpPr>
          <p:nvPr>
            <p:ph idx="1"/>
          </p:nvPr>
        </p:nvSpPr>
        <p:spPr>
          <a:xfrm>
            <a:off x="838200" y="1825625"/>
            <a:ext cx="6705600" cy="4351338"/>
          </a:xfrm>
        </p:spPr>
        <p:txBody>
          <a:bodyPr>
            <a:normAutofit/>
          </a:bodyPr>
          <a:lstStyle/>
          <a:p>
            <a:pPr>
              <a:lnSpc>
                <a:spcPct val="100000"/>
              </a:lnSpc>
              <a:tabLst>
                <a:tab pos="914400" algn="l"/>
                <a:tab pos="1146175" algn="l"/>
                <a:tab pos="1371600" algn="l"/>
                <a:tab pos="1603375" algn="l"/>
                <a:tab pos="1828800" algn="l"/>
                <a:tab pos="2060575" algn="l"/>
                <a:tab pos="2286000" algn="l"/>
                <a:tab pos="2517775" algn="l"/>
                <a:tab pos="2743200" algn="l"/>
                <a:tab pos="2974975" algn="l"/>
                <a:tab pos="3200400" algn="l"/>
                <a:tab pos="3432175" algn="l"/>
                <a:tab pos="3657600" algn="l"/>
              </a:tabLst>
            </a:pPr>
            <a:r>
              <a:rPr lang="en-US" sz="2000" dirty="0"/>
              <a:t>[Ctrl] C 			cancel program (for when you screw up)</a:t>
            </a:r>
          </a:p>
          <a:p>
            <a:pPr>
              <a:lnSpc>
                <a:spcPct val="100000"/>
              </a:lnSpc>
              <a:tabLst>
                <a:tab pos="914400" algn="l"/>
                <a:tab pos="1146175" algn="l"/>
                <a:tab pos="1371600" algn="l"/>
                <a:tab pos="1603375" algn="l"/>
                <a:tab pos="1828800" algn="l"/>
                <a:tab pos="2060575" algn="l"/>
                <a:tab pos="2286000" algn="l"/>
                <a:tab pos="2517775" algn="l"/>
                <a:tab pos="2743200" algn="l"/>
                <a:tab pos="2974975" algn="l"/>
                <a:tab pos="3200400" algn="l"/>
                <a:tab pos="3432175" algn="l"/>
                <a:tab pos="3657600" algn="l"/>
              </a:tabLst>
            </a:pPr>
            <a:endParaRPr lang="en-US" sz="2000" dirty="0"/>
          </a:p>
          <a:p>
            <a:pPr>
              <a:lnSpc>
                <a:spcPct val="100000"/>
              </a:lnSpc>
              <a:tabLst>
                <a:tab pos="914400" algn="l"/>
                <a:tab pos="1146175" algn="l"/>
                <a:tab pos="1371600" algn="l"/>
                <a:tab pos="1603375" algn="l"/>
                <a:tab pos="1828800" algn="l"/>
                <a:tab pos="2060575" algn="l"/>
                <a:tab pos="2286000" algn="l"/>
                <a:tab pos="2517775" algn="l"/>
                <a:tab pos="2743200" algn="l"/>
                <a:tab pos="2974975" algn="l"/>
                <a:tab pos="3200400" algn="l"/>
                <a:tab pos="3432175" algn="l"/>
                <a:tab pos="3657600" algn="l"/>
              </a:tabLst>
            </a:pPr>
            <a:r>
              <a:rPr lang="en-US" sz="2000" dirty="0"/>
              <a:t>[Ctrl] L 			clear screen </a:t>
            </a:r>
          </a:p>
          <a:p>
            <a:pPr>
              <a:lnSpc>
                <a:spcPct val="100000"/>
              </a:lnSpc>
              <a:tabLst>
                <a:tab pos="914400" algn="l"/>
                <a:tab pos="1146175" algn="l"/>
                <a:tab pos="1371600" algn="l"/>
                <a:tab pos="1603375" algn="l"/>
                <a:tab pos="1828800" algn="l"/>
                <a:tab pos="2060575" algn="l"/>
                <a:tab pos="2286000" algn="l"/>
                <a:tab pos="2517775" algn="l"/>
                <a:tab pos="2743200" algn="l"/>
                <a:tab pos="2974975" algn="l"/>
                <a:tab pos="3200400" algn="l"/>
                <a:tab pos="3432175" algn="l"/>
                <a:tab pos="3657600" algn="l"/>
              </a:tabLst>
            </a:pPr>
            <a:endParaRPr lang="en-US" sz="2000" dirty="0"/>
          </a:p>
          <a:p>
            <a:pPr>
              <a:lnSpc>
                <a:spcPct val="100000"/>
              </a:lnSpc>
              <a:tabLst>
                <a:tab pos="914400" algn="l"/>
                <a:tab pos="1146175" algn="l"/>
                <a:tab pos="1371600" algn="l"/>
                <a:tab pos="1603375" algn="l"/>
                <a:tab pos="1828800" algn="l"/>
                <a:tab pos="2060575" algn="l"/>
                <a:tab pos="2286000" algn="l"/>
                <a:tab pos="2517775" algn="l"/>
                <a:tab pos="2743200" algn="l"/>
                <a:tab pos="2974975" algn="l"/>
                <a:tab pos="3200400" algn="l"/>
                <a:tab pos="3432175" algn="l"/>
                <a:tab pos="3657600" algn="l"/>
              </a:tabLst>
            </a:pPr>
            <a:r>
              <a:rPr lang="en-US" sz="2000" dirty="0"/>
              <a:t>[Ctrl] A			moves cursor to start of line</a:t>
            </a:r>
          </a:p>
          <a:p>
            <a:pPr>
              <a:lnSpc>
                <a:spcPct val="100000"/>
              </a:lnSpc>
              <a:tabLst>
                <a:tab pos="914400" algn="l"/>
                <a:tab pos="1146175" algn="l"/>
                <a:tab pos="1371600" algn="l"/>
                <a:tab pos="1603375" algn="l"/>
                <a:tab pos="1828800" algn="l"/>
                <a:tab pos="2060575" algn="l"/>
                <a:tab pos="2286000" algn="l"/>
                <a:tab pos="2517775" algn="l"/>
                <a:tab pos="2743200" algn="l"/>
                <a:tab pos="2974975" algn="l"/>
                <a:tab pos="3200400" algn="l"/>
                <a:tab pos="3432175" algn="l"/>
                <a:tab pos="3657600" algn="l"/>
              </a:tabLst>
            </a:pPr>
            <a:endParaRPr lang="en-US" sz="2000" dirty="0"/>
          </a:p>
          <a:p>
            <a:pPr>
              <a:lnSpc>
                <a:spcPct val="100000"/>
              </a:lnSpc>
              <a:tabLst>
                <a:tab pos="914400" algn="l"/>
                <a:tab pos="1146175" algn="l"/>
                <a:tab pos="1371600" algn="l"/>
                <a:tab pos="1603375" algn="l"/>
                <a:tab pos="1828800" algn="l"/>
                <a:tab pos="2060575" algn="l"/>
                <a:tab pos="2286000" algn="l"/>
                <a:tab pos="2517775" algn="l"/>
                <a:tab pos="2743200" algn="l"/>
                <a:tab pos="2974975" algn="l"/>
                <a:tab pos="3200400" algn="l"/>
                <a:tab pos="3432175" algn="l"/>
                <a:tab pos="3657600" algn="l"/>
              </a:tabLst>
            </a:pPr>
            <a:r>
              <a:rPr lang="en-US" sz="2000" dirty="0"/>
              <a:t>[Ctrl] E			moves cursor to end of line</a:t>
            </a:r>
          </a:p>
          <a:p>
            <a:endParaRPr lang="en-US" sz="2000" dirty="0"/>
          </a:p>
        </p:txBody>
      </p:sp>
      <p:pic>
        <p:nvPicPr>
          <p:cNvPr id="4" name="Picture 3">
            <a:extLst>
              <a:ext uri="{FF2B5EF4-FFF2-40B4-BE49-F238E27FC236}">
                <a16:creationId xmlns:a16="http://schemas.microsoft.com/office/drawing/2014/main" id="{0F8BC0D6-116B-48A5-BCFE-FC7F41145A76}"/>
              </a:ext>
            </a:extLst>
          </p:cNvPr>
          <p:cNvPicPr>
            <a:picLocks noChangeAspect="1"/>
          </p:cNvPicPr>
          <p:nvPr/>
        </p:nvPicPr>
        <p:blipFill>
          <a:blip r:embed="rId3"/>
          <a:stretch>
            <a:fillRect/>
          </a:stretch>
        </p:blipFill>
        <p:spPr>
          <a:xfrm>
            <a:off x="6280265" y="3071563"/>
            <a:ext cx="5630061" cy="1362265"/>
          </a:xfrm>
          <a:prstGeom prst="rect">
            <a:avLst/>
          </a:prstGeom>
        </p:spPr>
      </p:pic>
      <p:cxnSp>
        <p:nvCxnSpPr>
          <p:cNvPr id="5" name="Straight Arrow Connector 4">
            <a:extLst>
              <a:ext uri="{FF2B5EF4-FFF2-40B4-BE49-F238E27FC236}">
                <a16:creationId xmlns:a16="http://schemas.microsoft.com/office/drawing/2014/main" id="{F9920B1B-1C83-4ACC-9F1F-885CCA357FD8}"/>
              </a:ext>
            </a:extLst>
          </p:cNvPr>
          <p:cNvCxnSpPr/>
          <p:nvPr/>
        </p:nvCxnSpPr>
        <p:spPr>
          <a:xfrm flipH="1" flipV="1">
            <a:off x="7330982" y="3561831"/>
            <a:ext cx="198303" cy="418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5B9449C-8762-4008-BC39-48C1F74C9769}"/>
              </a:ext>
            </a:extLst>
          </p:cNvPr>
          <p:cNvSpPr txBox="1"/>
          <p:nvPr/>
        </p:nvSpPr>
        <p:spPr>
          <a:xfrm>
            <a:off x="7514374" y="2550014"/>
            <a:ext cx="3161841" cy="400110"/>
          </a:xfrm>
          <a:prstGeom prst="rect">
            <a:avLst/>
          </a:prstGeom>
          <a:noFill/>
        </p:spPr>
        <p:txBody>
          <a:bodyPr wrap="square" rtlCol="0">
            <a:spAutoFit/>
          </a:bodyPr>
          <a:lstStyle/>
          <a:p>
            <a:pPr algn="ctr"/>
            <a:r>
              <a:rPr lang="en-US" sz="2000" b="1" dirty="0"/>
              <a:t>Example: Screwing Up</a:t>
            </a:r>
          </a:p>
        </p:txBody>
      </p:sp>
      <p:sp>
        <p:nvSpPr>
          <p:cNvPr id="7" name="TextBox 6">
            <a:extLst>
              <a:ext uri="{FF2B5EF4-FFF2-40B4-BE49-F238E27FC236}">
                <a16:creationId xmlns:a16="http://schemas.microsoft.com/office/drawing/2014/main" id="{1F827219-BEFE-4C15-84FD-4FD0C55128BA}"/>
              </a:ext>
            </a:extLst>
          </p:cNvPr>
          <p:cNvSpPr txBox="1"/>
          <p:nvPr/>
        </p:nvSpPr>
        <p:spPr>
          <a:xfrm>
            <a:off x="7422567" y="3963484"/>
            <a:ext cx="1788668" cy="369332"/>
          </a:xfrm>
          <a:prstGeom prst="rect">
            <a:avLst/>
          </a:prstGeom>
          <a:noFill/>
        </p:spPr>
        <p:txBody>
          <a:bodyPr wrap="square" rtlCol="0">
            <a:spAutoFit/>
          </a:bodyPr>
          <a:lstStyle/>
          <a:p>
            <a:r>
              <a:rPr lang="en-US" dirty="0">
                <a:solidFill>
                  <a:schemeClr val="bg1"/>
                </a:solidFill>
              </a:rPr>
              <a:t>Begin quote</a:t>
            </a:r>
          </a:p>
        </p:txBody>
      </p:sp>
      <p:cxnSp>
        <p:nvCxnSpPr>
          <p:cNvPr id="8" name="Straight Arrow Connector 7">
            <a:extLst>
              <a:ext uri="{FF2B5EF4-FFF2-40B4-BE49-F238E27FC236}">
                <a16:creationId xmlns:a16="http://schemas.microsoft.com/office/drawing/2014/main" id="{CBF00099-4B90-403E-8937-9835C7ABEC72}"/>
              </a:ext>
            </a:extLst>
          </p:cNvPr>
          <p:cNvCxnSpPr>
            <a:cxnSpLocks/>
          </p:cNvCxnSpPr>
          <p:nvPr/>
        </p:nvCxnSpPr>
        <p:spPr>
          <a:xfrm flipV="1">
            <a:off x="11424011" y="3561831"/>
            <a:ext cx="180860" cy="3919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BB52A52-6B71-49DC-9787-4D8902E0BF17}"/>
              </a:ext>
            </a:extLst>
          </p:cNvPr>
          <p:cNvSpPr txBox="1"/>
          <p:nvPr/>
        </p:nvSpPr>
        <p:spPr>
          <a:xfrm>
            <a:off x="10015329" y="5506587"/>
            <a:ext cx="1788668" cy="369332"/>
          </a:xfrm>
          <a:prstGeom prst="rect">
            <a:avLst/>
          </a:prstGeom>
          <a:noFill/>
        </p:spPr>
        <p:txBody>
          <a:bodyPr wrap="square" rtlCol="0">
            <a:spAutoFit/>
          </a:bodyPr>
          <a:lstStyle/>
          <a:p>
            <a:r>
              <a:rPr lang="en-US" dirty="0">
                <a:solidFill>
                  <a:schemeClr val="bg1"/>
                </a:solidFill>
              </a:rPr>
              <a:t>No end quote</a:t>
            </a:r>
          </a:p>
        </p:txBody>
      </p:sp>
      <p:cxnSp>
        <p:nvCxnSpPr>
          <p:cNvPr id="10" name="Straight Arrow Connector 9">
            <a:extLst>
              <a:ext uri="{FF2B5EF4-FFF2-40B4-BE49-F238E27FC236}">
                <a16:creationId xmlns:a16="http://schemas.microsoft.com/office/drawing/2014/main" id="{92F1E025-142B-4B0B-9A45-97353943A852}"/>
              </a:ext>
            </a:extLst>
          </p:cNvPr>
          <p:cNvCxnSpPr/>
          <p:nvPr/>
        </p:nvCxnSpPr>
        <p:spPr>
          <a:xfrm flipH="1" flipV="1">
            <a:off x="6420516" y="3980472"/>
            <a:ext cx="143220" cy="56543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45FFF7-9EB3-4402-A120-D28CEF588454}"/>
              </a:ext>
            </a:extLst>
          </p:cNvPr>
          <p:cNvSpPr txBox="1"/>
          <p:nvPr/>
        </p:nvSpPr>
        <p:spPr>
          <a:xfrm>
            <a:off x="6492126" y="4483136"/>
            <a:ext cx="4559370" cy="369332"/>
          </a:xfrm>
          <a:prstGeom prst="rect">
            <a:avLst/>
          </a:prstGeom>
          <a:noFill/>
        </p:spPr>
        <p:txBody>
          <a:bodyPr wrap="square" rtlCol="0">
            <a:spAutoFit/>
          </a:bodyPr>
          <a:lstStyle/>
          <a:p>
            <a:r>
              <a:rPr lang="en-US" dirty="0"/>
              <a:t>“&gt;” Indicates an unfinished command</a:t>
            </a:r>
          </a:p>
        </p:txBody>
      </p:sp>
      <p:sp>
        <p:nvSpPr>
          <p:cNvPr id="12" name="TextBox 11">
            <a:extLst>
              <a:ext uri="{FF2B5EF4-FFF2-40B4-BE49-F238E27FC236}">
                <a16:creationId xmlns:a16="http://schemas.microsoft.com/office/drawing/2014/main" id="{F525C319-4CAB-47C1-B3BA-8327FF85063F}"/>
              </a:ext>
            </a:extLst>
          </p:cNvPr>
          <p:cNvSpPr txBox="1"/>
          <p:nvPr/>
        </p:nvSpPr>
        <p:spPr>
          <a:xfrm>
            <a:off x="10213243" y="3957409"/>
            <a:ext cx="1788668" cy="369332"/>
          </a:xfrm>
          <a:prstGeom prst="rect">
            <a:avLst/>
          </a:prstGeom>
          <a:noFill/>
        </p:spPr>
        <p:txBody>
          <a:bodyPr wrap="square" rtlCol="0">
            <a:spAutoFit/>
          </a:bodyPr>
          <a:lstStyle/>
          <a:p>
            <a:r>
              <a:rPr lang="en-US" dirty="0">
                <a:solidFill>
                  <a:schemeClr val="bg1"/>
                </a:solidFill>
              </a:rPr>
              <a:t>No end quote</a:t>
            </a:r>
          </a:p>
        </p:txBody>
      </p:sp>
    </p:spTree>
    <p:extLst>
      <p:ext uri="{BB962C8B-B14F-4D97-AF65-F5344CB8AC3E}">
        <p14:creationId xmlns:p14="http://schemas.microsoft.com/office/powerpoint/2010/main" val="640326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5F91-DFCF-46B8-828D-8701F80C9FD2}"/>
              </a:ext>
            </a:extLst>
          </p:cNvPr>
          <p:cNvSpPr>
            <a:spLocks noGrp="1"/>
          </p:cNvSpPr>
          <p:nvPr>
            <p:ph type="title"/>
          </p:nvPr>
        </p:nvSpPr>
        <p:spPr>
          <a:xfrm>
            <a:off x="838199" y="365125"/>
            <a:ext cx="11049001" cy="1325563"/>
          </a:xfrm>
        </p:spPr>
        <p:txBody>
          <a:bodyPr/>
          <a:lstStyle/>
          <a:p>
            <a:r>
              <a:rPr lang="en-US" dirty="0"/>
              <a:t>Ex: Create a “developer folder” for your projects</a:t>
            </a:r>
          </a:p>
        </p:txBody>
      </p:sp>
      <p:sp>
        <p:nvSpPr>
          <p:cNvPr id="3" name="Content Placeholder 2">
            <a:extLst>
              <a:ext uri="{FF2B5EF4-FFF2-40B4-BE49-F238E27FC236}">
                <a16:creationId xmlns:a16="http://schemas.microsoft.com/office/drawing/2014/main" id="{375BC6B8-4934-4EB6-9C0B-3AB3CF088AD8}"/>
              </a:ext>
            </a:extLst>
          </p:cNvPr>
          <p:cNvSpPr>
            <a:spLocks noGrp="1"/>
          </p:cNvSpPr>
          <p:nvPr>
            <p:ph idx="1"/>
          </p:nvPr>
        </p:nvSpPr>
        <p:spPr>
          <a:xfrm>
            <a:off x="838199" y="1454347"/>
            <a:ext cx="10982325" cy="993775"/>
          </a:xfrm>
        </p:spPr>
        <p:txBody>
          <a:bodyPr>
            <a:normAutofit/>
          </a:bodyPr>
          <a:lstStyle/>
          <a:p>
            <a:pPr marL="0" indent="0">
              <a:buNone/>
            </a:pPr>
            <a:r>
              <a:rPr lang="en-US" dirty="0"/>
              <a:t>Being a productive developer involves organizing all your code</a:t>
            </a:r>
          </a:p>
        </p:txBody>
      </p:sp>
      <p:sp>
        <p:nvSpPr>
          <p:cNvPr id="5" name="TextBox 4">
            <a:extLst>
              <a:ext uri="{FF2B5EF4-FFF2-40B4-BE49-F238E27FC236}">
                <a16:creationId xmlns:a16="http://schemas.microsoft.com/office/drawing/2014/main" id="{7C5D9911-0A77-480C-A996-07DB897A8118}"/>
              </a:ext>
            </a:extLst>
          </p:cNvPr>
          <p:cNvSpPr txBox="1"/>
          <p:nvPr/>
        </p:nvSpPr>
        <p:spPr>
          <a:xfrm>
            <a:off x="604041" y="2060276"/>
            <a:ext cx="7809520" cy="3970318"/>
          </a:xfrm>
          <a:prstGeom prst="rect">
            <a:avLst/>
          </a:prstGeom>
          <a:noFill/>
        </p:spPr>
        <p:txBody>
          <a:bodyPr wrap="square">
            <a:spAutoFit/>
          </a:bodyPr>
          <a:lstStyle/>
          <a:p>
            <a:pPr marL="342900" lvl="1"/>
            <a:r>
              <a:rPr lang="en-US" dirty="0"/>
              <a:t>Using only the command line,</a:t>
            </a:r>
          </a:p>
          <a:p>
            <a:pPr marL="685800" lvl="1" indent="-342900">
              <a:buFont typeface="+mj-lt"/>
              <a:buAutoNum type="arabicPeriod"/>
            </a:pPr>
            <a:r>
              <a:rPr lang="en-US" dirty="0"/>
              <a:t>Change to the home directory, </a:t>
            </a:r>
          </a:p>
          <a:p>
            <a:pPr marL="685800" lvl="1" indent="-342900">
              <a:buFont typeface="+mj-lt"/>
              <a:buAutoNum type="arabicPeriod"/>
            </a:pPr>
            <a:r>
              <a:rPr lang="en-US" dirty="0"/>
              <a:t>Make a new directory inside the home directory called, “</a:t>
            </a:r>
            <a:r>
              <a:rPr lang="en-US" i="1" dirty="0"/>
              <a:t>Example</a:t>
            </a:r>
            <a:r>
              <a:rPr lang="en-US" dirty="0"/>
              <a:t>”</a:t>
            </a:r>
          </a:p>
          <a:p>
            <a:pPr marL="685800" lvl="1" indent="-342900">
              <a:buFont typeface="+mj-lt"/>
              <a:buAutoNum type="arabicPeriod"/>
            </a:pPr>
            <a:r>
              <a:rPr lang="en-US" dirty="0"/>
              <a:t>Make another directory inside the home directory, “</a:t>
            </a:r>
            <a:r>
              <a:rPr lang="en-US" i="1" dirty="0"/>
              <a:t>Java</a:t>
            </a:r>
            <a:r>
              <a:rPr lang="en-US" dirty="0"/>
              <a:t>”</a:t>
            </a:r>
          </a:p>
          <a:p>
            <a:pPr marL="685800" lvl="1" indent="-342900">
              <a:buFont typeface="+mj-lt"/>
              <a:buAutoNum type="arabicPeriod"/>
            </a:pPr>
            <a:r>
              <a:rPr lang="en-US" dirty="0"/>
              <a:t>Rename “</a:t>
            </a:r>
            <a:r>
              <a:rPr lang="en-US" i="1" dirty="0"/>
              <a:t>Example</a:t>
            </a:r>
            <a:r>
              <a:rPr lang="en-US" dirty="0"/>
              <a:t>” to “</a:t>
            </a:r>
            <a:r>
              <a:rPr lang="en-US" i="1" dirty="0"/>
              <a:t>Dev</a:t>
            </a:r>
            <a:r>
              <a:rPr lang="en-US" dirty="0"/>
              <a:t>”</a:t>
            </a:r>
          </a:p>
          <a:p>
            <a:pPr marL="685800" lvl="1" indent="-342900">
              <a:buFont typeface="+mj-lt"/>
              <a:buAutoNum type="arabicPeriod"/>
            </a:pPr>
            <a:r>
              <a:rPr lang="en-US" dirty="0"/>
              <a:t>Move “</a:t>
            </a:r>
            <a:r>
              <a:rPr lang="en-US" i="1" dirty="0"/>
              <a:t>Java”</a:t>
            </a:r>
            <a:r>
              <a:rPr lang="en-US" dirty="0"/>
              <a:t> so that it is a subdirectory of “</a:t>
            </a:r>
            <a:r>
              <a:rPr lang="en-US" i="1" dirty="0"/>
              <a:t>Dev”.</a:t>
            </a:r>
          </a:p>
          <a:p>
            <a:pPr marL="685800" lvl="1" indent="-342900" algn="just">
              <a:buFont typeface="+mj-lt"/>
              <a:buAutoNum type="arabicPeriod"/>
            </a:pPr>
            <a:r>
              <a:rPr lang="en-US" dirty="0"/>
              <a:t>Rename “</a:t>
            </a:r>
            <a:r>
              <a:rPr lang="en-US" i="1" dirty="0"/>
              <a:t>Java” </a:t>
            </a:r>
            <a:r>
              <a:rPr lang="en-US" dirty="0"/>
              <a:t>to “</a:t>
            </a:r>
            <a:r>
              <a:rPr lang="en-US" i="1" dirty="0" err="1"/>
              <a:t>Java_Projects</a:t>
            </a:r>
            <a:r>
              <a:rPr lang="en-US" dirty="0"/>
              <a:t>”</a:t>
            </a:r>
          </a:p>
          <a:p>
            <a:pPr marL="685800" lvl="1" indent="-342900" algn="just">
              <a:buFont typeface="+mj-lt"/>
              <a:buAutoNum type="arabicPeriod"/>
            </a:pPr>
            <a:r>
              <a:rPr lang="en-US" dirty="0"/>
              <a:t>Change to the “</a:t>
            </a:r>
            <a:r>
              <a:rPr lang="en-US" i="1" dirty="0" err="1"/>
              <a:t>Java_Projects</a:t>
            </a:r>
            <a:r>
              <a:rPr lang="en-US" i="1" dirty="0"/>
              <a:t>” </a:t>
            </a:r>
            <a:r>
              <a:rPr lang="en-US" dirty="0"/>
              <a:t>directory</a:t>
            </a:r>
          </a:p>
          <a:p>
            <a:pPr marL="685800" lvl="1" indent="-342900" algn="just">
              <a:buFont typeface="+mj-lt"/>
              <a:buAutoNum type="arabicPeriod"/>
            </a:pPr>
            <a:r>
              <a:rPr lang="en-US" dirty="0"/>
              <a:t>Write “the first line” to a new file called </a:t>
            </a:r>
            <a:r>
              <a:rPr lang="en-US" i="1" dirty="0"/>
              <a:t>“hello” file</a:t>
            </a:r>
          </a:p>
          <a:p>
            <a:pPr marL="685800" lvl="1" indent="-342900" algn="just">
              <a:buFont typeface="+mj-lt"/>
              <a:buAutoNum type="arabicPeriod"/>
            </a:pPr>
            <a:r>
              <a:rPr lang="en-US" dirty="0"/>
              <a:t>Write “the second line” to the second line of “</a:t>
            </a:r>
            <a:r>
              <a:rPr lang="en-US" i="1" dirty="0"/>
              <a:t>hello” file</a:t>
            </a:r>
            <a:endParaRPr lang="en-US" dirty="0"/>
          </a:p>
          <a:p>
            <a:pPr marL="342900" lvl="1" algn="just"/>
            <a:endParaRPr lang="en-US" dirty="0"/>
          </a:p>
          <a:p>
            <a:pPr marL="342900" lvl="1" algn="just"/>
            <a:r>
              <a:rPr lang="en-US" dirty="0"/>
              <a:t>Bonus</a:t>
            </a:r>
          </a:p>
          <a:p>
            <a:pPr marL="685800" lvl="1" indent="-342900" algn="just">
              <a:buFont typeface="+mj-lt"/>
              <a:buAutoNum type="arabicPeriod" startAt="9"/>
            </a:pPr>
            <a:r>
              <a:rPr lang="en-US" dirty="0"/>
              <a:t>Change </a:t>
            </a:r>
            <a:r>
              <a:rPr lang="en-US" i="1" dirty="0"/>
              <a:t>hello </a:t>
            </a:r>
            <a:r>
              <a:rPr lang="en-US" dirty="0"/>
              <a:t>so that Applications know it contains Java source code </a:t>
            </a:r>
          </a:p>
          <a:p>
            <a:pPr marL="342900" lvl="1" algn="just"/>
            <a:r>
              <a:rPr lang="en-US" dirty="0"/>
              <a:t>	(hint: </a:t>
            </a:r>
            <a:r>
              <a:rPr lang="en-US" dirty="0" err="1"/>
              <a:t>Appliations</a:t>
            </a:r>
            <a:r>
              <a:rPr lang="en-US" dirty="0"/>
              <a:t> tend to check the file extensions)</a:t>
            </a:r>
          </a:p>
        </p:txBody>
      </p:sp>
      <p:sp>
        <p:nvSpPr>
          <p:cNvPr id="7" name="TextBox 6">
            <a:extLst>
              <a:ext uri="{FF2B5EF4-FFF2-40B4-BE49-F238E27FC236}">
                <a16:creationId xmlns:a16="http://schemas.microsoft.com/office/drawing/2014/main" id="{411FD8D8-64A9-45B5-AC7D-065AA05D700C}"/>
              </a:ext>
            </a:extLst>
          </p:cNvPr>
          <p:cNvSpPr txBox="1"/>
          <p:nvPr/>
        </p:nvSpPr>
        <p:spPr>
          <a:xfrm>
            <a:off x="7466308" y="2311494"/>
            <a:ext cx="4420892" cy="3416320"/>
          </a:xfrm>
          <a:prstGeom prst="rect">
            <a:avLst/>
          </a:prstGeom>
          <a:noFill/>
        </p:spPr>
        <p:txBody>
          <a:bodyPr wrap="square">
            <a:spAutoFit/>
          </a:bodyPr>
          <a:lstStyle/>
          <a:p>
            <a:pPr marL="971550" lvl="1" indent="-514350">
              <a:buFont typeface="+mj-lt"/>
              <a:buAutoNum type="arabicPeriod"/>
            </a:pPr>
            <a:r>
              <a:rPr lang="en-US" dirty="0"/>
              <a:t>cd   ~</a:t>
            </a:r>
          </a:p>
          <a:p>
            <a:pPr marL="971550" lvl="1" indent="-514350">
              <a:buFont typeface="+mj-lt"/>
              <a:buAutoNum type="arabicPeriod"/>
            </a:pPr>
            <a:r>
              <a:rPr lang="en-US" dirty="0" err="1"/>
              <a:t>mkdir</a:t>
            </a:r>
            <a:r>
              <a:rPr lang="en-US" dirty="0"/>
              <a:t>   Example</a:t>
            </a:r>
          </a:p>
          <a:p>
            <a:pPr marL="971550" lvl="1" indent="-514350">
              <a:buFont typeface="+mj-lt"/>
              <a:buAutoNum type="arabicPeriod"/>
            </a:pPr>
            <a:r>
              <a:rPr lang="en-US" dirty="0" err="1"/>
              <a:t>mkdir</a:t>
            </a:r>
            <a:r>
              <a:rPr lang="en-US" dirty="0"/>
              <a:t>   Java</a:t>
            </a:r>
          </a:p>
          <a:p>
            <a:pPr marL="971550" lvl="1" indent="-514350">
              <a:buFont typeface="+mj-lt"/>
              <a:buAutoNum type="arabicPeriod"/>
            </a:pPr>
            <a:r>
              <a:rPr lang="en-US" dirty="0"/>
              <a:t>mv   Java/   Example/</a:t>
            </a:r>
          </a:p>
          <a:p>
            <a:pPr marL="971550" lvl="1" indent="-514350">
              <a:buFont typeface="+mj-lt"/>
              <a:buAutoNum type="arabicPeriod"/>
            </a:pPr>
            <a:r>
              <a:rPr lang="en-US" dirty="0"/>
              <a:t>mv Example/ Dev/</a:t>
            </a:r>
          </a:p>
          <a:p>
            <a:pPr marL="971550" lvl="1" indent="-514350">
              <a:buFont typeface="+mj-lt"/>
              <a:buAutoNum type="arabicPeriod"/>
            </a:pPr>
            <a:r>
              <a:rPr lang="en-US" dirty="0"/>
              <a:t>mv   Dev/Java  Dev/</a:t>
            </a:r>
            <a:r>
              <a:rPr lang="en-US" dirty="0" err="1"/>
              <a:t>Java_Projects</a:t>
            </a:r>
            <a:endParaRPr lang="en-US" dirty="0"/>
          </a:p>
          <a:p>
            <a:pPr marL="971550" lvl="1" indent="-514350">
              <a:buFont typeface="+mj-lt"/>
              <a:buAutoNum type="arabicPeriod"/>
            </a:pPr>
            <a:r>
              <a:rPr lang="en-US" dirty="0"/>
              <a:t>cd    Dev/</a:t>
            </a:r>
            <a:r>
              <a:rPr lang="en-US" dirty="0" err="1"/>
              <a:t>Java_Projects</a:t>
            </a:r>
            <a:endParaRPr lang="en-US" dirty="0"/>
          </a:p>
          <a:p>
            <a:pPr marL="971550" lvl="1" indent="-514350">
              <a:buFont typeface="+mj-lt"/>
              <a:buAutoNum type="arabicPeriod"/>
            </a:pPr>
            <a:r>
              <a:rPr lang="en-US" dirty="0"/>
              <a:t>echo “the first line” &gt; hello</a:t>
            </a:r>
          </a:p>
          <a:p>
            <a:pPr marL="971550" lvl="1" indent="-514350">
              <a:buFont typeface="+mj-lt"/>
              <a:buAutoNum type="arabicPeriod"/>
            </a:pPr>
            <a:r>
              <a:rPr lang="en-US" dirty="0"/>
              <a:t>echo “the second line” &gt;&gt; hello</a:t>
            </a:r>
          </a:p>
          <a:p>
            <a:pPr marL="971550" lvl="1" indent="-514350">
              <a:buFont typeface="+mj-lt"/>
              <a:buAutoNum type="arabicPeriod"/>
            </a:pPr>
            <a:endParaRPr lang="en-US" dirty="0"/>
          </a:p>
          <a:p>
            <a:pPr marL="971550" lvl="1" indent="-514350">
              <a:buFont typeface="+mj-lt"/>
              <a:buAutoNum type="arabicPeriod"/>
            </a:pPr>
            <a:endParaRPr lang="en-US" dirty="0"/>
          </a:p>
          <a:p>
            <a:pPr marL="971550" lvl="1" indent="-514350">
              <a:buFont typeface="+mj-lt"/>
              <a:buAutoNum type="arabicPeriod"/>
            </a:pPr>
            <a:endParaRPr lang="en-US" dirty="0"/>
          </a:p>
        </p:txBody>
      </p:sp>
    </p:spTree>
    <p:extLst>
      <p:ext uri="{BB962C8B-B14F-4D97-AF65-F5344CB8AC3E}">
        <p14:creationId xmlns:p14="http://schemas.microsoft.com/office/powerpoint/2010/main" val="3273077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0FBB-550D-4685-B228-C6D7343DB307}"/>
              </a:ext>
            </a:extLst>
          </p:cNvPr>
          <p:cNvSpPr>
            <a:spLocks noGrp="1"/>
          </p:cNvSpPr>
          <p:nvPr>
            <p:ph type="title"/>
          </p:nvPr>
        </p:nvSpPr>
        <p:spPr/>
        <p:txBody>
          <a:bodyPr/>
          <a:lstStyle/>
          <a:p>
            <a:pPr algn="ctr"/>
            <a:r>
              <a:rPr lang="en-US" dirty="0"/>
              <a:t>Break</a:t>
            </a:r>
          </a:p>
        </p:txBody>
      </p:sp>
      <p:sp>
        <p:nvSpPr>
          <p:cNvPr id="3" name="TextBox 2">
            <a:extLst>
              <a:ext uri="{FF2B5EF4-FFF2-40B4-BE49-F238E27FC236}">
                <a16:creationId xmlns:a16="http://schemas.microsoft.com/office/drawing/2014/main" id="{C8E6B5FC-AE4B-4B67-B6AE-6ED187CEA03B}"/>
              </a:ext>
            </a:extLst>
          </p:cNvPr>
          <p:cNvSpPr txBox="1"/>
          <p:nvPr/>
        </p:nvSpPr>
        <p:spPr>
          <a:xfrm>
            <a:off x="1896330" y="2854078"/>
            <a:ext cx="8399339" cy="523220"/>
          </a:xfrm>
          <a:prstGeom prst="rect">
            <a:avLst/>
          </a:prstGeom>
          <a:noFill/>
        </p:spPr>
        <p:txBody>
          <a:bodyPr wrap="square" rtlCol="0">
            <a:spAutoFit/>
          </a:bodyPr>
          <a:lstStyle/>
          <a:p>
            <a:pPr algn="ctr"/>
            <a:r>
              <a:rPr lang="en-US" sz="2800" dirty="0"/>
              <a:t>Upcoming: Small hands-on command-line tutorial</a:t>
            </a:r>
          </a:p>
        </p:txBody>
      </p:sp>
    </p:spTree>
    <p:extLst>
      <p:ext uri="{BB962C8B-B14F-4D97-AF65-F5344CB8AC3E}">
        <p14:creationId xmlns:p14="http://schemas.microsoft.com/office/powerpoint/2010/main" val="3928199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C8C6-0911-489A-9E0F-4162A4C38A28}"/>
              </a:ext>
            </a:extLst>
          </p:cNvPr>
          <p:cNvSpPr>
            <a:spLocks noGrp="1"/>
          </p:cNvSpPr>
          <p:nvPr>
            <p:ph type="title"/>
          </p:nvPr>
        </p:nvSpPr>
        <p:spPr>
          <a:xfrm>
            <a:off x="892498" y="365125"/>
            <a:ext cx="10461302" cy="1325563"/>
          </a:xfrm>
        </p:spPr>
        <p:txBody>
          <a:bodyPr/>
          <a:lstStyle/>
          <a:p>
            <a:r>
              <a:rPr lang="en-US" dirty="0"/>
              <a:t>2. Git at a High Level</a:t>
            </a:r>
          </a:p>
        </p:txBody>
      </p:sp>
      <p:sp>
        <p:nvSpPr>
          <p:cNvPr id="3" name="Content Placeholder 2">
            <a:extLst>
              <a:ext uri="{FF2B5EF4-FFF2-40B4-BE49-F238E27FC236}">
                <a16:creationId xmlns:a16="http://schemas.microsoft.com/office/drawing/2014/main" id="{EEF910C9-9DE8-460A-A501-04EDCD40C9D7}"/>
              </a:ext>
            </a:extLst>
          </p:cNvPr>
          <p:cNvSpPr>
            <a:spLocks noGrp="1"/>
          </p:cNvSpPr>
          <p:nvPr>
            <p:ph idx="1"/>
          </p:nvPr>
        </p:nvSpPr>
        <p:spPr/>
        <p:txBody>
          <a:bodyPr/>
          <a:lstStyle/>
          <a:p>
            <a:pPr marL="514350" indent="-514350">
              <a:buFont typeface="+mj-lt"/>
              <a:buAutoNum type="arabicPeriod"/>
            </a:pPr>
            <a:r>
              <a:rPr lang="en-US" dirty="0"/>
              <a:t>What Git is</a:t>
            </a:r>
          </a:p>
          <a:p>
            <a:pPr marL="514350" indent="-514350">
              <a:buFont typeface="+mj-lt"/>
              <a:buAutoNum type="arabicPeriod"/>
            </a:pPr>
            <a:r>
              <a:rPr lang="en-US" dirty="0"/>
              <a:t>What Git is not</a:t>
            </a:r>
          </a:p>
          <a:p>
            <a:pPr marL="514350" indent="-514350">
              <a:buFont typeface="+mj-lt"/>
              <a:buAutoNum type="arabicPeriod"/>
            </a:pPr>
            <a:r>
              <a:rPr lang="en-US" dirty="0"/>
              <a:t>How does Git work?</a:t>
            </a:r>
          </a:p>
          <a:p>
            <a:pPr marL="514350" indent="-514350">
              <a:buFont typeface="+mj-lt"/>
              <a:buAutoNum type="arabicPeriod"/>
            </a:pPr>
            <a:r>
              <a:rPr lang="en-US" dirty="0"/>
              <a:t>What does Git not do?</a:t>
            </a:r>
          </a:p>
          <a:p>
            <a:pPr marL="0" indent="0">
              <a:buNone/>
            </a:pPr>
            <a:endParaRPr lang="en-US" dirty="0"/>
          </a:p>
        </p:txBody>
      </p:sp>
    </p:spTree>
    <p:extLst>
      <p:ext uri="{BB962C8B-B14F-4D97-AF65-F5344CB8AC3E}">
        <p14:creationId xmlns:p14="http://schemas.microsoft.com/office/powerpoint/2010/main" val="435610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A546-0517-49D5-9810-50A67AC11A8C}"/>
              </a:ext>
            </a:extLst>
          </p:cNvPr>
          <p:cNvSpPr>
            <a:spLocks noGrp="1"/>
          </p:cNvSpPr>
          <p:nvPr>
            <p:ph type="title"/>
          </p:nvPr>
        </p:nvSpPr>
        <p:spPr/>
        <p:txBody>
          <a:bodyPr/>
          <a:lstStyle/>
          <a:p>
            <a:r>
              <a:rPr lang="en-US" dirty="0"/>
              <a:t>What Git is</a:t>
            </a:r>
          </a:p>
        </p:txBody>
      </p:sp>
      <p:sp>
        <p:nvSpPr>
          <p:cNvPr id="3" name="Content Placeholder 2">
            <a:extLst>
              <a:ext uri="{FF2B5EF4-FFF2-40B4-BE49-F238E27FC236}">
                <a16:creationId xmlns:a16="http://schemas.microsoft.com/office/drawing/2014/main" id="{7D0F776F-C53E-466A-9634-90222CCACBDB}"/>
              </a:ext>
            </a:extLst>
          </p:cNvPr>
          <p:cNvSpPr>
            <a:spLocks noGrp="1"/>
          </p:cNvSpPr>
          <p:nvPr>
            <p:ph idx="1"/>
          </p:nvPr>
        </p:nvSpPr>
        <p:spPr>
          <a:xfrm>
            <a:off x="651435" y="1825625"/>
            <a:ext cx="10702365" cy="4351338"/>
          </a:xfrm>
        </p:spPr>
        <p:txBody>
          <a:bodyPr>
            <a:normAutofit/>
          </a:bodyPr>
          <a:lstStyle/>
          <a:p>
            <a:pPr marL="0" indent="0">
              <a:buNone/>
            </a:pPr>
            <a:r>
              <a:rPr lang="en-US" sz="2400" b="1" dirty="0"/>
              <a:t>Version Control System</a:t>
            </a:r>
            <a:r>
              <a:rPr lang="en-US" sz="2400" dirty="0"/>
              <a:t> (VCS)—a computer program that records changes to the set of files constituting a project and provides quick access to all versions of the project</a:t>
            </a:r>
          </a:p>
        </p:txBody>
      </p:sp>
      <p:sp>
        <p:nvSpPr>
          <p:cNvPr id="4" name="TextBox 3">
            <a:extLst>
              <a:ext uri="{FF2B5EF4-FFF2-40B4-BE49-F238E27FC236}">
                <a16:creationId xmlns:a16="http://schemas.microsoft.com/office/drawing/2014/main" id="{2E6BDCE5-5450-4E0F-9764-89261D49605D}"/>
              </a:ext>
            </a:extLst>
          </p:cNvPr>
          <p:cNvSpPr txBox="1"/>
          <p:nvPr/>
        </p:nvSpPr>
        <p:spPr>
          <a:xfrm>
            <a:off x="838198" y="2626463"/>
            <a:ext cx="10813558" cy="3359061"/>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sz="2400" b="1" dirty="0"/>
              <a:t>Multitasking</a:t>
            </a:r>
            <a:r>
              <a:rPr lang="en-US" sz="2400" dirty="0"/>
              <a:t>: work simultaneously with old and future (in-development) versions</a:t>
            </a:r>
          </a:p>
          <a:p>
            <a:pPr marL="342900" indent="-342900">
              <a:lnSpc>
                <a:spcPct val="150000"/>
              </a:lnSpc>
              <a:buFont typeface="Wingdings" panose="05000000000000000000" pitchFamily="2" charset="2"/>
              <a:buChar char="ü"/>
            </a:pPr>
            <a:r>
              <a:rPr lang="en-US" sz="2400" dirty="0"/>
              <a:t>Recoverability: if a bug is discovered in a project, easily revert to previous versions</a:t>
            </a:r>
          </a:p>
          <a:p>
            <a:pPr marL="342900" indent="-342900">
              <a:lnSpc>
                <a:spcPct val="150000"/>
              </a:lnSpc>
              <a:buFont typeface="Wingdings" panose="05000000000000000000" pitchFamily="2" charset="2"/>
              <a:buChar char="ü"/>
            </a:pPr>
            <a:r>
              <a:rPr lang="en-US" sz="2400" b="1" dirty="0"/>
              <a:t>Collaborative</a:t>
            </a:r>
            <a:r>
              <a:rPr lang="en-US" sz="2400" dirty="0"/>
              <a:t>: provides tools for merging your work with other people’s work</a:t>
            </a:r>
          </a:p>
          <a:p>
            <a:pPr marL="342900" indent="-342900">
              <a:lnSpc>
                <a:spcPct val="150000"/>
              </a:lnSpc>
              <a:buFont typeface="Wingdings" panose="05000000000000000000" pitchFamily="2" charset="2"/>
              <a:buChar char="ü"/>
            </a:pPr>
            <a:r>
              <a:rPr lang="en-US" sz="2400" dirty="0"/>
              <a:t>Decentralized (on shared projects): each machine typically has a complete backup</a:t>
            </a:r>
          </a:p>
          <a:p>
            <a:pPr marL="342900" indent="-342900">
              <a:lnSpc>
                <a:spcPct val="150000"/>
              </a:lnSpc>
              <a:buFont typeface="Wingdings" panose="05000000000000000000" pitchFamily="2" charset="2"/>
              <a:buChar char="ü"/>
            </a:pPr>
            <a:r>
              <a:rPr lang="en-US" sz="2400" dirty="0"/>
              <a:t>Scalable: useful for single-developers and massive distributed projects </a:t>
            </a:r>
          </a:p>
          <a:p>
            <a:pPr marL="342900" indent="-342900">
              <a:lnSpc>
                <a:spcPct val="150000"/>
              </a:lnSpc>
              <a:buFont typeface="Wingdings" panose="05000000000000000000" pitchFamily="2" charset="2"/>
              <a:buChar char="ü"/>
            </a:pPr>
            <a:r>
              <a:rPr lang="en-US" sz="2400" dirty="0"/>
              <a:t>Shell &amp; Plug-In Independent</a:t>
            </a:r>
          </a:p>
        </p:txBody>
      </p:sp>
    </p:spTree>
    <p:extLst>
      <p:ext uri="{BB962C8B-B14F-4D97-AF65-F5344CB8AC3E}">
        <p14:creationId xmlns:p14="http://schemas.microsoft.com/office/powerpoint/2010/main" val="794870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8DFE-36CD-4516-8222-3CC57E0EA20D}"/>
              </a:ext>
            </a:extLst>
          </p:cNvPr>
          <p:cNvSpPr>
            <a:spLocks noGrp="1"/>
          </p:cNvSpPr>
          <p:nvPr>
            <p:ph type="title"/>
          </p:nvPr>
        </p:nvSpPr>
        <p:spPr/>
        <p:txBody>
          <a:bodyPr/>
          <a:lstStyle/>
          <a:p>
            <a:r>
              <a:rPr lang="en-US" dirty="0"/>
              <a:t>What Git is not</a:t>
            </a:r>
          </a:p>
        </p:txBody>
      </p:sp>
      <p:sp>
        <p:nvSpPr>
          <p:cNvPr id="3" name="Content Placeholder 2">
            <a:extLst>
              <a:ext uri="{FF2B5EF4-FFF2-40B4-BE49-F238E27FC236}">
                <a16:creationId xmlns:a16="http://schemas.microsoft.com/office/drawing/2014/main" id="{7E2972E4-CFAA-47C4-8D92-47C82B956D02}"/>
              </a:ext>
            </a:extLst>
          </p:cNvPr>
          <p:cNvSpPr>
            <a:spLocks noGrp="1"/>
          </p:cNvSpPr>
          <p:nvPr>
            <p:ph idx="1"/>
          </p:nvPr>
        </p:nvSpPr>
        <p:spPr/>
        <p:txBody>
          <a:bodyPr/>
          <a:lstStyle/>
          <a:p>
            <a:pPr>
              <a:lnSpc>
                <a:spcPct val="100000"/>
              </a:lnSpc>
              <a:spcBef>
                <a:spcPts val="2400"/>
              </a:spcBef>
              <a:buFont typeface="Calibri" panose="020F0502020204030204" pitchFamily="34" charset="0"/>
              <a:buChar char="×"/>
            </a:pPr>
            <a:r>
              <a:rPr lang="en-US" dirty="0"/>
              <a:t>Beginner friendly (varies in difficulty based on your background)</a:t>
            </a:r>
          </a:p>
          <a:p>
            <a:pPr>
              <a:lnSpc>
                <a:spcPct val="100000"/>
              </a:lnSpc>
              <a:spcBef>
                <a:spcPts val="2400"/>
              </a:spcBef>
              <a:buFont typeface="Calibri" panose="020F0502020204030204" pitchFamily="34" charset="0"/>
              <a:buChar char="×"/>
            </a:pPr>
            <a:r>
              <a:rPr lang="en-US" dirty="0"/>
              <a:t>Hard to master (if you put time into it)</a:t>
            </a:r>
          </a:p>
          <a:p>
            <a:pPr>
              <a:lnSpc>
                <a:spcPct val="100000"/>
              </a:lnSpc>
              <a:spcBef>
                <a:spcPts val="2400"/>
              </a:spcBef>
              <a:buFont typeface="Calibri" panose="020F0502020204030204" pitchFamily="34" charset="0"/>
              <a:buChar char="×"/>
            </a:pPr>
            <a:r>
              <a:rPr lang="en-US" dirty="0"/>
              <a:t>A graphical “point-and-click” program</a:t>
            </a:r>
          </a:p>
          <a:p>
            <a:pPr>
              <a:lnSpc>
                <a:spcPct val="100000"/>
              </a:lnSpc>
              <a:spcBef>
                <a:spcPts val="2400"/>
              </a:spcBef>
              <a:buFont typeface="Calibri" panose="020F0502020204030204" pitchFamily="34" charset="0"/>
              <a:buChar char="×"/>
            </a:pPr>
            <a:r>
              <a:rPr lang="en-US" dirty="0"/>
              <a:t>A website (that is GitHub, built for Git)</a:t>
            </a:r>
          </a:p>
        </p:txBody>
      </p:sp>
    </p:spTree>
    <p:extLst>
      <p:ext uri="{BB962C8B-B14F-4D97-AF65-F5344CB8AC3E}">
        <p14:creationId xmlns:p14="http://schemas.microsoft.com/office/powerpoint/2010/main" val="418651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245C-E6E4-4013-A5A3-CAFDE737ABC8}"/>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793D1E5E-6A9F-4BD8-9AAC-AF4EA52B3059}"/>
              </a:ext>
            </a:extLst>
          </p:cNvPr>
          <p:cNvSpPr>
            <a:spLocks noGrp="1"/>
          </p:cNvSpPr>
          <p:nvPr>
            <p:ph idx="1"/>
          </p:nvPr>
        </p:nvSpPr>
        <p:spPr>
          <a:xfrm>
            <a:off x="686745" y="1776346"/>
            <a:ext cx="7495890" cy="4351338"/>
          </a:xfrm>
        </p:spPr>
        <p:txBody>
          <a:bodyPr>
            <a:normAutofit lnSpcReduction="10000"/>
          </a:bodyPr>
          <a:lstStyle/>
          <a:p>
            <a:r>
              <a:rPr lang="en-US" dirty="0"/>
              <a:t>Computer Science Senior</a:t>
            </a:r>
          </a:p>
          <a:p>
            <a:r>
              <a:rPr lang="en-US" dirty="0"/>
              <a:t>Assistant system administrator in OU Department of Physics</a:t>
            </a:r>
          </a:p>
          <a:p>
            <a:r>
              <a:rPr lang="en-US" dirty="0"/>
              <a:t>Treasurer of:</a:t>
            </a:r>
          </a:p>
          <a:p>
            <a:pPr lvl="1"/>
            <a:r>
              <a:rPr lang="en-US" dirty="0"/>
              <a:t>Student Chapter for ACM, </a:t>
            </a:r>
          </a:p>
          <a:p>
            <a:pPr lvl="1"/>
            <a:r>
              <a:rPr lang="en-US" dirty="0"/>
              <a:t>Association for Women in Computing</a:t>
            </a:r>
          </a:p>
          <a:p>
            <a:pPr lvl="1"/>
            <a:r>
              <a:rPr lang="en-US" dirty="0"/>
              <a:t>Triangle Fraternity</a:t>
            </a:r>
          </a:p>
          <a:p>
            <a:r>
              <a:rPr lang="en-US" dirty="0"/>
              <a:t>Need your Survey feedback:</a:t>
            </a:r>
          </a:p>
          <a:p>
            <a:pPr lvl="1"/>
            <a:r>
              <a:rPr lang="en-US" dirty="0"/>
              <a:t>too much information </a:t>
            </a:r>
          </a:p>
          <a:p>
            <a:pPr lvl="1"/>
            <a:r>
              <a:rPr lang="en-US" dirty="0"/>
              <a:t>too little information</a:t>
            </a:r>
          </a:p>
          <a:p>
            <a:endParaRPr lang="en-US" dirty="0"/>
          </a:p>
        </p:txBody>
      </p:sp>
    </p:spTree>
    <p:extLst>
      <p:ext uri="{BB962C8B-B14F-4D97-AF65-F5344CB8AC3E}">
        <p14:creationId xmlns:p14="http://schemas.microsoft.com/office/powerpoint/2010/main" val="1006797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D2AC62-787C-48ED-89BE-5F38832845D3}"/>
              </a:ext>
            </a:extLst>
          </p:cNvPr>
          <p:cNvSpPr>
            <a:spLocks noGrp="1"/>
          </p:cNvSpPr>
          <p:nvPr>
            <p:ph type="title"/>
          </p:nvPr>
        </p:nvSpPr>
        <p:spPr/>
        <p:txBody>
          <a:bodyPr/>
          <a:lstStyle/>
          <a:p>
            <a:r>
              <a:rPr lang="en-US" dirty="0"/>
              <a:t>How Does Git Work?</a:t>
            </a:r>
          </a:p>
        </p:txBody>
      </p:sp>
      <p:sp>
        <p:nvSpPr>
          <p:cNvPr id="3" name="Content Placeholder 2">
            <a:extLst>
              <a:ext uri="{FF2B5EF4-FFF2-40B4-BE49-F238E27FC236}">
                <a16:creationId xmlns:a16="http://schemas.microsoft.com/office/drawing/2014/main" id="{C887D7B7-AA56-4601-83A0-3A8838BD8B03}"/>
              </a:ext>
            </a:extLst>
          </p:cNvPr>
          <p:cNvSpPr>
            <a:spLocks noGrp="1"/>
          </p:cNvSpPr>
          <p:nvPr>
            <p:ph idx="1"/>
          </p:nvPr>
        </p:nvSpPr>
        <p:spPr>
          <a:xfrm>
            <a:off x="838200" y="1825625"/>
            <a:ext cx="9628991" cy="4351338"/>
          </a:xfrm>
        </p:spPr>
        <p:txBody>
          <a:bodyPr>
            <a:normAutofit lnSpcReduction="10000"/>
          </a:bodyPr>
          <a:lstStyle/>
          <a:p>
            <a:pPr marL="515938" indent="-515938">
              <a:lnSpc>
                <a:spcPct val="100000"/>
              </a:lnSpc>
              <a:spcBef>
                <a:spcPts val="1800"/>
              </a:spcBef>
              <a:buFont typeface="Wingdings" panose="05000000000000000000" pitchFamily="2" charset="2"/>
              <a:buChar char="ü"/>
            </a:pPr>
            <a:r>
              <a:rPr lang="en-US" dirty="0"/>
              <a:t>Takes “</a:t>
            </a:r>
            <a:r>
              <a:rPr lang="en-US" i="1" dirty="0"/>
              <a:t>annotated snapshots</a:t>
            </a:r>
            <a:r>
              <a:rPr lang="en-US" dirty="0"/>
              <a:t>” (</a:t>
            </a:r>
            <a:r>
              <a:rPr lang="en-US" b="1" dirty="0"/>
              <a:t>commits</a:t>
            </a:r>
            <a:r>
              <a:rPr lang="en-US" dirty="0"/>
              <a:t>) of an entire folder and subfolders and organizes snapshots in a </a:t>
            </a:r>
            <a:r>
              <a:rPr lang="en-US" i="1" dirty="0"/>
              <a:t>hidden folder </a:t>
            </a:r>
            <a:r>
              <a:rPr lang="en-US" dirty="0"/>
              <a:t>called “.git” </a:t>
            </a:r>
            <a:r>
              <a:rPr lang="en-US" b="1" dirty="0"/>
              <a:t>(repository)</a:t>
            </a:r>
            <a:endParaRPr lang="en-US" dirty="0"/>
          </a:p>
          <a:p>
            <a:pPr marL="973138" lvl="1" indent="-515938">
              <a:lnSpc>
                <a:spcPct val="100000"/>
              </a:lnSpc>
              <a:spcBef>
                <a:spcPts val="1800"/>
              </a:spcBef>
              <a:buFont typeface="Wingdings" panose="05000000000000000000" pitchFamily="2" charset="2"/>
              <a:buChar char="ü"/>
            </a:pPr>
            <a:r>
              <a:rPr lang="en-US" dirty="0"/>
              <a:t>A repository is organized like an old-fashioned photo album </a:t>
            </a:r>
          </a:p>
          <a:p>
            <a:pPr marL="973138" lvl="1" indent="-515938">
              <a:lnSpc>
                <a:spcPct val="100000"/>
              </a:lnSpc>
              <a:spcBef>
                <a:spcPts val="1800"/>
              </a:spcBef>
              <a:buFont typeface="Wingdings" panose="05000000000000000000" pitchFamily="2" charset="2"/>
              <a:buChar char="ü"/>
            </a:pPr>
            <a:r>
              <a:rPr lang="en-US" dirty="0"/>
              <a:t>Selectively chooses files to include in the next photoshoot</a:t>
            </a:r>
          </a:p>
          <a:p>
            <a:pPr marL="515938" indent="-515938">
              <a:lnSpc>
                <a:spcPct val="100000"/>
              </a:lnSpc>
              <a:spcBef>
                <a:spcPts val="1800"/>
              </a:spcBef>
              <a:buFont typeface="Wingdings" panose="05000000000000000000" pitchFamily="2" charset="2"/>
              <a:buChar char="ü"/>
            </a:pPr>
            <a:r>
              <a:rPr lang="en-US" dirty="0"/>
              <a:t>Compare changes to files over time</a:t>
            </a:r>
          </a:p>
          <a:p>
            <a:pPr marL="515938" indent="-515938">
              <a:lnSpc>
                <a:spcPct val="100000"/>
              </a:lnSpc>
              <a:spcBef>
                <a:spcPts val="1800"/>
              </a:spcBef>
              <a:buFont typeface="Wingdings" panose="05000000000000000000" pitchFamily="2" charset="2"/>
              <a:buChar char="ü"/>
            </a:pPr>
            <a:r>
              <a:rPr lang="en-US" dirty="0"/>
              <a:t>See who last modified a file</a:t>
            </a:r>
          </a:p>
          <a:p>
            <a:pPr marL="515938" indent="-515938">
              <a:lnSpc>
                <a:spcPct val="100000"/>
              </a:lnSpc>
              <a:spcBef>
                <a:spcPts val="1800"/>
              </a:spcBef>
              <a:buFont typeface="Wingdings" panose="05000000000000000000" pitchFamily="2" charset="2"/>
              <a:buChar char="ü"/>
            </a:pPr>
            <a:r>
              <a:rPr lang="en-US" dirty="0"/>
              <a:t>Revert entire project back to a previous state</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4142761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8669-2B05-433F-B16F-8B39790D3A28}"/>
              </a:ext>
            </a:extLst>
          </p:cNvPr>
          <p:cNvSpPr>
            <a:spLocks noGrp="1"/>
          </p:cNvSpPr>
          <p:nvPr>
            <p:ph type="title"/>
          </p:nvPr>
        </p:nvSpPr>
        <p:spPr/>
        <p:txBody>
          <a:bodyPr/>
          <a:lstStyle/>
          <a:p>
            <a:r>
              <a:rPr lang="en-US" dirty="0"/>
              <a:t>What does Git Not Do?</a:t>
            </a:r>
          </a:p>
        </p:txBody>
      </p:sp>
      <p:sp>
        <p:nvSpPr>
          <p:cNvPr id="3" name="Content Placeholder 2">
            <a:extLst>
              <a:ext uri="{FF2B5EF4-FFF2-40B4-BE49-F238E27FC236}">
                <a16:creationId xmlns:a16="http://schemas.microsoft.com/office/drawing/2014/main" id="{8280AD21-DF2B-4686-88A4-D707C0653E78}"/>
              </a:ext>
            </a:extLst>
          </p:cNvPr>
          <p:cNvSpPr>
            <a:spLocks noGrp="1"/>
          </p:cNvSpPr>
          <p:nvPr>
            <p:ph idx="1"/>
          </p:nvPr>
        </p:nvSpPr>
        <p:spPr/>
        <p:txBody>
          <a:bodyPr/>
          <a:lstStyle/>
          <a:p>
            <a:pPr>
              <a:lnSpc>
                <a:spcPct val="100000"/>
              </a:lnSpc>
              <a:spcBef>
                <a:spcPts val="2400"/>
              </a:spcBef>
              <a:buFont typeface="Calibri" panose="020F0502020204030204" pitchFamily="34" charset="0"/>
              <a:buChar char="×"/>
            </a:pPr>
            <a:r>
              <a:rPr lang="en-US" dirty="0"/>
              <a:t>Does not support live code collaboration (use </a:t>
            </a:r>
            <a:r>
              <a:rPr lang="en-US" dirty="0">
                <a:hlinkClick r:id="rId2"/>
              </a:rPr>
              <a:t>https://codeshare.io</a:t>
            </a:r>
            <a:r>
              <a:rPr lang="en-US" dirty="0"/>
              <a:t>)</a:t>
            </a:r>
          </a:p>
          <a:p>
            <a:pPr>
              <a:lnSpc>
                <a:spcPct val="100000"/>
              </a:lnSpc>
              <a:spcBef>
                <a:spcPts val="2400"/>
              </a:spcBef>
              <a:buFont typeface="Calibri" panose="020F0502020204030204" pitchFamily="34" charset="0"/>
              <a:buChar char="×"/>
            </a:pPr>
            <a:r>
              <a:rPr lang="en-US" dirty="0"/>
              <a:t>Work well without other CLI commands: </a:t>
            </a:r>
            <a:r>
              <a:rPr lang="en-US" dirty="0" err="1"/>
              <a:t>pwd</a:t>
            </a:r>
            <a:r>
              <a:rPr lang="en-US" dirty="0"/>
              <a:t>, ls, cd, echo, cat, mv, rm, </a:t>
            </a:r>
            <a:r>
              <a:rPr lang="en-US" dirty="0" err="1"/>
              <a:t>mkdir</a:t>
            </a:r>
            <a:r>
              <a:rPr lang="en-US" dirty="0"/>
              <a:t>, </a:t>
            </a:r>
            <a:r>
              <a:rPr lang="en-US" dirty="0" err="1"/>
              <a:t>rmdir</a:t>
            </a:r>
            <a:r>
              <a:rPr lang="en-US" dirty="0"/>
              <a:t>, &gt;, &gt;&gt;, |</a:t>
            </a:r>
          </a:p>
          <a:p>
            <a:pPr>
              <a:lnSpc>
                <a:spcPct val="100000"/>
              </a:lnSpc>
              <a:spcBef>
                <a:spcPts val="2400"/>
              </a:spcBef>
              <a:buFont typeface="Calibri" panose="020F0502020204030204" pitchFamily="34" charset="0"/>
              <a:buChar char="×"/>
            </a:pPr>
            <a:r>
              <a:rPr lang="en-US" dirty="0"/>
              <a:t>Support any particular GUI interface (there are many, like </a:t>
            </a:r>
            <a:r>
              <a:rPr lang="en-US" dirty="0" err="1"/>
              <a:t>GitKraken</a:t>
            </a:r>
            <a:r>
              <a:rPr lang="en-US" dirty="0"/>
              <a:t>)</a:t>
            </a:r>
          </a:p>
        </p:txBody>
      </p:sp>
    </p:spTree>
    <p:extLst>
      <p:ext uri="{BB962C8B-B14F-4D97-AF65-F5344CB8AC3E}">
        <p14:creationId xmlns:p14="http://schemas.microsoft.com/office/powerpoint/2010/main" val="3272800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291E-B8BF-4876-93D5-86CEDC1FDB8F}"/>
              </a:ext>
            </a:extLst>
          </p:cNvPr>
          <p:cNvSpPr>
            <a:spLocks noGrp="1"/>
          </p:cNvSpPr>
          <p:nvPr>
            <p:ph type="title"/>
          </p:nvPr>
        </p:nvSpPr>
        <p:spPr/>
        <p:txBody>
          <a:bodyPr/>
          <a:lstStyle/>
          <a:p>
            <a:r>
              <a:rPr lang="en-US" dirty="0"/>
              <a:t>Why you should use Git on the command line</a:t>
            </a:r>
          </a:p>
        </p:txBody>
      </p:sp>
      <p:sp>
        <p:nvSpPr>
          <p:cNvPr id="3" name="Content Placeholder 2">
            <a:extLst>
              <a:ext uri="{FF2B5EF4-FFF2-40B4-BE49-F238E27FC236}">
                <a16:creationId xmlns:a16="http://schemas.microsoft.com/office/drawing/2014/main" id="{FF0ABA55-E139-488D-A341-DFA25AA5AEBA}"/>
              </a:ext>
            </a:extLst>
          </p:cNvPr>
          <p:cNvSpPr>
            <a:spLocks noGrp="1"/>
          </p:cNvSpPr>
          <p:nvPr>
            <p:ph idx="1"/>
          </p:nvPr>
        </p:nvSpPr>
        <p:spPr>
          <a:xfrm>
            <a:off x="661161" y="1836576"/>
            <a:ext cx="5219471" cy="3456204"/>
          </a:xfrm>
        </p:spPr>
        <p:txBody>
          <a:bodyPr>
            <a:normAutofit fontScale="92500" lnSpcReduction="10000"/>
          </a:bodyPr>
          <a:lstStyle/>
          <a:p>
            <a:r>
              <a:rPr lang="en-US" dirty="0"/>
              <a:t>Applications hide functionality</a:t>
            </a:r>
          </a:p>
          <a:p>
            <a:endParaRPr lang="en-US" dirty="0"/>
          </a:p>
          <a:p>
            <a:r>
              <a:rPr lang="en-US" dirty="0"/>
              <a:t>Applications typically use the command line (they will usually show you this too)</a:t>
            </a:r>
          </a:p>
          <a:p>
            <a:endParaRPr lang="en-US" dirty="0"/>
          </a:p>
          <a:p>
            <a:r>
              <a:rPr lang="en-US" dirty="0"/>
              <a:t>Git GUI applications often break and are extremely difficult to fix (usually on the command line)</a:t>
            </a:r>
          </a:p>
          <a:p>
            <a:endParaRPr lang="en-US" dirty="0"/>
          </a:p>
        </p:txBody>
      </p:sp>
      <p:pic>
        <p:nvPicPr>
          <p:cNvPr id="7" name="Picture 6">
            <a:extLst>
              <a:ext uri="{FF2B5EF4-FFF2-40B4-BE49-F238E27FC236}">
                <a16:creationId xmlns:a16="http://schemas.microsoft.com/office/drawing/2014/main" id="{8B348095-EC48-4E6A-BAED-4D092321E4AE}"/>
              </a:ext>
              <a:ext uri="{C183D7F6-B498-43B3-948B-1728B52AA6E4}">
                <adec:decorative xmlns:adec="http://schemas.microsoft.com/office/drawing/2017/decorative" val="1"/>
              </a:ext>
            </a:extLst>
          </p:cNvPr>
          <p:cNvPicPr>
            <a:picLocks noChangeAspect="1"/>
          </p:cNvPicPr>
          <p:nvPr/>
        </p:nvPicPr>
        <p:blipFill rotWithShape="1">
          <a:blip r:embed="rId3"/>
          <a:srcRect l="1285" t="1560" r="1260"/>
          <a:stretch/>
        </p:blipFill>
        <p:spPr>
          <a:xfrm>
            <a:off x="5880632" y="1447211"/>
            <a:ext cx="6214634" cy="34562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Content Placeholder 2">
            <a:extLst>
              <a:ext uri="{FF2B5EF4-FFF2-40B4-BE49-F238E27FC236}">
                <a16:creationId xmlns:a16="http://schemas.microsoft.com/office/drawing/2014/main" id="{FD95D25B-A49B-4BE0-9222-CCBD856F1308}"/>
              </a:ext>
            </a:extLst>
          </p:cNvPr>
          <p:cNvSpPr txBox="1">
            <a:spLocks/>
          </p:cNvSpPr>
          <p:nvPr/>
        </p:nvSpPr>
        <p:spPr>
          <a:xfrm>
            <a:off x="661161" y="5710893"/>
            <a:ext cx="10229508" cy="37780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Git GUI applications are difficult to use, limited in use, and hinder collaboration</a:t>
            </a:r>
          </a:p>
        </p:txBody>
      </p:sp>
      <p:sp>
        <p:nvSpPr>
          <p:cNvPr id="11" name="Content Placeholder 2">
            <a:extLst>
              <a:ext uri="{FF2B5EF4-FFF2-40B4-BE49-F238E27FC236}">
                <a16:creationId xmlns:a16="http://schemas.microsoft.com/office/drawing/2014/main" id="{780F5173-5B84-435B-BCFB-ED1D6B10E7BC}"/>
              </a:ext>
            </a:extLst>
          </p:cNvPr>
          <p:cNvSpPr txBox="1">
            <a:spLocks/>
          </p:cNvSpPr>
          <p:nvPr/>
        </p:nvSpPr>
        <p:spPr>
          <a:xfrm>
            <a:off x="8179724" y="5103877"/>
            <a:ext cx="2000596" cy="37780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Example: Git in R Studio</a:t>
            </a:r>
          </a:p>
        </p:txBody>
      </p:sp>
    </p:spTree>
    <p:extLst>
      <p:ext uri="{BB962C8B-B14F-4D97-AF65-F5344CB8AC3E}">
        <p14:creationId xmlns:p14="http://schemas.microsoft.com/office/powerpoint/2010/main" val="915622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BCCD-087D-4126-AFDD-3F499E81A2F1}"/>
              </a:ext>
            </a:extLst>
          </p:cNvPr>
          <p:cNvSpPr>
            <a:spLocks noGrp="1"/>
          </p:cNvSpPr>
          <p:nvPr>
            <p:ph type="title"/>
          </p:nvPr>
        </p:nvSpPr>
        <p:spPr/>
        <p:txBody>
          <a:bodyPr/>
          <a:lstStyle/>
          <a:p>
            <a:r>
              <a:rPr lang="en-US" dirty="0"/>
              <a:t>Setting Up Git Bash</a:t>
            </a:r>
          </a:p>
        </p:txBody>
      </p:sp>
      <p:sp>
        <p:nvSpPr>
          <p:cNvPr id="3" name="Content Placeholder 2">
            <a:extLst>
              <a:ext uri="{FF2B5EF4-FFF2-40B4-BE49-F238E27FC236}">
                <a16:creationId xmlns:a16="http://schemas.microsoft.com/office/drawing/2014/main" id="{AE2E0B55-B59D-4BDA-8803-FA4B38281AD7}"/>
              </a:ext>
            </a:extLst>
          </p:cNvPr>
          <p:cNvSpPr>
            <a:spLocks noGrp="1"/>
          </p:cNvSpPr>
          <p:nvPr>
            <p:ph idx="1"/>
          </p:nvPr>
        </p:nvSpPr>
        <p:spPr>
          <a:xfrm>
            <a:off x="857793" y="1825625"/>
            <a:ext cx="10757858" cy="4351338"/>
          </a:xfrm>
        </p:spPr>
        <p:txBody>
          <a:bodyPr>
            <a:normAutofit/>
          </a:bodyPr>
          <a:lstStyle/>
          <a:p>
            <a:r>
              <a:rPr lang="en-US" dirty="0"/>
              <a:t>Mac/Linux: Git ships with operating system by default</a:t>
            </a:r>
          </a:p>
          <a:p>
            <a:r>
              <a:rPr lang="en-US" dirty="0"/>
              <a:t>Windows: </a:t>
            </a:r>
            <a:r>
              <a:rPr lang="en-US" dirty="0">
                <a:hlinkClick r:id="rId3"/>
              </a:rPr>
              <a:t>https://git-scm.com/download/win</a:t>
            </a:r>
            <a:endParaRPr lang="en-US" dirty="0"/>
          </a:p>
          <a:p>
            <a:pPr marL="914400" lvl="1" indent="-457200">
              <a:buFont typeface="+mj-lt"/>
              <a:buAutoNum type="arabicPeriod"/>
            </a:pPr>
            <a:r>
              <a:rPr lang="en-US" dirty="0"/>
              <a:t>Adjusting name of initial branch: Let Git decide</a:t>
            </a:r>
          </a:p>
          <a:p>
            <a:pPr marL="914400" lvl="1" indent="-457200">
              <a:buFont typeface="+mj-lt"/>
              <a:buAutoNum type="arabicPeriod"/>
            </a:pPr>
            <a:r>
              <a:rPr lang="en-US" dirty="0"/>
              <a:t>Save in default location</a:t>
            </a:r>
          </a:p>
          <a:p>
            <a:pPr marL="914400" lvl="1" indent="-457200">
              <a:buFont typeface="+mj-lt"/>
              <a:buAutoNum type="arabicPeriod"/>
            </a:pPr>
            <a:endParaRPr lang="en-US" dirty="0"/>
          </a:p>
          <a:p>
            <a:pPr marL="0" indent="0">
              <a:buNone/>
            </a:pPr>
            <a:r>
              <a:rPr lang="en-US" dirty="0"/>
              <a:t>git config --global user.name “your name” </a:t>
            </a:r>
          </a:p>
          <a:p>
            <a:pPr marL="0" indent="0">
              <a:buNone/>
            </a:pPr>
            <a:r>
              <a:rPr lang="en-US" dirty="0"/>
              <a:t>git config --global </a:t>
            </a:r>
            <a:r>
              <a:rPr lang="en-US" dirty="0" err="1"/>
              <a:t>user.email</a:t>
            </a:r>
            <a:r>
              <a:rPr lang="en-US" dirty="0"/>
              <a:t> “your email”</a:t>
            </a:r>
          </a:p>
          <a:p>
            <a:pPr marL="0" indent="0">
              <a:buNone/>
            </a:pPr>
            <a:r>
              <a:rPr lang="en-US" dirty="0"/>
              <a:t>git config --global </a:t>
            </a:r>
            <a:r>
              <a:rPr lang="en-US" dirty="0" err="1"/>
              <a:t>core.autocrlf</a:t>
            </a:r>
            <a:r>
              <a:rPr lang="en-US" dirty="0"/>
              <a:t> true		</a:t>
            </a:r>
          </a:p>
          <a:p>
            <a:pPr marL="0" indent="0">
              <a:buNone/>
            </a:pPr>
            <a:r>
              <a:rPr lang="en-US" dirty="0"/>
              <a:t>git config --global --list		(view the above contents of ~/.</a:t>
            </a:r>
            <a:r>
              <a:rPr lang="en-US" dirty="0" err="1"/>
              <a:t>gitconfig</a:t>
            </a:r>
            <a:r>
              <a:rPr lang="en-US" dirty="0"/>
              <a:t>)</a:t>
            </a:r>
          </a:p>
        </p:txBody>
      </p:sp>
      <p:cxnSp>
        <p:nvCxnSpPr>
          <p:cNvPr id="5" name="Straight Arrow Connector 4">
            <a:extLst>
              <a:ext uri="{FF2B5EF4-FFF2-40B4-BE49-F238E27FC236}">
                <a16:creationId xmlns:a16="http://schemas.microsoft.com/office/drawing/2014/main" id="{63C43AB7-F928-4D9C-B2AB-644A8BE08902}"/>
              </a:ext>
            </a:extLst>
          </p:cNvPr>
          <p:cNvCxnSpPr/>
          <p:nvPr/>
        </p:nvCxnSpPr>
        <p:spPr>
          <a:xfrm flipH="1">
            <a:off x="4400205" y="5785658"/>
            <a:ext cx="100584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6765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D8BE-1899-4F77-8DA5-0412C4D922F2}"/>
              </a:ext>
            </a:extLst>
          </p:cNvPr>
          <p:cNvSpPr>
            <a:spLocks noGrp="1"/>
          </p:cNvSpPr>
          <p:nvPr>
            <p:ph type="title"/>
          </p:nvPr>
        </p:nvSpPr>
        <p:spPr/>
        <p:txBody>
          <a:bodyPr/>
          <a:lstStyle/>
          <a:p>
            <a:r>
              <a:rPr lang="en-US" dirty="0"/>
              <a:t>Git Commands</a:t>
            </a:r>
          </a:p>
        </p:txBody>
      </p:sp>
      <p:sp>
        <p:nvSpPr>
          <p:cNvPr id="3" name="Content Placeholder 2">
            <a:extLst>
              <a:ext uri="{FF2B5EF4-FFF2-40B4-BE49-F238E27FC236}">
                <a16:creationId xmlns:a16="http://schemas.microsoft.com/office/drawing/2014/main" id="{96DD6551-BE37-4C3D-8E76-AF4D6FBBB2BE}"/>
              </a:ext>
            </a:extLst>
          </p:cNvPr>
          <p:cNvSpPr>
            <a:spLocks noGrp="1"/>
          </p:cNvSpPr>
          <p:nvPr>
            <p:ph idx="1"/>
          </p:nvPr>
        </p:nvSpPr>
        <p:spPr/>
        <p:txBody>
          <a:bodyPr>
            <a:normAutofit/>
          </a:bodyPr>
          <a:lstStyle/>
          <a:p>
            <a:pPr>
              <a:tabLst>
                <a:tab pos="2344738" algn="l"/>
              </a:tabLst>
            </a:pPr>
            <a:r>
              <a:rPr lang="en-US" dirty="0"/>
              <a:t>git </a:t>
            </a:r>
            <a:r>
              <a:rPr lang="en-US" dirty="0" err="1"/>
              <a:t>init</a:t>
            </a:r>
            <a:r>
              <a:rPr lang="en-US" dirty="0"/>
              <a:t>     	// Creates the .git folder in the current directory</a:t>
            </a:r>
          </a:p>
          <a:p>
            <a:pPr>
              <a:tabLst>
                <a:tab pos="2344738" algn="l"/>
              </a:tabLst>
            </a:pPr>
            <a:r>
              <a:rPr lang="en-US" dirty="0"/>
              <a:t>git add &lt;file&gt;   // Add files to the Index</a:t>
            </a:r>
          </a:p>
          <a:p>
            <a:pPr>
              <a:tabLst>
                <a:tab pos="2344738" algn="l"/>
              </a:tabLst>
            </a:pPr>
            <a:r>
              <a:rPr lang="en-US" dirty="0"/>
              <a:t>git status  	// Checks the Status of Modified, Index </a:t>
            </a:r>
          </a:p>
          <a:p>
            <a:pPr>
              <a:tabLst>
                <a:tab pos="2344738" algn="l"/>
              </a:tabLst>
            </a:pPr>
            <a:r>
              <a:rPr lang="en-US" dirty="0"/>
              <a:t>git commit	// Creates a new </a:t>
            </a:r>
            <a:r>
              <a:rPr lang="en-US"/>
              <a:t>Commit object</a:t>
            </a:r>
            <a:endParaRPr lang="en-US" dirty="0"/>
          </a:p>
        </p:txBody>
      </p:sp>
    </p:spTree>
    <p:extLst>
      <p:ext uri="{BB962C8B-B14F-4D97-AF65-F5344CB8AC3E}">
        <p14:creationId xmlns:p14="http://schemas.microsoft.com/office/powerpoint/2010/main" val="2011117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088F-8136-4C6C-B470-527DAF4646F5}"/>
              </a:ext>
            </a:extLst>
          </p:cNvPr>
          <p:cNvSpPr>
            <a:spLocks noGrp="1"/>
          </p:cNvSpPr>
          <p:nvPr>
            <p:ph type="title"/>
          </p:nvPr>
        </p:nvSpPr>
        <p:spPr>
          <a:xfrm>
            <a:off x="838200" y="365125"/>
            <a:ext cx="6290894" cy="1325563"/>
          </a:xfrm>
        </p:spPr>
        <p:txBody>
          <a:bodyPr/>
          <a:lstStyle/>
          <a:p>
            <a:r>
              <a:rPr lang="en-US" dirty="0"/>
              <a:t>Git</a:t>
            </a:r>
            <a:r>
              <a:rPr lang="en-US" b="1" dirty="0"/>
              <a:t> Repository</a:t>
            </a:r>
          </a:p>
        </p:txBody>
      </p:sp>
      <p:sp>
        <p:nvSpPr>
          <p:cNvPr id="3" name="Content Placeholder 2">
            <a:extLst>
              <a:ext uri="{FF2B5EF4-FFF2-40B4-BE49-F238E27FC236}">
                <a16:creationId xmlns:a16="http://schemas.microsoft.com/office/drawing/2014/main" id="{006FBC9D-8552-42EF-8ACF-04838D8FC3CE}"/>
              </a:ext>
            </a:extLst>
          </p:cNvPr>
          <p:cNvSpPr>
            <a:spLocks noGrp="1"/>
          </p:cNvSpPr>
          <p:nvPr>
            <p:ph idx="1"/>
          </p:nvPr>
        </p:nvSpPr>
        <p:spPr>
          <a:xfrm>
            <a:off x="653993" y="1754364"/>
            <a:ext cx="5680477" cy="4909998"/>
          </a:xfrm>
        </p:spPr>
        <p:txBody>
          <a:bodyPr>
            <a:normAutofit/>
          </a:bodyPr>
          <a:lstStyle/>
          <a:p>
            <a:pPr marL="460375" indent="-460375">
              <a:buFont typeface="Wingdings" panose="05000000000000000000" pitchFamily="2" charset="2"/>
              <a:buChar char="ü"/>
            </a:pPr>
            <a:r>
              <a:rPr lang="en-US" dirty="0">
                <a:solidFill>
                  <a:srgbClr val="FF0000"/>
                </a:solidFill>
              </a:rPr>
              <a:t>Any folder containing another (usually hidden) folder named </a:t>
            </a:r>
            <a:r>
              <a:rPr lang="en-US" i="1" dirty="0">
                <a:solidFill>
                  <a:srgbClr val="FF0000"/>
                </a:solidFill>
              </a:rPr>
              <a:t>.git</a:t>
            </a:r>
          </a:p>
          <a:p>
            <a:pPr marL="460375" indent="-460375">
              <a:buFont typeface="Wingdings" panose="05000000000000000000" pitchFamily="2" charset="2"/>
              <a:buChar char="ü"/>
            </a:pPr>
            <a:r>
              <a:rPr lang="en-US" i="1" dirty="0"/>
              <a:t>.git </a:t>
            </a:r>
            <a:r>
              <a:rPr lang="en-US" dirty="0"/>
              <a:t>contains literal snapshots of the entire repository</a:t>
            </a:r>
            <a:endParaRPr lang="en-US" i="1" dirty="0"/>
          </a:p>
          <a:p>
            <a:pPr marL="460375" indent="-460375">
              <a:buFont typeface="Wingdings" panose="05000000000000000000" pitchFamily="2" charset="2"/>
              <a:buChar char="ü"/>
            </a:pPr>
            <a:r>
              <a:rPr lang="en-US" b="1" i="1" dirty="0">
                <a:solidFill>
                  <a:srgbClr val="FF0000"/>
                </a:solidFill>
              </a:rPr>
              <a:t>Don’t ever modify .git</a:t>
            </a:r>
          </a:p>
          <a:p>
            <a:pPr marL="460375" indent="-460375">
              <a:buFont typeface="Wingdings" panose="05000000000000000000" pitchFamily="2" charset="2"/>
              <a:buChar char="ü"/>
            </a:pPr>
            <a:endParaRPr lang="en-US" dirty="0"/>
          </a:p>
          <a:p>
            <a:pPr marL="460375" indent="-460375">
              <a:buFont typeface="Wingdings" panose="05000000000000000000" pitchFamily="2" charset="2"/>
              <a:buChar char="ü"/>
            </a:pPr>
            <a:r>
              <a:rPr lang="en-US" dirty="0"/>
              <a:t>git </a:t>
            </a:r>
            <a:r>
              <a:rPr lang="en-US" dirty="0" err="1"/>
              <a:t>init</a:t>
            </a:r>
            <a:r>
              <a:rPr lang="en-US" dirty="0"/>
              <a:t>     // creates a </a:t>
            </a:r>
            <a:r>
              <a:rPr lang="en-US" i="1" dirty="0"/>
              <a:t>.git </a:t>
            </a:r>
            <a:r>
              <a:rPr lang="en-US" dirty="0"/>
              <a:t>folder</a:t>
            </a:r>
          </a:p>
        </p:txBody>
      </p:sp>
      <p:grpSp>
        <p:nvGrpSpPr>
          <p:cNvPr id="10" name="Group 9">
            <a:extLst>
              <a:ext uri="{FF2B5EF4-FFF2-40B4-BE49-F238E27FC236}">
                <a16:creationId xmlns:a16="http://schemas.microsoft.com/office/drawing/2014/main" id="{1848BE58-C730-445C-9E2B-A8D8F673AAC5}"/>
              </a:ext>
            </a:extLst>
          </p:cNvPr>
          <p:cNvGrpSpPr/>
          <p:nvPr/>
        </p:nvGrpSpPr>
        <p:grpSpPr>
          <a:xfrm>
            <a:off x="6380312" y="1946014"/>
            <a:ext cx="5415701" cy="3335577"/>
            <a:chOff x="6187129" y="2628595"/>
            <a:chExt cx="5415701" cy="3335577"/>
          </a:xfrm>
        </p:grpSpPr>
        <p:grpSp>
          <p:nvGrpSpPr>
            <p:cNvPr id="31" name="Group 30">
              <a:extLst>
                <a:ext uri="{FF2B5EF4-FFF2-40B4-BE49-F238E27FC236}">
                  <a16:creationId xmlns:a16="http://schemas.microsoft.com/office/drawing/2014/main" id="{C2539528-1A6F-49FF-B6C2-96A9DC03A237}"/>
                </a:ext>
              </a:extLst>
            </p:cNvPr>
            <p:cNvGrpSpPr/>
            <p:nvPr/>
          </p:nvGrpSpPr>
          <p:grpSpPr>
            <a:xfrm>
              <a:off x="6187129" y="2628595"/>
              <a:ext cx="5415701" cy="3335577"/>
              <a:chOff x="5481384" y="2640056"/>
              <a:chExt cx="5415701" cy="3335577"/>
            </a:xfrm>
          </p:grpSpPr>
          <p:sp>
            <p:nvSpPr>
              <p:cNvPr id="14" name="Rectangle: Rounded Corners 13">
                <a:extLst>
                  <a:ext uri="{FF2B5EF4-FFF2-40B4-BE49-F238E27FC236}">
                    <a16:creationId xmlns:a16="http://schemas.microsoft.com/office/drawing/2014/main" id="{ADDE3D12-220E-484A-B75C-BBB06C1D71D1}"/>
                  </a:ext>
                </a:extLst>
              </p:cNvPr>
              <p:cNvSpPr/>
              <p:nvPr/>
            </p:nvSpPr>
            <p:spPr>
              <a:xfrm>
                <a:off x="5481384" y="2640446"/>
                <a:ext cx="5415701" cy="33351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9D60D4E1-E7C0-4AC8-9BA2-6F8E39677F79}"/>
                  </a:ext>
                </a:extLst>
              </p:cNvPr>
              <p:cNvGrpSpPr/>
              <p:nvPr/>
            </p:nvGrpSpPr>
            <p:grpSpPr>
              <a:xfrm>
                <a:off x="8267127" y="3669195"/>
                <a:ext cx="2493419" cy="2277362"/>
                <a:chOff x="9022642" y="4113468"/>
                <a:chExt cx="2493419" cy="2277362"/>
              </a:xfrm>
            </p:grpSpPr>
            <p:grpSp>
              <p:nvGrpSpPr>
                <p:cNvPr id="15" name="Group 14">
                  <a:extLst>
                    <a:ext uri="{FF2B5EF4-FFF2-40B4-BE49-F238E27FC236}">
                      <a16:creationId xmlns:a16="http://schemas.microsoft.com/office/drawing/2014/main" id="{C545612E-09F2-4533-9A9B-5EEB9D27DA3A}"/>
                    </a:ext>
                  </a:extLst>
                </p:cNvPr>
                <p:cNvGrpSpPr/>
                <p:nvPr/>
              </p:nvGrpSpPr>
              <p:grpSpPr>
                <a:xfrm>
                  <a:off x="9022642" y="4113468"/>
                  <a:ext cx="2493419" cy="2277362"/>
                  <a:chOff x="9990049" y="1652661"/>
                  <a:chExt cx="1994256" cy="2611000"/>
                </a:xfrm>
              </p:grpSpPr>
              <p:sp>
                <p:nvSpPr>
                  <p:cNvPr id="4" name="Oval 3">
                    <a:extLst>
                      <a:ext uri="{FF2B5EF4-FFF2-40B4-BE49-F238E27FC236}">
                        <a16:creationId xmlns:a16="http://schemas.microsoft.com/office/drawing/2014/main" id="{79A6094B-8777-4FD8-8C40-96568EDB4FAC}"/>
                      </a:ext>
                    </a:extLst>
                  </p:cNvPr>
                  <p:cNvSpPr/>
                  <p:nvPr/>
                </p:nvSpPr>
                <p:spPr>
                  <a:xfrm>
                    <a:off x="9990049" y="1652661"/>
                    <a:ext cx="1994256" cy="261100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 name="Rectangle 4">
                    <a:extLst>
                      <a:ext uri="{FF2B5EF4-FFF2-40B4-BE49-F238E27FC236}">
                        <a16:creationId xmlns:a16="http://schemas.microsoft.com/office/drawing/2014/main" id="{4B376CC0-B35B-4440-9FDB-B7D7852803DC}"/>
                      </a:ext>
                    </a:extLst>
                  </p:cNvPr>
                  <p:cNvSpPr/>
                  <p:nvPr/>
                </p:nvSpPr>
                <p:spPr>
                  <a:xfrm>
                    <a:off x="10884511" y="1919633"/>
                    <a:ext cx="793274" cy="42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Snapshot 1</a:t>
                    </a:r>
                  </a:p>
                </p:txBody>
              </p:sp>
              <p:sp>
                <p:nvSpPr>
                  <p:cNvPr id="6" name="Rectangle 5">
                    <a:extLst>
                      <a:ext uri="{FF2B5EF4-FFF2-40B4-BE49-F238E27FC236}">
                        <a16:creationId xmlns:a16="http://schemas.microsoft.com/office/drawing/2014/main" id="{83004E1D-0F9C-4A79-9E1B-4C0A6227B5CD}"/>
                      </a:ext>
                    </a:extLst>
                  </p:cNvPr>
                  <p:cNvSpPr/>
                  <p:nvPr/>
                </p:nvSpPr>
                <p:spPr>
                  <a:xfrm>
                    <a:off x="10249000" y="2469706"/>
                    <a:ext cx="741515" cy="42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Snapshot 2</a:t>
                    </a:r>
                  </a:p>
                </p:txBody>
              </p:sp>
              <p:sp>
                <p:nvSpPr>
                  <p:cNvPr id="7" name="Rectangle 6">
                    <a:extLst>
                      <a:ext uri="{FF2B5EF4-FFF2-40B4-BE49-F238E27FC236}">
                        <a16:creationId xmlns:a16="http://schemas.microsoft.com/office/drawing/2014/main" id="{CE3D401C-BE1F-47F4-8B58-153CD1640F88}"/>
                      </a:ext>
                    </a:extLst>
                  </p:cNvPr>
                  <p:cNvSpPr/>
                  <p:nvPr/>
                </p:nvSpPr>
                <p:spPr>
                  <a:xfrm>
                    <a:off x="10924386" y="2955891"/>
                    <a:ext cx="958387" cy="42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Snapshot 3</a:t>
                    </a:r>
                  </a:p>
                </p:txBody>
              </p:sp>
              <p:cxnSp>
                <p:nvCxnSpPr>
                  <p:cNvPr id="8" name="Straight Connector 7">
                    <a:extLst>
                      <a:ext uri="{FF2B5EF4-FFF2-40B4-BE49-F238E27FC236}">
                        <a16:creationId xmlns:a16="http://schemas.microsoft.com/office/drawing/2014/main" id="{AB9D28EE-DE2B-45F2-BB48-3CF84CB0D6D0}"/>
                      </a:ext>
                    </a:extLst>
                  </p:cNvPr>
                  <p:cNvCxnSpPr>
                    <a:cxnSpLocks/>
                    <a:stCxn id="5" idx="2"/>
                    <a:endCxn id="6" idx="3"/>
                  </p:cNvCxnSpPr>
                  <p:nvPr/>
                </p:nvCxnSpPr>
                <p:spPr>
                  <a:xfrm flipH="1">
                    <a:off x="10990515" y="2348392"/>
                    <a:ext cx="290633" cy="335695"/>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699D5B7-4FE8-4D14-9A4D-281472C2E2A5}"/>
                      </a:ext>
                    </a:extLst>
                  </p:cNvPr>
                  <p:cNvCxnSpPr>
                    <a:cxnSpLocks/>
                    <a:stCxn id="6" idx="2"/>
                    <a:endCxn id="7" idx="1"/>
                  </p:cNvCxnSpPr>
                  <p:nvPr/>
                </p:nvCxnSpPr>
                <p:spPr>
                  <a:xfrm>
                    <a:off x="10619758" y="2898465"/>
                    <a:ext cx="304628" cy="271806"/>
                  </a:xfrm>
                  <a:prstGeom prst="line">
                    <a:avLst/>
                  </a:prstGeom>
                  <a:ln w="28575"/>
                </p:spPr>
                <p:style>
                  <a:lnRef idx="1">
                    <a:schemeClr val="dk1"/>
                  </a:lnRef>
                  <a:fillRef idx="0">
                    <a:schemeClr val="dk1"/>
                  </a:fillRef>
                  <a:effectRef idx="0">
                    <a:schemeClr val="dk1"/>
                  </a:effectRef>
                  <a:fontRef idx="minor">
                    <a:schemeClr val="tx1"/>
                  </a:fontRef>
                </p:style>
              </p:cxnSp>
            </p:grpSp>
            <p:sp>
              <p:nvSpPr>
                <p:cNvPr id="19" name="TextBox 18">
                  <a:extLst>
                    <a:ext uri="{FF2B5EF4-FFF2-40B4-BE49-F238E27FC236}">
                      <a16:creationId xmlns:a16="http://schemas.microsoft.com/office/drawing/2014/main" id="{45C4F312-FFEF-4088-88CB-4B126A65EFED}"/>
                    </a:ext>
                  </a:extLst>
                </p:cNvPr>
                <p:cNvSpPr txBox="1"/>
                <p:nvPr/>
              </p:nvSpPr>
              <p:spPr>
                <a:xfrm>
                  <a:off x="9394368" y="4248098"/>
                  <a:ext cx="598818" cy="461665"/>
                </a:xfrm>
                <a:prstGeom prst="rect">
                  <a:avLst/>
                </a:prstGeom>
                <a:noFill/>
              </p:spPr>
              <p:txBody>
                <a:bodyPr wrap="none" rtlCol="0">
                  <a:spAutoFit/>
                </a:bodyPr>
                <a:lstStyle/>
                <a:p>
                  <a:r>
                    <a:rPr lang="en-US" sz="2400" b="1" dirty="0"/>
                    <a:t>.git</a:t>
                  </a:r>
                </a:p>
              </p:txBody>
            </p:sp>
          </p:grpSp>
          <p:sp>
            <p:nvSpPr>
              <p:cNvPr id="20" name="Rectangle 19">
                <a:extLst>
                  <a:ext uri="{FF2B5EF4-FFF2-40B4-BE49-F238E27FC236}">
                    <a16:creationId xmlns:a16="http://schemas.microsoft.com/office/drawing/2014/main" id="{07AD5569-F263-46AE-BF86-FDD9F9418679}"/>
                  </a:ext>
                </a:extLst>
              </p:cNvPr>
              <p:cNvSpPr/>
              <p:nvPr/>
            </p:nvSpPr>
            <p:spPr>
              <a:xfrm>
                <a:off x="5675912" y="3278994"/>
                <a:ext cx="2926630" cy="3363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File 1</a:t>
                </a:r>
              </a:p>
            </p:txBody>
          </p:sp>
          <p:sp>
            <p:nvSpPr>
              <p:cNvPr id="21" name="TextBox 20">
                <a:extLst>
                  <a:ext uri="{FF2B5EF4-FFF2-40B4-BE49-F238E27FC236}">
                    <a16:creationId xmlns:a16="http://schemas.microsoft.com/office/drawing/2014/main" id="{2B964147-46BD-4B71-BA26-5EA698029177}"/>
                  </a:ext>
                </a:extLst>
              </p:cNvPr>
              <p:cNvSpPr txBox="1"/>
              <p:nvPr/>
            </p:nvSpPr>
            <p:spPr>
              <a:xfrm>
                <a:off x="6861103" y="2640056"/>
                <a:ext cx="2709982" cy="371028"/>
              </a:xfrm>
              <a:prstGeom prst="rect">
                <a:avLst/>
              </a:prstGeom>
              <a:noFill/>
            </p:spPr>
            <p:txBody>
              <a:bodyPr wrap="square" rtlCol="0">
                <a:spAutoFit/>
              </a:bodyPr>
              <a:lstStyle/>
              <a:p>
                <a:pPr algn="ctr"/>
                <a:r>
                  <a:rPr lang="en-US" dirty="0"/>
                  <a:t>Example Git Repository</a:t>
                </a:r>
              </a:p>
            </p:txBody>
          </p:sp>
          <p:sp>
            <p:nvSpPr>
              <p:cNvPr id="22" name="TextBox 21">
                <a:extLst>
                  <a:ext uri="{FF2B5EF4-FFF2-40B4-BE49-F238E27FC236}">
                    <a16:creationId xmlns:a16="http://schemas.microsoft.com/office/drawing/2014/main" id="{82A6B491-867C-48C2-9320-B25F726AF854}"/>
                  </a:ext>
                </a:extLst>
              </p:cNvPr>
              <p:cNvSpPr txBox="1"/>
              <p:nvPr/>
            </p:nvSpPr>
            <p:spPr>
              <a:xfrm>
                <a:off x="7139227" y="2880586"/>
                <a:ext cx="2077204" cy="369332"/>
              </a:xfrm>
              <a:prstGeom prst="rect">
                <a:avLst/>
              </a:prstGeom>
              <a:noFill/>
            </p:spPr>
            <p:txBody>
              <a:bodyPr wrap="square" rtlCol="0">
                <a:spAutoFit/>
              </a:bodyPr>
              <a:lstStyle/>
              <a:p>
                <a:pPr algn="ctr"/>
                <a:r>
                  <a:rPr lang="en-US" dirty="0">
                    <a:solidFill>
                      <a:srgbClr val="4472C4"/>
                    </a:solidFill>
                  </a:rPr>
                  <a:t>Working Snapshot 4</a:t>
                </a:r>
              </a:p>
            </p:txBody>
          </p:sp>
          <p:sp>
            <p:nvSpPr>
              <p:cNvPr id="23" name="Rectangle 22">
                <a:extLst>
                  <a:ext uri="{FF2B5EF4-FFF2-40B4-BE49-F238E27FC236}">
                    <a16:creationId xmlns:a16="http://schemas.microsoft.com/office/drawing/2014/main" id="{EFB24B13-6E0A-4D70-8AE4-069EB97F0C88}"/>
                  </a:ext>
                </a:extLst>
              </p:cNvPr>
              <p:cNvSpPr/>
              <p:nvPr/>
            </p:nvSpPr>
            <p:spPr>
              <a:xfrm>
                <a:off x="5675912" y="3698272"/>
                <a:ext cx="2545374" cy="3363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File 2</a:t>
                </a:r>
              </a:p>
            </p:txBody>
          </p:sp>
          <p:sp>
            <p:nvSpPr>
              <p:cNvPr id="26" name="Rectangle 25">
                <a:extLst>
                  <a:ext uri="{FF2B5EF4-FFF2-40B4-BE49-F238E27FC236}">
                    <a16:creationId xmlns:a16="http://schemas.microsoft.com/office/drawing/2014/main" id="{7EAE390C-9EDB-40DB-98DA-035AC31AB9D3}"/>
                  </a:ext>
                </a:extLst>
              </p:cNvPr>
              <p:cNvSpPr/>
              <p:nvPr/>
            </p:nvSpPr>
            <p:spPr>
              <a:xfrm>
                <a:off x="5675911" y="4529730"/>
                <a:ext cx="2384737" cy="3363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File 3</a:t>
                </a:r>
              </a:p>
            </p:txBody>
          </p:sp>
          <p:sp>
            <p:nvSpPr>
              <p:cNvPr id="27" name="Rectangle 26">
                <a:extLst>
                  <a:ext uri="{FF2B5EF4-FFF2-40B4-BE49-F238E27FC236}">
                    <a16:creationId xmlns:a16="http://schemas.microsoft.com/office/drawing/2014/main" id="{6160F381-F7CB-448E-A526-B96A08989893}"/>
                  </a:ext>
                </a:extLst>
              </p:cNvPr>
              <p:cNvSpPr/>
              <p:nvPr/>
            </p:nvSpPr>
            <p:spPr>
              <a:xfrm>
                <a:off x="5675911" y="4973960"/>
                <a:ext cx="2384737" cy="3363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File 4</a:t>
                </a:r>
              </a:p>
            </p:txBody>
          </p:sp>
          <p:sp>
            <p:nvSpPr>
              <p:cNvPr id="28" name="Rectangle 27">
                <a:extLst>
                  <a:ext uri="{FF2B5EF4-FFF2-40B4-BE49-F238E27FC236}">
                    <a16:creationId xmlns:a16="http://schemas.microsoft.com/office/drawing/2014/main" id="{7F67E0AB-BC28-43B9-930A-3A80B9E36A36}"/>
                  </a:ext>
                </a:extLst>
              </p:cNvPr>
              <p:cNvSpPr/>
              <p:nvPr/>
            </p:nvSpPr>
            <p:spPr>
              <a:xfrm>
                <a:off x="5673192" y="5418190"/>
                <a:ext cx="2384737" cy="3363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File 5</a:t>
                </a:r>
              </a:p>
            </p:txBody>
          </p:sp>
          <p:sp>
            <p:nvSpPr>
              <p:cNvPr id="29" name="Rectangle: Rounded Corners 28">
                <a:extLst>
                  <a:ext uri="{FF2B5EF4-FFF2-40B4-BE49-F238E27FC236}">
                    <a16:creationId xmlns:a16="http://schemas.microsoft.com/office/drawing/2014/main" id="{1A719A30-84DE-4C14-8E57-3D5713062397}"/>
                  </a:ext>
                </a:extLst>
              </p:cNvPr>
              <p:cNvSpPr/>
              <p:nvPr/>
            </p:nvSpPr>
            <p:spPr>
              <a:xfrm>
                <a:off x="5596864" y="4117551"/>
                <a:ext cx="2545373" cy="17700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8D4149B-D726-46DB-B6B5-AE986E41226A}"/>
                  </a:ext>
                </a:extLst>
              </p:cNvPr>
              <p:cNvSpPr txBox="1"/>
              <p:nvPr/>
            </p:nvSpPr>
            <p:spPr>
              <a:xfrm>
                <a:off x="6230166" y="4143925"/>
                <a:ext cx="1270787" cy="369332"/>
              </a:xfrm>
              <a:prstGeom prst="rect">
                <a:avLst/>
              </a:prstGeom>
              <a:noFill/>
            </p:spPr>
            <p:txBody>
              <a:bodyPr wrap="square" rtlCol="0">
                <a:spAutoFit/>
              </a:bodyPr>
              <a:lstStyle/>
              <a:p>
                <a:r>
                  <a:rPr lang="en-US" dirty="0"/>
                  <a:t>Directory 1</a:t>
                </a:r>
              </a:p>
            </p:txBody>
          </p:sp>
        </p:grpSp>
        <p:sp>
          <p:nvSpPr>
            <p:cNvPr id="32" name="Rectangle 31">
              <a:extLst>
                <a:ext uri="{FF2B5EF4-FFF2-40B4-BE49-F238E27FC236}">
                  <a16:creationId xmlns:a16="http://schemas.microsoft.com/office/drawing/2014/main" id="{88004E2D-5ED9-4BA1-8B96-7B79DA49CF65}"/>
                </a:ext>
              </a:extLst>
            </p:cNvPr>
            <p:cNvSpPr/>
            <p:nvPr/>
          </p:nvSpPr>
          <p:spPr>
            <a:xfrm>
              <a:off x="9628729" y="5360178"/>
              <a:ext cx="1198272" cy="4146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Repository</a:t>
              </a:r>
            </a:p>
            <a:p>
              <a:pPr algn="ctr"/>
              <a:r>
                <a:rPr lang="en-US" sz="1400" dirty="0"/>
                <a:t>Infrastructure</a:t>
              </a:r>
            </a:p>
          </p:txBody>
        </p:sp>
      </p:grpSp>
    </p:spTree>
    <p:extLst>
      <p:ext uri="{BB962C8B-B14F-4D97-AF65-F5344CB8AC3E}">
        <p14:creationId xmlns:p14="http://schemas.microsoft.com/office/powerpoint/2010/main" val="1244967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80182859-E947-40CF-ACA2-0501E0B5E1FE}"/>
              </a:ext>
            </a:extLst>
          </p:cNvPr>
          <p:cNvPicPr>
            <a:picLocks noChangeAspect="1"/>
          </p:cNvPicPr>
          <p:nvPr/>
        </p:nvPicPr>
        <p:blipFill>
          <a:blip r:embed="rId2"/>
          <a:stretch>
            <a:fillRect/>
          </a:stretch>
        </p:blipFill>
        <p:spPr>
          <a:xfrm>
            <a:off x="6158863" y="1895301"/>
            <a:ext cx="5916764" cy="3629891"/>
          </a:xfrm>
          <a:prstGeom prst="rect">
            <a:avLst/>
          </a:prstGeom>
        </p:spPr>
      </p:pic>
      <p:sp>
        <p:nvSpPr>
          <p:cNvPr id="6" name="Rectangle 5">
            <a:extLst>
              <a:ext uri="{FF2B5EF4-FFF2-40B4-BE49-F238E27FC236}">
                <a16:creationId xmlns:a16="http://schemas.microsoft.com/office/drawing/2014/main" id="{C5F88745-3278-4438-8304-F85D36C1898F}"/>
              </a:ext>
            </a:extLst>
          </p:cNvPr>
          <p:cNvSpPr/>
          <p:nvPr/>
        </p:nvSpPr>
        <p:spPr>
          <a:xfrm>
            <a:off x="6158863" y="4649585"/>
            <a:ext cx="4007217" cy="1828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E34EF7C-20A6-4969-B922-3B252728850C}"/>
              </a:ext>
            </a:extLst>
          </p:cNvPr>
          <p:cNvSpPr txBox="1">
            <a:spLocks/>
          </p:cNvSpPr>
          <p:nvPr/>
        </p:nvSpPr>
        <p:spPr>
          <a:xfrm>
            <a:off x="838200" y="365125"/>
            <a:ext cx="629089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Git</a:t>
            </a:r>
            <a:r>
              <a:rPr lang="en-US" b="1" dirty="0"/>
              <a:t> Repository</a:t>
            </a:r>
          </a:p>
        </p:txBody>
      </p:sp>
      <p:sp>
        <p:nvSpPr>
          <p:cNvPr id="12" name="Content Placeholder 2">
            <a:extLst>
              <a:ext uri="{FF2B5EF4-FFF2-40B4-BE49-F238E27FC236}">
                <a16:creationId xmlns:a16="http://schemas.microsoft.com/office/drawing/2014/main" id="{69E904D7-15D3-4191-8A17-49387A4B5698}"/>
              </a:ext>
            </a:extLst>
          </p:cNvPr>
          <p:cNvSpPr txBox="1">
            <a:spLocks/>
          </p:cNvSpPr>
          <p:nvPr/>
        </p:nvSpPr>
        <p:spPr>
          <a:xfrm>
            <a:off x="653993" y="1754364"/>
            <a:ext cx="5680477" cy="49099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5" indent="-460375">
              <a:buFont typeface="Wingdings" panose="05000000000000000000" pitchFamily="2" charset="2"/>
              <a:buChar char="ü"/>
            </a:pPr>
            <a:r>
              <a:rPr lang="en-US">
                <a:solidFill>
                  <a:srgbClr val="FF0000"/>
                </a:solidFill>
              </a:rPr>
              <a:t>Any folder containing another (usually hidden) folder named </a:t>
            </a:r>
            <a:r>
              <a:rPr lang="en-US" i="1">
                <a:solidFill>
                  <a:srgbClr val="FF0000"/>
                </a:solidFill>
              </a:rPr>
              <a:t>.git</a:t>
            </a:r>
          </a:p>
          <a:p>
            <a:pPr marL="460375" indent="-460375">
              <a:buFont typeface="Wingdings" panose="05000000000000000000" pitchFamily="2" charset="2"/>
              <a:buChar char="ü"/>
            </a:pPr>
            <a:r>
              <a:rPr lang="en-US" i="1"/>
              <a:t>.git </a:t>
            </a:r>
            <a:r>
              <a:rPr lang="en-US"/>
              <a:t>contains literal snapshots of the entire repository</a:t>
            </a:r>
            <a:endParaRPr lang="en-US" i="1"/>
          </a:p>
          <a:p>
            <a:pPr marL="460375" indent="-460375">
              <a:buFont typeface="Wingdings" panose="05000000000000000000" pitchFamily="2" charset="2"/>
              <a:buChar char="ü"/>
            </a:pPr>
            <a:r>
              <a:rPr lang="en-US" b="1" i="1">
                <a:solidFill>
                  <a:srgbClr val="FF0000"/>
                </a:solidFill>
              </a:rPr>
              <a:t>Don’t ever modify .git</a:t>
            </a:r>
          </a:p>
          <a:p>
            <a:pPr marL="460375" indent="-460375">
              <a:buFont typeface="Wingdings" panose="05000000000000000000" pitchFamily="2" charset="2"/>
              <a:buChar char="ü"/>
            </a:pPr>
            <a:endParaRPr lang="en-US"/>
          </a:p>
          <a:p>
            <a:pPr marL="460375" indent="-460375">
              <a:buFont typeface="Wingdings" panose="05000000000000000000" pitchFamily="2" charset="2"/>
              <a:buChar char="ü"/>
            </a:pPr>
            <a:r>
              <a:rPr lang="en-US"/>
              <a:t>git init     // creates a </a:t>
            </a:r>
            <a:r>
              <a:rPr lang="en-US" i="1"/>
              <a:t>.git </a:t>
            </a:r>
            <a:r>
              <a:rPr lang="en-US"/>
              <a:t>folder</a:t>
            </a:r>
            <a:endParaRPr lang="en-US" dirty="0"/>
          </a:p>
        </p:txBody>
      </p:sp>
    </p:spTree>
    <p:extLst>
      <p:ext uri="{BB962C8B-B14F-4D97-AF65-F5344CB8AC3E}">
        <p14:creationId xmlns:p14="http://schemas.microsoft.com/office/powerpoint/2010/main" val="1554359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8D57893-94E3-495C-B9A6-9B445E2B4A99}"/>
              </a:ext>
            </a:extLst>
          </p:cNvPr>
          <p:cNvGrpSpPr/>
          <p:nvPr/>
        </p:nvGrpSpPr>
        <p:grpSpPr>
          <a:xfrm>
            <a:off x="6096000" y="2107550"/>
            <a:ext cx="4233648" cy="3335577"/>
            <a:chOff x="5481384" y="2640056"/>
            <a:chExt cx="5415701" cy="3335577"/>
          </a:xfrm>
        </p:grpSpPr>
        <p:sp>
          <p:nvSpPr>
            <p:cNvPr id="7" name="Rectangle: Rounded Corners 6">
              <a:extLst>
                <a:ext uri="{FF2B5EF4-FFF2-40B4-BE49-F238E27FC236}">
                  <a16:creationId xmlns:a16="http://schemas.microsoft.com/office/drawing/2014/main" id="{9D99CF60-0EFB-40C3-917D-819DF6A6FAB0}"/>
                </a:ext>
              </a:extLst>
            </p:cNvPr>
            <p:cNvSpPr/>
            <p:nvPr/>
          </p:nvSpPr>
          <p:spPr>
            <a:xfrm>
              <a:off x="5481384" y="2640446"/>
              <a:ext cx="5415701" cy="33351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015744B6-B401-4917-B555-7E20F86C7687}"/>
                </a:ext>
              </a:extLst>
            </p:cNvPr>
            <p:cNvGrpSpPr/>
            <p:nvPr/>
          </p:nvGrpSpPr>
          <p:grpSpPr>
            <a:xfrm>
              <a:off x="8278044" y="4125395"/>
              <a:ext cx="2231204" cy="1513057"/>
              <a:chOff x="9033559" y="4569668"/>
              <a:chExt cx="2231204" cy="1513057"/>
            </a:xfrm>
          </p:grpSpPr>
          <p:sp>
            <p:nvSpPr>
              <p:cNvPr id="20" name="Oval 19">
                <a:extLst>
                  <a:ext uri="{FF2B5EF4-FFF2-40B4-BE49-F238E27FC236}">
                    <a16:creationId xmlns:a16="http://schemas.microsoft.com/office/drawing/2014/main" id="{745C1547-AFFC-4E9B-9D89-98C100DCD71F}"/>
                  </a:ext>
                </a:extLst>
              </p:cNvPr>
              <p:cNvSpPr/>
              <p:nvPr/>
            </p:nvSpPr>
            <p:spPr>
              <a:xfrm>
                <a:off x="9033559" y="4569668"/>
                <a:ext cx="2231204" cy="1513057"/>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TextBox 18">
                <a:extLst>
                  <a:ext uri="{FF2B5EF4-FFF2-40B4-BE49-F238E27FC236}">
                    <a16:creationId xmlns:a16="http://schemas.microsoft.com/office/drawing/2014/main" id="{93A78EE8-6067-42C2-A7BE-9FB4049215F9}"/>
                  </a:ext>
                </a:extLst>
              </p:cNvPr>
              <p:cNvSpPr txBox="1"/>
              <p:nvPr/>
            </p:nvSpPr>
            <p:spPr>
              <a:xfrm>
                <a:off x="9269511" y="4595383"/>
                <a:ext cx="598817" cy="461665"/>
              </a:xfrm>
              <a:prstGeom prst="rect">
                <a:avLst/>
              </a:prstGeom>
              <a:noFill/>
            </p:spPr>
            <p:txBody>
              <a:bodyPr wrap="none" rtlCol="0">
                <a:spAutoFit/>
              </a:bodyPr>
              <a:lstStyle/>
              <a:p>
                <a:r>
                  <a:rPr lang="en-US" sz="2400" b="1" dirty="0"/>
                  <a:t>.git</a:t>
                </a:r>
              </a:p>
            </p:txBody>
          </p:sp>
        </p:grpSp>
        <p:sp>
          <p:nvSpPr>
            <p:cNvPr id="10" name="TextBox 9">
              <a:extLst>
                <a:ext uri="{FF2B5EF4-FFF2-40B4-BE49-F238E27FC236}">
                  <a16:creationId xmlns:a16="http://schemas.microsoft.com/office/drawing/2014/main" id="{0325C66D-698B-4215-9BBF-5121EBBDFA66}"/>
                </a:ext>
              </a:extLst>
            </p:cNvPr>
            <p:cNvSpPr txBox="1"/>
            <p:nvPr/>
          </p:nvSpPr>
          <p:spPr>
            <a:xfrm>
              <a:off x="6477914" y="2640056"/>
              <a:ext cx="3728433" cy="371028"/>
            </a:xfrm>
            <a:prstGeom prst="rect">
              <a:avLst/>
            </a:prstGeom>
            <a:noFill/>
          </p:spPr>
          <p:txBody>
            <a:bodyPr wrap="square" rtlCol="0">
              <a:spAutoFit/>
            </a:bodyPr>
            <a:lstStyle/>
            <a:p>
              <a:pPr algn="ctr"/>
              <a:r>
                <a:rPr lang="en-US" dirty="0"/>
                <a:t>Example Git Repository</a:t>
              </a:r>
            </a:p>
          </p:txBody>
        </p:sp>
        <p:sp>
          <p:nvSpPr>
            <p:cNvPr id="11" name="TextBox 10">
              <a:extLst>
                <a:ext uri="{FF2B5EF4-FFF2-40B4-BE49-F238E27FC236}">
                  <a16:creationId xmlns:a16="http://schemas.microsoft.com/office/drawing/2014/main" id="{DB699A3C-01CE-4459-A58B-9E284A8FB618}"/>
                </a:ext>
              </a:extLst>
            </p:cNvPr>
            <p:cNvSpPr txBox="1"/>
            <p:nvPr/>
          </p:nvSpPr>
          <p:spPr>
            <a:xfrm>
              <a:off x="7139227" y="2880586"/>
              <a:ext cx="2077204" cy="369332"/>
            </a:xfrm>
            <a:prstGeom prst="rect">
              <a:avLst/>
            </a:prstGeom>
            <a:noFill/>
          </p:spPr>
          <p:txBody>
            <a:bodyPr wrap="square" rtlCol="0">
              <a:spAutoFit/>
            </a:bodyPr>
            <a:lstStyle/>
            <a:p>
              <a:pPr algn="ctr"/>
              <a:r>
                <a:rPr lang="en-US" dirty="0">
                  <a:solidFill>
                    <a:srgbClr val="4472C4"/>
                  </a:solidFill>
                </a:rPr>
                <a:t>Branch: main</a:t>
              </a:r>
            </a:p>
          </p:txBody>
        </p:sp>
      </p:grpSp>
      <p:sp>
        <p:nvSpPr>
          <p:cNvPr id="6" name="Rectangle 5">
            <a:extLst>
              <a:ext uri="{FF2B5EF4-FFF2-40B4-BE49-F238E27FC236}">
                <a16:creationId xmlns:a16="http://schemas.microsoft.com/office/drawing/2014/main" id="{476E0C7B-DEA7-483F-A6C6-E617D1302616}"/>
              </a:ext>
            </a:extLst>
          </p:cNvPr>
          <p:cNvSpPr/>
          <p:nvPr/>
        </p:nvSpPr>
        <p:spPr>
          <a:xfrm>
            <a:off x="8565428" y="4142113"/>
            <a:ext cx="1330083" cy="4146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Repository</a:t>
            </a:r>
          </a:p>
          <a:p>
            <a:pPr algn="ctr"/>
            <a:r>
              <a:rPr lang="en-US" sz="1400" dirty="0"/>
              <a:t>Infrastructure</a:t>
            </a:r>
          </a:p>
        </p:txBody>
      </p:sp>
      <p:sp>
        <p:nvSpPr>
          <p:cNvPr id="29" name="Rectangle: Rounded Corners 28">
            <a:extLst>
              <a:ext uri="{FF2B5EF4-FFF2-40B4-BE49-F238E27FC236}">
                <a16:creationId xmlns:a16="http://schemas.microsoft.com/office/drawing/2014/main" id="{5D246441-5237-4709-B401-F67A9697C171}"/>
              </a:ext>
            </a:extLst>
          </p:cNvPr>
          <p:cNvSpPr/>
          <p:nvPr/>
        </p:nvSpPr>
        <p:spPr>
          <a:xfrm>
            <a:off x="2296489" y="2101562"/>
            <a:ext cx="2811810" cy="33351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EE2CC0C-576E-42DE-A411-D7F8084F52D1}"/>
              </a:ext>
            </a:extLst>
          </p:cNvPr>
          <p:cNvSpPr txBox="1"/>
          <p:nvPr/>
        </p:nvSpPr>
        <p:spPr>
          <a:xfrm>
            <a:off x="2364977" y="2101172"/>
            <a:ext cx="2674834" cy="371028"/>
          </a:xfrm>
          <a:prstGeom prst="rect">
            <a:avLst/>
          </a:prstGeom>
          <a:noFill/>
        </p:spPr>
        <p:txBody>
          <a:bodyPr wrap="square" rtlCol="0">
            <a:spAutoFit/>
          </a:bodyPr>
          <a:lstStyle/>
          <a:p>
            <a:pPr algn="ctr"/>
            <a:r>
              <a:rPr lang="en-US" dirty="0"/>
              <a:t>Dev</a:t>
            </a:r>
          </a:p>
        </p:txBody>
      </p:sp>
      <p:sp>
        <p:nvSpPr>
          <p:cNvPr id="33" name="TextBox 32">
            <a:extLst>
              <a:ext uri="{FF2B5EF4-FFF2-40B4-BE49-F238E27FC236}">
                <a16:creationId xmlns:a16="http://schemas.microsoft.com/office/drawing/2014/main" id="{AF0CE8C7-C89B-4F4C-9604-9FB9A05E82DE}"/>
              </a:ext>
            </a:extLst>
          </p:cNvPr>
          <p:cNvSpPr txBox="1"/>
          <p:nvPr/>
        </p:nvSpPr>
        <p:spPr>
          <a:xfrm>
            <a:off x="2648179" y="2341702"/>
            <a:ext cx="2108430" cy="369332"/>
          </a:xfrm>
          <a:prstGeom prst="rect">
            <a:avLst/>
          </a:prstGeom>
          <a:noFill/>
        </p:spPr>
        <p:txBody>
          <a:bodyPr wrap="square" rtlCol="0">
            <a:spAutoFit/>
          </a:bodyPr>
          <a:lstStyle/>
          <a:p>
            <a:pPr algn="ctr"/>
            <a:r>
              <a:rPr lang="en-US" dirty="0">
                <a:solidFill>
                  <a:srgbClr val="4472C4"/>
                </a:solidFill>
              </a:rPr>
              <a:t>Branch: n/a</a:t>
            </a:r>
          </a:p>
        </p:txBody>
      </p:sp>
      <p:sp>
        <p:nvSpPr>
          <p:cNvPr id="35" name="Rectangle 34">
            <a:extLst>
              <a:ext uri="{FF2B5EF4-FFF2-40B4-BE49-F238E27FC236}">
                <a16:creationId xmlns:a16="http://schemas.microsoft.com/office/drawing/2014/main" id="{6A9FF828-B042-4140-8F7F-4FBCB90F7BDF}"/>
              </a:ext>
            </a:extLst>
          </p:cNvPr>
          <p:cNvSpPr/>
          <p:nvPr/>
        </p:nvSpPr>
        <p:spPr>
          <a:xfrm>
            <a:off x="2860877" y="3534087"/>
            <a:ext cx="1672633" cy="3363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Hello</a:t>
            </a:r>
          </a:p>
        </p:txBody>
      </p:sp>
      <p:sp>
        <p:nvSpPr>
          <p:cNvPr id="38" name="Rectangle: Rounded Corners 37">
            <a:extLst>
              <a:ext uri="{FF2B5EF4-FFF2-40B4-BE49-F238E27FC236}">
                <a16:creationId xmlns:a16="http://schemas.microsoft.com/office/drawing/2014/main" id="{8E6A5EEB-13CF-4C95-8C1B-8A2367F2E8A3}"/>
              </a:ext>
            </a:extLst>
          </p:cNvPr>
          <p:cNvSpPr/>
          <p:nvPr/>
        </p:nvSpPr>
        <p:spPr>
          <a:xfrm>
            <a:off x="2804543" y="3121908"/>
            <a:ext cx="1785301" cy="9419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FBF3594-393C-47F5-A1A4-0EB62D1D640D}"/>
              </a:ext>
            </a:extLst>
          </p:cNvPr>
          <p:cNvSpPr txBox="1"/>
          <p:nvPr/>
        </p:nvSpPr>
        <p:spPr>
          <a:xfrm>
            <a:off x="2860877" y="3148282"/>
            <a:ext cx="1785300" cy="369332"/>
          </a:xfrm>
          <a:prstGeom prst="rect">
            <a:avLst/>
          </a:prstGeom>
          <a:noFill/>
        </p:spPr>
        <p:txBody>
          <a:bodyPr wrap="square" rtlCol="0">
            <a:spAutoFit/>
          </a:bodyPr>
          <a:lstStyle/>
          <a:p>
            <a:pPr algn="ctr"/>
            <a:r>
              <a:rPr lang="en-US" dirty="0"/>
              <a:t>Java_Projects</a:t>
            </a:r>
          </a:p>
        </p:txBody>
      </p:sp>
      <p:cxnSp>
        <p:nvCxnSpPr>
          <p:cNvPr id="49" name="Straight Arrow Connector 48">
            <a:extLst>
              <a:ext uri="{FF2B5EF4-FFF2-40B4-BE49-F238E27FC236}">
                <a16:creationId xmlns:a16="http://schemas.microsoft.com/office/drawing/2014/main" id="{E6A54DF4-3C76-40D8-AEF3-C06A3BBDBC2C}"/>
              </a:ext>
            </a:extLst>
          </p:cNvPr>
          <p:cNvCxnSpPr>
            <a:cxnSpLocks/>
            <a:stCxn id="29" idx="3"/>
            <a:endCxn id="7" idx="1"/>
          </p:cNvCxnSpPr>
          <p:nvPr/>
        </p:nvCxnSpPr>
        <p:spPr>
          <a:xfrm>
            <a:off x="5108299" y="3769156"/>
            <a:ext cx="987701" cy="637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BE2480EE-A1AB-4883-9C15-E866A4546D8E}"/>
              </a:ext>
            </a:extLst>
          </p:cNvPr>
          <p:cNvSpPr txBox="1"/>
          <p:nvPr/>
        </p:nvSpPr>
        <p:spPr>
          <a:xfrm>
            <a:off x="5132353" y="3769155"/>
            <a:ext cx="839304" cy="369332"/>
          </a:xfrm>
          <a:prstGeom prst="rect">
            <a:avLst/>
          </a:prstGeom>
          <a:noFill/>
        </p:spPr>
        <p:txBody>
          <a:bodyPr wrap="square" rtlCol="0">
            <a:spAutoFit/>
          </a:bodyPr>
          <a:lstStyle/>
          <a:p>
            <a:pPr algn="ctr"/>
            <a:r>
              <a:rPr lang="en-US" b="1" i="1" dirty="0"/>
              <a:t>git </a:t>
            </a:r>
            <a:r>
              <a:rPr lang="en-US" b="1" i="1" dirty="0" err="1"/>
              <a:t>init</a:t>
            </a:r>
            <a:endParaRPr lang="en-US" b="1" i="1" dirty="0"/>
          </a:p>
        </p:txBody>
      </p:sp>
      <p:sp>
        <p:nvSpPr>
          <p:cNvPr id="40" name="Title 1">
            <a:extLst>
              <a:ext uri="{FF2B5EF4-FFF2-40B4-BE49-F238E27FC236}">
                <a16:creationId xmlns:a16="http://schemas.microsoft.com/office/drawing/2014/main" id="{14426363-9A4F-4C34-97ED-4F1115C151FC}"/>
              </a:ext>
            </a:extLst>
          </p:cNvPr>
          <p:cNvSpPr txBox="1">
            <a:spLocks/>
          </p:cNvSpPr>
          <p:nvPr/>
        </p:nvSpPr>
        <p:spPr>
          <a:xfrm>
            <a:off x="838200" y="365125"/>
            <a:ext cx="629089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Git</a:t>
            </a:r>
            <a:r>
              <a:rPr lang="en-US" b="1" dirty="0"/>
              <a:t> Repository</a:t>
            </a:r>
          </a:p>
        </p:txBody>
      </p:sp>
      <p:sp>
        <p:nvSpPr>
          <p:cNvPr id="41" name="Rectangle 40">
            <a:extLst>
              <a:ext uri="{FF2B5EF4-FFF2-40B4-BE49-F238E27FC236}">
                <a16:creationId xmlns:a16="http://schemas.microsoft.com/office/drawing/2014/main" id="{A6859D48-BA07-4AE2-BCE5-C324DAB4F7BB}"/>
              </a:ext>
            </a:extLst>
          </p:cNvPr>
          <p:cNvSpPr/>
          <p:nvPr/>
        </p:nvSpPr>
        <p:spPr>
          <a:xfrm>
            <a:off x="6352808" y="3340690"/>
            <a:ext cx="1672633" cy="3363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Hello</a:t>
            </a:r>
          </a:p>
        </p:txBody>
      </p:sp>
      <p:sp>
        <p:nvSpPr>
          <p:cNvPr id="42" name="Rectangle: Rounded Corners 41">
            <a:extLst>
              <a:ext uri="{FF2B5EF4-FFF2-40B4-BE49-F238E27FC236}">
                <a16:creationId xmlns:a16="http://schemas.microsoft.com/office/drawing/2014/main" id="{837E8132-89FA-453B-AF22-060ED5C51507}"/>
              </a:ext>
            </a:extLst>
          </p:cNvPr>
          <p:cNvSpPr/>
          <p:nvPr/>
        </p:nvSpPr>
        <p:spPr>
          <a:xfrm>
            <a:off x="6296474" y="2928511"/>
            <a:ext cx="1785301" cy="9419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2EB24D0A-142C-429B-89A4-4BDE79B75164}"/>
              </a:ext>
            </a:extLst>
          </p:cNvPr>
          <p:cNvSpPr txBox="1"/>
          <p:nvPr/>
        </p:nvSpPr>
        <p:spPr>
          <a:xfrm>
            <a:off x="6352808" y="2954885"/>
            <a:ext cx="1785300" cy="369332"/>
          </a:xfrm>
          <a:prstGeom prst="rect">
            <a:avLst/>
          </a:prstGeom>
          <a:noFill/>
        </p:spPr>
        <p:txBody>
          <a:bodyPr wrap="square" rtlCol="0">
            <a:spAutoFit/>
          </a:bodyPr>
          <a:lstStyle/>
          <a:p>
            <a:pPr algn="ctr"/>
            <a:r>
              <a:rPr lang="en-US" dirty="0"/>
              <a:t>Java_Projects</a:t>
            </a:r>
          </a:p>
        </p:txBody>
      </p:sp>
    </p:spTree>
    <p:extLst>
      <p:ext uri="{BB962C8B-B14F-4D97-AF65-F5344CB8AC3E}">
        <p14:creationId xmlns:p14="http://schemas.microsoft.com/office/powerpoint/2010/main" val="587014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3003-8680-4ED7-BFEE-653698940E5D}"/>
              </a:ext>
            </a:extLst>
          </p:cNvPr>
          <p:cNvSpPr>
            <a:spLocks noGrp="1"/>
          </p:cNvSpPr>
          <p:nvPr>
            <p:ph type="title"/>
          </p:nvPr>
        </p:nvSpPr>
        <p:spPr/>
        <p:txBody>
          <a:bodyPr/>
          <a:lstStyle/>
          <a:p>
            <a:r>
              <a:rPr lang="en-US" dirty="0"/>
              <a:t>Four Stages of a File</a:t>
            </a:r>
          </a:p>
        </p:txBody>
      </p:sp>
      <p:sp>
        <p:nvSpPr>
          <p:cNvPr id="3" name="Content Placeholder 2">
            <a:extLst>
              <a:ext uri="{FF2B5EF4-FFF2-40B4-BE49-F238E27FC236}">
                <a16:creationId xmlns:a16="http://schemas.microsoft.com/office/drawing/2014/main" id="{B69231A9-2279-4003-8753-4C950DB16CBF}"/>
              </a:ext>
            </a:extLst>
          </p:cNvPr>
          <p:cNvSpPr>
            <a:spLocks noGrp="1"/>
          </p:cNvSpPr>
          <p:nvPr>
            <p:ph idx="1"/>
          </p:nvPr>
        </p:nvSpPr>
        <p:spPr>
          <a:xfrm>
            <a:off x="674914" y="1544774"/>
            <a:ext cx="10515600" cy="4351338"/>
          </a:xfrm>
        </p:spPr>
        <p:txBody>
          <a:bodyPr/>
          <a:lstStyle/>
          <a:p>
            <a:r>
              <a:rPr lang="en-US" b="1" dirty="0"/>
              <a:t>Untracked </a:t>
            </a:r>
            <a:r>
              <a:rPr lang="en-US" dirty="0"/>
              <a:t>– file exists but has not been added to the photo album</a:t>
            </a:r>
          </a:p>
          <a:p>
            <a:r>
              <a:rPr lang="en-US" b="1" dirty="0"/>
              <a:t>Modified </a:t>
            </a:r>
            <a:r>
              <a:rPr lang="en-US" dirty="0"/>
              <a:t>– file is committed to the database but no longer up to date</a:t>
            </a:r>
          </a:p>
          <a:p>
            <a:r>
              <a:rPr lang="en-US" b="1" dirty="0"/>
              <a:t>Staged </a:t>
            </a:r>
            <a:r>
              <a:rPr lang="en-US" dirty="0"/>
              <a:t>– marked as modified and to be committed to database upon next screenshot</a:t>
            </a:r>
          </a:p>
          <a:p>
            <a:r>
              <a:rPr lang="en-US" b="1" dirty="0"/>
              <a:t>Committed</a:t>
            </a:r>
            <a:r>
              <a:rPr lang="en-US" dirty="0"/>
              <a:t> – file version is safely stored in .git</a:t>
            </a:r>
            <a:endParaRPr lang="en-US" b="1" dirty="0"/>
          </a:p>
          <a:p>
            <a:endParaRPr lang="en-US" dirty="0"/>
          </a:p>
        </p:txBody>
      </p:sp>
      <p:sp>
        <p:nvSpPr>
          <p:cNvPr id="4" name="Rectangle 3">
            <a:extLst>
              <a:ext uri="{FF2B5EF4-FFF2-40B4-BE49-F238E27FC236}">
                <a16:creationId xmlns:a16="http://schemas.microsoft.com/office/drawing/2014/main" id="{40C0A398-2E8D-4725-B2C8-4DF75D52BF6E}"/>
              </a:ext>
            </a:extLst>
          </p:cNvPr>
          <p:cNvSpPr/>
          <p:nvPr/>
        </p:nvSpPr>
        <p:spPr>
          <a:xfrm>
            <a:off x="1085167" y="5652569"/>
            <a:ext cx="16002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Untracked</a:t>
            </a:r>
          </a:p>
        </p:txBody>
      </p:sp>
      <p:sp>
        <p:nvSpPr>
          <p:cNvPr id="5" name="Rectangle 4">
            <a:extLst>
              <a:ext uri="{FF2B5EF4-FFF2-40B4-BE49-F238E27FC236}">
                <a16:creationId xmlns:a16="http://schemas.microsoft.com/office/drawing/2014/main" id="{0320AEA7-87E9-4A0C-8A44-D004B21019AD}"/>
              </a:ext>
            </a:extLst>
          </p:cNvPr>
          <p:cNvSpPr/>
          <p:nvPr/>
        </p:nvSpPr>
        <p:spPr>
          <a:xfrm>
            <a:off x="8491697" y="5652569"/>
            <a:ext cx="254000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Committed/Tracked</a:t>
            </a:r>
          </a:p>
        </p:txBody>
      </p:sp>
      <p:sp>
        <p:nvSpPr>
          <p:cNvPr id="6" name="Rectangle 5">
            <a:extLst>
              <a:ext uri="{FF2B5EF4-FFF2-40B4-BE49-F238E27FC236}">
                <a16:creationId xmlns:a16="http://schemas.microsoft.com/office/drawing/2014/main" id="{6907A316-9797-472D-8C99-FA33037324E1}"/>
              </a:ext>
            </a:extLst>
          </p:cNvPr>
          <p:cNvSpPr/>
          <p:nvPr/>
        </p:nvSpPr>
        <p:spPr>
          <a:xfrm>
            <a:off x="3403841" y="5652569"/>
            <a:ext cx="1972491"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Modified</a:t>
            </a:r>
          </a:p>
        </p:txBody>
      </p:sp>
      <p:sp>
        <p:nvSpPr>
          <p:cNvPr id="7" name="Rectangle 6">
            <a:extLst>
              <a:ext uri="{FF2B5EF4-FFF2-40B4-BE49-F238E27FC236}">
                <a16:creationId xmlns:a16="http://schemas.microsoft.com/office/drawing/2014/main" id="{51EA62FF-444A-493E-A2A0-7FF0E6A06C7A}"/>
              </a:ext>
            </a:extLst>
          </p:cNvPr>
          <p:cNvSpPr/>
          <p:nvPr/>
        </p:nvSpPr>
        <p:spPr>
          <a:xfrm>
            <a:off x="6103496" y="5652569"/>
            <a:ext cx="1972491"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Staged/Index</a:t>
            </a:r>
          </a:p>
        </p:txBody>
      </p:sp>
      <p:cxnSp>
        <p:nvCxnSpPr>
          <p:cNvPr id="9" name="Straight Connector 8">
            <a:extLst>
              <a:ext uri="{FF2B5EF4-FFF2-40B4-BE49-F238E27FC236}">
                <a16:creationId xmlns:a16="http://schemas.microsoft.com/office/drawing/2014/main" id="{DCF70C7A-4E63-4338-B889-3CA925C96A17}"/>
              </a:ext>
            </a:extLst>
          </p:cNvPr>
          <p:cNvCxnSpPr>
            <a:stCxn id="4" idx="0"/>
          </p:cNvCxnSpPr>
          <p:nvPr/>
        </p:nvCxnSpPr>
        <p:spPr>
          <a:xfrm flipV="1">
            <a:off x="1885267" y="4385471"/>
            <a:ext cx="0" cy="12670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101A94E-3F8C-4EF6-A6CA-29B8686E60BF}"/>
              </a:ext>
            </a:extLst>
          </p:cNvPr>
          <p:cNvCxnSpPr/>
          <p:nvPr/>
        </p:nvCxnSpPr>
        <p:spPr>
          <a:xfrm flipV="1">
            <a:off x="3873755" y="4385471"/>
            <a:ext cx="0" cy="12670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33F08D4-604A-4F4F-9C21-A2C1896C7FB3}"/>
              </a:ext>
            </a:extLst>
          </p:cNvPr>
          <p:cNvCxnSpPr/>
          <p:nvPr/>
        </p:nvCxnSpPr>
        <p:spPr>
          <a:xfrm flipV="1">
            <a:off x="7167052" y="4385471"/>
            <a:ext cx="0" cy="12670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1E9F8F4-205B-44E4-AD89-25236D3C2BF8}"/>
              </a:ext>
            </a:extLst>
          </p:cNvPr>
          <p:cNvCxnSpPr/>
          <p:nvPr/>
        </p:nvCxnSpPr>
        <p:spPr>
          <a:xfrm flipV="1">
            <a:off x="7167052" y="4385471"/>
            <a:ext cx="0" cy="12670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7CF41E4-9DFE-4B1B-86BF-9CC34CFAF458}"/>
              </a:ext>
            </a:extLst>
          </p:cNvPr>
          <p:cNvCxnSpPr/>
          <p:nvPr/>
        </p:nvCxnSpPr>
        <p:spPr>
          <a:xfrm flipV="1">
            <a:off x="9807943" y="4385471"/>
            <a:ext cx="0" cy="12670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5777D3-0468-428F-9C4A-ADA43ABFE931}"/>
              </a:ext>
            </a:extLst>
          </p:cNvPr>
          <p:cNvCxnSpPr/>
          <p:nvPr/>
        </p:nvCxnSpPr>
        <p:spPr>
          <a:xfrm>
            <a:off x="1885267" y="5493285"/>
            <a:ext cx="52817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0ACE20E-1DFA-4644-9053-DDD9FDE94C21}"/>
              </a:ext>
            </a:extLst>
          </p:cNvPr>
          <p:cNvSpPr txBox="1"/>
          <p:nvPr/>
        </p:nvSpPr>
        <p:spPr>
          <a:xfrm>
            <a:off x="1922347" y="5171399"/>
            <a:ext cx="2403327" cy="369332"/>
          </a:xfrm>
          <a:prstGeom prst="rect">
            <a:avLst/>
          </a:prstGeom>
          <a:noFill/>
        </p:spPr>
        <p:txBody>
          <a:bodyPr wrap="square" rtlCol="0">
            <a:spAutoFit/>
          </a:bodyPr>
          <a:lstStyle/>
          <a:p>
            <a:r>
              <a:rPr lang="en-US" dirty="0"/>
              <a:t>git add &lt;filename&gt;</a:t>
            </a:r>
          </a:p>
        </p:txBody>
      </p:sp>
      <p:sp>
        <p:nvSpPr>
          <p:cNvPr id="22" name="TextBox 21">
            <a:extLst>
              <a:ext uri="{FF2B5EF4-FFF2-40B4-BE49-F238E27FC236}">
                <a16:creationId xmlns:a16="http://schemas.microsoft.com/office/drawing/2014/main" id="{FB6EB3C9-BF12-4701-8119-9A0843E9AAE0}"/>
              </a:ext>
            </a:extLst>
          </p:cNvPr>
          <p:cNvSpPr txBox="1"/>
          <p:nvPr/>
        </p:nvSpPr>
        <p:spPr>
          <a:xfrm>
            <a:off x="3880074" y="5163612"/>
            <a:ext cx="2403327" cy="369332"/>
          </a:xfrm>
          <a:prstGeom prst="rect">
            <a:avLst/>
          </a:prstGeom>
          <a:noFill/>
        </p:spPr>
        <p:txBody>
          <a:bodyPr wrap="square" rtlCol="0">
            <a:spAutoFit/>
          </a:bodyPr>
          <a:lstStyle/>
          <a:p>
            <a:r>
              <a:rPr lang="en-US" dirty="0"/>
              <a:t>git add &lt;filename&gt;</a:t>
            </a:r>
          </a:p>
        </p:txBody>
      </p:sp>
      <p:cxnSp>
        <p:nvCxnSpPr>
          <p:cNvPr id="24" name="Straight Arrow Connector 23">
            <a:extLst>
              <a:ext uri="{FF2B5EF4-FFF2-40B4-BE49-F238E27FC236}">
                <a16:creationId xmlns:a16="http://schemas.microsoft.com/office/drawing/2014/main" id="{43C59E34-1CE6-4879-B9D9-403E275CA86C}"/>
              </a:ext>
            </a:extLst>
          </p:cNvPr>
          <p:cNvCxnSpPr>
            <a:cxnSpLocks/>
            <a:stCxn id="32" idx="2"/>
          </p:cNvCxnSpPr>
          <p:nvPr/>
        </p:nvCxnSpPr>
        <p:spPr>
          <a:xfrm flipH="1" flipV="1">
            <a:off x="3880074" y="4431116"/>
            <a:ext cx="32918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0F36E51-28E4-4D3A-96CE-841293207876}"/>
              </a:ext>
            </a:extLst>
          </p:cNvPr>
          <p:cNvSpPr txBox="1"/>
          <p:nvPr/>
        </p:nvSpPr>
        <p:spPr>
          <a:xfrm>
            <a:off x="8606276" y="4049004"/>
            <a:ext cx="2403327" cy="369332"/>
          </a:xfrm>
          <a:prstGeom prst="rect">
            <a:avLst/>
          </a:prstGeom>
          <a:noFill/>
        </p:spPr>
        <p:txBody>
          <a:bodyPr wrap="square" rtlCol="0">
            <a:spAutoFit/>
          </a:bodyPr>
          <a:lstStyle/>
          <a:p>
            <a:r>
              <a:rPr lang="en-US" dirty="0"/>
              <a:t>edit &amp; save file</a:t>
            </a:r>
          </a:p>
        </p:txBody>
      </p:sp>
      <p:cxnSp>
        <p:nvCxnSpPr>
          <p:cNvPr id="26" name="Straight Arrow Connector 25">
            <a:extLst>
              <a:ext uri="{FF2B5EF4-FFF2-40B4-BE49-F238E27FC236}">
                <a16:creationId xmlns:a16="http://schemas.microsoft.com/office/drawing/2014/main" id="{B42A583A-2627-4EA0-8A3F-E0AD2CBB800A}"/>
              </a:ext>
            </a:extLst>
          </p:cNvPr>
          <p:cNvCxnSpPr>
            <a:cxnSpLocks/>
          </p:cNvCxnSpPr>
          <p:nvPr/>
        </p:nvCxnSpPr>
        <p:spPr>
          <a:xfrm flipH="1">
            <a:off x="1885268" y="4770410"/>
            <a:ext cx="79226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30C0CB3-0ED6-47A2-B610-20179995142F}"/>
              </a:ext>
            </a:extLst>
          </p:cNvPr>
          <p:cNvSpPr txBox="1"/>
          <p:nvPr/>
        </p:nvSpPr>
        <p:spPr>
          <a:xfrm>
            <a:off x="8040649" y="4452744"/>
            <a:ext cx="2403327" cy="369332"/>
          </a:xfrm>
          <a:prstGeom prst="rect">
            <a:avLst/>
          </a:prstGeom>
          <a:noFill/>
        </p:spPr>
        <p:txBody>
          <a:bodyPr wrap="square" rtlCol="0">
            <a:spAutoFit/>
          </a:bodyPr>
          <a:lstStyle/>
          <a:p>
            <a:r>
              <a:rPr lang="en-US" dirty="0"/>
              <a:t>git rm &lt;filename&gt;</a:t>
            </a:r>
          </a:p>
        </p:txBody>
      </p:sp>
      <p:cxnSp>
        <p:nvCxnSpPr>
          <p:cNvPr id="30" name="Straight Arrow Connector 29">
            <a:extLst>
              <a:ext uri="{FF2B5EF4-FFF2-40B4-BE49-F238E27FC236}">
                <a16:creationId xmlns:a16="http://schemas.microsoft.com/office/drawing/2014/main" id="{3214923E-F555-48D9-B4ED-8697EDC66AE9}"/>
              </a:ext>
            </a:extLst>
          </p:cNvPr>
          <p:cNvCxnSpPr/>
          <p:nvPr/>
        </p:nvCxnSpPr>
        <p:spPr>
          <a:xfrm flipV="1">
            <a:off x="7167049" y="5281241"/>
            <a:ext cx="26408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36C8E65-AC0D-4F01-83E8-84B075E2FC38}"/>
              </a:ext>
            </a:extLst>
          </p:cNvPr>
          <p:cNvSpPr txBox="1"/>
          <p:nvPr/>
        </p:nvSpPr>
        <p:spPr>
          <a:xfrm>
            <a:off x="7167048" y="4971418"/>
            <a:ext cx="2981848" cy="369332"/>
          </a:xfrm>
          <a:prstGeom prst="rect">
            <a:avLst/>
          </a:prstGeom>
          <a:noFill/>
        </p:spPr>
        <p:txBody>
          <a:bodyPr wrap="square" rtlCol="0">
            <a:spAutoFit/>
          </a:bodyPr>
          <a:lstStyle/>
          <a:p>
            <a:r>
              <a:rPr lang="en-US" dirty="0"/>
              <a:t>git commit –m “message”</a:t>
            </a:r>
          </a:p>
        </p:txBody>
      </p:sp>
      <p:sp>
        <p:nvSpPr>
          <p:cNvPr id="8" name="Speech Bubble: Oval 7">
            <a:extLst>
              <a:ext uri="{FF2B5EF4-FFF2-40B4-BE49-F238E27FC236}">
                <a16:creationId xmlns:a16="http://schemas.microsoft.com/office/drawing/2014/main" id="{8ABC0EE5-EFD7-4C48-B21E-60B8D8D2BC91}"/>
              </a:ext>
            </a:extLst>
          </p:cNvPr>
          <p:cNvSpPr/>
          <p:nvPr/>
        </p:nvSpPr>
        <p:spPr>
          <a:xfrm>
            <a:off x="9871659" y="4104012"/>
            <a:ext cx="2160861" cy="883398"/>
          </a:xfrm>
          <a:prstGeom prst="wedgeEllipseCallout">
            <a:avLst>
              <a:gd name="adj1" fmla="val -33111"/>
              <a:gd name="adj2" fmla="val 940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common state for files</a:t>
            </a:r>
          </a:p>
        </p:txBody>
      </p:sp>
      <p:sp>
        <p:nvSpPr>
          <p:cNvPr id="27" name="Speech Bubble: Oval 26">
            <a:extLst>
              <a:ext uri="{FF2B5EF4-FFF2-40B4-BE49-F238E27FC236}">
                <a16:creationId xmlns:a16="http://schemas.microsoft.com/office/drawing/2014/main" id="{BFA24849-CD09-4ADA-94BF-41F3FD3B1A33}"/>
              </a:ext>
            </a:extLst>
          </p:cNvPr>
          <p:cNvSpPr/>
          <p:nvPr/>
        </p:nvSpPr>
        <p:spPr>
          <a:xfrm>
            <a:off x="89208" y="4360489"/>
            <a:ext cx="1662899" cy="883398"/>
          </a:xfrm>
          <a:prstGeom prst="wedgeEllipseCallout">
            <a:avLst>
              <a:gd name="adj1" fmla="val 25230"/>
              <a:gd name="adj2" fmla="val 865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Default state for all files</a:t>
            </a:r>
          </a:p>
        </p:txBody>
      </p:sp>
      <p:sp>
        <p:nvSpPr>
          <p:cNvPr id="29" name="TextBox 28">
            <a:extLst>
              <a:ext uri="{FF2B5EF4-FFF2-40B4-BE49-F238E27FC236}">
                <a16:creationId xmlns:a16="http://schemas.microsoft.com/office/drawing/2014/main" id="{9E456025-DB9D-4B14-9D10-899CBF2F9C1B}"/>
              </a:ext>
            </a:extLst>
          </p:cNvPr>
          <p:cNvSpPr txBox="1"/>
          <p:nvPr/>
        </p:nvSpPr>
        <p:spPr>
          <a:xfrm>
            <a:off x="1351780" y="4061784"/>
            <a:ext cx="1032276" cy="369332"/>
          </a:xfrm>
          <a:prstGeom prst="rect">
            <a:avLst/>
          </a:prstGeom>
          <a:noFill/>
        </p:spPr>
        <p:txBody>
          <a:bodyPr wrap="square" rtlCol="0">
            <a:spAutoFit/>
          </a:bodyPr>
          <a:lstStyle/>
          <a:p>
            <a:pPr algn="ctr"/>
            <a:r>
              <a:rPr lang="en-US" dirty="0"/>
              <a:t>git </a:t>
            </a:r>
            <a:r>
              <a:rPr lang="en-US" dirty="0" err="1"/>
              <a:t>init</a:t>
            </a:r>
            <a:endParaRPr lang="en-US" dirty="0"/>
          </a:p>
        </p:txBody>
      </p:sp>
      <p:sp>
        <p:nvSpPr>
          <p:cNvPr id="32" name="TextBox 31">
            <a:extLst>
              <a:ext uri="{FF2B5EF4-FFF2-40B4-BE49-F238E27FC236}">
                <a16:creationId xmlns:a16="http://schemas.microsoft.com/office/drawing/2014/main" id="{A365BE12-EA18-4A55-9CDF-D214306828F9}"/>
              </a:ext>
            </a:extLst>
          </p:cNvPr>
          <p:cNvSpPr txBox="1"/>
          <p:nvPr/>
        </p:nvSpPr>
        <p:spPr>
          <a:xfrm>
            <a:off x="6022046" y="4093712"/>
            <a:ext cx="2403327" cy="369332"/>
          </a:xfrm>
          <a:prstGeom prst="rect">
            <a:avLst/>
          </a:prstGeom>
          <a:noFill/>
        </p:spPr>
        <p:txBody>
          <a:bodyPr wrap="square" rtlCol="0">
            <a:spAutoFit/>
          </a:bodyPr>
          <a:lstStyle/>
          <a:p>
            <a:pPr algn="ctr"/>
            <a:r>
              <a:rPr lang="en-US" dirty="0"/>
              <a:t>edit &amp; save file</a:t>
            </a:r>
          </a:p>
        </p:txBody>
      </p:sp>
      <p:sp>
        <p:nvSpPr>
          <p:cNvPr id="33" name="TextBox 32">
            <a:extLst>
              <a:ext uri="{FF2B5EF4-FFF2-40B4-BE49-F238E27FC236}">
                <a16:creationId xmlns:a16="http://schemas.microsoft.com/office/drawing/2014/main" id="{C14B30CE-C378-45B8-88DD-6361C1F79F1B}"/>
              </a:ext>
            </a:extLst>
          </p:cNvPr>
          <p:cNvSpPr txBox="1"/>
          <p:nvPr/>
        </p:nvSpPr>
        <p:spPr>
          <a:xfrm>
            <a:off x="7136549" y="5228229"/>
            <a:ext cx="2981848" cy="369332"/>
          </a:xfrm>
          <a:prstGeom prst="rect">
            <a:avLst/>
          </a:prstGeom>
          <a:noFill/>
        </p:spPr>
        <p:txBody>
          <a:bodyPr wrap="square" rtlCol="0">
            <a:spAutoFit/>
          </a:bodyPr>
          <a:lstStyle/>
          <a:p>
            <a:r>
              <a:rPr lang="en-US" dirty="0"/>
              <a:t>(takes screenshot of Index)</a:t>
            </a:r>
          </a:p>
        </p:txBody>
      </p:sp>
      <p:cxnSp>
        <p:nvCxnSpPr>
          <p:cNvPr id="13" name="Connector: Curved 12">
            <a:extLst>
              <a:ext uri="{FF2B5EF4-FFF2-40B4-BE49-F238E27FC236}">
                <a16:creationId xmlns:a16="http://schemas.microsoft.com/office/drawing/2014/main" id="{DED66597-9470-4A6E-8BF4-000019273B42}"/>
              </a:ext>
            </a:extLst>
          </p:cNvPr>
          <p:cNvCxnSpPr>
            <a:cxnSpLocks/>
            <a:stCxn id="25" idx="0"/>
          </p:cNvCxnSpPr>
          <p:nvPr/>
        </p:nvCxnSpPr>
        <p:spPr>
          <a:xfrm rot="16200000" flipH="1" flipV="1">
            <a:off x="6753792" y="1351152"/>
            <a:ext cx="356297" cy="5751999"/>
          </a:xfrm>
          <a:prstGeom prst="curvedConnector4">
            <a:avLst>
              <a:gd name="adj1" fmla="val -64160"/>
              <a:gd name="adj2" fmla="val 6044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9E3F052-1B92-45EF-853F-CEA5F2B4F589}"/>
              </a:ext>
            </a:extLst>
          </p:cNvPr>
          <p:cNvSpPr txBox="1"/>
          <p:nvPr/>
        </p:nvSpPr>
        <p:spPr>
          <a:xfrm>
            <a:off x="3359649" y="6215866"/>
            <a:ext cx="2070243" cy="646331"/>
          </a:xfrm>
          <a:prstGeom prst="rect">
            <a:avLst/>
          </a:prstGeom>
          <a:noFill/>
        </p:spPr>
        <p:txBody>
          <a:bodyPr wrap="square" rtlCol="0">
            <a:spAutoFit/>
          </a:bodyPr>
          <a:lstStyle/>
          <a:p>
            <a:r>
              <a:rPr lang="en-US" dirty="0"/>
              <a:t>(files not included in next screenshot)</a:t>
            </a:r>
          </a:p>
        </p:txBody>
      </p:sp>
      <p:cxnSp>
        <p:nvCxnSpPr>
          <p:cNvPr id="44" name="Straight Arrow Connector 43">
            <a:extLst>
              <a:ext uri="{FF2B5EF4-FFF2-40B4-BE49-F238E27FC236}">
                <a16:creationId xmlns:a16="http://schemas.microsoft.com/office/drawing/2014/main" id="{58313598-04AD-43E6-A5DA-0DCAD870BF27}"/>
              </a:ext>
            </a:extLst>
          </p:cNvPr>
          <p:cNvCxnSpPr>
            <a:cxnSpLocks/>
            <a:stCxn id="31" idx="1"/>
          </p:cNvCxnSpPr>
          <p:nvPr/>
        </p:nvCxnSpPr>
        <p:spPr>
          <a:xfrm flipH="1">
            <a:off x="3873755" y="5156084"/>
            <a:ext cx="329329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1B80362-5A3D-48A9-9EE4-303271FBF1F4}"/>
              </a:ext>
            </a:extLst>
          </p:cNvPr>
          <p:cNvSpPr txBox="1"/>
          <p:nvPr/>
        </p:nvSpPr>
        <p:spPr>
          <a:xfrm>
            <a:off x="4155019" y="4816018"/>
            <a:ext cx="3320708" cy="369332"/>
          </a:xfrm>
          <a:prstGeom prst="rect">
            <a:avLst/>
          </a:prstGeom>
          <a:noFill/>
        </p:spPr>
        <p:txBody>
          <a:bodyPr wrap="square" rtlCol="0">
            <a:spAutoFit/>
          </a:bodyPr>
          <a:lstStyle/>
          <a:p>
            <a:r>
              <a:rPr lang="en-US" dirty="0"/>
              <a:t>git restore --staged &lt;filename&gt;</a:t>
            </a:r>
          </a:p>
        </p:txBody>
      </p:sp>
      <p:sp>
        <p:nvSpPr>
          <p:cNvPr id="49" name="TextBox 48">
            <a:extLst>
              <a:ext uri="{FF2B5EF4-FFF2-40B4-BE49-F238E27FC236}">
                <a16:creationId xmlns:a16="http://schemas.microsoft.com/office/drawing/2014/main" id="{6CB6D9FB-DE1F-4AE6-8994-721A6CE31328}"/>
              </a:ext>
            </a:extLst>
          </p:cNvPr>
          <p:cNvSpPr txBox="1"/>
          <p:nvPr/>
        </p:nvSpPr>
        <p:spPr>
          <a:xfrm>
            <a:off x="925824" y="6227691"/>
            <a:ext cx="2070243" cy="646331"/>
          </a:xfrm>
          <a:prstGeom prst="rect">
            <a:avLst/>
          </a:prstGeom>
          <a:noFill/>
        </p:spPr>
        <p:txBody>
          <a:bodyPr wrap="square" rtlCol="0">
            <a:spAutoFit/>
          </a:bodyPr>
          <a:lstStyle/>
          <a:p>
            <a:r>
              <a:rPr lang="en-US" dirty="0"/>
              <a:t>(files not included in next screenshot)</a:t>
            </a:r>
          </a:p>
        </p:txBody>
      </p:sp>
      <p:sp>
        <p:nvSpPr>
          <p:cNvPr id="50" name="TextBox 49">
            <a:extLst>
              <a:ext uri="{FF2B5EF4-FFF2-40B4-BE49-F238E27FC236}">
                <a16:creationId xmlns:a16="http://schemas.microsoft.com/office/drawing/2014/main" id="{E8AD57D7-FC2B-4153-9800-90ECA0815590}"/>
              </a:ext>
            </a:extLst>
          </p:cNvPr>
          <p:cNvSpPr txBox="1"/>
          <p:nvPr/>
        </p:nvSpPr>
        <p:spPr>
          <a:xfrm>
            <a:off x="6188587" y="6235228"/>
            <a:ext cx="2070243" cy="646331"/>
          </a:xfrm>
          <a:prstGeom prst="rect">
            <a:avLst/>
          </a:prstGeom>
          <a:noFill/>
        </p:spPr>
        <p:txBody>
          <a:bodyPr wrap="square" rtlCol="0">
            <a:spAutoFit/>
          </a:bodyPr>
          <a:lstStyle/>
          <a:p>
            <a:r>
              <a:rPr lang="en-US" dirty="0"/>
              <a:t>(files is included in next screenshot)</a:t>
            </a:r>
          </a:p>
        </p:txBody>
      </p:sp>
      <p:sp>
        <p:nvSpPr>
          <p:cNvPr id="51" name="TextBox 50">
            <a:extLst>
              <a:ext uri="{FF2B5EF4-FFF2-40B4-BE49-F238E27FC236}">
                <a16:creationId xmlns:a16="http://schemas.microsoft.com/office/drawing/2014/main" id="{A80EE138-6BD4-4325-B189-3438F1685EDA}"/>
              </a:ext>
            </a:extLst>
          </p:cNvPr>
          <p:cNvSpPr txBox="1"/>
          <p:nvPr/>
        </p:nvSpPr>
        <p:spPr>
          <a:xfrm>
            <a:off x="8252839" y="6262720"/>
            <a:ext cx="2928427" cy="369332"/>
          </a:xfrm>
          <a:prstGeom prst="rect">
            <a:avLst/>
          </a:prstGeom>
          <a:noFill/>
        </p:spPr>
        <p:txBody>
          <a:bodyPr wrap="square" rtlCol="0">
            <a:spAutoFit/>
          </a:bodyPr>
          <a:lstStyle/>
          <a:p>
            <a:r>
              <a:rPr lang="en-US" dirty="0"/>
              <a:t>(File has been screenshotted)</a:t>
            </a:r>
          </a:p>
        </p:txBody>
      </p:sp>
    </p:spTree>
    <p:extLst>
      <p:ext uri="{BB962C8B-B14F-4D97-AF65-F5344CB8AC3E}">
        <p14:creationId xmlns:p14="http://schemas.microsoft.com/office/powerpoint/2010/main" val="3517436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5BC6B8-4934-4EB6-9C0B-3AB3CF088AD8}"/>
              </a:ext>
            </a:extLst>
          </p:cNvPr>
          <p:cNvSpPr>
            <a:spLocks noGrp="1"/>
          </p:cNvSpPr>
          <p:nvPr>
            <p:ph idx="1"/>
          </p:nvPr>
        </p:nvSpPr>
        <p:spPr>
          <a:xfrm>
            <a:off x="838199" y="1557087"/>
            <a:ext cx="10982325" cy="993775"/>
          </a:xfrm>
        </p:spPr>
        <p:txBody>
          <a:bodyPr>
            <a:normAutofit/>
          </a:bodyPr>
          <a:lstStyle/>
          <a:p>
            <a:pPr marL="0" indent="0">
              <a:buNone/>
            </a:pPr>
            <a:r>
              <a:rPr lang="en-US" dirty="0"/>
              <a:t>Being a productive developer involves tracking all your code</a:t>
            </a:r>
          </a:p>
        </p:txBody>
      </p:sp>
      <p:sp>
        <p:nvSpPr>
          <p:cNvPr id="5" name="TextBox 4">
            <a:extLst>
              <a:ext uri="{FF2B5EF4-FFF2-40B4-BE49-F238E27FC236}">
                <a16:creationId xmlns:a16="http://schemas.microsoft.com/office/drawing/2014/main" id="{7C5D9911-0A77-480C-A996-07DB897A8118}"/>
              </a:ext>
            </a:extLst>
          </p:cNvPr>
          <p:cNvSpPr txBox="1"/>
          <p:nvPr/>
        </p:nvSpPr>
        <p:spPr>
          <a:xfrm>
            <a:off x="604041" y="2060276"/>
            <a:ext cx="7809520" cy="3108543"/>
          </a:xfrm>
          <a:prstGeom prst="rect">
            <a:avLst/>
          </a:prstGeom>
          <a:noFill/>
        </p:spPr>
        <p:txBody>
          <a:bodyPr wrap="square">
            <a:spAutoFit/>
          </a:bodyPr>
          <a:lstStyle/>
          <a:p>
            <a:pPr marL="342900" lvl="1"/>
            <a:r>
              <a:rPr lang="en-US" sz="2800" dirty="0"/>
              <a:t>Using only the command line,</a:t>
            </a:r>
          </a:p>
          <a:p>
            <a:pPr marL="685800" lvl="1" indent="-342900">
              <a:buFont typeface="+mj-lt"/>
              <a:buAutoNum type="arabicPeriod"/>
            </a:pPr>
            <a:r>
              <a:rPr lang="en-US" sz="2800" dirty="0"/>
              <a:t>Go to the directory called, “</a:t>
            </a:r>
            <a:r>
              <a:rPr lang="en-US" sz="2800" i="1" dirty="0"/>
              <a:t>Dev</a:t>
            </a:r>
            <a:r>
              <a:rPr lang="en-US" sz="2800" dirty="0"/>
              <a:t>”</a:t>
            </a:r>
          </a:p>
          <a:p>
            <a:pPr marL="685800" lvl="1" indent="-342900">
              <a:buFont typeface="+mj-lt"/>
              <a:buAutoNum type="arabicPeriod"/>
            </a:pPr>
            <a:r>
              <a:rPr lang="en-US" sz="2800" dirty="0"/>
              <a:t>Initialize your git repository in “Dev”</a:t>
            </a:r>
          </a:p>
          <a:p>
            <a:pPr marL="685800" lvl="1" indent="-342900">
              <a:buFont typeface="+mj-lt"/>
              <a:buAutoNum type="arabicPeriod"/>
            </a:pPr>
            <a:r>
              <a:rPr lang="en-US" sz="2800" dirty="0"/>
              <a:t>Check the status of the repository</a:t>
            </a:r>
          </a:p>
          <a:p>
            <a:pPr marL="685800" lvl="1" indent="-342900">
              <a:buFont typeface="+mj-lt"/>
              <a:buAutoNum type="arabicPeriod"/>
            </a:pPr>
            <a:r>
              <a:rPr lang="en-US" sz="2800" dirty="0"/>
              <a:t>Add the “hello” file to staging area</a:t>
            </a:r>
          </a:p>
          <a:p>
            <a:pPr marL="685800" lvl="1" indent="-342900">
              <a:buFont typeface="+mj-lt"/>
              <a:buAutoNum type="arabicPeriod"/>
            </a:pPr>
            <a:r>
              <a:rPr lang="en-US" sz="2800" dirty="0"/>
              <a:t>Take a screenshot of the new file</a:t>
            </a:r>
          </a:p>
          <a:p>
            <a:pPr marL="685800" lvl="1" indent="-342900">
              <a:buFont typeface="+mj-lt"/>
              <a:buAutoNum type="arabicPeriod"/>
            </a:pPr>
            <a:endParaRPr lang="en-US" sz="2800" dirty="0"/>
          </a:p>
        </p:txBody>
      </p:sp>
      <p:sp>
        <p:nvSpPr>
          <p:cNvPr id="8" name="Title 7">
            <a:extLst>
              <a:ext uri="{FF2B5EF4-FFF2-40B4-BE49-F238E27FC236}">
                <a16:creationId xmlns:a16="http://schemas.microsoft.com/office/drawing/2014/main" id="{75AF5717-DA3B-482A-BAE5-C6141E92617C}"/>
              </a:ext>
            </a:extLst>
          </p:cNvPr>
          <p:cNvSpPr>
            <a:spLocks noGrp="1"/>
          </p:cNvSpPr>
          <p:nvPr>
            <p:ph type="title"/>
          </p:nvPr>
        </p:nvSpPr>
        <p:spPr/>
        <p:txBody>
          <a:bodyPr/>
          <a:lstStyle/>
          <a:p>
            <a:r>
              <a:rPr lang="en-US" dirty="0"/>
              <a:t>Ex: Make “developer folder” into a repository</a:t>
            </a:r>
          </a:p>
        </p:txBody>
      </p:sp>
      <p:sp>
        <p:nvSpPr>
          <p:cNvPr id="10" name="TextBox 9">
            <a:extLst>
              <a:ext uri="{FF2B5EF4-FFF2-40B4-BE49-F238E27FC236}">
                <a16:creationId xmlns:a16="http://schemas.microsoft.com/office/drawing/2014/main" id="{269AF3F8-23CB-4145-819B-57C3C75B844C}"/>
              </a:ext>
            </a:extLst>
          </p:cNvPr>
          <p:cNvSpPr txBox="1"/>
          <p:nvPr/>
        </p:nvSpPr>
        <p:spPr>
          <a:xfrm>
            <a:off x="7176710" y="1886334"/>
            <a:ext cx="6096000" cy="3539430"/>
          </a:xfrm>
          <a:prstGeom prst="rect">
            <a:avLst/>
          </a:prstGeom>
          <a:noFill/>
        </p:spPr>
        <p:txBody>
          <a:bodyPr wrap="square">
            <a:spAutoFit/>
          </a:bodyPr>
          <a:lstStyle/>
          <a:p>
            <a:pPr marL="342900" lvl="1"/>
            <a:endParaRPr lang="en-US" sz="2800" dirty="0"/>
          </a:p>
          <a:p>
            <a:pPr marL="685800" lvl="1" indent="-342900">
              <a:buFont typeface="+mj-lt"/>
              <a:buAutoNum type="arabicPeriod"/>
            </a:pPr>
            <a:r>
              <a:rPr lang="en-US" sz="2800" dirty="0"/>
              <a:t>cd Dev (if not already in it)</a:t>
            </a:r>
          </a:p>
          <a:p>
            <a:pPr marL="685800" lvl="1" indent="-342900">
              <a:buFont typeface="+mj-lt"/>
              <a:buAutoNum type="arabicPeriod"/>
            </a:pPr>
            <a:r>
              <a:rPr lang="en-US" sz="2800" dirty="0"/>
              <a:t>git </a:t>
            </a:r>
            <a:r>
              <a:rPr lang="en-US" sz="2800" dirty="0" err="1"/>
              <a:t>init</a:t>
            </a:r>
            <a:endParaRPr lang="en-US" sz="2800" dirty="0"/>
          </a:p>
          <a:p>
            <a:pPr marL="685800" lvl="1" indent="-342900">
              <a:buFont typeface="+mj-lt"/>
              <a:buAutoNum type="arabicPeriod"/>
            </a:pPr>
            <a:r>
              <a:rPr lang="en-US" sz="2800" dirty="0"/>
              <a:t>git status</a:t>
            </a:r>
          </a:p>
          <a:p>
            <a:pPr marL="685800" lvl="1" indent="-342900">
              <a:buFont typeface="+mj-lt"/>
              <a:buAutoNum type="arabicPeriod"/>
            </a:pPr>
            <a:r>
              <a:rPr lang="en-US" sz="2800" dirty="0"/>
              <a:t>git add &lt;path to file&gt;</a:t>
            </a:r>
          </a:p>
          <a:p>
            <a:pPr marL="685800" lvl="1" indent="-342900">
              <a:buFont typeface="+mj-lt"/>
              <a:buAutoNum type="arabicPeriod"/>
            </a:pPr>
            <a:r>
              <a:rPr lang="en-US" sz="2800" dirty="0"/>
              <a:t>git commit –m “message”</a:t>
            </a:r>
          </a:p>
          <a:p>
            <a:pPr marL="342900" lvl="1"/>
            <a:endParaRPr lang="en-US" sz="2800" dirty="0"/>
          </a:p>
          <a:p>
            <a:pPr marL="342900" lvl="1" algn="just"/>
            <a:endParaRPr lang="en-US" sz="2800" dirty="0"/>
          </a:p>
        </p:txBody>
      </p:sp>
    </p:spTree>
    <p:extLst>
      <p:ext uri="{BB962C8B-B14F-4D97-AF65-F5344CB8AC3E}">
        <p14:creationId xmlns:p14="http://schemas.microsoft.com/office/powerpoint/2010/main" val="168290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3A78-06CE-45B0-897E-92EFE362E85E}"/>
              </a:ext>
            </a:extLst>
          </p:cNvPr>
          <p:cNvSpPr>
            <a:spLocks noGrp="1"/>
          </p:cNvSpPr>
          <p:nvPr>
            <p:ph type="title"/>
          </p:nvPr>
        </p:nvSpPr>
        <p:spPr/>
        <p:txBody>
          <a:bodyPr/>
          <a:lstStyle/>
          <a:p>
            <a:r>
              <a:rPr lang="en-US" dirty="0"/>
              <a:t>About This Workshop</a:t>
            </a:r>
          </a:p>
        </p:txBody>
      </p:sp>
      <p:sp>
        <p:nvSpPr>
          <p:cNvPr id="3" name="Content Placeholder 2">
            <a:extLst>
              <a:ext uri="{FF2B5EF4-FFF2-40B4-BE49-F238E27FC236}">
                <a16:creationId xmlns:a16="http://schemas.microsoft.com/office/drawing/2014/main" id="{9B35A80E-B23E-4EEF-A70E-98A90E250AF2}"/>
              </a:ext>
            </a:extLst>
          </p:cNvPr>
          <p:cNvSpPr>
            <a:spLocks noGrp="1"/>
          </p:cNvSpPr>
          <p:nvPr>
            <p:ph idx="1"/>
          </p:nvPr>
        </p:nvSpPr>
        <p:spPr>
          <a:xfrm>
            <a:off x="838200" y="1825624"/>
            <a:ext cx="10515600" cy="4733963"/>
          </a:xfrm>
        </p:spPr>
        <p:txBody>
          <a:bodyPr>
            <a:normAutofit/>
          </a:bodyPr>
          <a:lstStyle/>
          <a:p>
            <a:pPr marL="0" indent="0">
              <a:buNone/>
            </a:pPr>
            <a:r>
              <a:rPr lang="en-US" dirty="0"/>
              <a:t>Topics for this Presentation:</a:t>
            </a:r>
          </a:p>
          <a:p>
            <a:pPr marL="514350" indent="-514350">
              <a:buFont typeface="+mj-lt"/>
              <a:buAutoNum type="arabicPeriod"/>
            </a:pPr>
            <a:r>
              <a:rPr lang="en-US" dirty="0"/>
              <a:t>Command-Line Interface</a:t>
            </a:r>
          </a:p>
          <a:p>
            <a:pPr marL="514350" indent="-514350">
              <a:buFont typeface="+mj-lt"/>
              <a:buAutoNum type="arabicPeriod"/>
            </a:pPr>
            <a:r>
              <a:rPr lang="en-US" dirty="0"/>
              <a:t>Git at a high level</a:t>
            </a:r>
          </a:p>
          <a:p>
            <a:pPr marL="514350" indent="-514350">
              <a:buFont typeface="+mj-lt"/>
              <a:buAutoNum type="arabicPeriod"/>
            </a:pPr>
            <a:r>
              <a:rPr lang="en-US" dirty="0"/>
              <a:t>Git everyday commands</a:t>
            </a:r>
          </a:p>
          <a:p>
            <a:pPr marL="514350" indent="-514350" algn="ctr">
              <a:buFont typeface="+mj-lt"/>
              <a:buAutoNum type="arabicPeriod"/>
            </a:pPr>
            <a:endParaRPr lang="en-US" dirty="0"/>
          </a:p>
          <a:p>
            <a:pPr marL="0" indent="0" algn="ctr">
              <a:buFont typeface="Arial" panose="020B0604020202020204" pitchFamily="34" charset="0"/>
              <a:buNone/>
            </a:pPr>
            <a:r>
              <a:rPr lang="en-US" dirty="0"/>
              <a:t>For for this Presentation:</a:t>
            </a:r>
          </a:p>
          <a:p>
            <a:pPr marL="514350" indent="-514350" algn="ctr">
              <a:buFont typeface="+mj-lt"/>
              <a:buAutoNum type="arabicPeriod"/>
            </a:pPr>
            <a:r>
              <a:rPr lang="en-US" dirty="0">
                <a:solidFill>
                  <a:srgbClr val="FF0000"/>
                </a:solidFill>
              </a:rPr>
              <a:t>Download Discord</a:t>
            </a:r>
          </a:p>
          <a:p>
            <a:pPr marL="514350" indent="-514350" algn="ctr">
              <a:buFont typeface="+mj-lt"/>
              <a:buAutoNum type="arabicPeriod"/>
            </a:pPr>
            <a:r>
              <a:rPr lang="en-US" dirty="0">
                <a:solidFill>
                  <a:srgbClr val="FF0000"/>
                </a:solidFill>
              </a:rPr>
              <a:t>Make a GitHub account (</a:t>
            </a:r>
            <a:r>
              <a:rPr lang="en-US" dirty="0">
                <a:solidFill>
                  <a:srgbClr val="FF0000"/>
                </a:solidFill>
                <a:hlinkClick r:id="rId3"/>
              </a:rPr>
              <a:t>https://github.com/</a:t>
            </a:r>
            <a:r>
              <a:rPr lang="en-US" dirty="0">
                <a:solidFill>
                  <a:srgbClr val="FF0000"/>
                </a:solidFill>
              </a:rPr>
              <a:t>; use OU Email)</a:t>
            </a:r>
          </a:p>
          <a:p>
            <a:pPr marL="514350" indent="-514350" algn="ctr">
              <a:buFont typeface="+mj-lt"/>
              <a:buAutoNum type="arabicPeriod"/>
            </a:pPr>
            <a:r>
              <a:rPr lang="en-US" dirty="0">
                <a:solidFill>
                  <a:srgbClr val="FF0000"/>
                </a:solidFill>
              </a:rPr>
              <a:t>Download Git For Windows (https://git-scm.com/download/win)</a:t>
            </a:r>
          </a:p>
          <a:p>
            <a:pPr marL="0" indent="0">
              <a:buFont typeface="Arial" panose="020B0604020202020204" pitchFamily="34" charset="0"/>
              <a:buNone/>
            </a:pPr>
            <a:endParaRPr lang="en-US" dirty="0"/>
          </a:p>
          <a:p>
            <a:pPr marL="514350" indent="-514350">
              <a:buFont typeface="+mj-lt"/>
              <a:buAutoNum type="arabicPeriod"/>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sp>
        <p:nvSpPr>
          <p:cNvPr id="4" name="Content Placeholder 2">
            <a:extLst>
              <a:ext uri="{FF2B5EF4-FFF2-40B4-BE49-F238E27FC236}">
                <a16:creationId xmlns:a16="http://schemas.microsoft.com/office/drawing/2014/main" id="{99A2ADE1-3367-49ED-9CBD-914EDE240428}"/>
              </a:ext>
            </a:extLst>
          </p:cNvPr>
          <p:cNvSpPr txBox="1">
            <a:spLocks/>
          </p:cNvSpPr>
          <p:nvPr/>
        </p:nvSpPr>
        <p:spPr>
          <a:xfrm>
            <a:off x="6448611" y="1825623"/>
            <a:ext cx="5930153" cy="277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Preceding Presentation to: </a:t>
            </a:r>
          </a:p>
          <a:p>
            <a:pPr marL="0" indent="0" algn="ctr">
              <a:buNone/>
            </a:pPr>
            <a:r>
              <a:rPr lang="en-US" b="1" dirty="0"/>
              <a:t>Intro to Git Core Concepts</a:t>
            </a:r>
          </a:p>
          <a:p>
            <a:pPr marL="1314450" lvl="1" indent="-285750"/>
            <a:r>
              <a:rPr lang="en-US" dirty="0"/>
              <a:t>branching</a:t>
            </a:r>
          </a:p>
          <a:p>
            <a:pPr marL="1314450" lvl="1" indent="-285750">
              <a:tabLst>
                <a:tab pos="3597275" algn="l"/>
              </a:tabLst>
            </a:pPr>
            <a:r>
              <a:rPr lang="en-US" dirty="0"/>
              <a:t>logging</a:t>
            </a:r>
          </a:p>
          <a:p>
            <a:pPr marL="1314450" lvl="1" indent="-285750">
              <a:tabLst>
                <a:tab pos="3597275" algn="l"/>
              </a:tabLst>
            </a:pPr>
            <a:r>
              <a:rPr lang="en-US" dirty="0"/>
              <a:t>exploring open-source projects</a:t>
            </a:r>
          </a:p>
          <a:p>
            <a:pPr marL="1314450" lvl="1" indent="-285750">
              <a:tabLst>
                <a:tab pos="3597275" algn="l"/>
              </a:tabLst>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381996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8A1E-5DC7-4EC3-BE74-1F4D88C9B09A}"/>
              </a:ext>
            </a:extLst>
          </p:cNvPr>
          <p:cNvSpPr>
            <a:spLocks noGrp="1"/>
          </p:cNvSpPr>
          <p:nvPr>
            <p:ph type="title"/>
          </p:nvPr>
        </p:nvSpPr>
        <p:spPr/>
        <p:txBody>
          <a:bodyPr/>
          <a:lstStyle/>
          <a:p>
            <a:r>
              <a:rPr lang="en-US" dirty="0"/>
              <a:t>Distributed Git Repositories</a:t>
            </a:r>
          </a:p>
        </p:txBody>
      </p:sp>
      <p:sp>
        <p:nvSpPr>
          <p:cNvPr id="3" name="Content Placeholder 2">
            <a:extLst>
              <a:ext uri="{FF2B5EF4-FFF2-40B4-BE49-F238E27FC236}">
                <a16:creationId xmlns:a16="http://schemas.microsoft.com/office/drawing/2014/main" id="{FC896275-FECE-4387-8DEE-684BD7487AC1}"/>
              </a:ext>
            </a:extLst>
          </p:cNvPr>
          <p:cNvSpPr>
            <a:spLocks noGrp="1"/>
          </p:cNvSpPr>
          <p:nvPr>
            <p:ph idx="1"/>
          </p:nvPr>
        </p:nvSpPr>
        <p:spPr>
          <a:xfrm>
            <a:off x="838199" y="1796504"/>
            <a:ext cx="6698733" cy="4351338"/>
          </a:xfrm>
        </p:spPr>
        <p:txBody>
          <a:bodyPr/>
          <a:lstStyle/>
          <a:p>
            <a:r>
              <a:rPr lang="en-US" dirty="0"/>
              <a:t>Git stores a complete project history of snapshots on every device</a:t>
            </a:r>
          </a:p>
          <a:p>
            <a:r>
              <a:rPr lang="en-US" dirty="0"/>
              <a:t>Most operations in git require only local files and resources</a:t>
            </a:r>
          </a:p>
          <a:p>
            <a:r>
              <a:rPr lang="en-US" dirty="0"/>
              <a:t>Git provides tools for continuously synching databases</a:t>
            </a:r>
          </a:p>
          <a:p>
            <a:endParaRPr lang="en-US" dirty="0"/>
          </a:p>
        </p:txBody>
      </p:sp>
      <p:sp>
        <p:nvSpPr>
          <p:cNvPr id="6" name="Rectangle: Rounded Corners 5">
            <a:extLst>
              <a:ext uri="{FF2B5EF4-FFF2-40B4-BE49-F238E27FC236}">
                <a16:creationId xmlns:a16="http://schemas.microsoft.com/office/drawing/2014/main" id="{8D2F982C-FBAC-4C03-B6D9-B52F3856E6E0}"/>
              </a:ext>
            </a:extLst>
          </p:cNvPr>
          <p:cNvSpPr/>
          <p:nvPr/>
        </p:nvSpPr>
        <p:spPr>
          <a:xfrm>
            <a:off x="7845200" y="1001766"/>
            <a:ext cx="3508600" cy="29412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DC193EA-241B-4E06-96E1-FE47251C1629}"/>
              </a:ext>
            </a:extLst>
          </p:cNvPr>
          <p:cNvGrpSpPr/>
          <p:nvPr/>
        </p:nvGrpSpPr>
        <p:grpSpPr>
          <a:xfrm>
            <a:off x="8041193" y="1505495"/>
            <a:ext cx="3110126" cy="2368124"/>
            <a:chOff x="9055288" y="1479071"/>
            <a:chExt cx="3056858" cy="3261944"/>
          </a:xfrm>
        </p:grpSpPr>
        <p:sp>
          <p:nvSpPr>
            <p:cNvPr id="19" name="Oval 18">
              <a:extLst>
                <a:ext uri="{FF2B5EF4-FFF2-40B4-BE49-F238E27FC236}">
                  <a16:creationId xmlns:a16="http://schemas.microsoft.com/office/drawing/2014/main" id="{09F13CC4-A6ED-4506-AE89-5328A5256C22}"/>
                </a:ext>
              </a:extLst>
            </p:cNvPr>
            <p:cNvSpPr/>
            <p:nvPr/>
          </p:nvSpPr>
          <p:spPr>
            <a:xfrm>
              <a:off x="9055288" y="1479071"/>
              <a:ext cx="3056858" cy="326194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Rectangle 19">
              <a:extLst>
                <a:ext uri="{FF2B5EF4-FFF2-40B4-BE49-F238E27FC236}">
                  <a16:creationId xmlns:a16="http://schemas.microsoft.com/office/drawing/2014/main" id="{E22BFFC4-F83B-4231-B103-CAEB7363D0F3}"/>
                </a:ext>
              </a:extLst>
            </p:cNvPr>
            <p:cNvSpPr/>
            <p:nvPr/>
          </p:nvSpPr>
          <p:spPr>
            <a:xfrm>
              <a:off x="10485449" y="2140676"/>
              <a:ext cx="1095036" cy="42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Snapshot 1</a:t>
              </a:r>
            </a:p>
          </p:txBody>
        </p:sp>
        <p:sp>
          <p:nvSpPr>
            <p:cNvPr id="21" name="Rectangle 20">
              <a:extLst>
                <a:ext uri="{FF2B5EF4-FFF2-40B4-BE49-F238E27FC236}">
                  <a16:creationId xmlns:a16="http://schemas.microsoft.com/office/drawing/2014/main" id="{208B9420-8AC2-4440-93A2-FBDE450E826A}"/>
                </a:ext>
              </a:extLst>
            </p:cNvPr>
            <p:cNvSpPr/>
            <p:nvPr/>
          </p:nvSpPr>
          <p:spPr>
            <a:xfrm>
              <a:off x="10889535" y="2812995"/>
              <a:ext cx="1095036" cy="42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Snapshot 2</a:t>
              </a:r>
            </a:p>
          </p:txBody>
        </p:sp>
        <p:sp>
          <p:nvSpPr>
            <p:cNvPr id="22" name="Rectangle 21">
              <a:extLst>
                <a:ext uri="{FF2B5EF4-FFF2-40B4-BE49-F238E27FC236}">
                  <a16:creationId xmlns:a16="http://schemas.microsoft.com/office/drawing/2014/main" id="{4F224F22-331C-46DB-B047-41609C5966D7}"/>
                </a:ext>
              </a:extLst>
            </p:cNvPr>
            <p:cNvSpPr/>
            <p:nvPr/>
          </p:nvSpPr>
          <p:spPr>
            <a:xfrm>
              <a:off x="10421664" y="3503260"/>
              <a:ext cx="958387" cy="42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Snapshot 3</a:t>
              </a:r>
            </a:p>
          </p:txBody>
        </p:sp>
        <p:cxnSp>
          <p:nvCxnSpPr>
            <p:cNvPr id="23" name="Straight Connector 22">
              <a:extLst>
                <a:ext uri="{FF2B5EF4-FFF2-40B4-BE49-F238E27FC236}">
                  <a16:creationId xmlns:a16="http://schemas.microsoft.com/office/drawing/2014/main" id="{44C5E730-82DA-486E-A3CA-DD553E74B03B}"/>
                </a:ext>
              </a:extLst>
            </p:cNvPr>
            <p:cNvCxnSpPr>
              <a:stCxn id="20" idx="2"/>
              <a:endCxn id="21" idx="0"/>
            </p:cNvCxnSpPr>
            <p:nvPr/>
          </p:nvCxnSpPr>
          <p:spPr>
            <a:xfrm>
              <a:off x="11032967" y="2569435"/>
              <a:ext cx="404086" cy="24356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3D3DF4E-1B86-4CAC-B72A-60D0ABA3F1A7}"/>
                </a:ext>
              </a:extLst>
            </p:cNvPr>
            <p:cNvCxnSpPr>
              <a:cxnSpLocks/>
              <a:stCxn id="21" idx="2"/>
              <a:endCxn id="22" idx="0"/>
            </p:cNvCxnSpPr>
            <p:nvPr/>
          </p:nvCxnSpPr>
          <p:spPr>
            <a:xfrm flipH="1">
              <a:off x="10900858" y="3241753"/>
              <a:ext cx="536195" cy="261507"/>
            </a:xfrm>
            <a:prstGeom prst="line">
              <a:avLst/>
            </a:prstGeom>
            <a:ln w="28575"/>
          </p:spPr>
          <p:style>
            <a:lnRef idx="1">
              <a:schemeClr val="dk1"/>
            </a:lnRef>
            <a:fillRef idx="0">
              <a:schemeClr val="dk1"/>
            </a:fillRef>
            <a:effectRef idx="0">
              <a:schemeClr val="dk1"/>
            </a:effectRef>
            <a:fontRef idx="minor">
              <a:schemeClr val="tx1"/>
            </a:fontRef>
          </p:style>
        </p:cxnSp>
      </p:grpSp>
      <p:sp>
        <p:nvSpPr>
          <p:cNvPr id="9" name="TextBox 8">
            <a:extLst>
              <a:ext uri="{FF2B5EF4-FFF2-40B4-BE49-F238E27FC236}">
                <a16:creationId xmlns:a16="http://schemas.microsoft.com/office/drawing/2014/main" id="{98F1DAD9-6780-4DA9-82E8-42B3C4F00543}"/>
              </a:ext>
            </a:extLst>
          </p:cNvPr>
          <p:cNvSpPr txBox="1"/>
          <p:nvPr/>
        </p:nvSpPr>
        <p:spPr>
          <a:xfrm>
            <a:off x="8232180" y="2238800"/>
            <a:ext cx="1189791" cy="646331"/>
          </a:xfrm>
          <a:prstGeom prst="rect">
            <a:avLst/>
          </a:prstGeom>
          <a:noFill/>
        </p:spPr>
        <p:txBody>
          <a:bodyPr wrap="square" rtlCol="0">
            <a:spAutoFit/>
          </a:bodyPr>
          <a:lstStyle/>
          <a:p>
            <a:pPr algn="ctr"/>
            <a:r>
              <a:rPr lang="en-US" dirty="0"/>
              <a:t>Version Database</a:t>
            </a:r>
          </a:p>
        </p:txBody>
      </p:sp>
      <p:sp>
        <p:nvSpPr>
          <p:cNvPr id="25" name="TextBox 24">
            <a:extLst>
              <a:ext uri="{FF2B5EF4-FFF2-40B4-BE49-F238E27FC236}">
                <a16:creationId xmlns:a16="http://schemas.microsoft.com/office/drawing/2014/main" id="{266A7A7B-15E6-47C9-9D91-FBD7316500EF}"/>
              </a:ext>
            </a:extLst>
          </p:cNvPr>
          <p:cNvSpPr txBox="1"/>
          <p:nvPr/>
        </p:nvSpPr>
        <p:spPr>
          <a:xfrm>
            <a:off x="7830245" y="1114534"/>
            <a:ext cx="3544459" cy="369332"/>
          </a:xfrm>
          <a:prstGeom prst="rect">
            <a:avLst/>
          </a:prstGeom>
          <a:noFill/>
        </p:spPr>
        <p:txBody>
          <a:bodyPr wrap="square" rtlCol="0">
            <a:spAutoFit/>
          </a:bodyPr>
          <a:lstStyle/>
          <a:p>
            <a:pPr algn="ctr"/>
            <a:r>
              <a:rPr lang="en-US" dirty="0"/>
              <a:t>Remote Computer (usually GitHub)</a:t>
            </a:r>
          </a:p>
        </p:txBody>
      </p:sp>
      <p:sp>
        <p:nvSpPr>
          <p:cNvPr id="26" name="Rectangle 25">
            <a:extLst>
              <a:ext uri="{FF2B5EF4-FFF2-40B4-BE49-F238E27FC236}">
                <a16:creationId xmlns:a16="http://schemas.microsoft.com/office/drawing/2014/main" id="{5274F52D-D3F8-4C54-83E9-336140C0147F}"/>
              </a:ext>
            </a:extLst>
          </p:cNvPr>
          <p:cNvSpPr/>
          <p:nvPr/>
        </p:nvSpPr>
        <p:spPr>
          <a:xfrm>
            <a:off x="4166525" y="4208265"/>
            <a:ext cx="3661644" cy="2262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6D5D476-980D-46E9-B809-6DB4852B9E3B}"/>
              </a:ext>
            </a:extLst>
          </p:cNvPr>
          <p:cNvSpPr txBox="1"/>
          <p:nvPr/>
        </p:nvSpPr>
        <p:spPr>
          <a:xfrm>
            <a:off x="4791379" y="4219468"/>
            <a:ext cx="2329681" cy="369332"/>
          </a:xfrm>
          <a:prstGeom prst="rect">
            <a:avLst/>
          </a:prstGeom>
          <a:noFill/>
        </p:spPr>
        <p:txBody>
          <a:bodyPr wrap="square" rtlCol="0">
            <a:spAutoFit/>
          </a:bodyPr>
          <a:lstStyle/>
          <a:p>
            <a:pPr algn="ctr"/>
            <a:r>
              <a:rPr lang="en-US" dirty="0"/>
              <a:t>Computer A</a:t>
            </a:r>
          </a:p>
        </p:txBody>
      </p:sp>
      <p:grpSp>
        <p:nvGrpSpPr>
          <p:cNvPr id="28" name="Group 27">
            <a:extLst>
              <a:ext uri="{FF2B5EF4-FFF2-40B4-BE49-F238E27FC236}">
                <a16:creationId xmlns:a16="http://schemas.microsoft.com/office/drawing/2014/main" id="{E8C42802-9752-4716-BCBE-DD7B8A9CD394}"/>
              </a:ext>
            </a:extLst>
          </p:cNvPr>
          <p:cNvGrpSpPr/>
          <p:nvPr/>
        </p:nvGrpSpPr>
        <p:grpSpPr>
          <a:xfrm>
            <a:off x="5502380" y="4588800"/>
            <a:ext cx="2243534" cy="1850083"/>
            <a:chOff x="9055288" y="1479071"/>
            <a:chExt cx="3056858" cy="3261944"/>
          </a:xfrm>
        </p:grpSpPr>
        <p:sp>
          <p:nvSpPr>
            <p:cNvPr id="29" name="Oval 28">
              <a:extLst>
                <a:ext uri="{FF2B5EF4-FFF2-40B4-BE49-F238E27FC236}">
                  <a16:creationId xmlns:a16="http://schemas.microsoft.com/office/drawing/2014/main" id="{FA8C2171-21A8-4902-9769-BA4463074D71}"/>
                </a:ext>
              </a:extLst>
            </p:cNvPr>
            <p:cNvSpPr/>
            <p:nvPr/>
          </p:nvSpPr>
          <p:spPr>
            <a:xfrm>
              <a:off x="9055288" y="1479071"/>
              <a:ext cx="3056858" cy="326194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Rectangle 29">
              <a:extLst>
                <a:ext uri="{FF2B5EF4-FFF2-40B4-BE49-F238E27FC236}">
                  <a16:creationId xmlns:a16="http://schemas.microsoft.com/office/drawing/2014/main" id="{4B4961AB-4F42-47C4-9417-069ADF6F93BC}"/>
                </a:ext>
              </a:extLst>
            </p:cNvPr>
            <p:cNvSpPr/>
            <p:nvPr/>
          </p:nvSpPr>
          <p:spPr>
            <a:xfrm>
              <a:off x="10485449" y="2140676"/>
              <a:ext cx="1095036" cy="42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SS 1</a:t>
              </a:r>
            </a:p>
          </p:txBody>
        </p:sp>
        <p:sp>
          <p:nvSpPr>
            <p:cNvPr id="31" name="Rectangle 30">
              <a:extLst>
                <a:ext uri="{FF2B5EF4-FFF2-40B4-BE49-F238E27FC236}">
                  <a16:creationId xmlns:a16="http://schemas.microsoft.com/office/drawing/2014/main" id="{7DA78B0D-0161-42B9-8BA1-A950663070E4}"/>
                </a:ext>
              </a:extLst>
            </p:cNvPr>
            <p:cNvSpPr/>
            <p:nvPr/>
          </p:nvSpPr>
          <p:spPr>
            <a:xfrm>
              <a:off x="10889535" y="2812995"/>
              <a:ext cx="1095036" cy="42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SS 2</a:t>
              </a:r>
            </a:p>
          </p:txBody>
        </p:sp>
        <p:sp>
          <p:nvSpPr>
            <p:cNvPr id="32" name="Rectangle 31">
              <a:extLst>
                <a:ext uri="{FF2B5EF4-FFF2-40B4-BE49-F238E27FC236}">
                  <a16:creationId xmlns:a16="http://schemas.microsoft.com/office/drawing/2014/main" id="{01669990-548B-4FCE-AC61-0BA614506246}"/>
                </a:ext>
              </a:extLst>
            </p:cNvPr>
            <p:cNvSpPr/>
            <p:nvPr/>
          </p:nvSpPr>
          <p:spPr>
            <a:xfrm>
              <a:off x="10421664" y="3503260"/>
              <a:ext cx="958387" cy="42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SS 3</a:t>
              </a:r>
            </a:p>
          </p:txBody>
        </p:sp>
        <p:cxnSp>
          <p:nvCxnSpPr>
            <p:cNvPr id="33" name="Straight Connector 32">
              <a:extLst>
                <a:ext uri="{FF2B5EF4-FFF2-40B4-BE49-F238E27FC236}">
                  <a16:creationId xmlns:a16="http://schemas.microsoft.com/office/drawing/2014/main" id="{0F674AC4-B660-4A71-8C42-F110E0D0C09A}"/>
                </a:ext>
              </a:extLst>
            </p:cNvPr>
            <p:cNvCxnSpPr>
              <a:stCxn id="30" idx="2"/>
              <a:endCxn id="31" idx="0"/>
            </p:cNvCxnSpPr>
            <p:nvPr/>
          </p:nvCxnSpPr>
          <p:spPr>
            <a:xfrm>
              <a:off x="11032967" y="2569435"/>
              <a:ext cx="404086" cy="243560"/>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FF9C14D-E4C2-4802-85A9-038259FD3CE7}"/>
                </a:ext>
              </a:extLst>
            </p:cNvPr>
            <p:cNvCxnSpPr>
              <a:cxnSpLocks/>
              <a:stCxn id="31" idx="2"/>
              <a:endCxn id="32" idx="0"/>
            </p:cNvCxnSpPr>
            <p:nvPr/>
          </p:nvCxnSpPr>
          <p:spPr>
            <a:xfrm flipH="1">
              <a:off x="10900858" y="3241753"/>
              <a:ext cx="536195" cy="261507"/>
            </a:xfrm>
            <a:prstGeom prst="line">
              <a:avLst/>
            </a:prstGeom>
            <a:ln w="28575"/>
          </p:spPr>
          <p:style>
            <a:lnRef idx="1">
              <a:schemeClr val="dk1"/>
            </a:lnRef>
            <a:fillRef idx="0">
              <a:schemeClr val="dk1"/>
            </a:fillRef>
            <a:effectRef idx="0">
              <a:schemeClr val="dk1"/>
            </a:effectRef>
            <a:fontRef idx="minor">
              <a:schemeClr val="tx1"/>
            </a:fontRef>
          </p:style>
        </p:cxnSp>
      </p:grpSp>
      <p:sp>
        <p:nvSpPr>
          <p:cNvPr id="35" name="TextBox 34">
            <a:extLst>
              <a:ext uri="{FF2B5EF4-FFF2-40B4-BE49-F238E27FC236}">
                <a16:creationId xmlns:a16="http://schemas.microsoft.com/office/drawing/2014/main" id="{3E3C255F-3F0C-4C3E-AC96-B6456085B4A2}"/>
              </a:ext>
            </a:extLst>
          </p:cNvPr>
          <p:cNvSpPr txBox="1"/>
          <p:nvPr/>
        </p:nvSpPr>
        <p:spPr>
          <a:xfrm>
            <a:off x="5455809" y="5096417"/>
            <a:ext cx="1189791" cy="646331"/>
          </a:xfrm>
          <a:prstGeom prst="rect">
            <a:avLst/>
          </a:prstGeom>
          <a:noFill/>
        </p:spPr>
        <p:txBody>
          <a:bodyPr wrap="square" rtlCol="0">
            <a:spAutoFit/>
          </a:bodyPr>
          <a:lstStyle/>
          <a:p>
            <a:pPr algn="ctr"/>
            <a:r>
              <a:rPr lang="en-US" dirty="0"/>
              <a:t>Version Database</a:t>
            </a:r>
          </a:p>
        </p:txBody>
      </p:sp>
      <p:sp>
        <p:nvSpPr>
          <p:cNvPr id="36" name="Rectangle 35">
            <a:extLst>
              <a:ext uri="{FF2B5EF4-FFF2-40B4-BE49-F238E27FC236}">
                <a16:creationId xmlns:a16="http://schemas.microsoft.com/office/drawing/2014/main" id="{DCBE8A10-ADF8-49CD-A176-49B9EEAEAB16}"/>
              </a:ext>
            </a:extLst>
          </p:cNvPr>
          <p:cNvSpPr/>
          <p:nvPr/>
        </p:nvSpPr>
        <p:spPr>
          <a:xfrm>
            <a:off x="4298263" y="4665187"/>
            <a:ext cx="767342" cy="2988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File C</a:t>
            </a:r>
          </a:p>
        </p:txBody>
      </p:sp>
      <p:sp>
        <p:nvSpPr>
          <p:cNvPr id="37" name="Rectangle 36">
            <a:extLst>
              <a:ext uri="{FF2B5EF4-FFF2-40B4-BE49-F238E27FC236}">
                <a16:creationId xmlns:a16="http://schemas.microsoft.com/office/drawing/2014/main" id="{FDC0F0B4-E6EC-44B5-8A3D-5F2BFBA92FB5}"/>
              </a:ext>
            </a:extLst>
          </p:cNvPr>
          <p:cNvSpPr/>
          <p:nvPr/>
        </p:nvSpPr>
        <p:spPr>
          <a:xfrm>
            <a:off x="8378393" y="4424732"/>
            <a:ext cx="3661644" cy="2262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2E6692C7-BA08-49AF-8A1A-CD7EBD7AF9AF}"/>
              </a:ext>
            </a:extLst>
          </p:cNvPr>
          <p:cNvSpPr txBox="1"/>
          <p:nvPr/>
        </p:nvSpPr>
        <p:spPr>
          <a:xfrm>
            <a:off x="9003247" y="4441759"/>
            <a:ext cx="2329681" cy="369332"/>
          </a:xfrm>
          <a:prstGeom prst="rect">
            <a:avLst/>
          </a:prstGeom>
          <a:noFill/>
        </p:spPr>
        <p:txBody>
          <a:bodyPr wrap="square" rtlCol="0">
            <a:spAutoFit/>
          </a:bodyPr>
          <a:lstStyle/>
          <a:p>
            <a:pPr algn="ctr"/>
            <a:r>
              <a:rPr lang="en-US" dirty="0"/>
              <a:t>Computer B</a:t>
            </a:r>
          </a:p>
        </p:txBody>
      </p:sp>
      <p:grpSp>
        <p:nvGrpSpPr>
          <p:cNvPr id="39" name="Group 38">
            <a:extLst>
              <a:ext uri="{FF2B5EF4-FFF2-40B4-BE49-F238E27FC236}">
                <a16:creationId xmlns:a16="http://schemas.microsoft.com/office/drawing/2014/main" id="{551F771A-E893-4589-A5E8-61131DE0C9B1}"/>
              </a:ext>
            </a:extLst>
          </p:cNvPr>
          <p:cNvGrpSpPr/>
          <p:nvPr/>
        </p:nvGrpSpPr>
        <p:grpSpPr>
          <a:xfrm>
            <a:off x="9714248" y="4811091"/>
            <a:ext cx="2243534" cy="1850083"/>
            <a:chOff x="9055288" y="1479071"/>
            <a:chExt cx="3056858" cy="3261944"/>
          </a:xfrm>
        </p:grpSpPr>
        <p:sp>
          <p:nvSpPr>
            <p:cNvPr id="40" name="Oval 39">
              <a:extLst>
                <a:ext uri="{FF2B5EF4-FFF2-40B4-BE49-F238E27FC236}">
                  <a16:creationId xmlns:a16="http://schemas.microsoft.com/office/drawing/2014/main" id="{476ED047-4F5E-4378-900B-60A2FCB440DB}"/>
                </a:ext>
              </a:extLst>
            </p:cNvPr>
            <p:cNvSpPr/>
            <p:nvPr/>
          </p:nvSpPr>
          <p:spPr>
            <a:xfrm>
              <a:off x="9055288" y="1479071"/>
              <a:ext cx="3056858" cy="326194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Rectangle 40">
              <a:extLst>
                <a:ext uri="{FF2B5EF4-FFF2-40B4-BE49-F238E27FC236}">
                  <a16:creationId xmlns:a16="http://schemas.microsoft.com/office/drawing/2014/main" id="{4596A7F6-25FD-4231-88FE-54FAE31A5E1E}"/>
                </a:ext>
              </a:extLst>
            </p:cNvPr>
            <p:cNvSpPr/>
            <p:nvPr/>
          </p:nvSpPr>
          <p:spPr>
            <a:xfrm>
              <a:off x="10485449" y="2140676"/>
              <a:ext cx="1095036" cy="42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SS 1</a:t>
              </a:r>
            </a:p>
          </p:txBody>
        </p:sp>
        <p:sp>
          <p:nvSpPr>
            <p:cNvPr id="42" name="Rectangle 41">
              <a:extLst>
                <a:ext uri="{FF2B5EF4-FFF2-40B4-BE49-F238E27FC236}">
                  <a16:creationId xmlns:a16="http://schemas.microsoft.com/office/drawing/2014/main" id="{A249B5BC-8F16-46D2-AB8C-49C369BF0B8D}"/>
                </a:ext>
              </a:extLst>
            </p:cNvPr>
            <p:cNvSpPr/>
            <p:nvPr/>
          </p:nvSpPr>
          <p:spPr>
            <a:xfrm>
              <a:off x="10889535" y="2812995"/>
              <a:ext cx="1095036" cy="42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SS 2</a:t>
              </a:r>
            </a:p>
          </p:txBody>
        </p:sp>
        <p:sp>
          <p:nvSpPr>
            <p:cNvPr id="43" name="Rectangle 42">
              <a:extLst>
                <a:ext uri="{FF2B5EF4-FFF2-40B4-BE49-F238E27FC236}">
                  <a16:creationId xmlns:a16="http://schemas.microsoft.com/office/drawing/2014/main" id="{5CE957EE-33B3-4540-B4F1-94C84759ACE5}"/>
                </a:ext>
              </a:extLst>
            </p:cNvPr>
            <p:cNvSpPr/>
            <p:nvPr/>
          </p:nvSpPr>
          <p:spPr>
            <a:xfrm>
              <a:off x="10421664" y="3503260"/>
              <a:ext cx="958387" cy="42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SS 3</a:t>
              </a:r>
            </a:p>
          </p:txBody>
        </p:sp>
        <p:cxnSp>
          <p:nvCxnSpPr>
            <p:cNvPr id="44" name="Straight Connector 43">
              <a:extLst>
                <a:ext uri="{FF2B5EF4-FFF2-40B4-BE49-F238E27FC236}">
                  <a16:creationId xmlns:a16="http://schemas.microsoft.com/office/drawing/2014/main" id="{F7AB03CE-EA22-4EC9-B129-020CA8ADB9BF}"/>
                </a:ext>
              </a:extLst>
            </p:cNvPr>
            <p:cNvCxnSpPr>
              <a:stCxn id="41" idx="2"/>
              <a:endCxn id="42" idx="0"/>
            </p:cNvCxnSpPr>
            <p:nvPr/>
          </p:nvCxnSpPr>
          <p:spPr>
            <a:xfrm>
              <a:off x="11032967" y="2569435"/>
              <a:ext cx="404086" cy="24356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26B940D-2E64-4B71-A963-759E9BCD6BB0}"/>
                </a:ext>
              </a:extLst>
            </p:cNvPr>
            <p:cNvCxnSpPr>
              <a:cxnSpLocks/>
              <a:stCxn id="42" idx="2"/>
              <a:endCxn id="43" idx="0"/>
            </p:cNvCxnSpPr>
            <p:nvPr/>
          </p:nvCxnSpPr>
          <p:spPr>
            <a:xfrm flipH="1">
              <a:off x="10900858" y="3241753"/>
              <a:ext cx="536195" cy="261507"/>
            </a:xfrm>
            <a:prstGeom prst="line">
              <a:avLst/>
            </a:prstGeom>
            <a:ln w="28575"/>
          </p:spPr>
          <p:style>
            <a:lnRef idx="1">
              <a:schemeClr val="dk1"/>
            </a:lnRef>
            <a:fillRef idx="0">
              <a:schemeClr val="dk1"/>
            </a:fillRef>
            <a:effectRef idx="0">
              <a:schemeClr val="dk1"/>
            </a:effectRef>
            <a:fontRef idx="minor">
              <a:schemeClr val="tx1"/>
            </a:fontRef>
          </p:style>
        </p:cxnSp>
      </p:grpSp>
      <p:sp>
        <p:nvSpPr>
          <p:cNvPr id="46" name="TextBox 45">
            <a:extLst>
              <a:ext uri="{FF2B5EF4-FFF2-40B4-BE49-F238E27FC236}">
                <a16:creationId xmlns:a16="http://schemas.microsoft.com/office/drawing/2014/main" id="{781870CB-63C9-4DD8-A29C-48EDDF393579}"/>
              </a:ext>
            </a:extLst>
          </p:cNvPr>
          <p:cNvSpPr txBox="1"/>
          <p:nvPr/>
        </p:nvSpPr>
        <p:spPr>
          <a:xfrm>
            <a:off x="9667677" y="5318708"/>
            <a:ext cx="1189791" cy="646331"/>
          </a:xfrm>
          <a:prstGeom prst="rect">
            <a:avLst/>
          </a:prstGeom>
          <a:noFill/>
        </p:spPr>
        <p:txBody>
          <a:bodyPr wrap="square" rtlCol="0">
            <a:spAutoFit/>
          </a:bodyPr>
          <a:lstStyle/>
          <a:p>
            <a:pPr algn="ctr"/>
            <a:r>
              <a:rPr lang="en-US" dirty="0"/>
              <a:t>Version Database</a:t>
            </a:r>
          </a:p>
        </p:txBody>
      </p:sp>
      <p:sp>
        <p:nvSpPr>
          <p:cNvPr id="47" name="Rectangle 46">
            <a:extLst>
              <a:ext uri="{FF2B5EF4-FFF2-40B4-BE49-F238E27FC236}">
                <a16:creationId xmlns:a16="http://schemas.microsoft.com/office/drawing/2014/main" id="{E043ED4A-0030-4D67-8592-C57AC861FA46}"/>
              </a:ext>
            </a:extLst>
          </p:cNvPr>
          <p:cNvSpPr/>
          <p:nvPr/>
        </p:nvSpPr>
        <p:spPr>
          <a:xfrm>
            <a:off x="8510131" y="4887478"/>
            <a:ext cx="767342" cy="2988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File D</a:t>
            </a:r>
          </a:p>
        </p:txBody>
      </p:sp>
      <p:cxnSp>
        <p:nvCxnSpPr>
          <p:cNvPr id="51" name="Straight Arrow Connector 50">
            <a:extLst>
              <a:ext uri="{FF2B5EF4-FFF2-40B4-BE49-F238E27FC236}">
                <a16:creationId xmlns:a16="http://schemas.microsoft.com/office/drawing/2014/main" id="{2F2B3C90-ED7C-4E8C-B65C-A026596D4308}"/>
              </a:ext>
            </a:extLst>
          </p:cNvPr>
          <p:cNvCxnSpPr/>
          <p:nvPr/>
        </p:nvCxnSpPr>
        <p:spPr>
          <a:xfrm flipV="1">
            <a:off x="7102153" y="3429000"/>
            <a:ext cx="743047" cy="779265"/>
          </a:xfrm>
          <a:prstGeom prst="straightConnector1">
            <a:avLst/>
          </a:prstGeom>
          <a:ln w="28575">
            <a:solidFill>
              <a:srgbClr val="FF0000"/>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3EC65E38-41E9-4666-A2E4-CE184AA90B92}"/>
              </a:ext>
            </a:extLst>
          </p:cNvPr>
          <p:cNvCxnSpPr>
            <a:cxnSpLocks/>
            <a:stCxn id="26" idx="3"/>
            <a:endCxn id="37" idx="1"/>
          </p:cNvCxnSpPr>
          <p:nvPr/>
        </p:nvCxnSpPr>
        <p:spPr>
          <a:xfrm>
            <a:off x="7828169" y="5339478"/>
            <a:ext cx="550224" cy="216467"/>
          </a:xfrm>
          <a:prstGeom prst="straightConnector1">
            <a:avLst/>
          </a:prstGeom>
          <a:ln w="28575">
            <a:solidFill>
              <a:srgbClr val="FF0000"/>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5" name="Straight Arrow Connector 54">
            <a:extLst>
              <a:ext uri="{FF2B5EF4-FFF2-40B4-BE49-F238E27FC236}">
                <a16:creationId xmlns:a16="http://schemas.microsoft.com/office/drawing/2014/main" id="{01166EEF-89D0-4C76-8BE0-7D3937F89936}"/>
              </a:ext>
            </a:extLst>
          </p:cNvPr>
          <p:cNvCxnSpPr>
            <a:cxnSpLocks/>
            <a:stCxn id="37" idx="0"/>
            <a:endCxn id="6" idx="2"/>
          </p:cNvCxnSpPr>
          <p:nvPr/>
        </p:nvCxnSpPr>
        <p:spPr>
          <a:xfrm flipH="1" flipV="1">
            <a:off x="9599500" y="3942989"/>
            <a:ext cx="609715" cy="481743"/>
          </a:xfrm>
          <a:prstGeom prst="straightConnector1">
            <a:avLst/>
          </a:prstGeom>
          <a:ln w="28575">
            <a:solidFill>
              <a:srgbClr val="FF0000"/>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a:extLst>
              <a:ext uri="{FF2B5EF4-FFF2-40B4-BE49-F238E27FC236}">
                <a16:creationId xmlns:a16="http://schemas.microsoft.com/office/drawing/2014/main" id="{66D5589C-0EDB-46F1-B402-A71E7F1343F2}"/>
              </a:ext>
            </a:extLst>
          </p:cNvPr>
          <p:cNvCxnSpPr>
            <a:stCxn id="36" idx="3"/>
          </p:cNvCxnSpPr>
          <p:nvPr/>
        </p:nvCxnSpPr>
        <p:spPr>
          <a:xfrm>
            <a:off x="5065605" y="4814616"/>
            <a:ext cx="677060" cy="14942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17F2B61-34D8-4E21-945B-F900C2EF865E}"/>
              </a:ext>
            </a:extLst>
          </p:cNvPr>
          <p:cNvCxnSpPr/>
          <p:nvPr/>
        </p:nvCxnSpPr>
        <p:spPr>
          <a:xfrm>
            <a:off x="9277473" y="5008530"/>
            <a:ext cx="677060" cy="14942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621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7FAB-E43D-47B1-94DA-2E671B304D09}"/>
              </a:ext>
            </a:extLst>
          </p:cNvPr>
          <p:cNvSpPr>
            <a:spLocks noGrp="1"/>
          </p:cNvSpPr>
          <p:nvPr>
            <p:ph type="title"/>
          </p:nvPr>
        </p:nvSpPr>
        <p:spPr/>
        <p:txBody>
          <a:bodyPr/>
          <a:lstStyle/>
          <a:p>
            <a:r>
              <a:rPr lang="en-US" dirty="0"/>
              <a:t>End of Part 1 of Workshop</a:t>
            </a:r>
          </a:p>
        </p:txBody>
      </p:sp>
      <p:sp>
        <p:nvSpPr>
          <p:cNvPr id="3" name="Content Placeholder 2">
            <a:extLst>
              <a:ext uri="{FF2B5EF4-FFF2-40B4-BE49-F238E27FC236}">
                <a16:creationId xmlns:a16="http://schemas.microsoft.com/office/drawing/2014/main" id="{69AC754C-58A2-4CE2-99C2-5371EF2FB4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4966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EB6D-D504-4356-B254-3F10A2E66A67}"/>
              </a:ext>
            </a:extLst>
          </p:cNvPr>
          <p:cNvSpPr>
            <a:spLocks noGrp="1"/>
          </p:cNvSpPr>
          <p:nvPr>
            <p:ph type="title"/>
          </p:nvPr>
        </p:nvSpPr>
        <p:spPr/>
        <p:txBody>
          <a:bodyPr/>
          <a:lstStyle/>
          <a:p>
            <a:r>
              <a:rPr lang="en-US" dirty="0"/>
              <a:t>Adding a remote using GitHub</a:t>
            </a:r>
          </a:p>
        </p:txBody>
      </p:sp>
      <p:sp>
        <p:nvSpPr>
          <p:cNvPr id="3" name="Content Placeholder 2">
            <a:extLst>
              <a:ext uri="{FF2B5EF4-FFF2-40B4-BE49-F238E27FC236}">
                <a16:creationId xmlns:a16="http://schemas.microsoft.com/office/drawing/2014/main" id="{98F7DB30-D034-4E3F-9D75-65F322CB98D7}"/>
              </a:ext>
            </a:extLst>
          </p:cNvPr>
          <p:cNvSpPr>
            <a:spLocks noGrp="1"/>
          </p:cNvSpPr>
          <p:nvPr>
            <p:ph idx="1"/>
          </p:nvPr>
        </p:nvSpPr>
        <p:spPr>
          <a:xfrm>
            <a:off x="838200" y="1619885"/>
            <a:ext cx="10515600" cy="4351338"/>
          </a:xfrm>
        </p:spPr>
        <p:txBody>
          <a:bodyPr/>
          <a:lstStyle/>
          <a:p>
            <a:r>
              <a:rPr lang="en-US" dirty="0"/>
              <a:t>Generate an SSH Key on your computer</a:t>
            </a:r>
          </a:p>
          <a:p>
            <a:endParaRPr lang="en-US" dirty="0"/>
          </a:p>
          <a:p>
            <a:endParaRPr lang="en-US" dirty="0"/>
          </a:p>
          <a:p>
            <a:r>
              <a:rPr lang="en-US" dirty="0"/>
              <a:t>Copy public SSH Key from your computer to your GitHub</a:t>
            </a:r>
          </a:p>
          <a:p>
            <a:endParaRPr lang="en-US" dirty="0"/>
          </a:p>
        </p:txBody>
      </p:sp>
      <p:sp>
        <p:nvSpPr>
          <p:cNvPr id="5" name="Rectangle 1">
            <a:extLst>
              <a:ext uri="{FF2B5EF4-FFF2-40B4-BE49-F238E27FC236}">
                <a16:creationId xmlns:a16="http://schemas.microsoft.com/office/drawing/2014/main" id="{CF940180-D9CE-4432-973D-EBA500070175}"/>
              </a:ext>
            </a:extLst>
          </p:cNvPr>
          <p:cNvSpPr>
            <a:spLocks noChangeArrowheads="1"/>
          </p:cNvSpPr>
          <p:nvPr/>
        </p:nvSpPr>
        <p:spPr bwMode="auto">
          <a:xfrm>
            <a:off x="2186940" y="2322019"/>
            <a:ext cx="8217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ui-monospace"/>
              </a:rPr>
              <a:t>$ </a:t>
            </a:r>
            <a:r>
              <a:rPr kumimoji="0" lang="en-US" altLang="en-US" sz="2800" b="0" i="0" u="none" strike="noStrike" cap="none" normalizeH="0" baseline="0" dirty="0" err="1">
                <a:ln>
                  <a:noFill/>
                </a:ln>
                <a:effectLst/>
                <a:latin typeface="ui-monospace"/>
              </a:rPr>
              <a:t>ssh</a:t>
            </a:r>
            <a:r>
              <a:rPr kumimoji="0" lang="en-US" altLang="en-US" sz="2800" b="0" i="0" u="none" strike="noStrike" cap="none" normalizeH="0" baseline="0" dirty="0">
                <a:ln>
                  <a:noFill/>
                </a:ln>
                <a:effectLst/>
                <a:latin typeface="ui-monospace"/>
              </a:rPr>
              <a:t>-keygen -t ed25519 -C "</a:t>
            </a:r>
            <a:r>
              <a:rPr kumimoji="0" lang="en-US" altLang="en-US" sz="2800" b="0" i="1" u="none" strike="noStrike" cap="none" normalizeH="0" baseline="0" dirty="0">
                <a:ln>
                  <a:noFill/>
                </a:ln>
                <a:effectLst/>
                <a:latin typeface="ui-monospace"/>
              </a:rPr>
              <a:t>your_email@example.com</a:t>
            </a:r>
            <a:r>
              <a:rPr kumimoji="0" lang="en-US" altLang="en-US" sz="2800" b="0" i="0" u="none" strike="noStrike" cap="none" normalizeH="0" baseline="0" dirty="0">
                <a:ln>
                  <a:noFill/>
                </a:ln>
                <a:effectLst/>
                <a:latin typeface="ui-monospace"/>
              </a:rPr>
              <a:t>"</a:t>
            </a:r>
            <a:r>
              <a:rPr kumimoji="0" lang="en-US" altLang="en-US" sz="1400" b="0" i="0" u="none" strike="noStrike" cap="none" normalizeH="0" baseline="0" dirty="0">
                <a:ln>
                  <a:noFill/>
                </a:ln>
                <a:effectLst/>
              </a:rPr>
              <a:t> </a:t>
            </a:r>
            <a:endParaRPr kumimoji="0" lang="en-US" altLang="en-US" sz="6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83229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E054E-31C4-4443-AC6B-E25986DC2B8A}"/>
              </a:ext>
            </a:extLst>
          </p:cNvPr>
          <p:cNvSpPr>
            <a:spLocks noGrp="1"/>
          </p:cNvSpPr>
          <p:nvPr>
            <p:ph type="title"/>
          </p:nvPr>
        </p:nvSpPr>
        <p:spPr/>
        <p:txBody>
          <a:bodyPr/>
          <a:lstStyle/>
          <a:p>
            <a:r>
              <a:rPr lang="en-US" dirty="0"/>
              <a:t>About SACM and AWC</a:t>
            </a:r>
          </a:p>
        </p:txBody>
      </p:sp>
      <p:sp>
        <p:nvSpPr>
          <p:cNvPr id="3" name="Content Placeholder 2">
            <a:extLst>
              <a:ext uri="{FF2B5EF4-FFF2-40B4-BE49-F238E27FC236}">
                <a16:creationId xmlns:a16="http://schemas.microsoft.com/office/drawing/2014/main" id="{6E5E8E00-8D4A-4ECB-AE91-5E7A11AFE254}"/>
              </a:ext>
            </a:extLst>
          </p:cNvPr>
          <p:cNvSpPr>
            <a:spLocks noGrp="1"/>
          </p:cNvSpPr>
          <p:nvPr>
            <p:ph idx="1"/>
          </p:nvPr>
        </p:nvSpPr>
        <p:spPr/>
        <p:txBody>
          <a:bodyPr/>
          <a:lstStyle/>
          <a:p>
            <a:r>
              <a:rPr lang="en-US" dirty="0"/>
              <a:t>Student Chapter of Association for Computing Machinery</a:t>
            </a:r>
          </a:p>
          <a:p>
            <a:endParaRPr lang="en-US" dirty="0"/>
          </a:p>
          <a:p>
            <a:r>
              <a:rPr lang="en-US" dirty="0"/>
              <a:t>Student Chapter of Association for Women in Computing</a:t>
            </a:r>
          </a:p>
          <a:p>
            <a:endParaRPr lang="en-US" dirty="0"/>
          </a:p>
          <a:p>
            <a:endParaRPr lang="en-US" dirty="0"/>
          </a:p>
          <a:p>
            <a:r>
              <a:rPr lang="en-US" dirty="0"/>
              <a:t>JOIN OUR DISCORD: </a:t>
            </a:r>
            <a:r>
              <a:rPr lang="en-US" sz="4800" b="1" dirty="0">
                <a:solidFill>
                  <a:srgbClr val="FF0000"/>
                </a:solidFill>
              </a:rPr>
              <a:t>bit.ly/</a:t>
            </a:r>
            <a:r>
              <a:rPr lang="en-US" sz="4800" b="1" dirty="0" err="1">
                <a:solidFill>
                  <a:srgbClr val="FF0000"/>
                </a:solidFill>
              </a:rPr>
              <a:t>sacm_ou</a:t>
            </a:r>
            <a:endParaRPr lang="en-US" b="1" dirty="0">
              <a:solidFill>
                <a:srgbClr val="FF0000"/>
              </a:solidFill>
            </a:endParaRPr>
          </a:p>
        </p:txBody>
      </p:sp>
    </p:spTree>
    <p:extLst>
      <p:ext uri="{BB962C8B-B14F-4D97-AF65-F5344CB8AC3E}">
        <p14:creationId xmlns:p14="http://schemas.microsoft.com/office/powerpoint/2010/main" val="200576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B8EA-A43F-4ED7-B681-65786F4A7F89}"/>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771A4D2F-9BD9-447F-8E2B-3B858DCBDD80}"/>
              </a:ext>
            </a:extLst>
          </p:cNvPr>
          <p:cNvSpPr>
            <a:spLocks noGrp="1"/>
          </p:cNvSpPr>
          <p:nvPr>
            <p:ph idx="1"/>
          </p:nvPr>
        </p:nvSpPr>
        <p:spPr>
          <a:xfrm>
            <a:off x="838200" y="1825624"/>
            <a:ext cx="10515600" cy="4449669"/>
          </a:xfrm>
        </p:spPr>
        <p:txBody>
          <a:bodyPr numCol="2">
            <a:normAutofit/>
          </a:bodyPr>
          <a:lstStyle/>
          <a:p>
            <a:r>
              <a:rPr lang="en-US" dirty="0"/>
              <a:t>Overview</a:t>
            </a:r>
          </a:p>
          <a:p>
            <a:r>
              <a:rPr lang="en-US" dirty="0"/>
              <a:t>What is Git (high level)?</a:t>
            </a:r>
          </a:p>
          <a:p>
            <a:endParaRPr lang="en-US" dirty="0"/>
          </a:p>
          <a:p>
            <a:r>
              <a:rPr lang="en-US" dirty="0"/>
              <a:t>The Command Line</a:t>
            </a:r>
          </a:p>
          <a:p>
            <a:pPr lvl="1"/>
            <a:r>
              <a:rPr lang="en-US" dirty="0"/>
              <a:t>Basic Commands</a:t>
            </a:r>
          </a:p>
          <a:p>
            <a:pPr lvl="1"/>
            <a:r>
              <a:rPr lang="en-US" dirty="0"/>
              <a:t>Output Redirection</a:t>
            </a:r>
          </a:p>
          <a:p>
            <a:r>
              <a:rPr lang="en-US" dirty="0"/>
              <a:t>What is Git (every-day level)?</a:t>
            </a:r>
          </a:p>
          <a:p>
            <a:endParaRPr lang="en-US" dirty="0"/>
          </a:p>
          <a:p>
            <a:endParaRPr lang="en-US" dirty="0"/>
          </a:p>
          <a:p>
            <a:r>
              <a:rPr lang="en-US" dirty="0"/>
              <a:t>What are the core concepts?</a:t>
            </a:r>
          </a:p>
          <a:p>
            <a:pPr lvl="1"/>
            <a:r>
              <a:rPr lang="en-US" dirty="0"/>
              <a:t>Branching</a:t>
            </a:r>
          </a:p>
          <a:p>
            <a:pPr lvl="1"/>
            <a:r>
              <a:rPr lang="en-US" dirty="0"/>
              <a:t>Remotes</a:t>
            </a:r>
          </a:p>
          <a:p>
            <a:pPr lvl="1"/>
            <a:r>
              <a:rPr lang="en-US" dirty="0"/>
              <a:t>Merging</a:t>
            </a:r>
          </a:p>
          <a:p>
            <a:pPr lvl="1"/>
            <a:r>
              <a:rPr lang="en-US" dirty="0"/>
              <a:t>Logging</a:t>
            </a:r>
          </a:p>
          <a:p>
            <a:r>
              <a:rPr lang="en-US" dirty="0"/>
              <a:t>Distributed Workflow</a:t>
            </a:r>
          </a:p>
          <a:p>
            <a:r>
              <a:rPr lang="en-US" dirty="0"/>
              <a:t>Understanding Documentation</a:t>
            </a:r>
          </a:p>
          <a:p>
            <a:endParaRPr lang="en-US" dirty="0"/>
          </a:p>
          <a:p>
            <a:endParaRPr lang="en-US" dirty="0"/>
          </a:p>
        </p:txBody>
      </p:sp>
    </p:spTree>
    <p:extLst>
      <p:ext uri="{BB962C8B-B14F-4D97-AF65-F5344CB8AC3E}">
        <p14:creationId xmlns:p14="http://schemas.microsoft.com/office/powerpoint/2010/main" val="265600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41234-7AC7-47F4-B7F4-B2BB5F582579}"/>
              </a:ext>
            </a:extLst>
          </p:cNvPr>
          <p:cNvSpPr>
            <a:spLocks noGrp="1"/>
          </p:cNvSpPr>
          <p:nvPr>
            <p:ph idx="1"/>
          </p:nvPr>
        </p:nvSpPr>
        <p:spPr>
          <a:xfrm>
            <a:off x="838200" y="1495115"/>
            <a:ext cx="10515600" cy="4351338"/>
          </a:xfrm>
        </p:spPr>
        <p:txBody>
          <a:bodyPr/>
          <a:lstStyle/>
          <a:p>
            <a:r>
              <a:rPr lang="en-US" b="1" dirty="0"/>
              <a:t>BIG IDEA: </a:t>
            </a:r>
            <a:r>
              <a:rPr lang="en-US" dirty="0"/>
              <a:t>A Command Line (</a:t>
            </a:r>
            <a:r>
              <a:rPr lang="en-US" b="1" dirty="0"/>
              <a:t>CLI</a:t>
            </a:r>
            <a:r>
              <a:rPr lang="en-US" dirty="0"/>
              <a:t>) does nothing more than invoke (“call”) other computer programs (</a:t>
            </a:r>
            <a:r>
              <a:rPr lang="en-US" i="1" dirty="0"/>
              <a:t>processes</a:t>
            </a:r>
            <a:r>
              <a:rPr lang="en-US" dirty="0"/>
              <a:t>)</a:t>
            </a:r>
          </a:p>
          <a:p>
            <a:pPr lvl="1"/>
            <a:r>
              <a:rPr lang="en-US" dirty="0"/>
              <a:t>completely analogous to how </a:t>
            </a:r>
            <a:r>
              <a:rPr lang="en-US" i="1" dirty="0"/>
              <a:t>computer programs invokes subroutines (”functions”, “methods”)</a:t>
            </a:r>
          </a:p>
        </p:txBody>
      </p:sp>
      <p:sp>
        <p:nvSpPr>
          <p:cNvPr id="39" name="Rectangle 38">
            <a:extLst>
              <a:ext uri="{FF2B5EF4-FFF2-40B4-BE49-F238E27FC236}">
                <a16:creationId xmlns:a16="http://schemas.microsoft.com/office/drawing/2014/main" id="{6DBA9C24-E153-7EF6-FD5C-C50F256EB4C8}"/>
              </a:ext>
            </a:extLst>
          </p:cNvPr>
          <p:cNvSpPr/>
          <p:nvPr/>
        </p:nvSpPr>
        <p:spPr>
          <a:xfrm>
            <a:off x="6919561" y="3778779"/>
            <a:ext cx="2220686" cy="2404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r>
              <a:rPr lang="en-US" dirty="0"/>
              <a:t>call stack</a:t>
            </a:r>
          </a:p>
        </p:txBody>
      </p:sp>
      <p:sp>
        <p:nvSpPr>
          <p:cNvPr id="2" name="Title 1">
            <a:extLst>
              <a:ext uri="{FF2B5EF4-FFF2-40B4-BE49-F238E27FC236}">
                <a16:creationId xmlns:a16="http://schemas.microsoft.com/office/drawing/2014/main" id="{15187919-E5A8-42F5-BF83-A20AC61A918D}"/>
              </a:ext>
            </a:extLst>
          </p:cNvPr>
          <p:cNvSpPr>
            <a:spLocks noGrp="1"/>
          </p:cNvSpPr>
          <p:nvPr>
            <p:ph type="title"/>
          </p:nvPr>
        </p:nvSpPr>
        <p:spPr/>
        <p:txBody>
          <a:bodyPr/>
          <a:lstStyle/>
          <a:p>
            <a:r>
              <a:rPr lang="en-US" b="1" dirty="0"/>
              <a:t>The Command-Line</a:t>
            </a:r>
          </a:p>
        </p:txBody>
      </p:sp>
      <p:grpSp>
        <p:nvGrpSpPr>
          <p:cNvPr id="23" name="Group 22">
            <a:extLst>
              <a:ext uri="{FF2B5EF4-FFF2-40B4-BE49-F238E27FC236}">
                <a16:creationId xmlns:a16="http://schemas.microsoft.com/office/drawing/2014/main" id="{B0D350B2-9DDC-4F68-DB9D-83F9B2962E8A}"/>
              </a:ext>
            </a:extLst>
          </p:cNvPr>
          <p:cNvGrpSpPr/>
          <p:nvPr/>
        </p:nvGrpSpPr>
        <p:grpSpPr>
          <a:xfrm>
            <a:off x="2172130" y="3824831"/>
            <a:ext cx="4029389" cy="2347931"/>
            <a:chOff x="552658" y="3007405"/>
            <a:chExt cx="4029389" cy="1886141"/>
          </a:xfrm>
        </p:grpSpPr>
        <p:sp>
          <p:nvSpPr>
            <p:cNvPr id="9" name="Rectangle 8">
              <a:extLst>
                <a:ext uri="{FF2B5EF4-FFF2-40B4-BE49-F238E27FC236}">
                  <a16:creationId xmlns:a16="http://schemas.microsoft.com/office/drawing/2014/main" id="{4E9DA614-30CA-DE7A-D453-E95D523657B8}"/>
                </a:ext>
              </a:extLst>
            </p:cNvPr>
            <p:cNvSpPr/>
            <p:nvPr/>
          </p:nvSpPr>
          <p:spPr>
            <a:xfrm>
              <a:off x="552658" y="3007405"/>
              <a:ext cx="4029389" cy="1886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a:latin typeface="Consolas" panose="020B0609020204030204" pitchFamily="49" charset="0"/>
                  <a:cs typeface="Consolas" panose="020B0609020204030204" pitchFamily="49" charset="0"/>
                </a:rPr>
                <a:t>Computer Program: </a:t>
              </a:r>
              <a:r>
                <a:rPr lang="en-US" i="1" dirty="0">
                  <a:latin typeface="Consolas" panose="020B0609020204030204" pitchFamily="49" charset="0"/>
                  <a:cs typeface="Consolas" panose="020B0609020204030204" pitchFamily="49" charset="0"/>
                </a:rPr>
                <a:t>program_name</a:t>
              </a:r>
            </a:p>
            <a:p>
              <a:endParaRPr lang="en-US" i="1"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E3C60C05-4811-65C6-CBDE-586C04E70D5E}"/>
                </a:ext>
              </a:extLst>
            </p:cNvPr>
            <p:cNvSpPr txBox="1"/>
            <p:nvPr/>
          </p:nvSpPr>
          <p:spPr>
            <a:xfrm>
              <a:off x="653142" y="3358658"/>
              <a:ext cx="1180681" cy="954923"/>
            </a:xfrm>
            <a:prstGeom prst="rect">
              <a:avLst/>
            </a:prstGeom>
            <a:noFill/>
            <a:ln>
              <a:solidFill>
                <a:schemeClr val="tx1"/>
              </a:solidFill>
            </a:ln>
          </p:spPr>
          <p:txBody>
            <a:bodyPr wrap="square" rtlCol="0">
              <a:spAutoFit/>
            </a:bodyPr>
            <a:lstStyle/>
            <a:p>
              <a:r>
                <a:rPr lang="en-US" dirty="0">
                  <a:solidFill>
                    <a:schemeClr val="bg1"/>
                  </a:solidFill>
                </a:rPr>
                <a:t>data:</a:t>
              </a:r>
            </a:p>
            <a:p>
              <a:pPr marL="119063" indent="-119063">
                <a:buFont typeface="Arial" panose="020B0604020202020204" pitchFamily="34" charset="0"/>
                <a:buChar char="•"/>
              </a:pPr>
              <a:r>
                <a:rPr lang="en-US" dirty="0">
                  <a:solidFill>
                    <a:schemeClr val="bg1"/>
                  </a:solidFill>
                </a:rPr>
                <a:t>heap</a:t>
              </a:r>
            </a:p>
            <a:p>
              <a:pPr marL="119063" indent="-119063">
                <a:buFont typeface="Arial" panose="020B0604020202020204" pitchFamily="34" charset="0"/>
                <a:buChar char="•"/>
              </a:pPr>
              <a:r>
                <a:rPr lang="en-US" dirty="0">
                  <a:solidFill>
                    <a:schemeClr val="bg1"/>
                  </a:solidFill>
                </a:rPr>
                <a:t>call stack</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6976E516-1909-D821-82E6-9D9338992CB3}"/>
                    </a:ext>
                  </a:extLst>
                </p:cNvPr>
                <p:cNvSpPr txBox="1"/>
                <p:nvPr/>
              </p:nvSpPr>
              <p:spPr>
                <a:xfrm>
                  <a:off x="1934307" y="3358657"/>
                  <a:ext cx="2547257" cy="964249"/>
                </a:xfrm>
                <a:prstGeom prst="rect">
                  <a:avLst/>
                </a:prstGeom>
                <a:noFill/>
                <a:ln>
                  <a:solidFill>
                    <a:schemeClr val="tx1"/>
                  </a:solidFill>
                </a:ln>
              </p:spPr>
              <p:txBody>
                <a:bodyPr wrap="square" rtlCol="0">
                  <a:spAutoFit/>
                </a:bodyPr>
                <a:lstStyle/>
                <a:p>
                  <a:r>
                    <a:rPr lang="en-US" dirty="0">
                      <a:solidFill>
                        <a:schemeClr val="bg1"/>
                      </a:solidFill>
                    </a:rPr>
                    <a:t>instructions:</a:t>
                  </a:r>
                </a:p>
                <a:p>
                  <a:pPr marL="285750" indent="-285750">
                    <a:buFont typeface="Arial" panose="020B0604020202020204" pitchFamily="34" charset="0"/>
                    <a:buChar char="•"/>
                  </a:pPr>
                  <a:r>
                    <a:rPr lang="en-US" dirty="0">
                      <a:solidFill>
                        <a:schemeClr val="bg1"/>
                      </a:solidFill>
                    </a:rPr>
                    <a:t>variable assignments</a:t>
                  </a:r>
                </a:p>
                <a:p>
                  <a:pPr marL="285750" indent="-285750">
                    <a:buFont typeface="Arial" panose="020B0604020202020204" pitchFamily="34" charset="0"/>
                    <a:buChar char="•"/>
                  </a:pPr>
                  <a:r>
                    <a:rPr lang="en-US" dirty="0">
                      <a:solidFill>
                        <a:schemeClr val="bg1"/>
                      </a:solidFill>
                    </a:rPr>
                    <a:t>operators (</a:t>
                  </a:r>
                  <a14:m>
                    <m:oMath xmlns:m="http://schemas.openxmlformats.org/officeDocument/2006/math">
                      <m:r>
                        <a:rPr lang="en-US" b="0"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a14:m>
                  <a:r>
                    <a:rPr lang="en-US" dirty="0">
                      <a:solidFill>
                        <a:schemeClr val="bg1"/>
                      </a:solidFill>
                    </a:rPr>
                    <a:t>, </a:t>
                  </a:r>
                  <a14:m>
                    <m:oMath xmlns:m="http://schemas.openxmlformats.org/officeDocument/2006/math">
                      <m:r>
                        <a:rPr lang="en-US" b="0" i="1" dirty="0" smtClean="0">
                          <a:solidFill>
                            <a:schemeClr val="bg1"/>
                          </a:solidFill>
                          <a:latin typeface="Cambria Math" panose="02040503050406030204" pitchFamily="18" charset="0"/>
                        </a:rPr>
                        <m:t>/</m:t>
                      </m:r>
                    </m:oMath>
                  </a14:m>
                  <a:r>
                    <a:rPr lang="en-US" dirty="0">
                      <a:solidFill>
                        <a:schemeClr val="bg1"/>
                      </a:solidFill>
                    </a:rPr>
                    <a:t>)</a:t>
                  </a:r>
                </a:p>
                <a:p>
                  <a:pPr marL="285750" indent="-285750">
                    <a:buFont typeface="Arial" panose="020B0604020202020204" pitchFamily="34" charset="0"/>
                    <a:buChar char="•"/>
                  </a:pPr>
                  <a:r>
                    <a:rPr lang="en-US" b="1" dirty="0">
                      <a:solidFill>
                        <a:schemeClr val="bg1"/>
                      </a:solidFill>
                    </a:rPr>
                    <a:t>subroutine calls</a:t>
                  </a:r>
                </a:p>
              </p:txBody>
            </p:sp>
          </mc:Choice>
          <mc:Fallback>
            <p:sp>
              <p:nvSpPr>
                <p:cNvPr id="21" name="TextBox 20">
                  <a:extLst>
                    <a:ext uri="{FF2B5EF4-FFF2-40B4-BE49-F238E27FC236}">
                      <a16:creationId xmlns:a16="http://schemas.microsoft.com/office/drawing/2014/main" id="{6976E516-1909-D821-82E6-9D9338992CB3}"/>
                    </a:ext>
                  </a:extLst>
                </p:cNvPr>
                <p:cNvSpPr txBox="1">
                  <a:spLocks noRot="1" noChangeAspect="1" noMove="1" noResize="1" noEditPoints="1" noAdjustHandles="1" noChangeArrowheads="1" noChangeShapeType="1" noTextEdit="1"/>
                </p:cNvSpPr>
                <p:nvPr/>
              </p:nvSpPr>
              <p:spPr>
                <a:xfrm>
                  <a:off x="1934307" y="3358657"/>
                  <a:ext cx="2547257" cy="964249"/>
                </a:xfrm>
                <a:prstGeom prst="rect">
                  <a:avLst/>
                </a:prstGeom>
                <a:blipFill>
                  <a:blip r:embed="rId3"/>
                  <a:stretch>
                    <a:fillRect l="-1485" t="-2083" b="-7292"/>
                  </a:stretch>
                </a:blipFill>
                <a:ln>
                  <a:solidFill>
                    <a:schemeClr val="tx1"/>
                  </a:solidFill>
                </a:ln>
              </p:spPr>
              <p:txBody>
                <a:bodyPr/>
                <a:lstStyle/>
                <a:p>
                  <a:r>
                    <a:rPr lang="en-US">
                      <a:noFill/>
                    </a:rPr>
                    <a:t> </a:t>
                  </a:r>
                </a:p>
              </p:txBody>
            </p:sp>
          </mc:Fallback>
        </mc:AlternateContent>
      </p:grpSp>
      <p:sp>
        <p:nvSpPr>
          <p:cNvPr id="22" name="Rectangle 21">
            <a:extLst>
              <a:ext uri="{FF2B5EF4-FFF2-40B4-BE49-F238E27FC236}">
                <a16:creationId xmlns:a16="http://schemas.microsoft.com/office/drawing/2014/main" id="{4C2FFB06-4B72-2853-0652-8395791E371E}"/>
              </a:ext>
            </a:extLst>
          </p:cNvPr>
          <p:cNvSpPr/>
          <p:nvPr/>
        </p:nvSpPr>
        <p:spPr>
          <a:xfrm>
            <a:off x="7140204" y="4216716"/>
            <a:ext cx="1708639" cy="3512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r>
              <a:rPr lang="en-US" i="1" dirty="0">
                <a:latin typeface="Consolas" panose="020B0609020204030204" pitchFamily="49" charset="0"/>
                <a:cs typeface="Consolas" panose="020B0609020204030204" pitchFamily="49" charset="0"/>
              </a:rPr>
              <a:t>subroutine1</a:t>
            </a:r>
          </a:p>
          <a:p>
            <a:pPr algn="ctr"/>
            <a:endParaRPr lang="en-US" i="1" dirty="0">
              <a:latin typeface="Consolas" panose="020B0609020204030204" pitchFamily="49" charset="0"/>
              <a:cs typeface="Consolas" panose="020B0609020204030204" pitchFamily="49" charset="0"/>
            </a:endParaRPr>
          </a:p>
        </p:txBody>
      </p:sp>
      <p:cxnSp>
        <p:nvCxnSpPr>
          <p:cNvPr id="25" name="Straight Arrow Connector 24">
            <a:extLst>
              <a:ext uri="{FF2B5EF4-FFF2-40B4-BE49-F238E27FC236}">
                <a16:creationId xmlns:a16="http://schemas.microsoft.com/office/drawing/2014/main" id="{F6D71C1D-1D17-0489-BAF1-82774D3E46FC}"/>
              </a:ext>
            </a:extLst>
          </p:cNvPr>
          <p:cNvCxnSpPr>
            <a:endCxn id="22" idx="1"/>
          </p:cNvCxnSpPr>
          <p:nvPr/>
        </p:nvCxnSpPr>
        <p:spPr>
          <a:xfrm>
            <a:off x="6226640" y="4387101"/>
            <a:ext cx="913564" cy="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DC8CBF88-02D6-80A5-3D64-8533B01994A1}"/>
              </a:ext>
            </a:extLst>
          </p:cNvPr>
          <p:cNvCxnSpPr>
            <a:stCxn id="22" idx="3"/>
          </p:cNvCxnSpPr>
          <p:nvPr/>
        </p:nvCxnSpPr>
        <p:spPr>
          <a:xfrm flipH="1">
            <a:off x="6201519" y="4392342"/>
            <a:ext cx="2647324" cy="343939"/>
          </a:xfrm>
          <a:prstGeom prst="bentConnector3">
            <a:avLst>
              <a:gd name="adj1" fmla="val -8635"/>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7A37F13-8B76-09BE-7C7D-A4D5E2395F77}"/>
              </a:ext>
            </a:extLst>
          </p:cNvPr>
          <p:cNvSpPr/>
          <p:nvPr/>
        </p:nvSpPr>
        <p:spPr>
          <a:xfrm>
            <a:off x="7125549" y="4911907"/>
            <a:ext cx="1708639" cy="3512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r>
              <a:rPr lang="en-US" i="1" dirty="0">
                <a:latin typeface="Consolas" panose="020B0609020204030204" pitchFamily="49" charset="0"/>
                <a:cs typeface="Consolas" panose="020B0609020204030204" pitchFamily="49" charset="0"/>
              </a:rPr>
              <a:t>subroutine2</a:t>
            </a:r>
          </a:p>
          <a:p>
            <a:pPr algn="ctr"/>
            <a:endParaRPr lang="en-US" i="1" dirty="0">
              <a:latin typeface="Consolas" panose="020B0609020204030204" pitchFamily="49" charset="0"/>
              <a:cs typeface="Consolas" panose="020B0609020204030204" pitchFamily="49" charset="0"/>
            </a:endParaRPr>
          </a:p>
        </p:txBody>
      </p:sp>
      <p:cxnSp>
        <p:nvCxnSpPr>
          <p:cNvPr id="34" name="Straight Arrow Connector 33">
            <a:extLst>
              <a:ext uri="{FF2B5EF4-FFF2-40B4-BE49-F238E27FC236}">
                <a16:creationId xmlns:a16="http://schemas.microsoft.com/office/drawing/2014/main" id="{11FF284B-2E82-A64E-418B-1BA19003AC57}"/>
              </a:ext>
            </a:extLst>
          </p:cNvPr>
          <p:cNvCxnSpPr>
            <a:endCxn id="33" idx="1"/>
          </p:cNvCxnSpPr>
          <p:nvPr/>
        </p:nvCxnSpPr>
        <p:spPr>
          <a:xfrm>
            <a:off x="6211985" y="5082292"/>
            <a:ext cx="913564" cy="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122E9CCF-3598-4569-1BD7-256C00980950}"/>
              </a:ext>
            </a:extLst>
          </p:cNvPr>
          <p:cNvCxnSpPr>
            <a:stCxn id="33" idx="3"/>
          </p:cNvCxnSpPr>
          <p:nvPr/>
        </p:nvCxnSpPr>
        <p:spPr>
          <a:xfrm flipH="1">
            <a:off x="6186864" y="5087533"/>
            <a:ext cx="2647324" cy="343939"/>
          </a:xfrm>
          <a:prstGeom prst="bentConnector3">
            <a:avLst>
              <a:gd name="adj1" fmla="val -8635"/>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73BA784E-A50B-63B6-4E3D-613BD29F6555}"/>
              </a:ext>
            </a:extLst>
          </p:cNvPr>
          <p:cNvSpPr/>
          <p:nvPr/>
        </p:nvSpPr>
        <p:spPr>
          <a:xfrm>
            <a:off x="7140204" y="5556339"/>
            <a:ext cx="1708639" cy="3512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r>
              <a:rPr lang="en-US" i="1" dirty="0">
                <a:latin typeface="Consolas" panose="020B0609020204030204" pitchFamily="49" charset="0"/>
                <a:cs typeface="Consolas" panose="020B0609020204030204" pitchFamily="49" charset="0"/>
              </a:rPr>
              <a:t>subroutineN</a:t>
            </a:r>
          </a:p>
          <a:p>
            <a:pPr algn="ctr"/>
            <a:endParaRPr lang="en-US" i="1" dirty="0">
              <a:latin typeface="Consolas" panose="020B0609020204030204" pitchFamily="49" charset="0"/>
              <a:cs typeface="Consolas" panose="020B0609020204030204" pitchFamily="49" charset="0"/>
            </a:endParaRPr>
          </a:p>
        </p:txBody>
      </p:sp>
      <p:cxnSp>
        <p:nvCxnSpPr>
          <p:cNvPr id="37" name="Straight Arrow Connector 36">
            <a:extLst>
              <a:ext uri="{FF2B5EF4-FFF2-40B4-BE49-F238E27FC236}">
                <a16:creationId xmlns:a16="http://schemas.microsoft.com/office/drawing/2014/main" id="{9C24979D-AE0E-F9BC-2584-072D6F74D6E0}"/>
              </a:ext>
            </a:extLst>
          </p:cNvPr>
          <p:cNvCxnSpPr>
            <a:endCxn id="36" idx="1"/>
          </p:cNvCxnSpPr>
          <p:nvPr/>
        </p:nvCxnSpPr>
        <p:spPr>
          <a:xfrm>
            <a:off x="6226640" y="5726724"/>
            <a:ext cx="913564" cy="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05F54BE-18CF-84B2-0E73-8D5114E8F115}"/>
              </a:ext>
            </a:extLst>
          </p:cNvPr>
          <p:cNvCxnSpPr>
            <a:stCxn id="36" idx="3"/>
          </p:cNvCxnSpPr>
          <p:nvPr/>
        </p:nvCxnSpPr>
        <p:spPr>
          <a:xfrm flipH="1">
            <a:off x="6201519" y="5731965"/>
            <a:ext cx="2647324" cy="343939"/>
          </a:xfrm>
          <a:prstGeom prst="bentConnector3">
            <a:avLst>
              <a:gd name="adj1" fmla="val -8635"/>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42BD608-3E87-D884-2C5C-D193744B10DB}"/>
              </a:ext>
            </a:extLst>
          </p:cNvPr>
          <p:cNvSpPr txBox="1"/>
          <p:nvPr/>
        </p:nvSpPr>
        <p:spPr>
          <a:xfrm>
            <a:off x="6302002" y="4125248"/>
            <a:ext cx="570990" cy="307777"/>
          </a:xfrm>
          <a:prstGeom prst="rect">
            <a:avLst/>
          </a:prstGeom>
          <a:noFill/>
        </p:spPr>
        <p:txBody>
          <a:bodyPr wrap="none" rtlCol="0">
            <a:spAutoFit/>
          </a:bodyPr>
          <a:lstStyle/>
          <a:p>
            <a:r>
              <a:rPr lang="en-US" sz="1400" dirty="0"/>
              <a:t>input</a:t>
            </a:r>
          </a:p>
        </p:txBody>
      </p:sp>
      <p:sp>
        <p:nvSpPr>
          <p:cNvPr id="41" name="TextBox 40">
            <a:extLst>
              <a:ext uri="{FF2B5EF4-FFF2-40B4-BE49-F238E27FC236}">
                <a16:creationId xmlns:a16="http://schemas.microsoft.com/office/drawing/2014/main" id="{E3E9F33B-F85D-7DFA-7421-CEBE24841B0A}"/>
              </a:ext>
            </a:extLst>
          </p:cNvPr>
          <p:cNvSpPr txBox="1"/>
          <p:nvPr/>
        </p:nvSpPr>
        <p:spPr>
          <a:xfrm>
            <a:off x="6230699" y="4480428"/>
            <a:ext cx="684803" cy="307777"/>
          </a:xfrm>
          <a:prstGeom prst="rect">
            <a:avLst/>
          </a:prstGeom>
          <a:noFill/>
        </p:spPr>
        <p:txBody>
          <a:bodyPr wrap="none" rtlCol="0">
            <a:spAutoFit/>
          </a:bodyPr>
          <a:lstStyle/>
          <a:p>
            <a:r>
              <a:rPr lang="en-US" sz="1400" dirty="0"/>
              <a:t>output</a:t>
            </a:r>
          </a:p>
        </p:txBody>
      </p:sp>
      <p:sp>
        <p:nvSpPr>
          <p:cNvPr id="42" name="TextBox 41">
            <a:extLst>
              <a:ext uri="{FF2B5EF4-FFF2-40B4-BE49-F238E27FC236}">
                <a16:creationId xmlns:a16="http://schemas.microsoft.com/office/drawing/2014/main" id="{50A48DEF-7D68-1DC2-3BDA-510B03607A36}"/>
              </a:ext>
            </a:extLst>
          </p:cNvPr>
          <p:cNvSpPr txBox="1"/>
          <p:nvPr/>
        </p:nvSpPr>
        <p:spPr>
          <a:xfrm>
            <a:off x="6303682" y="4820257"/>
            <a:ext cx="570990" cy="307777"/>
          </a:xfrm>
          <a:prstGeom prst="rect">
            <a:avLst/>
          </a:prstGeom>
          <a:noFill/>
        </p:spPr>
        <p:txBody>
          <a:bodyPr wrap="none" rtlCol="0">
            <a:spAutoFit/>
          </a:bodyPr>
          <a:lstStyle/>
          <a:p>
            <a:r>
              <a:rPr lang="en-US" sz="1400" dirty="0"/>
              <a:t>input</a:t>
            </a:r>
          </a:p>
        </p:txBody>
      </p:sp>
      <p:sp>
        <p:nvSpPr>
          <p:cNvPr id="43" name="TextBox 42">
            <a:extLst>
              <a:ext uri="{FF2B5EF4-FFF2-40B4-BE49-F238E27FC236}">
                <a16:creationId xmlns:a16="http://schemas.microsoft.com/office/drawing/2014/main" id="{5736AD38-1757-DF22-D53C-46993F1AAB39}"/>
              </a:ext>
            </a:extLst>
          </p:cNvPr>
          <p:cNvSpPr txBox="1"/>
          <p:nvPr/>
        </p:nvSpPr>
        <p:spPr>
          <a:xfrm>
            <a:off x="6232379" y="5175437"/>
            <a:ext cx="684803" cy="307777"/>
          </a:xfrm>
          <a:prstGeom prst="rect">
            <a:avLst/>
          </a:prstGeom>
          <a:noFill/>
        </p:spPr>
        <p:txBody>
          <a:bodyPr wrap="none" rtlCol="0">
            <a:spAutoFit/>
          </a:bodyPr>
          <a:lstStyle/>
          <a:p>
            <a:r>
              <a:rPr lang="en-US" sz="1400" dirty="0"/>
              <a:t>output</a:t>
            </a:r>
          </a:p>
        </p:txBody>
      </p:sp>
      <p:sp>
        <p:nvSpPr>
          <p:cNvPr id="44" name="TextBox 43">
            <a:extLst>
              <a:ext uri="{FF2B5EF4-FFF2-40B4-BE49-F238E27FC236}">
                <a16:creationId xmlns:a16="http://schemas.microsoft.com/office/drawing/2014/main" id="{B0F6FF61-87E0-23F6-0671-F5C929CAFF40}"/>
              </a:ext>
            </a:extLst>
          </p:cNvPr>
          <p:cNvSpPr txBox="1"/>
          <p:nvPr/>
        </p:nvSpPr>
        <p:spPr>
          <a:xfrm>
            <a:off x="6285266" y="5475070"/>
            <a:ext cx="570990" cy="307777"/>
          </a:xfrm>
          <a:prstGeom prst="rect">
            <a:avLst/>
          </a:prstGeom>
          <a:noFill/>
        </p:spPr>
        <p:txBody>
          <a:bodyPr wrap="none" rtlCol="0">
            <a:spAutoFit/>
          </a:bodyPr>
          <a:lstStyle/>
          <a:p>
            <a:r>
              <a:rPr lang="en-US" sz="1400" dirty="0"/>
              <a:t>input</a:t>
            </a:r>
          </a:p>
        </p:txBody>
      </p:sp>
      <p:sp>
        <p:nvSpPr>
          <p:cNvPr id="45" name="TextBox 44">
            <a:extLst>
              <a:ext uri="{FF2B5EF4-FFF2-40B4-BE49-F238E27FC236}">
                <a16:creationId xmlns:a16="http://schemas.microsoft.com/office/drawing/2014/main" id="{487F8F47-DE39-0EDA-41DE-56B0BEAF9FFA}"/>
              </a:ext>
            </a:extLst>
          </p:cNvPr>
          <p:cNvSpPr txBox="1"/>
          <p:nvPr/>
        </p:nvSpPr>
        <p:spPr>
          <a:xfrm>
            <a:off x="6213963" y="5830250"/>
            <a:ext cx="684803" cy="307777"/>
          </a:xfrm>
          <a:prstGeom prst="rect">
            <a:avLst/>
          </a:prstGeom>
          <a:noFill/>
        </p:spPr>
        <p:txBody>
          <a:bodyPr wrap="none" rtlCol="0">
            <a:spAutoFit/>
          </a:bodyPr>
          <a:lstStyle/>
          <a:p>
            <a:r>
              <a:rPr lang="en-US" sz="1400" dirty="0"/>
              <a:t>output</a:t>
            </a:r>
          </a:p>
        </p:txBody>
      </p:sp>
    </p:spTree>
    <p:extLst>
      <p:ext uri="{BB962C8B-B14F-4D97-AF65-F5344CB8AC3E}">
        <p14:creationId xmlns:p14="http://schemas.microsoft.com/office/powerpoint/2010/main" val="79164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F0B5-BE62-489D-AF34-75B9437C6006}"/>
              </a:ext>
            </a:extLst>
          </p:cNvPr>
          <p:cNvSpPr>
            <a:spLocks noGrp="1"/>
          </p:cNvSpPr>
          <p:nvPr>
            <p:ph type="title"/>
          </p:nvPr>
        </p:nvSpPr>
        <p:spPr/>
        <p:txBody>
          <a:bodyPr/>
          <a:lstStyle/>
          <a:p>
            <a:r>
              <a:rPr lang="en-US" dirty="0"/>
              <a:t>CLI Commands</a:t>
            </a:r>
          </a:p>
        </p:txBody>
      </p:sp>
      <p:sp>
        <p:nvSpPr>
          <p:cNvPr id="3" name="Content Placeholder 2">
            <a:extLst>
              <a:ext uri="{FF2B5EF4-FFF2-40B4-BE49-F238E27FC236}">
                <a16:creationId xmlns:a16="http://schemas.microsoft.com/office/drawing/2014/main" id="{D4908736-F253-4156-AD7B-E4E425B0F739}"/>
              </a:ext>
            </a:extLst>
          </p:cNvPr>
          <p:cNvSpPr>
            <a:spLocks noGrp="1"/>
          </p:cNvSpPr>
          <p:nvPr>
            <p:ph idx="1"/>
          </p:nvPr>
        </p:nvSpPr>
        <p:spPr>
          <a:xfrm>
            <a:off x="838200" y="1528167"/>
            <a:ext cx="10515600" cy="5233544"/>
          </a:xfrm>
        </p:spPr>
        <p:txBody>
          <a:bodyPr>
            <a:normAutofit/>
          </a:bodyPr>
          <a:lstStyle/>
          <a:p>
            <a:r>
              <a:rPr lang="en-US" b="1" i="1" dirty="0"/>
              <a:t>Program</a:t>
            </a:r>
            <a:r>
              <a:rPr lang="en-US" b="1" dirty="0"/>
              <a:t> </a:t>
            </a:r>
            <a:r>
              <a:rPr lang="en-US" dirty="0"/>
              <a:t>– packages data and instructions (written in a programming language like Java, C++, Python) executed by the machine </a:t>
            </a:r>
          </a:p>
          <a:p>
            <a:r>
              <a:rPr lang="en-US" dirty="0"/>
              <a:t>Commands </a:t>
            </a:r>
            <a:r>
              <a:rPr lang="en-US" i="1" dirty="0"/>
              <a:t>always </a:t>
            </a:r>
            <a:r>
              <a:rPr lang="en-US" dirty="0"/>
              <a:t>start with the </a:t>
            </a:r>
            <a:r>
              <a:rPr lang="en-US" b="1" i="1" dirty="0"/>
              <a:t>name</a:t>
            </a:r>
            <a:r>
              <a:rPr lang="en-US" dirty="0"/>
              <a:t> of the program you would like to run, followed by </a:t>
            </a:r>
            <a:r>
              <a:rPr lang="en-US" b="1" i="1" dirty="0"/>
              <a:t>arguments</a:t>
            </a:r>
            <a:r>
              <a:rPr lang="en-US" dirty="0"/>
              <a:t> separated by spaces</a:t>
            </a:r>
          </a:p>
          <a:p>
            <a:pPr marL="457200" lvl="1" indent="0">
              <a:buNone/>
            </a:pPr>
            <a:endParaRPr lang="en-US" dirty="0"/>
          </a:p>
          <a:p>
            <a:pPr marL="457200" lvl="1" indent="0">
              <a:buNone/>
            </a:pPr>
            <a:r>
              <a:rPr lang="en-US" dirty="0"/>
              <a:t>example: You can ask where programs are located by running</a:t>
            </a:r>
          </a:p>
          <a:p>
            <a:pPr marL="914400" lvl="2" indent="0">
              <a:buNone/>
            </a:pPr>
            <a:r>
              <a:rPr lang="en-US" i="1" dirty="0"/>
              <a:t>$ </a:t>
            </a:r>
            <a:r>
              <a:rPr lang="en-US" i="1" dirty="0" err="1"/>
              <a:t>whereis</a:t>
            </a:r>
            <a:r>
              <a:rPr lang="en-US" i="1" dirty="0"/>
              <a:t> </a:t>
            </a:r>
            <a:r>
              <a:rPr lang="en-US" i="1" dirty="0" err="1"/>
              <a:t>program_name</a:t>
            </a:r>
            <a:r>
              <a:rPr lang="en-US" i="1" dirty="0"/>
              <a:t> </a:t>
            </a:r>
            <a:r>
              <a:rPr lang="en-US" dirty="0"/>
              <a:t>(in Linux)   </a:t>
            </a:r>
            <a:r>
              <a:rPr lang="en-US" i="1" dirty="0"/>
              <a:t>or    $ which </a:t>
            </a:r>
            <a:r>
              <a:rPr lang="en-US" i="1" dirty="0" err="1"/>
              <a:t>program_name</a:t>
            </a:r>
            <a:r>
              <a:rPr lang="en-US" i="1" dirty="0"/>
              <a:t> </a:t>
            </a:r>
            <a:r>
              <a:rPr lang="en-US" dirty="0"/>
              <a:t>(in Git Bash)</a:t>
            </a:r>
          </a:p>
          <a:p>
            <a:endParaRPr lang="en-US" dirty="0"/>
          </a:p>
          <a:p>
            <a:endParaRPr lang="en-US" dirty="0"/>
          </a:p>
          <a:p>
            <a:pPr marL="0" indent="0">
              <a:buNone/>
            </a:pPr>
            <a:r>
              <a:rPr lang="en-US" dirty="0"/>
              <a:t> </a:t>
            </a:r>
          </a:p>
        </p:txBody>
      </p:sp>
      <p:pic>
        <p:nvPicPr>
          <p:cNvPr id="5" name="Picture 4">
            <a:extLst>
              <a:ext uri="{FF2B5EF4-FFF2-40B4-BE49-F238E27FC236}">
                <a16:creationId xmlns:a16="http://schemas.microsoft.com/office/drawing/2014/main" id="{D523FF06-D8BF-4657-9426-49D192DBE827}"/>
              </a:ext>
            </a:extLst>
          </p:cNvPr>
          <p:cNvPicPr>
            <a:picLocks noChangeAspect="1"/>
          </p:cNvPicPr>
          <p:nvPr/>
        </p:nvPicPr>
        <p:blipFill rotWithShape="1">
          <a:blip r:embed="rId3"/>
          <a:srcRect b="23391"/>
          <a:stretch/>
        </p:blipFill>
        <p:spPr>
          <a:xfrm>
            <a:off x="6694848" y="365125"/>
            <a:ext cx="5263333" cy="817572"/>
          </a:xfrm>
          <a:prstGeom prst="rect">
            <a:avLst/>
          </a:prstGeom>
        </p:spPr>
      </p:pic>
      <p:pic>
        <p:nvPicPr>
          <p:cNvPr id="13" name="Picture 12">
            <a:extLst>
              <a:ext uri="{FF2B5EF4-FFF2-40B4-BE49-F238E27FC236}">
                <a16:creationId xmlns:a16="http://schemas.microsoft.com/office/drawing/2014/main" id="{AE720D1A-9055-471F-A78E-08F4024EBA88}"/>
              </a:ext>
            </a:extLst>
          </p:cNvPr>
          <p:cNvPicPr>
            <a:picLocks noChangeAspect="1"/>
          </p:cNvPicPr>
          <p:nvPr/>
        </p:nvPicPr>
        <p:blipFill>
          <a:blip r:embed="rId4"/>
          <a:stretch>
            <a:fillRect/>
          </a:stretch>
        </p:blipFill>
        <p:spPr>
          <a:xfrm>
            <a:off x="3572320" y="4979513"/>
            <a:ext cx="4453239" cy="894580"/>
          </a:xfrm>
          <a:prstGeom prst="rect">
            <a:avLst/>
          </a:prstGeom>
        </p:spPr>
      </p:pic>
      <p:sp>
        <p:nvSpPr>
          <p:cNvPr id="4" name="TextBox 3">
            <a:extLst>
              <a:ext uri="{FF2B5EF4-FFF2-40B4-BE49-F238E27FC236}">
                <a16:creationId xmlns:a16="http://schemas.microsoft.com/office/drawing/2014/main" id="{AE5C98D9-0A27-4BE0-B4C5-C03CFF09FA89}"/>
              </a:ext>
            </a:extLst>
          </p:cNvPr>
          <p:cNvSpPr txBox="1"/>
          <p:nvPr/>
        </p:nvSpPr>
        <p:spPr>
          <a:xfrm>
            <a:off x="5680834" y="596507"/>
            <a:ext cx="920932" cy="369332"/>
          </a:xfrm>
          <a:prstGeom prst="rect">
            <a:avLst/>
          </a:prstGeom>
          <a:noFill/>
        </p:spPr>
        <p:txBody>
          <a:bodyPr wrap="square" rtlCol="0">
            <a:spAutoFit/>
          </a:bodyPr>
          <a:lstStyle/>
          <a:p>
            <a:r>
              <a:rPr lang="en-US" dirty="0"/>
              <a:t>Prompt</a:t>
            </a:r>
          </a:p>
        </p:txBody>
      </p:sp>
    </p:spTree>
    <p:extLst>
      <p:ext uri="{BB962C8B-B14F-4D97-AF65-F5344CB8AC3E}">
        <p14:creationId xmlns:p14="http://schemas.microsoft.com/office/powerpoint/2010/main" val="73240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0F39-971D-5C70-1C01-8A28D117FF5E}"/>
              </a:ext>
            </a:extLst>
          </p:cNvPr>
          <p:cNvSpPr>
            <a:spLocks noGrp="1"/>
          </p:cNvSpPr>
          <p:nvPr>
            <p:ph type="title"/>
          </p:nvPr>
        </p:nvSpPr>
        <p:spPr/>
        <p:txBody>
          <a:bodyPr/>
          <a:lstStyle/>
          <a:p>
            <a:r>
              <a:rPr lang="en-US" b="1" dirty="0"/>
              <a:t>Invoking Computer Programs</a:t>
            </a:r>
          </a:p>
        </p:txBody>
      </p:sp>
      <p:sp>
        <p:nvSpPr>
          <p:cNvPr id="3" name="Content Placeholder 2">
            <a:extLst>
              <a:ext uri="{FF2B5EF4-FFF2-40B4-BE49-F238E27FC236}">
                <a16:creationId xmlns:a16="http://schemas.microsoft.com/office/drawing/2014/main" id="{79F08163-2516-C847-0F6C-A46D689B98F0}"/>
              </a:ext>
            </a:extLst>
          </p:cNvPr>
          <p:cNvSpPr>
            <a:spLocks noGrp="1"/>
          </p:cNvSpPr>
          <p:nvPr>
            <p:ph idx="1"/>
          </p:nvPr>
        </p:nvSpPr>
        <p:spPr/>
        <p:txBody>
          <a:bodyPr/>
          <a:lstStyle/>
          <a:p>
            <a:r>
              <a:rPr lang="en-US" b="1" dirty="0"/>
              <a:t>What do CLIs do </a:t>
            </a:r>
            <a:r>
              <a:rPr lang="en-US" dirty="0"/>
              <a:t>(Shell, Terminal, etc.) – create, read, update, and delete files by </a:t>
            </a:r>
            <a:r>
              <a:rPr lang="en-US" b="1" i="1" dirty="0"/>
              <a:t>calling programs </a:t>
            </a:r>
            <a:r>
              <a:rPr lang="en-US" dirty="0"/>
              <a:t>and </a:t>
            </a:r>
            <a:r>
              <a:rPr lang="en-US" b="1" i="1" dirty="0"/>
              <a:t>passing arguments</a:t>
            </a:r>
          </a:p>
          <a:p>
            <a:r>
              <a:rPr lang="en-US" dirty="0"/>
              <a:t>Like GUI’s, a CLI is simply another way to invoke computer programs</a:t>
            </a:r>
          </a:p>
        </p:txBody>
      </p:sp>
      <p:grpSp>
        <p:nvGrpSpPr>
          <p:cNvPr id="4" name="Group 3">
            <a:extLst>
              <a:ext uri="{FF2B5EF4-FFF2-40B4-BE49-F238E27FC236}">
                <a16:creationId xmlns:a16="http://schemas.microsoft.com/office/drawing/2014/main" id="{21533E48-5268-10DD-86CC-FED478F6E6E5}"/>
              </a:ext>
            </a:extLst>
          </p:cNvPr>
          <p:cNvGrpSpPr/>
          <p:nvPr/>
        </p:nvGrpSpPr>
        <p:grpSpPr>
          <a:xfrm>
            <a:off x="271335" y="3596965"/>
            <a:ext cx="11636417" cy="3166026"/>
            <a:chOff x="-185596" y="3510874"/>
            <a:chExt cx="11636417" cy="3036123"/>
          </a:xfrm>
        </p:grpSpPr>
        <p:pic>
          <p:nvPicPr>
            <p:cNvPr id="5" name="Picture 4">
              <a:extLst>
                <a:ext uri="{FF2B5EF4-FFF2-40B4-BE49-F238E27FC236}">
                  <a16:creationId xmlns:a16="http://schemas.microsoft.com/office/drawing/2014/main" id="{54675761-E2B4-14C2-C490-4DA3572CF91F}"/>
                </a:ext>
              </a:extLst>
            </p:cNvPr>
            <p:cNvPicPr>
              <a:picLocks noChangeAspect="1"/>
            </p:cNvPicPr>
            <p:nvPr/>
          </p:nvPicPr>
          <p:blipFill>
            <a:blip r:embed="rId2"/>
            <a:stretch>
              <a:fillRect/>
            </a:stretch>
          </p:blipFill>
          <p:spPr>
            <a:xfrm>
              <a:off x="5193536" y="3846711"/>
              <a:ext cx="6257285" cy="2296320"/>
            </a:xfrm>
            <a:prstGeom prst="rect">
              <a:avLst/>
            </a:prstGeom>
          </p:spPr>
        </p:pic>
        <p:pic>
          <p:nvPicPr>
            <p:cNvPr id="6" name="Picture 5">
              <a:extLst>
                <a:ext uri="{FF2B5EF4-FFF2-40B4-BE49-F238E27FC236}">
                  <a16:creationId xmlns:a16="http://schemas.microsoft.com/office/drawing/2014/main" id="{1A5160FD-8678-9133-4ED7-CBA7893C9C03}"/>
                </a:ext>
              </a:extLst>
            </p:cNvPr>
            <p:cNvPicPr>
              <a:picLocks noChangeAspect="1"/>
            </p:cNvPicPr>
            <p:nvPr/>
          </p:nvPicPr>
          <p:blipFill>
            <a:blip r:embed="rId3"/>
            <a:stretch>
              <a:fillRect/>
            </a:stretch>
          </p:blipFill>
          <p:spPr>
            <a:xfrm>
              <a:off x="-185596" y="3510874"/>
              <a:ext cx="5110219" cy="3036123"/>
            </a:xfrm>
            <a:prstGeom prst="rect">
              <a:avLst/>
            </a:prstGeom>
          </p:spPr>
        </p:pic>
        <p:sp>
          <p:nvSpPr>
            <p:cNvPr id="9" name="TextBox 8">
              <a:extLst>
                <a:ext uri="{FF2B5EF4-FFF2-40B4-BE49-F238E27FC236}">
                  <a16:creationId xmlns:a16="http://schemas.microsoft.com/office/drawing/2014/main" id="{EB43A9AB-0BA2-1E59-02CA-6B3DE645F3C4}"/>
                </a:ext>
              </a:extLst>
            </p:cNvPr>
            <p:cNvSpPr txBox="1"/>
            <p:nvPr/>
          </p:nvSpPr>
          <p:spPr>
            <a:xfrm>
              <a:off x="9165857" y="3914751"/>
              <a:ext cx="1233606" cy="369332"/>
            </a:xfrm>
            <a:prstGeom prst="rect">
              <a:avLst/>
            </a:prstGeom>
            <a:noFill/>
          </p:spPr>
          <p:txBody>
            <a:bodyPr wrap="square" rtlCol="0">
              <a:spAutoFit/>
            </a:bodyPr>
            <a:lstStyle/>
            <a:p>
              <a:r>
                <a:rPr lang="en-US" dirty="0"/>
                <a:t>arguments</a:t>
              </a:r>
            </a:p>
          </p:txBody>
        </p:sp>
      </p:grpSp>
      <p:cxnSp>
        <p:nvCxnSpPr>
          <p:cNvPr id="10" name="Connector: Curved 13">
            <a:extLst>
              <a:ext uri="{FF2B5EF4-FFF2-40B4-BE49-F238E27FC236}">
                <a16:creationId xmlns:a16="http://schemas.microsoft.com/office/drawing/2014/main" id="{22BBEF98-5530-BD2A-65AD-36AEA4C40656}"/>
              </a:ext>
            </a:extLst>
          </p:cNvPr>
          <p:cNvCxnSpPr>
            <a:cxnSpLocks/>
            <a:stCxn id="15" idx="0"/>
            <a:endCxn id="14" idx="0"/>
          </p:cNvCxnSpPr>
          <p:nvPr/>
        </p:nvCxnSpPr>
        <p:spPr>
          <a:xfrm rot="16200000" flipH="1">
            <a:off x="4166336" y="718724"/>
            <a:ext cx="49097" cy="7028926"/>
          </a:xfrm>
          <a:prstGeom prst="curvedConnector3">
            <a:avLst>
              <a:gd name="adj1" fmla="val -1425480"/>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405D63E-C3AC-ED83-2C34-94B2AF8FEC29}"/>
              </a:ext>
            </a:extLst>
          </p:cNvPr>
          <p:cNvSpPr/>
          <p:nvPr/>
        </p:nvSpPr>
        <p:spPr>
          <a:xfrm>
            <a:off x="979625" y="4208639"/>
            <a:ext cx="2926080" cy="1828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1D134E-AF0E-2C68-1CEE-5A71D8BFF5C3}"/>
              </a:ext>
            </a:extLst>
          </p:cNvPr>
          <p:cNvSpPr/>
          <p:nvPr/>
        </p:nvSpPr>
        <p:spPr>
          <a:xfrm>
            <a:off x="7337235" y="5260682"/>
            <a:ext cx="2974384" cy="2867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3233918-95FF-028D-D8E3-930D97EBAD9D}"/>
              </a:ext>
            </a:extLst>
          </p:cNvPr>
          <p:cNvSpPr/>
          <p:nvPr/>
        </p:nvSpPr>
        <p:spPr>
          <a:xfrm>
            <a:off x="7476748" y="4257736"/>
            <a:ext cx="457200" cy="1828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ECC502-6137-A41A-B0B3-0BEEAF705ECB}"/>
              </a:ext>
            </a:extLst>
          </p:cNvPr>
          <p:cNvSpPr/>
          <p:nvPr/>
        </p:nvSpPr>
        <p:spPr>
          <a:xfrm>
            <a:off x="447822" y="4208639"/>
            <a:ext cx="457200" cy="1828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83A504-C563-35ED-1FCA-7333C592F926}"/>
              </a:ext>
            </a:extLst>
          </p:cNvPr>
          <p:cNvSpPr/>
          <p:nvPr/>
        </p:nvSpPr>
        <p:spPr>
          <a:xfrm>
            <a:off x="284248" y="4403256"/>
            <a:ext cx="2592595" cy="1828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B379CA-4BA7-F4F6-0834-72B1B7522A09}"/>
              </a:ext>
            </a:extLst>
          </p:cNvPr>
          <p:cNvSpPr/>
          <p:nvPr/>
        </p:nvSpPr>
        <p:spPr>
          <a:xfrm>
            <a:off x="10089833" y="4770132"/>
            <a:ext cx="538309" cy="2328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Connector: Curved 13">
            <a:extLst>
              <a:ext uri="{FF2B5EF4-FFF2-40B4-BE49-F238E27FC236}">
                <a16:creationId xmlns:a16="http://schemas.microsoft.com/office/drawing/2014/main" id="{58CA9413-3009-F32E-8B0A-B16B664B81F2}"/>
              </a:ext>
            </a:extLst>
          </p:cNvPr>
          <p:cNvCxnSpPr>
            <a:cxnSpLocks/>
            <a:stCxn id="12" idx="0"/>
            <a:endCxn id="17" idx="0"/>
          </p:cNvCxnSpPr>
          <p:nvPr/>
        </p:nvCxnSpPr>
        <p:spPr>
          <a:xfrm rot="16200000" flipH="1">
            <a:off x="6120079" y="531224"/>
            <a:ext cx="561493" cy="7916323"/>
          </a:xfrm>
          <a:prstGeom prst="curvedConnector3">
            <a:avLst>
              <a:gd name="adj1" fmla="val -40713"/>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15F3356-2A6C-980D-0953-DECF61AEB252}"/>
              </a:ext>
            </a:extLst>
          </p:cNvPr>
          <p:cNvSpPr txBox="1"/>
          <p:nvPr/>
        </p:nvSpPr>
        <p:spPr>
          <a:xfrm>
            <a:off x="6316163" y="3394959"/>
            <a:ext cx="1617785" cy="369332"/>
          </a:xfrm>
          <a:prstGeom prst="rect">
            <a:avLst/>
          </a:prstGeom>
          <a:noFill/>
        </p:spPr>
        <p:txBody>
          <a:bodyPr wrap="square">
            <a:spAutoFit/>
          </a:bodyPr>
          <a:lstStyle/>
          <a:p>
            <a:r>
              <a:rPr lang="en-US" dirty="0"/>
              <a:t>program name</a:t>
            </a:r>
          </a:p>
        </p:txBody>
      </p:sp>
      <p:cxnSp>
        <p:nvCxnSpPr>
          <p:cNvPr id="30" name="Connector: Curved 13">
            <a:extLst>
              <a:ext uri="{FF2B5EF4-FFF2-40B4-BE49-F238E27FC236}">
                <a16:creationId xmlns:a16="http://schemas.microsoft.com/office/drawing/2014/main" id="{80279D5E-76C2-FE97-50B4-EC96B81F09DC}"/>
              </a:ext>
            </a:extLst>
          </p:cNvPr>
          <p:cNvCxnSpPr>
            <a:cxnSpLocks/>
            <a:stCxn id="16" idx="2"/>
            <a:endCxn id="13" idx="1"/>
          </p:cNvCxnSpPr>
          <p:nvPr/>
        </p:nvCxnSpPr>
        <p:spPr>
          <a:xfrm rot="16200000" flipH="1">
            <a:off x="4049931" y="2116750"/>
            <a:ext cx="817918" cy="5756689"/>
          </a:xfrm>
          <a:prstGeom prst="curvedConnector2">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9CF8C45-964D-030B-D900-20AF0F11F9FA}"/>
              </a:ext>
            </a:extLst>
          </p:cNvPr>
          <p:cNvSpPr txBox="1"/>
          <p:nvPr/>
        </p:nvSpPr>
        <p:spPr>
          <a:xfrm>
            <a:off x="6141050" y="5090676"/>
            <a:ext cx="1233606"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376846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C625-CB5E-42FC-B4D8-13B5D3150753}"/>
              </a:ext>
            </a:extLst>
          </p:cNvPr>
          <p:cNvSpPr>
            <a:spLocks noGrp="1"/>
          </p:cNvSpPr>
          <p:nvPr>
            <p:ph type="title"/>
          </p:nvPr>
        </p:nvSpPr>
        <p:spPr/>
        <p:txBody>
          <a:bodyPr/>
          <a:lstStyle/>
          <a:p>
            <a:r>
              <a:rPr lang="en-US" dirty="0"/>
              <a:t>GUI vs CLI</a:t>
            </a:r>
          </a:p>
        </p:txBody>
      </p:sp>
      <p:sp>
        <p:nvSpPr>
          <p:cNvPr id="3" name="Content Placeholder 2">
            <a:extLst>
              <a:ext uri="{FF2B5EF4-FFF2-40B4-BE49-F238E27FC236}">
                <a16:creationId xmlns:a16="http://schemas.microsoft.com/office/drawing/2014/main" id="{C4BC7861-EEA3-4C54-8204-E2E38343E188}"/>
              </a:ext>
            </a:extLst>
          </p:cNvPr>
          <p:cNvSpPr>
            <a:spLocks noGrp="1"/>
          </p:cNvSpPr>
          <p:nvPr>
            <p:ph idx="1"/>
          </p:nvPr>
        </p:nvSpPr>
        <p:spPr>
          <a:xfrm>
            <a:off x="838199" y="1825625"/>
            <a:ext cx="11218739" cy="4898226"/>
          </a:xfrm>
        </p:spPr>
        <p:txBody>
          <a:bodyPr numCol="2">
            <a:normAutofit fontScale="85000" lnSpcReduction="20000"/>
          </a:bodyPr>
          <a:lstStyle/>
          <a:p>
            <a:pPr marL="0" indent="0">
              <a:buNone/>
            </a:pPr>
            <a:r>
              <a:rPr lang="en-US" b="1" dirty="0"/>
              <a:t>GUI</a:t>
            </a:r>
          </a:p>
          <a:p>
            <a:r>
              <a:rPr lang="en-US" dirty="0"/>
              <a:t>Easier to pick up</a:t>
            </a:r>
          </a:p>
          <a:p>
            <a:r>
              <a:rPr lang="en-US" dirty="0"/>
              <a:t>Often little/no documentation</a:t>
            </a:r>
          </a:p>
          <a:p>
            <a:r>
              <a:rPr lang="en-US" dirty="0"/>
              <a:t>Limited to user-level personal computer (PC) programs</a:t>
            </a:r>
          </a:p>
          <a:p>
            <a:r>
              <a:rPr lang="en-US" dirty="0"/>
              <a:t>Isolated</a:t>
            </a:r>
          </a:p>
          <a:p>
            <a:r>
              <a:rPr lang="en-US" dirty="0"/>
              <a:t>Repetitive</a:t>
            </a:r>
          </a:p>
          <a:p>
            <a:r>
              <a:rPr lang="en-US" dirty="0"/>
              <a:t>Greater computing overhead (graphical rendering)</a:t>
            </a:r>
          </a:p>
          <a:p>
            <a:endParaRPr lang="en-US" dirty="0"/>
          </a:p>
          <a:p>
            <a:endParaRPr lang="en-US" dirty="0"/>
          </a:p>
          <a:p>
            <a:endParaRPr lang="en-US" dirty="0"/>
          </a:p>
          <a:p>
            <a:endParaRPr lang="en-US" dirty="0"/>
          </a:p>
          <a:p>
            <a:pPr marL="0" indent="0">
              <a:buNone/>
            </a:pPr>
            <a:r>
              <a:rPr lang="en-US" b="1" dirty="0"/>
              <a:t>CLI</a:t>
            </a:r>
          </a:p>
          <a:p>
            <a:r>
              <a:rPr lang="en-US" dirty="0"/>
              <a:t>More mental work (cheat sheets help)</a:t>
            </a:r>
          </a:p>
          <a:p>
            <a:r>
              <a:rPr lang="en-US" dirty="0"/>
              <a:t>Documentation is usually available</a:t>
            </a:r>
          </a:p>
          <a:p>
            <a:r>
              <a:rPr lang="en-US" dirty="0"/>
              <a:t>Runs on everything (PC’s OS, cars, microcontrollers, phones, servers, appliances, IOT devices,) </a:t>
            </a:r>
          </a:p>
          <a:p>
            <a:r>
              <a:rPr lang="en-US" dirty="0"/>
              <a:t>Output redirection (inter-program communication)</a:t>
            </a:r>
          </a:p>
          <a:p>
            <a:r>
              <a:rPr lang="en-US" dirty="0"/>
              <a:t>Scriptable</a:t>
            </a:r>
          </a:p>
          <a:p>
            <a:r>
              <a:rPr lang="en-US" dirty="0"/>
              <a:t>Little overhead (programs usually only call what they need)</a:t>
            </a:r>
          </a:p>
          <a:p>
            <a:endParaRPr lang="en-US" dirty="0"/>
          </a:p>
          <a:p>
            <a:endParaRPr lang="en-US" dirty="0"/>
          </a:p>
        </p:txBody>
      </p:sp>
    </p:spTree>
    <p:extLst>
      <p:ext uri="{BB962C8B-B14F-4D97-AF65-F5344CB8AC3E}">
        <p14:creationId xmlns:p14="http://schemas.microsoft.com/office/powerpoint/2010/main" val="1344830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FB9C201DEA8C44AFA174373146D432" ma:contentTypeVersion="12" ma:contentTypeDescription="Create a new document." ma:contentTypeScope="" ma:versionID="d60b780747e315ce7eef3db2381ad8fe">
  <xsd:schema xmlns:xsd="http://www.w3.org/2001/XMLSchema" xmlns:xs="http://www.w3.org/2001/XMLSchema" xmlns:p="http://schemas.microsoft.com/office/2006/metadata/properties" xmlns:ns3="c4996304-9999-4bfa-bd1f-54a9730c5b37" xmlns:ns4="5422be9c-1873-42a7-923c-0008f47efe44" targetNamespace="http://schemas.microsoft.com/office/2006/metadata/properties" ma:root="true" ma:fieldsID="5c6c43ddc571cf3f98fbcd7953e67233" ns3:_="" ns4:_="">
    <xsd:import namespace="c4996304-9999-4bfa-bd1f-54a9730c5b37"/>
    <xsd:import namespace="5422be9c-1873-42a7-923c-0008f47efe4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96304-9999-4bfa-bd1f-54a9730c5b3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422be9c-1873-42a7-923c-0008f47efe4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007E93-BFAD-496E-A625-6D7EBA0D68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996304-9999-4bfa-bd1f-54a9730c5b37"/>
    <ds:schemaRef ds:uri="5422be9c-1873-42a7-923c-0008f47efe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D85104-364A-476C-A1FB-77B88C3AC482}">
  <ds:schemaRefs>
    <ds:schemaRef ds:uri="http://schemas.microsoft.com/sharepoint/v3/contenttype/forms"/>
  </ds:schemaRefs>
</ds:datastoreItem>
</file>

<file path=customXml/itemProps3.xml><?xml version="1.0" encoding="utf-8"?>
<ds:datastoreItem xmlns:ds="http://schemas.openxmlformats.org/officeDocument/2006/customXml" ds:itemID="{BFC2FA27-98DC-4C29-A0C3-7AD7556F4F83}">
  <ds:schemaRefs>
    <ds:schemaRef ds:uri="http://purl.org/dc/elements/1.1/"/>
    <ds:schemaRef ds:uri="http://schemas.microsoft.com/office/2006/metadata/properties"/>
    <ds:schemaRef ds:uri="c4996304-9999-4bfa-bd1f-54a9730c5b37"/>
    <ds:schemaRef ds:uri="5422be9c-1873-42a7-923c-0008f47efe44"/>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Slice</Template>
  <TotalTime>7541</TotalTime>
  <Words>3073</Words>
  <Application>Microsoft Macintosh PowerPoint</Application>
  <PresentationFormat>Widescreen</PresentationFormat>
  <Paragraphs>469</Paragraphs>
  <Slides>32</Slides>
  <Notes>25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Cambria Math</vt:lpstr>
      <vt:lpstr>Consolas</vt:lpstr>
      <vt:lpstr>ui-monospace</vt:lpstr>
      <vt:lpstr>Wingdings</vt:lpstr>
      <vt:lpstr>Office Theme</vt:lpstr>
      <vt:lpstr>Git Part 2: The Command-Line Conceptual Barrier</vt:lpstr>
      <vt:lpstr>About Me</vt:lpstr>
      <vt:lpstr>About This Workshop</vt:lpstr>
      <vt:lpstr>About SACM and AWC</vt:lpstr>
      <vt:lpstr>Scope*</vt:lpstr>
      <vt:lpstr>The Command-Line</vt:lpstr>
      <vt:lpstr>CLI Commands</vt:lpstr>
      <vt:lpstr>Invoking Computer Programs</vt:lpstr>
      <vt:lpstr>GUI vs CLI</vt:lpstr>
      <vt:lpstr>Various Names / Flavors / Options</vt:lpstr>
      <vt:lpstr>EX) Bash</vt:lpstr>
      <vt:lpstr>The Mental Work – Memorize UNIX commands</vt:lpstr>
      <vt:lpstr>PowerPoint Presentation</vt:lpstr>
      <vt:lpstr>Extremely Useful Shortcuts</vt:lpstr>
      <vt:lpstr>Ex: Create a “developer folder” for your projects</vt:lpstr>
      <vt:lpstr>Break</vt:lpstr>
      <vt:lpstr>2. Git at a High Level</vt:lpstr>
      <vt:lpstr>What Git is</vt:lpstr>
      <vt:lpstr>What Git is not</vt:lpstr>
      <vt:lpstr>How Does Git Work?</vt:lpstr>
      <vt:lpstr>What does Git Not Do?</vt:lpstr>
      <vt:lpstr>Why you should use Git on the command line</vt:lpstr>
      <vt:lpstr>Setting Up Git Bash</vt:lpstr>
      <vt:lpstr>Git Commands</vt:lpstr>
      <vt:lpstr>Git Repository</vt:lpstr>
      <vt:lpstr>PowerPoint Presentation</vt:lpstr>
      <vt:lpstr>PowerPoint Presentation</vt:lpstr>
      <vt:lpstr>Four Stages of a File</vt:lpstr>
      <vt:lpstr>Ex: Make “developer folder” into a repository</vt:lpstr>
      <vt:lpstr>Distributed Git Repositories</vt:lpstr>
      <vt:lpstr>End of Part 1 of Workshop</vt:lpstr>
      <vt:lpstr>Adding a remote using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 Bash</dc:title>
  <dc:creator>Clay Curry</dc:creator>
  <cp:lastModifiedBy>Curry, Clayton B.</cp:lastModifiedBy>
  <cp:revision>3</cp:revision>
  <dcterms:created xsi:type="dcterms:W3CDTF">2021-02-10T22:28:59Z</dcterms:created>
  <dcterms:modified xsi:type="dcterms:W3CDTF">2022-06-23T18:44:42Z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0x01010013FB9C201DEA8C44AFA174373146D432</vt:lpwstr>
  </property>
</Properties>
</file>