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5" r:id="rId2"/>
    <p:sldMasterId id="2147483746" r:id="rId3"/>
  </p:sldMasterIdLst>
  <p:notesMasterIdLst>
    <p:notesMasterId r:id="rId51"/>
  </p:notesMasterIdLst>
  <p:sldIdLst>
    <p:sldId id="335" r:id="rId4"/>
    <p:sldId id="615" r:id="rId5"/>
    <p:sldId id="622" r:id="rId6"/>
    <p:sldId id="623" r:id="rId7"/>
    <p:sldId id="624" r:id="rId8"/>
    <p:sldId id="607" r:id="rId9"/>
    <p:sldId id="618" r:id="rId10"/>
    <p:sldId id="611" r:id="rId11"/>
    <p:sldId id="626" r:id="rId12"/>
    <p:sldId id="584" r:id="rId13"/>
    <p:sldId id="625" r:id="rId14"/>
    <p:sldId id="552" r:id="rId15"/>
    <p:sldId id="553" r:id="rId16"/>
    <p:sldId id="559" r:id="rId17"/>
    <p:sldId id="561" r:id="rId18"/>
    <p:sldId id="612" r:id="rId19"/>
    <p:sldId id="562" r:id="rId20"/>
    <p:sldId id="603" r:id="rId21"/>
    <p:sldId id="613" r:id="rId22"/>
    <p:sldId id="617" r:id="rId23"/>
    <p:sldId id="610" r:id="rId24"/>
    <p:sldId id="390" r:id="rId25"/>
    <p:sldId id="509" r:id="rId26"/>
    <p:sldId id="510" r:id="rId27"/>
    <p:sldId id="511" r:id="rId28"/>
    <p:sldId id="512" r:id="rId29"/>
    <p:sldId id="513" r:id="rId30"/>
    <p:sldId id="514" r:id="rId31"/>
    <p:sldId id="516" r:id="rId32"/>
    <p:sldId id="563" r:id="rId33"/>
    <p:sldId id="597" r:id="rId34"/>
    <p:sldId id="614" r:id="rId35"/>
    <p:sldId id="585" r:id="rId36"/>
    <p:sldId id="518" r:id="rId37"/>
    <p:sldId id="519" r:id="rId38"/>
    <p:sldId id="520" r:id="rId39"/>
    <p:sldId id="521" r:id="rId40"/>
    <p:sldId id="619" r:id="rId41"/>
    <p:sldId id="620" r:id="rId42"/>
    <p:sldId id="621" r:id="rId43"/>
    <p:sldId id="522" r:id="rId44"/>
    <p:sldId id="523" r:id="rId45"/>
    <p:sldId id="524" r:id="rId46"/>
    <p:sldId id="525" r:id="rId47"/>
    <p:sldId id="526" r:id="rId48"/>
    <p:sldId id="586" r:id="rId49"/>
    <p:sldId id="606" r:id="rId5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8229" autoAdjust="0"/>
  </p:normalViewPr>
  <p:slideViewPr>
    <p:cSldViewPr snapToGrid="0">
      <p:cViewPr varScale="1">
        <p:scale>
          <a:sx n="72" d="100"/>
          <a:sy n="72" d="100"/>
        </p:scale>
        <p:origin x="125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8E404-979C-4370-AC61-592C5778967D}" type="datetimeFigureOut">
              <a:rPr lang="fr-FR" smtClean="0"/>
              <a:pPr/>
              <a:t>12/01/2020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5F81D-408C-4CE5-B17A-096DA7926E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556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va commencer avec le premier cours …..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02A41-607D-44D1-BD43-DE3EB79436FD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983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ces</a:t>
            </a:r>
            <a:r>
              <a:rPr lang="fr-FR" baseline="0" dirty="0" smtClean="0"/>
              <a:t> slides de ce premier cours , je vais </a:t>
            </a:r>
            <a:r>
              <a:rPr lang="fr-FR" baseline="0" dirty="0" err="1" smtClean="0"/>
              <a:t>duscuter</a:t>
            </a:r>
            <a:r>
              <a:rPr lang="fr-FR" baseline="0" dirty="0" smtClean="0"/>
              <a:t> ….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02A41-607D-44D1-BD43-DE3EB79436FD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069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5F81D-408C-4CE5-B17A-096DA7926E38}" type="slidenum">
              <a:rPr lang="fr-FR" smtClean="0"/>
              <a:pPr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247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5F81D-408C-4CE5-B17A-096DA7926E38}" type="slidenum">
              <a:rPr lang="fr-FR" smtClean="0"/>
              <a:pPr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303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5F81D-408C-4CE5-B17A-096DA7926E38}" type="slidenum">
              <a:rPr lang="fr-FR" smtClean="0"/>
              <a:pPr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947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fr-FR" dirty="0" smtClean="0"/>
              <a:t>Type d’œuvre : article,</a:t>
            </a:r>
            <a:r>
              <a:rPr lang="fr-FR" baseline="0" dirty="0" smtClean="0"/>
              <a:t> book, </a:t>
            </a:r>
            <a:r>
              <a:rPr lang="fr-FR" baseline="0" dirty="0" err="1" smtClean="0"/>
              <a:t>manual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B42F9-4EF2-4CBF-B306-3313CC3AA642}" type="slidenum">
              <a:rPr lang="fr-FR" smtClean="0"/>
              <a:pPr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521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5F81D-408C-4CE5-B17A-096DA7926E38}" type="slidenum">
              <a:rPr lang="fr-FR" smtClean="0"/>
              <a:pPr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2797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5F81D-408C-4CE5-B17A-096DA7926E38}" type="slidenum">
              <a:rPr lang="fr-FR" smtClean="0"/>
              <a:pPr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390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ces</a:t>
            </a:r>
            <a:r>
              <a:rPr lang="fr-FR" baseline="0" dirty="0" smtClean="0"/>
              <a:t> slides de ce premier cours , je vais </a:t>
            </a:r>
            <a:r>
              <a:rPr lang="fr-FR" baseline="0" dirty="0" err="1" smtClean="0"/>
              <a:t>duscuter</a:t>
            </a:r>
            <a:r>
              <a:rPr lang="fr-FR" baseline="0" dirty="0" smtClean="0"/>
              <a:t> ….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02A41-607D-44D1-BD43-DE3EB79436FD}" type="slidenum">
              <a:rPr lang="fr-FR" smtClean="0"/>
              <a:pPr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865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5F81D-408C-4CE5-B17A-096DA7926E38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801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ces</a:t>
            </a:r>
            <a:r>
              <a:rPr lang="fr-FR" baseline="0" dirty="0" smtClean="0"/>
              <a:t> slides de ce premier cours , je vais </a:t>
            </a:r>
            <a:r>
              <a:rPr lang="fr-FR" baseline="0" dirty="0" err="1" smtClean="0"/>
              <a:t>duscuter</a:t>
            </a:r>
            <a:r>
              <a:rPr lang="fr-FR" baseline="0" dirty="0" smtClean="0"/>
              <a:t> ….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02A41-607D-44D1-BD43-DE3EB79436FD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760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B42F9-4EF2-4CBF-B306-3313CC3AA642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368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5F81D-408C-4CE5-B17A-096DA7926E38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206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5F81D-408C-4CE5-B17A-096DA7926E38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342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ces</a:t>
            </a:r>
            <a:r>
              <a:rPr lang="fr-FR" baseline="0" dirty="0" smtClean="0"/>
              <a:t> slides de ce premier cours , je vais </a:t>
            </a:r>
            <a:r>
              <a:rPr lang="fr-FR" baseline="0" dirty="0" err="1" smtClean="0"/>
              <a:t>duscuter</a:t>
            </a:r>
            <a:r>
              <a:rPr lang="fr-FR" baseline="0" dirty="0" smtClean="0"/>
              <a:t> ….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02A41-607D-44D1-BD43-DE3EB79436FD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054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ces</a:t>
            </a:r>
            <a:r>
              <a:rPr lang="fr-FR" baseline="0" dirty="0" smtClean="0"/>
              <a:t> slides de ce premier cours , je vais </a:t>
            </a:r>
            <a:r>
              <a:rPr lang="fr-FR" baseline="0" dirty="0" err="1" smtClean="0"/>
              <a:t>duscuter</a:t>
            </a:r>
            <a:r>
              <a:rPr lang="fr-FR" baseline="0" dirty="0" smtClean="0"/>
              <a:t> ….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02A41-607D-44D1-BD43-DE3EB79436FD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886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ces</a:t>
            </a:r>
            <a:r>
              <a:rPr lang="fr-FR" baseline="0" dirty="0" smtClean="0"/>
              <a:t> slides de ce premier cours , je vais </a:t>
            </a:r>
            <a:r>
              <a:rPr lang="fr-FR" baseline="0" dirty="0" err="1" smtClean="0"/>
              <a:t>duscuter</a:t>
            </a:r>
            <a:r>
              <a:rPr lang="fr-FR" baseline="0" dirty="0" smtClean="0"/>
              <a:t> ….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02A41-607D-44D1-BD43-DE3EB79436FD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14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17C3-3368-4C80-9B8A-B07510E410EE}" type="datetime1">
              <a:rPr lang="fr-FR" smtClean="0"/>
              <a:pPr/>
              <a:t>12/01/2020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23F-9B63-4C35-AEA0-64A9D78747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87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BF28-0F9F-4924-B521-8B66E8A15399}" type="datetime1">
              <a:rPr lang="fr-FR" smtClean="0"/>
              <a:pPr/>
              <a:t>12/01/2020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23F-9B63-4C35-AEA0-64A9D78747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33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F931-DFC3-4A02-9A9E-51A9B6E9E2AF}" type="datetime1">
              <a:rPr lang="fr-FR" smtClean="0"/>
              <a:pPr/>
              <a:t>12/01/2020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23F-9B63-4C35-AEA0-64A9D78747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774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745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A1DDA-29E0-48A4-B7D6-2249BAB93611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12/01/2020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E0BF-48EA-4269-9F83-92E0F9D4ACE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859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DCFE-4E59-423D-AA54-95693DD7148A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12/01/2020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E0BF-48EA-4269-9F83-92E0F9D4ACE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80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DE51-A169-4C48-B358-CA671C068705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12/01/2020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E0BF-48EA-4269-9F83-92E0F9D4ACE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572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80E4-F7A4-4FC7-A551-8B1D35E8FD60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12/01/2020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E0BF-48EA-4269-9F83-92E0F9D4ACE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200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23A-0D65-41DC-AE41-C80C99945AC1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12/01/2020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E0BF-48EA-4269-9F83-92E0F9D4ACE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189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92C-245E-49F6-9A15-1028AF720807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12/01/2020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E0BF-48EA-4269-9F83-92E0F9D4ACE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925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BD10-8EEB-4D7C-9B0A-BCB4A203E6B8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12/01/2020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E0BF-48EA-4269-9F83-92E0F9D4ACE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01E3-5502-435E-AB89-D9A0A333B765}" type="datetime1">
              <a:rPr lang="fr-FR" smtClean="0"/>
              <a:pPr/>
              <a:t>12/01/2020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23F-9B63-4C35-AEA0-64A9D78747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1843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F689-8428-4FE9-B5B5-B7D05CCBE6DC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12/01/2020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E0BF-48EA-4269-9F83-92E0F9D4ACE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8636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0ECA-A861-407F-9858-C62C39AA69C1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12/01/2020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E0BF-48EA-4269-9F83-92E0F9D4ACE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3766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8AD7-FE65-4122-9C7E-35CB5C3271C4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12/01/2020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E0BF-48EA-4269-9F83-92E0F9D4ACE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5927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51A4-CAAE-4AE3-9672-B7C586E8DC20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12/01/2020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E0BF-48EA-4269-9F83-92E0F9D4ACE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9281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3632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1E23-9C78-45E1-AB36-E4FE13F053A0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12/01/2020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4BD0-7552-4F81-B226-55B2A7CEA8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1572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1E23-9C78-45E1-AB36-E4FE13F053A0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12/01/2020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4BD0-7552-4F81-B226-55B2A7CEA8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4037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1E23-9C78-45E1-AB36-E4FE13F053A0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12/01/2020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4BD0-7552-4F81-B226-55B2A7CEA8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6347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1E23-9C78-45E1-AB36-E4FE13F053A0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12/01/2020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4BD0-7552-4F81-B226-55B2A7CEA8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071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1E23-9C78-45E1-AB36-E4FE13F053A0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12/01/2020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4BD0-7552-4F81-B226-55B2A7CEA8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28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F4EB-331C-410C-B154-634C639479C6}" type="datetime1">
              <a:rPr lang="fr-FR" smtClean="0"/>
              <a:pPr/>
              <a:t>12/01/2020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23F-9B63-4C35-AEA0-64A9D78747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2326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1E23-9C78-45E1-AB36-E4FE13F053A0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12/01/2020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4BD0-7552-4F81-B226-55B2A7CEA8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6717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1E23-9C78-45E1-AB36-E4FE13F053A0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12/01/2020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4BD0-7552-4F81-B226-55B2A7CEA8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4671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1E23-9C78-45E1-AB36-E4FE13F053A0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12/01/2020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4BD0-7552-4F81-B226-55B2A7CEA8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3474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1E23-9C78-45E1-AB36-E4FE13F053A0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12/01/2020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4BD0-7552-4F81-B226-55B2A7CEA8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9168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1E23-9C78-45E1-AB36-E4FE13F053A0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12/01/2020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4BD0-7552-4F81-B226-55B2A7CEA8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0739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1E23-9C78-45E1-AB36-E4FE13F053A0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12/01/2020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4BD0-7552-4F81-B226-55B2A7CEA8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23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B944-A14F-43B6-858E-EAF0616EE079}" type="datetime1">
              <a:rPr lang="fr-FR" smtClean="0"/>
              <a:pPr/>
              <a:t>12/01/2020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23F-9B63-4C35-AEA0-64A9D78747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8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A8FA-74BE-4A75-96AD-41FA1C937366}" type="datetime1">
              <a:rPr lang="fr-FR" smtClean="0"/>
              <a:pPr/>
              <a:t>12/01/2020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23F-9B63-4C35-AEA0-64A9D78747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51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D0E2-DABD-40C1-97B9-FB71C294BD41}" type="datetime1">
              <a:rPr lang="fr-FR" smtClean="0"/>
              <a:pPr/>
              <a:t>12/01/2020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23F-9B63-4C35-AEA0-64A9D78747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AE4C-D85B-4FBB-8FF3-E776A3A6603F}" type="datetime1">
              <a:rPr lang="fr-FR" smtClean="0"/>
              <a:pPr/>
              <a:t>12/01/2020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23F-9B63-4C35-AEA0-64A9D78747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84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2067-1225-4896-BF76-BCF30EFDD880}" type="datetime1">
              <a:rPr lang="fr-FR" smtClean="0"/>
              <a:pPr/>
              <a:t>12/01/2020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23F-9B63-4C35-AEA0-64A9D78747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09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BBDF-738F-4D01-A10F-221741C13812}" type="datetime1">
              <a:rPr lang="fr-FR" smtClean="0"/>
              <a:pPr/>
              <a:t>12/01/2020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23F-9B63-4C35-AEA0-64A9D78747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80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36B19-CF5E-4F2C-8858-CCEDFD5B9E1D}" type="datetime1">
              <a:rPr lang="fr-FR" smtClean="0"/>
              <a:pPr/>
              <a:t>12/01/2020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F323F-9B63-4C35-AEA0-64A9D78747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365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3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31DF0-8FFB-4D07-A2EA-5ED1506D4A4B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12/01/2020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4E0BF-48EA-4269-9F83-92E0F9D4ACE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16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5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41E23-9C78-45E1-AB36-E4FE13F053A0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12/01/2020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F4BD0-7552-4F81-B226-55B2A7CEA8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94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formatik.uni-freiburg.de/~frank/ENG/latex-course/latex-course-3/latex-course-3_en.html" TargetMode="External"/><Relationship Id="rId3" Type="http://schemas.openxmlformats.org/officeDocument/2006/relationships/hyperlink" Target="http://www.ukonline.be/programmation/latex/tutoriel/" TargetMode="External"/><Relationship Id="rId7" Type="http://schemas.openxmlformats.org/officeDocument/2006/relationships/hyperlink" Target="http://stephlefevre.free.fr/LaTeX/BibTeX.php" TargetMode="External"/><Relationship Id="rId2" Type="http://schemas.openxmlformats.org/officeDocument/2006/relationships/hyperlink" Target="http://fr.wikibooks.org/wiki/LaTe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rappa.univ-lille3.fr/FAQ-LaTeX/" TargetMode="External"/><Relationship Id="rId5" Type="http://schemas.openxmlformats.org/officeDocument/2006/relationships/hyperlink" Target="http://www.siteduzero.com/tutoriel-3-258578-qu-est-ce-que-latex.html" TargetMode="External"/><Relationship Id="rId4" Type="http://schemas.openxmlformats.org/officeDocument/2006/relationships/hyperlink" Target="http://www.tuteurs.ens.fr/logiciels/latex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A797-8A23-4341-B36C-5BA257B7C4F8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279" y="3480599"/>
            <a:ext cx="2628900" cy="2038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53362" y="4313977"/>
            <a:ext cx="1734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 </a:t>
            </a:r>
            <a:r>
              <a:rPr lang="fr-FR" sz="2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fr-FR" sz="2000" b="1" dirty="0">
              <a:solidFill>
                <a:prstClr val="black">
                  <a:lumMod val="95000"/>
                  <a:lumOff val="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86190" y="823913"/>
            <a:ext cx="74960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prstClr val="black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Université IBN KHALDOUN –TIARET- </a:t>
            </a:r>
          </a:p>
          <a:p>
            <a:r>
              <a:rPr lang="fr-FR" sz="2400" dirty="0">
                <a:solidFill>
                  <a:prstClr val="black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Faculté Des Mathématiques et de l’informatique</a:t>
            </a:r>
          </a:p>
          <a:p>
            <a:r>
              <a:rPr lang="fr-FR" sz="2400" dirty="0">
                <a:solidFill>
                  <a:prstClr val="black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Département d’informatique,  -</a:t>
            </a:r>
            <a:r>
              <a:rPr lang="fr-FR" sz="2400" dirty="0" smtClean="0">
                <a:solidFill>
                  <a:prstClr val="black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2019/2020-</a:t>
            </a:r>
            <a:endParaRPr lang="fr-FR" sz="2400" dirty="0">
              <a:solidFill>
                <a:prstClr val="black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87323" y="3806043"/>
            <a:ext cx="189987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0" dirty="0" smtClean="0">
                <a:solidFill>
                  <a:srgbClr val="FF000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Latex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1938339" y="585788"/>
            <a:ext cx="8301037" cy="5472112"/>
          </a:xfrm>
          <a:prstGeom prst="roundRect">
            <a:avLst>
              <a:gd name="adj" fmla="val 4570"/>
            </a:avLst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1662195" y="130219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Recherche Bibliographique</a:t>
            </a:r>
            <a:endParaRPr lang="fr-FR" sz="5400" dirty="0">
              <a:solidFill>
                <a:srgbClr val="0099FF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3346" y="3976419"/>
            <a:ext cx="15240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8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8610" y="261526"/>
            <a:ext cx="5901091" cy="40808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solidFill>
                  <a:srgbClr val="0099FF"/>
                </a:solidFill>
                <a:latin typeface="Gill Sans MT" panose="020B0502020104020203" pitchFamily="34" charset="0"/>
                <a:ea typeface="+mj-ea"/>
                <a:cs typeface="Arial" panose="020B0604020202020204" pitchFamily="34" charset="0"/>
              </a:rPr>
              <a:t>Document minimal</a:t>
            </a:r>
            <a:endParaRPr lang="en-US" sz="4400" dirty="0">
              <a:solidFill>
                <a:srgbClr val="0099FF"/>
              </a:solidFill>
              <a:latin typeface="Gill Sans MT" panose="020B0502020104020203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42" y="958985"/>
            <a:ext cx="10138419" cy="518801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413" y="2537720"/>
            <a:ext cx="5671587" cy="114638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8" name="Connecteur droit 7"/>
          <p:cNvCxnSpPr/>
          <p:nvPr/>
        </p:nvCxnSpPr>
        <p:spPr>
          <a:xfrm>
            <a:off x="4797287" y="1722783"/>
            <a:ext cx="1736035" cy="108667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65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8610" y="261526"/>
            <a:ext cx="5901091" cy="40808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solidFill>
                  <a:srgbClr val="0099FF"/>
                </a:solidFill>
                <a:latin typeface="Gill Sans MT" panose="020B0502020104020203" pitchFamily="34" charset="0"/>
                <a:ea typeface="+mj-ea"/>
                <a:cs typeface="Arial" panose="020B0604020202020204" pitchFamily="34" charset="0"/>
              </a:rPr>
              <a:t>Classes de document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628" y="937346"/>
            <a:ext cx="9279596" cy="533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9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dirty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Commande et environnement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276" y="1276971"/>
            <a:ext cx="9479447" cy="528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6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4800" dirty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Exemples de commandes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14" y="1939959"/>
            <a:ext cx="9644796" cy="224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0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dirty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Exemples d’environnements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23F-9B63-4C35-AEA0-64A9D7874727}" type="slidenum">
              <a:rPr lang="fr-FR" smtClean="0"/>
              <a:pPr/>
              <a:t>14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642" y="1646238"/>
            <a:ext cx="9006715" cy="384685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777" y="5623340"/>
            <a:ext cx="42195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1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dirty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Caractères spéciaux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A797-8A23-4341-B36C-5BA257B7C4F8}" type="slidenum">
              <a:rPr lang="fr-FR" smtClean="0"/>
              <a:pPr/>
              <a:t>15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243" y="1623626"/>
            <a:ext cx="8198748" cy="473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4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8610" y="261526"/>
            <a:ext cx="5901091" cy="40808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solidFill>
                  <a:srgbClr val="0099FF"/>
                </a:solidFill>
                <a:latin typeface="Gill Sans MT" panose="020B0502020104020203" pitchFamily="34" charset="0"/>
                <a:ea typeface="+mj-ea"/>
                <a:cs typeface="Arial" panose="020B0604020202020204" pitchFamily="34" charset="0"/>
              </a:rPr>
              <a:t>Structure de </a:t>
            </a:r>
            <a:r>
              <a:rPr lang="en-US" sz="4400" dirty="0" smtClean="0">
                <a:solidFill>
                  <a:srgbClr val="0099FF"/>
                </a:solidFill>
                <a:latin typeface="Gill Sans MT" panose="020B0502020104020203" pitchFamily="34" charset="0"/>
                <a:ea typeface="+mj-ea"/>
                <a:cs typeface="Arial" panose="020B0604020202020204" pitchFamily="34" charset="0"/>
              </a:rPr>
              <a:t>document (1/2)</a:t>
            </a:r>
            <a:endParaRPr lang="en-US" sz="4400" dirty="0">
              <a:solidFill>
                <a:srgbClr val="0099FF"/>
              </a:solidFill>
              <a:latin typeface="Gill Sans MT" panose="020B0502020104020203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472" y="3166418"/>
            <a:ext cx="6643734" cy="233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Connecteur droit avec flèche 15"/>
          <p:cNvCxnSpPr/>
          <p:nvPr/>
        </p:nvCxnSpPr>
        <p:spPr>
          <a:xfrm rot="5400000" flipH="1" flipV="1">
            <a:off x="6239670" y="2999578"/>
            <a:ext cx="571504" cy="1588"/>
          </a:xfrm>
          <a:prstGeom prst="straightConnector1">
            <a:avLst/>
          </a:prstGeom>
          <a:ln w="25400"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17"/>
          <p:cNvCxnSpPr/>
          <p:nvPr/>
        </p:nvCxnSpPr>
        <p:spPr>
          <a:xfrm>
            <a:off x="5667372" y="4000504"/>
            <a:ext cx="71438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18"/>
          <p:cNvCxnSpPr/>
          <p:nvPr/>
        </p:nvCxnSpPr>
        <p:spPr>
          <a:xfrm rot="5400000" flipH="1" flipV="1">
            <a:off x="7739868" y="2999578"/>
            <a:ext cx="571504" cy="1588"/>
          </a:xfrm>
          <a:prstGeom prst="straightConnector1">
            <a:avLst/>
          </a:prstGeom>
          <a:ln w="25400"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19"/>
          <p:cNvCxnSpPr/>
          <p:nvPr/>
        </p:nvCxnSpPr>
        <p:spPr>
          <a:xfrm rot="5400000" flipH="1" flipV="1">
            <a:off x="4096530" y="2928140"/>
            <a:ext cx="571504" cy="1588"/>
          </a:xfrm>
          <a:prstGeom prst="straightConnector1">
            <a:avLst/>
          </a:prstGeom>
          <a:ln w="25400"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20"/>
          <p:cNvCxnSpPr/>
          <p:nvPr/>
        </p:nvCxnSpPr>
        <p:spPr>
          <a:xfrm>
            <a:off x="4524364" y="4643446"/>
            <a:ext cx="71438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21"/>
          <p:cNvCxnSpPr/>
          <p:nvPr/>
        </p:nvCxnSpPr>
        <p:spPr>
          <a:xfrm>
            <a:off x="4381488" y="5214950"/>
            <a:ext cx="71438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22"/>
          <p:cNvSpPr txBox="1"/>
          <p:nvPr/>
        </p:nvSpPr>
        <p:spPr>
          <a:xfrm>
            <a:off x="7381884" y="2345288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</a:rPr>
              <a:t>Type de document</a:t>
            </a:r>
          </a:p>
        </p:txBody>
      </p:sp>
      <p:sp>
        <p:nvSpPr>
          <p:cNvPr id="12" name="ZoneTexte 23"/>
          <p:cNvSpPr txBox="1"/>
          <p:nvPr/>
        </p:nvSpPr>
        <p:spPr>
          <a:xfrm>
            <a:off x="6167438" y="234528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</a:rPr>
              <a:t>papier</a:t>
            </a:r>
          </a:p>
        </p:txBody>
      </p:sp>
      <p:sp>
        <p:nvSpPr>
          <p:cNvPr id="13" name="ZoneTexte 24"/>
          <p:cNvSpPr txBox="1"/>
          <p:nvPr/>
        </p:nvSpPr>
        <p:spPr>
          <a:xfrm>
            <a:off x="3809984" y="227385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</a:rPr>
              <a:t>Taille de police</a:t>
            </a:r>
          </a:p>
        </p:txBody>
      </p:sp>
      <p:sp>
        <p:nvSpPr>
          <p:cNvPr id="14" name="ZoneTexte 25"/>
          <p:cNvSpPr txBox="1"/>
          <p:nvPr/>
        </p:nvSpPr>
        <p:spPr>
          <a:xfrm>
            <a:off x="6453190" y="3714753"/>
            <a:ext cx="278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</a:rPr>
              <a:t>Charger package qui va afficher les accents</a:t>
            </a:r>
          </a:p>
        </p:txBody>
      </p:sp>
      <p:sp>
        <p:nvSpPr>
          <p:cNvPr id="15" name="ZoneTexte 26"/>
          <p:cNvSpPr txBox="1"/>
          <p:nvPr/>
        </p:nvSpPr>
        <p:spPr>
          <a:xfrm>
            <a:off x="5310182" y="4488428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</a:rPr>
              <a:t>Saisir votre texte</a:t>
            </a:r>
          </a:p>
        </p:txBody>
      </p:sp>
      <p:sp>
        <p:nvSpPr>
          <p:cNvPr id="16" name="ZoneTexte 27"/>
          <p:cNvSpPr txBox="1"/>
          <p:nvPr/>
        </p:nvSpPr>
        <p:spPr>
          <a:xfrm>
            <a:off x="5167306" y="4988494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</a:rPr>
              <a:t>Fin de votre document</a:t>
            </a:r>
          </a:p>
        </p:txBody>
      </p:sp>
    </p:spTree>
    <p:extLst>
      <p:ext uri="{BB962C8B-B14F-4D97-AF65-F5344CB8AC3E}">
        <p14:creationId xmlns:p14="http://schemas.microsoft.com/office/powerpoint/2010/main" val="7546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6000" dirty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Structurer le </a:t>
            </a:r>
            <a:r>
              <a:rPr lang="fr-FR" sz="6000" dirty="0" smtClean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document </a:t>
            </a:r>
            <a:r>
              <a:rPr lang="en-US" sz="6000" dirty="0" smtClean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(2/2</a:t>
            </a:r>
            <a:r>
              <a:rPr lang="en-US" sz="6000" dirty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)</a:t>
            </a:r>
            <a:br>
              <a:rPr lang="en-US" sz="6000" dirty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endParaRPr lang="fr-FR" sz="6000" dirty="0">
              <a:solidFill>
                <a:srgbClr val="0099FF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23F-9B63-4C35-AEA0-64A9D7874727}" type="slidenum">
              <a:rPr lang="fr-FR" smtClean="0"/>
              <a:pPr/>
              <a:t>17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174" y="1495425"/>
            <a:ext cx="9380552" cy="437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81200" y="642926"/>
            <a:ext cx="8229600" cy="1143000"/>
          </a:xfrm>
        </p:spPr>
        <p:txBody>
          <a:bodyPr>
            <a:normAutofit/>
          </a:bodyPr>
          <a:lstStyle/>
          <a:p>
            <a:r>
              <a:rPr lang="fr-FR" sz="5400" dirty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Organisation de document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81200" y="1928803"/>
            <a:ext cx="8229600" cy="4525963"/>
          </a:xfrm>
        </p:spPr>
        <p:txBody>
          <a:bodyPr>
            <a:normAutofit/>
          </a:bodyPr>
          <a:lstStyle/>
          <a:p>
            <a:r>
              <a:rPr lang="fr-FR" sz="2800" dirty="0"/>
              <a:t>Table de matières : </a:t>
            </a:r>
          </a:p>
          <a:p>
            <a:r>
              <a:rPr lang="fr-FR" sz="2800" dirty="0"/>
              <a:t>Liste des figures : </a:t>
            </a:r>
          </a:p>
          <a:p>
            <a:r>
              <a:rPr lang="fr-FR" sz="2800" dirty="0"/>
              <a:t>Liste des tableaux :  </a:t>
            </a:r>
          </a:p>
          <a:p>
            <a:r>
              <a:rPr lang="fr-FR" sz="2800" dirty="0"/>
              <a:t>Annexe : </a:t>
            </a:r>
          </a:p>
          <a:p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81621" y="3052760"/>
            <a:ext cx="2435659" cy="37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81620" y="2045700"/>
            <a:ext cx="2571769" cy="31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73224" y="2571745"/>
            <a:ext cx="2151536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52860" y="3643314"/>
            <a:ext cx="2591253" cy="1071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054929" y="5069550"/>
            <a:ext cx="7219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/>
              <a:t>\</a:t>
            </a:r>
            <a:r>
              <a:rPr lang="fr-FR" sz="2400" dirty="0" err="1"/>
              <a:t>usepackage</a:t>
            </a:r>
            <a:r>
              <a:rPr lang="fr-FR" sz="2400" dirty="0"/>
              <a:t>[Lenny]{</a:t>
            </a:r>
            <a:r>
              <a:rPr lang="fr-FR" sz="2400" dirty="0" err="1"/>
              <a:t>fncychap</a:t>
            </a:r>
            <a:r>
              <a:rPr lang="fr-FR" sz="2400" dirty="0"/>
              <a:t>} </a:t>
            </a:r>
            <a:r>
              <a:rPr lang="fr-FR" sz="2400" dirty="0">
                <a:solidFill>
                  <a:srgbClr val="FF0000"/>
                </a:solidFill>
              </a:rPr>
              <a:t>%% en-tête des chapitres</a:t>
            </a:r>
          </a:p>
        </p:txBody>
      </p:sp>
    </p:spTree>
    <p:extLst>
      <p:ext uri="{BB962C8B-B14F-4D97-AF65-F5344CB8AC3E}">
        <p14:creationId xmlns:p14="http://schemas.microsoft.com/office/powerpoint/2010/main" val="13666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Eléments de structure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fr-FR" sz="28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</a:t>
            </a:r>
            <a:r>
              <a:rPr lang="fr-FR" sz="2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fr-FR" sz="28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ThesisAcknowledgments</a:t>
            </a:r>
            <a:r>
              <a:rPr lang="fr-FR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fr-F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fr-FR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</a:t>
            </a:r>
            <a:r>
              <a:rPr lang="fr-F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{center}</a:t>
            </a:r>
          </a:p>
          <a:p>
            <a:pPr marL="0" indent="0">
              <a:buNone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C'est avec grand plaisir que je réserve cette page, en signe de gratitude et de reconnaissance à tous ceux qui m'ont aidée à la réalisation de ce travail.</a:t>
            </a:r>
          </a:p>
          <a:p>
            <a:pPr marL="0" indent="0">
              <a:buNone/>
            </a:pPr>
            <a:r>
              <a:rPr lang="fr-F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\end{center}</a:t>
            </a:r>
          </a:p>
          <a:p>
            <a:pPr marL="0" indent="0">
              <a:buNone/>
            </a:pP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Je  remercie,  tout  d'abord,</a:t>
            </a:r>
            <a:endParaRPr lang="fr-F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\end{</a:t>
            </a:r>
            <a:r>
              <a:rPr lang="fr-FR" sz="2800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ThesisAcknowledgments</a:t>
            </a:r>
            <a:r>
              <a:rPr lang="fr-FR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39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Latex</a:t>
            </a:r>
            <a:endParaRPr lang="en-US" sz="5400" dirty="0">
              <a:solidFill>
                <a:srgbClr val="0099FF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>
                <a:solidFill>
                  <a:prstClr val="black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Système de composition de documents professionnels gratuit et </a:t>
            </a:r>
            <a:r>
              <a:rPr lang="fr-FR" dirty="0" err="1" smtClean="0">
                <a:solidFill>
                  <a:prstClr val="black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multi-plateforme</a:t>
            </a:r>
            <a:endParaRPr lang="fr-FR" dirty="0" smtClean="0">
              <a:solidFill>
                <a:prstClr val="black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dirty="0" smtClean="0">
              <a:solidFill>
                <a:prstClr val="black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prstClr val="black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Logiciels </a:t>
            </a:r>
            <a:r>
              <a:rPr lang="fr-FR" dirty="0">
                <a:solidFill>
                  <a:prstClr val="black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gratuits utiles </a:t>
            </a:r>
            <a:r>
              <a:rPr lang="fr-FR" dirty="0" smtClean="0">
                <a:solidFill>
                  <a:prstClr val="black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à </a:t>
            </a:r>
            <a:r>
              <a:rPr lang="fr-FR" dirty="0">
                <a:solidFill>
                  <a:prstClr val="black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l’élaboration d’une </a:t>
            </a:r>
            <a:r>
              <a:rPr lang="fr-FR" dirty="0" smtClean="0">
                <a:solidFill>
                  <a:prstClr val="black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thèse</a:t>
            </a:r>
          </a:p>
          <a:p>
            <a:pPr marL="0" indent="0">
              <a:buNone/>
            </a:pPr>
            <a:endParaRPr lang="fr-FR" dirty="0" smtClean="0">
              <a:solidFill>
                <a:prstClr val="black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dirty="0">
                <a:solidFill>
                  <a:prstClr val="black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Robuste et capable de gérer de gros documents (700+ pages</a:t>
            </a:r>
            <a:r>
              <a:rPr lang="fr-FR" dirty="0" smtClean="0">
                <a:solidFill>
                  <a:prstClr val="black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>
              <a:solidFill>
                <a:prstClr val="black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dirty="0">
                <a:solidFill>
                  <a:prstClr val="black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Insertion de formules mathématiques, graphes, schémas...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E0BF-48EA-4269-9F83-92E0F9D4ACE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79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Eléments de structure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3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fr-FR" sz="3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</a:t>
            </a:r>
            <a:r>
              <a:rPr lang="fr-FR" sz="3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fr-FR" sz="3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ThesisDedication</a:t>
            </a:r>
            <a:r>
              <a:rPr lang="fr-FR" sz="3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fr-FR" sz="3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fr-F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fr-FR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begin</a:t>
            </a:r>
            <a:r>
              <a:rPr lang="fr-F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fr-FR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flushright</a:t>
            </a:r>
            <a:r>
              <a:rPr lang="fr-F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fr-FR" sz="36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   \</a:t>
            </a:r>
            <a:r>
              <a:rPr lang="fr-FR" sz="3600" dirty="0" err="1">
                <a:latin typeface="Arial" panose="020B0604020202020204" pitchFamily="34" charset="0"/>
                <a:cs typeface="Arial" panose="020B0604020202020204" pitchFamily="34" charset="0"/>
              </a:rPr>
              <a:t>textit</a:t>
            </a:r>
            <a:r>
              <a:rPr lang="fr-FR" sz="3600" dirty="0">
                <a:latin typeface="Arial" panose="020B0604020202020204" pitchFamily="34" charset="0"/>
                <a:cs typeface="Arial" panose="020B0604020202020204" pitchFamily="34" charset="0"/>
              </a:rPr>
              <a:t>{A mes très chers parents}</a:t>
            </a:r>
            <a:r>
              <a:rPr lang="fr-FR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\\</a:t>
            </a:r>
          </a:p>
          <a:p>
            <a:pPr marL="0" indent="0">
              <a:buNone/>
            </a:pPr>
            <a:r>
              <a:rPr lang="fr-F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   \</a:t>
            </a:r>
            <a:r>
              <a:rPr lang="fr-FR" sz="3600" dirty="0">
                <a:latin typeface="Arial" panose="020B0604020202020204" pitchFamily="34" charset="0"/>
                <a:cs typeface="Arial" panose="020B0604020202020204" pitchFamily="34" charset="0"/>
              </a:rPr>
              <a:t>end{</a:t>
            </a:r>
            <a:r>
              <a:rPr lang="fr-FR" sz="3600" dirty="0" err="1">
                <a:latin typeface="Arial" panose="020B0604020202020204" pitchFamily="34" charset="0"/>
                <a:cs typeface="Arial" panose="020B0604020202020204" pitchFamily="34" charset="0"/>
              </a:rPr>
              <a:t>flushright</a:t>
            </a:r>
            <a:r>
              <a:rPr lang="fr-FR" sz="3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fr-FR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3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\end{</a:t>
            </a:r>
            <a:r>
              <a:rPr lang="fr-FR" sz="3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ThesisDedication</a:t>
            </a:r>
            <a:r>
              <a:rPr lang="fr-FR" sz="3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fr-F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4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Eléments de structure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7030A0"/>
                </a:solidFill>
              </a:rPr>
              <a:t>\</a:t>
            </a:r>
            <a:r>
              <a:rPr lang="fr-FR" dirty="0" err="1">
                <a:solidFill>
                  <a:srgbClr val="7030A0"/>
                </a:solidFill>
              </a:rPr>
              <a:t>begin</a:t>
            </a:r>
            <a:r>
              <a:rPr lang="fr-FR" dirty="0">
                <a:solidFill>
                  <a:srgbClr val="7030A0"/>
                </a:solidFill>
              </a:rPr>
              <a:t>{</a:t>
            </a:r>
            <a:r>
              <a:rPr lang="fr-FR" dirty="0" err="1">
                <a:solidFill>
                  <a:srgbClr val="7030A0"/>
                </a:solidFill>
              </a:rPr>
              <a:t>TheGlossary</a:t>
            </a:r>
            <a:r>
              <a:rPr lang="fr-FR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fr-FR" dirty="0"/>
              <a:t>\item \</a:t>
            </a:r>
            <a:r>
              <a:rPr lang="fr-FR" dirty="0" err="1"/>
              <a:t>textbf</a:t>
            </a:r>
            <a:r>
              <a:rPr lang="fr-FR" dirty="0"/>
              <a:t>{DWA}    :  Administrateur de l'Entrepôt de Données. </a:t>
            </a:r>
          </a:p>
          <a:p>
            <a:pPr marL="0" indent="0">
              <a:buNone/>
            </a:pPr>
            <a:r>
              <a:rPr lang="fr-FR" dirty="0"/>
              <a:t>\item \</a:t>
            </a:r>
            <a:r>
              <a:rPr lang="fr-FR" dirty="0" err="1"/>
              <a:t>textbf</a:t>
            </a:r>
            <a:r>
              <a:rPr lang="fr-FR" dirty="0"/>
              <a:t>{$</a:t>
            </a:r>
            <a:r>
              <a:rPr lang="fr-FR" dirty="0" err="1"/>
              <a:t>A_k</a:t>
            </a:r>
            <a:r>
              <a:rPr lang="fr-FR" dirty="0"/>
              <a:t>$}  :  attribut de Fragmentation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 smtClean="0"/>
              <a:t>….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>
                <a:solidFill>
                  <a:srgbClr val="7030A0"/>
                </a:solidFill>
              </a:rPr>
              <a:t>\end{</a:t>
            </a:r>
            <a:r>
              <a:rPr lang="fr-FR" dirty="0" err="1">
                <a:solidFill>
                  <a:srgbClr val="7030A0"/>
                </a:solidFill>
              </a:rPr>
              <a:t>TheGlossary</a:t>
            </a:r>
            <a:r>
              <a:rPr lang="fr-FR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068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0873" y="1857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Package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23F-9B63-4C35-AEA0-64A9D7874727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416" y="1496751"/>
            <a:ext cx="5844208" cy="317993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593" y="2822314"/>
            <a:ext cx="3712493" cy="88392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5841" y="5021759"/>
            <a:ext cx="8421434" cy="115520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345841" y="2427316"/>
            <a:ext cx="4287715" cy="5486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53645" y="3635127"/>
            <a:ext cx="1729048" cy="4214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09787" y="5591793"/>
            <a:ext cx="4287715" cy="5486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2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Gérer un gros document</a:t>
            </a:r>
            <a:endParaRPr lang="fr-FR" sz="5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23F-9B63-4C35-AEA0-64A9D7874727}" type="slidenum">
              <a:rPr lang="fr-FR" smtClean="0"/>
              <a:pPr/>
              <a:t>23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23" y="1455382"/>
            <a:ext cx="8977098" cy="52660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2823" y="2643447"/>
            <a:ext cx="6680399" cy="6151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32823" y="3408376"/>
            <a:ext cx="8608952" cy="9404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4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8942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dirty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Page de titre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23F-9B63-4C35-AEA0-64A9D7874727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795" y="1170555"/>
            <a:ext cx="9410409" cy="517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1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dirty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Le package </a:t>
            </a:r>
            <a:r>
              <a:rPr lang="fr-FR" sz="4800" dirty="0" err="1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vmargin</a:t>
            </a:r>
            <a:endParaRPr lang="fr-FR" sz="4800" dirty="0">
              <a:solidFill>
                <a:srgbClr val="0099FF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23F-9B63-4C35-AEA0-64A9D7874727}" type="slidenum">
              <a:rPr lang="fr-FR" smtClean="0"/>
              <a:pPr/>
              <a:t>25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6739"/>
            <a:ext cx="10906634" cy="463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5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7637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800" dirty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Insertion d’éléments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23F-9B63-4C35-AEA0-64A9D7874727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5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dirty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Insérer des maths 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23F-9B63-4C35-AEA0-64A9D7874727}" type="slidenum">
              <a:rPr lang="fr-FR" smtClean="0"/>
              <a:pPr/>
              <a:t>27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148" y="1448560"/>
            <a:ext cx="9020103" cy="527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16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dirty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Insérer des listes 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23F-9B63-4C35-AEA0-64A9D7874727}" type="slidenum">
              <a:rPr lang="fr-FR" smtClean="0"/>
              <a:pPr/>
              <a:t>28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605" y="1577514"/>
            <a:ext cx="8164789" cy="47788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dirty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Imbriquer des listes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23F-9B63-4C35-AEA0-64A9D7874727}" type="slidenum">
              <a:rPr lang="fr-FR" smtClean="0"/>
              <a:pPr/>
              <a:t>29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532" y="1566862"/>
            <a:ext cx="8375581" cy="50232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Distribution </a:t>
            </a:r>
            <a:r>
              <a:rPr lang="fr-FR" sz="5400" dirty="0" err="1" smtClean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LaTEX</a:t>
            </a:r>
            <a:r>
              <a:rPr lang="fr-FR" sz="5400" dirty="0" smtClean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fr-FR" sz="5400" dirty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et éditeur</a:t>
            </a:r>
            <a:endParaRPr lang="en-US" sz="5400" dirty="0">
              <a:solidFill>
                <a:srgbClr val="0099FF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Une distribution contient les programmes utiles (</a:t>
            </a:r>
            <a:r>
              <a:rPr lang="fr-FR" dirty="0" smtClean="0"/>
              <a:t>compilateur, convertisseurs</a:t>
            </a:r>
            <a:r>
              <a:rPr lang="fr-FR" dirty="0"/>
              <a:t>...) et des packages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E0BF-48EA-4269-9F83-92E0F9D4ACE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376" y="2895426"/>
            <a:ext cx="6924219" cy="209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0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dirty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Insérer une image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A797-8A23-4341-B36C-5BA257B7C4F8}" type="slidenum">
              <a:rPr lang="fr-FR" smtClean="0"/>
              <a:pPr/>
              <a:t>30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183" y="1907001"/>
            <a:ext cx="8953159" cy="423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1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0696" y="932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dirty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Insérer une figure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A797-8A23-4341-B36C-5BA257B7C4F8}" type="slidenum">
              <a:rPr lang="fr-FR" smtClean="0"/>
              <a:pPr/>
              <a:t>31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880" y="1418770"/>
            <a:ext cx="8112815" cy="520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9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0696" y="932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dirty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Insérer une figure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A797-8A23-4341-B36C-5BA257B7C4F8}" type="slidenum">
              <a:rPr lang="fr-FR" smtClean="0"/>
              <a:pPr/>
              <a:t>32</a:t>
            </a:fld>
            <a:endParaRPr lang="fr-FR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981200" y="1928803"/>
            <a:ext cx="8229600" cy="4525963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</a:t>
            </a:r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/>
              <a:t>Package utilisé : </a:t>
            </a:r>
            <a:r>
              <a:rPr lang="fr-FR" dirty="0">
                <a:solidFill>
                  <a:srgbClr val="FF0000"/>
                </a:solidFill>
              </a:rPr>
              <a:t>\</a:t>
            </a:r>
            <a:r>
              <a:rPr lang="fr-FR" dirty="0" err="1">
                <a:solidFill>
                  <a:srgbClr val="FF0000"/>
                </a:solidFill>
              </a:rPr>
              <a:t>usepackage</a:t>
            </a:r>
            <a:r>
              <a:rPr lang="fr-FR" dirty="0">
                <a:solidFill>
                  <a:srgbClr val="FF0000"/>
                </a:solidFill>
              </a:rPr>
              <a:t>{</a:t>
            </a:r>
            <a:r>
              <a:rPr lang="fr-FR" dirty="0" err="1">
                <a:solidFill>
                  <a:srgbClr val="FF0000"/>
                </a:solidFill>
              </a:rPr>
              <a:t>graphicx</a:t>
            </a:r>
            <a:r>
              <a:rPr lang="fr-FR" dirty="0">
                <a:solidFill>
                  <a:srgbClr val="FF0000"/>
                </a:solidFill>
              </a:rPr>
              <a:t>}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8282" y="2714620"/>
            <a:ext cx="8286808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Connecteur droit avec flèche 12"/>
          <p:cNvCxnSpPr/>
          <p:nvPr/>
        </p:nvCxnSpPr>
        <p:spPr>
          <a:xfrm rot="5400000" flipH="1" flipV="1">
            <a:off x="3881422" y="257095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13"/>
          <p:cNvSpPr txBox="1"/>
          <p:nvPr/>
        </p:nvSpPr>
        <p:spPr>
          <a:xfrm>
            <a:off x="3524232" y="2071678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Placement </a:t>
            </a:r>
          </a:p>
        </p:txBody>
      </p:sp>
      <p:cxnSp>
        <p:nvCxnSpPr>
          <p:cNvPr id="10" name="Connecteur droit avec flèche 15"/>
          <p:cNvCxnSpPr/>
          <p:nvPr/>
        </p:nvCxnSpPr>
        <p:spPr>
          <a:xfrm rot="5400000" flipH="1" flipV="1">
            <a:off x="8096264" y="307181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6"/>
          <p:cNvSpPr txBox="1"/>
          <p:nvPr/>
        </p:nvSpPr>
        <p:spPr>
          <a:xfrm>
            <a:off x="7524760" y="2416726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Chemin de l’image</a:t>
            </a:r>
          </a:p>
        </p:txBody>
      </p:sp>
      <p:cxnSp>
        <p:nvCxnSpPr>
          <p:cNvPr id="12" name="Connecteur droit avec flèche 18"/>
          <p:cNvCxnSpPr/>
          <p:nvPr/>
        </p:nvCxnSpPr>
        <p:spPr>
          <a:xfrm rot="5400000">
            <a:off x="4988711" y="4392619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9"/>
          <p:cNvSpPr txBox="1"/>
          <p:nvPr/>
        </p:nvSpPr>
        <p:spPr>
          <a:xfrm>
            <a:off x="4810116" y="4643446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légende</a:t>
            </a:r>
          </a:p>
        </p:txBody>
      </p:sp>
    </p:spTree>
    <p:extLst>
      <p:ext uri="{BB962C8B-B14F-4D97-AF65-F5344CB8AC3E}">
        <p14:creationId xmlns:p14="http://schemas.microsoft.com/office/powerpoint/2010/main" val="301673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dirty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Insérer du code source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A797-8A23-4341-B36C-5BA257B7C4F8}" type="slidenum">
              <a:rPr lang="fr-FR" smtClean="0"/>
              <a:pPr/>
              <a:t>33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684" y="1516733"/>
            <a:ext cx="8547238" cy="466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1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Quelques options pour listings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23F-9B63-4C35-AEA0-64A9D7874727}" type="slidenum">
              <a:rPr lang="fr-FR" smtClean="0"/>
              <a:pPr/>
              <a:t>34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457" y="1445722"/>
            <a:ext cx="8531709" cy="52757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Note de bas de page/de marge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23F-9B63-4C35-AEA0-64A9D7874727}" type="slidenum">
              <a:rPr lang="fr-FR" smtClean="0"/>
              <a:pPr/>
              <a:t>35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986" y="1870075"/>
            <a:ext cx="9773251" cy="3401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dirty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Référence croisée</a:t>
            </a:r>
            <a:endParaRPr lang="fr-FR" sz="3600" dirty="0">
              <a:solidFill>
                <a:srgbClr val="FF0000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23F-9B63-4C35-AEA0-64A9D7874727}" type="slidenum">
              <a:rPr lang="fr-FR" smtClean="0"/>
              <a:pPr/>
              <a:t>36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542" y="1418572"/>
            <a:ext cx="8212414" cy="4937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Entête de pied de page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23F-9B63-4C35-AEA0-64A9D7874727}" type="slidenum">
              <a:rPr lang="fr-FR" smtClean="0"/>
              <a:pPr/>
              <a:t>37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945" y="1422400"/>
            <a:ext cx="7458075" cy="4933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Base bibliographique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23F-9B63-4C35-AEA0-64A9D7874727}" type="slidenum">
              <a:rPr lang="fr-FR" smtClean="0"/>
              <a:pPr/>
              <a:t>38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937" y="1690688"/>
            <a:ext cx="9626126" cy="441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2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Style des </a:t>
            </a:r>
            <a:r>
              <a:rPr lang="fr-FR" dirty="0" smtClean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références</a:t>
            </a:r>
            <a:endParaRPr lang="fr-FR" dirty="0">
              <a:solidFill>
                <a:srgbClr val="0099FF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23F-9B63-4C35-AEA0-64A9D7874727}" type="slidenum">
              <a:rPr lang="fr-FR" smtClean="0"/>
              <a:pPr/>
              <a:t>39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11" y="1690688"/>
            <a:ext cx="11251377" cy="42529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9600" y="4943061"/>
            <a:ext cx="4068417" cy="5830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5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Plateforme en ligne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E0BF-48EA-4269-9F83-92E0F9D4ACE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482" y="1815260"/>
            <a:ext cx="9439112" cy="460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6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97033" y="1679171"/>
            <a:ext cx="9013767" cy="4775595"/>
          </a:xfrm>
        </p:spPr>
        <p:txBody>
          <a:bodyPr>
            <a:normAutofit/>
          </a:bodyPr>
          <a:lstStyle/>
          <a:p>
            <a:r>
              <a:rPr lang="fr-FR" dirty="0"/>
              <a:t>Créer un fichier exemple.bib :</a:t>
            </a:r>
          </a:p>
          <a:p>
            <a:endParaRPr lang="fr-FR" dirty="0"/>
          </a:p>
          <a:p>
            <a:endParaRPr lang="fr-FR" dirty="0"/>
          </a:p>
          <a:p>
            <a:pPr>
              <a:buNone/>
            </a:pPr>
            <a:endParaRPr lang="fr-FR" dirty="0"/>
          </a:p>
          <a:p>
            <a:endParaRPr lang="fr-FR" dirty="0"/>
          </a:p>
          <a:p>
            <a:r>
              <a:rPr lang="fr-FR" dirty="0"/>
              <a:t>Dans le contenu, faire référence avec </a:t>
            </a:r>
            <a:r>
              <a:rPr lang="fr-FR" b="1" dirty="0">
                <a:solidFill>
                  <a:srgbClr val="FF0000"/>
                </a:solidFill>
              </a:rPr>
              <a:t>\cite{</a:t>
            </a:r>
            <a:r>
              <a:rPr lang="fr-FR" b="1" dirty="0" err="1">
                <a:solidFill>
                  <a:srgbClr val="FF0000"/>
                </a:solidFill>
              </a:rPr>
              <a:t>ref</a:t>
            </a:r>
            <a:r>
              <a:rPr lang="fr-FR" b="1" dirty="0">
                <a:solidFill>
                  <a:srgbClr val="FF0000"/>
                </a:solidFill>
              </a:rPr>
              <a:t>}.</a:t>
            </a:r>
          </a:p>
          <a:p>
            <a:r>
              <a:rPr lang="fr-FR" dirty="0"/>
              <a:t>À la fin de document : ( \</a:t>
            </a:r>
            <a:r>
              <a:rPr lang="fr-FR" dirty="0" err="1"/>
              <a:t>usepackage</a:t>
            </a:r>
            <a:r>
              <a:rPr lang="fr-FR" dirty="0"/>
              <a:t>{</a:t>
            </a:r>
            <a:r>
              <a:rPr lang="fr-FR" dirty="0" err="1"/>
              <a:t>natbib</a:t>
            </a:r>
            <a:r>
              <a:rPr lang="fr-FR" dirty="0"/>
              <a:t>} ) </a:t>
            </a:r>
          </a:p>
          <a:p>
            <a:endParaRPr lang="fr-FR" dirty="0"/>
          </a:p>
          <a:p>
            <a:pPr>
              <a:buNone/>
            </a:pP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11" name="Image 10" descr="bi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392" y="2119915"/>
            <a:ext cx="5395991" cy="2062261"/>
          </a:xfrm>
          <a:prstGeom prst="rect">
            <a:avLst/>
          </a:prstGeom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5539" y="5643578"/>
            <a:ext cx="4096459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Connecteur droit avec flèche 12"/>
          <p:cNvCxnSpPr/>
          <p:nvPr/>
        </p:nvCxnSpPr>
        <p:spPr>
          <a:xfrm>
            <a:off x="6738942" y="6143644"/>
            <a:ext cx="500066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7239008" y="5929330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Style de bibliographie</a:t>
            </a:r>
          </a:p>
        </p:txBody>
      </p:sp>
      <p:sp>
        <p:nvSpPr>
          <p:cNvPr id="15" name="Titr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mtClean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Bibliographie</a:t>
            </a:r>
            <a:endParaRPr lang="fr-FR" dirty="0">
              <a:solidFill>
                <a:srgbClr val="0099FF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73978" y="1679171"/>
            <a:ext cx="2111433" cy="4407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312392" y="5524361"/>
            <a:ext cx="3922153" cy="4407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2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6739" y="317458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Un tour de packages utiles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23F-9B63-4C35-AEA0-64A9D7874727}" type="slidenum">
              <a:rPr lang="fr-FR" smtClean="0"/>
              <a:pPr/>
              <a:t>41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Le package url</a:t>
            </a:r>
            <a:endParaRPr lang="fr-FR" sz="3600" dirty="0">
              <a:solidFill>
                <a:srgbClr val="0099FF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23F-9B63-4C35-AEA0-64A9D7874727}" type="slidenum">
              <a:rPr lang="fr-FR" smtClean="0"/>
              <a:pPr/>
              <a:t>42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337" y="1545559"/>
            <a:ext cx="9526131" cy="4166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Le package </a:t>
            </a:r>
            <a:r>
              <a:rPr lang="fr-FR" dirty="0" err="1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numprint</a:t>
            </a:r>
            <a:endParaRPr lang="fr-FR" sz="3600" dirty="0">
              <a:solidFill>
                <a:srgbClr val="0099FF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23F-9B63-4C35-AEA0-64A9D7874727}" type="slidenum">
              <a:rPr lang="fr-FR" smtClean="0"/>
              <a:pPr/>
              <a:t>43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236" y="1870075"/>
            <a:ext cx="10366985" cy="4175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73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Le package </a:t>
            </a:r>
            <a:r>
              <a:rPr lang="fr-FR" dirty="0" err="1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subfig</a:t>
            </a:r>
            <a:r>
              <a:rPr lang="fr-FR" dirty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23F-9B63-4C35-AEA0-64A9D7874727}" type="slidenum">
              <a:rPr lang="fr-FR" smtClean="0"/>
              <a:pPr/>
              <a:t>44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5723"/>
            <a:ext cx="8214691" cy="525062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6690" y="2539479"/>
            <a:ext cx="4065310" cy="23831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Le package </a:t>
            </a:r>
            <a:r>
              <a:rPr lang="fr-FR" dirty="0" err="1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watermark</a:t>
            </a:r>
            <a:endParaRPr lang="fr-FR" dirty="0">
              <a:solidFill>
                <a:srgbClr val="0099FF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23F-9B63-4C35-AEA0-64A9D7874727}" type="slidenum">
              <a:rPr lang="fr-FR" smtClean="0"/>
              <a:pPr/>
              <a:t>45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668" y="2140226"/>
            <a:ext cx="8945465" cy="2763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A797-8A23-4341-B36C-5BA257B7C4F8}" type="slidenum">
              <a:rPr lang="fr-FR" smtClean="0"/>
              <a:pPr/>
              <a:t>46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762" y="1027906"/>
            <a:ext cx="7610475" cy="5200650"/>
          </a:xfrm>
          <a:prstGeom prst="rect">
            <a:avLst/>
          </a:prstGeom>
        </p:spPr>
      </p:pic>
      <p:sp>
        <p:nvSpPr>
          <p:cNvPr id="9" name="Titr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 smtClean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Le package </a:t>
            </a:r>
            <a:r>
              <a:rPr lang="fr-FR" sz="6000" dirty="0" err="1" smtClean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multicol</a:t>
            </a:r>
            <a:endParaRPr lang="fr-FR" sz="6000" dirty="0">
              <a:solidFill>
                <a:srgbClr val="0099FF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43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dirty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Références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>
                <a:hlinkClick r:id="rId2"/>
              </a:rPr>
              <a:t>http://fr.wikibooks.org/wiki/LaTeX</a:t>
            </a:r>
            <a:endParaRPr lang="fr-FR" sz="2400" dirty="0"/>
          </a:p>
          <a:p>
            <a:r>
              <a:rPr lang="fr-FR" sz="2400" dirty="0">
                <a:hlinkClick r:id="rId3"/>
              </a:rPr>
              <a:t>http://www.ukonline.be/programmation/latex/tutoriel/</a:t>
            </a:r>
            <a:endParaRPr lang="fr-FR" sz="2400" dirty="0"/>
          </a:p>
          <a:p>
            <a:r>
              <a:rPr lang="fr-FR" sz="2400" dirty="0">
                <a:hlinkClick r:id="rId4"/>
              </a:rPr>
              <a:t>http://www.tuteurs.ens.fr/logiciels/latex/</a:t>
            </a:r>
            <a:endParaRPr lang="fr-FR" sz="2400" dirty="0"/>
          </a:p>
          <a:p>
            <a:r>
              <a:rPr lang="fr-FR" sz="2400" dirty="0">
                <a:hlinkClick r:id="rId5"/>
              </a:rPr>
              <a:t>http://www.siteduzero.com/tutoriel-3-258578-qu-est-ce-que-latex.html</a:t>
            </a:r>
            <a:endParaRPr lang="fr-FR" sz="2400" dirty="0"/>
          </a:p>
          <a:p>
            <a:r>
              <a:rPr lang="fr-FR" sz="2400" dirty="0">
                <a:hlinkClick r:id="rId6"/>
              </a:rPr>
              <a:t>http://www.grappa.univ-lille3.fr/FAQ-LaTeX/</a:t>
            </a:r>
            <a:endParaRPr lang="fr-FR" sz="2400" dirty="0"/>
          </a:p>
          <a:p>
            <a:r>
              <a:rPr lang="fr-FR" sz="2400" dirty="0">
                <a:hlinkClick r:id="rId7"/>
              </a:rPr>
              <a:t>http://stephlefevre.free.fr/LaTeX/BibTeX.php</a:t>
            </a:r>
            <a:endParaRPr lang="fr-FR" sz="2400" dirty="0"/>
          </a:p>
          <a:p>
            <a:r>
              <a:rPr lang="fr-FR" sz="2400" dirty="0">
                <a:hlinkClick r:id="rId8"/>
              </a:rPr>
              <a:t>http://www.informatik.uni-freiburg.de/~frank/ENG/latex-course/latex-course-3/latex-course-3_en.html</a:t>
            </a:r>
            <a:endParaRPr lang="fr-FR" sz="2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814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21" y="-2167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Plateforme</a:t>
            </a:r>
            <a:r>
              <a:rPr lang="en-US" dirty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ligne</a:t>
            </a:r>
            <a:r>
              <a:rPr lang="en-US" dirty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E0BF-48EA-4269-9F83-92E0F9D4ACE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047" y="747718"/>
            <a:ext cx="9793993" cy="611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4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8610" y="261526"/>
            <a:ext cx="7089216" cy="40808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err="1" smtClean="0">
                <a:solidFill>
                  <a:srgbClr val="0099FF"/>
                </a:solidFill>
                <a:latin typeface="Gill Sans MT" panose="020B0502020104020203" pitchFamily="34" charset="0"/>
                <a:ea typeface="+mj-ea"/>
                <a:cs typeface="Arial" panose="020B0604020202020204" pitchFamily="34" charset="0"/>
              </a:rPr>
              <a:t>Étapes</a:t>
            </a:r>
            <a:r>
              <a:rPr lang="en-US" sz="4400" dirty="0" smtClean="0">
                <a:solidFill>
                  <a:srgbClr val="0099FF"/>
                </a:solidFill>
                <a:latin typeface="Gill Sans MT" panose="020B0502020104020203" pitchFamily="34" charset="0"/>
                <a:ea typeface="+mj-ea"/>
                <a:cs typeface="Arial" panose="020B0604020202020204" pitchFamily="34" charset="0"/>
              </a:rPr>
              <a:t> pour </a:t>
            </a:r>
            <a:r>
              <a:rPr lang="en-US" sz="4400" dirty="0" err="1" smtClean="0">
                <a:solidFill>
                  <a:srgbClr val="0099FF"/>
                </a:solidFill>
                <a:latin typeface="Gill Sans MT" panose="020B0502020104020203" pitchFamily="34" charset="0"/>
                <a:ea typeface="+mj-ea"/>
                <a:cs typeface="Arial" panose="020B0604020202020204" pitchFamily="34" charset="0"/>
              </a:rPr>
              <a:t>Produire</a:t>
            </a:r>
            <a:r>
              <a:rPr lang="en-US" sz="4400" dirty="0" smtClean="0">
                <a:solidFill>
                  <a:srgbClr val="0099FF"/>
                </a:solidFill>
                <a:latin typeface="Gill Sans MT" panose="020B0502020104020203" pitchFamily="34" charset="0"/>
                <a:ea typeface="+mj-ea"/>
                <a:cs typeface="Arial" panose="020B0604020202020204" pitchFamily="34" charset="0"/>
              </a:rPr>
              <a:t> un </a:t>
            </a:r>
            <a:r>
              <a:rPr lang="en-US" sz="4400" dirty="0">
                <a:solidFill>
                  <a:srgbClr val="0099FF"/>
                </a:solidFill>
                <a:latin typeface="Gill Sans MT" panose="020B0502020104020203" pitchFamily="34" charset="0"/>
                <a:ea typeface="+mj-ea"/>
                <a:cs typeface="Arial" panose="020B0604020202020204" pitchFamily="34" charset="0"/>
              </a:rPr>
              <a:t>Document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64" y="1688003"/>
            <a:ext cx="9279508" cy="473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0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8610" y="261526"/>
            <a:ext cx="7089216" cy="40808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fr-FR" sz="4400" dirty="0" smtClean="0">
                <a:solidFill>
                  <a:srgbClr val="0099FF"/>
                </a:solidFill>
                <a:latin typeface="Gill Sans MT" panose="020B0502020104020203" pitchFamily="34" charset="0"/>
                <a:ea typeface="+mj-ea"/>
                <a:cs typeface="Arial" panose="020B0604020202020204" pitchFamily="34" charset="0"/>
              </a:rPr>
              <a:t>Fichiers Latex (.tex, .</a:t>
            </a:r>
            <a:r>
              <a:rPr lang="fr-FR" sz="4400" dirty="0" err="1" smtClean="0">
                <a:solidFill>
                  <a:srgbClr val="0099FF"/>
                </a:solidFill>
                <a:latin typeface="Gill Sans MT" panose="020B0502020104020203" pitchFamily="34" charset="0"/>
                <a:ea typeface="+mj-ea"/>
                <a:cs typeface="Arial" panose="020B0604020202020204" pitchFamily="34" charset="0"/>
              </a:rPr>
              <a:t>sty</a:t>
            </a:r>
            <a:r>
              <a:rPr lang="fr-FR" sz="4400" dirty="0" smtClean="0">
                <a:solidFill>
                  <a:srgbClr val="0099FF"/>
                </a:solidFill>
                <a:latin typeface="Gill Sans MT" panose="020B0502020104020203" pitchFamily="34" charset="0"/>
                <a:ea typeface="+mj-ea"/>
                <a:cs typeface="Arial" panose="020B0604020202020204" pitchFamily="34" charset="0"/>
              </a:rPr>
              <a:t> , . </a:t>
            </a:r>
            <a:r>
              <a:rPr lang="fr-FR" sz="4400" dirty="0" err="1" smtClean="0">
                <a:solidFill>
                  <a:srgbClr val="0099FF"/>
                </a:solidFill>
                <a:latin typeface="Gill Sans MT" panose="020B0502020104020203" pitchFamily="34" charset="0"/>
                <a:ea typeface="+mj-ea"/>
                <a:cs typeface="Arial" panose="020B0604020202020204" pitchFamily="34" charset="0"/>
              </a:rPr>
              <a:t>cls</a:t>
            </a:r>
            <a:r>
              <a:rPr lang="fr-FR" sz="4400" dirty="0" smtClean="0">
                <a:solidFill>
                  <a:srgbClr val="0099FF"/>
                </a:solidFill>
                <a:latin typeface="Gill Sans MT" panose="020B0502020104020203" pitchFamily="34" charset="0"/>
                <a:ea typeface="+mj-ea"/>
                <a:cs typeface="Arial" panose="020B0604020202020204" pitchFamily="34" charset="0"/>
              </a:rPr>
              <a:t> ..)</a:t>
            </a:r>
            <a:endParaRPr lang="en-US" sz="4400" dirty="0">
              <a:solidFill>
                <a:srgbClr val="0099FF"/>
              </a:solidFill>
              <a:latin typeface="Gill Sans MT" panose="020B0502020104020203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86678" y="1515575"/>
            <a:ext cx="935410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Le fichier source: est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un fichier texte dont le nom se termine par </a:t>
            </a:r>
            <a:r>
              <a:rPr lang="fr-FR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altLang="fr-FR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</a:t>
            </a:r>
            <a:endParaRPr lang="fr-FR" sz="2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Une </a:t>
            </a:r>
            <a:r>
              <a:rPr lang="fr-F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(package) est un fichier texte dont le nom se termine par </a:t>
            </a:r>
            <a:r>
              <a:rPr lang="fr-F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28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</a:t>
            </a:r>
            <a:endParaRPr lang="fr-FR" sz="28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fr-FR" altLang="fr-FR" sz="2800" dirty="0">
                <a:latin typeface="Arial" panose="020B0604020202020204" pitchFamily="34" charset="0"/>
                <a:cs typeface="Arial" panose="020B0604020202020204" pitchFamily="34" charset="0"/>
              </a:rPr>
              <a:t>Une </a:t>
            </a:r>
            <a:r>
              <a:rPr lang="fr-FR" altLang="fr-F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</a:t>
            </a:r>
            <a:r>
              <a:rPr lang="fr-FR" alt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2800" i="1" dirty="0">
                <a:latin typeface="Arial" panose="020B0604020202020204" pitchFamily="34" charset="0"/>
                <a:cs typeface="Arial" panose="020B0604020202020204" pitchFamily="34" charset="0"/>
              </a:rPr>
              <a:t>(class)</a:t>
            </a:r>
            <a:r>
              <a:rPr lang="fr-FR" alt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est un fichier texte dont le nom se termine par </a:t>
            </a:r>
            <a:r>
              <a:rPr lang="fr-FR" altLang="fr-F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altLang="fr-FR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cls</a:t>
            </a:r>
            <a:r>
              <a:rPr lang="fr-FR" altLang="fr-F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fr-FR" altLang="fr-FR" sz="2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fr-FR" altLang="fr-FR" sz="2800" dirty="0">
                <a:latin typeface="Arial" panose="020B0604020202020204" pitchFamily="34" charset="0"/>
                <a:cs typeface="Arial" panose="020B0604020202020204" pitchFamily="34" charset="0"/>
              </a:rPr>
              <a:t>Une </a:t>
            </a:r>
            <a:r>
              <a:rPr lang="fr-FR" altLang="fr-FR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bibliothèque</a:t>
            </a:r>
            <a:r>
              <a:rPr lang="fr-FR" alt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2800" dirty="0">
                <a:latin typeface="Arial" panose="020B0604020202020204" pitchFamily="34" charset="0"/>
                <a:cs typeface="Arial" panose="020B0604020202020204" pitchFamily="34" charset="0"/>
              </a:rPr>
              <a:t>est un fichier texte dont le nom se termine par </a:t>
            </a:r>
            <a:r>
              <a:rPr lang="fr-FR" altLang="fr-FR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.bib. </a:t>
            </a:r>
            <a:endParaRPr lang="fr-FR" altLang="fr-F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8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8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3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8610" y="261526"/>
            <a:ext cx="7089216" cy="40808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fr-FR" sz="4400" dirty="0" smtClean="0">
                <a:solidFill>
                  <a:srgbClr val="0099FF"/>
                </a:solidFill>
                <a:latin typeface="Gill Sans MT" panose="020B0502020104020203" pitchFamily="34" charset="0"/>
                <a:ea typeface="+mj-ea"/>
                <a:cs typeface="Arial" panose="020B0604020202020204" pitchFamily="34" charset="0"/>
              </a:rPr>
              <a:t>Fichiers Latex (.tex, .</a:t>
            </a:r>
            <a:r>
              <a:rPr lang="fr-FR" sz="4400" dirty="0" err="1" smtClean="0">
                <a:solidFill>
                  <a:srgbClr val="0099FF"/>
                </a:solidFill>
                <a:latin typeface="Gill Sans MT" panose="020B0502020104020203" pitchFamily="34" charset="0"/>
                <a:ea typeface="+mj-ea"/>
                <a:cs typeface="Arial" panose="020B0604020202020204" pitchFamily="34" charset="0"/>
              </a:rPr>
              <a:t>sty</a:t>
            </a:r>
            <a:r>
              <a:rPr lang="fr-FR" sz="4400" dirty="0" smtClean="0">
                <a:solidFill>
                  <a:srgbClr val="0099FF"/>
                </a:solidFill>
                <a:latin typeface="Gill Sans MT" panose="020B0502020104020203" pitchFamily="34" charset="0"/>
                <a:ea typeface="+mj-ea"/>
                <a:cs typeface="Arial" panose="020B0604020202020204" pitchFamily="34" charset="0"/>
              </a:rPr>
              <a:t> , . </a:t>
            </a:r>
            <a:r>
              <a:rPr lang="fr-FR" sz="4400" dirty="0" err="1" smtClean="0">
                <a:solidFill>
                  <a:srgbClr val="0099FF"/>
                </a:solidFill>
                <a:latin typeface="Gill Sans MT" panose="020B0502020104020203" pitchFamily="34" charset="0"/>
                <a:ea typeface="+mj-ea"/>
                <a:cs typeface="Arial" panose="020B0604020202020204" pitchFamily="34" charset="0"/>
              </a:rPr>
              <a:t>cls</a:t>
            </a:r>
            <a:r>
              <a:rPr lang="fr-FR" sz="4400" dirty="0" smtClean="0">
                <a:solidFill>
                  <a:srgbClr val="0099FF"/>
                </a:solidFill>
                <a:latin typeface="Gill Sans MT" panose="020B0502020104020203" pitchFamily="34" charset="0"/>
                <a:ea typeface="+mj-ea"/>
                <a:cs typeface="Arial" panose="020B0604020202020204" pitchFamily="34" charset="0"/>
              </a:rPr>
              <a:t> ..)</a:t>
            </a:r>
            <a:endParaRPr lang="en-US" sz="4400" dirty="0">
              <a:solidFill>
                <a:srgbClr val="0099FF"/>
              </a:solidFill>
              <a:latin typeface="Gill Sans MT" panose="020B0502020104020203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49145" y="4657495"/>
            <a:ext cx="124585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dirty="0" smtClean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.tex</a:t>
            </a:r>
            <a:endParaRPr lang="en-US" sz="5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190286" y="3964341"/>
            <a:ext cx="3297624" cy="91661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614772" y="3390145"/>
            <a:ext cx="11368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dirty="0" smtClean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.</a:t>
            </a:r>
            <a:r>
              <a:rPr lang="fr-FR" sz="5400" dirty="0" err="1" smtClean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sty</a:t>
            </a:r>
            <a:endParaRPr lang="en-US" sz="5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72495" y="5006215"/>
            <a:ext cx="3570819" cy="19684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943314" y="4657495"/>
            <a:ext cx="105830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dirty="0" smtClean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.</a:t>
            </a:r>
            <a:r>
              <a:rPr lang="fr-FR" sz="5400" dirty="0" err="1" smtClean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cls</a:t>
            </a:r>
            <a:endParaRPr lang="en-US" sz="5400" dirty="0"/>
          </a:p>
        </p:txBody>
      </p:sp>
      <p:sp>
        <p:nvSpPr>
          <p:cNvPr id="17" name="Rectangle 16"/>
          <p:cNvSpPr/>
          <p:nvPr/>
        </p:nvSpPr>
        <p:spPr>
          <a:xfrm>
            <a:off x="7487910" y="5944856"/>
            <a:ext cx="11817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dirty="0" smtClean="0">
                <a:solidFill>
                  <a:srgbClr val="0099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.bib</a:t>
            </a:r>
            <a:endParaRPr lang="en-US" sz="5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078778" y="5109555"/>
            <a:ext cx="3286298" cy="129696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07" y="1347117"/>
            <a:ext cx="11149735" cy="217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6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8610" y="261526"/>
            <a:ext cx="7089216" cy="40808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fr-FR" sz="4400" dirty="0" smtClean="0">
                <a:solidFill>
                  <a:srgbClr val="0099FF"/>
                </a:solidFill>
                <a:latin typeface="Gill Sans MT" panose="020B0502020104020203" pitchFamily="34" charset="0"/>
                <a:ea typeface="+mj-ea"/>
                <a:cs typeface="Arial" panose="020B0604020202020204" pitchFamily="34" charset="0"/>
              </a:rPr>
              <a:t>Fichiers Latex (.tex, .</a:t>
            </a:r>
            <a:r>
              <a:rPr lang="fr-FR" sz="4400" dirty="0" err="1" smtClean="0">
                <a:solidFill>
                  <a:srgbClr val="0099FF"/>
                </a:solidFill>
                <a:latin typeface="Gill Sans MT" panose="020B0502020104020203" pitchFamily="34" charset="0"/>
                <a:ea typeface="+mj-ea"/>
                <a:cs typeface="Arial" panose="020B0604020202020204" pitchFamily="34" charset="0"/>
              </a:rPr>
              <a:t>sty</a:t>
            </a:r>
            <a:r>
              <a:rPr lang="fr-FR" sz="4400" dirty="0" smtClean="0">
                <a:solidFill>
                  <a:srgbClr val="0099FF"/>
                </a:solidFill>
                <a:latin typeface="Gill Sans MT" panose="020B0502020104020203" pitchFamily="34" charset="0"/>
                <a:ea typeface="+mj-ea"/>
                <a:cs typeface="Arial" panose="020B0604020202020204" pitchFamily="34" charset="0"/>
              </a:rPr>
              <a:t> , . </a:t>
            </a:r>
            <a:r>
              <a:rPr lang="fr-FR" sz="4400" dirty="0" err="1" smtClean="0">
                <a:solidFill>
                  <a:srgbClr val="0099FF"/>
                </a:solidFill>
                <a:latin typeface="Gill Sans MT" panose="020B0502020104020203" pitchFamily="34" charset="0"/>
                <a:ea typeface="+mj-ea"/>
                <a:cs typeface="Arial" panose="020B0604020202020204" pitchFamily="34" charset="0"/>
              </a:rPr>
              <a:t>cls</a:t>
            </a:r>
            <a:r>
              <a:rPr lang="fr-FR" sz="4400" dirty="0" smtClean="0">
                <a:solidFill>
                  <a:srgbClr val="0099FF"/>
                </a:solidFill>
                <a:latin typeface="Gill Sans MT" panose="020B0502020104020203" pitchFamily="34" charset="0"/>
                <a:ea typeface="+mj-ea"/>
                <a:cs typeface="Arial" panose="020B0604020202020204" pitchFamily="34" charset="0"/>
              </a:rPr>
              <a:t> ..)</a:t>
            </a:r>
            <a:endParaRPr lang="en-US" sz="4400" dirty="0">
              <a:solidFill>
                <a:srgbClr val="0099FF"/>
              </a:solidFill>
              <a:latin typeface="Gill Sans MT" panose="020B0502020104020203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8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28" y="1350415"/>
            <a:ext cx="11607838" cy="452431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515388" y="3579322"/>
            <a:ext cx="5581080" cy="22278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33546" y="3415767"/>
            <a:ext cx="4096459" cy="64294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2886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668</Words>
  <Application>Microsoft Office PowerPoint</Application>
  <PresentationFormat>Grand écran</PresentationFormat>
  <Paragraphs>187</Paragraphs>
  <Slides>47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Calibri Light</vt:lpstr>
      <vt:lpstr>Gill Sans MT</vt:lpstr>
      <vt:lpstr>Wingdings</vt:lpstr>
      <vt:lpstr>Thème Office</vt:lpstr>
      <vt:lpstr>2_Thème Office</vt:lpstr>
      <vt:lpstr>3_Thème Office</vt:lpstr>
      <vt:lpstr>Présentation PowerPoint</vt:lpstr>
      <vt:lpstr>Latex</vt:lpstr>
      <vt:lpstr>Distribution LaTEX et éditeur</vt:lpstr>
      <vt:lpstr>Plateforme en ligne I</vt:lpstr>
      <vt:lpstr>Plateforme en ligne II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Commande et environnement</vt:lpstr>
      <vt:lpstr>Exemples de commandes</vt:lpstr>
      <vt:lpstr>Exemples d’environnements</vt:lpstr>
      <vt:lpstr>Caractères spéciaux</vt:lpstr>
      <vt:lpstr>Présentation PowerPoint</vt:lpstr>
      <vt:lpstr>Structurer le document (2/2) </vt:lpstr>
      <vt:lpstr>Organisation de document</vt:lpstr>
      <vt:lpstr>Eléments de structure</vt:lpstr>
      <vt:lpstr>Eléments de structure</vt:lpstr>
      <vt:lpstr>Eléments de structure</vt:lpstr>
      <vt:lpstr>Package</vt:lpstr>
      <vt:lpstr>Gérer un gros document</vt:lpstr>
      <vt:lpstr>Page de titre</vt:lpstr>
      <vt:lpstr>Le package vmargin</vt:lpstr>
      <vt:lpstr>Insertion d’éléments</vt:lpstr>
      <vt:lpstr>Insérer des maths I</vt:lpstr>
      <vt:lpstr>Insérer des listes I</vt:lpstr>
      <vt:lpstr>Imbriquer des listes</vt:lpstr>
      <vt:lpstr>Insérer une image</vt:lpstr>
      <vt:lpstr>Insérer une figure</vt:lpstr>
      <vt:lpstr>Insérer une figure</vt:lpstr>
      <vt:lpstr>Insérer du code source</vt:lpstr>
      <vt:lpstr>Quelques options pour listings</vt:lpstr>
      <vt:lpstr>Note de bas de page/de marge</vt:lpstr>
      <vt:lpstr>Référence croisée</vt:lpstr>
      <vt:lpstr>Entête de pied de page</vt:lpstr>
      <vt:lpstr>Base bibliographique</vt:lpstr>
      <vt:lpstr>Style des références</vt:lpstr>
      <vt:lpstr>Présentation PowerPoint</vt:lpstr>
      <vt:lpstr>Un tour de packages utiles</vt:lpstr>
      <vt:lpstr>Le package url</vt:lpstr>
      <vt:lpstr>Le package numprint</vt:lpstr>
      <vt:lpstr>Le package subfig I</vt:lpstr>
      <vt:lpstr>Le package watermark</vt:lpstr>
      <vt:lpstr>Présentation PowerPoint</vt:lpstr>
      <vt:lpstr>Références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OUARED</dc:creator>
  <cp:lastModifiedBy>OUARED</cp:lastModifiedBy>
  <cp:revision>425</cp:revision>
  <dcterms:created xsi:type="dcterms:W3CDTF">2016-11-09T07:02:35Z</dcterms:created>
  <dcterms:modified xsi:type="dcterms:W3CDTF">2020-01-12T07:43:34Z</dcterms:modified>
</cp:coreProperties>
</file>