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4"/>
  </p:notesMasterIdLst>
  <p:sldIdLst>
    <p:sldId id="256" r:id="rId2"/>
    <p:sldId id="353" r:id="rId3"/>
    <p:sldId id="362" r:id="rId4"/>
    <p:sldId id="363" r:id="rId5"/>
    <p:sldId id="367" r:id="rId6"/>
    <p:sldId id="358" r:id="rId7"/>
    <p:sldId id="369" r:id="rId8"/>
    <p:sldId id="377" r:id="rId9"/>
    <p:sldId id="370" r:id="rId10"/>
    <p:sldId id="371" r:id="rId11"/>
    <p:sldId id="372" r:id="rId12"/>
    <p:sldId id="373" r:id="rId13"/>
    <p:sldId id="359" r:id="rId14"/>
    <p:sldId id="356" r:id="rId15"/>
    <p:sldId id="355" r:id="rId16"/>
    <p:sldId id="360" r:id="rId17"/>
    <p:sldId id="374" r:id="rId18"/>
    <p:sldId id="375" r:id="rId19"/>
    <p:sldId id="361" r:id="rId20"/>
    <p:sldId id="378" r:id="rId21"/>
    <p:sldId id="365" r:id="rId22"/>
    <p:sldId id="357" r:id="rId2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00B050"/>
    <a:srgbClr val="FF9933"/>
    <a:srgbClr val="FFFF00"/>
    <a:srgbClr val="0070C0"/>
    <a:srgbClr val="FFC000"/>
    <a:srgbClr val="1E2E53"/>
    <a:srgbClr val="00B0F0"/>
    <a:srgbClr val="CCFF99"/>
    <a:srgbClr val="00A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5" autoAdjust="0"/>
    <p:restoredTop sz="91648" autoAdjust="0"/>
  </p:normalViewPr>
  <p:slideViewPr>
    <p:cSldViewPr>
      <p:cViewPr varScale="1">
        <p:scale>
          <a:sx n="96" d="100"/>
          <a:sy n="96" d="100"/>
        </p:scale>
        <p:origin x="1107" y="48"/>
      </p:cViewPr>
      <p:guideLst>
        <p:guide orient="horz" pos="2160"/>
        <p:guide pos="2880"/>
      </p:guideLst>
    </p:cSldViewPr>
  </p:slideViewPr>
  <p:outlineViewPr>
    <p:cViewPr>
      <p:scale>
        <a:sx n="33" d="100"/>
        <a:sy n="33" d="100"/>
      </p:scale>
      <p:origin x="0" y="2832"/>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8" d="100"/>
          <a:sy n="68" d="100"/>
        </p:scale>
        <p:origin x="-280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4EE5B26-F238-4464-8F16-34676E60FD16}" type="slidenum">
              <a:rPr lang="en-US" altLang="zh-CN"/>
              <a:pPr>
                <a:defRPr/>
              </a:pPr>
              <a:t>‹#›</a:t>
            </a:fld>
            <a:endParaRPr lang="en-US" altLang="zh-CN"/>
          </a:p>
        </p:txBody>
      </p:sp>
    </p:spTree>
    <p:extLst>
      <p:ext uri="{BB962C8B-B14F-4D97-AF65-F5344CB8AC3E}">
        <p14:creationId xmlns:p14="http://schemas.microsoft.com/office/powerpoint/2010/main" val="5650689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546687D4-F679-4B8D-BFAD-DEBACE6F1FA2}" type="slidenum">
              <a:rPr lang="en-US" altLang="zh-CN"/>
              <a:pPr/>
              <a:t>1</a:t>
            </a:fld>
            <a:endParaRPr lang="en-US" altLang="zh-CN"/>
          </a:p>
        </p:txBody>
      </p:sp>
      <p:sp>
        <p:nvSpPr>
          <p:cNvPr id="17411" name="Rectangle 4"/>
          <p:cNvSpPr>
            <a:spLocks noGrp="1" noRot="1" noChangeAspect="1" noChangeArrowheads="1" noTextEdit="1"/>
          </p:cNvSpPr>
          <p:nvPr>
            <p:ph type="sldImg"/>
          </p:nvPr>
        </p:nvSpPr>
        <p:spPr>
          <a:ln/>
        </p:spPr>
      </p:sp>
      <p:sp>
        <p:nvSpPr>
          <p:cNvPr id="17412" name="Rectangle 6"/>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66861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5" name="AutoShape 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6" name="AutoShape 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7" name="AutoShape 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8" name="AutoShape 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grpSp>
        <p:nvGrpSpPr>
          <p:cNvPr id="9" name="Group 7"/>
          <p:cNvGrpSpPr>
            <a:grpSpLocks/>
          </p:cNvGrpSpPr>
          <p:nvPr/>
        </p:nvGrpSpPr>
        <p:grpSpPr bwMode="auto">
          <a:xfrm>
            <a:off x="6934200" y="5181600"/>
            <a:ext cx="2033588" cy="1219200"/>
            <a:chOff x="4368" y="3264"/>
            <a:chExt cx="1281" cy="768"/>
          </a:xfrm>
        </p:grpSpPr>
        <p:sp>
          <p:nvSpPr>
            <p:cNvPr id="10" name="AutoShape 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1" name="AutoShape 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2" name="AutoShape 1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3" name="AutoShape 1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4" name="AutoShape 1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5" name="AutoShape 1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grpSp>
      <p:sp>
        <p:nvSpPr>
          <p:cNvPr id="16" name="AutoShape 1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grpSp>
        <p:nvGrpSpPr>
          <p:cNvPr id="17" name="Group 20"/>
          <p:cNvGrpSpPr>
            <a:grpSpLocks/>
          </p:cNvGrpSpPr>
          <p:nvPr/>
        </p:nvGrpSpPr>
        <p:grpSpPr bwMode="auto">
          <a:xfrm>
            <a:off x="457200" y="2057400"/>
            <a:ext cx="8305800" cy="381000"/>
            <a:chOff x="288" y="1296"/>
            <a:chExt cx="5232" cy="240"/>
          </a:xfrm>
        </p:grpSpPr>
        <p:sp>
          <p:nvSpPr>
            <p:cNvPr id="18" name="Rectangle 21"/>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a:lstStyle/>
            <a:p>
              <a:pPr>
                <a:defRPr/>
              </a:pPr>
              <a:endParaRPr lang="zh-CN" altLang="zh-CN"/>
            </a:p>
          </p:txBody>
        </p:sp>
        <p:sp>
          <p:nvSpPr>
            <p:cNvPr id="19" name="Rectangle 22"/>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a:lstStyle/>
            <a:p>
              <a:pPr>
                <a:defRPr/>
              </a:pPr>
              <a:endParaRPr lang="zh-CN" altLang="zh-CN"/>
            </a:p>
          </p:txBody>
        </p:sp>
      </p:grpSp>
      <p:sp>
        <p:nvSpPr>
          <p:cNvPr id="4111" name="Rectangle 15"/>
          <p:cNvSpPr>
            <a:spLocks noGrp="1" noChangeArrowheads="1"/>
          </p:cNvSpPr>
          <p:nvPr>
            <p:ph type="subTitle" sz="quarter" idx="1"/>
          </p:nvPr>
        </p:nvSpPr>
        <p:spPr>
          <a:xfrm>
            <a:off x="1371600" y="2667000"/>
            <a:ext cx="6400800" cy="3276600"/>
          </a:xfrm>
        </p:spPr>
        <p:txBody>
          <a:bodyPr anchor="ctr"/>
          <a:lstStyle>
            <a:lvl1pPr marL="0" indent="0" algn="ctr">
              <a:buFont typeface="Wingdings" pitchFamily="2" charset="2"/>
              <a:buNone/>
              <a:defRPr/>
            </a:lvl1pPr>
          </a:lstStyle>
          <a:p>
            <a:r>
              <a:rPr lang="zh-CN" altLang="en-US" dirty="0"/>
              <a:t>单击此处编辑母版副标题样式</a:t>
            </a:r>
          </a:p>
        </p:txBody>
      </p:sp>
      <p:sp>
        <p:nvSpPr>
          <p:cNvPr id="4115" name="Rectangle 19"/>
          <p:cNvSpPr>
            <a:spLocks noGrp="1" noChangeArrowheads="1"/>
          </p:cNvSpPr>
          <p:nvPr>
            <p:ph type="ctrTitle" sz="quarter"/>
          </p:nvPr>
        </p:nvSpPr>
        <p:spPr>
          <a:xfrm>
            <a:off x="685800" y="914400"/>
            <a:ext cx="7772400" cy="1143000"/>
          </a:xfrm>
        </p:spPr>
        <p:txBody>
          <a:bodyPr/>
          <a:lstStyle>
            <a:lvl1pPr algn="ctr">
              <a:defRPr/>
            </a:lvl1pPr>
          </a:lstStyle>
          <a:p>
            <a:r>
              <a:rPr lang="zh-CN" altLang="en-US" dirty="0"/>
              <a:t>单击此处编辑母版标题样式</a:t>
            </a:r>
          </a:p>
        </p:txBody>
      </p:sp>
      <p:sp>
        <p:nvSpPr>
          <p:cNvPr id="20" name="Rectangle 16"/>
          <p:cNvSpPr>
            <a:spLocks noGrp="1" noChangeArrowheads="1"/>
          </p:cNvSpPr>
          <p:nvPr>
            <p:ph type="dt" sz="quarter" idx="10"/>
          </p:nvPr>
        </p:nvSpPr>
        <p:spPr>
          <a:xfrm>
            <a:off x="76200" y="6323013"/>
            <a:ext cx="1905000" cy="457200"/>
          </a:xfrm>
        </p:spPr>
        <p:txBody>
          <a:bodyPr/>
          <a:lstStyle>
            <a:lvl1pPr>
              <a:defRPr smtClean="0"/>
            </a:lvl1pPr>
          </a:lstStyle>
          <a:p>
            <a:pPr>
              <a:defRPr/>
            </a:pPr>
            <a:endParaRPr lang="en-US" altLang="zh-CN"/>
          </a:p>
        </p:txBody>
      </p:sp>
      <p:sp>
        <p:nvSpPr>
          <p:cNvPr id="21" name="Rectangle 17"/>
          <p:cNvSpPr>
            <a:spLocks noGrp="1" noChangeArrowheads="1"/>
          </p:cNvSpPr>
          <p:nvPr>
            <p:ph type="ftr" sz="quarter" idx="11"/>
          </p:nvPr>
        </p:nvSpPr>
        <p:spPr>
          <a:xfrm>
            <a:off x="3124200" y="6324600"/>
            <a:ext cx="2895600" cy="457200"/>
          </a:xfrm>
        </p:spPr>
        <p:txBody>
          <a:bodyPr/>
          <a:lstStyle>
            <a:lvl1pPr>
              <a:defRPr smtClean="0"/>
            </a:lvl1pPr>
          </a:lstStyle>
          <a:p>
            <a:pPr>
              <a:defRPr/>
            </a:pPr>
            <a:endParaRPr lang="en-US" altLang="zh-CN"/>
          </a:p>
        </p:txBody>
      </p:sp>
      <p:sp>
        <p:nvSpPr>
          <p:cNvPr id="22" name="Rectangle 18"/>
          <p:cNvSpPr>
            <a:spLocks noGrp="1" noChangeArrowheads="1"/>
          </p:cNvSpPr>
          <p:nvPr>
            <p:ph type="sldNum" sz="quarter" idx="12"/>
          </p:nvPr>
        </p:nvSpPr>
        <p:spPr>
          <a:xfrm>
            <a:off x="7162800" y="6324600"/>
            <a:ext cx="1905000" cy="457200"/>
          </a:xfrm>
        </p:spPr>
        <p:txBody>
          <a:bodyPr/>
          <a:lstStyle>
            <a:lvl1pPr>
              <a:defRPr smtClean="0"/>
            </a:lvl1pPr>
          </a:lstStyle>
          <a:p>
            <a:pPr>
              <a:defRPr/>
            </a:pPr>
            <a:fld id="{E84BA280-92E6-4539-97CA-2C47740FFF6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241EF645-8400-40F4-9977-63A02DEF4AEA}"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95400" y="228600"/>
            <a:ext cx="52768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4EB8648D-43DC-4E10-ADC1-3D1467EE9EE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F0B84EDB-D7E8-4116-A54B-F08DA2340780}"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E78BE180-5511-453E-80EE-43DEEEA7E80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61A364C-33AC-4D9F-AFE7-B8430DD9E15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2"/>
          <p:cNvSpPr>
            <a:spLocks noGrp="1" noChangeArrowheads="1"/>
          </p:cNvSpPr>
          <p:nvPr>
            <p:ph type="sldNum" sz="quarter" idx="12"/>
          </p:nvPr>
        </p:nvSpPr>
        <p:spPr>
          <a:ln/>
        </p:spPr>
        <p:txBody>
          <a:bodyPr/>
          <a:lstStyle>
            <a:lvl1pPr>
              <a:defRPr/>
            </a:lvl1pPr>
          </a:lstStyle>
          <a:p>
            <a:pPr>
              <a:defRPr/>
            </a:pPr>
            <a:fld id="{7BB18F2B-EB33-42E2-BF4B-352AB660990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2"/>
          <p:cNvSpPr>
            <a:spLocks noGrp="1" noChangeArrowheads="1"/>
          </p:cNvSpPr>
          <p:nvPr>
            <p:ph type="sldNum" sz="quarter" idx="12"/>
          </p:nvPr>
        </p:nvSpPr>
        <p:spPr>
          <a:ln/>
        </p:spPr>
        <p:txBody>
          <a:bodyPr/>
          <a:lstStyle>
            <a:lvl1pPr>
              <a:defRPr/>
            </a:lvl1pPr>
          </a:lstStyle>
          <a:p>
            <a:pPr>
              <a:defRPr/>
            </a:pPr>
            <a:fld id="{54C5ACA5-049E-43B6-A5B8-7FDAE6BA073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2"/>
          <p:cNvSpPr>
            <a:spLocks noGrp="1" noChangeArrowheads="1"/>
          </p:cNvSpPr>
          <p:nvPr>
            <p:ph type="sldNum" sz="quarter" idx="12"/>
          </p:nvPr>
        </p:nvSpPr>
        <p:spPr>
          <a:ln/>
        </p:spPr>
        <p:txBody>
          <a:bodyPr/>
          <a:lstStyle>
            <a:lvl1pPr>
              <a:defRPr/>
            </a:lvl1pPr>
          </a:lstStyle>
          <a:p>
            <a:pPr>
              <a:defRPr/>
            </a:pPr>
            <a:fld id="{038060CF-64A8-44E1-B8CB-764FE5205D7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8072E5C-E986-4DE0-ABB8-B1198F34642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9490E70-F7B0-4DC7-91C8-C8764DE2182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6934200" y="5257800"/>
            <a:ext cx="2033588" cy="1219200"/>
            <a:chOff x="4368" y="3312"/>
            <a:chExt cx="1281" cy="768"/>
          </a:xfrm>
        </p:grpSpPr>
        <p:sp>
          <p:nvSpPr>
            <p:cNvPr id="3075" name="AutoShape 3"/>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76" name="AutoShape 4"/>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77" name="AutoShape 5"/>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78" name="AutoShape 6"/>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79" name="AutoShape 7"/>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80" name="AutoShape 8"/>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grpSp>
      <p:sp>
        <p:nvSpPr>
          <p:cNvPr id="1027" name="Rectangle 9"/>
          <p:cNvSpPr>
            <a:spLocks noGrp="1" noChangeArrowheads="1"/>
          </p:cNvSpPr>
          <p:nvPr>
            <p:ph type="body" idx="1"/>
          </p:nvPr>
        </p:nvSpPr>
        <p:spPr bwMode="auto">
          <a:xfrm>
            <a:off x="1295400" y="1905000"/>
            <a:ext cx="72390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2" name="Rectangle 10"/>
          <p:cNvSpPr>
            <a:spLocks noGrp="1" noChangeArrowheads="1"/>
          </p:cNvSpPr>
          <p:nvPr>
            <p:ph type="dt" sz="half" idx="2"/>
          </p:nvPr>
        </p:nvSpPr>
        <p:spPr bwMode="auto">
          <a:xfrm>
            <a:off x="2209800" y="6376988"/>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lvl1pPr>
          </a:lstStyle>
          <a:p>
            <a:pPr>
              <a:defRPr/>
            </a:pPr>
            <a:endParaRPr lang="en-US" altLang="zh-CN"/>
          </a:p>
        </p:txBody>
      </p:sp>
      <p:sp>
        <p:nvSpPr>
          <p:cNvPr id="3083" name="Rectangle 11"/>
          <p:cNvSpPr>
            <a:spLocks noGrp="1" noChangeArrowheads="1"/>
          </p:cNvSpPr>
          <p:nvPr>
            <p:ph type="ftr" sz="quarter" idx="3"/>
          </p:nvPr>
        </p:nvSpPr>
        <p:spPr bwMode="auto">
          <a:xfrm>
            <a:off x="4233863"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lvl1pPr>
          </a:lstStyle>
          <a:p>
            <a:pPr>
              <a:defRPr/>
            </a:pPr>
            <a:endParaRPr lang="en-US" altLang="zh-CN"/>
          </a:p>
        </p:txBody>
      </p:sp>
      <p:sp>
        <p:nvSpPr>
          <p:cNvPr id="3084" name="Rectangle 12"/>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FA01EB9C-2131-467D-AC9B-4A7C7C84D19E}" type="slidenum">
              <a:rPr lang="en-US" altLang="zh-CN"/>
              <a:pPr>
                <a:defRPr/>
              </a:pPr>
              <a:t>‹#›</a:t>
            </a:fld>
            <a:endParaRPr lang="en-US" altLang="zh-CN"/>
          </a:p>
        </p:txBody>
      </p:sp>
      <p:grpSp>
        <p:nvGrpSpPr>
          <p:cNvPr id="1031" name="Group 13"/>
          <p:cNvGrpSpPr>
            <a:grpSpLocks/>
          </p:cNvGrpSpPr>
          <p:nvPr/>
        </p:nvGrpSpPr>
        <p:grpSpPr bwMode="auto">
          <a:xfrm>
            <a:off x="914400" y="1219200"/>
            <a:ext cx="7696200" cy="381000"/>
            <a:chOff x="240" y="768"/>
            <a:chExt cx="5232" cy="240"/>
          </a:xfrm>
        </p:grpSpPr>
        <p:sp>
          <p:nvSpPr>
            <p:cNvPr id="3086" name="Rectangle 14"/>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a:lstStyle/>
            <a:p>
              <a:pPr>
                <a:defRPr/>
              </a:pPr>
              <a:endParaRPr lang="zh-CN" altLang="zh-CN"/>
            </a:p>
          </p:txBody>
        </p:sp>
        <p:sp>
          <p:nvSpPr>
            <p:cNvPr id="3087" name="Rectangle 15"/>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a:lstStyle/>
            <a:p>
              <a:pPr>
                <a:defRPr/>
              </a:pPr>
              <a:endParaRPr lang="zh-CN" altLang="zh-CN"/>
            </a:p>
          </p:txBody>
        </p:sp>
      </p:grpSp>
      <p:sp>
        <p:nvSpPr>
          <p:cNvPr id="1032" name="Rectangle 16"/>
          <p:cNvSpPr>
            <a:spLocks noGrp="1" noChangeArrowheads="1"/>
          </p:cNvSpPr>
          <p:nvPr>
            <p:ph type="title"/>
          </p:nvPr>
        </p:nvSpPr>
        <p:spPr bwMode="auto">
          <a:xfrm>
            <a:off x="1295400" y="228600"/>
            <a:ext cx="7162800"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zh-CN" altLang="en-US"/>
              <a:t>单击此处编辑母版标题样式</a:t>
            </a:r>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Arial" charset="0"/>
          <a:ea typeface="隶书" pitchFamily="49" charset="-122"/>
        </a:defRPr>
      </a:lvl2pPr>
      <a:lvl3pPr algn="l" rtl="0" eaLnBrk="0" fontAlgn="base" hangingPunct="0">
        <a:spcBef>
          <a:spcPct val="0"/>
        </a:spcBef>
        <a:spcAft>
          <a:spcPct val="0"/>
        </a:spcAft>
        <a:defRPr kumimoji="1" sz="4800" b="1">
          <a:solidFill>
            <a:schemeClr val="tx2"/>
          </a:solidFill>
          <a:latin typeface="Arial" charset="0"/>
          <a:ea typeface="隶书" pitchFamily="49" charset="-122"/>
        </a:defRPr>
      </a:lvl3pPr>
      <a:lvl4pPr algn="l" rtl="0" eaLnBrk="0" fontAlgn="base" hangingPunct="0">
        <a:spcBef>
          <a:spcPct val="0"/>
        </a:spcBef>
        <a:spcAft>
          <a:spcPct val="0"/>
        </a:spcAft>
        <a:defRPr kumimoji="1" sz="4800" b="1">
          <a:solidFill>
            <a:schemeClr val="tx2"/>
          </a:solidFill>
          <a:latin typeface="Arial" charset="0"/>
          <a:ea typeface="隶书" pitchFamily="49" charset="-122"/>
        </a:defRPr>
      </a:lvl4pPr>
      <a:lvl5pPr algn="l" rtl="0" eaLnBrk="0" fontAlgn="base" hangingPunct="0">
        <a:spcBef>
          <a:spcPct val="0"/>
        </a:spcBef>
        <a:spcAft>
          <a:spcPct val="0"/>
        </a:spcAft>
        <a:defRPr kumimoji="1" sz="4800" b="1">
          <a:solidFill>
            <a:schemeClr val="tx2"/>
          </a:solidFill>
          <a:latin typeface="Arial" charset="0"/>
          <a:ea typeface="隶书" pitchFamily="49" charset="-122"/>
        </a:defRPr>
      </a:lvl5pPr>
      <a:lvl6pPr marL="457200" algn="l" rtl="0" fontAlgn="base">
        <a:spcBef>
          <a:spcPct val="0"/>
        </a:spcBef>
        <a:spcAft>
          <a:spcPct val="0"/>
        </a:spcAft>
        <a:defRPr kumimoji="1" sz="4800" b="1">
          <a:solidFill>
            <a:schemeClr val="tx2"/>
          </a:solidFill>
          <a:latin typeface="Arial" charset="0"/>
          <a:ea typeface="隶书" pitchFamily="49" charset="-122"/>
        </a:defRPr>
      </a:lvl6pPr>
      <a:lvl7pPr marL="914400" algn="l" rtl="0" fontAlgn="base">
        <a:spcBef>
          <a:spcPct val="0"/>
        </a:spcBef>
        <a:spcAft>
          <a:spcPct val="0"/>
        </a:spcAft>
        <a:defRPr kumimoji="1" sz="4800" b="1">
          <a:solidFill>
            <a:schemeClr val="tx2"/>
          </a:solidFill>
          <a:latin typeface="Arial" charset="0"/>
          <a:ea typeface="隶书" pitchFamily="49" charset="-122"/>
        </a:defRPr>
      </a:lvl7pPr>
      <a:lvl8pPr marL="1371600" algn="l" rtl="0" fontAlgn="base">
        <a:spcBef>
          <a:spcPct val="0"/>
        </a:spcBef>
        <a:spcAft>
          <a:spcPct val="0"/>
        </a:spcAft>
        <a:defRPr kumimoji="1" sz="4800" b="1">
          <a:solidFill>
            <a:schemeClr val="tx2"/>
          </a:solidFill>
          <a:latin typeface="Arial" charset="0"/>
          <a:ea typeface="隶书" pitchFamily="49" charset="-122"/>
        </a:defRPr>
      </a:lvl8pPr>
      <a:lvl9pPr marL="1828800" algn="l" rtl="0" fontAlgn="base">
        <a:spcBef>
          <a:spcPct val="0"/>
        </a:spcBef>
        <a:spcAft>
          <a:spcPct val="0"/>
        </a:spcAft>
        <a:defRPr kumimoji="1" sz="4800" b="1">
          <a:solidFill>
            <a:schemeClr val="tx2"/>
          </a:solidFill>
          <a:latin typeface="Arial" charset="0"/>
          <a:ea typeface="隶书" pitchFamily="49"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a:solidFill>
            <a:srgbClr val="99FFCC"/>
          </a:solidFill>
          <a:latin typeface="+mn-lt"/>
          <a:ea typeface="+mn-ea"/>
        </a:defRPr>
      </a:lvl2pPr>
      <a:lvl3pPr marL="1085850" indent="-228600" algn="l" rtl="0" eaLnBrk="0" fontAlgn="base" hangingPunct="0">
        <a:spcBef>
          <a:spcPct val="20000"/>
        </a:spcBef>
        <a:spcAft>
          <a:spcPct val="0"/>
        </a:spcAft>
        <a:buClr>
          <a:schemeClr val="accent2"/>
        </a:buClr>
        <a:buSzPct val="75000"/>
        <a:buFont typeface="Wingdings"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emanticscholar.org/" TargetMode="External"/><Relationship Id="rId7" Type="http://schemas.openxmlformats.org/officeDocument/2006/relationships/hyperlink" Target="https://citeseerx.ist.psu.edu/" TargetMode="External"/><Relationship Id="rId2" Type="http://schemas.openxmlformats.org/officeDocument/2006/relationships/hyperlink" Target="https://www.connectedpapers.com/" TargetMode="External"/><Relationship Id="rId1" Type="http://schemas.openxmlformats.org/officeDocument/2006/relationships/slideLayout" Target="../slideLayouts/slideLayout2.xml"/><Relationship Id="rId6" Type="http://schemas.openxmlformats.org/officeDocument/2006/relationships/hyperlink" Target="https://paperswithcode.com/" TargetMode="External"/><Relationship Id="rId5" Type="http://schemas.openxmlformats.org/officeDocument/2006/relationships/hyperlink" Target="https://gitee.com/link?target=https://paperswithcode.com/" TargetMode="External"/><Relationship Id="rId4" Type="http://schemas.openxmlformats.org/officeDocument/2006/relationships/hyperlink" Target="https://scholar.goog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a:xfrm>
            <a:off x="304800" y="2996952"/>
            <a:ext cx="8534400" cy="3024336"/>
          </a:xfrm>
          <a:noFill/>
        </p:spPr>
        <p:txBody>
          <a:bodyPr/>
          <a:lstStyle/>
          <a:p>
            <a:pPr eaLnBrk="1" hangingPunct="1"/>
            <a:r>
              <a:rPr lang="en-US" altLang="zh-CN" dirty="0">
                <a:latin typeface="隶书" pitchFamily="49" charset="-122"/>
              </a:rPr>
              <a:t>Final Project</a:t>
            </a:r>
            <a:br>
              <a:rPr lang="en-US" altLang="zh-CN">
                <a:latin typeface="隶书" pitchFamily="49" charset="-122"/>
              </a:rPr>
            </a:br>
            <a:br>
              <a:rPr lang="en-US" altLang="zh-CN" sz="3200" dirty="0">
                <a:latin typeface="隶书" pitchFamily="49" charset="-122"/>
              </a:rPr>
            </a:br>
            <a:r>
              <a:rPr lang="en-US" altLang="zh-CN" sz="3200" dirty="0">
                <a:latin typeface="隶书" pitchFamily="49" charset="-122"/>
              </a:rPr>
              <a:t>2024</a:t>
            </a:r>
            <a:r>
              <a:rPr lang="zh-CN" altLang="en-US" sz="3200" dirty="0">
                <a:latin typeface="隶书" pitchFamily="49" charset="-122"/>
              </a:rPr>
              <a:t>春季学期</a:t>
            </a:r>
            <a:br>
              <a:rPr lang="en-US" altLang="zh-CN" sz="3200" dirty="0">
                <a:latin typeface="隶书" pitchFamily="49" charset="-122"/>
              </a:rPr>
            </a:br>
            <a:endParaRPr lang="zh-CN" altLang="en-US" dirty="0">
              <a:latin typeface="隶书" pitchFamily="49" charset="-122"/>
            </a:endParaRPr>
          </a:p>
        </p:txBody>
      </p:sp>
      <p:sp>
        <p:nvSpPr>
          <p:cNvPr id="3075" name="Rectangle 8"/>
          <p:cNvSpPr>
            <a:spLocks noChangeArrowheads="1"/>
          </p:cNvSpPr>
          <p:nvPr/>
        </p:nvSpPr>
        <p:spPr bwMode="auto">
          <a:xfrm>
            <a:off x="838200" y="1219200"/>
            <a:ext cx="7772400" cy="1066800"/>
          </a:xfrm>
          <a:prstGeom prst="rect">
            <a:avLst/>
          </a:prstGeom>
          <a:noFill/>
          <a:ln w="9525">
            <a:noFill/>
            <a:miter lim="800000"/>
            <a:headEnd/>
            <a:tailEnd/>
          </a:ln>
        </p:spPr>
        <p:txBody>
          <a:bodyPr anchor="ctr"/>
          <a:lstStyle/>
          <a:p>
            <a:r>
              <a:rPr lang="zh-CN" altLang="en-US" sz="4000" dirty="0">
                <a:latin typeface="楷体_GB2312" pitchFamily="49" charset="-122"/>
                <a:ea typeface="楷体_GB2312" pitchFamily="49" charset="-122"/>
              </a:rPr>
              <a:t>计算机视觉 </a:t>
            </a:r>
            <a:r>
              <a:rPr lang="en-US" altLang="zh-CN" sz="4000" dirty="0">
                <a:latin typeface="楷体_GB2312" pitchFamily="49" charset="-122"/>
                <a:ea typeface="楷体_GB2312" pitchFamily="49" charset="-122"/>
              </a:rPr>
              <a:t>Computer Vision</a:t>
            </a:r>
            <a:endParaRPr lang="zh-CN" altLang="en-US" sz="4000" dirty="0">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AAD1E-AA3D-4B02-BA5C-6C616A5B0E64}"/>
              </a:ext>
            </a:extLst>
          </p:cNvPr>
          <p:cNvSpPr>
            <a:spLocks noGrp="1"/>
          </p:cNvSpPr>
          <p:nvPr>
            <p:ph type="title"/>
          </p:nvPr>
        </p:nvSpPr>
        <p:spPr/>
        <p:txBody>
          <a:bodyPr/>
          <a:lstStyle/>
          <a:p>
            <a:r>
              <a:rPr lang="zh-CN" altLang="en-US" dirty="0"/>
              <a:t>项目报告</a:t>
            </a:r>
          </a:p>
        </p:txBody>
      </p:sp>
      <p:sp>
        <p:nvSpPr>
          <p:cNvPr id="3" name="内容占位符 2">
            <a:extLst>
              <a:ext uri="{FF2B5EF4-FFF2-40B4-BE49-F238E27FC236}">
                <a16:creationId xmlns:a16="http://schemas.microsoft.com/office/drawing/2014/main" id="{3F906974-3448-45FB-9FB5-CC56F9F27B6B}"/>
              </a:ext>
            </a:extLst>
          </p:cNvPr>
          <p:cNvSpPr>
            <a:spLocks noGrp="1"/>
          </p:cNvSpPr>
          <p:nvPr>
            <p:ph idx="1"/>
          </p:nvPr>
        </p:nvSpPr>
        <p:spPr>
          <a:xfrm>
            <a:off x="467544" y="1905000"/>
            <a:ext cx="8280920" cy="4114800"/>
          </a:xfrm>
        </p:spPr>
        <p:txBody>
          <a:bodyPr/>
          <a:lstStyle/>
          <a:p>
            <a:r>
              <a:rPr lang="zh-CN" altLang="en-US" dirty="0"/>
              <a:t>结果 </a:t>
            </a:r>
            <a:r>
              <a:rPr lang="en-US" altLang="zh-CN" dirty="0"/>
              <a:t>Results</a:t>
            </a:r>
          </a:p>
          <a:p>
            <a:pPr lvl="1"/>
            <a:r>
              <a:rPr lang="zh-CN" altLang="en-US" dirty="0"/>
              <a:t>清晰详细地描述实验结果。如果使用训练和测试数据，描述其数量等量化信息信息。</a:t>
            </a:r>
            <a:br>
              <a:rPr lang="en-US" altLang="zh-CN" dirty="0"/>
            </a:br>
            <a:r>
              <a:rPr lang="zh-CN" altLang="en-US" dirty="0"/>
              <a:t>如果使用视频数据，放上视频的链接。</a:t>
            </a:r>
          </a:p>
        </p:txBody>
      </p:sp>
      <p:sp>
        <p:nvSpPr>
          <p:cNvPr id="4" name="灯片编号占位符 3">
            <a:extLst>
              <a:ext uri="{FF2B5EF4-FFF2-40B4-BE49-F238E27FC236}">
                <a16:creationId xmlns:a16="http://schemas.microsoft.com/office/drawing/2014/main" id="{1380B625-3D67-4C10-B003-D5FC7FEFF539}"/>
              </a:ext>
            </a:extLst>
          </p:cNvPr>
          <p:cNvSpPr>
            <a:spLocks noGrp="1"/>
          </p:cNvSpPr>
          <p:nvPr>
            <p:ph type="sldNum" sz="quarter" idx="12"/>
          </p:nvPr>
        </p:nvSpPr>
        <p:spPr/>
        <p:txBody>
          <a:bodyPr/>
          <a:lstStyle/>
          <a:p>
            <a:pPr>
              <a:defRPr/>
            </a:pPr>
            <a:fld id="{F0B84EDB-D7E8-4116-A54B-F08DA2340780}" type="slidenum">
              <a:rPr lang="en-US" altLang="zh-CN" smtClean="0"/>
              <a:pPr>
                <a:defRPr/>
              </a:pPr>
              <a:t>10</a:t>
            </a:fld>
            <a:endParaRPr lang="en-US" altLang="zh-CN"/>
          </a:p>
        </p:txBody>
      </p:sp>
    </p:spTree>
    <p:extLst>
      <p:ext uri="{BB962C8B-B14F-4D97-AF65-F5344CB8AC3E}">
        <p14:creationId xmlns:p14="http://schemas.microsoft.com/office/powerpoint/2010/main" val="148481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AAD1E-AA3D-4B02-BA5C-6C616A5B0E64}"/>
              </a:ext>
            </a:extLst>
          </p:cNvPr>
          <p:cNvSpPr>
            <a:spLocks noGrp="1"/>
          </p:cNvSpPr>
          <p:nvPr>
            <p:ph type="title"/>
          </p:nvPr>
        </p:nvSpPr>
        <p:spPr/>
        <p:txBody>
          <a:bodyPr/>
          <a:lstStyle/>
          <a:p>
            <a:r>
              <a:rPr lang="zh-CN" altLang="en-US" dirty="0"/>
              <a:t>项目报告</a:t>
            </a:r>
          </a:p>
        </p:txBody>
      </p:sp>
      <p:sp>
        <p:nvSpPr>
          <p:cNvPr id="3" name="内容占位符 2">
            <a:extLst>
              <a:ext uri="{FF2B5EF4-FFF2-40B4-BE49-F238E27FC236}">
                <a16:creationId xmlns:a16="http://schemas.microsoft.com/office/drawing/2014/main" id="{3F906974-3448-45FB-9FB5-CC56F9F27B6B}"/>
              </a:ext>
            </a:extLst>
          </p:cNvPr>
          <p:cNvSpPr>
            <a:spLocks noGrp="1"/>
          </p:cNvSpPr>
          <p:nvPr>
            <p:ph idx="1"/>
          </p:nvPr>
        </p:nvSpPr>
        <p:spPr>
          <a:xfrm>
            <a:off x="467544" y="1905000"/>
            <a:ext cx="8280920" cy="4114800"/>
          </a:xfrm>
        </p:spPr>
        <p:txBody>
          <a:bodyPr/>
          <a:lstStyle/>
          <a:p>
            <a:r>
              <a:rPr lang="zh-CN" altLang="en-US" dirty="0"/>
              <a:t>总结和讨论 </a:t>
            </a:r>
            <a:r>
              <a:rPr lang="en-US" altLang="zh-CN" dirty="0"/>
              <a:t>Discussion and conclusions</a:t>
            </a:r>
          </a:p>
          <a:p>
            <a:pPr lvl="1"/>
            <a:r>
              <a:rPr lang="zh-CN" altLang="en-US" dirty="0"/>
              <a:t>通过分析和实验，总结主要的收获和思考。即使实验结果不理想，如果能充分证明你做了大量的工作，有独立思考的见解和分析，并对今后可行的方案进行讨论，仍可以获得高分。</a:t>
            </a:r>
          </a:p>
        </p:txBody>
      </p:sp>
      <p:sp>
        <p:nvSpPr>
          <p:cNvPr id="4" name="灯片编号占位符 3">
            <a:extLst>
              <a:ext uri="{FF2B5EF4-FFF2-40B4-BE49-F238E27FC236}">
                <a16:creationId xmlns:a16="http://schemas.microsoft.com/office/drawing/2014/main" id="{1380B625-3D67-4C10-B003-D5FC7FEFF539}"/>
              </a:ext>
            </a:extLst>
          </p:cNvPr>
          <p:cNvSpPr>
            <a:spLocks noGrp="1"/>
          </p:cNvSpPr>
          <p:nvPr>
            <p:ph type="sldNum" sz="quarter" idx="12"/>
          </p:nvPr>
        </p:nvSpPr>
        <p:spPr/>
        <p:txBody>
          <a:bodyPr/>
          <a:lstStyle/>
          <a:p>
            <a:pPr>
              <a:defRPr/>
            </a:pPr>
            <a:fld id="{F0B84EDB-D7E8-4116-A54B-F08DA2340780}" type="slidenum">
              <a:rPr lang="en-US" altLang="zh-CN" smtClean="0"/>
              <a:pPr>
                <a:defRPr/>
              </a:pPr>
              <a:t>11</a:t>
            </a:fld>
            <a:endParaRPr lang="en-US" altLang="zh-CN"/>
          </a:p>
        </p:txBody>
      </p:sp>
    </p:spTree>
    <p:extLst>
      <p:ext uri="{BB962C8B-B14F-4D97-AF65-F5344CB8AC3E}">
        <p14:creationId xmlns:p14="http://schemas.microsoft.com/office/powerpoint/2010/main" val="335589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AAD1E-AA3D-4B02-BA5C-6C616A5B0E64}"/>
              </a:ext>
            </a:extLst>
          </p:cNvPr>
          <p:cNvSpPr>
            <a:spLocks noGrp="1"/>
          </p:cNvSpPr>
          <p:nvPr>
            <p:ph type="title"/>
          </p:nvPr>
        </p:nvSpPr>
        <p:spPr/>
        <p:txBody>
          <a:bodyPr/>
          <a:lstStyle/>
          <a:p>
            <a:r>
              <a:rPr lang="zh-CN" altLang="en-US" dirty="0"/>
              <a:t>项目报告</a:t>
            </a:r>
          </a:p>
        </p:txBody>
      </p:sp>
      <p:sp>
        <p:nvSpPr>
          <p:cNvPr id="3" name="内容占位符 2">
            <a:extLst>
              <a:ext uri="{FF2B5EF4-FFF2-40B4-BE49-F238E27FC236}">
                <a16:creationId xmlns:a16="http://schemas.microsoft.com/office/drawing/2014/main" id="{3F906974-3448-45FB-9FB5-CC56F9F27B6B}"/>
              </a:ext>
            </a:extLst>
          </p:cNvPr>
          <p:cNvSpPr>
            <a:spLocks noGrp="1"/>
          </p:cNvSpPr>
          <p:nvPr>
            <p:ph idx="1"/>
          </p:nvPr>
        </p:nvSpPr>
        <p:spPr>
          <a:xfrm>
            <a:off x="467544" y="1905000"/>
            <a:ext cx="8280920" cy="4114800"/>
          </a:xfrm>
        </p:spPr>
        <p:txBody>
          <a:bodyPr/>
          <a:lstStyle/>
          <a:p>
            <a:r>
              <a:rPr lang="zh-CN" altLang="en-US" dirty="0"/>
              <a:t>个人贡献声明 </a:t>
            </a:r>
            <a:r>
              <a:rPr lang="en-US" altLang="zh-CN" dirty="0"/>
              <a:t>Statement of individual contribution</a:t>
            </a:r>
          </a:p>
          <a:p>
            <a:pPr lvl="1"/>
            <a:r>
              <a:rPr lang="zh-CN" altLang="en-US" dirty="0"/>
              <a:t>每个成员的贡献内容</a:t>
            </a:r>
            <a:endParaRPr lang="en-US" altLang="zh-CN" dirty="0"/>
          </a:p>
          <a:p>
            <a:r>
              <a:rPr lang="zh-CN" altLang="en-US" dirty="0"/>
              <a:t>引用参考 </a:t>
            </a:r>
            <a:r>
              <a:rPr lang="en-US" altLang="zh-CN" dirty="0"/>
              <a:t>References</a:t>
            </a:r>
          </a:p>
          <a:p>
            <a:pPr lvl="1"/>
            <a:r>
              <a:rPr lang="zh-CN" altLang="en-US" dirty="0"/>
              <a:t>所参考和引用的文献、数据和资源等</a:t>
            </a:r>
            <a:br>
              <a:rPr lang="en-US" altLang="zh-CN" dirty="0"/>
            </a:br>
            <a:r>
              <a:rPr lang="en-US" altLang="zh-CN" dirty="0"/>
              <a:t>including URLs for any external code or data used.</a:t>
            </a:r>
            <a:endParaRPr lang="zh-CN" altLang="en-US" dirty="0"/>
          </a:p>
        </p:txBody>
      </p:sp>
      <p:sp>
        <p:nvSpPr>
          <p:cNvPr id="4" name="灯片编号占位符 3">
            <a:extLst>
              <a:ext uri="{FF2B5EF4-FFF2-40B4-BE49-F238E27FC236}">
                <a16:creationId xmlns:a16="http://schemas.microsoft.com/office/drawing/2014/main" id="{1380B625-3D67-4C10-B003-D5FC7FEFF539}"/>
              </a:ext>
            </a:extLst>
          </p:cNvPr>
          <p:cNvSpPr>
            <a:spLocks noGrp="1"/>
          </p:cNvSpPr>
          <p:nvPr>
            <p:ph type="sldNum" sz="quarter" idx="12"/>
          </p:nvPr>
        </p:nvSpPr>
        <p:spPr/>
        <p:txBody>
          <a:bodyPr/>
          <a:lstStyle/>
          <a:p>
            <a:pPr>
              <a:defRPr/>
            </a:pPr>
            <a:fld id="{F0B84EDB-D7E8-4116-A54B-F08DA2340780}" type="slidenum">
              <a:rPr lang="en-US" altLang="zh-CN" smtClean="0"/>
              <a:pPr>
                <a:defRPr/>
              </a:pPr>
              <a:t>12</a:t>
            </a:fld>
            <a:endParaRPr lang="en-US" altLang="zh-CN"/>
          </a:p>
        </p:txBody>
      </p:sp>
    </p:spTree>
    <p:extLst>
      <p:ext uri="{BB962C8B-B14F-4D97-AF65-F5344CB8AC3E}">
        <p14:creationId xmlns:p14="http://schemas.microsoft.com/office/powerpoint/2010/main" val="855885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62E8B-176F-4DF9-9CD7-2EBD3D58646A}"/>
              </a:ext>
            </a:extLst>
          </p:cNvPr>
          <p:cNvSpPr>
            <a:spLocks noGrp="1"/>
          </p:cNvSpPr>
          <p:nvPr>
            <p:ph type="title"/>
          </p:nvPr>
        </p:nvSpPr>
        <p:spPr/>
        <p:txBody>
          <a:bodyPr/>
          <a:lstStyle/>
          <a:p>
            <a:r>
              <a:rPr lang="zh-CN" altLang="en-US" dirty="0"/>
              <a:t>视频</a:t>
            </a:r>
          </a:p>
        </p:txBody>
      </p:sp>
      <p:sp>
        <p:nvSpPr>
          <p:cNvPr id="3" name="内容占位符 2">
            <a:extLst>
              <a:ext uri="{FF2B5EF4-FFF2-40B4-BE49-F238E27FC236}">
                <a16:creationId xmlns:a16="http://schemas.microsoft.com/office/drawing/2014/main" id="{8CD773B9-11BA-494B-8758-51E5C2C0BE28}"/>
              </a:ext>
            </a:extLst>
          </p:cNvPr>
          <p:cNvSpPr>
            <a:spLocks noGrp="1"/>
          </p:cNvSpPr>
          <p:nvPr>
            <p:ph idx="1"/>
          </p:nvPr>
        </p:nvSpPr>
        <p:spPr/>
        <p:txBody>
          <a:bodyPr/>
          <a:lstStyle/>
          <a:p>
            <a:r>
              <a:rPr lang="zh-CN" altLang="en-US" dirty="0"/>
              <a:t>项目描述视频（</a:t>
            </a:r>
            <a:r>
              <a:rPr lang="en-US" altLang="zh-CN" dirty="0"/>
              <a:t>8</a:t>
            </a:r>
            <a:r>
              <a:rPr lang="zh-CN" altLang="en-US" dirty="0"/>
              <a:t>分钟内），提交到</a:t>
            </a:r>
            <a:r>
              <a:rPr lang="en-US" altLang="zh-CN" dirty="0"/>
              <a:t>B</a:t>
            </a:r>
            <a:r>
              <a:rPr lang="zh-CN" altLang="en-US" dirty="0"/>
              <a:t>站。</a:t>
            </a:r>
            <a:endParaRPr lang="en-US" altLang="zh-CN" dirty="0"/>
          </a:p>
          <a:p>
            <a:r>
              <a:rPr lang="zh-CN" altLang="en-US" dirty="0"/>
              <a:t>视频内容建议但不限于：创意、实现手段、算法讲述、运行演示</a:t>
            </a:r>
            <a:r>
              <a:rPr lang="en-US" altLang="zh-CN" dirty="0"/>
              <a:t>……</a:t>
            </a:r>
            <a:endParaRPr lang="zh-CN" altLang="en-US" dirty="0"/>
          </a:p>
        </p:txBody>
      </p:sp>
      <p:sp>
        <p:nvSpPr>
          <p:cNvPr id="4" name="灯片编号占位符 3">
            <a:extLst>
              <a:ext uri="{FF2B5EF4-FFF2-40B4-BE49-F238E27FC236}">
                <a16:creationId xmlns:a16="http://schemas.microsoft.com/office/drawing/2014/main" id="{DFB304AA-A624-43C5-AA50-34DD75EB0A16}"/>
              </a:ext>
            </a:extLst>
          </p:cNvPr>
          <p:cNvSpPr>
            <a:spLocks noGrp="1"/>
          </p:cNvSpPr>
          <p:nvPr>
            <p:ph type="sldNum" sz="quarter" idx="12"/>
          </p:nvPr>
        </p:nvSpPr>
        <p:spPr/>
        <p:txBody>
          <a:bodyPr/>
          <a:lstStyle/>
          <a:p>
            <a:pPr>
              <a:defRPr/>
            </a:pPr>
            <a:fld id="{F0B84EDB-D7E8-4116-A54B-F08DA2340780}" type="slidenum">
              <a:rPr lang="en-US" altLang="zh-CN" smtClean="0"/>
              <a:pPr>
                <a:defRPr/>
              </a:pPr>
              <a:t>13</a:t>
            </a:fld>
            <a:endParaRPr lang="en-US" altLang="zh-CN"/>
          </a:p>
        </p:txBody>
      </p:sp>
    </p:spTree>
    <p:extLst>
      <p:ext uri="{BB962C8B-B14F-4D97-AF65-F5344CB8AC3E}">
        <p14:creationId xmlns:p14="http://schemas.microsoft.com/office/powerpoint/2010/main" val="104861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B0171-1C6A-4CDF-808F-70643750D877}"/>
              </a:ext>
            </a:extLst>
          </p:cNvPr>
          <p:cNvSpPr>
            <a:spLocks noGrp="1"/>
          </p:cNvSpPr>
          <p:nvPr>
            <p:ph type="title"/>
          </p:nvPr>
        </p:nvSpPr>
        <p:spPr/>
        <p:txBody>
          <a:bodyPr/>
          <a:lstStyle/>
          <a:p>
            <a:r>
              <a:rPr lang="zh-CN" altLang="en-US" dirty="0"/>
              <a:t>提交方式</a:t>
            </a:r>
          </a:p>
        </p:txBody>
      </p:sp>
      <p:sp>
        <p:nvSpPr>
          <p:cNvPr id="3" name="内容占位符 2">
            <a:extLst>
              <a:ext uri="{FF2B5EF4-FFF2-40B4-BE49-F238E27FC236}">
                <a16:creationId xmlns:a16="http://schemas.microsoft.com/office/drawing/2014/main" id="{23751233-42A3-4583-8A55-A058E89ABD32}"/>
              </a:ext>
            </a:extLst>
          </p:cNvPr>
          <p:cNvSpPr>
            <a:spLocks noGrp="1"/>
          </p:cNvSpPr>
          <p:nvPr>
            <p:ph idx="1"/>
          </p:nvPr>
        </p:nvSpPr>
        <p:spPr>
          <a:xfrm>
            <a:off x="971600" y="1628800"/>
            <a:ext cx="7562800" cy="5000600"/>
          </a:xfrm>
        </p:spPr>
        <p:txBody>
          <a:bodyPr/>
          <a:lstStyle/>
          <a:p>
            <a:r>
              <a:rPr lang="zh-CN" altLang="en-US" sz="2800" dirty="0"/>
              <a:t>使用</a:t>
            </a:r>
            <a:r>
              <a:rPr lang="en-US" altLang="zh-CN" sz="2800" dirty="0"/>
              <a:t>GitHub</a:t>
            </a:r>
          </a:p>
          <a:p>
            <a:pPr lvl="1"/>
            <a:r>
              <a:rPr lang="en-US" altLang="zh-CN" sz="2400" dirty="0"/>
              <a:t>https://classroom.github.com/a/8oH8aWc3</a:t>
            </a:r>
          </a:p>
          <a:p>
            <a:r>
              <a:rPr lang="zh-CN" altLang="en-US" sz="2800" dirty="0"/>
              <a:t>创建相应的仓库，选择</a:t>
            </a:r>
            <a:r>
              <a:rPr lang="zh-CN" altLang="en-US" sz="2800" dirty="0">
                <a:solidFill>
                  <a:srgbClr val="FFC000"/>
                </a:solidFill>
              </a:rPr>
              <a:t>公开方式</a:t>
            </a:r>
            <a:r>
              <a:rPr lang="zh-CN" altLang="en-US" sz="2800" dirty="0"/>
              <a:t>。</a:t>
            </a:r>
            <a:endParaRPr lang="en-US" altLang="zh-CN" sz="2800" dirty="0"/>
          </a:p>
          <a:p>
            <a:r>
              <a:rPr lang="zh-CN" altLang="en-US" sz="2800" dirty="0"/>
              <a:t>仓库的</a:t>
            </a:r>
            <a:r>
              <a:rPr lang="en-US" altLang="zh-CN" sz="2800" dirty="0"/>
              <a:t>README.MD</a:t>
            </a:r>
            <a:r>
              <a:rPr lang="zh-CN" altLang="en-US" sz="2800" dirty="0"/>
              <a:t>文件作为</a:t>
            </a:r>
            <a:r>
              <a:rPr lang="zh-CN" altLang="en-US" sz="2800" dirty="0">
                <a:solidFill>
                  <a:srgbClr val="FFC000"/>
                </a:solidFill>
              </a:rPr>
              <a:t>项目报告</a:t>
            </a:r>
            <a:r>
              <a:rPr lang="zh-CN" altLang="en-US" sz="2800" dirty="0"/>
              <a:t>的载体。</a:t>
            </a:r>
            <a:r>
              <a:rPr lang="en-US" altLang="zh-CN" sz="2800" dirty="0">
                <a:solidFill>
                  <a:srgbClr val="FFC000"/>
                </a:solidFill>
              </a:rPr>
              <a:t>B</a:t>
            </a:r>
            <a:r>
              <a:rPr lang="zh-CN" altLang="en-US" sz="2800" dirty="0">
                <a:solidFill>
                  <a:srgbClr val="FFC000"/>
                </a:solidFill>
              </a:rPr>
              <a:t>站视频的链接</a:t>
            </a:r>
            <a:r>
              <a:rPr lang="zh-CN" altLang="en-US" sz="2800" dirty="0"/>
              <a:t>写在该文件靠前位置。</a:t>
            </a:r>
            <a:endParaRPr lang="en-US" altLang="zh-CN" sz="2800" dirty="0"/>
          </a:p>
          <a:p>
            <a:r>
              <a:rPr lang="zh-CN" altLang="en-US" sz="2800" dirty="0"/>
              <a:t>所有内容（代码、文档、图片等）都提交在仓库里。</a:t>
            </a:r>
            <a:endParaRPr lang="en-US" altLang="zh-CN" sz="2800" dirty="0"/>
          </a:p>
        </p:txBody>
      </p:sp>
      <p:sp>
        <p:nvSpPr>
          <p:cNvPr id="4" name="灯片编号占位符 3">
            <a:extLst>
              <a:ext uri="{FF2B5EF4-FFF2-40B4-BE49-F238E27FC236}">
                <a16:creationId xmlns:a16="http://schemas.microsoft.com/office/drawing/2014/main" id="{1C50B9D0-A56F-4091-87D4-BAB42340BB68}"/>
              </a:ext>
            </a:extLst>
          </p:cNvPr>
          <p:cNvSpPr>
            <a:spLocks noGrp="1"/>
          </p:cNvSpPr>
          <p:nvPr>
            <p:ph type="sldNum" sz="quarter" idx="12"/>
          </p:nvPr>
        </p:nvSpPr>
        <p:spPr/>
        <p:txBody>
          <a:bodyPr/>
          <a:lstStyle/>
          <a:p>
            <a:pPr>
              <a:defRPr/>
            </a:pPr>
            <a:fld id="{F0B84EDB-D7E8-4116-A54B-F08DA2340780}" type="slidenum">
              <a:rPr lang="en-US" altLang="zh-CN" smtClean="0"/>
              <a:pPr>
                <a:defRPr/>
              </a:pPr>
              <a:t>14</a:t>
            </a:fld>
            <a:endParaRPr lang="en-US" altLang="zh-CN"/>
          </a:p>
        </p:txBody>
      </p:sp>
    </p:spTree>
    <p:extLst>
      <p:ext uri="{BB962C8B-B14F-4D97-AF65-F5344CB8AC3E}">
        <p14:creationId xmlns:p14="http://schemas.microsoft.com/office/powerpoint/2010/main" val="3445172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B161C-6A34-417B-8C29-24CE8A72B984}"/>
              </a:ext>
            </a:extLst>
          </p:cNvPr>
          <p:cNvSpPr>
            <a:spLocks noGrp="1"/>
          </p:cNvSpPr>
          <p:nvPr>
            <p:ph type="title"/>
          </p:nvPr>
        </p:nvSpPr>
        <p:spPr/>
        <p:txBody>
          <a:bodyPr/>
          <a:lstStyle/>
          <a:p>
            <a:r>
              <a:rPr lang="zh-CN" altLang="en-US" dirty="0"/>
              <a:t>时间节点</a:t>
            </a:r>
          </a:p>
        </p:txBody>
      </p:sp>
      <p:sp>
        <p:nvSpPr>
          <p:cNvPr id="3" name="内容占位符 2">
            <a:extLst>
              <a:ext uri="{FF2B5EF4-FFF2-40B4-BE49-F238E27FC236}">
                <a16:creationId xmlns:a16="http://schemas.microsoft.com/office/drawing/2014/main" id="{281F1314-8FBF-46FE-A029-B8F19D83AC3C}"/>
              </a:ext>
            </a:extLst>
          </p:cNvPr>
          <p:cNvSpPr>
            <a:spLocks noGrp="1"/>
          </p:cNvSpPr>
          <p:nvPr>
            <p:ph idx="1"/>
          </p:nvPr>
        </p:nvSpPr>
        <p:spPr>
          <a:xfrm>
            <a:off x="611560" y="1905000"/>
            <a:ext cx="7922840" cy="4114800"/>
          </a:xfrm>
        </p:spPr>
        <p:txBody>
          <a:bodyPr/>
          <a:lstStyle/>
          <a:p>
            <a:r>
              <a:rPr lang="zh-CN" altLang="en-US" dirty="0"/>
              <a:t>分组。</a:t>
            </a:r>
            <a:r>
              <a:rPr lang="en-US" altLang="zh-CN" dirty="0"/>
              <a:t>2~4</a:t>
            </a:r>
            <a:r>
              <a:rPr lang="zh-CN" altLang="en-US" dirty="0"/>
              <a:t>人一组。</a:t>
            </a:r>
            <a:endParaRPr lang="en-US" altLang="zh-CN" dirty="0"/>
          </a:p>
          <a:p>
            <a:r>
              <a:rPr lang="zh-CN" altLang="en-US" dirty="0"/>
              <a:t>期末考试周前的最后一天（</a:t>
            </a:r>
            <a:r>
              <a:rPr lang="en-US" altLang="zh-CN" dirty="0"/>
              <a:t>6</a:t>
            </a:r>
            <a:r>
              <a:rPr lang="zh-CN" altLang="en-US" dirty="0"/>
              <a:t>月</a:t>
            </a:r>
            <a:r>
              <a:rPr lang="en-US" altLang="zh-CN" dirty="0"/>
              <a:t>23</a:t>
            </a:r>
            <a:r>
              <a:rPr lang="zh-CN" altLang="en-US" dirty="0"/>
              <a:t>日），提交截止。</a:t>
            </a:r>
            <a:endParaRPr lang="en-US" altLang="zh-CN" dirty="0"/>
          </a:p>
          <a:p>
            <a:r>
              <a:rPr lang="zh-CN" altLang="en-US" dirty="0"/>
              <a:t>考试周结束前完成互评。</a:t>
            </a:r>
          </a:p>
        </p:txBody>
      </p:sp>
      <p:sp>
        <p:nvSpPr>
          <p:cNvPr id="4" name="灯片编号占位符 3">
            <a:extLst>
              <a:ext uri="{FF2B5EF4-FFF2-40B4-BE49-F238E27FC236}">
                <a16:creationId xmlns:a16="http://schemas.microsoft.com/office/drawing/2014/main" id="{B9232F5A-39C2-4A87-84F5-6624EE26A240}"/>
              </a:ext>
            </a:extLst>
          </p:cNvPr>
          <p:cNvSpPr>
            <a:spLocks noGrp="1"/>
          </p:cNvSpPr>
          <p:nvPr>
            <p:ph type="sldNum" sz="quarter" idx="12"/>
          </p:nvPr>
        </p:nvSpPr>
        <p:spPr/>
        <p:txBody>
          <a:bodyPr/>
          <a:lstStyle/>
          <a:p>
            <a:pPr>
              <a:defRPr/>
            </a:pPr>
            <a:fld id="{F0B84EDB-D7E8-4116-A54B-F08DA2340780}" type="slidenum">
              <a:rPr lang="en-US" altLang="zh-CN" smtClean="0"/>
              <a:pPr>
                <a:defRPr/>
              </a:pPr>
              <a:t>15</a:t>
            </a:fld>
            <a:endParaRPr lang="en-US" altLang="zh-CN"/>
          </a:p>
        </p:txBody>
      </p:sp>
    </p:spTree>
    <p:extLst>
      <p:ext uri="{BB962C8B-B14F-4D97-AF65-F5344CB8AC3E}">
        <p14:creationId xmlns:p14="http://schemas.microsoft.com/office/powerpoint/2010/main" val="2917216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C33C9-ECD3-4DE4-BA74-4238A5C63887}"/>
              </a:ext>
            </a:extLst>
          </p:cNvPr>
          <p:cNvSpPr>
            <a:spLocks noGrp="1"/>
          </p:cNvSpPr>
          <p:nvPr>
            <p:ph type="title"/>
          </p:nvPr>
        </p:nvSpPr>
        <p:spPr/>
        <p:txBody>
          <a:bodyPr/>
          <a:lstStyle/>
          <a:p>
            <a:r>
              <a:rPr lang="zh-CN" altLang="en-US" dirty="0"/>
              <a:t>互评</a:t>
            </a:r>
          </a:p>
        </p:txBody>
      </p:sp>
      <p:sp>
        <p:nvSpPr>
          <p:cNvPr id="3" name="内容占位符 2">
            <a:extLst>
              <a:ext uri="{FF2B5EF4-FFF2-40B4-BE49-F238E27FC236}">
                <a16:creationId xmlns:a16="http://schemas.microsoft.com/office/drawing/2014/main" id="{5C65BAAA-4DB6-44B6-B9B1-A3E2754F2D4C}"/>
              </a:ext>
            </a:extLst>
          </p:cNvPr>
          <p:cNvSpPr>
            <a:spLocks noGrp="1"/>
          </p:cNvSpPr>
          <p:nvPr>
            <p:ph idx="1"/>
          </p:nvPr>
        </p:nvSpPr>
        <p:spPr>
          <a:xfrm>
            <a:off x="143508" y="1772816"/>
            <a:ext cx="8856984" cy="5000600"/>
          </a:xfrm>
        </p:spPr>
        <p:txBody>
          <a:bodyPr/>
          <a:lstStyle/>
          <a:p>
            <a:pPr marL="0" indent="0">
              <a:buNone/>
            </a:pPr>
            <a:r>
              <a:rPr lang="zh-CN" altLang="en-US" sz="2800" dirty="0"/>
              <a:t>项目完成后，除了自己的项目，还需要再点评至少</a:t>
            </a:r>
            <a:r>
              <a:rPr lang="en-US" altLang="zh-CN" sz="2800" dirty="0"/>
              <a:t>5</a:t>
            </a:r>
            <a:r>
              <a:rPr lang="zh-CN" altLang="en-US" sz="2800" dirty="0"/>
              <a:t>个小组的项目。</a:t>
            </a:r>
            <a:endParaRPr lang="en-US" altLang="zh-CN" sz="2800" dirty="0"/>
          </a:p>
          <a:p>
            <a:r>
              <a:rPr lang="zh-CN" altLang="en-US" sz="2800" dirty="0"/>
              <a:t>提交项目和视频网址后，助教会汇总所有提交的网址并发给全部同学，供大家互相学习、参考。</a:t>
            </a:r>
            <a:endParaRPr lang="en-US" altLang="zh-CN" sz="2800" dirty="0"/>
          </a:p>
          <a:p>
            <a:r>
              <a:rPr lang="zh-CN" altLang="en-US" sz="2800" dirty="0"/>
              <a:t>每组点评其他</a:t>
            </a:r>
            <a:r>
              <a:rPr lang="en-US" altLang="zh-CN" sz="2800" dirty="0"/>
              <a:t>5</a:t>
            </a:r>
            <a:r>
              <a:rPr lang="zh-CN" altLang="en-US" sz="2800" dirty="0"/>
              <a:t>组的项目，助教会点对点发给每个组（单盲评审）。学生互评应根据所需评价项目的创新性、完成度、难度、演示情况等做出综合评价。</a:t>
            </a:r>
            <a:endParaRPr lang="en-US" altLang="zh-CN" sz="2800" dirty="0"/>
          </a:p>
          <a:p>
            <a:r>
              <a:rPr lang="zh-CN" altLang="en-US" sz="2800" dirty="0"/>
              <a:t>互评规则：按照综合评价，给出所评</a:t>
            </a:r>
            <a:r>
              <a:rPr lang="en-US" altLang="zh-CN" sz="2800" dirty="0"/>
              <a:t>5</a:t>
            </a:r>
            <a:r>
              <a:rPr lang="zh-CN" altLang="en-US" sz="2800" dirty="0"/>
              <a:t>组的顺序，最优秀的排第一、依次类推。排序不能并列。取平均，得到互评得分。</a:t>
            </a:r>
            <a:endParaRPr lang="en-US" altLang="zh-CN" sz="2800" dirty="0"/>
          </a:p>
          <a:p>
            <a:endParaRPr lang="zh-CN" altLang="en-US" sz="2800" dirty="0"/>
          </a:p>
        </p:txBody>
      </p:sp>
      <p:sp>
        <p:nvSpPr>
          <p:cNvPr id="4" name="灯片编号占位符 3">
            <a:extLst>
              <a:ext uri="{FF2B5EF4-FFF2-40B4-BE49-F238E27FC236}">
                <a16:creationId xmlns:a16="http://schemas.microsoft.com/office/drawing/2014/main" id="{9DBCE0A8-CE56-44AB-A3B5-83AD2B2316EA}"/>
              </a:ext>
            </a:extLst>
          </p:cNvPr>
          <p:cNvSpPr>
            <a:spLocks noGrp="1"/>
          </p:cNvSpPr>
          <p:nvPr>
            <p:ph type="sldNum" sz="quarter" idx="12"/>
          </p:nvPr>
        </p:nvSpPr>
        <p:spPr/>
        <p:txBody>
          <a:bodyPr/>
          <a:lstStyle/>
          <a:p>
            <a:pPr>
              <a:defRPr/>
            </a:pPr>
            <a:fld id="{F0B84EDB-D7E8-4116-A54B-F08DA2340780}" type="slidenum">
              <a:rPr lang="en-US" altLang="zh-CN" smtClean="0"/>
              <a:pPr>
                <a:defRPr/>
              </a:pPr>
              <a:t>16</a:t>
            </a:fld>
            <a:endParaRPr lang="en-US" altLang="zh-CN"/>
          </a:p>
        </p:txBody>
      </p:sp>
    </p:spTree>
    <p:extLst>
      <p:ext uri="{BB962C8B-B14F-4D97-AF65-F5344CB8AC3E}">
        <p14:creationId xmlns:p14="http://schemas.microsoft.com/office/powerpoint/2010/main" val="193346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E1E33-AC28-4A68-B948-8B0D5AF480FC}"/>
              </a:ext>
            </a:extLst>
          </p:cNvPr>
          <p:cNvSpPr>
            <a:spLocks noGrp="1"/>
          </p:cNvSpPr>
          <p:nvPr>
            <p:ph type="title"/>
          </p:nvPr>
        </p:nvSpPr>
        <p:spPr/>
        <p:txBody>
          <a:bodyPr/>
          <a:lstStyle/>
          <a:p>
            <a:r>
              <a:rPr lang="zh-CN" altLang="en-US" dirty="0"/>
              <a:t>评价标准</a:t>
            </a:r>
          </a:p>
        </p:txBody>
      </p:sp>
      <p:sp>
        <p:nvSpPr>
          <p:cNvPr id="3" name="内容占位符 2">
            <a:extLst>
              <a:ext uri="{FF2B5EF4-FFF2-40B4-BE49-F238E27FC236}">
                <a16:creationId xmlns:a16="http://schemas.microsoft.com/office/drawing/2014/main" id="{1D5FD790-DD73-42A9-BC71-5AA0CBB33F30}"/>
              </a:ext>
            </a:extLst>
          </p:cNvPr>
          <p:cNvSpPr>
            <a:spLocks noGrp="1"/>
          </p:cNvSpPr>
          <p:nvPr>
            <p:ph idx="1"/>
          </p:nvPr>
        </p:nvSpPr>
        <p:spPr>
          <a:xfrm>
            <a:off x="395536" y="1905000"/>
            <a:ext cx="8496944" cy="4114800"/>
          </a:xfrm>
        </p:spPr>
        <p:txBody>
          <a:bodyPr/>
          <a:lstStyle/>
          <a:p>
            <a:r>
              <a:rPr lang="zh-CN" altLang="en-US" dirty="0"/>
              <a:t>项目质量（原创性，完成度，分析等）</a:t>
            </a:r>
            <a:r>
              <a:rPr lang="en-US" altLang="zh-CN" dirty="0"/>
              <a:t> </a:t>
            </a:r>
          </a:p>
          <a:p>
            <a:pPr marL="457200" lvl="1" indent="0">
              <a:buNone/>
            </a:pPr>
            <a:r>
              <a:rPr lang="en-US" altLang="zh-CN" dirty="0"/>
              <a:t>(originality, thoroughness, extent of analysis, etc.)</a:t>
            </a:r>
          </a:p>
          <a:p>
            <a:r>
              <a:rPr lang="zh-CN" altLang="en-US" dirty="0"/>
              <a:t>项目报告和视频质量</a:t>
            </a:r>
            <a:endParaRPr lang="en-US" altLang="zh-CN" dirty="0"/>
          </a:p>
        </p:txBody>
      </p:sp>
      <p:sp>
        <p:nvSpPr>
          <p:cNvPr id="4" name="灯片编号占位符 3">
            <a:extLst>
              <a:ext uri="{FF2B5EF4-FFF2-40B4-BE49-F238E27FC236}">
                <a16:creationId xmlns:a16="http://schemas.microsoft.com/office/drawing/2014/main" id="{331507C4-1D80-43F3-8C3F-F50184A98C5E}"/>
              </a:ext>
            </a:extLst>
          </p:cNvPr>
          <p:cNvSpPr>
            <a:spLocks noGrp="1"/>
          </p:cNvSpPr>
          <p:nvPr>
            <p:ph type="sldNum" sz="quarter" idx="12"/>
          </p:nvPr>
        </p:nvSpPr>
        <p:spPr/>
        <p:txBody>
          <a:bodyPr/>
          <a:lstStyle/>
          <a:p>
            <a:pPr>
              <a:defRPr/>
            </a:pPr>
            <a:fld id="{F0B84EDB-D7E8-4116-A54B-F08DA2340780}" type="slidenum">
              <a:rPr lang="en-US" altLang="zh-CN" smtClean="0"/>
              <a:pPr>
                <a:defRPr/>
              </a:pPr>
              <a:t>17</a:t>
            </a:fld>
            <a:endParaRPr lang="en-US" altLang="zh-CN"/>
          </a:p>
        </p:txBody>
      </p:sp>
    </p:spTree>
    <p:extLst>
      <p:ext uri="{BB962C8B-B14F-4D97-AF65-F5344CB8AC3E}">
        <p14:creationId xmlns:p14="http://schemas.microsoft.com/office/powerpoint/2010/main" val="400215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E1E33-AC28-4A68-B948-8B0D5AF480FC}"/>
              </a:ext>
            </a:extLst>
          </p:cNvPr>
          <p:cNvSpPr>
            <a:spLocks noGrp="1"/>
          </p:cNvSpPr>
          <p:nvPr>
            <p:ph type="title"/>
          </p:nvPr>
        </p:nvSpPr>
        <p:spPr/>
        <p:txBody>
          <a:bodyPr/>
          <a:lstStyle/>
          <a:p>
            <a:r>
              <a:rPr lang="zh-CN" altLang="en-US" dirty="0"/>
              <a:t>评价标准</a:t>
            </a:r>
          </a:p>
        </p:txBody>
      </p:sp>
      <p:sp>
        <p:nvSpPr>
          <p:cNvPr id="3" name="内容占位符 2">
            <a:extLst>
              <a:ext uri="{FF2B5EF4-FFF2-40B4-BE49-F238E27FC236}">
                <a16:creationId xmlns:a16="http://schemas.microsoft.com/office/drawing/2014/main" id="{1D5FD790-DD73-42A9-BC71-5AA0CBB33F30}"/>
              </a:ext>
            </a:extLst>
          </p:cNvPr>
          <p:cNvSpPr>
            <a:spLocks noGrp="1"/>
          </p:cNvSpPr>
          <p:nvPr>
            <p:ph idx="1"/>
          </p:nvPr>
        </p:nvSpPr>
        <p:spPr>
          <a:xfrm>
            <a:off x="395536" y="1905000"/>
            <a:ext cx="8496944" cy="4114800"/>
          </a:xfrm>
        </p:spPr>
        <p:txBody>
          <a:bodyPr/>
          <a:lstStyle/>
          <a:p>
            <a:r>
              <a:rPr lang="zh-CN" altLang="en-US" dirty="0"/>
              <a:t>组内人数多，完成内容应该相应更多</a:t>
            </a:r>
            <a:endParaRPr lang="en-US" altLang="zh-CN" dirty="0"/>
          </a:p>
          <a:p>
            <a:r>
              <a:rPr lang="zh-CN" altLang="en-US" dirty="0"/>
              <a:t>即使自己设计的算法效果不好，但展示和报告能够体现工作量和深入探索，以及有思想的结果分析，仍应该给予相应的较好的分数</a:t>
            </a:r>
            <a:br>
              <a:rPr lang="en-US" altLang="zh-CN" dirty="0"/>
            </a:br>
            <a:r>
              <a:rPr lang="en-US" altLang="zh-CN" dirty="0"/>
              <a:t>As long as your presentation and report show evidence of extensive analysis and exploration, and provides thoughtful explanations of the observed outcomes.</a:t>
            </a:r>
            <a:endParaRPr lang="zh-CN" altLang="en-US" dirty="0"/>
          </a:p>
        </p:txBody>
      </p:sp>
      <p:sp>
        <p:nvSpPr>
          <p:cNvPr id="4" name="灯片编号占位符 3">
            <a:extLst>
              <a:ext uri="{FF2B5EF4-FFF2-40B4-BE49-F238E27FC236}">
                <a16:creationId xmlns:a16="http://schemas.microsoft.com/office/drawing/2014/main" id="{331507C4-1D80-43F3-8C3F-F50184A98C5E}"/>
              </a:ext>
            </a:extLst>
          </p:cNvPr>
          <p:cNvSpPr>
            <a:spLocks noGrp="1"/>
          </p:cNvSpPr>
          <p:nvPr>
            <p:ph type="sldNum" sz="quarter" idx="12"/>
          </p:nvPr>
        </p:nvSpPr>
        <p:spPr/>
        <p:txBody>
          <a:bodyPr/>
          <a:lstStyle/>
          <a:p>
            <a:pPr>
              <a:defRPr/>
            </a:pPr>
            <a:fld id="{F0B84EDB-D7E8-4116-A54B-F08DA2340780}" type="slidenum">
              <a:rPr lang="en-US" altLang="zh-CN" smtClean="0"/>
              <a:pPr>
                <a:defRPr/>
              </a:pPr>
              <a:t>18</a:t>
            </a:fld>
            <a:endParaRPr lang="en-US" altLang="zh-CN"/>
          </a:p>
        </p:txBody>
      </p:sp>
    </p:spTree>
    <p:extLst>
      <p:ext uri="{BB962C8B-B14F-4D97-AF65-F5344CB8AC3E}">
        <p14:creationId xmlns:p14="http://schemas.microsoft.com/office/powerpoint/2010/main" val="655025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14660-28B9-49BB-A876-D1C67F1F075B}"/>
              </a:ext>
            </a:extLst>
          </p:cNvPr>
          <p:cNvSpPr>
            <a:spLocks noGrp="1"/>
          </p:cNvSpPr>
          <p:nvPr>
            <p:ph type="title"/>
          </p:nvPr>
        </p:nvSpPr>
        <p:spPr/>
        <p:txBody>
          <a:bodyPr/>
          <a:lstStyle/>
          <a:p>
            <a:r>
              <a:rPr lang="zh-CN" altLang="en-US" strike="sngStrike" dirty="0"/>
              <a:t>评优展示</a:t>
            </a:r>
          </a:p>
        </p:txBody>
      </p:sp>
      <p:sp>
        <p:nvSpPr>
          <p:cNvPr id="3" name="内容占位符 2">
            <a:extLst>
              <a:ext uri="{FF2B5EF4-FFF2-40B4-BE49-F238E27FC236}">
                <a16:creationId xmlns:a16="http://schemas.microsoft.com/office/drawing/2014/main" id="{8C202C27-48BA-4A47-BDCD-C68F537E00F4}"/>
              </a:ext>
            </a:extLst>
          </p:cNvPr>
          <p:cNvSpPr>
            <a:spLocks noGrp="1"/>
          </p:cNvSpPr>
          <p:nvPr>
            <p:ph idx="1"/>
          </p:nvPr>
        </p:nvSpPr>
        <p:spPr/>
        <p:txBody>
          <a:bodyPr/>
          <a:lstStyle/>
          <a:p>
            <a:r>
              <a:rPr lang="zh-CN" altLang="en-US" strike="sngStrike" dirty="0"/>
              <a:t>小组志愿报名参加评优展示，</a:t>
            </a:r>
            <a:r>
              <a:rPr lang="en-US" altLang="zh-CN" strike="sngStrike" dirty="0"/>
              <a:t>10</a:t>
            </a:r>
            <a:r>
              <a:rPr lang="zh-CN" altLang="en-US" strike="sngStrike" dirty="0"/>
              <a:t>分钟</a:t>
            </a:r>
            <a:endParaRPr lang="en-US" altLang="zh-CN" strike="sngStrike" dirty="0"/>
          </a:p>
          <a:p>
            <a:r>
              <a:rPr lang="zh-CN" altLang="en-US" strike="sngStrike" dirty="0"/>
              <a:t>最后一次课堂进行展示</a:t>
            </a:r>
            <a:endParaRPr lang="en-US" altLang="zh-CN" strike="sngStrike" dirty="0"/>
          </a:p>
          <a:p>
            <a:r>
              <a:rPr lang="zh-CN" altLang="en-US" strike="sngStrike" dirty="0"/>
              <a:t>全体同学进行提问和点评</a:t>
            </a:r>
            <a:endParaRPr lang="en-US" altLang="zh-CN" strike="sngStrike" dirty="0"/>
          </a:p>
          <a:p>
            <a:r>
              <a:rPr lang="zh-CN" altLang="en-US" strike="sngStrike" dirty="0"/>
              <a:t>老师打分</a:t>
            </a:r>
            <a:endParaRPr lang="en-US" altLang="zh-CN" strike="sngStrike" dirty="0"/>
          </a:p>
          <a:p>
            <a:r>
              <a:rPr lang="zh-CN" altLang="en-US" strike="sngStrike" dirty="0"/>
              <a:t>全体同学进行名次投票</a:t>
            </a:r>
          </a:p>
        </p:txBody>
      </p:sp>
      <p:sp>
        <p:nvSpPr>
          <p:cNvPr id="4" name="灯片编号占位符 3">
            <a:extLst>
              <a:ext uri="{FF2B5EF4-FFF2-40B4-BE49-F238E27FC236}">
                <a16:creationId xmlns:a16="http://schemas.microsoft.com/office/drawing/2014/main" id="{3154BBDB-D45A-49D8-BD77-EB6E7EC54E67}"/>
              </a:ext>
            </a:extLst>
          </p:cNvPr>
          <p:cNvSpPr>
            <a:spLocks noGrp="1"/>
          </p:cNvSpPr>
          <p:nvPr>
            <p:ph type="sldNum" sz="quarter" idx="12"/>
          </p:nvPr>
        </p:nvSpPr>
        <p:spPr/>
        <p:txBody>
          <a:bodyPr/>
          <a:lstStyle/>
          <a:p>
            <a:pPr>
              <a:defRPr/>
            </a:pPr>
            <a:fld id="{F0B84EDB-D7E8-4116-A54B-F08DA2340780}" type="slidenum">
              <a:rPr lang="en-US" altLang="zh-CN" smtClean="0"/>
              <a:pPr>
                <a:defRPr/>
              </a:pPr>
              <a:t>19</a:t>
            </a:fld>
            <a:endParaRPr lang="en-US" altLang="zh-CN"/>
          </a:p>
        </p:txBody>
      </p:sp>
    </p:spTree>
    <p:extLst>
      <p:ext uri="{BB962C8B-B14F-4D97-AF65-F5344CB8AC3E}">
        <p14:creationId xmlns:p14="http://schemas.microsoft.com/office/powerpoint/2010/main" val="284109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765C7-F6EC-46F7-8AAA-D989E7DC276B}"/>
              </a:ext>
            </a:extLst>
          </p:cNvPr>
          <p:cNvSpPr>
            <a:spLocks noGrp="1"/>
          </p:cNvSpPr>
          <p:nvPr>
            <p:ph type="title"/>
          </p:nvPr>
        </p:nvSpPr>
        <p:spPr/>
        <p:txBody>
          <a:bodyPr/>
          <a:lstStyle/>
          <a:p>
            <a:r>
              <a:rPr lang="zh-CN" altLang="en-US" dirty="0"/>
              <a:t>任务</a:t>
            </a:r>
          </a:p>
        </p:txBody>
      </p:sp>
      <p:sp>
        <p:nvSpPr>
          <p:cNvPr id="3" name="内容占位符 2">
            <a:extLst>
              <a:ext uri="{FF2B5EF4-FFF2-40B4-BE49-F238E27FC236}">
                <a16:creationId xmlns:a16="http://schemas.microsoft.com/office/drawing/2014/main" id="{F7C2427F-FD62-4CB5-9602-8AF91663C31B}"/>
              </a:ext>
            </a:extLst>
          </p:cNvPr>
          <p:cNvSpPr>
            <a:spLocks noGrp="1"/>
          </p:cNvSpPr>
          <p:nvPr>
            <p:ph idx="1"/>
          </p:nvPr>
        </p:nvSpPr>
        <p:spPr>
          <a:xfrm>
            <a:off x="899592" y="1905000"/>
            <a:ext cx="7634808" cy="4114800"/>
          </a:xfrm>
        </p:spPr>
        <p:txBody>
          <a:bodyPr/>
          <a:lstStyle/>
          <a:p>
            <a:r>
              <a:rPr lang="zh-CN" altLang="en-US" dirty="0"/>
              <a:t>完成一个计算机视觉的任务，</a:t>
            </a:r>
            <a:r>
              <a:rPr lang="zh-CN" altLang="en-US" strike="sngStrike" dirty="0"/>
              <a:t>自选题目</a:t>
            </a:r>
            <a:endParaRPr lang="en-US" altLang="zh-CN" strike="sngStrike" dirty="0"/>
          </a:p>
          <a:p>
            <a:r>
              <a:rPr lang="zh-CN" altLang="en-US" dirty="0"/>
              <a:t>统一题目：</a:t>
            </a:r>
            <a:endParaRPr lang="en-US" altLang="zh-CN" dirty="0"/>
          </a:p>
          <a:p>
            <a:pPr lvl="1"/>
            <a:r>
              <a:rPr lang="en-US" altLang="zh-CN" dirty="0"/>
              <a:t>High Dynamic Range Imaging</a:t>
            </a:r>
          </a:p>
          <a:p>
            <a:r>
              <a:rPr lang="zh-CN" altLang="en-US" dirty="0"/>
              <a:t>创新！</a:t>
            </a:r>
            <a:endParaRPr lang="en-US" altLang="zh-CN" dirty="0"/>
          </a:p>
          <a:p>
            <a:r>
              <a:rPr lang="en-US" altLang="zh-CN" dirty="0"/>
              <a:t>2~4</a:t>
            </a:r>
            <a:r>
              <a:rPr lang="zh-CN" altLang="en-US" dirty="0"/>
              <a:t>人一组</a:t>
            </a:r>
            <a:endParaRPr lang="en-US" altLang="zh-CN" dirty="0"/>
          </a:p>
          <a:p>
            <a:endParaRPr lang="zh-CN" altLang="en-US" dirty="0"/>
          </a:p>
        </p:txBody>
      </p:sp>
      <p:sp>
        <p:nvSpPr>
          <p:cNvPr id="4" name="灯片编号占位符 3">
            <a:extLst>
              <a:ext uri="{FF2B5EF4-FFF2-40B4-BE49-F238E27FC236}">
                <a16:creationId xmlns:a16="http://schemas.microsoft.com/office/drawing/2014/main" id="{6BD32513-34EF-470E-96DB-F20FFFE46672}"/>
              </a:ext>
            </a:extLst>
          </p:cNvPr>
          <p:cNvSpPr>
            <a:spLocks noGrp="1"/>
          </p:cNvSpPr>
          <p:nvPr>
            <p:ph type="sldNum" sz="quarter" idx="12"/>
          </p:nvPr>
        </p:nvSpPr>
        <p:spPr/>
        <p:txBody>
          <a:bodyPr/>
          <a:lstStyle/>
          <a:p>
            <a:pPr>
              <a:defRPr/>
            </a:pPr>
            <a:fld id="{F0B84EDB-D7E8-4116-A54B-F08DA2340780}" type="slidenum">
              <a:rPr lang="en-US" altLang="zh-CN" smtClean="0"/>
              <a:pPr>
                <a:defRPr/>
              </a:pPr>
              <a:t>2</a:t>
            </a:fld>
            <a:endParaRPr lang="en-US" altLang="zh-CN"/>
          </a:p>
        </p:txBody>
      </p:sp>
    </p:spTree>
    <p:extLst>
      <p:ext uri="{BB962C8B-B14F-4D97-AF65-F5344CB8AC3E}">
        <p14:creationId xmlns:p14="http://schemas.microsoft.com/office/powerpoint/2010/main" val="1070770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14660-28B9-49BB-A876-D1C67F1F075B}"/>
              </a:ext>
            </a:extLst>
          </p:cNvPr>
          <p:cNvSpPr>
            <a:spLocks noGrp="1"/>
          </p:cNvSpPr>
          <p:nvPr>
            <p:ph type="title"/>
          </p:nvPr>
        </p:nvSpPr>
        <p:spPr/>
        <p:txBody>
          <a:bodyPr/>
          <a:lstStyle/>
          <a:p>
            <a:r>
              <a:rPr lang="en-US" altLang="zh-CN" dirty="0"/>
              <a:t>Publication </a:t>
            </a:r>
            <a:r>
              <a:rPr lang="zh-CN" altLang="en-US" dirty="0"/>
              <a:t>发表</a:t>
            </a:r>
          </a:p>
        </p:txBody>
      </p:sp>
      <p:sp>
        <p:nvSpPr>
          <p:cNvPr id="3" name="内容占位符 2">
            <a:extLst>
              <a:ext uri="{FF2B5EF4-FFF2-40B4-BE49-F238E27FC236}">
                <a16:creationId xmlns:a16="http://schemas.microsoft.com/office/drawing/2014/main" id="{8C202C27-48BA-4A47-BDCD-C68F537E00F4}"/>
              </a:ext>
            </a:extLst>
          </p:cNvPr>
          <p:cNvSpPr>
            <a:spLocks noGrp="1"/>
          </p:cNvSpPr>
          <p:nvPr>
            <p:ph idx="1"/>
          </p:nvPr>
        </p:nvSpPr>
        <p:spPr/>
        <p:txBody>
          <a:bodyPr/>
          <a:lstStyle/>
          <a:p>
            <a:r>
              <a:rPr lang="zh-CN" altLang="en-US" dirty="0"/>
              <a:t>创新性高</a:t>
            </a:r>
            <a:endParaRPr lang="en-US" altLang="zh-CN" dirty="0"/>
          </a:p>
          <a:p>
            <a:r>
              <a:rPr lang="zh-CN" altLang="en-US" dirty="0"/>
              <a:t>实验充分</a:t>
            </a:r>
            <a:endParaRPr lang="en-US" altLang="zh-CN" dirty="0"/>
          </a:p>
          <a:p>
            <a:r>
              <a:rPr lang="zh-CN" altLang="en-US" dirty="0"/>
              <a:t>值得发表</a:t>
            </a:r>
            <a:endParaRPr lang="en-US" altLang="zh-CN" dirty="0"/>
          </a:p>
          <a:p>
            <a:r>
              <a:rPr lang="zh-CN" altLang="en-US" dirty="0"/>
              <a:t>投稿到相应档次的会议或期刊</a:t>
            </a:r>
          </a:p>
        </p:txBody>
      </p:sp>
      <p:sp>
        <p:nvSpPr>
          <p:cNvPr id="4" name="灯片编号占位符 3">
            <a:extLst>
              <a:ext uri="{FF2B5EF4-FFF2-40B4-BE49-F238E27FC236}">
                <a16:creationId xmlns:a16="http://schemas.microsoft.com/office/drawing/2014/main" id="{3154BBDB-D45A-49D8-BD77-EB6E7EC54E67}"/>
              </a:ext>
            </a:extLst>
          </p:cNvPr>
          <p:cNvSpPr>
            <a:spLocks noGrp="1"/>
          </p:cNvSpPr>
          <p:nvPr>
            <p:ph type="sldNum" sz="quarter" idx="12"/>
          </p:nvPr>
        </p:nvSpPr>
        <p:spPr/>
        <p:txBody>
          <a:bodyPr/>
          <a:lstStyle/>
          <a:p>
            <a:pPr>
              <a:defRPr/>
            </a:pPr>
            <a:fld id="{F0B84EDB-D7E8-4116-A54B-F08DA2340780}" type="slidenum">
              <a:rPr lang="en-US" altLang="zh-CN" smtClean="0"/>
              <a:pPr>
                <a:defRPr/>
              </a:pPr>
              <a:t>20</a:t>
            </a:fld>
            <a:endParaRPr lang="en-US" altLang="zh-CN"/>
          </a:p>
        </p:txBody>
      </p:sp>
    </p:spTree>
    <p:extLst>
      <p:ext uri="{BB962C8B-B14F-4D97-AF65-F5344CB8AC3E}">
        <p14:creationId xmlns:p14="http://schemas.microsoft.com/office/powerpoint/2010/main" val="925033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18A826-2E7A-4FC5-A9BD-090774151710}"/>
              </a:ext>
            </a:extLst>
          </p:cNvPr>
          <p:cNvSpPr>
            <a:spLocks noGrp="1"/>
          </p:cNvSpPr>
          <p:nvPr>
            <p:ph type="title"/>
          </p:nvPr>
        </p:nvSpPr>
        <p:spPr/>
        <p:txBody>
          <a:bodyPr/>
          <a:lstStyle/>
          <a:p>
            <a:r>
              <a:rPr lang="en-US" altLang="zh-CN" dirty="0"/>
              <a:t>Final Project</a:t>
            </a:r>
            <a:r>
              <a:rPr lang="zh-CN" altLang="en-US" dirty="0"/>
              <a:t>成绩</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9DF168C-4A82-460C-8E2E-354E62CBBCD6}"/>
                  </a:ext>
                </a:extLst>
              </p:cNvPr>
              <p:cNvSpPr>
                <a:spLocks noGrp="1"/>
              </p:cNvSpPr>
              <p:nvPr>
                <p:ph idx="1"/>
              </p:nvPr>
            </p:nvSpPr>
            <p:spPr/>
            <p:txBody>
              <a:bodyPr/>
              <a:lstStyle/>
              <a:p>
                <a:r>
                  <a:rPr lang="zh-CN" altLang="en-US" dirty="0"/>
                  <a:t>互评 </a:t>
                </a:r>
                <a:r>
                  <a:rPr lang="en-US" altLang="zh-CN" dirty="0"/>
                  <a:t>60%</a:t>
                </a:r>
              </a:p>
              <a:p>
                <a:r>
                  <a:rPr lang="zh-CN" altLang="en-US" dirty="0"/>
                  <a:t>教师 </a:t>
                </a:r>
                <a:r>
                  <a:rPr lang="en-US" altLang="zh-CN" dirty="0"/>
                  <a:t>40%</a:t>
                </a:r>
              </a:p>
              <a:p>
                <a:r>
                  <a:rPr lang="zh-CN" altLang="en-US" strike="sngStrike" dirty="0"/>
                  <a:t>评优展示加</a:t>
                </a:r>
                <a:r>
                  <a:rPr lang="zh-CN" altLang="en-US" strike="sngStrike"/>
                  <a:t>分</a:t>
                </a:r>
                <a:r>
                  <a:rPr lang="zh-CN" altLang="en-US"/>
                  <a:t>  投稿</a:t>
                </a:r>
                <a:r>
                  <a:rPr lang="zh-CN" altLang="en-US" dirty="0"/>
                  <a:t>加分</a:t>
                </a:r>
                <a:endParaRPr lang="en-US" altLang="zh-CN" dirty="0"/>
              </a:p>
              <a:p>
                <a:r>
                  <a:rPr lang="zh-CN" altLang="en-US" dirty="0"/>
                  <a:t>组内成员分数：</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1" i="1" smtClean="0">
                          <a:latin typeface="Cambria Math" panose="02040503050406030204" pitchFamily="18" charset="0"/>
                        </a:rPr>
                        <m:t>min</m:t>
                      </m:r>
                      <m:r>
                        <a:rPr lang="en-US" altLang="zh-CN" b="1" i="1" smtClean="0">
                          <a:latin typeface="Cambria Math" panose="02040503050406030204" pitchFamily="18" charset="0"/>
                        </a:rPr>
                        <m:t>(</m:t>
                      </m:r>
                      <m:r>
                        <a:rPr lang="en-US" altLang="zh-CN" b="1" i="1" smtClean="0">
                          <a:latin typeface="Cambria Math" panose="02040503050406030204" pitchFamily="18" charset="0"/>
                        </a:rPr>
                        <m:t>𝒔</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i="1">
                          <a:latin typeface="Cambria Math" panose="02040503050406030204" pitchFamily="18" charset="0"/>
                        </a:rPr>
                        <m:t>5</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𝑵</m:t>
                          </m:r>
                        </m:den>
                      </m:f>
                      <m:r>
                        <a:rPr lang="en-US" altLang="zh-CN" b="1" i="1" smtClean="0">
                          <a:latin typeface="Cambria Math" panose="02040503050406030204" pitchFamily="18" charset="0"/>
                        </a:rPr>
                        <m:t>)),</m:t>
                      </m:r>
                      <m:r>
                        <a:rPr lang="en-US" altLang="zh-CN" b="1" i="1" smtClean="0">
                          <a:latin typeface="Cambria Math" panose="02040503050406030204" pitchFamily="18" charset="0"/>
                        </a:rPr>
                        <m:t>𝟏𝟎𝟎</m:t>
                      </m:r>
                      <m:r>
                        <a:rPr lang="en-US" altLang="zh-CN" b="1" i="1" smtClean="0">
                          <a:latin typeface="Cambria Math" panose="02040503050406030204" pitchFamily="18" charset="0"/>
                        </a:rPr>
                        <m:t>)</m:t>
                      </m:r>
                    </m:oMath>
                  </m:oMathPara>
                </a14:m>
                <a:endParaRPr lang="en-US" altLang="zh-CN" dirty="0"/>
              </a:p>
              <a:p>
                <a:pPr marL="0" indent="0">
                  <a:buNone/>
                </a:pPr>
                <a:r>
                  <a:rPr lang="en-US" altLang="zh-CN" sz="2000" dirty="0"/>
                  <a:t>	</a:t>
                </a:r>
                <a:r>
                  <a:rPr lang="en-US" altLang="zh-CN" sz="2000" b="1" dirty="0"/>
                  <a:t> </a:t>
                </a:r>
                <a14:m>
                  <m:oMath xmlns:m="http://schemas.openxmlformats.org/officeDocument/2006/math">
                    <m:r>
                      <a:rPr lang="en-US" altLang="zh-CN" sz="2000" b="1" i="1" smtClean="0">
                        <a:latin typeface="Cambria Math" panose="02040503050406030204" pitchFamily="18" charset="0"/>
                      </a:rPr>
                      <m:t>𝒔</m:t>
                    </m:r>
                    <m:r>
                      <a:rPr lang="en-US" altLang="zh-CN" sz="2000" b="1" i="1" smtClean="0">
                        <a:latin typeface="Cambria Math" panose="02040503050406030204" pitchFamily="18" charset="0"/>
                      </a:rPr>
                      <m:t> </m:t>
                    </m:r>
                  </m:oMath>
                </a14:m>
                <a:r>
                  <a:rPr lang="zh-CN" altLang="en-US" sz="2000" dirty="0"/>
                  <a:t>：项目得分</a:t>
                </a:r>
                <a:endParaRPr lang="en-US" altLang="zh-CN" sz="2000" dirty="0"/>
              </a:p>
              <a:p>
                <a:pPr marL="0" indent="0">
                  <a:buNone/>
                </a:pPr>
                <a:r>
                  <a:rPr lang="en-US" altLang="zh-CN" sz="2000" b="1" dirty="0"/>
                  <a:t>	 </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𝒘</m:t>
                        </m:r>
                      </m:e>
                      <m:sub>
                        <m:r>
                          <a:rPr lang="en-US" altLang="zh-CN" sz="2000" b="1" i="1" smtClean="0">
                            <a:latin typeface="Cambria Math" panose="02040503050406030204" pitchFamily="18" charset="0"/>
                          </a:rPr>
                          <m:t>𝒊</m:t>
                        </m:r>
                      </m:sub>
                    </m:sSub>
                    <m:r>
                      <a:rPr lang="en-US" altLang="zh-CN" sz="2000" b="1" i="1" smtClean="0">
                        <a:latin typeface="Cambria Math" panose="02040503050406030204" pitchFamily="18" charset="0"/>
                      </a:rPr>
                      <m:t> </m:t>
                    </m:r>
                    <m:r>
                      <a:rPr lang="zh-CN" altLang="en-US" sz="2000" i="1">
                        <a:latin typeface="Cambria Math" panose="02040503050406030204" pitchFamily="18" charset="0"/>
                      </a:rPr>
                      <m:t>：</m:t>
                    </m:r>
                  </m:oMath>
                </a14:m>
                <a:r>
                  <a:rPr lang="zh-CN" altLang="en-US" sz="2000" dirty="0"/>
                  <a:t>贡献</a:t>
                </a:r>
                <a:endParaRPr lang="en-US" altLang="zh-CN" sz="2000" dirty="0"/>
              </a:p>
              <a:p>
                <a:pPr marL="0" indent="0">
                  <a:buNone/>
                </a:pPr>
                <a:r>
                  <a:rPr lang="en-US" altLang="zh-CN" sz="2000" dirty="0"/>
                  <a:t>	</a:t>
                </a:r>
                <a:r>
                  <a:rPr lang="en-US" altLang="zh-CN" sz="2000" b="1" dirty="0"/>
                  <a:t> </a:t>
                </a:r>
                <a14:m>
                  <m:oMath xmlns:m="http://schemas.openxmlformats.org/officeDocument/2006/math">
                    <m:r>
                      <a:rPr lang="en-US" altLang="zh-CN" sz="2000" b="1" i="1" smtClean="0">
                        <a:latin typeface="Cambria Math" panose="02040503050406030204" pitchFamily="18" charset="0"/>
                      </a:rPr>
                      <m:t>𝑵</m:t>
                    </m:r>
                    <m:r>
                      <a:rPr lang="en-US" altLang="zh-CN" sz="2000" b="1" i="1" smtClean="0">
                        <a:latin typeface="Cambria Math" panose="02040503050406030204" pitchFamily="18" charset="0"/>
                      </a:rPr>
                      <m:t> </m:t>
                    </m:r>
                  </m:oMath>
                </a14:m>
                <a:r>
                  <a:rPr lang="zh-CN" altLang="en-US" sz="2000" dirty="0"/>
                  <a:t>：组员人数</a:t>
                </a:r>
              </a:p>
            </p:txBody>
          </p:sp>
        </mc:Choice>
        <mc:Fallback xmlns="">
          <p:sp>
            <p:nvSpPr>
              <p:cNvPr id="3" name="内容占位符 2">
                <a:extLst>
                  <a:ext uri="{FF2B5EF4-FFF2-40B4-BE49-F238E27FC236}">
                    <a16:creationId xmlns:a16="http://schemas.microsoft.com/office/drawing/2014/main" id="{B9DF168C-4A82-460C-8E2E-354E62CBBCD6}"/>
                  </a:ext>
                </a:extLst>
              </p:cNvPr>
              <p:cNvSpPr>
                <a:spLocks noGrp="1" noRot="1" noChangeAspect="1" noMove="1" noResize="1" noEditPoints="1" noAdjustHandles="1" noChangeArrowheads="1" noChangeShapeType="1" noTextEdit="1"/>
              </p:cNvSpPr>
              <p:nvPr>
                <p:ph idx="1"/>
              </p:nvPr>
            </p:nvSpPr>
            <p:spPr>
              <a:blipFill>
                <a:blip r:embed="rId2"/>
                <a:stretch>
                  <a:fillRect l="-1264" t="-2370" b="-800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DA10632-E413-483A-AB1B-B57264B944CD}"/>
              </a:ext>
            </a:extLst>
          </p:cNvPr>
          <p:cNvSpPr>
            <a:spLocks noGrp="1"/>
          </p:cNvSpPr>
          <p:nvPr>
            <p:ph type="sldNum" sz="quarter" idx="12"/>
          </p:nvPr>
        </p:nvSpPr>
        <p:spPr/>
        <p:txBody>
          <a:bodyPr/>
          <a:lstStyle/>
          <a:p>
            <a:pPr>
              <a:defRPr/>
            </a:pPr>
            <a:fld id="{F0B84EDB-D7E8-4116-A54B-F08DA2340780}" type="slidenum">
              <a:rPr lang="en-US" altLang="zh-CN" smtClean="0"/>
              <a:pPr>
                <a:defRPr/>
              </a:pPr>
              <a:t>21</a:t>
            </a:fld>
            <a:endParaRPr lang="en-US" altLang="zh-CN"/>
          </a:p>
        </p:txBody>
      </p:sp>
    </p:spTree>
    <p:extLst>
      <p:ext uri="{BB962C8B-B14F-4D97-AF65-F5344CB8AC3E}">
        <p14:creationId xmlns:p14="http://schemas.microsoft.com/office/powerpoint/2010/main" val="1769704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DAB5F-876E-4544-ABC3-281EB76F2B85}"/>
              </a:ext>
            </a:extLst>
          </p:cNvPr>
          <p:cNvSpPr>
            <a:spLocks noGrp="1"/>
          </p:cNvSpPr>
          <p:nvPr>
            <p:ph type="title"/>
          </p:nvPr>
        </p:nvSpPr>
        <p:spPr/>
        <p:txBody>
          <a:bodyPr/>
          <a:lstStyle/>
          <a:p>
            <a:r>
              <a:rPr lang="zh-CN" altLang="en-US" dirty="0"/>
              <a:t>最终成绩评分标准</a:t>
            </a:r>
          </a:p>
        </p:txBody>
      </p:sp>
      <p:sp>
        <p:nvSpPr>
          <p:cNvPr id="3" name="内容占位符 2">
            <a:extLst>
              <a:ext uri="{FF2B5EF4-FFF2-40B4-BE49-F238E27FC236}">
                <a16:creationId xmlns:a16="http://schemas.microsoft.com/office/drawing/2014/main" id="{99A2181B-D8B1-4BBD-B8AB-FBBFA8FED201}"/>
              </a:ext>
            </a:extLst>
          </p:cNvPr>
          <p:cNvSpPr>
            <a:spLocks noGrp="1"/>
          </p:cNvSpPr>
          <p:nvPr>
            <p:ph idx="1"/>
          </p:nvPr>
        </p:nvSpPr>
        <p:spPr/>
        <p:txBody>
          <a:bodyPr/>
          <a:lstStyle/>
          <a:p>
            <a:r>
              <a:rPr lang="zh-CN" altLang="en-US" dirty="0"/>
              <a:t>作业</a:t>
            </a:r>
            <a:r>
              <a:rPr lang="en-US" altLang="zh-CN" dirty="0"/>
              <a:t>40%</a:t>
            </a:r>
          </a:p>
          <a:p>
            <a:r>
              <a:rPr lang="en-US" altLang="zh-CN" dirty="0"/>
              <a:t>Final </a:t>
            </a:r>
            <a:r>
              <a:rPr lang="en-US" altLang="zh-CN"/>
              <a:t>Project 60</a:t>
            </a:r>
            <a:r>
              <a:rPr lang="en-US" altLang="zh-CN" dirty="0"/>
              <a:t>%</a:t>
            </a:r>
          </a:p>
        </p:txBody>
      </p:sp>
      <p:sp>
        <p:nvSpPr>
          <p:cNvPr id="4" name="灯片编号占位符 3">
            <a:extLst>
              <a:ext uri="{FF2B5EF4-FFF2-40B4-BE49-F238E27FC236}">
                <a16:creationId xmlns:a16="http://schemas.microsoft.com/office/drawing/2014/main" id="{2EB4C56D-C103-464B-8727-FDADCC9DB931}"/>
              </a:ext>
            </a:extLst>
          </p:cNvPr>
          <p:cNvSpPr>
            <a:spLocks noGrp="1"/>
          </p:cNvSpPr>
          <p:nvPr>
            <p:ph type="sldNum" sz="quarter" idx="12"/>
          </p:nvPr>
        </p:nvSpPr>
        <p:spPr/>
        <p:txBody>
          <a:bodyPr/>
          <a:lstStyle/>
          <a:p>
            <a:pPr>
              <a:defRPr/>
            </a:pPr>
            <a:fld id="{F0B84EDB-D7E8-4116-A54B-F08DA2340780}" type="slidenum">
              <a:rPr lang="en-US" altLang="zh-CN" smtClean="0"/>
              <a:pPr>
                <a:defRPr/>
              </a:pPr>
              <a:t>22</a:t>
            </a:fld>
            <a:endParaRPr lang="en-US" altLang="zh-CN"/>
          </a:p>
        </p:txBody>
      </p:sp>
    </p:spTree>
    <p:extLst>
      <p:ext uri="{BB962C8B-B14F-4D97-AF65-F5344CB8AC3E}">
        <p14:creationId xmlns:p14="http://schemas.microsoft.com/office/powerpoint/2010/main" val="229962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48BDC-2C86-4494-BEC0-0B1FE3032862}"/>
              </a:ext>
            </a:extLst>
          </p:cNvPr>
          <p:cNvSpPr>
            <a:spLocks noGrp="1"/>
          </p:cNvSpPr>
          <p:nvPr>
            <p:ph type="title"/>
          </p:nvPr>
        </p:nvSpPr>
        <p:spPr>
          <a:xfrm>
            <a:off x="827584" y="152502"/>
            <a:ext cx="7162800" cy="1143000"/>
          </a:xfrm>
        </p:spPr>
        <p:txBody>
          <a:bodyPr/>
          <a:lstStyle/>
          <a:p>
            <a:r>
              <a:rPr lang="zh-CN" altLang="en-US" dirty="0"/>
              <a:t>可选择的方案</a:t>
            </a:r>
          </a:p>
        </p:txBody>
      </p:sp>
      <p:sp>
        <p:nvSpPr>
          <p:cNvPr id="3" name="内容占位符 2">
            <a:extLst>
              <a:ext uri="{FF2B5EF4-FFF2-40B4-BE49-F238E27FC236}">
                <a16:creationId xmlns:a16="http://schemas.microsoft.com/office/drawing/2014/main" id="{81FD6ED2-11B7-4145-B4BB-BA59F2E8A5A2}"/>
              </a:ext>
            </a:extLst>
          </p:cNvPr>
          <p:cNvSpPr>
            <a:spLocks noGrp="1"/>
          </p:cNvSpPr>
          <p:nvPr>
            <p:ph idx="1"/>
          </p:nvPr>
        </p:nvSpPr>
        <p:spPr>
          <a:xfrm>
            <a:off x="35496" y="1772816"/>
            <a:ext cx="9073008" cy="5473250"/>
          </a:xfrm>
        </p:spPr>
        <p:txBody>
          <a:bodyPr/>
          <a:lstStyle/>
          <a:p>
            <a:r>
              <a:rPr lang="zh-CN" altLang="en-US" sz="2800" dirty="0"/>
              <a:t>针对没有开源的工作进行代码复现</a:t>
            </a:r>
            <a:endParaRPr lang="en-US" altLang="zh-CN" sz="2800" dirty="0"/>
          </a:p>
          <a:p>
            <a:pPr lvl="1"/>
            <a:r>
              <a:rPr lang="zh-CN" altLang="en-US" sz="2400" dirty="0"/>
              <a:t>作者没有开源，也没有其他人的复现。</a:t>
            </a:r>
            <a:endParaRPr lang="en-US" altLang="zh-CN" sz="2400" dirty="0"/>
          </a:p>
          <a:p>
            <a:r>
              <a:rPr lang="zh-CN" altLang="en-US" sz="2800" dirty="0"/>
              <a:t>对已有方法进行改进，并进行对比</a:t>
            </a:r>
            <a:endParaRPr lang="en-US" altLang="zh-CN" sz="2800" dirty="0"/>
          </a:p>
          <a:p>
            <a:pPr lvl="1"/>
            <a:r>
              <a:rPr lang="zh-CN" altLang="en-US" sz="2400" dirty="0"/>
              <a:t>仅在作者数据集上跑通作者的代码不够的，必须按照上述要求做更多深入的工作。</a:t>
            </a:r>
            <a:endParaRPr lang="en-US" altLang="zh-CN" sz="2400" dirty="0"/>
          </a:p>
          <a:p>
            <a:pPr lvl="1"/>
            <a:r>
              <a:rPr lang="zh-CN" altLang="en-US" sz="2400" dirty="0"/>
              <a:t>可以组合式创新：使用已有的模块，适配到本任务。</a:t>
            </a:r>
            <a:endParaRPr lang="en-US" altLang="zh-CN" sz="2400" dirty="0"/>
          </a:p>
          <a:p>
            <a:r>
              <a:rPr lang="zh-CN" altLang="en-US" sz="2800" dirty="0"/>
              <a:t>提出新方法，与已有方法进行对比</a:t>
            </a:r>
            <a:endParaRPr lang="en-US" altLang="zh-CN" sz="2800" dirty="0"/>
          </a:p>
          <a:p>
            <a:pPr lvl="1"/>
            <a:r>
              <a:rPr lang="zh-CN" altLang="en-US" sz="2400" dirty="0"/>
              <a:t>不要求比现有的</a:t>
            </a:r>
            <a:r>
              <a:rPr lang="en-US" altLang="zh-CN" sz="2400" dirty="0"/>
              <a:t>SOTA(State-Of-The-Art)</a:t>
            </a:r>
            <a:r>
              <a:rPr lang="zh-CN" altLang="en-US" sz="2400" dirty="0"/>
              <a:t>在评测数据集上表现更好，但要体现新方法的创意和工作量。</a:t>
            </a:r>
          </a:p>
        </p:txBody>
      </p:sp>
      <p:sp>
        <p:nvSpPr>
          <p:cNvPr id="4" name="灯片编号占位符 3">
            <a:extLst>
              <a:ext uri="{FF2B5EF4-FFF2-40B4-BE49-F238E27FC236}">
                <a16:creationId xmlns:a16="http://schemas.microsoft.com/office/drawing/2014/main" id="{99D87591-85AB-470C-BA53-80A51A49DB75}"/>
              </a:ext>
            </a:extLst>
          </p:cNvPr>
          <p:cNvSpPr>
            <a:spLocks noGrp="1"/>
          </p:cNvSpPr>
          <p:nvPr>
            <p:ph type="sldNum" sz="quarter" idx="12"/>
          </p:nvPr>
        </p:nvSpPr>
        <p:spPr/>
        <p:txBody>
          <a:bodyPr/>
          <a:lstStyle/>
          <a:p>
            <a:pPr>
              <a:defRPr/>
            </a:pPr>
            <a:fld id="{F0B84EDB-D7E8-4116-A54B-F08DA2340780}" type="slidenum">
              <a:rPr lang="en-US" altLang="zh-CN" smtClean="0"/>
              <a:pPr>
                <a:defRPr/>
              </a:pPr>
              <a:t>3</a:t>
            </a:fld>
            <a:endParaRPr lang="en-US" altLang="zh-CN"/>
          </a:p>
        </p:txBody>
      </p:sp>
    </p:spTree>
    <p:extLst>
      <p:ext uri="{BB962C8B-B14F-4D97-AF65-F5344CB8AC3E}">
        <p14:creationId xmlns:p14="http://schemas.microsoft.com/office/powerpoint/2010/main" val="300039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48BDC-2C86-4494-BEC0-0B1FE3032862}"/>
              </a:ext>
            </a:extLst>
          </p:cNvPr>
          <p:cNvSpPr>
            <a:spLocks noGrp="1"/>
          </p:cNvSpPr>
          <p:nvPr>
            <p:ph type="title"/>
          </p:nvPr>
        </p:nvSpPr>
        <p:spPr/>
        <p:txBody>
          <a:bodyPr/>
          <a:lstStyle/>
          <a:p>
            <a:r>
              <a:rPr lang="zh-CN" altLang="en-US" dirty="0"/>
              <a:t>思路建议</a:t>
            </a:r>
          </a:p>
        </p:txBody>
      </p:sp>
      <p:sp>
        <p:nvSpPr>
          <p:cNvPr id="3" name="内容占位符 2">
            <a:extLst>
              <a:ext uri="{FF2B5EF4-FFF2-40B4-BE49-F238E27FC236}">
                <a16:creationId xmlns:a16="http://schemas.microsoft.com/office/drawing/2014/main" id="{81FD6ED2-11B7-4145-B4BB-BA59F2E8A5A2}"/>
              </a:ext>
            </a:extLst>
          </p:cNvPr>
          <p:cNvSpPr>
            <a:spLocks noGrp="1"/>
          </p:cNvSpPr>
          <p:nvPr>
            <p:ph idx="1"/>
          </p:nvPr>
        </p:nvSpPr>
        <p:spPr>
          <a:xfrm>
            <a:off x="467544" y="1640976"/>
            <a:ext cx="8282880" cy="4724400"/>
          </a:xfrm>
        </p:spPr>
        <p:txBody>
          <a:bodyPr/>
          <a:lstStyle/>
          <a:p>
            <a:r>
              <a:rPr lang="zh-CN" altLang="en-US" dirty="0"/>
              <a:t>设计问题的解决方案。</a:t>
            </a:r>
            <a:endParaRPr lang="en-US" altLang="zh-CN" dirty="0"/>
          </a:p>
          <a:p>
            <a:pPr lvl="1"/>
            <a:r>
              <a:rPr lang="zh-CN" altLang="en-US" dirty="0"/>
              <a:t>注意，本课程的大作业要设立一个清晰的短期目标，不要定的过高，要保证完成。将本次的项目作为一个你曾经想尝试但没机会尝试的学习使用新技术的机会。</a:t>
            </a:r>
          </a:p>
        </p:txBody>
      </p:sp>
      <p:sp>
        <p:nvSpPr>
          <p:cNvPr id="4" name="灯片编号占位符 3">
            <a:extLst>
              <a:ext uri="{FF2B5EF4-FFF2-40B4-BE49-F238E27FC236}">
                <a16:creationId xmlns:a16="http://schemas.microsoft.com/office/drawing/2014/main" id="{99D87591-85AB-470C-BA53-80A51A49DB75}"/>
              </a:ext>
            </a:extLst>
          </p:cNvPr>
          <p:cNvSpPr>
            <a:spLocks noGrp="1"/>
          </p:cNvSpPr>
          <p:nvPr>
            <p:ph type="sldNum" sz="quarter" idx="12"/>
          </p:nvPr>
        </p:nvSpPr>
        <p:spPr/>
        <p:txBody>
          <a:bodyPr/>
          <a:lstStyle/>
          <a:p>
            <a:pPr>
              <a:defRPr/>
            </a:pPr>
            <a:fld id="{F0B84EDB-D7E8-4116-A54B-F08DA2340780}" type="slidenum">
              <a:rPr lang="en-US" altLang="zh-CN" smtClean="0"/>
              <a:pPr>
                <a:defRPr/>
              </a:pPr>
              <a:t>4</a:t>
            </a:fld>
            <a:endParaRPr lang="en-US" altLang="zh-CN"/>
          </a:p>
        </p:txBody>
      </p:sp>
    </p:spTree>
    <p:extLst>
      <p:ext uri="{BB962C8B-B14F-4D97-AF65-F5344CB8AC3E}">
        <p14:creationId xmlns:p14="http://schemas.microsoft.com/office/powerpoint/2010/main" val="364229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B2E5D-7AA9-4580-9304-C78094A052C4}"/>
              </a:ext>
            </a:extLst>
          </p:cNvPr>
          <p:cNvSpPr>
            <a:spLocks noGrp="1"/>
          </p:cNvSpPr>
          <p:nvPr>
            <p:ph type="title"/>
          </p:nvPr>
        </p:nvSpPr>
        <p:spPr/>
        <p:txBody>
          <a:bodyPr/>
          <a:lstStyle/>
          <a:p>
            <a:r>
              <a:rPr lang="zh-CN" altLang="en-US" dirty="0"/>
              <a:t>项目概况</a:t>
            </a:r>
          </a:p>
        </p:txBody>
      </p:sp>
      <p:sp>
        <p:nvSpPr>
          <p:cNvPr id="3" name="内容占位符 2">
            <a:extLst>
              <a:ext uri="{FF2B5EF4-FFF2-40B4-BE49-F238E27FC236}">
                <a16:creationId xmlns:a16="http://schemas.microsoft.com/office/drawing/2014/main" id="{DA4F9C93-DF73-41A4-98F6-91AC647DC2F0}"/>
              </a:ext>
            </a:extLst>
          </p:cNvPr>
          <p:cNvSpPr>
            <a:spLocks noGrp="1"/>
          </p:cNvSpPr>
          <p:nvPr>
            <p:ph idx="1"/>
          </p:nvPr>
        </p:nvSpPr>
        <p:spPr/>
        <p:txBody>
          <a:bodyPr/>
          <a:lstStyle/>
          <a:p>
            <a:r>
              <a:rPr lang="zh-CN" altLang="en-US" dirty="0"/>
              <a:t>成员分工</a:t>
            </a:r>
            <a:endParaRPr lang="en-US" altLang="zh-CN" dirty="0"/>
          </a:p>
          <a:p>
            <a:pPr lvl="1"/>
            <a:r>
              <a:rPr lang="zh-CN" altLang="en-US" dirty="0"/>
              <a:t>组内每个人负责哪部分，如何协作。</a:t>
            </a:r>
            <a:endParaRPr lang="en-US" altLang="zh-CN" dirty="0"/>
          </a:p>
          <a:p>
            <a:r>
              <a:rPr lang="zh-CN" altLang="en-US" dirty="0"/>
              <a:t>所用的工具和资源</a:t>
            </a:r>
            <a:endParaRPr lang="en-US" altLang="zh-CN" dirty="0"/>
          </a:p>
          <a:p>
            <a:pPr lvl="1"/>
            <a:r>
              <a:rPr lang="zh-CN" altLang="en-US" dirty="0"/>
              <a:t>数据集，包括样例图片或标注</a:t>
            </a:r>
            <a:endParaRPr lang="en-US" altLang="zh-CN" dirty="0"/>
          </a:p>
          <a:p>
            <a:pPr lvl="1"/>
            <a:r>
              <a:rPr lang="zh-CN" altLang="en-US" dirty="0"/>
              <a:t>实现平台和第三方库</a:t>
            </a:r>
            <a:endParaRPr lang="en-US" altLang="zh-CN" dirty="0"/>
          </a:p>
          <a:p>
            <a:pPr lvl="1"/>
            <a:r>
              <a:rPr lang="zh-CN" altLang="en-US" dirty="0"/>
              <a:t>计算资源</a:t>
            </a:r>
            <a:endParaRPr lang="en-US" altLang="zh-CN" dirty="0"/>
          </a:p>
          <a:p>
            <a:pPr lvl="1"/>
            <a:r>
              <a:rPr lang="zh-CN" altLang="en-US" dirty="0"/>
              <a:t>其他具体的相关资源</a:t>
            </a:r>
          </a:p>
        </p:txBody>
      </p:sp>
      <p:sp>
        <p:nvSpPr>
          <p:cNvPr id="4" name="灯片编号占位符 3">
            <a:extLst>
              <a:ext uri="{FF2B5EF4-FFF2-40B4-BE49-F238E27FC236}">
                <a16:creationId xmlns:a16="http://schemas.microsoft.com/office/drawing/2014/main" id="{ECA639AC-3593-4B11-B89A-815CEF62CC3F}"/>
              </a:ext>
            </a:extLst>
          </p:cNvPr>
          <p:cNvSpPr>
            <a:spLocks noGrp="1"/>
          </p:cNvSpPr>
          <p:nvPr>
            <p:ph type="sldNum" sz="quarter" idx="12"/>
          </p:nvPr>
        </p:nvSpPr>
        <p:spPr/>
        <p:txBody>
          <a:bodyPr/>
          <a:lstStyle/>
          <a:p>
            <a:pPr>
              <a:defRPr/>
            </a:pPr>
            <a:fld id="{F0B84EDB-D7E8-4116-A54B-F08DA2340780}" type="slidenum">
              <a:rPr lang="en-US" altLang="zh-CN" smtClean="0"/>
              <a:pPr>
                <a:defRPr/>
              </a:pPr>
              <a:t>5</a:t>
            </a:fld>
            <a:endParaRPr lang="en-US" altLang="zh-CN"/>
          </a:p>
        </p:txBody>
      </p:sp>
    </p:spTree>
    <p:extLst>
      <p:ext uri="{BB962C8B-B14F-4D97-AF65-F5344CB8AC3E}">
        <p14:creationId xmlns:p14="http://schemas.microsoft.com/office/powerpoint/2010/main" val="19318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D5025-8693-4653-B8A3-B4FB9C356503}"/>
              </a:ext>
            </a:extLst>
          </p:cNvPr>
          <p:cNvSpPr>
            <a:spLocks noGrp="1"/>
          </p:cNvSpPr>
          <p:nvPr>
            <p:ph type="title"/>
          </p:nvPr>
        </p:nvSpPr>
        <p:spPr/>
        <p:txBody>
          <a:bodyPr/>
          <a:lstStyle/>
          <a:p>
            <a:r>
              <a:rPr lang="zh-CN" altLang="en-US" dirty="0"/>
              <a:t>项目报告</a:t>
            </a:r>
          </a:p>
        </p:txBody>
      </p:sp>
      <p:sp>
        <p:nvSpPr>
          <p:cNvPr id="3" name="内容占位符 2">
            <a:extLst>
              <a:ext uri="{FF2B5EF4-FFF2-40B4-BE49-F238E27FC236}">
                <a16:creationId xmlns:a16="http://schemas.microsoft.com/office/drawing/2014/main" id="{0CCED5DE-E8DD-48B1-98B5-7E5B08902CEB}"/>
              </a:ext>
            </a:extLst>
          </p:cNvPr>
          <p:cNvSpPr>
            <a:spLocks noGrp="1"/>
          </p:cNvSpPr>
          <p:nvPr>
            <p:ph idx="1"/>
          </p:nvPr>
        </p:nvSpPr>
        <p:spPr>
          <a:xfrm>
            <a:off x="359532" y="1700808"/>
            <a:ext cx="8424936" cy="4699992"/>
          </a:xfrm>
        </p:spPr>
        <p:txBody>
          <a:bodyPr/>
          <a:lstStyle/>
          <a:p>
            <a:r>
              <a:rPr lang="zh-CN" altLang="en-US" sz="2800" dirty="0"/>
              <a:t>项目报告文档，描述项目的介绍、文献综述、方法实现等内容。</a:t>
            </a:r>
            <a:endParaRPr lang="en-US" altLang="zh-CN" sz="2800" dirty="0"/>
          </a:p>
          <a:p>
            <a:r>
              <a:rPr lang="zh-CN" altLang="en-US" sz="2800" dirty="0"/>
              <a:t>不低于</a:t>
            </a:r>
            <a:r>
              <a:rPr lang="en-US" altLang="zh-CN" sz="2800" dirty="0"/>
              <a:t>5000</a:t>
            </a:r>
            <a:r>
              <a:rPr lang="zh-CN" altLang="en-US" sz="2800" dirty="0"/>
              <a:t>字的内容。</a:t>
            </a:r>
            <a:endParaRPr lang="en-US" altLang="zh-CN" sz="2800" dirty="0"/>
          </a:p>
          <a:p>
            <a:endParaRPr lang="en-US" altLang="zh-CN" sz="2800" dirty="0"/>
          </a:p>
          <a:p>
            <a:endParaRPr lang="en-US" altLang="zh-CN" sz="2800" dirty="0"/>
          </a:p>
          <a:p>
            <a:endParaRPr lang="zh-CN" altLang="en-US" sz="2800" dirty="0"/>
          </a:p>
        </p:txBody>
      </p:sp>
      <p:sp>
        <p:nvSpPr>
          <p:cNvPr id="4" name="灯片编号占位符 3">
            <a:extLst>
              <a:ext uri="{FF2B5EF4-FFF2-40B4-BE49-F238E27FC236}">
                <a16:creationId xmlns:a16="http://schemas.microsoft.com/office/drawing/2014/main" id="{FB32C988-5EE5-4B0D-AA10-F69726475865}"/>
              </a:ext>
            </a:extLst>
          </p:cNvPr>
          <p:cNvSpPr>
            <a:spLocks noGrp="1"/>
          </p:cNvSpPr>
          <p:nvPr>
            <p:ph type="sldNum" sz="quarter" idx="12"/>
          </p:nvPr>
        </p:nvSpPr>
        <p:spPr/>
        <p:txBody>
          <a:bodyPr/>
          <a:lstStyle/>
          <a:p>
            <a:pPr>
              <a:defRPr/>
            </a:pPr>
            <a:fld id="{F0B84EDB-D7E8-4116-A54B-F08DA2340780}" type="slidenum">
              <a:rPr lang="en-US" altLang="zh-CN" smtClean="0"/>
              <a:pPr>
                <a:defRPr/>
              </a:pPr>
              <a:t>6</a:t>
            </a:fld>
            <a:endParaRPr lang="en-US" altLang="zh-CN"/>
          </a:p>
        </p:txBody>
      </p:sp>
    </p:spTree>
    <p:extLst>
      <p:ext uri="{BB962C8B-B14F-4D97-AF65-F5344CB8AC3E}">
        <p14:creationId xmlns:p14="http://schemas.microsoft.com/office/powerpoint/2010/main" val="312070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AAD1E-AA3D-4B02-BA5C-6C616A5B0E64}"/>
              </a:ext>
            </a:extLst>
          </p:cNvPr>
          <p:cNvSpPr>
            <a:spLocks noGrp="1"/>
          </p:cNvSpPr>
          <p:nvPr>
            <p:ph type="title"/>
          </p:nvPr>
        </p:nvSpPr>
        <p:spPr/>
        <p:txBody>
          <a:bodyPr/>
          <a:lstStyle/>
          <a:p>
            <a:r>
              <a:rPr lang="zh-CN" altLang="en-US" dirty="0"/>
              <a:t>项目报告</a:t>
            </a:r>
          </a:p>
        </p:txBody>
      </p:sp>
      <p:sp>
        <p:nvSpPr>
          <p:cNvPr id="3" name="内容占位符 2">
            <a:extLst>
              <a:ext uri="{FF2B5EF4-FFF2-40B4-BE49-F238E27FC236}">
                <a16:creationId xmlns:a16="http://schemas.microsoft.com/office/drawing/2014/main" id="{3F906974-3448-45FB-9FB5-CC56F9F27B6B}"/>
              </a:ext>
            </a:extLst>
          </p:cNvPr>
          <p:cNvSpPr>
            <a:spLocks noGrp="1"/>
          </p:cNvSpPr>
          <p:nvPr>
            <p:ph idx="1"/>
          </p:nvPr>
        </p:nvSpPr>
        <p:spPr>
          <a:xfrm>
            <a:off x="467544" y="1905000"/>
            <a:ext cx="8280920" cy="4114800"/>
          </a:xfrm>
        </p:spPr>
        <p:txBody>
          <a:bodyPr/>
          <a:lstStyle/>
          <a:p>
            <a:r>
              <a:rPr lang="zh-CN" altLang="en-US" dirty="0"/>
              <a:t>绪论 </a:t>
            </a:r>
            <a:r>
              <a:rPr lang="en-US" altLang="zh-CN" dirty="0"/>
              <a:t>Introduction</a:t>
            </a:r>
          </a:p>
          <a:p>
            <a:pPr lvl="1"/>
            <a:r>
              <a:rPr lang="zh-CN" altLang="en-US" dirty="0"/>
              <a:t>定义问题和动机，背景资料和相关工作，简要介绍你的方法。</a:t>
            </a:r>
            <a:br>
              <a:rPr lang="en-US" altLang="zh-CN" dirty="0"/>
            </a:br>
            <a:r>
              <a:rPr lang="en-US" altLang="zh-CN" dirty="0"/>
              <a:t>Define and motivate the problem, discuss background material or related work, and briefly summarize your approach.</a:t>
            </a:r>
            <a:endParaRPr lang="zh-CN" altLang="en-US" dirty="0"/>
          </a:p>
        </p:txBody>
      </p:sp>
      <p:sp>
        <p:nvSpPr>
          <p:cNvPr id="4" name="灯片编号占位符 3">
            <a:extLst>
              <a:ext uri="{FF2B5EF4-FFF2-40B4-BE49-F238E27FC236}">
                <a16:creationId xmlns:a16="http://schemas.microsoft.com/office/drawing/2014/main" id="{1380B625-3D67-4C10-B003-D5FC7FEFF539}"/>
              </a:ext>
            </a:extLst>
          </p:cNvPr>
          <p:cNvSpPr>
            <a:spLocks noGrp="1"/>
          </p:cNvSpPr>
          <p:nvPr>
            <p:ph type="sldNum" sz="quarter" idx="12"/>
          </p:nvPr>
        </p:nvSpPr>
        <p:spPr/>
        <p:txBody>
          <a:bodyPr/>
          <a:lstStyle/>
          <a:p>
            <a:pPr>
              <a:defRPr/>
            </a:pPr>
            <a:fld id="{F0B84EDB-D7E8-4116-A54B-F08DA2340780}" type="slidenum">
              <a:rPr lang="en-US" altLang="zh-CN" smtClean="0"/>
              <a:pPr>
                <a:defRPr/>
              </a:pPr>
              <a:t>7</a:t>
            </a:fld>
            <a:endParaRPr lang="en-US" altLang="zh-CN"/>
          </a:p>
        </p:txBody>
      </p:sp>
    </p:spTree>
    <p:extLst>
      <p:ext uri="{BB962C8B-B14F-4D97-AF65-F5344CB8AC3E}">
        <p14:creationId xmlns:p14="http://schemas.microsoft.com/office/powerpoint/2010/main" val="415332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AAD1E-AA3D-4B02-BA5C-6C616A5B0E64}"/>
              </a:ext>
            </a:extLst>
          </p:cNvPr>
          <p:cNvSpPr>
            <a:spLocks noGrp="1"/>
          </p:cNvSpPr>
          <p:nvPr>
            <p:ph type="title"/>
          </p:nvPr>
        </p:nvSpPr>
        <p:spPr/>
        <p:txBody>
          <a:bodyPr/>
          <a:lstStyle/>
          <a:p>
            <a:r>
              <a:rPr lang="zh-CN" altLang="en-US" dirty="0"/>
              <a:t>项目报告</a:t>
            </a:r>
          </a:p>
        </p:txBody>
      </p:sp>
      <p:sp>
        <p:nvSpPr>
          <p:cNvPr id="3" name="内容占位符 2">
            <a:extLst>
              <a:ext uri="{FF2B5EF4-FFF2-40B4-BE49-F238E27FC236}">
                <a16:creationId xmlns:a16="http://schemas.microsoft.com/office/drawing/2014/main" id="{3F906974-3448-45FB-9FB5-CC56F9F27B6B}"/>
              </a:ext>
            </a:extLst>
          </p:cNvPr>
          <p:cNvSpPr>
            <a:spLocks noGrp="1"/>
          </p:cNvSpPr>
          <p:nvPr>
            <p:ph idx="1"/>
          </p:nvPr>
        </p:nvSpPr>
        <p:spPr>
          <a:xfrm>
            <a:off x="467544" y="1905000"/>
            <a:ext cx="8280920" cy="4114800"/>
          </a:xfrm>
        </p:spPr>
        <p:txBody>
          <a:bodyPr/>
          <a:lstStyle/>
          <a:p>
            <a:r>
              <a:rPr lang="zh-CN" altLang="en-US" dirty="0"/>
              <a:t>相关工作 </a:t>
            </a:r>
            <a:r>
              <a:rPr lang="en-US" altLang="zh-CN" dirty="0"/>
              <a:t>Related Work</a:t>
            </a:r>
          </a:p>
          <a:p>
            <a:pPr lvl="1"/>
            <a:r>
              <a:rPr lang="zh-CN" altLang="en-US" dirty="0"/>
              <a:t>搜集整理该领域的相关工作，总结针对该问题最前沿的进展，尚未解决的问题。</a:t>
            </a:r>
            <a:endParaRPr lang="en-US" altLang="zh-CN" dirty="0"/>
          </a:p>
        </p:txBody>
      </p:sp>
      <p:sp>
        <p:nvSpPr>
          <p:cNvPr id="4" name="灯片编号占位符 3">
            <a:extLst>
              <a:ext uri="{FF2B5EF4-FFF2-40B4-BE49-F238E27FC236}">
                <a16:creationId xmlns:a16="http://schemas.microsoft.com/office/drawing/2014/main" id="{1380B625-3D67-4C10-B003-D5FC7FEFF539}"/>
              </a:ext>
            </a:extLst>
          </p:cNvPr>
          <p:cNvSpPr>
            <a:spLocks noGrp="1"/>
          </p:cNvSpPr>
          <p:nvPr>
            <p:ph type="sldNum" sz="quarter" idx="12"/>
          </p:nvPr>
        </p:nvSpPr>
        <p:spPr/>
        <p:txBody>
          <a:bodyPr/>
          <a:lstStyle/>
          <a:p>
            <a:pPr>
              <a:defRPr/>
            </a:pPr>
            <a:fld id="{F0B84EDB-D7E8-4116-A54B-F08DA2340780}" type="slidenum">
              <a:rPr lang="en-US" altLang="zh-CN" smtClean="0"/>
              <a:pPr>
                <a:defRPr/>
              </a:pPr>
              <a:t>8</a:t>
            </a:fld>
            <a:endParaRPr lang="en-US" altLang="zh-CN"/>
          </a:p>
        </p:txBody>
      </p:sp>
      <p:sp>
        <p:nvSpPr>
          <p:cNvPr id="5" name="TextBox 4">
            <a:extLst>
              <a:ext uri="{FF2B5EF4-FFF2-40B4-BE49-F238E27FC236}">
                <a16:creationId xmlns:a16="http://schemas.microsoft.com/office/drawing/2014/main" id="{E6659955-76E3-CDBF-4F07-34F01DA922E6}"/>
              </a:ext>
            </a:extLst>
          </p:cNvPr>
          <p:cNvSpPr txBox="1"/>
          <p:nvPr/>
        </p:nvSpPr>
        <p:spPr>
          <a:xfrm>
            <a:off x="681336" y="3582412"/>
            <a:ext cx="7776864" cy="3046988"/>
          </a:xfrm>
          <a:prstGeom prst="rect">
            <a:avLst/>
          </a:prstGeom>
        </p:spPr>
        <p:txBody>
          <a:bodyPr wrap="square" rtlCol="0">
            <a:spAutoFit/>
          </a:bodyPr>
          <a:lstStyle/>
          <a:p>
            <a:r>
              <a:rPr lang="en-US" altLang="zh-CN" dirty="0">
                <a:hlinkClick r:id="rId2"/>
              </a:rPr>
              <a:t>connected papers</a:t>
            </a:r>
            <a:r>
              <a:rPr lang="zh-CN" altLang="en-US" dirty="0"/>
              <a:t>：可以通过文献之间的引用查找到相关的论文</a:t>
            </a:r>
            <a:br>
              <a:rPr lang="zh-CN" altLang="en-US" dirty="0"/>
            </a:br>
            <a:r>
              <a:rPr lang="en-US" altLang="zh-CN" dirty="0" err="1">
                <a:hlinkClick r:id="rId3"/>
              </a:rPr>
              <a:t>SemanticScholar</a:t>
            </a:r>
            <a:r>
              <a:rPr lang="zh-CN" altLang="en-US" dirty="0">
                <a:hlinkClick r:id="rId3"/>
              </a:rPr>
              <a:t>：</a:t>
            </a:r>
            <a:r>
              <a:rPr lang="zh-CN" altLang="en-US" dirty="0"/>
              <a:t>类似上面</a:t>
            </a:r>
            <a:br>
              <a:rPr lang="zh-CN" altLang="en-US" dirty="0"/>
            </a:br>
            <a:r>
              <a:rPr lang="en-US" altLang="zh-CN" dirty="0" err="1">
                <a:hlinkClick r:id="rId4"/>
              </a:rPr>
              <a:t>GoogleScholar</a:t>
            </a:r>
            <a:br>
              <a:rPr lang="en-US" altLang="zh-CN" dirty="0"/>
            </a:br>
            <a:r>
              <a:rPr lang="en-US" altLang="zh-CN" dirty="0">
                <a:hlinkClick r:id="rId5"/>
              </a:rPr>
              <a:t>Papers With </a:t>
            </a:r>
            <a:r>
              <a:rPr lang="en-US" altLang="zh-CN" dirty="0">
                <a:hlinkClick r:id="rId6"/>
              </a:rPr>
              <a:t>Code</a:t>
            </a:r>
            <a:r>
              <a:rPr lang="zh-CN" altLang="en-US" dirty="0"/>
              <a:t>：机器学习领域的论文和代码，代码和数据集是其特色。</a:t>
            </a:r>
            <a:br>
              <a:rPr lang="zh-CN" altLang="en-US" dirty="0"/>
            </a:br>
            <a:r>
              <a:rPr lang="en-US" altLang="zh-CN" dirty="0" err="1">
                <a:hlinkClick r:id="rId7"/>
              </a:rPr>
              <a:t>CiteSeer</a:t>
            </a:r>
            <a:r>
              <a:rPr lang="zh-CN" altLang="en-US" dirty="0"/>
              <a:t>是有着悠久历史的工具，能够通过引用查找文献，现在进化到</a:t>
            </a:r>
            <a:r>
              <a:rPr lang="en-US" altLang="zh-CN" dirty="0" err="1"/>
              <a:t>CiteSeerX</a:t>
            </a:r>
            <a:r>
              <a:rPr lang="zh-CN" altLang="en-US" dirty="0"/>
              <a:t>。</a:t>
            </a:r>
          </a:p>
        </p:txBody>
      </p:sp>
    </p:spTree>
    <p:extLst>
      <p:ext uri="{BB962C8B-B14F-4D97-AF65-F5344CB8AC3E}">
        <p14:creationId xmlns:p14="http://schemas.microsoft.com/office/powerpoint/2010/main" val="345312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AAD1E-AA3D-4B02-BA5C-6C616A5B0E64}"/>
              </a:ext>
            </a:extLst>
          </p:cNvPr>
          <p:cNvSpPr>
            <a:spLocks noGrp="1"/>
          </p:cNvSpPr>
          <p:nvPr>
            <p:ph type="title"/>
          </p:nvPr>
        </p:nvSpPr>
        <p:spPr/>
        <p:txBody>
          <a:bodyPr/>
          <a:lstStyle/>
          <a:p>
            <a:r>
              <a:rPr lang="zh-CN" altLang="en-US" dirty="0"/>
              <a:t>项目报告</a:t>
            </a:r>
          </a:p>
        </p:txBody>
      </p:sp>
      <p:sp>
        <p:nvSpPr>
          <p:cNvPr id="3" name="内容占位符 2">
            <a:extLst>
              <a:ext uri="{FF2B5EF4-FFF2-40B4-BE49-F238E27FC236}">
                <a16:creationId xmlns:a16="http://schemas.microsoft.com/office/drawing/2014/main" id="{3F906974-3448-45FB-9FB5-CC56F9F27B6B}"/>
              </a:ext>
            </a:extLst>
          </p:cNvPr>
          <p:cNvSpPr>
            <a:spLocks noGrp="1"/>
          </p:cNvSpPr>
          <p:nvPr>
            <p:ph idx="1"/>
          </p:nvPr>
        </p:nvSpPr>
        <p:spPr>
          <a:xfrm>
            <a:off x="467544" y="1905000"/>
            <a:ext cx="8280920" cy="4114800"/>
          </a:xfrm>
        </p:spPr>
        <p:txBody>
          <a:bodyPr/>
          <a:lstStyle/>
          <a:p>
            <a:r>
              <a:rPr lang="zh-CN" altLang="en-US" dirty="0"/>
              <a:t>方法的具体细节 </a:t>
            </a:r>
            <a:r>
              <a:rPr lang="en-US" altLang="zh-CN" dirty="0"/>
              <a:t>Details of the approach</a:t>
            </a:r>
          </a:p>
          <a:p>
            <a:pPr lvl="1"/>
            <a:r>
              <a:rPr lang="zh-CN" altLang="en-US" dirty="0"/>
              <a:t>清晰描述你的系统和所作工作，包括公式、伪代码、图表等。适当的中间结果和步骤。</a:t>
            </a:r>
            <a:br>
              <a:rPr lang="en-US" altLang="zh-CN" dirty="0"/>
            </a:br>
            <a:r>
              <a:rPr lang="en-US" altLang="zh-CN" dirty="0"/>
              <a:t>Include any formulas, pseudocode, diagrams -- anything that is necessary to clearly explain your system and what you have done. If possible, illustrate the intermediate stages of your approach with results images.</a:t>
            </a:r>
            <a:endParaRPr lang="zh-CN" altLang="en-US" dirty="0"/>
          </a:p>
        </p:txBody>
      </p:sp>
      <p:sp>
        <p:nvSpPr>
          <p:cNvPr id="4" name="灯片编号占位符 3">
            <a:extLst>
              <a:ext uri="{FF2B5EF4-FFF2-40B4-BE49-F238E27FC236}">
                <a16:creationId xmlns:a16="http://schemas.microsoft.com/office/drawing/2014/main" id="{1380B625-3D67-4C10-B003-D5FC7FEFF539}"/>
              </a:ext>
            </a:extLst>
          </p:cNvPr>
          <p:cNvSpPr>
            <a:spLocks noGrp="1"/>
          </p:cNvSpPr>
          <p:nvPr>
            <p:ph type="sldNum" sz="quarter" idx="12"/>
          </p:nvPr>
        </p:nvSpPr>
        <p:spPr/>
        <p:txBody>
          <a:bodyPr/>
          <a:lstStyle/>
          <a:p>
            <a:pPr>
              <a:defRPr/>
            </a:pPr>
            <a:fld id="{F0B84EDB-D7E8-4116-A54B-F08DA2340780}" type="slidenum">
              <a:rPr lang="en-US" altLang="zh-CN" smtClean="0"/>
              <a:pPr>
                <a:defRPr/>
              </a:pPr>
              <a:t>9</a:t>
            </a:fld>
            <a:endParaRPr lang="en-US" altLang="zh-CN"/>
          </a:p>
        </p:txBody>
      </p:sp>
    </p:spTree>
    <p:extLst>
      <p:ext uri="{BB962C8B-B14F-4D97-AF65-F5344CB8AC3E}">
        <p14:creationId xmlns:p14="http://schemas.microsoft.com/office/powerpoint/2010/main" val="2886534208"/>
      </p:ext>
    </p:extLst>
  </p:cSld>
  <p:clrMapOvr>
    <a:masterClrMapping/>
  </p:clrMapOvr>
</p:sld>
</file>

<file path=ppt/theme/theme1.xml><?xml version="1.0" encoding="utf-8"?>
<a:theme xmlns:a="http://schemas.openxmlformats.org/drawingml/2006/main" name="c++11">
  <a:themeElements>
    <a:clrScheme name="c++11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11">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11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11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1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9251</TotalTime>
  <Words>1104</Words>
  <Application>Microsoft Office PowerPoint</Application>
  <PresentationFormat>On-screen Show (4:3)</PresentationFormat>
  <Paragraphs>122</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楷体_GB2312</vt:lpstr>
      <vt:lpstr>隶书</vt:lpstr>
      <vt:lpstr>Arial</vt:lpstr>
      <vt:lpstr>Cambria Math</vt:lpstr>
      <vt:lpstr>Times New Roman</vt:lpstr>
      <vt:lpstr>Wingdings</vt:lpstr>
      <vt:lpstr>c++11</vt:lpstr>
      <vt:lpstr>Final Project  2024春季学期 </vt:lpstr>
      <vt:lpstr>任务</vt:lpstr>
      <vt:lpstr>可选择的方案</vt:lpstr>
      <vt:lpstr>思路建议</vt:lpstr>
      <vt:lpstr>项目概况</vt:lpstr>
      <vt:lpstr>项目报告</vt:lpstr>
      <vt:lpstr>项目报告</vt:lpstr>
      <vt:lpstr>项目报告</vt:lpstr>
      <vt:lpstr>项目报告</vt:lpstr>
      <vt:lpstr>项目报告</vt:lpstr>
      <vt:lpstr>项目报告</vt:lpstr>
      <vt:lpstr>项目报告</vt:lpstr>
      <vt:lpstr>视频</vt:lpstr>
      <vt:lpstr>提交方式</vt:lpstr>
      <vt:lpstr>时间节点</vt:lpstr>
      <vt:lpstr>互评</vt:lpstr>
      <vt:lpstr>评价标准</vt:lpstr>
      <vt:lpstr>评价标准</vt:lpstr>
      <vt:lpstr>评优展示</vt:lpstr>
      <vt:lpstr>Publication 发表</vt:lpstr>
      <vt:lpstr>Final Project成绩</vt:lpstr>
      <vt:lpstr>最终成绩评分标准</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第十二章 异常处理</dc:title>
  <dc:creator>zhengli</dc:creator>
  <cp:lastModifiedBy>琳 亓</cp:lastModifiedBy>
  <cp:revision>641</cp:revision>
  <dcterms:created xsi:type="dcterms:W3CDTF">2001-04-16T18:42:03Z</dcterms:created>
  <dcterms:modified xsi:type="dcterms:W3CDTF">2024-04-15T13:20:53Z</dcterms:modified>
</cp:coreProperties>
</file>