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4"/>
  </p:notesMasterIdLst>
  <p:sldIdLst>
    <p:sldId id="283" r:id="rId3"/>
    <p:sldId id="286" r:id="rId4"/>
    <p:sldId id="328" r:id="rId5"/>
    <p:sldId id="325" r:id="rId6"/>
    <p:sldId id="309" r:id="rId7"/>
    <p:sldId id="327" r:id="rId8"/>
    <p:sldId id="308" r:id="rId9"/>
    <p:sldId id="329" r:id="rId10"/>
    <p:sldId id="293" r:id="rId11"/>
    <p:sldId id="330" r:id="rId12"/>
    <p:sldId id="323" r:id="rId13"/>
  </p:sldIdLst>
  <p:sldSz cx="12190413"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0A8"/>
    <a:srgbClr val="19C3FF"/>
    <a:srgbClr val="00C0A9"/>
    <a:srgbClr val="00A1DA"/>
    <a:srgbClr val="FF6600"/>
    <a:srgbClr val="FFFFFF"/>
    <a:srgbClr val="F9FF0D"/>
    <a:srgbClr val="E96565"/>
    <a:srgbClr val="FF9933"/>
    <a:srgbClr val="DDE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54" autoAdjust="0"/>
    <p:restoredTop sz="94322" autoAdjust="0"/>
  </p:normalViewPr>
  <p:slideViewPr>
    <p:cSldViewPr>
      <p:cViewPr varScale="1">
        <p:scale>
          <a:sx n="69" d="100"/>
          <a:sy n="69" d="100"/>
        </p:scale>
        <p:origin x="858"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FAED0-7D10-4239-9B56-C55805060B86}"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147A23-5BA8-44CE-9215-79B767159C41}" type="slidenum">
              <a:rPr lang="zh-CN" altLang="en-US" smtClean="0"/>
              <a:t>‹#›</a:t>
            </a:fld>
            <a:endParaRPr lang="zh-CN" altLang="en-US"/>
          </a:p>
        </p:txBody>
      </p:sp>
    </p:spTree>
    <p:extLst>
      <p:ext uri="{BB962C8B-B14F-4D97-AF65-F5344CB8AC3E}">
        <p14:creationId xmlns:p14="http://schemas.microsoft.com/office/powerpoint/2010/main" val="3003537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47A23-5BA8-44CE-9215-79B767159C41}" type="slidenum">
              <a:rPr lang="zh-CN" altLang="en-US" smtClean="0"/>
              <a:t>1</a:t>
            </a:fld>
            <a:endParaRPr lang="zh-CN" altLang="en-US"/>
          </a:p>
        </p:txBody>
      </p:sp>
    </p:spTree>
    <p:extLst>
      <p:ext uri="{BB962C8B-B14F-4D97-AF65-F5344CB8AC3E}">
        <p14:creationId xmlns:p14="http://schemas.microsoft.com/office/powerpoint/2010/main" val="405454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t>10</a:t>
            </a:fld>
            <a:endParaRPr lang="zh-CN" altLang="en-US"/>
          </a:p>
        </p:txBody>
      </p:sp>
    </p:spTree>
    <p:extLst>
      <p:ext uri="{BB962C8B-B14F-4D97-AF65-F5344CB8AC3E}">
        <p14:creationId xmlns:p14="http://schemas.microsoft.com/office/powerpoint/2010/main" val="313292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47A23-5BA8-44CE-9215-79B767159C41}" type="slidenum">
              <a:rPr lang="zh-CN" altLang="en-US" smtClean="0"/>
              <a:t>11</a:t>
            </a:fld>
            <a:endParaRPr lang="zh-CN" altLang="en-US"/>
          </a:p>
        </p:txBody>
      </p:sp>
    </p:spTree>
    <p:extLst>
      <p:ext uri="{BB962C8B-B14F-4D97-AF65-F5344CB8AC3E}">
        <p14:creationId xmlns:p14="http://schemas.microsoft.com/office/powerpoint/2010/main" val="405454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大体安排是首先介绍一下社团的基本信息和组织安排，然后通过科研成果展示来显示社团能力，最后展示未来的规划和发展方向，即科研、项目和竞赛三个方向。</a:t>
            </a:r>
          </a:p>
        </p:txBody>
      </p:sp>
      <p:sp>
        <p:nvSpPr>
          <p:cNvPr id="4" name="灯片编号占位符 3"/>
          <p:cNvSpPr>
            <a:spLocks noGrp="1"/>
          </p:cNvSpPr>
          <p:nvPr>
            <p:ph type="sldNum" sz="quarter" idx="10"/>
          </p:nvPr>
        </p:nvSpPr>
        <p:spPr/>
        <p:txBody>
          <a:bodyPr/>
          <a:lstStyle/>
          <a:p>
            <a:fld id="{1C147A23-5BA8-44CE-9215-79B767159C41}" type="slidenum">
              <a:rPr lang="zh-CN" altLang="en-US" smtClean="0"/>
              <a:t>2</a:t>
            </a:fld>
            <a:endParaRPr lang="zh-CN" altLang="en-US"/>
          </a:p>
        </p:txBody>
      </p:sp>
    </p:spTree>
    <p:extLst>
      <p:ext uri="{BB962C8B-B14F-4D97-AF65-F5344CB8AC3E}">
        <p14:creationId xmlns:p14="http://schemas.microsoft.com/office/powerpoint/2010/main" val="318663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47A23-5BA8-44CE-9215-79B767159C41}" type="slidenum">
              <a:rPr lang="zh-CN" altLang="en-US" smtClean="0"/>
              <a:t>3</a:t>
            </a:fld>
            <a:endParaRPr lang="zh-CN" altLang="en-US"/>
          </a:p>
        </p:txBody>
      </p:sp>
    </p:spTree>
    <p:extLst>
      <p:ext uri="{BB962C8B-B14F-4D97-AF65-F5344CB8AC3E}">
        <p14:creationId xmlns:p14="http://schemas.microsoft.com/office/powerpoint/2010/main" val="45435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47A23-5BA8-44CE-9215-79B767159C41}" type="slidenum">
              <a:rPr lang="zh-CN" altLang="en-US" smtClean="0"/>
              <a:t>4</a:t>
            </a:fld>
            <a:endParaRPr lang="zh-CN" altLang="en-US"/>
          </a:p>
        </p:txBody>
      </p:sp>
    </p:spTree>
    <p:extLst>
      <p:ext uri="{BB962C8B-B14F-4D97-AF65-F5344CB8AC3E}">
        <p14:creationId xmlns:p14="http://schemas.microsoft.com/office/powerpoint/2010/main" val="176243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t>5</a:t>
            </a:fld>
            <a:endParaRPr lang="zh-CN" altLang="en-US"/>
          </a:p>
        </p:txBody>
      </p:sp>
    </p:spTree>
    <p:extLst>
      <p:ext uri="{BB962C8B-B14F-4D97-AF65-F5344CB8AC3E}">
        <p14:creationId xmlns:p14="http://schemas.microsoft.com/office/powerpoint/2010/main" val="338107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t>6</a:t>
            </a:fld>
            <a:endParaRPr lang="zh-CN" altLang="en-US"/>
          </a:p>
        </p:txBody>
      </p:sp>
    </p:spTree>
    <p:extLst>
      <p:ext uri="{BB962C8B-B14F-4D97-AF65-F5344CB8AC3E}">
        <p14:creationId xmlns:p14="http://schemas.microsoft.com/office/powerpoint/2010/main" val="101053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介绍不同部门的负责内容和发展方向</a:t>
            </a:r>
          </a:p>
        </p:txBody>
      </p:sp>
      <p:sp>
        <p:nvSpPr>
          <p:cNvPr id="4" name="灯片编号占位符 3"/>
          <p:cNvSpPr>
            <a:spLocks noGrp="1"/>
          </p:cNvSpPr>
          <p:nvPr>
            <p:ph type="sldNum" sz="quarter" idx="10"/>
          </p:nvPr>
        </p:nvSpPr>
        <p:spPr/>
        <p:txBody>
          <a:bodyPr/>
          <a:lstStyle/>
          <a:p>
            <a:fld id="{1C147A23-5BA8-44CE-9215-79B767159C41}" type="slidenum">
              <a:rPr lang="zh-CN" altLang="en-US" smtClean="0"/>
              <a:t>7</a:t>
            </a:fld>
            <a:endParaRPr lang="zh-CN" altLang="en-US"/>
          </a:p>
        </p:txBody>
      </p:sp>
    </p:spTree>
    <p:extLst>
      <p:ext uri="{BB962C8B-B14F-4D97-AF65-F5344CB8AC3E}">
        <p14:creationId xmlns:p14="http://schemas.microsoft.com/office/powerpoint/2010/main" val="152779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t>8</a:t>
            </a:fld>
            <a:endParaRPr lang="zh-CN" altLang="en-US"/>
          </a:p>
        </p:txBody>
      </p:sp>
    </p:spTree>
    <p:extLst>
      <p:ext uri="{BB962C8B-B14F-4D97-AF65-F5344CB8AC3E}">
        <p14:creationId xmlns:p14="http://schemas.microsoft.com/office/powerpoint/2010/main" val="154374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通过两篇论文来介绍研究的内容</a:t>
            </a:r>
          </a:p>
        </p:txBody>
      </p:sp>
      <p:sp>
        <p:nvSpPr>
          <p:cNvPr id="4" name="灯片编号占位符 3"/>
          <p:cNvSpPr>
            <a:spLocks noGrp="1"/>
          </p:cNvSpPr>
          <p:nvPr>
            <p:ph type="sldNum" sz="quarter" idx="10"/>
          </p:nvPr>
        </p:nvSpPr>
        <p:spPr/>
        <p:txBody>
          <a:bodyPr/>
          <a:lstStyle/>
          <a:p>
            <a:fld id="{1C147A23-5BA8-44CE-9215-79B767159C41}" type="slidenum">
              <a:rPr lang="zh-CN" altLang="en-US" smtClean="0"/>
              <a:t>9</a:t>
            </a:fld>
            <a:endParaRPr lang="zh-CN" altLang="en-US"/>
          </a:p>
        </p:txBody>
      </p:sp>
    </p:spTree>
    <p:extLst>
      <p:ext uri="{BB962C8B-B14F-4D97-AF65-F5344CB8AC3E}">
        <p14:creationId xmlns:p14="http://schemas.microsoft.com/office/powerpoint/2010/main" val="246632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20913379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521" y="1600201"/>
            <a:ext cx="10971372"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97801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639"/>
            <a:ext cx="3655008"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2694" y="274639"/>
            <a:ext cx="10768198"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37373150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1613"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2813"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5" name="页脚占位符 4"/>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401114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1213"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5" name="页脚占位符 4"/>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16071436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1612"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1612"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5" name="页脚占位符 4"/>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2025737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0861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6" name="页脚占位符 5"/>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17989009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79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79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8" name="页脚占位符 7"/>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28238474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4" name="页脚占位符 3"/>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15145774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3" name="页脚占位符 2"/>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19075319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5" y="273050"/>
            <a:ext cx="681513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002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6" name="页脚占位符 5"/>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1814581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521" y="1600201"/>
            <a:ext cx="10971372" cy="45259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7868472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6" name="页脚占位符 5"/>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41430254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1213"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5" name="页脚占位符 4"/>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42271336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1613"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36EC894D-09CB-4DE7-A121-44A8E704B94B}" type="datetimeFigureOut">
              <a:rPr lang="zh-CN" altLang="en-US" smtClean="0"/>
              <a:t>2018.10.23</a:t>
            </a:fld>
            <a:endParaRPr lang="zh-CN" altLang="en-US"/>
          </a:p>
        </p:txBody>
      </p:sp>
      <p:sp>
        <p:nvSpPr>
          <p:cNvPr id="5" name="页脚占位符 4"/>
          <p:cNvSpPr>
            <a:spLocks noGrp="1"/>
          </p:cNvSpPr>
          <p:nvPr>
            <p:ph type="ftr" sz="quarter" idx="11"/>
          </p:nvPr>
        </p:nvSpPr>
        <p:spPr>
          <a:xfrm>
            <a:off x="4165600" y="6356350"/>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6350"/>
            <a:ext cx="2844800" cy="365125"/>
          </a:xfrm>
          <a:prstGeom prst="rect">
            <a:avLst/>
          </a:prstGeom>
        </p:spPr>
        <p:txBody>
          <a:bodyPr/>
          <a:lstStyle/>
          <a:p>
            <a:fld id="{FAB2F72D-0145-4728-BBF6-AFA599DFD9DE}" type="slidenum">
              <a:rPr lang="zh-CN" altLang="en-US" smtClean="0"/>
              <a:t>‹#›</a:t>
            </a:fld>
            <a:endParaRPr lang="zh-CN" altLang="en-US"/>
          </a:p>
        </p:txBody>
      </p:sp>
    </p:spTree>
    <p:extLst>
      <p:ext uri="{BB962C8B-B14F-4D97-AF65-F5344CB8AC3E}">
        <p14:creationId xmlns:p14="http://schemas.microsoft.com/office/powerpoint/2010/main" val="26015566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40882636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12695" y="1600201"/>
            <a:ext cx="721054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26413" y="1600201"/>
            <a:ext cx="721266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6" name="页脚占位符 5"/>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11159658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8" name="页脚占位符 7"/>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2175041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4" name="页脚占位符 3"/>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14234476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3" name="页脚占位符 2"/>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9847193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6" name="页脚占位符 5"/>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36178934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521" y="6356351"/>
            <a:ext cx="2844430" cy="365125"/>
          </a:xfrm>
          <a:prstGeom prst="rect">
            <a:avLst/>
          </a:prstGeom>
        </p:spPr>
        <p:txBody>
          <a:bodyPr/>
          <a:lstStyle/>
          <a:p>
            <a:fld id="{A61B1FD8-8752-40A4-8FD5-E89685AB56BD}" type="datetimeFigureOut">
              <a:rPr lang="zh-CN" altLang="en-US" smtClean="0"/>
              <a:t>2018.10.23</a:t>
            </a:fld>
            <a:endParaRPr lang="zh-CN" altLang="en-US"/>
          </a:p>
        </p:txBody>
      </p:sp>
      <p:sp>
        <p:nvSpPr>
          <p:cNvPr id="6" name="页脚占位符 5"/>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463" y="6356351"/>
            <a:ext cx="2844430" cy="365125"/>
          </a:xfrm>
          <a:prstGeom prst="rect">
            <a:avLst/>
          </a:prstGeom>
        </p:spPr>
        <p:txBody>
          <a:bodyPr/>
          <a:lstStyle/>
          <a:p>
            <a:fld id="{52DCD716-44A1-4A3E-9A48-2DB906ECEF8F}" type="slidenum">
              <a:rPr lang="zh-CN" altLang="en-US" smtClean="0"/>
              <a:t>‹#›</a:t>
            </a:fld>
            <a:endParaRPr lang="zh-CN" altLang="en-US"/>
          </a:p>
        </p:txBody>
      </p:sp>
    </p:spTree>
    <p:extLst>
      <p:ext uri="{BB962C8B-B14F-4D97-AF65-F5344CB8AC3E}">
        <p14:creationId xmlns:p14="http://schemas.microsoft.com/office/powerpoint/2010/main" val="33577705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矩形 6"/>
          <p:cNvSpPr/>
          <p:nvPr userDrawn="1"/>
        </p:nvSpPr>
        <p:spPr>
          <a:xfrm rot="10800000">
            <a:off x="-6898" y="-10666"/>
            <a:ext cx="12197310" cy="6868666"/>
          </a:xfrm>
          <a:prstGeom prst="rect">
            <a:avLst/>
          </a:prstGeom>
          <a:gradFill flip="none" rotWithShape="1">
            <a:gsLst>
              <a:gs pos="100000">
                <a:schemeClr val="bg1">
                  <a:lumMod val="75000"/>
                </a:schemeClr>
              </a:gs>
              <a:gs pos="48000">
                <a:schemeClr val="bg1">
                  <a:lumMod val="95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1903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rot="10800000">
            <a:off x="-6898" y="-10666"/>
            <a:ext cx="12197310" cy="6868666"/>
          </a:xfrm>
          <a:prstGeom prst="rect">
            <a:avLst/>
          </a:prstGeom>
          <a:gradFill flip="none" rotWithShape="1">
            <a:gsLst>
              <a:gs pos="100000">
                <a:schemeClr val="bg1">
                  <a:lumMod val="75000"/>
                </a:schemeClr>
              </a:gs>
              <a:gs pos="48000">
                <a:schemeClr val="bg1">
                  <a:lumMod val="95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1958117" y="5445224"/>
            <a:ext cx="246810" cy="72008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1958117" y="6165304"/>
            <a:ext cx="246810" cy="72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349080" y="764704"/>
            <a:ext cx="11449272" cy="0"/>
          </a:xfrm>
          <a:prstGeom prst="line">
            <a:avLst/>
          </a:prstGeom>
          <a:ln w="28575">
            <a:solidFill>
              <a:schemeClr val="bg1">
                <a:lumMod val="75000"/>
              </a:schemeClr>
            </a:solidFill>
          </a:ln>
          <a:effectLst>
            <a:outerShdw dist="254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313570" y="168029"/>
            <a:ext cx="246810" cy="24681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60380" y="414839"/>
            <a:ext cx="246810" cy="246810"/>
          </a:xfrm>
          <a:prstGeom prst="rect">
            <a:avLst/>
          </a:prstGeom>
          <a:solidFill>
            <a:srgbClr val="00A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2830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3"/>
          <p:cNvSpPr txBox="1"/>
          <p:nvPr/>
        </p:nvSpPr>
        <p:spPr>
          <a:xfrm>
            <a:off x="921267" y="1916832"/>
            <a:ext cx="10347878" cy="1938992"/>
          </a:xfrm>
          <a:prstGeom prst="rect">
            <a:avLst/>
          </a:prstGeom>
          <a:noFill/>
          <a:effectLst/>
        </p:spPr>
        <p:txBody>
          <a:bodyPr wrap="square" rtlCol="0">
            <a:spAutoFit/>
          </a:bodyPr>
          <a:lstStyle/>
          <a:p>
            <a:pPr algn="ctr"/>
            <a:r>
              <a:rPr lang="en-US" altLang="zh-CN" sz="6000" b="1" kern="2200" spc="600" dirty="0">
                <a:gradFill flip="none" rotWithShape="1">
                  <a:gsLst>
                    <a:gs pos="0">
                      <a:srgbClr val="0070C0">
                        <a:shade val="30000"/>
                        <a:satMod val="115000"/>
                      </a:srgbClr>
                    </a:gs>
                    <a:gs pos="44000">
                      <a:srgbClr val="0070C0">
                        <a:shade val="67500"/>
                        <a:satMod val="115000"/>
                      </a:srgbClr>
                    </a:gs>
                    <a:gs pos="75000">
                      <a:srgbClr val="00B0F0"/>
                    </a:gs>
                    <a:gs pos="56000">
                      <a:srgbClr val="0070C0">
                        <a:shade val="100000"/>
                        <a:satMod val="115000"/>
                      </a:srgbClr>
                    </a:gs>
                  </a:gsLst>
                  <a:lin ang="18000000" scaled="0"/>
                  <a:tileRect/>
                </a:gradFill>
                <a:latin typeface="微软雅黑" pitchFamily="34" charset="-122"/>
                <a:ea typeface="微软雅黑" pitchFamily="34" charset="-122"/>
              </a:rPr>
              <a:t>OUC</a:t>
            </a:r>
          </a:p>
          <a:p>
            <a:pPr algn="ctr"/>
            <a:r>
              <a:rPr lang="zh-CN" altLang="en-US" sz="6000" b="1" kern="2200" spc="600" dirty="0">
                <a:gradFill flip="none" rotWithShape="1">
                  <a:gsLst>
                    <a:gs pos="0">
                      <a:srgbClr val="0070C0">
                        <a:shade val="30000"/>
                        <a:satMod val="115000"/>
                      </a:srgbClr>
                    </a:gs>
                    <a:gs pos="44000">
                      <a:srgbClr val="0070C0">
                        <a:shade val="67500"/>
                        <a:satMod val="115000"/>
                      </a:srgbClr>
                    </a:gs>
                    <a:gs pos="75000">
                      <a:srgbClr val="00B0F0"/>
                    </a:gs>
                    <a:gs pos="56000">
                      <a:srgbClr val="0070C0">
                        <a:shade val="100000"/>
                        <a:satMod val="115000"/>
                      </a:srgbClr>
                    </a:gs>
                  </a:gsLst>
                  <a:lin ang="18000000" scaled="0"/>
                  <a:tileRect/>
                </a:gradFill>
                <a:latin typeface="微软雅黑" pitchFamily="34" charset="-122"/>
                <a:ea typeface="微软雅黑" pitchFamily="34" charset="-122"/>
              </a:rPr>
              <a:t>智能数据分析俱乐部</a:t>
            </a:r>
          </a:p>
        </p:txBody>
      </p:sp>
    </p:spTree>
    <p:extLst>
      <p:ext uri="{BB962C8B-B14F-4D97-AF65-F5344CB8AC3E}">
        <p14:creationId xmlns:p14="http://schemas.microsoft.com/office/powerpoint/2010/main" val="4105767926"/>
      </p:ext>
    </p:extLst>
  </p:cSld>
  <p:clrMapOvr>
    <a:masterClrMapping/>
  </p:clrMapOvr>
  <mc:AlternateContent xmlns:mc="http://schemas.openxmlformats.org/markup-compatibility/2006" xmlns:p14="http://schemas.microsoft.com/office/powerpoint/2010/main">
    <mc:Choice Requires="p14">
      <p:transition spd="slow" p14:dur="1400" advTm="4398">
        <p14:doors dir="vert"/>
      </p:transition>
    </mc:Choice>
    <mc:Fallback xmlns="">
      <p:transition spd="slow" advTm="439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7277852" y="3794848"/>
            <a:ext cx="2580877" cy="369332"/>
          </a:xfrm>
          <a:prstGeom prst="rect">
            <a:avLst/>
          </a:prstGeom>
        </p:spPr>
        <p:txBody>
          <a:bodyPr wrap="square">
            <a:spAutoFit/>
          </a:bodyPr>
          <a:lstStyle/>
          <a:p>
            <a:r>
              <a:rPr lang="en-US" altLang="zh-CN" dirty="0">
                <a:solidFill>
                  <a:schemeClr val="accent5">
                    <a:lumMod val="50000"/>
                  </a:schemeClr>
                </a:solidFill>
              </a:rPr>
              <a:t>Future Blueprint</a:t>
            </a:r>
            <a:endParaRPr lang="zh-CN" altLang="en-US" dirty="0">
              <a:solidFill>
                <a:schemeClr val="accent5">
                  <a:lumMod val="50000"/>
                </a:schemeClr>
              </a:solidFill>
            </a:endParaRPr>
          </a:p>
        </p:txBody>
      </p:sp>
      <p:grpSp>
        <p:nvGrpSpPr>
          <p:cNvPr id="34" name="组合 33"/>
          <p:cNvGrpSpPr/>
          <p:nvPr/>
        </p:nvGrpSpPr>
        <p:grpSpPr>
          <a:xfrm>
            <a:off x="9081020" y="3918198"/>
            <a:ext cx="1252780" cy="113577"/>
            <a:chOff x="9306922" y="3016002"/>
            <a:chExt cx="1252780" cy="113577"/>
          </a:xfrm>
        </p:grpSpPr>
        <p:sp>
          <p:nvSpPr>
            <p:cNvPr id="25" name="矩形 24"/>
            <p:cNvSpPr/>
            <p:nvPr/>
          </p:nvSpPr>
          <p:spPr>
            <a:xfrm flipV="1">
              <a:off x="9306922" y="3016002"/>
              <a:ext cx="638991" cy="1135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flipV="1">
              <a:off x="9920711" y="3016002"/>
              <a:ext cx="638991" cy="1135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
          <p:cNvSpPr txBox="1"/>
          <p:nvPr/>
        </p:nvSpPr>
        <p:spPr>
          <a:xfrm>
            <a:off x="6465590" y="2774454"/>
            <a:ext cx="4186594" cy="969496"/>
          </a:xfrm>
          <a:prstGeom prst="rect">
            <a:avLst/>
          </a:prstGeom>
          <a:noFill/>
          <a:effectLst/>
        </p:spPr>
        <p:txBody>
          <a:bodyPr wrap="square" rtlCol="0">
            <a:spAutoFit/>
          </a:bodyPr>
          <a:lstStyle/>
          <a:p>
            <a:pPr algn="ctr"/>
            <a:r>
              <a:rPr lang="zh-CN" altLang="en-US" sz="5700" b="1" dirty="0">
                <a:solidFill>
                  <a:srgbClr val="0070C0"/>
                </a:solidFill>
                <a:latin typeface="微软雅黑" pitchFamily="34" charset="-122"/>
                <a:ea typeface="微软雅黑" pitchFamily="34" charset="-122"/>
              </a:rPr>
              <a:t>规划及未来</a:t>
            </a:r>
          </a:p>
        </p:txBody>
      </p:sp>
      <p:sp>
        <p:nvSpPr>
          <p:cNvPr id="12" name="Freeform 5">
            <a:extLst>
              <a:ext uri="{FF2B5EF4-FFF2-40B4-BE49-F238E27FC236}">
                <a16:creationId xmlns:a16="http://schemas.microsoft.com/office/drawing/2014/main" id="{71A01CE4-8682-471C-AD9D-D9506D620D55}"/>
              </a:ext>
            </a:extLst>
          </p:cNvPr>
          <p:cNvSpPr>
            <a:spLocks/>
          </p:cNvSpPr>
          <p:nvPr/>
        </p:nvSpPr>
        <p:spPr bwMode="auto">
          <a:xfrm rot="5400000">
            <a:off x="1599126" y="1804400"/>
            <a:ext cx="3598776" cy="3247577"/>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grpSp>
        <p:nvGrpSpPr>
          <p:cNvPr id="13" name="组合 12">
            <a:extLst>
              <a:ext uri="{FF2B5EF4-FFF2-40B4-BE49-F238E27FC236}">
                <a16:creationId xmlns:a16="http://schemas.microsoft.com/office/drawing/2014/main" id="{253FEFDC-509B-4FB8-B899-95FE56F72A45}"/>
              </a:ext>
            </a:extLst>
          </p:cNvPr>
          <p:cNvGrpSpPr/>
          <p:nvPr/>
        </p:nvGrpSpPr>
        <p:grpSpPr>
          <a:xfrm>
            <a:off x="2812924" y="2823549"/>
            <a:ext cx="1171179" cy="1209277"/>
            <a:chOff x="2691779" y="3717033"/>
            <a:chExt cx="1171179" cy="1209277"/>
          </a:xfrm>
        </p:grpSpPr>
        <p:sp>
          <p:nvSpPr>
            <p:cNvPr id="14" name="文本框 3">
              <a:extLst>
                <a:ext uri="{FF2B5EF4-FFF2-40B4-BE49-F238E27FC236}">
                  <a16:creationId xmlns:a16="http://schemas.microsoft.com/office/drawing/2014/main" id="{37AD2A7B-5AA3-46E2-9869-0C6B1A4939BE}"/>
                </a:ext>
              </a:extLst>
            </p:cNvPr>
            <p:cNvSpPr txBox="1"/>
            <p:nvPr/>
          </p:nvSpPr>
          <p:spPr>
            <a:xfrm>
              <a:off x="2691779" y="3717033"/>
              <a:ext cx="1171179" cy="1015663"/>
            </a:xfrm>
            <a:prstGeom prst="rect">
              <a:avLst/>
            </a:prstGeom>
            <a:noFill/>
            <a:effectLst/>
          </p:spPr>
          <p:txBody>
            <a:bodyPr wrap="square" rtlCol="0">
              <a:spAutoFit/>
            </a:bodyPr>
            <a:lstStyle/>
            <a:p>
              <a:pPr algn="ctr"/>
              <a:r>
                <a:rPr lang="en-US" altLang="zh-CN" sz="6000" b="1" dirty="0">
                  <a:solidFill>
                    <a:schemeClr val="bg1"/>
                  </a:solidFill>
                  <a:latin typeface="锐字荣光黑简1.0" pitchFamily="2" charset="-122"/>
                  <a:ea typeface="锐字荣光黑简1.0" pitchFamily="2" charset="-122"/>
                </a:rPr>
                <a:t>04</a:t>
              </a:r>
              <a:endParaRPr lang="zh-CN" altLang="en-US" sz="6000" b="1" dirty="0">
                <a:solidFill>
                  <a:schemeClr val="bg1"/>
                </a:solidFill>
                <a:latin typeface="锐字荣光黑简1.0" pitchFamily="2" charset="-122"/>
                <a:ea typeface="锐字荣光黑简1.0" pitchFamily="2" charset="-122"/>
              </a:endParaRPr>
            </a:p>
          </p:txBody>
        </p:sp>
        <p:sp>
          <p:nvSpPr>
            <p:cNvPr id="15" name="等腰三角形 14">
              <a:extLst>
                <a:ext uri="{FF2B5EF4-FFF2-40B4-BE49-F238E27FC236}">
                  <a16:creationId xmlns:a16="http://schemas.microsoft.com/office/drawing/2014/main" id="{D4B6705E-71A2-42C9-8D69-0211D57945F6}"/>
                </a:ext>
              </a:extLst>
            </p:cNvPr>
            <p:cNvSpPr/>
            <p:nvPr/>
          </p:nvSpPr>
          <p:spPr>
            <a:xfrm flipV="1">
              <a:off x="3161496" y="4793905"/>
              <a:ext cx="306359" cy="1324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61471692"/>
      </p:ext>
    </p:extLst>
  </p:cSld>
  <p:clrMapOvr>
    <a:masterClrMapping/>
  </p:clrMapOvr>
  <p:transition spd="slow" advTm="421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1200"/>
                            </p:stCondLst>
                            <p:childTnLst>
                              <p:par>
                                <p:cTn id="14" presetID="49" presetClass="entr" presetSubtype="0" decel="10000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250" fill="hold"/>
                                        <p:tgtEl>
                                          <p:spTgt spid="34"/>
                                        </p:tgtEl>
                                        <p:attrNameLst>
                                          <p:attrName>ppt_w</p:attrName>
                                        </p:attrNameLst>
                                      </p:cBhvr>
                                      <p:tavLst>
                                        <p:tav tm="0">
                                          <p:val>
                                            <p:fltVal val="0"/>
                                          </p:val>
                                        </p:tav>
                                        <p:tav tm="100000">
                                          <p:val>
                                            <p:strVal val="#ppt_w"/>
                                          </p:val>
                                        </p:tav>
                                      </p:tavLst>
                                    </p:anim>
                                    <p:anim calcmode="lin" valueType="num">
                                      <p:cBhvr>
                                        <p:cTn id="17" dur="250" fill="hold"/>
                                        <p:tgtEl>
                                          <p:spTgt spid="34"/>
                                        </p:tgtEl>
                                        <p:attrNameLst>
                                          <p:attrName>ppt_h</p:attrName>
                                        </p:attrNameLst>
                                      </p:cBhvr>
                                      <p:tavLst>
                                        <p:tav tm="0">
                                          <p:val>
                                            <p:fltVal val="0"/>
                                          </p:val>
                                        </p:tav>
                                        <p:tav tm="100000">
                                          <p:val>
                                            <p:strVal val="#ppt_h"/>
                                          </p:val>
                                        </p:tav>
                                      </p:tavLst>
                                    </p:anim>
                                    <p:anim calcmode="lin" valueType="num">
                                      <p:cBhvr>
                                        <p:cTn id="18" dur="250" fill="hold"/>
                                        <p:tgtEl>
                                          <p:spTgt spid="34"/>
                                        </p:tgtEl>
                                        <p:attrNameLst>
                                          <p:attrName>style.rotation</p:attrName>
                                        </p:attrNameLst>
                                      </p:cBhvr>
                                      <p:tavLst>
                                        <p:tav tm="0">
                                          <p:val>
                                            <p:fltVal val="360"/>
                                          </p:val>
                                        </p:tav>
                                        <p:tav tm="100000">
                                          <p:val>
                                            <p:fltVal val="0"/>
                                          </p:val>
                                        </p:tav>
                                      </p:tavLst>
                                    </p:anim>
                                    <p:animEffect transition="in" filter="fade">
                                      <p:cBhvr>
                                        <p:cTn id="19" dur="250"/>
                                        <p:tgtEl>
                                          <p:spTgt spid="34"/>
                                        </p:tgtEl>
                                      </p:cBhvr>
                                    </p:animEffect>
                                  </p:childTnLst>
                                </p:cTn>
                              </p:par>
                            </p:childTnLst>
                          </p:cTn>
                        </p:par>
                        <p:par>
                          <p:cTn id="20" fill="hold">
                            <p:stCondLst>
                              <p:cond delay="1450"/>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35"/>
                                        </p:tgtEl>
                                      </p:cBhvr>
                                    </p:animEffect>
                                    <p:animScale>
                                      <p:cBhvr>
                                        <p:cTn id="23" dur="250" autoRev="1" fill="hold"/>
                                        <p:tgtEl>
                                          <p:spTgt spid="35"/>
                                        </p:tgtEl>
                                      </p:cBhvr>
                                      <p:by x="105000" y="105000"/>
                                    </p:animScale>
                                  </p:childTnLst>
                                </p:cTn>
                              </p:par>
                            </p:childTnLst>
                          </p:cTn>
                        </p:par>
                        <p:par>
                          <p:cTn id="24" fill="hold">
                            <p:stCondLst>
                              <p:cond delay="1950"/>
                            </p:stCondLst>
                            <p:childTnLst>
                              <p:par>
                                <p:cTn id="25" presetID="47"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strVal val="#ppt_x"/>
                                          </p:val>
                                        </p:tav>
                                        <p:tav tm="100000">
                                          <p:val>
                                            <p:strVal val="#ppt_x"/>
                                          </p:val>
                                        </p:tav>
                                      </p:tavLst>
                                    </p:anim>
                                    <p:anim calcmode="lin" valueType="num">
                                      <p:cBhvr>
                                        <p:cTn id="2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5" grpId="0"/>
      <p:bldP spid="35"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3"/>
          <p:cNvSpPr txBox="1"/>
          <p:nvPr/>
        </p:nvSpPr>
        <p:spPr>
          <a:xfrm>
            <a:off x="5015086" y="2420888"/>
            <a:ext cx="5806646" cy="1446550"/>
          </a:xfrm>
          <a:prstGeom prst="rect">
            <a:avLst/>
          </a:prstGeom>
          <a:noFill/>
          <a:effectLst/>
        </p:spPr>
        <p:txBody>
          <a:bodyPr wrap="square" rtlCol="0">
            <a:spAutoFit/>
          </a:bodyPr>
          <a:lstStyle/>
          <a:p>
            <a:r>
              <a:rPr lang="zh-CN" altLang="en-US" sz="8800" b="1" kern="2200" spc="600" dirty="0">
                <a:gradFill flip="none" rotWithShape="1">
                  <a:gsLst>
                    <a:gs pos="0">
                      <a:srgbClr val="0070C0">
                        <a:shade val="30000"/>
                        <a:satMod val="115000"/>
                      </a:srgbClr>
                    </a:gs>
                    <a:gs pos="44000">
                      <a:srgbClr val="0070C0">
                        <a:shade val="67500"/>
                        <a:satMod val="115000"/>
                      </a:srgbClr>
                    </a:gs>
                    <a:gs pos="75000">
                      <a:srgbClr val="00B0F0"/>
                    </a:gs>
                    <a:gs pos="56000">
                      <a:srgbClr val="0070C0">
                        <a:shade val="100000"/>
                        <a:satMod val="115000"/>
                      </a:srgbClr>
                    </a:gs>
                  </a:gsLst>
                  <a:lin ang="18000000" scaled="0"/>
                  <a:tileRect/>
                </a:gradFill>
                <a:latin typeface="微软雅黑" pitchFamily="34" charset="-122"/>
                <a:ea typeface="微软雅黑" pitchFamily="34" charset="-122"/>
              </a:rPr>
              <a:t>谢谢</a:t>
            </a:r>
          </a:p>
        </p:txBody>
      </p:sp>
    </p:spTree>
    <p:extLst>
      <p:ext uri="{BB962C8B-B14F-4D97-AF65-F5344CB8AC3E}">
        <p14:creationId xmlns:p14="http://schemas.microsoft.com/office/powerpoint/2010/main" val="3296680532"/>
      </p:ext>
    </p:extLst>
  </p:cSld>
  <p:clrMapOvr>
    <a:masterClrMapping/>
  </p:clrMapOvr>
  <mc:AlternateContent xmlns:mc="http://schemas.openxmlformats.org/markup-compatibility/2006" xmlns:p14="http://schemas.microsoft.com/office/powerpoint/2010/main">
    <mc:Choice Requires="p14">
      <p:transition spd="slow" p14:dur="4000" advTm="3276">
        <p14:vortex dir="r"/>
      </p:transition>
    </mc:Choice>
    <mc:Fallback xmlns="">
      <p:transition spd="slow" advTm="32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Freeform 5"/>
          <p:cNvSpPr>
            <a:spLocks/>
          </p:cNvSpPr>
          <p:nvPr/>
        </p:nvSpPr>
        <p:spPr bwMode="auto">
          <a:xfrm rot="5400000">
            <a:off x="5122091" y="1089747"/>
            <a:ext cx="2234260" cy="2016222"/>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sp>
        <p:nvSpPr>
          <p:cNvPr id="6" name="矩形 5"/>
          <p:cNvSpPr/>
          <p:nvPr/>
        </p:nvSpPr>
        <p:spPr>
          <a:xfrm>
            <a:off x="1248296" y="5295332"/>
            <a:ext cx="1620958" cy="523220"/>
          </a:xfrm>
          <a:prstGeom prst="rect">
            <a:avLst/>
          </a:prstGeom>
        </p:spPr>
        <p:txBody>
          <a:bodyPr wrap="none">
            <a:spAutoFit/>
          </a:bodyPr>
          <a:lstStyle/>
          <a:p>
            <a:pPr lvl="0" algn="ctr"/>
            <a:r>
              <a:rPr lang="zh-CN" altLang="en-US" sz="2800" dirty="0">
                <a:solidFill>
                  <a:schemeClr val="tx1">
                    <a:lumMod val="75000"/>
                    <a:lumOff val="25000"/>
                  </a:schemeClr>
                </a:solidFill>
                <a:latin typeface="微软雅黑" pitchFamily="34" charset="-122"/>
                <a:ea typeface="微软雅黑" pitchFamily="34" charset="-122"/>
              </a:rPr>
              <a:t>社团简介</a:t>
            </a:r>
            <a:endParaRPr lang="en-US" altLang="zh-CN" sz="2800" dirty="0">
              <a:solidFill>
                <a:schemeClr val="tx1">
                  <a:lumMod val="75000"/>
                  <a:lumOff val="25000"/>
                </a:schemeClr>
              </a:solidFill>
              <a:latin typeface="微软雅黑" pitchFamily="34" charset="-122"/>
              <a:ea typeface="微软雅黑" pitchFamily="34" charset="-122"/>
            </a:endParaRPr>
          </a:p>
        </p:txBody>
      </p:sp>
      <p:sp>
        <p:nvSpPr>
          <p:cNvPr id="7" name="矩形 6"/>
          <p:cNvSpPr/>
          <p:nvPr/>
        </p:nvSpPr>
        <p:spPr>
          <a:xfrm>
            <a:off x="4034815" y="5295332"/>
            <a:ext cx="1620958" cy="523220"/>
          </a:xfrm>
          <a:prstGeom prst="rect">
            <a:avLst/>
          </a:prstGeom>
        </p:spPr>
        <p:txBody>
          <a:bodyPr wrap="none">
            <a:spAutoFit/>
          </a:bodyPr>
          <a:lstStyle/>
          <a:p>
            <a:pPr lvl="0" algn="ctr"/>
            <a:r>
              <a:rPr lang="zh-CN" altLang="en-US" sz="2800" dirty="0">
                <a:solidFill>
                  <a:schemeClr val="tx1">
                    <a:lumMod val="75000"/>
                    <a:lumOff val="25000"/>
                  </a:schemeClr>
                </a:solidFill>
                <a:latin typeface="微软雅黑" pitchFamily="34" charset="-122"/>
                <a:ea typeface="微软雅黑" pitchFamily="34" charset="-122"/>
              </a:rPr>
              <a:t>组织架构</a:t>
            </a:r>
            <a:endParaRPr lang="en-US" altLang="zh-CN" sz="2800" dirty="0">
              <a:solidFill>
                <a:schemeClr val="tx1">
                  <a:lumMod val="75000"/>
                  <a:lumOff val="25000"/>
                </a:schemeClr>
              </a:solidFill>
              <a:latin typeface="微软雅黑" pitchFamily="34" charset="-122"/>
              <a:ea typeface="微软雅黑" pitchFamily="34" charset="-122"/>
            </a:endParaRPr>
          </a:p>
        </p:txBody>
      </p:sp>
      <p:sp>
        <p:nvSpPr>
          <p:cNvPr id="8" name="矩形 7"/>
          <p:cNvSpPr/>
          <p:nvPr/>
        </p:nvSpPr>
        <p:spPr>
          <a:xfrm>
            <a:off x="6843127" y="5295332"/>
            <a:ext cx="1620958" cy="523220"/>
          </a:xfrm>
          <a:prstGeom prst="rect">
            <a:avLst/>
          </a:prstGeom>
        </p:spPr>
        <p:txBody>
          <a:bodyPr wrap="none">
            <a:spAutoFit/>
          </a:bodyPr>
          <a:lstStyle/>
          <a:p>
            <a:pPr lvl="0" algn="ctr"/>
            <a:r>
              <a:rPr lang="zh-CN" altLang="en-US" sz="2800" dirty="0">
                <a:solidFill>
                  <a:schemeClr val="tx1">
                    <a:lumMod val="75000"/>
                    <a:lumOff val="25000"/>
                  </a:schemeClr>
                </a:solidFill>
                <a:latin typeface="微软雅黑" pitchFamily="34" charset="-122"/>
                <a:ea typeface="微软雅黑" pitchFamily="34" charset="-122"/>
              </a:rPr>
              <a:t>价值展示</a:t>
            </a:r>
            <a:endParaRPr lang="en-US" altLang="zh-CN" sz="2800" dirty="0">
              <a:solidFill>
                <a:schemeClr val="tx1">
                  <a:lumMod val="75000"/>
                  <a:lumOff val="25000"/>
                </a:schemeClr>
              </a:solidFill>
              <a:latin typeface="微软雅黑" pitchFamily="34" charset="-122"/>
              <a:ea typeface="微软雅黑" pitchFamily="34" charset="-122"/>
            </a:endParaRPr>
          </a:p>
        </p:txBody>
      </p:sp>
      <p:sp>
        <p:nvSpPr>
          <p:cNvPr id="9" name="矩形 8"/>
          <p:cNvSpPr/>
          <p:nvPr/>
        </p:nvSpPr>
        <p:spPr>
          <a:xfrm>
            <a:off x="9118238" y="5295332"/>
            <a:ext cx="1980029" cy="523220"/>
          </a:xfrm>
          <a:prstGeom prst="rect">
            <a:avLst/>
          </a:prstGeom>
        </p:spPr>
        <p:txBody>
          <a:bodyPr wrap="none">
            <a:spAutoFit/>
          </a:bodyPr>
          <a:lstStyle/>
          <a:p>
            <a:pPr lvl="0" algn="ctr"/>
            <a:r>
              <a:rPr lang="zh-CN" altLang="en-US" sz="2800" dirty="0">
                <a:solidFill>
                  <a:schemeClr val="tx1">
                    <a:lumMod val="75000"/>
                    <a:lumOff val="25000"/>
                  </a:schemeClr>
                </a:solidFill>
                <a:latin typeface="微软雅黑" pitchFamily="34" charset="-122"/>
                <a:ea typeface="微软雅黑" pitchFamily="34" charset="-122"/>
              </a:rPr>
              <a:t>规划及未来</a:t>
            </a:r>
            <a:endParaRPr lang="en-US" altLang="zh-CN" sz="2800" dirty="0">
              <a:solidFill>
                <a:schemeClr val="tx1">
                  <a:lumMod val="75000"/>
                  <a:lumOff val="25000"/>
                </a:schemeClr>
              </a:solidFill>
              <a:latin typeface="微软雅黑" pitchFamily="34" charset="-122"/>
              <a:ea typeface="微软雅黑" pitchFamily="34" charset="-122"/>
            </a:endParaRPr>
          </a:p>
        </p:txBody>
      </p:sp>
      <p:grpSp>
        <p:nvGrpSpPr>
          <p:cNvPr id="10" name="组合 9"/>
          <p:cNvGrpSpPr/>
          <p:nvPr/>
        </p:nvGrpSpPr>
        <p:grpSpPr>
          <a:xfrm>
            <a:off x="1505744" y="3789040"/>
            <a:ext cx="1297399" cy="1284485"/>
            <a:chOff x="1486694" y="2665507"/>
            <a:chExt cx="1297399" cy="1284485"/>
          </a:xfrm>
        </p:grpSpPr>
        <p:sp>
          <p:nvSpPr>
            <p:cNvPr id="11" name="Freeform 5"/>
            <p:cNvSpPr>
              <a:spLocks/>
            </p:cNvSpPr>
            <p:nvPr/>
          </p:nvSpPr>
          <p:spPr bwMode="auto">
            <a:xfrm rot="5400000">
              <a:off x="1476182"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sp>
          <p:nvSpPr>
            <p:cNvPr id="12" name="矩形 11"/>
            <p:cNvSpPr/>
            <p:nvPr/>
          </p:nvSpPr>
          <p:spPr>
            <a:xfrm>
              <a:off x="1486694" y="3047437"/>
              <a:ext cx="1297399" cy="432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t>01</a:t>
              </a:r>
              <a:endParaRPr lang="zh-CN" altLang="en-US" sz="4800" dirty="0"/>
            </a:p>
          </p:txBody>
        </p:sp>
      </p:grpSp>
      <p:grpSp>
        <p:nvGrpSpPr>
          <p:cNvPr id="13" name="组合 12"/>
          <p:cNvGrpSpPr/>
          <p:nvPr/>
        </p:nvGrpSpPr>
        <p:grpSpPr>
          <a:xfrm>
            <a:off x="4242048" y="3789040"/>
            <a:ext cx="1297399" cy="1284485"/>
            <a:chOff x="4222998" y="2665507"/>
            <a:chExt cx="1297399" cy="1284485"/>
          </a:xfrm>
        </p:grpSpPr>
        <p:sp>
          <p:nvSpPr>
            <p:cNvPr id="14" name="Freeform 5"/>
            <p:cNvSpPr>
              <a:spLocks/>
            </p:cNvSpPr>
            <p:nvPr/>
          </p:nvSpPr>
          <p:spPr bwMode="auto">
            <a:xfrm rot="5400000">
              <a:off x="4226425"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sp>
          <p:nvSpPr>
            <p:cNvPr id="15" name="矩形 14"/>
            <p:cNvSpPr/>
            <p:nvPr/>
          </p:nvSpPr>
          <p:spPr>
            <a:xfrm>
              <a:off x="4222998" y="3078969"/>
              <a:ext cx="1297399" cy="432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t>02</a:t>
              </a:r>
              <a:endParaRPr lang="zh-CN" altLang="en-US" sz="4800" dirty="0"/>
            </a:p>
          </p:txBody>
        </p:sp>
      </p:grpSp>
      <p:grpSp>
        <p:nvGrpSpPr>
          <p:cNvPr id="16" name="组合 15"/>
          <p:cNvGrpSpPr/>
          <p:nvPr/>
        </p:nvGrpSpPr>
        <p:grpSpPr>
          <a:xfrm>
            <a:off x="6959302" y="3789040"/>
            <a:ext cx="1297399" cy="1284485"/>
            <a:chOff x="6940252" y="2689493"/>
            <a:chExt cx="1297399" cy="1284485"/>
          </a:xfrm>
        </p:grpSpPr>
        <p:sp>
          <p:nvSpPr>
            <p:cNvPr id="17" name="Freeform 5"/>
            <p:cNvSpPr>
              <a:spLocks/>
            </p:cNvSpPr>
            <p:nvPr/>
          </p:nvSpPr>
          <p:spPr bwMode="auto">
            <a:xfrm rot="5400000">
              <a:off x="6967655" y="2752168"/>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sp>
          <p:nvSpPr>
            <p:cNvPr id="18" name="矩形 17"/>
            <p:cNvSpPr/>
            <p:nvPr/>
          </p:nvSpPr>
          <p:spPr>
            <a:xfrm>
              <a:off x="6940252" y="3087353"/>
              <a:ext cx="1297399" cy="432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t>03</a:t>
              </a:r>
              <a:endParaRPr lang="zh-CN" altLang="en-US" sz="4800" dirty="0"/>
            </a:p>
          </p:txBody>
        </p:sp>
      </p:grpSp>
      <p:grpSp>
        <p:nvGrpSpPr>
          <p:cNvPr id="19" name="组合 18"/>
          <p:cNvGrpSpPr/>
          <p:nvPr/>
        </p:nvGrpSpPr>
        <p:grpSpPr>
          <a:xfrm>
            <a:off x="9460532" y="3789040"/>
            <a:ext cx="1297399" cy="1284485"/>
            <a:chOff x="9441482" y="2562069"/>
            <a:chExt cx="1297399" cy="1284485"/>
          </a:xfrm>
        </p:grpSpPr>
        <p:sp>
          <p:nvSpPr>
            <p:cNvPr id="20" name="Freeform 5"/>
            <p:cNvSpPr>
              <a:spLocks/>
            </p:cNvSpPr>
            <p:nvPr/>
          </p:nvSpPr>
          <p:spPr bwMode="auto">
            <a:xfrm rot="5400000">
              <a:off x="9456528" y="2624744"/>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sp>
          <p:nvSpPr>
            <p:cNvPr id="21" name="矩形 20"/>
            <p:cNvSpPr/>
            <p:nvPr/>
          </p:nvSpPr>
          <p:spPr>
            <a:xfrm>
              <a:off x="9441482" y="2996952"/>
              <a:ext cx="1297399" cy="432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800" dirty="0"/>
                <a:t>04</a:t>
              </a:r>
              <a:endParaRPr lang="zh-CN" altLang="en-US" sz="4800" dirty="0"/>
            </a:p>
          </p:txBody>
        </p:sp>
      </p:grpSp>
      <p:grpSp>
        <p:nvGrpSpPr>
          <p:cNvPr id="2" name="组合 1"/>
          <p:cNvGrpSpPr/>
          <p:nvPr/>
        </p:nvGrpSpPr>
        <p:grpSpPr>
          <a:xfrm>
            <a:off x="4150990" y="1628800"/>
            <a:ext cx="4094690" cy="903542"/>
            <a:chOff x="1635681" y="1052621"/>
            <a:chExt cx="3682058" cy="903542"/>
          </a:xfrm>
        </p:grpSpPr>
        <p:sp>
          <p:nvSpPr>
            <p:cNvPr id="4" name="文本框 3"/>
            <p:cNvSpPr txBox="1"/>
            <p:nvPr/>
          </p:nvSpPr>
          <p:spPr>
            <a:xfrm>
              <a:off x="1635681" y="1648386"/>
              <a:ext cx="3682058" cy="307777"/>
            </a:xfrm>
            <a:prstGeom prst="rect">
              <a:avLst/>
            </a:prstGeom>
            <a:noFill/>
            <a:effectLst/>
          </p:spPr>
          <p:txBody>
            <a:bodyPr wrap="square" rtlCol="0">
              <a:spAutoFit/>
            </a:bodyPr>
            <a:lstStyle/>
            <a:p>
              <a:pPr algn="ctr"/>
              <a:r>
                <a:rPr lang="en-US" altLang="zh-CN" sz="1400" b="1" dirty="0">
                  <a:solidFill>
                    <a:schemeClr val="bg1"/>
                  </a:solidFill>
                  <a:latin typeface="微软雅黑" pitchFamily="34" charset="-122"/>
                  <a:ea typeface="微软雅黑" pitchFamily="34" charset="-122"/>
                </a:rPr>
                <a:t>——CATALOG——</a:t>
              </a:r>
              <a:endParaRPr lang="zh-CN" altLang="en-US" sz="1400" b="1" dirty="0">
                <a:solidFill>
                  <a:schemeClr val="bg1"/>
                </a:solidFill>
                <a:latin typeface="微软雅黑" pitchFamily="34" charset="-122"/>
                <a:ea typeface="微软雅黑" pitchFamily="34" charset="-122"/>
              </a:endParaRPr>
            </a:p>
          </p:txBody>
        </p:sp>
        <p:sp>
          <p:nvSpPr>
            <p:cNvPr id="5" name="文本框 3"/>
            <p:cNvSpPr txBox="1"/>
            <p:nvPr/>
          </p:nvSpPr>
          <p:spPr>
            <a:xfrm>
              <a:off x="2644315" y="1052621"/>
              <a:ext cx="1800200" cy="646331"/>
            </a:xfrm>
            <a:prstGeom prst="rect">
              <a:avLst/>
            </a:prstGeom>
            <a:noFill/>
            <a:effectLst/>
          </p:spPr>
          <p:txBody>
            <a:bodyPr wrap="square" rtlCol="0">
              <a:spAutoFit/>
            </a:bodyPr>
            <a:lstStyle/>
            <a:p>
              <a:pPr algn="ctr"/>
              <a:r>
                <a:rPr lang="zh-CN" altLang="en-US" sz="3600" b="1" spc="600" dirty="0">
                  <a:solidFill>
                    <a:schemeClr val="bg1"/>
                  </a:solidFill>
                  <a:latin typeface="Arial Black" pitchFamily="34" charset="0"/>
                  <a:ea typeface="微软雅黑" pitchFamily="34" charset="-122"/>
                </a:rPr>
                <a:t>目录</a:t>
              </a:r>
            </a:p>
          </p:txBody>
        </p:sp>
      </p:grpSp>
    </p:spTree>
    <p:extLst>
      <p:ext uri="{BB962C8B-B14F-4D97-AF65-F5344CB8AC3E}">
        <p14:creationId xmlns:p14="http://schemas.microsoft.com/office/powerpoint/2010/main" val="11088740"/>
      </p:ext>
    </p:extLst>
  </p:cSld>
  <p:clrMapOvr>
    <a:masterClrMapping/>
  </p:clrMapOvr>
  <mc:AlternateContent xmlns:mc="http://schemas.openxmlformats.org/markup-compatibility/2006" xmlns:p14="http://schemas.microsoft.com/office/powerpoint/2010/main">
    <mc:Choice Requires="p14">
      <p:transition spd="slow" p14:dur="1600" advTm="7677">
        <p14:gallery dir="l"/>
      </p:transition>
    </mc:Choice>
    <mc:Fallback xmlns="">
      <p:transition spd="slow" advTm="76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9" presetClass="entr" presetSubtype="0" decel="10000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fltVal val="0"/>
                                          </p:val>
                                        </p:tav>
                                        <p:tav tm="100000">
                                          <p:val>
                                            <p:strVal val="#ppt_w"/>
                                          </p:val>
                                        </p:tav>
                                      </p:tavLst>
                                    </p:anim>
                                    <p:anim calcmode="lin" valueType="num">
                                      <p:cBhvr>
                                        <p:cTn id="13" dur="1000" fill="hold"/>
                                        <p:tgtEl>
                                          <p:spTgt spid="10"/>
                                        </p:tgtEl>
                                        <p:attrNameLst>
                                          <p:attrName>ppt_h</p:attrName>
                                        </p:attrNameLst>
                                      </p:cBhvr>
                                      <p:tavLst>
                                        <p:tav tm="0">
                                          <p:val>
                                            <p:fltVal val="0"/>
                                          </p:val>
                                        </p:tav>
                                        <p:tav tm="100000">
                                          <p:val>
                                            <p:strVal val="#ppt_h"/>
                                          </p:val>
                                        </p:tav>
                                      </p:tavLst>
                                    </p:anim>
                                    <p:anim calcmode="lin" valueType="num">
                                      <p:cBhvr>
                                        <p:cTn id="14" dur="1000" fill="hold"/>
                                        <p:tgtEl>
                                          <p:spTgt spid="10"/>
                                        </p:tgtEl>
                                        <p:attrNameLst>
                                          <p:attrName>style.rotation</p:attrName>
                                        </p:attrNameLst>
                                      </p:cBhvr>
                                      <p:tavLst>
                                        <p:tav tm="0">
                                          <p:val>
                                            <p:fltVal val="360"/>
                                          </p:val>
                                        </p:tav>
                                        <p:tav tm="100000">
                                          <p:val>
                                            <p:fltVal val="0"/>
                                          </p:val>
                                        </p:tav>
                                      </p:tavLst>
                                    </p:anim>
                                    <p:animEffect transition="in" filter="fade">
                                      <p:cBhvr>
                                        <p:cTn id="15" dur="1000"/>
                                        <p:tgtEl>
                                          <p:spTgt spid="10"/>
                                        </p:tgtEl>
                                      </p:cBhvr>
                                    </p:animEffect>
                                  </p:childTnLst>
                                </p:cTn>
                              </p:par>
                              <p:par>
                                <p:cTn id="16" presetID="2" presetClass="entr" presetSubtype="2" fill="hold" grpId="0" nodeType="with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1750"/>
                            </p:stCondLst>
                            <p:childTnLst>
                              <p:par>
                                <p:cTn id="21" presetID="49" presetClass="entr" presetSubtype="0" decel="10000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360"/>
                                          </p:val>
                                        </p:tav>
                                        <p:tav tm="100000">
                                          <p:val>
                                            <p:fltVal val="0"/>
                                          </p:val>
                                        </p:tav>
                                      </p:tavLst>
                                    </p:anim>
                                    <p:animEffect transition="in" filter="fade">
                                      <p:cBhvr>
                                        <p:cTn id="26" dur="1000"/>
                                        <p:tgtEl>
                                          <p:spTgt spid="13"/>
                                        </p:tgtEl>
                                      </p:cBhvr>
                                    </p:animEffect>
                                  </p:childTnLst>
                                </p:cTn>
                              </p:par>
                              <p:par>
                                <p:cTn id="27" presetID="2" presetClass="entr" presetSubtype="2" fill="hold" grpId="0" nodeType="withEffect">
                                  <p:stCondLst>
                                    <p:cond delay="0"/>
                                  </p:stCondLst>
                                  <p:iterate type="lt">
                                    <p:tmPct val="10000"/>
                                  </p:iterate>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par>
                          <p:cTn id="31" fill="hold">
                            <p:stCondLst>
                              <p:cond delay="2750"/>
                            </p:stCondLst>
                            <p:childTnLst>
                              <p:par>
                                <p:cTn id="32" presetID="49" presetClass="entr" presetSubtype="0" decel="10000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1000" fill="hold"/>
                                        <p:tgtEl>
                                          <p:spTgt spid="16"/>
                                        </p:tgtEl>
                                        <p:attrNameLst>
                                          <p:attrName>ppt_w</p:attrName>
                                        </p:attrNameLst>
                                      </p:cBhvr>
                                      <p:tavLst>
                                        <p:tav tm="0">
                                          <p:val>
                                            <p:fltVal val="0"/>
                                          </p:val>
                                        </p:tav>
                                        <p:tav tm="100000">
                                          <p:val>
                                            <p:strVal val="#ppt_w"/>
                                          </p:val>
                                        </p:tav>
                                      </p:tavLst>
                                    </p:anim>
                                    <p:anim calcmode="lin" valueType="num">
                                      <p:cBhvr>
                                        <p:cTn id="35" dur="1000" fill="hold"/>
                                        <p:tgtEl>
                                          <p:spTgt spid="16"/>
                                        </p:tgtEl>
                                        <p:attrNameLst>
                                          <p:attrName>ppt_h</p:attrName>
                                        </p:attrNameLst>
                                      </p:cBhvr>
                                      <p:tavLst>
                                        <p:tav tm="0">
                                          <p:val>
                                            <p:fltVal val="0"/>
                                          </p:val>
                                        </p:tav>
                                        <p:tav tm="100000">
                                          <p:val>
                                            <p:strVal val="#ppt_h"/>
                                          </p:val>
                                        </p:tav>
                                      </p:tavLst>
                                    </p:anim>
                                    <p:anim calcmode="lin" valueType="num">
                                      <p:cBhvr>
                                        <p:cTn id="36" dur="1000" fill="hold"/>
                                        <p:tgtEl>
                                          <p:spTgt spid="16"/>
                                        </p:tgtEl>
                                        <p:attrNameLst>
                                          <p:attrName>style.rotation</p:attrName>
                                        </p:attrNameLst>
                                      </p:cBhvr>
                                      <p:tavLst>
                                        <p:tav tm="0">
                                          <p:val>
                                            <p:fltVal val="360"/>
                                          </p:val>
                                        </p:tav>
                                        <p:tav tm="100000">
                                          <p:val>
                                            <p:fltVal val="0"/>
                                          </p:val>
                                        </p:tav>
                                      </p:tavLst>
                                    </p:anim>
                                    <p:animEffect transition="in" filter="fade">
                                      <p:cBhvr>
                                        <p:cTn id="37" dur="1000"/>
                                        <p:tgtEl>
                                          <p:spTgt spid="16"/>
                                        </p:tgtEl>
                                      </p:cBhvr>
                                    </p:animEffect>
                                  </p:childTnLst>
                                </p:cTn>
                              </p:par>
                              <p:par>
                                <p:cTn id="38" presetID="2" presetClass="entr" presetSubtype="2" fill="hold" grpId="0" nodeType="withEffect">
                                  <p:stCondLst>
                                    <p:cond delay="0"/>
                                  </p:stCondLst>
                                  <p:iterate type="lt">
                                    <p:tmPct val="10000"/>
                                  </p:iterate>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1+#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par>
                          <p:cTn id="42" fill="hold">
                            <p:stCondLst>
                              <p:cond delay="3750"/>
                            </p:stCondLst>
                            <p:childTnLst>
                              <p:par>
                                <p:cTn id="43" presetID="49" presetClass="entr" presetSubtype="0" decel="10000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1000" fill="hold"/>
                                        <p:tgtEl>
                                          <p:spTgt spid="19"/>
                                        </p:tgtEl>
                                        <p:attrNameLst>
                                          <p:attrName>ppt_w</p:attrName>
                                        </p:attrNameLst>
                                      </p:cBhvr>
                                      <p:tavLst>
                                        <p:tav tm="0">
                                          <p:val>
                                            <p:fltVal val="0"/>
                                          </p:val>
                                        </p:tav>
                                        <p:tav tm="100000">
                                          <p:val>
                                            <p:strVal val="#ppt_w"/>
                                          </p:val>
                                        </p:tav>
                                      </p:tavLst>
                                    </p:anim>
                                    <p:anim calcmode="lin" valueType="num">
                                      <p:cBhvr>
                                        <p:cTn id="46" dur="1000" fill="hold"/>
                                        <p:tgtEl>
                                          <p:spTgt spid="19"/>
                                        </p:tgtEl>
                                        <p:attrNameLst>
                                          <p:attrName>ppt_h</p:attrName>
                                        </p:attrNameLst>
                                      </p:cBhvr>
                                      <p:tavLst>
                                        <p:tav tm="0">
                                          <p:val>
                                            <p:fltVal val="0"/>
                                          </p:val>
                                        </p:tav>
                                        <p:tav tm="100000">
                                          <p:val>
                                            <p:strVal val="#ppt_h"/>
                                          </p:val>
                                        </p:tav>
                                      </p:tavLst>
                                    </p:anim>
                                    <p:anim calcmode="lin" valueType="num">
                                      <p:cBhvr>
                                        <p:cTn id="47" dur="1000" fill="hold"/>
                                        <p:tgtEl>
                                          <p:spTgt spid="19"/>
                                        </p:tgtEl>
                                        <p:attrNameLst>
                                          <p:attrName>style.rotation</p:attrName>
                                        </p:attrNameLst>
                                      </p:cBhvr>
                                      <p:tavLst>
                                        <p:tav tm="0">
                                          <p:val>
                                            <p:fltVal val="360"/>
                                          </p:val>
                                        </p:tav>
                                        <p:tav tm="100000">
                                          <p:val>
                                            <p:fltVal val="0"/>
                                          </p:val>
                                        </p:tav>
                                      </p:tavLst>
                                    </p:anim>
                                    <p:animEffect transition="in" filter="fade">
                                      <p:cBhvr>
                                        <p:cTn id="48" dur="1000"/>
                                        <p:tgtEl>
                                          <p:spTgt spid="19"/>
                                        </p:tgtEl>
                                      </p:cBhvr>
                                    </p:animEffect>
                                  </p:childTnLst>
                                </p:cTn>
                              </p:par>
                              <p:par>
                                <p:cTn id="49" presetID="2" presetClass="entr" presetSubtype="2" fill="hold" grpId="0" nodeType="withEffect">
                                  <p:stCondLst>
                                    <p:cond delay="0"/>
                                  </p:stCondLst>
                                  <p:iterate type="lt">
                                    <p:tmPct val="10000"/>
                                  </p:iterate>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1+#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6865613" y="3659105"/>
            <a:ext cx="2261838" cy="369332"/>
          </a:xfrm>
          <a:prstGeom prst="rect">
            <a:avLst/>
          </a:prstGeom>
        </p:spPr>
        <p:txBody>
          <a:bodyPr wrap="none">
            <a:spAutoFit/>
          </a:bodyPr>
          <a:lstStyle/>
          <a:p>
            <a:r>
              <a:rPr lang="en-US" altLang="zh-CN" kern="800" spc="200" dirty="0">
                <a:solidFill>
                  <a:schemeClr val="accent5">
                    <a:lumMod val="50000"/>
                  </a:schemeClr>
                </a:solidFill>
              </a:rPr>
              <a:t>Basic Information</a:t>
            </a:r>
            <a:endParaRPr lang="zh-CN" altLang="en-US" kern="800" spc="200" dirty="0">
              <a:solidFill>
                <a:schemeClr val="accent5">
                  <a:lumMod val="50000"/>
                </a:schemeClr>
              </a:solidFill>
            </a:endParaRPr>
          </a:p>
        </p:txBody>
      </p:sp>
      <p:grpSp>
        <p:nvGrpSpPr>
          <p:cNvPr id="34" name="组合 33"/>
          <p:cNvGrpSpPr/>
          <p:nvPr/>
        </p:nvGrpSpPr>
        <p:grpSpPr>
          <a:xfrm>
            <a:off x="9213233" y="3804621"/>
            <a:ext cx="1252780" cy="113577"/>
            <a:chOff x="9306922" y="3016002"/>
            <a:chExt cx="1252780" cy="113577"/>
          </a:xfrm>
        </p:grpSpPr>
        <p:sp>
          <p:nvSpPr>
            <p:cNvPr id="25" name="矩形 24"/>
            <p:cNvSpPr/>
            <p:nvPr/>
          </p:nvSpPr>
          <p:spPr>
            <a:xfrm flipV="1">
              <a:off x="9306922" y="3016002"/>
              <a:ext cx="638991" cy="1135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flipV="1">
              <a:off x="9920711" y="3016002"/>
              <a:ext cx="638991" cy="1135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
          <p:cNvSpPr txBox="1"/>
          <p:nvPr/>
        </p:nvSpPr>
        <p:spPr>
          <a:xfrm>
            <a:off x="6597803" y="2660877"/>
            <a:ext cx="4186594" cy="969496"/>
          </a:xfrm>
          <a:prstGeom prst="rect">
            <a:avLst/>
          </a:prstGeom>
          <a:noFill/>
          <a:effectLst/>
        </p:spPr>
        <p:txBody>
          <a:bodyPr wrap="square" rtlCol="0">
            <a:spAutoFit/>
          </a:bodyPr>
          <a:lstStyle/>
          <a:p>
            <a:pPr algn="ctr"/>
            <a:r>
              <a:rPr lang="zh-CN" altLang="en-US" sz="5700" b="1" dirty="0">
                <a:solidFill>
                  <a:srgbClr val="0070C0"/>
                </a:solidFill>
                <a:latin typeface="微软雅黑" pitchFamily="34" charset="-122"/>
                <a:ea typeface="微软雅黑" pitchFamily="34" charset="-122"/>
              </a:rPr>
              <a:t>社团简介</a:t>
            </a:r>
          </a:p>
        </p:txBody>
      </p:sp>
      <p:sp>
        <p:nvSpPr>
          <p:cNvPr id="21" name="Freeform 5"/>
          <p:cNvSpPr>
            <a:spLocks/>
          </p:cNvSpPr>
          <p:nvPr/>
        </p:nvSpPr>
        <p:spPr bwMode="auto">
          <a:xfrm rot="5400000">
            <a:off x="1599126" y="1804400"/>
            <a:ext cx="3598776" cy="3247577"/>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grpSp>
        <p:nvGrpSpPr>
          <p:cNvPr id="24" name="组合 23"/>
          <p:cNvGrpSpPr/>
          <p:nvPr/>
        </p:nvGrpSpPr>
        <p:grpSpPr>
          <a:xfrm>
            <a:off x="2812924" y="2823549"/>
            <a:ext cx="1171179" cy="1209277"/>
            <a:chOff x="2691779" y="3717033"/>
            <a:chExt cx="1171179" cy="1209277"/>
          </a:xfrm>
        </p:grpSpPr>
        <p:sp>
          <p:nvSpPr>
            <p:cNvPr id="27" name="文本框 3"/>
            <p:cNvSpPr txBox="1"/>
            <p:nvPr/>
          </p:nvSpPr>
          <p:spPr>
            <a:xfrm>
              <a:off x="2691779" y="3717033"/>
              <a:ext cx="1171179" cy="1015663"/>
            </a:xfrm>
            <a:prstGeom prst="rect">
              <a:avLst/>
            </a:prstGeom>
            <a:noFill/>
            <a:effectLst/>
          </p:spPr>
          <p:txBody>
            <a:bodyPr wrap="square" rtlCol="0">
              <a:spAutoFit/>
            </a:bodyPr>
            <a:lstStyle/>
            <a:p>
              <a:pPr algn="ctr"/>
              <a:r>
                <a:rPr lang="en-US" altLang="zh-CN" sz="6000" b="1" dirty="0">
                  <a:solidFill>
                    <a:schemeClr val="bg1"/>
                  </a:solidFill>
                  <a:latin typeface="锐字荣光黑简1.0" pitchFamily="2" charset="-122"/>
                  <a:ea typeface="锐字荣光黑简1.0" pitchFamily="2" charset="-122"/>
                </a:rPr>
                <a:t>01</a:t>
              </a:r>
              <a:endParaRPr lang="zh-CN" altLang="en-US" sz="6000" b="1" dirty="0">
                <a:solidFill>
                  <a:schemeClr val="bg1"/>
                </a:solidFill>
                <a:latin typeface="锐字荣光黑简1.0" pitchFamily="2" charset="-122"/>
                <a:ea typeface="锐字荣光黑简1.0" pitchFamily="2" charset="-122"/>
              </a:endParaRPr>
            </a:p>
          </p:txBody>
        </p:sp>
        <p:sp>
          <p:nvSpPr>
            <p:cNvPr id="36" name="等腰三角形 35"/>
            <p:cNvSpPr/>
            <p:nvPr/>
          </p:nvSpPr>
          <p:spPr>
            <a:xfrm flipV="1">
              <a:off x="3161496" y="4793905"/>
              <a:ext cx="306359" cy="1324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21189976"/>
      </p:ext>
    </p:extLst>
  </p:cSld>
  <p:clrMapOvr>
    <a:masterClrMapping/>
  </p:clrMapOvr>
  <mc:AlternateContent xmlns:mc="http://schemas.openxmlformats.org/markup-compatibility/2006" xmlns:p14="http://schemas.microsoft.com/office/powerpoint/2010/main">
    <mc:Choice Requires="p14">
      <p:transition spd="slow" p14:dur="1200" advTm="4463">
        <p14:prism/>
      </p:transition>
    </mc:Choice>
    <mc:Fallback xmlns="">
      <p:transition spd="slow" advTm="446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49" presetClass="entr" presetSubtype="0" decel="10000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250" fill="hold"/>
                                        <p:tgtEl>
                                          <p:spTgt spid="34"/>
                                        </p:tgtEl>
                                        <p:attrNameLst>
                                          <p:attrName>ppt_w</p:attrName>
                                        </p:attrNameLst>
                                      </p:cBhvr>
                                      <p:tavLst>
                                        <p:tav tm="0">
                                          <p:val>
                                            <p:fltVal val="0"/>
                                          </p:val>
                                        </p:tav>
                                        <p:tav tm="100000">
                                          <p:val>
                                            <p:strVal val="#ppt_w"/>
                                          </p:val>
                                        </p:tav>
                                      </p:tavLst>
                                    </p:anim>
                                    <p:anim calcmode="lin" valueType="num">
                                      <p:cBhvr>
                                        <p:cTn id="17" dur="250" fill="hold"/>
                                        <p:tgtEl>
                                          <p:spTgt spid="34"/>
                                        </p:tgtEl>
                                        <p:attrNameLst>
                                          <p:attrName>ppt_h</p:attrName>
                                        </p:attrNameLst>
                                      </p:cBhvr>
                                      <p:tavLst>
                                        <p:tav tm="0">
                                          <p:val>
                                            <p:fltVal val="0"/>
                                          </p:val>
                                        </p:tav>
                                        <p:tav tm="100000">
                                          <p:val>
                                            <p:strVal val="#ppt_h"/>
                                          </p:val>
                                        </p:tav>
                                      </p:tavLst>
                                    </p:anim>
                                    <p:anim calcmode="lin" valueType="num">
                                      <p:cBhvr>
                                        <p:cTn id="18" dur="250" fill="hold"/>
                                        <p:tgtEl>
                                          <p:spTgt spid="34"/>
                                        </p:tgtEl>
                                        <p:attrNameLst>
                                          <p:attrName>style.rotation</p:attrName>
                                        </p:attrNameLst>
                                      </p:cBhvr>
                                      <p:tavLst>
                                        <p:tav tm="0">
                                          <p:val>
                                            <p:fltVal val="360"/>
                                          </p:val>
                                        </p:tav>
                                        <p:tav tm="100000">
                                          <p:val>
                                            <p:fltVal val="0"/>
                                          </p:val>
                                        </p:tav>
                                      </p:tavLst>
                                    </p:anim>
                                    <p:animEffect transition="in" filter="fade">
                                      <p:cBhvr>
                                        <p:cTn id="19" dur="250"/>
                                        <p:tgtEl>
                                          <p:spTgt spid="34"/>
                                        </p:tgtEl>
                                      </p:cBhvr>
                                    </p:animEffect>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anim calcmode="lin" valueType="num">
                                      <p:cBhvr>
                                        <p:cTn id="24" dur="500" fill="hold"/>
                                        <p:tgtEl>
                                          <p:spTgt spid="24"/>
                                        </p:tgtEl>
                                        <p:attrNameLst>
                                          <p:attrName>ppt_x</p:attrName>
                                        </p:attrNameLst>
                                      </p:cBhvr>
                                      <p:tavLst>
                                        <p:tav tm="0">
                                          <p:val>
                                            <p:strVal val="#ppt_x"/>
                                          </p:val>
                                        </p:tav>
                                        <p:tav tm="100000">
                                          <p:val>
                                            <p:strVal val="#ppt_x"/>
                                          </p:val>
                                        </p:tav>
                                      </p:tavLst>
                                    </p:anim>
                                    <p:anim calcmode="lin" valueType="num">
                                      <p:cBhvr>
                                        <p:cTn id="2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1123206" y="169476"/>
            <a:ext cx="2019672" cy="523220"/>
          </a:xfrm>
          <a:prstGeom prst="rect">
            <a:avLst/>
          </a:prstGeom>
          <a:noFill/>
        </p:spPr>
        <p:txBody>
          <a:bodyPr wrap="square" rtlCol="0">
            <a:spAutoFit/>
          </a:bodyPr>
          <a:lstStyle/>
          <a:p>
            <a:r>
              <a:rPr lang="zh-CN" altLang="en-US" sz="2800" b="1" dirty="0">
                <a:solidFill>
                  <a:schemeClr val="accent5">
                    <a:lumMod val="50000"/>
                  </a:schemeClr>
                </a:solidFill>
                <a:latin typeface="微软雅黑" pitchFamily="34" charset="-122"/>
                <a:ea typeface="微软雅黑" pitchFamily="34" charset="-122"/>
              </a:rPr>
              <a:t>社团简介</a:t>
            </a:r>
          </a:p>
        </p:txBody>
      </p:sp>
      <p:sp>
        <p:nvSpPr>
          <p:cNvPr id="11" name="Freeform 5"/>
          <p:cNvSpPr>
            <a:spLocks/>
          </p:cNvSpPr>
          <p:nvPr/>
        </p:nvSpPr>
        <p:spPr bwMode="auto">
          <a:xfrm rot="5400000" flipH="1">
            <a:off x="826975" y="344303"/>
            <a:ext cx="238694" cy="21540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sp>
        <p:nvSpPr>
          <p:cNvPr id="12" name="矩形 11">
            <a:extLst>
              <a:ext uri="{FF2B5EF4-FFF2-40B4-BE49-F238E27FC236}">
                <a16:creationId xmlns:a16="http://schemas.microsoft.com/office/drawing/2014/main" id="{8B392573-0E27-45D5-82DD-2D362E5C0491}"/>
              </a:ext>
            </a:extLst>
          </p:cNvPr>
          <p:cNvSpPr/>
          <p:nvPr/>
        </p:nvSpPr>
        <p:spPr>
          <a:xfrm>
            <a:off x="838622" y="1320525"/>
            <a:ext cx="5580620" cy="4486741"/>
          </a:xfrm>
          <a:prstGeom prst="rect">
            <a:avLst/>
          </a:prstGeom>
        </p:spPr>
        <p:txBody>
          <a:bodyPr wrap="square">
            <a:spAutoFit/>
          </a:bodyPr>
          <a:lstStyle/>
          <a:p>
            <a:pPr indent="720000">
              <a:lnSpc>
                <a:spcPct val="120000"/>
              </a:lnSpc>
            </a:pPr>
            <a:r>
              <a:rPr lang="en-US" altLang="zh-CN" sz="2400" dirty="0">
                <a:latin typeface="微软雅黑" panose="020B0503020204020204" pitchFamily="34" charset="-122"/>
                <a:ea typeface="微软雅黑" panose="020B0503020204020204" pitchFamily="34" charset="-122"/>
              </a:rPr>
              <a:t>OUC</a:t>
            </a:r>
            <a:r>
              <a:rPr lang="zh-CN" altLang="en-US" sz="2400" dirty="0">
                <a:latin typeface="微软雅黑" panose="020B0503020204020204" pitchFamily="34" charset="-122"/>
                <a:ea typeface="微软雅黑" panose="020B0503020204020204" pitchFamily="34" charset="-122"/>
              </a:rPr>
              <a:t>智能数据分析俱乐部是以机器学习和大数据分析为主要科研方向的学术类社团，成员</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名，均为中国海洋大学信息科学与工程学院在校本科生和研究生。</a:t>
            </a:r>
            <a:endParaRPr lang="en-US" altLang="zh-CN" sz="2400" dirty="0">
              <a:latin typeface="微软雅黑" panose="020B0503020204020204" pitchFamily="34" charset="-122"/>
              <a:ea typeface="微软雅黑" panose="020B0503020204020204" pitchFamily="34" charset="-122"/>
            </a:endParaRPr>
          </a:p>
          <a:p>
            <a:pPr indent="720000">
              <a:lnSpc>
                <a:spcPct val="120000"/>
              </a:lnSpc>
            </a:pPr>
            <a:r>
              <a:rPr lang="zh-CN" altLang="en-US" sz="2400" dirty="0">
                <a:latin typeface="微软雅黑" panose="020B0503020204020204" pitchFamily="34" charset="-122"/>
                <a:ea typeface="微软雅黑" panose="020B0503020204020204" pitchFamily="34" charset="-122"/>
              </a:rPr>
              <a:t>社团由仲国强老师作为指导老师，下设宣传部、技术部、学术部和竞赛部，以“培养兴趣、发展能力、理论学习与技术实践相结合“为宗旨，积极参与各类创新实践项目和相关竞赛。</a:t>
            </a:r>
            <a:endParaRPr lang="en-US" altLang="zh-CN" sz="2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1956E38B-297C-4697-A780-9094316D2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248" y="1344014"/>
            <a:ext cx="4392488" cy="4392488"/>
          </a:xfrm>
          <a:prstGeom prst="rect">
            <a:avLst/>
          </a:prstGeom>
        </p:spPr>
      </p:pic>
    </p:spTree>
    <p:extLst>
      <p:ext uri="{BB962C8B-B14F-4D97-AF65-F5344CB8AC3E}">
        <p14:creationId xmlns:p14="http://schemas.microsoft.com/office/powerpoint/2010/main" val="3303765036"/>
      </p:ext>
    </p:extLst>
  </p:cSld>
  <p:clrMapOvr>
    <a:masterClrMapping/>
  </p:clrMapOvr>
  <mc:AlternateContent xmlns:mc="http://schemas.openxmlformats.org/markup-compatibility/2006" xmlns:p14="http://schemas.microsoft.com/office/powerpoint/2010/main">
    <mc:Choice Requires="p14">
      <p:transition spd="slow" p14:dur="1200" advTm="25554">
        <p14:prism/>
      </p:transition>
    </mc:Choice>
    <mc:Fallback xmlns="">
      <p:transition spd="slow" advTm="2555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p:stCondLst>
                              <p:cond delay="650"/>
                            </p:stCondLst>
                            <p:childTnLst>
                              <p:par>
                                <p:cTn id="10" presetID="14" presetClass="entr" presetSubtype="1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22"/>
          <p:cNvSpPr/>
          <p:nvPr/>
        </p:nvSpPr>
        <p:spPr>
          <a:xfrm>
            <a:off x="6545308" y="3525522"/>
            <a:ext cx="2516651" cy="369332"/>
          </a:xfrm>
          <a:prstGeom prst="rect">
            <a:avLst/>
          </a:prstGeom>
        </p:spPr>
        <p:txBody>
          <a:bodyPr wrap="none">
            <a:spAutoFit/>
          </a:bodyPr>
          <a:lstStyle/>
          <a:p>
            <a:r>
              <a:rPr lang="en-US" altLang="zh-CN" dirty="0">
                <a:solidFill>
                  <a:schemeClr val="accent5">
                    <a:lumMod val="50000"/>
                  </a:schemeClr>
                </a:solidFill>
              </a:rPr>
              <a:t>Organizational Structure </a:t>
            </a:r>
            <a:endParaRPr lang="zh-CN" altLang="en-US" dirty="0">
              <a:solidFill>
                <a:schemeClr val="accent5">
                  <a:lumMod val="50000"/>
                </a:schemeClr>
              </a:solidFill>
            </a:endParaRPr>
          </a:p>
        </p:txBody>
      </p:sp>
      <p:grpSp>
        <p:nvGrpSpPr>
          <p:cNvPr id="34" name="组合 33"/>
          <p:cNvGrpSpPr/>
          <p:nvPr/>
        </p:nvGrpSpPr>
        <p:grpSpPr>
          <a:xfrm>
            <a:off x="9061914" y="3672216"/>
            <a:ext cx="1252780" cy="113577"/>
            <a:chOff x="9306922" y="3016002"/>
            <a:chExt cx="1252780" cy="113577"/>
          </a:xfrm>
        </p:grpSpPr>
        <p:sp>
          <p:nvSpPr>
            <p:cNvPr id="25" name="矩形 24"/>
            <p:cNvSpPr/>
            <p:nvPr/>
          </p:nvSpPr>
          <p:spPr>
            <a:xfrm flipV="1">
              <a:off x="9306922" y="3016002"/>
              <a:ext cx="638991" cy="1135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flipV="1">
              <a:off x="9920711" y="3016002"/>
              <a:ext cx="638991" cy="1135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
          <p:cNvSpPr txBox="1"/>
          <p:nvPr/>
        </p:nvSpPr>
        <p:spPr>
          <a:xfrm>
            <a:off x="6446484" y="2528472"/>
            <a:ext cx="4186594" cy="969496"/>
          </a:xfrm>
          <a:prstGeom prst="rect">
            <a:avLst/>
          </a:prstGeom>
          <a:noFill/>
          <a:effectLst/>
        </p:spPr>
        <p:txBody>
          <a:bodyPr wrap="square" rtlCol="0">
            <a:spAutoFit/>
          </a:bodyPr>
          <a:lstStyle/>
          <a:p>
            <a:pPr algn="ctr"/>
            <a:r>
              <a:rPr lang="zh-CN" altLang="en-US" sz="5700" b="1" dirty="0">
                <a:solidFill>
                  <a:srgbClr val="0070C0"/>
                </a:solidFill>
                <a:latin typeface="微软雅黑" pitchFamily="34" charset="-122"/>
                <a:ea typeface="微软雅黑" pitchFamily="34" charset="-122"/>
              </a:rPr>
              <a:t>组织架构</a:t>
            </a:r>
          </a:p>
        </p:txBody>
      </p:sp>
      <p:sp>
        <p:nvSpPr>
          <p:cNvPr id="20" name="矩形 19"/>
          <p:cNvSpPr/>
          <p:nvPr/>
        </p:nvSpPr>
        <p:spPr>
          <a:xfrm>
            <a:off x="6338520" y="4293096"/>
            <a:ext cx="2492990" cy="461665"/>
          </a:xfrm>
          <a:prstGeom prst="rect">
            <a:avLst/>
          </a:prstGeom>
        </p:spPr>
        <p:txBody>
          <a:bodyPr wrap="none">
            <a:spAutoFit/>
          </a:bodyPr>
          <a:lstStyle/>
          <a:p>
            <a:pPr marL="457200" lvl="0" indent="-457200">
              <a:buFont typeface="Wingdings" pitchFamily="2" charset="2"/>
              <a:buChar char="l"/>
            </a:pPr>
            <a:r>
              <a:rPr lang="zh-CN" altLang="en-US" sz="2400" dirty="0">
                <a:solidFill>
                  <a:srgbClr val="EEECE1">
                    <a:lumMod val="25000"/>
                  </a:srgbClr>
                </a:solidFill>
                <a:latin typeface="微软雅黑" pitchFamily="34" charset="-122"/>
                <a:ea typeface="微软雅黑" pitchFamily="34" charset="-122"/>
              </a:rPr>
              <a:t>指导教师介绍</a:t>
            </a:r>
            <a:endParaRPr lang="en-US" altLang="zh-CN" sz="2400" dirty="0">
              <a:solidFill>
                <a:srgbClr val="EEECE1">
                  <a:lumMod val="25000"/>
                </a:srgbClr>
              </a:solidFill>
              <a:latin typeface="微软雅黑" pitchFamily="34" charset="-122"/>
              <a:ea typeface="微软雅黑" pitchFamily="34" charset="-122"/>
            </a:endParaRPr>
          </a:p>
        </p:txBody>
      </p:sp>
      <p:sp>
        <p:nvSpPr>
          <p:cNvPr id="24" name="矩形 23"/>
          <p:cNvSpPr/>
          <p:nvPr/>
        </p:nvSpPr>
        <p:spPr>
          <a:xfrm>
            <a:off x="8831510" y="4293096"/>
            <a:ext cx="1877437" cy="461665"/>
          </a:xfrm>
          <a:prstGeom prst="rect">
            <a:avLst/>
          </a:prstGeom>
        </p:spPr>
        <p:txBody>
          <a:bodyPr wrap="none">
            <a:spAutoFit/>
          </a:bodyPr>
          <a:lstStyle/>
          <a:p>
            <a:pPr marL="457200" lvl="0" indent="-457200">
              <a:buFont typeface="Wingdings" pitchFamily="2" charset="2"/>
              <a:buChar char="l"/>
            </a:pPr>
            <a:r>
              <a:rPr lang="zh-CN" altLang="en-US" sz="2400" dirty="0">
                <a:solidFill>
                  <a:srgbClr val="EEECE1">
                    <a:lumMod val="25000"/>
                  </a:srgbClr>
                </a:solidFill>
                <a:latin typeface="微软雅黑" pitchFamily="34" charset="-122"/>
                <a:ea typeface="微软雅黑" pitchFamily="34" charset="-122"/>
              </a:rPr>
              <a:t>部门架构</a:t>
            </a:r>
          </a:p>
        </p:txBody>
      </p:sp>
      <p:sp>
        <p:nvSpPr>
          <p:cNvPr id="22" name="Freeform 5">
            <a:extLst>
              <a:ext uri="{FF2B5EF4-FFF2-40B4-BE49-F238E27FC236}">
                <a16:creationId xmlns:a16="http://schemas.microsoft.com/office/drawing/2014/main" id="{323B6975-C95B-4A3E-9EB4-9D740CA59541}"/>
              </a:ext>
            </a:extLst>
          </p:cNvPr>
          <p:cNvSpPr>
            <a:spLocks/>
          </p:cNvSpPr>
          <p:nvPr/>
        </p:nvSpPr>
        <p:spPr bwMode="auto">
          <a:xfrm rot="5400000">
            <a:off x="1599126" y="1804400"/>
            <a:ext cx="3598776" cy="3247577"/>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grpSp>
        <p:nvGrpSpPr>
          <p:cNvPr id="27" name="组合 26">
            <a:extLst>
              <a:ext uri="{FF2B5EF4-FFF2-40B4-BE49-F238E27FC236}">
                <a16:creationId xmlns:a16="http://schemas.microsoft.com/office/drawing/2014/main" id="{D0C308AD-7868-4FDE-A574-708E30A06840}"/>
              </a:ext>
            </a:extLst>
          </p:cNvPr>
          <p:cNvGrpSpPr/>
          <p:nvPr/>
        </p:nvGrpSpPr>
        <p:grpSpPr>
          <a:xfrm>
            <a:off x="2812924" y="2823549"/>
            <a:ext cx="1171179" cy="1209277"/>
            <a:chOff x="2691779" y="3717033"/>
            <a:chExt cx="1171179" cy="1209277"/>
          </a:xfrm>
        </p:grpSpPr>
        <p:sp>
          <p:nvSpPr>
            <p:cNvPr id="28" name="文本框 3">
              <a:extLst>
                <a:ext uri="{FF2B5EF4-FFF2-40B4-BE49-F238E27FC236}">
                  <a16:creationId xmlns:a16="http://schemas.microsoft.com/office/drawing/2014/main" id="{44E322A8-BFCC-457E-AEDC-14FE911CFD5B}"/>
                </a:ext>
              </a:extLst>
            </p:cNvPr>
            <p:cNvSpPr txBox="1"/>
            <p:nvPr/>
          </p:nvSpPr>
          <p:spPr>
            <a:xfrm>
              <a:off x="2691779" y="3717033"/>
              <a:ext cx="1171179" cy="1015663"/>
            </a:xfrm>
            <a:prstGeom prst="rect">
              <a:avLst/>
            </a:prstGeom>
            <a:noFill/>
            <a:effectLst/>
          </p:spPr>
          <p:txBody>
            <a:bodyPr wrap="square" rtlCol="0">
              <a:spAutoFit/>
            </a:bodyPr>
            <a:lstStyle/>
            <a:p>
              <a:pPr algn="ctr"/>
              <a:r>
                <a:rPr lang="en-US" altLang="zh-CN" sz="6000" b="1" dirty="0">
                  <a:solidFill>
                    <a:schemeClr val="bg1"/>
                  </a:solidFill>
                  <a:latin typeface="锐字荣光黑简1.0" pitchFamily="2" charset="-122"/>
                  <a:ea typeface="锐字荣光黑简1.0" pitchFamily="2" charset="-122"/>
                </a:rPr>
                <a:t>02</a:t>
              </a:r>
              <a:endParaRPr lang="zh-CN" altLang="en-US" sz="6000" b="1" dirty="0">
                <a:solidFill>
                  <a:schemeClr val="bg1"/>
                </a:solidFill>
                <a:latin typeface="锐字荣光黑简1.0" pitchFamily="2" charset="-122"/>
                <a:ea typeface="锐字荣光黑简1.0" pitchFamily="2" charset="-122"/>
              </a:endParaRPr>
            </a:p>
          </p:txBody>
        </p:sp>
        <p:sp>
          <p:nvSpPr>
            <p:cNvPr id="30" name="等腰三角形 29">
              <a:extLst>
                <a:ext uri="{FF2B5EF4-FFF2-40B4-BE49-F238E27FC236}">
                  <a16:creationId xmlns:a16="http://schemas.microsoft.com/office/drawing/2014/main" id="{EEF1C01C-8789-4F39-93CD-AE8618EDE217}"/>
                </a:ext>
              </a:extLst>
            </p:cNvPr>
            <p:cNvSpPr/>
            <p:nvPr/>
          </p:nvSpPr>
          <p:spPr>
            <a:xfrm flipV="1">
              <a:off x="3161496" y="4793905"/>
              <a:ext cx="306359" cy="1324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80587739"/>
      </p:ext>
    </p:extLst>
  </p:cSld>
  <p:clrMapOvr>
    <a:masterClrMapping/>
  </p:clrMapOvr>
  <p:transition spd="slow" advTm="593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49" presetClass="entr" presetSubtype="0" decel="10000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250" fill="hold"/>
                                        <p:tgtEl>
                                          <p:spTgt spid="34"/>
                                        </p:tgtEl>
                                        <p:attrNameLst>
                                          <p:attrName>ppt_w</p:attrName>
                                        </p:attrNameLst>
                                      </p:cBhvr>
                                      <p:tavLst>
                                        <p:tav tm="0">
                                          <p:val>
                                            <p:fltVal val="0"/>
                                          </p:val>
                                        </p:tav>
                                        <p:tav tm="100000">
                                          <p:val>
                                            <p:strVal val="#ppt_w"/>
                                          </p:val>
                                        </p:tav>
                                      </p:tavLst>
                                    </p:anim>
                                    <p:anim calcmode="lin" valueType="num">
                                      <p:cBhvr>
                                        <p:cTn id="17" dur="250" fill="hold"/>
                                        <p:tgtEl>
                                          <p:spTgt spid="34"/>
                                        </p:tgtEl>
                                        <p:attrNameLst>
                                          <p:attrName>ppt_h</p:attrName>
                                        </p:attrNameLst>
                                      </p:cBhvr>
                                      <p:tavLst>
                                        <p:tav tm="0">
                                          <p:val>
                                            <p:fltVal val="0"/>
                                          </p:val>
                                        </p:tav>
                                        <p:tav tm="100000">
                                          <p:val>
                                            <p:strVal val="#ppt_h"/>
                                          </p:val>
                                        </p:tav>
                                      </p:tavLst>
                                    </p:anim>
                                    <p:anim calcmode="lin" valueType="num">
                                      <p:cBhvr>
                                        <p:cTn id="18" dur="250" fill="hold"/>
                                        <p:tgtEl>
                                          <p:spTgt spid="34"/>
                                        </p:tgtEl>
                                        <p:attrNameLst>
                                          <p:attrName>style.rotation</p:attrName>
                                        </p:attrNameLst>
                                      </p:cBhvr>
                                      <p:tavLst>
                                        <p:tav tm="0">
                                          <p:val>
                                            <p:fltVal val="360"/>
                                          </p:val>
                                        </p:tav>
                                        <p:tav tm="100000">
                                          <p:val>
                                            <p:fltVal val="0"/>
                                          </p:val>
                                        </p:tav>
                                      </p:tavLst>
                                    </p:anim>
                                    <p:animEffect transition="in" filter="fade">
                                      <p:cBhvr>
                                        <p:cTn id="19" dur="250"/>
                                        <p:tgtEl>
                                          <p:spTgt spid="34"/>
                                        </p:tgtEl>
                                      </p:cBhvr>
                                    </p:animEffect>
                                  </p:childTnLst>
                                </p:cTn>
                              </p:par>
                              <p:par>
                                <p:cTn id="20" presetID="47" presetClass="entr" presetSubtype="0" fill="hold" grpId="0" nodeType="withEffect">
                                  <p:stCondLst>
                                    <p:cond delay="0"/>
                                  </p:stCondLst>
                                  <p:iterate type="lt">
                                    <p:tmPct val="10000"/>
                                  </p:iterate>
                                  <p:childTnLst>
                                    <p:set>
                                      <p:cBhvr>
                                        <p:cTn id="21" dur="1" fill="hold">
                                          <p:stCondLst>
                                            <p:cond delay="0"/>
                                          </p:stCondLst>
                                        </p:cTn>
                                        <p:tgtEl>
                                          <p:spTgt spid="20"/>
                                        </p:tgtEl>
                                        <p:attrNameLst>
                                          <p:attrName>style.visibility</p:attrName>
                                        </p:attrNameLst>
                                      </p:cBhvr>
                                      <p:to>
                                        <p:strVal val="visible"/>
                                      </p:to>
                                    </p:set>
                                    <p:animEffect transition="in" filter="fade">
                                      <p:cBhvr>
                                        <p:cTn id="22" dur="1250"/>
                                        <p:tgtEl>
                                          <p:spTgt spid="20"/>
                                        </p:tgtEl>
                                      </p:cBhvr>
                                    </p:animEffect>
                                    <p:anim calcmode="lin" valueType="num">
                                      <p:cBhvr>
                                        <p:cTn id="23" dur="1250" fill="hold"/>
                                        <p:tgtEl>
                                          <p:spTgt spid="20"/>
                                        </p:tgtEl>
                                        <p:attrNameLst>
                                          <p:attrName>ppt_x</p:attrName>
                                        </p:attrNameLst>
                                      </p:cBhvr>
                                      <p:tavLst>
                                        <p:tav tm="0">
                                          <p:val>
                                            <p:strVal val="#ppt_x"/>
                                          </p:val>
                                        </p:tav>
                                        <p:tav tm="100000">
                                          <p:val>
                                            <p:strVal val="#ppt_x"/>
                                          </p:val>
                                        </p:tav>
                                      </p:tavLst>
                                    </p:anim>
                                    <p:anim calcmode="lin" valueType="num">
                                      <p:cBhvr>
                                        <p:cTn id="24" dur="1250" fill="hold"/>
                                        <p:tgtEl>
                                          <p:spTgt spid="20"/>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iterate type="lt">
                                    <p:tmPct val="10000"/>
                                  </p:iterate>
                                  <p:childTnLst>
                                    <p:set>
                                      <p:cBhvr>
                                        <p:cTn id="26" dur="1" fill="hold">
                                          <p:stCondLst>
                                            <p:cond delay="0"/>
                                          </p:stCondLst>
                                        </p:cTn>
                                        <p:tgtEl>
                                          <p:spTgt spid="24"/>
                                        </p:tgtEl>
                                        <p:attrNameLst>
                                          <p:attrName>style.visibility</p:attrName>
                                        </p:attrNameLst>
                                      </p:cBhvr>
                                      <p:to>
                                        <p:strVal val="visible"/>
                                      </p:to>
                                    </p:set>
                                    <p:animEffect transition="in" filter="fade">
                                      <p:cBhvr>
                                        <p:cTn id="27" dur="1250"/>
                                        <p:tgtEl>
                                          <p:spTgt spid="24"/>
                                        </p:tgtEl>
                                      </p:cBhvr>
                                    </p:animEffect>
                                    <p:anim calcmode="lin" valueType="num">
                                      <p:cBhvr>
                                        <p:cTn id="28" dur="1250" fill="hold"/>
                                        <p:tgtEl>
                                          <p:spTgt spid="24"/>
                                        </p:tgtEl>
                                        <p:attrNameLst>
                                          <p:attrName>ppt_x</p:attrName>
                                        </p:attrNameLst>
                                      </p:cBhvr>
                                      <p:tavLst>
                                        <p:tav tm="0">
                                          <p:val>
                                            <p:strVal val="#ppt_x"/>
                                          </p:val>
                                        </p:tav>
                                        <p:tav tm="100000">
                                          <p:val>
                                            <p:strVal val="#ppt_x"/>
                                          </p:val>
                                        </p:tav>
                                      </p:tavLst>
                                    </p:anim>
                                    <p:anim calcmode="lin" valueType="num">
                                      <p:cBhvr>
                                        <p:cTn id="29" dur="12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3475"/>
                            </p:stCondLst>
                            <p:childTnLst>
                              <p:par>
                                <p:cTn id="31" presetID="26" presetClass="emph" presetSubtype="0" fill="hold" grpId="1" nodeType="afterEffect">
                                  <p:stCondLst>
                                    <p:cond delay="0"/>
                                  </p:stCondLst>
                                  <p:iterate type="lt">
                                    <p:tmPct val="0"/>
                                  </p:iterate>
                                  <p:childTnLst>
                                    <p:animEffect transition="out" filter="fade">
                                      <p:cBhvr>
                                        <p:cTn id="32" dur="500" tmFilter="0, 0; .2, .5; .8, .5; 1, 0"/>
                                        <p:tgtEl>
                                          <p:spTgt spid="35"/>
                                        </p:tgtEl>
                                      </p:cBhvr>
                                    </p:animEffect>
                                    <p:animScale>
                                      <p:cBhvr>
                                        <p:cTn id="33" dur="250" autoRev="1" fill="hold"/>
                                        <p:tgtEl>
                                          <p:spTgt spid="35"/>
                                        </p:tgtEl>
                                      </p:cBhvr>
                                      <p:by x="105000" y="105000"/>
                                    </p:animScale>
                                  </p:childTnLst>
                                </p:cTn>
                              </p:par>
                            </p:childTnLst>
                          </p:cTn>
                        </p:par>
                        <p:par>
                          <p:cTn id="34" fill="hold">
                            <p:stCondLst>
                              <p:cond delay="3975"/>
                            </p:stCondLst>
                            <p:childTnLst>
                              <p:par>
                                <p:cTn id="35" presetID="47" presetClass="entr" presetSubtype="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anim calcmode="lin" valueType="num">
                                      <p:cBhvr>
                                        <p:cTn id="38" dur="500" fill="hold"/>
                                        <p:tgtEl>
                                          <p:spTgt spid="27"/>
                                        </p:tgtEl>
                                        <p:attrNameLst>
                                          <p:attrName>ppt_x</p:attrName>
                                        </p:attrNameLst>
                                      </p:cBhvr>
                                      <p:tavLst>
                                        <p:tav tm="0">
                                          <p:val>
                                            <p:strVal val="#ppt_x"/>
                                          </p:val>
                                        </p:tav>
                                        <p:tav tm="100000">
                                          <p:val>
                                            <p:strVal val="#ppt_x"/>
                                          </p:val>
                                        </p:tav>
                                      </p:tavLst>
                                    </p:anim>
                                    <p:anim calcmode="lin" valueType="num">
                                      <p:cBhvr>
                                        <p:cTn id="3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5" grpId="0"/>
      <p:bldP spid="35" grpId="1"/>
      <p:bldP spid="20"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1123206" y="169476"/>
            <a:ext cx="2739752" cy="523220"/>
          </a:xfrm>
          <a:prstGeom prst="rect">
            <a:avLst/>
          </a:prstGeom>
          <a:noFill/>
        </p:spPr>
        <p:txBody>
          <a:bodyPr wrap="square" rtlCol="0">
            <a:spAutoFit/>
          </a:bodyPr>
          <a:lstStyle/>
          <a:p>
            <a:r>
              <a:rPr lang="zh-CN" altLang="en-US" sz="2800" b="1" dirty="0">
                <a:solidFill>
                  <a:schemeClr val="accent5">
                    <a:lumMod val="50000"/>
                  </a:schemeClr>
                </a:solidFill>
                <a:latin typeface="微软雅黑" pitchFamily="34" charset="-122"/>
                <a:ea typeface="微软雅黑" pitchFamily="34" charset="-122"/>
              </a:rPr>
              <a:t>指导老师简介</a:t>
            </a:r>
          </a:p>
        </p:txBody>
      </p:sp>
      <p:sp>
        <p:nvSpPr>
          <p:cNvPr id="11" name="Freeform 5"/>
          <p:cNvSpPr>
            <a:spLocks/>
          </p:cNvSpPr>
          <p:nvPr/>
        </p:nvSpPr>
        <p:spPr bwMode="auto">
          <a:xfrm rot="5400000" flipH="1">
            <a:off x="826975" y="344303"/>
            <a:ext cx="238694" cy="21540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sp>
        <p:nvSpPr>
          <p:cNvPr id="3" name="文本框 2">
            <a:extLst>
              <a:ext uri="{FF2B5EF4-FFF2-40B4-BE49-F238E27FC236}">
                <a16:creationId xmlns:a16="http://schemas.microsoft.com/office/drawing/2014/main" id="{891DC892-9ECF-4AFE-8B98-94DF8AC57CEC}"/>
              </a:ext>
            </a:extLst>
          </p:cNvPr>
          <p:cNvSpPr txBox="1"/>
          <p:nvPr/>
        </p:nvSpPr>
        <p:spPr>
          <a:xfrm>
            <a:off x="262558" y="693385"/>
            <a:ext cx="11161240" cy="5896486"/>
          </a:xfrm>
          <a:prstGeom prst="rect">
            <a:avLst/>
          </a:prstGeom>
          <a:noFill/>
        </p:spPr>
        <p:txBody>
          <a:bodyPr wrap="square" rtlCol="0">
            <a:spAutoFit/>
          </a:bodyPr>
          <a:lstStyle/>
          <a:p>
            <a:pPr indent="720000">
              <a:lnSpc>
                <a:spcPct val="120000"/>
              </a:lnSpc>
            </a:pPr>
            <a:r>
              <a:rPr lang="zh-CN" altLang="en-US" sz="3600" dirty="0">
                <a:latin typeface="微软雅黑" panose="020B0503020204020204" pitchFamily="34" charset="-122"/>
                <a:ea typeface="微软雅黑" panose="020B0503020204020204" pitchFamily="34" charset="-122"/>
              </a:rPr>
              <a:t>仲国强</a:t>
            </a:r>
            <a:endParaRPr lang="en-US" altLang="zh-CN" sz="2000" dirty="0">
              <a:latin typeface="微软雅黑" panose="020B0503020204020204" pitchFamily="34" charset="-122"/>
              <a:ea typeface="微软雅黑" panose="020B0503020204020204" pitchFamily="34" charset="-122"/>
            </a:endParaRPr>
          </a:p>
          <a:p>
            <a:pPr indent="720000">
              <a:lnSpc>
                <a:spcPct val="120000"/>
              </a:lnSpc>
            </a:pPr>
            <a:r>
              <a:rPr lang="en-US" altLang="zh-CN" sz="2000" dirty="0">
                <a:latin typeface="微软雅黑" panose="020B0503020204020204" pitchFamily="34" charset="-122"/>
                <a:ea typeface="微软雅黑" panose="020B0503020204020204" pitchFamily="34" charset="-122"/>
              </a:rPr>
              <a:t>2014</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月至今</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由中国海洋大学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青年英才工程</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第三层次</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项目引进</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副教授</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硕士生导师</a:t>
            </a:r>
            <a:endParaRPr lang="en-US" altLang="zh-CN" sz="2000" dirty="0">
              <a:latin typeface="微软雅黑" panose="020B0503020204020204" pitchFamily="34" charset="-122"/>
              <a:ea typeface="微软雅黑" panose="020B0503020204020204" pitchFamily="34" charset="-122"/>
            </a:endParaRPr>
          </a:p>
          <a:p>
            <a:pPr indent="720000">
              <a:lnSpc>
                <a:spcPct val="120000"/>
              </a:lnSpc>
            </a:pPr>
            <a:r>
              <a:rPr lang="en-US" altLang="zh-CN" sz="2000" dirty="0">
                <a:latin typeface="微软雅黑" panose="020B0503020204020204" pitchFamily="34" charset="-122"/>
                <a:ea typeface="微软雅黑" panose="020B0503020204020204" pitchFamily="34" charset="-122"/>
              </a:rPr>
              <a:t>2015.1</a:t>
            </a:r>
            <a:r>
              <a:rPr lang="zh-CN" altLang="en-US" sz="2000" dirty="0">
                <a:latin typeface="微软雅黑" panose="020B0503020204020204" pitchFamily="34" charset="-122"/>
                <a:ea typeface="微软雅黑" panose="020B0503020204020204" pitchFamily="34" charset="-122"/>
              </a:rPr>
              <a:t>至今</a:t>
            </a:r>
            <a:r>
              <a:rPr lang="en-US" altLang="zh-CN" sz="2000" dirty="0">
                <a:latin typeface="微软雅黑" panose="020B0503020204020204" pitchFamily="34" charset="-122"/>
                <a:ea typeface="微软雅黑" panose="020B0503020204020204" pitchFamily="34" charset="-122"/>
              </a:rPr>
              <a:t>: ACM</a:t>
            </a:r>
            <a:r>
              <a:rPr lang="zh-CN" altLang="en-US" sz="2000" dirty="0">
                <a:latin typeface="微软雅黑" panose="020B0503020204020204" pitchFamily="34" charset="-122"/>
                <a:ea typeface="微软雅黑" panose="020B0503020204020204" pitchFamily="34" charset="-122"/>
              </a:rPr>
              <a:t>会员</a:t>
            </a:r>
            <a:r>
              <a:rPr lang="en-US" altLang="zh-CN" sz="2000" dirty="0">
                <a:latin typeface="微软雅黑" panose="020B0503020204020204" pitchFamily="34" charset="-122"/>
                <a:ea typeface="微软雅黑" panose="020B0503020204020204" pitchFamily="34" charset="-122"/>
              </a:rPr>
              <a:t>, IEEE</a:t>
            </a:r>
            <a:r>
              <a:rPr lang="zh-CN" altLang="en-US" sz="2000" dirty="0">
                <a:latin typeface="微软雅黑" panose="020B0503020204020204" pitchFamily="34" charset="-122"/>
                <a:ea typeface="微软雅黑" panose="020B0503020204020204" pitchFamily="34" charset="-122"/>
              </a:rPr>
              <a:t>会员</a:t>
            </a:r>
            <a:r>
              <a:rPr lang="en-US" altLang="zh-CN" sz="2000" dirty="0">
                <a:latin typeface="微软雅黑" panose="020B0503020204020204" pitchFamily="34" charset="-122"/>
                <a:ea typeface="微软雅黑" panose="020B0503020204020204" pitchFamily="34" charset="-122"/>
              </a:rPr>
              <a:t>, IAPR</a:t>
            </a:r>
            <a:r>
              <a:rPr lang="zh-CN" altLang="en-US" sz="2000" dirty="0">
                <a:latin typeface="微软雅黑" panose="020B0503020204020204" pitchFamily="34" charset="-122"/>
                <a:ea typeface="微软雅黑" panose="020B0503020204020204" pitchFamily="34" charset="-122"/>
              </a:rPr>
              <a:t>会员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中国计算机学会会员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中国人工智能学会会员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中国自动化学会会员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中国图象图形学学会会员</a:t>
            </a:r>
            <a:endParaRPr lang="en-US" altLang="zh-CN" sz="2000" dirty="0">
              <a:latin typeface="微软雅黑" panose="020B0503020204020204" pitchFamily="34" charset="-122"/>
              <a:ea typeface="微软雅黑" panose="020B0503020204020204" pitchFamily="34" charset="-122"/>
            </a:endParaRPr>
          </a:p>
          <a:p>
            <a:pPr indent="720000">
              <a:lnSpc>
                <a:spcPct val="120000"/>
              </a:lnSpc>
            </a:pPr>
            <a:r>
              <a:rPr lang="en-US" altLang="zh-CN" sz="2000" dirty="0">
                <a:latin typeface="微软雅黑" panose="020B0503020204020204" pitchFamily="34" charset="-122"/>
                <a:ea typeface="微软雅黑" panose="020B0503020204020204" pitchFamily="34" charset="-122"/>
              </a:rPr>
              <a:t>2014.11</a:t>
            </a:r>
            <a:r>
              <a:rPr lang="zh-CN" altLang="en-US" sz="2000" dirty="0">
                <a:latin typeface="微软雅黑" panose="020B0503020204020204" pitchFamily="34" charset="-122"/>
                <a:ea typeface="微软雅黑" panose="020B0503020204020204" pitchFamily="34" charset="-122"/>
              </a:rPr>
              <a:t>至今</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中国人工智能学会模式识别专业委员会委员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中国自动化学会模式识别与机器智能专委会委员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中国图象图形学学会会员文档图像分析与识别专业委员会委员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山东省人工智能学会理事</a:t>
            </a:r>
            <a:endParaRPr lang="en-US" altLang="zh-CN" sz="2000" dirty="0">
              <a:latin typeface="微软雅黑" panose="020B0503020204020204" pitchFamily="34" charset="-122"/>
              <a:ea typeface="微软雅黑" panose="020B0503020204020204" pitchFamily="34" charset="-122"/>
            </a:endParaRPr>
          </a:p>
          <a:p>
            <a:pPr indent="720000">
              <a:lnSpc>
                <a:spcPct val="120000"/>
              </a:lnSpc>
            </a:pP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IPv6</a:t>
            </a:r>
            <a:r>
              <a:rPr lang="zh-CN" altLang="en-US" sz="2000" dirty="0">
                <a:latin typeface="微软雅黑" panose="020B0503020204020204" pitchFamily="34" charset="-122"/>
                <a:ea typeface="微软雅黑" panose="020B0503020204020204" pitchFamily="34" charset="-122"/>
              </a:rPr>
              <a:t>和深度学习的网络异常流量监测</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赛尔网络下一代互联网技术创新项目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项目共同主持人</a:t>
            </a:r>
            <a:r>
              <a:rPr lang="en-US" altLang="zh-CN" sz="2000" dirty="0">
                <a:latin typeface="微软雅黑" panose="020B0503020204020204" pitchFamily="34" charset="-122"/>
                <a:ea typeface="微软雅黑" panose="020B0503020204020204" pitchFamily="34" charset="-122"/>
              </a:rPr>
              <a:t>, 2018.1-2018.12.</a:t>
            </a:r>
          </a:p>
          <a:p>
            <a:pPr indent="720000">
              <a:lnSpc>
                <a:spcPct val="120000"/>
              </a:lnSpc>
            </a:pPr>
            <a:r>
              <a:rPr lang="zh-CN" altLang="en-US" sz="2000" dirty="0">
                <a:latin typeface="微软雅黑" panose="020B0503020204020204" pitchFamily="34" charset="-122"/>
                <a:ea typeface="微软雅黑" panose="020B0503020204020204" pitchFamily="34" charset="-122"/>
              </a:rPr>
              <a:t>面向自然环境中文字检测与识别的深度网络精简技术研究</a:t>
            </a:r>
            <a:r>
              <a:rPr lang="en-US" altLang="zh-CN" sz="2000" dirty="0">
                <a:latin typeface="微软雅黑" panose="020B0503020204020204" pitchFamily="34" charset="-122"/>
                <a:ea typeface="微软雅黑" panose="020B0503020204020204" pitchFamily="34" charset="-122"/>
              </a:rPr>
              <a:t>, CCF-</a:t>
            </a:r>
            <a:r>
              <a:rPr lang="zh-CN" altLang="en-US" sz="2000" dirty="0">
                <a:latin typeface="微软雅黑" panose="020B0503020204020204" pitchFamily="34" charset="-122"/>
                <a:ea typeface="微软雅黑" panose="020B0503020204020204" pitchFamily="34" charset="-122"/>
              </a:rPr>
              <a:t>腾讯犀牛鸟创意基金</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项目主持人</a:t>
            </a:r>
            <a:r>
              <a:rPr lang="en-US" altLang="zh-CN" sz="2000" dirty="0">
                <a:latin typeface="微软雅黑" panose="020B0503020204020204" pitchFamily="34" charset="-122"/>
                <a:ea typeface="微软雅黑" panose="020B0503020204020204" pitchFamily="34" charset="-122"/>
              </a:rPr>
              <a:t>, 2018.1-2018.12.</a:t>
            </a:r>
          </a:p>
          <a:p>
            <a:pPr indent="720000">
              <a:lnSpc>
                <a:spcPct val="120000"/>
              </a:lnSpc>
            </a:pPr>
            <a:r>
              <a:rPr lang="zh-CN" altLang="en-US" sz="2000" dirty="0">
                <a:latin typeface="微软雅黑" panose="020B0503020204020204" pitchFamily="34" charset="-122"/>
                <a:ea typeface="微软雅黑" panose="020B0503020204020204" pitchFamily="34" charset="-122"/>
              </a:rPr>
              <a:t>服务于视障人群的智能穿戴设备研发</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青岛市产业培育计划科技惠民专项</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项目主持人</a:t>
            </a:r>
            <a:r>
              <a:rPr lang="en-US" altLang="zh-CN" sz="2000" dirty="0">
                <a:latin typeface="微软雅黑" panose="020B0503020204020204" pitchFamily="34" charset="-122"/>
                <a:ea typeface="微软雅黑" panose="020B0503020204020204" pitchFamily="34" charset="-122"/>
              </a:rPr>
              <a:t>, 2018.1-2019.12.</a:t>
            </a:r>
          </a:p>
          <a:p>
            <a:pPr indent="720000">
              <a:lnSpc>
                <a:spcPct val="120000"/>
              </a:lnSpc>
            </a:pPr>
            <a:r>
              <a:rPr lang="zh-CN" altLang="en-US" sz="2000" dirty="0">
                <a:latin typeface="微软雅黑" panose="020B0503020204020204" pitchFamily="34" charset="-122"/>
                <a:ea typeface="微软雅黑" panose="020B0503020204020204" pitchFamily="34" charset="-122"/>
              </a:rPr>
              <a:t>海洋大数据分析预报技术研发</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国家重点研发计划项目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参与</a:t>
            </a:r>
            <a:r>
              <a:rPr lang="en-US" altLang="zh-CN" sz="2000" dirty="0">
                <a:latin typeface="微软雅黑" panose="020B0503020204020204" pitchFamily="34" charset="-122"/>
                <a:ea typeface="微软雅黑" panose="020B0503020204020204" pitchFamily="34" charset="-122"/>
              </a:rPr>
              <a:t>.</a:t>
            </a:r>
          </a:p>
          <a:p>
            <a:pPr indent="720000">
              <a:lnSpc>
                <a:spcPct val="120000"/>
              </a:lnSpc>
            </a:pPr>
            <a:r>
              <a:rPr lang="zh-CN" altLang="en-US" sz="2000" dirty="0">
                <a:latin typeface="微软雅黑" panose="020B0503020204020204" pitchFamily="34" charset="-122"/>
                <a:ea typeface="微软雅黑" panose="020B0503020204020204" pitchFamily="34" charset="-122"/>
              </a:rPr>
              <a:t>海洋科学研究中的范式转型与对策研究</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中国海洋发展研究会项目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参与</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6666367"/>
      </p:ext>
    </p:extLst>
  </p:cSld>
  <p:clrMapOvr>
    <a:masterClrMapping/>
  </p:clrMapOvr>
  <mc:AlternateContent xmlns:mc="http://schemas.openxmlformats.org/markup-compatibility/2006" xmlns:p14="http://schemas.microsoft.com/office/powerpoint/2010/main">
    <mc:Choice Requires="p14">
      <p:transition spd="slow" p14:dur="1200" advTm="25733">
        <p14:prism/>
      </p:transition>
    </mc:Choice>
    <mc:Fallback xmlns="">
      <p:transition spd="slow" advTm="2573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143937" y="218284"/>
            <a:ext cx="2664296" cy="523220"/>
          </a:xfrm>
          <a:prstGeom prst="rect">
            <a:avLst/>
          </a:prstGeom>
          <a:noFill/>
        </p:spPr>
        <p:txBody>
          <a:bodyPr wrap="square" rtlCol="0">
            <a:spAutoFit/>
          </a:bodyPr>
          <a:lstStyle/>
          <a:p>
            <a:r>
              <a:rPr lang="zh-CN" altLang="en-US" sz="2800" b="1" dirty="0">
                <a:solidFill>
                  <a:schemeClr val="accent5">
                    <a:lumMod val="50000"/>
                  </a:schemeClr>
                </a:solidFill>
                <a:latin typeface="微软雅黑" pitchFamily="34" charset="-122"/>
                <a:ea typeface="微软雅黑" pitchFamily="34" charset="-122"/>
              </a:rPr>
              <a:t>部门架构</a:t>
            </a:r>
          </a:p>
        </p:txBody>
      </p:sp>
      <p:grpSp>
        <p:nvGrpSpPr>
          <p:cNvPr id="38" name="组合 37"/>
          <p:cNvGrpSpPr/>
          <p:nvPr/>
        </p:nvGrpSpPr>
        <p:grpSpPr>
          <a:xfrm>
            <a:off x="1525730" y="1574751"/>
            <a:ext cx="4765782" cy="1236181"/>
            <a:chOff x="1525730" y="1574751"/>
            <a:chExt cx="4765782" cy="1236181"/>
          </a:xfrm>
        </p:grpSpPr>
        <p:sp>
          <p:nvSpPr>
            <p:cNvPr id="39" name="Freeform 5"/>
            <p:cNvSpPr>
              <a:spLocks/>
            </p:cNvSpPr>
            <p:nvPr/>
          </p:nvSpPr>
          <p:spPr bwMode="auto">
            <a:xfrm>
              <a:off x="1525730" y="1757517"/>
              <a:ext cx="3784933" cy="786796"/>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rgbClr val="00A1DA"/>
            </a:solidFill>
            <a:ln>
              <a:noFill/>
            </a:ln>
            <a:effectLst>
              <a:innerShdw blurRad="63500" dist="101600" dir="13500000">
                <a:prstClr val="black">
                  <a:alpha val="50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127210"/>
                  </a:solidFill>
                </a:ln>
                <a:solidFill>
                  <a:schemeClr val="lt1"/>
                </a:solidFill>
              </a:endParaRPr>
            </a:p>
          </p:txBody>
        </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8040" y="1574751"/>
              <a:ext cx="4243472" cy="1236181"/>
            </a:xfrm>
            <a:prstGeom prst="rect">
              <a:avLst/>
            </a:prstGeom>
          </p:spPr>
        </p:pic>
        <p:grpSp>
          <p:nvGrpSpPr>
            <p:cNvPr id="41" name="组合 40"/>
            <p:cNvGrpSpPr/>
            <p:nvPr/>
          </p:nvGrpSpPr>
          <p:grpSpPr>
            <a:xfrm>
              <a:off x="1671721" y="1944658"/>
              <a:ext cx="504001" cy="302664"/>
              <a:chOff x="4370388" y="1439863"/>
              <a:chExt cx="608012" cy="365125"/>
            </a:xfrm>
          </p:grpSpPr>
          <p:sp>
            <p:nvSpPr>
              <p:cNvPr id="44" name="Freeform 25"/>
              <p:cNvSpPr>
                <a:spLocks noEditPoints="1"/>
              </p:cNvSpPr>
              <p:nvPr/>
            </p:nvSpPr>
            <p:spPr bwMode="auto">
              <a:xfrm>
                <a:off x="4605338" y="1439863"/>
                <a:ext cx="373062" cy="365125"/>
              </a:xfrm>
              <a:custGeom>
                <a:avLst/>
                <a:gdLst>
                  <a:gd name="T0" fmla="*/ 117 w 117"/>
                  <a:gd name="T1" fmla="*/ 58 h 116"/>
                  <a:gd name="T2" fmla="*/ 101 w 117"/>
                  <a:gd name="T3" fmla="*/ 51 h 116"/>
                  <a:gd name="T4" fmla="*/ 106 w 117"/>
                  <a:gd name="T5" fmla="*/ 39 h 116"/>
                  <a:gd name="T6" fmla="*/ 99 w 117"/>
                  <a:gd name="T7" fmla="*/ 26 h 116"/>
                  <a:gd name="T8" fmla="*/ 86 w 117"/>
                  <a:gd name="T9" fmla="*/ 24 h 116"/>
                  <a:gd name="T10" fmla="*/ 87 w 117"/>
                  <a:gd name="T11" fmla="*/ 7 h 116"/>
                  <a:gd name="T12" fmla="*/ 74 w 117"/>
                  <a:gd name="T13" fmla="*/ 17 h 116"/>
                  <a:gd name="T14" fmla="*/ 65 w 117"/>
                  <a:gd name="T15" fmla="*/ 7 h 116"/>
                  <a:gd name="T16" fmla="*/ 51 w 117"/>
                  <a:gd name="T17" fmla="*/ 7 h 116"/>
                  <a:gd name="T18" fmla="*/ 43 w 117"/>
                  <a:gd name="T19" fmla="*/ 17 h 116"/>
                  <a:gd name="T20" fmla="*/ 29 w 117"/>
                  <a:gd name="T21" fmla="*/ 7 h 116"/>
                  <a:gd name="T22" fmla="*/ 30 w 117"/>
                  <a:gd name="T23" fmla="*/ 24 h 116"/>
                  <a:gd name="T24" fmla="*/ 18 w 117"/>
                  <a:gd name="T25" fmla="*/ 26 h 116"/>
                  <a:gd name="T26" fmla="*/ 10 w 117"/>
                  <a:gd name="T27" fmla="*/ 39 h 116"/>
                  <a:gd name="T28" fmla="*/ 15 w 117"/>
                  <a:gd name="T29" fmla="*/ 51 h 116"/>
                  <a:gd name="T30" fmla="*/ 0 w 117"/>
                  <a:gd name="T31" fmla="*/ 58 h 116"/>
                  <a:gd name="T32" fmla="*/ 15 w 117"/>
                  <a:gd name="T33" fmla="*/ 65 h 116"/>
                  <a:gd name="T34" fmla="*/ 10 w 117"/>
                  <a:gd name="T35" fmla="*/ 77 h 116"/>
                  <a:gd name="T36" fmla="*/ 18 w 117"/>
                  <a:gd name="T37" fmla="*/ 90 h 116"/>
                  <a:gd name="T38" fmla="*/ 30 w 117"/>
                  <a:gd name="T39" fmla="*/ 92 h 116"/>
                  <a:gd name="T40" fmla="*/ 29 w 117"/>
                  <a:gd name="T41" fmla="*/ 108 h 116"/>
                  <a:gd name="T42" fmla="*/ 43 w 117"/>
                  <a:gd name="T43" fmla="*/ 99 h 116"/>
                  <a:gd name="T44" fmla="*/ 51 w 117"/>
                  <a:gd name="T45" fmla="*/ 109 h 116"/>
                  <a:gd name="T46" fmla="*/ 65 w 117"/>
                  <a:gd name="T47" fmla="*/ 109 h 116"/>
                  <a:gd name="T48" fmla="*/ 74 w 117"/>
                  <a:gd name="T49" fmla="*/ 99 h 116"/>
                  <a:gd name="T50" fmla="*/ 87 w 117"/>
                  <a:gd name="T51" fmla="*/ 108 h 116"/>
                  <a:gd name="T52" fmla="*/ 86 w 117"/>
                  <a:gd name="T53" fmla="*/ 92 h 116"/>
                  <a:gd name="T54" fmla="*/ 99 w 117"/>
                  <a:gd name="T55" fmla="*/ 90 h 116"/>
                  <a:gd name="T56" fmla="*/ 106 w 117"/>
                  <a:gd name="T57" fmla="*/ 77 h 116"/>
                  <a:gd name="T58" fmla="*/ 101 w 117"/>
                  <a:gd name="T59" fmla="*/ 65 h 116"/>
                  <a:gd name="T60" fmla="*/ 58 w 117"/>
                  <a:gd name="T61" fmla="*/ 94 h 116"/>
                  <a:gd name="T62" fmla="*/ 58 w 117"/>
                  <a:gd name="T63" fmla="*/ 21 h 116"/>
                  <a:gd name="T64" fmla="*/ 58 w 117"/>
                  <a:gd name="T65"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6">
                    <a:moveTo>
                      <a:pt x="109" y="65"/>
                    </a:moveTo>
                    <a:cubicBezTo>
                      <a:pt x="113" y="65"/>
                      <a:pt x="117" y="62"/>
                      <a:pt x="117" y="58"/>
                    </a:cubicBezTo>
                    <a:cubicBezTo>
                      <a:pt x="117" y="54"/>
                      <a:pt x="113" y="51"/>
                      <a:pt x="109" y="51"/>
                    </a:cubicBezTo>
                    <a:cubicBezTo>
                      <a:pt x="101" y="51"/>
                      <a:pt x="101" y="51"/>
                      <a:pt x="101" y="51"/>
                    </a:cubicBezTo>
                    <a:cubicBezTo>
                      <a:pt x="101" y="48"/>
                      <a:pt x="100" y="45"/>
                      <a:pt x="99" y="43"/>
                    </a:cubicBezTo>
                    <a:cubicBezTo>
                      <a:pt x="106" y="39"/>
                      <a:pt x="106" y="39"/>
                      <a:pt x="106" y="39"/>
                    </a:cubicBezTo>
                    <a:cubicBezTo>
                      <a:pt x="110" y="37"/>
                      <a:pt x="111" y="32"/>
                      <a:pt x="109" y="29"/>
                    </a:cubicBezTo>
                    <a:cubicBezTo>
                      <a:pt x="107" y="25"/>
                      <a:pt x="102" y="24"/>
                      <a:pt x="99" y="26"/>
                    </a:cubicBezTo>
                    <a:cubicBezTo>
                      <a:pt x="92" y="30"/>
                      <a:pt x="92" y="30"/>
                      <a:pt x="92" y="30"/>
                    </a:cubicBezTo>
                    <a:cubicBezTo>
                      <a:pt x="90" y="28"/>
                      <a:pt x="88" y="26"/>
                      <a:pt x="86" y="24"/>
                    </a:cubicBezTo>
                    <a:cubicBezTo>
                      <a:pt x="90" y="17"/>
                      <a:pt x="90" y="17"/>
                      <a:pt x="90" y="17"/>
                    </a:cubicBezTo>
                    <a:cubicBezTo>
                      <a:pt x="92" y="14"/>
                      <a:pt x="91" y="9"/>
                      <a:pt x="87" y="7"/>
                    </a:cubicBezTo>
                    <a:cubicBezTo>
                      <a:pt x="84" y="5"/>
                      <a:pt x="80" y="7"/>
                      <a:pt x="78" y="10"/>
                    </a:cubicBezTo>
                    <a:cubicBezTo>
                      <a:pt x="74" y="17"/>
                      <a:pt x="74" y="17"/>
                      <a:pt x="74" y="17"/>
                    </a:cubicBezTo>
                    <a:cubicBezTo>
                      <a:pt x="71" y="16"/>
                      <a:pt x="68" y="15"/>
                      <a:pt x="65" y="15"/>
                    </a:cubicBezTo>
                    <a:cubicBezTo>
                      <a:pt x="65" y="7"/>
                      <a:pt x="65" y="7"/>
                      <a:pt x="65" y="7"/>
                    </a:cubicBezTo>
                    <a:cubicBezTo>
                      <a:pt x="65" y="3"/>
                      <a:pt x="62" y="0"/>
                      <a:pt x="58" y="0"/>
                    </a:cubicBezTo>
                    <a:cubicBezTo>
                      <a:pt x="54" y="0"/>
                      <a:pt x="51" y="3"/>
                      <a:pt x="51" y="7"/>
                    </a:cubicBezTo>
                    <a:cubicBezTo>
                      <a:pt x="51" y="15"/>
                      <a:pt x="51" y="15"/>
                      <a:pt x="51" y="15"/>
                    </a:cubicBezTo>
                    <a:cubicBezTo>
                      <a:pt x="48" y="15"/>
                      <a:pt x="46" y="16"/>
                      <a:pt x="43" y="17"/>
                    </a:cubicBezTo>
                    <a:cubicBezTo>
                      <a:pt x="39" y="10"/>
                      <a:pt x="39" y="10"/>
                      <a:pt x="39" y="10"/>
                    </a:cubicBezTo>
                    <a:cubicBezTo>
                      <a:pt x="37" y="7"/>
                      <a:pt x="33" y="5"/>
                      <a:pt x="29" y="7"/>
                    </a:cubicBezTo>
                    <a:cubicBezTo>
                      <a:pt x="26" y="9"/>
                      <a:pt x="24" y="14"/>
                      <a:pt x="26" y="17"/>
                    </a:cubicBezTo>
                    <a:cubicBezTo>
                      <a:pt x="30" y="24"/>
                      <a:pt x="30" y="24"/>
                      <a:pt x="30" y="24"/>
                    </a:cubicBezTo>
                    <a:cubicBezTo>
                      <a:pt x="28" y="26"/>
                      <a:pt x="26" y="28"/>
                      <a:pt x="25" y="30"/>
                    </a:cubicBezTo>
                    <a:cubicBezTo>
                      <a:pt x="18" y="26"/>
                      <a:pt x="18" y="26"/>
                      <a:pt x="18" y="26"/>
                    </a:cubicBezTo>
                    <a:cubicBezTo>
                      <a:pt x="14" y="24"/>
                      <a:pt x="10" y="25"/>
                      <a:pt x="8" y="29"/>
                    </a:cubicBezTo>
                    <a:cubicBezTo>
                      <a:pt x="6" y="32"/>
                      <a:pt x="7" y="37"/>
                      <a:pt x="10" y="39"/>
                    </a:cubicBezTo>
                    <a:cubicBezTo>
                      <a:pt x="17" y="43"/>
                      <a:pt x="17" y="43"/>
                      <a:pt x="17" y="43"/>
                    </a:cubicBezTo>
                    <a:cubicBezTo>
                      <a:pt x="16" y="45"/>
                      <a:pt x="16" y="48"/>
                      <a:pt x="15" y="51"/>
                    </a:cubicBezTo>
                    <a:cubicBezTo>
                      <a:pt x="7" y="51"/>
                      <a:pt x="7" y="51"/>
                      <a:pt x="7" y="51"/>
                    </a:cubicBezTo>
                    <a:cubicBezTo>
                      <a:pt x="3" y="51"/>
                      <a:pt x="0" y="54"/>
                      <a:pt x="0" y="58"/>
                    </a:cubicBezTo>
                    <a:cubicBezTo>
                      <a:pt x="0" y="62"/>
                      <a:pt x="3" y="65"/>
                      <a:pt x="7" y="65"/>
                    </a:cubicBezTo>
                    <a:cubicBezTo>
                      <a:pt x="15" y="65"/>
                      <a:pt x="15" y="65"/>
                      <a:pt x="15" y="65"/>
                    </a:cubicBezTo>
                    <a:cubicBezTo>
                      <a:pt x="16" y="68"/>
                      <a:pt x="16" y="71"/>
                      <a:pt x="17" y="73"/>
                    </a:cubicBezTo>
                    <a:cubicBezTo>
                      <a:pt x="10" y="77"/>
                      <a:pt x="10" y="77"/>
                      <a:pt x="10" y="77"/>
                    </a:cubicBezTo>
                    <a:cubicBezTo>
                      <a:pt x="7" y="79"/>
                      <a:pt x="6" y="84"/>
                      <a:pt x="8" y="87"/>
                    </a:cubicBezTo>
                    <a:cubicBezTo>
                      <a:pt x="10" y="91"/>
                      <a:pt x="14" y="92"/>
                      <a:pt x="18" y="90"/>
                    </a:cubicBezTo>
                    <a:cubicBezTo>
                      <a:pt x="25" y="86"/>
                      <a:pt x="25" y="86"/>
                      <a:pt x="25" y="86"/>
                    </a:cubicBezTo>
                    <a:cubicBezTo>
                      <a:pt x="26" y="88"/>
                      <a:pt x="28" y="90"/>
                      <a:pt x="30" y="92"/>
                    </a:cubicBezTo>
                    <a:cubicBezTo>
                      <a:pt x="26" y="99"/>
                      <a:pt x="26" y="99"/>
                      <a:pt x="26" y="99"/>
                    </a:cubicBezTo>
                    <a:cubicBezTo>
                      <a:pt x="24" y="102"/>
                      <a:pt x="26" y="106"/>
                      <a:pt x="29" y="108"/>
                    </a:cubicBezTo>
                    <a:cubicBezTo>
                      <a:pt x="33" y="110"/>
                      <a:pt x="37" y="109"/>
                      <a:pt x="39" y="106"/>
                    </a:cubicBezTo>
                    <a:cubicBezTo>
                      <a:pt x="43" y="99"/>
                      <a:pt x="43" y="99"/>
                      <a:pt x="43" y="99"/>
                    </a:cubicBezTo>
                    <a:cubicBezTo>
                      <a:pt x="46" y="100"/>
                      <a:pt x="48" y="101"/>
                      <a:pt x="51" y="101"/>
                    </a:cubicBezTo>
                    <a:cubicBezTo>
                      <a:pt x="51" y="109"/>
                      <a:pt x="51" y="109"/>
                      <a:pt x="51" y="109"/>
                    </a:cubicBezTo>
                    <a:cubicBezTo>
                      <a:pt x="51" y="113"/>
                      <a:pt x="54" y="116"/>
                      <a:pt x="58" y="116"/>
                    </a:cubicBezTo>
                    <a:cubicBezTo>
                      <a:pt x="62" y="116"/>
                      <a:pt x="65" y="113"/>
                      <a:pt x="65" y="109"/>
                    </a:cubicBezTo>
                    <a:cubicBezTo>
                      <a:pt x="65" y="101"/>
                      <a:pt x="65" y="101"/>
                      <a:pt x="65" y="101"/>
                    </a:cubicBezTo>
                    <a:cubicBezTo>
                      <a:pt x="68" y="101"/>
                      <a:pt x="71" y="100"/>
                      <a:pt x="74" y="99"/>
                    </a:cubicBezTo>
                    <a:cubicBezTo>
                      <a:pt x="78" y="106"/>
                      <a:pt x="78" y="106"/>
                      <a:pt x="78" y="106"/>
                    </a:cubicBezTo>
                    <a:cubicBezTo>
                      <a:pt x="80" y="109"/>
                      <a:pt x="84" y="110"/>
                      <a:pt x="87" y="108"/>
                    </a:cubicBezTo>
                    <a:cubicBezTo>
                      <a:pt x="91" y="106"/>
                      <a:pt x="92" y="102"/>
                      <a:pt x="90" y="99"/>
                    </a:cubicBezTo>
                    <a:cubicBezTo>
                      <a:pt x="86" y="92"/>
                      <a:pt x="86" y="92"/>
                      <a:pt x="86" y="92"/>
                    </a:cubicBezTo>
                    <a:cubicBezTo>
                      <a:pt x="88" y="90"/>
                      <a:pt x="90" y="88"/>
                      <a:pt x="92" y="86"/>
                    </a:cubicBezTo>
                    <a:cubicBezTo>
                      <a:pt x="99" y="90"/>
                      <a:pt x="99" y="90"/>
                      <a:pt x="99" y="90"/>
                    </a:cubicBezTo>
                    <a:cubicBezTo>
                      <a:pt x="102" y="92"/>
                      <a:pt x="107" y="91"/>
                      <a:pt x="109" y="87"/>
                    </a:cubicBezTo>
                    <a:cubicBezTo>
                      <a:pt x="111" y="84"/>
                      <a:pt x="110" y="79"/>
                      <a:pt x="106" y="77"/>
                    </a:cubicBezTo>
                    <a:cubicBezTo>
                      <a:pt x="99" y="73"/>
                      <a:pt x="99" y="73"/>
                      <a:pt x="99" y="73"/>
                    </a:cubicBezTo>
                    <a:cubicBezTo>
                      <a:pt x="100" y="71"/>
                      <a:pt x="101" y="68"/>
                      <a:pt x="101" y="65"/>
                    </a:cubicBezTo>
                    <a:lnTo>
                      <a:pt x="109" y="65"/>
                    </a:lnTo>
                    <a:close/>
                    <a:moveTo>
                      <a:pt x="58" y="94"/>
                    </a:moveTo>
                    <a:cubicBezTo>
                      <a:pt x="38" y="94"/>
                      <a:pt x="22" y="78"/>
                      <a:pt x="22" y="58"/>
                    </a:cubicBezTo>
                    <a:cubicBezTo>
                      <a:pt x="22" y="38"/>
                      <a:pt x="38" y="21"/>
                      <a:pt x="58" y="21"/>
                    </a:cubicBezTo>
                    <a:cubicBezTo>
                      <a:pt x="78" y="21"/>
                      <a:pt x="95" y="38"/>
                      <a:pt x="95" y="58"/>
                    </a:cubicBezTo>
                    <a:cubicBezTo>
                      <a:pt x="95" y="78"/>
                      <a:pt x="78" y="94"/>
                      <a:pt x="58"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6"/>
              <p:cNvSpPr>
                <a:spLocks noEditPoints="1"/>
              </p:cNvSpPr>
              <p:nvPr/>
            </p:nvSpPr>
            <p:spPr bwMode="auto">
              <a:xfrm>
                <a:off x="4370388" y="1552576"/>
                <a:ext cx="244475" cy="242888"/>
              </a:xfrm>
              <a:custGeom>
                <a:avLst/>
                <a:gdLst>
                  <a:gd name="T0" fmla="*/ 70 w 77"/>
                  <a:gd name="T1" fmla="*/ 31 h 77"/>
                  <a:gd name="T2" fmla="*/ 64 w 77"/>
                  <a:gd name="T3" fmla="*/ 31 h 77"/>
                  <a:gd name="T4" fmla="*/ 61 w 77"/>
                  <a:gd name="T5" fmla="*/ 26 h 77"/>
                  <a:gd name="T6" fmla="*/ 66 w 77"/>
                  <a:gd name="T7" fmla="*/ 21 h 77"/>
                  <a:gd name="T8" fmla="*/ 66 w 77"/>
                  <a:gd name="T9" fmla="*/ 11 h 77"/>
                  <a:gd name="T10" fmla="*/ 56 w 77"/>
                  <a:gd name="T11" fmla="*/ 11 h 77"/>
                  <a:gd name="T12" fmla="*/ 51 w 77"/>
                  <a:gd name="T13" fmla="*/ 16 h 77"/>
                  <a:gd name="T14" fmla="*/ 46 w 77"/>
                  <a:gd name="T15" fmla="*/ 14 h 77"/>
                  <a:gd name="T16" fmla="*/ 46 w 77"/>
                  <a:gd name="T17" fmla="*/ 7 h 77"/>
                  <a:gd name="T18" fmla="*/ 39 w 77"/>
                  <a:gd name="T19" fmla="*/ 0 h 77"/>
                  <a:gd name="T20" fmla="*/ 32 w 77"/>
                  <a:gd name="T21" fmla="*/ 7 h 77"/>
                  <a:gd name="T22" fmla="*/ 32 w 77"/>
                  <a:gd name="T23" fmla="*/ 14 h 77"/>
                  <a:gd name="T24" fmla="*/ 26 w 77"/>
                  <a:gd name="T25" fmla="*/ 16 h 77"/>
                  <a:gd name="T26" fmla="*/ 22 w 77"/>
                  <a:gd name="T27" fmla="*/ 11 h 77"/>
                  <a:gd name="T28" fmla="*/ 11 w 77"/>
                  <a:gd name="T29" fmla="*/ 11 h 77"/>
                  <a:gd name="T30" fmla="*/ 11 w 77"/>
                  <a:gd name="T31" fmla="*/ 21 h 77"/>
                  <a:gd name="T32" fmla="*/ 16 w 77"/>
                  <a:gd name="T33" fmla="*/ 26 h 77"/>
                  <a:gd name="T34" fmla="*/ 14 w 77"/>
                  <a:gd name="T35" fmla="*/ 31 h 77"/>
                  <a:gd name="T36" fmla="*/ 7 w 77"/>
                  <a:gd name="T37" fmla="*/ 31 h 77"/>
                  <a:gd name="T38" fmla="*/ 0 w 77"/>
                  <a:gd name="T39" fmla="*/ 38 h 77"/>
                  <a:gd name="T40" fmla="*/ 7 w 77"/>
                  <a:gd name="T41" fmla="*/ 46 h 77"/>
                  <a:gd name="T42" fmla="*/ 14 w 77"/>
                  <a:gd name="T43" fmla="*/ 46 h 77"/>
                  <a:gd name="T44" fmla="*/ 16 w 77"/>
                  <a:gd name="T45" fmla="*/ 51 h 77"/>
                  <a:gd name="T46" fmla="*/ 11 w 77"/>
                  <a:gd name="T47" fmla="*/ 56 h 77"/>
                  <a:gd name="T48" fmla="*/ 11 w 77"/>
                  <a:gd name="T49" fmla="*/ 66 h 77"/>
                  <a:gd name="T50" fmla="*/ 22 w 77"/>
                  <a:gd name="T51" fmla="*/ 66 h 77"/>
                  <a:gd name="T52" fmla="*/ 26 w 77"/>
                  <a:gd name="T53" fmla="*/ 61 h 77"/>
                  <a:gd name="T54" fmla="*/ 32 w 77"/>
                  <a:gd name="T55" fmla="*/ 63 h 77"/>
                  <a:gd name="T56" fmla="*/ 32 w 77"/>
                  <a:gd name="T57" fmla="*/ 70 h 77"/>
                  <a:gd name="T58" fmla="*/ 39 w 77"/>
                  <a:gd name="T59" fmla="*/ 77 h 77"/>
                  <a:gd name="T60" fmla="*/ 46 w 77"/>
                  <a:gd name="T61" fmla="*/ 70 h 77"/>
                  <a:gd name="T62" fmla="*/ 46 w 77"/>
                  <a:gd name="T63" fmla="*/ 63 h 77"/>
                  <a:gd name="T64" fmla="*/ 51 w 77"/>
                  <a:gd name="T65" fmla="*/ 61 h 77"/>
                  <a:gd name="T66" fmla="*/ 56 w 77"/>
                  <a:gd name="T67" fmla="*/ 66 h 77"/>
                  <a:gd name="T68" fmla="*/ 66 w 77"/>
                  <a:gd name="T69" fmla="*/ 66 h 77"/>
                  <a:gd name="T70" fmla="*/ 66 w 77"/>
                  <a:gd name="T71" fmla="*/ 56 h 77"/>
                  <a:gd name="T72" fmla="*/ 61 w 77"/>
                  <a:gd name="T73" fmla="*/ 51 h 77"/>
                  <a:gd name="T74" fmla="*/ 64 w 77"/>
                  <a:gd name="T75" fmla="*/ 46 h 77"/>
                  <a:gd name="T76" fmla="*/ 70 w 77"/>
                  <a:gd name="T77" fmla="*/ 46 h 77"/>
                  <a:gd name="T78" fmla="*/ 77 w 77"/>
                  <a:gd name="T79" fmla="*/ 38 h 77"/>
                  <a:gd name="T80" fmla="*/ 70 w 77"/>
                  <a:gd name="T81" fmla="*/ 31 h 77"/>
                  <a:gd name="T82" fmla="*/ 39 w 77"/>
                  <a:gd name="T83" fmla="*/ 57 h 77"/>
                  <a:gd name="T84" fmla="*/ 20 w 77"/>
                  <a:gd name="T85" fmla="*/ 38 h 77"/>
                  <a:gd name="T86" fmla="*/ 39 w 77"/>
                  <a:gd name="T87" fmla="*/ 20 h 77"/>
                  <a:gd name="T88" fmla="*/ 57 w 77"/>
                  <a:gd name="T89" fmla="*/ 38 h 77"/>
                  <a:gd name="T90" fmla="*/ 39 w 77"/>
                  <a:gd name="T91"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 h="77">
                    <a:moveTo>
                      <a:pt x="70" y="31"/>
                    </a:moveTo>
                    <a:cubicBezTo>
                      <a:pt x="64" y="31"/>
                      <a:pt x="64" y="31"/>
                      <a:pt x="64" y="31"/>
                    </a:cubicBezTo>
                    <a:cubicBezTo>
                      <a:pt x="63" y="29"/>
                      <a:pt x="62" y="28"/>
                      <a:pt x="61" y="26"/>
                    </a:cubicBezTo>
                    <a:cubicBezTo>
                      <a:pt x="66" y="21"/>
                      <a:pt x="66" y="21"/>
                      <a:pt x="66" y="21"/>
                    </a:cubicBezTo>
                    <a:cubicBezTo>
                      <a:pt x="69" y="18"/>
                      <a:pt x="69" y="14"/>
                      <a:pt x="66" y="11"/>
                    </a:cubicBezTo>
                    <a:cubicBezTo>
                      <a:pt x="63" y="8"/>
                      <a:pt x="59" y="8"/>
                      <a:pt x="56" y="11"/>
                    </a:cubicBezTo>
                    <a:cubicBezTo>
                      <a:pt x="51" y="16"/>
                      <a:pt x="51" y="16"/>
                      <a:pt x="51" y="16"/>
                    </a:cubicBezTo>
                    <a:cubicBezTo>
                      <a:pt x="50" y="15"/>
                      <a:pt x="48" y="14"/>
                      <a:pt x="46" y="14"/>
                    </a:cubicBezTo>
                    <a:cubicBezTo>
                      <a:pt x="46" y="7"/>
                      <a:pt x="46" y="7"/>
                      <a:pt x="46" y="7"/>
                    </a:cubicBezTo>
                    <a:cubicBezTo>
                      <a:pt x="46" y="3"/>
                      <a:pt x="43" y="0"/>
                      <a:pt x="39" y="0"/>
                    </a:cubicBezTo>
                    <a:cubicBezTo>
                      <a:pt x="35" y="0"/>
                      <a:pt x="32" y="3"/>
                      <a:pt x="32" y="7"/>
                    </a:cubicBezTo>
                    <a:cubicBezTo>
                      <a:pt x="32" y="14"/>
                      <a:pt x="32" y="14"/>
                      <a:pt x="32" y="14"/>
                    </a:cubicBezTo>
                    <a:cubicBezTo>
                      <a:pt x="30" y="14"/>
                      <a:pt x="28" y="15"/>
                      <a:pt x="26" y="16"/>
                    </a:cubicBezTo>
                    <a:cubicBezTo>
                      <a:pt x="22" y="11"/>
                      <a:pt x="22" y="11"/>
                      <a:pt x="22" y="11"/>
                    </a:cubicBezTo>
                    <a:cubicBezTo>
                      <a:pt x="19" y="8"/>
                      <a:pt x="14" y="8"/>
                      <a:pt x="11" y="11"/>
                    </a:cubicBezTo>
                    <a:cubicBezTo>
                      <a:pt x="9" y="14"/>
                      <a:pt x="9" y="18"/>
                      <a:pt x="11" y="21"/>
                    </a:cubicBezTo>
                    <a:cubicBezTo>
                      <a:pt x="16" y="26"/>
                      <a:pt x="16" y="26"/>
                      <a:pt x="16" y="26"/>
                    </a:cubicBezTo>
                    <a:cubicBezTo>
                      <a:pt x="15" y="28"/>
                      <a:pt x="15" y="29"/>
                      <a:pt x="14" y="31"/>
                    </a:cubicBezTo>
                    <a:cubicBezTo>
                      <a:pt x="7" y="31"/>
                      <a:pt x="7" y="31"/>
                      <a:pt x="7" y="31"/>
                    </a:cubicBezTo>
                    <a:cubicBezTo>
                      <a:pt x="3" y="31"/>
                      <a:pt x="0" y="34"/>
                      <a:pt x="0" y="38"/>
                    </a:cubicBezTo>
                    <a:cubicBezTo>
                      <a:pt x="0" y="42"/>
                      <a:pt x="3" y="46"/>
                      <a:pt x="7" y="46"/>
                    </a:cubicBezTo>
                    <a:cubicBezTo>
                      <a:pt x="14" y="46"/>
                      <a:pt x="14" y="46"/>
                      <a:pt x="14" y="46"/>
                    </a:cubicBezTo>
                    <a:cubicBezTo>
                      <a:pt x="15" y="47"/>
                      <a:pt x="15" y="49"/>
                      <a:pt x="16" y="51"/>
                    </a:cubicBezTo>
                    <a:cubicBezTo>
                      <a:pt x="11" y="56"/>
                      <a:pt x="11" y="56"/>
                      <a:pt x="11" y="56"/>
                    </a:cubicBezTo>
                    <a:cubicBezTo>
                      <a:pt x="9" y="58"/>
                      <a:pt x="9" y="63"/>
                      <a:pt x="11" y="66"/>
                    </a:cubicBezTo>
                    <a:cubicBezTo>
                      <a:pt x="14" y="69"/>
                      <a:pt x="19" y="69"/>
                      <a:pt x="22" y="66"/>
                    </a:cubicBezTo>
                    <a:cubicBezTo>
                      <a:pt x="26" y="61"/>
                      <a:pt x="26" y="61"/>
                      <a:pt x="26" y="61"/>
                    </a:cubicBezTo>
                    <a:cubicBezTo>
                      <a:pt x="28" y="62"/>
                      <a:pt x="30" y="63"/>
                      <a:pt x="32" y="63"/>
                    </a:cubicBezTo>
                    <a:cubicBezTo>
                      <a:pt x="32" y="70"/>
                      <a:pt x="32" y="70"/>
                      <a:pt x="32" y="70"/>
                    </a:cubicBezTo>
                    <a:cubicBezTo>
                      <a:pt x="32" y="74"/>
                      <a:pt x="35" y="77"/>
                      <a:pt x="39" y="77"/>
                    </a:cubicBezTo>
                    <a:cubicBezTo>
                      <a:pt x="43" y="77"/>
                      <a:pt x="46" y="74"/>
                      <a:pt x="46" y="70"/>
                    </a:cubicBezTo>
                    <a:cubicBezTo>
                      <a:pt x="46" y="63"/>
                      <a:pt x="46" y="63"/>
                      <a:pt x="46" y="63"/>
                    </a:cubicBezTo>
                    <a:cubicBezTo>
                      <a:pt x="48" y="63"/>
                      <a:pt x="50" y="62"/>
                      <a:pt x="51" y="61"/>
                    </a:cubicBezTo>
                    <a:cubicBezTo>
                      <a:pt x="56" y="66"/>
                      <a:pt x="56" y="66"/>
                      <a:pt x="56" y="66"/>
                    </a:cubicBezTo>
                    <a:cubicBezTo>
                      <a:pt x="59" y="69"/>
                      <a:pt x="63" y="69"/>
                      <a:pt x="66" y="66"/>
                    </a:cubicBezTo>
                    <a:cubicBezTo>
                      <a:pt x="69" y="63"/>
                      <a:pt x="69" y="58"/>
                      <a:pt x="66" y="56"/>
                    </a:cubicBezTo>
                    <a:cubicBezTo>
                      <a:pt x="61" y="51"/>
                      <a:pt x="61" y="51"/>
                      <a:pt x="61" y="51"/>
                    </a:cubicBezTo>
                    <a:cubicBezTo>
                      <a:pt x="62" y="49"/>
                      <a:pt x="63" y="47"/>
                      <a:pt x="64" y="46"/>
                    </a:cubicBezTo>
                    <a:cubicBezTo>
                      <a:pt x="70" y="46"/>
                      <a:pt x="70" y="46"/>
                      <a:pt x="70" y="46"/>
                    </a:cubicBezTo>
                    <a:cubicBezTo>
                      <a:pt x="74" y="46"/>
                      <a:pt x="77" y="42"/>
                      <a:pt x="77" y="38"/>
                    </a:cubicBezTo>
                    <a:cubicBezTo>
                      <a:pt x="77" y="34"/>
                      <a:pt x="74" y="31"/>
                      <a:pt x="70" y="31"/>
                    </a:cubicBezTo>
                    <a:moveTo>
                      <a:pt x="39" y="57"/>
                    </a:moveTo>
                    <a:cubicBezTo>
                      <a:pt x="29" y="57"/>
                      <a:pt x="20" y="49"/>
                      <a:pt x="20" y="38"/>
                    </a:cubicBezTo>
                    <a:cubicBezTo>
                      <a:pt x="20" y="28"/>
                      <a:pt x="29" y="20"/>
                      <a:pt x="39" y="20"/>
                    </a:cubicBezTo>
                    <a:cubicBezTo>
                      <a:pt x="49" y="20"/>
                      <a:pt x="57" y="28"/>
                      <a:pt x="57" y="38"/>
                    </a:cubicBezTo>
                    <a:cubicBezTo>
                      <a:pt x="57" y="49"/>
                      <a:pt x="49" y="57"/>
                      <a:pt x="39" y="5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3" name="文本框 44"/>
            <p:cNvSpPr txBox="1"/>
            <p:nvPr/>
          </p:nvSpPr>
          <p:spPr>
            <a:xfrm>
              <a:off x="2638074" y="1815592"/>
              <a:ext cx="3151714"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技术部</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（部长：张心亮）</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6462415" y="1556792"/>
            <a:ext cx="4785557" cy="1236181"/>
            <a:chOff x="6462415" y="1556792"/>
            <a:chExt cx="4785557" cy="1236181"/>
          </a:xfrm>
        </p:grpSpPr>
        <p:sp>
          <p:nvSpPr>
            <p:cNvPr id="47" name="Freeform 6"/>
            <p:cNvSpPr>
              <a:spLocks/>
            </p:cNvSpPr>
            <p:nvPr/>
          </p:nvSpPr>
          <p:spPr bwMode="auto">
            <a:xfrm>
              <a:off x="6462415" y="1722425"/>
              <a:ext cx="3784933" cy="786796"/>
            </a:xfrm>
            <a:custGeom>
              <a:avLst/>
              <a:gdLst>
                <a:gd name="T0" fmla="*/ 2907 w 3244"/>
                <a:gd name="T1" fmla="*/ 675 h 675"/>
                <a:gd name="T2" fmla="*/ 3244 w 3244"/>
                <a:gd name="T3" fmla="*/ 337 h 675"/>
                <a:gd name="T4" fmla="*/ 2907 w 3244"/>
                <a:gd name="T5" fmla="*/ 0 h 675"/>
                <a:gd name="T6" fmla="*/ 337 w 3244"/>
                <a:gd name="T7" fmla="*/ 0 h 675"/>
                <a:gd name="T8" fmla="*/ 0 w 3244"/>
                <a:gd name="T9" fmla="*/ 337 h 675"/>
                <a:gd name="T10" fmla="*/ 337 w 3244"/>
                <a:gd name="T11" fmla="*/ 675 h 675"/>
                <a:gd name="T12" fmla="*/ 2907 w 3244"/>
                <a:gd name="T13" fmla="*/ 675 h 675"/>
              </a:gdLst>
              <a:ahLst/>
              <a:cxnLst>
                <a:cxn ang="0">
                  <a:pos x="T0" y="T1"/>
                </a:cxn>
                <a:cxn ang="0">
                  <a:pos x="T2" y="T3"/>
                </a:cxn>
                <a:cxn ang="0">
                  <a:pos x="T4" y="T5"/>
                </a:cxn>
                <a:cxn ang="0">
                  <a:pos x="T6" y="T7"/>
                </a:cxn>
                <a:cxn ang="0">
                  <a:pos x="T8" y="T9"/>
                </a:cxn>
                <a:cxn ang="0">
                  <a:pos x="T10" y="T11"/>
                </a:cxn>
                <a:cxn ang="0">
                  <a:pos x="T12" y="T13"/>
                </a:cxn>
              </a:cxnLst>
              <a:rect l="0" t="0" r="r" b="b"/>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rgbClr val="0070C0"/>
            </a:solidFill>
            <a:ln>
              <a:noFill/>
            </a:ln>
            <a:effectLst>
              <a:innerShdw blurRad="63500" dist="101600" dir="13500000">
                <a:prstClr val="black">
                  <a:alpha val="50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127210"/>
                  </a:solidFill>
                </a:ln>
                <a:solidFill>
                  <a:schemeClr val="lt1"/>
                </a:solidFill>
              </a:endParaRPr>
            </a:p>
          </p:txBody>
        </p:sp>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500" y="1556792"/>
              <a:ext cx="4243472" cy="1236181"/>
            </a:xfrm>
            <a:prstGeom prst="rect">
              <a:avLst/>
            </a:prstGeom>
          </p:spPr>
        </p:pic>
        <p:sp>
          <p:nvSpPr>
            <p:cNvPr id="49" name="Freeform 30"/>
            <p:cNvSpPr>
              <a:spLocks noEditPoints="1"/>
            </p:cNvSpPr>
            <p:nvPr/>
          </p:nvSpPr>
          <p:spPr bwMode="auto">
            <a:xfrm>
              <a:off x="6643935" y="1957476"/>
              <a:ext cx="435573" cy="314508"/>
            </a:xfrm>
            <a:custGeom>
              <a:avLst/>
              <a:gdLst>
                <a:gd name="T0" fmla="*/ 47 w 165"/>
                <a:gd name="T1" fmla="*/ 57 h 121"/>
                <a:gd name="T2" fmla="*/ 60 w 165"/>
                <a:gd name="T3" fmla="*/ 82 h 121"/>
                <a:gd name="T4" fmla="*/ 98 w 165"/>
                <a:gd name="T5" fmla="*/ 78 h 121"/>
                <a:gd name="T6" fmla="*/ 104 w 165"/>
                <a:gd name="T7" fmla="*/ 68 h 121"/>
                <a:gd name="T8" fmla="*/ 77 w 165"/>
                <a:gd name="T9" fmla="*/ 28 h 121"/>
                <a:gd name="T10" fmla="*/ 141 w 165"/>
                <a:gd name="T11" fmla="*/ 121 h 121"/>
                <a:gd name="T12" fmla="*/ 117 w 165"/>
                <a:gd name="T13" fmla="*/ 91 h 121"/>
                <a:gd name="T14" fmla="*/ 77 w 165"/>
                <a:gd name="T15" fmla="*/ 94 h 121"/>
                <a:gd name="T16" fmla="*/ 30 w 165"/>
                <a:gd name="T17" fmla="*/ 115 h 121"/>
                <a:gd name="T18" fmla="*/ 30 w 165"/>
                <a:gd name="T19" fmla="*/ 55 h 121"/>
                <a:gd name="T20" fmla="*/ 43 w 165"/>
                <a:gd name="T21" fmla="*/ 45 h 121"/>
                <a:gd name="T22" fmla="*/ 34 w 165"/>
                <a:gd name="T23" fmla="*/ 39 h 121"/>
                <a:gd name="T24" fmla="*/ 5 w 165"/>
                <a:gd name="T25" fmla="*/ 24 h 121"/>
                <a:gd name="T26" fmla="*/ 42 w 165"/>
                <a:gd name="T27" fmla="*/ 24 h 121"/>
                <a:gd name="T28" fmla="*/ 50 w 165"/>
                <a:gd name="T29" fmla="*/ 32 h 121"/>
                <a:gd name="T30" fmla="*/ 104 w 165"/>
                <a:gd name="T31" fmla="*/ 33 h 121"/>
                <a:gd name="T32" fmla="*/ 110 w 165"/>
                <a:gd name="T33" fmla="*/ 24 h 121"/>
                <a:gd name="T34" fmla="*/ 159 w 165"/>
                <a:gd name="T35" fmla="*/ 24 h 121"/>
                <a:gd name="T36" fmla="*/ 118 w 165"/>
                <a:gd name="T37" fmla="*/ 42 h 121"/>
                <a:gd name="T38" fmla="*/ 113 w 165"/>
                <a:gd name="T39" fmla="*/ 57 h 121"/>
                <a:gd name="T40" fmla="*/ 125 w 165"/>
                <a:gd name="T41" fmla="*/ 79 h 121"/>
                <a:gd name="T42" fmla="*/ 165 w 165"/>
                <a:gd name="T43" fmla="*/ 97 h 121"/>
                <a:gd name="T44" fmla="*/ 41 w 165"/>
                <a:gd name="T45" fmla="*/ 64 h 121"/>
                <a:gd name="T46" fmla="*/ 7 w 165"/>
                <a:gd name="T47" fmla="*/ 85 h 121"/>
                <a:gd name="T48" fmla="*/ 53 w 165"/>
                <a:gd name="T49" fmla="*/ 85 h 121"/>
                <a:gd name="T50" fmla="*/ 116 w 165"/>
                <a:gd name="T51" fmla="*/ 27 h 121"/>
                <a:gd name="T52" fmla="*/ 123 w 165"/>
                <a:gd name="T53" fmla="*/ 39 h 121"/>
                <a:gd name="T54" fmla="*/ 153 w 165"/>
                <a:gd name="T55" fmla="*/ 24 h 121"/>
                <a:gd name="T56" fmla="*/ 116 w 165"/>
                <a:gd name="T57" fmla="*/ 24 h 121"/>
                <a:gd name="T58" fmla="*/ 23 w 165"/>
                <a:gd name="T59" fmla="*/ 12 h 121"/>
                <a:gd name="T60" fmla="*/ 23 w 165"/>
                <a:gd name="T61" fmla="*/ 37 h 121"/>
                <a:gd name="T62" fmla="*/ 28 w 165"/>
                <a:gd name="T63" fmla="*/ 27 h 121"/>
                <a:gd name="T64" fmla="*/ 158 w 165"/>
                <a:gd name="T65" fmla="*/ 97 h 121"/>
                <a:gd name="T66" fmla="*/ 123 w 165"/>
                <a:gd name="T67" fmla="*/ 97 h 121"/>
                <a:gd name="T68" fmla="*/ 158 w 165"/>
                <a:gd name="T69" fmla="*/ 9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21">
                  <a:moveTo>
                    <a:pt x="77" y="28"/>
                  </a:moveTo>
                  <a:cubicBezTo>
                    <a:pt x="61" y="28"/>
                    <a:pt x="47" y="41"/>
                    <a:pt x="47" y="57"/>
                  </a:cubicBezTo>
                  <a:cubicBezTo>
                    <a:pt x="47" y="58"/>
                    <a:pt x="47" y="59"/>
                    <a:pt x="48" y="60"/>
                  </a:cubicBezTo>
                  <a:cubicBezTo>
                    <a:pt x="55" y="65"/>
                    <a:pt x="59" y="73"/>
                    <a:pt x="60" y="82"/>
                  </a:cubicBezTo>
                  <a:cubicBezTo>
                    <a:pt x="65" y="85"/>
                    <a:pt x="71" y="87"/>
                    <a:pt x="77" y="87"/>
                  </a:cubicBezTo>
                  <a:cubicBezTo>
                    <a:pt x="85" y="87"/>
                    <a:pt x="92" y="83"/>
                    <a:pt x="98" y="78"/>
                  </a:cubicBezTo>
                  <a:cubicBezTo>
                    <a:pt x="97" y="76"/>
                    <a:pt x="97" y="73"/>
                    <a:pt x="98" y="71"/>
                  </a:cubicBezTo>
                  <a:cubicBezTo>
                    <a:pt x="100" y="69"/>
                    <a:pt x="102" y="68"/>
                    <a:pt x="104" y="68"/>
                  </a:cubicBezTo>
                  <a:cubicBezTo>
                    <a:pt x="105" y="65"/>
                    <a:pt x="106" y="61"/>
                    <a:pt x="106" y="57"/>
                  </a:cubicBezTo>
                  <a:cubicBezTo>
                    <a:pt x="106" y="41"/>
                    <a:pt x="93" y="28"/>
                    <a:pt x="77" y="28"/>
                  </a:cubicBezTo>
                  <a:moveTo>
                    <a:pt x="165" y="97"/>
                  </a:moveTo>
                  <a:cubicBezTo>
                    <a:pt x="165" y="111"/>
                    <a:pt x="154" y="121"/>
                    <a:pt x="141" y="121"/>
                  </a:cubicBezTo>
                  <a:cubicBezTo>
                    <a:pt x="127" y="121"/>
                    <a:pt x="116" y="111"/>
                    <a:pt x="116" y="97"/>
                  </a:cubicBezTo>
                  <a:cubicBezTo>
                    <a:pt x="116" y="95"/>
                    <a:pt x="117" y="93"/>
                    <a:pt x="117" y="91"/>
                  </a:cubicBezTo>
                  <a:cubicBezTo>
                    <a:pt x="115" y="90"/>
                    <a:pt x="106" y="84"/>
                    <a:pt x="103" y="83"/>
                  </a:cubicBezTo>
                  <a:cubicBezTo>
                    <a:pt x="96" y="90"/>
                    <a:pt x="87" y="94"/>
                    <a:pt x="77" y="94"/>
                  </a:cubicBezTo>
                  <a:cubicBezTo>
                    <a:pt x="71" y="94"/>
                    <a:pt x="65" y="92"/>
                    <a:pt x="60" y="90"/>
                  </a:cubicBezTo>
                  <a:cubicBezTo>
                    <a:pt x="58" y="104"/>
                    <a:pt x="45" y="115"/>
                    <a:pt x="30" y="115"/>
                  </a:cubicBezTo>
                  <a:cubicBezTo>
                    <a:pt x="13" y="115"/>
                    <a:pt x="0" y="102"/>
                    <a:pt x="0" y="85"/>
                  </a:cubicBezTo>
                  <a:cubicBezTo>
                    <a:pt x="0" y="68"/>
                    <a:pt x="13" y="55"/>
                    <a:pt x="30" y="55"/>
                  </a:cubicBezTo>
                  <a:cubicBezTo>
                    <a:pt x="34" y="55"/>
                    <a:pt x="37" y="55"/>
                    <a:pt x="40" y="56"/>
                  </a:cubicBezTo>
                  <a:cubicBezTo>
                    <a:pt x="40" y="52"/>
                    <a:pt x="41" y="48"/>
                    <a:pt x="43" y="45"/>
                  </a:cubicBezTo>
                  <a:cubicBezTo>
                    <a:pt x="42" y="45"/>
                    <a:pt x="42" y="45"/>
                    <a:pt x="42" y="45"/>
                  </a:cubicBezTo>
                  <a:cubicBezTo>
                    <a:pt x="34" y="39"/>
                    <a:pt x="34" y="39"/>
                    <a:pt x="34" y="39"/>
                  </a:cubicBezTo>
                  <a:cubicBezTo>
                    <a:pt x="31" y="41"/>
                    <a:pt x="27" y="43"/>
                    <a:pt x="23" y="43"/>
                  </a:cubicBezTo>
                  <a:cubicBezTo>
                    <a:pt x="13" y="43"/>
                    <a:pt x="5" y="34"/>
                    <a:pt x="5" y="24"/>
                  </a:cubicBezTo>
                  <a:cubicBezTo>
                    <a:pt x="5" y="14"/>
                    <a:pt x="13" y="6"/>
                    <a:pt x="23" y="6"/>
                  </a:cubicBezTo>
                  <a:cubicBezTo>
                    <a:pt x="34" y="6"/>
                    <a:pt x="42" y="14"/>
                    <a:pt x="42" y="24"/>
                  </a:cubicBezTo>
                  <a:cubicBezTo>
                    <a:pt x="42" y="25"/>
                    <a:pt x="42" y="26"/>
                    <a:pt x="42" y="27"/>
                  </a:cubicBezTo>
                  <a:cubicBezTo>
                    <a:pt x="50" y="32"/>
                    <a:pt x="50" y="32"/>
                    <a:pt x="50" y="32"/>
                  </a:cubicBezTo>
                  <a:cubicBezTo>
                    <a:pt x="57" y="25"/>
                    <a:pt x="66" y="21"/>
                    <a:pt x="77" y="21"/>
                  </a:cubicBezTo>
                  <a:cubicBezTo>
                    <a:pt x="88" y="21"/>
                    <a:pt x="98" y="26"/>
                    <a:pt x="104" y="33"/>
                  </a:cubicBezTo>
                  <a:cubicBezTo>
                    <a:pt x="111" y="30"/>
                    <a:pt x="111" y="30"/>
                    <a:pt x="111" y="30"/>
                  </a:cubicBezTo>
                  <a:cubicBezTo>
                    <a:pt x="110" y="28"/>
                    <a:pt x="110" y="26"/>
                    <a:pt x="110" y="24"/>
                  </a:cubicBezTo>
                  <a:cubicBezTo>
                    <a:pt x="110" y="11"/>
                    <a:pt x="121" y="0"/>
                    <a:pt x="135" y="0"/>
                  </a:cubicBezTo>
                  <a:cubicBezTo>
                    <a:pt x="148" y="0"/>
                    <a:pt x="159" y="11"/>
                    <a:pt x="159" y="24"/>
                  </a:cubicBezTo>
                  <a:cubicBezTo>
                    <a:pt x="159" y="38"/>
                    <a:pt x="148" y="49"/>
                    <a:pt x="135" y="49"/>
                  </a:cubicBezTo>
                  <a:cubicBezTo>
                    <a:pt x="128" y="49"/>
                    <a:pt x="122" y="46"/>
                    <a:pt x="118" y="42"/>
                  </a:cubicBezTo>
                  <a:cubicBezTo>
                    <a:pt x="111" y="46"/>
                    <a:pt x="111" y="46"/>
                    <a:pt x="111" y="46"/>
                  </a:cubicBezTo>
                  <a:cubicBezTo>
                    <a:pt x="113" y="49"/>
                    <a:pt x="113" y="53"/>
                    <a:pt x="113" y="57"/>
                  </a:cubicBezTo>
                  <a:cubicBezTo>
                    <a:pt x="113" y="62"/>
                    <a:pt x="112" y="66"/>
                    <a:pt x="111" y="70"/>
                  </a:cubicBezTo>
                  <a:cubicBezTo>
                    <a:pt x="125" y="79"/>
                    <a:pt x="125" y="79"/>
                    <a:pt x="125" y="79"/>
                  </a:cubicBezTo>
                  <a:cubicBezTo>
                    <a:pt x="129" y="75"/>
                    <a:pt x="135" y="73"/>
                    <a:pt x="141" y="73"/>
                  </a:cubicBezTo>
                  <a:cubicBezTo>
                    <a:pt x="154" y="73"/>
                    <a:pt x="165" y="84"/>
                    <a:pt x="165" y="97"/>
                  </a:cubicBezTo>
                  <a:moveTo>
                    <a:pt x="53" y="85"/>
                  </a:moveTo>
                  <a:cubicBezTo>
                    <a:pt x="53" y="76"/>
                    <a:pt x="48" y="68"/>
                    <a:pt x="41" y="64"/>
                  </a:cubicBezTo>
                  <a:cubicBezTo>
                    <a:pt x="38" y="63"/>
                    <a:pt x="34" y="62"/>
                    <a:pt x="30" y="62"/>
                  </a:cubicBezTo>
                  <a:cubicBezTo>
                    <a:pt x="17" y="62"/>
                    <a:pt x="7" y="72"/>
                    <a:pt x="7" y="85"/>
                  </a:cubicBezTo>
                  <a:cubicBezTo>
                    <a:pt x="7" y="98"/>
                    <a:pt x="17" y="108"/>
                    <a:pt x="30" y="108"/>
                  </a:cubicBezTo>
                  <a:cubicBezTo>
                    <a:pt x="43" y="108"/>
                    <a:pt x="53" y="98"/>
                    <a:pt x="53" y="85"/>
                  </a:cubicBezTo>
                  <a:close/>
                  <a:moveTo>
                    <a:pt x="116" y="24"/>
                  </a:moveTo>
                  <a:cubicBezTo>
                    <a:pt x="116" y="25"/>
                    <a:pt x="116" y="26"/>
                    <a:pt x="116" y="27"/>
                  </a:cubicBezTo>
                  <a:cubicBezTo>
                    <a:pt x="119" y="26"/>
                    <a:pt x="123" y="27"/>
                    <a:pt x="125" y="30"/>
                  </a:cubicBezTo>
                  <a:cubicBezTo>
                    <a:pt x="126" y="33"/>
                    <a:pt x="126" y="37"/>
                    <a:pt x="123" y="39"/>
                  </a:cubicBezTo>
                  <a:cubicBezTo>
                    <a:pt x="126" y="41"/>
                    <a:pt x="130" y="43"/>
                    <a:pt x="135" y="43"/>
                  </a:cubicBezTo>
                  <a:cubicBezTo>
                    <a:pt x="145" y="43"/>
                    <a:pt x="153" y="35"/>
                    <a:pt x="153" y="24"/>
                  </a:cubicBezTo>
                  <a:cubicBezTo>
                    <a:pt x="153" y="14"/>
                    <a:pt x="145" y="6"/>
                    <a:pt x="135" y="6"/>
                  </a:cubicBezTo>
                  <a:cubicBezTo>
                    <a:pt x="124" y="6"/>
                    <a:pt x="116" y="14"/>
                    <a:pt x="116" y="24"/>
                  </a:cubicBezTo>
                  <a:moveTo>
                    <a:pt x="36" y="24"/>
                  </a:moveTo>
                  <a:cubicBezTo>
                    <a:pt x="36" y="17"/>
                    <a:pt x="30" y="12"/>
                    <a:pt x="23" y="12"/>
                  </a:cubicBezTo>
                  <a:cubicBezTo>
                    <a:pt x="17" y="12"/>
                    <a:pt x="11" y="17"/>
                    <a:pt x="11" y="24"/>
                  </a:cubicBezTo>
                  <a:cubicBezTo>
                    <a:pt x="11" y="31"/>
                    <a:pt x="17" y="37"/>
                    <a:pt x="23" y="37"/>
                  </a:cubicBezTo>
                  <a:cubicBezTo>
                    <a:pt x="25" y="37"/>
                    <a:pt x="27" y="36"/>
                    <a:pt x="29" y="36"/>
                  </a:cubicBezTo>
                  <a:cubicBezTo>
                    <a:pt x="27" y="33"/>
                    <a:pt x="27" y="30"/>
                    <a:pt x="28" y="27"/>
                  </a:cubicBezTo>
                  <a:cubicBezTo>
                    <a:pt x="30" y="25"/>
                    <a:pt x="33" y="24"/>
                    <a:pt x="36" y="24"/>
                  </a:cubicBezTo>
                  <a:moveTo>
                    <a:pt x="158" y="97"/>
                  </a:moveTo>
                  <a:cubicBezTo>
                    <a:pt x="158" y="87"/>
                    <a:pt x="150" y="79"/>
                    <a:pt x="141" y="79"/>
                  </a:cubicBezTo>
                  <a:cubicBezTo>
                    <a:pt x="131" y="79"/>
                    <a:pt x="123" y="87"/>
                    <a:pt x="123" y="97"/>
                  </a:cubicBezTo>
                  <a:cubicBezTo>
                    <a:pt x="123" y="107"/>
                    <a:pt x="131" y="115"/>
                    <a:pt x="141" y="115"/>
                  </a:cubicBezTo>
                  <a:cubicBezTo>
                    <a:pt x="150" y="115"/>
                    <a:pt x="158" y="107"/>
                    <a:pt x="158" y="9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文本框 45"/>
            <p:cNvSpPr txBox="1"/>
            <p:nvPr/>
          </p:nvSpPr>
          <p:spPr>
            <a:xfrm>
              <a:off x="8220346" y="1777580"/>
              <a:ext cx="1922027"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学术部</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（部长：刘翔）</a:t>
              </a:r>
            </a:p>
          </p:txBody>
        </p:sp>
      </p:grpSp>
      <p:grpSp>
        <p:nvGrpSpPr>
          <p:cNvPr id="52" name="组合 51"/>
          <p:cNvGrpSpPr/>
          <p:nvPr/>
        </p:nvGrpSpPr>
        <p:grpSpPr>
          <a:xfrm>
            <a:off x="1550772" y="4004571"/>
            <a:ext cx="4785557" cy="1236181"/>
            <a:chOff x="1550772" y="4004571"/>
            <a:chExt cx="4785557" cy="1236181"/>
          </a:xfrm>
        </p:grpSpPr>
        <p:sp>
          <p:nvSpPr>
            <p:cNvPr id="53" name="Freeform 7"/>
            <p:cNvSpPr>
              <a:spLocks/>
            </p:cNvSpPr>
            <p:nvPr/>
          </p:nvSpPr>
          <p:spPr bwMode="auto">
            <a:xfrm>
              <a:off x="1550772" y="4186076"/>
              <a:ext cx="3784933" cy="786796"/>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chemeClr val="accent5">
                <a:lumMod val="75000"/>
              </a:schemeClr>
            </a:solidFill>
            <a:ln>
              <a:noFill/>
            </a:ln>
            <a:effectLst>
              <a:innerShdw blurRad="63500" dist="114300" dir="13500000">
                <a:prstClr val="black">
                  <a:alpha val="50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127210"/>
                  </a:solidFill>
                </a:ln>
                <a:solidFill>
                  <a:schemeClr val="lt1"/>
                </a:solidFill>
              </a:endParaRPr>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2857" y="4004571"/>
              <a:ext cx="4243472" cy="1236181"/>
            </a:xfrm>
            <a:prstGeom prst="rect">
              <a:avLst/>
            </a:prstGeom>
          </p:spPr>
        </p:pic>
        <p:grpSp>
          <p:nvGrpSpPr>
            <p:cNvPr id="55" name="组合 54"/>
            <p:cNvGrpSpPr/>
            <p:nvPr/>
          </p:nvGrpSpPr>
          <p:grpSpPr>
            <a:xfrm>
              <a:off x="1767823" y="4425150"/>
              <a:ext cx="359249" cy="310560"/>
              <a:chOff x="4456113" y="6981826"/>
              <a:chExt cx="433387" cy="374650"/>
            </a:xfrm>
          </p:grpSpPr>
          <p:sp>
            <p:nvSpPr>
              <p:cNvPr id="58" name="Freeform 27"/>
              <p:cNvSpPr>
                <a:spLocks noEditPoints="1"/>
              </p:cNvSpPr>
              <p:nvPr/>
            </p:nvSpPr>
            <p:spPr bwMode="auto">
              <a:xfrm>
                <a:off x="4456113" y="6981826"/>
                <a:ext cx="306387" cy="374650"/>
              </a:xfrm>
              <a:custGeom>
                <a:avLst/>
                <a:gdLst>
                  <a:gd name="T0" fmla="*/ 67 w 96"/>
                  <a:gd name="T1" fmla="*/ 48 h 119"/>
                  <a:gd name="T2" fmla="*/ 76 w 96"/>
                  <a:gd name="T3" fmla="*/ 28 h 119"/>
                  <a:gd name="T4" fmla="*/ 48 w 96"/>
                  <a:gd name="T5" fmla="*/ 0 h 119"/>
                  <a:gd name="T6" fmla="*/ 20 w 96"/>
                  <a:gd name="T7" fmla="*/ 28 h 119"/>
                  <a:gd name="T8" fmla="*/ 29 w 96"/>
                  <a:gd name="T9" fmla="*/ 48 h 119"/>
                  <a:gd name="T10" fmla="*/ 0 w 96"/>
                  <a:gd name="T11" fmla="*/ 92 h 119"/>
                  <a:gd name="T12" fmla="*/ 0 w 96"/>
                  <a:gd name="T13" fmla="*/ 119 h 119"/>
                  <a:gd name="T14" fmla="*/ 96 w 96"/>
                  <a:gd name="T15" fmla="*/ 119 h 119"/>
                  <a:gd name="T16" fmla="*/ 96 w 96"/>
                  <a:gd name="T17" fmla="*/ 92 h 119"/>
                  <a:gd name="T18" fmla="*/ 67 w 96"/>
                  <a:gd name="T19" fmla="*/ 48 h 119"/>
                  <a:gd name="T20" fmla="*/ 27 w 96"/>
                  <a:gd name="T21" fmla="*/ 28 h 119"/>
                  <a:gd name="T22" fmla="*/ 48 w 96"/>
                  <a:gd name="T23" fmla="*/ 8 h 119"/>
                  <a:gd name="T24" fmla="*/ 69 w 96"/>
                  <a:gd name="T25" fmla="*/ 28 h 119"/>
                  <a:gd name="T26" fmla="*/ 59 w 96"/>
                  <a:gd name="T27" fmla="*/ 46 h 119"/>
                  <a:gd name="T28" fmla="*/ 48 w 96"/>
                  <a:gd name="T29" fmla="*/ 49 h 119"/>
                  <a:gd name="T30" fmla="*/ 37 w 96"/>
                  <a:gd name="T31" fmla="*/ 46 h 119"/>
                  <a:gd name="T32" fmla="*/ 27 w 96"/>
                  <a:gd name="T33" fmla="*/ 28 h 119"/>
                  <a:gd name="T34" fmla="*/ 83 w 96"/>
                  <a:gd name="T35" fmla="*/ 107 h 119"/>
                  <a:gd name="T36" fmla="*/ 13 w 96"/>
                  <a:gd name="T37" fmla="*/ 107 h 119"/>
                  <a:gd name="T38" fmla="*/ 13 w 96"/>
                  <a:gd name="T39" fmla="*/ 92 h 119"/>
                  <a:gd name="T40" fmla="*/ 48 w 96"/>
                  <a:gd name="T41" fmla="*/ 57 h 119"/>
                  <a:gd name="T42" fmla="*/ 83 w 96"/>
                  <a:gd name="T43" fmla="*/ 92 h 119"/>
                  <a:gd name="T44" fmla="*/ 83 w 96"/>
                  <a:gd name="T45"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19">
                    <a:moveTo>
                      <a:pt x="67" y="48"/>
                    </a:moveTo>
                    <a:cubicBezTo>
                      <a:pt x="73" y="43"/>
                      <a:pt x="76" y="36"/>
                      <a:pt x="76" y="28"/>
                    </a:cubicBezTo>
                    <a:cubicBezTo>
                      <a:pt x="76" y="13"/>
                      <a:pt x="63" y="0"/>
                      <a:pt x="48" y="0"/>
                    </a:cubicBezTo>
                    <a:cubicBezTo>
                      <a:pt x="33" y="0"/>
                      <a:pt x="20" y="13"/>
                      <a:pt x="20" y="28"/>
                    </a:cubicBezTo>
                    <a:cubicBezTo>
                      <a:pt x="20" y="36"/>
                      <a:pt x="24" y="43"/>
                      <a:pt x="29" y="48"/>
                    </a:cubicBezTo>
                    <a:cubicBezTo>
                      <a:pt x="12" y="56"/>
                      <a:pt x="0" y="73"/>
                      <a:pt x="0" y="92"/>
                    </a:cubicBezTo>
                    <a:cubicBezTo>
                      <a:pt x="0" y="119"/>
                      <a:pt x="0" y="119"/>
                      <a:pt x="0" y="119"/>
                    </a:cubicBezTo>
                    <a:cubicBezTo>
                      <a:pt x="96" y="119"/>
                      <a:pt x="96" y="119"/>
                      <a:pt x="96" y="119"/>
                    </a:cubicBezTo>
                    <a:cubicBezTo>
                      <a:pt x="96" y="92"/>
                      <a:pt x="96" y="92"/>
                      <a:pt x="96" y="92"/>
                    </a:cubicBezTo>
                    <a:cubicBezTo>
                      <a:pt x="96" y="73"/>
                      <a:pt x="84" y="56"/>
                      <a:pt x="67" y="48"/>
                    </a:cubicBezTo>
                    <a:moveTo>
                      <a:pt x="27" y="28"/>
                    </a:moveTo>
                    <a:cubicBezTo>
                      <a:pt x="27" y="17"/>
                      <a:pt x="37" y="8"/>
                      <a:pt x="48" y="8"/>
                    </a:cubicBezTo>
                    <a:cubicBezTo>
                      <a:pt x="59" y="8"/>
                      <a:pt x="69" y="17"/>
                      <a:pt x="69" y="28"/>
                    </a:cubicBezTo>
                    <a:cubicBezTo>
                      <a:pt x="69" y="36"/>
                      <a:pt x="65" y="42"/>
                      <a:pt x="59" y="46"/>
                    </a:cubicBezTo>
                    <a:cubicBezTo>
                      <a:pt x="56" y="48"/>
                      <a:pt x="52" y="49"/>
                      <a:pt x="48" y="49"/>
                    </a:cubicBezTo>
                    <a:cubicBezTo>
                      <a:pt x="44" y="49"/>
                      <a:pt x="40" y="48"/>
                      <a:pt x="37" y="46"/>
                    </a:cubicBezTo>
                    <a:cubicBezTo>
                      <a:pt x="31" y="42"/>
                      <a:pt x="27" y="36"/>
                      <a:pt x="27" y="28"/>
                    </a:cubicBezTo>
                    <a:moveTo>
                      <a:pt x="83" y="107"/>
                    </a:moveTo>
                    <a:cubicBezTo>
                      <a:pt x="13" y="107"/>
                      <a:pt x="13" y="107"/>
                      <a:pt x="13" y="107"/>
                    </a:cubicBezTo>
                    <a:cubicBezTo>
                      <a:pt x="13" y="92"/>
                      <a:pt x="13" y="92"/>
                      <a:pt x="13" y="92"/>
                    </a:cubicBezTo>
                    <a:cubicBezTo>
                      <a:pt x="13" y="73"/>
                      <a:pt x="29" y="57"/>
                      <a:pt x="48" y="57"/>
                    </a:cubicBezTo>
                    <a:cubicBezTo>
                      <a:pt x="68" y="57"/>
                      <a:pt x="83" y="73"/>
                      <a:pt x="83" y="92"/>
                    </a:cubicBezTo>
                    <a:lnTo>
                      <a:pt x="83"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8"/>
              <p:cNvSpPr>
                <a:spLocks/>
              </p:cNvSpPr>
              <p:nvPr/>
            </p:nvSpPr>
            <p:spPr bwMode="auto">
              <a:xfrm>
                <a:off x="4749800" y="6988176"/>
                <a:ext cx="139700" cy="195263"/>
              </a:xfrm>
              <a:custGeom>
                <a:avLst/>
                <a:gdLst>
                  <a:gd name="T0" fmla="*/ 22 w 44"/>
                  <a:gd name="T1" fmla="*/ 62 h 62"/>
                  <a:gd name="T2" fmla="*/ 19 w 44"/>
                  <a:gd name="T3" fmla="*/ 58 h 62"/>
                  <a:gd name="T4" fmla="*/ 19 w 44"/>
                  <a:gd name="T5" fmla="*/ 37 h 62"/>
                  <a:gd name="T6" fmla="*/ 22 w 44"/>
                  <a:gd name="T7" fmla="*/ 37 h 62"/>
                  <a:gd name="T8" fmla="*/ 37 w 44"/>
                  <a:gd name="T9" fmla="*/ 22 h 62"/>
                  <a:gd name="T10" fmla="*/ 22 w 44"/>
                  <a:gd name="T11" fmla="*/ 7 h 62"/>
                  <a:gd name="T12" fmla="*/ 8 w 44"/>
                  <a:gd name="T13" fmla="*/ 22 h 62"/>
                  <a:gd name="T14" fmla="*/ 4 w 44"/>
                  <a:gd name="T15" fmla="*/ 26 h 62"/>
                  <a:gd name="T16" fmla="*/ 0 w 44"/>
                  <a:gd name="T17" fmla="*/ 22 h 62"/>
                  <a:gd name="T18" fmla="*/ 22 w 44"/>
                  <a:gd name="T19" fmla="*/ 0 h 62"/>
                  <a:gd name="T20" fmla="*/ 44 w 44"/>
                  <a:gd name="T21" fmla="*/ 22 h 62"/>
                  <a:gd name="T22" fmla="*/ 26 w 44"/>
                  <a:gd name="T23" fmla="*/ 44 h 62"/>
                  <a:gd name="T24" fmla="*/ 26 w 44"/>
                  <a:gd name="T25" fmla="*/ 58 h 62"/>
                  <a:gd name="T26" fmla="*/ 22 w 44"/>
                  <a:gd name="T2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62">
                    <a:moveTo>
                      <a:pt x="22" y="62"/>
                    </a:moveTo>
                    <a:cubicBezTo>
                      <a:pt x="20" y="62"/>
                      <a:pt x="19" y="60"/>
                      <a:pt x="19" y="58"/>
                    </a:cubicBezTo>
                    <a:cubicBezTo>
                      <a:pt x="19" y="37"/>
                      <a:pt x="19" y="37"/>
                      <a:pt x="19" y="37"/>
                    </a:cubicBezTo>
                    <a:cubicBezTo>
                      <a:pt x="22" y="37"/>
                      <a:pt x="22" y="37"/>
                      <a:pt x="22" y="37"/>
                    </a:cubicBezTo>
                    <a:cubicBezTo>
                      <a:pt x="31" y="37"/>
                      <a:pt x="37" y="30"/>
                      <a:pt x="37" y="22"/>
                    </a:cubicBezTo>
                    <a:cubicBezTo>
                      <a:pt x="37" y="14"/>
                      <a:pt x="31" y="7"/>
                      <a:pt x="22" y="7"/>
                    </a:cubicBezTo>
                    <a:cubicBezTo>
                      <a:pt x="14" y="7"/>
                      <a:pt x="8" y="14"/>
                      <a:pt x="8" y="22"/>
                    </a:cubicBezTo>
                    <a:cubicBezTo>
                      <a:pt x="8" y="24"/>
                      <a:pt x="6" y="26"/>
                      <a:pt x="4" y="26"/>
                    </a:cubicBezTo>
                    <a:cubicBezTo>
                      <a:pt x="2" y="26"/>
                      <a:pt x="0" y="24"/>
                      <a:pt x="0" y="22"/>
                    </a:cubicBezTo>
                    <a:cubicBezTo>
                      <a:pt x="0" y="10"/>
                      <a:pt x="10" y="0"/>
                      <a:pt x="22" y="0"/>
                    </a:cubicBezTo>
                    <a:cubicBezTo>
                      <a:pt x="34" y="0"/>
                      <a:pt x="44" y="10"/>
                      <a:pt x="44" y="22"/>
                    </a:cubicBezTo>
                    <a:cubicBezTo>
                      <a:pt x="44" y="33"/>
                      <a:pt x="36" y="42"/>
                      <a:pt x="26" y="44"/>
                    </a:cubicBezTo>
                    <a:cubicBezTo>
                      <a:pt x="26" y="58"/>
                      <a:pt x="26" y="58"/>
                      <a:pt x="26" y="58"/>
                    </a:cubicBezTo>
                    <a:cubicBezTo>
                      <a:pt x="26" y="60"/>
                      <a:pt x="24" y="62"/>
                      <a:pt x="22" y="6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Oval 29"/>
              <p:cNvSpPr>
                <a:spLocks noChangeArrowheads="1"/>
              </p:cNvSpPr>
              <p:nvPr/>
            </p:nvSpPr>
            <p:spPr bwMode="auto">
              <a:xfrm>
                <a:off x="4803775" y="7196138"/>
                <a:ext cx="34925" cy="33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 name="文本框 46"/>
            <p:cNvSpPr txBox="1"/>
            <p:nvPr/>
          </p:nvSpPr>
          <p:spPr>
            <a:xfrm>
              <a:off x="3120170" y="4214478"/>
              <a:ext cx="2419108"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竞赛部</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（部长：吕航宇）</a:t>
              </a:r>
            </a:p>
          </p:txBody>
        </p:sp>
      </p:grpSp>
      <p:grpSp>
        <p:nvGrpSpPr>
          <p:cNvPr id="61" name="组合 60"/>
          <p:cNvGrpSpPr/>
          <p:nvPr/>
        </p:nvGrpSpPr>
        <p:grpSpPr>
          <a:xfrm>
            <a:off x="6539902" y="3890361"/>
            <a:ext cx="4793453" cy="1236181"/>
            <a:chOff x="6539902" y="3890361"/>
            <a:chExt cx="4793453" cy="1236181"/>
          </a:xfrm>
        </p:grpSpPr>
        <p:sp>
          <p:nvSpPr>
            <p:cNvPr id="62" name="Freeform 8"/>
            <p:cNvSpPr>
              <a:spLocks/>
            </p:cNvSpPr>
            <p:nvPr/>
          </p:nvSpPr>
          <p:spPr bwMode="auto">
            <a:xfrm>
              <a:off x="6539902" y="4083246"/>
              <a:ext cx="3784933" cy="788230"/>
            </a:xfrm>
            <a:custGeom>
              <a:avLst/>
              <a:gdLst>
                <a:gd name="T0" fmla="*/ 2907 w 3244"/>
                <a:gd name="T1" fmla="*/ 675 h 675"/>
                <a:gd name="T2" fmla="*/ 3244 w 3244"/>
                <a:gd name="T3" fmla="*/ 337 h 675"/>
                <a:gd name="T4" fmla="*/ 2907 w 3244"/>
                <a:gd name="T5" fmla="*/ 0 h 675"/>
                <a:gd name="T6" fmla="*/ 337 w 3244"/>
                <a:gd name="T7" fmla="*/ 0 h 675"/>
                <a:gd name="T8" fmla="*/ 0 w 3244"/>
                <a:gd name="T9" fmla="*/ 337 h 675"/>
                <a:gd name="T10" fmla="*/ 337 w 3244"/>
                <a:gd name="T11" fmla="*/ 675 h 675"/>
                <a:gd name="T12" fmla="*/ 2907 w 3244"/>
                <a:gd name="T13" fmla="*/ 675 h 675"/>
              </a:gdLst>
              <a:ahLst/>
              <a:cxnLst>
                <a:cxn ang="0">
                  <a:pos x="T0" y="T1"/>
                </a:cxn>
                <a:cxn ang="0">
                  <a:pos x="T2" y="T3"/>
                </a:cxn>
                <a:cxn ang="0">
                  <a:pos x="T4" y="T5"/>
                </a:cxn>
                <a:cxn ang="0">
                  <a:pos x="T6" y="T7"/>
                </a:cxn>
                <a:cxn ang="0">
                  <a:pos x="T8" y="T9"/>
                </a:cxn>
                <a:cxn ang="0">
                  <a:pos x="T10" y="T11"/>
                </a:cxn>
                <a:cxn ang="0">
                  <a:pos x="T12" y="T13"/>
                </a:cxn>
              </a:cxnLst>
              <a:rect l="0" t="0" r="r" b="b"/>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chemeClr val="accent5">
                <a:lumMod val="50000"/>
              </a:schemeClr>
            </a:solidFill>
            <a:ln>
              <a:noFill/>
            </a:ln>
            <a:effectLst>
              <a:innerShdw blurRad="63500" dist="114300" dir="13500000">
                <a:prstClr val="black">
                  <a:alpha val="50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127210"/>
                  </a:solidFill>
                </a:ln>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9883" y="3890361"/>
              <a:ext cx="4243472" cy="1236181"/>
            </a:xfrm>
            <a:prstGeom prst="rect">
              <a:avLst/>
            </a:prstGeom>
          </p:spPr>
        </p:pic>
        <p:grpSp>
          <p:nvGrpSpPr>
            <p:cNvPr id="64" name="组合 63"/>
            <p:cNvGrpSpPr/>
            <p:nvPr/>
          </p:nvGrpSpPr>
          <p:grpSpPr>
            <a:xfrm>
              <a:off x="6796431" y="4337871"/>
              <a:ext cx="285557" cy="278977"/>
              <a:chOff x="4503738" y="9809163"/>
              <a:chExt cx="344487" cy="336550"/>
            </a:xfrm>
          </p:grpSpPr>
          <p:sp>
            <p:nvSpPr>
              <p:cNvPr id="67" name="Freeform 23"/>
              <p:cNvSpPr>
                <a:spLocks noEditPoints="1"/>
              </p:cNvSpPr>
              <p:nvPr/>
            </p:nvSpPr>
            <p:spPr bwMode="auto">
              <a:xfrm>
                <a:off x="4503738" y="9809163"/>
                <a:ext cx="344487" cy="336550"/>
              </a:xfrm>
              <a:custGeom>
                <a:avLst/>
                <a:gdLst>
                  <a:gd name="T0" fmla="*/ 105 w 108"/>
                  <a:gd name="T1" fmla="*/ 95 h 107"/>
                  <a:gd name="T2" fmla="*/ 76 w 108"/>
                  <a:gd name="T3" fmla="*/ 66 h 107"/>
                  <a:gd name="T4" fmla="*/ 83 w 108"/>
                  <a:gd name="T5" fmla="*/ 42 h 107"/>
                  <a:gd name="T6" fmla="*/ 42 w 108"/>
                  <a:gd name="T7" fmla="*/ 0 h 107"/>
                  <a:gd name="T8" fmla="*/ 0 w 108"/>
                  <a:gd name="T9" fmla="*/ 42 h 107"/>
                  <a:gd name="T10" fmla="*/ 42 w 108"/>
                  <a:gd name="T11" fmla="*/ 83 h 107"/>
                  <a:gd name="T12" fmla="*/ 66 w 108"/>
                  <a:gd name="T13" fmla="*/ 76 h 107"/>
                  <a:gd name="T14" fmla="*/ 95 w 108"/>
                  <a:gd name="T15" fmla="*/ 105 h 107"/>
                  <a:gd name="T16" fmla="*/ 100 w 108"/>
                  <a:gd name="T17" fmla="*/ 107 h 107"/>
                  <a:gd name="T18" fmla="*/ 105 w 108"/>
                  <a:gd name="T19" fmla="*/ 105 h 107"/>
                  <a:gd name="T20" fmla="*/ 105 w 108"/>
                  <a:gd name="T21" fmla="*/ 95 h 107"/>
                  <a:gd name="T22" fmla="*/ 7 w 108"/>
                  <a:gd name="T23" fmla="*/ 42 h 107"/>
                  <a:gd name="T24" fmla="*/ 42 w 108"/>
                  <a:gd name="T25" fmla="*/ 7 h 107"/>
                  <a:gd name="T26" fmla="*/ 76 w 108"/>
                  <a:gd name="T27" fmla="*/ 42 h 107"/>
                  <a:gd name="T28" fmla="*/ 42 w 108"/>
                  <a:gd name="T29" fmla="*/ 76 h 107"/>
                  <a:gd name="T30" fmla="*/ 7 w 108"/>
                  <a:gd name="T31"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p:cNvSpPr>
                <a:spLocks/>
              </p:cNvSpPr>
              <p:nvPr/>
            </p:nvSpPr>
            <p:spPr bwMode="auto">
              <a:xfrm>
                <a:off x="4567238" y="9869488"/>
                <a:ext cx="138112" cy="138113"/>
              </a:xfrm>
              <a:custGeom>
                <a:avLst/>
                <a:gdLst>
                  <a:gd name="T0" fmla="*/ 39 w 43"/>
                  <a:gd name="T1" fmla="*/ 18 h 44"/>
                  <a:gd name="T2" fmla="*/ 25 w 43"/>
                  <a:gd name="T3" fmla="*/ 18 h 44"/>
                  <a:gd name="T4" fmla="*/ 25 w 43"/>
                  <a:gd name="T5" fmla="*/ 4 h 44"/>
                  <a:gd name="T6" fmla="*/ 21 w 43"/>
                  <a:gd name="T7" fmla="*/ 0 h 44"/>
                  <a:gd name="T8" fmla="*/ 18 w 43"/>
                  <a:gd name="T9" fmla="*/ 4 h 44"/>
                  <a:gd name="T10" fmla="*/ 18 w 43"/>
                  <a:gd name="T11" fmla="*/ 18 h 44"/>
                  <a:gd name="T12" fmla="*/ 3 w 43"/>
                  <a:gd name="T13" fmla="*/ 18 h 44"/>
                  <a:gd name="T14" fmla="*/ 0 w 43"/>
                  <a:gd name="T15" fmla="*/ 22 h 44"/>
                  <a:gd name="T16" fmla="*/ 3 w 43"/>
                  <a:gd name="T17" fmla="*/ 26 h 44"/>
                  <a:gd name="T18" fmla="*/ 18 w 43"/>
                  <a:gd name="T19" fmla="*/ 26 h 44"/>
                  <a:gd name="T20" fmla="*/ 18 w 43"/>
                  <a:gd name="T21" fmla="*/ 40 h 44"/>
                  <a:gd name="T22" fmla="*/ 21 w 43"/>
                  <a:gd name="T23" fmla="*/ 44 h 44"/>
                  <a:gd name="T24" fmla="*/ 25 w 43"/>
                  <a:gd name="T25" fmla="*/ 40 h 44"/>
                  <a:gd name="T26" fmla="*/ 25 w 43"/>
                  <a:gd name="T27" fmla="*/ 26 h 44"/>
                  <a:gd name="T28" fmla="*/ 39 w 43"/>
                  <a:gd name="T29" fmla="*/ 26 h 44"/>
                  <a:gd name="T30" fmla="*/ 43 w 43"/>
                  <a:gd name="T31" fmla="*/ 22 h 44"/>
                  <a:gd name="T32" fmla="*/ 39 w 43"/>
                  <a:gd name="T3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4">
                    <a:moveTo>
                      <a:pt x="39" y="18"/>
                    </a:moveTo>
                    <a:cubicBezTo>
                      <a:pt x="25" y="18"/>
                      <a:pt x="25" y="18"/>
                      <a:pt x="25" y="18"/>
                    </a:cubicBezTo>
                    <a:cubicBezTo>
                      <a:pt x="25" y="4"/>
                      <a:pt x="25" y="4"/>
                      <a:pt x="25" y="4"/>
                    </a:cubicBezTo>
                    <a:cubicBezTo>
                      <a:pt x="25" y="2"/>
                      <a:pt x="23" y="0"/>
                      <a:pt x="21" y="0"/>
                    </a:cubicBezTo>
                    <a:cubicBezTo>
                      <a:pt x="19" y="0"/>
                      <a:pt x="18" y="2"/>
                      <a:pt x="18" y="4"/>
                    </a:cubicBezTo>
                    <a:cubicBezTo>
                      <a:pt x="18" y="18"/>
                      <a:pt x="18" y="18"/>
                      <a:pt x="18" y="18"/>
                    </a:cubicBezTo>
                    <a:cubicBezTo>
                      <a:pt x="3" y="18"/>
                      <a:pt x="3" y="18"/>
                      <a:pt x="3" y="18"/>
                    </a:cubicBezTo>
                    <a:cubicBezTo>
                      <a:pt x="1" y="18"/>
                      <a:pt x="0" y="20"/>
                      <a:pt x="0" y="22"/>
                    </a:cubicBezTo>
                    <a:cubicBezTo>
                      <a:pt x="0" y="24"/>
                      <a:pt x="1" y="26"/>
                      <a:pt x="3" y="26"/>
                    </a:cubicBezTo>
                    <a:cubicBezTo>
                      <a:pt x="18" y="26"/>
                      <a:pt x="18" y="26"/>
                      <a:pt x="18" y="26"/>
                    </a:cubicBezTo>
                    <a:cubicBezTo>
                      <a:pt x="18" y="40"/>
                      <a:pt x="18" y="40"/>
                      <a:pt x="18" y="40"/>
                    </a:cubicBezTo>
                    <a:cubicBezTo>
                      <a:pt x="18" y="42"/>
                      <a:pt x="19" y="44"/>
                      <a:pt x="21" y="44"/>
                    </a:cubicBezTo>
                    <a:cubicBezTo>
                      <a:pt x="23" y="44"/>
                      <a:pt x="25" y="42"/>
                      <a:pt x="25" y="40"/>
                    </a:cubicBezTo>
                    <a:cubicBezTo>
                      <a:pt x="25" y="26"/>
                      <a:pt x="25" y="26"/>
                      <a:pt x="25" y="26"/>
                    </a:cubicBezTo>
                    <a:cubicBezTo>
                      <a:pt x="39" y="26"/>
                      <a:pt x="39" y="26"/>
                      <a:pt x="39" y="26"/>
                    </a:cubicBezTo>
                    <a:cubicBezTo>
                      <a:pt x="41" y="26"/>
                      <a:pt x="43" y="24"/>
                      <a:pt x="43" y="22"/>
                    </a:cubicBezTo>
                    <a:cubicBezTo>
                      <a:pt x="43" y="20"/>
                      <a:pt x="41" y="18"/>
                      <a:pt x="39"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6" name="文本框 47"/>
            <p:cNvSpPr txBox="1"/>
            <p:nvPr/>
          </p:nvSpPr>
          <p:spPr>
            <a:xfrm>
              <a:off x="8220346" y="4109203"/>
              <a:ext cx="2246422"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宣传部</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（部长：王勇惠）</a:t>
              </a:r>
            </a:p>
          </p:txBody>
        </p:sp>
      </p:grpSp>
      <p:sp>
        <p:nvSpPr>
          <p:cNvPr id="69" name="文本框 48"/>
          <p:cNvSpPr txBox="1"/>
          <p:nvPr/>
        </p:nvSpPr>
        <p:spPr>
          <a:xfrm>
            <a:off x="838622" y="2852936"/>
            <a:ext cx="5119980" cy="1060931"/>
          </a:xfrm>
          <a:prstGeom prst="rect">
            <a:avLst/>
          </a:prstGeom>
          <a:noFill/>
        </p:spPr>
        <p:txBody>
          <a:bodyPr wrap="square" rtlCol="0">
            <a:spAutoFit/>
          </a:bodyPr>
          <a:lstStyle/>
          <a:p>
            <a:pPr lvl="1">
              <a:lnSpc>
                <a:spcPct val="12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负责组织技术实践工作，主要承担开发企业和科研项目，能够编写出可读性强、便于调试的项目程序，将理论研究付诸实践。</a:t>
            </a:r>
            <a:endParaRPr lang="zh-CN" altLang="en-US"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文本框 49"/>
          <p:cNvSpPr txBox="1"/>
          <p:nvPr/>
        </p:nvSpPr>
        <p:spPr>
          <a:xfrm>
            <a:off x="5762160" y="2817527"/>
            <a:ext cx="5119980" cy="1060931"/>
          </a:xfrm>
          <a:prstGeom prst="rect">
            <a:avLst/>
          </a:prstGeom>
          <a:noFill/>
        </p:spPr>
        <p:txBody>
          <a:bodyPr wrap="square" rtlCol="0">
            <a:spAutoFit/>
          </a:bodyPr>
          <a:lstStyle/>
          <a:p>
            <a:pPr lvl="1">
              <a:lnSpc>
                <a:spcPct val="12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dirty="0">
                <a:latin typeface="微软雅黑" panose="020B0503020204020204" pitchFamily="34" charset="-122"/>
                <a:ea typeface="微软雅黑" panose="020B0503020204020204" pitchFamily="34" charset="-122"/>
                <a:sym typeface="Arial" panose="020B0604020202020204" pitchFamily="34" charset="0"/>
              </a:rPr>
              <a:t>主要负责社团内部的理论交流指导工作，关注并讨论学术界的相关发展动态，理解并解读重要论文资料，具备撰写论文的能力。</a:t>
            </a:r>
          </a:p>
        </p:txBody>
      </p:sp>
      <p:sp>
        <p:nvSpPr>
          <p:cNvPr id="71" name="文本框 50"/>
          <p:cNvSpPr txBox="1"/>
          <p:nvPr/>
        </p:nvSpPr>
        <p:spPr>
          <a:xfrm>
            <a:off x="857058" y="5110193"/>
            <a:ext cx="5397053" cy="1061381"/>
          </a:xfrm>
          <a:prstGeom prst="rect">
            <a:avLst/>
          </a:prstGeom>
          <a:noFill/>
        </p:spPr>
        <p:txBody>
          <a:bodyPr wrap="square" rtlCol="0">
            <a:spAutoFit/>
          </a:bodyPr>
          <a:lstStyle/>
          <a:p>
            <a:pPr lvl="1">
              <a:lnSpc>
                <a:spcPct val="120000"/>
              </a:lnSpc>
            </a:pPr>
            <a:r>
              <a:rPr lang="en-US" altLang="zh-CN" dirty="0">
                <a:latin typeface="微软雅黑" panose="020B0503020204020204" pitchFamily="34" charset="-122"/>
                <a:ea typeface="微软雅黑" panose="020B0503020204020204" pitchFamily="34" charset="-122"/>
                <a:sym typeface="Arial" panose="020B0604020202020204" pitchFamily="34" charset="0"/>
              </a:rPr>
              <a:t>	</a:t>
            </a:r>
            <a:r>
              <a:rPr lang="zh-CN" altLang="en-US" dirty="0">
                <a:latin typeface="微软雅黑" panose="020B0503020204020204" pitchFamily="34" charset="-122"/>
                <a:ea typeface="微软雅黑" panose="020B0503020204020204" pitchFamily="34" charset="-122"/>
                <a:sym typeface="Arial" panose="020B0604020202020204" pitchFamily="34" charset="0"/>
              </a:rPr>
              <a:t>积极组织参加重要的机器学习比赛，组件具有竞争力的参赛队伍，与技术部协调发展，在比赛中累积经验，锻炼能力。</a:t>
            </a:r>
          </a:p>
        </p:txBody>
      </p:sp>
      <p:sp>
        <p:nvSpPr>
          <p:cNvPr id="72" name="文本框 51"/>
          <p:cNvSpPr txBox="1"/>
          <p:nvPr/>
        </p:nvSpPr>
        <p:spPr>
          <a:xfrm>
            <a:off x="6095206" y="5047835"/>
            <a:ext cx="4555702" cy="1094930"/>
          </a:xfrm>
          <a:prstGeom prst="rect">
            <a:avLst/>
          </a:prstGeom>
          <a:noFill/>
        </p:spPr>
        <p:txBody>
          <a:bodyPr wrap="square" rtlCol="0">
            <a:spAutoFit/>
          </a:bodyPr>
          <a:lstStyle/>
          <a:p>
            <a:pPr lvl="1">
              <a:lnSpc>
                <a:spcPct val="12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负责整理社团相关学习资料和科研成果，积极与外界交流和联系，维护微信公众号。</a:t>
            </a:r>
          </a:p>
        </p:txBody>
      </p:sp>
      <p:sp>
        <p:nvSpPr>
          <p:cNvPr id="73" name="Freeform 5"/>
          <p:cNvSpPr>
            <a:spLocks/>
          </p:cNvSpPr>
          <p:nvPr/>
        </p:nvSpPr>
        <p:spPr bwMode="auto">
          <a:xfrm rot="5400000" flipH="1">
            <a:off x="826975" y="344303"/>
            <a:ext cx="238694" cy="21540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spTree>
    <p:extLst>
      <p:ext uri="{BB962C8B-B14F-4D97-AF65-F5344CB8AC3E}">
        <p14:creationId xmlns:p14="http://schemas.microsoft.com/office/powerpoint/2010/main" val="3708786639"/>
      </p:ext>
    </p:extLst>
  </p:cSld>
  <p:clrMapOvr>
    <a:masterClrMapping/>
  </p:clrMapOvr>
  <mc:AlternateContent xmlns:mc="http://schemas.openxmlformats.org/markup-compatibility/2006" xmlns:p14="http://schemas.microsoft.com/office/powerpoint/2010/main">
    <mc:Choice Requires="p14">
      <p:transition spd="slow" p14:dur="1600" advTm="21671">
        <p14:prism dir="u" isInverted="1"/>
      </p:transition>
    </mc:Choice>
    <mc:Fallback xmlns="">
      <p:transition spd="slow" advTm="2167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650"/>
                            </p:stCondLst>
                            <p:childTnLst>
                              <p:par>
                                <p:cTn id="10" presetID="12" presetClass="entr" presetSubtype="4"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p:tgtEl>
                                          <p:spTgt spid="38"/>
                                        </p:tgtEl>
                                        <p:attrNameLst>
                                          <p:attrName>ppt_y</p:attrName>
                                        </p:attrNameLst>
                                      </p:cBhvr>
                                      <p:tavLst>
                                        <p:tav tm="0">
                                          <p:val>
                                            <p:strVal val="#ppt_y+#ppt_h*1.125000"/>
                                          </p:val>
                                        </p:tav>
                                        <p:tav tm="100000">
                                          <p:val>
                                            <p:strVal val="#ppt_y"/>
                                          </p:val>
                                        </p:tav>
                                      </p:tavLst>
                                    </p:anim>
                                    <p:animEffect transition="in" filter="wipe(up)">
                                      <p:cBhvr>
                                        <p:cTn id="13" dur="500"/>
                                        <p:tgtEl>
                                          <p:spTgt spid="38"/>
                                        </p:tgtEl>
                                      </p:cBhvr>
                                    </p:animEffect>
                                  </p:childTnLst>
                                </p:cTn>
                              </p:par>
                            </p:childTnLst>
                          </p:cTn>
                        </p:par>
                        <p:par>
                          <p:cTn id="14" fill="hold">
                            <p:stCondLst>
                              <p:cond delay="1150"/>
                            </p:stCondLst>
                            <p:childTnLst>
                              <p:par>
                                <p:cTn id="15" presetID="14" presetClass="entr" presetSubtype="10"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randombar(horizontal)">
                                      <p:cBhvr>
                                        <p:cTn id="17" dur="500"/>
                                        <p:tgtEl>
                                          <p:spTgt spid="69"/>
                                        </p:tgtEl>
                                      </p:cBhvr>
                                    </p:animEffect>
                                  </p:childTnLst>
                                </p:cTn>
                              </p:par>
                            </p:childTnLst>
                          </p:cTn>
                        </p:par>
                        <p:par>
                          <p:cTn id="18" fill="hold">
                            <p:stCondLst>
                              <p:cond delay="1650"/>
                            </p:stCondLst>
                            <p:childTnLst>
                              <p:par>
                                <p:cTn id="19" presetID="12" presetClass="entr" presetSubtype="4"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up)">
                                      <p:cBhvr>
                                        <p:cTn id="22" dur="500"/>
                                        <p:tgtEl>
                                          <p:spTgt spid="46"/>
                                        </p:tgtEl>
                                      </p:cBhvr>
                                    </p:animEffect>
                                  </p:childTnLst>
                                </p:cTn>
                              </p:par>
                            </p:childTnLst>
                          </p:cTn>
                        </p:par>
                        <p:par>
                          <p:cTn id="23" fill="hold">
                            <p:stCondLst>
                              <p:cond delay="2150"/>
                            </p:stCondLst>
                            <p:childTnLst>
                              <p:par>
                                <p:cTn id="24" presetID="14" presetClass="entr" presetSubtype="1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randombar(horizontal)">
                                      <p:cBhvr>
                                        <p:cTn id="26" dur="500"/>
                                        <p:tgtEl>
                                          <p:spTgt spid="70"/>
                                        </p:tgtEl>
                                      </p:cBhvr>
                                    </p:animEffect>
                                  </p:childTnLst>
                                </p:cTn>
                              </p:par>
                            </p:childTnLst>
                          </p:cTn>
                        </p:par>
                        <p:par>
                          <p:cTn id="27" fill="hold">
                            <p:stCondLst>
                              <p:cond delay="2650"/>
                            </p:stCondLst>
                            <p:childTnLst>
                              <p:par>
                                <p:cTn id="28" presetID="12" presetClass="entr" presetSubtype="1"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p:tgtEl>
                                          <p:spTgt spid="52"/>
                                        </p:tgtEl>
                                        <p:attrNameLst>
                                          <p:attrName>ppt_y</p:attrName>
                                        </p:attrNameLst>
                                      </p:cBhvr>
                                      <p:tavLst>
                                        <p:tav tm="0">
                                          <p:val>
                                            <p:strVal val="#ppt_y-#ppt_h*1.125000"/>
                                          </p:val>
                                        </p:tav>
                                        <p:tav tm="100000">
                                          <p:val>
                                            <p:strVal val="#ppt_y"/>
                                          </p:val>
                                        </p:tav>
                                      </p:tavLst>
                                    </p:anim>
                                    <p:animEffect transition="in" filter="wipe(down)">
                                      <p:cBhvr>
                                        <p:cTn id="31" dur="500"/>
                                        <p:tgtEl>
                                          <p:spTgt spid="52"/>
                                        </p:tgtEl>
                                      </p:cBhvr>
                                    </p:animEffect>
                                  </p:childTnLst>
                                </p:cTn>
                              </p:par>
                            </p:childTnLst>
                          </p:cTn>
                        </p:par>
                        <p:par>
                          <p:cTn id="32" fill="hold">
                            <p:stCondLst>
                              <p:cond delay="3150"/>
                            </p:stCondLst>
                            <p:childTnLst>
                              <p:par>
                                <p:cTn id="33" presetID="14" presetClass="entr" presetSubtype="10" fill="hold" grpId="0"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randombar(horizontal)">
                                      <p:cBhvr>
                                        <p:cTn id="35" dur="500"/>
                                        <p:tgtEl>
                                          <p:spTgt spid="71"/>
                                        </p:tgtEl>
                                      </p:cBhvr>
                                    </p:animEffect>
                                  </p:childTnLst>
                                </p:cTn>
                              </p:par>
                            </p:childTnLst>
                          </p:cTn>
                        </p:par>
                        <p:par>
                          <p:cTn id="36" fill="hold">
                            <p:stCondLst>
                              <p:cond delay="3650"/>
                            </p:stCondLst>
                            <p:childTnLst>
                              <p:par>
                                <p:cTn id="37" presetID="12" presetClass="entr" presetSubtype="1" fill="hold"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500"/>
                                        <p:tgtEl>
                                          <p:spTgt spid="61"/>
                                        </p:tgtEl>
                                        <p:attrNameLst>
                                          <p:attrName>ppt_y</p:attrName>
                                        </p:attrNameLst>
                                      </p:cBhvr>
                                      <p:tavLst>
                                        <p:tav tm="0">
                                          <p:val>
                                            <p:strVal val="#ppt_y-#ppt_h*1.125000"/>
                                          </p:val>
                                        </p:tav>
                                        <p:tav tm="100000">
                                          <p:val>
                                            <p:strVal val="#ppt_y"/>
                                          </p:val>
                                        </p:tav>
                                      </p:tavLst>
                                    </p:anim>
                                    <p:animEffect transition="in" filter="wipe(down)">
                                      <p:cBhvr>
                                        <p:cTn id="40" dur="500"/>
                                        <p:tgtEl>
                                          <p:spTgt spid="61"/>
                                        </p:tgtEl>
                                      </p:cBhvr>
                                    </p:animEffect>
                                  </p:childTnLst>
                                </p:cTn>
                              </p:par>
                            </p:childTnLst>
                          </p:cTn>
                        </p:par>
                        <p:par>
                          <p:cTn id="41" fill="hold">
                            <p:stCondLst>
                              <p:cond delay="4150"/>
                            </p:stCondLst>
                            <p:childTnLst>
                              <p:par>
                                <p:cTn id="42" presetID="14" presetClass="entr" presetSubtype="10"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randombar(horizontal)">
                                      <p:cBhvr>
                                        <p:cTn id="4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9" grpId="0"/>
      <p:bldP spid="70" grpId="0"/>
      <p:bldP spid="71" grpId="0"/>
      <p:bldP spid="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6959302" y="3772306"/>
            <a:ext cx="2580877" cy="369332"/>
          </a:xfrm>
          <a:prstGeom prst="rect">
            <a:avLst/>
          </a:prstGeom>
        </p:spPr>
        <p:txBody>
          <a:bodyPr wrap="square">
            <a:spAutoFit/>
          </a:bodyPr>
          <a:lstStyle/>
          <a:p>
            <a:r>
              <a:rPr lang="en-US" altLang="zh-CN" dirty="0">
                <a:solidFill>
                  <a:schemeClr val="accent5">
                    <a:lumMod val="50000"/>
                  </a:schemeClr>
                </a:solidFill>
              </a:rPr>
              <a:t>Value Demonstration</a:t>
            </a:r>
            <a:endParaRPr lang="zh-CN" altLang="en-US" dirty="0">
              <a:solidFill>
                <a:schemeClr val="accent5">
                  <a:lumMod val="50000"/>
                </a:schemeClr>
              </a:solidFill>
            </a:endParaRPr>
          </a:p>
        </p:txBody>
      </p:sp>
      <p:grpSp>
        <p:nvGrpSpPr>
          <p:cNvPr id="34" name="组合 33"/>
          <p:cNvGrpSpPr/>
          <p:nvPr/>
        </p:nvGrpSpPr>
        <p:grpSpPr>
          <a:xfrm>
            <a:off x="9081020" y="3918198"/>
            <a:ext cx="1252780" cy="113577"/>
            <a:chOff x="9306922" y="3016002"/>
            <a:chExt cx="1252780" cy="113577"/>
          </a:xfrm>
        </p:grpSpPr>
        <p:sp>
          <p:nvSpPr>
            <p:cNvPr id="25" name="矩形 24"/>
            <p:cNvSpPr/>
            <p:nvPr/>
          </p:nvSpPr>
          <p:spPr>
            <a:xfrm flipV="1">
              <a:off x="9306922" y="3016002"/>
              <a:ext cx="638991" cy="1135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flipV="1">
              <a:off x="9920711" y="3016002"/>
              <a:ext cx="638991" cy="1135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
          <p:cNvSpPr txBox="1"/>
          <p:nvPr/>
        </p:nvSpPr>
        <p:spPr>
          <a:xfrm>
            <a:off x="6465590" y="2774454"/>
            <a:ext cx="4186594" cy="969496"/>
          </a:xfrm>
          <a:prstGeom prst="rect">
            <a:avLst/>
          </a:prstGeom>
          <a:noFill/>
          <a:effectLst/>
        </p:spPr>
        <p:txBody>
          <a:bodyPr wrap="square" rtlCol="0">
            <a:spAutoFit/>
          </a:bodyPr>
          <a:lstStyle/>
          <a:p>
            <a:pPr algn="ctr"/>
            <a:r>
              <a:rPr lang="zh-CN" altLang="en-US" sz="5700" b="1" dirty="0">
                <a:solidFill>
                  <a:srgbClr val="0070C0"/>
                </a:solidFill>
                <a:latin typeface="微软雅黑" pitchFamily="34" charset="-122"/>
                <a:ea typeface="微软雅黑" pitchFamily="34" charset="-122"/>
              </a:rPr>
              <a:t>价值展示</a:t>
            </a:r>
          </a:p>
        </p:txBody>
      </p:sp>
      <p:sp>
        <p:nvSpPr>
          <p:cNvPr id="14" name="Freeform 5">
            <a:extLst>
              <a:ext uri="{FF2B5EF4-FFF2-40B4-BE49-F238E27FC236}">
                <a16:creationId xmlns:a16="http://schemas.microsoft.com/office/drawing/2014/main" id="{14FA0EBD-044E-4C7B-97DD-40571DB0EF29}"/>
              </a:ext>
            </a:extLst>
          </p:cNvPr>
          <p:cNvSpPr>
            <a:spLocks/>
          </p:cNvSpPr>
          <p:nvPr/>
        </p:nvSpPr>
        <p:spPr bwMode="auto">
          <a:xfrm rot="5400000">
            <a:off x="1599126" y="1804400"/>
            <a:ext cx="3598776" cy="3247577"/>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grpSp>
        <p:nvGrpSpPr>
          <p:cNvPr id="15" name="组合 14">
            <a:extLst>
              <a:ext uri="{FF2B5EF4-FFF2-40B4-BE49-F238E27FC236}">
                <a16:creationId xmlns:a16="http://schemas.microsoft.com/office/drawing/2014/main" id="{144C1E29-3D33-421A-A4E2-070AED73B371}"/>
              </a:ext>
            </a:extLst>
          </p:cNvPr>
          <p:cNvGrpSpPr/>
          <p:nvPr/>
        </p:nvGrpSpPr>
        <p:grpSpPr>
          <a:xfrm>
            <a:off x="2812924" y="2823549"/>
            <a:ext cx="1171179" cy="1209277"/>
            <a:chOff x="2691779" y="3717033"/>
            <a:chExt cx="1171179" cy="1209277"/>
          </a:xfrm>
        </p:grpSpPr>
        <p:sp>
          <p:nvSpPr>
            <p:cNvPr id="16" name="文本框 3">
              <a:extLst>
                <a:ext uri="{FF2B5EF4-FFF2-40B4-BE49-F238E27FC236}">
                  <a16:creationId xmlns:a16="http://schemas.microsoft.com/office/drawing/2014/main" id="{7B2648D2-F8C3-467E-B15A-B31575173637}"/>
                </a:ext>
              </a:extLst>
            </p:cNvPr>
            <p:cNvSpPr txBox="1"/>
            <p:nvPr/>
          </p:nvSpPr>
          <p:spPr>
            <a:xfrm>
              <a:off x="2691779" y="3717033"/>
              <a:ext cx="1171179" cy="1015663"/>
            </a:xfrm>
            <a:prstGeom prst="rect">
              <a:avLst/>
            </a:prstGeom>
            <a:noFill/>
            <a:effectLst/>
          </p:spPr>
          <p:txBody>
            <a:bodyPr wrap="square" rtlCol="0">
              <a:spAutoFit/>
            </a:bodyPr>
            <a:lstStyle/>
            <a:p>
              <a:pPr algn="ctr"/>
              <a:r>
                <a:rPr lang="en-US" altLang="zh-CN" sz="6000" b="1" dirty="0">
                  <a:solidFill>
                    <a:schemeClr val="bg1"/>
                  </a:solidFill>
                  <a:latin typeface="锐字荣光黑简1.0" pitchFamily="2" charset="-122"/>
                  <a:ea typeface="锐字荣光黑简1.0" pitchFamily="2" charset="-122"/>
                </a:rPr>
                <a:t>03</a:t>
              </a:r>
              <a:endParaRPr lang="zh-CN" altLang="en-US" sz="6000" b="1" dirty="0">
                <a:solidFill>
                  <a:schemeClr val="bg1"/>
                </a:solidFill>
                <a:latin typeface="锐字荣光黑简1.0" pitchFamily="2" charset="-122"/>
                <a:ea typeface="锐字荣光黑简1.0" pitchFamily="2" charset="-122"/>
              </a:endParaRPr>
            </a:p>
          </p:txBody>
        </p:sp>
        <p:sp>
          <p:nvSpPr>
            <p:cNvPr id="17" name="等腰三角形 16">
              <a:extLst>
                <a:ext uri="{FF2B5EF4-FFF2-40B4-BE49-F238E27FC236}">
                  <a16:creationId xmlns:a16="http://schemas.microsoft.com/office/drawing/2014/main" id="{ED65A593-6842-4A72-BE01-27A6A0000FDF}"/>
                </a:ext>
              </a:extLst>
            </p:cNvPr>
            <p:cNvSpPr/>
            <p:nvPr/>
          </p:nvSpPr>
          <p:spPr>
            <a:xfrm flipV="1">
              <a:off x="3161496" y="4793905"/>
              <a:ext cx="306359" cy="1324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5997896"/>
      </p:ext>
    </p:extLst>
  </p:cSld>
  <p:clrMapOvr>
    <a:masterClrMapping/>
  </p:clrMapOvr>
  <p:transition spd="slow" advTm="406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1350"/>
                            </p:stCondLst>
                            <p:childTnLst>
                              <p:par>
                                <p:cTn id="14" presetID="49" presetClass="entr" presetSubtype="0" decel="10000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250" fill="hold"/>
                                        <p:tgtEl>
                                          <p:spTgt spid="34"/>
                                        </p:tgtEl>
                                        <p:attrNameLst>
                                          <p:attrName>ppt_w</p:attrName>
                                        </p:attrNameLst>
                                      </p:cBhvr>
                                      <p:tavLst>
                                        <p:tav tm="0">
                                          <p:val>
                                            <p:fltVal val="0"/>
                                          </p:val>
                                        </p:tav>
                                        <p:tav tm="100000">
                                          <p:val>
                                            <p:strVal val="#ppt_w"/>
                                          </p:val>
                                        </p:tav>
                                      </p:tavLst>
                                    </p:anim>
                                    <p:anim calcmode="lin" valueType="num">
                                      <p:cBhvr>
                                        <p:cTn id="17" dur="250" fill="hold"/>
                                        <p:tgtEl>
                                          <p:spTgt spid="34"/>
                                        </p:tgtEl>
                                        <p:attrNameLst>
                                          <p:attrName>ppt_h</p:attrName>
                                        </p:attrNameLst>
                                      </p:cBhvr>
                                      <p:tavLst>
                                        <p:tav tm="0">
                                          <p:val>
                                            <p:fltVal val="0"/>
                                          </p:val>
                                        </p:tav>
                                        <p:tav tm="100000">
                                          <p:val>
                                            <p:strVal val="#ppt_h"/>
                                          </p:val>
                                        </p:tav>
                                      </p:tavLst>
                                    </p:anim>
                                    <p:anim calcmode="lin" valueType="num">
                                      <p:cBhvr>
                                        <p:cTn id="18" dur="250" fill="hold"/>
                                        <p:tgtEl>
                                          <p:spTgt spid="34"/>
                                        </p:tgtEl>
                                        <p:attrNameLst>
                                          <p:attrName>style.rotation</p:attrName>
                                        </p:attrNameLst>
                                      </p:cBhvr>
                                      <p:tavLst>
                                        <p:tav tm="0">
                                          <p:val>
                                            <p:fltVal val="360"/>
                                          </p:val>
                                        </p:tav>
                                        <p:tav tm="100000">
                                          <p:val>
                                            <p:fltVal val="0"/>
                                          </p:val>
                                        </p:tav>
                                      </p:tavLst>
                                    </p:anim>
                                    <p:animEffect transition="in" filter="fade">
                                      <p:cBhvr>
                                        <p:cTn id="19" dur="250"/>
                                        <p:tgtEl>
                                          <p:spTgt spid="34"/>
                                        </p:tgtEl>
                                      </p:cBhvr>
                                    </p:animEffect>
                                  </p:childTnLst>
                                </p:cTn>
                              </p:par>
                            </p:childTnLst>
                          </p:cTn>
                        </p:par>
                        <p:par>
                          <p:cTn id="20" fill="hold">
                            <p:stCondLst>
                              <p:cond delay="1600"/>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35"/>
                                        </p:tgtEl>
                                      </p:cBhvr>
                                    </p:animEffect>
                                    <p:animScale>
                                      <p:cBhvr>
                                        <p:cTn id="23" dur="250" autoRev="1" fill="hold"/>
                                        <p:tgtEl>
                                          <p:spTgt spid="35"/>
                                        </p:tgtEl>
                                      </p:cBhvr>
                                      <p:by x="105000" y="105000"/>
                                    </p:animScale>
                                  </p:childTnLst>
                                </p:cTn>
                              </p:par>
                            </p:childTnLst>
                          </p:cTn>
                        </p:par>
                        <p:par>
                          <p:cTn id="24" fill="hold">
                            <p:stCondLst>
                              <p:cond delay="2100"/>
                            </p:stCondLst>
                            <p:childTnLst>
                              <p:par>
                                <p:cTn id="25" presetID="47"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5" grpId="0"/>
      <p:bldP spid="35"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TextBox 40"/>
          <p:cNvSpPr txBox="1"/>
          <p:nvPr/>
        </p:nvSpPr>
        <p:spPr>
          <a:xfrm>
            <a:off x="1114714" y="169476"/>
            <a:ext cx="2664296" cy="523220"/>
          </a:xfrm>
          <a:prstGeom prst="rect">
            <a:avLst/>
          </a:prstGeom>
          <a:noFill/>
        </p:spPr>
        <p:txBody>
          <a:bodyPr wrap="square" rtlCol="0">
            <a:spAutoFit/>
          </a:bodyPr>
          <a:lstStyle/>
          <a:p>
            <a:r>
              <a:rPr lang="zh-CN" altLang="en-US" sz="2800" b="1" dirty="0">
                <a:solidFill>
                  <a:schemeClr val="accent5">
                    <a:lumMod val="50000"/>
                  </a:schemeClr>
                </a:solidFill>
                <a:latin typeface="微软雅黑" pitchFamily="34" charset="-122"/>
                <a:ea typeface="微软雅黑" pitchFamily="34" charset="-122"/>
              </a:rPr>
              <a:t>价值展示</a:t>
            </a:r>
          </a:p>
        </p:txBody>
      </p:sp>
      <p:sp>
        <p:nvSpPr>
          <p:cNvPr id="42" name="Freeform 5"/>
          <p:cNvSpPr>
            <a:spLocks/>
          </p:cNvSpPr>
          <p:nvPr/>
        </p:nvSpPr>
        <p:spPr bwMode="auto">
          <a:xfrm rot="5400000" flipH="1">
            <a:off x="826975" y="344303"/>
            <a:ext cx="238694" cy="215400"/>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dirty="0"/>
          </a:p>
        </p:txBody>
      </p:sp>
      <p:pic>
        <p:nvPicPr>
          <p:cNvPr id="44" name="图片 43">
            <a:extLst>
              <a:ext uri="{FF2B5EF4-FFF2-40B4-BE49-F238E27FC236}">
                <a16:creationId xmlns:a16="http://schemas.microsoft.com/office/drawing/2014/main" id="{98D3DD6F-4B72-40B0-A199-DF066CC92E85}"/>
              </a:ext>
            </a:extLst>
          </p:cNvPr>
          <p:cNvPicPr>
            <a:picLocks noChangeAspect="1"/>
          </p:cNvPicPr>
          <p:nvPr/>
        </p:nvPicPr>
        <p:blipFill>
          <a:blip r:embed="rId3"/>
          <a:stretch>
            <a:fillRect/>
          </a:stretch>
        </p:blipFill>
        <p:spPr>
          <a:xfrm>
            <a:off x="0" y="2192807"/>
            <a:ext cx="7272808" cy="1933277"/>
          </a:xfrm>
          <a:prstGeom prst="rect">
            <a:avLst/>
          </a:prstGeom>
        </p:spPr>
      </p:pic>
      <p:pic>
        <p:nvPicPr>
          <p:cNvPr id="46" name="图片 45">
            <a:extLst>
              <a:ext uri="{FF2B5EF4-FFF2-40B4-BE49-F238E27FC236}">
                <a16:creationId xmlns:a16="http://schemas.microsoft.com/office/drawing/2014/main" id="{33C7D450-ABE1-4EFA-A28C-5794B45C71FA}"/>
              </a:ext>
            </a:extLst>
          </p:cNvPr>
          <p:cNvPicPr>
            <a:picLocks noChangeAspect="1"/>
          </p:cNvPicPr>
          <p:nvPr/>
        </p:nvPicPr>
        <p:blipFill>
          <a:blip r:embed="rId4"/>
          <a:stretch>
            <a:fillRect/>
          </a:stretch>
        </p:blipFill>
        <p:spPr>
          <a:xfrm>
            <a:off x="169665" y="1019039"/>
            <a:ext cx="7111622" cy="1024929"/>
          </a:xfrm>
          <a:prstGeom prst="rect">
            <a:avLst/>
          </a:prstGeom>
        </p:spPr>
      </p:pic>
      <p:pic>
        <p:nvPicPr>
          <p:cNvPr id="47" name="图片 46">
            <a:extLst>
              <a:ext uri="{FF2B5EF4-FFF2-40B4-BE49-F238E27FC236}">
                <a16:creationId xmlns:a16="http://schemas.microsoft.com/office/drawing/2014/main" id="{9CE9F2D6-DCA7-4DF9-84C3-190E6F540847}"/>
              </a:ext>
            </a:extLst>
          </p:cNvPr>
          <p:cNvPicPr>
            <a:picLocks noChangeAspect="1"/>
          </p:cNvPicPr>
          <p:nvPr/>
        </p:nvPicPr>
        <p:blipFill>
          <a:blip r:embed="rId5"/>
          <a:stretch>
            <a:fillRect/>
          </a:stretch>
        </p:blipFill>
        <p:spPr>
          <a:xfrm>
            <a:off x="7139633" y="2192807"/>
            <a:ext cx="4852789" cy="4193501"/>
          </a:xfrm>
          <a:prstGeom prst="rect">
            <a:avLst/>
          </a:prstGeom>
        </p:spPr>
      </p:pic>
      <p:pic>
        <p:nvPicPr>
          <p:cNvPr id="49" name="图片 48">
            <a:extLst>
              <a:ext uri="{FF2B5EF4-FFF2-40B4-BE49-F238E27FC236}">
                <a16:creationId xmlns:a16="http://schemas.microsoft.com/office/drawing/2014/main" id="{B3A5339F-321A-42BA-8705-9711FCE4F879}"/>
              </a:ext>
            </a:extLst>
          </p:cNvPr>
          <p:cNvPicPr>
            <a:picLocks noChangeAspect="1"/>
          </p:cNvPicPr>
          <p:nvPr/>
        </p:nvPicPr>
        <p:blipFill rotWithShape="1">
          <a:blip r:embed="rId6"/>
          <a:srcRect l="3502" t="11226" r="1989" b="12678"/>
          <a:stretch/>
        </p:blipFill>
        <p:spPr>
          <a:xfrm>
            <a:off x="502646" y="4261824"/>
            <a:ext cx="6552728" cy="2263520"/>
          </a:xfrm>
          <a:prstGeom prst="rect">
            <a:avLst/>
          </a:prstGeom>
        </p:spPr>
      </p:pic>
      <p:pic>
        <p:nvPicPr>
          <p:cNvPr id="50" name="图片 49">
            <a:extLst>
              <a:ext uri="{FF2B5EF4-FFF2-40B4-BE49-F238E27FC236}">
                <a16:creationId xmlns:a16="http://schemas.microsoft.com/office/drawing/2014/main" id="{10FE9EC6-9B1A-4AB5-8CE8-59460B63260A}"/>
              </a:ext>
            </a:extLst>
          </p:cNvPr>
          <p:cNvPicPr>
            <a:picLocks noChangeAspect="1"/>
          </p:cNvPicPr>
          <p:nvPr/>
        </p:nvPicPr>
        <p:blipFill>
          <a:blip r:embed="rId7"/>
          <a:stretch>
            <a:fillRect/>
          </a:stretch>
        </p:blipFill>
        <p:spPr>
          <a:xfrm>
            <a:off x="6877110" y="1376461"/>
            <a:ext cx="5313303" cy="680606"/>
          </a:xfrm>
          <a:prstGeom prst="rect">
            <a:avLst/>
          </a:prstGeom>
        </p:spPr>
      </p:pic>
    </p:spTree>
    <p:extLst>
      <p:ext uri="{BB962C8B-B14F-4D97-AF65-F5344CB8AC3E}">
        <p14:creationId xmlns:p14="http://schemas.microsoft.com/office/powerpoint/2010/main" val="4235128400"/>
      </p:ext>
    </p:extLst>
  </p:cSld>
  <p:clrMapOvr>
    <a:masterClrMapping/>
  </p:clrMapOvr>
  <mc:AlternateContent xmlns:mc="http://schemas.openxmlformats.org/markup-compatibility/2006" xmlns:p14="http://schemas.microsoft.com/office/powerpoint/2010/main">
    <mc:Choice Requires="p14">
      <p:transition spd="slow" p14:dur="1200" advTm="14118">
        <p14:prism/>
      </p:transition>
    </mc:Choice>
    <mc:Fallback xmlns="">
      <p:transition spd="slow" advTm="1411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1000"/>
                                        <p:tgtEl>
                                          <p:spTgt spid="46"/>
                                        </p:tgtEl>
                                      </p:cBhvr>
                                    </p:animEffect>
                                    <p:anim calcmode="lin" valueType="num">
                                      <p:cBhvr>
                                        <p:cTn id="19" dur="1000" fill="hold"/>
                                        <p:tgtEl>
                                          <p:spTgt spid="46"/>
                                        </p:tgtEl>
                                        <p:attrNameLst>
                                          <p:attrName>ppt_x</p:attrName>
                                        </p:attrNameLst>
                                      </p:cBhvr>
                                      <p:tavLst>
                                        <p:tav tm="0">
                                          <p:val>
                                            <p:strVal val="#ppt_x"/>
                                          </p:val>
                                        </p:tav>
                                        <p:tav tm="100000">
                                          <p:val>
                                            <p:strVal val="#ppt_x"/>
                                          </p:val>
                                        </p:tav>
                                      </p:tavLst>
                                    </p:anim>
                                    <p:anim calcmode="lin" valueType="num">
                                      <p:cBhvr>
                                        <p:cTn id="20" dur="1000" fill="hold"/>
                                        <p:tgtEl>
                                          <p:spTgt spid="4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1000"/>
                                        <p:tgtEl>
                                          <p:spTgt spid="50"/>
                                        </p:tgtEl>
                                      </p:cBhvr>
                                    </p:animEffect>
                                    <p:anim calcmode="lin" valueType="num">
                                      <p:cBhvr>
                                        <p:cTn id="30" dur="1000" fill="hold"/>
                                        <p:tgtEl>
                                          <p:spTgt spid="50"/>
                                        </p:tgtEl>
                                        <p:attrNameLst>
                                          <p:attrName>ppt_x</p:attrName>
                                        </p:attrNameLst>
                                      </p:cBhvr>
                                      <p:tavLst>
                                        <p:tav tm="0">
                                          <p:val>
                                            <p:strVal val="#ppt_x"/>
                                          </p:val>
                                        </p:tav>
                                        <p:tav tm="100000">
                                          <p:val>
                                            <p:strVal val="#ppt_x"/>
                                          </p:val>
                                        </p:tav>
                                      </p:tavLst>
                                    </p:anim>
                                    <p:anim calcmode="lin" valueType="num">
                                      <p:cBhvr>
                                        <p:cTn id="31" dur="1000" fill="hold"/>
                                        <p:tgtEl>
                                          <p:spTgt spid="5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anim calcmode="lin" valueType="num">
                                      <p:cBhvr>
                                        <p:cTn id="35" dur="1000" fill="hold"/>
                                        <p:tgtEl>
                                          <p:spTgt spid="47"/>
                                        </p:tgtEl>
                                        <p:attrNameLst>
                                          <p:attrName>ppt_x</p:attrName>
                                        </p:attrNameLst>
                                      </p:cBhvr>
                                      <p:tavLst>
                                        <p:tav tm="0">
                                          <p:val>
                                            <p:strVal val="#ppt_x"/>
                                          </p:val>
                                        </p:tav>
                                        <p:tav tm="100000">
                                          <p:val>
                                            <p:strVal val="#ppt_x"/>
                                          </p:val>
                                        </p:tav>
                                      </p:tavLst>
                                    </p:anim>
                                    <p:anim calcmode="lin" valueType="num">
                                      <p:cBhvr>
                                        <p:cTn id="36" dur="1000" fill="hold"/>
                                        <p:tgtEl>
                                          <p:spTgt spid="4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1000"/>
                                        <p:tgtEl>
                                          <p:spTgt spid="49"/>
                                        </p:tgtEl>
                                      </p:cBhvr>
                                    </p:animEffect>
                                    <p:anim calcmode="lin" valueType="num">
                                      <p:cBhvr>
                                        <p:cTn id="40" dur="1000" fill="hold"/>
                                        <p:tgtEl>
                                          <p:spTgt spid="49"/>
                                        </p:tgtEl>
                                        <p:attrNameLst>
                                          <p:attrName>ppt_x</p:attrName>
                                        </p:attrNameLst>
                                      </p:cBhvr>
                                      <p:tavLst>
                                        <p:tav tm="0">
                                          <p:val>
                                            <p:strVal val="#ppt_x"/>
                                          </p:val>
                                        </p:tav>
                                        <p:tav tm="100000">
                                          <p:val>
                                            <p:strVal val="#ppt_x"/>
                                          </p:val>
                                        </p:tav>
                                      </p:tavLst>
                                    </p:anim>
                                    <p:anim calcmode="lin" valueType="num">
                                      <p:cBhvr>
                                        <p:cTn id="4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新"/>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自定义</PresentationFormat>
  <Paragraphs>68</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11</vt:i4>
      </vt:variant>
    </vt:vector>
  </HeadingPairs>
  <TitlesOfParts>
    <vt:vector size="20" baseType="lpstr">
      <vt:lpstr>锐字荣光黑简1.0</vt:lpstr>
      <vt:lpstr>宋体</vt:lpstr>
      <vt:lpstr>微软雅黑</vt:lpstr>
      <vt:lpstr>Arial</vt:lpstr>
      <vt:lpstr>Arial Black</vt:lpstr>
      <vt:lpstr>Calibri</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http://www.ypppt.com/</dc:description>
  <cp:lastModifiedBy/>
  <cp:revision>1</cp:revision>
  <dcterms:created xsi:type="dcterms:W3CDTF">2017-03-24T14:39:24Z</dcterms:created>
  <dcterms:modified xsi:type="dcterms:W3CDTF">2018-10-23T11:58:22Z</dcterms:modified>
</cp:coreProperties>
</file>