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995-47A6-456F-A84E-42AE28F9984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E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dirty="0">
                <a:solidFill>
                  <a:srgbClr val="FF0000"/>
                </a:solidFill>
                <a:latin typeface="微软雅黑" panose="020B0503020204020204" charset="-122"/>
              </a:rPr>
              <a:t>机器学习导论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67790" y="2644465"/>
            <a:ext cx="4847481" cy="3364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charset="-122"/>
              </a:rPr>
              <a:t>模型评估与选择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>
              <a:solidFill>
                <a:srgbClr val="0000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69976" y="4363211"/>
            <a:ext cx="7572756" cy="461774"/>
          </a:xfrm>
          <a:custGeom>
            <a:avLst/>
            <a:gdLst/>
            <a:ahLst/>
            <a:cxnLst/>
            <a:rect l="0" t="0" r="0" b="0"/>
            <a:pathLst>
              <a:path w="7572756" h="461774">
                <a:moveTo>
                  <a:pt x="0" y="461773"/>
                </a:moveTo>
                <a:lnTo>
                  <a:pt x="7572755" y="461773"/>
                </a:lnTo>
                <a:lnTo>
                  <a:pt x="7572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3088" y="5251703"/>
            <a:ext cx="8397241" cy="461774"/>
          </a:xfrm>
          <a:custGeom>
            <a:avLst/>
            <a:gdLst/>
            <a:ahLst/>
            <a:cxnLst/>
            <a:rect l="0" t="0" r="0" b="0"/>
            <a:pathLst>
              <a:path w="8397241" h="461774">
                <a:moveTo>
                  <a:pt x="0" y="461773"/>
                </a:moveTo>
                <a:lnTo>
                  <a:pt x="8397240" y="461773"/>
                </a:lnTo>
                <a:lnTo>
                  <a:pt x="8397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217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3185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lang="zh-CN" altLang="en-US" sz="2540">
                <a:solidFill>
                  <a:srgbClr val="00FFFF"/>
                </a:solidFill>
                <a:latin typeface="微软雅黑" panose="020B0503020204020204" charset="-122"/>
              </a:rPr>
              <a:t>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“调参”与最终模型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305" y="1236345"/>
            <a:ext cx="7480300" cy="92964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算法的参数：一般由人工设定，亦称“超参数”</a:t>
            </a: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56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模型的参数：一般由学习确定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2305" y="3663950"/>
            <a:ext cx="7343140" cy="295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参数调得好不好对性能往往对最终性能有关键影响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4890" y="2545080"/>
            <a:ext cx="7254240" cy="65659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</a:rPr>
              <a:t>调参过程相似：先产生若干模型，然后基于某种评估</a:t>
            </a:r>
          </a:p>
          <a:p>
            <a:pPr>
              <a:lnSpc>
                <a:spcPts val="2810"/>
              </a:lnSpc>
            </a:pP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</a:rPr>
              <a:t>方法进行选择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2025" y="4407990"/>
            <a:ext cx="6631624" cy="3482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区别：训练集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vs.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测试集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</a:rPr>
              <a:t>验证集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(validation set)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2580" y="5165725"/>
            <a:ext cx="8143240" cy="3727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算法参数选定后，要用“训练集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+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验证集”重新训练最终模型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45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775" y="2529840"/>
            <a:ext cx="4632960" cy="24231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比较检验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72311" y="3087623"/>
            <a:ext cx="7112509" cy="830581"/>
          </a:xfrm>
          <a:custGeom>
            <a:avLst/>
            <a:gdLst/>
            <a:ahLst/>
            <a:cxnLst/>
            <a:rect l="0" t="0" r="0" b="0"/>
            <a:pathLst>
              <a:path w="7112509" h="830581">
                <a:moveTo>
                  <a:pt x="0" y="830580"/>
                </a:moveTo>
                <a:lnTo>
                  <a:pt x="7112508" y="830580"/>
                </a:lnTo>
                <a:lnTo>
                  <a:pt x="7112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76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500" y="4813300"/>
            <a:ext cx="4711700" cy="1282700"/>
          </a:xfrm>
          <a:prstGeom prst="rect">
            <a:avLst/>
          </a:prstGeom>
        </p:spPr>
      </p:pic>
      <p:pic>
        <p:nvPicPr>
          <p:cNvPr id="4" name="图片 3" descr="ws_277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lang="zh-CN" altLang="en-US" sz="2540">
                <a:solidFill>
                  <a:srgbClr val="00FFFF"/>
                </a:solidFill>
                <a:latin typeface="微软雅黑" panose="020B0503020204020204" charset="-122"/>
              </a:rPr>
              <a:t>学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305" y="1230630"/>
            <a:ext cx="7320280" cy="6616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(performance measure)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是衡量模型泛化能力的</a:t>
            </a:r>
          </a:p>
          <a:p>
            <a:pPr>
              <a:lnSpc>
                <a:spcPts val="273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评价标准，反映了任务需求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2305" y="2324735"/>
            <a:ext cx="7063740" cy="295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使用不同的性能度量往往会导致不同的评判结果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2985" y="3197860"/>
            <a:ext cx="7138670" cy="295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什么样的模型是“好”的，不仅取决于算法和数据，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8345" y="3554095"/>
            <a:ext cx="3231515" cy="295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还取决于任务需求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" y="4411014"/>
            <a:ext cx="512800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(regression)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任务常用均方误差：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A5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9200" y="1879600"/>
            <a:ext cx="4584700" cy="1066800"/>
          </a:xfrm>
          <a:prstGeom prst="rect">
            <a:avLst/>
          </a:prstGeom>
        </p:spPr>
      </p:pic>
      <p:pic>
        <p:nvPicPr>
          <p:cNvPr id="3" name="图片 2" descr="ws_2A59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3530600"/>
            <a:ext cx="5346700" cy="1803400"/>
          </a:xfrm>
          <a:prstGeom prst="rect">
            <a:avLst/>
          </a:prstGeom>
        </p:spPr>
      </p:pic>
      <p:pic>
        <p:nvPicPr>
          <p:cNvPr id="4" name="图片 3" descr="ws_2A6A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39" y="256034"/>
            <a:ext cx="2399696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错误率 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精度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5281" y="1511223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错误率：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329" y="3314476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精度：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D0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300" y="1054100"/>
            <a:ext cx="5092700" cy="2679700"/>
          </a:xfrm>
          <a:prstGeom prst="rect">
            <a:avLst/>
          </a:prstGeom>
        </p:spPr>
      </p:pic>
      <p:pic>
        <p:nvPicPr>
          <p:cNvPr id="3" name="图片 2" descr="ws_2D1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2600" y="3937000"/>
            <a:ext cx="2273300" cy="1092200"/>
          </a:xfrm>
          <a:prstGeom prst="rect">
            <a:avLst/>
          </a:prstGeom>
        </p:spPr>
      </p:pic>
      <p:pic>
        <p:nvPicPr>
          <p:cNvPr id="4" name="图片 3" descr="ws_2D1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9900" y="5080000"/>
            <a:ext cx="2298700" cy="1028700"/>
          </a:xfrm>
          <a:prstGeom prst="rect">
            <a:avLst/>
          </a:prstGeom>
        </p:spPr>
      </p:pic>
      <p:pic>
        <p:nvPicPr>
          <p:cNvPr id="5" name="图片 4" descr="ws_2D1C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5758" y="4328464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查准率：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39" y="256034"/>
            <a:ext cx="2758769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查准率 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查全率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5758" y="5440375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查全率：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824728" y="2007107"/>
            <a:ext cx="3054096" cy="1708405"/>
          </a:xfrm>
          <a:custGeom>
            <a:avLst/>
            <a:gdLst/>
            <a:ahLst/>
            <a:cxnLst/>
            <a:rect l="0" t="0" r="0" b="0"/>
            <a:pathLst>
              <a:path w="3054096" h="1708405">
                <a:moveTo>
                  <a:pt x="0" y="1708404"/>
                </a:moveTo>
                <a:lnTo>
                  <a:pt x="3054095" y="1708404"/>
                </a:lnTo>
                <a:lnTo>
                  <a:pt x="3054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838444" y="4329684"/>
            <a:ext cx="3055621" cy="1708405"/>
          </a:xfrm>
          <a:custGeom>
            <a:avLst/>
            <a:gdLst/>
            <a:ahLst/>
            <a:cxnLst/>
            <a:rect l="0" t="0" r="0" b="0"/>
            <a:pathLst>
              <a:path w="3055621" h="1708405">
                <a:moveTo>
                  <a:pt x="0" y="1708404"/>
                </a:moveTo>
                <a:lnTo>
                  <a:pt x="3055620" y="1708404"/>
                </a:lnTo>
                <a:lnTo>
                  <a:pt x="3055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02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" y="1917700"/>
            <a:ext cx="5308600" cy="4457700"/>
          </a:xfrm>
          <a:prstGeom prst="rect">
            <a:avLst/>
          </a:prstGeom>
        </p:spPr>
      </p:pic>
      <p:pic>
        <p:nvPicPr>
          <p:cNvPr id="5" name="图片 4" descr="ws_303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8865" y="2050795"/>
            <a:ext cx="577081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(BEP)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6421" y="2052320"/>
            <a:ext cx="26722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PR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图：</a:t>
            </a:r>
          </a:p>
          <a:p>
            <a:pPr>
              <a:lnSpc>
                <a:spcPts val="2765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C</a:t>
            </a:r>
          </a:p>
          <a:p>
            <a:pPr>
              <a:lnSpc>
                <a:spcPts val="2760"/>
              </a:lnSpc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/>
              </a:rPr>
              <a:t>B 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/>
              </a:rPr>
              <a:t>C</a:t>
            </a:r>
          </a:p>
          <a:p>
            <a:pPr>
              <a:lnSpc>
                <a:spcPts val="276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A  ??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05"/>
              </a:lnSpc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/>
              </a:rPr>
              <a:t>BEP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</a:rPr>
              <a:t>：</a:t>
            </a:r>
          </a:p>
          <a:p>
            <a:pPr>
              <a:lnSpc>
                <a:spcPts val="277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B</a:t>
            </a:r>
          </a:p>
          <a:p>
            <a:pPr>
              <a:lnSpc>
                <a:spcPts val="276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C</a:t>
            </a:r>
          </a:p>
          <a:p>
            <a:pPr>
              <a:lnSpc>
                <a:spcPts val="276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B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9" y="256034"/>
            <a:ext cx="556562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PR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图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, BEP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5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根据学习器的预测结果按正例可能性大小对样例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	进行排序，并逐个把样本作为正例进行预测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4D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1663700"/>
            <a:ext cx="5588000" cy="1117600"/>
          </a:xfrm>
          <a:prstGeom prst="rect">
            <a:avLst/>
          </a:prstGeom>
        </p:spPr>
      </p:pic>
      <p:pic>
        <p:nvPicPr>
          <p:cNvPr id="3" name="图片 2" descr="ws_34DD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3886200"/>
            <a:ext cx="3543300" cy="1092200"/>
          </a:xfrm>
          <a:prstGeom prst="rect">
            <a:avLst/>
          </a:prstGeom>
        </p:spPr>
      </p:pic>
      <p:pic>
        <p:nvPicPr>
          <p:cNvPr id="4" name="图片 3" descr="ws_34E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8300" y="5207000"/>
            <a:ext cx="7073900" cy="406400"/>
          </a:xfrm>
          <a:prstGeom prst="rect">
            <a:avLst/>
          </a:prstGeom>
        </p:spPr>
      </p:pic>
      <p:pic>
        <p:nvPicPr>
          <p:cNvPr id="5" name="图片 4" descr="ws_34EF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254510"/>
            <a:ext cx="378309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 sz="27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20" y="3234182"/>
            <a:ext cx="439383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若对查准率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查全率有不同偏好：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720" y="1185669"/>
            <a:ext cx="35058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比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BEP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更常用的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F1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度量：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263" y="3037332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82311" y="3029711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80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187700"/>
            <a:ext cx="4229100" cy="2578100"/>
          </a:xfrm>
          <a:prstGeom prst="rect">
            <a:avLst/>
          </a:prstGeom>
        </p:spPr>
      </p:pic>
      <p:pic>
        <p:nvPicPr>
          <p:cNvPr id="5" name="图片 4" descr="ws_380C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9100" y="3200400"/>
            <a:ext cx="2705100" cy="876300"/>
          </a:xfrm>
          <a:prstGeom prst="rect">
            <a:avLst/>
          </a:prstGeom>
        </p:spPr>
      </p:pic>
      <p:pic>
        <p:nvPicPr>
          <p:cNvPr id="6" name="图片 5" descr="ws_380D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7100" y="4102100"/>
            <a:ext cx="4241800" cy="1612900"/>
          </a:xfrm>
          <a:prstGeom prst="rect">
            <a:avLst/>
          </a:prstGeom>
        </p:spPr>
      </p:pic>
      <p:pic>
        <p:nvPicPr>
          <p:cNvPr id="7" name="图片 6" descr="ws_381E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440" y="255905"/>
            <a:ext cx="8343900" cy="17570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宏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xx vs.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微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xx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71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若能得到多个混淆矩阵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40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5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/>
              </a:rPr>
              <a:t>		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例如多次训练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/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测试的结果，多分类的两两混淆矩阵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966" y="2566161"/>
            <a:ext cx="3096489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</a:rPr>
              <a:t>宏</a:t>
            </a:r>
            <a:r>
              <a:rPr lang="en-US" altLang="zh-CN" sz="1595" b="1">
                <a:solidFill>
                  <a:srgbClr val="FF0000"/>
                </a:solidFill>
                <a:latin typeface="Times New Roman" panose="02020603050405020304"/>
              </a:rPr>
              <a:t>(macro-)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查准率、查全率、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5229" y="2557600"/>
            <a:ext cx="3053208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</a:rPr>
              <a:t>微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</a:rPr>
              <a:t>(micro-)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</a:rPr>
              <a:t>查准率、查全率、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8881" y="4798314"/>
            <a:ext cx="2484121" cy="598933"/>
          </a:xfrm>
          <a:custGeom>
            <a:avLst/>
            <a:gdLst/>
            <a:ahLst/>
            <a:cxnLst/>
            <a:rect l="0" t="0" r="0" b="0"/>
            <a:pathLst>
              <a:path w="2484121" h="598933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27141" y="4377690"/>
            <a:ext cx="2484121" cy="598932"/>
          </a:xfrm>
          <a:custGeom>
            <a:avLst/>
            <a:gdLst/>
            <a:ahLst/>
            <a:cxnLst/>
            <a:rect l="0" t="0" r="0" b="0"/>
            <a:pathLst>
              <a:path w="2484121" h="598932">
                <a:moveTo>
                  <a:pt x="0" y="598931"/>
                </a:moveTo>
                <a:lnTo>
                  <a:pt x="2484120" y="598931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BF6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00" y="1625600"/>
            <a:ext cx="5003800" cy="3784600"/>
          </a:xfrm>
          <a:prstGeom prst="rect">
            <a:avLst/>
          </a:prstGeom>
        </p:spPr>
      </p:pic>
      <p:pic>
        <p:nvPicPr>
          <p:cNvPr id="5" name="图片 4" descr="ws_3BF7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800" y="4368800"/>
            <a:ext cx="2362200" cy="647700"/>
          </a:xfrm>
          <a:prstGeom prst="rect">
            <a:avLst/>
          </a:prstGeom>
        </p:spPr>
      </p:pic>
      <p:pic>
        <p:nvPicPr>
          <p:cNvPr id="6" name="图片 5" descr="ws_3C07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5740400"/>
            <a:ext cx="1358900" cy="406400"/>
          </a:xfrm>
          <a:prstGeom prst="rect">
            <a:avLst/>
          </a:prstGeom>
        </p:spPr>
      </p:pic>
      <p:pic>
        <p:nvPicPr>
          <p:cNvPr id="7" name="图片 6" descr="ws_3C08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0100" y="5562600"/>
            <a:ext cx="6667500" cy="774700"/>
          </a:xfrm>
          <a:prstGeom prst="rect">
            <a:avLst/>
          </a:prstGeom>
        </p:spPr>
      </p:pic>
      <p:pic>
        <p:nvPicPr>
          <p:cNvPr id="8" name="图片 7" descr="ws_3C09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7785" y="3230245"/>
            <a:ext cx="1091774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z="2005" i="1">
                <a:solidFill>
                  <a:srgbClr val="FFFF00"/>
                </a:solidFill>
                <a:latin typeface="Calibri" panose="020F0502020204030204"/>
              </a:rPr>
              <a:t>ROC Curve</a:t>
            </a:r>
            <a:endParaRPr lang="zh-CN" altLang="en-US" sz="2005" i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40" y="254635"/>
            <a:ext cx="7719695" cy="38982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ROC, AUC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7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AUC: </a:t>
            </a:r>
            <a:r>
              <a:rPr lang="en-US" altLang="zh-CN" sz="2195" b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rea </a:t>
            </a:r>
            <a:r>
              <a:rPr lang="en-US" altLang="zh-CN" sz="2195" b="1">
                <a:solidFill>
                  <a:srgbClr val="000000"/>
                </a:solidFill>
                <a:latin typeface="Times New Roman" panose="02020603050405020304"/>
              </a:rPr>
              <a:t>U</a:t>
            </a: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nder the ROC </a:t>
            </a:r>
            <a:r>
              <a:rPr lang="en-US" altLang="zh-CN" sz="2195" b="1">
                <a:solidFill>
                  <a:srgbClr val="000000"/>
                </a:solidFill>
                <a:latin typeface="Times New Roman" panose="02020603050405020304"/>
              </a:rPr>
              <a:t>C</a:t>
            </a: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urve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15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195">
                <a:solidFill>
                  <a:srgbClr val="000000"/>
                </a:solidFill>
                <a:latin typeface="Times New Roman" panose="02020603050405020304"/>
              </a:rPr>
              <a:t>			</a:t>
            </a:r>
            <a:r>
              <a:rPr lang="en-US" altLang="zh-CN" sz="2195">
                <a:solidFill>
                  <a:srgbClr val="FF0000"/>
                </a:solidFill>
                <a:latin typeface="Times New Roman" panose="02020603050405020304"/>
              </a:rPr>
              <a:t>ROC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/>
              </a:rPr>
              <a:t>(Receiver Operating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>
                <a:solidFill>
                  <a:srgbClr val="FF0000"/>
                </a:solidFill>
                <a:latin typeface="Times New Roman" panose="02020603050405020304"/>
              </a:rPr>
              <a:t>			Characteristic) </a:t>
            </a:r>
            <a:r>
              <a:rPr lang="en-US" altLang="zh-CN" sz="2195">
                <a:solidFill>
                  <a:srgbClr val="FF0000"/>
                </a:solidFill>
                <a:latin typeface="Times New Roman" panose="02020603050405020304"/>
              </a:rPr>
              <a:t>Curve </a:t>
            </a:r>
            <a:r>
              <a:rPr lang="en-US" altLang="zh-CN" sz="1595">
                <a:solidFill>
                  <a:srgbClr val="C00000"/>
                </a:solidFill>
                <a:latin typeface="Times New Roman" panose="02020603050405020304"/>
              </a:rPr>
              <a:t>[Green</a:t>
            </a:r>
          </a:p>
          <a:p>
            <a:pPr marL="0" marR="0" lvl="0" indent="0" defTabSz="914400" eaLnBrk="1" fontAlgn="auto" latinLnBrk="0" hangingPunct="1">
              <a:lnSpc>
                <a:spcPts val="1915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>
                <a:solidFill>
                  <a:srgbClr val="C00000"/>
                </a:solidFill>
                <a:latin typeface="Times New Roman" panose="02020603050405020304"/>
              </a:rPr>
              <a:t>			&amp; Swets, Book 66; Spackman,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>
                <a:solidFill>
                  <a:srgbClr val="C00000"/>
                </a:solidFill>
                <a:latin typeface="Times New Roman" panose="02020603050405020304"/>
              </a:rPr>
              <a:t>		IWML’89]</a:t>
            </a: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>
                <a:solidFill>
                  <a:srgbClr val="C00000"/>
                </a:solidFill>
                <a:latin typeface="Times New Roman" panose="02020603050405020304"/>
              </a:rPr>
              <a:t>		</a:t>
            </a:r>
            <a:r>
              <a:rPr lang="en-US" altLang="zh-CN" sz="2005" i="1">
                <a:solidFill>
                  <a:srgbClr val="FFFF00"/>
                </a:solidFill>
                <a:latin typeface="Calibri" panose="020F0502020204030204"/>
              </a:rPr>
              <a:t>Area Under</a:t>
            </a:r>
            <a:endParaRPr lang="zh-CN" altLang="en-US" sz="2005" i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784" y="3444900"/>
            <a:ext cx="2683170" cy="312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i="1">
                <a:solidFill>
                  <a:srgbClr val="000000"/>
                </a:solidFill>
                <a:latin typeface="Calibri" panose="020F0502020204030204"/>
              </a:rPr>
              <a:t>The bigger, the better</a:t>
            </a:r>
            <a:endParaRPr lang="zh-CN" altLang="en-US" sz="2400" i="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B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0" y="965200"/>
            <a:ext cx="3594100" cy="2552700"/>
          </a:xfrm>
          <a:prstGeom prst="rect">
            <a:avLst/>
          </a:prstGeom>
        </p:spPr>
      </p:pic>
      <p:pic>
        <p:nvPicPr>
          <p:cNvPr id="3" name="图片 2" descr="ws_3FC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500" y="4165600"/>
            <a:ext cx="5588000" cy="205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非均等代价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897" y="1359408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犯不同的错误往往会造成不同的损失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7597" y="2078735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此时需考虑“非均等代价”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95904" y="2385311"/>
            <a:ext cx="149220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(unequal cost)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248" y="3577493"/>
            <a:ext cx="461184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代价敏感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(cost-sensitive)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错误率：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D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D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" y="1016000"/>
            <a:ext cx="6578600" cy="3530600"/>
          </a:xfrm>
          <a:prstGeom prst="rect">
            <a:avLst/>
          </a:prstGeom>
        </p:spPr>
      </p:pic>
      <p:pic>
        <p:nvPicPr>
          <p:cNvPr id="4" name="图片 3" descr="ws_BE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2549" y="351571"/>
            <a:ext cx="3200400" cy="17157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典型的机器学习过程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95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什么模型好？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6934" y="4590793"/>
            <a:ext cx="393575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能很好地适用于 </a:t>
            </a:r>
            <a:r>
              <a:rPr lang="en-US" altLang="zh-CN" sz="2005">
                <a:solidFill>
                  <a:srgbClr val="0000FF"/>
                </a:solidFill>
                <a:latin typeface="Times New Roman" panose="02020603050405020304"/>
              </a:rPr>
              <a:t>unseen instance</a:t>
            </a:r>
            <a:endParaRPr lang="zh-CN" altLang="en-US" sz="2005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04" y="4668357"/>
            <a:ext cx="153888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>
                <a:solidFill>
                  <a:srgbClr val="FF0000"/>
                </a:solidFill>
                <a:latin typeface="微软雅黑" panose="020B0503020204020204" charset="-122"/>
              </a:rPr>
              <a:t>泛化能力强！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52395" y="5114925"/>
            <a:ext cx="4871720" cy="13627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/>
              <a:t>	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</a:rPr>
              <a:t>例如，错误率低、精度高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然而，我们手上没有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unseen instance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42E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5030" y="2263140"/>
            <a:ext cx="4514215" cy="24231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>
                <a:solidFill>
                  <a:srgbClr val="FF0000"/>
                </a:solidFill>
                <a:latin typeface="微软雅黑" panose="020B0503020204020204" charset="-122"/>
              </a:rPr>
              <a:t>比较检验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9667" y="4549140"/>
            <a:ext cx="969266" cy="585216"/>
          </a:xfrm>
          <a:custGeom>
            <a:avLst/>
            <a:gdLst/>
            <a:ahLst/>
            <a:cxnLst/>
            <a:rect l="0" t="0" r="0" b="0"/>
            <a:pathLst>
              <a:path w="969266" h="585216">
                <a:moveTo>
                  <a:pt x="0" y="146304"/>
                </a:moveTo>
                <a:lnTo>
                  <a:pt x="676656" y="146304"/>
                </a:lnTo>
                <a:lnTo>
                  <a:pt x="676656" y="0"/>
                </a:lnTo>
                <a:lnTo>
                  <a:pt x="969265" y="292607"/>
                </a:lnTo>
                <a:lnTo>
                  <a:pt x="676656" y="585215"/>
                </a:lnTo>
                <a:lnTo>
                  <a:pt x="676656" y="438912"/>
                </a:lnTo>
                <a:lnTo>
                  <a:pt x="0" y="4389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6F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en-US" altLang="zh-CN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" y="321945"/>
            <a:ext cx="8144510" cy="3419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比较检验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在某种度量下取得评估结果后，是否可以直接比较以评判优劣？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/>
              </a:rPr>
              <a:t>NO ! 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因为：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测试性能不等于泛化性能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测试性能随着测试集的变化而变化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很多机器学习算法本身有一定的随机性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6526" y="4565177"/>
            <a:ext cx="4103688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5">
                <a:solidFill>
                  <a:srgbClr val="000000"/>
                </a:solidFill>
                <a:latin typeface="微软雅黑" panose="020B0503020204020204" charset="-122"/>
              </a:rPr>
              <a:t>“概率近似正确”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88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04391" y="1476252"/>
            <a:ext cx="5397311" cy="4432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0"/>
              </a:lnSpc>
            </a:pPr>
            <a:r>
              <a:rPr lang="zh-CN" altLang="en-US" sz="3600">
                <a:solidFill>
                  <a:srgbClr val="000000"/>
                </a:solidFill>
                <a:latin typeface="微软雅黑" panose="020B0503020204020204" charset="-122"/>
                <a:sym typeface="+mn-ea"/>
              </a:rPr>
              <a:t>“误差”包含了哪些因素 </a:t>
            </a:r>
            <a:r>
              <a:rPr lang="en-US" altLang="zh-CN" sz="3600">
                <a:solidFill>
                  <a:srgbClr val="000000"/>
                </a:solidFill>
                <a:latin typeface="微软雅黑" panose="020B0503020204020204" charset="-122"/>
              </a:rPr>
              <a:t>?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4645" y="3484245"/>
            <a:ext cx="5875020" cy="3949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换言之，从机器学习的角度看，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5275" y="4207097"/>
            <a:ext cx="347370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“误差”从何而来</a:t>
            </a:r>
            <a:r>
              <a:rPr lang="en-US" altLang="zh-CN" sz="3205">
                <a:solidFill>
                  <a:srgbClr val="000000"/>
                </a:solidFill>
                <a:latin typeface="微软雅黑" panose="020B0503020204020204" charset="-122"/>
              </a:rPr>
              <a:t>?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23665" y="2277617"/>
            <a:ext cx="1327025" cy="1"/>
          </a:xfrm>
          <a:custGeom>
            <a:avLst/>
            <a:gdLst/>
            <a:ahLst/>
            <a:cxnLst/>
            <a:rect l="0" t="0" r="0" b="0"/>
            <a:pathLst>
              <a:path w="1327025" h="1">
                <a:moveTo>
                  <a:pt x="0" y="0"/>
                </a:moveTo>
                <a:lnTo>
                  <a:pt x="1327024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694688" y="2712720"/>
            <a:ext cx="3104389" cy="583692"/>
          </a:xfrm>
          <a:custGeom>
            <a:avLst/>
            <a:gdLst/>
            <a:ahLst/>
            <a:cxnLst/>
            <a:rect l="0" t="0" r="0" b="0"/>
            <a:pathLst>
              <a:path w="3104389" h="583692">
                <a:moveTo>
                  <a:pt x="0" y="583691"/>
                </a:moveTo>
                <a:lnTo>
                  <a:pt x="3104388" y="583691"/>
                </a:lnTo>
                <a:lnTo>
                  <a:pt x="3104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045202" y="2247138"/>
            <a:ext cx="1080008" cy="1"/>
          </a:xfrm>
          <a:custGeom>
            <a:avLst/>
            <a:gdLst/>
            <a:ahLst/>
            <a:cxnLst/>
            <a:rect l="0" t="0" r="0" b="0"/>
            <a:pathLst>
              <a:path w="1080008" h="1">
                <a:moveTo>
                  <a:pt x="0" y="0"/>
                </a:moveTo>
                <a:lnTo>
                  <a:pt x="1080007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92807" y="3503676"/>
            <a:ext cx="4393694" cy="667513"/>
          </a:xfrm>
          <a:custGeom>
            <a:avLst/>
            <a:gdLst/>
            <a:ahLst/>
            <a:cxnLst/>
            <a:rect l="0" t="0" r="0" b="0"/>
            <a:pathLst>
              <a:path w="4393694" h="667513">
                <a:moveTo>
                  <a:pt x="0" y="667512"/>
                </a:moveTo>
                <a:lnTo>
                  <a:pt x="4393693" y="667512"/>
                </a:lnTo>
                <a:lnTo>
                  <a:pt x="43936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22897" y="2250185"/>
            <a:ext cx="360047" cy="1"/>
          </a:xfrm>
          <a:custGeom>
            <a:avLst/>
            <a:gdLst/>
            <a:ahLst/>
            <a:cxnLst/>
            <a:rect l="0" t="0" r="0" b="0"/>
            <a:pathLst>
              <a:path w="360047" h="1">
                <a:moveTo>
                  <a:pt x="0" y="0"/>
                </a:moveTo>
                <a:lnTo>
                  <a:pt x="36004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24500" y="4520184"/>
            <a:ext cx="2549653" cy="583693"/>
          </a:xfrm>
          <a:custGeom>
            <a:avLst/>
            <a:gdLst/>
            <a:ahLst/>
            <a:cxnLst/>
            <a:rect l="0" t="0" r="0" b="0"/>
            <a:pathLst>
              <a:path w="2549653" h="583693">
                <a:moveTo>
                  <a:pt x="0" y="583692"/>
                </a:moveTo>
                <a:lnTo>
                  <a:pt x="2549652" y="583692"/>
                </a:lnTo>
                <a:lnTo>
                  <a:pt x="2549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FD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2043" y="5466588"/>
            <a:ext cx="8304277" cy="832104"/>
          </a:xfrm>
          <a:custGeom>
            <a:avLst/>
            <a:gdLst/>
            <a:ahLst/>
            <a:cxnLst/>
            <a:rect l="0" t="0" r="0" b="0"/>
            <a:pathLst>
              <a:path w="8304277" h="832104">
                <a:moveTo>
                  <a:pt x="0" y="832103"/>
                </a:moveTo>
                <a:lnTo>
                  <a:pt x="8304276" y="832103"/>
                </a:lnTo>
                <a:lnTo>
                  <a:pt x="8304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5C3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400" y="1600200"/>
            <a:ext cx="6286500" cy="3543300"/>
          </a:xfrm>
          <a:prstGeom prst="rect">
            <a:avLst/>
          </a:prstGeom>
        </p:spPr>
      </p:pic>
      <p:pic>
        <p:nvPicPr>
          <p:cNvPr id="10" name="图片 9" descr="ws_5C35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偏差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方差分解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6377" y="357121"/>
            <a:ext cx="31504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(bias-variance decomposition)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804" y="4009739"/>
            <a:ext cx="718145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zh-CN" altLang="en-US" sz="1405">
                <a:solidFill>
                  <a:srgbClr val="0000FF"/>
                </a:solidFill>
                <a:latin typeface="微软雅黑" panose="020B0503020204020204" charset="-122"/>
              </a:rPr>
              <a:t>性能变化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5243" y="3996019"/>
            <a:ext cx="1436291" cy="1690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zh-CN" altLang="en-US" sz="1405">
                <a:solidFill>
                  <a:srgbClr val="00B050"/>
                </a:solidFill>
                <a:latin typeface="微软雅黑" panose="020B0503020204020204" charset="-122"/>
              </a:rPr>
              <a:t>训练样本的标记与</a:t>
            </a:r>
          </a:p>
        </p:txBody>
      </p:sp>
      <p:sp>
        <p:nvSpPr>
          <p:cNvPr id="38" name="TextBox 33"/>
          <p:cNvSpPr txBox="1"/>
          <p:nvPr/>
        </p:nvSpPr>
        <p:spPr>
          <a:xfrm>
            <a:off x="303275" y="1245690"/>
            <a:ext cx="7840288" cy="27443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/>
              <a:t>		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对回归任务，泛化误差可通过“偏差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方差分解”拆解为：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64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>
                <a:solidFill>
                  <a:srgbClr val="FF0000"/>
                </a:solidFill>
                <a:latin typeface="微软雅黑" panose="020B0503020204020204" charset="-122"/>
              </a:rPr>
              <a:t>期望输出与真实</a:t>
            </a:r>
          </a:p>
          <a:p>
            <a:pPr marL="0" marR="0" lvl="0" indent="0" defTabSz="914400" eaLnBrk="1" fontAlgn="auto" latinLnBrk="0" hangingPunct="1">
              <a:lnSpc>
                <a:spcPts val="1645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>
                <a:solidFill>
                  <a:srgbClr val="FF0000"/>
                </a:solidFill>
                <a:latin typeface="微软雅黑" panose="020B0503020204020204" charset="-122"/>
              </a:rPr>
              <a:t>输出的差别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595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lang="zh-CN" altLang="en-US" sz="1405">
                <a:solidFill>
                  <a:srgbClr val="0000FF"/>
                </a:solidFill>
                <a:latin typeface="微软雅黑" panose="020B0503020204020204" charset="-122"/>
              </a:rPr>
              <a:t>同样大小的训练集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>
                <a:solidFill>
                  <a:srgbClr val="0000FF"/>
                </a:solidFill>
                <a:latin typeface="微软雅黑" panose="020B0503020204020204" charset="-122"/>
              </a:rPr>
              <a:t>	的变动，所导致的</a:t>
            </a:r>
          </a:p>
        </p:txBody>
      </p:sp>
      <p:sp>
        <p:nvSpPr>
          <p:cNvPr id="39" name="TextBox 36"/>
          <p:cNvSpPr txBox="1"/>
          <p:nvPr/>
        </p:nvSpPr>
        <p:spPr>
          <a:xfrm>
            <a:off x="469265" y="4171315"/>
            <a:ext cx="8010525" cy="204279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5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/>
              <a:t>		</a:t>
            </a:r>
            <a:r>
              <a:rPr lang="zh-CN" altLang="en-US" sz="1405">
                <a:solidFill>
                  <a:srgbClr val="00B050"/>
                </a:solidFill>
                <a:latin typeface="微软雅黑" panose="020B0503020204020204" charset="-122"/>
              </a:rPr>
              <a:t>真实标记有区别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5">
                <a:solidFill>
                  <a:srgbClr val="00B050"/>
                </a:solidFill>
                <a:latin typeface="微软雅黑" panose="020B0503020204020204" charset="-122"/>
              </a:rPr>
              <a:t>	表达了当前任务上任何学习算法</a:t>
            </a:r>
          </a:p>
          <a:p>
            <a:pPr marL="0" marR="0" lvl="0" indent="0" defTabSz="914400" eaLnBrk="1" fontAlgn="auto" latinLnBrk="0" hangingPunct="1">
              <a:lnSpc>
                <a:spcPts val="164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5">
                <a:solidFill>
                  <a:srgbClr val="00B050"/>
                </a:solidFill>
                <a:latin typeface="微软雅黑" panose="020B0503020204020204" charset="-122"/>
              </a:rPr>
              <a:t>	所能达到的期望泛化误差下界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泛化性能是由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</a:rPr>
              <a:t>学习算法的能力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数据的充分性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以及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</a:rPr>
              <a:t>学习任务</a:t>
            </a:r>
          </a:p>
          <a:p>
            <a:pPr marL="0" marR="0" lvl="0" indent="0" defTabSz="914400" eaLnBrk="1" fontAlgn="auto" latinLnBrk="0" hangingPunct="1">
              <a:lnSpc>
                <a:spcPts val="281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</a:rPr>
              <a:t>本身的难度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共同决定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0F6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400" y="1879600"/>
            <a:ext cx="4254500" cy="3670300"/>
          </a:xfrm>
          <a:prstGeom prst="rect">
            <a:avLst/>
          </a:prstGeom>
        </p:spPr>
      </p:pic>
      <p:pic>
        <p:nvPicPr>
          <p:cNvPr id="3" name="图片 2" descr="ws_60F7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8900000">
            <a:off x="5220805" y="222610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偏差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方差窘境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6377" y="357121"/>
            <a:ext cx="236064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(bias-variance dillema)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343509" y="1302135"/>
            <a:ext cx="461664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1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一般而言，偏差与方差存在冲突：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7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训练不足时，学习器拟合能</a:t>
            </a: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力不强，偏差主导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随着训练程度加深，学习器</a:t>
            </a: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	拟合能力逐渐增强，方差逐</a:t>
            </a: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	渐主导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训练充足后，学习器的拟合</a:t>
            </a:r>
          </a:p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>
                <a:solidFill>
                  <a:srgbClr val="000000"/>
                </a:solidFill>
                <a:latin typeface="微软雅黑" panose="020B0503020204020204" charset="-122"/>
              </a:rPr>
              <a:t>		能力很强，方差主导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lang="zh-CN" altLang="en-US" sz="2540">
                <a:solidFill>
                  <a:srgbClr val="00FFFF"/>
                </a:solidFill>
                <a:latin typeface="微软雅黑" panose="020B0503020204020204" charset="-122"/>
              </a:rPr>
              <a:t>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39" y="256034"/>
            <a:ext cx="344966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泛化误差 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经验误差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" y="131648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泛化误差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：在“未来”样本上的误差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" y="1834642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经验误差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：在训练集上的误差，亦称“训练误差”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1216" y="2741980"/>
            <a:ext cx="304410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泛化误差越小越好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01216" y="3490645"/>
            <a:ext cx="39674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经验误差是否越小越好？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01216" y="4304794"/>
            <a:ext cx="5780878" cy="40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NO!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因为会出现“</a:t>
            </a:r>
            <a:r>
              <a:rPr lang="zh-CN" altLang="en-US" sz="2795">
                <a:solidFill>
                  <a:srgbClr val="0000FF"/>
                </a:solidFill>
                <a:latin typeface="微软雅黑" panose="020B0503020204020204" charset="-122"/>
              </a:rPr>
              <a:t>过拟合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”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(overfitting)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0F0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1130300"/>
            <a:ext cx="8293100" cy="4991100"/>
          </a:xfrm>
          <a:prstGeom prst="rect">
            <a:avLst/>
          </a:prstGeom>
        </p:spPr>
      </p:pic>
      <p:pic>
        <p:nvPicPr>
          <p:cNvPr id="3" name="图片 2" descr="ws_1101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过拟合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3461" y="357121"/>
            <a:ext cx="124463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(overfitting)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475" y="256034"/>
            <a:ext cx="157575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欠拟合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5769" y="357121"/>
            <a:ext cx="140057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(underfitting)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33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775" y="2014855"/>
            <a:ext cx="4563110" cy="24231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FF0000"/>
                </a:solidFill>
                <a:latin typeface="微软雅黑" panose="020B0503020204020204" charset="-122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>
                <a:solidFill>
                  <a:srgbClr val="FF0000"/>
                </a:solidFill>
                <a:latin typeface="微软雅黑" panose="020B0503020204020204" charset="-122"/>
              </a:rPr>
              <a:t>比较检验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5D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025" y="1236126"/>
            <a:ext cx="560890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关键：怎么获得“测试集”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(test set) 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？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2474" y="1963932"/>
            <a:ext cx="4001095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</a:rPr>
              <a:t>测试集应该与训练集“互斥”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025" y="2921162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常见方法：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1087" y="3579017"/>
            <a:ext cx="26866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留出法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(hold-out)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1087" y="4093895"/>
            <a:ext cx="4001095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交叉验证法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(cross validation)</a:t>
            </a:r>
          </a:p>
          <a:p>
            <a:pPr>
              <a:lnSpc>
                <a:spcPts val="1000"/>
              </a:lnSpc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自助法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(bootstrap)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50669" y="2123694"/>
            <a:ext cx="5542789" cy="1606297"/>
          </a:xfrm>
          <a:custGeom>
            <a:avLst/>
            <a:gdLst/>
            <a:ahLst/>
            <a:cxnLst/>
            <a:rect l="0" t="0" r="0" b="0"/>
            <a:pathLst>
              <a:path w="5542789" h="1606297">
                <a:moveTo>
                  <a:pt x="0" y="1606296"/>
                </a:moveTo>
                <a:lnTo>
                  <a:pt x="5542788" y="1606296"/>
                </a:lnTo>
                <a:lnTo>
                  <a:pt x="5542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D54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85994" y="2123694"/>
            <a:ext cx="1" cy="1605789"/>
          </a:xfrm>
          <a:custGeom>
            <a:avLst/>
            <a:gdLst/>
            <a:ahLst/>
            <a:cxnLst/>
            <a:rect l="0" t="0" r="0" b="0"/>
            <a:pathLst>
              <a:path w="1" h="1605789">
                <a:moveTo>
                  <a:pt x="0" y="0"/>
                </a:moveTo>
                <a:lnTo>
                  <a:pt x="0" y="16057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49908" y="1450847"/>
            <a:ext cx="5542788" cy="678181"/>
          </a:xfrm>
          <a:custGeom>
            <a:avLst/>
            <a:gdLst/>
            <a:ahLst/>
            <a:cxnLst/>
            <a:rect l="0" t="0" r="0" b="0"/>
            <a:pathLst>
              <a:path w="5542788" h="678181">
                <a:moveTo>
                  <a:pt x="0" y="678180"/>
                </a:moveTo>
                <a:cubicBezTo>
                  <a:pt x="0" y="490855"/>
                  <a:pt x="25272" y="339091"/>
                  <a:pt x="56514" y="339091"/>
                </a:cubicBezTo>
                <a:lnTo>
                  <a:pt x="2714878" y="339091"/>
                </a:lnTo>
                <a:cubicBezTo>
                  <a:pt x="2746120" y="339091"/>
                  <a:pt x="2771394" y="187326"/>
                  <a:pt x="2771394" y="0"/>
                </a:cubicBezTo>
                <a:cubicBezTo>
                  <a:pt x="2771394" y="187326"/>
                  <a:pt x="2796667" y="339091"/>
                  <a:pt x="2827908" y="339091"/>
                </a:cubicBezTo>
                <a:lnTo>
                  <a:pt x="5486273" y="339091"/>
                </a:lnTo>
                <a:cubicBezTo>
                  <a:pt x="5517514" y="339091"/>
                  <a:pt x="5542787" y="490855"/>
                  <a:pt x="5542787" y="678180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88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78607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FF"/>
                </a:solidFill>
                <a:latin typeface="微软雅黑" panose="020B0503020204020204" charset="-122"/>
              </a:rPr>
              <a:t>训练集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1246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>
                <a:solidFill>
                  <a:srgbClr val="0000FF"/>
                </a:solidFill>
                <a:latin typeface="微软雅黑" panose="020B0503020204020204" charset="-122"/>
              </a:rPr>
              <a:t>测试集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5014193" cy="10567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留出法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0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</a:rPr>
              <a:t>拥有的数据集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9827" y="3905126"/>
            <a:ext cx="64184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注意：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24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保持数据分布一致性 （例如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分层采样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多次重复划分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例如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: 100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次随机划分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测试集不能太大、不能太小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例如：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1/5~1/3)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BE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104900"/>
            <a:ext cx="8648700" cy="4686300"/>
          </a:xfrm>
          <a:prstGeom prst="rect">
            <a:avLst/>
          </a:prstGeom>
        </p:spPr>
      </p:pic>
      <p:pic>
        <p:nvPicPr>
          <p:cNvPr id="3" name="图片 2" descr="ws_1BF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240794"/>
            <a:ext cx="2431756" cy="4345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5"/>
              </a:lnSpc>
            </a:pPr>
            <a:r>
              <a:rPr lang="en-US" altLang="zh-CN" sz="2795" i="1">
                <a:solidFill>
                  <a:srgbClr val="000000"/>
                </a:solidFill>
                <a:latin typeface="Palatino Linotype" panose="02040502050505030304"/>
              </a:rPr>
              <a:t>k</a:t>
            </a:r>
            <a:r>
              <a:rPr lang="en-US" altLang="zh-CN" sz="2795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折交叉验证法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4797" y="967358"/>
            <a:ext cx="291746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</a:rPr>
              <a:t>若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/>
              </a:rPr>
              <a:t>k = m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</a:rPr>
              <a:t>，则得到“留一法”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75909" y="1527175"/>
            <a:ext cx="2013372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>
                <a:solidFill>
                  <a:srgbClr val="0000FF"/>
                </a:solidFill>
                <a:latin typeface="Times New Roman" panose="02020603050405020304"/>
              </a:rPr>
              <a:t>(leave-one-out, LOO)</a:t>
            </a:r>
            <a:endParaRPr lang="zh-CN" altLang="en-US">
              <a:solidFill>
                <a:srgbClr val="0000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E7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1E8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200" y="4597400"/>
            <a:ext cx="2641600" cy="660400"/>
          </a:xfrm>
          <a:prstGeom prst="rect">
            <a:avLst/>
          </a:prstGeom>
        </p:spPr>
      </p:pic>
      <p:pic>
        <p:nvPicPr>
          <p:cNvPr id="4" name="图片 3" descr="ws_1E90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8900000">
            <a:off x="2938060" y="4508853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57647" y="5408583"/>
            <a:ext cx="127000" cy="2698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481511" y="4965402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265" y="330835"/>
            <a:ext cx="6634480" cy="16021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自助法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5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基于“自助采样”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(bootsrap sampling)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en-US" altLang="zh-CN" sz="2005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charset="-122"/>
              </a:rPr>
              <a:t>亦称“有放回采样”、“可重复采样”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1713" y="4253989"/>
            <a:ext cx="285494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约有 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36.8% </a:t>
            </a: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的样本不出现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6840" y="4186986"/>
            <a:ext cx="363080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FF0000"/>
                </a:solidFill>
                <a:latin typeface="Wingdings" panose="05000000000000000000"/>
              </a:rPr>
              <a:t>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</a:rPr>
              <a:t>训练集与原样本集同规模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190" y="4815840"/>
            <a:ext cx="6803390" cy="11639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/>
              <a:t>	</a:t>
            </a:r>
            <a:r>
              <a:rPr lang="zh-CN" altLang="en-US" sz="2400">
                <a:solidFill>
                  <a:srgbClr val="0000FF"/>
                </a:solidFill>
                <a:latin typeface="Wingdings" panose="05000000000000000000"/>
              </a:rPr>
              <a:t>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</a:rPr>
              <a:t>数据分布有所改变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z="2005">
                <a:solidFill>
                  <a:srgbClr val="000000"/>
                </a:solidFill>
                <a:latin typeface="微软雅黑" panose="020B0503020204020204" charset="-122"/>
              </a:rPr>
              <a:t>“包外估计”</a:t>
            </a:r>
            <a:r>
              <a:rPr lang="en-US" altLang="zh-CN" sz="2005">
                <a:solidFill>
                  <a:srgbClr val="000000"/>
                </a:solidFill>
                <a:latin typeface="Times New Roman" panose="02020603050405020304"/>
              </a:rPr>
              <a:t>(out-of-bag estimation)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670</Words>
  <Application>Microsoft Office PowerPoint</Application>
  <PresentationFormat>全屏显示(4:3)</PresentationFormat>
  <Paragraphs>316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Palatino Linotype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184263343@qq.com</cp:lastModifiedBy>
  <cp:revision>13</cp:revision>
  <dcterms:created xsi:type="dcterms:W3CDTF">2017-09-13T08:31:00Z</dcterms:created>
  <dcterms:modified xsi:type="dcterms:W3CDTF">2018-10-29T12:14:56Z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