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78" r:id="rId3"/>
    <p:sldId id="279" r:id="rId4"/>
    <p:sldId id="257" r:id="rId5"/>
    <p:sldId id="28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84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81" r:id="rId24"/>
    <p:sldId id="274" r:id="rId25"/>
    <p:sldId id="275" r:id="rId26"/>
    <p:sldId id="276" r:id="rId27"/>
    <p:sldId id="282" r:id="rId28"/>
    <p:sldId id="28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DE627-5884-474C-94EE-14D6E783B55C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139F7-A882-4262-900D-D79AC33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0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F57A3-E07D-4809-9059-BDC4099BE7E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4" Type="http://schemas.openxmlformats.org/officeDocument/2006/relationships/image" Target="../media/image5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eg"/><Relationship Id="rId3" Type="http://schemas.openxmlformats.org/officeDocument/2006/relationships/image" Target="../media/image60.jpeg"/><Relationship Id="rId7" Type="http://schemas.openxmlformats.org/officeDocument/2006/relationships/image" Target="../media/image64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jpeg"/><Relationship Id="rId5" Type="http://schemas.openxmlformats.org/officeDocument/2006/relationships/image" Target="../media/image62.jpeg"/><Relationship Id="rId4" Type="http://schemas.openxmlformats.org/officeDocument/2006/relationships/image" Target="../media/image6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jpeg"/><Relationship Id="rId13" Type="http://schemas.openxmlformats.org/officeDocument/2006/relationships/image" Target="../media/image80.jpeg"/><Relationship Id="rId3" Type="http://schemas.openxmlformats.org/officeDocument/2006/relationships/image" Target="../media/image70.jpeg"/><Relationship Id="rId7" Type="http://schemas.openxmlformats.org/officeDocument/2006/relationships/image" Target="../media/image74.jpeg"/><Relationship Id="rId12" Type="http://schemas.openxmlformats.org/officeDocument/2006/relationships/image" Target="../media/image79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jpeg"/><Relationship Id="rId11" Type="http://schemas.openxmlformats.org/officeDocument/2006/relationships/image" Target="../media/image78.jpeg"/><Relationship Id="rId5" Type="http://schemas.openxmlformats.org/officeDocument/2006/relationships/image" Target="../media/image72.jpeg"/><Relationship Id="rId10" Type="http://schemas.openxmlformats.org/officeDocument/2006/relationships/image" Target="../media/image77.jpeg"/><Relationship Id="rId4" Type="http://schemas.openxmlformats.org/officeDocument/2006/relationships/image" Target="../media/image71.jpeg"/><Relationship Id="rId9" Type="http://schemas.openxmlformats.org/officeDocument/2006/relationships/image" Target="../media/image7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jpe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jpeg"/><Relationship Id="rId3" Type="http://schemas.openxmlformats.org/officeDocument/2006/relationships/image" Target="../media/image87.jpeg"/><Relationship Id="rId7" Type="http://schemas.openxmlformats.org/officeDocument/2006/relationships/image" Target="../media/image91.jpeg"/><Relationship Id="rId12" Type="http://schemas.openxmlformats.org/officeDocument/2006/relationships/image" Target="../media/image96.jpeg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jpeg"/><Relationship Id="rId11" Type="http://schemas.openxmlformats.org/officeDocument/2006/relationships/image" Target="../media/image95.jpeg"/><Relationship Id="rId5" Type="http://schemas.openxmlformats.org/officeDocument/2006/relationships/image" Target="../media/image89.jpeg"/><Relationship Id="rId10" Type="http://schemas.openxmlformats.org/officeDocument/2006/relationships/image" Target="../media/image94.jpeg"/><Relationship Id="rId4" Type="http://schemas.openxmlformats.org/officeDocument/2006/relationships/image" Target="../media/image88.jpeg"/><Relationship Id="rId9" Type="http://schemas.openxmlformats.org/officeDocument/2006/relationships/image" Target="../media/image9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eg"/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0.jpeg"/><Relationship Id="rId4" Type="http://schemas.openxmlformats.org/officeDocument/2006/relationships/image" Target="../media/image99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jpeg"/><Relationship Id="rId3" Type="http://schemas.openxmlformats.org/officeDocument/2006/relationships/image" Target="../media/image102.jpeg"/><Relationship Id="rId7" Type="http://schemas.openxmlformats.org/officeDocument/2006/relationships/image" Target="../media/image106.jpeg"/><Relationship Id="rId12" Type="http://schemas.openxmlformats.org/officeDocument/2006/relationships/image" Target="../media/image111.jpeg"/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jpeg"/><Relationship Id="rId11" Type="http://schemas.openxmlformats.org/officeDocument/2006/relationships/image" Target="../media/image110.jpeg"/><Relationship Id="rId5" Type="http://schemas.openxmlformats.org/officeDocument/2006/relationships/image" Target="../media/image104.jpeg"/><Relationship Id="rId10" Type="http://schemas.openxmlformats.org/officeDocument/2006/relationships/image" Target="../media/image109.jpeg"/><Relationship Id="rId4" Type="http://schemas.openxmlformats.org/officeDocument/2006/relationships/image" Target="../media/image103.jpeg"/><Relationship Id="rId9" Type="http://schemas.openxmlformats.org/officeDocument/2006/relationships/image" Target="../media/image108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jpeg"/><Relationship Id="rId3" Type="http://schemas.openxmlformats.org/officeDocument/2006/relationships/image" Target="../media/image113.jpeg"/><Relationship Id="rId7" Type="http://schemas.openxmlformats.org/officeDocument/2006/relationships/image" Target="../media/image117.jpeg"/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jpeg"/><Relationship Id="rId5" Type="http://schemas.openxmlformats.org/officeDocument/2006/relationships/image" Target="../media/image115.jpeg"/><Relationship Id="rId10" Type="http://schemas.openxmlformats.org/officeDocument/2006/relationships/image" Target="../media/image120.jpeg"/><Relationship Id="rId4" Type="http://schemas.openxmlformats.org/officeDocument/2006/relationships/image" Target="../media/image114.jpeg"/><Relationship Id="rId9" Type="http://schemas.openxmlformats.org/officeDocument/2006/relationships/image" Target="../media/image11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jpe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eg"/><Relationship Id="rId2" Type="http://schemas.openxmlformats.org/officeDocument/2006/relationships/image" Target="../media/image1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12" Type="http://schemas.openxmlformats.org/officeDocument/2006/relationships/image" Target="../media/image39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11" Type="http://schemas.openxmlformats.org/officeDocument/2006/relationships/image" Target="../media/image38.jpeg"/><Relationship Id="rId5" Type="http://schemas.openxmlformats.org/officeDocument/2006/relationships/image" Target="../media/image32.jpeg"/><Relationship Id="rId10" Type="http://schemas.openxmlformats.org/officeDocument/2006/relationships/image" Target="../media/image37.jpeg"/><Relationship Id="rId4" Type="http://schemas.openxmlformats.org/officeDocument/2006/relationships/image" Target="../media/image31.jpeg"/><Relationship Id="rId9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99C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035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732878" y="2746327"/>
            <a:ext cx="4114800" cy="36169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5190"/>
              </a:lnSpc>
              <a:buClrTx/>
              <a:buSzTx/>
              <a:buNone/>
              <a:tabLst>
                <a:tab pos="4013200" algn="l"/>
              </a:tabLst>
              <a:defRPr/>
            </a:pPr>
            <a:r>
              <a:rPr lang="zh-CN" altLang="en-US" sz="5400" dirty="0">
                <a:solidFill>
                  <a:srgbClr val="0000FF"/>
                </a:solidFill>
                <a:latin typeface="微软雅黑" panose="020B0503020204020204" charset="-122"/>
              </a:rPr>
              <a:t>三、线性模型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015"/>
              </a:lnSpc>
              <a:buClrTx/>
              <a:buSzTx/>
              <a:buNone/>
              <a:tabLst>
                <a:tab pos="4013200" algn="l"/>
              </a:tabLst>
              <a:defRPr/>
            </a:pPr>
            <a:r>
              <a:rPr lang="zh-CN" altLang="en-US" sz="5400" dirty="0">
                <a:solidFill>
                  <a:srgbClr val="0000FF"/>
                </a:solidFill>
                <a:latin typeface="微软雅黑" panose="020B0503020204020204" charset="-122"/>
              </a:rPr>
              <a:t>	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64236" y="2593848"/>
            <a:ext cx="3840480" cy="461773"/>
          </a:xfrm>
          <a:custGeom>
            <a:avLst/>
            <a:gdLst/>
            <a:ahLst/>
            <a:cxnLst/>
            <a:rect l="0" t="0" r="0" b="0"/>
            <a:pathLst>
              <a:path w="3840480" h="461773">
                <a:moveTo>
                  <a:pt x="0" y="461772"/>
                </a:moveTo>
                <a:lnTo>
                  <a:pt x="3840479" y="461772"/>
                </a:lnTo>
                <a:lnTo>
                  <a:pt x="3840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AA09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1000" y="1206500"/>
            <a:ext cx="3467100" cy="1054100"/>
          </a:xfrm>
          <a:prstGeom prst="rect">
            <a:avLst/>
          </a:prstGeom>
        </p:spPr>
      </p:pic>
      <p:pic>
        <p:nvPicPr>
          <p:cNvPr id="4" name="图片 3" descr="ws_AA1A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3800" y="3467100"/>
            <a:ext cx="2400300" cy="622300"/>
          </a:xfrm>
          <a:prstGeom prst="rect">
            <a:avLst/>
          </a:prstGeom>
        </p:spPr>
      </p:pic>
      <p:pic>
        <p:nvPicPr>
          <p:cNvPr id="5" name="图片 4" descr="ws_AA1B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9300" y="5321300"/>
            <a:ext cx="1041400" cy="508000"/>
          </a:xfrm>
          <a:prstGeom prst="rect">
            <a:avLst/>
          </a:prstGeom>
        </p:spPr>
      </p:pic>
      <p:pic>
        <p:nvPicPr>
          <p:cNvPr id="6" name="图片 5" descr="ws_AA1C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1500" y="2336800"/>
            <a:ext cx="4483100" cy="3924300"/>
          </a:xfrm>
          <a:prstGeom prst="rect">
            <a:avLst/>
          </a:prstGeom>
        </p:spPr>
      </p:pic>
      <p:pic>
        <p:nvPicPr>
          <p:cNvPr id="7" name="图片 6" descr="ws_AA1D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2513509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线性模型的变化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5066" y="1332773"/>
            <a:ext cx="1128514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对于样例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44240" y="1332773"/>
            <a:ext cx="5078313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若希望线性模型的预测值逼近真实标记，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9709" y="1900965"/>
            <a:ext cx="3731791" cy="31418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则得到线性回归模型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205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</a:rPr>
              <a:t>令预测值逼近 </a:t>
            </a:r>
            <a:r>
              <a:rPr lang="en-US" altLang="zh-CN" sz="2400" dirty="0">
                <a:solidFill>
                  <a:srgbClr val="FF0000"/>
                </a:solidFill>
                <a:latin typeface="Palatino Linotype" panose="02040502050505030304"/>
              </a:rPr>
              <a:t>y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</a:rPr>
              <a:t>的衍生物？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32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</a:rPr>
              <a:t>	</a:t>
            </a: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若令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39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	则得到对数线性回归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495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/>
              </a:rPr>
              <a:t>(log-linear regression)</a:t>
            </a:r>
            <a:endParaRPr lang="zh-CN" altLang="en-US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1708" y="5483138"/>
            <a:ext cx="128240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实际是在用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9777" y="5483138"/>
            <a:ext cx="730969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逼近 </a:t>
            </a:r>
            <a:r>
              <a:rPr lang="en-US" altLang="zh-CN" sz="2005">
                <a:solidFill>
                  <a:srgbClr val="000000"/>
                </a:solidFill>
                <a:latin typeface="Palatino Linotype" panose="02040502050505030304"/>
              </a:rPr>
              <a:t>y</a:t>
            </a:r>
            <a:endParaRPr lang="zh-CN" altLang="en-US" sz="2005">
              <a:solidFill>
                <a:srgbClr val="000000"/>
              </a:solidFill>
              <a:latin typeface="Palatino Linotype" panose="0204050205050503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962288" y="1855854"/>
            <a:ext cx="2847502" cy="1"/>
          </a:xfrm>
          <a:custGeom>
            <a:avLst/>
            <a:gdLst/>
            <a:ahLst/>
            <a:cxnLst/>
            <a:rect l="0" t="0" r="0" b="0"/>
            <a:pathLst>
              <a:path w="2847502" h="1">
                <a:moveTo>
                  <a:pt x="0" y="0"/>
                </a:moveTo>
                <a:lnTo>
                  <a:pt x="2847501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510534" y="1866138"/>
            <a:ext cx="697231" cy="1"/>
          </a:xfrm>
          <a:custGeom>
            <a:avLst/>
            <a:gdLst/>
            <a:ahLst/>
            <a:cxnLst/>
            <a:rect l="0" t="0" r="0" b="0"/>
            <a:pathLst>
              <a:path w="697231" h="1">
                <a:moveTo>
                  <a:pt x="0" y="0"/>
                </a:moveTo>
                <a:lnTo>
                  <a:pt x="697230" y="0"/>
                </a:lnTo>
              </a:path>
            </a:pathLst>
          </a:custGeom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170326" y="4108570"/>
            <a:ext cx="1479857" cy="1"/>
          </a:xfrm>
          <a:custGeom>
            <a:avLst/>
            <a:gdLst/>
            <a:ahLst/>
            <a:cxnLst/>
            <a:rect l="0" t="0" r="0" b="0"/>
            <a:pathLst>
              <a:path w="1479857" h="1">
                <a:moveTo>
                  <a:pt x="0" y="0"/>
                </a:moveTo>
                <a:lnTo>
                  <a:pt x="147985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AD3A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6400" y="1397000"/>
            <a:ext cx="2870200" cy="1308100"/>
          </a:xfrm>
          <a:prstGeom prst="rect">
            <a:avLst/>
          </a:prstGeom>
        </p:spPr>
      </p:pic>
      <p:pic>
        <p:nvPicPr>
          <p:cNvPr id="6" name="图片 5" descr="ws_AD3B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9000" y="3784600"/>
            <a:ext cx="1498600" cy="330200"/>
          </a:xfrm>
          <a:prstGeom prst="rect">
            <a:avLst/>
          </a:prstGeom>
        </p:spPr>
      </p:pic>
      <p:pic>
        <p:nvPicPr>
          <p:cNvPr id="7" name="图片 6" descr="ws_AD4B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0700" y="4216400"/>
            <a:ext cx="2413000" cy="635000"/>
          </a:xfrm>
          <a:prstGeom prst="rect">
            <a:avLst/>
          </a:prstGeom>
        </p:spPr>
      </p:pic>
      <p:pic>
        <p:nvPicPr>
          <p:cNvPr id="8" name="图片 7" descr="ws_AD4C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18541" y="321726"/>
            <a:ext cx="3507370" cy="15132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10"/>
              </a:lnSpc>
              <a:buClrTx/>
              <a:buSzTx/>
              <a:buNone/>
              <a:tabLst>
                <a:tab pos="685800" algn="l"/>
              </a:tabLst>
              <a:defRPr/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广义</a:t>
            </a: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(generalized)</a:t>
            </a: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线性模型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4070"/>
              </a:lnSpc>
              <a:buClrTx/>
              <a:buSzTx/>
              <a:buNone/>
              <a:tabLst>
                <a:tab pos="685800" algn="l"/>
              </a:tabLst>
              <a:defRPr/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	一般形式</a:t>
            </a:r>
            <a:r>
              <a:rPr lang="en-US" altLang="zh-CN" sz="2795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lang="zh-CN" altLang="en-US" sz="279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53235" y="2877947"/>
            <a:ext cx="2861361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单调可微的 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charset="-122"/>
              </a:rPr>
              <a:t>联系函数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13478" y="2898139"/>
            <a:ext cx="1340110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(link function)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53235" y="3805721"/>
            <a:ext cx="282129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lang="zh-CN" altLang="en-US" sz="2200">
                <a:solidFill>
                  <a:srgbClr val="000000"/>
                </a:solidFill>
                <a:latin typeface="微软雅黑" panose="020B0503020204020204" charset="-122"/>
              </a:rPr>
              <a:t>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10534" y="3856742"/>
            <a:ext cx="2795637" cy="17953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5"/>
              </a:lnSpc>
              <a:buClrTx/>
              <a:buSzTx/>
              <a:buNone/>
              <a:tabLst>
                <a:tab pos="190500" algn="l"/>
              </a:tabLst>
              <a:defRPr/>
            </a:pPr>
            <a:r>
              <a:rPr lang="zh-CN" altLang="en-US" dirty="0"/>
              <a:t>	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charset="-122"/>
              </a:rPr>
              <a:t>则得到 对数线性回归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200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200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200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200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200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200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200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200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900"/>
              </a:lnSpc>
              <a:buClrTx/>
              <a:buSzTx/>
              <a:buNone/>
              <a:tabLst>
                <a:tab pos="190500" algn="l"/>
              </a:tabLst>
              <a:defRPr/>
            </a:pPr>
            <a:r>
              <a:rPr lang="en-US" altLang="zh-CN" sz="3205" dirty="0">
                <a:solidFill>
                  <a:srgbClr val="000000"/>
                </a:solidFill>
                <a:latin typeface="Times New Roman" panose="02020603050405020304"/>
              </a:rPr>
              <a:t>… …</a:t>
            </a:r>
            <a:endParaRPr lang="zh-CN" altLang="en-US" sz="3205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012904" y="1524212"/>
            <a:ext cx="1644292" cy="1"/>
          </a:xfrm>
          <a:custGeom>
            <a:avLst/>
            <a:gdLst/>
            <a:ahLst/>
            <a:cxnLst/>
            <a:rect l="0" t="0" r="0" b="0"/>
            <a:pathLst>
              <a:path w="1644292" h="1">
                <a:moveTo>
                  <a:pt x="0" y="0"/>
                </a:moveTo>
                <a:lnTo>
                  <a:pt x="1644291" y="0"/>
                </a:lnTo>
              </a:path>
            </a:pathLst>
          </a:cu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013380" y="2024100"/>
            <a:ext cx="1221134" cy="1"/>
          </a:xfrm>
          <a:custGeom>
            <a:avLst/>
            <a:gdLst/>
            <a:ahLst/>
            <a:cxnLst/>
            <a:rect l="0" t="0" r="0" b="0"/>
            <a:pathLst>
              <a:path w="1221134" h="1">
                <a:moveTo>
                  <a:pt x="0" y="0"/>
                </a:moveTo>
                <a:lnTo>
                  <a:pt x="122113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000750" y="1210817"/>
            <a:ext cx="300229" cy="833629"/>
          </a:xfrm>
          <a:custGeom>
            <a:avLst/>
            <a:gdLst/>
            <a:ahLst/>
            <a:cxnLst/>
            <a:rect l="0" t="0" r="0" b="0"/>
            <a:pathLst>
              <a:path w="300229" h="833629">
                <a:moveTo>
                  <a:pt x="0" y="0"/>
                </a:moveTo>
                <a:cubicBezTo>
                  <a:pt x="82930" y="0"/>
                  <a:pt x="150114" y="11177"/>
                  <a:pt x="150114" y="25019"/>
                </a:cubicBezTo>
                <a:lnTo>
                  <a:pt x="150114" y="391796"/>
                </a:lnTo>
                <a:cubicBezTo>
                  <a:pt x="150114" y="405638"/>
                  <a:pt x="217296" y="416815"/>
                  <a:pt x="300228" y="416815"/>
                </a:cubicBezTo>
                <a:cubicBezTo>
                  <a:pt x="217296" y="416815"/>
                  <a:pt x="150114" y="427990"/>
                  <a:pt x="150114" y="441834"/>
                </a:cubicBezTo>
                <a:lnTo>
                  <a:pt x="150114" y="808609"/>
                </a:lnTo>
                <a:cubicBezTo>
                  <a:pt x="150114" y="822453"/>
                  <a:pt x="82930" y="833628"/>
                  <a:pt x="0" y="833628"/>
                </a:cubicBezTo>
              </a:path>
            </a:pathLst>
          </a:custGeom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005652" y="4494586"/>
            <a:ext cx="1974639" cy="1"/>
          </a:xfrm>
          <a:custGeom>
            <a:avLst/>
            <a:gdLst/>
            <a:ahLst/>
            <a:cxnLst/>
            <a:rect l="0" t="0" r="0" b="0"/>
            <a:pathLst>
              <a:path w="1974639" h="1">
                <a:moveTo>
                  <a:pt x="0" y="0"/>
                </a:moveTo>
                <a:lnTo>
                  <a:pt x="1974638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986407" y="4575555"/>
            <a:ext cx="1201294" cy="1256832"/>
          </a:xfrm>
          <a:custGeom>
            <a:avLst/>
            <a:gdLst/>
            <a:ahLst/>
            <a:cxnLst/>
            <a:rect l="0" t="0" r="0" b="0"/>
            <a:pathLst>
              <a:path w="1201294" h="1256832">
                <a:moveTo>
                  <a:pt x="0" y="136145"/>
                </a:moveTo>
                <a:lnTo>
                  <a:pt x="984885" y="1180580"/>
                </a:lnTo>
                <a:lnTo>
                  <a:pt x="912748" y="1248588"/>
                </a:lnTo>
                <a:lnTo>
                  <a:pt x="1193038" y="1256831"/>
                </a:lnTo>
                <a:lnTo>
                  <a:pt x="1201293" y="976504"/>
                </a:lnTo>
                <a:lnTo>
                  <a:pt x="1129157" y="1044550"/>
                </a:lnTo>
                <a:lnTo>
                  <a:pt x="144272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441436" y="6207222"/>
            <a:ext cx="1499847" cy="1"/>
          </a:xfrm>
          <a:custGeom>
            <a:avLst/>
            <a:gdLst/>
            <a:ahLst/>
            <a:cxnLst/>
            <a:rect l="0" t="0" r="0" b="0"/>
            <a:pathLst>
              <a:path w="1499847" h="1">
                <a:moveTo>
                  <a:pt x="0" y="0"/>
                </a:moveTo>
                <a:lnTo>
                  <a:pt x="149984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ws_B04A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3251200"/>
            <a:ext cx="2006600" cy="1244600"/>
          </a:xfrm>
          <a:prstGeom prst="rect">
            <a:avLst/>
          </a:prstGeom>
        </p:spPr>
      </p:pic>
      <p:pic>
        <p:nvPicPr>
          <p:cNvPr id="9" name="图片 8" descr="ws_B04B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0500" y="1219200"/>
            <a:ext cx="1663700" cy="292100"/>
          </a:xfrm>
          <a:prstGeom prst="rect">
            <a:avLst/>
          </a:prstGeom>
        </p:spPr>
      </p:pic>
      <p:pic>
        <p:nvPicPr>
          <p:cNvPr id="10" name="图片 9" descr="ws_B04C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0500" y="1701800"/>
            <a:ext cx="1244600" cy="330200"/>
          </a:xfrm>
          <a:prstGeom prst="rect">
            <a:avLst/>
          </a:prstGeom>
        </p:spPr>
      </p:pic>
      <p:pic>
        <p:nvPicPr>
          <p:cNvPr id="11" name="图片 10" descr="ws_B04D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35400" y="2184400"/>
            <a:ext cx="5168900" cy="2755900"/>
          </a:xfrm>
          <a:prstGeom prst="rect">
            <a:avLst/>
          </a:prstGeom>
        </p:spPr>
      </p:pic>
      <p:pic>
        <p:nvPicPr>
          <p:cNvPr id="12" name="图片 11" descr="ws_B05D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29000" y="5549900"/>
            <a:ext cx="1524000" cy="660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18900000">
            <a:off x="4242105" y="3368539"/>
            <a:ext cx="65" cy="2507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 dirty="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470379" y="3140265"/>
            <a:ext cx="65" cy="2507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 dirty="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698653" y="2911990"/>
            <a:ext cx="65" cy="2507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 dirty="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二分类任务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15938" y="1338798"/>
            <a:ext cx="1309654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lang="zh-CN" altLang="en-US" sz="2005">
                <a:solidFill>
                  <a:srgbClr val="0000FF"/>
                </a:solidFill>
                <a:latin typeface="微软雅黑" panose="020B0503020204020204" charset="-122"/>
              </a:rPr>
              <a:t>找 </a:t>
            </a:r>
            <a:r>
              <a:rPr lang="en-US" altLang="zh-CN" sz="2005" i="1">
                <a:solidFill>
                  <a:srgbClr val="0000FF"/>
                </a:solidFill>
                <a:latin typeface="Palatino Linotype" panose="02040502050505030304"/>
              </a:rPr>
              <a:t>z </a:t>
            </a:r>
            <a:r>
              <a:rPr lang="zh-CN" altLang="en-US" sz="2005">
                <a:solidFill>
                  <a:srgbClr val="0000FF"/>
                </a:solidFill>
                <a:latin typeface="微软雅黑" panose="020B0503020204020204" charset="-122"/>
              </a:rPr>
              <a:t>和 </a:t>
            </a:r>
            <a:r>
              <a:rPr lang="en-US" altLang="zh-CN" sz="2005" i="1">
                <a:solidFill>
                  <a:srgbClr val="0000FF"/>
                </a:solidFill>
                <a:latin typeface="Palatino Linotype" panose="02040502050505030304"/>
              </a:rPr>
              <a:t>y </a:t>
            </a:r>
            <a:r>
              <a:rPr lang="zh-CN" altLang="en-US" sz="2005">
                <a:solidFill>
                  <a:srgbClr val="0000FF"/>
                </a:solidFill>
                <a:latin typeface="微软雅黑" panose="020B0503020204020204" charset="-122"/>
              </a:rPr>
              <a:t>的</a:t>
            </a:r>
          </a:p>
          <a:p>
            <a:pPr>
              <a:lnSpc>
                <a:spcPts val="2115"/>
              </a:lnSpc>
            </a:pPr>
            <a:r>
              <a:rPr lang="zh-CN" altLang="en-US" sz="2005">
                <a:solidFill>
                  <a:srgbClr val="0000FF"/>
                </a:solidFill>
                <a:latin typeface="微软雅黑" panose="020B0503020204020204" charset="-122"/>
              </a:rPr>
              <a:t>联系函数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9947" y="5020890"/>
            <a:ext cx="2051844" cy="8592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0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dirty="0"/>
              <a:t>	</a:t>
            </a:r>
            <a:r>
              <a:rPr lang="zh-CN" altLang="en-US" sz="2005" dirty="0">
                <a:solidFill>
                  <a:srgbClr val="000000"/>
                </a:solidFill>
                <a:latin typeface="微软雅黑" panose="020B0503020204020204" charset="-122"/>
              </a:rPr>
              <a:t>性质不好</a:t>
            </a:r>
            <a:r>
              <a:rPr lang="en-US" altLang="zh-CN" sz="2005" dirty="0">
                <a:solidFill>
                  <a:srgbClr val="000000"/>
                </a:solidFill>
                <a:latin typeface="Times New Roman" panose="02020603050405020304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ts val="2270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005" dirty="0">
                <a:solidFill>
                  <a:srgbClr val="000000"/>
                </a:solidFill>
                <a:latin typeface="微软雅黑" panose="020B0503020204020204" charset="-122"/>
              </a:rPr>
              <a:t>需找</a:t>
            </a:r>
            <a:r>
              <a:rPr lang="zh-CN" altLang="en-US" sz="2005" dirty="0">
                <a:solidFill>
                  <a:srgbClr val="FF0000"/>
                </a:solidFill>
                <a:latin typeface="微软雅黑" panose="020B0503020204020204" charset="-122"/>
              </a:rPr>
              <a:t>“替代函数”</a:t>
            </a:r>
          </a:p>
          <a:p>
            <a:pPr marL="0" marR="0" lvl="0" indent="0" defTabSz="914400" eaLnBrk="1" fontAlgn="auto" latinLnBrk="0" hangingPunct="1">
              <a:lnSpc>
                <a:spcPts val="2030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</a:rPr>
              <a:t>(surrogate function)</a:t>
            </a:r>
            <a:endParaRPr lang="zh-CN" altLang="en-US" sz="1595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4840" y="1314344"/>
            <a:ext cx="3334246" cy="38087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5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zh-CN" altLang="en-US" sz="2005" dirty="0">
                <a:solidFill>
                  <a:srgbClr val="000000"/>
                </a:solidFill>
                <a:latin typeface="微软雅黑" panose="020B0503020204020204" charset="-122"/>
              </a:rPr>
              <a:t>线性回归模型产生的实值输出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zh-CN" altLang="en-US" sz="2005" dirty="0">
                <a:solidFill>
                  <a:srgbClr val="000000"/>
                </a:solidFill>
                <a:latin typeface="微软雅黑" panose="020B0503020204020204" charset="-122"/>
              </a:rPr>
              <a:t>			期望输出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87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zh-CN" altLang="en-US" sz="2005" dirty="0">
                <a:solidFill>
                  <a:srgbClr val="000000"/>
                </a:solidFill>
                <a:latin typeface="微软雅黑" panose="020B0503020204020204" charset="-122"/>
              </a:rPr>
              <a:t>	理想的“单位阶跃函数”</a:t>
            </a:r>
          </a:p>
          <a:p>
            <a:pPr marL="0" marR="0" lvl="0" indent="0" defTabSz="914400" eaLnBrk="1" fontAlgn="auto" latinLnBrk="0" hangingPunct="1">
              <a:lnSpc>
                <a:spcPts val="2275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zh-CN" altLang="en-US" sz="2005" dirty="0">
                <a:solidFill>
                  <a:srgbClr val="000000"/>
                </a:solidFill>
                <a:latin typeface="微软雅黑" panose="020B0503020204020204" charset="-122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/>
              </a:rPr>
              <a:t>(unit-step function)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005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/>
              </a:rPr>
              <a:t>				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</a:rPr>
              <a:t>常用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51733" y="5097526"/>
            <a:ext cx="2308324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单调可微、任意阶可导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26634" y="5558637"/>
            <a:ext cx="1846659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</a:rPr>
              <a:t>对数几率函数</a:t>
            </a:r>
          </a:p>
          <a:p>
            <a:pPr>
              <a:lnSpc>
                <a:spcPts val="2020"/>
              </a:lnSpc>
            </a:pPr>
            <a:r>
              <a:rPr lang="en-US" altLang="zh-CN" sz="1595">
                <a:solidFill>
                  <a:srgbClr val="FF0000"/>
                </a:solidFill>
                <a:latin typeface="Times New Roman" panose="02020603050405020304"/>
              </a:rPr>
              <a:t>(logistic function)</a:t>
            </a:r>
          </a:p>
          <a:p>
            <a:pPr>
              <a:lnSpc>
                <a:spcPts val="2060"/>
              </a:lnSpc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</a:rPr>
              <a:t>简称“对率函数”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3E8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B3F9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100" y="1524000"/>
            <a:ext cx="1536700" cy="660400"/>
          </a:xfrm>
          <a:prstGeom prst="rect">
            <a:avLst/>
          </a:prstGeom>
        </p:spPr>
      </p:pic>
      <p:pic>
        <p:nvPicPr>
          <p:cNvPr id="4" name="图片 3" descr="ws_B3FA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86100" y="1524000"/>
            <a:ext cx="2298700" cy="660400"/>
          </a:xfrm>
          <a:prstGeom prst="rect">
            <a:avLst/>
          </a:prstGeom>
        </p:spPr>
      </p:pic>
      <p:pic>
        <p:nvPicPr>
          <p:cNvPr id="5" name="图片 4" descr="ws_B3FB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3400" y="2374900"/>
            <a:ext cx="2552700" cy="800100"/>
          </a:xfrm>
          <a:prstGeom prst="rect">
            <a:avLst/>
          </a:prstGeom>
        </p:spPr>
      </p:pic>
      <p:pic>
        <p:nvPicPr>
          <p:cNvPr id="6" name="图片 5" descr="ws_B40B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8541" y="321726"/>
            <a:ext cx="2877391" cy="24493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对率回归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66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以对率函数为联系函数</a:t>
            </a: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en-US" altLang="zh-CN" sz="2005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en-US" altLang="zh-CN" sz="2005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92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		</a:t>
            </a: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变为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00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00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00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825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			即</a:t>
            </a: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65973" y="3182094"/>
            <a:ext cx="4456348" cy="2776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charset="-122"/>
              </a:rPr>
              <a:t>几率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/>
              </a:rPr>
              <a:t>(odds),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charset="-122"/>
              </a:rPr>
              <a:t>反映了 </a:t>
            </a:r>
            <a:r>
              <a:rPr lang="en-US" altLang="zh-CN" b="1" i="1" dirty="0">
                <a:solidFill>
                  <a:srgbClr val="0000FF"/>
                </a:solidFill>
                <a:latin typeface="Palatino Linotype" panose="02040502050505030304"/>
              </a:rPr>
              <a:t>x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charset="-122"/>
              </a:rPr>
              <a:t>作为正例的相对可能性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30045" y="3237229"/>
            <a:ext cx="1384995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</a:rPr>
              <a:t>“对数几率”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93749" y="5062340"/>
            <a:ext cx="4866717" cy="1205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lang="en-US" altLang="zh-CN" sz="2005" dirty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dirty="0">
                <a:solidFill>
                  <a:srgbClr val="000000"/>
                </a:solidFill>
                <a:latin typeface="微软雅黑" panose="020B0503020204020204" charset="-122"/>
              </a:rPr>
              <a:t>无需事先假设数据分布</a:t>
            </a:r>
          </a:p>
          <a:p>
            <a:pPr>
              <a:lnSpc>
                <a:spcPts val="1000"/>
              </a:lnSpc>
            </a:pPr>
            <a:endParaRPr lang="zh-CN" altLang="en-US" sz="200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5" dirty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dirty="0">
                <a:solidFill>
                  <a:srgbClr val="000000"/>
                </a:solidFill>
                <a:latin typeface="微软雅黑" panose="020B0503020204020204" charset="-122"/>
              </a:rPr>
              <a:t>可得到“类别”的近似概率预测</a:t>
            </a:r>
          </a:p>
          <a:p>
            <a:pPr>
              <a:lnSpc>
                <a:spcPts val="1000"/>
              </a:lnSpc>
            </a:pPr>
            <a:endParaRPr lang="zh-CN" altLang="en-US" sz="200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5" dirty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dirty="0">
                <a:solidFill>
                  <a:srgbClr val="000000"/>
                </a:solidFill>
                <a:latin typeface="微软雅黑" panose="020B0503020204020204" charset="-122"/>
              </a:rPr>
              <a:t>可直接应用现有数值优化算法求取最优解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4482" y="3512848"/>
            <a:ext cx="7142981" cy="15645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80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/>
              </a:rPr>
              <a:t>(log odds,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</a:rPr>
              <a:t>亦称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/>
              </a:rPr>
              <a:t>logit)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endParaRPr lang="en-US" altLang="zh-CN" dirty="0">
              <a:solidFill>
                <a:srgbClr val="FF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endParaRPr lang="en-US" altLang="zh-CN" dirty="0">
              <a:solidFill>
                <a:srgbClr val="FF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840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</a:rPr>
              <a:t>“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</a:rPr>
              <a:t>对数几率回归”</a:t>
            </a:r>
            <a:r>
              <a:rPr lang="en-US" altLang="zh-CN" sz="2005" dirty="0">
                <a:solidFill>
                  <a:srgbClr val="000000"/>
                </a:solidFill>
                <a:latin typeface="Times New Roman" panose="02020603050405020304"/>
              </a:rPr>
              <a:t>(logistic regression)</a:t>
            </a:r>
          </a:p>
          <a:p>
            <a:pPr marL="0" marR="0" lvl="0" indent="0" defTabSz="914400" eaLnBrk="1" fontAlgn="auto" latinLnBrk="0" hangingPunct="1">
              <a:lnSpc>
                <a:spcPts val="2730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r>
              <a:rPr lang="en-US" altLang="zh-CN" sz="2005" dirty="0">
                <a:solidFill>
                  <a:srgbClr val="000000"/>
                </a:solidFill>
                <a:latin typeface="Times New Roman" panose="02020603050405020304"/>
              </a:rPr>
              <a:t>		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</a:rPr>
              <a:t>简称“对率回归”</a:t>
            </a:r>
          </a:p>
          <a:p>
            <a:pPr marL="0" marR="0" lvl="0" indent="0" defTabSz="914400" eaLnBrk="1" fontAlgn="auto" latinLnBrk="0" hangingPunct="1">
              <a:lnSpc>
                <a:spcPts val="2500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</a:rPr>
              <a:t>			</a:t>
            </a:r>
            <a:r>
              <a:rPr lang="zh-CN" altLang="en-US" sz="2005" dirty="0">
                <a:solidFill>
                  <a:srgbClr val="FF0000"/>
                </a:solidFill>
                <a:latin typeface="微软雅黑" panose="020B0503020204020204" charset="-122"/>
              </a:rPr>
              <a:t>注意：它是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89191" y="5085933"/>
            <a:ext cx="1795363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>
                <a:solidFill>
                  <a:srgbClr val="FF0000"/>
                </a:solidFill>
                <a:latin typeface="微软雅黑" panose="020B0503020204020204" charset="-122"/>
              </a:rPr>
              <a:t>分类学习算法！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720093" y="2712776"/>
            <a:ext cx="3417374" cy="1"/>
          </a:xfrm>
          <a:custGeom>
            <a:avLst/>
            <a:gdLst/>
            <a:ahLst/>
            <a:cxnLst/>
            <a:rect l="0" t="0" r="0" b="0"/>
            <a:pathLst>
              <a:path w="3417374" h="1">
                <a:moveTo>
                  <a:pt x="0" y="0"/>
                </a:moveTo>
                <a:lnTo>
                  <a:pt x="341737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737448" y="4484013"/>
            <a:ext cx="1542021" cy="1"/>
          </a:xfrm>
          <a:custGeom>
            <a:avLst/>
            <a:gdLst/>
            <a:ahLst/>
            <a:cxnLst/>
            <a:rect l="0" t="0" r="0" b="0"/>
            <a:pathLst>
              <a:path w="1542021" h="1">
                <a:moveTo>
                  <a:pt x="0" y="0"/>
                </a:moveTo>
                <a:lnTo>
                  <a:pt x="154202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B7C4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1028700"/>
            <a:ext cx="1663700" cy="571500"/>
          </a:xfrm>
          <a:prstGeom prst="rect">
            <a:avLst/>
          </a:prstGeom>
        </p:spPr>
      </p:pic>
      <p:pic>
        <p:nvPicPr>
          <p:cNvPr id="5" name="图片 4" descr="ws_B7C5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500" y="1879600"/>
            <a:ext cx="2552700" cy="800100"/>
          </a:xfrm>
          <a:prstGeom prst="rect">
            <a:avLst/>
          </a:prstGeom>
        </p:spPr>
      </p:pic>
      <p:pic>
        <p:nvPicPr>
          <p:cNvPr id="6" name="图片 5" descr="ws_B7C6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11700" y="1981200"/>
            <a:ext cx="3441700" cy="736600"/>
          </a:xfrm>
          <a:prstGeom prst="rect">
            <a:avLst/>
          </a:prstGeom>
        </p:spPr>
      </p:pic>
      <p:pic>
        <p:nvPicPr>
          <p:cNvPr id="7" name="图片 6" descr="ws_B7D6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51400" y="3225800"/>
            <a:ext cx="482600" cy="101600"/>
          </a:xfrm>
          <a:prstGeom prst="rect">
            <a:avLst/>
          </a:prstGeom>
        </p:spPr>
      </p:pic>
      <p:pic>
        <p:nvPicPr>
          <p:cNvPr id="8" name="图片 7" descr="ws_B7D7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30500" y="4152900"/>
            <a:ext cx="1562100" cy="342900"/>
          </a:xfrm>
          <a:prstGeom prst="rect">
            <a:avLst/>
          </a:prstGeom>
        </p:spPr>
      </p:pic>
      <p:pic>
        <p:nvPicPr>
          <p:cNvPr id="9" name="图片 8" descr="ws_B7D8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17800" y="5041900"/>
            <a:ext cx="3898900" cy="1016000"/>
          </a:xfrm>
          <a:prstGeom prst="rect">
            <a:avLst/>
          </a:prstGeom>
        </p:spPr>
      </p:pic>
      <p:pic>
        <p:nvPicPr>
          <p:cNvPr id="10" name="图片 9" descr="ws_B7D9.tmp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求解思路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7302" y="1251797"/>
            <a:ext cx="4347344" cy="22313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5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若将 </a:t>
            </a:r>
            <a:r>
              <a:rPr lang="en-US" altLang="zh-CN" sz="2195" i="1" dirty="0">
                <a:solidFill>
                  <a:srgbClr val="000000"/>
                </a:solidFill>
                <a:latin typeface="Palatino Linotype" panose="02040502050505030304"/>
              </a:rPr>
              <a:t>y </a:t>
            </a: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看作类后验概率估计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995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		</a:t>
            </a:r>
            <a:r>
              <a:rPr lang="zh-CN" altLang="en-US" sz="2005" dirty="0">
                <a:solidFill>
                  <a:srgbClr val="000000"/>
                </a:solidFill>
                <a:latin typeface="微软雅黑" panose="020B0503020204020204" charset="-122"/>
              </a:rPr>
              <a:t>可写为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005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005" dirty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于是，可使用“</a:t>
            </a:r>
            <a:r>
              <a:rPr lang="zh-CN" altLang="en-US" sz="2195" dirty="0">
                <a:solidFill>
                  <a:srgbClr val="FF0000"/>
                </a:solidFill>
                <a:latin typeface="微软雅黑" panose="020B0503020204020204" charset="-122"/>
              </a:rPr>
              <a:t>极大似然法</a:t>
            </a: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85394" y="1189402"/>
            <a:ext cx="597921" cy="22698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0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dirty="0"/>
              <a:t>	</a:t>
            </a:r>
            <a:r>
              <a:rPr lang="en-US" altLang="zh-CN" sz="2195" dirty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则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025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1800" dirty="0">
                <a:solidFill>
                  <a:srgbClr val="00B050"/>
                </a:solidFill>
                <a:latin typeface="微软雅黑" panose="020B0503020204020204" charset="-122"/>
              </a:rPr>
              <a:t>第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/>
              </a:rPr>
              <a:t>7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charset="-122"/>
              </a:rPr>
              <a:t>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55025" y="3491918"/>
            <a:ext cx="4706866" cy="1526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80"/>
              </a:lnSpc>
              <a:buClrTx/>
              <a:buSzTx/>
              <a:buNone/>
              <a:tabLst>
                <a:tab pos="1854200" algn="l"/>
              </a:tabLst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/>
              </a:rPr>
              <a:t>(maximum likelihood method)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815"/>
              </a:lnSpc>
              <a:buClrTx/>
              <a:buSzTx/>
              <a:buNone/>
              <a:tabLst>
                <a:tab pos="1854200" algn="l"/>
              </a:tabLst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charset="-122"/>
              </a:rPr>
              <a:t>给定数据集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zh-CN" altLang="en-US" sz="2200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905"/>
              </a:lnSpc>
              <a:buClrTx/>
              <a:buSzTx/>
              <a:buNone/>
              <a:tabLst>
                <a:tab pos="1854200" algn="l"/>
              </a:tabLst>
              <a:defRPr/>
            </a:pP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最大化“对数似然”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/>
              </a:rPr>
              <a:t>(log-likelihood)</a:t>
            </a: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函数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720093" y="2712776"/>
            <a:ext cx="3417374" cy="1"/>
          </a:xfrm>
          <a:custGeom>
            <a:avLst/>
            <a:gdLst/>
            <a:ahLst/>
            <a:cxnLst/>
            <a:rect l="0" t="0" r="0" b="0"/>
            <a:pathLst>
              <a:path w="3417374" h="1">
                <a:moveTo>
                  <a:pt x="0" y="0"/>
                </a:moveTo>
                <a:lnTo>
                  <a:pt x="341737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737448" y="4484013"/>
            <a:ext cx="1542021" cy="1"/>
          </a:xfrm>
          <a:custGeom>
            <a:avLst/>
            <a:gdLst/>
            <a:ahLst/>
            <a:cxnLst/>
            <a:rect l="0" t="0" r="0" b="0"/>
            <a:pathLst>
              <a:path w="1542021" h="1">
                <a:moveTo>
                  <a:pt x="0" y="0"/>
                </a:moveTo>
                <a:lnTo>
                  <a:pt x="154202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84A6F6E-0AAC-4CAA-9101-367A84012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5" y="940128"/>
            <a:ext cx="8814730" cy="159949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84E744A-5772-4489-984F-E72A39E4D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5791"/>
            <a:ext cx="9345046" cy="133058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FBF94F2-21E7-4C10-AAAD-7995C1F9E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24" y="4252686"/>
            <a:ext cx="6789730" cy="183082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C0DF188-29B0-490D-8EBC-2DB590AC1BB2}"/>
              </a:ext>
            </a:extLst>
          </p:cNvPr>
          <p:cNvSpPr txBox="1"/>
          <p:nvPr/>
        </p:nvSpPr>
        <p:spPr>
          <a:xfrm>
            <a:off x="240433" y="270467"/>
            <a:ext cx="24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极大似然法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83302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070468" y="1339463"/>
            <a:ext cx="1281874" cy="1"/>
          </a:xfrm>
          <a:custGeom>
            <a:avLst/>
            <a:gdLst/>
            <a:ahLst/>
            <a:cxnLst/>
            <a:rect l="0" t="0" r="0" b="0"/>
            <a:pathLst>
              <a:path w="1281874" h="1">
                <a:moveTo>
                  <a:pt x="0" y="0"/>
                </a:moveTo>
                <a:lnTo>
                  <a:pt x="128187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96173" y="1318747"/>
            <a:ext cx="1099103" cy="1"/>
          </a:xfrm>
          <a:custGeom>
            <a:avLst/>
            <a:gdLst/>
            <a:ahLst/>
            <a:cxnLst/>
            <a:rect l="0" t="0" r="0" b="0"/>
            <a:pathLst>
              <a:path w="1099103" h="1">
                <a:moveTo>
                  <a:pt x="0" y="0"/>
                </a:moveTo>
                <a:lnTo>
                  <a:pt x="1099102" y="0"/>
                </a:lnTo>
              </a:path>
            </a:pathLst>
          </a:cu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327922" y="1342218"/>
            <a:ext cx="557084" cy="1"/>
          </a:xfrm>
          <a:custGeom>
            <a:avLst/>
            <a:gdLst/>
            <a:ahLst/>
            <a:cxnLst/>
            <a:rect l="0" t="0" r="0" b="0"/>
            <a:pathLst>
              <a:path w="557084" h="1">
                <a:moveTo>
                  <a:pt x="0" y="0"/>
                </a:moveTo>
                <a:lnTo>
                  <a:pt x="55708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26617" y="1345558"/>
            <a:ext cx="1337694" cy="1"/>
          </a:xfrm>
          <a:custGeom>
            <a:avLst/>
            <a:gdLst/>
            <a:ahLst/>
            <a:cxnLst/>
            <a:rect l="0" t="0" r="0" b="0"/>
            <a:pathLst>
              <a:path w="1337694" h="1">
                <a:moveTo>
                  <a:pt x="0" y="0"/>
                </a:moveTo>
                <a:lnTo>
                  <a:pt x="133769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989420" y="1946376"/>
            <a:ext cx="3528626" cy="1"/>
          </a:xfrm>
          <a:custGeom>
            <a:avLst/>
            <a:gdLst/>
            <a:ahLst/>
            <a:cxnLst/>
            <a:rect l="0" t="0" r="0" b="0"/>
            <a:pathLst>
              <a:path w="3528626" h="1">
                <a:moveTo>
                  <a:pt x="0" y="0"/>
                </a:moveTo>
                <a:lnTo>
                  <a:pt x="3528625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989444" y="2495016"/>
            <a:ext cx="5631089" cy="1"/>
          </a:xfrm>
          <a:custGeom>
            <a:avLst/>
            <a:gdLst/>
            <a:ahLst/>
            <a:cxnLst/>
            <a:rect l="0" t="0" r="0" b="0"/>
            <a:pathLst>
              <a:path w="5631089" h="1">
                <a:moveTo>
                  <a:pt x="0" y="0"/>
                </a:moveTo>
                <a:lnTo>
                  <a:pt x="5631088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644534" y="3157956"/>
            <a:ext cx="6327448" cy="1"/>
          </a:xfrm>
          <a:custGeom>
            <a:avLst/>
            <a:gdLst/>
            <a:ahLst/>
            <a:cxnLst/>
            <a:rect l="0" t="0" r="0" b="0"/>
            <a:pathLst>
              <a:path w="6327448" h="1">
                <a:moveTo>
                  <a:pt x="0" y="0"/>
                </a:moveTo>
                <a:lnTo>
                  <a:pt x="6327447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340991" y="5477922"/>
            <a:ext cx="5123765" cy="1"/>
          </a:xfrm>
          <a:custGeom>
            <a:avLst/>
            <a:gdLst/>
            <a:ahLst/>
            <a:cxnLst/>
            <a:rect l="0" t="0" r="0" b="0"/>
            <a:pathLst>
              <a:path w="5123765" h="1">
                <a:moveTo>
                  <a:pt x="0" y="0"/>
                </a:moveTo>
                <a:lnTo>
                  <a:pt x="5123764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ws_BB92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1016000"/>
            <a:ext cx="1371600" cy="330200"/>
          </a:xfrm>
          <a:prstGeom prst="rect">
            <a:avLst/>
          </a:prstGeom>
        </p:spPr>
      </p:pic>
      <p:pic>
        <p:nvPicPr>
          <p:cNvPr id="11" name="图片 10" descr="ws_BB93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1016000"/>
            <a:ext cx="1308100" cy="330200"/>
          </a:xfrm>
          <a:prstGeom prst="rect">
            <a:avLst/>
          </a:prstGeom>
        </p:spPr>
      </p:pic>
      <p:pic>
        <p:nvPicPr>
          <p:cNvPr id="12" name="图片 11" descr="ws_BBA4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87800" y="1016000"/>
            <a:ext cx="1117600" cy="292100"/>
          </a:xfrm>
          <a:prstGeom prst="rect">
            <a:avLst/>
          </a:prstGeom>
        </p:spPr>
      </p:pic>
      <p:pic>
        <p:nvPicPr>
          <p:cNvPr id="13" name="图片 12" descr="ws_BBA5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11900" y="1016000"/>
            <a:ext cx="584200" cy="330200"/>
          </a:xfrm>
          <a:prstGeom prst="rect">
            <a:avLst/>
          </a:prstGeom>
        </p:spPr>
      </p:pic>
      <p:pic>
        <p:nvPicPr>
          <p:cNvPr id="14" name="图片 13" descr="ws_BBA6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7900" y="1612900"/>
            <a:ext cx="3556000" cy="330200"/>
          </a:xfrm>
          <a:prstGeom prst="rect">
            <a:avLst/>
          </a:prstGeom>
        </p:spPr>
      </p:pic>
      <p:pic>
        <p:nvPicPr>
          <p:cNvPr id="15" name="图片 14" descr="ws_BBA7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22800" y="1384300"/>
            <a:ext cx="1460500" cy="723900"/>
          </a:xfrm>
          <a:prstGeom prst="rect">
            <a:avLst/>
          </a:prstGeom>
        </p:spPr>
      </p:pic>
      <p:pic>
        <p:nvPicPr>
          <p:cNvPr id="16" name="图片 15" descr="ws_BBB7.tmp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77900" y="2171700"/>
            <a:ext cx="5651500" cy="330200"/>
          </a:xfrm>
          <a:prstGeom prst="rect">
            <a:avLst/>
          </a:prstGeom>
        </p:spPr>
      </p:pic>
      <p:pic>
        <p:nvPicPr>
          <p:cNvPr id="17" name="图片 16" descr="ws_BBB8.tmp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31000" y="1981200"/>
            <a:ext cx="1574800" cy="685800"/>
          </a:xfrm>
          <a:prstGeom prst="rect">
            <a:avLst/>
          </a:prstGeom>
        </p:spPr>
      </p:pic>
      <p:pic>
        <p:nvPicPr>
          <p:cNvPr id="18" name="图片 17" descr="ws_BBB9.tmp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28900" y="2832100"/>
            <a:ext cx="6350000" cy="330200"/>
          </a:xfrm>
          <a:prstGeom prst="rect">
            <a:avLst/>
          </a:prstGeom>
        </p:spPr>
      </p:pic>
      <p:pic>
        <p:nvPicPr>
          <p:cNvPr id="19" name="图片 18" descr="ws_BBBA.tmp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63900" y="3517900"/>
            <a:ext cx="3911600" cy="1016000"/>
          </a:xfrm>
          <a:prstGeom prst="rect">
            <a:avLst/>
          </a:prstGeom>
        </p:spPr>
      </p:pic>
      <p:pic>
        <p:nvPicPr>
          <p:cNvPr id="20" name="图片 19" descr="ws_BBCB.tmp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327400" y="4635500"/>
            <a:ext cx="5156200" cy="838200"/>
          </a:xfrm>
          <a:prstGeom prst="rect">
            <a:avLst/>
          </a:prstGeom>
        </p:spPr>
      </p:pic>
      <p:pic>
        <p:nvPicPr>
          <p:cNvPr id="21" name="图片 20" descr="ws_BBCC.tmp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2018" y="0"/>
            <a:ext cx="9144000" cy="68580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95681" y="1038570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令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73885" y="1038570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72358" y="1038570"/>
            <a:ext cx="512961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，则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13603" y="1038570"/>
            <a:ext cx="102592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可简写为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求解思路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0836" y="1746250"/>
            <a:ext cx="8502328" cy="46294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再令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43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	则似然项可重写为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945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		于是，最大化似然函数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885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			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charset="-122"/>
              </a:rPr>
              <a:t>等价为最小化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200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200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200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200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275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charset="-122"/>
              </a:rPr>
              <a:t>					</a:t>
            </a:r>
            <a:r>
              <a:rPr lang="zh-CN" altLang="en-US" sz="2005" dirty="0">
                <a:solidFill>
                  <a:srgbClr val="0000FF"/>
                </a:solidFill>
                <a:latin typeface="微软雅黑" panose="020B0503020204020204" charset="-122"/>
              </a:rPr>
              <a:t>高阶可导连续凸函数，可用经典的数值优化方法</a:t>
            </a:r>
          </a:p>
          <a:p>
            <a:pPr marL="0" marR="0" lvl="0" indent="0" defTabSz="914400" eaLnBrk="1" fontAlgn="auto" latinLnBrk="0" hangingPunct="1">
              <a:lnSpc>
                <a:spcPts val="2535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005" dirty="0">
                <a:solidFill>
                  <a:srgbClr val="0000FF"/>
                </a:solidFill>
                <a:latin typeface="微软雅黑" panose="020B0503020204020204" charset="-122"/>
              </a:rPr>
              <a:t>				如梯度下降法</a:t>
            </a:r>
            <a:r>
              <a:rPr lang="en-US" altLang="zh-CN" sz="2005" dirty="0">
                <a:solidFill>
                  <a:srgbClr val="0000FF"/>
                </a:solidFill>
                <a:latin typeface="Times New Roman" panose="02020603050405020304"/>
              </a:rPr>
              <a:t>/</a:t>
            </a:r>
            <a:r>
              <a:rPr lang="zh-CN" altLang="en-US" sz="2005" dirty="0">
                <a:solidFill>
                  <a:srgbClr val="0000FF"/>
                </a:solidFill>
                <a:latin typeface="微软雅黑" panose="020B0503020204020204" charset="-122"/>
              </a:rPr>
              <a:t>牛顿法 </a:t>
            </a:r>
            <a:r>
              <a:rPr lang="en-US" altLang="zh-CN" sz="1595" dirty="0">
                <a:solidFill>
                  <a:srgbClr val="0000FF"/>
                </a:solidFill>
                <a:latin typeface="Times New Roman" panose="02020603050405020304"/>
              </a:rPr>
              <a:t>[Boyd and </a:t>
            </a:r>
            <a:r>
              <a:rPr lang="en-US" altLang="zh-CN" sz="1595" dirty="0" err="1">
                <a:solidFill>
                  <a:srgbClr val="0000FF"/>
                </a:solidFill>
                <a:latin typeface="Times New Roman" panose="02020603050405020304"/>
              </a:rPr>
              <a:t>Vandenberghe</a:t>
            </a:r>
            <a:r>
              <a:rPr lang="en-US" altLang="zh-CN" sz="1595" dirty="0">
                <a:solidFill>
                  <a:srgbClr val="0000FF"/>
                </a:solidFill>
                <a:latin typeface="Times New Roman" panose="02020603050405020304"/>
              </a:rPr>
              <a:t>, 2004]</a:t>
            </a:r>
            <a:endParaRPr lang="zh-CN" altLang="en-US" sz="1595" dirty="0">
              <a:solidFill>
                <a:srgbClr val="0000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F36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BF47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9800" y="1257300"/>
            <a:ext cx="3225800" cy="2832100"/>
          </a:xfrm>
          <a:prstGeom prst="rect">
            <a:avLst/>
          </a:prstGeom>
        </p:spPr>
      </p:pic>
      <p:pic>
        <p:nvPicPr>
          <p:cNvPr id="4" name="图片 3" descr="ws_BF48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8700" y="1257300"/>
            <a:ext cx="3365500" cy="2832100"/>
          </a:xfrm>
          <a:prstGeom prst="rect">
            <a:avLst/>
          </a:prstGeom>
        </p:spPr>
      </p:pic>
      <p:pic>
        <p:nvPicPr>
          <p:cNvPr id="5" name="图片 4" descr="ws_BF59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8541" y="321726"/>
            <a:ext cx="3231654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线性模型做“分类”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83605" y="1230192"/>
            <a:ext cx="3129062" cy="47705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r>
              <a:rPr lang="zh-CN" altLang="en-US" dirty="0"/>
              <a:t>			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</a:rPr>
              <a:t>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52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</a:rPr>
              <a:t>		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charset="-122"/>
              </a:rPr>
              <a:t>广义线性模型；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charset="-122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</a:rPr>
              <a:t>通过“联系函数”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z="18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z="18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z="18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785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</a:rPr>
              <a:t>例如，对率回归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99252" y="1257300"/>
            <a:ext cx="3077766" cy="47577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0"/>
              </a:lnSpc>
              <a:buClrTx/>
              <a:buSzTx/>
              <a:buNone/>
              <a:tabLst>
                <a:tab pos="2514600" algn="l"/>
              </a:tabLst>
              <a:defRPr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</a:rPr>
              <a:t>分类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395"/>
              </a:lnSpc>
              <a:buClrTx/>
              <a:buSzTx/>
              <a:buNone/>
              <a:tabLst>
                <a:tab pos="2514600" algn="l"/>
              </a:tabLst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</a:rPr>
              <a:t>如何“直接”做分类？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C2C3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300" y="1130300"/>
            <a:ext cx="5651500" cy="4089400"/>
          </a:xfrm>
          <a:prstGeom prst="rect">
            <a:avLst/>
          </a:prstGeom>
        </p:spPr>
      </p:pic>
      <p:pic>
        <p:nvPicPr>
          <p:cNvPr id="3" name="图片 2" descr="ws_C2C4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0900" y="5981700"/>
            <a:ext cx="482600" cy="101600"/>
          </a:xfrm>
          <a:prstGeom prst="rect">
            <a:avLst/>
          </a:prstGeom>
        </p:spPr>
      </p:pic>
      <p:pic>
        <p:nvPicPr>
          <p:cNvPr id="4" name="图片 3" descr="ws_C2C5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21726"/>
            <a:ext cx="2154436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线性判别分析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77389" y="357121"/>
            <a:ext cx="3196644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(Linear Discriminant Analysis)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3887" y="5425899"/>
            <a:ext cx="7694414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</a:rPr>
              <a:t>由于将样例投影到一条直线（低维空间），因此也被视为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3887" y="5856177"/>
            <a:ext cx="3813544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4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</a:rPr>
              <a:t>一种“监督降维”技术  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charset="-122"/>
              </a:rPr>
              <a:t>降维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22747" y="5891555"/>
            <a:ext cx="695703" cy="2680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>
                <a:solidFill>
                  <a:srgbClr val="00B050"/>
                </a:solidFill>
                <a:latin typeface="微软雅黑" panose="020B0503020204020204" charset="-122"/>
              </a:rPr>
              <a:t>第</a:t>
            </a:r>
            <a:r>
              <a:rPr lang="en-US" altLang="zh-CN">
                <a:solidFill>
                  <a:srgbClr val="00B050"/>
                </a:solidFill>
                <a:latin typeface="Times New Roman" panose="02020603050405020304"/>
              </a:rPr>
              <a:t>10</a:t>
            </a:r>
            <a:r>
              <a:rPr lang="zh-CN" altLang="en-US">
                <a:solidFill>
                  <a:srgbClr val="00B050"/>
                </a:solidFill>
                <a:latin typeface="微软雅黑" panose="020B0503020204020204" charset="-122"/>
              </a:rPr>
              <a:t>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069924" y="1428393"/>
            <a:ext cx="1540496" cy="1"/>
          </a:xfrm>
          <a:custGeom>
            <a:avLst/>
            <a:gdLst/>
            <a:ahLst/>
            <a:cxnLst/>
            <a:rect l="0" t="0" r="0" b="0"/>
            <a:pathLst>
              <a:path w="1540496" h="1">
                <a:moveTo>
                  <a:pt x="0" y="0"/>
                </a:moveTo>
                <a:lnTo>
                  <a:pt x="1540495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942532" y="1957432"/>
            <a:ext cx="289217" cy="1"/>
          </a:xfrm>
          <a:custGeom>
            <a:avLst/>
            <a:gdLst/>
            <a:ahLst/>
            <a:cxnLst/>
            <a:rect l="0" t="0" r="0" b="0"/>
            <a:pathLst>
              <a:path w="289217" h="1">
                <a:moveTo>
                  <a:pt x="0" y="0"/>
                </a:moveTo>
                <a:lnTo>
                  <a:pt x="28921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478562" y="2382155"/>
            <a:ext cx="279821" cy="1"/>
          </a:xfrm>
          <a:custGeom>
            <a:avLst/>
            <a:gdLst/>
            <a:ahLst/>
            <a:cxnLst/>
            <a:rect l="0" t="0" r="0" b="0"/>
            <a:pathLst>
              <a:path w="279821" h="1">
                <a:moveTo>
                  <a:pt x="0" y="0"/>
                </a:moveTo>
                <a:lnTo>
                  <a:pt x="27982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714555" y="2876310"/>
            <a:ext cx="295441" cy="1"/>
          </a:xfrm>
          <a:custGeom>
            <a:avLst/>
            <a:gdLst/>
            <a:ahLst/>
            <a:cxnLst/>
            <a:rect l="0" t="0" r="0" b="0"/>
            <a:pathLst>
              <a:path w="295441" h="1">
                <a:moveTo>
                  <a:pt x="0" y="0"/>
                </a:moveTo>
                <a:lnTo>
                  <a:pt x="29544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664800" y="3316537"/>
            <a:ext cx="693370" cy="1"/>
          </a:xfrm>
          <a:custGeom>
            <a:avLst/>
            <a:gdLst/>
            <a:ahLst/>
            <a:cxnLst/>
            <a:rect l="0" t="0" r="0" b="0"/>
            <a:pathLst>
              <a:path w="693370" h="1">
                <a:moveTo>
                  <a:pt x="0" y="0"/>
                </a:moveTo>
                <a:lnTo>
                  <a:pt x="693369" y="0"/>
                </a:lnTo>
              </a:path>
            </a:pathLst>
          </a:custGeom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829284" y="3316433"/>
            <a:ext cx="683344" cy="1"/>
          </a:xfrm>
          <a:custGeom>
            <a:avLst/>
            <a:gdLst/>
            <a:ahLst/>
            <a:cxnLst/>
            <a:rect l="0" t="0" r="0" b="0"/>
            <a:pathLst>
              <a:path w="683344" h="1">
                <a:moveTo>
                  <a:pt x="0" y="0"/>
                </a:moveTo>
                <a:lnTo>
                  <a:pt x="683343" y="0"/>
                </a:lnTo>
              </a:path>
            </a:pathLst>
          </a:custGeom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164112" y="3770465"/>
            <a:ext cx="989387" cy="1"/>
          </a:xfrm>
          <a:custGeom>
            <a:avLst/>
            <a:gdLst/>
            <a:ahLst/>
            <a:cxnLst/>
            <a:rect l="0" t="0" r="0" b="0"/>
            <a:pathLst>
              <a:path w="989387" h="1">
                <a:moveTo>
                  <a:pt x="0" y="0"/>
                </a:moveTo>
                <a:lnTo>
                  <a:pt x="98938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623484" y="3765524"/>
            <a:ext cx="940217" cy="1"/>
          </a:xfrm>
          <a:custGeom>
            <a:avLst/>
            <a:gdLst/>
            <a:ahLst/>
            <a:cxnLst/>
            <a:rect l="0" t="0" r="0" b="0"/>
            <a:pathLst>
              <a:path w="940217" h="1">
                <a:moveTo>
                  <a:pt x="0" y="0"/>
                </a:moveTo>
                <a:lnTo>
                  <a:pt x="940216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ws_C5E2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092200"/>
            <a:ext cx="1562100" cy="342900"/>
          </a:xfrm>
          <a:prstGeom prst="rect">
            <a:avLst/>
          </a:prstGeom>
        </p:spPr>
      </p:pic>
      <p:pic>
        <p:nvPicPr>
          <p:cNvPr id="11" name="图片 10" descr="ws_C5E3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3700" y="1689100"/>
            <a:ext cx="304800" cy="266700"/>
          </a:xfrm>
          <a:prstGeom prst="rect">
            <a:avLst/>
          </a:prstGeom>
        </p:spPr>
      </p:pic>
      <p:pic>
        <p:nvPicPr>
          <p:cNvPr id="12" name="图片 11" descr="ws_C5F3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67100" y="2159000"/>
            <a:ext cx="304800" cy="228600"/>
          </a:xfrm>
          <a:prstGeom prst="rect">
            <a:avLst/>
          </a:prstGeom>
        </p:spPr>
      </p:pic>
      <p:pic>
        <p:nvPicPr>
          <p:cNvPr id="13" name="图片 12" descr="ws_C5F4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95700" y="2590800"/>
            <a:ext cx="330200" cy="292100"/>
          </a:xfrm>
          <a:prstGeom prst="rect">
            <a:avLst/>
          </a:prstGeom>
        </p:spPr>
      </p:pic>
      <p:pic>
        <p:nvPicPr>
          <p:cNvPr id="14" name="图片 13" descr="ws_C5F5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48200" y="3009900"/>
            <a:ext cx="723900" cy="317500"/>
          </a:xfrm>
          <a:prstGeom prst="rect">
            <a:avLst/>
          </a:prstGeom>
        </p:spPr>
      </p:pic>
      <p:pic>
        <p:nvPicPr>
          <p:cNvPr id="15" name="图片 14" descr="ws_C606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16600" y="3009900"/>
            <a:ext cx="711200" cy="317500"/>
          </a:xfrm>
          <a:prstGeom prst="rect">
            <a:avLst/>
          </a:prstGeom>
        </p:spPr>
      </p:pic>
      <p:pic>
        <p:nvPicPr>
          <p:cNvPr id="16" name="图片 15" descr="ws_C607.tmp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9600" y="3467100"/>
            <a:ext cx="1016000" cy="304800"/>
          </a:xfrm>
          <a:prstGeom prst="rect">
            <a:avLst/>
          </a:prstGeom>
        </p:spPr>
      </p:pic>
      <p:pic>
        <p:nvPicPr>
          <p:cNvPr id="17" name="图片 16" descr="ws_C608.tmp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10100" y="3479800"/>
            <a:ext cx="965200" cy="279400"/>
          </a:xfrm>
          <a:prstGeom prst="rect">
            <a:avLst/>
          </a:prstGeom>
        </p:spPr>
      </p:pic>
      <p:pic>
        <p:nvPicPr>
          <p:cNvPr id="18" name="图片 17" descr="ws_C619.tmp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84700" y="4102100"/>
            <a:ext cx="2781300" cy="1016000"/>
          </a:xfrm>
          <a:prstGeom prst="rect">
            <a:avLst/>
          </a:prstGeom>
        </p:spPr>
      </p:pic>
      <p:pic>
        <p:nvPicPr>
          <p:cNvPr id="19" name="图片 18" descr="ws_C61A.tmp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89100" y="5384800"/>
            <a:ext cx="7061200" cy="952500"/>
          </a:xfrm>
          <a:prstGeom prst="rect">
            <a:avLst/>
          </a:prstGeom>
        </p:spPr>
      </p:pic>
      <p:pic>
        <p:nvPicPr>
          <p:cNvPr id="20" name="图片 19" descr="ws_C61B.tmp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18541" y="306577"/>
            <a:ext cx="3436838" cy="25904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LDA</a:t>
            </a: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的目标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77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给定数据集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305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		</a:t>
            </a: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第 </a:t>
            </a:r>
            <a:r>
              <a:rPr lang="en-US" altLang="zh-CN" sz="2005" i="1">
                <a:solidFill>
                  <a:srgbClr val="000000"/>
                </a:solidFill>
                <a:latin typeface="Palatino Linotype" panose="02040502050505030304"/>
              </a:rPr>
              <a:t>i </a:t>
            </a: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类示例的集合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00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		第 </a:t>
            </a:r>
            <a:r>
              <a:rPr lang="en-US" altLang="zh-CN" sz="2005" i="1">
                <a:solidFill>
                  <a:srgbClr val="000000"/>
                </a:solidFill>
                <a:latin typeface="Palatino Linotype" panose="02040502050505030304"/>
              </a:rPr>
              <a:t>i </a:t>
            </a: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类示例的均值向量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00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605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		第 </a:t>
            </a:r>
            <a:r>
              <a:rPr lang="en-US" altLang="zh-CN" sz="2005" i="1">
                <a:solidFill>
                  <a:srgbClr val="000000"/>
                </a:solidFill>
                <a:latin typeface="Palatino Linotype" panose="02040502050505030304"/>
              </a:rPr>
              <a:t>i </a:t>
            </a: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类示例的协方差矩阵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4588" y="3046313"/>
            <a:ext cx="3847207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dirty="0">
                <a:solidFill>
                  <a:srgbClr val="000000"/>
                </a:solidFill>
                <a:latin typeface="微软雅黑" panose="020B0503020204020204" charset="-122"/>
              </a:rPr>
              <a:t>两类样本的中心在直线上的投影：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67222" y="3046313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94588" y="3503513"/>
            <a:ext cx="2308324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两类样本的协方差：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59834" y="3503513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和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85557" y="4209835"/>
            <a:ext cx="1128514" cy="7566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lang="zh-CN" altLang="en-US" sz="2200">
                <a:solidFill>
                  <a:srgbClr val="000000"/>
                </a:solidFill>
                <a:latin typeface="微软雅黑" panose="020B0503020204020204" charset="-122"/>
              </a:rPr>
              <a:t>尽可能小</a:t>
            </a:r>
          </a:p>
          <a:p>
            <a:pPr>
              <a:lnSpc>
                <a:spcPts val="1000"/>
              </a:lnSpc>
            </a:pPr>
            <a:endParaRPr lang="zh-CN" altLang="en-US" sz="220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2845"/>
              </a:lnSpc>
            </a:pP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尽可能大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1645" y="4259747"/>
            <a:ext cx="4033155" cy="1384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5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charset="-122"/>
              </a:rPr>
              <a:t>同类样例的投影点尽可能接近 </a:t>
            </a:r>
            <a:r>
              <a:rPr lang="zh-CN" altLang="en-US" sz="2200" dirty="0">
                <a:solidFill>
                  <a:srgbClr val="000000"/>
                </a:solidFill>
                <a:latin typeface="Wingdings" panose="05000000000000000000"/>
              </a:rPr>
              <a:t></a:t>
            </a:r>
          </a:p>
          <a:p>
            <a:pPr>
              <a:lnSpc>
                <a:spcPts val="1000"/>
              </a:lnSpc>
            </a:pPr>
            <a:endParaRPr lang="zh-CN" altLang="en-US" sz="2200" dirty="0">
              <a:solidFill>
                <a:srgbClr val="000000"/>
              </a:solidFill>
              <a:latin typeface="Wingdings" panose="05000000000000000000"/>
            </a:endParaRPr>
          </a:p>
          <a:p>
            <a:pPr>
              <a:lnSpc>
                <a:spcPts val="2845"/>
              </a:lnSpc>
            </a:pP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异类样例的投影点尽可能远离 </a:t>
            </a:r>
            <a:r>
              <a:rPr lang="zh-CN" altLang="en-US" sz="2195" dirty="0">
                <a:solidFill>
                  <a:srgbClr val="000000"/>
                </a:solidFill>
                <a:latin typeface="Wingdings" panose="05000000000000000000"/>
              </a:rPr>
              <a:t></a:t>
            </a:r>
          </a:p>
          <a:p>
            <a:pPr>
              <a:lnSpc>
                <a:spcPts val="1000"/>
              </a:lnSpc>
            </a:pPr>
            <a:endParaRPr lang="zh-CN" altLang="en-US" sz="2195" dirty="0">
              <a:solidFill>
                <a:srgbClr val="000000"/>
              </a:solidFill>
              <a:latin typeface="Wingdings" panose="05000000000000000000"/>
            </a:endParaRPr>
          </a:p>
          <a:p>
            <a:pPr>
              <a:lnSpc>
                <a:spcPts val="1000"/>
              </a:lnSpc>
            </a:pPr>
            <a:endParaRPr lang="zh-CN" altLang="en-US" sz="2195" dirty="0">
              <a:solidFill>
                <a:srgbClr val="000000"/>
              </a:solidFill>
              <a:latin typeface="Wingdings" panose="05000000000000000000"/>
            </a:endParaRPr>
          </a:p>
          <a:p>
            <a:pPr>
              <a:lnSpc>
                <a:spcPts val="2570"/>
              </a:lnSpc>
            </a:pP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于是，最大化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ws_9C00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9250" y="755712"/>
            <a:ext cx="3365500" cy="28321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线性模型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80847" y="3982954"/>
            <a:ext cx="3847207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005" dirty="0">
                <a:solidFill>
                  <a:srgbClr val="000000"/>
                </a:solidFill>
                <a:latin typeface="微软雅黑" panose="020B0503020204020204" charset="-122"/>
              </a:rPr>
              <a:t>用一个线性组合来拟合我们的数据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E13537-9187-4CD1-9AD4-CACD4EB62385}"/>
              </a:ext>
            </a:extLst>
          </p:cNvPr>
          <p:cNvSpPr txBox="1"/>
          <p:nvPr/>
        </p:nvSpPr>
        <p:spPr>
          <a:xfrm>
            <a:off x="2980592" y="4906828"/>
            <a:ext cx="303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Price = w1*s + w2*size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23D94D-6DF9-437F-A592-BF9449AFDC08}"/>
              </a:ext>
            </a:extLst>
          </p:cNvPr>
          <p:cNvSpPr txBox="1"/>
          <p:nvPr/>
        </p:nvSpPr>
        <p:spPr>
          <a:xfrm>
            <a:off x="2980592" y="5548573"/>
            <a:ext cx="589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zh-CN" altLang="en-US" dirty="0"/>
              <a:t>好瓜</a:t>
            </a:r>
            <a:r>
              <a:rPr lang="en-US" altLang="zh-CN" dirty="0"/>
              <a:t>(x) = 0.2 </a:t>
            </a:r>
            <a:r>
              <a:rPr lang="zh-CN" altLang="en-US" dirty="0"/>
              <a:t>*</a:t>
            </a:r>
            <a:r>
              <a:rPr lang="en-US" altLang="zh-CN" dirty="0"/>
              <a:t>x</a:t>
            </a:r>
            <a:r>
              <a:rPr lang="zh-CN" altLang="en-US" dirty="0"/>
              <a:t>色泽  </a:t>
            </a:r>
            <a:r>
              <a:rPr lang="en-US" altLang="zh-CN" dirty="0"/>
              <a:t>+0.5</a:t>
            </a:r>
            <a:r>
              <a:rPr lang="zh-CN" altLang="en-US" dirty="0"/>
              <a:t>*</a:t>
            </a:r>
            <a:r>
              <a:rPr lang="en-US" altLang="zh-CN" dirty="0"/>
              <a:t> x</a:t>
            </a:r>
            <a:r>
              <a:rPr lang="zh-CN" altLang="en-US" dirty="0"/>
              <a:t>根蒂</a:t>
            </a:r>
            <a:r>
              <a:rPr lang="en-US" altLang="zh-CN" dirty="0"/>
              <a:t>+0.3 </a:t>
            </a:r>
            <a:r>
              <a:rPr lang="zh-CN" altLang="en-US" dirty="0"/>
              <a:t>*</a:t>
            </a:r>
            <a:r>
              <a:rPr lang="en-US" altLang="zh-CN" dirty="0"/>
              <a:t>x</a:t>
            </a:r>
            <a:r>
              <a:rPr lang="zh-CN" altLang="en-US" dirty="0"/>
              <a:t>敲声</a:t>
            </a:r>
            <a:r>
              <a:rPr lang="en-US" altLang="zh-CN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1927118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72468" y="3026908"/>
            <a:ext cx="7296072" cy="1"/>
          </a:xfrm>
          <a:custGeom>
            <a:avLst/>
            <a:gdLst/>
            <a:ahLst/>
            <a:cxnLst/>
            <a:rect l="0" t="0" r="0" b="0"/>
            <a:pathLst>
              <a:path w="7296072" h="1">
                <a:moveTo>
                  <a:pt x="0" y="0"/>
                </a:moveTo>
                <a:lnTo>
                  <a:pt x="7296071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672424" y="4281658"/>
            <a:ext cx="3424145" cy="1"/>
          </a:xfrm>
          <a:custGeom>
            <a:avLst/>
            <a:gdLst/>
            <a:ahLst/>
            <a:cxnLst/>
            <a:rect l="0" t="0" r="0" b="0"/>
            <a:pathLst>
              <a:path w="3424145" h="1">
                <a:moveTo>
                  <a:pt x="0" y="0"/>
                </a:moveTo>
                <a:lnTo>
                  <a:pt x="342414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409724" y="6019651"/>
            <a:ext cx="1658272" cy="1"/>
          </a:xfrm>
          <a:custGeom>
            <a:avLst/>
            <a:gdLst/>
            <a:ahLst/>
            <a:cxnLst/>
            <a:rect l="0" t="0" r="0" b="0"/>
            <a:pathLst>
              <a:path w="1658272" h="1">
                <a:moveTo>
                  <a:pt x="0" y="0"/>
                </a:moveTo>
                <a:lnTo>
                  <a:pt x="1658271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263901" y="5151882"/>
            <a:ext cx="2029970" cy="1004316"/>
          </a:xfrm>
          <a:custGeom>
            <a:avLst/>
            <a:gdLst/>
            <a:ahLst/>
            <a:cxnLst/>
            <a:rect l="0" t="0" r="0" b="0"/>
            <a:pathLst>
              <a:path w="2029970" h="1004316">
                <a:moveTo>
                  <a:pt x="0" y="1004315"/>
                </a:moveTo>
                <a:lnTo>
                  <a:pt x="2029969" y="1004315"/>
                </a:lnTo>
                <a:lnTo>
                  <a:pt x="202996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s_CA31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400" y="1879600"/>
            <a:ext cx="7315200" cy="1143000"/>
          </a:xfrm>
          <a:prstGeom prst="rect">
            <a:avLst/>
          </a:prstGeom>
        </p:spPr>
      </p:pic>
      <p:pic>
        <p:nvPicPr>
          <p:cNvPr id="7" name="图片 6" descr="ws_CA32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400" y="3898900"/>
            <a:ext cx="3454400" cy="381000"/>
          </a:xfrm>
          <a:prstGeom prst="rect">
            <a:avLst/>
          </a:prstGeom>
        </p:spPr>
      </p:pic>
      <p:pic>
        <p:nvPicPr>
          <p:cNvPr id="8" name="图片 7" descr="ws_CA33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0300" y="5308600"/>
            <a:ext cx="1676400" cy="711200"/>
          </a:xfrm>
          <a:prstGeom prst="rect">
            <a:avLst/>
          </a:prstGeom>
        </p:spPr>
      </p:pic>
      <p:pic>
        <p:nvPicPr>
          <p:cNvPr id="9" name="图片 8" descr="ws_CA43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8900000">
            <a:off x="1957647" y="5408583"/>
            <a:ext cx="127000" cy="269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253237" y="5193677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481511" y="4965402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709786" y="4737128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851158" y="3595756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079433" y="3367481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1690110" y="5676121"/>
            <a:ext cx="127000" cy="269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8541" y="306577"/>
            <a:ext cx="1710405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LDA</a:t>
            </a: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的目标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2582" y="1288414"/>
            <a:ext cx="4346639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类内散度矩阵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(within-class scatter matrix)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2430" y="3352800"/>
            <a:ext cx="4648835" cy="2794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类间散度矩阵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(between-class scatter matrix)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678" y="4718433"/>
            <a:ext cx="7105791" cy="3230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altLang="zh-CN" sz="2195">
                <a:solidFill>
                  <a:srgbClr val="FF0000"/>
                </a:solidFill>
                <a:latin typeface="Times New Roman" panose="02020603050405020304"/>
              </a:rPr>
              <a:t>LDA</a:t>
            </a:r>
            <a:r>
              <a:rPr lang="zh-CN" altLang="en-US" sz="2195">
                <a:solidFill>
                  <a:srgbClr val="FF0000"/>
                </a:solidFill>
                <a:latin typeface="微软雅黑" panose="020B0503020204020204" charset="-122"/>
              </a:rPr>
              <a:t>的目标：最大化广义瑞利商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/>
              </a:rPr>
              <a:t>(generalized Rayleigh quotient)</a:t>
            </a:r>
            <a:endParaRPr lang="zh-CN" altLang="en-US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20082" y="5368163"/>
            <a:ext cx="2325958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5"/>
              </a:lnSpc>
            </a:pPr>
            <a:r>
              <a:rPr lang="en-US" altLang="zh-CN" b="1" i="1">
                <a:solidFill>
                  <a:srgbClr val="000000"/>
                </a:solidFill>
                <a:latin typeface="Palatino Linotype" panose="02040502050505030304"/>
              </a:rPr>
              <a:t>w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成倍缩放不影响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/>
              </a:rPr>
              <a:t>J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值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0082" y="5653125"/>
            <a:ext cx="115416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仅考虑方向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113867" y="2805528"/>
            <a:ext cx="2167093" cy="1"/>
          </a:xfrm>
          <a:custGeom>
            <a:avLst/>
            <a:gdLst/>
            <a:ahLst/>
            <a:cxnLst/>
            <a:rect l="0" t="0" r="0" b="0"/>
            <a:pathLst>
              <a:path w="2167093" h="1">
                <a:moveTo>
                  <a:pt x="0" y="0"/>
                </a:moveTo>
                <a:lnTo>
                  <a:pt x="2167092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905566" y="1540592"/>
            <a:ext cx="1572215" cy="1"/>
          </a:xfrm>
          <a:custGeom>
            <a:avLst/>
            <a:gdLst/>
            <a:ahLst/>
            <a:cxnLst/>
            <a:rect l="0" t="0" r="0" b="0"/>
            <a:pathLst>
              <a:path w="1572215" h="1">
                <a:moveTo>
                  <a:pt x="0" y="0"/>
                </a:moveTo>
                <a:lnTo>
                  <a:pt x="1572214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817935" y="3539056"/>
            <a:ext cx="1714321" cy="1"/>
          </a:xfrm>
          <a:custGeom>
            <a:avLst/>
            <a:gdLst/>
            <a:ahLst/>
            <a:cxnLst/>
            <a:rect l="0" t="0" r="0" b="0"/>
            <a:pathLst>
              <a:path w="1714321" h="1">
                <a:moveTo>
                  <a:pt x="0" y="0"/>
                </a:moveTo>
                <a:lnTo>
                  <a:pt x="1714320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939596" y="4195601"/>
            <a:ext cx="2412289" cy="1"/>
          </a:xfrm>
          <a:custGeom>
            <a:avLst/>
            <a:gdLst/>
            <a:ahLst/>
            <a:cxnLst/>
            <a:rect l="0" t="0" r="0" b="0"/>
            <a:pathLst>
              <a:path w="2412289" h="1">
                <a:moveTo>
                  <a:pt x="0" y="0"/>
                </a:moveTo>
                <a:lnTo>
                  <a:pt x="2412288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490292" y="4855530"/>
            <a:ext cx="2424917" cy="1"/>
          </a:xfrm>
          <a:custGeom>
            <a:avLst/>
            <a:gdLst/>
            <a:ahLst/>
            <a:cxnLst/>
            <a:rect l="0" t="0" r="0" b="0"/>
            <a:pathLst>
              <a:path w="2424917" h="1">
                <a:moveTo>
                  <a:pt x="0" y="0"/>
                </a:moveTo>
                <a:lnTo>
                  <a:pt x="242491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CD9E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0" y="1219200"/>
            <a:ext cx="1600200" cy="317500"/>
          </a:xfrm>
          <a:prstGeom prst="rect">
            <a:avLst/>
          </a:prstGeom>
        </p:spPr>
      </p:pic>
      <p:pic>
        <p:nvPicPr>
          <p:cNvPr id="8" name="图片 7" descr="ws_CD9F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3771900"/>
            <a:ext cx="723900" cy="469900"/>
          </a:xfrm>
          <a:prstGeom prst="rect">
            <a:avLst/>
          </a:prstGeom>
        </p:spPr>
      </p:pic>
      <p:pic>
        <p:nvPicPr>
          <p:cNvPr id="9" name="图片 8" descr="ws_CDA0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8800" y="1841500"/>
            <a:ext cx="2197100" cy="965200"/>
          </a:xfrm>
          <a:prstGeom prst="rect">
            <a:avLst/>
          </a:prstGeom>
        </p:spPr>
      </p:pic>
      <p:pic>
        <p:nvPicPr>
          <p:cNvPr id="10" name="图片 9" descr="ws_CDB1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0000" y="3251200"/>
            <a:ext cx="1739900" cy="279400"/>
          </a:xfrm>
          <a:prstGeom prst="rect">
            <a:avLst/>
          </a:prstGeom>
        </p:spPr>
      </p:pic>
      <p:pic>
        <p:nvPicPr>
          <p:cNvPr id="11" name="图片 10" descr="ws_CDB2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03500" y="3835400"/>
            <a:ext cx="1066800" cy="368300"/>
          </a:xfrm>
          <a:prstGeom prst="rect">
            <a:avLst/>
          </a:prstGeom>
        </p:spPr>
      </p:pic>
      <p:pic>
        <p:nvPicPr>
          <p:cNvPr id="12" name="图片 11" descr="ws_CDB3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27600" y="3873500"/>
            <a:ext cx="2438400" cy="330200"/>
          </a:xfrm>
          <a:prstGeom prst="rect">
            <a:avLst/>
          </a:prstGeom>
        </p:spPr>
      </p:pic>
      <p:pic>
        <p:nvPicPr>
          <p:cNvPr id="13" name="图片 12" descr="ws_CDC4.tmp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79800" y="4508500"/>
            <a:ext cx="2451100" cy="342900"/>
          </a:xfrm>
          <a:prstGeom prst="rect">
            <a:avLst/>
          </a:prstGeom>
        </p:spPr>
      </p:pic>
      <p:pic>
        <p:nvPicPr>
          <p:cNvPr id="14" name="图片 13" descr="ws_CDC5.tmp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54500" y="5105400"/>
            <a:ext cx="1778000" cy="558800"/>
          </a:xfrm>
          <a:prstGeom prst="rect">
            <a:avLst/>
          </a:prstGeom>
        </p:spPr>
      </p:pic>
      <p:pic>
        <p:nvPicPr>
          <p:cNvPr id="15" name="图片 14" descr="ws_CDC6.tmp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629400" y="5524500"/>
            <a:ext cx="609600" cy="101600"/>
          </a:xfrm>
          <a:prstGeom prst="rect">
            <a:avLst/>
          </a:prstGeom>
        </p:spPr>
      </p:pic>
      <p:pic>
        <p:nvPicPr>
          <p:cNvPr id="16" name="图片 15" descr="ws_CDD6.tmp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92600" y="5715000"/>
            <a:ext cx="2095500" cy="508000"/>
          </a:xfrm>
          <a:prstGeom prst="rect">
            <a:avLst/>
          </a:prstGeom>
        </p:spPr>
      </p:pic>
      <p:pic>
        <p:nvPicPr>
          <p:cNvPr id="17" name="图片 16" descr="ws_CDD7.tmp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18900000">
            <a:off x="1957647" y="5408583"/>
            <a:ext cx="127000" cy="269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 rot="18900000">
            <a:off x="1690110" y="5676121"/>
            <a:ext cx="127000" cy="269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00" y="5234940"/>
            <a:ext cx="3777615" cy="84074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3073400" algn="l"/>
              </a:tabLst>
              <a:defRPr/>
            </a:pP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实践中通常是进行奇异值分解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73400" algn="l"/>
              </a:tabLst>
              <a:defRPr/>
            </a:pP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73400" algn="l"/>
              </a:tabLst>
              <a:defRPr/>
            </a:pP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450"/>
              </a:lnSpc>
              <a:buClrTx/>
              <a:buSzTx/>
              <a:buNone/>
              <a:tabLst>
                <a:tab pos="3073400" algn="l"/>
              </a:tabLst>
              <a:defRPr/>
            </a:pP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	然后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求解思路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6389" y="1255938"/>
            <a:ext cx="282129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令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77973" y="1255938"/>
            <a:ext cx="3949799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，最大化广义瑞利商等价形式为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6389" y="3252378"/>
            <a:ext cx="3103414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运用拉格朗日乘子法，有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85062" y="3886362"/>
            <a:ext cx="1410643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的方向恒为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64965" y="3886362"/>
            <a:ext cx="1128514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，不妨令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8420" y="4566447"/>
            <a:ext cx="564257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于是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90816" y="5469331"/>
            <a:ext cx="692497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00B050"/>
                </a:solidFill>
                <a:latin typeface="微软雅黑" panose="020B0503020204020204" charset="-122"/>
              </a:rPr>
              <a:t>附录Ａ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936222" y="2785356"/>
            <a:ext cx="1537692" cy="1"/>
          </a:xfrm>
          <a:custGeom>
            <a:avLst/>
            <a:gdLst/>
            <a:ahLst/>
            <a:cxnLst/>
            <a:rect l="0" t="0" r="0" b="0"/>
            <a:pathLst>
              <a:path w="1537692" h="1">
                <a:moveTo>
                  <a:pt x="0" y="0"/>
                </a:moveTo>
                <a:lnTo>
                  <a:pt x="1537691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918256" y="2791818"/>
            <a:ext cx="3342923" cy="1"/>
          </a:xfrm>
          <a:custGeom>
            <a:avLst/>
            <a:gdLst/>
            <a:ahLst/>
            <a:cxnLst/>
            <a:rect l="0" t="0" r="0" b="0"/>
            <a:pathLst>
              <a:path w="3342923" h="1">
                <a:moveTo>
                  <a:pt x="0" y="0"/>
                </a:moveTo>
                <a:lnTo>
                  <a:pt x="3342922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444915" y="5364887"/>
            <a:ext cx="2055235" cy="1"/>
          </a:xfrm>
          <a:custGeom>
            <a:avLst/>
            <a:gdLst/>
            <a:ahLst/>
            <a:cxnLst/>
            <a:rect l="0" t="0" r="0" b="0"/>
            <a:pathLst>
              <a:path w="2055235" h="1">
                <a:moveTo>
                  <a:pt x="0" y="0"/>
                </a:moveTo>
                <a:lnTo>
                  <a:pt x="205523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695218" y="5911370"/>
            <a:ext cx="1637447" cy="1"/>
          </a:xfrm>
          <a:custGeom>
            <a:avLst/>
            <a:gdLst/>
            <a:ahLst/>
            <a:cxnLst/>
            <a:rect l="0" t="0" r="0" b="0"/>
            <a:pathLst>
              <a:path w="1637447" h="1">
                <a:moveTo>
                  <a:pt x="0" y="0"/>
                </a:moveTo>
                <a:lnTo>
                  <a:pt x="1637446" y="0"/>
                </a:lnTo>
              </a:path>
            </a:pathLst>
          </a:cu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648713" y="5162208"/>
            <a:ext cx="1714972" cy="1"/>
          </a:xfrm>
          <a:custGeom>
            <a:avLst/>
            <a:gdLst/>
            <a:ahLst/>
            <a:cxnLst/>
            <a:rect l="0" t="0" r="0" b="0"/>
            <a:pathLst>
              <a:path w="1714972" h="1">
                <a:moveTo>
                  <a:pt x="0" y="0"/>
                </a:moveTo>
                <a:lnTo>
                  <a:pt x="1714971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411090" y="5764041"/>
            <a:ext cx="268151" cy="1"/>
          </a:xfrm>
          <a:custGeom>
            <a:avLst/>
            <a:gdLst/>
            <a:ahLst/>
            <a:cxnLst/>
            <a:rect l="0" t="0" r="0" b="0"/>
            <a:pathLst>
              <a:path w="268151" h="1">
                <a:moveTo>
                  <a:pt x="0" y="0"/>
                </a:moveTo>
                <a:lnTo>
                  <a:pt x="268150" y="0"/>
                </a:lnTo>
              </a:path>
            </a:pathLst>
          </a:cu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6019589" y="5790926"/>
            <a:ext cx="598813" cy="1"/>
          </a:xfrm>
          <a:custGeom>
            <a:avLst/>
            <a:gdLst/>
            <a:ahLst/>
            <a:cxnLst/>
            <a:rect l="0" t="0" r="0" b="0"/>
            <a:pathLst>
              <a:path w="598813" h="1">
                <a:moveTo>
                  <a:pt x="0" y="0"/>
                </a:moveTo>
                <a:lnTo>
                  <a:pt x="598812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685032" y="4792979"/>
            <a:ext cx="768097" cy="489206"/>
          </a:xfrm>
          <a:custGeom>
            <a:avLst/>
            <a:gdLst/>
            <a:ahLst/>
            <a:cxnLst/>
            <a:rect l="0" t="0" r="0" b="0"/>
            <a:pathLst>
              <a:path w="768097" h="489206">
                <a:moveTo>
                  <a:pt x="0" y="122301"/>
                </a:moveTo>
                <a:lnTo>
                  <a:pt x="523494" y="122301"/>
                </a:lnTo>
                <a:lnTo>
                  <a:pt x="523494" y="0"/>
                </a:lnTo>
                <a:lnTo>
                  <a:pt x="768096" y="244603"/>
                </a:lnTo>
                <a:lnTo>
                  <a:pt x="523494" y="489205"/>
                </a:lnTo>
                <a:lnTo>
                  <a:pt x="523494" y="366904"/>
                </a:lnTo>
                <a:lnTo>
                  <a:pt x="0" y="36690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64236" y="3794759"/>
            <a:ext cx="8284465" cy="694945"/>
          </a:xfrm>
          <a:custGeom>
            <a:avLst/>
            <a:gdLst/>
            <a:ahLst/>
            <a:cxnLst/>
            <a:rect l="0" t="0" r="0" b="0"/>
            <a:pathLst>
              <a:path w="8284465" h="694945">
                <a:moveTo>
                  <a:pt x="0" y="694944"/>
                </a:moveTo>
                <a:lnTo>
                  <a:pt x="8284464" y="694944"/>
                </a:lnTo>
                <a:lnTo>
                  <a:pt x="82844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ws_D190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0200" y="1270000"/>
            <a:ext cx="5397500" cy="1524000"/>
          </a:xfrm>
          <a:prstGeom prst="rect">
            <a:avLst/>
          </a:prstGeom>
        </p:spPr>
      </p:pic>
      <p:pic>
        <p:nvPicPr>
          <p:cNvPr id="12" name="图片 11" descr="ws_D191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0200" y="2832100"/>
            <a:ext cx="4838700" cy="850900"/>
          </a:xfrm>
          <a:prstGeom prst="rect">
            <a:avLst/>
          </a:prstGeom>
        </p:spPr>
      </p:pic>
      <p:pic>
        <p:nvPicPr>
          <p:cNvPr id="13" name="图片 12" descr="ws_D192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6500" y="3898900"/>
            <a:ext cx="1562100" cy="457200"/>
          </a:xfrm>
          <a:prstGeom prst="rect">
            <a:avLst/>
          </a:prstGeom>
        </p:spPr>
      </p:pic>
      <p:pic>
        <p:nvPicPr>
          <p:cNvPr id="14" name="图片 13" descr="ws_D1A2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5100" y="4699000"/>
            <a:ext cx="2082800" cy="673100"/>
          </a:xfrm>
          <a:prstGeom prst="rect">
            <a:avLst/>
          </a:prstGeom>
        </p:spPr>
      </p:pic>
      <p:pic>
        <p:nvPicPr>
          <p:cNvPr id="15" name="图片 14" descr="ws_D1A3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35500" y="4914900"/>
            <a:ext cx="1739900" cy="241300"/>
          </a:xfrm>
          <a:prstGeom prst="rect">
            <a:avLst/>
          </a:prstGeom>
        </p:spPr>
      </p:pic>
      <p:pic>
        <p:nvPicPr>
          <p:cNvPr id="16" name="图片 15" descr="ws_D1A4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6400" y="5638800"/>
            <a:ext cx="1663700" cy="254000"/>
          </a:xfrm>
          <a:prstGeom prst="rect">
            <a:avLst/>
          </a:prstGeom>
        </p:spPr>
      </p:pic>
      <p:pic>
        <p:nvPicPr>
          <p:cNvPr id="17" name="图片 16" descr="ws_D1B5.tmp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94200" y="5562600"/>
            <a:ext cx="292100" cy="190500"/>
          </a:xfrm>
          <a:prstGeom prst="rect">
            <a:avLst/>
          </a:prstGeom>
        </p:spPr>
      </p:pic>
      <p:pic>
        <p:nvPicPr>
          <p:cNvPr id="18" name="图片 17" descr="ws_D1B6.tmp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07100" y="5511800"/>
            <a:ext cx="622300" cy="279400"/>
          </a:xfrm>
          <a:prstGeom prst="rect">
            <a:avLst/>
          </a:prstGeom>
        </p:spPr>
      </p:pic>
      <p:pic>
        <p:nvPicPr>
          <p:cNvPr id="19" name="图片 18" descr="ws_D1B7.tmp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8900000">
            <a:off x="1957647" y="5408583"/>
            <a:ext cx="127000" cy="269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2253237" y="5193677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 rot="18900000">
            <a:off x="1690110" y="5676121"/>
            <a:ext cx="127000" cy="269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541" y="321726"/>
            <a:ext cx="2483052" cy="31418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charset="-122"/>
              </a:rPr>
              <a:t>推广到多类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7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7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26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假定有 </a:t>
            </a:r>
            <a:r>
              <a:rPr lang="en-US" altLang="zh-CN" sz="2195" i="1" dirty="0">
                <a:solidFill>
                  <a:srgbClr val="000000"/>
                </a:solidFill>
                <a:latin typeface="Palatino Linotype" panose="02040502050505030304"/>
              </a:rPr>
              <a:t>N </a:t>
            </a: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个类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925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		</a:t>
            </a:r>
            <a:r>
              <a:rPr lang="zh-CN" altLang="en-US" sz="2195" dirty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全局散度矩阵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44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		</a:t>
            </a:r>
            <a:r>
              <a:rPr lang="zh-CN" altLang="en-US" sz="2195" dirty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类内散度矩阵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205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		</a:t>
            </a:r>
            <a:r>
              <a:rPr lang="zh-CN" altLang="en-US" sz="2195" dirty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类间散度矩阵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39411" y="5954267"/>
            <a:ext cx="3693319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特征值所对应的特征向量组成的矩阵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9115" y="3933190"/>
            <a:ext cx="5467985" cy="184658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r>
              <a:rPr lang="zh-CN" altLang="en-US" dirty="0"/>
              <a:t>	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</a:rPr>
              <a:t>多分类</a:t>
            </a:r>
            <a:r>
              <a:rPr lang="en-US" altLang="zh-CN" sz="2195" dirty="0">
                <a:solidFill>
                  <a:srgbClr val="000000"/>
                </a:solidFill>
                <a:latin typeface="Times New Roman" panose="02020603050405020304"/>
              </a:rPr>
              <a:t>LDA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</a:rPr>
              <a:t>有多种实现方法：采用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12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</a:rPr>
              <a:t>例如，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62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</a:rPr>
              <a:t>		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</a:rPr>
              <a:t>的闭式解是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42861" y="3963670"/>
            <a:ext cx="2008563" cy="18525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05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中的任何两个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115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的 </a:t>
            </a:r>
            <a:r>
              <a:rPr lang="en-US" altLang="zh-CN" i="1">
                <a:solidFill>
                  <a:srgbClr val="000000"/>
                </a:solidFill>
                <a:latin typeface="Palatino Linotype" panose="02040502050505030304"/>
              </a:rPr>
              <a:t>N</a:t>
            </a:r>
            <a:r>
              <a:rPr lang="en-US" altLang="zh-CN">
                <a:solidFill>
                  <a:srgbClr val="000000"/>
                </a:solidFill>
                <a:latin typeface="Palatino Linotype" panose="02040502050505030304"/>
              </a:rPr>
              <a:t>-1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个最大广义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这里写图片描述">
            <a:extLst>
              <a:ext uri="{FF2B5EF4-FFF2-40B4-BE49-F238E27FC236}">
                <a16:creationId xmlns:a16="http://schemas.microsoft.com/office/drawing/2014/main" id="{77E715B3-C42D-4EB9-B8EE-E20CC680B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4288"/>
            <a:ext cx="9144000" cy="428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AA391BE-2193-40B1-8582-A5ED40B41BB7}"/>
              </a:ext>
            </a:extLst>
          </p:cNvPr>
          <p:cNvSpPr txBox="1"/>
          <p:nvPr/>
        </p:nvSpPr>
        <p:spPr>
          <a:xfrm>
            <a:off x="503534" y="623974"/>
            <a:ext cx="471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线性判别分析小结</a:t>
            </a:r>
          </a:p>
        </p:txBody>
      </p:sp>
    </p:spTree>
    <p:extLst>
      <p:ext uri="{BB962C8B-B14F-4D97-AF65-F5344CB8AC3E}">
        <p14:creationId xmlns:p14="http://schemas.microsoft.com/office/powerpoint/2010/main" val="3096691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861310" y="2586989"/>
            <a:ext cx="647700" cy="345950"/>
          </a:xfrm>
          <a:custGeom>
            <a:avLst/>
            <a:gdLst/>
            <a:ahLst/>
            <a:cxnLst/>
            <a:rect l="0" t="0" r="0" b="0"/>
            <a:pathLst>
              <a:path w="647700" h="345950">
                <a:moveTo>
                  <a:pt x="0" y="172975"/>
                </a:moveTo>
                <a:cubicBezTo>
                  <a:pt x="0" y="77471"/>
                  <a:pt x="145034" y="0"/>
                  <a:pt x="323850" y="0"/>
                </a:cubicBezTo>
                <a:cubicBezTo>
                  <a:pt x="502666" y="0"/>
                  <a:pt x="647699" y="77471"/>
                  <a:pt x="647699" y="172975"/>
                </a:cubicBezTo>
                <a:cubicBezTo>
                  <a:pt x="647699" y="268478"/>
                  <a:pt x="502666" y="345949"/>
                  <a:pt x="323850" y="345949"/>
                </a:cubicBezTo>
                <a:cubicBezTo>
                  <a:pt x="145034" y="345949"/>
                  <a:pt x="0" y="268478"/>
                  <a:pt x="0" y="172975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110734" y="2586989"/>
            <a:ext cx="646176" cy="345950"/>
          </a:xfrm>
          <a:custGeom>
            <a:avLst/>
            <a:gdLst/>
            <a:ahLst/>
            <a:cxnLst/>
            <a:rect l="0" t="0" r="0" b="0"/>
            <a:pathLst>
              <a:path w="646176" h="345950">
                <a:moveTo>
                  <a:pt x="0" y="172975"/>
                </a:moveTo>
                <a:cubicBezTo>
                  <a:pt x="0" y="77471"/>
                  <a:pt x="144652" y="0"/>
                  <a:pt x="323087" y="0"/>
                </a:cubicBezTo>
                <a:cubicBezTo>
                  <a:pt x="501523" y="0"/>
                  <a:pt x="646175" y="77471"/>
                  <a:pt x="646175" y="172975"/>
                </a:cubicBezTo>
                <a:cubicBezTo>
                  <a:pt x="646175" y="268478"/>
                  <a:pt x="501523" y="345949"/>
                  <a:pt x="323087" y="345949"/>
                </a:cubicBezTo>
                <a:cubicBezTo>
                  <a:pt x="144652" y="345949"/>
                  <a:pt x="0" y="268478"/>
                  <a:pt x="0" y="172975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D669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714500"/>
            <a:ext cx="8001000" cy="4610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18900000">
            <a:off x="1690110" y="5676121"/>
            <a:ext cx="127000" cy="269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439" y="1747471"/>
            <a:ext cx="72136" cy="7309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80"/>
              </a:lnSpc>
            </a:pPr>
            <a:r>
              <a:rPr lang="en-US" altLang="zh-CN" sz="1595">
                <a:solidFill>
                  <a:srgbClr val="00B050"/>
                </a:solidFill>
                <a:latin typeface="Times New Roman" panose="02020603050405020304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sz="1595">
              <a:solidFill>
                <a:srgbClr val="00B05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1595">
              <a:solidFill>
                <a:srgbClr val="00B050"/>
              </a:solidFill>
              <a:latin typeface="Times New Roman" panose="02020603050405020304"/>
            </a:endParaRPr>
          </a:p>
          <a:p>
            <a:pPr>
              <a:lnSpc>
                <a:spcPts val="1900"/>
              </a:lnSpc>
            </a:pPr>
            <a:r>
              <a:rPr lang="en-US" altLang="zh-CN" sz="1595">
                <a:solidFill>
                  <a:srgbClr val="00B050"/>
                </a:solidFill>
                <a:latin typeface="Times New Roman" panose="02020603050405020304"/>
              </a:rPr>
              <a:t>•</a:t>
            </a:r>
            <a:endParaRPr lang="zh-CN" altLang="en-US" sz="1595">
              <a:solidFill>
                <a:srgbClr val="00B050"/>
              </a:solidFill>
              <a:latin typeface="Times New Roman" panose="020206030504050203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952" y="1727202"/>
            <a:ext cx="2257028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lang="zh-CN" altLang="en-US" sz="1595">
                <a:solidFill>
                  <a:srgbClr val="00B050"/>
                </a:solidFill>
                <a:latin typeface="微软雅黑" panose="020B0503020204020204" charset="-122"/>
              </a:rPr>
              <a:t>训练</a:t>
            </a:r>
            <a:r>
              <a:rPr lang="en-US" altLang="zh-CN" sz="1595">
                <a:solidFill>
                  <a:srgbClr val="00B050"/>
                </a:solidFill>
                <a:latin typeface="Times New Roman" panose="02020603050405020304"/>
              </a:rPr>
              <a:t>N(N-1)/2</a:t>
            </a:r>
            <a:r>
              <a:rPr lang="zh-CN" altLang="en-US" sz="1595">
                <a:solidFill>
                  <a:srgbClr val="00B050"/>
                </a:solidFill>
                <a:latin typeface="微软雅黑" panose="020B0503020204020204" charset="-122"/>
              </a:rPr>
              <a:t>个分类器，</a:t>
            </a:r>
          </a:p>
          <a:p>
            <a:pPr>
              <a:lnSpc>
                <a:spcPts val="1815"/>
              </a:lnSpc>
            </a:pPr>
            <a:r>
              <a:rPr lang="zh-CN" altLang="en-US" sz="1595">
                <a:solidFill>
                  <a:srgbClr val="00B050"/>
                </a:solidFill>
                <a:latin typeface="微软雅黑" panose="020B0503020204020204" charset="-122"/>
              </a:rPr>
              <a:t>存储开销和测试时间大</a:t>
            </a:r>
          </a:p>
          <a:p>
            <a:pPr>
              <a:lnSpc>
                <a:spcPts val="1980"/>
              </a:lnSpc>
            </a:pPr>
            <a:r>
              <a:rPr lang="zh-CN" altLang="en-US" sz="1595">
                <a:solidFill>
                  <a:srgbClr val="00B050"/>
                </a:solidFill>
                <a:latin typeface="微软雅黑" panose="020B0503020204020204" charset="-122"/>
              </a:rPr>
              <a:t>训练只用两个类的样例，</a:t>
            </a:r>
          </a:p>
          <a:p>
            <a:pPr>
              <a:lnSpc>
                <a:spcPts val="1860"/>
              </a:lnSpc>
            </a:pPr>
            <a:r>
              <a:rPr lang="zh-CN" altLang="en-US" sz="1600">
                <a:solidFill>
                  <a:srgbClr val="00B050"/>
                </a:solidFill>
                <a:latin typeface="微软雅黑" panose="020B0503020204020204" charset="-122"/>
              </a:rPr>
              <a:t>训练时间短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97421" y="1798652"/>
            <a:ext cx="72136" cy="7309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80"/>
              </a:lnSpc>
            </a:pPr>
            <a:r>
              <a:rPr lang="en-US" altLang="zh-CN" sz="1595">
                <a:solidFill>
                  <a:srgbClr val="00B050"/>
                </a:solidFill>
                <a:latin typeface="Times New Roman" panose="02020603050405020304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sz="1595">
              <a:solidFill>
                <a:srgbClr val="00B05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1595">
              <a:solidFill>
                <a:srgbClr val="00B050"/>
              </a:solidFill>
              <a:latin typeface="Times New Roman" panose="02020603050405020304"/>
            </a:endParaRPr>
          </a:p>
          <a:p>
            <a:pPr>
              <a:lnSpc>
                <a:spcPts val="1900"/>
              </a:lnSpc>
            </a:pPr>
            <a:r>
              <a:rPr lang="en-US" altLang="zh-CN" sz="1595">
                <a:solidFill>
                  <a:srgbClr val="00B050"/>
                </a:solidFill>
                <a:latin typeface="Times New Roman" panose="02020603050405020304"/>
              </a:rPr>
              <a:t>•</a:t>
            </a:r>
            <a:endParaRPr lang="zh-CN" altLang="en-US" sz="1595">
              <a:solidFill>
                <a:srgbClr val="00B05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83933" y="1778383"/>
            <a:ext cx="2257028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lang="zh-CN" altLang="en-US" sz="1595">
                <a:solidFill>
                  <a:srgbClr val="00B050"/>
                </a:solidFill>
                <a:latin typeface="微软雅黑" panose="020B0503020204020204" charset="-122"/>
              </a:rPr>
              <a:t>训练</a:t>
            </a:r>
            <a:r>
              <a:rPr lang="en-US" altLang="zh-CN" sz="1595">
                <a:solidFill>
                  <a:srgbClr val="00B050"/>
                </a:solidFill>
                <a:latin typeface="Times New Roman" panose="02020603050405020304"/>
              </a:rPr>
              <a:t>N</a:t>
            </a:r>
            <a:r>
              <a:rPr lang="zh-CN" altLang="en-US" sz="1595">
                <a:solidFill>
                  <a:srgbClr val="00B050"/>
                </a:solidFill>
                <a:latin typeface="微软雅黑" panose="020B0503020204020204" charset="-122"/>
              </a:rPr>
              <a:t>个分类器，存储</a:t>
            </a:r>
          </a:p>
          <a:p>
            <a:pPr>
              <a:lnSpc>
                <a:spcPts val="1815"/>
              </a:lnSpc>
            </a:pPr>
            <a:r>
              <a:rPr lang="zh-CN" altLang="en-US" sz="1595">
                <a:solidFill>
                  <a:srgbClr val="00B050"/>
                </a:solidFill>
                <a:latin typeface="微软雅黑" panose="020B0503020204020204" charset="-122"/>
              </a:rPr>
              <a:t>开销和测试时间小</a:t>
            </a:r>
          </a:p>
          <a:p>
            <a:pPr>
              <a:lnSpc>
                <a:spcPts val="1980"/>
              </a:lnSpc>
            </a:pPr>
            <a:r>
              <a:rPr lang="zh-CN" altLang="en-US" sz="1595">
                <a:solidFill>
                  <a:srgbClr val="00B050"/>
                </a:solidFill>
                <a:latin typeface="微软雅黑" panose="020B0503020204020204" charset="-122"/>
              </a:rPr>
              <a:t>训练用到全部训练样例，</a:t>
            </a:r>
          </a:p>
          <a:p>
            <a:pPr>
              <a:lnSpc>
                <a:spcPts val="1860"/>
              </a:lnSpc>
            </a:pPr>
            <a:r>
              <a:rPr lang="zh-CN" altLang="en-US" sz="1595">
                <a:solidFill>
                  <a:srgbClr val="00B050"/>
                </a:solidFill>
                <a:latin typeface="微软雅黑" panose="020B0503020204020204" charset="-122"/>
              </a:rPr>
              <a:t>训练时间长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8440" y="321945"/>
            <a:ext cx="8202295" cy="111950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多分类学习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045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拆解法：将一个多分类任务拆分为若干个二分类任务求解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29809" y="5754160"/>
            <a:ext cx="359072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30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zh-CN" altLang="en-US" sz="2005">
                <a:solidFill>
                  <a:srgbClr val="0000FF"/>
                </a:solidFill>
                <a:latin typeface="微软雅黑" panose="020B0503020204020204" charset="-122"/>
              </a:rPr>
              <a:t>预测性能取决于具体数据分布，</a:t>
            </a:r>
          </a:p>
          <a:p>
            <a:pPr marL="0" marR="0" lvl="0" indent="0" defTabSz="914400" eaLnBrk="1" fontAlgn="auto" latinLnBrk="0" hangingPunct="1">
              <a:lnSpc>
                <a:spcPts val="2340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zh-CN" altLang="en-US" sz="2005">
                <a:solidFill>
                  <a:srgbClr val="0000FF"/>
                </a:solidFill>
                <a:latin typeface="微软雅黑" panose="020B0503020204020204" charset="-122"/>
              </a:rPr>
              <a:t>	多数情况下两者差不多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DA32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DA43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440" y="334010"/>
            <a:ext cx="8190865" cy="122872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10"/>
              </a:lnSpc>
              <a:buClrTx/>
              <a:buSzTx/>
              <a:buNone/>
              <a:tabLst>
                <a:tab pos="114300" algn="l"/>
              </a:tabLst>
              <a:defRPr/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纠错输出码 </a:t>
            </a: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(ECOC)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</a:tabLst>
              <a:defRPr/>
            </a:pPr>
            <a:endParaRPr lang="en-US" altLang="zh-CN" sz="2005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</a:tabLst>
              <a:defRPr/>
            </a:pPr>
            <a:endParaRPr lang="en-US" altLang="zh-CN" sz="2005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</a:tabLst>
              <a:defRPr/>
            </a:pPr>
            <a:endParaRPr lang="en-US" altLang="zh-CN" sz="2005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</a:tabLst>
              <a:defRPr/>
            </a:pPr>
            <a:endParaRPr lang="en-US" altLang="zh-CN" sz="2005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875"/>
              </a:lnSpc>
              <a:buClrTx/>
              <a:buSzTx/>
              <a:buNone/>
              <a:tabLst>
                <a:tab pos="114300" algn="l"/>
              </a:tabLst>
              <a:defRPr/>
            </a:pP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多对多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(Many vs Many, MvM)</a:t>
            </a:r>
            <a:r>
              <a:rPr lang="en-US" altLang="zh-CN" sz="2195">
                <a:solidFill>
                  <a:srgbClr val="000000"/>
                </a:solidFill>
                <a:latin typeface="Times New Roman" panose="02020603050405020304"/>
              </a:rPr>
              <a:t>: </a:t>
            </a: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将若干类作为正类，若干类作为反类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2105" y="1908175"/>
            <a:ext cx="3430270" cy="386207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5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 sz="2200">
                <a:solidFill>
                  <a:srgbClr val="000000"/>
                </a:solidFill>
                <a:latin typeface="微软雅黑" panose="020B0503020204020204" charset="-122"/>
              </a:rPr>
              <a:t>一种常见方法：纠错输出码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z="22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z="22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z="22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z="22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94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 sz="220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编码：对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N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个类别做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M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次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	划分，每次将一部分类别划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	为正类，一部分划为反类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82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		解码：测试样本交给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M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个</a:t>
            </a:r>
          </a:p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		分类器预测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61740" y="1908175"/>
            <a:ext cx="4493895" cy="372872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35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/>
              </a:rPr>
              <a:t>(Error Correcting Output Code)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60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60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60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60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60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01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/>
              </a:rPr>
              <a:t>					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M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个二类任务；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		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原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)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每类对应一个长为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M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的编码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35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</a:rPr>
              <a:t>距离最小的类为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</a:rPr>
              <a:t>			最终结果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525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</a:rPr>
              <a:t>				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长为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M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的预测结果编码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26897" y="2341626"/>
            <a:ext cx="2982469" cy="347473"/>
          </a:xfrm>
          <a:custGeom>
            <a:avLst/>
            <a:gdLst/>
            <a:ahLst/>
            <a:cxnLst/>
            <a:rect l="0" t="0" r="0" b="0"/>
            <a:pathLst>
              <a:path w="2982469" h="347473">
                <a:moveTo>
                  <a:pt x="0" y="347472"/>
                </a:moveTo>
                <a:lnTo>
                  <a:pt x="2982468" y="347472"/>
                </a:lnTo>
                <a:lnTo>
                  <a:pt x="29824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26897" y="3048761"/>
            <a:ext cx="2982469" cy="454154"/>
          </a:xfrm>
          <a:custGeom>
            <a:avLst/>
            <a:gdLst/>
            <a:ahLst/>
            <a:cxnLst/>
            <a:rect l="0" t="0" r="0" b="0"/>
            <a:pathLst>
              <a:path w="2982469" h="454154">
                <a:moveTo>
                  <a:pt x="0" y="454153"/>
                </a:moveTo>
                <a:lnTo>
                  <a:pt x="2982468" y="454153"/>
                </a:lnTo>
                <a:lnTo>
                  <a:pt x="29824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DF72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00" y="914400"/>
            <a:ext cx="3835400" cy="3073400"/>
          </a:xfrm>
          <a:prstGeom prst="rect">
            <a:avLst/>
          </a:prstGeom>
        </p:spPr>
      </p:pic>
      <p:pic>
        <p:nvPicPr>
          <p:cNvPr id="5" name="图片 4" descr="ws_DF73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0400" y="1143000"/>
            <a:ext cx="4330700" cy="2679700"/>
          </a:xfrm>
          <a:prstGeom prst="rect">
            <a:avLst/>
          </a:prstGeom>
        </p:spPr>
      </p:pic>
      <p:pic>
        <p:nvPicPr>
          <p:cNvPr id="6" name="图片 5" descr="ws_DF84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8900000">
            <a:off x="1690110" y="5676121"/>
            <a:ext cx="127000" cy="269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1957647" y="5408583"/>
            <a:ext cx="127000" cy="269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253237" y="5193677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纠错输出码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6390" y="4706620"/>
            <a:ext cx="8020050" cy="137096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5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•  ECOC</a:t>
            </a: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编码对分类器错误有一定容忍和修正能力，编码越长、纠错</a:t>
            </a:r>
          </a:p>
          <a:p>
            <a:pPr marL="0" marR="0" lvl="0" indent="0" defTabSz="914400" eaLnBrk="1" fontAlgn="auto" latinLnBrk="0" hangingPunct="1">
              <a:lnSpc>
                <a:spcPts val="2260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	能力越强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800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对同等长度的编码，理论上来说，任意两个类别之间的编码距离越</a:t>
            </a:r>
          </a:p>
          <a:p>
            <a:pPr marL="0" marR="0" lvl="0" indent="0" defTabSz="914400" eaLnBrk="1" fontAlgn="auto" latinLnBrk="0" hangingPunct="1">
              <a:lnSpc>
                <a:spcPts val="2200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	远，则纠错能力越强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8382" y="4021076"/>
            <a:ext cx="2327560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lang="en-US" altLang="zh-CN" sz="1595">
                <a:solidFill>
                  <a:srgbClr val="00B050"/>
                </a:solidFill>
                <a:latin typeface="Times New Roman" panose="02020603050405020304"/>
              </a:rPr>
              <a:t>[Dietterich and Bakiri,1995]</a:t>
            </a:r>
            <a:endParaRPr lang="zh-CN" altLang="en-US" sz="1595">
              <a:solidFill>
                <a:srgbClr val="00B050"/>
              </a:solidFill>
              <a:latin typeface="Times New Roman" panose="020206030504050203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60771" y="4021076"/>
            <a:ext cx="1705595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lang="en-US" altLang="zh-CN" sz="1595">
                <a:solidFill>
                  <a:srgbClr val="00B050"/>
                </a:solidFill>
                <a:latin typeface="Times New Roman" panose="02020603050405020304"/>
              </a:rPr>
              <a:t>[Allwein et al. 2000]</a:t>
            </a:r>
            <a:endParaRPr lang="zh-CN" altLang="en-US" sz="1595">
              <a:solidFill>
                <a:srgbClr val="00B05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99C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4384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23507" y="264384"/>
            <a:ext cx="4154984" cy="36849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5190"/>
              </a:lnSpc>
              <a:buClrTx/>
              <a:buSzTx/>
              <a:buNone/>
              <a:tabLst>
                <a:tab pos="4013200" algn="l"/>
              </a:tabLst>
              <a:defRPr/>
            </a:pPr>
            <a:r>
              <a:rPr lang="zh-CN" altLang="en-US" sz="5400" dirty="0">
                <a:solidFill>
                  <a:srgbClr val="0000FF"/>
                </a:solidFill>
                <a:latin typeface="微软雅黑" panose="020B0503020204020204" charset="-122"/>
              </a:rPr>
              <a:t>线性模型小结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015"/>
              </a:lnSpc>
              <a:buClrTx/>
              <a:buSzTx/>
              <a:buNone/>
              <a:tabLst>
                <a:tab pos="4013200" algn="l"/>
              </a:tabLst>
              <a:defRPr/>
            </a:pPr>
            <a:r>
              <a:rPr lang="zh-CN" altLang="en-US" sz="5400" dirty="0">
                <a:solidFill>
                  <a:srgbClr val="0000FF"/>
                </a:solidFill>
                <a:latin typeface="微软雅黑" panose="020B0503020204020204" charset="-122"/>
              </a:rPr>
              <a:t>	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198768-546A-4E94-A167-252B7E8D8EF8}"/>
              </a:ext>
            </a:extLst>
          </p:cNvPr>
          <p:cNvSpPr txBox="1"/>
          <p:nvPr/>
        </p:nvSpPr>
        <p:spPr>
          <a:xfrm>
            <a:off x="1292468" y="1333152"/>
            <a:ext cx="57413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线性回归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zh-CN" altLang="en-US" dirty="0"/>
              <a:t>建立线性函数拟合数据</a:t>
            </a:r>
            <a:endParaRPr lang="en-US" altLang="zh-CN" dirty="0"/>
          </a:p>
          <a:p>
            <a:r>
              <a:rPr lang="zh-CN" altLang="en-US" dirty="0"/>
              <a:t>             建立代价函数（均方误差最小化）</a:t>
            </a:r>
            <a:r>
              <a:rPr lang="en-US" altLang="zh-CN" dirty="0"/>
              <a:t>   </a:t>
            </a:r>
          </a:p>
          <a:p>
            <a:r>
              <a:rPr lang="en-US" altLang="zh-CN" dirty="0"/>
              <a:t>             </a:t>
            </a:r>
            <a:r>
              <a:rPr lang="zh-CN" altLang="en-US" dirty="0"/>
              <a:t>参数</a:t>
            </a:r>
            <a:r>
              <a:rPr lang="en-US" altLang="zh-CN" dirty="0" err="1"/>
              <a:t>w,b</a:t>
            </a:r>
            <a:r>
              <a:rPr lang="zh-CN" altLang="en-US" dirty="0"/>
              <a:t>的求解（代价函数分别对</a:t>
            </a:r>
            <a:r>
              <a:rPr lang="en-US" altLang="zh-CN" dirty="0"/>
              <a:t>w b</a:t>
            </a:r>
            <a:r>
              <a:rPr lang="zh-CN" altLang="en-US" dirty="0"/>
              <a:t>求导 ）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zh-CN" altLang="en-US" dirty="0"/>
              <a:t>多元线性回归</a:t>
            </a:r>
            <a:endParaRPr lang="en-US" altLang="zh-CN" dirty="0"/>
          </a:p>
          <a:p>
            <a:r>
              <a:rPr lang="zh-CN" altLang="en-US" dirty="0"/>
              <a:t>         </a:t>
            </a:r>
            <a:r>
              <a:rPr lang="en-US" altLang="zh-CN" dirty="0"/>
              <a:t>    </a:t>
            </a:r>
            <a:r>
              <a:rPr lang="zh-CN" altLang="en-US" dirty="0"/>
              <a:t>广义线性模型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对率回归（逻辑回归）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zh-CN" altLang="en-US" dirty="0"/>
              <a:t>利用广义线性模型及对数几率函数建立模型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zh-CN" altLang="en-US" dirty="0"/>
              <a:t>极大似然法求解参数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线性判别分析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zh-CN" altLang="en-US" dirty="0"/>
              <a:t>通过“投影降维”直接分类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zh-CN" altLang="en-US" dirty="0"/>
              <a:t>使同类尽量进异类尽量远得欲最大化的目标 </a:t>
            </a:r>
            <a:r>
              <a:rPr lang="en-US" altLang="zh-CN" dirty="0"/>
              <a:t>J</a:t>
            </a:r>
          </a:p>
          <a:p>
            <a:r>
              <a:rPr lang="en-US" altLang="zh-CN" dirty="0"/>
              <a:t>              </a:t>
            </a:r>
            <a:r>
              <a:rPr lang="zh-CN" altLang="en-US" dirty="0"/>
              <a:t>定义类间散度矩阵得到广义瑞利商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zh-CN" altLang="en-US" dirty="0"/>
              <a:t>参数</a:t>
            </a:r>
            <a:r>
              <a:rPr lang="en-US" altLang="zh-CN" dirty="0"/>
              <a:t>w</a:t>
            </a:r>
            <a:r>
              <a:rPr lang="zh-CN" altLang="en-US" dirty="0"/>
              <a:t>的确定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多分类任务 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OvO</a:t>
            </a:r>
            <a:r>
              <a:rPr lang="en-US" altLang="zh-CN" dirty="0"/>
              <a:t>     </a:t>
            </a:r>
            <a:r>
              <a:rPr lang="en-US" altLang="zh-CN" dirty="0" err="1"/>
              <a:t>OvR</a:t>
            </a:r>
            <a:r>
              <a:rPr lang="en-US" altLang="zh-CN" dirty="0"/>
              <a:t>     </a:t>
            </a:r>
            <a:r>
              <a:rPr lang="en-US" altLang="zh-CN" dirty="0" err="1"/>
              <a:t>MvM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907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99C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1727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96035" y="231727"/>
            <a:ext cx="4154984" cy="36849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5190"/>
              </a:lnSpc>
              <a:buClrTx/>
              <a:buSzTx/>
              <a:buNone/>
              <a:tabLst>
                <a:tab pos="4013200" algn="l"/>
              </a:tabLst>
              <a:defRPr/>
            </a:pPr>
            <a:r>
              <a:rPr lang="zh-CN" altLang="en-US" sz="5400" dirty="0">
                <a:solidFill>
                  <a:srgbClr val="0000FF"/>
                </a:solidFill>
                <a:latin typeface="微软雅黑" panose="020B0503020204020204" charset="-122"/>
              </a:rPr>
              <a:t>线性模型作业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015"/>
              </a:lnSpc>
              <a:buClrTx/>
              <a:buSzTx/>
              <a:buNone/>
              <a:tabLst>
                <a:tab pos="4013200" algn="l"/>
              </a:tabLst>
              <a:defRPr/>
            </a:pPr>
            <a:r>
              <a:rPr lang="zh-CN" altLang="en-US" sz="5400" dirty="0">
                <a:solidFill>
                  <a:srgbClr val="0000FF"/>
                </a:solidFill>
                <a:latin typeface="微软雅黑" panose="020B0503020204020204" charset="-122"/>
              </a:rPr>
              <a:t>	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26DEF6-12CC-4C2F-B43C-E850197ABF63}"/>
              </a:ext>
            </a:extLst>
          </p:cNvPr>
          <p:cNvSpPr txBox="1"/>
          <p:nvPr/>
        </p:nvSpPr>
        <p:spPr>
          <a:xfrm>
            <a:off x="1425086" y="1406771"/>
            <a:ext cx="585186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用</a:t>
            </a:r>
            <a:r>
              <a:rPr lang="en-US" altLang="zh-CN" sz="3200" dirty="0"/>
              <a:t>python</a:t>
            </a:r>
            <a:r>
              <a:rPr lang="zh-CN" altLang="en-US" sz="3200" dirty="0"/>
              <a:t>自己完成三个算法，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线性回归、</a:t>
            </a:r>
            <a:endParaRPr lang="en-US" altLang="zh-CN" sz="3200" dirty="0"/>
          </a:p>
          <a:p>
            <a:r>
              <a:rPr lang="en-US" altLang="zh-CN" sz="3200" dirty="0"/>
              <a:t>	logistic</a:t>
            </a:r>
            <a:r>
              <a:rPr lang="zh-CN" altLang="en-US" sz="3200" dirty="0"/>
              <a:t>回归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线性判别分析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4FF2DC-540E-4234-9CEC-2F2B7C5D0D31}"/>
              </a:ext>
            </a:extLst>
          </p:cNvPr>
          <p:cNvSpPr txBox="1"/>
          <p:nvPr/>
        </p:nvSpPr>
        <p:spPr>
          <a:xfrm>
            <a:off x="1954971" y="4250900"/>
            <a:ext cx="3547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要求：用</a:t>
            </a:r>
            <a:r>
              <a:rPr lang="en-US" altLang="zh-CN" dirty="0"/>
              <a:t>python</a:t>
            </a:r>
            <a:r>
              <a:rPr lang="zh-CN" altLang="en-US" dirty="0"/>
              <a:t>自己写，不能用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提供的现成库函数，使用的数据集已经发到群里，做完后提交给各个部门的部长</a:t>
            </a:r>
          </a:p>
        </p:txBody>
      </p:sp>
    </p:spTree>
    <p:extLst>
      <p:ext uri="{BB962C8B-B14F-4D97-AF65-F5344CB8AC3E}">
        <p14:creationId xmlns:p14="http://schemas.microsoft.com/office/powerpoint/2010/main" val="54730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s_9C01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233" y="4727595"/>
            <a:ext cx="4660900" cy="635000"/>
          </a:xfrm>
          <a:prstGeom prst="rect">
            <a:avLst/>
          </a:prstGeom>
        </p:spPr>
      </p:pic>
      <p:pic>
        <p:nvPicPr>
          <p:cNvPr id="6" name="图片 5" descr="ws_9C02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8841" y="5652191"/>
            <a:ext cx="2146300" cy="5461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线性模型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2432" y="4135843"/>
            <a:ext cx="8239435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005" dirty="0">
                <a:solidFill>
                  <a:srgbClr val="000000"/>
                </a:solidFill>
                <a:latin typeface="微软雅黑" panose="020B0503020204020204" charset="-122"/>
              </a:rPr>
              <a:t>线性模型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/>
              </a:rPr>
              <a:t>(linear model)</a:t>
            </a:r>
            <a:r>
              <a:rPr lang="zh-CN" altLang="en-US" sz="2005" dirty="0">
                <a:solidFill>
                  <a:srgbClr val="000000"/>
                </a:solidFill>
                <a:latin typeface="微软雅黑" panose="020B0503020204020204" charset="-122"/>
              </a:rPr>
              <a:t>试图学得一个通过属性的线性组合来进行预测的函数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14679" y="5888431"/>
            <a:ext cx="115416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向量形式：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32425" y="5785860"/>
            <a:ext cx="2821285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0"/>
              </a:lnSpc>
            </a:pPr>
            <a:r>
              <a:rPr lang="zh-CN" altLang="en-US" sz="2005">
                <a:solidFill>
                  <a:srgbClr val="FF0000"/>
                </a:solidFill>
                <a:latin typeface="微软雅黑" panose="020B0503020204020204" charset="-122"/>
              </a:rPr>
              <a:t>简单、基本、可理解性好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4F1262-93BC-437E-AC9B-66E3719D894B}"/>
              </a:ext>
            </a:extLst>
          </p:cNvPr>
          <p:cNvSpPr txBox="1"/>
          <p:nvPr/>
        </p:nvSpPr>
        <p:spPr>
          <a:xfrm>
            <a:off x="1014679" y="1544515"/>
            <a:ext cx="52490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给定由</a:t>
            </a:r>
            <a:r>
              <a:rPr lang="en-US" altLang="zh-CN" dirty="0"/>
              <a:t>d</a:t>
            </a:r>
            <a:r>
              <a:rPr lang="zh-CN" altLang="en-US" dirty="0"/>
              <a:t>个属性描述的样本如下：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X=</a:t>
            </a:r>
            <a:r>
              <a:rPr lang="zh-CN" altLang="en-US" dirty="0"/>
              <a:t>（</a:t>
            </a:r>
            <a:r>
              <a:rPr lang="en-US" altLang="zh-CN" dirty="0"/>
              <a:t>x1;x2;x3;x4……..</a:t>
            </a:r>
            <a:r>
              <a:rPr lang="en-US" altLang="zh-CN" dirty="0" err="1"/>
              <a:t>xd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xi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在第</a:t>
            </a:r>
            <a:r>
              <a:rPr lang="en-US" altLang="zh-CN" dirty="0" err="1"/>
              <a:t>i</a:t>
            </a:r>
            <a:r>
              <a:rPr lang="zh-CN" altLang="en-US" dirty="0"/>
              <a:t>个属性上的取值</a:t>
            </a:r>
          </a:p>
        </p:txBody>
      </p:sp>
    </p:spTree>
    <p:extLst>
      <p:ext uri="{BB962C8B-B14F-4D97-AF65-F5344CB8AC3E}">
        <p14:creationId xmlns:p14="http://schemas.microsoft.com/office/powerpoint/2010/main" val="67183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BEE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1142"/>
            <a:ext cx="9144000" cy="6858000"/>
          </a:xfrm>
          <a:prstGeom prst="rect">
            <a:avLst/>
          </a:prstGeom>
        </p:spPr>
      </p:pic>
      <p:pic>
        <p:nvPicPr>
          <p:cNvPr id="3" name="图片 2" descr="ws_9BFF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4181" y="1833191"/>
            <a:ext cx="3225800" cy="2832100"/>
          </a:xfrm>
          <a:prstGeom prst="rect">
            <a:avLst/>
          </a:prstGeom>
        </p:spPr>
      </p:pic>
      <p:pic>
        <p:nvPicPr>
          <p:cNvPr id="4" name="图片 3" descr="ws_9C00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4162" y="1833191"/>
            <a:ext cx="3365500" cy="28321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线性模型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17119" y="5284052"/>
            <a:ext cx="590912" cy="21800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</a:rPr>
              <a:t>分类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74306" y="5392094"/>
            <a:ext cx="461665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</a:rPr>
              <a:t>回归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577205" y="4973634"/>
            <a:ext cx="4733022" cy="1"/>
          </a:xfrm>
          <a:custGeom>
            <a:avLst/>
            <a:gdLst/>
            <a:ahLst/>
            <a:cxnLst/>
            <a:rect l="0" t="0" r="0" b="0"/>
            <a:pathLst>
              <a:path w="4733022" h="1">
                <a:moveTo>
                  <a:pt x="0" y="0"/>
                </a:moveTo>
                <a:lnTo>
                  <a:pt x="4733021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258826" y="1679355"/>
            <a:ext cx="1961937" cy="1"/>
          </a:xfrm>
          <a:custGeom>
            <a:avLst/>
            <a:gdLst/>
            <a:ahLst/>
            <a:cxnLst/>
            <a:rect l="0" t="0" r="0" b="0"/>
            <a:pathLst>
              <a:path w="1961937" h="1">
                <a:moveTo>
                  <a:pt x="0" y="0"/>
                </a:moveTo>
                <a:lnTo>
                  <a:pt x="196193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174203" y="1674864"/>
            <a:ext cx="1297246" cy="1"/>
          </a:xfrm>
          <a:custGeom>
            <a:avLst/>
            <a:gdLst/>
            <a:ahLst/>
            <a:cxnLst/>
            <a:rect l="0" t="0" r="0" b="0"/>
            <a:pathLst>
              <a:path w="1297246" h="1">
                <a:moveTo>
                  <a:pt x="0" y="0"/>
                </a:moveTo>
                <a:lnTo>
                  <a:pt x="1297245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166351" y="6046659"/>
            <a:ext cx="3485031" cy="1"/>
          </a:xfrm>
          <a:custGeom>
            <a:avLst/>
            <a:gdLst/>
            <a:ahLst/>
            <a:cxnLst/>
            <a:rect l="0" t="0" r="0" b="0"/>
            <a:pathLst>
              <a:path w="3485031" h="1">
                <a:moveTo>
                  <a:pt x="0" y="0"/>
                </a:moveTo>
                <a:lnTo>
                  <a:pt x="3485030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线性回归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67204" y="357121"/>
            <a:ext cx="189115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(linear regression)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5EE9B2-F7A9-45AE-B260-9ED2CDB7A12B}"/>
              </a:ext>
            </a:extLst>
          </p:cNvPr>
          <p:cNvSpPr txBox="1"/>
          <p:nvPr/>
        </p:nvSpPr>
        <p:spPr>
          <a:xfrm>
            <a:off x="1046180" y="1851879"/>
            <a:ext cx="74741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给定一个数据集</a:t>
            </a:r>
            <a:r>
              <a:rPr lang="en-US" altLang="zh-CN" sz="2000" dirty="0"/>
              <a:t>D ,</a:t>
            </a:r>
          </a:p>
          <a:p>
            <a:r>
              <a:rPr lang="zh-CN" altLang="en-US" sz="2000" dirty="0"/>
              <a:t>线性回归试图学的一个线性模型以尽可能准确的预测实值输出标记，通过在数据集上建立线性模型，建立代价函数，</a:t>
            </a:r>
            <a:endParaRPr lang="en-US" altLang="zh-CN" sz="2000" dirty="0"/>
          </a:p>
          <a:p>
            <a:r>
              <a:rPr lang="zh-CN" altLang="en-US" sz="2000" dirty="0"/>
              <a:t>最终以优化代价函数为目标确定模型参数</a:t>
            </a:r>
            <a:r>
              <a:rPr lang="en-US" altLang="zh-CN" sz="2000" dirty="0"/>
              <a:t>w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</a:p>
          <a:p>
            <a:r>
              <a:rPr lang="zh-CN" altLang="en-US" sz="2000" dirty="0"/>
              <a:t>从而进行以后的预测。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379F75-3F42-44AB-A5F5-B7D4D54C361C}"/>
              </a:ext>
            </a:extLst>
          </p:cNvPr>
          <p:cNvSpPr txBox="1"/>
          <p:nvPr/>
        </p:nvSpPr>
        <p:spPr>
          <a:xfrm>
            <a:off x="3076909" y="4556119"/>
            <a:ext cx="2990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建立代价函数？</a:t>
            </a:r>
            <a:endParaRPr lang="en-US" altLang="zh-CN" sz="2400" dirty="0"/>
          </a:p>
          <a:p>
            <a:r>
              <a:rPr lang="en-US" altLang="zh-CN" sz="2400" dirty="0"/>
              <a:t>2.W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如何求解？</a:t>
            </a:r>
          </a:p>
        </p:txBody>
      </p:sp>
    </p:spTree>
    <p:extLst>
      <p:ext uri="{BB962C8B-B14F-4D97-AF65-F5344CB8AC3E}">
        <p14:creationId xmlns:p14="http://schemas.microsoft.com/office/powerpoint/2010/main" val="155067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577205" y="4973634"/>
            <a:ext cx="4733022" cy="1"/>
          </a:xfrm>
          <a:custGeom>
            <a:avLst/>
            <a:gdLst/>
            <a:ahLst/>
            <a:cxnLst/>
            <a:rect l="0" t="0" r="0" b="0"/>
            <a:pathLst>
              <a:path w="4733022" h="1">
                <a:moveTo>
                  <a:pt x="0" y="0"/>
                </a:moveTo>
                <a:lnTo>
                  <a:pt x="4733021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258826" y="1679355"/>
            <a:ext cx="1961937" cy="1"/>
          </a:xfrm>
          <a:custGeom>
            <a:avLst/>
            <a:gdLst/>
            <a:ahLst/>
            <a:cxnLst/>
            <a:rect l="0" t="0" r="0" b="0"/>
            <a:pathLst>
              <a:path w="1961937" h="1">
                <a:moveTo>
                  <a:pt x="0" y="0"/>
                </a:moveTo>
                <a:lnTo>
                  <a:pt x="196193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174203" y="1674864"/>
            <a:ext cx="1297246" cy="1"/>
          </a:xfrm>
          <a:custGeom>
            <a:avLst/>
            <a:gdLst/>
            <a:ahLst/>
            <a:cxnLst/>
            <a:rect l="0" t="0" r="0" b="0"/>
            <a:pathLst>
              <a:path w="1297246" h="1">
                <a:moveTo>
                  <a:pt x="0" y="0"/>
                </a:moveTo>
                <a:lnTo>
                  <a:pt x="1297245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151888" y="1179575"/>
            <a:ext cx="4437889" cy="650749"/>
          </a:xfrm>
          <a:custGeom>
            <a:avLst/>
            <a:gdLst/>
            <a:ahLst/>
            <a:cxnLst/>
            <a:rect l="0" t="0" r="0" b="0"/>
            <a:pathLst>
              <a:path w="4437889" h="650749">
                <a:moveTo>
                  <a:pt x="0" y="650748"/>
                </a:moveTo>
                <a:lnTo>
                  <a:pt x="4437888" y="650748"/>
                </a:lnTo>
                <a:lnTo>
                  <a:pt x="44378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166351" y="6046659"/>
            <a:ext cx="3485031" cy="1"/>
          </a:xfrm>
          <a:custGeom>
            <a:avLst/>
            <a:gdLst/>
            <a:ahLst/>
            <a:cxnLst/>
            <a:rect l="0" t="0" r="0" b="0"/>
            <a:pathLst>
              <a:path w="3485031" h="1">
                <a:moveTo>
                  <a:pt x="0" y="0"/>
                </a:moveTo>
                <a:lnTo>
                  <a:pt x="3485030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9E64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7900" y="1358900"/>
            <a:ext cx="1981200" cy="330200"/>
          </a:xfrm>
          <a:prstGeom prst="rect">
            <a:avLst/>
          </a:prstGeom>
        </p:spPr>
      </p:pic>
      <p:pic>
        <p:nvPicPr>
          <p:cNvPr id="8" name="图片 7" descr="ws_9E75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6200" y="1346200"/>
            <a:ext cx="1333500" cy="330200"/>
          </a:xfrm>
          <a:prstGeom prst="rect">
            <a:avLst/>
          </a:prstGeom>
        </p:spPr>
      </p:pic>
      <p:pic>
        <p:nvPicPr>
          <p:cNvPr id="9" name="图片 8" descr="ws_9E76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68700" y="3175000"/>
            <a:ext cx="4749800" cy="1803400"/>
          </a:xfrm>
          <a:prstGeom prst="rect">
            <a:avLst/>
          </a:prstGeom>
        </p:spPr>
      </p:pic>
      <p:pic>
        <p:nvPicPr>
          <p:cNvPr id="10" name="图片 9" descr="ws_9E77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5700" y="5219700"/>
            <a:ext cx="3505200" cy="825500"/>
          </a:xfrm>
          <a:prstGeom prst="rect">
            <a:avLst/>
          </a:prstGeom>
        </p:spPr>
      </p:pic>
      <p:pic>
        <p:nvPicPr>
          <p:cNvPr id="11" name="图片 10" descr="ws_9E78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-74246"/>
            <a:ext cx="9144000" cy="6858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线性回归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67204" y="357121"/>
            <a:ext cx="189115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(linear regression)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4684" y="5420776"/>
            <a:ext cx="282129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对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71339" y="5445824"/>
            <a:ext cx="2821285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charset="-122"/>
              </a:rPr>
              <a:t>进行最小二乘参数估计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8079" y="1337418"/>
            <a:ext cx="6520568" cy="23211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5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r>
              <a:rPr lang="zh-CN" altLang="en-US" dirty="0"/>
              <a:t>	试图学得		</a:t>
            </a:r>
            <a:r>
              <a:rPr lang="zh-CN" altLang="en-US" sz="2005" dirty="0">
                <a:solidFill>
                  <a:srgbClr val="000000"/>
                </a:solidFill>
                <a:latin typeface="微软雅黑" panose="020B0503020204020204" charset="-122"/>
              </a:rPr>
              <a:t>使得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745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r>
              <a:rPr lang="zh-CN" altLang="en-US" sz="2005" dirty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005" dirty="0">
                <a:solidFill>
                  <a:srgbClr val="00B050"/>
                </a:solidFill>
                <a:latin typeface="微软雅黑" panose="020B0503020204020204" charset="-122"/>
              </a:rPr>
              <a:t>离散属性的处理：若有“序”</a:t>
            </a:r>
            <a:r>
              <a:rPr lang="en-US" altLang="zh-CN" sz="2005" dirty="0">
                <a:solidFill>
                  <a:srgbClr val="00B050"/>
                </a:solidFill>
                <a:latin typeface="Times New Roman" panose="02020603050405020304"/>
              </a:rPr>
              <a:t>(order)</a:t>
            </a:r>
            <a:r>
              <a:rPr lang="zh-CN" altLang="en-US" sz="2005" dirty="0">
                <a:solidFill>
                  <a:srgbClr val="00B050"/>
                </a:solidFill>
                <a:latin typeface="微软雅黑" panose="020B0503020204020204" charset="-122"/>
              </a:rPr>
              <a:t>，则连续化；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r>
              <a:rPr lang="zh-CN" altLang="en-US" sz="2005" dirty="0">
                <a:solidFill>
                  <a:srgbClr val="00B050"/>
                </a:solidFill>
                <a:latin typeface="微软雅黑" panose="020B0503020204020204" charset="-122"/>
              </a:rPr>
              <a:t>		否则，转化为 </a:t>
            </a:r>
            <a:r>
              <a:rPr lang="en-US" altLang="zh-CN" sz="2005" dirty="0">
                <a:solidFill>
                  <a:srgbClr val="00B050"/>
                </a:solidFill>
                <a:latin typeface="Times New Roman" panose="02020603050405020304"/>
              </a:rPr>
              <a:t>k </a:t>
            </a:r>
            <a:r>
              <a:rPr lang="zh-CN" altLang="en-US" sz="2005" dirty="0">
                <a:solidFill>
                  <a:srgbClr val="00B050"/>
                </a:solidFill>
                <a:latin typeface="微软雅黑" panose="020B0503020204020204" charset="-122"/>
              </a:rPr>
              <a:t>维向量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5" dirty="0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5" dirty="0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5" dirty="0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5" dirty="0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075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令均方误差最小化，有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842910" y="2735618"/>
            <a:ext cx="5095540" cy="1"/>
          </a:xfrm>
          <a:custGeom>
            <a:avLst/>
            <a:gdLst/>
            <a:ahLst/>
            <a:cxnLst/>
            <a:rect l="0" t="0" r="0" b="0"/>
            <a:pathLst>
              <a:path w="5095540" h="1">
                <a:moveTo>
                  <a:pt x="0" y="0"/>
                </a:moveTo>
                <a:lnTo>
                  <a:pt x="5095539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842877" y="3686594"/>
            <a:ext cx="4484151" cy="1"/>
          </a:xfrm>
          <a:custGeom>
            <a:avLst/>
            <a:gdLst/>
            <a:ahLst/>
            <a:cxnLst/>
            <a:rect l="0" t="0" r="0" b="0"/>
            <a:pathLst>
              <a:path w="4484151" h="1">
                <a:moveTo>
                  <a:pt x="0" y="0"/>
                </a:moveTo>
                <a:lnTo>
                  <a:pt x="4484150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729796" y="1528858"/>
            <a:ext cx="194915" cy="69333"/>
          </a:xfrm>
          <a:custGeom>
            <a:avLst/>
            <a:gdLst/>
            <a:ahLst/>
            <a:cxnLst/>
            <a:rect l="0" t="0" r="0" b="0"/>
            <a:pathLst>
              <a:path w="194915" h="69333">
                <a:moveTo>
                  <a:pt x="0" y="0"/>
                </a:moveTo>
                <a:lnTo>
                  <a:pt x="194914" y="0"/>
                </a:lnTo>
                <a:lnTo>
                  <a:pt x="194914" y="69332"/>
                </a:lnTo>
                <a:lnTo>
                  <a:pt x="0" y="69332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520288" y="1526144"/>
            <a:ext cx="105559" cy="67702"/>
          </a:xfrm>
          <a:custGeom>
            <a:avLst/>
            <a:gdLst/>
            <a:ahLst/>
            <a:cxnLst/>
            <a:rect l="0" t="0" r="0" b="0"/>
            <a:pathLst>
              <a:path w="105559" h="67702">
                <a:moveTo>
                  <a:pt x="0" y="0"/>
                </a:moveTo>
                <a:lnTo>
                  <a:pt x="105558" y="0"/>
                </a:lnTo>
                <a:lnTo>
                  <a:pt x="105558" y="67701"/>
                </a:lnTo>
                <a:lnTo>
                  <a:pt x="0" y="6770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280526" y="6181333"/>
            <a:ext cx="3224009" cy="1"/>
          </a:xfrm>
          <a:custGeom>
            <a:avLst/>
            <a:gdLst/>
            <a:ahLst/>
            <a:cxnLst/>
            <a:rect l="0" t="0" r="0" b="0"/>
            <a:pathLst>
              <a:path w="3224009" h="1">
                <a:moveTo>
                  <a:pt x="0" y="0"/>
                </a:moveTo>
                <a:lnTo>
                  <a:pt x="3224008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261178" y="5740040"/>
            <a:ext cx="2500895" cy="1"/>
          </a:xfrm>
          <a:custGeom>
            <a:avLst/>
            <a:gdLst/>
            <a:ahLst/>
            <a:cxnLst/>
            <a:rect l="0" t="0" r="0" b="0"/>
            <a:pathLst>
              <a:path w="2500895" h="1">
                <a:moveTo>
                  <a:pt x="0" y="0"/>
                </a:moveTo>
                <a:lnTo>
                  <a:pt x="250089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ws_A137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500" y="1371600"/>
            <a:ext cx="228600" cy="165100"/>
          </a:xfrm>
          <a:prstGeom prst="rect">
            <a:avLst/>
          </a:prstGeom>
        </p:spPr>
      </p:pic>
      <p:pic>
        <p:nvPicPr>
          <p:cNvPr id="9" name="图片 8" descr="ws_A138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1900" y="1308100"/>
            <a:ext cx="139700" cy="228600"/>
          </a:xfrm>
          <a:prstGeom prst="rect">
            <a:avLst/>
          </a:prstGeom>
        </p:spPr>
      </p:pic>
      <p:pic>
        <p:nvPicPr>
          <p:cNvPr id="10" name="图片 9" descr="ws_A148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8800" y="1816100"/>
            <a:ext cx="5118100" cy="914400"/>
          </a:xfrm>
          <a:prstGeom prst="rect">
            <a:avLst/>
          </a:prstGeom>
        </p:spPr>
      </p:pic>
      <p:pic>
        <p:nvPicPr>
          <p:cNvPr id="11" name="图片 10" descr="ws_A149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28800" y="2755900"/>
            <a:ext cx="4508500" cy="927100"/>
          </a:xfrm>
          <a:prstGeom prst="rect">
            <a:avLst/>
          </a:prstGeom>
        </p:spPr>
      </p:pic>
      <p:pic>
        <p:nvPicPr>
          <p:cNvPr id="12" name="图片 11" descr="ws_A14A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0000" y="4660900"/>
            <a:ext cx="3251200" cy="1524000"/>
          </a:xfrm>
          <a:prstGeom prst="rect">
            <a:avLst/>
          </a:prstGeom>
        </p:spPr>
      </p:pic>
      <p:pic>
        <p:nvPicPr>
          <p:cNvPr id="13" name="图片 12" descr="ws_A14B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5100" y="5092700"/>
            <a:ext cx="2527300" cy="647700"/>
          </a:xfrm>
          <a:prstGeom prst="rect">
            <a:avLst/>
          </a:prstGeom>
        </p:spPr>
      </p:pic>
      <p:pic>
        <p:nvPicPr>
          <p:cNvPr id="14" name="图片 13" descr="ws_A14C.tmp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线性回归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5975" y="1289308"/>
            <a:ext cx="923330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分别对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61972" y="1289308"/>
            <a:ext cx="307777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和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9588" y="1289308"/>
            <a:ext cx="923330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求导：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7252" y="4065396"/>
            <a:ext cx="4732001" cy="3481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</a:rPr>
              <a:t>令导数为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/>
              </a:rPr>
              <a:t>0,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</a:rPr>
              <a:t>得到闭式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/>
              </a:rPr>
              <a:t>(closed-form)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</a:rPr>
              <a:t>解：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668973" y="1775117"/>
            <a:ext cx="2314924" cy="1"/>
          </a:xfrm>
          <a:custGeom>
            <a:avLst/>
            <a:gdLst/>
            <a:ahLst/>
            <a:cxnLst/>
            <a:rect l="0" t="0" r="0" b="0"/>
            <a:pathLst>
              <a:path w="2314924" h="1">
                <a:moveTo>
                  <a:pt x="0" y="0"/>
                </a:moveTo>
                <a:lnTo>
                  <a:pt x="231492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028421" y="1767747"/>
            <a:ext cx="1341189" cy="1"/>
          </a:xfrm>
          <a:custGeom>
            <a:avLst/>
            <a:gdLst/>
            <a:ahLst/>
            <a:cxnLst/>
            <a:rect l="0" t="0" r="0" b="0"/>
            <a:pathLst>
              <a:path w="1341189" h="1">
                <a:moveTo>
                  <a:pt x="0" y="0"/>
                </a:moveTo>
                <a:lnTo>
                  <a:pt x="1341188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501139" y="1277111"/>
            <a:ext cx="5073397" cy="650750"/>
          </a:xfrm>
          <a:custGeom>
            <a:avLst/>
            <a:gdLst/>
            <a:ahLst/>
            <a:cxnLst/>
            <a:rect l="0" t="0" r="0" b="0"/>
            <a:pathLst>
              <a:path w="5073397" h="650750">
                <a:moveTo>
                  <a:pt x="0" y="650749"/>
                </a:moveTo>
                <a:lnTo>
                  <a:pt x="5073396" y="650749"/>
                </a:lnTo>
                <a:lnTo>
                  <a:pt x="5073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002759" y="2583087"/>
            <a:ext cx="2752193" cy="1"/>
          </a:xfrm>
          <a:custGeom>
            <a:avLst/>
            <a:gdLst/>
            <a:ahLst/>
            <a:cxnLst/>
            <a:rect l="0" t="0" r="0" b="0"/>
            <a:pathLst>
              <a:path w="2752193" h="1">
                <a:moveTo>
                  <a:pt x="0" y="0"/>
                </a:moveTo>
                <a:lnTo>
                  <a:pt x="2752192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227905" y="2568519"/>
            <a:ext cx="807758" cy="1"/>
          </a:xfrm>
          <a:custGeom>
            <a:avLst/>
            <a:gdLst/>
            <a:ahLst/>
            <a:cxnLst/>
            <a:rect l="0" t="0" r="0" b="0"/>
            <a:pathLst>
              <a:path w="807758" h="1">
                <a:moveTo>
                  <a:pt x="0" y="0"/>
                </a:moveTo>
                <a:lnTo>
                  <a:pt x="807757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114516" y="3383955"/>
            <a:ext cx="237094" cy="75325"/>
          </a:xfrm>
          <a:custGeom>
            <a:avLst/>
            <a:gdLst/>
            <a:ahLst/>
            <a:cxnLst/>
            <a:rect l="0" t="0" r="0" b="0"/>
            <a:pathLst>
              <a:path w="237094" h="75325">
                <a:moveTo>
                  <a:pt x="0" y="75324"/>
                </a:moveTo>
                <a:lnTo>
                  <a:pt x="237093" y="75324"/>
                </a:lnTo>
                <a:lnTo>
                  <a:pt x="23709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825476" y="3398341"/>
            <a:ext cx="106748" cy="67040"/>
          </a:xfrm>
          <a:custGeom>
            <a:avLst/>
            <a:gdLst/>
            <a:ahLst/>
            <a:cxnLst/>
            <a:rect l="0" t="0" r="0" b="0"/>
            <a:pathLst>
              <a:path w="106748" h="67040">
                <a:moveTo>
                  <a:pt x="0" y="0"/>
                </a:moveTo>
                <a:lnTo>
                  <a:pt x="106747" y="0"/>
                </a:lnTo>
                <a:lnTo>
                  <a:pt x="106747" y="67039"/>
                </a:lnTo>
                <a:lnTo>
                  <a:pt x="0" y="6703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165344" y="3491472"/>
            <a:ext cx="1383080" cy="1"/>
          </a:xfrm>
          <a:custGeom>
            <a:avLst/>
            <a:gdLst/>
            <a:ahLst/>
            <a:cxnLst/>
            <a:rect l="0" t="0" r="0" b="0"/>
            <a:pathLst>
              <a:path w="1383080" h="1">
                <a:moveTo>
                  <a:pt x="0" y="0"/>
                </a:moveTo>
                <a:lnTo>
                  <a:pt x="1383079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291368" y="5880179"/>
            <a:ext cx="5784419" cy="1"/>
          </a:xfrm>
          <a:custGeom>
            <a:avLst/>
            <a:gdLst/>
            <a:ahLst/>
            <a:cxnLst/>
            <a:rect l="0" t="0" r="0" b="0"/>
            <a:pathLst>
              <a:path w="5784419" h="1">
                <a:moveTo>
                  <a:pt x="0" y="0"/>
                </a:moveTo>
                <a:lnTo>
                  <a:pt x="5784418" y="0"/>
                </a:lnTo>
              </a:path>
            </a:pathLst>
          </a:custGeom>
          <a:ln w="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6500124" y="5042823"/>
            <a:ext cx="2434071" cy="1"/>
          </a:xfrm>
          <a:custGeom>
            <a:avLst/>
            <a:gdLst/>
            <a:ahLst/>
            <a:cxnLst/>
            <a:rect l="0" t="0" r="0" b="0"/>
            <a:pathLst>
              <a:path w="2434071" h="1">
                <a:moveTo>
                  <a:pt x="0" y="0"/>
                </a:moveTo>
                <a:lnTo>
                  <a:pt x="243407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ws_A3DC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1000" y="1435100"/>
            <a:ext cx="2349500" cy="342900"/>
          </a:xfrm>
          <a:prstGeom prst="rect">
            <a:avLst/>
          </a:prstGeom>
        </p:spPr>
      </p:pic>
      <p:pic>
        <p:nvPicPr>
          <p:cNvPr id="13" name="图片 12" descr="ws_A3DD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6500" y="1447800"/>
            <a:ext cx="1371600" cy="317500"/>
          </a:xfrm>
          <a:prstGeom prst="rect">
            <a:avLst/>
          </a:prstGeom>
        </p:spPr>
      </p:pic>
      <p:pic>
        <p:nvPicPr>
          <p:cNvPr id="14" name="图片 13" descr="ws_A3EE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93900" y="2260600"/>
            <a:ext cx="2768600" cy="330200"/>
          </a:xfrm>
          <a:prstGeom prst="rect">
            <a:avLst/>
          </a:prstGeom>
        </p:spPr>
      </p:pic>
      <p:pic>
        <p:nvPicPr>
          <p:cNvPr id="15" name="图片 14" descr="ws_A3EF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19700" y="2273300"/>
            <a:ext cx="825500" cy="304800"/>
          </a:xfrm>
          <a:prstGeom prst="rect">
            <a:avLst/>
          </a:prstGeom>
        </p:spPr>
      </p:pic>
      <p:pic>
        <p:nvPicPr>
          <p:cNvPr id="16" name="图片 15" descr="ws_A3F0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4900" y="3238500"/>
            <a:ext cx="254000" cy="152400"/>
          </a:xfrm>
          <a:prstGeom prst="rect">
            <a:avLst/>
          </a:prstGeom>
        </p:spPr>
      </p:pic>
      <p:pic>
        <p:nvPicPr>
          <p:cNvPr id="17" name="图片 16" descr="ws_A3F1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16100" y="3175000"/>
            <a:ext cx="127000" cy="241300"/>
          </a:xfrm>
          <a:prstGeom prst="rect">
            <a:avLst/>
          </a:prstGeom>
        </p:spPr>
      </p:pic>
      <p:pic>
        <p:nvPicPr>
          <p:cNvPr id="18" name="图片 17" descr="ws_A3F2.tmp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52900" y="3175000"/>
            <a:ext cx="1409700" cy="317500"/>
          </a:xfrm>
          <a:prstGeom prst="rect">
            <a:avLst/>
          </a:prstGeom>
        </p:spPr>
      </p:pic>
      <p:pic>
        <p:nvPicPr>
          <p:cNvPr id="19" name="图片 18" descr="ws_A3F3.tmp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9400" y="3886200"/>
            <a:ext cx="5803900" cy="2006600"/>
          </a:xfrm>
          <a:prstGeom prst="rect">
            <a:avLst/>
          </a:prstGeom>
        </p:spPr>
      </p:pic>
      <p:pic>
        <p:nvPicPr>
          <p:cNvPr id="20" name="图片 19" descr="ws_A404.tmp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89700" y="4711700"/>
            <a:ext cx="2451100" cy="330200"/>
          </a:xfrm>
          <a:prstGeom prst="rect">
            <a:avLst/>
          </a:prstGeom>
        </p:spPr>
      </p:pic>
      <p:pic>
        <p:nvPicPr>
          <p:cNvPr id="21" name="图片 20" descr="ws_A405.tmp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18541" y="321726"/>
            <a:ext cx="4655121" cy="14318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10"/>
              </a:lnSpc>
              <a:buClrTx/>
              <a:buSzTx/>
              <a:buNone/>
              <a:tabLst>
                <a:tab pos="4000500" algn="l"/>
              </a:tabLst>
              <a:defRPr/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多元</a:t>
            </a: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(multi-variate)</a:t>
            </a: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线性回归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440"/>
              </a:lnSpc>
              <a:buClrTx/>
              <a:buSzTx/>
              <a:buNone/>
              <a:tabLst>
                <a:tab pos="4000500" algn="l"/>
              </a:tabLst>
              <a:defRPr/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使得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6455" y="3158275"/>
            <a:ext cx="282129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lang="zh-CN" altLang="en-US" sz="2200">
                <a:solidFill>
                  <a:srgbClr val="000000"/>
                </a:solidFill>
                <a:latin typeface="微软雅黑" panose="020B0503020204020204" charset="-122"/>
              </a:rPr>
              <a:t>把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20367" y="3158275"/>
            <a:ext cx="282129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lang="zh-CN" altLang="en-US" sz="2200">
                <a:solidFill>
                  <a:srgbClr val="000000"/>
                </a:solidFill>
                <a:latin typeface="微软雅黑" panose="020B0503020204020204" charset="-122"/>
              </a:rPr>
              <a:t>和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92451" y="3158275"/>
            <a:ext cx="1974900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lang="zh-CN" altLang="en-US" sz="2200">
                <a:solidFill>
                  <a:srgbClr val="000000"/>
                </a:solidFill>
                <a:latin typeface="微软雅黑" panose="020B0503020204020204" charset="-122"/>
              </a:rPr>
              <a:t>吸收入向量形式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24195" y="3158275"/>
            <a:ext cx="1974900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lang="zh-CN" altLang="en-US" sz="2200">
                <a:solidFill>
                  <a:srgbClr val="000000"/>
                </a:solidFill>
                <a:latin typeface="微软雅黑" panose="020B0503020204020204" charset="-122"/>
              </a:rPr>
              <a:t>，数据集表示为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994228" y="3832419"/>
            <a:ext cx="237851" cy="75117"/>
          </a:xfrm>
          <a:custGeom>
            <a:avLst/>
            <a:gdLst/>
            <a:ahLst/>
            <a:cxnLst/>
            <a:rect l="0" t="0" r="0" b="0"/>
            <a:pathLst>
              <a:path w="237851" h="75117">
                <a:moveTo>
                  <a:pt x="0" y="75116"/>
                </a:moveTo>
                <a:lnTo>
                  <a:pt x="237850" y="75116"/>
                </a:lnTo>
                <a:lnTo>
                  <a:pt x="237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948307" y="3100483"/>
            <a:ext cx="3599625" cy="1"/>
          </a:xfrm>
          <a:custGeom>
            <a:avLst/>
            <a:gdLst/>
            <a:ahLst/>
            <a:cxnLst/>
            <a:rect l="0" t="0" r="0" b="0"/>
            <a:pathLst>
              <a:path w="3599625" h="1">
                <a:moveTo>
                  <a:pt x="0" y="0"/>
                </a:moveTo>
                <a:lnTo>
                  <a:pt x="359962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030309" y="4038755"/>
            <a:ext cx="2917650" cy="1"/>
          </a:xfrm>
          <a:custGeom>
            <a:avLst/>
            <a:gdLst/>
            <a:ahLst/>
            <a:cxnLst/>
            <a:rect l="0" t="0" r="0" b="0"/>
            <a:pathLst>
              <a:path w="2917650" h="1">
                <a:moveTo>
                  <a:pt x="0" y="0"/>
                </a:moveTo>
                <a:lnTo>
                  <a:pt x="2917649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319352" y="3035367"/>
            <a:ext cx="237852" cy="75117"/>
          </a:xfrm>
          <a:custGeom>
            <a:avLst/>
            <a:gdLst/>
            <a:ahLst/>
            <a:cxnLst/>
            <a:rect l="0" t="0" r="0" b="0"/>
            <a:pathLst>
              <a:path w="237852" h="75117">
                <a:moveTo>
                  <a:pt x="0" y="75116"/>
                </a:moveTo>
                <a:lnTo>
                  <a:pt x="237851" y="75116"/>
                </a:lnTo>
                <a:lnTo>
                  <a:pt x="2378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179980" y="5158433"/>
            <a:ext cx="664525" cy="74875"/>
          </a:xfrm>
          <a:custGeom>
            <a:avLst/>
            <a:gdLst/>
            <a:ahLst/>
            <a:cxnLst/>
            <a:rect l="0" t="0" r="0" b="0"/>
            <a:pathLst>
              <a:path w="664525" h="74875">
                <a:moveTo>
                  <a:pt x="0" y="74874"/>
                </a:moveTo>
                <a:lnTo>
                  <a:pt x="664524" y="74874"/>
                </a:lnTo>
                <a:lnTo>
                  <a:pt x="6645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198876" y="5248993"/>
            <a:ext cx="2649275" cy="1"/>
          </a:xfrm>
          <a:custGeom>
            <a:avLst/>
            <a:gdLst/>
            <a:ahLst/>
            <a:cxnLst/>
            <a:rect l="0" t="0" r="0" b="0"/>
            <a:pathLst>
              <a:path w="2649275" h="1">
                <a:moveTo>
                  <a:pt x="0" y="0"/>
                </a:moveTo>
                <a:lnTo>
                  <a:pt x="264927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179980" y="5716217"/>
            <a:ext cx="664525" cy="74875"/>
          </a:xfrm>
          <a:custGeom>
            <a:avLst/>
            <a:gdLst/>
            <a:ahLst/>
            <a:cxnLst/>
            <a:rect l="0" t="0" r="0" b="0"/>
            <a:pathLst>
              <a:path w="664525" h="74875">
                <a:moveTo>
                  <a:pt x="0" y="74874"/>
                </a:moveTo>
                <a:lnTo>
                  <a:pt x="664524" y="74874"/>
                </a:lnTo>
                <a:lnTo>
                  <a:pt x="6645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830148" y="5693223"/>
            <a:ext cx="237851" cy="75118"/>
          </a:xfrm>
          <a:custGeom>
            <a:avLst/>
            <a:gdLst/>
            <a:ahLst/>
            <a:cxnLst/>
            <a:rect l="0" t="0" r="0" b="0"/>
            <a:pathLst>
              <a:path w="237851" h="75118">
                <a:moveTo>
                  <a:pt x="0" y="75117"/>
                </a:moveTo>
                <a:lnTo>
                  <a:pt x="237850" y="75117"/>
                </a:lnTo>
                <a:lnTo>
                  <a:pt x="237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ws_A6A4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0600" y="1651000"/>
            <a:ext cx="4610100" cy="685800"/>
          </a:xfrm>
          <a:prstGeom prst="rect">
            <a:avLst/>
          </a:prstGeom>
        </p:spPr>
      </p:pic>
      <p:pic>
        <p:nvPicPr>
          <p:cNvPr id="11" name="图片 10" descr="ws_A6A5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9800" y="2717800"/>
            <a:ext cx="3619500" cy="381000"/>
          </a:xfrm>
          <a:prstGeom prst="rect">
            <a:avLst/>
          </a:prstGeom>
        </p:spPr>
      </p:pic>
      <p:pic>
        <p:nvPicPr>
          <p:cNvPr id="12" name="图片 11" descr="ws_A6A6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08600" y="2806700"/>
            <a:ext cx="266700" cy="241300"/>
          </a:xfrm>
          <a:prstGeom prst="rect">
            <a:avLst/>
          </a:prstGeom>
        </p:spPr>
      </p:pic>
      <p:pic>
        <p:nvPicPr>
          <p:cNvPr id="13" name="图片 12" descr="ws_A6B7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19300" y="3378200"/>
            <a:ext cx="2946400" cy="660400"/>
          </a:xfrm>
          <a:prstGeom prst="rect">
            <a:avLst/>
          </a:prstGeom>
        </p:spPr>
      </p:pic>
      <p:pic>
        <p:nvPicPr>
          <p:cNvPr id="14" name="图片 13" descr="ws_A6B8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8400" y="4902200"/>
            <a:ext cx="685800" cy="266700"/>
          </a:xfrm>
          <a:prstGeom prst="rect">
            <a:avLst/>
          </a:prstGeom>
        </p:spPr>
      </p:pic>
      <p:pic>
        <p:nvPicPr>
          <p:cNvPr id="15" name="图片 14" descr="ws_A6B9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91000" y="4813300"/>
            <a:ext cx="2667000" cy="444500"/>
          </a:xfrm>
          <a:prstGeom prst="rect">
            <a:avLst/>
          </a:prstGeom>
        </p:spPr>
      </p:pic>
      <p:pic>
        <p:nvPicPr>
          <p:cNvPr id="16" name="图片 15" descr="ws_A6BA.tmp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68400" y="5461000"/>
            <a:ext cx="685800" cy="266700"/>
          </a:xfrm>
          <a:prstGeom prst="rect">
            <a:avLst/>
          </a:prstGeom>
        </p:spPr>
      </p:pic>
      <p:pic>
        <p:nvPicPr>
          <p:cNvPr id="17" name="图片 16" descr="ws_A6BB.tmp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13300" y="5461000"/>
            <a:ext cx="266700" cy="241300"/>
          </a:xfrm>
          <a:prstGeom prst="rect">
            <a:avLst/>
          </a:prstGeom>
        </p:spPr>
      </p:pic>
      <p:pic>
        <p:nvPicPr>
          <p:cNvPr id="18" name="图片 17" descr="ws_A6CC.tmp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85000" y="3606800"/>
            <a:ext cx="254000" cy="241300"/>
          </a:xfrm>
          <a:prstGeom prst="rect">
            <a:avLst/>
          </a:prstGeom>
        </p:spPr>
      </p:pic>
      <p:pic>
        <p:nvPicPr>
          <p:cNvPr id="19" name="图片 18" descr="ws_A6CD.tmp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23100" y="6070600"/>
            <a:ext cx="482600" cy="101600"/>
          </a:xfrm>
          <a:prstGeom prst="rect">
            <a:avLst/>
          </a:prstGeom>
        </p:spPr>
      </p:pic>
      <p:pic>
        <p:nvPicPr>
          <p:cNvPr id="20" name="图片 19" descr="ws_A6CE.tmp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18541" y="321726"/>
            <a:ext cx="3821559" cy="11561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多元线性回归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165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同样采用最小二乘法求解，有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2336" y="2776001"/>
            <a:ext cx="282129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令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92141" y="2808386"/>
            <a:ext cx="564257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，对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44641" y="2808386"/>
            <a:ext cx="846386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求导：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42409" y="3599783"/>
            <a:ext cx="3847207" cy="7822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30"/>
              </a:lnSpc>
              <a:buClrTx/>
              <a:buSzTx/>
              <a:buNone/>
              <a:tabLst>
                <a:tab pos="863600" algn="l"/>
              </a:tabLst>
              <a:defRPr/>
            </a:pPr>
            <a:r>
              <a:rPr lang="zh-CN" altLang="en-US"/>
              <a:t>	</a:t>
            </a: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令其为零可得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</a:tabLst>
              <a:defRPr/>
            </a:pPr>
            <a:endParaRPr lang="zh-CN" altLang="en-US" sz="200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</a:tabLst>
              <a:defRPr/>
            </a:pPr>
            <a:endParaRPr lang="zh-CN" altLang="en-US" sz="200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210"/>
              </a:lnSpc>
              <a:buClrTx/>
              <a:buSzTx/>
              <a:buNone/>
              <a:tabLst>
                <a:tab pos="863600" algn="l"/>
              </a:tabLst>
              <a:defRPr/>
            </a:pPr>
            <a:r>
              <a:rPr lang="zh-CN" altLang="en-US" sz="2005">
                <a:solidFill>
                  <a:srgbClr val="00B050"/>
                </a:solidFill>
                <a:latin typeface="微软雅黑" panose="020B0503020204020204" charset="-122"/>
              </a:rPr>
              <a:t>然而，麻烦来了：涉及矩阵求逆！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4139" y="4879314"/>
            <a:ext cx="533800" cy="8720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5"/>
              </a:lnSpc>
            </a:pPr>
            <a:r>
              <a:rPr lang="zh-CN" altLang="en-US" sz="2195">
                <a:solidFill>
                  <a:srgbClr val="000000"/>
                </a:solidFill>
                <a:latin typeface="Wingdings" panose="05000000000000000000"/>
              </a:rPr>
              <a:t></a:t>
            </a: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若</a:t>
            </a:r>
          </a:p>
          <a:p>
            <a:pPr>
              <a:lnSpc>
                <a:spcPts val="1000"/>
              </a:lnSpc>
            </a:pP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3405"/>
              </a:lnSpc>
            </a:pPr>
            <a:r>
              <a:rPr lang="zh-CN" altLang="en-US" sz="2195">
                <a:solidFill>
                  <a:srgbClr val="000000"/>
                </a:solidFill>
                <a:latin typeface="Wingdings" panose="05000000000000000000"/>
              </a:rPr>
              <a:t></a:t>
            </a: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若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31531" y="4902200"/>
            <a:ext cx="2821285" cy="8335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满秩或正定，则</a:t>
            </a:r>
          </a:p>
          <a:p>
            <a:pPr>
              <a:lnSpc>
                <a:spcPts val="1000"/>
              </a:lnSpc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195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2405"/>
              </a:lnSpc>
            </a:pPr>
            <a:r>
              <a:rPr lang="zh-CN" altLang="en-US" sz="2195" dirty="0">
                <a:solidFill>
                  <a:srgbClr val="000000"/>
                </a:solidFill>
                <a:latin typeface="微软雅黑" panose="020B0503020204020204" charset="-122"/>
              </a:rPr>
              <a:t>不满秩，则可解出多个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92175" y="6005260"/>
            <a:ext cx="443551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此时需求助于归纳偏好，或引入 </a:t>
            </a:r>
            <a:r>
              <a:rPr lang="zh-CN" altLang="en-US" sz="2005">
                <a:solidFill>
                  <a:srgbClr val="FF0000"/>
                </a:solidFill>
                <a:latin typeface="微软雅黑" panose="020B0503020204020204" charset="-122"/>
              </a:rPr>
              <a:t>正则化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88534" y="6010252"/>
            <a:ext cx="1266372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lang="en-US" altLang="zh-CN" sz="1595">
                <a:solidFill>
                  <a:srgbClr val="000000"/>
                </a:solidFill>
                <a:latin typeface="Times New Roman" panose="02020603050405020304"/>
              </a:rPr>
              <a:t>(regularization)</a:t>
            </a:r>
            <a:endParaRPr lang="zh-CN" altLang="en-US" sz="159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26731" y="6002807"/>
            <a:ext cx="1030154" cy="262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>
                <a:solidFill>
                  <a:srgbClr val="00B050"/>
                </a:solidFill>
                <a:latin typeface="微软雅黑" panose="020B0503020204020204" charset="-122"/>
              </a:rPr>
              <a:t>第</a:t>
            </a:r>
            <a:r>
              <a:rPr lang="en-US" altLang="zh-CN">
                <a:solidFill>
                  <a:srgbClr val="00B050"/>
                </a:solidFill>
                <a:latin typeface="Times New Roman" panose="02020603050405020304"/>
              </a:rPr>
              <a:t>6</a:t>
            </a:r>
            <a:r>
              <a:rPr lang="zh-CN" altLang="en-US">
                <a:solidFill>
                  <a:srgbClr val="00B050"/>
                </a:solidFill>
                <a:latin typeface="微软雅黑" panose="020B0503020204020204" charset="-122"/>
              </a:rPr>
              <a:t>、</a:t>
            </a:r>
            <a:r>
              <a:rPr lang="en-US" altLang="zh-CN">
                <a:solidFill>
                  <a:srgbClr val="00B050"/>
                </a:solidFill>
                <a:latin typeface="Times New Roman" panose="02020603050405020304"/>
              </a:rPr>
              <a:t>11</a:t>
            </a:r>
            <a:r>
              <a:rPr lang="zh-CN" altLang="en-US">
                <a:solidFill>
                  <a:srgbClr val="00B050"/>
                </a:solidFill>
                <a:latin typeface="微软雅黑" panose="020B0503020204020204" charset="-122"/>
              </a:rPr>
              <a:t>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869</Words>
  <Application>Microsoft Office PowerPoint</Application>
  <PresentationFormat>全屏显示(4:3)</PresentationFormat>
  <Paragraphs>573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宋体</vt:lpstr>
      <vt:lpstr>微软雅黑</vt:lpstr>
      <vt:lpstr>Arial</vt:lpstr>
      <vt:lpstr>Calibri</vt:lpstr>
      <vt:lpstr>Palatino Linotype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LuMaoMao</dc:creator>
  <cp:lastModifiedBy>zhengjv Vincent</cp:lastModifiedBy>
  <cp:revision>25</cp:revision>
  <dcterms:created xsi:type="dcterms:W3CDTF">2017-09-13T09:02:00Z</dcterms:created>
  <dcterms:modified xsi:type="dcterms:W3CDTF">2018-11-08T03:40:30Z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