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5" r:id="rId3"/>
    <p:sldId id="264" r:id="rId4"/>
    <p:sldId id="266" r:id="rId5"/>
    <p:sldId id="263" r:id="rId6"/>
    <p:sldId id="259" r:id="rId7"/>
    <p:sldId id="260" r:id="rId8"/>
    <p:sldId id="261" r:id="rId9"/>
    <p:sldId id="262" r:id="rId10"/>
    <p:sldId id="269" r:id="rId11"/>
    <p:sldId id="270" r:id="rId12"/>
    <p:sldId id="267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CCFF33"/>
    <a:srgbClr val="CC00CC"/>
    <a:srgbClr val="FF00FF"/>
    <a:srgbClr val="00CC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487" autoAdjust="0"/>
    <p:restoredTop sz="94660"/>
  </p:normalViewPr>
  <p:slideViewPr>
    <p:cSldViewPr snapToGrid="0">
      <p:cViewPr>
        <p:scale>
          <a:sx n="100" d="100"/>
          <a:sy n="100" d="100"/>
        </p:scale>
        <p:origin x="-209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E4D59-4FF9-4D6A-9F2C-77F9FD9C95C5}" type="datetimeFigureOut">
              <a:rPr lang="fr-FR" smtClean="0"/>
              <a:pPr/>
              <a:t>13/09/2021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F02-A906-4D58-847A-A879580D1E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Kalyan,+K+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abs/2108.05542" TargetMode="External"/><Relationship Id="rId5" Type="http://schemas.openxmlformats.org/officeDocument/2006/relationships/hyperlink" Target="https://arxiv.org/search/cs?searchtype=author&amp;query=Sangeetha,+S" TargetMode="External"/><Relationship Id="rId4" Type="http://schemas.openxmlformats.org/officeDocument/2006/relationships/hyperlink" Target="https://arxiv.org/search/cs?searchtype=author&amp;query=Rajasekharan,+A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Kalyan,+K+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abs/2108.05542" TargetMode="External"/><Relationship Id="rId5" Type="http://schemas.openxmlformats.org/officeDocument/2006/relationships/hyperlink" Target="https://arxiv.org/search/cs?searchtype=author&amp;query=Sangeetha,+S" TargetMode="External"/><Relationship Id="rId4" Type="http://schemas.openxmlformats.org/officeDocument/2006/relationships/hyperlink" Target="https://arxiv.org/search/cs?searchtype=author&amp;query=Rajasekharan,+A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60F02-A906-4D58-847A-A879580D1E3B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60F02-A906-4D58-847A-A879580D1E3B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60F02-A906-4D58-847A-A879580D1E3B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AMMUS : A Survey of Transformer-based </a:t>
            </a:r>
            <a:r>
              <a:rPr lang="en-US" b="1" dirty="0" err="1" smtClean="0"/>
              <a:t>Pretrained</a:t>
            </a:r>
            <a:r>
              <a:rPr lang="en-US" b="1" dirty="0" smtClean="0"/>
              <a:t> Models in Natural Language Processing</a:t>
            </a:r>
          </a:p>
          <a:p>
            <a:r>
              <a:rPr lang="fi-FI" dirty="0" smtClean="0">
                <a:hlinkClick r:id="rId3"/>
              </a:rPr>
              <a:t>Katikapalli Subramanyam Kalyan</a:t>
            </a:r>
            <a:r>
              <a:rPr lang="fi-FI" dirty="0" smtClean="0"/>
              <a:t>, </a:t>
            </a:r>
            <a:r>
              <a:rPr lang="fi-FI" dirty="0" smtClean="0">
                <a:hlinkClick r:id="rId4"/>
              </a:rPr>
              <a:t>Ajit Rajasekharan</a:t>
            </a:r>
            <a:r>
              <a:rPr lang="fi-FI" dirty="0" smtClean="0"/>
              <a:t>, </a:t>
            </a:r>
            <a:r>
              <a:rPr lang="fi-FI" dirty="0" smtClean="0">
                <a:hlinkClick r:id="rId5"/>
              </a:rPr>
              <a:t>Sivanesan Sangeetha</a:t>
            </a:r>
            <a:r>
              <a:rPr lang="fi-FI" dirty="0" smtClean="0"/>
              <a:t>. </a:t>
            </a:r>
            <a:r>
              <a:rPr lang="fr-FR" dirty="0" smtClean="0">
                <a:hlinkClick r:id="rId6"/>
              </a:rPr>
              <a:t>arXiv:2108.05542</a:t>
            </a:r>
            <a:r>
              <a:rPr lang="fr-FR" dirty="0" smtClean="0"/>
              <a:t>, 2021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Aug</a:t>
            </a:r>
            <a:r>
              <a:rPr lang="fr-FR" baseline="0" dirty="0" smtClean="0"/>
              <a:t> 12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60F02-A906-4D58-847A-A879580D1E3B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AMMUS : A Survey of Transformer-based </a:t>
            </a:r>
            <a:r>
              <a:rPr lang="en-US" b="1" dirty="0" err="1" smtClean="0"/>
              <a:t>Pretrained</a:t>
            </a:r>
            <a:r>
              <a:rPr lang="en-US" b="1" dirty="0" smtClean="0"/>
              <a:t> Models in Natural Language Processing</a:t>
            </a:r>
          </a:p>
          <a:p>
            <a:r>
              <a:rPr lang="fi-FI" dirty="0" smtClean="0">
                <a:hlinkClick r:id="rId3"/>
              </a:rPr>
              <a:t>Katikapalli Subramanyam Kalyan</a:t>
            </a:r>
            <a:r>
              <a:rPr lang="fi-FI" dirty="0" smtClean="0"/>
              <a:t>, </a:t>
            </a:r>
            <a:r>
              <a:rPr lang="fi-FI" dirty="0" smtClean="0">
                <a:hlinkClick r:id="rId4"/>
              </a:rPr>
              <a:t>Ajit Rajasekharan</a:t>
            </a:r>
            <a:r>
              <a:rPr lang="fi-FI" dirty="0" smtClean="0"/>
              <a:t>, </a:t>
            </a:r>
            <a:r>
              <a:rPr lang="fi-FI" dirty="0" smtClean="0">
                <a:hlinkClick r:id="rId5"/>
              </a:rPr>
              <a:t>Sivanesan Sangeetha</a:t>
            </a:r>
            <a:r>
              <a:rPr lang="fi-FI" dirty="0" smtClean="0"/>
              <a:t>. </a:t>
            </a:r>
            <a:r>
              <a:rPr lang="fr-FR" dirty="0" smtClean="0">
                <a:hlinkClick r:id="rId6"/>
              </a:rPr>
              <a:t>arXiv:2108.05542</a:t>
            </a:r>
            <a:r>
              <a:rPr lang="fr-FR" dirty="0" smtClean="0"/>
              <a:t>, 2021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Aug</a:t>
            </a:r>
            <a:r>
              <a:rPr lang="fr-FR" baseline="0" dirty="0" smtClean="0"/>
              <a:t> 12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60F02-A906-4D58-847A-A879580D1E3B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Wq</a:t>
            </a:r>
            <a:r>
              <a:rPr lang="en-US" dirty="0" smtClean="0"/>
              <a:t> and Wk</a:t>
            </a:r>
            <a:r>
              <a:rPr lang="en-US" baseline="0" dirty="0" smtClean="0"/>
              <a:t> and learnable parameters, common for each q1, q2 … </a:t>
            </a:r>
            <a:r>
              <a:rPr lang="en-US" baseline="0" dirty="0" err="1" smtClean="0"/>
              <a:t>qN</a:t>
            </a:r>
            <a:r>
              <a:rPr lang="en-US" baseline="0" dirty="0" smtClean="0"/>
              <a:t> and k1, k2 … </a:t>
            </a:r>
            <a:r>
              <a:rPr lang="en-US" baseline="0" dirty="0" err="1" smtClean="0"/>
              <a:t>kN</a:t>
            </a:r>
            <a:r>
              <a:rPr lang="en-US" baseline="0" dirty="0" smtClean="0"/>
              <a:t>, respectively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60F02-A906-4D58-847A-A879580D1E3B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60F02-A906-4D58-847A-A879580D1E3B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Linformer</a:t>
            </a:r>
            <a:r>
              <a:rPr lang="en-US" dirty="0" smtClean="0"/>
              <a:t> (2020): approximates</a:t>
            </a:r>
            <a:r>
              <a:rPr lang="en-US" baseline="0" dirty="0" smtClean="0"/>
              <a:t> the self-attention operation by decomposing self-attention matrix into two low-rank matrices</a:t>
            </a:r>
          </a:p>
          <a:p>
            <a:r>
              <a:rPr lang="en-US" baseline="0" dirty="0" smtClean="0"/>
              <a:t>	-&gt; limit computational cost of self-attention matrix operation</a:t>
            </a:r>
          </a:p>
          <a:p>
            <a:r>
              <a:rPr lang="en-US" dirty="0" err="1" smtClean="0"/>
              <a:t>Poolingformer</a:t>
            </a:r>
            <a:r>
              <a:rPr lang="en-US" dirty="0" smtClean="0"/>
              <a:t> (ICML 2021): first</a:t>
            </a:r>
            <a:r>
              <a:rPr lang="en-US" baseline="0" dirty="0" smtClean="0"/>
              <a:t> uses small sliding windows to perform local self-attention, then employs larger windows with pooling attention to limit computations</a:t>
            </a:r>
          </a:p>
          <a:p>
            <a:r>
              <a:rPr lang="en-US" baseline="0" dirty="0" smtClean="0"/>
              <a:t>	-&gt; sparse self-attention mechanism, reducing the self-attention computation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60F02-A906-4D58-847A-A879580D1E3B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Fastformer</a:t>
            </a:r>
            <a:r>
              <a:rPr lang="en-US" dirty="0" smtClean="0"/>
              <a:t>: Additive Attention Can Be All You Need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371600" y="3676664"/>
            <a:ext cx="6400800" cy="1752600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Chuhan</a:t>
            </a:r>
            <a:r>
              <a:rPr lang="fr-FR" sz="2800" dirty="0" smtClean="0"/>
              <a:t> Wu, Fangzhao Wu, Tao Qi, </a:t>
            </a:r>
            <a:r>
              <a:rPr lang="fr-FR" sz="2800" dirty="0" err="1" smtClean="0"/>
              <a:t>Yongfeng</a:t>
            </a:r>
            <a:r>
              <a:rPr lang="fr-FR" sz="2800" dirty="0" smtClean="0"/>
              <a:t> Huang, </a:t>
            </a:r>
            <a:r>
              <a:rPr lang="fr-FR" sz="2800" dirty="0" err="1" smtClean="0"/>
              <a:t>Xing</a:t>
            </a:r>
            <a:r>
              <a:rPr lang="fr-FR" sz="2800" dirty="0" smtClean="0"/>
              <a:t> </a:t>
            </a:r>
            <a:r>
              <a:rPr lang="fr-FR" sz="2800" dirty="0" err="1" smtClean="0"/>
              <a:t>Xie</a:t>
            </a:r>
            <a:r>
              <a:rPr lang="fr-FR" sz="2800" dirty="0" smtClean="0"/>
              <a:t>. </a:t>
            </a:r>
            <a:r>
              <a:rPr lang="fr-FR" sz="2800" dirty="0" err="1" smtClean="0"/>
              <a:t>Aug</a:t>
            </a:r>
            <a:r>
              <a:rPr lang="fr-FR" sz="2800" dirty="0" smtClean="0"/>
              <a:t> 22, 2021 arXiv:2108.09084</a:t>
            </a:r>
          </a:p>
        </p:txBody>
      </p:sp>
      <p:sp>
        <p:nvSpPr>
          <p:cNvPr id="7" name="Sous-titre 4"/>
          <p:cNvSpPr txBox="1">
            <a:spLocks/>
          </p:cNvSpPr>
          <p:nvPr/>
        </p:nvSpPr>
        <p:spPr>
          <a:xfrm>
            <a:off x="3443288" y="5305439"/>
            <a:ext cx="2257425" cy="847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Eric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Rigall</a:t>
            </a:r>
            <a:endParaRPr kumimoji="0" lang="fr-FR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aseline="0" dirty="0" smtClean="0"/>
              <a:t>Sep</a:t>
            </a:r>
            <a:r>
              <a:rPr lang="en-US" sz="2400" dirty="0" smtClean="0"/>
              <a:t> 14, 2021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160338"/>
            <a:ext cx="4114800" cy="766983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Fastformer</a:t>
            </a:r>
            <a:endParaRPr lang="fr-FR" sz="3600" dirty="0"/>
          </a:p>
        </p:txBody>
      </p:sp>
      <p:pic>
        <p:nvPicPr>
          <p:cNvPr id="13" name="Image 12" descr="alpha_i_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6" y="1324701"/>
            <a:ext cx="1991321" cy="544635"/>
          </a:xfrm>
          <a:prstGeom prst="rect">
            <a:avLst/>
          </a:prstGeom>
        </p:spPr>
      </p:pic>
      <p:pic>
        <p:nvPicPr>
          <p:cNvPr id="14" name="Image 13" descr="beta_i_equ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79" y="3447931"/>
            <a:ext cx="1823459" cy="524244"/>
          </a:xfrm>
          <a:prstGeom prst="rect">
            <a:avLst/>
          </a:prstGeom>
        </p:spPr>
      </p:pic>
      <p:pic>
        <p:nvPicPr>
          <p:cNvPr id="15" name="Image 14" descr="k_equ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538" y="4110847"/>
            <a:ext cx="1016659" cy="574454"/>
          </a:xfrm>
          <a:prstGeom prst="rect">
            <a:avLst/>
          </a:prstGeom>
        </p:spPr>
      </p:pic>
      <p:pic>
        <p:nvPicPr>
          <p:cNvPr id="16" name="Image 15" descr="p_equ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873" y="2643544"/>
            <a:ext cx="1057524" cy="297276"/>
          </a:xfrm>
          <a:prstGeom prst="rect">
            <a:avLst/>
          </a:prstGeom>
        </p:spPr>
      </p:pic>
      <p:pic>
        <p:nvPicPr>
          <p:cNvPr id="17" name="Image 16" descr="q_equa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585" y="1975360"/>
            <a:ext cx="943037" cy="525857"/>
          </a:xfrm>
          <a:prstGeom prst="rect">
            <a:avLst/>
          </a:prstGeom>
        </p:spPr>
      </p:pic>
      <p:pic>
        <p:nvPicPr>
          <p:cNvPr id="18" name="Image 17" descr="u_equ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267" y="4889100"/>
            <a:ext cx="1302071" cy="280839"/>
          </a:xfrm>
          <a:prstGeom prst="rect">
            <a:avLst/>
          </a:prstGeom>
        </p:spPr>
      </p:pic>
      <p:pic>
        <p:nvPicPr>
          <p:cNvPr id="19" name="Image 18" descr="FC_equat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4359" y="5647618"/>
            <a:ext cx="2941616" cy="296493"/>
          </a:xfrm>
          <a:prstGeom prst="rect">
            <a:avLst/>
          </a:prstGeom>
        </p:spPr>
      </p:pic>
      <p:pic>
        <p:nvPicPr>
          <p:cNvPr id="20" name="Image 19" descr="Output_equatio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6092" y="6162261"/>
            <a:ext cx="1353495" cy="256320"/>
          </a:xfrm>
          <a:prstGeom prst="rect">
            <a:avLst/>
          </a:prstGeom>
        </p:spPr>
      </p:pic>
      <p:pic>
        <p:nvPicPr>
          <p:cNvPr id="41" name="Image 40" descr="Transformer_equation_comparis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5196" y="342419"/>
            <a:ext cx="2178657" cy="451831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5054793" y="384894"/>
            <a:ext cx="138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transformer: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20536" y="1786393"/>
            <a:ext cx="52325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these equations: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No matrix dot-product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 only vector products</a:t>
            </a:r>
          </a:p>
          <a:p>
            <a:r>
              <a:rPr lang="en-US" sz="20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Cascaded process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attention on query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element-wise product between query and key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attention on key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element-wise product between key and value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full connection of attention value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123825" y="734307"/>
            <a:ext cx="4238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Main differences with Transformer</a:t>
            </a:r>
            <a:endParaRPr lang="fr-F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/>
          <p:cNvGrpSpPr/>
          <p:nvPr/>
        </p:nvGrpSpPr>
        <p:grpSpPr>
          <a:xfrm>
            <a:off x="4509885" y="984802"/>
            <a:ext cx="4569595" cy="5347252"/>
            <a:chOff x="2423910" y="1232452"/>
            <a:chExt cx="4569595" cy="5347252"/>
          </a:xfrm>
        </p:grpSpPr>
        <p:pic>
          <p:nvPicPr>
            <p:cNvPr id="33" name="Image 32" descr="Fastformer_model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3910" y="1232452"/>
              <a:ext cx="4569595" cy="5347252"/>
            </a:xfrm>
            <a:prstGeom prst="rect">
              <a:avLst/>
            </a:prstGeom>
          </p:spPr>
        </p:pic>
        <p:sp>
          <p:nvSpPr>
            <p:cNvPr id="34" name="Ellipse 33"/>
            <p:cNvSpPr/>
            <p:nvPr/>
          </p:nvSpPr>
          <p:spPr>
            <a:xfrm>
              <a:off x="4079091" y="3872286"/>
              <a:ext cx="1248355" cy="206734"/>
            </a:xfrm>
            <a:prstGeom prst="ellipse">
              <a:avLst/>
            </a:prstGeom>
            <a:noFill/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>
              <a:off x="5416236" y="3881563"/>
              <a:ext cx="1248355" cy="206734"/>
            </a:xfrm>
            <a:prstGeom prst="ellipse">
              <a:avLst/>
            </a:prstGeom>
            <a:noFill/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784353" y="4024686"/>
              <a:ext cx="1248355" cy="20673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4113546" y="2920780"/>
              <a:ext cx="1248355" cy="20673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2846640" y="3442915"/>
              <a:ext cx="1097280" cy="5486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4191735" y="2346960"/>
              <a:ext cx="1097280" cy="5486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5367204" y="2146852"/>
              <a:ext cx="1391478" cy="294199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1" name="Image 40" descr="Transformer_equation_comparis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96" y="342419"/>
            <a:ext cx="2178657" cy="451831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5054793" y="384894"/>
            <a:ext cx="138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transformer: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34811" y="1298613"/>
            <a:ext cx="455609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Attention layers output global vectors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/>
              <a:t> Global vectors: essential information from attention query and key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Element-wise</a:t>
            </a:r>
            <a:r>
              <a:rPr lang="en-US" dirty="0" smtClean="0"/>
              <a:t> product between global vector and attention vectors</a:t>
            </a:r>
          </a:p>
        </p:txBody>
      </p:sp>
      <p:sp>
        <p:nvSpPr>
          <p:cNvPr id="44" name="Titre 1"/>
          <p:cNvSpPr txBox="1">
            <a:spLocks/>
          </p:cNvSpPr>
          <p:nvPr/>
        </p:nvSpPr>
        <p:spPr>
          <a:xfrm>
            <a:off x="152400" y="160338"/>
            <a:ext cx="4114800" cy="766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Fastformer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04801" y="742950"/>
            <a:ext cx="406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the overall attention is performed ?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847674" y="4587479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Accolade ouvrante 46"/>
          <p:cNvSpPr/>
          <p:nvPr/>
        </p:nvSpPr>
        <p:spPr>
          <a:xfrm>
            <a:off x="665109" y="4587480"/>
            <a:ext cx="146052" cy="511182"/>
          </a:xfrm>
          <a:prstGeom prst="leftBrace">
            <a:avLst>
              <a:gd name="adj1" fmla="val 474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Accolade ouvrante 47"/>
          <p:cNvSpPr/>
          <p:nvPr/>
        </p:nvSpPr>
        <p:spPr>
          <a:xfrm rot="5400000" flipH="1">
            <a:off x="1048495" y="4970865"/>
            <a:ext cx="146052" cy="547695"/>
          </a:xfrm>
          <a:prstGeom prst="leftBrace">
            <a:avLst>
              <a:gd name="adj1" fmla="val 474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066752" y="6021424"/>
            <a:ext cx="109539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1760499" y="6240502"/>
            <a:ext cx="540000" cy="109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2855889" y="6057937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2417733" y="5984911"/>
            <a:ext cx="47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fr-FR" sz="3600" dirty="0"/>
          </a:p>
        </p:txBody>
      </p:sp>
      <p:sp>
        <p:nvSpPr>
          <p:cNvPr id="54" name="ZoneTexte 53"/>
          <p:cNvSpPr txBox="1"/>
          <p:nvPr/>
        </p:nvSpPr>
        <p:spPr>
          <a:xfrm>
            <a:off x="1285830" y="5984344"/>
            <a:ext cx="474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fr-FR" sz="3200" dirty="0"/>
          </a:p>
        </p:txBody>
      </p:sp>
      <p:sp>
        <p:nvSpPr>
          <p:cNvPr id="55" name="Accolade ouvrante 54"/>
          <p:cNvSpPr/>
          <p:nvPr/>
        </p:nvSpPr>
        <p:spPr>
          <a:xfrm flipH="1">
            <a:off x="3440097" y="6057937"/>
            <a:ext cx="146052" cy="511182"/>
          </a:xfrm>
          <a:prstGeom prst="leftBrace">
            <a:avLst>
              <a:gd name="adj1" fmla="val 474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Accolade ouvrante 55"/>
          <p:cNvSpPr/>
          <p:nvPr/>
        </p:nvSpPr>
        <p:spPr>
          <a:xfrm rot="16200000" flipH="1" flipV="1">
            <a:off x="3056710" y="5674550"/>
            <a:ext cx="146052" cy="547695"/>
          </a:xfrm>
          <a:prstGeom prst="leftBrace">
            <a:avLst>
              <a:gd name="adj1" fmla="val 474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957213" y="5244713"/>
            <a:ext cx="29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</a:t>
            </a:r>
            <a:endParaRPr lang="fr-FR" sz="1600" dirty="0"/>
          </a:p>
        </p:txBody>
      </p:sp>
      <p:sp>
        <p:nvSpPr>
          <p:cNvPr id="58" name="ZoneTexte 57"/>
          <p:cNvSpPr txBox="1"/>
          <p:nvPr/>
        </p:nvSpPr>
        <p:spPr>
          <a:xfrm>
            <a:off x="446031" y="4660505"/>
            <a:ext cx="29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</a:t>
            </a:r>
            <a:endParaRPr lang="fr-FR" sz="1600" dirty="0"/>
          </a:p>
        </p:txBody>
      </p:sp>
      <p:sp>
        <p:nvSpPr>
          <p:cNvPr id="59" name="Accolade ouvrante 58"/>
          <p:cNvSpPr/>
          <p:nvPr/>
        </p:nvSpPr>
        <p:spPr>
          <a:xfrm>
            <a:off x="884187" y="6021423"/>
            <a:ext cx="146052" cy="511182"/>
          </a:xfrm>
          <a:prstGeom prst="leftBrace">
            <a:avLst>
              <a:gd name="adj1" fmla="val 474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ccolade ouvrante 59"/>
          <p:cNvSpPr/>
          <p:nvPr/>
        </p:nvSpPr>
        <p:spPr>
          <a:xfrm rot="16200000" flipH="1" flipV="1">
            <a:off x="1961320" y="5857114"/>
            <a:ext cx="146052" cy="547695"/>
          </a:xfrm>
          <a:prstGeom prst="leftBrace">
            <a:avLst>
              <a:gd name="adj1" fmla="val 474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2965428" y="5609843"/>
            <a:ext cx="36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</a:t>
            </a:r>
            <a:endParaRPr lang="fr-FR" sz="1600" dirty="0"/>
          </a:p>
        </p:txBody>
      </p:sp>
      <p:sp>
        <p:nvSpPr>
          <p:cNvPr id="62" name="ZoneTexte 61"/>
          <p:cNvSpPr txBox="1"/>
          <p:nvPr/>
        </p:nvSpPr>
        <p:spPr>
          <a:xfrm>
            <a:off x="3476610" y="6130962"/>
            <a:ext cx="36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</a:t>
            </a:r>
            <a:endParaRPr lang="fr-FR" sz="16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870038" y="5802345"/>
            <a:ext cx="36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</a:t>
            </a:r>
            <a:endParaRPr lang="fr-FR" sz="1600" dirty="0"/>
          </a:p>
        </p:txBody>
      </p:sp>
      <p:sp>
        <p:nvSpPr>
          <p:cNvPr id="64" name="ZoneTexte 63"/>
          <p:cNvSpPr txBox="1"/>
          <p:nvPr/>
        </p:nvSpPr>
        <p:spPr>
          <a:xfrm>
            <a:off x="628596" y="6094449"/>
            <a:ext cx="36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</a:t>
            </a:r>
            <a:endParaRPr lang="fr-FR" sz="16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6513" y="4368401"/>
            <a:ext cx="51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2D: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36513" y="5798143"/>
            <a:ext cx="51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1D:</a:t>
            </a:r>
            <a:endParaRPr lang="fr-FR" dirty="0"/>
          </a:p>
        </p:txBody>
      </p:sp>
      <p:cxnSp>
        <p:nvCxnSpPr>
          <p:cNvPr id="68" name="Connecteur droit avec flèche 67"/>
          <p:cNvCxnSpPr/>
          <p:nvPr/>
        </p:nvCxnSpPr>
        <p:spPr>
          <a:xfrm rot="10800000" flipV="1">
            <a:off x="1431882" y="4843070"/>
            <a:ext cx="7667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endCxn id="56" idx="0"/>
          </p:cNvCxnSpPr>
          <p:nvPr/>
        </p:nvCxnSpPr>
        <p:spPr>
          <a:xfrm rot="10800000" flipV="1">
            <a:off x="3403584" y="5619780"/>
            <a:ext cx="438156" cy="4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2139918" y="4660505"/>
            <a:ext cx="160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parameters</a:t>
            </a:r>
            <a:endParaRPr lang="fr-FR" dirty="0"/>
          </a:p>
        </p:txBody>
      </p:sp>
      <p:sp>
        <p:nvSpPr>
          <p:cNvPr id="72" name="ZoneTexte 71"/>
          <p:cNvSpPr txBox="1"/>
          <p:nvPr/>
        </p:nvSpPr>
        <p:spPr>
          <a:xfrm>
            <a:off x="3732201" y="5330850"/>
            <a:ext cx="160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 parameters</a:t>
            </a:r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2966988" y="6064266"/>
            <a:ext cx="330205" cy="540000"/>
            <a:chOff x="8551123" y="6021423"/>
            <a:chExt cx="330205" cy="540000"/>
          </a:xfrm>
        </p:grpSpPr>
        <p:cxnSp>
          <p:nvCxnSpPr>
            <p:cNvPr id="75" name="Connecteur droit 74"/>
            <p:cNvCxnSpPr/>
            <p:nvPr/>
          </p:nvCxnSpPr>
          <p:spPr>
            <a:xfrm rot="5400000">
              <a:off x="8610534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5400000">
              <a:off x="8500995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>
              <a:off x="8392250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5400000">
              <a:off x="8281917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e 86"/>
          <p:cNvGrpSpPr/>
          <p:nvPr/>
        </p:nvGrpSpPr>
        <p:grpSpPr>
          <a:xfrm>
            <a:off x="1870038" y="6258990"/>
            <a:ext cx="330205" cy="72000"/>
            <a:chOff x="7602579" y="6532837"/>
            <a:chExt cx="330205" cy="72000"/>
          </a:xfrm>
        </p:grpSpPr>
        <p:cxnSp>
          <p:nvCxnSpPr>
            <p:cNvPr id="80" name="Connecteur droit 79"/>
            <p:cNvCxnSpPr/>
            <p:nvPr/>
          </p:nvCxnSpPr>
          <p:spPr>
            <a:xfrm rot="5400000">
              <a:off x="7895990" y="6568043"/>
              <a:ext cx="7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>
              <a:off x="7786451" y="6568043"/>
              <a:ext cx="7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>
              <a:off x="7677706" y="6568043"/>
              <a:ext cx="7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rot="5400000">
              <a:off x="7567373" y="6568043"/>
              <a:ext cx="7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e 87"/>
          <p:cNvGrpSpPr/>
          <p:nvPr/>
        </p:nvGrpSpPr>
        <p:grpSpPr>
          <a:xfrm>
            <a:off x="957213" y="4578366"/>
            <a:ext cx="330205" cy="540000"/>
            <a:chOff x="8551123" y="6021423"/>
            <a:chExt cx="330205" cy="540000"/>
          </a:xfrm>
        </p:grpSpPr>
        <p:cxnSp>
          <p:nvCxnSpPr>
            <p:cNvPr id="89" name="Connecteur droit 88"/>
            <p:cNvCxnSpPr/>
            <p:nvPr/>
          </p:nvCxnSpPr>
          <p:spPr>
            <a:xfrm rot="5400000">
              <a:off x="8610534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rot="5400000">
              <a:off x="8500995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5400000">
              <a:off x="8392250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 rot="5400000">
              <a:off x="8281917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e 92"/>
          <p:cNvGrpSpPr/>
          <p:nvPr/>
        </p:nvGrpSpPr>
        <p:grpSpPr>
          <a:xfrm rot="16200000">
            <a:off x="2966989" y="6064266"/>
            <a:ext cx="330205" cy="540000"/>
            <a:chOff x="8551123" y="6021423"/>
            <a:chExt cx="330205" cy="540000"/>
          </a:xfrm>
        </p:grpSpPr>
        <p:cxnSp>
          <p:nvCxnSpPr>
            <p:cNvPr id="94" name="Connecteur droit 93"/>
            <p:cNvCxnSpPr/>
            <p:nvPr/>
          </p:nvCxnSpPr>
          <p:spPr>
            <a:xfrm rot="5400000">
              <a:off x="8610534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rot="5400000">
              <a:off x="8500995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rot="5400000">
              <a:off x="8392250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rot="5400000">
              <a:off x="8281917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 rot="16200000">
            <a:off x="962150" y="4578366"/>
            <a:ext cx="330205" cy="540000"/>
            <a:chOff x="8551123" y="6021423"/>
            <a:chExt cx="330205" cy="540000"/>
          </a:xfrm>
        </p:grpSpPr>
        <p:cxnSp>
          <p:nvCxnSpPr>
            <p:cNvPr id="104" name="Connecteur droit 103"/>
            <p:cNvCxnSpPr/>
            <p:nvPr/>
          </p:nvCxnSpPr>
          <p:spPr>
            <a:xfrm rot="5400000">
              <a:off x="8610534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 rot="5400000">
              <a:off x="8500995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rot="5400000">
              <a:off x="8392250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rot="5400000">
              <a:off x="8281917" y="6290629"/>
              <a:ext cx="54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e 107"/>
          <p:cNvGrpSpPr/>
          <p:nvPr/>
        </p:nvGrpSpPr>
        <p:grpSpPr>
          <a:xfrm rot="16200000">
            <a:off x="955639" y="6249465"/>
            <a:ext cx="330205" cy="72000"/>
            <a:chOff x="7602579" y="6532837"/>
            <a:chExt cx="330205" cy="72000"/>
          </a:xfrm>
        </p:grpSpPr>
        <p:cxnSp>
          <p:nvCxnSpPr>
            <p:cNvPr id="109" name="Connecteur droit 108"/>
            <p:cNvCxnSpPr/>
            <p:nvPr/>
          </p:nvCxnSpPr>
          <p:spPr>
            <a:xfrm rot="5400000">
              <a:off x="7895990" y="6568043"/>
              <a:ext cx="7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 rot="5400000">
              <a:off x="7786451" y="6568043"/>
              <a:ext cx="7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rot="5400000">
              <a:off x="7677706" y="6568043"/>
              <a:ext cx="7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rot="5400000">
              <a:off x="7567373" y="6568043"/>
              <a:ext cx="72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ZoneTexte 112"/>
          <p:cNvSpPr txBox="1"/>
          <p:nvPr/>
        </p:nvSpPr>
        <p:spPr>
          <a:xfrm>
            <a:off x="200025" y="3524251"/>
            <a:ext cx="4581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200" dirty="0" smtClean="0"/>
              <a:t>Analogy:</a:t>
            </a:r>
            <a:endParaRPr lang="en-US" sz="2200" dirty="0" smtClean="0"/>
          </a:p>
          <a:p>
            <a:pPr lvl="1"/>
            <a:r>
              <a:rPr lang="en-US" dirty="0" smtClean="0"/>
              <a:t>convolution kernels: one 2D or two 1D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1111"/>
            <a:ext cx="8229600" cy="54451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Metric comparison</a:t>
            </a:r>
            <a:endParaRPr lang="fr-FR" sz="3600" dirty="0"/>
          </a:p>
        </p:txBody>
      </p:sp>
      <p:pic>
        <p:nvPicPr>
          <p:cNvPr id="9" name="Image 8" descr="comparison_processing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536374"/>
            <a:ext cx="8496300" cy="3463795"/>
          </a:xfrm>
          <a:prstGeom prst="rect">
            <a:avLst/>
          </a:prstGeom>
        </p:spPr>
      </p:pic>
      <p:pic>
        <p:nvPicPr>
          <p:cNvPr id="10" name="Image 9" descr="comparison_complex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207621"/>
            <a:ext cx="7905750" cy="2309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542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Results comparison</a:t>
            </a:r>
            <a:endParaRPr lang="fr-FR" sz="3600" dirty="0"/>
          </a:p>
        </p:txBody>
      </p:sp>
      <p:pic>
        <p:nvPicPr>
          <p:cNvPr id="7" name="Image 6" descr="comparison_classification_task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75" y="1104899"/>
            <a:ext cx="6538375" cy="2228851"/>
          </a:xfrm>
          <a:prstGeom prst="rect">
            <a:avLst/>
          </a:prstGeom>
        </p:spPr>
      </p:pic>
      <p:pic>
        <p:nvPicPr>
          <p:cNvPr id="8" name="Image 7" descr="Comparison_summarization_tas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182" y="3624077"/>
            <a:ext cx="4915586" cy="26578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21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takeaways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76350"/>
            <a:ext cx="4038600" cy="511492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err="1" smtClean="0"/>
              <a:t>Fastformer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For long sequences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Linear complexity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Architecture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Cascaded vector dot-products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Element-wise product between “global” vectors and attention vectors</a:t>
            </a:r>
          </a:p>
          <a:p>
            <a:pPr lvl="1"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Performance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Fastest inference time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Best accuracy in text summarization</a:t>
            </a:r>
          </a:p>
          <a:p>
            <a:pPr>
              <a:spcBef>
                <a:spcPts val="0"/>
              </a:spcBef>
            </a:pPr>
            <a:endParaRPr lang="en-US" sz="280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76350"/>
            <a:ext cx="4038600" cy="511492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Transformer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General NLP tasks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Quadratic complexity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Architecture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Single matrix dot-product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Self-attention using the full attention query and key</a:t>
            </a:r>
          </a:p>
          <a:p>
            <a:pPr lvl="1">
              <a:spcBef>
                <a:spcPts val="0"/>
              </a:spcBef>
            </a:pP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057276"/>
            <a:ext cx="8229600" cy="5068888"/>
          </a:xfrm>
        </p:spPr>
        <p:txBody>
          <a:bodyPr>
            <a:normAutofit/>
          </a:bodyPr>
          <a:lstStyle/>
          <a:p>
            <a:r>
              <a:rPr lang="fr-FR" sz="1800" dirty="0" err="1" smtClean="0"/>
              <a:t>Chuhan</a:t>
            </a:r>
            <a:r>
              <a:rPr lang="fr-FR" sz="1800" dirty="0" smtClean="0"/>
              <a:t> Wu, Fangzhao Wu, Tao Qi, </a:t>
            </a:r>
            <a:r>
              <a:rPr lang="fr-FR" sz="1800" dirty="0" err="1" smtClean="0"/>
              <a:t>Yongfeng</a:t>
            </a:r>
            <a:r>
              <a:rPr lang="fr-FR" sz="1800" dirty="0" smtClean="0"/>
              <a:t> Huang, </a:t>
            </a:r>
            <a:r>
              <a:rPr lang="fr-FR" sz="1800" dirty="0" err="1" smtClean="0"/>
              <a:t>Xing</a:t>
            </a:r>
            <a:r>
              <a:rPr lang="fr-FR" sz="1800" dirty="0" smtClean="0"/>
              <a:t> </a:t>
            </a:r>
            <a:r>
              <a:rPr lang="fr-FR" sz="1800" dirty="0" err="1" smtClean="0"/>
              <a:t>Xie</a:t>
            </a:r>
            <a:r>
              <a:rPr lang="fr-FR" sz="1800" dirty="0" smtClean="0"/>
              <a:t>. </a:t>
            </a:r>
            <a:r>
              <a:rPr lang="en-US" sz="1800" dirty="0" smtClean="0"/>
              <a:t>“</a:t>
            </a:r>
            <a:r>
              <a:rPr lang="en-US" sz="1800" b="1" dirty="0" err="1" smtClean="0"/>
              <a:t>Fastformer</a:t>
            </a:r>
            <a:r>
              <a:rPr lang="en-US" sz="1800" b="1" dirty="0" smtClean="0"/>
              <a:t>: Additive Attention Can Be All You Need</a:t>
            </a:r>
            <a:r>
              <a:rPr lang="en-US" sz="1800" dirty="0" smtClean="0"/>
              <a:t>”. </a:t>
            </a:r>
            <a:r>
              <a:rPr lang="fr-FR" sz="1800" dirty="0" err="1" smtClean="0"/>
              <a:t>Aug</a:t>
            </a:r>
            <a:r>
              <a:rPr lang="fr-FR" sz="1800" dirty="0" smtClean="0"/>
              <a:t> 22, 2021 arXiv:2108.09084</a:t>
            </a:r>
          </a:p>
          <a:p>
            <a:endParaRPr lang="en-US" sz="1800" dirty="0" smtClean="0"/>
          </a:p>
          <a:p>
            <a:r>
              <a:rPr lang="fr-FR" sz="1800" dirty="0" err="1" smtClean="0"/>
              <a:t>Ashish</a:t>
            </a:r>
            <a:r>
              <a:rPr lang="fr-FR" sz="1800" dirty="0" smtClean="0"/>
              <a:t> </a:t>
            </a:r>
            <a:r>
              <a:rPr lang="fr-FR" sz="1800" dirty="0" err="1" smtClean="0"/>
              <a:t>Vaswani</a:t>
            </a:r>
            <a:r>
              <a:rPr lang="fr-FR" sz="1800" dirty="0" smtClean="0"/>
              <a:t>, </a:t>
            </a:r>
            <a:r>
              <a:rPr lang="fr-FR" sz="1800" dirty="0" err="1" smtClean="0"/>
              <a:t>Noam</a:t>
            </a:r>
            <a:r>
              <a:rPr lang="fr-FR" sz="1800" dirty="0" smtClean="0"/>
              <a:t> </a:t>
            </a:r>
            <a:r>
              <a:rPr lang="fr-FR" sz="1800" dirty="0" err="1" smtClean="0"/>
              <a:t>Shazeer</a:t>
            </a:r>
            <a:r>
              <a:rPr lang="fr-FR" sz="1800" dirty="0" smtClean="0"/>
              <a:t>, Niki </a:t>
            </a:r>
            <a:r>
              <a:rPr lang="fr-FR" sz="1800" dirty="0" err="1" smtClean="0"/>
              <a:t>Parmar</a:t>
            </a:r>
            <a:r>
              <a:rPr lang="fr-FR" sz="1800" dirty="0" smtClean="0"/>
              <a:t>, Jakob </a:t>
            </a:r>
            <a:r>
              <a:rPr lang="fr-FR" sz="1800" dirty="0" err="1" smtClean="0"/>
              <a:t>Uszkoreit</a:t>
            </a:r>
            <a:r>
              <a:rPr lang="fr-FR" sz="1800" dirty="0" smtClean="0"/>
              <a:t>, </a:t>
            </a:r>
            <a:r>
              <a:rPr lang="fr-FR" sz="1800" dirty="0" err="1" smtClean="0"/>
              <a:t>Llion</a:t>
            </a:r>
            <a:r>
              <a:rPr lang="fr-FR" sz="1800" dirty="0" smtClean="0"/>
              <a:t> Jones, </a:t>
            </a:r>
            <a:r>
              <a:rPr lang="fr-FR" sz="1800" dirty="0" err="1" smtClean="0"/>
              <a:t>Aidan</a:t>
            </a:r>
            <a:r>
              <a:rPr lang="fr-FR" sz="1800" dirty="0" smtClean="0"/>
              <a:t> N. Gomez, </a:t>
            </a:r>
            <a:r>
              <a:rPr lang="fr-FR" sz="1800" dirty="0" err="1" smtClean="0"/>
              <a:t>Łukasz</a:t>
            </a:r>
            <a:r>
              <a:rPr lang="fr-FR" sz="1800" dirty="0" smtClean="0"/>
              <a:t> Kaiser, and </a:t>
            </a:r>
            <a:r>
              <a:rPr lang="fr-FR" sz="1800" dirty="0" err="1" smtClean="0"/>
              <a:t>Illia</a:t>
            </a:r>
            <a:r>
              <a:rPr lang="fr-FR" sz="1800" dirty="0" smtClean="0"/>
              <a:t> </a:t>
            </a:r>
            <a:r>
              <a:rPr lang="fr-FR" sz="1800" dirty="0" err="1" smtClean="0"/>
              <a:t>Polosukhin</a:t>
            </a:r>
            <a:r>
              <a:rPr lang="fr-FR" sz="1800" dirty="0" smtClean="0"/>
              <a:t>. 2017. </a:t>
            </a:r>
            <a:r>
              <a:rPr lang="en-US" sz="1800" dirty="0" smtClean="0"/>
              <a:t>“</a:t>
            </a:r>
            <a:r>
              <a:rPr lang="fr-FR" sz="1800" b="1" dirty="0" smtClean="0"/>
              <a:t>Attention </a:t>
            </a:r>
            <a:r>
              <a:rPr lang="fr-FR" sz="1800" b="1" dirty="0" err="1" smtClean="0"/>
              <a:t>is</a:t>
            </a:r>
            <a:r>
              <a:rPr lang="fr-FR" sz="1800" b="1" dirty="0" smtClean="0"/>
              <a:t> all </a:t>
            </a:r>
            <a:r>
              <a:rPr lang="fr-FR" sz="1800" b="1" dirty="0" err="1" smtClean="0"/>
              <a:t>you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need</a:t>
            </a:r>
            <a:r>
              <a:rPr lang="en-US" sz="1800" dirty="0" smtClean="0"/>
              <a:t>”</a:t>
            </a:r>
            <a:r>
              <a:rPr lang="fr-FR" sz="1800" dirty="0" smtClean="0"/>
              <a:t>. In </a:t>
            </a:r>
            <a:r>
              <a:rPr lang="fr-FR" sz="1800" i="1" dirty="0" err="1" smtClean="0"/>
              <a:t>Proceedings</a:t>
            </a:r>
            <a:r>
              <a:rPr lang="fr-FR" sz="1800" i="1" dirty="0" smtClean="0"/>
              <a:t> of the 31st International </a:t>
            </a:r>
            <a:r>
              <a:rPr lang="fr-FR" sz="1800" i="1" dirty="0" err="1" smtClean="0"/>
              <a:t>Conference</a:t>
            </a:r>
            <a:r>
              <a:rPr lang="fr-FR" sz="1800" i="1" dirty="0" smtClean="0"/>
              <a:t> on Neural Information </a:t>
            </a:r>
            <a:r>
              <a:rPr lang="fr-FR" sz="1800" i="1" dirty="0" err="1" smtClean="0"/>
              <a:t>Processing</a:t>
            </a:r>
            <a:r>
              <a:rPr lang="fr-FR" sz="1800" i="1" dirty="0" smtClean="0"/>
              <a:t> Systems</a:t>
            </a:r>
            <a:r>
              <a:rPr lang="fr-FR" sz="1800" dirty="0" smtClean="0"/>
              <a:t> (</a:t>
            </a:r>
            <a:r>
              <a:rPr lang="fr-FR" sz="1800" i="1" dirty="0" smtClean="0"/>
              <a:t>NIPS'17</a:t>
            </a:r>
            <a:r>
              <a:rPr lang="fr-FR" sz="1800" dirty="0" smtClean="0"/>
              <a:t>). </a:t>
            </a:r>
            <a:r>
              <a:rPr lang="fr-FR" sz="1800" dirty="0" err="1" smtClean="0"/>
              <a:t>Curran</a:t>
            </a:r>
            <a:r>
              <a:rPr lang="fr-FR" sz="1800" dirty="0" smtClean="0"/>
              <a:t> Associates Inc., </a:t>
            </a:r>
            <a:r>
              <a:rPr lang="fr-FR" sz="1800" dirty="0" err="1" smtClean="0"/>
              <a:t>Red</a:t>
            </a:r>
            <a:r>
              <a:rPr lang="fr-FR" sz="1800" dirty="0" smtClean="0"/>
              <a:t> </a:t>
            </a:r>
            <a:r>
              <a:rPr lang="fr-FR" sz="1800" dirty="0" err="1" smtClean="0"/>
              <a:t>Hook</a:t>
            </a:r>
            <a:r>
              <a:rPr lang="fr-FR" sz="1800" dirty="0" smtClean="0"/>
              <a:t>, NY, USA, 6000–6010.</a:t>
            </a:r>
          </a:p>
          <a:p>
            <a:endParaRPr lang="en-US" sz="1800" dirty="0" smtClean="0"/>
          </a:p>
          <a:p>
            <a:r>
              <a:rPr lang="fi-FI" sz="1800" dirty="0" smtClean="0"/>
              <a:t>Katikapalli Subramanyam Kalyan, Ajit Rajasekharan, Sivanesan Sangeetha.</a:t>
            </a:r>
            <a:r>
              <a:rPr lang="en-US" sz="1800" dirty="0" smtClean="0"/>
              <a:t> “</a:t>
            </a:r>
            <a:r>
              <a:rPr lang="en-US" sz="1800" b="1" dirty="0" smtClean="0"/>
              <a:t>AMMUS : A Survey of Transformer-based </a:t>
            </a:r>
            <a:r>
              <a:rPr lang="en-US" sz="1800" b="1" dirty="0" err="1" smtClean="0"/>
              <a:t>Pretrained</a:t>
            </a:r>
            <a:r>
              <a:rPr lang="en-US" sz="1800" b="1" dirty="0" smtClean="0"/>
              <a:t> Models in Natural Language Processing”</a:t>
            </a:r>
            <a:r>
              <a:rPr lang="en-US" sz="1800" dirty="0" smtClean="0"/>
              <a:t>. </a:t>
            </a:r>
            <a:r>
              <a:rPr lang="fr-FR" sz="1800" dirty="0" smtClean="0"/>
              <a:t>2021 </a:t>
            </a:r>
            <a:r>
              <a:rPr lang="fr-FR" sz="1800" dirty="0" err="1" smtClean="0"/>
              <a:t>Aug</a:t>
            </a:r>
            <a:r>
              <a:rPr lang="fr-FR" sz="1800" dirty="0" smtClean="0"/>
              <a:t> 12. arXiv:2108.05542.</a:t>
            </a:r>
            <a:endParaRPr lang="en-US" sz="1800" b="1" dirty="0" smtClean="0"/>
          </a:p>
          <a:p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00034" y="285728"/>
            <a:ext cx="8229600" cy="7858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Motivation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714348" y="1571612"/>
            <a:ext cx="5286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traditional transformer: self-attention matrix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search for long-term relationships between elements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map of </a:t>
            </a:r>
            <a:r>
              <a:rPr lang="en-US" sz="2000" u="sng" dirty="0" smtClean="0"/>
              <a:t>every input</a:t>
            </a:r>
            <a:r>
              <a:rPr lang="en-US" sz="2000" dirty="0" smtClean="0"/>
              <a:t> to </a:t>
            </a:r>
            <a:r>
              <a:rPr lang="en-US" sz="2000" u="sng" dirty="0" smtClean="0"/>
              <a:t>every output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computation complexity: </a:t>
            </a:r>
            <a:r>
              <a:rPr lang="en-US" sz="2000" b="1" dirty="0" smtClean="0"/>
              <a:t>quadratic</a:t>
            </a:r>
            <a:r>
              <a:rPr lang="en-US" sz="2000" dirty="0" smtClean="0"/>
              <a:t> to N = k*N</a:t>
            </a:r>
            <a:r>
              <a:rPr lang="en-US" sz="2000" baseline="30000" dirty="0" smtClean="0"/>
              <a:t>2</a:t>
            </a:r>
            <a:endParaRPr lang="fr-FR" sz="2000" dirty="0"/>
          </a:p>
        </p:txBody>
      </p:sp>
      <p:grpSp>
        <p:nvGrpSpPr>
          <p:cNvPr id="3" name="Groupe 68"/>
          <p:cNvGrpSpPr/>
          <p:nvPr/>
        </p:nvGrpSpPr>
        <p:grpSpPr>
          <a:xfrm>
            <a:off x="6072198" y="1500174"/>
            <a:ext cx="1442382" cy="1442382"/>
            <a:chOff x="5786446" y="1571612"/>
            <a:chExt cx="1442382" cy="1442382"/>
          </a:xfrm>
        </p:grpSpPr>
        <p:sp>
          <p:nvSpPr>
            <p:cNvPr id="6" name="Rectangle 5"/>
            <p:cNvSpPr/>
            <p:nvPr/>
          </p:nvSpPr>
          <p:spPr>
            <a:xfrm>
              <a:off x="5786446" y="1571612"/>
              <a:ext cx="1440000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47"/>
            <p:cNvGrpSpPr/>
            <p:nvPr/>
          </p:nvGrpSpPr>
          <p:grpSpPr>
            <a:xfrm>
              <a:off x="5857884" y="1571612"/>
              <a:ext cx="1287472" cy="1442382"/>
              <a:chOff x="6500032" y="3629692"/>
              <a:chExt cx="1287472" cy="1442382"/>
            </a:xfrm>
          </p:grpSpPr>
          <p:cxnSp>
            <p:nvCxnSpPr>
              <p:cNvPr id="8" name="Connecteur droit 7"/>
              <p:cNvCxnSpPr/>
              <p:nvPr/>
            </p:nvCxnSpPr>
            <p:spPr>
              <a:xfrm rot="5400000">
                <a:off x="5780826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rot="5400000">
                <a:off x="5853058" y="4348898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5924496" y="4348898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5992758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rot="5400000">
                <a:off x="6064990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6136428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6207072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rot="5400000">
                <a:off x="6279304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rot="5400000">
                <a:off x="6350742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 rot="5400000">
                <a:off x="6423768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rot="5400000">
                <a:off x="6496000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 rot="5400000">
                <a:off x="6567438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 rot="5400000">
                <a:off x="6635700" y="4351280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 rot="5400000">
                <a:off x="6707932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rot="5400000">
                <a:off x="6779370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rot="5400000">
                <a:off x="6850014" y="4351280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rot="5400000">
                <a:off x="6922246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rot="5400000">
                <a:off x="6993684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rot="5400000">
                <a:off x="7066710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48"/>
            <p:cNvGrpSpPr/>
            <p:nvPr/>
          </p:nvGrpSpPr>
          <p:grpSpPr>
            <a:xfrm rot="5400000">
              <a:off x="5863901" y="1565595"/>
              <a:ext cx="1287472" cy="1442382"/>
              <a:chOff x="6500032" y="3629692"/>
              <a:chExt cx="1287472" cy="1442382"/>
            </a:xfrm>
          </p:grpSpPr>
          <p:cxnSp>
            <p:nvCxnSpPr>
              <p:cNvPr id="50" name="Connecteur droit 49"/>
              <p:cNvCxnSpPr/>
              <p:nvPr/>
            </p:nvCxnSpPr>
            <p:spPr>
              <a:xfrm rot="5400000">
                <a:off x="5780826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>
              <a:xfrm rot="5400000">
                <a:off x="5853058" y="4348898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>
              <a:xfrm rot="5400000">
                <a:off x="5924496" y="4348898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 rot="5400000">
                <a:off x="5992758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 rot="5400000">
                <a:off x="6064990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 rot="5400000">
                <a:off x="6136428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6207072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6279304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/>
              <p:nvPr/>
            </p:nvCxnSpPr>
            <p:spPr>
              <a:xfrm rot="5400000">
                <a:off x="6350742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5400000">
                <a:off x="6423768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 rot="5400000">
                <a:off x="6496000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 rot="5400000">
                <a:off x="6567438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rot="5400000">
                <a:off x="6635700" y="4351280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 rot="5400000">
                <a:off x="6707932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 rot="5400000">
                <a:off x="6779370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/>
              <p:cNvCxnSpPr/>
              <p:nvPr/>
            </p:nvCxnSpPr>
            <p:spPr>
              <a:xfrm rot="5400000">
                <a:off x="6850014" y="4351280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 rot="5400000">
                <a:off x="6922246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 rot="5400000">
                <a:off x="6993684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/>
              <p:cNvCxnSpPr/>
              <p:nvPr/>
            </p:nvCxnSpPr>
            <p:spPr>
              <a:xfrm rot="5400000">
                <a:off x="7066710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Accolade fermante 69"/>
          <p:cNvSpPr/>
          <p:nvPr/>
        </p:nvSpPr>
        <p:spPr>
          <a:xfrm>
            <a:off x="7572396" y="1500174"/>
            <a:ext cx="142876" cy="1428760"/>
          </a:xfrm>
          <a:prstGeom prst="rightBrace">
            <a:avLst>
              <a:gd name="adj1" fmla="val 300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Accolade fermante 70"/>
          <p:cNvSpPr/>
          <p:nvPr/>
        </p:nvSpPr>
        <p:spPr>
          <a:xfrm rot="5400000">
            <a:off x="6679421" y="2393149"/>
            <a:ext cx="214314" cy="1428760"/>
          </a:xfrm>
          <a:prstGeom prst="rightBrace">
            <a:avLst>
              <a:gd name="adj1" fmla="val 300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7572396" y="1915531"/>
            <a:ext cx="15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Number N of </a:t>
            </a:r>
            <a:r>
              <a:rPr lang="en-US" sz="1600" dirty="0" smtClean="0"/>
              <a:t>key </a:t>
            </a:r>
            <a:r>
              <a:rPr lang="en-US" sz="1600" dirty="0" smtClean="0"/>
              <a:t>elements</a:t>
            </a:r>
            <a:endParaRPr lang="fr-FR" sz="1600" dirty="0"/>
          </a:p>
        </p:txBody>
      </p:sp>
      <p:sp>
        <p:nvSpPr>
          <p:cNvPr id="74" name="ZoneTexte 73"/>
          <p:cNvSpPr txBox="1"/>
          <p:nvPr/>
        </p:nvSpPr>
        <p:spPr>
          <a:xfrm>
            <a:off x="6072198" y="3143248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Number N of </a:t>
            </a:r>
            <a:r>
              <a:rPr lang="en-US" sz="1600" dirty="0" smtClean="0"/>
              <a:t>query </a:t>
            </a:r>
            <a:r>
              <a:rPr lang="en-US" sz="1600" dirty="0" smtClean="0"/>
              <a:t>elements</a:t>
            </a:r>
            <a:endParaRPr lang="fr-FR" sz="1600" dirty="0"/>
          </a:p>
        </p:txBody>
      </p:sp>
      <p:sp>
        <p:nvSpPr>
          <p:cNvPr id="75" name="ZoneTexte 74"/>
          <p:cNvSpPr txBox="1"/>
          <p:nvPr/>
        </p:nvSpPr>
        <p:spPr>
          <a:xfrm>
            <a:off x="5643570" y="100010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Self-attention matrix</a:t>
            </a:r>
            <a:endParaRPr lang="fr-FR" sz="2000" dirty="0"/>
          </a:p>
        </p:txBody>
      </p:sp>
      <p:sp>
        <p:nvSpPr>
          <p:cNvPr id="76" name="ZoneTexte 75"/>
          <p:cNvSpPr txBox="1"/>
          <p:nvPr/>
        </p:nvSpPr>
        <p:spPr>
          <a:xfrm>
            <a:off x="714348" y="3429000"/>
            <a:ext cx="564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input text contains N=100 words (review ranking)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self-attention matrix: k*10000 operations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00034" y="285728"/>
            <a:ext cx="8229600" cy="7858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Motivation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714348" y="1571612"/>
            <a:ext cx="5286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traditional transformer: self-attention matrix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search for long-term relationships between elements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map of </a:t>
            </a:r>
            <a:r>
              <a:rPr lang="en-US" sz="2000" u="sng" dirty="0" smtClean="0"/>
              <a:t>every input</a:t>
            </a:r>
            <a:r>
              <a:rPr lang="en-US" sz="2000" dirty="0" smtClean="0"/>
              <a:t> to </a:t>
            </a:r>
            <a:r>
              <a:rPr lang="en-US" sz="2000" u="sng" dirty="0" smtClean="0"/>
              <a:t>every output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computation complexity: </a:t>
            </a:r>
            <a:r>
              <a:rPr lang="en-US" sz="2000" b="1" dirty="0" smtClean="0"/>
              <a:t>quadratic</a:t>
            </a:r>
            <a:r>
              <a:rPr lang="en-US" sz="2000" dirty="0" smtClean="0"/>
              <a:t> to N = k*N</a:t>
            </a:r>
            <a:r>
              <a:rPr lang="en-US" sz="2000" baseline="30000" dirty="0" smtClean="0"/>
              <a:t>2</a:t>
            </a:r>
            <a:endParaRPr lang="fr-FR" sz="2000" dirty="0"/>
          </a:p>
        </p:txBody>
      </p:sp>
      <p:grpSp>
        <p:nvGrpSpPr>
          <p:cNvPr id="3" name="Groupe 68"/>
          <p:cNvGrpSpPr/>
          <p:nvPr/>
        </p:nvGrpSpPr>
        <p:grpSpPr>
          <a:xfrm>
            <a:off x="6072198" y="1500174"/>
            <a:ext cx="1442382" cy="1442382"/>
            <a:chOff x="5786446" y="1571612"/>
            <a:chExt cx="1442382" cy="1442382"/>
          </a:xfrm>
        </p:grpSpPr>
        <p:sp>
          <p:nvSpPr>
            <p:cNvPr id="6" name="Rectangle 5"/>
            <p:cNvSpPr/>
            <p:nvPr/>
          </p:nvSpPr>
          <p:spPr>
            <a:xfrm>
              <a:off x="5786446" y="1571612"/>
              <a:ext cx="1440000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47"/>
            <p:cNvGrpSpPr/>
            <p:nvPr/>
          </p:nvGrpSpPr>
          <p:grpSpPr>
            <a:xfrm>
              <a:off x="5857884" y="1571612"/>
              <a:ext cx="1287472" cy="1442382"/>
              <a:chOff x="6500032" y="3629692"/>
              <a:chExt cx="1287472" cy="1442382"/>
            </a:xfrm>
          </p:grpSpPr>
          <p:cxnSp>
            <p:nvCxnSpPr>
              <p:cNvPr id="8" name="Connecteur droit 7"/>
              <p:cNvCxnSpPr/>
              <p:nvPr/>
            </p:nvCxnSpPr>
            <p:spPr>
              <a:xfrm rot="5400000">
                <a:off x="5780826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rot="5400000">
                <a:off x="5853058" y="4348898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5924496" y="4348898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5992758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rot="5400000">
                <a:off x="6064990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6136428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6207072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rot="5400000">
                <a:off x="6279304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rot="5400000">
                <a:off x="6350742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 rot="5400000">
                <a:off x="6423768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rot="5400000">
                <a:off x="6496000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 rot="5400000">
                <a:off x="6567438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 rot="5400000">
                <a:off x="6635700" y="4351280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 rot="5400000">
                <a:off x="6707932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rot="5400000">
                <a:off x="6779370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rot="5400000">
                <a:off x="6850014" y="4351280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rot="5400000">
                <a:off x="6922246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rot="5400000">
                <a:off x="6993684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rot="5400000">
                <a:off x="7066710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48"/>
            <p:cNvGrpSpPr/>
            <p:nvPr/>
          </p:nvGrpSpPr>
          <p:grpSpPr>
            <a:xfrm rot="5400000">
              <a:off x="5863901" y="1565595"/>
              <a:ext cx="1287472" cy="1442382"/>
              <a:chOff x="6500032" y="3629692"/>
              <a:chExt cx="1287472" cy="1442382"/>
            </a:xfrm>
          </p:grpSpPr>
          <p:cxnSp>
            <p:nvCxnSpPr>
              <p:cNvPr id="50" name="Connecteur droit 49"/>
              <p:cNvCxnSpPr/>
              <p:nvPr/>
            </p:nvCxnSpPr>
            <p:spPr>
              <a:xfrm rot="5400000">
                <a:off x="5780826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>
              <a:xfrm rot="5400000">
                <a:off x="5853058" y="4348898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>
              <a:xfrm rot="5400000">
                <a:off x="5924496" y="4348898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 rot="5400000">
                <a:off x="5992758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 rot="5400000">
                <a:off x="6064990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 rot="5400000">
                <a:off x="6136428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6207072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6279304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/>
              <p:nvPr/>
            </p:nvCxnSpPr>
            <p:spPr>
              <a:xfrm rot="5400000">
                <a:off x="6350742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5400000">
                <a:off x="6423768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 rot="5400000">
                <a:off x="6496000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 rot="5400000">
                <a:off x="6567438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rot="5400000">
                <a:off x="6635700" y="4351280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 rot="5400000">
                <a:off x="6707932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 rot="5400000">
                <a:off x="6779370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/>
              <p:cNvCxnSpPr/>
              <p:nvPr/>
            </p:nvCxnSpPr>
            <p:spPr>
              <a:xfrm rot="5400000">
                <a:off x="6850014" y="4351280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 rot="5400000">
                <a:off x="6922246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 rot="5400000">
                <a:off x="6993684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/>
              <p:cNvCxnSpPr/>
              <p:nvPr/>
            </p:nvCxnSpPr>
            <p:spPr>
              <a:xfrm rot="5400000">
                <a:off x="7066710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Accolade fermante 69"/>
          <p:cNvSpPr/>
          <p:nvPr/>
        </p:nvSpPr>
        <p:spPr>
          <a:xfrm>
            <a:off x="7572396" y="1500174"/>
            <a:ext cx="142876" cy="1428760"/>
          </a:xfrm>
          <a:prstGeom prst="rightBrace">
            <a:avLst>
              <a:gd name="adj1" fmla="val 300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Accolade fermante 70"/>
          <p:cNvSpPr/>
          <p:nvPr/>
        </p:nvSpPr>
        <p:spPr>
          <a:xfrm rot="5400000">
            <a:off x="6679421" y="2393149"/>
            <a:ext cx="214314" cy="1428760"/>
          </a:xfrm>
          <a:prstGeom prst="rightBrace">
            <a:avLst>
              <a:gd name="adj1" fmla="val 300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7572396" y="1915531"/>
            <a:ext cx="15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Number N of </a:t>
            </a:r>
            <a:r>
              <a:rPr lang="en-US" sz="1600" dirty="0" smtClean="0"/>
              <a:t>key</a:t>
            </a:r>
            <a:r>
              <a:rPr lang="en-US" sz="1600" dirty="0" smtClean="0"/>
              <a:t> </a:t>
            </a:r>
            <a:r>
              <a:rPr lang="en-US" sz="1600" dirty="0" smtClean="0"/>
              <a:t>elements</a:t>
            </a:r>
            <a:endParaRPr lang="fr-FR" sz="1600" dirty="0"/>
          </a:p>
        </p:txBody>
      </p:sp>
      <p:sp>
        <p:nvSpPr>
          <p:cNvPr id="74" name="ZoneTexte 73"/>
          <p:cNvSpPr txBox="1"/>
          <p:nvPr/>
        </p:nvSpPr>
        <p:spPr>
          <a:xfrm>
            <a:off x="6072198" y="3143248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Number N of </a:t>
            </a:r>
            <a:r>
              <a:rPr lang="en-US" sz="1600" dirty="0" smtClean="0"/>
              <a:t>query</a:t>
            </a:r>
            <a:r>
              <a:rPr lang="en-US" sz="1600" dirty="0" smtClean="0"/>
              <a:t> </a:t>
            </a:r>
            <a:r>
              <a:rPr lang="en-US" sz="1600" dirty="0" smtClean="0"/>
              <a:t>elements</a:t>
            </a:r>
            <a:endParaRPr lang="fr-FR" sz="1600" dirty="0"/>
          </a:p>
        </p:txBody>
      </p:sp>
      <p:sp>
        <p:nvSpPr>
          <p:cNvPr id="75" name="ZoneTexte 74"/>
          <p:cNvSpPr txBox="1"/>
          <p:nvPr/>
        </p:nvSpPr>
        <p:spPr>
          <a:xfrm>
            <a:off x="5643570" y="100010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Self-attention matrix</a:t>
            </a:r>
            <a:endParaRPr lang="fr-FR" sz="2000" dirty="0"/>
          </a:p>
        </p:txBody>
      </p:sp>
      <p:sp>
        <p:nvSpPr>
          <p:cNvPr id="76" name="ZoneTexte 75"/>
          <p:cNvSpPr txBox="1"/>
          <p:nvPr/>
        </p:nvSpPr>
        <p:spPr>
          <a:xfrm>
            <a:off x="714348" y="3429000"/>
            <a:ext cx="564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input text contains N=100 words (review ranking)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self-attention matrix: k*10000 operations</a:t>
            </a:r>
            <a:endParaRPr lang="fr-FR" sz="2000" dirty="0"/>
          </a:p>
        </p:txBody>
      </p:sp>
      <p:sp>
        <p:nvSpPr>
          <p:cNvPr id="77" name="ZoneTexte 76"/>
          <p:cNvSpPr txBox="1"/>
          <p:nvPr/>
        </p:nvSpPr>
        <p:spPr>
          <a:xfrm>
            <a:off x="714348" y="4429132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input text contains N≥50000 words (text summarization)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self-attention matrix: becomes prohibitive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00034" y="285728"/>
            <a:ext cx="8229600" cy="7858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Motivation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714348" y="1571612"/>
            <a:ext cx="5286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traditional transformer: self-attention matrix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search for long-term relationships between elements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map of </a:t>
            </a:r>
            <a:r>
              <a:rPr lang="en-US" sz="2000" u="sng" dirty="0" smtClean="0"/>
              <a:t>every input</a:t>
            </a:r>
            <a:r>
              <a:rPr lang="en-US" sz="2000" dirty="0" smtClean="0"/>
              <a:t> to </a:t>
            </a:r>
            <a:r>
              <a:rPr lang="en-US" sz="2000" u="sng" dirty="0" smtClean="0"/>
              <a:t>every output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computation complexity: </a:t>
            </a:r>
            <a:r>
              <a:rPr lang="en-US" sz="2000" b="1" dirty="0" smtClean="0"/>
              <a:t>quadratic</a:t>
            </a:r>
            <a:r>
              <a:rPr lang="en-US" sz="2000" dirty="0" smtClean="0"/>
              <a:t> to N = k*N</a:t>
            </a:r>
            <a:r>
              <a:rPr lang="en-US" sz="2000" baseline="30000" dirty="0" smtClean="0"/>
              <a:t>2</a:t>
            </a:r>
            <a:endParaRPr lang="fr-FR" sz="2000" dirty="0"/>
          </a:p>
        </p:txBody>
      </p:sp>
      <p:grpSp>
        <p:nvGrpSpPr>
          <p:cNvPr id="3" name="Groupe 68"/>
          <p:cNvGrpSpPr/>
          <p:nvPr/>
        </p:nvGrpSpPr>
        <p:grpSpPr>
          <a:xfrm>
            <a:off x="6072198" y="1500174"/>
            <a:ext cx="1442382" cy="1442382"/>
            <a:chOff x="5786446" y="1571612"/>
            <a:chExt cx="1442382" cy="1442382"/>
          </a:xfrm>
        </p:grpSpPr>
        <p:sp>
          <p:nvSpPr>
            <p:cNvPr id="6" name="Rectangle 5"/>
            <p:cNvSpPr/>
            <p:nvPr/>
          </p:nvSpPr>
          <p:spPr>
            <a:xfrm>
              <a:off x="5786446" y="1571612"/>
              <a:ext cx="1440000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47"/>
            <p:cNvGrpSpPr/>
            <p:nvPr/>
          </p:nvGrpSpPr>
          <p:grpSpPr>
            <a:xfrm>
              <a:off x="5857884" y="1571612"/>
              <a:ext cx="1287472" cy="1442382"/>
              <a:chOff x="6500032" y="3629692"/>
              <a:chExt cx="1287472" cy="1442382"/>
            </a:xfrm>
          </p:grpSpPr>
          <p:cxnSp>
            <p:nvCxnSpPr>
              <p:cNvPr id="8" name="Connecteur droit 7"/>
              <p:cNvCxnSpPr/>
              <p:nvPr/>
            </p:nvCxnSpPr>
            <p:spPr>
              <a:xfrm rot="5400000">
                <a:off x="5780826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rot="5400000">
                <a:off x="5853058" y="4348898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5924496" y="4348898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5992758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rot="5400000">
                <a:off x="6064990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6136428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6207072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rot="5400000">
                <a:off x="6279304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rot="5400000">
                <a:off x="6350742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 rot="5400000">
                <a:off x="6423768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rot="5400000">
                <a:off x="6496000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 rot="5400000">
                <a:off x="6567438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 rot="5400000">
                <a:off x="6635700" y="4351280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 rot="5400000">
                <a:off x="6707932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rot="5400000">
                <a:off x="6779370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rot="5400000">
                <a:off x="6850014" y="4351280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rot="5400000">
                <a:off x="6922246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rot="5400000">
                <a:off x="6993684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rot="5400000">
                <a:off x="7066710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48"/>
            <p:cNvGrpSpPr/>
            <p:nvPr/>
          </p:nvGrpSpPr>
          <p:grpSpPr>
            <a:xfrm rot="5400000">
              <a:off x="5863901" y="1565595"/>
              <a:ext cx="1287472" cy="1442382"/>
              <a:chOff x="6500032" y="3629692"/>
              <a:chExt cx="1287472" cy="1442382"/>
            </a:xfrm>
          </p:grpSpPr>
          <p:cxnSp>
            <p:nvCxnSpPr>
              <p:cNvPr id="50" name="Connecteur droit 49"/>
              <p:cNvCxnSpPr/>
              <p:nvPr/>
            </p:nvCxnSpPr>
            <p:spPr>
              <a:xfrm rot="5400000">
                <a:off x="5780826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>
              <a:xfrm rot="5400000">
                <a:off x="5853058" y="4348898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>
              <a:xfrm rot="5400000">
                <a:off x="5924496" y="4348898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 rot="5400000">
                <a:off x="5992758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 rot="5400000">
                <a:off x="6064990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 rot="5400000">
                <a:off x="6136428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6207072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6279304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/>
              <p:nvPr/>
            </p:nvCxnSpPr>
            <p:spPr>
              <a:xfrm rot="5400000">
                <a:off x="6350742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5400000">
                <a:off x="6423768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 rot="5400000">
                <a:off x="6496000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 rot="5400000">
                <a:off x="6567438" y="4349692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rot="5400000">
                <a:off x="6635700" y="4351280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 rot="5400000">
                <a:off x="6707932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 rot="5400000">
                <a:off x="6779370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/>
              <p:cNvCxnSpPr/>
              <p:nvPr/>
            </p:nvCxnSpPr>
            <p:spPr>
              <a:xfrm rot="5400000">
                <a:off x="6850014" y="4351280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 rot="5400000">
                <a:off x="6922246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 rot="5400000">
                <a:off x="6993684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/>
              <p:cNvCxnSpPr/>
              <p:nvPr/>
            </p:nvCxnSpPr>
            <p:spPr>
              <a:xfrm rot="5400000">
                <a:off x="7066710" y="4350486"/>
                <a:ext cx="1440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Accolade fermante 69"/>
          <p:cNvSpPr/>
          <p:nvPr/>
        </p:nvSpPr>
        <p:spPr>
          <a:xfrm>
            <a:off x="7572396" y="1500174"/>
            <a:ext cx="142876" cy="1428760"/>
          </a:xfrm>
          <a:prstGeom prst="rightBrace">
            <a:avLst>
              <a:gd name="adj1" fmla="val 300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Accolade fermante 70"/>
          <p:cNvSpPr/>
          <p:nvPr/>
        </p:nvSpPr>
        <p:spPr>
          <a:xfrm rot="5400000">
            <a:off x="6679421" y="2393149"/>
            <a:ext cx="214314" cy="1428760"/>
          </a:xfrm>
          <a:prstGeom prst="rightBrace">
            <a:avLst>
              <a:gd name="adj1" fmla="val 300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7572396" y="1915531"/>
            <a:ext cx="15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Number N of </a:t>
            </a:r>
            <a:r>
              <a:rPr lang="en-US" sz="1600" dirty="0" smtClean="0"/>
              <a:t>key</a:t>
            </a:r>
            <a:r>
              <a:rPr lang="en-US" sz="1600" dirty="0" smtClean="0"/>
              <a:t> </a:t>
            </a:r>
            <a:r>
              <a:rPr lang="en-US" sz="1600" dirty="0" smtClean="0"/>
              <a:t>elements</a:t>
            </a:r>
            <a:endParaRPr lang="fr-FR" sz="1600" dirty="0"/>
          </a:p>
        </p:txBody>
      </p:sp>
      <p:sp>
        <p:nvSpPr>
          <p:cNvPr id="74" name="ZoneTexte 73"/>
          <p:cNvSpPr txBox="1"/>
          <p:nvPr/>
        </p:nvSpPr>
        <p:spPr>
          <a:xfrm>
            <a:off x="6072198" y="3143248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Number N of </a:t>
            </a:r>
            <a:r>
              <a:rPr lang="en-US" sz="1600" dirty="0" smtClean="0"/>
              <a:t>query</a:t>
            </a:r>
            <a:r>
              <a:rPr lang="en-US" sz="1600" dirty="0" smtClean="0"/>
              <a:t> </a:t>
            </a:r>
            <a:r>
              <a:rPr lang="en-US" sz="1600" dirty="0" smtClean="0"/>
              <a:t>elements</a:t>
            </a:r>
            <a:endParaRPr lang="fr-FR" sz="1600" dirty="0"/>
          </a:p>
        </p:txBody>
      </p:sp>
      <p:sp>
        <p:nvSpPr>
          <p:cNvPr id="75" name="ZoneTexte 74"/>
          <p:cNvSpPr txBox="1"/>
          <p:nvPr/>
        </p:nvSpPr>
        <p:spPr>
          <a:xfrm>
            <a:off x="5643570" y="100010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Self-attention matrix</a:t>
            </a:r>
            <a:endParaRPr lang="fr-FR" sz="2000" dirty="0"/>
          </a:p>
        </p:txBody>
      </p:sp>
      <p:sp>
        <p:nvSpPr>
          <p:cNvPr id="76" name="ZoneTexte 75"/>
          <p:cNvSpPr txBox="1"/>
          <p:nvPr/>
        </p:nvSpPr>
        <p:spPr>
          <a:xfrm>
            <a:off x="714348" y="3429000"/>
            <a:ext cx="564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input text contains N=100 words (review ranking)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self-attention matrix: k*10000 operations</a:t>
            </a:r>
            <a:endParaRPr lang="fr-FR" sz="2000" dirty="0"/>
          </a:p>
        </p:txBody>
      </p:sp>
      <p:sp>
        <p:nvSpPr>
          <p:cNvPr id="77" name="ZoneTexte 76"/>
          <p:cNvSpPr txBox="1"/>
          <p:nvPr/>
        </p:nvSpPr>
        <p:spPr>
          <a:xfrm>
            <a:off x="714348" y="4429132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input text contains N≥50000 words (text summarization)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self-attention matrix: becomes prohibitive</a:t>
            </a:r>
            <a:endParaRPr lang="fr-FR" sz="2000" dirty="0"/>
          </a:p>
        </p:txBody>
      </p:sp>
      <p:sp>
        <p:nvSpPr>
          <p:cNvPr id="78" name="ZoneTexte 77"/>
          <p:cNvSpPr txBox="1"/>
          <p:nvPr/>
        </p:nvSpPr>
        <p:spPr>
          <a:xfrm>
            <a:off x="714348" y="5600658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-&gt; </a:t>
            </a:r>
            <a:r>
              <a:rPr lang="en-US" sz="2000" dirty="0" err="1" smtClean="0"/>
              <a:t>Fastformer</a:t>
            </a:r>
            <a:r>
              <a:rPr lang="en-US" sz="2000" dirty="0" smtClean="0"/>
              <a:t>: use of self-attention matrix with </a:t>
            </a:r>
            <a:r>
              <a:rPr lang="en-US" sz="2000" b="1" dirty="0" smtClean="0"/>
              <a:t>linear</a:t>
            </a:r>
            <a:r>
              <a:rPr lang="en-US" sz="2000" dirty="0" smtClean="0"/>
              <a:t> complexity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15515"/>
            <a:ext cx="4286248" cy="857256"/>
          </a:xfrm>
        </p:spPr>
        <p:txBody>
          <a:bodyPr>
            <a:normAutofit/>
          </a:bodyPr>
          <a:lstStyle/>
          <a:p>
            <a:r>
              <a:rPr lang="en-US" dirty="0" smtClean="0"/>
              <a:t>Variants</a:t>
            </a:r>
            <a:endParaRPr lang="fr-FR" dirty="0"/>
          </a:p>
        </p:txBody>
      </p:sp>
      <p:pic>
        <p:nvPicPr>
          <p:cNvPr id="4" name="Image 3" descr="AMMUS_25%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7341" y="0"/>
            <a:ext cx="5596659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2844" y="1000108"/>
            <a:ext cx="4071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Transformers: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“Attention is all you need” (2017)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Since then, lots of variants in NLP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AMMUS_25%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7341" y="0"/>
            <a:ext cx="5596659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2844" y="1000108"/>
            <a:ext cx="4071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Transformers: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“Attention is all you need” (2017)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Since then, lots of variants in NLP area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We focus on only one leaf: “Long sequence” model</a:t>
            </a:r>
          </a:p>
          <a:p>
            <a:endParaRPr lang="en-US" sz="2400" dirty="0" smtClean="0"/>
          </a:p>
        </p:txBody>
      </p:sp>
      <p:sp>
        <p:nvSpPr>
          <p:cNvPr id="10" name="Rectangle à coins arrondis 9"/>
          <p:cNvSpPr/>
          <p:nvPr/>
        </p:nvSpPr>
        <p:spPr>
          <a:xfrm>
            <a:off x="5365630" y="6029864"/>
            <a:ext cx="2992583" cy="1765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AMMUS_long_sequen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2913" y="3946953"/>
            <a:ext cx="6909760" cy="355852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241540" y="3933645"/>
            <a:ext cx="6892505" cy="353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rot="16200000" flipV="1">
            <a:off x="6704526" y="4380422"/>
            <a:ext cx="2072710" cy="12136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10800000">
            <a:off x="241161" y="4275576"/>
            <a:ext cx="5141801" cy="19390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958453" y="4251278"/>
            <a:ext cx="77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2020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997957" y="4253552"/>
            <a:ext cx="77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2020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764507" y="4255826"/>
            <a:ext cx="77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2020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733497" y="4262651"/>
            <a:ext cx="77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2020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845790" y="4262651"/>
            <a:ext cx="77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2019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85719" y="5286375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Fastformer</a:t>
            </a:r>
            <a:r>
              <a:rPr lang="en-US" sz="2400" dirty="0" smtClean="0"/>
              <a:t> (2021):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Designed for long query processing</a:t>
            </a:r>
          </a:p>
        </p:txBody>
      </p:sp>
      <p:sp>
        <p:nvSpPr>
          <p:cNvPr id="36" name="Titre 1"/>
          <p:cNvSpPr txBox="1">
            <a:spLocks/>
          </p:cNvSpPr>
          <p:nvPr/>
        </p:nvSpPr>
        <p:spPr>
          <a:xfrm>
            <a:off x="142844" y="15515"/>
            <a:ext cx="4286248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Variants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25394" y="222629"/>
            <a:ext cx="8229600" cy="73948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Review: Transformer</a:t>
            </a:r>
            <a:endParaRPr lang="fr-FR" sz="3600" dirty="0"/>
          </a:p>
        </p:txBody>
      </p:sp>
      <p:sp>
        <p:nvSpPr>
          <p:cNvPr id="8" name="ZoneTexte 7"/>
          <p:cNvSpPr txBox="1"/>
          <p:nvPr/>
        </p:nvSpPr>
        <p:spPr>
          <a:xfrm>
            <a:off x="5662896" y="6305586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sequence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543425" y="556578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 Q</a:t>
            </a:r>
            <a:r>
              <a:rPr lang="en-US" baseline="30000" dirty="0" smtClean="0"/>
              <a:t> 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069033" y="5576883"/>
            <a:ext cx="8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 K</a:t>
            </a:r>
            <a:r>
              <a:rPr lang="en-US" baseline="30000" dirty="0" smtClean="0"/>
              <a:t> 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372350" y="557688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 V</a:t>
            </a:r>
            <a:r>
              <a:rPr lang="en-US" baseline="30000" dirty="0" smtClean="0"/>
              <a:t> T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510496" y="6238911"/>
            <a:ext cx="1980000" cy="108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175" y="5462583"/>
            <a:ext cx="1296000" cy="108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829300" y="5462583"/>
            <a:ext cx="1296000" cy="108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219950" y="5462583"/>
            <a:ext cx="1296000" cy="108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372100" y="4691058"/>
            <a:ext cx="742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Q*K</a:t>
            </a:r>
            <a:r>
              <a:rPr lang="en-US" baseline="30000" dirty="0" smtClean="0"/>
              <a:t>T</a:t>
            </a:r>
            <a:endParaRPr lang="fr-FR" dirty="0"/>
          </a:p>
        </p:txBody>
      </p:sp>
      <p:cxnSp>
        <p:nvCxnSpPr>
          <p:cNvPr id="23" name="Connecteur droit avec flèche 22"/>
          <p:cNvCxnSpPr>
            <a:stCxn id="13" idx="0"/>
          </p:cNvCxnSpPr>
          <p:nvPr/>
        </p:nvCxnSpPr>
        <p:spPr>
          <a:xfrm rot="5400000" flipH="1" flipV="1">
            <a:off x="5029350" y="5129358"/>
            <a:ext cx="400050" cy="26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4" idx="0"/>
          </p:cNvCxnSpPr>
          <p:nvPr/>
        </p:nvCxnSpPr>
        <p:spPr>
          <a:xfrm rot="16200000" flipV="1">
            <a:off x="6105675" y="5090958"/>
            <a:ext cx="400050" cy="3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1" idx="0"/>
          </p:cNvCxnSpPr>
          <p:nvPr/>
        </p:nvCxnSpPr>
        <p:spPr>
          <a:xfrm rot="5400000" flipH="1" flipV="1">
            <a:off x="5610225" y="4557708"/>
            <a:ext cx="2667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95875" y="3100383"/>
            <a:ext cx="1296000" cy="1296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9" name="Groupe 58"/>
          <p:cNvGrpSpPr/>
          <p:nvPr/>
        </p:nvGrpSpPr>
        <p:grpSpPr>
          <a:xfrm>
            <a:off x="5192721" y="3104550"/>
            <a:ext cx="1095390" cy="1296000"/>
            <a:chOff x="628596" y="4597416"/>
            <a:chExt cx="1095390" cy="1296000"/>
          </a:xfrm>
        </p:grpSpPr>
        <p:cxnSp>
          <p:nvCxnSpPr>
            <p:cNvPr id="32" name="Connecteur droit 31"/>
            <p:cNvCxnSpPr/>
            <p:nvPr/>
          </p:nvCxnSpPr>
          <p:spPr>
            <a:xfrm rot="16200000" flipH="1">
              <a:off x="-19404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rot="16200000" flipH="1">
              <a:off x="90135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rot="16200000" flipH="1">
              <a:off x="199674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rot="16200000" flipH="1">
              <a:off x="309213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rot="16200000" flipH="1">
              <a:off x="418752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16200000" flipH="1">
              <a:off x="528291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rot="16200000" flipH="1">
              <a:off x="637830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rot="16200000" flipH="1">
              <a:off x="747369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rot="16200000" flipH="1">
              <a:off x="856908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16200000" flipH="1">
              <a:off x="966447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rot="16200000" flipH="1">
              <a:off x="1075986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 rot="16200000">
            <a:off x="5193012" y="3095317"/>
            <a:ext cx="1095390" cy="1296000"/>
            <a:chOff x="628596" y="4597416"/>
            <a:chExt cx="1095390" cy="1296000"/>
          </a:xfrm>
        </p:grpSpPr>
        <p:cxnSp>
          <p:nvCxnSpPr>
            <p:cNvPr id="61" name="Connecteur droit 60"/>
            <p:cNvCxnSpPr/>
            <p:nvPr/>
          </p:nvCxnSpPr>
          <p:spPr>
            <a:xfrm rot="16200000" flipH="1">
              <a:off x="-19404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16200000" flipH="1">
              <a:off x="90135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rot="16200000" flipH="1">
              <a:off x="199674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rot="16200000" flipH="1">
              <a:off x="309213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16200000" flipH="1">
              <a:off x="418752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16200000" flipH="1">
              <a:off x="528291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rot="16200000" flipH="1">
              <a:off x="637830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rot="16200000" flipH="1">
              <a:off x="747369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rot="16200000" flipH="1">
              <a:off x="856908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rot="16200000" flipH="1">
              <a:off x="966447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16200000" flipH="1">
              <a:off x="1075986" y="5245416"/>
              <a:ext cx="1296000" cy="0"/>
            </a:xfrm>
            <a:prstGeom prst="line">
              <a:avLst/>
            </a:prstGeom>
            <a:ln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81" name="Groupe 80"/>
          <p:cNvGrpSpPr/>
          <p:nvPr/>
        </p:nvGrpSpPr>
        <p:grpSpPr>
          <a:xfrm>
            <a:off x="4954593" y="2511973"/>
            <a:ext cx="1570059" cy="369332"/>
            <a:chOff x="5010156" y="2297097"/>
            <a:chExt cx="1570059" cy="369332"/>
          </a:xfrm>
        </p:grpSpPr>
        <p:sp>
          <p:nvSpPr>
            <p:cNvPr id="75" name="ZoneTexte 74"/>
            <p:cNvSpPr txBox="1"/>
            <p:nvPr/>
          </p:nvSpPr>
          <p:spPr>
            <a:xfrm>
              <a:off x="5010156" y="2297097"/>
              <a:ext cx="157005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Soft(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Q*K</a:t>
              </a:r>
              <a:r>
                <a:rPr lang="en-US" baseline="30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en-US" dirty="0" smtClean="0"/>
                <a:t>/    )</a:t>
              </a:r>
              <a:endParaRPr lang="fr-FR" dirty="0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42059" y="2387589"/>
              <a:ext cx="190500" cy="238125"/>
            </a:xfrm>
            <a:prstGeom prst="rect">
              <a:avLst/>
            </a:prstGeom>
            <a:noFill/>
          </p:spPr>
        </p:pic>
      </p:grpSp>
      <p:grpSp>
        <p:nvGrpSpPr>
          <p:cNvPr id="79" name="Groupe 78"/>
          <p:cNvGrpSpPr/>
          <p:nvPr/>
        </p:nvGrpSpPr>
        <p:grpSpPr>
          <a:xfrm>
            <a:off x="5813442" y="1710274"/>
            <a:ext cx="1971702" cy="369332"/>
            <a:chOff x="5703903" y="1457298"/>
            <a:chExt cx="1971702" cy="369332"/>
          </a:xfrm>
        </p:grpSpPr>
        <p:sp>
          <p:nvSpPr>
            <p:cNvPr id="74" name="ZoneTexte 73"/>
            <p:cNvSpPr txBox="1"/>
            <p:nvPr/>
          </p:nvSpPr>
          <p:spPr>
            <a:xfrm>
              <a:off x="5703903" y="1457298"/>
              <a:ext cx="1971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Soft(Q*K</a:t>
              </a:r>
              <a:r>
                <a:rPr lang="en-US" baseline="30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   )</a:t>
              </a:r>
              <a:r>
                <a:rPr lang="en-US" dirty="0" smtClean="0"/>
                <a:t>)</a:t>
              </a:r>
              <a:r>
                <a:rPr lang="en-US" baseline="30000" dirty="0" smtClean="0"/>
                <a:t> T</a:t>
              </a:r>
              <a:r>
                <a:rPr lang="en-US" dirty="0" smtClean="0"/>
                <a:t>*V</a:t>
              </a:r>
              <a:endParaRPr lang="fr-FR" dirty="0"/>
            </a:p>
          </p:txBody>
        </p:sp>
        <p:pic>
          <p:nvPicPr>
            <p:cNvPr id="78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64384" y="1547790"/>
              <a:ext cx="190500" cy="238125"/>
            </a:xfrm>
            <a:prstGeom prst="rect">
              <a:avLst/>
            </a:prstGeom>
            <a:noFill/>
          </p:spPr>
        </p:pic>
      </p:grpSp>
      <p:cxnSp>
        <p:nvCxnSpPr>
          <p:cNvPr id="83" name="Connecteur droit avec flèche 82"/>
          <p:cNvCxnSpPr>
            <a:stCxn id="30" idx="0"/>
            <a:endCxn id="75" idx="2"/>
          </p:cNvCxnSpPr>
          <p:nvPr/>
        </p:nvCxnSpPr>
        <p:spPr>
          <a:xfrm rot="16200000" flipV="1">
            <a:off x="5632210" y="2988718"/>
            <a:ext cx="219078" cy="42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75" idx="0"/>
          </p:cNvCxnSpPr>
          <p:nvPr/>
        </p:nvCxnSpPr>
        <p:spPr>
          <a:xfrm rot="5400000" flipH="1" flipV="1">
            <a:off x="5642900" y="2182698"/>
            <a:ext cx="425998" cy="2325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15" idx="0"/>
          </p:cNvCxnSpPr>
          <p:nvPr/>
        </p:nvCxnSpPr>
        <p:spPr>
          <a:xfrm rot="16200000" flipV="1">
            <a:off x="5884222" y="3478854"/>
            <a:ext cx="3367083" cy="600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e 129"/>
          <p:cNvGrpSpPr/>
          <p:nvPr/>
        </p:nvGrpSpPr>
        <p:grpSpPr>
          <a:xfrm>
            <a:off x="5140576" y="3100383"/>
            <a:ext cx="1204929" cy="1296000"/>
            <a:chOff x="3622662" y="3027357"/>
            <a:chExt cx="1204929" cy="1296000"/>
          </a:xfrm>
        </p:grpSpPr>
        <p:cxnSp>
          <p:nvCxnSpPr>
            <p:cNvPr id="131" name="Connecteur droit 130"/>
            <p:cNvCxnSpPr/>
            <p:nvPr/>
          </p:nvCxnSpPr>
          <p:spPr>
            <a:xfrm rot="5400000">
              <a:off x="3084995" y="3674563"/>
              <a:ext cx="1296000" cy="1588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 rot="5400000">
              <a:off x="2975456" y="3674563"/>
              <a:ext cx="1296000" cy="1588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rot="5400000">
              <a:off x="3196122" y="3674563"/>
              <a:ext cx="1296000" cy="1588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rot="5400000">
              <a:off x="3521563" y="3674563"/>
              <a:ext cx="1296000" cy="1588"/>
            </a:xfrm>
            <a:prstGeom prst="line">
              <a:avLst/>
            </a:prstGeom>
            <a:ln w="158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 rot="5400000">
              <a:off x="3305661" y="3674563"/>
              <a:ext cx="1296000" cy="1588"/>
            </a:xfrm>
            <a:prstGeom prst="line">
              <a:avLst/>
            </a:prstGeom>
            <a:ln w="158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 rot="5400000">
              <a:off x="3631102" y="3674563"/>
              <a:ext cx="1296000" cy="1588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rot="5400000">
              <a:off x="3850180" y="3674563"/>
              <a:ext cx="1296000" cy="1588"/>
            </a:xfrm>
            <a:prstGeom prst="line">
              <a:avLst/>
            </a:pr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5400000">
              <a:off x="3740641" y="3674563"/>
              <a:ext cx="1296000" cy="1588"/>
            </a:xfrm>
            <a:prstGeom prst="line">
              <a:avLst/>
            </a:prstGeom>
            <a:ln w="158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rot="5400000">
              <a:off x="3959719" y="3674563"/>
              <a:ext cx="1296000" cy="1588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rot="5400000">
              <a:off x="4178797" y="3674563"/>
              <a:ext cx="1296000" cy="1588"/>
            </a:xfrm>
            <a:prstGeom prst="line">
              <a:avLst/>
            </a:prstGeom>
            <a:ln w="158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rot="5400000">
              <a:off x="4067670" y="3674563"/>
              <a:ext cx="1296000" cy="1588"/>
            </a:xfrm>
            <a:prstGeom prst="line">
              <a:avLst/>
            </a:prstGeom>
            <a:ln w="158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 rot="5400000">
              <a:off x="3413612" y="3674563"/>
              <a:ext cx="1296000" cy="1588"/>
            </a:xfrm>
            <a:prstGeom prst="line">
              <a:avLst/>
            </a:prstGeom>
            <a:ln w="15875">
              <a:solidFill>
                <a:srgbClr val="CCFF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e 184"/>
          <p:cNvGrpSpPr/>
          <p:nvPr/>
        </p:nvGrpSpPr>
        <p:grpSpPr>
          <a:xfrm>
            <a:off x="6138117" y="1340831"/>
            <a:ext cx="1324800" cy="115816"/>
            <a:chOff x="6138117" y="1340831"/>
            <a:chExt cx="1324800" cy="115816"/>
          </a:xfrm>
        </p:grpSpPr>
        <p:sp>
          <p:nvSpPr>
            <p:cNvPr id="115" name="Rectangle 114"/>
            <p:cNvSpPr/>
            <p:nvPr/>
          </p:nvSpPr>
          <p:spPr>
            <a:xfrm>
              <a:off x="6138117" y="1340831"/>
              <a:ext cx="1324800" cy="115200"/>
            </a:xfrm>
            <a:prstGeom prst="rect">
              <a:avLst/>
            </a:prstGeom>
            <a:noFill/>
            <a:ln w="158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/>
            <p:cNvGrpSpPr/>
            <p:nvPr/>
          </p:nvGrpSpPr>
          <p:grpSpPr>
            <a:xfrm>
              <a:off x="6148063" y="1347108"/>
              <a:ext cx="1314468" cy="109539"/>
              <a:chOff x="7316823" y="1098516"/>
              <a:chExt cx="1314468" cy="109539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7316823" y="1098516"/>
                <a:ext cx="109539" cy="109539"/>
              </a:xfrm>
              <a:prstGeom prst="rect">
                <a:avLst/>
              </a:pr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426362" y="1098516"/>
                <a:ext cx="109539" cy="109539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35901" y="1098516"/>
                <a:ext cx="109539" cy="109539"/>
              </a:xfrm>
              <a:prstGeom prst="rect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645440" y="1098516"/>
                <a:ext cx="109539" cy="109539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754979" y="1098516"/>
                <a:ext cx="109539" cy="109539"/>
              </a:xfrm>
              <a:prstGeom prst="rect">
                <a:avLst/>
              </a:prstGeom>
              <a:solidFill>
                <a:srgbClr val="CCFF3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864518" y="1098516"/>
                <a:ext cx="109539" cy="109539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974057" y="1098516"/>
                <a:ext cx="109539" cy="109539"/>
              </a:xfrm>
              <a:prstGeom prst="rect">
                <a:avLst/>
              </a:prstGeom>
              <a:solidFill>
                <a:srgbClr val="00B05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8083596" y="1098516"/>
                <a:ext cx="109539" cy="109539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8193135" y="1098516"/>
                <a:ext cx="109539" cy="109539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8302674" y="1098516"/>
                <a:ext cx="109539" cy="109539"/>
              </a:xfrm>
              <a:prstGeom prst="rect">
                <a:avLst/>
              </a:prstGeom>
              <a:solidFill>
                <a:srgbClr val="00206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8412213" y="1098516"/>
                <a:ext cx="109539" cy="109539"/>
              </a:xfrm>
              <a:prstGeom prst="rect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8521752" y="1098516"/>
                <a:ext cx="109539" cy="109539"/>
              </a:xfrm>
              <a:prstGeom prst="rect">
                <a:avLst/>
              </a:prstGeom>
              <a:solidFill>
                <a:srgbClr val="CC00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160" name="Connecteur droit avec flèche 159"/>
          <p:cNvCxnSpPr>
            <a:stCxn id="74" idx="0"/>
            <a:endCxn id="115" idx="2"/>
          </p:cNvCxnSpPr>
          <p:nvPr/>
        </p:nvCxnSpPr>
        <p:spPr>
          <a:xfrm rot="5400000" flipH="1" flipV="1">
            <a:off x="6672784" y="1582541"/>
            <a:ext cx="254243" cy="1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 rot="5400000" flipH="1" flipV="1">
            <a:off x="6666455" y="1199121"/>
            <a:ext cx="2747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/>
          <p:nvPr/>
        </p:nvCxnSpPr>
        <p:spPr>
          <a:xfrm rot="10800000">
            <a:off x="5557962" y="5844210"/>
            <a:ext cx="405516" cy="34985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rot="16200000" flipV="1">
            <a:off x="6350549" y="6036907"/>
            <a:ext cx="29269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/>
          <p:nvPr/>
        </p:nvCxnSpPr>
        <p:spPr>
          <a:xfrm flipV="1">
            <a:off x="7068710" y="5891917"/>
            <a:ext cx="389613" cy="29419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e 174"/>
          <p:cNvGrpSpPr/>
          <p:nvPr/>
        </p:nvGrpSpPr>
        <p:grpSpPr>
          <a:xfrm>
            <a:off x="2254599" y="1624275"/>
            <a:ext cx="1792585" cy="2849749"/>
            <a:chOff x="1618519" y="1624275"/>
            <a:chExt cx="1792585" cy="2849749"/>
          </a:xfrm>
        </p:grpSpPr>
        <p:pic>
          <p:nvPicPr>
            <p:cNvPr id="7" name="Image 6" descr="Transformer_self-attention_model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8519" y="1624275"/>
              <a:ext cx="1792585" cy="2849749"/>
            </a:xfrm>
            <a:prstGeom prst="rect">
              <a:avLst/>
            </a:prstGeom>
          </p:spPr>
        </p:pic>
        <p:sp>
          <p:nvSpPr>
            <p:cNvPr id="171" name="Ellipse 170"/>
            <p:cNvSpPr/>
            <p:nvPr/>
          </p:nvSpPr>
          <p:spPr>
            <a:xfrm>
              <a:off x="1677720" y="3522428"/>
              <a:ext cx="1248355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74" name="Image 173" descr="multi-head_atten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019" y="1956020"/>
            <a:ext cx="1585604" cy="2229359"/>
          </a:xfrm>
          <a:prstGeom prst="rect">
            <a:avLst/>
          </a:prstGeom>
        </p:spPr>
      </p:pic>
      <p:cxnSp>
        <p:nvCxnSpPr>
          <p:cNvPr id="177" name="Connecteur droit 176"/>
          <p:cNvCxnSpPr/>
          <p:nvPr/>
        </p:nvCxnSpPr>
        <p:spPr>
          <a:xfrm rot="10800000" flipV="1">
            <a:off x="1439186" y="1884457"/>
            <a:ext cx="1168844" cy="105752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1478943" y="3252083"/>
            <a:ext cx="993913" cy="85874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e 185"/>
          <p:cNvGrpSpPr/>
          <p:nvPr/>
        </p:nvGrpSpPr>
        <p:grpSpPr>
          <a:xfrm>
            <a:off x="364413" y="4810539"/>
            <a:ext cx="3523776" cy="620186"/>
            <a:chOff x="364413" y="4810539"/>
            <a:chExt cx="3523776" cy="620186"/>
          </a:xfrm>
        </p:grpSpPr>
        <p:pic>
          <p:nvPicPr>
            <p:cNvPr id="173" name="Image 172" descr="Transformer_self-attention_equati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413" y="4839275"/>
              <a:ext cx="3523776" cy="591450"/>
            </a:xfrm>
            <a:prstGeom prst="rect">
              <a:avLst/>
            </a:prstGeom>
          </p:spPr>
        </p:pic>
        <p:sp>
          <p:nvSpPr>
            <p:cNvPr id="184" name="Ellipse 183"/>
            <p:cNvSpPr/>
            <p:nvPr/>
          </p:nvSpPr>
          <p:spPr>
            <a:xfrm>
              <a:off x="3061252" y="4810539"/>
              <a:ext cx="516835" cy="326003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Fastformer</a:t>
            </a:r>
            <a:endParaRPr lang="fr-FR" sz="36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2423910" y="1232452"/>
            <a:ext cx="4569595" cy="5347252"/>
            <a:chOff x="2423910" y="1232452"/>
            <a:chExt cx="4569595" cy="5347252"/>
          </a:xfrm>
        </p:grpSpPr>
        <p:pic>
          <p:nvPicPr>
            <p:cNvPr id="4" name="Image 3" descr="Fastformer_mode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3910" y="1232452"/>
              <a:ext cx="4569595" cy="5347252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4079091" y="3872286"/>
              <a:ext cx="1248355" cy="206734"/>
            </a:xfrm>
            <a:prstGeom prst="ellipse">
              <a:avLst/>
            </a:prstGeom>
            <a:noFill/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5416236" y="3881563"/>
              <a:ext cx="1248355" cy="206734"/>
            </a:xfrm>
            <a:prstGeom prst="ellipse">
              <a:avLst/>
            </a:prstGeom>
            <a:noFill/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2784353" y="4024686"/>
              <a:ext cx="1248355" cy="20673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4113546" y="2920780"/>
              <a:ext cx="1248355" cy="20673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846640" y="3442915"/>
              <a:ext cx="1097280" cy="5486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191735" y="2346960"/>
              <a:ext cx="1097280" cy="5486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367204" y="2146852"/>
              <a:ext cx="1391478" cy="294199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445274" y="1622066"/>
            <a:ext cx="161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Weighted sum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89723" y="3118237"/>
            <a:ext cx="1151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Additive attention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187979" y="2019632"/>
            <a:ext cx="171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Fully-connected network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362909" y="4842332"/>
            <a:ext cx="1447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Element-wise product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1963972" y="1892410"/>
            <a:ext cx="2218414" cy="57249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6200000" flipH="1">
            <a:off x="1602188" y="2166730"/>
            <a:ext cx="1526650" cy="10575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1653871" y="3617843"/>
            <a:ext cx="1152939" cy="453225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1590261" y="3085108"/>
            <a:ext cx="2568271" cy="230586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rot="10800000">
            <a:off x="6623439" y="4055165"/>
            <a:ext cx="882593" cy="826936"/>
          </a:xfrm>
          <a:prstGeom prst="straightConnector1">
            <a:avLst/>
          </a:prstGeom>
          <a:ln w="12700">
            <a:solidFill>
              <a:srgbClr val="CC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rot="10800000">
            <a:off x="5216056" y="4063117"/>
            <a:ext cx="2170706" cy="978010"/>
          </a:xfrm>
          <a:prstGeom prst="straightConnector1">
            <a:avLst/>
          </a:prstGeom>
          <a:ln w="12700">
            <a:solidFill>
              <a:srgbClr val="CC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rot="10800000" flipV="1">
            <a:off x="6766636" y="2289976"/>
            <a:ext cx="492897" cy="39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114800" cy="766983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Fastformer</a:t>
            </a:r>
            <a:endParaRPr lang="fr-FR" sz="3600" dirty="0"/>
          </a:p>
        </p:txBody>
      </p:sp>
      <p:pic>
        <p:nvPicPr>
          <p:cNvPr id="4" name="Image 3" descr="Fastformer_mod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101" y="1232452"/>
            <a:ext cx="4569595" cy="5347252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5995282" y="3872286"/>
            <a:ext cx="1248355" cy="206734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332427" y="3881563"/>
            <a:ext cx="1248355" cy="206734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700544" y="4024686"/>
            <a:ext cx="1248355" cy="20673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029737" y="2920780"/>
            <a:ext cx="1248355" cy="20673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762831" y="3442915"/>
            <a:ext cx="1097280" cy="548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6107926" y="2346960"/>
            <a:ext cx="1097280" cy="548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283395" y="2146852"/>
            <a:ext cx="1391478" cy="2941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alpha_i_equ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6" y="1324701"/>
            <a:ext cx="1991321" cy="544635"/>
          </a:xfrm>
          <a:prstGeom prst="rect">
            <a:avLst/>
          </a:prstGeom>
        </p:spPr>
      </p:pic>
      <p:pic>
        <p:nvPicPr>
          <p:cNvPr id="14" name="Image 13" descr="beta_i_equ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479" y="3447931"/>
            <a:ext cx="1823459" cy="524244"/>
          </a:xfrm>
          <a:prstGeom prst="rect">
            <a:avLst/>
          </a:prstGeom>
        </p:spPr>
      </p:pic>
      <p:pic>
        <p:nvPicPr>
          <p:cNvPr id="15" name="Image 14" descr="k_equa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138" y="4110847"/>
            <a:ext cx="1016659" cy="574454"/>
          </a:xfrm>
          <a:prstGeom prst="rect">
            <a:avLst/>
          </a:prstGeom>
        </p:spPr>
      </p:pic>
      <p:pic>
        <p:nvPicPr>
          <p:cNvPr id="16" name="Image 15" descr="p_equ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473" y="2643544"/>
            <a:ext cx="1057524" cy="297276"/>
          </a:xfrm>
          <a:prstGeom prst="rect">
            <a:avLst/>
          </a:prstGeom>
        </p:spPr>
      </p:pic>
      <p:pic>
        <p:nvPicPr>
          <p:cNvPr id="17" name="Image 16" descr="q_equat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9185" y="1975360"/>
            <a:ext cx="943037" cy="525857"/>
          </a:xfrm>
          <a:prstGeom prst="rect">
            <a:avLst/>
          </a:prstGeom>
        </p:spPr>
      </p:pic>
      <p:pic>
        <p:nvPicPr>
          <p:cNvPr id="18" name="Image 17" descr="u_equatio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7867" y="4889100"/>
            <a:ext cx="1302071" cy="280839"/>
          </a:xfrm>
          <a:prstGeom prst="rect">
            <a:avLst/>
          </a:prstGeom>
        </p:spPr>
      </p:pic>
      <p:pic>
        <p:nvPicPr>
          <p:cNvPr id="19" name="Image 18" descr="FC_equati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959" y="5647618"/>
            <a:ext cx="2941616" cy="296493"/>
          </a:xfrm>
          <a:prstGeom prst="rect">
            <a:avLst/>
          </a:prstGeom>
        </p:spPr>
      </p:pic>
      <p:pic>
        <p:nvPicPr>
          <p:cNvPr id="20" name="Image 19" descr="Output_equation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1692" y="6162261"/>
            <a:ext cx="1353495" cy="256320"/>
          </a:xfrm>
          <a:prstGeom prst="rect">
            <a:avLst/>
          </a:prstGeom>
        </p:spPr>
      </p:pic>
      <p:cxnSp>
        <p:nvCxnSpPr>
          <p:cNvPr id="22" name="Connecteur droit avec flèche 21"/>
          <p:cNvCxnSpPr/>
          <p:nvPr/>
        </p:nvCxnSpPr>
        <p:spPr>
          <a:xfrm rot="16200000" flipH="1">
            <a:off x="2564295" y="1936142"/>
            <a:ext cx="2377440" cy="19242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378766" y="2243592"/>
            <a:ext cx="2376114" cy="1247031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6" idx="3"/>
          </p:cNvCxnSpPr>
          <p:nvPr/>
        </p:nvCxnSpPr>
        <p:spPr>
          <a:xfrm>
            <a:off x="2448997" y="2792182"/>
            <a:ext cx="3522433" cy="1135762"/>
          </a:xfrm>
          <a:prstGeom prst="straightConnector1">
            <a:avLst/>
          </a:prstGeom>
          <a:ln w="19050">
            <a:solidFill>
              <a:srgbClr val="CC00FF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8" idx="2"/>
          </p:cNvCxnSpPr>
          <p:nvPr/>
        </p:nvCxnSpPr>
        <p:spPr>
          <a:xfrm flipV="1">
            <a:off x="2814762" y="3024147"/>
            <a:ext cx="3214975" cy="5857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11" idx="1"/>
          </p:cNvCxnSpPr>
          <p:nvPr/>
        </p:nvCxnSpPr>
        <p:spPr>
          <a:xfrm flipV="1">
            <a:off x="2480807" y="2621280"/>
            <a:ext cx="3627119" cy="1759889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8" idx="3"/>
            <a:endCxn id="6" idx="3"/>
          </p:cNvCxnSpPr>
          <p:nvPr/>
        </p:nvCxnSpPr>
        <p:spPr>
          <a:xfrm flipV="1">
            <a:off x="2629938" y="4058022"/>
            <a:ext cx="4885306" cy="971498"/>
          </a:xfrm>
          <a:prstGeom prst="straightConnector1">
            <a:avLst/>
          </a:prstGeom>
          <a:ln>
            <a:solidFill>
              <a:srgbClr val="CC00FF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3546282" y="2456953"/>
            <a:ext cx="4055165" cy="322027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 descr="Transformer_equation_comparison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1721" y="370994"/>
            <a:ext cx="2178657" cy="451831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111318" y="413469"/>
            <a:ext cx="138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transformer: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766</Words>
  <PresentationFormat>Affichage à l'écran (4:3)</PresentationFormat>
  <Paragraphs>146</Paragraphs>
  <Slides>15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Fastformer: Additive Attention Can Be All You Need</vt:lpstr>
      <vt:lpstr>Motivation</vt:lpstr>
      <vt:lpstr>Motivation</vt:lpstr>
      <vt:lpstr>Motivation</vt:lpstr>
      <vt:lpstr>Variants</vt:lpstr>
      <vt:lpstr>Diapositive 6</vt:lpstr>
      <vt:lpstr>Review: Transformer</vt:lpstr>
      <vt:lpstr>Fastformer</vt:lpstr>
      <vt:lpstr>Fastformer</vt:lpstr>
      <vt:lpstr>Fastformer</vt:lpstr>
      <vt:lpstr>Diapositive 11</vt:lpstr>
      <vt:lpstr>Metric comparison</vt:lpstr>
      <vt:lpstr>Results comparison</vt:lpstr>
      <vt:lpstr>Key takeaways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paper</dc:title>
  <dc:creator>charly</dc:creator>
  <cp:lastModifiedBy>charly</cp:lastModifiedBy>
  <cp:revision>150</cp:revision>
  <dcterms:created xsi:type="dcterms:W3CDTF">2021-09-10T09:28:33Z</dcterms:created>
  <dcterms:modified xsi:type="dcterms:W3CDTF">2021-09-13T01:15:34Z</dcterms:modified>
</cp:coreProperties>
</file>