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1"/>
  </p:sldMasterIdLst>
  <p:notesMasterIdLst>
    <p:notesMasterId r:id="rId83"/>
  </p:notesMasterIdLst>
  <p:sldIdLst>
    <p:sldId id="325" r:id="rId2"/>
    <p:sldId id="409" r:id="rId3"/>
    <p:sldId id="343" r:id="rId4"/>
    <p:sldId id="297" r:id="rId5"/>
    <p:sldId id="327" r:id="rId6"/>
    <p:sldId id="328" r:id="rId7"/>
    <p:sldId id="295" r:id="rId8"/>
    <p:sldId id="380" r:id="rId9"/>
    <p:sldId id="272" r:id="rId10"/>
    <p:sldId id="329" r:id="rId11"/>
    <p:sldId id="381" r:id="rId12"/>
    <p:sldId id="260" r:id="rId13"/>
    <p:sldId id="304" r:id="rId14"/>
    <p:sldId id="306" r:id="rId15"/>
    <p:sldId id="367" r:id="rId16"/>
    <p:sldId id="368" r:id="rId17"/>
    <p:sldId id="369" r:id="rId18"/>
    <p:sldId id="307" r:id="rId19"/>
    <p:sldId id="332" r:id="rId20"/>
    <p:sldId id="371" r:id="rId21"/>
    <p:sldId id="309" r:id="rId22"/>
    <p:sldId id="310" r:id="rId23"/>
    <p:sldId id="312" r:id="rId24"/>
    <p:sldId id="333" r:id="rId25"/>
    <p:sldId id="334" r:id="rId26"/>
    <p:sldId id="424" r:id="rId27"/>
    <p:sldId id="428" r:id="rId28"/>
    <p:sldId id="314" r:id="rId29"/>
    <p:sldId id="373" r:id="rId30"/>
    <p:sldId id="425" r:id="rId31"/>
    <p:sldId id="426" r:id="rId32"/>
    <p:sldId id="427" r:id="rId33"/>
    <p:sldId id="337" r:id="rId34"/>
    <p:sldId id="317" r:id="rId35"/>
    <p:sldId id="284" r:id="rId36"/>
    <p:sldId id="318" r:id="rId37"/>
    <p:sldId id="338" r:id="rId38"/>
    <p:sldId id="339" r:id="rId39"/>
    <p:sldId id="320" r:id="rId40"/>
    <p:sldId id="321" r:id="rId41"/>
    <p:sldId id="341" r:id="rId42"/>
    <p:sldId id="342" r:id="rId43"/>
    <p:sldId id="382" r:id="rId44"/>
    <p:sldId id="418" r:id="rId45"/>
    <p:sldId id="383" r:id="rId46"/>
    <p:sldId id="384" r:id="rId47"/>
    <p:sldId id="385" r:id="rId48"/>
    <p:sldId id="386" r:id="rId49"/>
    <p:sldId id="397" r:id="rId50"/>
    <p:sldId id="398" r:id="rId51"/>
    <p:sldId id="419" r:id="rId52"/>
    <p:sldId id="399" r:id="rId53"/>
    <p:sldId id="355" r:id="rId54"/>
    <p:sldId id="400" r:id="rId55"/>
    <p:sldId id="401" r:id="rId56"/>
    <p:sldId id="387" r:id="rId57"/>
    <p:sldId id="388" r:id="rId58"/>
    <p:sldId id="389" r:id="rId59"/>
    <p:sldId id="420" r:id="rId60"/>
    <p:sldId id="390" r:id="rId61"/>
    <p:sldId id="391" r:id="rId62"/>
    <p:sldId id="392" r:id="rId63"/>
    <p:sldId id="393" r:id="rId64"/>
    <p:sldId id="394" r:id="rId65"/>
    <p:sldId id="395" r:id="rId66"/>
    <p:sldId id="421" r:id="rId67"/>
    <p:sldId id="402" r:id="rId68"/>
    <p:sldId id="403" r:id="rId69"/>
    <p:sldId id="404" r:id="rId70"/>
    <p:sldId id="422" r:id="rId71"/>
    <p:sldId id="374" r:id="rId72"/>
    <p:sldId id="396" r:id="rId73"/>
    <p:sldId id="405" r:id="rId74"/>
    <p:sldId id="406" r:id="rId75"/>
    <p:sldId id="407" r:id="rId76"/>
    <p:sldId id="375" r:id="rId77"/>
    <p:sldId id="376" r:id="rId78"/>
    <p:sldId id="377" r:id="rId79"/>
    <p:sldId id="378" r:id="rId80"/>
    <p:sldId id="423" r:id="rId81"/>
    <p:sldId id="379" r:id="rId82"/>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Tahoma" charset="0"/>
        <a:ea typeface="宋体" charset="0"/>
        <a:cs typeface="宋体" charset="0"/>
      </a:defRPr>
    </a:lvl1pPr>
    <a:lvl2pPr marL="457200" algn="l" rtl="0" fontAlgn="base">
      <a:spcBef>
        <a:spcPct val="0"/>
      </a:spcBef>
      <a:spcAft>
        <a:spcPct val="0"/>
      </a:spcAft>
      <a:defRPr b="1" kern="1200">
        <a:solidFill>
          <a:schemeClr val="tx1"/>
        </a:solidFill>
        <a:latin typeface="Tahoma" charset="0"/>
        <a:ea typeface="宋体" charset="0"/>
        <a:cs typeface="宋体" charset="0"/>
      </a:defRPr>
    </a:lvl2pPr>
    <a:lvl3pPr marL="914400" algn="l" rtl="0" fontAlgn="base">
      <a:spcBef>
        <a:spcPct val="0"/>
      </a:spcBef>
      <a:spcAft>
        <a:spcPct val="0"/>
      </a:spcAft>
      <a:defRPr b="1" kern="1200">
        <a:solidFill>
          <a:schemeClr val="tx1"/>
        </a:solidFill>
        <a:latin typeface="Tahoma" charset="0"/>
        <a:ea typeface="宋体" charset="0"/>
        <a:cs typeface="宋体" charset="0"/>
      </a:defRPr>
    </a:lvl3pPr>
    <a:lvl4pPr marL="1371600" algn="l" rtl="0" fontAlgn="base">
      <a:spcBef>
        <a:spcPct val="0"/>
      </a:spcBef>
      <a:spcAft>
        <a:spcPct val="0"/>
      </a:spcAft>
      <a:defRPr b="1" kern="1200">
        <a:solidFill>
          <a:schemeClr val="tx1"/>
        </a:solidFill>
        <a:latin typeface="Tahoma" charset="0"/>
        <a:ea typeface="宋体" charset="0"/>
        <a:cs typeface="宋体" charset="0"/>
      </a:defRPr>
    </a:lvl4pPr>
    <a:lvl5pPr marL="1828800" algn="l" rtl="0" fontAlgn="base">
      <a:spcBef>
        <a:spcPct val="0"/>
      </a:spcBef>
      <a:spcAft>
        <a:spcPct val="0"/>
      </a:spcAft>
      <a:defRPr b="1" kern="1200">
        <a:solidFill>
          <a:schemeClr val="tx1"/>
        </a:solidFill>
        <a:latin typeface="Tahoma" charset="0"/>
        <a:ea typeface="宋体" charset="0"/>
        <a:cs typeface="宋体" charset="0"/>
      </a:defRPr>
    </a:lvl5pPr>
    <a:lvl6pPr marL="2286000" algn="l" defTabSz="457200" rtl="0" eaLnBrk="1" latinLnBrk="0" hangingPunct="1">
      <a:defRPr b="1" kern="1200">
        <a:solidFill>
          <a:schemeClr val="tx1"/>
        </a:solidFill>
        <a:latin typeface="Tahoma" charset="0"/>
        <a:ea typeface="宋体" charset="0"/>
        <a:cs typeface="宋体" charset="0"/>
      </a:defRPr>
    </a:lvl6pPr>
    <a:lvl7pPr marL="2743200" algn="l" defTabSz="457200" rtl="0" eaLnBrk="1" latinLnBrk="0" hangingPunct="1">
      <a:defRPr b="1" kern="1200">
        <a:solidFill>
          <a:schemeClr val="tx1"/>
        </a:solidFill>
        <a:latin typeface="Tahoma" charset="0"/>
        <a:ea typeface="宋体" charset="0"/>
        <a:cs typeface="宋体" charset="0"/>
      </a:defRPr>
    </a:lvl7pPr>
    <a:lvl8pPr marL="3200400" algn="l" defTabSz="457200" rtl="0" eaLnBrk="1" latinLnBrk="0" hangingPunct="1">
      <a:defRPr b="1" kern="1200">
        <a:solidFill>
          <a:schemeClr val="tx1"/>
        </a:solidFill>
        <a:latin typeface="Tahoma" charset="0"/>
        <a:ea typeface="宋体" charset="0"/>
        <a:cs typeface="宋体" charset="0"/>
      </a:defRPr>
    </a:lvl8pPr>
    <a:lvl9pPr marL="3657600" algn="l" defTabSz="457200" rtl="0" eaLnBrk="1" latinLnBrk="0" hangingPunct="1">
      <a:defRPr b="1" kern="1200">
        <a:solidFill>
          <a:schemeClr val="tx1"/>
        </a:solidFill>
        <a:latin typeface="Tahoma" charset="0"/>
        <a:ea typeface="宋体" charset="0"/>
        <a:cs typeface="宋体"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925"/>
  </p:normalViewPr>
  <p:slideViewPr>
    <p:cSldViewPr snapToGrid="0" snapToObjects="1">
      <p:cViewPr>
        <p:scale>
          <a:sx n="90" d="100"/>
          <a:sy n="90" d="100"/>
        </p:scale>
        <p:origin x="20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2DC38-7843-E647-A941-30BFE22115E8}" type="datetimeFigureOut">
              <a:rPr kumimoji="1" lang="zh-CN" altLang="en-US" smtClean="0"/>
              <a:t>2021/3/1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3DEFC-7147-2344-B210-F4844B2C1F35}" type="slidenum">
              <a:rPr kumimoji="1" lang="zh-CN" altLang="en-US" smtClean="0"/>
              <a:t>‹#›</a:t>
            </a:fld>
            <a:endParaRPr kumimoji="1" lang="zh-CN" altLang="en-US"/>
          </a:p>
        </p:txBody>
      </p:sp>
    </p:spTree>
    <p:extLst>
      <p:ext uri="{BB962C8B-B14F-4D97-AF65-F5344CB8AC3E}">
        <p14:creationId xmlns:p14="http://schemas.microsoft.com/office/powerpoint/2010/main" val="337325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4D1732-897A-4D78-980B-999ED0F96AC2}"/>
              </a:ext>
            </a:extLst>
          </p:cNvPr>
          <p:cNvSpPr>
            <a:spLocks noGrp="1" noChangeArrowheads="1"/>
          </p:cNvSpPr>
          <p:nvPr>
            <p:ph type="sldNum" sz="quarter" idx="5"/>
          </p:nvPr>
        </p:nvSpPr>
        <p:spPr/>
        <p:txBody>
          <a:bodyPr/>
          <a:lstStyle/>
          <a:p>
            <a:pPr>
              <a:defRPr/>
            </a:pPr>
            <a:fld id="{3BF69852-B421-444A-BC20-26B7CD3B6035}" type="slidenum">
              <a:rPr lang="en-US" altLang="zh-CN"/>
              <a:pPr>
                <a:defRPr/>
              </a:pPr>
              <a:t>1</a:t>
            </a:fld>
            <a:endParaRPr lang="en-US" altLang="zh-CN" dirty="0"/>
          </a:p>
        </p:txBody>
      </p:sp>
      <p:sp>
        <p:nvSpPr>
          <p:cNvPr id="228354" name="Rectangle 2">
            <a:extLst>
              <a:ext uri="{FF2B5EF4-FFF2-40B4-BE49-F238E27FC236}">
                <a16:creationId xmlns:a16="http://schemas.microsoft.com/office/drawing/2014/main" id="{93003E99-64FB-4AB3-8ACB-F13E75E388EC}"/>
              </a:ext>
            </a:extLst>
          </p:cNvPr>
          <p:cNvSpPr>
            <a:spLocks noGrp="1" noRot="1" noChangeAspect="1" noChangeArrowheads="1" noTextEdit="1"/>
          </p:cNvSpPr>
          <p:nvPr>
            <p:ph type="sldImg"/>
          </p:nvPr>
        </p:nvSpPr>
        <p:spPr>
          <a:ln/>
        </p:spPr>
      </p:sp>
      <p:sp>
        <p:nvSpPr>
          <p:cNvPr id="228355" name="Rectangle 3">
            <a:extLst>
              <a:ext uri="{FF2B5EF4-FFF2-40B4-BE49-F238E27FC236}">
                <a16:creationId xmlns:a16="http://schemas.microsoft.com/office/drawing/2014/main" id="{ABBD93E4-FFA1-488B-ACB9-A6BA5EDC1AFF}"/>
              </a:ext>
            </a:extLst>
          </p:cNvPr>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243889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 1.</a:t>
            </a:r>
            <a:r>
              <a:rPr lang="zh-CN" altLang="en-US" sz="1200" b="0" i="0" u="none" strike="noStrike" kern="1200" dirty="0">
                <a:solidFill>
                  <a:schemeClr val="tx1"/>
                </a:solidFill>
                <a:effectLst/>
                <a:latin typeface="+mn-lt"/>
                <a:ea typeface="+mn-ea"/>
                <a:cs typeface="+mn-cs"/>
              </a:rPr>
              <a:t>充分条件</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有我就够</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只要满足了</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则</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就跑不了了，就是</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推出</a:t>
            </a:r>
            <a:r>
              <a:rPr lang="en-US" altLang="zh-CN" sz="1200" b="0" i="0" u="none" strike="noStrike" kern="1200" dirty="0">
                <a:solidFill>
                  <a:schemeClr val="tx1"/>
                </a:solidFill>
                <a:effectLst/>
                <a:latin typeface="+mn-lt"/>
                <a:ea typeface="+mn-ea"/>
                <a:cs typeface="+mn-cs"/>
              </a:rPr>
              <a:t>B </a:t>
            </a:r>
          </a:p>
          <a:p>
            <a:r>
              <a:rPr kumimoji="1" lang="zh-CN" altLang="en-US" sz="1200" b="0" i="0" u="none" strike="noStrike" kern="1200" dirty="0">
                <a:solidFill>
                  <a:schemeClr val="tx1"/>
                </a:solidFill>
                <a:effectLst/>
                <a:latin typeface="+mn-lt"/>
                <a:ea typeface="+mn-ea"/>
                <a:cs typeface="+mn-cs"/>
              </a:rPr>
              <a:t> </a:t>
            </a:r>
            <a:r>
              <a:rPr kumimoji="1"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必要条件</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没我不行</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非</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则非</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逆否命题还是</a:t>
            </a:r>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推出</a:t>
            </a:r>
            <a:r>
              <a:rPr lang="en-US" altLang="zh-CN" sz="1200" b="0" i="0" u="none" strike="noStrike" kern="1200" dirty="0">
                <a:solidFill>
                  <a:schemeClr val="tx1"/>
                </a:solidFill>
                <a:effectLst/>
                <a:latin typeface="+mn-lt"/>
                <a:ea typeface="+mn-ea"/>
                <a:cs typeface="+mn-cs"/>
              </a:rPr>
              <a:t>B</a:t>
            </a:r>
            <a:endParaRPr kumimoji="1" lang="zh-CN" altLang="en-US" dirty="0"/>
          </a:p>
        </p:txBody>
      </p:sp>
      <p:sp>
        <p:nvSpPr>
          <p:cNvPr id="4" name="灯片编号占位符 3"/>
          <p:cNvSpPr>
            <a:spLocks noGrp="1"/>
          </p:cNvSpPr>
          <p:nvPr>
            <p:ph type="sldNum" sz="quarter" idx="5"/>
          </p:nvPr>
        </p:nvSpPr>
        <p:spPr/>
        <p:txBody>
          <a:bodyPr/>
          <a:lstStyle/>
          <a:p>
            <a:fld id="{5FB3DEFC-7147-2344-B210-F4844B2C1F35}" type="slidenum">
              <a:rPr kumimoji="1" lang="zh-CN" altLang="en-US" smtClean="0"/>
              <a:t>37</a:t>
            </a:fld>
            <a:endParaRPr kumimoji="1" lang="zh-CN" altLang="en-US"/>
          </a:p>
        </p:txBody>
      </p:sp>
    </p:spTree>
    <p:extLst>
      <p:ext uri="{BB962C8B-B14F-4D97-AF65-F5344CB8AC3E}">
        <p14:creationId xmlns:p14="http://schemas.microsoft.com/office/powerpoint/2010/main" val="1420637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FB3DEFC-7147-2344-B210-F4844B2C1F35}" type="slidenum">
              <a:rPr kumimoji="1" lang="zh-CN" altLang="en-US" smtClean="0"/>
              <a:t>44</a:t>
            </a:fld>
            <a:endParaRPr kumimoji="1" lang="zh-CN" altLang="en-US"/>
          </a:p>
        </p:txBody>
      </p:sp>
    </p:spTree>
    <p:extLst>
      <p:ext uri="{BB962C8B-B14F-4D97-AF65-F5344CB8AC3E}">
        <p14:creationId xmlns:p14="http://schemas.microsoft.com/office/powerpoint/2010/main" val="125471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BB939D-21B7-BB45-B640-9E8FB95FE19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2ED18E-A7A3-8045-80B1-2B6355EEBCBA}"/>
              </a:ext>
            </a:extLst>
          </p:cNvPr>
          <p:cNvSpPr>
            <a:spLocks noGrp="1"/>
          </p:cNvSpPr>
          <p:nvPr>
            <p:ph type="body" idx="1"/>
          </p:nvPr>
        </p:nvSpPr>
        <p:spPr/>
        <p:txBody>
          <a:bodyPr/>
          <a:lstStyle/>
          <a:p>
            <a:r>
              <a:rPr lang="zh-CN" altLang="en-US">
                <a:latin typeface="Times New Roman" panose="02020603050405020304" pitchFamily="18" charset="0"/>
                <a:ea typeface="宋体" panose="02010600030101010101" pitchFamily="2" charset="-122"/>
              </a:rPr>
              <a:t>将</a:t>
            </a:r>
            <a:r>
              <a:rPr lang="en-US" altLang="zh-CN">
                <a:latin typeface="Times New Roman" panose="02020603050405020304" pitchFamily="18" charset="0"/>
                <a:ea typeface="宋体" panose="02010600030101010101" pitchFamily="2" charset="-122"/>
              </a:rPr>
              <a:t>p</a:t>
            </a:r>
            <a:r>
              <a:rPr lang="zh-CN" altLang="en-US">
                <a:latin typeface="Times New Roman" panose="02020603050405020304" pitchFamily="18" charset="0"/>
                <a:ea typeface="宋体" panose="02010600030101010101" pitchFamily="2" charset="-122"/>
              </a:rPr>
              <a:t>解释成“</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是偶数”；</a:t>
            </a:r>
            <a:r>
              <a:rPr lang="en-US" altLang="zh-CN">
                <a:latin typeface="Times New Roman" panose="02020603050405020304" pitchFamily="18" charset="0"/>
                <a:ea typeface="宋体" panose="02010600030101010101" pitchFamily="2" charset="-122"/>
              </a:rPr>
              <a:t>q</a:t>
            </a:r>
            <a:r>
              <a:rPr lang="zh-CN" altLang="en-US">
                <a:latin typeface="Times New Roman" panose="02020603050405020304" pitchFamily="18" charset="0"/>
                <a:ea typeface="宋体" panose="02010600030101010101" pitchFamily="2" charset="-122"/>
              </a:rPr>
              <a:t>解释成</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是奇数，</a:t>
            </a:r>
            <a:r>
              <a:rPr lang="en-US" altLang="zh-CN">
                <a:latin typeface="Times New Roman" panose="02020603050405020304" pitchFamily="18" charset="0"/>
                <a:ea typeface="宋体" panose="02010600030101010101" pitchFamily="2" charset="-122"/>
              </a:rPr>
              <a:t>r</a:t>
            </a:r>
            <a:r>
              <a:rPr lang="zh-CN" altLang="en-US">
                <a:latin typeface="Times New Roman" panose="02020603050405020304" pitchFamily="18" charset="0"/>
                <a:ea typeface="宋体" panose="02010600030101010101" pitchFamily="2" charset="-122"/>
              </a:rPr>
              <a:t>解释称</a:t>
            </a:r>
            <a:r>
              <a:rPr lang="zh-CN" altLang="en-US">
                <a:latin typeface="Cambria Math" panose="02040503050406030204" pitchFamily="18" charset="0"/>
                <a:ea typeface="宋体" panose="02010600030101010101" pitchFamily="2" charset="-122"/>
              </a:rPr>
              <a:t>√</a:t>
            </a:r>
            <a:r>
              <a:rPr lang="en-US" altLang="zh-CN">
                <a:latin typeface="Cambria Math" panose="020405030504060302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是无理数，则公式</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的真值是</a:t>
            </a: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r>
              <a:rPr lang="en-US" altLang="zh-CN">
                <a:latin typeface="Times New Roman" panose="02020603050405020304" pitchFamily="18" charset="0"/>
                <a:ea typeface="宋体" panose="02010600030101010101" pitchFamily="2" charset="-122"/>
              </a:rPr>
              <a:t>p,q</a:t>
            </a:r>
            <a:r>
              <a:rPr lang="zh-CN" altLang="en-US">
                <a:latin typeface="Times New Roman" panose="02020603050405020304" pitchFamily="18" charset="0"/>
                <a:ea typeface="宋体" panose="02010600030101010101" pitchFamily="2" charset="-122"/>
              </a:rPr>
              <a:t>不变，</a:t>
            </a:r>
            <a:r>
              <a:rPr lang="en-US" altLang="zh-CN">
                <a:latin typeface="Times New Roman" panose="02020603050405020304" pitchFamily="18" charset="0"/>
                <a:ea typeface="宋体" panose="02010600030101010101" pitchFamily="2" charset="-122"/>
              </a:rPr>
              <a:t>r</a:t>
            </a:r>
            <a:r>
              <a:rPr lang="zh-CN" altLang="en-US">
                <a:latin typeface="Times New Roman" panose="02020603050405020304" pitchFamily="18" charset="0"/>
                <a:ea typeface="宋体" panose="02010600030101010101" pitchFamily="2" charset="-122"/>
              </a:rPr>
              <a:t>解释成</a:t>
            </a:r>
            <a:r>
              <a:rPr lang="zh-CN" altLang="en-US">
                <a:latin typeface="Cambria Math" panose="02040503050406030204" pitchFamily="18" charset="0"/>
                <a:ea typeface="宋体" panose="02010600030101010101" pitchFamily="2" charset="-122"/>
              </a:rPr>
              <a:t>√</a:t>
            </a:r>
            <a:r>
              <a:rPr lang="en-US" altLang="zh-CN">
                <a:latin typeface="Cambria Math" panose="020405030504060302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是有理数则公式</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的真值是</a:t>
            </a:r>
            <a:r>
              <a:rPr lang="en-US" altLang="zh-CN">
                <a:latin typeface="Times New Roman" panose="02020603050405020304" pitchFamily="18" charset="0"/>
                <a:ea typeface="宋体" panose="02010600030101010101" pitchFamily="2" charset="-122"/>
              </a:rPr>
              <a:t>0</a:t>
            </a:r>
            <a:endParaRPr lang="zh-CN" altLang="en-US">
              <a:latin typeface="Times New Roman" panose="02020603050405020304" pitchFamily="18" charset="0"/>
              <a:ea typeface="宋体" panose="02010600030101010101" pitchFamily="2" charset="-122"/>
            </a:endParaRPr>
          </a:p>
        </p:txBody>
      </p:sp>
      <p:sp>
        <p:nvSpPr>
          <p:cNvPr id="4" name="灯片编号占位符 3">
            <a:extLst>
              <a:ext uri="{FF2B5EF4-FFF2-40B4-BE49-F238E27FC236}">
                <a16:creationId xmlns:a16="http://schemas.microsoft.com/office/drawing/2014/main" id="{9B10E1EE-B856-854B-8EAC-B43DCEEB6722}"/>
              </a:ext>
            </a:extLst>
          </p:cNvPr>
          <p:cNvSpPr>
            <a:spLocks noGrp="1"/>
          </p:cNvSpPr>
          <p:nvPr>
            <p:ph type="sldNum" sz="quarter" idx="5"/>
          </p:nvPr>
        </p:nvSpPr>
        <p:spPr/>
        <p:txBody>
          <a:bodyPr/>
          <a:lstStyle/>
          <a:p>
            <a:pPr>
              <a:defRPr/>
            </a:pPr>
            <a:fld id="{7A4543C8-6675-1244-91FE-B2D76AA00F19}" type="slidenum">
              <a:rPr lang="en-US" altLang="zh-CN" smtClean="0"/>
              <a:pPr>
                <a:defRPr/>
              </a:pPr>
              <a:t>56</a:t>
            </a:fld>
            <a:endParaRPr lang="en-US" altLang="zh-CN"/>
          </a:p>
        </p:txBody>
      </p:sp>
    </p:spTree>
    <p:extLst>
      <p:ext uri="{BB962C8B-B14F-4D97-AF65-F5344CB8AC3E}">
        <p14:creationId xmlns:p14="http://schemas.microsoft.com/office/powerpoint/2010/main" val="115097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2"/>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350"/>
            </a:p>
          </p:txBody>
        </p:sp>
      </p:grpSp>
      <p:sp>
        <p:nvSpPr>
          <p:cNvPr id="6156" name="Rectangle 12"/>
          <p:cNvSpPr>
            <a:spLocks noGrp="1" noChangeArrowheads="1"/>
          </p:cNvSpPr>
          <p:nvPr>
            <p:ph type="ctrTitle"/>
          </p:nvPr>
        </p:nvSpPr>
        <p:spPr>
          <a:xfrm>
            <a:off x="990600" y="1676400"/>
            <a:ext cx="7772400" cy="1462088"/>
          </a:xfrm>
          <a:effectLst/>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12120E8A-E488-5B46-9DFC-4D1C375CFE54}" type="datetimeFigureOut">
              <a:rPr kumimoji="1" lang="zh-CN" altLang="en-US" smtClean="0"/>
              <a:t>2021/3/1</a:t>
            </a:fld>
            <a:endParaRPr kumimoji="1"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kumimoji="1"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324229207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5"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6"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384137987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9739" y="69850"/>
            <a:ext cx="2154237" cy="65992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69850"/>
            <a:ext cx="6313488" cy="65992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5"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6"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371760038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478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478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幻灯片编号占位符 4">
            <a:extLst>
              <a:ext uri="{FF2B5EF4-FFF2-40B4-BE49-F238E27FC236}">
                <a16:creationId xmlns:a16="http://schemas.microsoft.com/office/drawing/2014/main" id="{6E15E483-0333-0747-ACF5-13351E2FEACA}"/>
              </a:ext>
            </a:extLst>
          </p:cNvPr>
          <p:cNvSpPr>
            <a:spLocks noGrp="1"/>
          </p:cNvSpPr>
          <p:nvPr>
            <p:ph type="sldNum" sz="quarter" idx="10"/>
          </p:nvPr>
        </p:nvSpPr>
        <p:spPr>
          <a:xfrm>
            <a:off x="6553200" y="6248400"/>
            <a:ext cx="2133600" cy="476250"/>
          </a:xfrm>
        </p:spPr>
        <p:txBody>
          <a:bodyPr/>
          <a:lstStyle>
            <a:lvl1pPr>
              <a:defRPr/>
            </a:lvl1pPr>
          </a:lstStyle>
          <a:p>
            <a:pPr>
              <a:defRPr/>
            </a:pPr>
            <a:fld id="{3AD20AD3-53F2-DA4E-83B4-63CA8DD6FDF1}" type="slidenum">
              <a:rPr lang="en-US" altLang="zh-CN"/>
              <a:pPr>
                <a:defRPr/>
              </a:pPr>
              <a:t>‹#›</a:t>
            </a:fld>
            <a:endParaRPr lang="en-US" altLang="zh-CN"/>
          </a:p>
        </p:txBody>
      </p:sp>
      <p:sp>
        <p:nvSpPr>
          <p:cNvPr id="6" name="日期占位符 5">
            <a:extLst>
              <a:ext uri="{FF2B5EF4-FFF2-40B4-BE49-F238E27FC236}">
                <a16:creationId xmlns:a16="http://schemas.microsoft.com/office/drawing/2014/main" id="{FD5702A4-816D-914E-9DDF-B4014A2F77E1}"/>
              </a:ext>
            </a:extLst>
          </p:cNvPr>
          <p:cNvSpPr>
            <a:spLocks noGrp="1"/>
          </p:cNvSpPr>
          <p:nvPr>
            <p:ph type="dt" sz="half" idx="11"/>
          </p:nvPr>
        </p:nvSpPr>
        <p:spPr>
          <a:xfrm>
            <a:off x="457200" y="6251575"/>
            <a:ext cx="2133600" cy="476250"/>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C835128E-03F4-AF4B-9B4D-528D8AF9818C}"/>
              </a:ext>
            </a:extLst>
          </p:cNvPr>
          <p:cNvSpPr>
            <a:spLocks noGrp="1"/>
          </p:cNvSpPr>
          <p:nvPr>
            <p:ph type="ftr" sz="quarter" idx="12"/>
          </p:nvPr>
        </p:nvSpPr>
        <p:spPr>
          <a:xfrm>
            <a:off x="3124200" y="6248400"/>
            <a:ext cx="2895600" cy="476250"/>
          </a:xfrm>
        </p:spPr>
        <p:txBody>
          <a:bodyPr/>
          <a:lstStyle>
            <a:lvl1pPr>
              <a:defRPr/>
            </a:lvl1pPr>
          </a:lstStyle>
          <a:p>
            <a:pPr>
              <a:defRPr/>
            </a:pPr>
            <a:endParaRPr lang="en-US" altLang="zh-CN"/>
          </a:p>
        </p:txBody>
      </p:sp>
    </p:spTree>
    <p:extLst>
      <p:ext uri="{BB962C8B-B14F-4D97-AF65-F5344CB8AC3E}">
        <p14:creationId xmlns:p14="http://schemas.microsoft.com/office/powerpoint/2010/main" val="2495996106"/>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aseline="0">
                <a:latin typeface="Times New Roman" panose="02020603050405020304" pitchFamily="18"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800" baseline="0">
                <a:latin typeface="Times New Roman" panose="02020603050405020304" pitchFamily="18" charset="0"/>
                <a:ea typeface="黑体" panose="02010609060101010101" pitchFamily="49" charset="-122"/>
              </a:defRPr>
            </a:lvl1pPr>
            <a:lvl2pPr>
              <a:defRPr sz="2400" baseline="0">
                <a:latin typeface="Times New Roman" panose="02020603050405020304" pitchFamily="18" charset="0"/>
                <a:ea typeface="黑体" panose="02010609060101010101" pitchFamily="49" charset="-122"/>
              </a:defRPr>
            </a:lvl2pPr>
            <a:lvl3pPr>
              <a:defRPr sz="2000" baseline="0">
                <a:latin typeface="Times New Roman" panose="02020603050405020304" pitchFamily="18" charset="0"/>
                <a:ea typeface="黑体" panose="02010609060101010101" pitchFamily="49" charset="-122"/>
              </a:defRPr>
            </a:lvl3pPr>
            <a:lvl4pPr>
              <a:defRPr sz="1800" baseline="0">
                <a:latin typeface="Times New Roman" panose="02020603050405020304" pitchFamily="18" charset="0"/>
                <a:ea typeface="黑体" panose="02010609060101010101" pitchFamily="49" charset="-122"/>
              </a:defRPr>
            </a:lvl4pPr>
            <a:lvl5pPr>
              <a:defRPr sz="1600" baseline="0">
                <a:latin typeface="Times New Roman" panose="02020603050405020304" pitchFamily="18" charset="0"/>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5"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6"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93291020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5"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6"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83723700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1412877"/>
            <a:ext cx="4171950"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412877"/>
            <a:ext cx="4171950"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6"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7"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384222365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8"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9"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1407248871"/>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4"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5"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778504762"/>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3"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4"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344237296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6"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7"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99308856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fld id="{12120E8A-E488-5B46-9DFC-4D1C375CFE54}" type="datetimeFigureOut">
              <a:rPr kumimoji="1" lang="zh-CN" altLang="en-US" smtClean="0"/>
              <a:t>2021/3/1</a:t>
            </a:fld>
            <a:endParaRPr kumimoji="1" lang="zh-CN" altLang="en-US"/>
          </a:p>
        </p:txBody>
      </p:sp>
      <p:sp>
        <p:nvSpPr>
          <p:cNvPr id="6" name="Rectangle 12"/>
          <p:cNvSpPr>
            <a:spLocks noGrp="1" noChangeArrowheads="1"/>
          </p:cNvSpPr>
          <p:nvPr>
            <p:ph type="ftr" sz="quarter" idx="11"/>
          </p:nvPr>
        </p:nvSpPr>
        <p:spPr>
          <a:ln/>
        </p:spPr>
        <p:txBody>
          <a:bodyPr/>
          <a:lstStyle>
            <a:lvl1pPr>
              <a:defRPr/>
            </a:lvl1pPr>
          </a:lstStyle>
          <a:p>
            <a:endParaRPr kumimoji="1" lang="zh-CN" altLang="en-US"/>
          </a:p>
        </p:txBody>
      </p:sp>
      <p:sp>
        <p:nvSpPr>
          <p:cNvPr id="7" name="Rectangle 13"/>
          <p:cNvSpPr>
            <a:spLocks noGrp="1" noChangeArrowheads="1"/>
          </p:cNvSpPr>
          <p:nvPr>
            <p:ph type="sldNum" sz="quarter" idx="12"/>
          </p:nvPr>
        </p:nvSpPr>
        <p:spPr>
          <a:ln/>
        </p:spPr>
        <p:txBody>
          <a:bodyPr/>
          <a:lstStyle>
            <a:lvl1pPr>
              <a:defRPr/>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82483388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41327"/>
            <a:ext cx="438150" cy="474663"/>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27" name="Rectangle 3"/>
          <p:cNvSpPr>
            <a:spLocks noChangeArrowheads="1"/>
          </p:cNvSpPr>
          <p:nvPr/>
        </p:nvSpPr>
        <p:spPr bwMode="ltGray">
          <a:xfrm>
            <a:off x="800101" y="441327"/>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28" name="Rectangle 4"/>
          <p:cNvSpPr>
            <a:spLocks noChangeArrowheads="1"/>
          </p:cNvSpPr>
          <p:nvPr/>
        </p:nvSpPr>
        <p:spPr bwMode="ltGray">
          <a:xfrm>
            <a:off x="541339" y="863602"/>
            <a:ext cx="422275" cy="474663"/>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29" name="Rectangle 5"/>
          <p:cNvSpPr>
            <a:spLocks noChangeArrowheads="1"/>
          </p:cNvSpPr>
          <p:nvPr/>
        </p:nvSpPr>
        <p:spPr bwMode="ltGray">
          <a:xfrm>
            <a:off x="911226" y="863602"/>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30" name="Rectangle 6"/>
          <p:cNvSpPr>
            <a:spLocks noChangeArrowheads="1"/>
          </p:cNvSpPr>
          <p:nvPr/>
        </p:nvSpPr>
        <p:spPr bwMode="ltGray">
          <a:xfrm>
            <a:off x="127000" y="790577"/>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31" name="Rectangle 7"/>
          <p:cNvSpPr>
            <a:spLocks noChangeArrowheads="1"/>
          </p:cNvSpPr>
          <p:nvPr/>
        </p:nvSpPr>
        <p:spPr bwMode="gray">
          <a:xfrm>
            <a:off x="762000" y="333375"/>
            <a:ext cx="31750" cy="105251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32" name="Rectangle 8"/>
          <p:cNvSpPr>
            <a:spLocks noChangeArrowheads="1"/>
          </p:cNvSpPr>
          <p:nvPr/>
        </p:nvSpPr>
        <p:spPr bwMode="gray">
          <a:xfrm>
            <a:off x="442914" y="11239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kumimoji="1" lang="en-US" sz="1800" b="0"/>
          </a:p>
        </p:txBody>
      </p:sp>
      <p:sp>
        <p:nvSpPr>
          <p:cNvPr id="1033" name="Rectangle 9"/>
          <p:cNvSpPr>
            <a:spLocks noGrp="1" noChangeArrowheads="1"/>
          </p:cNvSpPr>
          <p:nvPr>
            <p:ph type="title"/>
          </p:nvPr>
        </p:nvSpPr>
        <p:spPr bwMode="auto">
          <a:xfrm>
            <a:off x="1150939" y="69852"/>
            <a:ext cx="7793037" cy="982663"/>
          </a:xfrm>
          <a:prstGeom prst="rect">
            <a:avLst/>
          </a:prstGeom>
          <a:noFill/>
          <a:ln>
            <a:noFill/>
          </a:ln>
          <a:effectLst>
            <a:outerShdw dist="12700" algn="ctr" rotWithShape="0">
              <a:schemeClr val="bg2"/>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130" name="Rectangle 10"/>
          <p:cNvSpPr>
            <a:spLocks noGrp="1" noChangeArrowheads="1"/>
          </p:cNvSpPr>
          <p:nvPr>
            <p:ph type="body" idx="1"/>
          </p:nvPr>
        </p:nvSpPr>
        <p:spPr bwMode="auto">
          <a:xfrm>
            <a:off x="323850" y="1412877"/>
            <a:ext cx="8496300" cy="525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b="0"/>
            </a:lvl1pPr>
          </a:lstStyle>
          <a:p>
            <a:fld id="{12120E8A-E488-5B46-9DFC-4D1C375CFE54}" type="datetimeFigureOut">
              <a:rPr kumimoji="1" lang="zh-CN" altLang="en-US" smtClean="0"/>
              <a:t>2021/3/1</a:t>
            </a:fld>
            <a:endParaRPr kumimoji="1" lang="zh-CN" altLang="en-US"/>
          </a:p>
        </p:txBody>
      </p:sp>
      <p:sp>
        <p:nvSpPr>
          <p:cNvPr id="51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50" b="0"/>
            </a:lvl1pPr>
          </a:lstStyle>
          <a:p>
            <a:endParaRPr kumimoji="1" lang="zh-CN" altLang="en-US"/>
          </a:p>
        </p:txBody>
      </p:sp>
      <p:sp>
        <p:nvSpPr>
          <p:cNvPr id="51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b="0"/>
            </a:lvl1pPr>
          </a:lstStyle>
          <a:p>
            <a:fld id="{F7451315-9778-564B-B38A-7D2ECC991727}" type="slidenum">
              <a:rPr kumimoji="1" lang="zh-CN" altLang="en-US" smtClean="0"/>
              <a:t>‹#›</a:t>
            </a:fld>
            <a:endParaRPr kumimoji="1" lang="zh-CN" altLang="en-US"/>
          </a:p>
        </p:txBody>
      </p:sp>
    </p:spTree>
    <p:extLst>
      <p:ext uri="{BB962C8B-B14F-4D97-AF65-F5344CB8AC3E}">
        <p14:creationId xmlns:p14="http://schemas.microsoft.com/office/powerpoint/2010/main" val="24476928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transition="in" filter="wipe(left)">
                                      <p:cBhvr>
                                        <p:cTn id="7" dur="500"/>
                                        <p:tgtEl>
                                          <p:spTgt spid="5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0">
                                            <p:txEl>
                                              <p:pRg st="1" end="1"/>
                                            </p:txEl>
                                          </p:spTgt>
                                        </p:tgtEl>
                                        <p:attrNameLst>
                                          <p:attrName>style.visibility</p:attrName>
                                        </p:attrNameLst>
                                      </p:cBhvr>
                                      <p:to>
                                        <p:strVal val="visible"/>
                                      </p:to>
                                    </p:set>
                                    <p:animEffect transition="in" filter="wipe(left)">
                                      <p:cBhvr>
                                        <p:cTn id="12" dur="500"/>
                                        <p:tgtEl>
                                          <p:spTgt spid="513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130">
                                            <p:txEl>
                                              <p:pRg st="2" end="2"/>
                                            </p:txEl>
                                          </p:spTgt>
                                        </p:tgtEl>
                                        <p:attrNameLst>
                                          <p:attrName>style.visibility</p:attrName>
                                        </p:attrNameLst>
                                      </p:cBhvr>
                                      <p:to>
                                        <p:strVal val="visible"/>
                                      </p:to>
                                    </p:set>
                                    <p:animEffect transition="in" filter="wipe(left)">
                                      <p:cBhvr>
                                        <p:cTn id="15" dur="500"/>
                                        <p:tgtEl>
                                          <p:spTgt spid="5130">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130">
                                            <p:txEl>
                                              <p:pRg st="3" end="3"/>
                                            </p:txEl>
                                          </p:spTgt>
                                        </p:tgtEl>
                                        <p:attrNameLst>
                                          <p:attrName>style.visibility</p:attrName>
                                        </p:attrNameLst>
                                      </p:cBhvr>
                                      <p:to>
                                        <p:strVal val="visible"/>
                                      </p:to>
                                    </p:set>
                                    <p:animEffect transition="in" filter="wipe(left)">
                                      <p:cBhvr>
                                        <p:cTn id="18" dur="500"/>
                                        <p:tgtEl>
                                          <p:spTgt spid="513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130">
                                            <p:txEl>
                                              <p:pRg st="4" end="4"/>
                                            </p:txEl>
                                          </p:spTgt>
                                        </p:tgtEl>
                                        <p:attrNameLst>
                                          <p:attrName>style.visibility</p:attrName>
                                        </p:attrNameLst>
                                      </p:cBhvr>
                                      <p:to>
                                        <p:strVal val="visible"/>
                                      </p:to>
                                    </p:set>
                                    <p:animEffect transition="in" filter="wipe(left)">
                                      <p:cBhvr>
                                        <p:cTn id="21" dur="500"/>
                                        <p:tgtEl>
                                          <p:spTgt spid="5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uild="p" bldLvl="2">
        <p:tmplLst>
          <p:tmpl lvl="1">
            <p:tnLst>
              <p:par>
                <p:cTn presetID="22" presetClass="entr" presetSubtype="8" fill="hold" nodeType="clickEffect">
                  <p:stCondLst>
                    <p:cond delay="0"/>
                  </p:stCondLst>
                  <p:childTnLst>
                    <p:set>
                      <p:cBhvr>
                        <p:cTn dur="1" fill="hold">
                          <p:stCondLst>
                            <p:cond delay="0"/>
                          </p:stCondLst>
                        </p:cTn>
                        <p:tgtEl>
                          <p:spTgt spid="5130"/>
                        </p:tgtEl>
                        <p:attrNameLst>
                          <p:attrName>style.visibility</p:attrName>
                        </p:attrNameLst>
                      </p:cBhvr>
                      <p:to>
                        <p:strVal val="visible"/>
                      </p:to>
                    </p:set>
                    <p:animEffect transition="in" filter="wipe(left)">
                      <p:cBhvr>
                        <p:cTn dur="500"/>
                        <p:tgtEl>
                          <p:spTgt spid="5130"/>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130"/>
                        </p:tgtEl>
                        <p:attrNameLst>
                          <p:attrName>style.visibility</p:attrName>
                        </p:attrNameLst>
                      </p:cBhvr>
                      <p:to>
                        <p:strVal val="visible"/>
                      </p:to>
                    </p:set>
                    <p:animEffect transition="in" filter="wipe(left)">
                      <p:cBhvr>
                        <p:cTn dur="500"/>
                        <p:tgtEl>
                          <p:spTgt spid="513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5130"/>
                        </p:tgtEl>
                        <p:attrNameLst>
                          <p:attrName>style.visibility</p:attrName>
                        </p:attrNameLst>
                      </p:cBhvr>
                      <p:to>
                        <p:strVal val="visible"/>
                      </p:to>
                    </p:set>
                    <p:animEffect transition="in" filter="wipe(left)">
                      <p:cBhvr>
                        <p:cTn dur="500"/>
                        <p:tgtEl>
                          <p:spTgt spid="513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5130"/>
                        </p:tgtEl>
                        <p:attrNameLst>
                          <p:attrName>style.visibility</p:attrName>
                        </p:attrNameLst>
                      </p:cBhvr>
                      <p:to>
                        <p:strVal val="visible"/>
                      </p:to>
                    </p:set>
                    <p:animEffect transition="in" filter="wipe(left)">
                      <p:cBhvr>
                        <p:cTn dur="500"/>
                        <p:tgtEl>
                          <p:spTgt spid="513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5130"/>
                        </p:tgtEl>
                        <p:attrNameLst>
                          <p:attrName>style.visibility</p:attrName>
                        </p:attrNameLst>
                      </p:cBhvr>
                      <p:to>
                        <p:strVal val="visible"/>
                      </p:to>
                    </p:set>
                    <p:animEffect transition="in" filter="wipe(left)">
                      <p:cBhvr>
                        <p:cTn dur="500"/>
                        <p:tgtEl>
                          <p:spTgt spid="5130"/>
                        </p:tgtEl>
                      </p:cBhvr>
                    </p:animEffect>
                  </p:childTnLst>
                </p:cTn>
              </p:par>
            </p:tnLst>
          </p:tmpl>
        </p:tmplLst>
      </p:bldP>
    </p:bldLst>
  </p:timing>
  <p:txStyles>
    <p:titleStyle>
      <a:lvl1pPr algn="l" rtl="0" eaLnBrk="1" fontAlgn="base" hangingPunct="1">
        <a:spcBef>
          <a:spcPct val="0"/>
        </a:spcBef>
        <a:spcAft>
          <a:spcPct val="0"/>
        </a:spcAft>
        <a:defRPr sz="3300" b="1">
          <a:solidFill>
            <a:schemeClr val="tx2"/>
          </a:solidFill>
          <a:latin typeface="+mj-lt"/>
          <a:ea typeface="+mj-ea"/>
          <a:cs typeface="黑体" charset="0"/>
        </a:defRPr>
      </a:lvl1pPr>
      <a:lvl2pPr algn="l" rtl="0" eaLnBrk="1" fontAlgn="base" hangingPunct="1">
        <a:spcBef>
          <a:spcPct val="0"/>
        </a:spcBef>
        <a:spcAft>
          <a:spcPct val="0"/>
        </a:spcAft>
        <a:defRPr sz="3300" b="1">
          <a:solidFill>
            <a:schemeClr val="tx2"/>
          </a:solidFill>
          <a:latin typeface="Tahoma" pitchFamily="34" charset="0"/>
          <a:ea typeface="黑体" pitchFamily="2" charset="-122"/>
          <a:cs typeface="黑体" charset="0"/>
        </a:defRPr>
      </a:lvl2pPr>
      <a:lvl3pPr algn="l" rtl="0" eaLnBrk="1" fontAlgn="base" hangingPunct="1">
        <a:spcBef>
          <a:spcPct val="0"/>
        </a:spcBef>
        <a:spcAft>
          <a:spcPct val="0"/>
        </a:spcAft>
        <a:defRPr sz="3300" b="1">
          <a:solidFill>
            <a:schemeClr val="tx2"/>
          </a:solidFill>
          <a:latin typeface="Tahoma" pitchFamily="34" charset="0"/>
          <a:ea typeface="黑体" pitchFamily="2" charset="-122"/>
          <a:cs typeface="黑体" charset="0"/>
        </a:defRPr>
      </a:lvl3pPr>
      <a:lvl4pPr algn="l" rtl="0" eaLnBrk="1" fontAlgn="base" hangingPunct="1">
        <a:spcBef>
          <a:spcPct val="0"/>
        </a:spcBef>
        <a:spcAft>
          <a:spcPct val="0"/>
        </a:spcAft>
        <a:defRPr sz="3300" b="1">
          <a:solidFill>
            <a:schemeClr val="tx2"/>
          </a:solidFill>
          <a:latin typeface="Tahoma" pitchFamily="34" charset="0"/>
          <a:ea typeface="黑体" pitchFamily="2" charset="-122"/>
          <a:cs typeface="黑体" charset="0"/>
        </a:defRPr>
      </a:lvl4pPr>
      <a:lvl5pPr algn="l" rtl="0" eaLnBrk="1" fontAlgn="base" hangingPunct="1">
        <a:spcBef>
          <a:spcPct val="0"/>
        </a:spcBef>
        <a:spcAft>
          <a:spcPct val="0"/>
        </a:spcAft>
        <a:defRPr sz="3300" b="1">
          <a:solidFill>
            <a:schemeClr val="tx2"/>
          </a:solidFill>
          <a:latin typeface="Tahoma" pitchFamily="34" charset="0"/>
          <a:ea typeface="黑体" pitchFamily="2" charset="-122"/>
          <a:cs typeface="黑体" charset="0"/>
        </a:defRPr>
      </a:lvl5pPr>
      <a:lvl6pPr marL="342900" algn="l" rtl="0" eaLnBrk="1" fontAlgn="base" hangingPunct="1">
        <a:spcBef>
          <a:spcPct val="0"/>
        </a:spcBef>
        <a:spcAft>
          <a:spcPct val="0"/>
        </a:spcAft>
        <a:defRPr sz="3300" b="1">
          <a:solidFill>
            <a:schemeClr val="tx2"/>
          </a:solidFill>
          <a:latin typeface="Tahoma" pitchFamily="34" charset="0"/>
          <a:ea typeface="黑体" pitchFamily="2" charset="-122"/>
        </a:defRPr>
      </a:lvl6pPr>
      <a:lvl7pPr marL="685800" algn="l" rtl="0" eaLnBrk="1" fontAlgn="base" hangingPunct="1">
        <a:spcBef>
          <a:spcPct val="0"/>
        </a:spcBef>
        <a:spcAft>
          <a:spcPct val="0"/>
        </a:spcAft>
        <a:defRPr sz="3300" b="1">
          <a:solidFill>
            <a:schemeClr val="tx2"/>
          </a:solidFill>
          <a:latin typeface="Tahoma" pitchFamily="34" charset="0"/>
          <a:ea typeface="黑体" pitchFamily="2" charset="-122"/>
        </a:defRPr>
      </a:lvl7pPr>
      <a:lvl8pPr marL="1028700" algn="l" rtl="0" eaLnBrk="1" fontAlgn="base" hangingPunct="1">
        <a:spcBef>
          <a:spcPct val="0"/>
        </a:spcBef>
        <a:spcAft>
          <a:spcPct val="0"/>
        </a:spcAft>
        <a:defRPr sz="3300" b="1">
          <a:solidFill>
            <a:schemeClr val="tx2"/>
          </a:solidFill>
          <a:latin typeface="Tahoma" pitchFamily="34" charset="0"/>
          <a:ea typeface="黑体" pitchFamily="2" charset="-122"/>
        </a:defRPr>
      </a:lvl8pPr>
      <a:lvl9pPr marL="1371600" algn="l" rtl="0" eaLnBrk="1" fontAlgn="base" hangingPunct="1">
        <a:spcBef>
          <a:spcPct val="0"/>
        </a:spcBef>
        <a:spcAft>
          <a:spcPct val="0"/>
        </a:spcAft>
        <a:defRPr sz="3300" b="1">
          <a:solidFill>
            <a:schemeClr val="tx2"/>
          </a:solidFill>
          <a:latin typeface="Tahoma" pitchFamily="34" charset="0"/>
          <a:ea typeface="黑体" pitchFamily="2" charset="-122"/>
        </a:defRPr>
      </a:lvl9pPr>
    </p:titleStyle>
    <p:bodyStyle>
      <a:lvl1pPr marL="257175" indent="-257175" algn="l" rtl="0" eaLnBrk="1" fontAlgn="base" hangingPunct="1">
        <a:lnSpc>
          <a:spcPct val="110000"/>
        </a:lnSpc>
        <a:spcBef>
          <a:spcPct val="30000"/>
        </a:spcBef>
        <a:spcAft>
          <a:spcPct val="0"/>
        </a:spcAft>
        <a:buClr>
          <a:schemeClr val="folHlink"/>
        </a:buClr>
        <a:buSzPct val="75000"/>
        <a:buFont typeface="Wingdings" charset="0"/>
        <a:buChar char="n"/>
        <a:defRPr sz="2100" b="1">
          <a:solidFill>
            <a:schemeClr val="tx1"/>
          </a:solidFill>
          <a:latin typeface="+mn-lt"/>
          <a:ea typeface="+mn-ea"/>
          <a:cs typeface="黑体" charset="0"/>
        </a:defRPr>
      </a:lvl1pPr>
      <a:lvl2pPr marL="557213" indent="-214313" algn="l" rtl="0" eaLnBrk="1" fontAlgn="base" hangingPunct="1">
        <a:lnSpc>
          <a:spcPct val="110000"/>
        </a:lnSpc>
        <a:spcBef>
          <a:spcPct val="30000"/>
        </a:spcBef>
        <a:spcAft>
          <a:spcPct val="0"/>
        </a:spcAft>
        <a:buClr>
          <a:schemeClr val="hlink"/>
        </a:buClr>
        <a:buSzPct val="75000"/>
        <a:buFont typeface="Wingdings" charset="0"/>
        <a:buChar char="n"/>
        <a:defRPr sz="1800" b="1">
          <a:solidFill>
            <a:schemeClr val="tx1"/>
          </a:solidFill>
          <a:latin typeface="+mn-lt"/>
          <a:ea typeface="+mn-ea"/>
          <a:cs typeface="黑体" charset="0"/>
        </a:defRPr>
      </a:lvl2pPr>
      <a:lvl3pPr marL="857250" indent="-171450" algn="l" rtl="0" eaLnBrk="1" fontAlgn="base" hangingPunct="1">
        <a:lnSpc>
          <a:spcPct val="110000"/>
        </a:lnSpc>
        <a:spcBef>
          <a:spcPct val="30000"/>
        </a:spcBef>
        <a:spcAft>
          <a:spcPct val="0"/>
        </a:spcAft>
        <a:buClr>
          <a:schemeClr val="folHlink"/>
        </a:buClr>
        <a:buSzPct val="50000"/>
        <a:buFont typeface="Wingdings" charset="0"/>
        <a:buChar char="n"/>
        <a:defRPr sz="1800" b="1">
          <a:solidFill>
            <a:schemeClr val="tx1"/>
          </a:solidFill>
          <a:latin typeface="+mn-lt"/>
          <a:ea typeface="+mn-ea"/>
          <a:cs typeface="黑体" charset="0"/>
        </a:defRPr>
      </a:lvl3pPr>
      <a:lvl4pPr marL="1200150" indent="-171450" algn="l" rtl="0" eaLnBrk="1" fontAlgn="base" hangingPunct="1">
        <a:lnSpc>
          <a:spcPct val="110000"/>
        </a:lnSpc>
        <a:spcBef>
          <a:spcPct val="30000"/>
        </a:spcBef>
        <a:spcAft>
          <a:spcPct val="0"/>
        </a:spcAft>
        <a:buClr>
          <a:schemeClr val="accent2"/>
        </a:buClr>
        <a:buSzPct val="55000"/>
        <a:buFont typeface="Wingdings" charset="0"/>
        <a:buChar char="n"/>
        <a:defRPr sz="1500" b="1">
          <a:solidFill>
            <a:schemeClr val="tx1"/>
          </a:solidFill>
          <a:latin typeface="+mn-lt"/>
          <a:ea typeface="+mn-ea"/>
          <a:cs typeface="黑体" charset="0"/>
        </a:defRPr>
      </a:lvl4pPr>
      <a:lvl5pPr marL="1543050" indent="-171450" algn="l" rtl="0" eaLnBrk="1" fontAlgn="base" hangingPunct="1">
        <a:lnSpc>
          <a:spcPct val="110000"/>
        </a:lnSpc>
        <a:spcBef>
          <a:spcPct val="30000"/>
        </a:spcBef>
        <a:spcAft>
          <a:spcPct val="0"/>
        </a:spcAft>
        <a:buClr>
          <a:schemeClr val="accent1"/>
        </a:buClr>
        <a:buSzPct val="50000"/>
        <a:buFont typeface="Wingdings" charset="0"/>
        <a:buChar char="n"/>
        <a:defRPr sz="1500" b="1">
          <a:solidFill>
            <a:schemeClr val="tx1"/>
          </a:solidFill>
          <a:latin typeface="+mn-lt"/>
          <a:ea typeface="+mn-ea"/>
          <a:cs typeface="黑体" charset="0"/>
        </a:defRPr>
      </a:lvl5pPr>
      <a:lvl6pPr marL="1885950" indent="-171450" algn="l" rtl="0" eaLnBrk="1" fontAlgn="base" hangingPunct="1">
        <a:lnSpc>
          <a:spcPct val="110000"/>
        </a:lnSpc>
        <a:spcBef>
          <a:spcPct val="30000"/>
        </a:spcBef>
        <a:spcAft>
          <a:spcPct val="0"/>
        </a:spcAft>
        <a:buClr>
          <a:schemeClr val="accent1"/>
        </a:buClr>
        <a:buSzPct val="50000"/>
        <a:buFont typeface="Wingdings" pitchFamily="2" charset="2"/>
        <a:buChar char="n"/>
        <a:defRPr sz="1500" b="1">
          <a:solidFill>
            <a:schemeClr val="tx1"/>
          </a:solidFill>
          <a:latin typeface="+mn-lt"/>
          <a:ea typeface="+mn-ea"/>
        </a:defRPr>
      </a:lvl6pPr>
      <a:lvl7pPr marL="2228850" indent="-171450" algn="l" rtl="0" eaLnBrk="1" fontAlgn="base" hangingPunct="1">
        <a:lnSpc>
          <a:spcPct val="110000"/>
        </a:lnSpc>
        <a:spcBef>
          <a:spcPct val="30000"/>
        </a:spcBef>
        <a:spcAft>
          <a:spcPct val="0"/>
        </a:spcAft>
        <a:buClr>
          <a:schemeClr val="accent1"/>
        </a:buClr>
        <a:buSzPct val="50000"/>
        <a:buFont typeface="Wingdings" pitchFamily="2" charset="2"/>
        <a:buChar char="n"/>
        <a:defRPr sz="1500" b="1">
          <a:solidFill>
            <a:schemeClr val="tx1"/>
          </a:solidFill>
          <a:latin typeface="+mn-lt"/>
          <a:ea typeface="+mn-ea"/>
        </a:defRPr>
      </a:lvl7pPr>
      <a:lvl8pPr marL="2571750" indent="-171450" algn="l" rtl="0" eaLnBrk="1" fontAlgn="base" hangingPunct="1">
        <a:lnSpc>
          <a:spcPct val="110000"/>
        </a:lnSpc>
        <a:spcBef>
          <a:spcPct val="30000"/>
        </a:spcBef>
        <a:spcAft>
          <a:spcPct val="0"/>
        </a:spcAft>
        <a:buClr>
          <a:schemeClr val="accent1"/>
        </a:buClr>
        <a:buSzPct val="50000"/>
        <a:buFont typeface="Wingdings" pitchFamily="2" charset="2"/>
        <a:buChar char="n"/>
        <a:defRPr sz="1500" b="1">
          <a:solidFill>
            <a:schemeClr val="tx1"/>
          </a:solidFill>
          <a:latin typeface="+mn-lt"/>
          <a:ea typeface="+mn-ea"/>
        </a:defRPr>
      </a:lvl8pPr>
      <a:lvl9pPr marL="2914650" indent="-171450" algn="l" rtl="0" eaLnBrk="1" fontAlgn="base" hangingPunct="1">
        <a:lnSpc>
          <a:spcPct val="110000"/>
        </a:lnSpc>
        <a:spcBef>
          <a:spcPct val="30000"/>
        </a:spcBef>
        <a:spcAft>
          <a:spcPct val="0"/>
        </a:spcAft>
        <a:buClr>
          <a:schemeClr val="accent1"/>
        </a:buClr>
        <a:buSzPct val="50000"/>
        <a:buFont typeface="Wingdings" pitchFamily="2" charset="2"/>
        <a:buChar char="n"/>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8AF3A2F-E244-D249-B069-498E5332EF4F}"/>
              </a:ext>
            </a:extLst>
          </p:cNvPr>
          <p:cNvSpPr>
            <a:spLocks noGrp="1" noChangeArrowheads="1"/>
          </p:cNvSpPr>
          <p:nvPr>
            <p:ph type="ctrTitle"/>
          </p:nvPr>
        </p:nvSpPr>
        <p:spPr>
          <a:xfrm>
            <a:off x="990600" y="1484313"/>
            <a:ext cx="7772400" cy="1654175"/>
          </a:xfrm>
          <a:effectLst>
            <a:outerShdw dist="12700" algn="ctr" rotWithShape="0">
              <a:schemeClr val="bg2"/>
            </a:outerShdw>
          </a:effectLst>
        </p:spPr>
        <p:txBody>
          <a:bodyPr/>
          <a:lstStyle/>
          <a:p>
            <a:pPr eaLnBrk="1" hangingPunct="1"/>
            <a:r>
              <a:rPr lang="zh-CN" altLang="en-US" sz="7200" dirty="0">
                <a:latin typeface="华文新魏" panose="02010800040101010101" pitchFamily="2" charset="-122"/>
                <a:ea typeface="华文新魏" panose="02010800040101010101" pitchFamily="2" charset="-122"/>
              </a:rPr>
              <a:t>第一篇 数理逻辑</a:t>
            </a:r>
            <a:endParaRPr lang="zh-CN" altLang="en-US" sz="7200" dirty="0">
              <a:latin typeface="黑体" panose="02010609060101010101" pitchFamily="49" charset="-122"/>
            </a:endParaRPr>
          </a:p>
        </p:txBody>
      </p:sp>
      <p:sp>
        <p:nvSpPr>
          <p:cNvPr id="15363" name="Rectangle 15">
            <a:extLst>
              <a:ext uri="{FF2B5EF4-FFF2-40B4-BE49-F238E27FC236}">
                <a16:creationId xmlns:a16="http://schemas.microsoft.com/office/drawing/2014/main" id="{191420D1-4D6C-FD47-BDC4-297726E8A9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350886E7-BCB9-D043-84F2-E9F78F3E3AB0}" type="slidenum">
              <a:rPr lang="en-US" altLang="zh-CN" sz="1400" b="0" smtClean="0">
                <a:solidFill>
                  <a:schemeClr val="bg2"/>
                </a:solidFill>
                <a:ea typeface="宋体" panose="02010600030101010101" pitchFamily="2" charset="-122"/>
              </a:rPr>
              <a:pPr>
                <a:lnSpc>
                  <a:spcPct val="100000"/>
                </a:lnSpc>
                <a:spcBef>
                  <a:spcPct val="0"/>
                </a:spcBef>
                <a:buClrTx/>
                <a:buSzTx/>
                <a:buFontTx/>
                <a:buNone/>
              </a:pPr>
              <a:t>1</a:t>
            </a:fld>
            <a:endParaRPr lang="en-US" altLang="zh-CN" sz="1400" b="0">
              <a:solidFill>
                <a:schemeClr val="bg2"/>
              </a:solidFill>
              <a:ea typeface="宋体" panose="02010600030101010101" pitchFamily="2" charset="-122"/>
            </a:endParaRPr>
          </a:p>
        </p:txBody>
      </p:sp>
    </p:spTree>
    <p:extLst>
      <p:ext uri="{BB962C8B-B14F-4D97-AF65-F5344CB8AC3E}">
        <p14:creationId xmlns:p14="http://schemas.microsoft.com/office/powerpoint/2010/main" val="288842576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809218C-783D-4740-BF60-9F396FAD435C}"/>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命题与真值</a:t>
            </a:r>
          </a:p>
        </p:txBody>
      </p:sp>
      <p:sp>
        <p:nvSpPr>
          <p:cNvPr id="24579" name="Rectangle 3">
            <a:extLst>
              <a:ext uri="{FF2B5EF4-FFF2-40B4-BE49-F238E27FC236}">
                <a16:creationId xmlns:a16="http://schemas.microsoft.com/office/drawing/2014/main" id="{D75EA5C5-ED55-E744-AE52-EEBAA1C9CD97}"/>
              </a:ext>
            </a:extLst>
          </p:cNvPr>
          <p:cNvSpPr>
            <a:spLocks noGrp="1" noChangeArrowheads="1"/>
          </p:cNvSpPr>
          <p:nvPr>
            <p:ph idx="1"/>
          </p:nvPr>
        </p:nvSpPr>
        <p:spPr>
          <a:xfrm>
            <a:off x="395288" y="1341438"/>
            <a:ext cx="8424862" cy="3167062"/>
          </a:xfrm>
        </p:spPr>
        <p:txBody>
          <a:bodyPr/>
          <a:lstStyle/>
          <a:p>
            <a:pPr eaLnBrk="1" hangingPunct="1">
              <a:buClrTx/>
              <a:buSzTx/>
              <a:buFontTx/>
              <a:buNone/>
            </a:pPr>
            <a:r>
              <a:rPr lang="zh-CN" altLang="en-US" dirty="0"/>
              <a:t>命题：能表达</a:t>
            </a:r>
            <a:r>
              <a:rPr lang="zh-CN" altLang="en-US" dirty="0">
                <a:solidFill>
                  <a:srgbClr val="C00000"/>
                </a:solidFill>
              </a:rPr>
              <a:t>判断</a:t>
            </a:r>
            <a:r>
              <a:rPr lang="zh-CN" altLang="en-US" dirty="0"/>
              <a:t>且有</a:t>
            </a:r>
            <a:r>
              <a:rPr lang="zh-CN" altLang="en-US" dirty="0">
                <a:solidFill>
                  <a:srgbClr val="C00000"/>
                </a:solidFill>
              </a:rPr>
              <a:t>确定真值</a:t>
            </a:r>
            <a:r>
              <a:rPr lang="zh-CN" altLang="en-US" dirty="0"/>
              <a:t>的</a:t>
            </a:r>
            <a:r>
              <a:rPr lang="zh-CN" altLang="en-US" dirty="0">
                <a:solidFill>
                  <a:srgbClr val="C00000"/>
                </a:solidFill>
              </a:rPr>
              <a:t>陈述句</a:t>
            </a:r>
            <a:r>
              <a:rPr lang="zh-CN" altLang="en-US" dirty="0"/>
              <a:t>。</a:t>
            </a:r>
          </a:p>
          <a:p>
            <a:pPr algn="just" eaLnBrk="1" hangingPunct="1">
              <a:buFont typeface="Wingdings" pitchFamily="2" charset="2"/>
              <a:buNone/>
            </a:pPr>
            <a:r>
              <a:rPr lang="zh-CN" altLang="en-US" dirty="0">
                <a:latin typeface="宋体" panose="02010600030101010101" pitchFamily="2" charset="-122"/>
              </a:rPr>
              <a:t>命题的真值</a:t>
            </a:r>
            <a:r>
              <a:rPr lang="en-US" altLang="zh-CN" dirty="0"/>
              <a:t>: </a:t>
            </a:r>
            <a:r>
              <a:rPr lang="zh-CN" altLang="en-US" dirty="0">
                <a:latin typeface="宋体" panose="02010600030101010101" pitchFamily="2" charset="-122"/>
              </a:rPr>
              <a:t>判断的结果，</a:t>
            </a:r>
          </a:p>
          <a:p>
            <a:pPr algn="just" eaLnBrk="1" hangingPunct="1">
              <a:buFont typeface="Wingdings" pitchFamily="2" charset="2"/>
              <a:buNone/>
            </a:pPr>
            <a:r>
              <a:rPr lang="zh-CN" altLang="en-US" dirty="0">
                <a:latin typeface="宋体" panose="02010600030101010101" pitchFamily="2" charset="-122"/>
              </a:rPr>
              <a:t>		</a:t>
            </a:r>
            <a:r>
              <a:rPr lang="en-US" altLang="zh-CN" dirty="0">
                <a:latin typeface="宋体" panose="02010600030101010101" pitchFamily="2" charset="-122"/>
              </a:rPr>
              <a:t>      </a:t>
            </a:r>
            <a:r>
              <a:rPr lang="zh-CN" altLang="en-US" dirty="0">
                <a:latin typeface="宋体" panose="02010600030101010101" pitchFamily="2" charset="-122"/>
              </a:rPr>
              <a:t>只取两个值，真</a:t>
            </a:r>
            <a:r>
              <a:rPr lang="en-US" altLang="zh-CN" dirty="0">
                <a:latin typeface="宋体" panose="02010600030101010101" pitchFamily="2" charset="-122"/>
              </a:rPr>
              <a:t>(T</a:t>
            </a:r>
            <a:r>
              <a:rPr lang="zh-CN" altLang="en-US" dirty="0">
                <a:latin typeface="宋体" panose="02010600030101010101" pitchFamily="2" charset="-122"/>
              </a:rPr>
              <a:t>或</a:t>
            </a:r>
            <a:r>
              <a:rPr lang="en-US" altLang="zh-CN" dirty="0">
                <a:latin typeface="宋体" panose="02010600030101010101" pitchFamily="2" charset="-122"/>
              </a:rPr>
              <a:t>1)</a:t>
            </a:r>
            <a:r>
              <a:rPr lang="zh-CN" altLang="en-US" dirty="0">
                <a:latin typeface="宋体" panose="02010600030101010101" pitchFamily="2" charset="-122"/>
              </a:rPr>
              <a:t>或者假</a:t>
            </a:r>
            <a:r>
              <a:rPr lang="en-US" altLang="zh-CN" dirty="0">
                <a:latin typeface="宋体" panose="02010600030101010101" pitchFamily="2" charset="-122"/>
              </a:rPr>
              <a:t>(F</a:t>
            </a:r>
            <a:r>
              <a:rPr lang="zh-CN" altLang="en-US" dirty="0">
                <a:latin typeface="宋体" panose="02010600030101010101" pitchFamily="2" charset="-122"/>
              </a:rPr>
              <a:t>或</a:t>
            </a:r>
            <a:r>
              <a:rPr lang="en-US" altLang="zh-CN" dirty="0">
                <a:latin typeface="宋体" panose="02010600030101010101" pitchFamily="2" charset="-122"/>
              </a:rPr>
              <a:t>0)</a:t>
            </a:r>
            <a:r>
              <a:rPr lang="zh-CN" altLang="en-US" dirty="0">
                <a:latin typeface="宋体" panose="02010600030101010101" pitchFamily="2" charset="-122"/>
              </a:rPr>
              <a:t>。</a:t>
            </a:r>
            <a:endParaRPr lang="zh-CN" altLang="en-US" dirty="0"/>
          </a:p>
          <a:p>
            <a:pPr algn="just" eaLnBrk="1" hangingPunct="1">
              <a:buFont typeface="Wingdings" pitchFamily="2" charset="2"/>
              <a:buNone/>
            </a:pPr>
            <a:r>
              <a:rPr lang="zh-CN" altLang="en-US" dirty="0">
                <a:latin typeface="宋体" panose="02010600030101010101" pitchFamily="2" charset="-122"/>
              </a:rPr>
              <a:t>真命题</a:t>
            </a:r>
            <a:r>
              <a:rPr lang="en-US" altLang="zh-CN" dirty="0"/>
              <a:t>: </a:t>
            </a:r>
            <a:r>
              <a:rPr lang="zh-CN" altLang="en-US" dirty="0"/>
              <a:t>真值为真的命题。</a:t>
            </a:r>
          </a:p>
          <a:p>
            <a:pPr algn="just" eaLnBrk="1" hangingPunct="1">
              <a:buFont typeface="Wingdings" pitchFamily="2" charset="2"/>
              <a:buNone/>
            </a:pPr>
            <a:r>
              <a:rPr lang="zh-CN" altLang="en-US" dirty="0">
                <a:latin typeface="宋体" panose="02010600030101010101" pitchFamily="2" charset="-122"/>
              </a:rPr>
              <a:t>假命题</a:t>
            </a:r>
            <a:r>
              <a:rPr lang="en-US" altLang="zh-CN" dirty="0"/>
              <a:t>: </a:t>
            </a:r>
            <a:r>
              <a:rPr lang="zh-CN" altLang="en-US" dirty="0"/>
              <a:t>真值为假的命题。</a:t>
            </a:r>
            <a:r>
              <a:rPr lang="zh-CN" altLang="en-US" dirty="0">
                <a:latin typeface="宋体" panose="02010600030101010101" pitchFamily="2" charset="-122"/>
              </a:rPr>
              <a:t> </a:t>
            </a:r>
            <a:endParaRPr lang="zh-CN" altLang="en-US" dirty="0"/>
          </a:p>
        </p:txBody>
      </p:sp>
      <p:sp>
        <p:nvSpPr>
          <p:cNvPr id="24580" name="幻灯片编号占位符 3">
            <a:extLst>
              <a:ext uri="{FF2B5EF4-FFF2-40B4-BE49-F238E27FC236}">
                <a16:creationId xmlns:a16="http://schemas.microsoft.com/office/drawing/2014/main" id="{28CA5E7A-CC1B-C345-98C8-37349564A5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3B069C07-ED8A-CA41-8FEB-ACF0497B2C85}" type="slidenum">
              <a:rPr lang="en-US" altLang="zh-CN" sz="1400" b="0" smtClean="0">
                <a:ea typeface="宋体" panose="02010600030101010101" pitchFamily="2" charset="-122"/>
              </a:rPr>
              <a:pPr>
                <a:lnSpc>
                  <a:spcPct val="100000"/>
                </a:lnSpc>
                <a:spcBef>
                  <a:spcPct val="0"/>
                </a:spcBef>
                <a:buClrTx/>
                <a:buSzTx/>
                <a:buFontTx/>
                <a:buNone/>
              </a:pPr>
              <a:t>10</a:t>
            </a:fld>
            <a:endParaRPr lang="en-US" altLang="zh-CN" sz="1400" b="0">
              <a:ea typeface="宋体" panose="02010600030101010101" pitchFamily="2" charset="-122"/>
            </a:endParaRPr>
          </a:p>
        </p:txBody>
      </p:sp>
      <p:sp>
        <p:nvSpPr>
          <p:cNvPr id="172036" name="Text Box 4">
            <a:extLst>
              <a:ext uri="{FF2B5EF4-FFF2-40B4-BE49-F238E27FC236}">
                <a16:creationId xmlns:a16="http://schemas.microsoft.com/office/drawing/2014/main" id="{FE5D16D1-C37E-4AD8-89C9-71BBAA60CA1F}"/>
              </a:ext>
            </a:extLst>
          </p:cNvPr>
          <p:cNvSpPr txBox="1">
            <a:spLocks noChangeAspect="1" noChangeArrowheads="1"/>
          </p:cNvSpPr>
          <p:nvPr/>
        </p:nvSpPr>
        <p:spPr bwMode="auto">
          <a:xfrm>
            <a:off x="541338" y="4584700"/>
            <a:ext cx="7775575" cy="1473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914400" indent="-457200">
              <a:defRPr kumimoji="1" sz="2400" b="1">
                <a:solidFill>
                  <a:schemeClr val="tx1"/>
                </a:solidFill>
                <a:latin typeface="Times New Roman" panose="02020603050405020304" pitchFamily="18" charset="0"/>
                <a:ea typeface="宋体" panose="02010600030101010101" pitchFamily="2" charset="-122"/>
              </a:defRPr>
            </a:lvl2pPr>
            <a:lvl3pPr marL="1371600" indent="-457200">
              <a:defRPr kumimoji="1" sz="2400" b="1">
                <a:solidFill>
                  <a:schemeClr val="tx1"/>
                </a:solidFill>
                <a:latin typeface="Times New Roman" panose="02020603050405020304" pitchFamily="18" charset="0"/>
                <a:ea typeface="宋体" panose="02010600030101010101" pitchFamily="2" charset="-122"/>
              </a:defRPr>
            </a:lvl3pPr>
            <a:lvl4pPr marL="1828800" indent="-457200">
              <a:defRPr kumimoji="1" sz="2400" b="1">
                <a:solidFill>
                  <a:schemeClr val="tx1"/>
                </a:solidFill>
                <a:latin typeface="Times New Roman" panose="02020603050405020304" pitchFamily="18" charset="0"/>
                <a:ea typeface="宋体" panose="02010600030101010101" pitchFamily="2" charset="-122"/>
              </a:defRPr>
            </a:lvl4pPr>
            <a:lvl5pPr marL="2286000" indent="-457200">
              <a:defRPr kumimoji="1" sz="2400" b="1">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zh-CN" altLang="en-US" sz="2600" dirty="0">
                <a:solidFill>
                  <a:schemeClr val="bg2"/>
                </a:solidFill>
                <a:ea typeface="黑体" panose="02010609060101010101" pitchFamily="49" charset="-122"/>
              </a:rPr>
              <a:t>判断语句是否是命题：</a:t>
            </a:r>
          </a:p>
          <a:p>
            <a:pPr eaLnBrk="1" hangingPunct="1">
              <a:lnSpc>
                <a:spcPct val="115000"/>
              </a:lnSpc>
            </a:pPr>
            <a:r>
              <a:rPr lang="zh-CN" altLang="en-US" sz="2600" dirty="0">
                <a:solidFill>
                  <a:schemeClr val="bg2"/>
                </a:solidFill>
                <a:ea typeface="黑体" panose="02010609060101010101" pitchFamily="49" charset="-122"/>
              </a:rPr>
              <a:t>  </a:t>
            </a:r>
            <a:r>
              <a:rPr lang="en-US" altLang="zh-CN" sz="2600" dirty="0">
                <a:solidFill>
                  <a:schemeClr val="bg2"/>
                </a:solidFill>
                <a:ea typeface="黑体" panose="02010609060101010101" pitchFamily="49" charset="-122"/>
              </a:rPr>
              <a:t>1.  </a:t>
            </a:r>
            <a:r>
              <a:rPr lang="zh-CN" altLang="en-US" sz="2600" dirty="0">
                <a:solidFill>
                  <a:schemeClr val="bg2"/>
                </a:solidFill>
                <a:ea typeface="黑体" panose="02010609060101010101" pitchFamily="49" charset="-122"/>
                <a:sym typeface="Symbol" pitchFamily="2" charset="2"/>
              </a:rPr>
              <a:t>陈述句</a:t>
            </a:r>
            <a:endParaRPr lang="zh-CN" altLang="en-US" sz="2600" dirty="0">
              <a:solidFill>
                <a:schemeClr val="bg2"/>
              </a:solidFill>
              <a:ea typeface="黑体" panose="02010609060101010101" pitchFamily="49" charset="-122"/>
            </a:endParaRPr>
          </a:p>
          <a:p>
            <a:pPr eaLnBrk="1" hangingPunct="1">
              <a:lnSpc>
                <a:spcPct val="115000"/>
              </a:lnSpc>
            </a:pPr>
            <a:r>
              <a:rPr lang="zh-CN" altLang="en-US" sz="2600" dirty="0">
                <a:solidFill>
                  <a:schemeClr val="bg2"/>
                </a:solidFill>
                <a:ea typeface="黑体" panose="02010609060101010101" pitchFamily="49" charset="-122"/>
              </a:rPr>
              <a:t>  </a:t>
            </a:r>
            <a:r>
              <a:rPr lang="en-US" altLang="zh-CN" sz="2600" dirty="0">
                <a:solidFill>
                  <a:schemeClr val="bg2"/>
                </a:solidFill>
                <a:ea typeface="黑体" panose="02010609060101010101" pitchFamily="49" charset="-122"/>
              </a:rPr>
              <a:t>2.  </a:t>
            </a:r>
            <a:r>
              <a:rPr lang="zh-CN" altLang="en-US" sz="2600" dirty="0">
                <a:solidFill>
                  <a:schemeClr val="bg2"/>
                </a:solidFill>
                <a:ea typeface="黑体" panose="02010609060101010101" pitchFamily="49" charset="-122"/>
              </a:rPr>
              <a:t>真值唯一</a:t>
            </a:r>
            <a:r>
              <a:rPr lang="en-US" altLang="zh-CN" sz="2600" dirty="0">
                <a:solidFill>
                  <a:schemeClr val="bg2"/>
                </a:solidFill>
                <a:ea typeface="黑体" panose="02010609060101010101" pitchFamily="49" charset="-122"/>
              </a:rPr>
              <a:t>: </a:t>
            </a:r>
            <a:r>
              <a:rPr lang="zh-CN" altLang="en-US" sz="2600" dirty="0">
                <a:solidFill>
                  <a:schemeClr val="bg2"/>
                </a:solidFill>
                <a:ea typeface="黑体" panose="02010609060101010101" pitchFamily="49" charset="-122"/>
              </a:rPr>
              <a:t>去除悖论以及可真可假的陈述句。</a:t>
            </a:r>
            <a:r>
              <a:rPr lang="zh-CN" altLang="en-US" dirty="0">
                <a:solidFill>
                  <a:schemeClr val="bg2"/>
                </a:solidFill>
              </a:rPr>
              <a:t>  </a:t>
            </a:r>
          </a:p>
        </p:txBody>
      </p:sp>
    </p:spTree>
    <p:extLst>
      <p:ext uri="{BB962C8B-B14F-4D97-AF65-F5344CB8AC3E}">
        <p14:creationId xmlns:p14="http://schemas.microsoft.com/office/powerpoint/2010/main" val="23640478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linds(horizontal)">
                                      <p:cBhvr>
                                        <p:cTn id="7" dur="10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91EC5D4-F903-AF42-A7F4-15864C7C57EE}"/>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命题与真值</a:t>
            </a:r>
            <a:r>
              <a:rPr lang="en-US" altLang="zh-CN" sz="3600" dirty="0">
                <a:latin typeface="黑体" panose="02010609060101010101" pitchFamily="49" charset="-122"/>
              </a:rPr>
              <a:t>--</a:t>
            </a:r>
            <a:r>
              <a:rPr lang="zh-CN" altLang="en-US" sz="3600" dirty="0">
                <a:latin typeface="黑体" panose="02010609060101010101" pitchFamily="49" charset="-122"/>
              </a:rPr>
              <a:t>悖论</a:t>
            </a:r>
          </a:p>
        </p:txBody>
      </p:sp>
      <p:sp>
        <p:nvSpPr>
          <p:cNvPr id="248835" name="Rectangle 3">
            <a:extLst>
              <a:ext uri="{FF2B5EF4-FFF2-40B4-BE49-F238E27FC236}">
                <a16:creationId xmlns:a16="http://schemas.microsoft.com/office/drawing/2014/main" id="{9E633ED9-9955-E34E-990D-33D9D3066722}"/>
              </a:ext>
            </a:extLst>
          </p:cNvPr>
          <p:cNvSpPr>
            <a:spLocks noGrp="1" noChangeArrowheads="1"/>
          </p:cNvSpPr>
          <p:nvPr>
            <p:ph idx="1"/>
          </p:nvPr>
        </p:nvSpPr>
        <p:spPr>
          <a:xfrm>
            <a:off x="250825" y="1339850"/>
            <a:ext cx="8137525" cy="5329238"/>
          </a:xfrm>
        </p:spPr>
        <p:txBody>
          <a:bodyPr/>
          <a:lstStyle/>
          <a:p>
            <a:pPr marL="0" indent="0" eaLnBrk="1" hangingPunct="1">
              <a:buFont typeface="Wingdings" pitchFamily="2" charset="2"/>
              <a:buNone/>
            </a:pPr>
            <a:r>
              <a:rPr lang="zh-CN" altLang="en-US" dirty="0">
                <a:solidFill>
                  <a:schemeClr val="folHlink"/>
                </a:solidFill>
                <a:latin typeface="黑体" panose="02010609060101010101" pitchFamily="49" charset="-122"/>
              </a:rPr>
              <a:t>罗素</a:t>
            </a:r>
            <a:r>
              <a:rPr lang="zh-CN" altLang="en-US" dirty="0">
                <a:solidFill>
                  <a:schemeClr val="folHlink"/>
                </a:solidFill>
              </a:rPr>
              <a:t> </a:t>
            </a:r>
            <a:r>
              <a:rPr lang="en-US" altLang="zh-CN" dirty="0">
                <a:solidFill>
                  <a:schemeClr val="folHlink"/>
                </a:solidFill>
                <a:latin typeface="黑体" panose="02010609060101010101" pitchFamily="49" charset="-122"/>
              </a:rPr>
              <a:t>(</a:t>
            </a:r>
            <a:r>
              <a:rPr lang="en-US" altLang="zh-CN" dirty="0" err="1">
                <a:solidFill>
                  <a:schemeClr val="folHlink"/>
                </a:solidFill>
              </a:rPr>
              <a:t>russell</a:t>
            </a:r>
            <a:r>
              <a:rPr lang="en-US" altLang="zh-CN" dirty="0">
                <a:solidFill>
                  <a:schemeClr val="folHlink"/>
                </a:solidFill>
                <a:latin typeface="黑体" panose="02010609060101010101" pitchFamily="49" charset="-122"/>
              </a:rPr>
              <a:t>)</a:t>
            </a:r>
            <a:r>
              <a:rPr lang="zh-CN" altLang="en-US" dirty="0">
                <a:solidFill>
                  <a:schemeClr val="folHlink"/>
                </a:solidFill>
                <a:latin typeface="黑体" panose="02010609060101010101" pitchFamily="49" charset="-122"/>
              </a:rPr>
              <a:t>的理发师悖论</a:t>
            </a:r>
          </a:p>
          <a:p>
            <a:pPr marL="0" indent="0" eaLnBrk="1" hangingPunct="1">
              <a:lnSpc>
                <a:spcPct val="115000"/>
              </a:lnSpc>
              <a:buFont typeface="Wingdings" pitchFamily="2" charset="2"/>
              <a:buNone/>
            </a:pPr>
            <a:r>
              <a:rPr lang="zh-CN" altLang="en-US" dirty="0">
                <a:latin typeface="宋体" panose="02010600030101010101" pitchFamily="2" charset="-122"/>
              </a:rPr>
              <a:t>某村镇一名理发师贴出告示：“我专门为不给自己刮脸的人刮脸。”</a:t>
            </a:r>
            <a:endParaRPr lang="en-US" altLang="zh-CN" dirty="0">
              <a:latin typeface="宋体" panose="02010600030101010101" pitchFamily="2" charset="-122"/>
            </a:endParaRPr>
          </a:p>
          <a:p>
            <a:pPr marL="0" indent="0" eaLnBrk="1" hangingPunct="1">
              <a:lnSpc>
                <a:spcPct val="115000"/>
              </a:lnSpc>
              <a:buFont typeface="Wingdings" pitchFamily="2" charset="2"/>
              <a:buNone/>
            </a:pPr>
            <a:r>
              <a:rPr lang="zh-CN" altLang="en-US" dirty="0">
                <a:latin typeface="宋体" panose="02010600030101010101" pitchFamily="2" charset="-122"/>
              </a:rPr>
              <a:t>问理发师的脸该由谁来刮？</a:t>
            </a:r>
            <a:endParaRPr lang="en-US" altLang="zh-CN" dirty="0">
              <a:latin typeface="宋体" panose="02010600030101010101" pitchFamily="2" charset="-122"/>
            </a:endParaRPr>
          </a:p>
          <a:p>
            <a:pPr marL="0" indent="0" eaLnBrk="1" hangingPunct="1">
              <a:lnSpc>
                <a:spcPct val="115000"/>
              </a:lnSpc>
              <a:buFont typeface="Wingdings" pitchFamily="2" charset="2"/>
              <a:buNone/>
            </a:pPr>
            <a:r>
              <a:rPr lang="zh-CN" altLang="en-US" dirty="0">
                <a:latin typeface="KaiTi" panose="02010609060101010101" pitchFamily="49" charset="-122"/>
                <a:ea typeface="KaiTi" panose="02010609060101010101" pitchFamily="49" charset="-122"/>
              </a:rPr>
              <a:t>若他不给自己刮脸，他成了不给自己刮脸的人，因此他应为自己刮脸。反之，若他给自己刮脸，他成了为自己刮脸的人，因此他不能给自己刮脸。这种“由不为变成为”，又“由为变成不为”的情况构成了矛盾，就成了悖论。</a:t>
            </a:r>
          </a:p>
        </p:txBody>
      </p:sp>
      <p:sp>
        <p:nvSpPr>
          <p:cNvPr id="25604" name="幻灯片编号占位符 3">
            <a:extLst>
              <a:ext uri="{FF2B5EF4-FFF2-40B4-BE49-F238E27FC236}">
                <a16:creationId xmlns:a16="http://schemas.microsoft.com/office/drawing/2014/main" id="{9C48BE40-0EFB-7A40-A797-94B6FF29FC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AB3F506-50BA-514C-A2F0-8854630D4E50}" type="slidenum">
              <a:rPr lang="en-US" altLang="zh-CN" sz="1400" b="0" smtClean="0">
                <a:ea typeface="宋体" panose="02010600030101010101" pitchFamily="2" charset="-122"/>
              </a:rPr>
              <a:pPr>
                <a:lnSpc>
                  <a:spcPct val="100000"/>
                </a:lnSpc>
                <a:spcBef>
                  <a:spcPct val="0"/>
                </a:spcBef>
                <a:buClrTx/>
                <a:buSzTx/>
                <a:buFontTx/>
                <a:buNone/>
              </a:pPr>
              <a:t>11</a:t>
            </a:fld>
            <a:endParaRPr lang="en-US" altLang="zh-CN" sz="1400" b="0">
              <a:ea typeface="宋体" panose="02010600030101010101" pitchFamily="2" charset="-122"/>
            </a:endParaRPr>
          </a:p>
        </p:txBody>
      </p:sp>
    </p:spTree>
    <p:extLst>
      <p:ext uri="{BB962C8B-B14F-4D97-AF65-F5344CB8AC3E}">
        <p14:creationId xmlns:p14="http://schemas.microsoft.com/office/powerpoint/2010/main" val="23440518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blinds(horizontal)">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blinds(horizontal)">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22" dur="500"/>
                                        <p:tgtEl>
                                          <p:spTgt spid="248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F2C41D41-A105-704E-AC0C-69C60DF42E35}"/>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命题与真值</a:t>
            </a:r>
            <a:r>
              <a:rPr lang="en-US" altLang="zh-CN" sz="3600" dirty="0">
                <a:latin typeface="黑体" panose="02010609060101010101" pitchFamily="49" charset="-122"/>
              </a:rPr>
              <a:t>—</a:t>
            </a:r>
            <a:r>
              <a:rPr lang="zh-CN" altLang="en-US" sz="3600" dirty="0">
                <a:latin typeface="黑体" panose="02010609060101010101" pitchFamily="49" charset="-122"/>
              </a:rPr>
              <a:t>例题</a:t>
            </a:r>
          </a:p>
        </p:txBody>
      </p:sp>
      <p:sp>
        <p:nvSpPr>
          <p:cNvPr id="26627" name="幻灯片编号占位符 2">
            <a:extLst>
              <a:ext uri="{FF2B5EF4-FFF2-40B4-BE49-F238E27FC236}">
                <a16:creationId xmlns:a16="http://schemas.microsoft.com/office/drawing/2014/main" id="{51E5615E-F1D9-7942-B970-3D094EC09E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F37D9903-0DD6-EF43-8D4A-1CC636B18F8A}" type="slidenum">
              <a:rPr lang="en-US" altLang="zh-CN" sz="1400" b="0" smtClean="0">
                <a:ea typeface="宋体" panose="02010600030101010101" pitchFamily="2" charset="-122"/>
              </a:rPr>
              <a:pPr>
                <a:lnSpc>
                  <a:spcPct val="100000"/>
                </a:lnSpc>
                <a:spcBef>
                  <a:spcPct val="0"/>
                </a:spcBef>
                <a:buClrTx/>
                <a:buSzTx/>
                <a:buFontTx/>
                <a:buNone/>
              </a:pPr>
              <a:t>12</a:t>
            </a:fld>
            <a:endParaRPr lang="en-US" altLang="zh-CN" sz="1400" b="0">
              <a:ea typeface="宋体" panose="02010600030101010101" pitchFamily="2" charset="-122"/>
            </a:endParaRPr>
          </a:p>
        </p:txBody>
      </p:sp>
      <p:sp>
        <p:nvSpPr>
          <p:cNvPr id="7170" name="Text Box 2">
            <a:extLst>
              <a:ext uri="{FF2B5EF4-FFF2-40B4-BE49-F238E27FC236}">
                <a16:creationId xmlns:a16="http://schemas.microsoft.com/office/drawing/2014/main" id="{9B9451AC-C31C-42A8-9FAF-E884B7FDCB1D}"/>
              </a:ext>
            </a:extLst>
          </p:cNvPr>
          <p:cNvSpPr txBox="1">
            <a:spLocks noChangeArrowheads="1"/>
          </p:cNvSpPr>
          <p:nvPr/>
        </p:nvSpPr>
        <p:spPr bwMode="auto">
          <a:xfrm>
            <a:off x="1676400" y="1066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endParaRPr lang="x-none" altLang="x-none" b="0">
              <a:latin typeface="Tahoma" charset="0"/>
              <a:ea typeface="宋体" charset="-122"/>
            </a:endParaRPr>
          </a:p>
        </p:txBody>
      </p:sp>
      <p:sp>
        <p:nvSpPr>
          <p:cNvPr id="7172" name="Rectangle 4">
            <a:extLst>
              <a:ext uri="{FF2B5EF4-FFF2-40B4-BE49-F238E27FC236}">
                <a16:creationId xmlns:a16="http://schemas.microsoft.com/office/drawing/2014/main" id="{8EDA02F2-A716-4CEE-9099-B3B2A831E6C9}"/>
              </a:ext>
            </a:extLst>
          </p:cNvPr>
          <p:cNvSpPr>
            <a:spLocks noChangeArrowheads="1"/>
          </p:cNvSpPr>
          <p:nvPr/>
        </p:nvSpPr>
        <p:spPr bwMode="auto">
          <a:xfrm>
            <a:off x="468313" y="1412738"/>
            <a:ext cx="8458200" cy="50387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例</a:t>
            </a:r>
            <a:r>
              <a:rPr lang="en-US" altLang="zh-CN" dirty="0">
                <a:solidFill>
                  <a:srgbClr val="000000"/>
                </a:solidFill>
                <a:ea typeface="宋体" panose="02010600030101010101" pitchFamily="2" charset="-122"/>
              </a:rPr>
              <a:t>1 </a:t>
            </a:r>
            <a:r>
              <a:rPr lang="zh-CN" altLang="en-US" dirty="0">
                <a:solidFill>
                  <a:srgbClr val="000000"/>
                </a:solidFill>
                <a:ea typeface="宋体" panose="02010600030101010101" pitchFamily="2" charset="-122"/>
              </a:rPr>
              <a:t>下列句子中哪些是命题？  　</a:t>
            </a:r>
          </a:p>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(1)  </a:t>
            </a:r>
            <a:r>
              <a:rPr lang="zh-CN" altLang="en-US" dirty="0">
                <a:solidFill>
                  <a:srgbClr val="000000"/>
                </a:solidFill>
                <a:ea typeface="宋体" panose="02010600030101010101" pitchFamily="2" charset="-122"/>
              </a:rPr>
              <a:t>雪是白的</a:t>
            </a:r>
            <a:r>
              <a:rPr lang="en-US" altLang="zh-CN" dirty="0">
                <a:solidFill>
                  <a:srgbClr val="000000"/>
                </a:solidFill>
                <a:ea typeface="宋体" panose="02010600030101010101" pitchFamily="2" charset="-122"/>
              </a:rPr>
              <a:t>.</a:t>
            </a:r>
          </a:p>
          <a:p>
            <a:pPr eaLnBrk="1" hangingPunct="1">
              <a:lnSpc>
                <a:spcPct val="120000"/>
              </a:lnSpc>
              <a:spcBef>
                <a:spcPct val="20000"/>
              </a:spcBef>
              <a:buClrTx/>
              <a:buSzTx/>
              <a:buFontTx/>
              <a:buNone/>
            </a:pPr>
            <a:r>
              <a:rPr kumimoji="0" lang="en-US" altLang="zh-CN" dirty="0">
                <a:solidFill>
                  <a:srgbClr val="000000"/>
                </a:solidFill>
                <a:ea typeface="宋体" panose="02010600030101010101" pitchFamily="2" charset="-122"/>
              </a:rPr>
              <a:t>(2</a:t>
            </a:r>
            <a:r>
              <a:rPr lang="en-US" altLang="zh-CN" dirty="0">
                <a:solidFill>
                  <a:srgbClr val="000000"/>
                </a:solidFill>
                <a:ea typeface="宋体" panose="02010600030101010101" pitchFamily="2" charset="-122"/>
              </a:rPr>
              <a:t>)  </a:t>
            </a:r>
            <a:r>
              <a:rPr lang="zh-CN" altLang="en-US" dirty="0">
                <a:solidFill>
                  <a:srgbClr val="000000"/>
                </a:solidFill>
                <a:ea typeface="宋体" panose="02010600030101010101" pitchFamily="2" charset="-122"/>
              </a:rPr>
              <a:t>好大的雪啊！</a:t>
            </a:r>
          </a:p>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(3)  </a:t>
            </a:r>
            <a:r>
              <a:rPr lang="zh-CN" altLang="en-US" dirty="0">
                <a:solidFill>
                  <a:srgbClr val="000000"/>
                </a:solidFill>
                <a:ea typeface="宋体" panose="02010600030101010101" pitchFamily="2" charset="-122"/>
              </a:rPr>
              <a:t>合数必有素数因子</a:t>
            </a:r>
            <a:r>
              <a:rPr lang="en-US" altLang="zh-CN" dirty="0">
                <a:solidFill>
                  <a:srgbClr val="000000"/>
                </a:solidFill>
                <a:ea typeface="宋体" panose="02010600030101010101" pitchFamily="2" charset="-122"/>
              </a:rPr>
              <a:t>. </a:t>
            </a:r>
          </a:p>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(4)  8</a:t>
            </a:r>
            <a:r>
              <a:rPr lang="zh-CN" altLang="en-US" dirty="0">
                <a:solidFill>
                  <a:srgbClr val="000000"/>
                </a:solidFill>
                <a:ea typeface="宋体" panose="02010600030101010101" pitchFamily="2" charset="-122"/>
              </a:rPr>
              <a:t>大于</a:t>
            </a:r>
            <a:r>
              <a:rPr lang="en-US" altLang="zh-CN" dirty="0">
                <a:solidFill>
                  <a:srgbClr val="000000"/>
                </a:solidFill>
                <a:ea typeface="宋体" panose="02010600030101010101" pitchFamily="2" charset="-122"/>
              </a:rPr>
              <a:t>12</a:t>
            </a:r>
            <a:r>
              <a:rPr lang="zh-CN" altLang="en-US" dirty="0">
                <a:solidFill>
                  <a:srgbClr val="000000"/>
                </a:solidFill>
                <a:ea typeface="宋体" panose="02010600030101010101" pitchFamily="2" charset="-122"/>
              </a:rPr>
              <a:t>吗？</a:t>
            </a:r>
          </a:p>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(5) </a:t>
            </a:r>
            <a:r>
              <a:rPr lang="zh-CN" altLang="en-US" dirty="0">
                <a:solidFill>
                  <a:srgbClr val="000000"/>
                </a:solidFill>
                <a:ea typeface="宋体" panose="02010600030101010101" pitchFamily="2" charset="-122"/>
              </a:rPr>
              <a:t>请勿吸烟</a:t>
            </a:r>
            <a:r>
              <a:rPr lang="en-US" altLang="zh-CN" dirty="0">
                <a:solidFill>
                  <a:srgbClr val="000000"/>
                </a:solidFill>
                <a:ea typeface="宋体" panose="02010600030101010101" pitchFamily="2" charset="-122"/>
              </a:rPr>
              <a:t>.</a:t>
            </a:r>
          </a:p>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(6) </a:t>
            </a:r>
            <a:r>
              <a:rPr lang="zh-CN" altLang="en-US" dirty="0">
                <a:solidFill>
                  <a:srgbClr val="000000"/>
                </a:solidFill>
                <a:ea typeface="宋体" panose="02010600030101010101" pitchFamily="2" charset="-122"/>
              </a:rPr>
              <a:t>这句话是假话。</a:t>
            </a:r>
          </a:p>
          <a:p>
            <a:pPr eaLnBrk="1" hangingPunct="1">
              <a:lnSpc>
                <a:spcPct val="120000"/>
              </a:lnSpc>
              <a:spcBef>
                <a:spcPct val="20000"/>
              </a:spcBef>
              <a:buClrTx/>
              <a:buSzTx/>
              <a:buFontTx/>
              <a:buNone/>
            </a:pPr>
            <a:r>
              <a:rPr lang="en-US" altLang="zh-CN" dirty="0">
                <a:solidFill>
                  <a:srgbClr val="000000"/>
                </a:solidFill>
                <a:ea typeface="宋体" panose="02010600030101010101" pitchFamily="2" charset="-122"/>
              </a:rPr>
              <a:t>(7) 2+5=8</a:t>
            </a:r>
          </a:p>
        </p:txBody>
      </p:sp>
      <p:sp>
        <p:nvSpPr>
          <p:cNvPr id="7174" name="Text Box 6">
            <a:extLst>
              <a:ext uri="{FF2B5EF4-FFF2-40B4-BE49-F238E27FC236}">
                <a16:creationId xmlns:a16="http://schemas.microsoft.com/office/drawing/2014/main" id="{6DB85039-A1C0-4E65-AE86-CDA07139C1C3}"/>
              </a:ext>
            </a:extLst>
          </p:cNvPr>
          <p:cNvSpPr txBox="1">
            <a:spLocks noChangeArrowheads="1"/>
          </p:cNvSpPr>
          <p:nvPr/>
        </p:nvSpPr>
        <p:spPr bwMode="auto">
          <a:xfrm>
            <a:off x="5895402" y="2025621"/>
            <a:ext cx="1524000" cy="51911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kumimoji="0" lang="zh-CN" altLang="en-US" dirty="0">
                <a:solidFill>
                  <a:schemeClr val="bg2"/>
                </a:solidFill>
                <a:latin typeface="FangSong" panose="02010609060101010101" pitchFamily="49" charset="-122"/>
                <a:ea typeface="FangSong" panose="02010609060101010101" pitchFamily="49" charset="-122"/>
              </a:rPr>
              <a:t>真命题</a:t>
            </a:r>
          </a:p>
        </p:txBody>
      </p:sp>
      <p:sp>
        <p:nvSpPr>
          <p:cNvPr id="7175" name="Text Box 7">
            <a:extLst>
              <a:ext uri="{FF2B5EF4-FFF2-40B4-BE49-F238E27FC236}">
                <a16:creationId xmlns:a16="http://schemas.microsoft.com/office/drawing/2014/main" id="{BA565B34-B19C-48D9-BBD4-0423015D1E9B}"/>
              </a:ext>
            </a:extLst>
          </p:cNvPr>
          <p:cNvSpPr txBox="1">
            <a:spLocks noChangeArrowheads="1"/>
          </p:cNvSpPr>
          <p:nvPr/>
        </p:nvSpPr>
        <p:spPr bwMode="auto">
          <a:xfrm>
            <a:off x="5895402" y="2673321"/>
            <a:ext cx="3129014"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不是命题</a:t>
            </a:r>
            <a:r>
              <a:rPr lang="en-US" altLang="zh-CN" dirty="0">
                <a:solidFill>
                  <a:schemeClr val="bg2"/>
                </a:solidFill>
                <a:latin typeface="FangSong" panose="02010609060101010101" pitchFamily="49" charset="-122"/>
                <a:ea typeface="FangSong" panose="02010609060101010101" pitchFamily="49" charset="-122"/>
              </a:rPr>
              <a:t>,</a:t>
            </a:r>
            <a:r>
              <a:rPr kumimoji="0" lang="zh-CN" altLang="en-US" dirty="0">
                <a:solidFill>
                  <a:schemeClr val="bg2"/>
                </a:solidFill>
                <a:latin typeface="FangSong" panose="02010609060101010101" pitchFamily="49" charset="-122"/>
                <a:ea typeface="FangSong" panose="02010609060101010101" pitchFamily="49" charset="-122"/>
              </a:rPr>
              <a:t>感叹句</a:t>
            </a:r>
          </a:p>
        </p:txBody>
      </p:sp>
      <p:sp>
        <p:nvSpPr>
          <p:cNvPr id="7176" name="Text Box 8">
            <a:extLst>
              <a:ext uri="{FF2B5EF4-FFF2-40B4-BE49-F238E27FC236}">
                <a16:creationId xmlns:a16="http://schemas.microsoft.com/office/drawing/2014/main" id="{04F9ABCF-B314-4236-BEF7-6A038471DBAE}"/>
              </a:ext>
            </a:extLst>
          </p:cNvPr>
          <p:cNvSpPr txBox="1">
            <a:spLocks noChangeArrowheads="1"/>
          </p:cNvSpPr>
          <p:nvPr/>
        </p:nvSpPr>
        <p:spPr bwMode="auto">
          <a:xfrm>
            <a:off x="5895402" y="3265459"/>
            <a:ext cx="1524000" cy="5191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kumimoji="0" lang="zh-CN" altLang="en-US" dirty="0">
                <a:solidFill>
                  <a:schemeClr val="bg2"/>
                </a:solidFill>
                <a:latin typeface="FangSong" panose="02010609060101010101" pitchFamily="49" charset="-122"/>
                <a:ea typeface="FangSong" panose="02010609060101010101" pitchFamily="49" charset="-122"/>
              </a:rPr>
              <a:t>真命题</a:t>
            </a:r>
          </a:p>
        </p:txBody>
      </p:sp>
      <p:sp>
        <p:nvSpPr>
          <p:cNvPr id="7177" name="Text Box 9">
            <a:extLst>
              <a:ext uri="{FF2B5EF4-FFF2-40B4-BE49-F238E27FC236}">
                <a16:creationId xmlns:a16="http://schemas.microsoft.com/office/drawing/2014/main" id="{08179F3D-2556-42FA-82A0-CC646E2615F0}"/>
              </a:ext>
            </a:extLst>
          </p:cNvPr>
          <p:cNvSpPr txBox="1">
            <a:spLocks noChangeArrowheads="1"/>
          </p:cNvSpPr>
          <p:nvPr/>
        </p:nvSpPr>
        <p:spPr bwMode="auto">
          <a:xfrm>
            <a:off x="5895402" y="3897284"/>
            <a:ext cx="3295833"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不是命题</a:t>
            </a:r>
            <a:r>
              <a:rPr lang="en-US" altLang="zh-CN" dirty="0">
                <a:solidFill>
                  <a:schemeClr val="bg2"/>
                </a:solidFill>
                <a:latin typeface="FangSong" panose="02010609060101010101" pitchFamily="49" charset="-122"/>
                <a:ea typeface="FangSong" panose="02010609060101010101" pitchFamily="49" charset="-122"/>
              </a:rPr>
              <a:t>,</a:t>
            </a:r>
            <a:r>
              <a:rPr kumimoji="0" lang="zh-CN" altLang="en-US" dirty="0">
                <a:solidFill>
                  <a:schemeClr val="bg2"/>
                </a:solidFill>
                <a:latin typeface="FangSong" panose="02010609060101010101" pitchFamily="49" charset="-122"/>
                <a:ea typeface="FangSong" panose="02010609060101010101" pitchFamily="49" charset="-122"/>
              </a:rPr>
              <a:t>疑问句</a:t>
            </a:r>
          </a:p>
        </p:txBody>
      </p:sp>
      <p:sp>
        <p:nvSpPr>
          <p:cNvPr id="7178" name="Text Box 10">
            <a:extLst>
              <a:ext uri="{FF2B5EF4-FFF2-40B4-BE49-F238E27FC236}">
                <a16:creationId xmlns:a16="http://schemas.microsoft.com/office/drawing/2014/main" id="{9AFC025A-2505-45ED-BF78-70AA7A332E60}"/>
              </a:ext>
            </a:extLst>
          </p:cNvPr>
          <p:cNvSpPr txBox="1">
            <a:spLocks noChangeArrowheads="1"/>
          </p:cNvSpPr>
          <p:nvPr/>
        </p:nvSpPr>
        <p:spPr bwMode="auto">
          <a:xfrm>
            <a:off x="5895402" y="4489421"/>
            <a:ext cx="3129013"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zh-CN" altLang="en-US" sz="2800" dirty="0">
                <a:solidFill>
                  <a:schemeClr val="bg2"/>
                </a:solidFill>
                <a:latin typeface="FangSong" panose="02010609060101010101" pitchFamily="49" charset="-122"/>
                <a:ea typeface="FangSong" panose="02010609060101010101" pitchFamily="49" charset="-122"/>
              </a:rPr>
              <a:t>不是命题</a:t>
            </a:r>
            <a:r>
              <a:rPr lang="en-US" altLang="zh-CN" sz="2800" dirty="0">
                <a:solidFill>
                  <a:schemeClr val="bg2"/>
                </a:solidFill>
                <a:latin typeface="FangSong" panose="02010609060101010101" pitchFamily="49" charset="-122"/>
                <a:ea typeface="FangSong" panose="02010609060101010101" pitchFamily="49" charset="-122"/>
              </a:rPr>
              <a:t>,</a:t>
            </a:r>
            <a:r>
              <a:rPr kumimoji="0" lang="zh-CN" altLang="en-US" sz="2800" dirty="0">
                <a:solidFill>
                  <a:schemeClr val="bg2"/>
                </a:solidFill>
                <a:latin typeface="FangSong" panose="02010609060101010101" pitchFamily="49" charset="-122"/>
                <a:ea typeface="FangSong" panose="02010609060101010101" pitchFamily="49" charset="-122"/>
              </a:rPr>
              <a:t>祈使句</a:t>
            </a:r>
          </a:p>
        </p:txBody>
      </p:sp>
      <p:sp>
        <p:nvSpPr>
          <p:cNvPr id="7179" name="Text Box 11">
            <a:extLst>
              <a:ext uri="{FF2B5EF4-FFF2-40B4-BE49-F238E27FC236}">
                <a16:creationId xmlns:a16="http://schemas.microsoft.com/office/drawing/2014/main" id="{96FA6A04-E718-4571-8794-A2E5E72D41DC}"/>
              </a:ext>
            </a:extLst>
          </p:cNvPr>
          <p:cNvSpPr txBox="1">
            <a:spLocks noChangeArrowheads="1"/>
          </p:cNvSpPr>
          <p:nvPr/>
        </p:nvSpPr>
        <p:spPr bwMode="auto">
          <a:xfrm>
            <a:off x="5895402" y="5035521"/>
            <a:ext cx="2933778"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不是命题</a:t>
            </a:r>
            <a:r>
              <a:rPr lang="en-US" altLang="zh-CN" dirty="0">
                <a:solidFill>
                  <a:schemeClr val="bg2"/>
                </a:solidFill>
                <a:latin typeface="FangSong" panose="02010609060101010101" pitchFamily="49" charset="-122"/>
                <a:ea typeface="FangSong" panose="02010609060101010101" pitchFamily="49" charset="-122"/>
              </a:rPr>
              <a:t>,</a:t>
            </a:r>
            <a:r>
              <a:rPr kumimoji="0" lang="zh-CN" altLang="en-US" dirty="0">
                <a:solidFill>
                  <a:schemeClr val="bg2"/>
                </a:solidFill>
                <a:latin typeface="FangSong" panose="02010609060101010101" pitchFamily="49" charset="-122"/>
                <a:ea typeface="FangSong" panose="02010609060101010101" pitchFamily="49" charset="-122"/>
              </a:rPr>
              <a:t>悖论</a:t>
            </a:r>
          </a:p>
        </p:txBody>
      </p:sp>
      <p:sp>
        <p:nvSpPr>
          <p:cNvPr id="7180" name="Text Box 12">
            <a:extLst>
              <a:ext uri="{FF2B5EF4-FFF2-40B4-BE49-F238E27FC236}">
                <a16:creationId xmlns:a16="http://schemas.microsoft.com/office/drawing/2014/main" id="{D192E45C-5F44-4DA2-8FF2-42FAC0C8D2F6}"/>
              </a:ext>
            </a:extLst>
          </p:cNvPr>
          <p:cNvSpPr txBox="1">
            <a:spLocks noChangeArrowheads="1"/>
          </p:cNvSpPr>
          <p:nvPr/>
        </p:nvSpPr>
        <p:spPr bwMode="auto">
          <a:xfrm>
            <a:off x="5895402" y="5626071"/>
            <a:ext cx="1524000" cy="51911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kumimoji="0" lang="zh-CN" altLang="en-US" dirty="0">
                <a:solidFill>
                  <a:schemeClr val="bg2"/>
                </a:solidFill>
                <a:latin typeface="FangSong" panose="02010609060101010101" pitchFamily="49" charset="-122"/>
                <a:ea typeface="FangSong" panose="02010609060101010101" pitchFamily="49" charset="-122"/>
              </a:rPr>
              <a:t>假命题</a:t>
            </a:r>
          </a:p>
        </p:txBody>
      </p:sp>
    </p:spTree>
    <p:extLst>
      <p:ext uri="{BB962C8B-B14F-4D97-AF65-F5344CB8AC3E}">
        <p14:creationId xmlns:p14="http://schemas.microsoft.com/office/powerpoint/2010/main" val="7249165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1+#ppt_w/2"/>
                                          </p:val>
                                        </p:tav>
                                        <p:tav tm="100000">
                                          <p:val>
                                            <p:strVal val="#ppt_x"/>
                                          </p:val>
                                        </p:tav>
                                      </p:tavLst>
                                    </p:anim>
                                    <p:anim calcmode="lin" valueType="num">
                                      <p:cBhvr additive="base">
                                        <p:cTn id="8"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5"/>
                                        </p:tgtEl>
                                        <p:attrNameLst>
                                          <p:attrName>style.visibility</p:attrName>
                                        </p:attrNameLst>
                                      </p:cBhvr>
                                      <p:to>
                                        <p:strVal val="visible"/>
                                      </p:to>
                                    </p:set>
                                    <p:anim calcmode="lin" valueType="num">
                                      <p:cBhvr additive="base">
                                        <p:cTn id="13" dur="500" fill="hold"/>
                                        <p:tgtEl>
                                          <p:spTgt spid="7175"/>
                                        </p:tgtEl>
                                        <p:attrNameLst>
                                          <p:attrName>ppt_x</p:attrName>
                                        </p:attrNameLst>
                                      </p:cBhvr>
                                      <p:tavLst>
                                        <p:tav tm="0">
                                          <p:val>
                                            <p:strVal val="1+#ppt_w/2"/>
                                          </p:val>
                                        </p:tav>
                                        <p:tav tm="100000">
                                          <p:val>
                                            <p:strVal val="#ppt_x"/>
                                          </p:val>
                                        </p:tav>
                                      </p:tavLst>
                                    </p:anim>
                                    <p:anim calcmode="lin" valueType="num">
                                      <p:cBhvr additive="base">
                                        <p:cTn id="14"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76"/>
                                        </p:tgtEl>
                                        <p:attrNameLst>
                                          <p:attrName>style.visibility</p:attrName>
                                        </p:attrNameLst>
                                      </p:cBhvr>
                                      <p:to>
                                        <p:strVal val="visible"/>
                                      </p:to>
                                    </p:set>
                                    <p:anim calcmode="lin" valueType="num">
                                      <p:cBhvr additive="base">
                                        <p:cTn id="19" dur="500" fill="hold"/>
                                        <p:tgtEl>
                                          <p:spTgt spid="7176"/>
                                        </p:tgtEl>
                                        <p:attrNameLst>
                                          <p:attrName>ppt_x</p:attrName>
                                        </p:attrNameLst>
                                      </p:cBhvr>
                                      <p:tavLst>
                                        <p:tav tm="0">
                                          <p:val>
                                            <p:strVal val="1+#ppt_w/2"/>
                                          </p:val>
                                        </p:tav>
                                        <p:tav tm="100000">
                                          <p:val>
                                            <p:strVal val="#ppt_x"/>
                                          </p:val>
                                        </p:tav>
                                      </p:tavLst>
                                    </p:anim>
                                    <p:anim calcmode="lin" valueType="num">
                                      <p:cBhvr additive="base">
                                        <p:cTn id="20"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77"/>
                                        </p:tgtEl>
                                        <p:attrNameLst>
                                          <p:attrName>style.visibility</p:attrName>
                                        </p:attrNameLst>
                                      </p:cBhvr>
                                      <p:to>
                                        <p:strVal val="visible"/>
                                      </p:to>
                                    </p:set>
                                    <p:anim calcmode="lin" valueType="num">
                                      <p:cBhvr additive="base">
                                        <p:cTn id="25" dur="500" fill="hold"/>
                                        <p:tgtEl>
                                          <p:spTgt spid="7177"/>
                                        </p:tgtEl>
                                        <p:attrNameLst>
                                          <p:attrName>ppt_x</p:attrName>
                                        </p:attrNameLst>
                                      </p:cBhvr>
                                      <p:tavLst>
                                        <p:tav tm="0">
                                          <p:val>
                                            <p:strVal val="1+#ppt_w/2"/>
                                          </p:val>
                                        </p:tav>
                                        <p:tav tm="100000">
                                          <p:val>
                                            <p:strVal val="#ppt_x"/>
                                          </p:val>
                                        </p:tav>
                                      </p:tavLst>
                                    </p:anim>
                                    <p:anim calcmode="lin" valueType="num">
                                      <p:cBhvr additive="base">
                                        <p:cTn id="26"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78"/>
                                        </p:tgtEl>
                                        <p:attrNameLst>
                                          <p:attrName>style.visibility</p:attrName>
                                        </p:attrNameLst>
                                      </p:cBhvr>
                                      <p:to>
                                        <p:strVal val="visible"/>
                                      </p:to>
                                    </p:set>
                                    <p:anim calcmode="lin" valueType="num">
                                      <p:cBhvr additive="base">
                                        <p:cTn id="31" dur="500" fill="hold"/>
                                        <p:tgtEl>
                                          <p:spTgt spid="7178"/>
                                        </p:tgtEl>
                                        <p:attrNameLst>
                                          <p:attrName>ppt_x</p:attrName>
                                        </p:attrNameLst>
                                      </p:cBhvr>
                                      <p:tavLst>
                                        <p:tav tm="0">
                                          <p:val>
                                            <p:strVal val="1+#ppt_w/2"/>
                                          </p:val>
                                        </p:tav>
                                        <p:tav tm="100000">
                                          <p:val>
                                            <p:strVal val="#ppt_x"/>
                                          </p:val>
                                        </p:tav>
                                      </p:tavLst>
                                    </p:anim>
                                    <p:anim calcmode="lin" valueType="num">
                                      <p:cBhvr additive="base">
                                        <p:cTn id="32" dur="500" fill="hold"/>
                                        <p:tgtEl>
                                          <p:spTgt spid="717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179"/>
                                        </p:tgtEl>
                                        <p:attrNameLst>
                                          <p:attrName>style.visibility</p:attrName>
                                        </p:attrNameLst>
                                      </p:cBhvr>
                                      <p:to>
                                        <p:strVal val="visible"/>
                                      </p:to>
                                    </p:set>
                                    <p:anim calcmode="lin" valueType="num">
                                      <p:cBhvr additive="base">
                                        <p:cTn id="37" dur="500" fill="hold"/>
                                        <p:tgtEl>
                                          <p:spTgt spid="7179"/>
                                        </p:tgtEl>
                                        <p:attrNameLst>
                                          <p:attrName>ppt_x</p:attrName>
                                        </p:attrNameLst>
                                      </p:cBhvr>
                                      <p:tavLst>
                                        <p:tav tm="0">
                                          <p:val>
                                            <p:strVal val="1+#ppt_w/2"/>
                                          </p:val>
                                        </p:tav>
                                        <p:tav tm="100000">
                                          <p:val>
                                            <p:strVal val="#ppt_x"/>
                                          </p:val>
                                        </p:tav>
                                      </p:tavLst>
                                    </p:anim>
                                    <p:anim calcmode="lin" valueType="num">
                                      <p:cBhvr additive="base">
                                        <p:cTn id="38" dur="500" fill="hold"/>
                                        <p:tgtEl>
                                          <p:spTgt spid="717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180"/>
                                        </p:tgtEl>
                                        <p:attrNameLst>
                                          <p:attrName>style.visibility</p:attrName>
                                        </p:attrNameLst>
                                      </p:cBhvr>
                                      <p:to>
                                        <p:strVal val="visible"/>
                                      </p:to>
                                    </p:set>
                                    <p:anim calcmode="lin" valueType="num">
                                      <p:cBhvr additive="base">
                                        <p:cTn id="43" dur="500" fill="hold"/>
                                        <p:tgtEl>
                                          <p:spTgt spid="7180"/>
                                        </p:tgtEl>
                                        <p:attrNameLst>
                                          <p:attrName>ppt_x</p:attrName>
                                        </p:attrNameLst>
                                      </p:cBhvr>
                                      <p:tavLst>
                                        <p:tav tm="0">
                                          <p:val>
                                            <p:strVal val="1+#ppt_w/2"/>
                                          </p:val>
                                        </p:tav>
                                        <p:tav tm="100000">
                                          <p:val>
                                            <p:strVal val="#ppt_x"/>
                                          </p:val>
                                        </p:tav>
                                      </p:tavLst>
                                    </p:anim>
                                    <p:anim calcmode="lin" valueType="num">
                                      <p:cBhvr additive="base">
                                        <p:cTn id="44" dur="500" fill="hold"/>
                                        <p:tgtEl>
                                          <p:spTgt spid="7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P spid="7175" grpId="0" autoUpdateAnimBg="0"/>
      <p:bldP spid="7176" grpId="0" autoUpdateAnimBg="0"/>
      <p:bldP spid="7177" grpId="0" autoUpdateAnimBg="0"/>
      <p:bldP spid="7178" grpId="0" autoUpdateAnimBg="0"/>
      <p:bldP spid="7179" grpId="0" autoUpdateAnimBg="0"/>
      <p:bldP spid="718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C230FF0-AFC9-1948-B367-59927D662267}"/>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命题与真值</a:t>
            </a:r>
            <a:endParaRPr lang="zh-CN" altLang="en-US" dirty="0"/>
          </a:p>
        </p:txBody>
      </p:sp>
      <p:sp>
        <p:nvSpPr>
          <p:cNvPr id="27651" name="Rectangle 3">
            <a:extLst>
              <a:ext uri="{FF2B5EF4-FFF2-40B4-BE49-F238E27FC236}">
                <a16:creationId xmlns:a16="http://schemas.microsoft.com/office/drawing/2014/main" id="{EFE61225-297A-F34B-B98E-3E6C01BED4AD}"/>
              </a:ext>
            </a:extLst>
          </p:cNvPr>
          <p:cNvSpPr>
            <a:spLocks noGrp="1" noChangeArrowheads="1"/>
          </p:cNvSpPr>
          <p:nvPr>
            <p:ph idx="1"/>
          </p:nvPr>
        </p:nvSpPr>
        <p:spPr>
          <a:xfrm>
            <a:off x="534988" y="1447800"/>
            <a:ext cx="7859712" cy="4167188"/>
          </a:xfrm>
        </p:spPr>
        <p:txBody>
          <a:bodyPr/>
          <a:lstStyle/>
          <a:p>
            <a:pPr eaLnBrk="1" hangingPunct="1">
              <a:spcBef>
                <a:spcPct val="45000"/>
              </a:spcBef>
              <a:buFont typeface="Wingdings" pitchFamily="2" charset="2"/>
              <a:buNone/>
            </a:pPr>
            <a:r>
              <a:rPr lang="zh-CN" altLang="en-US" sz="3200" dirty="0"/>
              <a:t>命题真值的特性</a:t>
            </a:r>
          </a:p>
          <a:p>
            <a:pPr eaLnBrk="1" hangingPunct="1">
              <a:spcBef>
                <a:spcPct val="45000"/>
              </a:spcBef>
              <a:buFont typeface=".Apple Color Emoji UI"/>
              <a:buChar char="🔘"/>
            </a:pPr>
            <a:r>
              <a:rPr lang="en-US" altLang="zh-CN" dirty="0"/>
              <a:t> </a:t>
            </a:r>
            <a:r>
              <a:rPr lang="zh-CN" altLang="en-US" dirty="0"/>
              <a:t>时间性</a:t>
            </a:r>
          </a:p>
          <a:p>
            <a:pPr eaLnBrk="1" hangingPunct="1">
              <a:spcBef>
                <a:spcPct val="45000"/>
              </a:spcBef>
              <a:buFont typeface=".Apple Color Emoji UI"/>
              <a:buChar char="🔘"/>
            </a:pPr>
            <a:r>
              <a:rPr lang="en-US" altLang="zh-CN" dirty="0"/>
              <a:t> </a:t>
            </a:r>
            <a:r>
              <a:rPr lang="zh-CN" altLang="en-US" dirty="0"/>
              <a:t>区域性</a:t>
            </a:r>
            <a:endParaRPr lang="en-US" altLang="zh-CN" dirty="0"/>
          </a:p>
          <a:p>
            <a:pPr eaLnBrk="1" hangingPunct="1">
              <a:spcBef>
                <a:spcPct val="45000"/>
              </a:spcBef>
              <a:buFont typeface=".Apple Color Emoji UI"/>
              <a:buChar char="🔘"/>
            </a:pPr>
            <a:r>
              <a:rPr lang="en-US" altLang="zh-CN" dirty="0"/>
              <a:t> </a:t>
            </a:r>
            <a:r>
              <a:rPr lang="zh-CN" altLang="en-US" dirty="0"/>
              <a:t>标准性</a:t>
            </a:r>
          </a:p>
          <a:p>
            <a:pPr eaLnBrk="1" hangingPunct="1"/>
            <a:endParaRPr lang="zh-CN" altLang="en-US" dirty="0"/>
          </a:p>
          <a:p>
            <a:pPr eaLnBrk="1" hangingPunct="1">
              <a:buFont typeface="Wingdings" pitchFamily="2" charset="2"/>
              <a:buNone/>
            </a:pPr>
            <a:endParaRPr lang="zh-CN" altLang="en-US" dirty="0"/>
          </a:p>
        </p:txBody>
      </p:sp>
      <p:sp>
        <p:nvSpPr>
          <p:cNvPr id="27652" name="幻灯片编号占位符 3">
            <a:extLst>
              <a:ext uri="{FF2B5EF4-FFF2-40B4-BE49-F238E27FC236}">
                <a16:creationId xmlns:a16="http://schemas.microsoft.com/office/drawing/2014/main" id="{F56DE0B4-AE10-E34B-9D3E-1E48AF29F3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720F2DDE-B545-BC44-9709-294469D5670E}" type="slidenum">
              <a:rPr lang="en-US" altLang="zh-CN" sz="1400" b="0" smtClean="0">
                <a:ea typeface="宋体" panose="02010600030101010101" pitchFamily="2" charset="-122"/>
              </a:rPr>
              <a:pPr>
                <a:lnSpc>
                  <a:spcPct val="100000"/>
                </a:lnSpc>
                <a:spcBef>
                  <a:spcPct val="0"/>
                </a:spcBef>
                <a:buClrTx/>
                <a:buSzTx/>
                <a:buFontTx/>
                <a:buNone/>
              </a:pPr>
              <a:t>13</a:t>
            </a:fld>
            <a:endParaRPr lang="en-US" altLang="zh-CN" sz="1400" b="0">
              <a:ea typeface="宋体" panose="02010600030101010101" pitchFamily="2" charset="-122"/>
            </a:endParaRPr>
          </a:p>
        </p:txBody>
      </p:sp>
    </p:spTree>
    <p:extLst>
      <p:ext uri="{BB962C8B-B14F-4D97-AF65-F5344CB8AC3E}">
        <p14:creationId xmlns:p14="http://schemas.microsoft.com/office/powerpoint/2010/main" val="1532676957"/>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FA8A1FB-FADD-624B-9857-8BC96F5894A5}"/>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命题与真值</a:t>
            </a:r>
          </a:p>
        </p:txBody>
      </p:sp>
      <p:sp>
        <p:nvSpPr>
          <p:cNvPr id="28675" name="Rectangle 3">
            <a:extLst>
              <a:ext uri="{FF2B5EF4-FFF2-40B4-BE49-F238E27FC236}">
                <a16:creationId xmlns:a16="http://schemas.microsoft.com/office/drawing/2014/main" id="{E1B6BE96-4625-2549-B8A8-CF7308854E0D}"/>
              </a:ext>
            </a:extLst>
          </p:cNvPr>
          <p:cNvSpPr>
            <a:spLocks noGrp="1" noChangeArrowheads="1"/>
          </p:cNvSpPr>
          <p:nvPr>
            <p:ph idx="1"/>
          </p:nvPr>
        </p:nvSpPr>
        <p:spPr>
          <a:xfrm>
            <a:off x="395288" y="1482436"/>
            <a:ext cx="8208962" cy="4441253"/>
          </a:xfrm>
          <a:ln>
            <a:noFill/>
            <a:headEnd/>
            <a:tailEnd/>
          </a:ln>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pitchFamily="2" charset="2"/>
              <a:buNone/>
            </a:pPr>
            <a:r>
              <a:rPr lang="zh-CN" altLang="en-US" dirty="0">
                <a:solidFill>
                  <a:schemeClr val="bg2"/>
                </a:solidFill>
                <a:latin typeface="SimSun" panose="02010600030101010101" pitchFamily="2" charset="-122"/>
                <a:ea typeface="SimSun" panose="02010600030101010101" pitchFamily="2" charset="-122"/>
              </a:rPr>
              <a:t>例</a:t>
            </a:r>
            <a:r>
              <a:rPr lang="en-US" altLang="zh-CN" dirty="0">
                <a:solidFill>
                  <a:schemeClr val="bg2"/>
                </a:solidFill>
                <a:latin typeface="SimSun" panose="02010600030101010101" pitchFamily="2" charset="-122"/>
                <a:ea typeface="SimSun" panose="02010600030101010101" pitchFamily="2" charset="-122"/>
              </a:rPr>
              <a:t>2  </a:t>
            </a:r>
            <a:r>
              <a:rPr lang="zh-CN" altLang="en-US" dirty="0">
                <a:solidFill>
                  <a:schemeClr val="bg2"/>
                </a:solidFill>
                <a:latin typeface="SimSun" panose="02010600030101010101" pitchFamily="2" charset="-122"/>
                <a:ea typeface="SimSun" panose="02010600030101010101" pitchFamily="2" charset="-122"/>
              </a:rPr>
              <a:t>判断下列句子是否命题</a:t>
            </a:r>
            <a:r>
              <a:rPr lang="en-US" altLang="zh-CN" dirty="0">
                <a:solidFill>
                  <a:schemeClr val="bg2"/>
                </a:solidFill>
                <a:latin typeface="SimSun" panose="02010600030101010101" pitchFamily="2" charset="-122"/>
                <a:ea typeface="SimSun" panose="02010600030101010101" pitchFamily="2" charset="-122"/>
              </a:rPr>
              <a:t>, </a:t>
            </a:r>
            <a:r>
              <a:rPr lang="zh-CN" altLang="en-US" dirty="0">
                <a:solidFill>
                  <a:schemeClr val="bg2"/>
                </a:solidFill>
                <a:latin typeface="SimSun" panose="02010600030101010101" pitchFamily="2" charset="-122"/>
                <a:ea typeface="SimSun" panose="02010600030101010101" pitchFamily="2" charset="-122"/>
              </a:rPr>
              <a:t>是命题的给出真值。</a:t>
            </a:r>
          </a:p>
          <a:p>
            <a:pPr eaLnBrk="1" hangingPunct="1">
              <a:buFont typeface="Wingdings" pitchFamily="2" charset="2"/>
              <a:buNone/>
            </a:pPr>
            <a:r>
              <a:rPr lang="en-US" altLang="zh-CN" dirty="0">
                <a:solidFill>
                  <a:schemeClr val="bg2"/>
                </a:solidFill>
                <a:latin typeface="SimSun" panose="02010600030101010101" pitchFamily="2" charset="-122"/>
                <a:ea typeface="SimSun" panose="02010600030101010101" pitchFamily="2" charset="-122"/>
              </a:rPr>
              <a:t>1. </a:t>
            </a:r>
            <a:r>
              <a:rPr lang="zh-CN" altLang="en-US" dirty="0">
                <a:solidFill>
                  <a:schemeClr val="bg2"/>
                </a:solidFill>
                <a:latin typeface="SimSun" panose="02010600030101010101" pitchFamily="2" charset="-122"/>
                <a:ea typeface="SimSun" panose="02010600030101010101" pitchFamily="2" charset="-122"/>
              </a:rPr>
              <a:t>我是教师。</a:t>
            </a:r>
          </a:p>
          <a:p>
            <a:pPr eaLnBrk="1" hangingPunct="1">
              <a:buFont typeface="Wingdings" pitchFamily="2" charset="2"/>
              <a:buNone/>
            </a:pPr>
            <a:r>
              <a:rPr lang="en-US" altLang="zh-CN" dirty="0">
                <a:solidFill>
                  <a:schemeClr val="bg2"/>
                </a:solidFill>
                <a:latin typeface="SimSun" panose="02010600030101010101" pitchFamily="2" charset="-122"/>
                <a:ea typeface="SimSun" panose="02010600030101010101" pitchFamily="2" charset="-122"/>
              </a:rPr>
              <a:t>2.</a:t>
            </a:r>
            <a:r>
              <a:rPr lang="zh-CN" altLang="en-US" dirty="0">
                <a:solidFill>
                  <a:schemeClr val="bg2"/>
                </a:solidFill>
                <a:latin typeface="SimSun" panose="02010600030101010101" pitchFamily="2" charset="-122"/>
                <a:ea typeface="SimSun" panose="02010600030101010101" pitchFamily="2" charset="-122"/>
              </a:rPr>
              <a:t> 太阳系以外的星球上有生物。</a:t>
            </a:r>
          </a:p>
          <a:p>
            <a:pPr eaLnBrk="1" hangingPunct="1">
              <a:buFont typeface="Wingdings" pitchFamily="2" charset="2"/>
              <a:buNone/>
            </a:pPr>
            <a:r>
              <a:rPr lang="en-US" altLang="zh-CN" dirty="0">
                <a:solidFill>
                  <a:schemeClr val="bg2"/>
                </a:solidFill>
                <a:latin typeface="SimSun" panose="02010600030101010101" pitchFamily="2" charset="-122"/>
                <a:ea typeface="SimSun" panose="02010600030101010101" pitchFamily="2" charset="-122"/>
              </a:rPr>
              <a:t>3. </a:t>
            </a:r>
            <a:r>
              <a:rPr lang="zh-CN" altLang="en-US" dirty="0">
                <a:solidFill>
                  <a:schemeClr val="bg2"/>
                </a:solidFill>
                <a:latin typeface="SimSun" panose="02010600030101010101" pitchFamily="2" charset="-122"/>
                <a:ea typeface="SimSun" panose="02010600030101010101" pitchFamily="2" charset="-122"/>
              </a:rPr>
              <a:t>蚊子是鸟类。</a:t>
            </a:r>
          </a:p>
          <a:p>
            <a:pPr eaLnBrk="1" hangingPunct="1">
              <a:buFont typeface="Wingdings" pitchFamily="2" charset="2"/>
              <a:buNone/>
            </a:pPr>
            <a:r>
              <a:rPr lang="en-US" altLang="zh-CN" dirty="0">
                <a:solidFill>
                  <a:schemeClr val="bg2"/>
                </a:solidFill>
                <a:latin typeface="SimSun" panose="02010600030101010101" pitchFamily="2" charset="-122"/>
                <a:ea typeface="SimSun" panose="02010600030101010101" pitchFamily="2" charset="-122"/>
              </a:rPr>
              <a:t>4. </a:t>
            </a:r>
            <a:r>
              <a:rPr lang="zh-CN" altLang="en-US" dirty="0">
                <a:solidFill>
                  <a:schemeClr val="bg2"/>
                </a:solidFill>
                <a:latin typeface="SimSun" panose="02010600030101010101" pitchFamily="2" charset="-122"/>
                <a:ea typeface="SimSun" panose="02010600030101010101" pitchFamily="2" charset="-122"/>
              </a:rPr>
              <a:t>上课去！</a:t>
            </a:r>
          </a:p>
          <a:p>
            <a:pPr eaLnBrk="1" hangingPunct="1">
              <a:buFont typeface="Wingdings" pitchFamily="2" charset="2"/>
              <a:buNone/>
            </a:pPr>
            <a:r>
              <a:rPr lang="en-US" altLang="zh-CN" dirty="0">
                <a:solidFill>
                  <a:schemeClr val="bg2"/>
                </a:solidFill>
                <a:latin typeface="SimSun" panose="02010600030101010101" pitchFamily="2" charset="-122"/>
                <a:ea typeface="SimSun" panose="02010600030101010101" pitchFamily="2" charset="-122"/>
              </a:rPr>
              <a:t>5. </a:t>
            </a:r>
            <a:r>
              <a:rPr lang="zh-CN" altLang="en-US" dirty="0">
                <a:solidFill>
                  <a:schemeClr val="bg2"/>
                </a:solidFill>
                <a:latin typeface="SimSun" panose="02010600030101010101" pitchFamily="2" charset="-122"/>
                <a:ea typeface="SimSun" panose="02010600030101010101" pitchFamily="2" charset="-122"/>
              </a:rPr>
              <a:t>月亮比地球大。</a:t>
            </a:r>
          </a:p>
          <a:p>
            <a:pPr eaLnBrk="1" hangingPunct="1">
              <a:buFont typeface="Wingdings" pitchFamily="2" charset="2"/>
              <a:buNone/>
            </a:pPr>
            <a:r>
              <a:rPr lang="en-US" altLang="zh-CN" dirty="0">
                <a:solidFill>
                  <a:schemeClr val="bg2"/>
                </a:solidFill>
                <a:latin typeface="SimSun" panose="02010600030101010101" pitchFamily="2" charset="-122"/>
                <a:ea typeface="SimSun" panose="02010600030101010101" pitchFamily="2" charset="-122"/>
              </a:rPr>
              <a:t>6. 2021</a:t>
            </a:r>
            <a:r>
              <a:rPr lang="zh-CN" altLang="en-US" dirty="0">
                <a:solidFill>
                  <a:schemeClr val="bg2"/>
                </a:solidFill>
                <a:latin typeface="SimSun" panose="02010600030101010101" pitchFamily="2" charset="-122"/>
                <a:ea typeface="SimSun" panose="02010600030101010101" pitchFamily="2" charset="-122"/>
              </a:rPr>
              <a:t>年</a:t>
            </a:r>
            <a:r>
              <a:rPr lang="en-US" altLang="zh-CN" dirty="0">
                <a:solidFill>
                  <a:schemeClr val="bg2"/>
                </a:solidFill>
                <a:latin typeface="SimSun" panose="02010600030101010101" pitchFamily="2" charset="-122"/>
                <a:ea typeface="SimSun" panose="02010600030101010101" pitchFamily="2" charset="-122"/>
              </a:rPr>
              <a:t>5</a:t>
            </a:r>
            <a:r>
              <a:rPr lang="zh-CN" altLang="en-US" dirty="0">
                <a:solidFill>
                  <a:schemeClr val="bg2"/>
                </a:solidFill>
                <a:latin typeface="SimSun" panose="02010600030101010101" pitchFamily="2" charset="-122"/>
                <a:ea typeface="SimSun" panose="02010600030101010101" pitchFamily="2" charset="-122"/>
              </a:rPr>
              <a:t>月</a:t>
            </a:r>
            <a:r>
              <a:rPr lang="en-US" altLang="zh-CN" dirty="0">
                <a:solidFill>
                  <a:schemeClr val="bg2"/>
                </a:solidFill>
                <a:latin typeface="SimSun" panose="02010600030101010101" pitchFamily="2" charset="-122"/>
                <a:ea typeface="SimSun" panose="02010600030101010101" pitchFamily="2" charset="-122"/>
              </a:rPr>
              <a:t>1</a:t>
            </a:r>
            <a:r>
              <a:rPr lang="zh-CN" altLang="en-US" dirty="0">
                <a:solidFill>
                  <a:schemeClr val="bg2"/>
                </a:solidFill>
                <a:latin typeface="SimSun" panose="02010600030101010101" pitchFamily="2" charset="-122"/>
                <a:ea typeface="SimSun" panose="02010600030101010101" pitchFamily="2" charset="-122"/>
              </a:rPr>
              <a:t>日青岛天气晴好。</a:t>
            </a:r>
          </a:p>
        </p:txBody>
      </p:sp>
      <p:sp>
        <p:nvSpPr>
          <p:cNvPr id="28676" name="幻灯片编号占位符 3">
            <a:extLst>
              <a:ext uri="{FF2B5EF4-FFF2-40B4-BE49-F238E27FC236}">
                <a16:creationId xmlns:a16="http://schemas.microsoft.com/office/drawing/2014/main" id="{74630CEE-0379-EF4C-829D-493EAD1C07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5808F57-174D-274B-A1B4-CAC98F56EE72}" type="slidenum">
              <a:rPr lang="en-US" altLang="zh-CN" sz="1400" b="0" smtClean="0">
                <a:ea typeface="宋体" panose="02010600030101010101" pitchFamily="2" charset="-122"/>
              </a:rPr>
              <a:pPr>
                <a:lnSpc>
                  <a:spcPct val="100000"/>
                </a:lnSpc>
                <a:spcBef>
                  <a:spcPct val="0"/>
                </a:spcBef>
                <a:buClrTx/>
                <a:buSzTx/>
                <a:buFontTx/>
                <a:buNone/>
              </a:pPr>
              <a:t>14</a:t>
            </a:fld>
            <a:endParaRPr lang="en-US" altLang="zh-CN" sz="1400" b="0">
              <a:ea typeface="宋体" panose="02010600030101010101" pitchFamily="2" charset="-122"/>
            </a:endParaRPr>
          </a:p>
        </p:txBody>
      </p:sp>
      <p:sp>
        <p:nvSpPr>
          <p:cNvPr id="5" name="Text Box 6">
            <a:extLst>
              <a:ext uri="{FF2B5EF4-FFF2-40B4-BE49-F238E27FC236}">
                <a16:creationId xmlns:a16="http://schemas.microsoft.com/office/drawing/2014/main" id="{8CF6EDC6-AE54-9749-9E21-78D899245420}"/>
              </a:ext>
            </a:extLst>
          </p:cNvPr>
          <p:cNvSpPr txBox="1">
            <a:spLocks noChangeArrowheads="1"/>
          </p:cNvSpPr>
          <p:nvPr/>
        </p:nvSpPr>
        <p:spPr bwMode="auto">
          <a:xfrm>
            <a:off x="5762624" y="2070591"/>
            <a:ext cx="3181352"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不是，真值不唯一</a:t>
            </a:r>
            <a:endParaRPr kumimoji="0" lang="zh-CN" altLang="en-US" dirty="0">
              <a:solidFill>
                <a:schemeClr val="bg2"/>
              </a:solidFill>
              <a:latin typeface="FangSong" panose="02010609060101010101" pitchFamily="49" charset="-122"/>
              <a:ea typeface="FangSong" panose="02010609060101010101" pitchFamily="49" charset="-122"/>
            </a:endParaRPr>
          </a:p>
        </p:txBody>
      </p:sp>
      <p:sp>
        <p:nvSpPr>
          <p:cNvPr id="6" name="Text Box 6">
            <a:extLst>
              <a:ext uri="{FF2B5EF4-FFF2-40B4-BE49-F238E27FC236}">
                <a16:creationId xmlns:a16="http://schemas.microsoft.com/office/drawing/2014/main" id="{416C1C3A-0712-2044-945E-F519335C0884}"/>
              </a:ext>
            </a:extLst>
          </p:cNvPr>
          <p:cNvSpPr txBox="1">
            <a:spLocks noChangeArrowheads="1"/>
          </p:cNvSpPr>
          <p:nvPr/>
        </p:nvSpPr>
        <p:spPr bwMode="auto">
          <a:xfrm>
            <a:off x="5762623" y="2658746"/>
            <a:ext cx="2559051"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是</a:t>
            </a:r>
            <a:r>
              <a:rPr lang="en-US" altLang="zh-CN" dirty="0">
                <a:solidFill>
                  <a:schemeClr val="bg2"/>
                </a:solidFill>
                <a:latin typeface="FangSong" panose="02010609060101010101" pitchFamily="49" charset="-122"/>
                <a:ea typeface="FangSong" panose="02010609060101010101" pitchFamily="49" charset="-122"/>
              </a:rPr>
              <a:t>,</a:t>
            </a:r>
            <a:r>
              <a:rPr lang="zh-CN" altLang="en-US" dirty="0">
                <a:solidFill>
                  <a:srgbClr val="F252FF"/>
                </a:solidFill>
                <a:latin typeface="FangSong" panose="02010609060101010101" pitchFamily="49" charset="-122"/>
                <a:ea typeface="FangSong" panose="02010609060101010101" pitchFamily="49" charset="-122"/>
              </a:rPr>
              <a:t>真值未知</a:t>
            </a:r>
            <a:endParaRPr kumimoji="0" lang="zh-CN" altLang="en-US" dirty="0">
              <a:solidFill>
                <a:srgbClr val="F252FF"/>
              </a:solidFill>
              <a:latin typeface="FangSong" panose="02010609060101010101" pitchFamily="49" charset="-122"/>
              <a:ea typeface="FangSong" panose="02010609060101010101" pitchFamily="49" charset="-122"/>
            </a:endParaRPr>
          </a:p>
        </p:txBody>
      </p:sp>
      <p:sp>
        <p:nvSpPr>
          <p:cNvPr id="7" name="Text Box 6">
            <a:extLst>
              <a:ext uri="{FF2B5EF4-FFF2-40B4-BE49-F238E27FC236}">
                <a16:creationId xmlns:a16="http://schemas.microsoft.com/office/drawing/2014/main" id="{84CA6437-B4EE-154B-99C3-257B664A9D69}"/>
              </a:ext>
            </a:extLst>
          </p:cNvPr>
          <p:cNvSpPr txBox="1">
            <a:spLocks noChangeArrowheads="1"/>
          </p:cNvSpPr>
          <p:nvPr/>
        </p:nvSpPr>
        <p:spPr bwMode="auto">
          <a:xfrm>
            <a:off x="5762622" y="3247393"/>
            <a:ext cx="2559051"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是</a:t>
            </a:r>
            <a:r>
              <a:rPr lang="en-US" altLang="zh-CN" dirty="0">
                <a:solidFill>
                  <a:schemeClr val="bg2"/>
                </a:solidFill>
                <a:latin typeface="FangSong" panose="02010609060101010101" pitchFamily="49" charset="-122"/>
                <a:ea typeface="FangSong" panose="02010609060101010101" pitchFamily="49" charset="-122"/>
              </a:rPr>
              <a:t>,</a:t>
            </a:r>
            <a:r>
              <a:rPr lang="zh-CN" altLang="en-US" dirty="0">
                <a:solidFill>
                  <a:schemeClr val="bg2"/>
                </a:solidFill>
                <a:latin typeface="FangSong" panose="02010609060101010101" pitchFamily="49" charset="-122"/>
                <a:ea typeface="FangSong" panose="02010609060101010101" pitchFamily="49" charset="-122"/>
              </a:rPr>
              <a:t>假</a:t>
            </a:r>
            <a:endParaRPr kumimoji="0" lang="zh-CN" altLang="en-US" dirty="0">
              <a:solidFill>
                <a:schemeClr val="bg2"/>
              </a:solidFill>
              <a:latin typeface="FangSong" panose="02010609060101010101" pitchFamily="49" charset="-122"/>
              <a:ea typeface="FangSong" panose="02010609060101010101" pitchFamily="49" charset="-122"/>
            </a:endParaRPr>
          </a:p>
        </p:txBody>
      </p:sp>
      <p:sp>
        <p:nvSpPr>
          <p:cNvPr id="8" name="Text Box 6">
            <a:extLst>
              <a:ext uri="{FF2B5EF4-FFF2-40B4-BE49-F238E27FC236}">
                <a16:creationId xmlns:a16="http://schemas.microsoft.com/office/drawing/2014/main" id="{7906E90A-3633-994D-945E-9B40416A4556}"/>
              </a:ext>
            </a:extLst>
          </p:cNvPr>
          <p:cNvSpPr txBox="1">
            <a:spLocks noChangeArrowheads="1"/>
          </p:cNvSpPr>
          <p:nvPr/>
        </p:nvSpPr>
        <p:spPr bwMode="auto">
          <a:xfrm>
            <a:off x="5762621" y="3828952"/>
            <a:ext cx="2559051"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不是</a:t>
            </a:r>
            <a:r>
              <a:rPr lang="en-US" altLang="zh-CN" dirty="0">
                <a:solidFill>
                  <a:schemeClr val="bg2"/>
                </a:solidFill>
                <a:latin typeface="FangSong" panose="02010609060101010101" pitchFamily="49" charset="-122"/>
                <a:ea typeface="FangSong" panose="02010609060101010101" pitchFamily="49" charset="-122"/>
              </a:rPr>
              <a:t>,</a:t>
            </a:r>
            <a:r>
              <a:rPr lang="zh-CN" altLang="en-US" dirty="0">
                <a:solidFill>
                  <a:schemeClr val="bg2"/>
                </a:solidFill>
                <a:latin typeface="FangSong" panose="02010609060101010101" pitchFamily="49" charset="-122"/>
                <a:ea typeface="FangSong" panose="02010609060101010101" pitchFamily="49" charset="-122"/>
              </a:rPr>
              <a:t>祈使句</a:t>
            </a:r>
            <a:endParaRPr kumimoji="0" lang="zh-CN" altLang="en-US" dirty="0">
              <a:solidFill>
                <a:schemeClr val="bg2"/>
              </a:solidFill>
              <a:latin typeface="FangSong" panose="02010609060101010101" pitchFamily="49" charset="-122"/>
              <a:ea typeface="FangSong" panose="02010609060101010101" pitchFamily="49" charset="-122"/>
            </a:endParaRPr>
          </a:p>
        </p:txBody>
      </p:sp>
      <p:sp>
        <p:nvSpPr>
          <p:cNvPr id="9" name="Text Box 6">
            <a:extLst>
              <a:ext uri="{FF2B5EF4-FFF2-40B4-BE49-F238E27FC236}">
                <a16:creationId xmlns:a16="http://schemas.microsoft.com/office/drawing/2014/main" id="{385C419A-DB69-BB40-88E3-7ECE3F8831C8}"/>
              </a:ext>
            </a:extLst>
          </p:cNvPr>
          <p:cNvSpPr txBox="1">
            <a:spLocks noChangeArrowheads="1"/>
          </p:cNvSpPr>
          <p:nvPr/>
        </p:nvSpPr>
        <p:spPr bwMode="auto">
          <a:xfrm>
            <a:off x="5762622" y="4423703"/>
            <a:ext cx="2559051"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是</a:t>
            </a:r>
            <a:r>
              <a:rPr lang="en-US" altLang="zh-CN" dirty="0">
                <a:solidFill>
                  <a:schemeClr val="bg2"/>
                </a:solidFill>
                <a:latin typeface="FangSong" panose="02010609060101010101" pitchFamily="49" charset="-122"/>
                <a:ea typeface="FangSong" panose="02010609060101010101" pitchFamily="49" charset="-122"/>
              </a:rPr>
              <a:t>,</a:t>
            </a:r>
            <a:r>
              <a:rPr lang="zh-CN" altLang="en-US" dirty="0">
                <a:solidFill>
                  <a:schemeClr val="bg2"/>
                </a:solidFill>
                <a:latin typeface="FangSong" panose="02010609060101010101" pitchFamily="49" charset="-122"/>
                <a:ea typeface="FangSong" panose="02010609060101010101" pitchFamily="49" charset="-122"/>
              </a:rPr>
              <a:t>假</a:t>
            </a:r>
            <a:endParaRPr kumimoji="0" lang="zh-CN" altLang="en-US" dirty="0">
              <a:solidFill>
                <a:schemeClr val="bg2"/>
              </a:solidFill>
              <a:latin typeface="FangSong" panose="02010609060101010101" pitchFamily="49" charset="-122"/>
              <a:ea typeface="FangSong" panose="02010609060101010101" pitchFamily="49" charset="-122"/>
            </a:endParaRPr>
          </a:p>
        </p:txBody>
      </p:sp>
      <p:sp>
        <p:nvSpPr>
          <p:cNvPr id="10" name="Text Box 6">
            <a:extLst>
              <a:ext uri="{FF2B5EF4-FFF2-40B4-BE49-F238E27FC236}">
                <a16:creationId xmlns:a16="http://schemas.microsoft.com/office/drawing/2014/main" id="{FACF46B0-658A-E247-BF96-9F0082144B49}"/>
              </a:ext>
            </a:extLst>
          </p:cNvPr>
          <p:cNvSpPr txBox="1">
            <a:spLocks noChangeArrowheads="1"/>
          </p:cNvSpPr>
          <p:nvPr/>
        </p:nvSpPr>
        <p:spPr bwMode="auto">
          <a:xfrm>
            <a:off x="5762621" y="5076793"/>
            <a:ext cx="2559051" cy="52322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8575">
                <a:solidFill>
                  <a:srgbClr val="0033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solidFill>
                  <a:schemeClr val="bg2"/>
                </a:solidFill>
                <a:latin typeface="FangSong" panose="02010609060101010101" pitchFamily="49" charset="-122"/>
                <a:ea typeface="FangSong" panose="02010609060101010101" pitchFamily="49" charset="-122"/>
              </a:rPr>
              <a:t>是</a:t>
            </a:r>
            <a:r>
              <a:rPr lang="en-US" altLang="zh-CN" dirty="0">
                <a:solidFill>
                  <a:schemeClr val="bg2"/>
                </a:solidFill>
                <a:latin typeface="FangSong" panose="02010609060101010101" pitchFamily="49" charset="-122"/>
                <a:ea typeface="FangSong" panose="02010609060101010101" pitchFamily="49" charset="-122"/>
              </a:rPr>
              <a:t>,</a:t>
            </a:r>
            <a:r>
              <a:rPr lang="zh-CN" altLang="en-US" dirty="0">
                <a:solidFill>
                  <a:srgbClr val="F252FF"/>
                </a:solidFill>
                <a:latin typeface="FangSong" panose="02010609060101010101" pitchFamily="49" charset="-122"/>
                <a:ea typeface="FangSong" panose="02010609060101010101" pitchFamily="49" charset="-122"/>
              </a:rPr>
              <a:t>真值未知</a:t>
            </a:r>
            <a:endParaRPr kumimoji="0" lang="zh-CN" altLang="en-US" dirty="0">
              <a:solidFill>
                <a:srgbClr val="F252FF"/>
              </a:solidFill>
              <a:latin typeface="FangSong" panose="02010609060101010101" pitchFamily="49" charset="-122"/>
              <a:ea typeface="FangSong" panose="02010609060101010101" pitchFamily="49" charset="-122"/>
            </a:endParaRPr>
          </a:p>
        </p:txBody>
      </p:sp>
    </p:spTree>
    <p:extLst>
      <p:ext uri="{BB962C8B-B14F-4D97-AF65-F5344CB8AC3E}">
        <p14:creationId xmlns:p14="http://schemas.microsoft.com/office/powerpoint/2010/main" val="38106179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B5F8927-FECE-3A4E-AE6F-0529ABCC0137}"/>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命题的分类</a:t>
            </a:r>
          </a:p>
        </p:txBody>
      </p:sp>
      <p:sp>
        <p:nvSpPr>
          <p:cNvPr id="29699" name="Rectangle 3">
            <a:extLst>
              <a:ext uri="{FF2B5EF4-FFF2-40B4-BE49-F238E27FC236}">
                <a16:creationId xmlns:a16="http://schemas.microsoft.com/office/drawing/2014/main" id="{161E7C37-7003-3246-991C-629DAE303438}"/>
              </a:ext>
            </a:extLst>
          </p:cNvPr>
          <p:cNvSpPr>
            <a:spLocks noGrp="1" noChangeArrowheads="1"/>
          </p:cNvSpPr>
          <p:nvPr>
            <p:ph idx="1"/>
          </p:nvPr>
        </p:nvSpPr>
        <p:spPr>
          <a:xfrm>
            <a:off x="395288" y="1412875"/>
            <a:ext cx="8137525" cy="5040313"/>
          </a:xfrm>
        </p:spPr>
        <p:txBody>
          <a:bodyPr/>
          <a:lstStyle/>
          <a:p>
            <a:pPr algn="just" eaLnBrk="1" hangingPunct="1">
              <a:buFont typeface="Wingdings" pitchFamily="2" charset="2"/>
              <a:buNone/>
            </a:pPr>
            <a:r>
              <a:rPr lang="zh-CN" altLang="en-US" dirty="0">
                <a:latin typeface="黑体" panose="02010609060101010101" pitchFamily="49" charset="-122"/>
              </a:rPr>
              <a:t>命题分为两类</a:t>
            </a:r>
            <a:r>
              <a:rPr lang="en-US" altLang="zh-CN" dirty="0">
                <a:latin typeface="黑体" panose="02010609060101010101" pitchFamily="49" charset="-122"/>
              </a:rPr>
              <a:t>:</a:t>
            </a:r>
          </a:p>
          <a:p>
            <a:pPr algn="just" eaLnBrk="1" hangingPunct="1">
              <a:buFont typeface="Wingdings" pitchFamily="2" charset="2"/>
              <a:buNone/>
            </a:pPr>
            <a:r>
              <a:rPr lang="en-US" altLang="zh-CN" dirty="0">
                <a:latin typeface="宋体" panose="02010600030101010101" pitchFamily="2" charset="-122"/>
              </a:rPr>
              <a:t>1.</a:t>
            </a:r>
            <a:r>
              <a:rPr lang="zh-CN" altLang="en-US" dirty="0">
                <a:latin typeface="宋体" panose="02010600030101010101" pitchFamily="2" charset="-122"/>
              </a:rPr>
              <a:t>原子命题 </a:t>
            </a:r>
            <a:r>
              <a:rPr lang="en-US" altLang="zh-CN" dirty="0">
                <a:latin typeface="宋体" panose="02010600030101010101" pitchFamily="2" charset="-122"/>
              </a:rPr>
              <a:t>(</a:t>
            </a:r>
            <a:r>
              <a:rPr lang="zh-CN" altLang="en-US" dirty="0">
                <a:latin typeface="宋体" panose="02010600030101010101" pitchFamily="2" charset="-122"/>
              </a:rPr>
              <a:t>简单命题</a:t>
            </a:r>
            <a:r>
              <a:rPr lang="en-US" altLang="zh-CN" dirty="0">
                <a:latin typeface="宋体" panose="02010600030101010101" pitchFamily="2" charset="-122"/>
              </a:rPr>
              <a:t>)</a:t>
            </a:r>
            <a:r>
              <a:rPr lang="en-US" altLang="zh-CN" dirty="0">
                <a:solidFill>
                  <a:srgbClr val="FF3300"/>
                </a:solidFill>
                <a:latin typeface="宋体" panose="02010600030101010101" pitchFamily="2" charset="-122"/>
              </a:rPr>
              <a:t> </a:t>
            </a:r>
            <a:endParaRPr lang="en-US" altLang="zh-CN" dirty="0">
              <a:latin typeface="宋体" panose="02010600030101010101" pitchFamily="2" charset="-122"/>
            </a:endParaRPr>
          </a:p>
          <a:p>
            <a:pPr algn="just" eaLnBrk="1" hangingPunct="1">
              <a:buFont typeface="Wingdings" pitchFamily="2" charset="2"/>
              <a:buNone/>
            </a:pPr>
            <a:r>
              <a:rPr lang="en-US" altLang="zh-CN" dirty="0"/>
              <a:t>     </a:t>
            </a:r>
            <a:r>
              <a:rPr lang="zh-CN" altLang="en-US" dirty="0">
                <a:solidFill>
                  <a:schemeClr val="folHlink"/>
                </a:solidFill>
              </a:rPr>
              <a:t>不能被分解为更简单的命题</a:t>
            </a:r>
          </a:p>
          <a:p>
            <a:pPr eaLnBrk="1" hangingPunct="1">
              <a:buFont typeface="Wingdings" pitchFamily="2" charset="2"/>
              <a:buNone/>
            </a:pPr>
            <a:r>
              <a:rPr lang="en-US" altLang="zh-CN" dirty="0">
                <a:latin typeface="宋体" panose="02010600030101010101" pitchFamily="2" charset="-122"/>
              </a:rPr>
              <a:t>2.</a:t>
            </a:r>
            <a:r>
              <a:rPr lang="zh-CN" altLang="en-US" dirty="0">
                <a:latin typeface="宋体" panose="02010600030101010101" pitchFamily="2" charset="-122"/>
              </a:rPr>
              <a:t>复合命题</a:t>
            </a:r>
          </a:p>
          <a:p>
            <a:pPr eaLnBrk="1" hangingPunct="1">
              <a:buFont typeface="Wingdings" pitchFamily="2" charset="2"/>
              <a:buNone/>
            </a:pPr>
            <a:r>
              <a:rPr lang="zh-CN" altLang="en-US" dirty="0">
                <a:solidFill>
                  <a:schemeClr val="folHlink"/>
                </a:solidFill>
                <a:latin typeface="宋体" panose="02010600030101010101" pitchFamily="2" charset="-122"/>
              </a:rPr>
              <a:t>   由原子命题与联结词按一定规则复合而成的命     </a:t>
            </a:r>
            <a:endParaRPr lang="en-US" altLang="zh-CN" dirty="0">
              <a:solidFill>
                <a:schemeClr val="folHlink"/>
              </a:solidFill>
              <a:latin typeface="宋体" panose="02010600030101010101" pitchFamily="2" charset="-122"/>
            </a:endParaRPr>
          </a:p>
          <a:p>
            <a:pPr eaLnBrk="1" hangingPunct="1">
              <a:buFont typeface="Wingdings" pitchFamily="2" charset="2"/>
              <a:buNone/>
            </a:pPr>
            <a:r>
              <a:rPr lang="zh-CN" altLang="en-US" dirty="0">
                <a:solidFill>
                  <a:schemeClr val="folHlink"/>
                </a:solidFill>
                <a:latin typeface="宋体" panose="02010600030101010101" pitchFamily="2" charset="-122"/>
              </a:rPr>
              <a:t>   题</a:t>
            </a:r>
          </a:p>
          <a:p>
            <a:pPr eaLnBrk="1" hangingPunct="1"/>
            <a:endParaRPr lang="zh-CN" altLang="en-US" dirty="0">
              <a:solidFill>
                <a:schemeClr val="folHlink"/>
              </a:solidFill>
            </a:endParaRPr>
          </a:p>
        </p:txBody>
      </p:sp>
      <p:sp>
        <p:nvSpPr>
          <p:cNvPr id="29700" name="幻灯片编号占位符 3">
            <a:extLst>
              <a:ext uri="{FF2B5EF4-FFF2-40B4-BE49-F238E27FC236}">
                <a16:creationId xmlns:a16="http://schemas.microsoft.com/office/drawing/2014/main" id="{A4000617-F753-AF4D-BEEC-8C6998EE9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1E702B2-9CA3-4545-A68D-4B5CED5CE883}" type="slidenum">
              <a:rPr lang="en-US" altLang="zh-CN" sz="1400" b="0" smtClean="0">
                <a:ea typeface="宋体" panose="02010600030101010101" pitchFamily="2" charset="-122"/>
              </a:rPr>
              <a:pPr>
                <a:lnSpc>
                  <a:spcPct val="100000"/>
                </a:lnSpc>
                <a:spcBef>
                  <a:spcPct val="0"/>
                </a:spcBef>
                <a:buClrTx/>
                <a:buSzTx/>
                <a:buFontTx/>
                <a:buNone/>
              </a:pPr>
              <a:t>15</a:t>
            </a:fld>
            <a:endParaRPr lang="en-US" altLang="zh-CN" sz="1400" b="0">
              <a:ea typeface="宋体" panose="02010600030101010101" pitchFamily="2" charset="-122"/>
            </a:endParaRPr>
          </a:p>
        </p:txBody>
      </p:sp>
    </p:spTree>
    <p:extLst>
      <p:ext uri="{BB962C8B-B14F-4D97-AF65-F5344CB8AC3E}">
        <p14:creationId xmlns:p14="http://schemas.microsoft.com/office/powerpoint/2010/main" val="1888468830"/>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447D789-B5FA-2C48-A645-0F8DAE8F356F}"/>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命题的符号化</a:t>
            </a:r>
          </a:p>
        </p:txBody>
      </p:sp>
      <mc:AlternateContent xmlns:mc="http://schemas.openxmlformats.org/markup-compatibility/2006">
        <mc:Choice xmlns:a14="http://schemas.microsoft.com/office/drawing/2010/main" Requires="a14">
          <p:sp>
            <p:nvSpPr>
              <p:cNvPr id="231427" name="Rectangle 3">
                <a:extLst>
                  <a:ext uri="{FF2B5EF4-FFF2-40B4-BE49-F238E27FC236}">
                    <a16:creationId xmlns:a16="http://schemas.microsoft.com/office/drawing/2014/main" id="{216B77DA-6F44-634D-B6CD-E30071FBA71D}"/>
                  </a:ext>
                </a:extLst>
              </p:cNvPr>
              <p:cNvSpPr>
                <a:spLocks noGrp="1" noChangeArrowheads="1"/>
              </p:cNvSpPr>
              <p:nvPr>
                <p:ph idx="1"/>
              </p:nvPr>
            </p:nvSpPr>
            <p:spPr>
              <a:xfrm>
                <a:off x="457200" y="1501775"/>
                <a:ext cx="8229600" cy="4741863"/>
              </a:xfrm>
            </p:spPr>
            <p:txBody>
              <a:bodyPr/>
              <a:lstStyle/>
              <a:p>
                <a:pPr eaLnBrk="1" hangingPunct="1">
                  <a:lnSpc>
                    <a:spcPct val="120000"/>
                  </a:lnSpc>
                  <a:spcBef>
                    <a:spcPts val="0"/>
                  </a:spcBef>
                  <a:buFont typeface="Wingdings" pitchFamily="2" charset="2"/>
                  <a:buNone/>
                </a:pPr>
                <a:r>
                  <a:rPr lang="en-US" altLang="zh-CN" dirty="0">
                    <a:latin typeface="黑体" panose="02010609060101010101" pitchFamily="49" charset="-122"/>
                  </a:rPr>
                  <a:t>1.</a:t>
                </a:r>
                <a:r>
                  <a:rPr lang="zh-CN" altLang="en-US" dirty="0">
                    <a:latin typeface="黑体" panose="02010609060101010101" pitchFamily="49" charset="-122"/>
                  </a:rPr>
                  <a:t>命题标识符</a:t>
                </a:r>
              </a:p>
              <a:p>
                <a:pPr eaLnBrk="1" hangingPunct="1">
                  <a:lnSpc>
                    <a:spcPct val="120000"/>
                  </a:lnSpc>
                  <a:spcBef>
                    <a:spcPts val="0"/>
                  </a:spcBef>
                  <a:buFont typeface="Wingdings" pitchFamily="2" charset="2"/>
                  <a:buNone/>
                </a:pPr>
                <a:r>
                  <a:rPr lang="en-US" altLang="zh-CN" dirty="0">
                    <a:latin typeface="宋体" panose="02010600030101010101" pitchFamily="2" charset="-122"/>
                  </a:rPr>
                  <a:t>  </a:t>
                </a:r>
                <a:r>
                  <a:rPr lang="zh-CN" altLang="en-US" dirty="0">
                    <a:latin typeface="宋体" panose="02010600030101010101" pitchFamily="2" charset="-122"/>
                  </a:rPr>
                  <a:t>用小写英文字母 </a:t>
                </a:r>
                <a:r>
                  <a:rPr lang="en-US" altLang="zh-CN" i="1" dirty="0"/>
                  <a:t>p, q, r, </a:t>
                </a:r>
                <a:r>
                  <a:rPr lang="en-US" altLang="zh-CN" dirty="0"/>
                  <a:t>…</a:t>
                </a:r>
                <a:r>
                  <a:rPr lang="en-US" altLang="zh-CN" dirty="0">
                    <a:latin typeface="宋体" panose="02010600030101010101" pitchFamily="2" charset="-122"/>
                  </a:rPr>
                  <a:t> ,</a:t>
                </a:r>
                <a:r>
                  <a:rPr lang="en-US" altLang="zh-CN" i="1" dirty="0" err="1"/>
                  <a:t>p</a:t>
                </a:r>
                <a:r>
                  <a:rPr lang="en-US" altLang="zh-CN" i="1" baseline="-30000" dirty="0" err="1"/>
                  <a:t>i</a:t>
                </a:r>
                <a:r>
                  <a:rPr lang="en-US" altLang="zh-CN" dirty="0" err="1">
                    <a:latin typeface="宋体" panose="02010600030101010101" pitchFamily="2" charset="-122"/>
                  </a:rPr>
                  <a:t>,</a:t>
                </a:r>
                <a:r>
                  <a:rPr lang="en-US" altLang="zh-CN" i="1" dirty="0" err="1"/>
                  <a:t>q</a:t>
                </a:r>
                <a:r>
                  <a:rPr lang="en-US" altLang="zh-CN" i="1" baseline="-30000" dirty="0" err="1"/>
                  <a:t>i</a:t>
                </a:r>
                <a:r>
                  <a:rPr lang="en-US" altLang="zh-CN" dirty="0" err="1">
                    <a:latin typeface="宋体" panose="02010600030101010101" pitchFamily="2" charset="-122"/>
                  </a:rPr>
                  <a:t>,</a:t>
                </a:r>
                <a:r>
                  <a:rPr lang="en-US" altLang="zh-CN" i="1" dirty="0" err="1"/>
                  <a:t>r</a:t>
                </a:r>
                <a:r>
                  <a:rPr lang="en-US" altLang="zh-CN" i="1" baseline="-30000" dirty="0" err="1"/>
                  <a:t>i</a:t>
                </a:r>
                <a:r>
                  <a:rPr lang="en-US" altLang="zh-CN" dirty="0"/>
                  <a:t> (</a:t>
                </a:r>
                <a:r>
                  <a:rPr lang="en-US" altLang="zh-CN" i="1" dirty="0"/>
                  <a:t>i</a:t>
                </a:r>
                <a:r>
                  <a:rPr lang="en-US" altLang="zh-CN" dirty="0">
                    <a:latin typeface="宋体" panose="02010600030101010101" pitchFamily="2" charset="-122"/>
                  </a:rPr>
                  <a:t>≥</a:t>
                </a:r>
                <a:r>
                  <a:rPr lang="en-US" altLang="zh-CN" dirty="0"/>
                  <a:t>1</a:t>
                </a:r>
                <a:r>
                  <a:rPr lang="zh-CN" altLang="en-US" dirty="0">
                    <a:latin typeface="宋体" panose="02010600030101010101" pitchFamily="2" charset="-122"/>
                  </a:rPr>
                  <a:t>）表示命题</a:t>
                </a:r>
                <a:r>
                  <a:rPr lang="en-US" altLang="zh-CN" dirty="0">
                    <a:solidFill>
                      <a:srgbClr val="0033CC"/>
                    </a:solidFill>
                  </a:rPr>
                  <a:t>      </a:t>
                </a:r>
              </a:p>
              <a:p>
                <a:pPr eaLnBrk="1" hangingPunct="1">
                  <a:lnSpc>
                    <a:spcPct val="120000"/>
                  </a:lnSpc>
                  <a:spcBef>
                    <a:spcPts val="0"/>
                  </a:spcBef>
                  <a:buFont typeface="Wingdings" pitchFamily="2" charset="2"/>
                  <a:buNone/>
                </a:pPr>
                <a:r>
                  <a:rPr lang="en-US" altLang="zh-CN" dirty="0">
                    <a:solidFill>
                      <a:srgbClr val="0033CC"/>
                    </a:solidFill>
                  </a:rPr>
                  <a:t>    </a:t>
                </a:r>
                <a:r>
                  <a:rPr lang="zh-CN" altLang="en-US" dirty="0"/>
                  <a:t>例如  </a:t>
                </a:r>
                <a:r>
                  <a:rPr lang="en-US" altLang="zh-CN" i="1" dirty="0"/>
                  <a:t>p </a:t>
                </a:r>
                <a:r>
                  <a:rPr lang="en-US" altLang="zh-CN" dirty="0"/>
                  <a:t>: </a:t>
                </a:r>
                <a:r>
                  <a:rPr lang="zh-CN" altLang="en-US" dirty="0"/>
                  <a:t>今天是周末</a:t>
                </a:r>
                <a:r>
                  <a:rPr lang="en-US" altLang="zh-CN" dirty="0"/>
                  <a:t>. </a:t>
                </a:r>
              </a:p>
              <a:p>
                <a:pPr eaLnBrk="1" hangingPunct="1">
                  <a:lnSpc>
                    <a:spcPct val="120000"/>
                  </a:lnSpc>
                  <a:spcBef>
                    <a:spcPts val="0"/>
                  </a:spcBef>
                  <a:buFont typeface="Wingdings" pitchFamily="2" charset="2"/>
                  <a:buNone/>
                </a:pPr>
                <a:r>
                  <a:rPr lang="en-US" altLang="zh-CN" dirty="0"/>
                  <a:t>2. </a:t>
                </a:r>
                <a:r>
                  <a:rPr lang="zh-CN" altLang="en-US" dirty="0"/>
                  <a:t>真值表示方法</a:t>
                </a:r>
              </a:p>
              <a:p>
                <a:pPr eaLnBrk="1" hangingPunct="1">
                  <a:lnSpc>
                    <a:spcPct val="120000"/>
                  </a:lnSpc>
                  <a:spcBef>
                    <a:spcPts val="0"/>
                  </a:spcBef>
                  <a:buFont typeface="Wingdings" pitchFamily="2" charset="2"/>
                  <a:buNone/>
                </a:pPr>
                <a:r>
                  <a:rPr lang="zh-CN" altLang="en-US" dirty="0">
                    <a:solidFill>
                      <a:schemeClr val="folHlink"/>
                    </a:solidFill>
                    <a:latin typeface="宋体" panose="02010600030101010101" pitchFamily="2" charset="-122"/>
                  </a:rPr>
                  <a:t>   真</a:t>
                </a:r>
                <a:r>
                  <a:rPr lang="en-US" altLang="zh-CN" dirty="0">
                    <a:solidFill>
                      <a:schemeClr val="folHlink"/>
                    </a:solidFill>
                    <a:latin typeface="宋体" panose="02010600030101010101" pitchFamily="2" charset="-122"/>
                  </a:rPr>
                  <a:t>: T</a:t>
                </a:r>
                <a:r>
                  <a:rPr lang="zh-CN" altLang="en-US" dirty="0">
                    <a:solidFill>
                      <a:schemeClr val="folHlink"/>
                    </a:solidFill>
                    <a:latin typeface="宋体" panose="02010600030101010101" pitchFamily="2" charset="-122"/>
                  </a:rPr>
                  <a:t>或</a:t>
                </a:r>
                <a:r>
                  <a:rPr lang="en-US" altLang="zh-CN" dirty="0">
                    <a:solidFill>
                      <a:schemeClr val="folHlink"/>
                    </a:solidFill>
                    <a:latin typeface="宋体" panose="02010600030101010101" pitchFamily="2" charset="-122"/>
                  </a:rPr>
                  <a:t>1,   </a:t>
                </a:r>
                <a:r>
                  <a:rPr lang="zh-CN" altLang="en-US" dirty="0">
                    <a:solidFill>
                      <a:schemeClr val="folHlink"/>
                    </a:solidFill>
                    <a:latin typeface="宋体" panose="02010600030101010101" pitchFamily="2" charset="-122"/>
                  </a:rPr>
                  <a:t>假</a:t>
                </a:r>
                <a:r>
                  <a:rPr lang="en-US" altLang="zh-CN" dirty="0">
                    <a:solidFill>
                      <a:schemeClr val="folHlink"/>
                    </a:solidFill>
                    <a:latin typeface="宋体" panose="02010600030101010101" pitchFamily="2" charset="-122"/>
                  </a:rPr>
                  <a:t>: F</a:t>
                </a:r>
                <a:r>
                  <a:rPr lang="zh-CN" altLang="en-US" dirty="0">
                    <a:solidFill>
                      <a:schemeClr val="folHlink"/>
                    </a:solidFill>
                    <a:latin typeface="宋体" panose="02010600030101010101" pitchFamily="2" charset="-122"/>
                  </a:rPr>
                  <a:t>或</a:t>
                </a:r>
                <a:r>
                  <a:rPr lang="en-US" altLang="zh-CN" dirty="0">
                    <a:solidFill>
                      <a:schemeClr val="folHlink"/>
                    </a:solidFill>
                    <a:latin typeface="宋体" panose="02010600030101010101" pitchFamily="2" charset="-122"/>
                  </a:rPr>
                  <a:t>0.</a:t>
                </a:r>
              </a:p>
              <a:p>
                <a:pPr algn="just" eaLnBrk="1" hangingPunct="1">
                  <a:lnSpc>
                    <a:spcPct val="120000"/>
                  </a:lnSpc>
                  <a:spcBef>
                    <a:spcPts val="0"/>
                  </a:spcBef>
                  <a:buClr>
                    <a:schemeClr val="bg2"/>
                  </a:buClr>
                  <a:buFont typeface="Wingdings" pitchFamily="2" charset="2"/>
                  <a:buNone/>
                </a:pPr>
                <a:r>
                  <a:rPr lang="zh-CN" altLang="en-US" dirty="0">
                    <a:latin typeface="宋体" panose="02010600030101010101" pitchFamily="2" charset="-122"/>
                  </a:rPr>
                  <a:t>例如，令</a:t>
                </a:r>
                <a:endParaRPr lang="zh-CN" altLang="en-US" dirty="0"/>
              </a:p>
              <a:p>
                <a:pPr algn="just" eaLnBrk="1" hangingPunct="1">
                  <a:lnSpc>
                    <a:spcPct val="120000"/>
                  </a:lnSpc>
                  <a:spcBef>
                    <a:spcPts val="0"/>
                  </a:spcBef>
                  <a:buClr>
                    <a:schemeClr val="bg2"/>
                  </a:buClr>
                  <a:buFont typeface="Wingdings" pitchFamily="2" charset="2"/>
                  <a:buNone/>
                </a:pPr>
                <a:r>
                  <a:rPr lang="zh-CN" altLang="en-US" i="1" dirty="0"/>
                  <a:t>      </a:t>
                </a:r>
                <a:r>
                  <a:rPr lang="en-US" altLang="zh-CN" i="1" dirty="0"/>
                  <a:t>p</a:t>
                </a:r>
                <a:r>
                  <a:rPr lang="zh-CN" altLang="en-US" dirty="0">
                    <a:latin typeface="宋体" panose="02010600030101010101" pitchFamily="2" charset="-122"/>
                  </a:rPr>
                  <a:t>：</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1" i="1" smtClean="0">
                            <a:latin typeface="Cambria Math" panose="02040503050406030204" pitchFamily="18" charset="0"/>
                          </a:rPr>
                          <m:t>𝟐</m:t>
                        </m:r>
                      </m:e>
                    </m:rad>
                  </m:oMath>
                </a14:m>
                <a:r>
                  <a:rPr lang="en-US" altLang="zh-CN" dirty="0">
                    <a:latin typeface="宋体" panose="02010600030101010101" pitchFamily="2" charset="-122"/>
                  </a:rPr>
                  <a:t> </a:t>
                </a:r>
                <a:r>
                  <a:rPr lang="zh-CN" altLang="en-US" dirty="0">
                    <a:latin typeface="宋体" panose="02010600030101010101" pitchFamily="2" charset="-122"/>
                  </a:rPr>
                  <a:t>是有理数，则 </a:t>
                </a:r>
                <a:r>
                  <a:rPr lang="en-US" altLang="zh-CN" i="1" dirty="0"/>
                  <a:t>p </a:t>
                </a:r>
                <a:r>
                  <a:rPr lang="zh-CN" altLang="en-US" dirty="0">
                    <a:latin typeface="宋体" panose="02010600030101010101" pitchFamily="2" charset="-122"/>
                  </a:rPr>
                  <a:t>的真值为 </a:t>
                </a:r>
                <a:r>
                  <a:rPr lang="en-US" altLang="zh-CN" dirty="0"/>
                  <a:t>0</a:t>
                </a:r>
              </a:p>
              <a:p>
                <a:pPr eaLnBrk="1" hangingPunct="1">
                  <a:lnSpc>
                    <a:spcPct val="120000"/>
                  </a:lnSpc>
                  <a:spcBef>
                    <a:spcPts val="0"/>
                  </a:spcBef>
                  <a:buClr>
                    <a:schemeClr val="bg2"/>
                  </a:buClr>
                  <a:buFont typeface="Wingdings" pitchFamily="2" charset="2"/>
                  <a:buNone/>
                </a:pPr>
                <a:r>
                  <a:rPr lang="en-US" altLang="zh-CN" i="1" dirty="0"/>
                  <a:t>      q</a:t>
                </a:r>
                <a:r>
                  <a:rPr lang="zh-CN" altLang="en-US" dirty="0">
                    <a:latin typeface="宋体" panose="02010600030101010101" pitchFamily="2" charset="-122"/>
                  </a:rPr>
                  <a:t>：</a:t>
                </a:r>
                <a:r>
                  <a:rPr lang="en-US" altLang="zh-CN" dirty="0"/>
                  <a:t>2 + 5 = 7</a:t>
                </a:r>
                <a:r>
                  <a:rPr lang="zh-CN" altLang="en-US" dirty="0">
                    <a:latin typeface="宋体" panose="02010600030101010101" pitchFamily="2" charset="-122"/>
                  </a:rPr>
                  <a:t>，则 </a:t>
                </a:r>
                <a:r>
                  <a:rPr lang="en-US" altLang="zh-CN" i="1" dirty="0"/>
                  <a:t>q </a:t>
                </a:r>
                <a:r>
                  <a:rPr lang="zh-CN" altLang="en-US" dirty="0">
                    <a:latin typeface="宋体" panose="02010600030101010101" pitchFamily="2" charset="-122"/>
                  </a:rPr>
                  <a:t>的真值为 </a:t>
                </a:r>
                <a:r>
                  <a:rPr lang="en-US" altLang="zh-CN" dirty="0"/>
                  <a:t>1 </a:t>
                </a:r>
                <a:r>
                  <a:rPr lang="zh-CN" altLang="en-US" b="0" dirty="0">
                    <a:latin typeface="KaiTi" panose="02010609060101010101" pitchFamily="49" charset="-122"/>
                    <a:ea typeface="KaiTi" panose="02010609060101010101" pitchFamily="49" charset="-122"/>
                  </a:rPr>
                  <a:t>（默认为十进制）</a:t>
                </a:r>
                <a:endParaRPr lang="en-US" altLang="zh-CN" b="0" dirty="0">
                  <a:latin typeface="KaiTi" panose="02010609060101010101" pitchFamily="49" charset="-122"/>
                  <a:ea typeface="KaiTi" panose="02010609060101010101" pitchFamily="49" charset="-122"/>
                </a:endParaRPr>
              </a:p>
            </p:txBody>
          </p:sp>
        </mc:Choice>
        <mc:Fallback>
          <p:sp>
            <p:nvSpPr>
              <p:cNvPr id="231427" name="Rectangle 3">
                <a:extLst>
                  <a:ext uri="{FF2B5EF4-FFF2-40B4-BE49-F238E27FC236}">
                    <a16:creationId xmlns:a16="http://schemas.microsoft.com/office/drawing/2014/main" id="{216B77DA-6F44-634D-B6CD-E30071FBA71D}"/>
                  </a:ext>
                </a:extLst>
              </p:cNvPr>
              <p:cNvSpPr>
                <a:spLocks noGrp="1" noRot="1" noChangeAspect="1" noMove="1" noResize="1" noEditPoints="1" noAdjustHandles="1" noChangeArrowheads="1" noChangeShapeType="1" noTextEdit="1"/>
              </p:cNvSpPr>
              <p:nvPr>
                <p:ph idx="1"/>
              </p:nvPr>
            </p:nvSpPr>
            <p:spPr>
              <a:xfrm>
                <a:off x="457200" y="1501775"/>
                <a:ext cx="8229600" cy="4741863"/>
              </a:xfrm>
              <a:blipFill>
                <a:blip r:embed="rId2"/>
                <a:stretch>
                  <a:fillRect l="-1698" t="-1070" r="-4012" b="-3209"/>
                </a:stretch>
              </a:blipFill>
            </p:spPr>
            <p:txBody>
              <a:bodyPr/>
              <a:lstStyle/>
              <a:p>
                <a:r>
                  <a:rPr lang="zh-CN" altLang="en-US">
                    <a:noFill/>
                  </a:rPr>
                  <a:t> </a:t>
                </a:r>
              </a:p>
            </p:txBody>
          </p:sp>
        </mc:Fallback>
      </mc:AlternateContent>
      <p:sp>
        <p:nvSpPr>
          <p:cNvPr id="30724" name="幻灯片编号占位符 3">
            <a:extLst>
              <a:ext uri="{FF2B5EF4-FFF2-40B4-BE49-F238E27FC236}">
                <a16:creationId xmlns:a16="http://schemas.microsoft.com/office/drawing/2014/main" id="{152CB21A-8260-4749-8B81-22A522CA73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A975BA1-CA8D-8645-BBF2-904334E555A0}" type="slidenum">
              <a:rPr lang="en-US" altLang="zh-CN" sz="1400" b="0" smtClean="0">
                <a:ea typeface="宋体" panose="02010600030101010101" pitchFamily="2" charset="-122"/>
              </a:rPr>
              <a:pPr>
                <a:lnSpc>
                  <a:spcPct val="100000"/>
                </a:lnSpc>
                <a:spcBef>
                  <a:spcPct val="0"/>
                </a:spcBef>
                <a:buClrTx/>
                <a:buSzTx/>
                <a:buFontTx/>
                <a:buNone/>
              </a:pPr>
              <a:t>16</a:t>
            </a:fld>
            <a:endParaRPr lang="en-US" altLang="zh-CN" sz="1400" b="0">
              <a:ea typeface="宋体" panose="02010600030101010101" pitchFamily="2" charset="-122"/>
            </a:endParaRPr>
          </a:p>
        </p:txBody>
      </p:sp>
    </p:spTree>
    <p:extLst>
      <p:ext uri="{BB962C8B-B14F-4D97-AF65-F5344CB8AC3E}">
        <p14:creationId xmlns:p14="http://schemas.microsoft.com/office/powerpoint/2010/main" val="93789816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4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4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33444C0-1F2D-E44A-BB86-16E322031523}"/>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命题的符号化</a:t>
            </a:r>
          </a:p>
        </p:txBody>
      </p:sp>
      <p:sp>
        <p:nvSpPr>
          <p:cNvPr id="232451" name="Rectangle 3">
            <a:extLst>
              <a:ext uri="{FF2B5EF4-FFF2-40B4-BE49-F238E27FC236}">
                <a16:creationId xmlns:a16="http://schemas.microsoft.com/office/drawing/2014/main" id="{996DE113-CACA-A14D-BE5B-2E307802FE38}"/>
              </a:ext>
            </a:extLst>
          </p:cNvPr>
          <p:cNvSpPr>
            <a:spLocks noGrp="1" noChangeArrowheads="1"/>
          </p:cNvSpPr>
          <p:nvPr>
            <p:ph idx="1"/>
          </p:nvPr>
        </p:nvSpPr>
        <p:spPr>
          <a:xfrm>
            <a:off x="468313" y="1341438"/>
            <a:ext cx="8137525" cy="2808287"/>
          </a:xfrm>
        </p:spPr>
        <p:txBody>
          <a:bodyPr/>
          <a:lstStyle/>
          <a:p>
            <a:pPr eaLnBrk="1" hangingPunct="1">
              <a:buFont typeface="Wingdings" pitchFamily="2" charset="2"/>
              <a:buNone/>
            </a:pPr>
            <a:r>
              <a:rPr lang="en-US" altLang="zh-CN" dirty="0"/>
              <a:t>3. </a:t>
            </a:r>
            <a:r>
              <a:rPr lang="zh-CN" altLang="en-US" dirty="0"/>
              <a:t>命题常量：表示确定命题的命题标识符</a:t>
            </a:r>
            <a:r>
              <a:rPr lang="en-US" altLang="zh-CN" dirty="0"/>
              <a:t>.</a:t>
            </a:r>
          </a:p>
          <a:p>
            <a:pPr eaLnBrk="1" hangingPunct="1">
              <a:buClrTx/>
              <a:buSzTx/>
              <a:buFontTx/>
              <a:buNone/>
            </a:pPr>
            <a:r>
              <a:rPr lang="en-US" altLang="zh-CN" dirty="0"/>
              <a:t>	</a:t>
            </a:r>
            <a:r>
              <a:rPr lang="zh-CN" altLang="en-US" dirty="0"/>
              <a:t>命题变元：仅表示任意命题位置标志的命题标识		    符</a:t>
            </a:r>
            <a:r>
              <a:rPr lang="en-US" altLang="zh-CN" dirty="0"/>
              <a:t>.</a:t>
            </a:r>
          </a:p>
          <a:p>
            <a:pPr eaLnBrk="1" hangingPunct="1">
              <a:buClrTx/>
              <a:buSzTx/>
              <a:buFontTx/>
              <a:buNone/>
            </a:pPr>
            <a:r>
              <a:rPr lang="en-US" altLang="zh-CN" dirty="0"/>
              <a:t>4. </a:t>
            </a:r>
            <a:r>
              <a:rPr lang="zh-CN" altLang="en-US" dirty="0"/>
              <a:t>原子变元</a:t>
            </a:r>
            <a:r>
              <a:rPr lang="zh-CN" altLang="en-US" dirty="0">
                <a:solidFill>
                  <a:srgbClr val="000066"/>
                </a:solidFill>
              </a:rPr>
              <a:t>：</a:t>
            </a:r>
            <a:r>
              <a:rPr lang="zh-CN" altLang="en-US" dirty="0"/>
              <a:t>当命题变元表示原子命题时</a:t>
            </a:r>
            <a:r>
              <a:rPr lang="en-US" altLang="zh-CN" dirty="0"/>
              <a:t>, </a:t>
            </a:r>
            <a:r>
              <a:rPr lang="zh-CN" altLang="en-US" dirty="0"/>
              <a:t>该变元		    称为原子变元</a:t>
            </a:r>
            <a:r>
              <a:rPr lang="en-US" altLang="zh-CN" dirty="0"/>
              <a:t>.</a:t>
            </a:r>
          </a:p>
        </p:txBody>
      </p:sp>
      <p:sp>
        <p:nvSpPr>
          <p:cNvPr id="31748" name="幻灯片编号占位符 3">
            <a:extLst>
              <a:ext uri="{FF2B5EF4-FFF2-40B4-BE49-F238E27FC236}">
                <a16:creationId xmlns:a16="http://schemas.microsoft.com/office/drawing/2014/main" id="{8A2BE2C0-CA0F-6444-9A21-EBD4151AC5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3184A16E-6C37-E44F-B834-9D3DBA0BE28C}" type="slidenum">
              <a:rPr lang="en-US" altLang="zh-CN" sz="1400" b="0" smtClean="0">
                <a:ea typeface="宋体" panose="02010600030101010101" pitchFamily="2" charset="-122"/>
              </a:rPr>
              <a:pPr>
                <a:lnSpc>
                  <a:spcPct val="100000"/>
                </a:lnSpc>
                <a:spcBef>
                  <a:spcPct val="0"/>
                </a:spcBef>
                <a:buClrTx/>
                <a:buSzTx/>
                <a:buFontTx/>
                <a:buNone/>
              </a:pPr>
              <a:t>17</a:t>
            </a:fld>
            <a:endParaRPr lang="en-US" altLang="zh-CN" sz="1400" b="0">
              <a:ea typeface="宋体" panose="02010600030101010101" pitchFamily="2" charset="-122"/>
            </a:endParaRPr>
          </a:p>
        </p:txBody>
      </p:sp>
      <p:sp>
        <p:nvSpPr>
          <p:cNvPr id="232452" name="Text Box 4">
            <a:extLst>
              <a:ext uri="{FF2B5EF4-FFF2-40B4-BE49-F238E27FC236}">
                <a16:creationId xmlns:a16="http://schemas.microsoft.com/office/drawing/2014/main" id="{C619B6D8-7C64-4615-AA55-1626CE13CF98}"/>
              </a:ext>
            </a:extLst>
          </p:cNvPr>
          <p:cNvSpPr txBox="1">
            <a:spLocks noChangeAspect="1" noChangeArrowheads="1"/>
          </p:cNvSpPr>
          <p:nvPr/>
        </p:nvSpPr>
        <p:spPr bwMode="auto">
          <a:xfrm>
            <a:off x="539750" y="4171950"/>
            <a:ext cx="8208963" cy="1966949"/>
          </a:xfrm>
          <a:prstGeom prst="rect">
            <a:avLst/>
          </a:prstGeom>
          <a:solidFill>
            <a:srgbClr val="FFEBCD"/>
          </a:solidFill>
          <a:ln w="9525">
            <a:solidFill>
              <a:schemeClr val="tx1"/>
            </a:solidFill>
            <a:miter lim="800000"/>
            <a:headEnd/>
            <a:tailEnd/>
          </a:ln>
          <a:effectLst/>
          <a:scene3d>
            <a:camera prst="orthographicFront"/>
            <a:lightRig rig="threePt" dir="t"/>
          </a:scene3d>
          <a:sp3d>
            <a:bevelT prst="relaxedInset"/>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1081088" indent="-457200">
              <a:defRPr kumimoji="1" sz="2400" b="1">
                <a:solidFill>
                  <a:schemeClr val="tx1"/>
                </a:solidFill>
                <a:latin typeface="Times New Roman" panose="02020603050405020304" pitchFamily="18" charset="0"/>
                <a:ea typeface="宋体" panose="02010600030101010101" pitchFamily="2" charset="-122"/>
              </a:defRPr>
            </a:lvl2pPr>
            <a:lvl3pPr marL="1717675" indent="-457200">
              <a:defRPr kumimoji="1" sz="2400" b="1">
                <a:solidFill>
                  <a:schemeClr val="tx1"/>
                </a:solidFill>
                <a:latin typeface="Times New Roman" panose="02020603050405020304" pitchFamily="18" charset="0"/>
                <a:ea typeface="宋体" panose="02010600030101010101" pitchFamily="2" charset="-122"/>
              </a:defRPr>
            </a:lvl3pPr>
            <a:lvl4pPr marL="2354263" indent="-457200">
              <a:defRPr kumimoji="1" sz="2400" b="1">
                <a:solidFill>
                  <a:schemeClr val="tx1"/>
                </a:solidFill>
                <a:latin typeface="Times New Roman" panose="02020603050405020304" pitchFamily="18" charset="0"/>
                <a:ea typeface="宋体" panose="02010600030101010101" pitchFamily="2" charset="-122"/>
              </a:defRPr>
            </a:lvl4pPr>
            <a:lvl5pPr marL="2990850" indent="-457200">
              <a:defRPr kumimoji="1" sz="2400" b="1">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buFont typeface=".Apple Color Emoji UI"/>
              <a:buChar char="🔘"/>
            </a:pPr>
            <a:r>
              <a:rPr lang="zh-CN" altLang="en-US" sz="2600" dirty="0">
                <a:solidFill>
                  <a:schemeClr val="bg2"/>
                </a:solidFill>
                <a:ea typeface="黑体" panose="02010609060101010101" pitchFamily="49" charset="-122"/>
              </a:rPr>
              <a:t>命题变元可以表示任意的命题</a:t>
            </a:r>
            <a:r>
              <a:rPr lang="en-US" altLang="zh-CN" sz="2600" dirty="0">
                <a:solidFill>
                  <a:schemeClr val="bg2"/>
                </a:solidFill>
                <a:ea typeface="黑体" panose="02010609060101010101" pitchFamily="49" charset="-122"/>
              </a:rPr>
              <a:t>, </a:t>
            </a:r>
            <a:r>
              <a:rPr lang="zh-CN" altLang="en-US" sz="2600" dirty="0">
                <a:solidFill>
                  <a:schemeClr val="bg2"/>
                </a:solidFill>
                <a:ea typeface="黑体" panose="02010609060101010101" pitchFamily="49" charset="-122"/>
              </a:rPr>
              <a:t>其真值不确定</a:t>
            </a:r>
            <a:r>
              <a:rPr lang="en-US" altLang="zh-CN" sz="2600" dirty="0">
                <a:solidFill>
                  <a:schemeClr val="bg2"/>
                </a:solidFill>
                <a:ea typeface="黑体" panose="02010609060101010101" pitchFamily="49" charset="-122"/>
              </a:rPr>
              <a:t>,</a:t>
            </a:r>
            <a:r>
              <a:rPr lang="zh-CN" altLang="en-US" sz="2600" dirty="0">
                <a:solidFill>
                  <a:schemeClr val="bg2"/>
                </a:solidFill>
                <a:ea typeface="黑体" panose="02010609060101010101" pitchFamily="49" charset="-122"/>
              </a:rPr>
              <a:t>故命题变元</a:t>
            </a:r>
            <a:r>
              <a:rPr lang="zh-CN" altLang="en-US" sz="2600" dirty="0">
                <a:solidFill>
                  <a:srgbClr val="7030A0"/>
                </a:solidFill>
                <a:ea typeface="黑体" panose="02010609060101010101" pitchFamily="49" charset="-122"/>
              </a:rPr>
              <a:t>不是命题</a:t>
            </a:r>
            <a:r>
              <a:rPr lang="en-US" altLang="zh-CN" sz="2600" dirty="0">
                <a:solidFill>
                  <a:schemeClr val="bg2"/>
                </a:solidFill>
                <a:ea typeface="黑体" panose="02010609060101010101" pitchFamily="49" charset="-122"/>
              </a:rPr>
              <a:t>.</a:t>
            </a:r>
          </a:p>
          <a:p>
            <a:pPr marL="457200" indent="-457200" eaLnBrk="1" hangingPunct="1">
              <a:lnSpc>
                <a:spcPct val="120000"/>
              </a:lnSpc>
              <a:buFont typeface=".Apple Color Emoji UI"/>
              <a:buChar char="🔘"/>
            </a:pPr>
            <a:r>
              <a:rPr lang="zh-CN" altLang="en-US" sz="2600" dirty="0">
                <a:solidFill>
                  <a:schemeClr val="bg2"/>
                </a:solidFill>
                <a:ea typeface="黑体" panose="02010609060101010101" pitchFamily="49" charset="-122"/>
              </a:rPr>
              <a:t>当命题变元 </a:t>
            </a:r>
            <a:r>
              <a:rPr lang="en-US" altLang="zh-CN" sz="2600" i="1" dirty="0">
                <a:solidFill>
                  <a:schemeClr val="bg2"/>
                </a:solidFill>
                <a:ea typeface="黑体" panose="02010609060101010101" pitchFamily="49" charset="-122"/>
              </a:rPr>
              <a:t>p </a:t>
            </a:r>
            <a:r>
              <a:rPr lang="zh-CN" altLang="en-US" sz="2600" dirty="0">
                <a:solidFill>
                  <a:schemeClr val="bg2"/>
                </a:solidFill>
                <a:ea typeface="黑体" panose="02010609060101010101" pitchFamily="49" charset="-122"/>
              </a:rPr>
              <a:t>用特定的命题取代时</a:t>
            </a:r>
            <a:r>
              <a:rPr lang="en-US" altLang="zh-CN" sz="2600" dirty="0">
                <a:solidFill>
                  <a:schemeClr val="bg2"/>
                </a:solidFill>
                <a:ea typeface="黑体" panose="02010609060101010101" pitchFamily="49" charset="-122"/>
              </a:rPr>
              <a:t>, </a:t>
            </a:r>
            <a:r>
              <a:rPr lang="en-US" altLang="zh-CN" sz="2600" i="1" dirty="0">
                <a:solidFill>
                  <a:schemeClr val="bg2"/>
                </a:solidFill>
                <a:ea typeface="黑体" panose="02010609060101010101" pitchFamily="49" charset="-122"/>
              </a:rPr>
              <a:t>p</a:t>
            </a:r>
            <a:r>
              <a:rPr lang="en-US" altLang="zh-CN" sz="2600" dirty="0">
                <a:solidFill>
                  <a:schemeClr val="bg2"/>
                </a:solidFill>
                <a:ea typeface="黑体" panose="02010609060101010101" pitchFamily="49" charset="-122"/>
              </a:rPr>
              <a:t> </a:t>
            </a:r>
            <a:r>
              <a:rPr lang="zh-CN" altLang="en-US" sz="2600" dirty="0">
                <a:solidFill>
                  <a:schemeClr val="bg2"/>
                </a:solidFill>
                <a:ea typeface="黑体" panose="02010609060101010101" pitchFamily="49" charset="-122"/>
              </a:rPr>
              <a:t>才能确定真值</a:t>
            </a:r>
            <a:r>
              <a:rPr lang="en-US" altLang="zh-CN" sz="2600" dirty="0">
                <a:solidFill>
                  <a:schemeClr val="bg2"/>
                </a:solidFill>
                <a:ea typeface="黑体" panose="02010609060101010101" pitchFamily="49" charset="-122"/>
              </a:rPr>
              <a:t>, </a:t>
            </a:r>
            <a:r>
              <a:rPr lang="zh-CN" altLang="en-US" sz="2600" dirty="0">
                <a:solidFill>
                  <a:schemeClr val="bg2"/>
                </a:solidFill>
                <a:ea typeface="黑体" panose="02010609060101010101" pitchFamily="49" charset="-122"/>
              </a:rPr>
              <a:t>称为对</a:t>
            </a:r>
            <a:r>
              <a:rPr lang="en-US" altLang="zh-CN" sz="2600" i="1" dirty="0">
                <a:solidFill>
                  <a:schemeClr val="bg2"/>
                </a:solidFill>
                <a:ea typeface="黑体" panose="02010609060101010101" pitchFamily="49" charset="-122"/>
              </a:rPr>
              <a:t>p</a:t>
            </a:r>
            <a:r>
              <a:rPr lang="en-US" altLang="zh-CN" sz="2600" dirty="0">
                <a:solidFill>
                  <a:schemeClr val="bg2"/>
                </a:solidFill>
                <a:ea typeface="黑体" panose="02010609060101010101" pitchFamily="49" charset="-122"/>
              </a:rPr>
              <a:t> </a:t>
            </a:r>
            <a:r>
              <a:rPr lang="zh-CN" altLang="en-US" sz="2600" dirty="0">
                <a:solidFill>
                  <a:schemeClr val="bg2"/>
                </a:solidFill>
                <a:ea typeface="黑体" panose="02010609060101010101" pitchFamily="49" charset="-122"/>
              </a:rPr>
              <a:t>进行</a:t>
            </a:r>
            <a:r>
              <a:rPr lang="zh-CN" altLang="en-US" sz="2600" dirty="0">
                <a:solidFill>
                  <a:srgbClr val="7030A0"/>
                </a:solidFill>
                <a:ea typeface="黑体" panose="02010609060101010101" pitchFamily="49" charset="-122"/>
              </a:rPr>
              <a:t>指派或赋值</a:t>
            </a:r>
            <a:r>
              <a:rPr lang="en-US" altLang="zh-CN" sz="2600" dirty="0">
                <a:solidFill>
                  <a:srgbClr val="7030A0"/>
                </a:solidFill>
                <a:ea typeface="黑体" panose="02010609060101010101" pitchFamily="49" charset="-122"/>
              </a:rPr>
              <a:t>.</a:t>
            </a:r>
          </a:p>
        </p:txBody>
      </p:sp>
    </p:spTree>
    <p:extLst>
      <p:ext uri="{BB962C8B-B14F-4D97-AF65-F5344CB8AC3E}">
        <p14:creationId xmlns:p14="http://schemas.microsoft.com/office/powerpoint/2010/main" val="23685512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52"/>
                                        </p:tgtEl>
                                        <p:attrNameLst>
                                          <p:attrName>style.visibility</p:attrName>
                                        </p:attrNameLst>
                                      </p:cBhvr>
                                      <p:to>
                                        <p:strVal val="visible"/>
                                      </p:to>
                                    </p:set>
                                    <p:animEffect transition="in" filter="blinds(horizontal)">
                                      <p:cBhvr>
                                        <p:cTn id="17" dur="10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4F5A2F8E-2FE0-7045-B791-443CF5C826ED}"/>
              </a:ext>
            </a:extLst>
          </p:cNvPr>
          <p:cNvSpPr>
            <a:spLocks noGrp="1" noRot="1" noChangeArrowheads="1"/>
          </p:cNvSpPr>
          <p:nvPr>
            <p:ph type="title"/>
          </p:nvPr>
        </p:nvSpPr>
        <p:spPr>
          <a:xfrm>
            <a:off x="1095375" y="173038"/>
            <a:ext cx="8229600" cy="869950"/>
          </a:xfrm>
        </p:spPr>
        <p:txBody>
          <a:bodyPr/>
          <a:lstStyle/>
          <a:p>
            <a:pPr eaLnBrk="1" hangingPunct="1"/>
            <a:r>
              <a:rPr lang="zh-CN" altLang="en-US" sz="3600" dirty="0">
                <a:latin typeface="黑体" panose="02010609060101010101" pitchFamily="49" charset="-122"/>
              </a:rPr>
              <a:t>命题的符号化</a:t>
            </a:r>
            <a:r>
              <a:rPr lang="en-US" altLang="zh-CN" sz="3600" dirty="0">
                <a:latin typeface="黑体" panose="02010609060101010101" pitchFamily="49" charset="-122"/>
              </a:rPr>
              <a:t>-</a:t>
            </a:r>
            <a:r>
              <a:rPr lang="zh-CN" altLang="en-US" sz="3600" dirty="0">
                <a:latin typeface="黑体" panose="02010609060101010101" pitchFamily="49" charset="-122"/>
              </a:rPr>
              <a:t>例题</a:t>
            </a:r>
          </a:p>
        </p:txBody>
      </p:sp>
      <p:sp>
        <p:nvSpPr>
          <p:cNvPr id="32771" name="Rectangle 3">
            <a:extLst>
              <a:ext uri="{FF2B5EF4-FFF2-40B4-BE49-F238E27FC236}">
                <a16:creationId xmlns:a16="http://schemas.microsoft.com/office/drawing/2014/main" id="{8E877AA3-8610-2946-9ACD-D2B2D8180243}"/>
              </a:ext>
            </a:extLst>
          </p:cNvPr>
          <p:cNvSpPr>
            <a:spLocks noGrp="1" noChangeArrowheads="1"/>
          </p:cNvSpPr>
          <p:nvPr>
            <p:ph type="body" sz="half" idx="1"/>
          </p:nvPr>
        </p:nvSpPr>
        <p:spPr>
          <a:xfrm>
            <a:off x="466725" y="1412875"/>
            <a:ext cx="7921625" cy="4616450"/>
          </a:xfrm>
          <a:ln>
            <a:noFill/>
            <a:headEnd/>
            <a:tailEnd/>
          </a:ln>
        </p:spPr>
        <p:style>
          <a:lnRef idx="2">
            <a:schemeClr val="dk1"/>
          </a:lnRef>
          <a:fillRef idx="1">
            <a:schemeClr val="lt1"/>
          </a:fillRef>
          <a:effectRef idx="0">
            <a:schemeClr val="dk1"/>
          </a:effectRef>
          <a:fontRef idx="minor">
            <a:schemeClr val="dk1"/>
          </a:fontRef>
        </p:style>
        <p:txBody>
          <a:bodyPr/>
          <a:lstStyle/>
          <a:p>
            <a:pPr eaLnBrk="1" hangingPunct="1">
              <a:buFont typeface="Wingdings" pitchFamily="2" charset="2"/>
              <a:buNone/>
            </a:pP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例</a:t>
            </a: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3  </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判断下列语句是否为命题，若是命题请指出是原子命题还是复合命题。</a:t>
            </a:r>
          </a:p>
          <a:p>
            <a:pPr eaLnBrk="1" hangingPunct="1">
              <a:buFont typeface="Wingdings" pitchFamily="2" charset="2"/>
              <a:buNone/>
            </a:pP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1.      </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是无理数。        </a:t>
            </a:r>
          </a:p>
          <a:p>
            <a:pPr eaLnBrk="1" hangingPunct="1">
              <a:buFont typeface="Wingdings" pitchFamily="2" charset="2"/>
              <a:buNone/>
            </a:pP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2. </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现在开会吗？</a:t>
            </a:r>
          </a:p>
          <a:p>
            <a:pPr eaLnBrk="1" hangingPunct="1">
              <a:buFont typeface="Wingdings" pitchFamily="2" charset="2"/>
              <a:buNone/>
            </a:pP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3. </a:t>
            </a:r>
            <a:r>
              <a:rPr lang="en-US" altLang="zh-CN" sz="2800" i="1"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x</a:t>
            </a: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+5&gt;0</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a:t>
            </a:r>
          </a:p>
          <a:p>
            <a:pPr eaLnBrk="1" hangingPunct="1">
              <a:buFont typeface="Wingdings" pitchFamily="2" charset="2"/>
              <a:buNone/>
            </a:pP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4. 2</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是素数当且仅当三角形有三条边。</a:t>
            </a:r>
          </a:p>
          <a:p>
            <a:pPr eaLnBrk="1" hangingPunct="1">
              <a:buFont typeface="Wingdings" pitchFamily="2" charset="2"/>
              <a:buNone/>
            </a:pP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5. 4</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是</a:t>
            </a: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2</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的倍数或是</a:t>
            </a: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3</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的倍数。</a:t>
            </a:r>
          </a:p>
          <a:p>
            <a:pPr eaLnBrk="1" hangingPunct="1">
              <a:buFont typeface="Wingdings" pitchFamily="2" charset="2"/>
              <a:buNone/>
            </a:pPr>
            <a:r>
              <a:rPr lang="en-US" altLang="zh-CN"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6.</a:t>
            </a:r>
            <a:r>
              <a:rPr lang="zh-CN" altLang="en-US" sz="2800" dirty="0">
                <a:solidFill>
                  <a:schemeClr val="bg2"/>
                </a:solidFill>
                <a:latin typeface="Times New Roman" panose="02020603050405020304" pitchFamily="18" charset="0"/>
                <a:ea typeface="SimSun" panose="02010600030101010101" pitchFamily="2" charset="-122"/>
                <a:cs typeface="Times New Roman" panose="02020603050405020304" pitchFamily="18" charset="0"/>
              </a:rPr>
              <a:t>蓝色和黄色可以调配成绿色。</a:t>
            </a:r>
          </a:p>
        </p:txBody>
      </p:sp>
      <p:graphicFrame>
        <p:nvGraphicFramePr>
          <p:cNvPr id="32772" name="Object 7">
            <a:extLst>
              <a:ext uri="{FF2B5EF4-FFF2-40B4-BE49-F238E27FC236}">
                <a16:creationId xmlns:a16="http://schemas.microsoft.com/office/drawing/2014/main" id="{1C948EAD-F6F6-D545-84AC-67A8FED81E9B}"/>
              </a:ext>
            </a:extLst>
          </p:cNvPr>
          <p:cNvGraphicFramePr>
            <a:graphicFrameLocks noGrp="1"/>
          </p:cNvGraphicFramePr>
          <p:nvPr>
            <p:ph sz="half" idx="2"/>
          </p:nvPr>
        </p:nvGraphicFramePr>
        <p:xfrm>
          <a:off x="849313" y="2478088"/>
          <a:ext cx="498475" cy="446087"/>
        </p:xfrm>
        <a:graphic>
          <a:graphicData uri="http://schemas.openxmlformats.org/presentationml/2006/ole">
            <mc:AlternateContent xmlns:mc="http://schemas.openxmlformats.org/markup-compatibility/2006">
              <mc:Choice xmlns:v="urn:schemas-microsoft-com:vml" Requires="v">
                <p:oleObj spid="_x0000_s21547" name="Equation" r:id="rId3" imgW="5562600" imgH="4978400" progId="Equation.DSMT4">
                  <p:embed/>
                </p:oleObj>
              </mc:Choice>
              <mc:Fallback>
                <p:oleObj name="Equation" r:id="rId3" imgW="5562600" imgH="4978400" progId="Equation.DSMT4">
                  <p:embed/>
                  <p:pic>
                    <p:nvPicPr>
                      <p:cNvPr id="32772" name="Object 7">
                        <a:extLst>
                          <a:ext uri="{FF2B5EF4-FFF2-40B4-BE49-F238E27FC236}">
                            <a16:creationId xmlns:a16="http://schemas.microsoft.com/office/drawing/2014/main" id="{1C948EAD-F6F6-D545-84AC-67A8FED81E9B}"/>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2478088"/>
                        <a:ext cx="498475"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2773" name="幻灯片编号占位符 4">
            <a:extLst>
              <a:ext uri="{FF2B5EF4-FFF2-40B4-BE49-F238E27FC236}">
                <a16:creationId xmlns:a16="http://schemas.microsoft.com/office/drawing/2014/main" id="{F6EF6D70-2629-7147-86E0-7B90A4175A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6BA41D3-7AF5-BF46-B758-5A3C9D015DC1}" type="slidenum">
              <a:rPr lang="en-US" altLang="zh-CN" sz="1400" b="0" smtClean="0">
                <a:ea typeface="宋体" panose="02010600030101010101" pitchFamily="2" charset="-122"/>
              </a:rPr>
              <a:pPr>
                <a:lnSpc>
                  <a:spcPct val="100000"/>
                </a:lnSpc>
                <a:spcBef>
                  <a:spcPct val="0"/>
                </a:spcBef>
                <a:buClrTx/>
                <a:buSzTx/>
                <a:buFontTx/>
                <a:buNone/>
              </a:pPr>
              <a:t>18</a:t>
            </a:fld>
            <a:endParaRPr lang="en-US" altLang="zh-CN" sz="1400" b="0">
              <a:ea typeface="宋体" panose="02010600030101010101" pitchFamily="2" charset="-122"/>
            </a:endParaRPr>
          </a:p>
        </p:txBody>
      </p:sp>
      <p:sp>
        <p:nvSpPr>
          <p:cNvPr id="118794" name="Text Box 10">
            <a:extLst>
              <a:ext uri="{FF2B5EF4-FFF2-40B4-BE49-F238E27FC236}">
                <a16:creationId xmlns:a16="http://schemas.microsoft.com/office/drawing/2014/main" id="{BE5065B5-D611-42F0-B5D8-8EE85A35FC11}"/>
              </a:ext>
            </a:extLst>
          </p:cNvPr>
          <p:cNvSpPr txBox="1">
            <a:spLocks noChangeArrowheads="1"/>
          </p:cNvSpPr>
          <p:nvPr/>
        </p:nvSpPr>
        <p:spPr bwMode="auto">
          <a:xfrm>
            <a:off x="6280873" y="2579688"/>
            <a:ext cx="1511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bg2"/>
                </a:solidFill>
                <a:latin typeface="FangSong" panose="02010609060101010101" pitchFamily="49" charset="-122"/>
                <a:ea typeface="FangSong" panose="02010609060101010101" pitchFamily="49" charset="-122"/>
              </a:rPr>
              <a:t>原子命题</a:t>
            </a:r>
          </a:p>
        </p:txBody>
      </p:sp>
      <p:sp>
        <p:nvSpPr>
          <p:cNvPr id="118795" name="Text Box 11">
            <a:extLst>
              <a:ext uri="{FF2B5EF4-FFF2-40B4-BE49-F238E27FC236}">
                <a16:creationId xmlns:a16="http://schemas.microsoft.com/office/drawing/2014/main" id="{50D397B0-7B5D-494D-A896-603BB416EFAF}"/>
              </a:ext>
            </a:extLst>
          </p:cNvPr>
          <p:cNvSpPr txBox="1">
            <a:spLocks noChangeArrowheads="1"/>
          </p:cNvSpPr>
          <p:nvPr/>
        </p:nvSpPr>
        <p:spPr bwMode="auto">
          <a:xfrm>
            <a:off x="6324600" y="3140075"/>
            <a:ext cx="1179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bg2"/>
                </a:solidFill>
                <a:latin typeface="FangSong" panose="02010609060101010101" pitchFamily="49" charset="-122"/>
                <a:ea typeface="FangSong" panose="02010609060101010101" pitchFamily="49" charset="-122"/>
              </a:rPr>
              <a:t>疑问句</a:t>
            </a:r>
          </a:p>
        </p:txBody>
      </p:sp>
      <p:sp>
        <p:nvSpPr>
          <p:cNvPr id="118796" name="Text Box 12">
            <a:extLst>
              <a:ext uri="{FF2B5EF4-FFF2-40B4-BE49-F238E27FC236}">
                <a16:creationId xmlns:a16="http://schemas.microsoft.com/office/drawing/2014/main" id="{E8510A4D-08C6-44D7-B2CF-539D7CA39318}"/>
              </a:ext>
            </a:extLst>
          </p:cNvPr>
          <p:cNvSpPr txBox="1">
            <a:spLocks noChangeArrowheads="1"/>
          </p:cNvSpPr>
          <p:nvPr/>
        </p:nvSpPr>
        <p:spPr bwMode="auto">
          <a:xfrm>
            <a:off x="6324600" y="3706523"/>
            <a:ext cx="18430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bg2"/>
                </a:solidFill>
                <a:latin typeface="FangSong" panose="02010609060101010101" pitchFamily="49" charset="-122"/>
                <a:ea typeface="FangSong" panose="02010609060101010101" pitchFamily="49" charset="-122"/>
              </a:rPr>
              <a:t>真值不确定</a:t>
            </a:r>
          </a:p>
        </p:txBody>
      </p:sp>
      <p:sp>
        <p:nvSpPr>
          <p:cNvPr id="118797" name="Text Box 13">
            <a:extLst>
              <a:ext uri="{FF2B5EF4-FFF2-40B4-BE49-F238E27FC236}">
                <a16:creationId xmlns:a16="http://schemas.microsoft.com/office/drawing/2014/main" id="{AD1D948F-3185-48C6-B47D-260236BDAA27}"/>
              </a:ext>
            </a:extLst>
          </p:cNvPr>
          <p:cNvSpPr txBox="1">
            <a:spLocks noChangeArrowheads="1"/>
          </p:cNvSpPr>
          <p:nvPr/>
        </p:nvSpPr>
        <p:spPr bwMode="auto">
          <a:xfrm>
            <a:off x="6324600" y="4308475"/>
            <a:ext cx="1511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bg2"/>
                </a:solidFill>
                <a:latin typeface="FangSong" panose="02010609060101010101" pitchFamily="49" charset="-122"/>
                <a:ea typeface="FangSong" panose="02010609060101010101" pitchFamily="49" charset="-122"/>
              </a:rPr>
              <a:t>复合命题</a:t>
            </a:r>
          </a:p>
        </p:txBody>
      </p:sp>
      <p:sp>
        <p:nvSpPr>
          <p:cNvPr id="118798" name="Text Box 14">
            <a:extLst>
              <a:ext uri="{FF2B5EF4-FFF2-40B4-BE49-F238E27FC236}">
                <a16:creationId xmlns:a16="http://schemas.microsoft.com/office/drawing/2014/main" id="{A15363C9-76F5-4619-AE22-1601F9BB6BAB}"/>
              </a:ext>
            </a:extLst>
          </p:cNvPr>
          <p:cNvSpPr txBox="1">
            <a:spLocks noChangeArrowheads="1"/>
          </p:cNvSpPr>
          <p:nvPr/>
        </p:nvSpPr>
        <p:spPr bwMode="auto">
          <a:xfrm>
            <a:off x="6324600" y="4884738"/>
            <a:ext cx="1511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bg2"/>
                </a:solidFill>
                <a:latin typeface="FangSong" panose="02010609060101010101" pitchFamily="49" charset="-122"/>
                <a:ea typeface="FangSong" panose="02010609060101010101" pitchFamily="49" charset="-122"/>
              </a:rPr>
              <a:t>复合命题</a:t>
            </a:r>
          </a:p>
        </p:txBody>
      </p:sp>
      <p:sp>
        <p:nvSpPr>
          <p:cNvPr id="118799" name="Text Box 15">
            <a:extLst>
              <a:ext uri="{FF2B5EF4-FFF2-40B4-BE49-F238E27FC236}">
                <a16:creationId xmlns:a16="http://schemas.microsoft.com/office/drawing/2014/main" id="{76F221A3-2C2F-4741-A8E5-D5345AE6986D}"/>
              </a:ext>
            </a:extLst>
          </p:cNvPr>
          <p:cNvSpPr txBox="1">
            <a:spLocks noChangeArrowheads="1"/>
          </p:cNvSpPr>
          <p:nvPr/>
        </p:nvSpPr>
        <p:spPr bwMode="auto">
          <a:xfrm>
            <a:off x="6338455" y="5461000"/>
            <a:ext cx="15113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bg2"/>
                </a:solidFill>
                <a:latin typeface="FangSong" panose="02010609060101010101" pitchFamily="49" charset="-122"/>
                <a:ea typeface="FangSong" panose="02010609060101010101" pitchFamily="49" charset="-122"/>
              </a:rPr>
              <a:t>原子命题</a:t>
            </a:r>
          </a:p>
        </p:txBody>
      </p:sp>
    </p:spTree>
    <p:extLst>
      <p:ext uri="{BB962C8B-B14F-4D97-AF65-F5344CB8AC3E}">
        <p14:creationId xmlns:p14="http://schemas.microsoft.com/office/powerpoint/2010/main" val="16281802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8794"/>
                                        </p:tgtEl>
                                        <p:attrNameLst>
                                          <p:attrName>style.visibility</p:attrName>
                                        </p:attrNameLst>
                                      </p:cBhvr>
                                      <p:to>
                                        <p:strVal val="visible"/>
                                      </p:to>
                                    </p:set>
                                    <p:anim calcmode="lin" valueType="num">
                                      <p:cBhvr additive="base">
                                        <p:cTn id="7" dur="500" fill="hold"/>
                                        <p:tgtEl>
                                          <p:spTgt spid="118794"/>
                                        </p:tgtEl>
                                        <p:attrNameLst>
                                          <p:attrName>ppt_x</p:attrName>
                                        </p:attrNameLst>
                                      </p:cBhvr>
                                      <p:tavLst>
                                        <p:tav tm="0">
                                          <p:val>
                                            <p:strVal val="1+#ppt_w/2"/>
                                          </p:val>
                                        </p:tav>
                                        <p:tav tm="100000">
                                          <p:val>
                                            <p:strVal val="#ppt_x"/>
                                          </p:val>
                                        </p:tav>
                                      </p:tavLst>
                                    </p:anim>
                                    <p:anim calcmode="lin" valueType="num">
                                      <p:cBhvr additive="base">
                                        <p:cTn id="8" dur="500" fill="hold"/>
                                        <p:tgtEl>
                                          <p:spTgt spid="1187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8795"/>
                                        </p:tgtEl>
                                        <p:attrNameLst>
                                          <p:attrName>style.visibility</p:attrName>
                                        </p:attrNameLst>
                                      </p:cBhvr>
                                      <p:to>
                                        <p:strVal val="visible"/>
                                      </p:to>
                                    </p:set>
                                    <p:anim calcmode="lin" valueType="num">
                                      <p:cBhvr additive="base">
                                        <p:cTn id="13" dur="500" fill="hold"/>
                                        <p:tgtEl>
                                          <p:spTgt spid="118795"/>
                                        </p:tgtEl>
                                        <p:attrNameLst>
                                          <p:attrName>ppt_x</p:attrName>
                                        </p:attrNameLst>
                                      </p:cBhvr>
                                      <p:tavLst>
                                        <p:tav tm="0">
                                          <p:val>
                                            <p:strVal val="1+#ppt_w/2"/>
                                          </p:val>
                                        </p:tav>
                                        <p:tav tm="100000">
                                          <p:val>
                                            <p:strVal val="#ppt_x"/>
                                          </p:val>
                                        </p:tav>
                                      </p:tavLst>
                                    </p:anim>
                                    <p:anim calcmode="lin" valueType="num">
                                      <p:cBhvr additive="base">
                                        <p:cTn id="14" dur="500" fill="hold"/>
                                        <p:tgtEl>
                                          <p:spTgt spid="1187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8796"/>
                                        </p:tgtEl>
                                        <p:attrNameLst>
                                          <p:attrName>style.visibility</p:attrName>
                                        </p:attrNameLst>
                                      </p:cBhvr>
                                      <p:to>
                                        <p:strVal val="visible"/>
                                      </p:to>
                                    </p:set>
                                    <p:anim calcmode="lin" valueType="num">
                                      <p:cBhvr additive="base">
                                        <p:cTn id="19" dur="500" fill="hold"/>
                                        <p:tgtEl>
                                          <p:spTgt spid="118796"/>
                                        </p:tgtEl>
                                        <p:attrNameLst>
                                          <p:attrName>ppt_x</p:attrName>
                                        </p:attrNameLst>
                                      </p:cBhvr>
                                      <p:tavLst>
                                        <p:tav tm="0">
                                          <p:val>
                                            <p:strVal val="1+#ppt_w/2"/>
                                          </p:val>
                                        </p:tav>
                                        <p:tav tm="100000">
                                          <p:val>
                                            <p:strVal val="#ppt_x"/>
                                          </p:val>
                                        </p:tav>
                                      </p:tavLst>
                                    </p:anim>
                                    <p:anim calcmode="lin" valueType="num">
                                      <p:cBhvr additive="base">
                                        <p:cTn id="20" dur="500" fill="hold"/>
                                        <p:tgtEl>
                                          <p:spTgt spid="11879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8797"/>
                                        </p:tgtEl>
                                        <p:attrNameLst>
                                          <p:attrName>style.visibility</p:attrName>
                                        </p:attrNameLst>
                                      </p:cBhvr>
                                      <p:to>
                                        <p:strVal val="visible"/>
                                      </p:to>
                                    </p:set>
                                    <p:anim calcmode="lin" valueType="num">
                                      <p:cBhvr additive="base">
                                        <p:cTn id="25" dur="500" fill="hold"/>
                                        <p:tgtEl>
                                          <p:spTgt spid="118797"/>
                                        </p:tgtEl>
                                        <p:attrNameLst>
                                          <p:attrName>ppt_x</p:attrName>
                                        </p:attrNameLst>
                                      </p:cBhvr>
                                      <p:tavLst>
                                        <p:tav tm="0">
                                          <p:val>
                                            <p:strVal val="1+#ppt_w/2"/>
                                          </p:val>
                                        </p:tav>
                                        <p:tav tm="100000">
                                          <p:val>
                                            <p:strVal val="#ppt_x"/>
                                          </p:val>
                                        </p:tav>
                                      </p:tavLst>
                                    </p:anim>
                                    <p:anim calcmode="lin" valueType="num">
                                      <p:cBhvr additive="base">
                                        <p:cTn id="26" dur="500" fill="hold"/>
                                        <p:tgtEl>
                                          <p:spTgt spid="1187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8798"/>
                                        </p:tgtEl>
                                        <p:attrNameLst>
                                          <p:attrName>style.visibility</p:attrName>
                                        </p:attrNameLst>
                                      </p:cBhvr>
                                      <p:to>
                                        <p:strVal val="visible"/>
                                      </p:to>
                                    </p:set>
                                    <p:anim calcmode="lin" valueType="num">
                                      <p:cBhvr additive="base">
                                        <p:cTn id="31" dur="500" fill="hold"/>
                                        <p:tgtEl>
                                          <p:spTgt spid="118798"/>
                                        </p:tgtEl>
                                        <p:attrNameLst>
                                          <p:attrName>ppt_x</p:attrName>
                                        </p:attrNameLst>
                                      </p:cBhvr>
                                      <p:tavLst>
                                        <p:tav tm="0">
                                          <p:val>
                                            <p:strVal val="1+#ppt_w/2"/>
                                          </p:val>
                                        </p:tav>
                                        <p:tav tm="100000">
                                          <p:val>
                                            <p:strVal val="#ppt_x"/>
                                          </p:val>
                                        </p:tav>
                                      </p:tavLst>
                                    </p:anim>
                                    <p:anim calcmode="lin" valueType="num">
                                      <p:cBhvr additive="base">
                                        <p:cTn id="32" dur="500" fill="hold"/>
                                        <p:tgtEl>
                                          <p:spTgt spid="11879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8799"/>
                                        </p:tgtEl>
                                        <p:attrNameLst>
                                          <p:attrName>style.visibility</p:attrName>
                                        </p:attrNameLst>
                                      </p:cBhvr>
                                      <p:to>
                                        <p:strVal val="visible"/>
                                      </p:to>
                                    </p:set>
                                    <p:anim calcmode="lin" valueType="num">
                                      <p:cBhvr additive="base">
                                        <p:cTn id="37" dur="500" fill="hold"/>
                                        <p:tgtEl>
                                          <p:spTgt spid="118799"/>
                                        </p:tgtEl>
                                        <p:attrNameLst>
                                          <p:attrName>ppt_x</p:attrName>
                                        </p:attrNameLst>
                                      </p:cBhvr>
                                      <p:tavLst>
                                        <p:tav tm="0">
                                          <p:val>
                                            <p:strVal val="1+#ppt_w/2"/>
                                          </p:val>
                                        </p:tav>
                                        <p:tav tm="100000">
                                          <p:val>
                                            <p:strVal val="#ppt_x"/>
                                          </p:val>
                                        </p:tav>
                                      </p:tavLst>
                                    </p:anim>
                                    <p:anim calcmode="lin" valueType="num">
                                      <p:cBhvr additive="base">
                                        <p:cTn id="38" dur="500" fill="hold"/>
                                        <p:tgtEl>
                                          <p:spTgt spid="118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4" grpId="0"/>
      <p:bldP spid="118795" grpId="0"/>
      <p:bldP spid="118796" grpId="0"/>
      <p:bldP spid="118797" grpId="0"/>
      <p:bldP spid="118798" grpId="0"/>
      <p:bldP spid="1187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F03E5F6-318A-6B4E-A106-88B498B7F263}"/>
              </a:ext>
            </a:extLst>
          </p:cNvPr>
          <p:cNvSpPr>
            <a:spLocks noGrp="1" noRot="1" noChangeArrowheads="1"/>
          </p:cNvSpPr>
          <p:nvPr>
            <p:ph type="title"/>
          </p:nvPr>
        </p:nvSpPr>
        <p:spPr/>
        <p:txBody>
          <a:bodyPr/>
          <a:lstStyle/>
          <a:p>
            <a:pPr eaLnBrk="1" hangingPunct="1"/>
            <a:r>
              <a:rPr lang="zh-CN" altLang="en-US" sz="3600">
                <a:latin typeface="黑体" panose="02010609060101010101" pitchFamily="49" charset="-122"/>
              </a:rPr>
              <a:t>联结词</a:t>
            </a:r>
          </a:p>
        </p:txBody>
      </p:sp>
      <p:sp>
        <p:nvSpPr>
          <p:cNvPr id="33795" name="Rectangle 3">
            <a:extLst>
              <a:ext uri="{FF2B5EF4-FFF2-40B4-BE49-F238E27FC236}">
                <a16:creationId xmlns:a16="http://schemas.microsoft.com/office/drawing/2014/main" id="{B763DE37-6783-9047-ABDB-41060EA59739}"/>
              </a:ext>
            </a:extLst>
          </p:cNvPr>
          <p:cNvSpPr>
            <a:spLocks noGrp="1" noChangeArrowheads="1"/>
          </p:cNvSpPr>
          <p:nvPr>
            <p:ph idx="1"/>
          </p:nvPr>
        </p:nvSpPr>
        <p:spPr>
          <a:xfrm>
            <a:off x="395288" y="1557338"/>
            <a:ext cx="8137525" cy="5040312"/>
          </a:xfrm>
        </p:spPr>
        <p:txBody>
          <a:bodyPr/>
          <a:lstStyle/>
          <a:p>
            <a:pPr eaLnBrk="1" hangingPunct="1"/>
            <a:r>
              <a:rPr lang="en-US" altLang="zh-CN" sz="3200"/>
              <a:t> </a:t>
            </a:r>
            <a:r>
              <a:rPr lang="zh-CN" altLang="en-US" sz="3200"/>
              <a:t>否定</a:t>
            </a:r>
          </a:p>
          <a:p>
            <a:pPr eaLnBrk="1" hangingPunct="1"/>
            <a:r>
              <a:rPr lang="zh-CN" altLang="en-US" sz="3200"/>
              <a:t> 合取</a:t>
            </a:r>
          </a:p>
          <a:p>
            <a:pPr eaLnBrk="1" hangingPunct="1"/>
            <a:r>
              <a:rPr lang="zh-CN" altLang="en-US" sz="3200"/>
              <a:t> 析取</a:t>
            </a:r>
          </a:p>
          <a:p>
            <a:pPr eaLnBrk="1" hangingPunct="1"/>
            <a:r>
              <a:rPr lang="zh-CN" altLang="en-US" sz="3200"/>
              <a:t> 蕴含（或条件）</a:t>
            </a:r>
          </a:p>
          <a:p>
            <a:pPr eaLnBrk="1" hangingPunct="1"/>
            <a:r>
              <a:rPr lang="zh-CN" altLang="en-US" sz="3200"/>
              <a:t> 等价（或双条件）</a:t>
            </a:r>
          </a:p>
        </p:txBody>
      </p:sp>
      <p:sp>
        <p:nvSpPr>
          <p:cNvPr id="33796" name="幻灯片编号占位符 3">
            <a:extLst>
              <a:ext uri="{FF2B5EF4-FFF2-40B4-BE49-F238E27FC236}">
                <a16:creationId xmlns:a16="http://schemas.microsoft.com/office/drawing/2014/main" id="{2EA027A7-BBD2-024A-8704-4088DC8EC8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8EF6EC4F-8AF1-0B44-A9C4-B274BBB13B8E}" type="slidenum">
              <a:rPr lang="en-US" altLang="zh-CN" sz="1400" b="0" smtClean="0">
                <a:ea typeface="宋体" panose="02010600030101010101" pitchFamily="2" charset="-122"/>
              </a:rPr>
              <a:pPr>
                <a:lnSpc>
                  <a:spcPct val="100000"/>
                </a:lnSpc>
                <a:spcBef>
                  <a:spcPct val="0"/>
                </a:spcBef>
                <a:buClrTx/>
                <a:buSzTx/>
                <a:buFontTx/>
                <a:buNone/>
              </a:pPr>
              <a:t>19</a:t>
            </a:fld>
            <a:endParaRPr lang="en-US" altLang="zh-CN" sz="1400" b="0">
              <a:ea typeface="宋体" panose="02010600030101010101" pitchFamily="2" charset="-122"/>
            </a:endParaRPr>
          </a:p>
        </p:txBody>
      </p:sp>
    </p:spTree>
    <p:extLst>
      <p:ext uri="{BB962C8B-B14F-4D97-AF65-F5344CB8AC3E}">
        <p14:creationId xmlns:p14="http://schemas.microsoft.com/office/powerpoint/2010/main" val="284241175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DA505-6746-5A44-974B-3F094D73FE5E}"/>
              </a:ext>
            </a:extLst>
          </p:cNvPr>
          <p:cNvSpPr>
            <a:spLocks noGrp="1"/>
          </p:cNvSpPr>
          <p:nvPr>
            <p:ph type="title"/>
          </p:nvPr>
        </p:nvSpPr>
        <p:spPr/>
        <p:txBody>
          <a:bodyPr/>
          <a:lstStyle/>
          <a:p>
            <a:r>
              <a:rPr lang="zh-CN" altLang="en-US" dirty="0"/>
              <a:t>数理逻辑部分</a:t>
            </a:r>
            <a:endParaRPr kumimoji="1" lang="zh-CN" altLang="en-US" dirty="0"/>
          </a:p>
        </p:txBody>
      </p:sp>
      <p:sp>
        <p:nvSpPr>
          <p:cNvPr id="3" name="内容占位符 2">
            <a:extLst>
              <a:ext uri="{FF2B5EF4-FFF2-40B4-BE49-F238E27FC236}">
                <a16:creationId xmlns:a16="http://schemas.microsoft.com/office/drawing/2014/main" id="{B98B7563-B040-D044-9C98-A04EE8068C03}"/>
              </a:ext>
            </a:extLst>
          </p:cNvPr>
          <p:cNvSpPr>
            <a:spLocks noGrp="1"/>
          </p:cNvSpPr>
          <p:nvPr>
            <p:ph idx="1"/>
          </p:nvPr>
        </p:nvSpPr>
        <p:spPr/>
        <p:txBody>
          <a:bodyPr/>
          <a:lstStyle/>
          <a:p>
            <a:pPr>
              <a:lnSpc>
                <a:spcPct val="150000"/>
              </a:lnSpc>
              <a:spcBef>
                <a:spcPts val="0"/>
              </a:spcBef>
            </a:pPr>
            <a:r>
              <a:rPr lang="en-US" altLang="zh-CN" sz="3600" dirty="0"/>
              <a:t> </a:t>
            </a:r>
            <a:r>
              <a:rPr lang="zh-CN" altLang="en-US" sz="3600" dirty="0"/>
              <a:t>第一部分  命题逻辑</a:t>
            </a:r>
          </a:p>
          <a:p>
            <a:pPr>
              <a:lnSpc>
                <a:spcPct val="150000"/>
              </a:lnSpc>
              <a:spcBef>
                <a:spcPts val="0"/>
              </a:spcBef>
            </a:pPr>
            <a:r>
              <a:rPr lang="en-US" altLang="zh-CN" sz="3600" dirty="0"/>
              <a:t> </a:t>
            </a:r>
            <a:r>
              <a:rPr lang="zh-CN" altLang="en-US" sz="3600" dirty="0"/>
              <a:t>第二部分  一阶逻辑</a:t>
            </a:r>
            <a:r>
              <a:rPr lang="en-US" altLang="zh-CN" sz="3600" dirty="0"/>
              <a:t>/</a:t>
            </a:r>
            <a:r>
              <a:rPr lang="zh-CN" altLang="en-US" sz="3600" dirty="0"/>
              <a:t>谓词逻辑</a:t>
            </a:r>
            <a:endParaRPr lang="en-US" altLang="zh-CN" sz="3600" dirty="0"/>
          </a:p>
        </p:txBody>
      </p:sp>
    </p:spTree>
    <p:extLst>
      <p:ext uri="{BB962C8B-B14F-4D97-AF65-F5344CB8AC3E}">
        <p14:creationId xmlns:p14="http://schemas.microsoft.com/office/powerpoint/2010/main" val="335612576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FC970E6-FC14-DB49-B7DE-7C9DF0585738}"/>
              </a:ext>
            </a:extLst>
          </p:cNvPr>
          <p:cNvSpPr>
            <a:spLocks noGrp="1" noRot="1" noChangeArrowheads="1"/>
          </p:cNvSpPr>
          <p:nvPr>
            <p:ph type="title"/>
          </p:nvPr>
        </p:nvSpPr>
        <p:spPr/>
        <p:txBody>
          <a:bodyPr/>
          <a:lstStyle/>
          <a:p>
            <a:pPr eaLnBrk="1" hangingPunct="1"/>
            <a:r>
              <a:rPr lang="zh-CN" altLang="en-US" sz="3600">
                <a:latin typeface="黑体" panose="02010609060101010101" pitchFamily="49" charset="-122"/>
              </a:rPr>
              <a:t>引入</a:t>
            </a:r>
          </a:p>
        </p:txBody>
      </p:sp>
      <p:sp>
        <p:nvSpPr>
          <p:cNvPr id="34819" name="Rectangle 3">
            <a:extLst>
              <a:ext uri="{FF2B5EF4-FFF2-40B4-BE49-F238E27FC236}">
                <a16:creationId xmlns:a16="http://schemas.microsoft.com/office/drawing/2014/main" id="{376BC6A9-8CEF-2848-B2F3-56AD579ADB52}"/>
              </a:ext>
            </a:extLst>
          </p:cNvPr>
          <p:cNvSpPr>
            <a:spLocks noGrp="1" noChangeArrowheads="1"/>
          </p:cNvSpPr>
          <p:nvPr>
            <p:ph idx="1"/>
          </p:nvPr>
        </p:nvSpPr>
        <p:spPr/>
        <p:txBody>
          <a:bodyPr/>
          <a:lstStyle/>
          <a:p>
            <a:pPr marL="0" indent="0" eaLnBrk="1" hangingPunct="1">
              <a:buFont typeface="Wingdings" pitchFamily="2" charset="2"/>
              <a:buNone/>
            </a:pPr>
            <a:r>
              <a:rPr lang="zh-CN" altLang="en-US" dirty="0">
                <a:latin typeface="黑体" panose="02010609060101010101" pitchFamily="49" charset="-122"/>
              </a:rPr>
              <a:t>自然语言中有联结词</a:t>
            </a:r>
            <a:r>
              <a:rPr lang="en-US" altLang="zh-CN" dirty="0">
                <a:latin typeface="黑体" panose="02010609060101010101" pitchFamily="49" charset="-122"/>
              </a:rPr>
              <a:t>, </a:t>
            </a:r>
            <a:r>
              <a:rPr lang="zh-CN" altLang="en-US" dirty="0">
                <a:latin typeface="黑体" panose="02010609060101010101" pitchFamily="49" charset="-122"/>
              </a:rPr>
              <a:t>如</a:t>
            </a:r>
            <a:r>
              <a:rPr lang="zh-CN" altLang="en-US" dirty="0">
                <a:latin typeface="Arial" panose="020B0604020202020204" pitchFamily="34" charset="0"/>
              </a:rPr>
              <a:t>“</a:t>
            </a:r>
            <a:r>
              <a:rPr lang="zh-CN" altLang="en-US" dirty="0">
                <a:latin typeface="黑体" panose="02010609060101010101" pitchFamily="49" charset="-122"/>
              </a:rPr>
              <a:t>或</a:t>
            </a:r>
            <a:r>
              <a:rPr lang="zh-CN" altLang="en-US" dirty="0">
                <a:latin typeface="Arial" panose="020B0604020202020204" pitchFamily="34" charset="0"/>
              </a:rPr>
              <a:t>”</a:t>
            </a:r>
            <a:r>
              <a:rPr lang="en-US" altLang="zh-CN" dirty="0">
                <a:latin typeface="黑体" panose="02010609060101010101" pitchFamily="49" charset="-122"/>
              </a:rPr>
              <a:t>, </a:t>
            </a:r>
            <a:r>
              <a:rPr lang="en-US" altLang="zh-CN" dirty="0">
                <a:latin typeface="Arial" panose="020B0604020202020204" pitchFamily="34" charset="0"/>
              </a:rPr>
              <a:t>“</a:t>
            </a:r>
            <a:r>
              <a:rPr lang="zh-CN" altLang="en-US" dirty="0">
                <a:latin typeface="黑体" panose="02010609060101010101" pitchFamily="49" charset="-122"/>
              </a:rPr>
              <a:t>和</a:t>
            </a:r>
            <a:r>
              <a:rPr lang="zh-CN" altLang="en-US" dirty="0">
                <a:latin typeface="Arial" panose="020B0604020202020204" pitchFamily="34" charset="0"/>
              </a:rPr>
              <a:t>”</a:t>
            </a:r>
            <a:r>
              <a:rPr lang="zh-CN" altLang="en-US" dirty="0">
                <a:latin typeface="黑体" panose="02010609060101010101" pitchFamily="49" charset="-122"/>
              </a:rPr>
              <a:t>等</a:t>
            </a:r>
            <a:r>
              <a:rPr lang="en-US" altLang="zh-CN" dirty="0">
                <a:latin typeface="黑体" panose="02010609060101010101" pitchFamily="49" charset="-122"/>
              </a:rPr>
              <a:t>, </a:t>
            </a:r>
            <a:r>
              <a:rPr lang="zh-CN" altLang="en-US" dirty="0">
                <a:latin typeface="黑体" panose="02010609060101010101" pitchFamily="49" charset="-122"/>
              </a:rPr>
              <a:t>但不够严格确切</a:t>
            </a:r>
            <a:r>
              <a:rPr lang="en-US" altLang="zh-CN" dirty="0">
                <a:latin typeface="黑体" panose="02010609060101010101" pitchFamily="49" charset="-122"/>
              </a:rPr>
              <a:t>,</a:t>
            </a:r>
            <a:r>
              <a:rPr lang="zh-CN" altLang="en-US" dirty="0">
                <a:latin typeface="黑体" panose="02010609060101010101" pitchFamily="49" charset="-122"/>
              </a:rPr>
              <a:t>易产生二义性</a:t>
            </a:r>
            <a:r>
              <a:rPr lang="en-US" altLang="zh-CN" dirty="0">
                <a:latin typeface="黑体" panose="02010609060101010101" pitchFamily="49" charset="-122"/>
              </a:rPr>
              <a:t>.</a:t>
            </a:r>
          </a:p>
          <a:p>
            <a:pPr marL="0" indent="0" eaLnBrk="1" hangingPunct="1"/>
            <a:r>
              <a:rPr lang="en-US" altLang="zh-CN" sz="2400" dirty="0"/>
              <a:t>   </a:t>
            </a:r>
            <a:r>
              <a:rPr lang="zh-CN" altLang="en-US" sz="2400" dirty="0"/>
              <a:t>你或他都能完成这项任务</a:t>
            </a:r>
            <a:r>
              <a:rPr lang="en-US" altLang="zh-CN" sz="2400" dirty="0"/>
              <a:t>.</a:t>
            </a:r>
          </a:p>
          <a:p>
            <a:pPr marL="0" indent="0" eaLnBrk="1" hangingPunct="1">
              <a:buFont typeface="Wingdings" pitchFamily="2" charset="2"/>
              <a:buNone/>
            </a:pPr>
            <a:r>
              <a:rPr lang="en-US" altLang="zh-CN" sz="2400" dirty="0"/>
              <a:t>     </a:t>
            </a:r>
            <a:r>
              <a:rPr lang="zh-CN" altLang="en-US" sz="2400" dirty="0"/>
              <a:t>我下午三点或五点去打球</a:t>
            </a:r>
            <a:r>
              <a:rPr lang="en-US" altLang="zh-CN" sz="2400" dirty="0"/>
              <a:t>.</a:t>
            </a:r>
          </a:p>
          <a:p>
            <a:pPr marL="0" indent="0" eaLnBrk="1" hangingPunct="1"/>
            <a:r>
              <a:rPr lang="en-US" altLang="zh-CN" sz="2400" dirty="0"/>
              <a:t>   </a:t>
            </a:r>
            <a:r>
              <a:rPr lang="zh-CN" altLang="en-US" sz="2400" dirty="0"/>
              <a:t>我和你都是中国人</a:t>
            </a:r>
            <a:r>
              <a:rPr lang="en-US" altLang="zh-CN" sz="2400" dirty="0"/>
              <a:t>.</a:t>
            </a:r>
          </a:p>
          <a:p>
            <a:pPr marL="0" indent="0" eaLnBrk="1" hangingPunct="1">
              <a:buFont typeface="Wingdings" pitchFamily="2" charset="2"/>
              <a:buNone/>
            </a:pPr>
            <a:r>
              <a:rPr lang="en-US" altLang="zh-CN" sz="2400" dirty="0"/>
              <a:t>     </a:t>
            </a:r>
            <a:r>
              <a:rPr lang="zh-CN" altLang="en-US" sz="2400" dirty="0"/>
              <a:t>我和你是同学</a:t>
            </a:r>
            <a:r>
              <a:rPr lang="en-US" altLang="zh-CN" sz="2400" dirty="0"/>
              <a:t>.</a:t>
            </a:r>
          </a:p>
          <a:p>
            <a:pPr marL="0" indent="0" eaLnBrk="1" hangingPunct="1">
              <a:lnSpc>
                <a:spcPts val="4000"/>
              </a:lnSpc>
              <a:spcBef>
                <a:spcPct val="80000"/>
              </a:spcBef>
              <a:buFont typeface="Wingdings" pitchFamily="2" charset="2"/>
              <a:buNone/>
            </a:pPr>
            <a:r>
              <a:rPr lang="zh-CN" altLang="en-US" dirty="0">
                <a:latin typeface="KaiTi" panose="02010609060101010101" pitchFamily="49" charset="-122"/>
                <a:ea typeface="KaiTi" panose="02010609060101010101" pitchFamily="49" charset="-122"/>
              </a:rPr>
              <a:t>命题逻辑中</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联结词是复合命题的重要组成部分</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所以必须明确规定</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并且符号化</a:t>
            </a:r>
            <a:r>
              <a:rPr lang="en-US" altLang="zh-CN" dirty="0">
                <a:latin typeface="KaiTi" panose="02010609060101010101" pitchFamily="49" charset="-122"/>
                <a:ea typeface="KaiTi" panose="02010609060101010101" pitchFamily="49" charset="-122"/>
              </a:rPr>
              <a:t>.</a:t>
            </a:r>
          </a:p>
        </p:txBody>
      </p:sp>
      <p:sp>
        <p:nvSpPr>
          <p:cNvPr id="34820" name="幻灯片编号占位符 3">
            <a:extLst>
              <a:ext uri="{FF2B5EF4-FFF2-40B4-BE49-F238E27FC236}">
                <a16:creationId xmlns:a16="http://schemas.microsoft.com/office/drawing/2014/main" id="{3EBC9EB9-5F4B-6E45-B063-98CC2A3684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9C5D1D35-FD2D-FB40-9C3D-5B02647021CC}" type="slidenum">
              <a:rPr lang="en-US" altLang="zh-CN" sz="1400" b="0" smtClean="0">
                <a:ea typeface="宋体" panose="02010600030101010101" pitchFamily="2" charset="-122"/>
              </a:rPr>
              <a:pPr>
                <a:lnSpc>
                  <a:spcPct val="100000"/>
                </a:lnSpc>
                <a:spcBef>
                  <a:spcPct val="0"/>
                </a:spcBef>
                <a:buClrTx/>
                <a:buSzTx/>
                <a:buFontTx/>
                <a:buNone/>
              </a:pPr>
              <a:t>20</a:t>
            </a:fld>
            <a:endParaRPr lang="en-US" altLang="zh-CN" sz="1400" b="0">
              <a:ea typeface="宋体" panose="02010600030101010101" pitchFamily="2" charset="-122"/>
            </a:endParaRPr>
          </a:p>
        </p:txBody>
      </p:sp>
    </p:spTree>
    <p:extLst>
      <p:ext uri="{BB962C8B-B14F-4D97-AF65-F5344CB8AC3E}">
        <p14:creationId xmlns:p14="http://schemas.microsoft.com/office/powerpoint/2010/main" val="343161730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0FF2FD7-DA77-CC4E-B2E7-D0A2FBD40BD6}"/>
              </a:ext>
            </a:extLst>
          </p:cNvPr>
          <p:cNvSpPr>
            <a:spLocks noGrp="1" noRot="1" noChangeArrowheads="1"/>
          </p:cNvSpPr>
          <p:nvPr>
            <p:ph type="title"/>
          </p:nvPr>
        </p:nvSpPr>
        <p:spPr>
          <a:xfrm>
            <a:off x="1238250" y="-100013"/>
            <a:ext cx="8229600" cy="1143001"/>
          </a:xfrm>
        </p:spPr>
        <p:txBody>
          <a:bodyPr/>
          <a:lstStyle/>
          <a:p>
            <a:pPr eaLnBrk="1" hangingPunct="1"/>
            <a:r>
              <a:rPr lang="en-US" altLang="zh-CN" sz="3600" dirty="0">
                <a:latin typeface="黑体" panose="02010609060101010101" pitchFamily="49" charset="-122"/>
              </a:rPr>
              <a:t>1.</a:t>
            </a:r>
            <a:r>
              <a:rPr lang="zh-CN" altLang="en-US" sz="3600" dirty="0">
                <a:latin typeface="黑体" panose="02010609060101010101" pitchFamily="49" charset="-122"/>
              </a:rPr>
              <a:t>否定</a:t>
            </a:r>
          </a:p>
        </p:txBody>
      </p:sp>
      <p:sp>
        <p:nvSpPr>
          <p:cNvPr id="35843" name="Rectangle 3">
            <a:extLst>
              <a:ext uri="{FF2B5EF4-FFF2-40B4-BE49-F238E27FC236}">
                <a16:creationId xmlns:a16="http://schemas.microsoft.com/office/drawing/2014/main" id="{5D96FA06-5508-7248-B003-AF789AE6E966}"/>
              </a:ext>
            </a:extLst>
          </p:cNvPr>
          <p:cNvSpPr>
            <a:spLocks noGrp="1" noChangeArrowheads="1"/>
          </p:cNvSpPr>
          <p:nvPr>
            <p:ph type="body" sz="half" idx="1"/>
          </p:nvPr>
        </p:nvSpPr>
        <p:spPr>
          <a:xfrm>
            <a:off x="457200" y="1447800"/>
            <a:ext cx="8083550" cy="4525963"/>
          </a:xfrm>
        </p:spPr>
        <p:txBody>
          <a:bodyPr/>
          <a:lstStyle/>
          <a:p>
            <a:pPr eaLnBrk="1" hangingPunct="1">
              <a:buFont typeface="Wingdings" pitchFamily="2" charset="2"/>
              <a:buNone/>
            </a:pPr>
            <a:r>
              <a:rPr lang="zh-CN" altLang="en-US" sz="3200" dirty="0"/>
              <a:t>定义  设 </a:t>
            </a:r>
            <a:r>
              <a:rPr lang="en-US" altLang="zh-CN" sz="3200" i="1" dirty="0"/>
              <a:t>p </a:t>
            </a:r>
            <a:r>
              <a:rPr lang="zh-CN" altLang="en-US" sz="3200" dirty="0"/>
              <a:t>为一命题，</a:t>
            </a:r>
            <a:r>
              <a:rPr lang="en-US" altLang="zh-CN" sz="3200" i="1" dirty="0"/>
              <a:t>p </a:t>
            </a:r>
            <a:r>
              <a:rPr lang="zh-CN" altLang="en-US" sz="3200" dirty="0"/>
              <a:t>的否定是一个新的	命题</a:t>
            </a:r>
            <a:r>
              <a:rPr lang="en-US" altLang="zh-CN" sz="3200" dirty="0"/>
              <a:t>, </a:t>
            </a:r>
            <a:r>
              <a:rPr lang="zh-CN" altLang="en-US" sz="3200" dirty="0"/>
              <a:t>记作</a:t>
            </a:r>
            <a:r>
              <a:rPr lang="en-US" altLang="zh-CN" sz="3200" dirty="0"/>
              <a:t>﹁</a:t>
            </a:r>
            <a:r>
              <a:rPr lang="en-US" altLang="zh-CN" sz="3200" i="1" dirty="0"/>
              <a:t>p</a:t>
            </a:r>
            <a:r>
              <a:rPr lang="zh-CN" altLang="en-US" sz="3200" dirty="0"/>
              <a:t>，读作</a:t>
            </a:r>
            <a:r>
              <a:rPr lang="zh-CN" altLang="en-US" sz="3200" dirty="0">
                <a:latin typeface="Arial" panose="020B0604020202020204" pitchFamily="34" charset="0"/>
              </a:rPr>
              <a:t>“</a:t>
            </a:r>
            <a:r>
              <a:rPr lang="zh-CN" altLang="en-US" sz="3200" dirty="0"/>
              <a:t>非</a:t>
            </a:r>
            <a:r>
              <a:rPr lang="en-US" altLang="zh-CN" sz="3200" i="1" dirty="0"/>
              <a:t>p</a:t>
            </a:r>
            <a:r>
              <a:rPr lang="en-US" altLang="zh-CN" sz="3200" dirty="0">
                <a:latin typeface="Arial" panose="020B0604020202020204" pitchFamily="34" charset="0"/>
              </a:rPr>
              <a:t>”</a:t>
            </a:r>
            <a:r>
              <a:rPr lang="en-US" altLang="zh-CN" sz="3200" dirty="0"/>
              <a:t>,  </a:t>
            </a:r>
          </a:p>
          <a:p>
            <a:pPr eaLnBrk="1" hangingPunct="1">
              <a:buFont typeface="Wingdings" pitchFamily="2" charset="2"/>
              <a:buNone/>
            </a:pPr>
            <a:r>
              <a:rPr lang="en-US" altLang="zh-CN" sz="3200" dirty="0"/>
              <a:t>         </a:t>
            </a:r>
            <a:r>
              <a:rPr lang="zh-CN" altLang="en-US" sz="3200" dirty="0"/>
              <a:t>规定：</a:t>
            </a:r>
            <a:r>
              <a:rPr lang="zh-CN" altLang="en-US" sz="3200" dirty="0">
                <a:solidFill>
                  <a:srgbClr val="C00000"/>
                </a:solidFill>
                <a:sym typeface="Symbol" pitchFamily="2" charset="2"/>
              </a:rPr>
              <a:t></a:t>
            </a:r>
            <a:r>
              <a:rPr lang="en-US" altLang="zh-CN" sz="3200" i="1" dirty="0">
                <a:solidFill>
                  <a:srgbClr val="C00000"/>
                </a:solidFill>
              </a:rPr>
              <a:t>p</a:t>
            </a:r>
            <a:r>
              <a:rPr lang="en-US" altLang="zh-CN" sz="3200" dirty="0"/>
              <a:t> </a:t>
            </a:r>
            <a:r>
              <a:rPr lang="zh-CN" altLang="en-US" sz="3200" dirty="0"/>
              <a:t>为</a:t>
            </a:r>
            <a:r>
              <a:rPr lang="en-US" altLang="zh-CN" sz="3200" dirty="0"/>
              <a:t>1</a:t>
            </a:r>
            <a:r>
              <a:rPr lang="zh-CN" altLang="en-US" sz="3200" dirty="0"/>
              <a:t>当且仅当</a:t>
            </a:r>
            <a:r>
              <a:rPr lang="en-US" altLang="zh-CN" sz="3200" i="1" dirty="0"/>
              <a:t>p</a:t>
            </a:r>
            <a:r>
              <a:rPr lang="zh-CN" altLang="en-US" sz="3200" dirty="0"/>
              <a:t>为</a:t>
            </a:r>
            <a:r>
              <a:rPr lang="en-US" altLang="zh-CN" sz="3200" dirty="0"/>
              <a:t>0.</a:t>
            </a:r>
          </a:p>
          <a:p>
            <a:pPr eaLnBrk="1" hangingPunct="1">
              <a:buFont typeface="Wingdings" pitchFamily="2" charset="2"/>
              <a:buNone/>
            </a:pPr>
            <a:endParaRPr lang="en-US" altLang="zh-CN" sz="3200" dirty="0">
              <a:sym typeface="Symbol" pitchFamily="2" charset="2"/>
            </a:endParaRPr>
          </a:p>
        </p:txBody>
      </p:sp>
      <p:graphicFrame>
        <p:nvGraphicFramePr>
          <p:cNvPr id="123968" name="Group 64">
            <a:extLst>
              <a:ext uri="{FF2B5EF4-FFF2-40B4-BE49-F238E27FC236}">
                <a16:creationId xmlns:a16="http://schemas.microsoft.com/office/drawing/2014/main" id="{7CEFC1A3-75EF-4E83-A92D-6BD5F1EABA68}"/>
              </a:ext>
            </a:extLst>
          </p:cNvPr>
          <p:cNvGraphicFramePr>
            <a:graphicFrameLocks noGrp="1"/>
          </p:cNvGraphicFramePr>
          <p:nvPr>
            <p:ph sz="half" idx="2"/>
          </p:nvPr>
        </p:nvGraphicFramePr>
        <p:xfrm>
          <a:off x="1258888" y="3563938"/>
          <a:ext cx="6262687" cy="1809750"/>
        </p:xfrm>
        <a:graphic>
          <a:graphicData uri="http://schemas.openxmlformats.org/drawingml/2006/table">
            <a:tbl>
              <a:tblPr/>
              <a:tblGrid>
                <a:gridCol w="2952750">
                  <a:extLst>
                    <a:ext uri="{9D8B030D-6E8A-4147-A177-3AD203B41FA5}">
                      <a16:colId xmlns:a16="http://schemas.microsoft.com/office/drawing/2014/main" val="20000"/>
                    </a:ext>
                  </a:extLst>
                </a:gridCol>
                <a:gridCol w="3309937">
                  <a:extLst>
                    <a:ext uri="{9D8B030D-6E8A-4147-A177-3AD203B41FA5}">
                      <a16:colId xmlns:a16="http://schemas.microsoft.com/office/drawing/2014/main" val="20001"/>
                    </a:ext>
                  </a:extLst>
                </a:gridCol>
              </a:tblGrid>
              <a:tr h="603250">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a:ln>
                            <a:noFill/>
                          </a:ln>
                          <a:solidFill>
                            <a:srgbClr val="000099"/>
                          </a:solidFill>
                          <a:effectLst>
                            <a:outerShdw blurRad="38100" dist="38100" dir="2700000" algn="tl">
                              <a:srgbClr val="000000"/>
                            </a:outerShdw>
                          </a:effectLst>
                          <a:latin typeface="Times New Roman" charset="0"/>
                          <a:ea typeface="黑体" charset="-122"/>
                        </a:rPr>
                        <a:t>p</a:t>
                      </a:r>
                    </a:p>
                  </a:txBody>
                  <a:tcPr marT="45685" marB="4568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a:ln>
                            <a:noFill/>
                          </a:ln>
                          <a:solidFill>
                            <a:srgbClr val="000099"/>
                          </a:solidFill>
                          <a:effectLst>
                            <a:outerShdw blurRad="38100" dist="38100" dir="2700000" algn="tl">
                              <a:srgbClr val="000000"/>
                            </a:outerShdw>
                          </a:effectLst>
                          <a:latin typeface="Times New Roman" charset="0"/>
                          <a:ea typeface="黑体" charset="-122"/>
                        </a:rPr>
                        <a:t>﹁ p</a:t>
                      </a:r>
                    </a:p>
                  </a:txBody>
                  <a:tcPr marT="45685" marB="45685"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603250">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rgbClr val="000099"/>
                          </a:solidFill>
                          <a:effectLst>
                            <a:outerShdw blurRad="38100" dist="38100" dir="2700000" algn="tl">
                              <a:srgbClr val="000000"/>
                            </a:outerShdw>
                          </a:effectLst>
                          <a:latin typeface="Times New Roman" charset="0"/>
                          <a:ea typeface="黑体" charset="-122"/>
                        </a:rPr>
                        <a:t>1</a:t>
                      </a:r>
                    </a:p>
                  </a:txBody>
                  <a:tcPr marT="45685" marB="4568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rgbClr val="000099"/>
                          </a:solidFill>
                          <a:effectLst>
                            <a:outerShdw blurRad="38100" dist="38100" dir="2700000" algn="tl">
                              <a:srgbClr val="000000"/>
                            </a:outerShdw>
                          </a:effectLst>
                          <a:latin typeface="Times New Roman" charset="0"/>
                          <a:ea typeface="黑体" charset="-122"/>
                        </a:rPr>
                        <a:t>0</a:t>
                      </a:r>
                    </a:p>
                  </a:txBody>
                  <a:tcPr marT="45685" marB="45685"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r h="603250">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rgbClr val="000099"/>
                          </a:solidFill>
                          <a:effectLst>
                            <a:outerShdw blurRad="38100" dist="38100" dir="2700000" algn="tl">
                              <a:srgbClr val="000000"/>
                            </a:outerShdw>
                          </a:effectLst>
                          <a:latin typeface="Times New Roman" charset="0"/>
                          <a:ea typeface="黑体" charset="-122"/>
                        </a:rPr>
                        <a:t>0</a:t>
                      </a:r>
                    </a:p>
                  </a:txBody>
                  <a:tcPr marT="45685" marB="4568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rgbClr val="000099"/>
                          </a:solidFill>
                          <a:effectLst>
                            <a:outerShdw blurRad="38100" dist="38100" dir="2700000" algn="tl">
                              <a:srgbClr val="000000"/>
                            </a:outerShdw>
                          </a:effectLst>
                          <a:latin typeface="Times New Roman" charset="0"/>
                          <a:ea typeface="黑体" charset="-122"/>
                        </a:rPr>
                        <a:t>1</a:t>
                      </a:r>
                    </a:p>
                  </a:txBody>
                  <a:tcPr marT="45685" marB="45685"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2"/>
                  </a:ext>
                </a:extLst>
              </a:tr>
            </a:tbl>
          </a:graphicData>
        </a:graphic>
      </p:graphicFrame>
      <p:sp>
        <p:nvSpPr>
          <p:cNvPr id="35856" name="幻灯片编号占位符 4">
            <a:extLst>
              <a:ext uri="{FF2B5EF4-FFF2-40B4-BE49-F238E27FC236}">
                <a16:creationId xmlns:a16="http://schemas.microsoft.com/office/drawing/2014/main" id="{092ED285-EE9F-FF40-BC68-F840FDDC13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2C230EE-C5AC-DA48-8834-E5F7D98AEFB4}" type="slidenum">
              <a:rPr lang="en-US" altLang="zh-CN" sz="1400" b="0" smtClean="0">
                <a:ea typeface="宋体" panose="02010600030101010101" pitchFamily="2" charset="-122"/>
              </a:rPr>
              <a:pPr>
                <a:lnSpc>
                  <a:spcPct val="100000"/>
                </a:lnSpc>
                <a:spcBef>
                  <a:spcPct val="0"/>
                </a:spcBef>
                <a:buClrTx/>
                <a:buSzTx/>
                <a:buFontTx/>
                <a:buNone/>
              </a:pPr>
              <a:t>21</a:t>
            </a:fld>
            <a:endParaRPr lang="en-US" altLang="zh-CN" sz="1400" b="0">
              <a:ea typeface="宋体" panose="02010600030101010101" pitchFamily="2" charset="-122"/>
            </a:endParaRPr>
          </a:p>
        </p:txBody>
      </p:sp>
      <p:sp>
        <p:nvSpPr>
          <p:cNvPr id="123947" name="Text Box 43">
            <a:extLst>
              <a:ext uri="{FF2B5EF4-FFF2-40B4-BE49-F238E27FC236}">
                <a16:creationId xmlns:a16="http://schemas.microsoft.com/office/drawing/2014/main" id="{B716340D-4881-4E60-BB87-6A58EB08934D}"/>
              </a:ext>
            </a:extLst>
          </p:cNvPr>
          <p:cNvSpPr txBox="1">
            <a:spLocks noChangeArrowheads="1"/>
          </p:cNvSpPr>
          <p:nvPr/>
        </p:nvSpPr>
        <p:spPr bwMode="auto">
          <a:xfrm>
            <a:off x="1328738" y="5502275"/>
            <a:ext cx="3402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en-US" altLang="zh-CN" dirty="0">
                <a:solidFill>
                  <a:schemeClr val="hlink"/>
                </a:solidFill>
                <a:latin typeface="黑体" panose="02010609060101010101" pitchFamily="49" charset="-122"/>
              </a:rPr>
              <a:t>﹁</a:t>
            </a:r>
            <a:r>
              <a:rPr lang="zh-CN" altLang="en-US" dirty="0">
                <a:solidFill>
                  <a:schemeClr val="hlink"/>
                </a:solidFill>
                <a:latin typeface="黑体" panose="02010609060101010101" pitchFamily="49" charset="-122"/>
              </a:rPr>
              <a:t>是一元运算。</a:t>
            </a:r>
            <a:r>
              <a:rPr lang="zh-CN" altLang="en-US" dirty="0">
                <a:latin typeface="黑体" panose="02010609060101010101" pitchFamily="49" charset="-122"/>
              </a:rPr>
              <a:t>    </a:t>
            </a:r>
          </a:p>
        </p:txBody>
      </p:sp>
    </p:spTree>
    <p:extLst>
      <p:ext uri="{BB962C8B-B14F-4D97-AF65-F5344CB8AC3E}">
        <p14:creationId xmlns:p14="http://schemas.microsoft.com/office/powerpoint/2010/main" val="136539522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23947"/>
                                        </p:tgtEl>
                                        <p:attrNameLst>
                                          <p:attrName>style.visibility</p:attrName>
                                        </p:attrNameLst>
                                      </p:cBhvr>
                                      <p:to>
                                        <p:strVal val="visible"/>
                                      </p:to>
                                    </p:set>
                                    <p:animEffect transition="in" filter="wipe(left)">
                                      <p:cBhvr>
                                        <p:cTn id="7" dur="500"/>
                                        <p:tgtEl>
                                          <p:spTgt spid="123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38132EA-75B1-2843-B770-6E89B3382EEA}"/>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1.</a:t>
            </a:r>
            <a:r>
              <a:rPr lang="zh-CN" altLang="en-US" sz="3600" dirty="0">
                <a:latin typeface="黑体" panose="02010609060101010101" pitchFamily="49" charset="-122"/>
              </a:rPr>
              <a:t>否定</a:t>
            </a:r>
          </a:p>
        </p:txBody>
      </p:sp>
      <p:sp>
        <p:nvSpPr>
          <p:cNvPr id="36867" name="Rectangle 3">
            <a:extLst>
              <a:ext uri="{FF2B5EF4-FFF2-40B4-BE49-F238E27FC236}">
                <a16:creationId xmlns:a16="http://schemas.microsoft.com/office/drawing/2014/main" id="{2CEB599B-14E1-014C-AAE3-D1F8BC1D37F6}"/>
              </a:ext>
            </a:extLst>
          </p:cNvPr>
          <p:cNvSpPr>
            <a:spLocks noGrp="1" noChangeArrowheads="1"/>
          </p:cNvSpPr>
          <p:nvPr>
            <p:ph idx="1"/>
          </p:nvPr>
        </p:nvSpPr>
        <p:spPr>
          <a:xfrm>
            <a:off x="457200" y="1377089"/>
            <a:ext cx="8229600" cy="3968750"/>
          </a:xfrm>
        </p:spPr>
        <p:txBody>
          <a:bodyPr/>
          <a:lstStyle/>
          <a:p>
            <a:pPr eaLnBrk="1" hangingPunct="1">
              <a:buFont typeface="Wingdings" pitchFamily="2" charset="2"/>
              <a:buNone/>
            </a:pPr>
            <a:r>
              <a:rPr lang="zh-CN" altLang="en-US" dirty="0"/>
              <a:t>写出下列命题的否定命题</a:t>
            </a:r>
            <a:r>
              <a:rPr lang="en-US" altLang="zh-CN" dirty="0"/>
              <a:t>.</a:t>
            </a:r>
          </a:p>
          <a:p>
            <a:pPr eaLnBrk="1" hangingPunct="1">
              <a:buFont typeface="Wingdings" pitchFamily="2" charset="2"/>
              <a:buNone/>
            </a:pPr>
            <a:r>
              <a:rPr lang="en-US" altLang="zh-CN" dirty="0"/>
              <a:t>   </a:t>
            </a:r>
            <a:r>
              <a:rPr lang="en-US" altLang="zh-CN" i="1" dirty="0"/>
              <a:t>p</a:t>
            </a:r>
            <a:r>
              <a:rPr lang="zh-CN" altLang="en-US" dirty="0"/>
              <a:t>：上海是一个大城市。</a:t>
            </a:r>
          </a:p>
          <a:p>
            <a:pPr eaLnBrk="1" hangingPunct="1">
              <a:buFont typeface="Wingdings" pitchFamily="2" charset="2"/>
              <a:buNone/>
            </a:pPr>
            <a:r>
              <a:rPr lang="en-US" altLang="zh-CN" dirty="0"/>
              <a:t>﹁</a:t>
            </a:r>
            <a:r>
              <a:rPr lang="en-US" altLang="zh-CN" i="1" dirty="0"/>
              <a:t>p</a:t>
            </a:r>
            <a:r>
              <a:rPr lang="zh-CN" altLang="en-US" dirty="0"/>
              <a:t>：上海不是一个大城市。</a:t>
            </a:r>
          </a:p>
          <a:p>
            <a:pPr eaLnBrk="1" hangingPunct="1">
              <a:buFont typeface="Wingdings" pitchFamily="2" charset="2"/>
              <a:buNone/>
            </a:pPr>
            <a:r>
              <a:rPr lang="zh-CN" altLang="en-US" dirty="0"/>
              <a:t>          上海是一个不大的城市。</a:t>
            </a:r>
          </a:p>
          <a:p>
            <a:pPr eaLnBrk="1" hangingPunct="1">
              <a:buFont typeface="Wingdings" pitchFamily="2" charset="2"/>
              <a:buNone/>
            </a:pPr>
            <a:r>
              <a:rPr lang="zh-CN" altLang="en-US" dirty="0"/>
              <a:t>   </a:t>
            </a:r>
            <a:r>
              <a:rPr lang="en-US" altLang="zh-CN" i="1" dirty="0"/>
              <a:t>q</a:t>
            </a:r>
            <a:r>
              <a:rPr lang="zh-CN" altLang="en-US" dirty="0"/>
              <a:t>：我们下午</a:t>
            </a:r>
            <a:r>
              <a:rPr lang="en-US" altLang="zh-CN" dirty="0"/>
              <a:t>2</a:t>
            </a:r>
            <a:r>
              <a:rPr lang="zh-CN" altLang="en-US" dirty="0"/>
              <a:t>点上课。</a:t>
            </a:r>
          </a:p>
          <a:p>
            <a:pPr eaLnBrk="1" hangingPunct="1">
              <a:buFont typeface="Wingdings" pitchFamily="2" charset="2"/>
              <a:buNone/>
            </a:pPr>
            <a:r>
              <a:rPr lang="en-US" altLang="zh-CN" dirty="0"/>
              <a:t>﹁</a:t>
            </a:r>
            <a:r>
              <a:rPr lang="en-US" altLang="zh-CN" i="1" dirty="0"/>
              <a:t>q</a:t>
            </a:r>
            <a:r>
              <a:rPr lang="zh-CN" altLang="en-US" dirty="0"/>
              <a:t>：我们下午</a:t>
            </a:r>
            <a:r>
              <a:rPr lang="en-US" altLang="zh-CN" dirty="0"/>
              <a:t>1:30</a:t>
            </a:r>
            <a:r>
              <a:rPr lang="zh-CN" altLang="en-US" dirty="0"/>
              <a:t>上课；</a:t>
            </a:r>
          </a:p>
          <a:p>
            <a:pPr eaLnBrk="1" hangingPunct="1">
              <a:buFont typeface="Wingdings" pitchFamily="2" charset="2"/>
              <a:buNone/>
            </a:pPr>
            <a:r>
              <a:rPr lang="zh-CN" altLang="en-US" dirty="0"/>
              <a:t>          我们下午不是</a:t>
            </a:r>
            <a:r>
              <a:rPr lang="en-US" altLang="zh-CN" dirty="0"/>
              <a:t>2</a:t>
            </a:r>
            <a:r>
              <a:rPr lang="zh-CN" altLang="en-US" dirty="0"/>
              <a:t>点上课；</a:t>
            </a:r>
          </a:p>
          <a:p>
            <a:pPr eaLnBrk="1" hangingPunct="1">
              <a:buFont typeface="Wingdings" pitchFamily="2" charset="2"/>
              <a:buNone/>
            </a:pPr>
            <a:r>
              <a:rPr lang="zh-CN" altLang="en-US" dirty="0"/>
              <a:t>          我们下午</a:t>
            </a:r>
            <a:r>
              <a:rPr lang="en-US" altLang="zh-CN" dirty="0"/>
              <a:t>2</a:t>
            </a:r>
            <a:r>
              <a:rPr lang="zh-CN" altLang="en-US" dirty="0"/>
              <a:t>点不上课；</a:t>
            </a:r>
          </a:p>
        </p:txBody>
      </p:sp>
      <p:sp>
        <p:nvSpPr>
          <p:cNvPr id="36868" name="幻灯片编号占位符 3">
            <a:extLst>
              <a:ext uri="{FF2B5EF4-FFF2-40B4-BE49-F238E27FC236}">
                <a16:creationId xmlns:a16="http://schemas.microsoft.com/office/drawing/2014/main" id="{5FBEA289-7848-3F41-B79D-CE025CAB91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01460984-6BA7-364D-AE79-D79D528DE54C}" type="slidenum">
              <a:rPr lang="en-US" altLang="zh-CN" sz="1400" b="0" smtClean="0">
                <a:ea typeface="宋体" panose="02010600030101010101" pitchFamily="2" charset="-122"/>
              </a:rPr>
              <a:pPr>
                <a:lnSpc>
                  <a:spcPct val="100000"/>
                </a:lnSpc>
                <a:spcBef>
                  <a:spcPct val="0"/>
                </a:spcBef>
                <a:buClrTx/>
                <a:buSzTx/>
                <a:buFontTx/>
                <a:buNone/>
              </a:pPr>
              <a:t>22</a:t>
            </a:fld>
            <a:endParaRPr lang="en-US" altLang="zh-CN" sz="1400" b="0">
              <a:ea typeface="宋体" panose="02010600030101010101" pitchFamily="2" charset="-122"/>
            </a:endParaRPr>
          </a:p>
        </p:txBody>
      </p:sp>
      <p:sp>
        <p:nvSpPr>
          <p:cNvPr id="126980" name="AutoShape 4">
            <a:extLst>
              <a:ext uri="{FF2B5EF4-FFF2-40B4-BE49-F238E27FC236}">
                <a16:creationId xmlns:a16="http://schemas.microsoft.com/office/drawing/2014/main" id="{CFDFDE3F-455A-40A1-B11C-A69D4ACF15BB}"/>
              </a:ext>
            </a:extLst>
          </p:cNvPr>
          <p:cNvSpPr>
            <a:spLocks/>
          </p:cNvSpPr>
          <p:nvPr/>
        </p:nvSpPr>
        <p:spPr bwMode="auto">
          <a:xfrm>
            <a:off x="5057057" y="4611257"/>
            <a:ext cx="288925" cy="1368425"/>
          </a:xfrm>
          <a:prstGeom prst="rightBrace">
            <a:avLst>
              <a:gd name="adj1" fmla="val 39622"/>
              <a:gd name="adj2" fmla="val 500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Times New Roman" charset="0"/>
              <a:ea typeface="宋体" charset="-122"/>
            </a:endParaRPr>
          </a:p>
        </p:txBody>
      </p:sp>
      <p:sp>
        <p:nvSpPr>
          <p:cNvPr id="126981" name="Text Box 5">
            <a:extLst>
              <a:ext uri="{FF2B5EF4-FFF2-40B4-BE49-F238E27FC236}">
                <a16:creationId xmlns:a16="http://schemas.microsoft.com/office/drawing/2014/main" id="{820094A7-783B-4EEA-AD18-79811448C041}"/>
              </a:ext>
            </a:extLst>
          </p:cNvPr>
          <p:cNvSpPr txBox="1">
            <a:spLocks noChangeArrowheads="1"/>
          </p:cNvSpPr>
          <p:nvPr/>
        </p:nvSpPr>
        <p:spPr bwMode="auto">
          <a:xfrm>
            <a:off x="5490443" y="5026462"/>
            <a:ext cx="31702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600" dirty="0">
                <a:solidFill>
                  <a:schemeClr val="hlink"/>
                </a:solidFill>
                <a:latin typeface="Tahoma" panose="020B0604030504040204" pitchFamily="34" charset="0"/>
                <a:ea typeface="宋体" panose="02010600030101010101" pitchFamily="2" charset="-122"/>
              </a:rPr>
              <a:t>哪种翻译是正确的？</a:t>
            </a:r>
          </a:p>
        </p:txBody>
      </p:sp>
      <p:sp>
        <p:nvSpPr>
          <p:cNvPr id="126982" name="Text Box 6">
            <a:extLst>
              <a:ext uri="{FF2B5EF4-FFF2-40B4-BE49-F238E27FC236}">
                <a16:creationId xmlns:a16="http://schemas.microsoft.com/office/drawing/2014/main" id="{65EEB67D-4C26-4A93-8ECA-FFC178D16251}"/>
              </a:ext>
            </a:extLst>
          </p:cNvPr>
          <p:cNvSpPr txBox="1">
            <a:spLocks noChangeAspect="1" noChangeArrowheads="1"/>
          </p:cNvSpPr>
          <p:nvPr/>
        </p:nvSpPr>
        <p:spPr bwMode="auto">
          <a:xfrm>
            <a:off x="5364163" y="2060575"/>
            <a:ext cx="3311525" cy="1292225"/>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1081088" indent="-457200">
              <a:defRPr kumimoji="1" sz="2400" b="1">
                <a:solidFill>
                  <a:schemeClr val="tx1"/>
                </a:solidFill>
                <a:latin typeface="Times New Roman" panose="02020603050405020304" pitchFamily="18" charset="0"/>
                <a:ea typeface="宋体" panose="02010600030101010101" pitchFamily="2" charset="-122"/>
              </a:defRPr>
            </a:lvl2pPr>
            <a:lvl3pPr marL="1717675" indent="-457200">
              <a:defRPr kumimoji="1" sz="2400" b="1">
                <a:solidFill>
                  <a:schemeClr val="tx1"/>
                </a:solidFill>
                <a:latin typeface="Times New Roman" panose="02020603050405020304" pitchFamily="18" charset="0"/>
                <a:ea typeface="宋体" panose="02010600030101010101" pitchFamily="2" charset="-122"/>
              </a:defRPr>
            </a:lvl3pPr>
            <a:lvl4pPr marL="2354263" indent="-457200">
              <a:defRPr kumimoji="1" sz="2400" b="1">
                <a:solidFill>
                  <a:schemeClr val="tx1"/>
                </a:solidFill>
                <a:latin typeface="Times New Roman" panose="02020603050405020304" pitchFamily="18" charset="0"/>
                <a:ea typeface="宋体" panose="02010600030101010101" pitchFamily="2" charset="-122"/>
              </a:defRPr>
            </a:lvl4pPr>
            <a:lvl5pPr marL="2990850" indent="-457200">
              <a:defRPr kumimoji="1" sz="2400" b="1">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dirty="0">
                <a:solidFill>
                  <a:schemeClr val="bg2"/>
                </a:solidFill>
              </a:rPr>
              <a:t>注意：否定的含义是否定原命题的全部</a:t>
            </a:r>
            <a:r>
              <a:rPr lang="en-US" altLang="zh-CN" sz="2600" dirty="0">
                <a:solidFill>
                  <a:schemeClr val="bg2"/>
                </a:solidFill>
              </a:rPr>
              <a:t>, </a:t>
            </a:r>
            <a:r>
              <a:rPr lang="zh-CN" altLang="en-US" sz="2600" dirty="0">
                <a:solidFill>
                  <a:schemeClr val="bg2"/>
                </a:solidFill>
              </a:rPr>
              <a:t>不是一部分。</a:t>
            </a:r>
          </a:p>
        </p:txBody>
      </p:sp>
    </p:spTree>
    <p:extLst>
      <p:ext uri="{BB962C8B-B14F-4D97-AF65-F5344CB8AC3E}">
        <p14:creationId xmlns:p14="http://schemas.microsoft.com/office/powerpoint/2010/main" val="995258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6982"/>
                                        </p:tgtEl>
                                        <p:attrNameLst>
                                          <p:attrName>style.visibility</p:attrName>
                                        </p:attrNameLst>
                                      </p:cBhvr>
                                      <p:to>
                                        <p:strVal val="visible"/>
                                      </p:to>
                                    </p:set>
                                    <p:animEffect transition="in" filter="blinds(horizontal)">
                                      <p:cBhvr>
                                        <p:cTn id="15" dur="1000"/>
                                        <p:tgtEl>
                                          <p:spTgt spid="126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P spid="126981" grpId="0"/>
      <p:bldP spid="1269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DEBA1B1-91A5-4D41-811D-BFAC948ADF46}"/>
              </a:ext>
            </a:extLst>
          </p:cNvPr>
          <p:cNvSpPr>
            <a:spLocks noGrp="1" noRot="1" noChangeArrowheads="1"/>
          </p:cNvSpPr>
          <p:nvPr>
            <p:ph type="title"/>
          </p:nvPr>
        </p:nvSpPr>
        <p:spPr>
          <a:xfrm>
            <a:off x="1238250" y="-26988"/>
            <a:ext cx="8229600" cy="1143001"/>
          </a:xfrm>
        </p:spPr>
        <p:txBody>
          <a:bodyPr/>
          <a:lstStyle/>
          <a:p>
            <a:pPr eaLnBrk="1" hangingPunct="1"/>
            <a:r>
              <a:rPr lang="en-US" altLang="zh-CN" sz="3600" dirty="0">
                <a:latin typeface="黑体" panose="02010609060101010101" pitchFamily="49" charset="-122"/>
              </a:rPr>
              <a:t>2.</a:t>
            </a:r>
            <a:r>
              <a:rPr lang="zh-CN" altLang="en-US" sz="3600" dirty="0">
                <a:latin typeface="黑体" panose="02010609060101010101" pitchFamily="49" charset="-122"/>
              </a:rPr>
              <a:t>合取</a:t>
            </a:r>
          </a:p>
        </p:txBody>
      </p:sp>
      <p:sp>
        <p:nvSpPr>
          <p:cNvPr id="37891" name="Rectangle 3">
            <a:extLst>
              <a:ext uri="{FF2B5EF4-FFF2-40B4-BE49-F238E27FC236}">
                <a16:creationId xmlns:a16="http://schemas.microsoft.com/office/drawing/2014/main" id="{CA01A064-FEC3-0F4E-B7AD-E28164824AA2}"/>
              </a:ext>
            </a:extLst>
          </p:cNvPr>
          <p:cNvSpPr>
            <a:spLocks noGrp="1" noChangeArrowheads="1"/>
          </p:cNvSpPr>
          <p:nvPr>
            <p:ph type="body" sz="half" idx="1"/>
          </p:nvPr>
        </p:nvSpPr>
        <p:spPr>
          <a:xfrm>
            <a:off x="395288" y="1341438"/>
            <a:ext cx="8353425" cy="1871662"/>
          </a:xfrm>
        </p:spPr>
        <p:txBody>
          <a:bodyPr/>
          <a:lstStyle/>
          <a:p>
            <a:pPr eaLnBrk="1" hangingPunct="1">
              <a:buFont typeface="Wingdings" pitchFamily="2" charset="2"/>
              <a:buNone/>
            </a:pPr>
            <a:r>
              <a:rPr lang="zh-CN" altLang="en-US" sz="2800" dirty="0"/>
              <a:t>定义  两个命题 </a:t>
            </a:r>
            <a:r>
              <a:rPr lang="en-US" altLang="zh-CN" sz="2800" i="1" dirty="0"/>
              <a:t>p </a:t>
            </a:r>
            <a:r>
              <a:rPr lang="zh-CN" altLang="en-US" sz="2800" dirty="0"/>
              <a:t>和 </a:t>
            </a:r>
            <a:r>
              <a:rPr lang="en-US" altLang="zh-CN" sz="2800" i="1" dirty="0"/>
              <a:t>q </a:t>
            </a:r>
            <a:r>
              <a:rPr lang="zh-CN" altLang="en-US" sz="2800" dirty="0"/>
              <a:t>的合取是一个复合命题</a:t>
            </a:r>
            <a:r>
              <a:rPr lang="en-US" altLang="zh-CN" sz="2800" dirty="0"/>
              <a:t>, </a:t>
            </a:r>
            <a:r>
              <a:rPr lang="zh-CN" altLang="en-US" sz="2800" dirty="0"/>
              <a:t>记作	</a:t>
            </a:r>
            <a:r>
              <a:rPr lang="en-US" altLang="zh-CN" sz="3600" i="1" dirty="0" err="1">
                <a:solidFill>
                  <a:srgbClr val="C00000"/>
                </a:solidFill>
              </a:rPr>
              <a:t>p</a:t>
            </a:r>
            <a:r>
              <a:rPr lang="en-US" altLang="zh-CN" sz="3600" dirty="0" err="1">
                <a:solidFill>
                  <a:srgbClr val="C00000"/>
                </a:solidFill>
                <a:sym typeface="Symbol" pitchFamily="2" charset="2"/>
              </a:rPr>
              <a:t></a:t>
            </a:r>
            <a:r>
              <a:rPr lang="en-US" altLang="zh-CN" sz="3600" i="1" dirty="0" err="1">
                <a:solidFill>
                  <a:srgbClr val="C00000"/>
                </a:solidFill>
              </a:rPr>
              <a:t>q</a:t>
            </a:r>
            <a:r>
              <a:rPr lang="en-US" altLang="zh-CN" sz="2800" dirty="0"/>
              <a:t>, </a:t>
            </a:r>
            <a:r>
              <a:rPr lang="zh-CN" altLang="en-US" sz="2800" dirty="0"/>
              <a:t>读作</a:t>
            </a:r>
            <a:r>
              <a:rPr lang="zh-CN" altLang="en-US" sz="2800" dirty="0">
                <a:latin typeface="Arial" panose="020B0604020202020204" pitchFamily="34" charset="0"/>
              </a:rPr>
              <a:t>“</a:t>
            </a:r>
            <a:r>
              <a:rPr lang="en-US" altLang="zh-CN" sz="2800" i="1" dirty="0"/>
              <a:t>p</a:t>
            </a:r>
            <a:r>
              <a:rPr lang="zh-CN" altLang="en-US" sz="2800" dirty="0"/>
              <a:t>、</a:t>
            </a:r>
            <a:r>
              <a:rPr lang="en-US" altLang="zh-CN" sz="2800" i="1" dirty="0"/>
              <a:t>q</a:t>
            </a:r>
            <a:r>
              <a:rPr lang="zh-CN" altLang="en-US" sz="2800" dirty="0"/>
              <a:t>的合取</a:t>
            </a:r>
            <a:r>
              <a:rPr lang="zh-CN" altLang="en-US" sz="2800" dirty="0">
                <a:latin typeface="Arial" panose="020B0604020202020204" pitchFamily="34" charset="0"/>
              </a:rPr>
              <a:t>”</a:t>
            </a:r>
            <a:r>
              <a:rPr lang="en-US" altLang="zh-CN" sz="2800" dirty="0"/>
              <a:t>, </a:t>
            </a:r>
            <a:r>
              <a:rPr lang="zh-CN" altLang="en-US" sz="2800" dirty="0"/>
              <a:t>并规定</a:t>
            </a:r>
            <a:r>
              <a:rPr lang="zh-CN" altLang="en-US" sz="2800" i="1" dirty="0"/>
              <a:t> </a:t>
            </a:r>
            <a:r>
              <a:rPr lang="en-US" altLang="zh-CN" sz="2800" i="1" dirty="0" err="1"/>
              <a:t>p</a:t>
            </a:r>
            <a:r>
              <a:rPr lang="en-US" altLang="zh-CN" sz="2800" dirty="0" err="1">
                <a:sym typeface="Symbol" pitchFamily="2" charset="2"/>
              </a:rPr>
              <a:t></a:t>
            </a:r>
            <a:r>
              <a:rPr lang="en-US" altLang="zh-CN" sz="2800" i="1" dirty="0" err="1"/>
              <a:t>q</a:t>
            </a:r>
            <a:r>
              <a:rPr lang="zh-CN" altLang="en-US" sz="2800" dirty="0"/>
              <a:t>为</a:t>
            </a:r>
            <a:r>
              <a:rPr lang="en-US" altLang="zh-CN" sz="2800" dirty="0"/>
              <a:t>1</a:t>
            </a:r>
            <a:r>
              <a:rPr lang="zh-CN" altLang="en-US" sz="2800" dirty="0"/>
              <a:t>当 </a:t>
            </a:r>
            <a:endParaRPr lang="en-US" altLang="zh-CN" sz="2800" dirty="0"/>
          </a:p>
          <a:p>
            <a:pPr eaLnBrk="1" hangingPunct="1">
              <a:buFont typeface="Wingdings" pitchFamily="2" charset="2"/>
              <a:buNone/>
            </a:pPr>
            <a:r>
              <a:rPr lang="zh-CN" altLang="en-US" sz="2800" dirty="0"/>
              <a:t>          且仅当</a:t>
            </a:r>
            <a:r>
              <a:rPr lang="en-US" altLang="zh-CN" sz="2800" i="1" dirty="0"/>
              <a:t>p</a:t>
            </a:r>
            <a:r>
              <a:rPr lang="zh-CN" altLang="en-US" sz="2800" dirty="0"/>
              <a:t>与</a:t>
            </a:r>
            <a:r>
              <a:rPr lang="en-US" altLang="zh-CN" sz="2800" i="1" dirty="0"/>
              <a:t>q</a:t>
            </a:r>
            <a:r>
              <a:rPr lang="zh-CN" altLang="en-US" sz="2800" dirty="0"/>
              <a:t>同时为</a:t>
            </a:r>
            <a:r>
              <a:rPr lang="en-US" altLang="zh-CN" sz="2800" dirty="0"/>
              <a:t>1.</a:t>
            </a:r>
          </a:p>
          <a:p>
            <a:pPr eaLnBrk="1" hangingPunct="1"/>
            <a:endParaRPr lang="en-US" altLang="zh-CN" sz="2800" dirty="0"/>
          </a:p>
        </p:txBody>
      </p:sp>
      <p:graphicFrame>
        <p:nvGraphicFramePr>
          <p:cNvPr id="129119" name="Group 95">
            <a:extLst>
              <a:ext uri="{FF2B5EF4-FFF2-40B4-BE49-F238E27FC236}">
                <a16:creationId xmlns:a16="http://schemas.microsoft.com/office/drawing/2014/main" id="{CBD7B45C-AD7B-461E-86DE-28863179B1FC}"/>
              </a:ext>
            </a:extLst>
          </p:cNvPr>
          <p:cNvGraphicFramePr>
            <a:graphicFrameLocks noGrp="1"/>
          </p:cNvGraphicFramePr>
          <p:nvPr>
            <p:ph sz="half" idx="2"/>
            <p:extLst>
              <p:ext uri="{D42A27DB-BD31-4B8C-83A1-F6EECF244321}">
                <p14:modId xmlns:p14="http://schemas.microsoft.com/office/powerpoint/2010/main" val="1663589380"/>
              </p:ext>
            </p:extLst>
          </p:nvPr>
        </p:nvGraphicFramePr>
        <p:xfrm>
          <a:off x="968375" y="3244850"/>
          <a:ext cx="7207250" cy="2651125"/>
        </p:xfrm>
        <a:graphic>
          <a:graphicData uri="http://schemas.openxmlformats.org/drawingml/2006/table">
            <a:tbl>
              <a:tblPr/>
              <a:tblGrid>
                <a:gridCol w="2400300">
                  <a:extLst>
                    <a:ext uri="{9D8B030D-6E8A-4147-A177-3AD203B41FA5}">
                      <a16:colId xmlns:a16="http://schemas.microsoft.com/office/drawing/2014/main" val="20000"/>
                    </a:ext>
                  </a:extLst>
                </a:gridCol>
                <a:gridCol w="2401888">
                  <a:extLst>
                    <a:ext uri="{9D8B030D-6E8A-4147-A177-3AD203B41FA5}">
                      <a16:colId xmlns:a16="http://schemas.microsoft.com/office/drawing/2014/main" val="20001"/>
                    </a:ext>
                  </a:extLst>
                </a:gridCol>
                <a:gridCol w="2405062">
                  <a:extLst>
                    <a:ext uri="{9D8B030D-6E8A-4147-A177-3AD203B41FA5}">
                      <a16:colId xmlns:a16="http://schemas.microsoft.com/office/drawing/2014/main" val="20002"/>
                    </a:ext>
                  </a:extLst>
                </a:gridCol>
              </a:tblGrid>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00" marB="45700"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00" marB="45700"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FFFF00"/>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FFFF00"/>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37916" name="幻灯片编号占位符 4">
            <a:extLst>
              <a:ext uri="{FF2B5EF4-FFF2-40B4-BE49-F238E27FC236}">
                <a16:creationId xmlns:a16="http://schemas.microsoft.com/office/drawing/2014/main" id="{AA3AC93B-807E-3245-850B-11847B07BA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D7F48E8-3925-9047-97E9-BEC5EDC5C012}" type="slidenum">
              <a:rPr lang="en-US" altLang="zh-CN" sz="1400" b="0" smtClean="0">
                <a:ea typeface="宋体" panose="02010600030101010101" pitchFamily="2" charset="-122"/>
              </a:rPr>
              <a:pPr>
                <a:lnSpc>
                  <a:spcPct val="100000"/>
                </a:lnSpc>
                <a:spcBef>
                  <a:spcPct val="0"/>
                </a:spcBef>
                <a:buClrTx/>
                <a:buSzTx/>
                <a:buFontTx/>
                <a:buNone/>
              </a:pPr>
              <a:t>23</a:t>
            </a:fld>
            <a:endParaRPr lang="en-US" altLang="zh-CN" sz="1400" b="0">
              <a:ea typeface="宋体" panose="02010600030101010101" pitchFamily="2" charset="-122"/>
            </a:endParaRPr>
          </a:p>
        </p:txBody>
      </p:sp>
    </p:spTree>
    <p:extLst>
      <p:ext uri="{BB962C8B-B14F-4D97-AF65-F5344CB8AC3E}">
        <p14:creationId xmlns:p14="http://schemas.microsoft.com/office/powerpoint/2010/main" val="943439053"/>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BF89785-0B58-E14F-BD15-B2EA27CF8388}"/>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2</a:t>
            </a:r>
            <a:r>
              <a:rPr lang="en-US" altLang="zh-CN" sz="3600" dirty="0">
                <a:latin typeface="黑体" panose="02010609060101010101" pitchFamily="49" charset="-122"/>
              </a:rPr>
              <a:t>.</a:t>
            </a:r>
            <a:r>
              <a:rPr lang="zh-CN" altLang="en-US" sz="3600" dirty="0">
                <a:latin typeface="黑体" panose="02010609060101010101" pitchFamily="49" charset="-122"/>
              </a:rPr>
              <a:t>合取</a:t>
            </a:r>
            <a:r>
              <a:rPr lang="en-US" altLang="zh-CN" sz="3600" dirty="0">
                <a:latin typeface="黑体" panose="02010609060101010101" pitchFamily="49" charset="-122"/>
              </a:rPr>
              <a:t>—</a:t>
            </a:r>
            <a:r>
              <a:rPr lang="zh-CN" altLang="en-US" sz="3600" dirty="0">
                <a:latin typeface="黑体" panose="02010609060101010101" pitchFamily="49" charset="-122"/>
              </a:rPr>
              <a:t>例题</a:t>
            </a:r>
          </a:p>
        </p:txBody>
      </p:sp>
      <p:sp>
        <p:nvSpPr>
          <p:cNvPr id="38915" name="幻灯片编号占位符 3">
            <a:extLst>
              <a:ext uri="{FF2B5EF4-FFF2-40B4-BE49-F238E27FC236}">
                <a16:creationId xmlns:a16="http://schemas.microsoft.com/office/drawing/2014/main" id="{0DBD0B41-68EF-D542-82F9-AE52197E94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73E1E6D-CD5A-4243-81E7-0D09439AB13E}" type="slidenum">
              <a:rPr lang="en-US" altLang="zh-CN" sz="1400" b="0" smtClean="0">
                <a:ea typeface="宋体" panose="02010600030101010101" pitchFamily="2" charset="-122"/>
              </a:rPr>
              <a:pPr>
                <a:lnSpc>
                  <a:spcPct val="100000"/>
                </a:lnSpc>
                <a:spcBef>
                  <a:spcPct val="0"/>
                </a:spcBef>
                <a:buClrTx/>
                <a:buSzTx/>
                <a:buFontTx/>
                <a:buNone/>
              </a:pPr>
              <a:t>24</a:t>
            </a:fld>
            <a:endParaRPr lang="en-US" altLang="zh-CN" sz="1400" b="0">
              <a:ea typeface="宋体" panose="02010600030101010101" pitchFamily="2" charset="-122"/>
            </a:endParaRPr>
          </a:p>
        </p:txBody>
      </p:sp>
      <p:sp>
        <p:nvSpPr>
          <p:cNvPr id="185348" name="Rectangle 4">
            <a:extLst>
              <a:ext uri="{FF2B5EF4-FFF2-40B4-BE49-F238E27FC236}">
                <a16:creationId xmlns:a16="http://schemas.microsoft.com/office/drawing/2014/main" id="{CBB5B347-214D-44E8-8136-3493BB2232FE}"/>
              </a:ext>
            </a:extLst>
          </p:cNvPr>
          <p:cNvSpPr>
            <a:spLocks noChangeArrowheads="1"/>
          </p:cNvSpPr>
          <p:nvPr/>
        </p:nvSpPr>
        <p:spPr bwMode="auto">
          <a:xfrm>
            <a:off x="468313" y="1412875"/>
            <a:ext cx="8135937" cy="4822825"/>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Tx/>
              <a:buSzTx/>
              <a:buFontTx/>
              <a:buNone/>
            </a:pPr>
            <a:r>
              <a:rPr lang="zh-CN" altLang="en-US" dirty="0">
                <a:solidFill>
                  <a:schemeClr val="bg2"/>
                </a:solidFill>
              </a:rPr>
              <a:t>例</a:t>
            </a:r>
            <a:r>
              <a:rPr lang="en-US" altLang="zh-CN" dirty="0">
                <a:solidFill>
                  <a:schemeClr val="bg2"/>
                </a:solidFill>
              </a:rPr>
              <a:t>4  </a:t>
            </a:r>
            <a:r>
              <a:rPr lang="zh-CN" altLang="en-US" dirty="0">
                <a:solidFill>
                  <a:schemeClr val="bg2"/>
                </a:solidFill>
              </a:rPr>
              <a:t>将下列命题符号化</a:t>
            </a:r>
            <a:r>
              <a:rPr lang="en-US" altLang="zh-CN" dirty="0">
                <a:solidFill>
                  <a:schemeClr val="bg2"/>
                </a:solidFill>
              </a:rPr>
              <a:t>.   </a:t>
            </a:r>
          </a:p>
          <a:p>
            <a:pPr eaLnBrk="1" hangingPunct="1">
              <a:lnSpc>
                <a:spcPct val="120000"/>
              </a:lnSpc>
              <a:spcBef>
                <a:spcPct val="20000"/>
              </a:spcBef>
              <a:buClrTx/>
              <a:buSzTx/>
              <a:buFontTx/>
              <a:buNone/>
            </a:pPr>
            <a:r>
              <a:rPr lang="en-US" altLang="zh-CN" dirty="0">
                <a:solidFill>
                  <a:schemeClr val="bg2"/>
                </a:solidFill>
              </a:rPr>
              <a:t>     (1) </a:t>
            </a:r>
            <a:r>
              <a:rPr lang="zh-CN" altLang="en-US" dirty="0">
                <a:solidFill>
                  <a:schemeClr val="bg2"/>
                </a:solidFill>
              </a:rPr>
              <a:t>王晓既用功又聪明</a:t>
            </a:r>
            <a:r>
              <a:rPr lang="en-US" altLang="zh-CN" dirty="0">
                <a:solidFill>
                  <a:schemeClr val="bg2"/>
                </a:solidFill>
              </a:rPr>
              <a:t>.</a:t>
            </a:r>
          </a:p>
          <a:p>
            <a:pPr eaLnBrk="1" hangingPunct="1">
              <a:lnSpc>
                <a:spcPct val="120000"/>
              </a:lnSpc>
              <a:spcBef>
                <a:spcPct val="20000"/>
              </a:spcBef>
              <a:buClrTx/>
              <a:buSzTx/>
              <a:buFontTx/>
              <a:buNone/>
            </a:pPr>
            <a:r>
              <a:rPr lang="en-US" altLang="zh-CN" dirty="0">
                <a:solidFill>
                  <a:schemeClr val="bg2"/>
                </a:solidFill>
              </a:rPr>
              <a:t>     (2) </a:t>
            </a:r>
            <a:r>
              <a:rPr lang="zh-CN" altLang="en-US" dirty="0">
                <a:solidFill>
                  <a:schemeClr val="bg2"/>
                </a:solidFill>
              </a:rPr>
              <a:t>王晓不仅聪明，而且用功</a:t>
            </a:r>
            <a:r>
              <a:rPr lang="en-US" altLang="zh-CN" dirty="0">
                <a:solidFill>
                  <a:schemeClr val="bg2"/>
                </a:solidFill>
              </a:rPr>
              <a:t>.</a:t>
            </a:r>
          </a:p>
          <a:p>
            <a:pPr eaLnBrk="1" hangingPunct="1">
              <a:lnSpc>
                <a:spcPct val="120000"/>
              </a:lnSpc>
              <a:spcBef>
                <a:spcPct val="20000"/>
              </a:spcBef>
              <a:buClrTx/>
              <a:buSzTx/>
              <a:buFontTx/>
              <a:buNone/>
            </a:pPr>
            <a:r>
              <a:rPr lang="en-US" altLang="zh-CN" dirty="0">
                <a:solidFill>
                  <a:schemeClr val="bg2"/>
                </a:solidFill>
              </a:rPr>
              <a:t>     (3) </a:t>
            </a:r>
            <a:r>
              <a:rPr lang="zh-CN" altLang="en-US" dirty="0">
                <a:solidFill>
                  <a:schemeClr val="bg2"/>
                </a:solidFill>
              </a:rPr>
              <a:t>王晓虽然聪明，但不用功</a:t>
            </a:r>
            <a:r>
              <a:rPr lang="en-US" altLang="zh-CN" dirty="0">
                <a:solidFill>
                  <a:schemeClr val="bg2"/>
                </a:solidFill>
              </a:rPr>
              <a:t>.</a:t>
            </a:r>
          </a:p>
          <a:p>
            <a:pPr eaLnBrk="1" hangingPunct="1">
              <a:lnSpc>
                <a:spcPct val="120000"/>
              </a:lnSpc>
              <a:spcBef>
                <a:spcPct val="20000"/>
              </a:spcBef>
              <a:buClrTx/>
              <a:buSzTx/>
              <a:buFontTx/>
              <a:buNone/>
            </a:pPr>
            <a:r>
              <a:rPr lang="en-US" altLang="zh-CN" dirty="0">
                <a:solidFill>
                  <a:schemeClr val="bg2"/>
                </a:solidFill>
              </a:rPr>
              <a:t>     (4) </a:t>
            </a:r>
            <a:r>
              <a:rPr lang="zh-CN" altLang="en-US" dirty="0">
                <a:solidFill>
                  <a:schemeClr val="bg2"/>
                </a:solidFill>
              </a:rPr>
              <a:t>王丽一边吃苹果，一边看电视</a:t>
            </a:r>
            <a:r>
              <a:rPr lang="en-US" altLang="zh-CN" dirty="0">
                <a:solidFill>
                  <a:schemeClr val="bg2"/>
                </a:solidFill>
              </a:rPr>
              <a:t>.</a:t>
            </a:r>
          </a:p>
          <a:p>
            <a:pPr eaLnBrk="1" hangingPunct="1">
              <a:lnSpc>
                <a:spcPct val="120000"/>
              </a:lnSpc>
              <a:spcBef>
                <a:spcPct val="20000"/>
              </a:spcBef>
              <a:buClrTx/>
              <a:buSzTx/>
              <a:buFontTx/>
              <a:buNone/>
            </a:pPr>
            <a:r>
              <a:rPr lang="en-US" altLang="zh-CN" dirty="0">
                <a:solidFill>
                  <a:schemeClr val="bg2"/>
                </a:solidFill>
              </a:rPr>
              <a:t>     (5) </a:t>
            </a:r>
            <a:r>
              <a:rPr lang="zh-CN" altLang="en-US" dirty="0">
                <a:solidFill>
                  <a:schemeClr val="bg2"/>
                </a:solidFill>
              </a:rPr>
              <a:t>张辉与王丽都是优秀学生</a:t>
            </a:r>
            <a:r>
              <a:rPr lang="en-US" altLang="zh-CN" dirty="0">
                <a:solidFill>
                  <a:schemeClr val="bg2"/>
                </a:solidFill>
              </a:rPr>
              <a:t>.</a:t>
            </a:r>
          </a:p>
          <a:p>
            <a:pPr eaLnBrk="1" hangingPunct="1">
              <a:lnSpc>
                <a:spcPct val="120000"/>
              </a:lnSpc>
              <a:spcBef>
                <a:spcPct val="20000"/>
              </a:spcBef>
              <a:buClrTx/>
              <a:buSzTx/>
              <a:buFontTx/>
              <a:buNone/>
            </a:pPr>
            <a:r>
              <a:rPr lang="en-US" altLang="zh-CN" dirty="0">
                <a:solidFill>
                  <a:schemeClr val="bg2"/>
                </a:solidFill>
              </a:rPr>
              <a:t>     (6) </a:t>
            </a:r>
            <a:r>
              <a:rPr lang="zh-CN" altLang="en-US" dirty="0">
                <a:solidFill>
                  <a:schemeClr val="bg2"/>
                </a:solidFill>
              </a:rPr>
              <a:t>张辉与王丽是同学</a:t>
            </a:r>
            <a:r>
              <a:rPr lang="en-US" altLang="zh-CN" dirty="0">
                <a:solidFill>
                  <a:schemeClr val="bg2"/>
                </a:solidFill>
              </a:rPr>
              <a:t>.</a:t>
            </a:r>
          </a:p>
          <a:p>
            <a:pPr eaLnBrk="1" hangingPunct="1">
              <a:lnSpc>
                <a:spcPct val="120000"/>
              </a:lnSpc>
              <a:spcBef>
                <a:spcPct val="20000"/>
              </a:spcBef>
              <a:buClrTx/>
              <a:buSzTx/>
              <a:buFontTx/>
              <a:buNone/>
            </a:pPr>
            <a:endParaRPr lang="en-US" altLang="zh-CN" dirty="0">
              <a:solidFill>
                <a:schemeClr val="bg2"/>
              </a:solidFill>
            </a:endParaRPr>
          </a:p>
        </p:txBody>
      </p:sp>
    </p:spTree>
    <p:extLst>
      <p:ext uri="{BB962C8B-B14F-4D97-AF65-F5344CB8AC3E}">
        <p14:creationId xmlns:p14="http://schemas.microsoft.com/office/powerpoint/2010/main" val="269770358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1D18AF7-064C-FE42-969D-001718C11803}"/>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2</a:t>
            </a:r>
            <a:r>
              <a:rPr lang="en-US" altLang="zh-CN" sz="3600" dirty="0">
                <a:latin typeface="黑体" panose="02010609060101010101" pitchFamily="49" charset="-122"/>
              </a:rPr>
              <a:t>.</a:t>
            </a:r>
            <a:r>
              <a:rPr lang="zh-CN" altLang="en-US" sz="3600" dirty="0">
                <a:latin typeface="黑体" panose="02010609060101010101" pitchFamily="49" charset="-122"/>
              </a:rPr>
              <a:t>合取</a:t>
            </a:r>
            <a:r>
              <a:rPr lang="en-US" altLang="zh-CN" sz="3600" dirty="0">
                <a:latin typeface="黑体" panose="02010609060101010101" pitchFamily="49" charset="-122"/>
              </a:rPr>
              <a:t>—</a:t>
            </a:r>
            <a:r>
              <a:rPr lang="zh-CN" altLang="en-US" dirty="0">
                <a:latin typeface="黑体" panose="02010609060101010101" pitchFamily="49" charset="-122"/>
              </a:rPr>
              <a:t>例题</a:t>
            </a:r>
            <a:endParaRPr lang="zh-CN" altLang="en-US" sz="3600" dirty="0">
              <a:latin typeface="黑体" panose="02010609060101010101" pitchFamily="49" charset="-122"/>
            </a:endParaRPr>
          </a:p>
        </p:txBody>
      </p:sp>
      <p:sp>
        <p:nvSpPr>
          <p:cNvPr id="39939" name="Rectangle 3">
            <a:extLst>
              <a:ext uri="{FF2B5EF4-FFF2-40B4-BE49-F238E27FC236}">
                <a16:creationId xmlns:a16="http://schemas.microsoft.com/office/drawing/2014/main" id="{1F76C6E6-4B90-AA4A-999F-6C3BAF19650C}"/>
              </a:ext>
            </a:extLst>
          </p:cNvPr>
          <p:cNvSpPr>
            <a:spLocks noGrp="1" noChangeArrowheads="1"/>
          </p:cNvSpPr>
          <p:nvPr>
            <p:ph idx="1"/>
          </p:nvPr>
        </p:nvSpPr>
        <p:spPr>
          <a:xfrm>
            <a:off x="457200" y="1412875"/>
            <a:ext cx="8229600" cy="4448175"/>
          </a:xfrm>
          <a:ln>
            <a:noFill/>
            <a:headEnd/>
            <a:tailEnd/>
          </a:ln>
        </p:spPr>
        <p:style>
          <a:lnRef idx="2">
            <a:schemeClr val="accent2"/>
          </a:lnRef>
          <a:fillRef idx="1">
            <a:schemeClr val="lt1"/>
          </a:fillRef>
          <a:effectRef idx="0">
            <a:schemeClr val="accent2"/>
          </a:effectRef>
          <a:fontRef idx="minor">
            <a:schemeClr val="dk1"/>
          </a:fontRef>
        </p:style>
        <p:txBody>
          <a:bodyPr/>
          <a:lstStyle/>
          <a:p>
            <a:pPr algn="just" eaLnBrk="1" hangingPunct="1">
              <a:buFont typeface="Wingdings" pitchFamily="2" charset="2"/>
              <a:buNone/>
            </a:pPr>
            <a:r>
              <a:rPr lang="zh-CN" altLang="en-US" dirty="0">
                <a:solidFill>
                  <a:schemeClr val="bg2"/>
                </a:solidFill>
              </a:rPr>
              <a:t>解</a:t>
            </a:r>
            <a:r>
              <a:rPr lang="en-US" altLang="zh-CN" dirty="0">
                <a:solidFill>
                  <a:schemeClr val="bg2"/>
                </a:solidFill>
              </a:rPr>
              <a:t>:  </a:t>
            </a:r>
            <a:r>
              <a:rPr lang="zh-CN" altLang="en-US" dirty="0">
                <a:solidFill>
                  <a:schemeClr val="bg2"/>
                </a:solidFill>
              </a:rPr>
              <a:t>令  </a:t>
            </a:r>
            <a:r>
              <a:rPr lang="en-US" altLang="zh-CN" i="1" dirty="0">
                <a:solidFill>
                  <a:schemeClr val="bg2"/>
                </a:solidFill>
              </a:rPr>
              <a:t>p</a:t>
            </a:r>
            <a:r>
              <a:rPr lang="en-US" altLang="zh-CN" dirty="0">
                <a:solidFill>
                  <a:schemeClr val="bg2"/>
                </a:solidFill>
              </a:rPr>
              <a:t>: </a:t>
            </a:r>
            <a:r>
              <a:rPr lang="zh-CN" altLang="en-US" dirty="0">
                <a:solidFill>
                  <a:schemeClr val="bg2"/>
                </a:solidFill>
              </a:rPr>
              <a:t>王晓用功，</a:t>
            </a:r>
            <a:r>
              <a:rPr lang="en-US" altLang="zh-CN" i="1" dirty="0">
                <a:solidFill>
                  <a:schemeClr val="bg2"/>
                </a:solidFill>
              </a:rPr>
              <a:t>q</a:t>
            </a:r>
            <a:r>
              <a:rPr lang="en-US" altLang="zh-CN" dirty="0">
                <a:solidFill>
                  <a:schemeClr val="bg2"/>
                </a:solidFill>
              </a:rPr>
              <a:t>: </a:t>
            </a:r>
            <a:r>
              <a:rPr lang="zh-CN" altLang="en-US" dirty="0">
                <a:solidFill>
                  <a:schemeClr val="bg2"/>
                </a:solidFill>
              </a:rPr>
              <a:t>王晓聪明</a:t>
            </a:r>
          </a:p>
          <a:p>
            <a:pPr algn="just" eaLnBrk="1" hangingPunct="1">
              <a:buFont typeface="Wingdings" pitchFamily="2" charset="2"/>
              <a:buNone/>
            </a:pPr>
            <a:r>
              <a:rPr lang="zh-CN" altLang="en-US" dirty="0">
                <a:solidFill>
                  <a:schemeClr val="bg2"/>
                </a:solidFill>
              </a:rPr>
              <a:t>      </a:t>
            </a:r>
            <a:r>
              <a:rPr lang="en-US" altLang="zh-CN" dirty="0">
                <a:solidFill>
                  <a:schemeClr val="bg2"/>
                </a:solidFill>
              </a:rPr>
              <a:t>(1) </a:t>
            </a:r>
            <a:r>
              <a:rPr lang="zh-CN" altLang="en-US" dirty="0">
                <a:solidFill>
                  <a:schemeClr val="bg2"/>
                </a:solidFill>
              </a:rPr>
              <a:t>王晓既用功又聪明</a:t>
            </a:r>
            <a:r>
              <a:rPr lang="en-US" altLang="zh-CN" dirty="0">
                <a:solidFill>
                  <a:schemeClr val="bg2"/>
                </a:solidFill>
              </a:rPr>
              <a:t>.  </a:t>
            </a:r>
            <a:r>
              <a:rPr lang="zh-CN" altLang="en-US" dirty="0">
                <a:solidFill>
                  <a:schemeClr val="bg2"/>
                </a:solidFill>
              </a:rPr>
              <a:t>符号化为：</a:t>
            </a:r>
            <a:r>
              <a:rPr lang="en-US" altLang="zh-CN" dirty="0">
                <a:solidFill>
                  <a:schemeClr val="bg2"/>
                </a:solidFill>
              </a:rPr>
              <a:t> </a:t>
            </a:r>
          </a:p>
          <a:p>
            <a:pPr algn="just" eaLnBrk="1" hangingPunct="1">
              <a:buFont typeface="Wingdings" pitchFamily="2" charset="2"/>
              <a:buNone/>
            </a:pPr>
            <a:r>
              <a:rPr lang="en-US" altLang="zh-CN" dirty="0">
                <a:solidFill>
                  <a:schemeClr val="bg2"/>
                </a:solidFill>
              </a:rPr>
              <a:t>		 </a:t>
            </a:r>
            <a:r>
              <a:rPr lang="en-US" altLang="zh-CN" i="1" dirty="0" err="1">
                <a:solidFill>
                  <a:schemeClr val="bg2"/>
                </a:solidFill>
              </a:rPr>
              <a:t>p</a:t>
            </a:r>
            <a:r>
              <a:rPr lang="en-US" altLang="zh-CN" dirty="0" err="1">
                <a:solidFill>
                  <a:schemeClr val="bg2"/>
                </a:solidFill>
                <a:sym typeface="Symbol" pitchFamily="2" charset="2"/>
              </a:rPr>
              <a:t></a:t>
            </a:r>
            <a:r>
              <a:rPr lang="en-US" altLang="zh-CN" i="1" dirty="0" err="1">
                <a:solidFill>
                  <a:schemeClr val="bg2"/>
                </a:solidFill>
              </a:rPr>
              <a:t>q</a:t>
            </a:r>
            <a:endParaRPr lang="en-US" altLang="zh-CN" i="1" dirty="0">
              <a:solidFill>
                <a:schemeClr val="bg2"/>
              </a:solidFill>
            </a:endParaRPr>
          </a:p>
          <a:p>
            <a:pPr algn="just" eaLnBrk="1" hangingPunct="1">
              <a:buFont typeface="Wingdings" pitchFamily="2" charset="2"/>
              <a:buNone/>
            </a:pPr>
            <a:r>
              <a:rPr lang="en-US" altLang="zh-CN" dirty="0">
                <a:solidFill>
                  <a:schemeClr val="bg2"/>
                </a:solidFill>
              </a:rPr>
              <a:t>	    (2) </a:t>
            </a:r>
            <a:r>
              <a:rPr lang="zh-CN" altLang="en-US" dirty="0">
                <a:solidFill>
                  <a:schemeClr val="bg2"/>
                </a:solidFill>
              </a:rPr>
              <a:t>王晓不仅聪明，而且用功</a:t>
            </a:r>
            <a:r>
              <a:rPr lang="en-US" altLang="zh-CN" dirty="0">
                <a:solidFill>
                  <a:schemeClr val="bg2"/>
                </a:solidFill>
              </a:rPr>
              <a:t>.  </a:t>
            </a:r>
            <a:r>
              <a:rPr lang="zh-CN" altLang="en-US" dirty="0">
                <a:solidFill>
                  <a:schemeClr val="bg2"/>
                </a:solidFill>
              </a:rPr>
              <a:t>符号化为：</a:t>
            </a:r>
            <a:r>
              <a:rPr lang="en-US" altLang="zh-CN" i="1" dirty="0">
                <a:solidFill>
                  <a:schemeClr val="bg2"/>
                </a:solidFill>
              </a:rPr>
              <a:t>		</a:t>
            </a:r>
            <a:r>
              <a:rPr lang="en-US" altLang="zh-CN" i="1" dirty="0" err="1">
                <a:solidFill>
                  <a:schemeClr val="bg2"/>
                </a:solidFill>
              </a:rPr>
              <a:t>p</a:t>
            </a:r>
            <a:r>
              <a:rPr lang="en-US" altLang="zh-CN" dirty="0" err="1">
                <a:solidFill>
                  <a:schemeClr val="bg2"/>
                </a:solidFill>
                <a:sym typeface="Symbol" pitchFamily="2" charset="2"/>
              </a:rPr>
              <a:t></a:t>
            </a:r>
            <a:r>
              <a:rPr lang="en-US" altLang="zh-CN" i="1" dirty="0" err="1">
                <a:solidFill>
                  <a:schemeClr val="bg2"/>
                </a:solidFill>
              </a:rPr>
              <a:t>q</a:t>
            </a:r>
            <a:endParaRPr lang="en-US" altLang="zh-CN" i="1" dirty="0">
              <a:solidFill>
                <a:schemeClr val="bg2"/>
              </a:solidFill>
            </a:endParaRPr>
          </a:p>
          <a:p>
            <a:pPr algn="just" eaLnBrk="1" hangingPunct="1">
              <a:buFont typeface="Wingdings" pitchFamily="2" charset="2"/>
              <a:buNone/>
            </a:pPr>
            <a:r>
              <a:rPr lang="en-US" altLang="zh-CN" dirty="0">
                <a:solidFill>
                  <a:schemeClr val="bg2"/>
                </a:solidFill>
              </a:rPr>
              <a:t>	    (3) </a:t>
            </a:r>
            <a:r>
              <a:rPr lang="zh-CN" altLang="en-US" dirty="0">
                <a:solidFill>
                  <a:schemeClr val="bg2"/>
                </a:solidFill>
              </a:rPr>
              <a:t>王晓虽然聪明，但不用功</a:t>
            </a:r>
            <a:r>
              <a:rPr lang="en-US" altLang="zh-CN" dirty="0">
                <a:solidFill>
                  <a:schemeClr val="bg2"/>
                </a:solidFill>
              </a:rPr>
              <a:t>.  </a:t>
            </a:r>
            <a:r>
              <a:rPr lang="zh-CN" altLang="en-US" dirty="0">
                <a:solidFill>
                  <a:schemeClr val="bg2"/>
                </a:solidFill>
              </a:rPr>
              <a:t>符号化为：</a:t>
            </a:r>
            <a:endParaRPr lang="en-US" altLang="zh-CN" dirty="0">
              <a:solidFill>
                <a:schemeClr val="bg2"/>
              </a:solidFill>
            </a:endParaRPr>
          </a:p>
          <a:p>
            <a:pPr algn="just" eaLnBrk="1" hangingPunct="1">
              <a:buFont typeface="Wingdings" pitchFamily="2" charset="2"/>
              <a:buNone/>
            </a:pPr>
            <a:r>
              <a:rPr lang="en-US" altLang="zh-CN" dirty="0">
                <a:solidFill>
                  <a:schemeClr val="bg2"/>
                </a:solidFill>
              </a:rPr>
              <a:t>		 </a:t>
            </a:r>
            <a:r>
              <a:rPr lang="en-US" altLang="zh-CN" i="1" dirty="0">
                <a:solidFill>
                  <a:schemeClr val="bg2"/>
                </a:solidFill>
              </a:rPr>
              <a:t>p</a:t>
            </a:r>
            <a:r>
              <a:rPr lang="en-US" altLang="zh-CN" dirty="0">
                <a:solidFill>
                  <a:schemeClr val="bg2"/>
                </a:solidFill>
                <a:sym typeface="Symbol" pitchFamily="2" charset="2"/>
              </a:rPr>
              <a:t></a:t>
            </a:r>
            <a:r>
              <a:rPr lang="en-US" altLang="zh-CN" i="1" dirty="0">
                <a:solidFill>
                  <a:schemeClr val="bg2"/>
                </a:solidFill>
              </a:rPr>
              <a:t>q</a:t>
            </a:r>
            <a:r>
              <a:rPr lang="en-US" altLang="zh-CN" dirty="0">
                <a:solidFill>
                  <a:schemeClr val="bg2"/>
                </a:solidFill>
              </a:rPr>
              <a:t>.</a:t>
            </a:r>
          </a:p>
        </p:txBody>
      </p:sp>
      <p:sp>
        <p:nvSpPr>
          <p:cNvPr id="39940" name="幻灯片编号占位符 3">
            <a:extLst>
              <a:ext uri="{FF2B5EF4-FFF2-40B4-BE49-F238E27FC236}">
                <a16:creationId xmlns:a16="http://schemas.microsoft.com/office/drawing/2014/main" id="{9E8F28A4-4188-8F41-96AC-6CFEDE174A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1118384-483C-F645-A2B5-B38AF5C5FCFF}" type="slidenum">
              <a:rPr lang="en-US" altLang="zh-CN" sz="1400" b="0" smtClean="0">
                <a:ea typeface="宋体" panose="02010600030101010101" pitchFamily="2" charset="-122"/>
              </a:rPr>
              <a:pPr>
                <a:lnSpc>
                  <a:spcPct val="100000"/>
                </a:lnSpc>
                <a:spcBef>
                  <a:spcPct val="0"/>
                </a:spcBef>
                <a:buClrTx/>
                <a:buSzTx/>
                <a:buFontTx/>
                <a:buNone/>
              </a:pPr>
              <a:t>25</a:t>
            </a:fld>
            <a:endParaRPr lang="en-US" altLang="zh-CN" sz="1400" b="0">
              <a:ea typeface="宋体" panose="02010600030101010101" pitchFamily="2" charset="-122"/>
            </a:endParaRPr>
          </a:p>
        </p:txBody>
      </p:sp>
    </p:spTree>
    <p:extLst>
      <p:ext uri="{BB962C8B-B14F-4D97-AF65-F5344CB8AC3E}">
        <p14:creationId xmlns:p14="http://schemas.microsoft.com/office/powerpoint/2010/main" val="39383088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1D18AF7-064C-FE42-969D-001718C11803}"/>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2</a:t>
            </a:r>
            <a:r>
              <a:rPr lang="en-US" altLang="zh-CN" sz="3600" dirty="0">
                <a:latin typeface="黑体" panose="02010609060101010101" pitchFamily="49" charset="-122"/>
              </a:rPr>
              <a:t>.</a:t>
            </a:r>
            <a:r>
              <a:rPr lang="zh-CN" altLang="en-US" sz="3600" dirty="0">
                <a:latin typeface="黑体" panose="02010609060101010101" pitchFamily="49" charset="-122"/>
              </a:rPr>
              <a:t>合取</a:t>
            </a:r>
            <a:r>
              <a:rPr lang="en-US" altLang="zh-CN" sz="3600" dirty="0">
                <a:latin typeface="黑体" panose="02010609060101010101" pitchFamily="49" charset="-122"/>
              </a:rPr>
              <a:t>—</a:t>
            </a:r>
            <a:r>
              <a:rPr lang="zh-CN" altLang="en-US" dirty="0">
                <a:latin typeface="黑体" panose="02010609060101010101" pitchFamily="49" charset="-122"/>
              </a:rPr>
              <a:t>例题</a:t>
            </a:r>
            <a:endParaRPr lang="zh-CN" altLang="en-US" sz="3600" dirty="0">
              <a:latin typeface="黑体" panose="02010609060101010101" pitchFamily="49" charset="-122"/>
            </a:endParaRPr>
          </a:p>
        </p:txBody>
      </p:sp>
      <p:sp>
        <p:nvSpPr>
          <p:cNvPr id="39939" name="Rectangle 3">
            <a:extLst>
              <a:ext uri="{FF2B5EF4-FFF2-40B4-BE49-F238E27FC236}">
                <a16:creationId xmlns:a16="http://schemas.microsoft.com/office/drawing/2014/main" id="{1F76C6E6-4B90-AA4A-999F-6C3BAF19650C}"/>
              </a:ext>
            </a:extLst>
          </p:cNvPr>
          <p:cNvSpPr>
            <a:spLocks noGrp="1" noChangeArrowheads="1"/>
          </p:cNvSpPr>
          <p:nvPr>
            <p:ph idx="1"/>
          </p:nvPr>
        </p:nvSpPr>
        <p:spPr>
          <a:xfrm>
            <a:off x="457200" y="1412875"/>
            <a:ext cx="8229600" cy="4830763"/>
          </a:xfrm>
          <a:ln>
            <a:noFill/>
            <a:headEnd/>
            <a:tailEnd/>
          </a:ln>
        </p:spPr>
        <p:style>
          <a:lnRef idx="2">
            <a:schemeClr val="accent2"/>
          </a:lnRef>
          <a:fillRef idx="1">
            <a:schemeClr val="lt1"/>
          </a:fillRef>
          <a:effectRef idx="0">
            <a:schemeClr val="accent2"/>
          </a:effectRef>
          <a:fontRef idx="minor">
            <a:schemeClr val="dk1"/>
          </a:fontRef>
        </p:style>
        <p:txBody>
          <a:bodyPr/>
          <a:lstStyle/>
          <a:p>
            <a:pPr algn="just" eaLnBrk="1" hangingPunct="1">
              <a:spcBef>
                <a:spcPts val="408"/>
              </a:spcBef>
              <a:buFont typeface="Wingdings" pitchFamily="2" charset="2"/>
              <a:buNone/>
            </a:pPr>
            <a:r>
              <a:rPr lang="zh-CN" altLang="en-US" dirty="0">
                <a:solidFill>
                  <a:schemeClr val="bg2"/>
                </a:solidFill>
              </a:rPr>
              <a:t>解</a:t>
            </a:r>
            <a:r>
              <a:rPr lang="en-US" altLang="zh-CN" dirty="0">
                <a:solidFill>
                  <a:schemeClr val="bg2"/>
                </a:solidFill>
              </a:rPr>
              <a:t>:</a:t>
            </a:r>
            <a:r>
              <a:rPr lang="zh-CN" altLang="en-US" dirty="0">
                <a:solidFill>
                  <a:schemeClr val="bg2"/>
                </a:solidFill>
              </a:rPr>
              <a:t> </a:t>
            </a:r>
            <a:r>
              <a:rPr lang="en-US" altLang="zh-CN" dirty="0">
                <a:solidFill>
                  <a:schemeClr val="bg2"/>
                </a:solidFill>
              </a:rPr>
              <a:t>(4) </a:t>
            </a:r>
            <a:r>
              <a:rPr lang="zh-CN" altLang="en-US" dirty="0">
                <a:solidFill>
                  <a:schemeClr val="bg2"/>
                </a:solidFill>
              </a:rPr>
              <a:t>王丽一边吃苹果，一边看电视</a:t>
            </a:r>
            <a:r>
              <a:rPr lang="en-US" altLang="zh-CN" dirty="0">
                <a:solidFill>
                  <a:schemeClr val="bg2"/>
                </a:solidFill>
              </a:rPr>
              <a:t>.</a:t>
            </a:r>
          </a:p>
          <a:p>
            <a:pPr algn="just" eaLnBrk="1" hangingPunct="1">
              <a:spcBef>
                <a:spcPts val="408"/>
              </a:spcBef>
              <a:buFont typeface="Wingdings" pitchFamily="2" charset="2"/>
              <a:buNone/>
            </a:pPr>
            <a:r>
              <a:rPr lang="en-US" altLang="zh-CN" i="1" dirty="0">
                <a:solidFill>
                  <a:schemeClr val="bg2"/>
                </a:solidFill>
              </a:rPr>
              <a:t>		  r</a:t>
            </a:r>
            <a:r>
              <a:rPr lang="en-US" altLang="zh-CN" dirty="0">
                <a:solidFill>
                  <a:schemeClr val="bg2"/>
                </a:solidFill>
              </a:rPr>
              <a:t>:</a:t>
            </a:r>
            <a:r>
              <a:rPr lang="zh-CN" altLang="en-US" dirty="0">
                <a:solidFill>
                  <a:schemeClr val="bg2"/>
                </a:solidFill>
              </a:rPr>
              <a:t>王丽吃苹果，</a:t>
            </a:r>
            <a:r>
              <a:rPr lang="en-US" altLang="zh-CN" i="1" dirty="0">
                <a:solidFill>
                  <a:schemeClr val="bg2"/>
                </a:solidFill>
              </a:rPr>
              <a:t>s</a:t>
            </a:r>
            <a:r>
              <a:rPr lang="en-US" altLang="zh-CN" dirty="0">
                <a:solidFill>
                  <a:schemeClr val="bg2"/>
                </a:solidFill>
              </a:rPr>
              <a:t>:</a:t>
            </a:r>
            <a:r>
              <a:rPr lang="zh-CN" altLang="en-US" dirty="0">
                <a:solidFill>
                  <a:schemeClr val="bg2"/>
                </a:solidFill>
              </a:rPr>
              <a:t>王丽看电视，符号化为：</a:t>
            </a:r>
          </a:p>
          <a:p>
            <a:pPr algn="just" eaLnBrk="1" hangingPunct="1">
              <a:spcBef>
                <a:spcPts val="408"/>
              </a:spcBef>
              <a:buFont typeface="Wingdings" pitchFamily="2" charset="2"/>
              <a:buNone/>
            </a:pPr>
            <a:r>
              <a:rPr lang="zh-CN" altLang="en-US" dirty="0">
                <a:solidFill>
                  <a:schemeClr val="bg2"/>
                </a:solidFill>
              </a:rPr>
              <a:t>                  </a:t>
            </a:r>
            <a:r>
              <a:rPr lang="en-US" altLang="zh-CN" i="1" dirty="0">
                <a:solidFill>
                  <a:schemeClr val="bg2"/>
                </a:solidFill>
              </a:rPr>
              <a:t>r </a:t>
            </a:r>
            <a:r>
              <a:rPr lang="en-US" altLang="zh-CN" dirty="0">
                <a:solidFill>
                  <a:schemeClr val="bg2"/>
                </a:solidFill>
                <a:sym typeface="Symbol" pitchFamily="2" charset="2"/>
              </a:rPr>
              <a:t></a:t>
            </a:r>
            <a:r>
              <a:rPr lang="en-US" altLang="zh-CN" i="1" dirty="0">
                <a:solidFill>
                  <a:schemeClr val="bg2"/>
                </a:solidFill>
              </a:rPr>
              <a:t> s</a:t>
            </a:r>
            <a:r>
              <a:rPr lang="en-US" altLang="zh-CN" dirty="0">
                <a:solidFill>
                  <a:schemeClr val="bg2"/>
                </a:solidFill>
              </a:rPr>
              <a:t>. </a:t>
            </a:r>
          </a:p>
          <a:p>
            <a:pPr marL="457200" indent="-457200" algn="just">
              <a:spcBef>
                <a:spcPts val="408"/>
              </a:spcBef>
              <a:buNone/>
            </a:pPr>
            <a:r>
              <a:rPr lang="en-US" altLang="zh-CN" dirty="0">
                <a:solidFill>
                  <a:schemeClr val="bg2"/>
                </a:solidFill>
              </a:rPr>
              <a:t>	(5) </a:t>
            </a:r>
            <a:r>
              <a:rPr lang="zh-CN" altLang="en-US" dirty="0">
                <a:solidFill>
                  <a:schemeClr val="bg2"/>
                </a:solidFill>
              </a:rPr>
              <a:t>张辉与王丽都是优秀学生</a:t>
            </a:r>
            <a:r>
              <a:rPr lang="en-US" altLang="zh-CN" dirty="0">
                <a:solidFill>
                  <a:schemeClr val="bg2"/>
                </a:solidFill>
              </a:rPr>
              <a:t>.</a:t>
            </a:r>
            <a:r>
              <a:rPr lang="zh-CN" altLang="en-US" dirty="0">
                <a:solidFill>
                  <a:schemeClr val="bg2"/>
                </a:solidFill>
              </a:rPr>
              <a:t> 符号化为：</a:t>
            </a:r>
            <a:endParaRPr lang="en-US" altLang="zh-CN" dirty="0">
              <a:solidFill>
                <a:schemeClr val="bg2"/>
              </a:solidFill>
            </a:endParaRPr>
          </a:p>
          <a:p>
            <a:pPr marL="457200" indent="-457200" algn="just">
              <a:spcBef>
                <a:spcPts val="408"/>
              </a:spcBef>
              <a:buNone/>
            </a:pPr>
            <a:r>
              <a:rPr lang="en-US" altLang="zh-CN" i="1" dirty="0">
                <a:solidFill>
                  <a:schemeClr val="bg2"/>
                </a:solidFill>
              </a:rPr>
              <a:t>	r</a:t>
            </a:r>
            <a:r>
              <a:rPr lang="en-US" altLang="zh-CN" dirty="0">
                <a:solidFill>
                  <a:schemeClr val="bg2"/>
                </a:solidFill>
              </a:rPr>
              <a:t>: </a:t>
            </a:r>
            <a:r>
              <a:rPr lang="zh-CN" altLang="en-US" dirty="0">
                <a:solidFill>
                  <a:schemeClr val="bg2"/>
                </a:solidFill>
              </a:rPr>
              <a:t>张辉是优秀学生，</a:t>
            </a:r>
            <a:r>
              <a:rPr lang="en-US" altLang="zh-CN" i="1" dirty="0">
                <a:solidFill>
                  <a:schemeClr val="bg2"/>
                </a:solidFill>
              </a:rPr>
              <a:t>s</a:t>
            </a:r>
            <a:r>
              <a:rPr lang="en-US" altLang="zh-CN" dirty="0">
                <a:solidFill>
                  <a:schemeClr val="bg2"/>
                </a:solidFill>
              </a:rPr>
              <a:t>:</a:t>
            </a:r>
            <a:r>
              <a:rPr lang="zh-CN" altLang="en-US" dirty="0">
                <a:solidFill>
                  <a:schemeClr val="bg2"/>
                </a:solidFill>
              </a:rPr>
              <a:t>王丽是优秀学生</a:t>
            </a:r>
            <a:r>
              <a:rPr lang="en-US" altLang="zh-CN" dirty="0">
                <a:solidFill>
                  <a:schemeClr val="bg2"/>
                </a:solidFill>
              </a:rPr>
              <a:t>,</a:t>
            </a:r>
          </a:p>
          <a:p>
            <a:pPr marL="457200" indent="-457200" algn="just">
              <a:spcBef>
                <a:spcPts val="408"/>
              </a:spcBef>
              <a:buNone/>
            </a:pPr>
            <a:r>
              <a:rPr lang="en-US" altLang="zh-CN" i="1" dirty="0">
                <a:solidFill>
                  <a:schemeClr val="bg2"/>
                </a:solidFill>
              </a:rPr>
              <a:t>	      r </a:t>
            </a:r>
            <a:r>
              <a:rPr lang="en-US" altLang="zh-CN" dirty="0">
                <a:solidFill>
                  <a:schemeClr val="bg2"/>
                </a:solidFill>
                <a:sym typeface="Symbol" pitchFamily="2" charset="2"/>
              </a:rPr>
              <a:t></a:t>
            </a:r>
            <a:r>
              <a:rPr lang="en-US" altLang="zh-CN" dirty="0">
                <a:solidFill>
                  <a:schemeClr val="bg2"/>
                </a:solidFill>
              </a:rPr>
              <a:t> </a:t>
            </a:r>
            <a:r>
              <a:rPr lang="en-US" altLang="zh-CN" i="1" dirty="0">
                <a:solidFill>
                  <a:schemeClr val="bg2"/>
                </a:solidFill>
              </a:rPr>
              <a:t>s</a:t>
            </a:r>
            <a:r>
              <a:rPr lang="en-US" altLang="zh-CN" dirty="0">
                <a:solidFill>
                  <a:schemeClr val="bg2"/>
                </a:solidFill>
              </a:rPr>
              <a:t>.</a:t>
            </a:r>
          </a:p>
          <a:p>
            <a:pPr marL="457200" indent="-457200" algn="just">
              <a:spcBef>
                <a:spcPts val="408"/>
              </a:spcBef>
              <a:buNone/>
            </a:pPr>
            <a:r>
              <a:rPr lang="en-US" altLang="zh-CN" dirty="0">
                <a:solidFill>
                  <a:schemeClr val="bg2"/>
                </a:solidFill>
              </a:rPr>
              <a:t>	(6) </a:t>
            </a:r>
            <a:r>
              <a:rPr lang="zh-CN" altLang="en-US" dirty="0">
                <a:solidFill>
                  <a:schemeClr val="bg2"/>
                </a:solidFill>
              </a:rPr>
              <a:t>张辉与王丽是同学</a:t>
            </a:r>
            <a:r>
              <a:rPr lang="en-US" altLang="zh-CN" dirty="0">
                <a:solidFill>
                  <a:schemeClr val="bg2"/>
                </a:solidFill>
              </a:rPr>
              <a:t>. </a:t>
            </a:r>
          </a:p>
          <a:p>
            <a:pPr marL="457200" indent="-457200" algn="just">
              <a:spcBef>
                <a:spcPts val="408"/>
              </a:spcBef>
              <a:buNone/>
            </a:pPr>
            <a:r>
              <a:rPr lang="en-US" altLang="zh-CN" dirty="0">
                <a:solidFill>
                  <a:schemeClr val="bg2"/>
                </a:solidFill>
              </a:rPr>
              <a:t>    		 </a:t>
            </a:r>
            <a:r>
              <a:rPr lang="en-US" altLang="zh-CN" i="1" dirty="0">
                <a:solidFill>
                  <a:schemeClr val="bg2"/>
                </a:solidFill>
              </a:rPr>
              <a:t>t</a:t>
            </a:r>
            <a:r>
              <a:rPr lang="en-US" altLang="zh-CN" dirty="0">
                <a:solidFill>
                  <a:schemeClr val="bg2"/>
                </a:solidFill>
              </a:rPr>
              <a:t> : </a:t>
            </a:r>
            <a:r>
              <a:rPr lang="zh-CN" altLang="en-US" dirty="0">
                <a:solidFill>
                  <a:schemeClr val="bg2"/>
                </a:solidFill>
              </a:rPr>
              <a:t>张辉与王丽是同学</a:t>
            </a:r>
            <a:r>
              <a:rPr lang="en-US" altLang="zh-CN" dirty="0">
                <a:solidFill>
                  <a:schemeClr val="bg2"/>
                </a:solidFill>
              </a:rPr>
              <a:t>. </a:t>
            </a:r>
            <a:r>
              <a:rPr lang="zh-CN" altLang="en-US" dirty="0">
                <a:solidFill>
                  <a:schemeClr val="bg2"/>
                </a:solidFill>
              </a:rPr>
              <a:t>符号化为：</a:t>
            </a:r>
            <a:r>
              <a:rPr lang="en-US" altLang="zh-CN" i="1" dirty="0">
                <a:solidFill>
                  <a:schemeClr val="bg2"/>
                </a:solidFill>
              </a:rPr>
              <a:t>t</a:t>
            </a:r>
          </a:p>
        </p:txBody>
      </p:sp>
      <p:sp>
        <p:nvSpPr>
          <p:cNvPr id="39940" name="幻灯片编号占位符 3">
            <a:extLst>
              <a:ext uri="{FF2B5EF4-FFF2-40B4-BE49-F238E27FC236}">
                <a16:creationId xmlns:a16="http://schemas.microsoft.com/office/drawing/2014/main" id="{9E8F28A4-4188-8F41-96AC-6CFEDE174A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1118384-483C-F645-A2B5-B38AF5C5FCFF}" type="slidenum">
              <a:rPr lang="en-US" altLang="zh-CN" sz="1400" b="0" smtClean="0">
                <a:ea typeface="宋体" panose="02010600030101010101" pitchFamily="2" charset="-122"/>
              </a:rPr>
              <a:pPr>
                <a:lnSpc>
                  <a:spcPct val="100000"/>
                </a:lnSpc>
                <a:spcBef>
                  <a:spcPct val="0"/>
                </a:spcBef>
                <a:buClrTx/>
                <a:buSzTx/>
                <a:buFontTx/>
                <a:buNone/>
              </a:pPr>
              <a:t>26</a:t>
            </a:fld>
            <a:endParaRPr lang="en-US" altLang="zh-CN" sz="1400" b="0">
              <a:ea typeface="宋体" panose="02010600030101010101" pitchFamily="2" charset="-122"/>
            </a:endParaRPr>
          </a:p>
        </p:txBody>
      </p:sp>
    </p:spTree>
    <p:extLst>
      <p:ext uri="{BB962C8B-B14F-4D97-AF65-F5344CB8AC3E}">
        <p14:creationId xmlns:p14="http://schemas.microsoft.com/office/powerpoint/2010/main" val="3296599883"/>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2D974-1DC8-C940-B0F0-E0798F6232DC}"/>
              </a:ext>
            </a:extLst>
          </p:cNvPr>
          <p:cNvSpPr>
            <a:spLocks noGrp="1"/>
          </p:cNvSpPr>
          <p:nvPr>
            <p:ph type="title"/>
          </p:nvPr>
        </p:nvSpPr>
        <p:spPr/>
        <p:txBody>
          <a:bodyPr/>
          <a:lstStyle/>
          <a:p>
            <a:r>
              <a:rPr lang="en-US" altLang="zh-CN" dirty="0">
                <a:latin typeface="黑体" panose="02010609060101010101" pitchFamily="49" charset="-122"/>
              </a:rPr>
              <a:t>2.</a:t>
            </a:r>
            <a:r>
              <a:rPr lang="zh-CN" altLang="en-US" dirty="0">
                <a:latin typeface="黑体" panose="02010609060101010101" pitchFamily="49" charset="-122"/>
              </a:rPr>
              <a:t>合取</a:t>
            </a:r>
            <a:r>
              <a:rPr lang="en-US" altLang="zh-CN" dirty="0">
                <a:latin typeface="黑体" panose="02010609060101010101" pitchFamily="49" charset="-122"/>
              </a:rPr>
              <a:t>—</a:t>
            </a:r>
            <a:r>
              <a:rPr lang="zh-CN" altLang="en-US" dirty="0">
                <a:latin typeface="黑体" panose="02010609060101010101" pitchFamily="49" charset="-122"/>
              </a:rPr>
              <a:t>注意</a:t>
            </a:r>
            <a:endParaRPr kumimoji="1" lang="zh-CN" altLang="en-US" dirty="0"/>
          </a:p>
        </p:txBody>
      </p:sp>
      <p:sp>
        <p:nvSpPr>
          <p:cNvPr id="3" name="内容占位符 2">
            <a:extLst>
              <a:ext uri="{FF2B5EF4-FFF2-40B4-BE49-F238E27FC236}">
                <a16:creationId xmlns:a16="http://schemas.microsoft.com/office/drawing/2014/main" id="{E294F026-E894-7A40-97CC-EC429E77CA15}"/>
              </a:ext>
            </a:extLst>
          </p:cNvPr>
          <p:cNvSpPr>
            <a:spLocks noGrp="1"/>
          </p:cNvSpPr>
          <p:nvPr>
            <p:ph idx="1"/>
          </p:nvPr>
        </p:nvSpPr>
        <p:spPr/>
        <p:txBody>
          <a:bodyPr/>
          <a:lstStyle/>
          <a:p>
            <a:pPr>
              <a:spcBef>
                <a:spcPct val="20000"/>
              </a:spcBef>
              <a:buSzPct val="70000"/>
              <a:buNone/>
            </a:pPr>
            <a:r>
              <a:rPr lang="zh-CN" altLang="en-US" dirty="0">
                <a:solidFill>
                  <a:srgbClr val="FF0000"/>
                </a:solidFill>
              </a:rPr>
              <a:t>注意：</a:t>
            </a:r>
          </a:p>
          <a:p>
            <a:pPr>
              <a:spcBef>
                <a:spcPct val="20000"/>
              </a:spcBef>
              <a:buSzPct val="70000"/>
              <a:buFont typeface=".Apple Color Emoji UI"/>
              <a:buChar char="🔘"/>
            </a:pPr>
            <a:r>
              <a:rPr lang="zh-CN" altLang="en-US" dirty="0">
                <a:solidFill>
                  <a:schemeClr val="bg2"/>
                </a:solidFill>
              </a:rPr>
              <a:t> 合取的描述方式灵活而多样 </a:t>
            </a:r>
            <a:r>
              <a:rPr lang="en-US" altLang="zh-CN" dirty="0">
                <a:solidFill>
                  <a:schemeClr val="bg2"/>
                </a:solidFill>
              </a:rPr>
              <a:t>(1)-(5) </a:t>
            </a:r>
            <a:r>
              <a:rPr lang="zh-CN" altLang="en-US" dirty="0">
                <a:solidFill>
                  <a:schemeClr val="bg2"/>
                </a:solidFill>
              </a:rPr>
              <a:t>；</a:t>
            </a:r>
            <a:endParaRPr lang="en-US" altLang="zh-CN" dirty="0">
              <a:solidFill>
                <a:schemeClr val="bg2"/>
              </a:solidFill>
            </a:endParaRPr>
          </a:p>
          <a:p>
            <a:pPr>
              <a:spcBef>
                <a:spcPct val="20000"/>
              </a:spcBef>
              <a:buSzPct val="70000"/>
              <a:buFont typeface=".Apple Color Emoji UI"/>
              <a:buChar char="🔘"/>
            </a:pPr>
            <a:r>
              <a:rPr lang="zh-CN" altLang="en-US" dirty="0">
                <a:solidFill>
                  <a:schemeClr val="bg2"/>
                </a:solidFill>
              </a:rPr>
              <a:t> 分清简单命题与复合命题。</a:t>
            </a:r>
          </a:p>
          <a:p>
            <a:pPr>
              <a:spcBef>
                <a:spcPct val="20000"/>
              </a:spcBef>
              <a:buSzPct val="70000"/>
              <a:buNone/>
            </a:pPr>
            <a:r>
              <a:rPr lang="zh-CN" altLang="en-US" dirty="0">
                <a:solidFill>
                  <a:schemeClr val="bg2"/>
                </a:solidFill>
              </a:rPr>
              <a:t>    </a:t>
            </a:r>
            <a:r>
              <a:rPr lang="en-US" altLang="zh-CN" dirty="0">
                <a:solidFill>
                  <a:schemeClr val="bg2"/>
                </a:solidFill>
              </a:rPr>
              <a:t>(6) </a:t>
            </a:r>
            <a:r>
              <a:rPr lang="zh-CN" altLang="en-US" dirty="0">
                <a:solidFill>
                  <a:schemeClr val="bg2"/>
                </a:solidFill>
              </a:rPr>
              <a:t>中“与”联结主语成分，因而</a:t>
            </a:r>
            <a:r>
              <a:rPr lang="en-US" altLang="zh-CN" dirty="0">
                <a:solidFill>
                  <a:schemeClr val="bg2"/>
                </a:solidFill>
              </a:rPr>
              <a:t>(6) </a:t>
            </a:r>
            <a:r>
              <a:rPr lang="zh-CN" altLang="en-US" dirty="0">
                <a:solidFill>
                  <a:schemeClr val="bg2"/>
                </a:solidFill>
              </a:rPr>
              <a:t>是简单命题</a:t>
            </a:r>
            <a:r>
              <a:rPr lang="en-US" altLang="zh-CN" dirty="0">
                <a:solidFill>
                  <a:schemeClr val="bg2"/>
                </a:solidFill>
              </a:rPr>
              <a:t>.</a:t>
            </a:r>
          </a:p>
        </p:txBody>
      </p:sp>
    </p:spTree>
    <p:extLst>
      <p:ext uri="{BB962C8B-B14F-4D97-AF65-F5344CB8AC3E}">
        <p14:creationId xmlns:p14="http://schemas.microsoft.com/office/powerpoint/2010/main" val="413829077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36FB6A4-32A4-BF4F-94FB-FFF58C2B5C89}"/>
              </a:ext>
            </a:extLst>
          </p:cNvPr>
          <p:cNvSpPr>
            <a:spLocks noGrp="1" noRot="1" noChangeArrowheads="1"/>
          </p:cNvSpPr>
          <p:nvPr>
            <p:ph type="title"/>
          </p:nvPr>
        </p:nvSpPr>
        <p:spPr>
          <a:xfrm>
            <a:off x="1095375" y="-90488"/>
            <a:ext cx="8229600" cy="1143001"/>
          </a:xfrm>
        </p:spPr>
        <p:txBody>
          <a:bodyPr/>
          <a:lstStyle/>
          <a:p>
            <a:pPr eaLnBrk="1" hangingPunct="1"/>
            <a:r>
              <a:rPr lang="en-US" altLang="zh-CN" sz="3600" dirty="0">
                <a:latin typeface="黑体" panose="02010609060101010101" pitchFamily="49" charset="-122"/>
              </a:rPr>
              <a:t>3.</a:t>
            </a:r>
            <a:r>
              <a:rPr lang="zh-CN" altLang="en-US" sz="3600" dirty="0">
                <a:latin typeface="黑体" panose="02010609060101010101" pitchFamily="49" charset="-122"/>
              </a:rPr>
              <a:t>析取</a:t>
            </a:r>
          </a:p>
        </p:txBody>
      </p:sp>
      <p:sp>
        <p:nvSpPr>
          <p:cNvPr id="41987" name="Rectangle 3">
            <a:extLst>
              <a:ext uri="{FF2B5EF4-FFF2-40B4-BE49-F238E27FC236}">
                <a16:creationId xmlns:a16="http://schemas.microsoft.com/office/drawing/2014/main" id="{54AF006F-E3A6-E44E-837B-B388238AD2B2}"/>
              </a:ext>
            </a:extLst>
          </p:cNvPr>
          <p:cNvSpPr>
            <a:spLocks noGrp="1" noChangeArrowheads="1"/>
          </p:cNvSpPr>
          <p:nvPr>
            <p:ph type="body" sz="half" idx="1"/>
          </p:nvPr>
        </p:nvSpPr>
        <p:spPr>
          <a:xfrm>
            <a:off x="395288" y="1412875"/>
            <a:ext cx="8280400" cy="1728788"/>
          </a:xfrm>
        </p:spPr>
        <p:txBody>
          <a:bodyPr/>
          <a:lstStyle/>
          <a:p>
            <a:pPr eaLnBrk="1" hangingPunct="1">
              <a:buFont typeface="Wingdings" pitchFamily="2" charset="2"/>
              <a:buNone/>
            </a:pPr>
            <a:r>
              <a:rPr lang="zh-CN" altLang="en-US" sz="2800" dirty="0"/>
              <a:t>定义  两个命题 </a:t>
            </a:r>
            <a:r>
              <a:rPr lang="en-US" altLang="zh-CN" sz="2800" i="1" dirty="0"/>
              <a:t>p </a:t>
            </a:r>
            <a:r>
              <a:rPr lang="zh-CN" altLang="en-US" sz="2800" dirty="0"/>
              <a:t>和 </a:t>
            </a:r>
            <a:r>
              <a:rPr lang="en-US" altLang="zh-CN" sz="2800" i="1" dirty="0"/>
              <a:t>q </a:t>
            </a:r>
            <a:r>
              <a:rPr lang="zh-CN" altLang="en-US" sz="2800" dirty="0"/>
              <a:t>的析取是一个复合命题</a:t>
            </a:r>
            <a:r>
              <a:rPr lang="en-US" altLang="zh-CN" sz="2800" dirty="0"/>
              <a:t>, </a:t>
            </a:r>
            <a:r>
              <a:rPr lang="zh-CN" altLang="en-US" sz="2800" dirty="0"/>
              <a:t>记作 	</a:t>
            </a:r>
            <a:r>
              <a:rPr lang="en-US" altLang="zh-CN" sz="3600" i="1" dirty="0" err="1">
                <a:solidFill>
                  <a:srgbClr val="C00000"/>
                </a:solidFill>
              </a:rPr>
              <a:t>p</a:t>
            </a:r>
            <a:r>
              <a:rPr lang="en-US" altLang="zh-CN" sz="3600" dirty="0" err="1">
                <a:solidFill>
                  <a:srgbClr val="C00000"/>
                </a:solidFill>
                <a:sym typeface="Symbol" pitchFamily="2" charset="2"/>
              </a:rPr>
              <a:t></a:t>
            </a:r>
            <a:r>
              <a:rPr lang="en-US" altLang="zh-CN" sz="3600" i="1" dirty="0" err="1">
                <a:solidFill>
                  <a:srgbClr val="C00000"/>
                </a:solidFill>
              </a:rPr>
              <a:t>q</a:t>
            </a:r>
            <a:r>
              <a:rPr lang="en-US" altLang="zh-CN" sz="2800" i="1" dirty="0"/>
              <a:t>, </a:t>
            </a:r>
            <a:r>
              <a:rPr lang="zh-CN" altLang="en-US" sz="2800" dirty="0"/>
              <a:t>读作</a:t>
            </a:r>
            <a:r>
              <a:rPr lang="zh-CN" altLang="en-US" sz="2800" dirty="0">
                <a:latin typeface="Arial" panose="020B0604020202020204" pitchFamily="34" charset="0"/>
              </a:rPr>
              <a:t>“</a:t>
            </a:r>
            <a:r>
              <a:rPr lang="en-US" altLang="zh-CN" sz="2800" i="1" dirty="0"/>
              <a:t>p</a:t>
            </a:r>
            <a:r>
              <a:rPr lang="zh-CN" altLang="en-US" sz="2800" dirty="0"/>
              <a:t>、</a:t>
            </a:r>
            <a:r>
              <a:rPr lang="en-US" altLang="zh-CN" sz="2800" i="1" dirty="0"/>
              <a:t>q</a:t>
            </a:r>
            <a:r>
              <a:rPr lang="zh-CN" altLang="en-US" sz="2800" dirty="0"/>
              <a:t>的析取</a:t>
            </a:r>
            <a:r>
              <a:rPr lang="zh-CN" altLang="en-US" sz="2800" dirty="0">
                <a:latin typeface="Arial" panose="020B0604020202020204" pitchFamily="34" charset="0"/>
              </a:rPr>
              <a:t>”</a:t>
            </a:r>
            <a:r>
              <a:rPr lang="zh-CN" altLang="en-US" sz="2800" dirty="0"/>
              <a:t> 。</a:t>
            </a:r>
          </a:p>
          <a:p>
            <a:pPr eaLnBrk="1" hangingPunct="1">
              <a:buFont typeface="Wingdings" pitchFamily="2" charset="2"/>
              <a:buNone/>
            </a:pPr>
            <a:r>
              <a:rPr lang="zh-CN" altLang="en-US" sz="2800" dirty="0"/>
              <a:t>          规定 </a:t>
            </a:r>
            <a:r>
              <a:rPr lang="en-US" altLang="zh-CN" sz="2800" i="1" dirty="0" err="1"/>
              <a:t>p</a:t>
            </a:r>
            <a:r>
              <a:rPr lang="en-US" altLang="zh-CN" sz="2800" dirty="0" err="1">
                <a:sym typeface="Symbol" pitchFamily="2" charset="2"/>
              </a:rPr>
              <a:t></a:t>
            </a:r>
            <a:r>
              <a:rPr lang="en-US" altLang="zh-CN" sz="2800" i="1" dirty="0" err="1"/>
              <a:t>q</a:t>
            </a:r>
            <a:r>
              <a:rPr lang="en-US" altLang="zh-CN" sz="2800" i="1" dirty="0"/>
              <a:t> </a:t>
            </a:r>
            <a:r>
              <a:rPr lang="zh-CN" altLang="en-US" sz="2800" dirty="0"/>
              <a:t>为 </a:t>
            </a:r>
            <a:r>
              <a:rPr lang="en-US" altLang="zh-CN" sz="2800" dirty="0"/>
              <a:t>0, </a:t>
            </a:r>
            <a:r>
              <a:rPr lang="zh-CN" altLang="en-US" sz="2800" dirty="0"/>
              <a:t>当且仅当 </a:t>
            </a:r>
            <a:r>
              <a:rPr lang="en-US" altLang="zh-CN" sz="2800" i="1" dirty="0"/>
              <a:t>p </a:t>
            </a:r>
            <a:r>
              <a:rPr lang="zh-CN" altLang="en-US" sz="2800" dirty="0"/>
              <a:t>与 </a:t>
            </a:r>
            <a:r>
              <a:rPr lang="en-US" altLang="zh-CN" sz="2800" i="1" dirty="0"/>
              <a:t>q </a:t>
            </a:r>
            <a:r>
              <a:rPr lang="zh-CN" altLang="en-US" sz="2800" dirty="0"/>
              <a:t>同时为 </a:t>
            </a:r>
            <a:r>
              <a:rPr lang="en-US" altLang="zh-CN" sz="2800" dirty="0"/>
              <a:t>0.</a:t>
            </a:r>
          </a:p>
        </p:txBody>
      </p:sp>
      <p:graphicFrame>
        <p:nvGraphicFramePr>
          <p:cNvPr id="132172" name="Group 76">
            <a:extLst>
              <a:ext uri="{FF2B5EF4-FFF2-40B4-BE49-F238E27FC236}">
                <a16:creationId xmlns:a16="http://schemas.microsoft.com/office/drawing/2014/main" id="{58867095-C4E4-4E15-B0FF-BD36FF2F0077}"/>
              </a:ext>
            </a:extLst>
          </p:cNvPr>
          <p:cNvGraphicFramePr>
            <a:graphicFrameLocks noGrp="1"/>
          </p:cNvGraphicFramePr>
          <p:nvPr>
            <p:ph sz="half" idx="2"/>
            <p:extLst>
              <p:ext uri="{D42A27DB-BD31-4B8C-83A1-F6EECF244321}">
                <p14:modId xmlns:p14="http://schemas.microsoft.com/office/powerpoint/2010/main" val="3504350831"/>
              </p:ext>
            </p:extLst>
          </p:nvPr>
        </p:nvGraphicFramePr>
        <p:xfrm>
          <a:off x="749300" y="3311525"/>
          <a:ext cx="7572375" cy="2652712"/>
        </p:xfrm>
        <a:graphic>
          <a:graphicData uri="http://schemas.openxmlformats.org/drawingml/2006/table">
            <a:tbl>
              <a:tblPr/>
              <a:tblGrid>
                <a:gridCol w="2520950">
                  <a:extLst>
                    <a:ext uri="{9D8B030D-6E8A-4147-A177-3AD203B41FA5}">
                      <a16:colId xmlns:a16="http://schemas.microsoft.com/office/drawing/2014/main" val="20000"/>
                    </a:ext>
                  </a:extLst>
                </a:gridCol>
                <a:gridCol w="2525713">
                  <a:extLst>
                    <a:ext uri="{9D8B030D-6E8A-4147-A177-3AD203B41FA5}">
                      <a16:colId xmlns:a16="http://schemas.microsoft.com/office/drawing/2014/main" val="20001"/>
                    </a:ext>
                  </a:extLst>
                </a:gridCol>
                <a:gridCol w="2525712">
                  <a:extLst>
                    <a:ext uri="{9D8B030D-6E8A-4147-A177-3AD203B41FA5}">
                      <a16:colId xmlns:a16="http://schemas.microsoft.com/office/drawing/2014/main" val="20002"/>
                    </a:ext>
                  </a:extLst>
                </a:gridCol>
              </a:tblGrid>
              <a:tr h="531644">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67">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67">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67">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0267">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tx1"/>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FFFF00"/>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tx1"/>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FFFF00"/>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tx1"/>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42014" name="幻灯片编号占位符 4">
            <a:extLst>
              <a:ext uri="{FF2B5EF4-FFF2-40B4-BE49-F238E27FC236}">
                <a16:creationId xmlns:a16="http://schemas.microsoft.com/office/drawing/2014/main" id="{93208A6E-ABCE-0649-BD9D-5B11ACE902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932858BF-F193-EB46-B57A-AD47EE100422}" type="slidenum">
              <a:rPr lang="en-US" altLang="zh-CN" sz="1400" b="0" smtClean="0">
                <a:ea typeface="宋体" panose="02010600030101010101" pitchFamily="2" charset="-122"/>
              </a:rPr>
              <a:pPr>
                <a:lnSpc>
                  <a:spcPct val="100000"/>
                </a:lnSpc>
                <a:spcBef>
                  <a:spcPct val="0"/>
                </a:spcBef>
                <a:buClrTx/>
                <a:buSzTx/>
                <a:buFontTx/>
                <a:buNone/>
              </a:pPr>
              <a:t>28</a:t>
            </a:fld>
            <a:endParaRPr lang="en-US" altLang="zh-CN" sz="1400" b="0">
              <a:ea typeface="宋体" panose="02010600030101010101" pitchFamily="2" charset="-122"/>
            </a:endParaRPr>
          </a:p>
        </p:txBody>
      </p:sp>
    </p:spTree>
    <p:extLst>
      <p:ext uri="{BB962C8B-B14F-4D97-AF65-F5344CB8AC3E}">
        <p14:creationId xmlns:p14="http://schemas.microsoft.com/office/powerpoint/2010/main" val="581161491"/>
      </p:ext>
    </p:extLst>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35AA79D-CB30-F140-931E-7AAF70899AE7}"/>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3.</a:t>
            </a:r>
            <a:r>
              <a:rPr lang="zh-CN" altLang="en-US" dirty="0">
                <a:latin typeface="黑体" panose="02010609060101010101" pitchFamily="49" charset="-122"/>
              </a:rPr>
              <a:t>析取</a:t>
            </a:r>
          </a:p>
        </p:txBody>
      </p:sp>
      <p:sp>
        <p:nvSpPr>
          <p:cNvPr id="43011" name="幻灯片编号占位符 3">
            <a:extLst>
              <a:ext uri="{FF2B5EF4-FFF2-40B4-BE49-F238E27FC236}">
                <a16:creationId xmlns:a16="http://schemas.microsoft.com/office/drawing/2014/main" id="{61C88BF0-AB59-0B47-8C8F-F8B0BF9A6F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5F96D15F-593A-A64B-B4E3-0BF9765D3BA2}" type="slidenum">
              <a:rPr lang="en-US" altLang="zh-CN" sz="1400" b="0" smtClean="0">
                <a:ea typeface="宋体" panose="02010600030101010101" pitchFamily="2" charset="-122"/>
              </a:rPr>
              <a:pPr>
                <a:lnSpc>
                  <a:spcPct val="100000"/>
                </a:lnSpc>
                <a:spcBef>
                  <a:spcPct val="0"/>
                </a:spcBef>
                <a:buClrTx/>
                <a:buSzTx/>
                <a:buFontTx/>
                <a:buNone/>
              </a:pPr>
              <a:t>29</a:t>
            </a:fld>
            <a:endParaRPr lang="en-US" altLang="zh-CN" sz="1400" b="0">
              <a:ea typeface="宋体" panose="02010600030101010101" pitchFamily="2" charset="-122"/>
            </a:endParaRPr>
          </a:p>
        </p:txBody>
      </p:sp>
      <p:sp>
        <p:nvSpPr>
          <p:cNvPr id="237572" name="Text Box 4">
            <a:extLst>
              <a:ext uri="{FF2B5EF4-FFF2-40B4-BE49-F238E27FC236}">
                <a16:creationId xmlns:a16="http://schemas.microsoft.com/office/drawing/2014/main" id="{B2A3D5D9-13BA-41C9-A67E-8A5DB30C3795}"/>
              </a:ext>
            </a:extLst>
          </p:cNvPr>
          <p:cNvSpPr txBox="1">
            <a:spLocks noChangeAspect="1" noChangeArrowheads="1"/>
          </p:cNvSpPr>
          <p:nvPr/>
        </p:nvSpPr>
        <p:spPr bwMode="auto">
          <a:xfrm>
            <a:off x="431800" y="1637686"/>
            <a:ext cx="8280400" cy="4020781"/>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1081088" indent="-457200">
              <a:defRPr kumimoji="1" sz="2400" b="1">
                <a:solidFill>
                  <a:schemeClr val="tx1"/>
                </a:solidFill>
                <a:latin typeface="Times New Roman" panose="02020603050405020304" pitchFamily="18" charset="0"/>
                <a:ea typeface="宋体" panose="02010600030101010101" pitchFamily="2" charset="-122"/>
              </a:defRPr>
            </a:lvl2pPr>
            <a:lvl3pPr marL="1717675" indent="-457200">
              <a:defRPr kumimoji="1" sz="2400" b="1">
                <a:solidFill>
                  <a:schemeClr val="tx1"/>
                </a:solidFill>
                <a:latin typeface="Times New Roman" panose="02020603050405020304" pitchFamily="18" charset="0"/>
                <a:ea typeface="宋体" panose="02010600030101010101" pitchFamily="2" charset="-122"/>
              </a:defRPr>
            </a:lvl3pPr>
            <a:lvl4pPr marL="2354263" indent="-457200">
              <a:defRPr kumimoji="1" sz="2400" b="1">
                <a:solidFill>
                  <a:schemeClr val="tx1"/>
                </a:solidFill>
                <a:latin typeface="Times New Roman" panose="02020603050405020304" pitchFamily="18" charset="0"/>
                <a:ea typeface="宋体" panose="02010600030101010101" pitchFamily="2" charset="-122"/>
              </a:defRPr>
            </a:lvl4pPr>
            <a:lvl5pPr marL="2990850" indent="-457200">
              <a:defRPr kumimoji="1" sz="2400" b="1">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5000"/>
              </a:spcBef>
            </a:pPr>
            <a:r>
              <a:rPr lang="zh-CN" altLang="en-US" sz="2800" dirty="0">
                <a:solidFill>
                  <a:srgbClr val="FF0000"/>
                </a:solidFill>
                <a:ea typeface="黑体" panose="02010609060101010101" pitchFamily="49" charset="-122"/>
              </a:rPr>
              <a:t>注意：“或”的两种表示方法：</a:t>
            </a:r>
          </a:p>
          <a:p>
            <a:pPr eaLnBrk="1" hangingPunct="1">
              <a:lnSpc>
                <a:spcPct val="110000"/>
              </a:lnSpc>
              <a:spcBef>
                <a:spcPct val="50000"/>
              </a:spcBef>
            </a:pPr>
            <a:r>
              <a:rPr lang="en-US" altLang="zh-CN" sz="2800" dirty="0">
                <a:solidFill>
                  <a:schemeClr val="bg2"/>
                </a:solidFill>
                <a:ea typeface="黑体" panose="02010609060101010101" pitchFamily="49" charset="-122"/>
              </a:rPr>
              <a:t>1.  </a:t>
            </a:r>
            <a:r>
              <a:rPr lang="zh-CN" altLang="en-US" sz="2800" dirty="0">
                <a:solidFill>
                  <a:schemeClr val="bg2"/>
                </a:solidFill>
                <a:ea typeface="黑体" panose="02010609060101010101" pitchFamily="49" charset="-122"/>
              </a:rPr>
              <a:t>根据题意，若“</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或</a:t>
            </a:r>
            <a:r>
              <a:rPr lang="en-US" altLang="zh-CN" sz="2800" dirty="0">
                <a:solidFill>
                  <a:schemeClr val="bg2"/>
                </a:solidFill>
                <a:ea typeface="黑体" panose="02010609060101010101" pitchFamily="49" charset="-122"/>
              </a:rPr>
              <a:t>q”</a:t>
            </a:r>
            <a:r>
              <a:rPr lang="zh-CN" altLang="en-US" sz="2800" dirty="0">
                <a:solidFill>
                  <a:schemeClr val="bg2"/>
                </a:solidFill>
                <a:ea typeface="黑体" panose="02010609060101010101" pitchFamily="49" charset="-122"/>
              </a:rPr>
              <a:t>为真， </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和</a:t>
            </a:r>
            <a:r>
              <a:rPr lang="en-US" altLang="zh-CN" sz="2800" dirty="0">
                <a:solidFill>
                  <a:schemeClr val="bg2"/>
                </a:solidFill>
                <a:ea typeface="黑体" panose="02010609060101010101" pitchFamily="49" charset="-122"/>
              </a:rPr>
              <a:t>q</a:t>
            </a:r>
            <a:r>
              <a:rPr lang="zh-CN" altLang="en-US" sz="2800" dirty="0">
                <a:solidFill>
                  <a:schemeClr val="bg2"/>
                </a:solidFill>
                <a:ea typeface="黑体" panose="02010609060101010101" pitchFamily="49" charset="-122"/>
              </a:rPr>
              <a:t>可以单个为真</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也</a:t>
            </a:r>
            <a:r>
              <a:rPr lang="zh-CN" altLang="en-US" sz="2800" dirty="0">
                <a:solidFill>
                  <a:srgbClr val="7030A0"/>
                </a:solidFill>
                <a:ea typeface="黑体" panose="02010609060101010101" pitchFamily="49" charset="-122"/>
              </a:rPr>
              <a:t>可以同时为真</a:t>
            </a:r>
            <a:r>
              <a:rPr lang="zh-CN" altLang="en-US" sz="2800" dirty="0">
                <a:solidFill>
                  <a:schemeClr val="bg2"/>
                </a:solidFill>
                <a:ea typeface="黑体" panose="02010609060101010101" pitchFamily="49" charset="-122"/>
              </a:rPr>
              <a:t>，则为“</a:t>
            </a:r>
            <a:r>
              <a:rPr lang="zh-CN" altLang="en-US" sz="2800" dirty="0">
                <a:solidFill>
                  <a:srgbClr val="7030A0"/>
                </a:solidFill>
                <a:ea typeface="黑体" panose="02010609060101010101" pitchFamily="49" charset="-122"/>
              </a:rPr>
              <a:t>相容或</a:t>
            </a:r>
            <a:r>
              <a:rPr lang="zh-CN" altLang="en-US" sz="2800" dirty="0">
                <a:solidFill>
                  <a:schemeClr val="bg2"/>
                </a:solidFill>
                <a:ea typeface="黑体" panose="02010609060101010101" pitchFamily="49" charset="-122"/>
              </a:rPr>
              <a:t>”（也称为“</a:t>
            </a:r>
            <a:r>
              <a:rPr lang="zh-CN" altLang="en-US" sz="2800" dirty="0">
                <a:solidFill>
                  <a:srgbClr val="7030A0"/>
                </a:solidFill>
                <a:ea typeface="黑体" panose="02010609060101010101" pitchFamily="49" charset="-122"/>
              </a:rPr>
              <a:t>可兼或</a:t>
            </a:r>
            <a:r>
              <a:rPr lang="zh-CN" altLang="en-US" sz="2800" dirty="0">
                <a:solidFill>
                  <a:schemeClr val="bg2"/>
                </a:solidFill>
                <a:ea typeface="黑体" panose="02010609060101010101" pitchFamily="49" charset="-122"/>
              </a:rPr>
              <a:t>”），符号化为</a:t>
            </a:r>
            <a:r>
              <a:rPr lang="en-US" altLang="zh-CN" sz="2800" i="1" dirty="0" err="1">
                <a:solidFill>
                  <a:srgbClr val="FF0000"/>
                </a:solidFill>
                <a:ea typeface="黑体" panose="02010609060101010101" pitchFamily="49" charset="-122"/>
              </a:rPr>
              <a:t>p</a:t>
            </a:r>
            <a:r>
              <a:rPr lang="en-US" altLang="zh-CN" sz="2800" dirty="0" err="1">
                <a:solidFill>
                  <a:srgbClr val="FF0000"/>
                </a:solidFill>
                <a:ea typeface="黑体" panose="02010609060101010101" pitchFamily="49" charset="-122"/>
                <a:sym typeface="Symbol" pitchFamily="2" charset="2"/>
              </a:rPr>
              <a:t></a:t>
            </a:r>
            <a:r>
              <a:rPr lang="en-US" altLang="zh-CN" sz="2800" i="1" dirty="0" err="1">
                <a:solidFill>
                  <a:srgbClr val="FF0000"/>
                </a:solidFill>
                <a:ea typeface="黑体" panose="02010609060101010101" pitchFamily="49" charset="-122"/>
              </a:rPr>
              <a:t>q</a:t>
            </a:r>
            <a:r>
              <a:rPr lang="en-US" altLang="zh-CN" sz="2800" i="1" dirty="0">
                <a:solidFill>
                  <a:srgbClr val="FF0000"/>
                </a:solidFill>
                <a:ea typeface="黑体" panose="02010609060101010101" pitchFamily="49" charset="-122"/>
              </a:rPr>
              <a:t>.</a:t>
            </a:r>
            <a:endParaRPr lang="en-US" altLang="zh-CN" sz="2800" dirty="0">
              <a:solidFill>
                <a:srgbClr val="FF0000"/>
              </a:solidFill>
              <a:ea typeface="黑体" panose="02010609060101010101" pitchFamily="49" charset="-122"/>
            </a:endParaRPr>
          </a:p>
          <a:p>
            <a:pPr eaLnBrk="1" hangingPunct="1">
              <a:lnSpc>
                <a:spcPct val="110000"/>
              </a:lnSpc>
            </a:pPr>
            <a:r>
              <a:rPr lang="en-US" altLang="zh-CN" sz="2800" dirty="0">
                <a:solidFill>
                  <a:schemeClr val="bg2"/>
                </a:solidFill>
                <a:ea typeface="黑体" panose="02010609060101010101" pitchFamily="49" charset="-122"/>
              </a:rPr>
              <a:t>2.  </a:t>
            </a:r>
            <a:r>
              <a:rPr lang="zh-CN" altLang="en-US" sz="2800" dirty="0">
                <a:solidFill>
                  <a:schemeClr val="bg2"/>
                </a:solidFill>
                <a:ea typeface="黑体" panose="02010609060101010101" pitchFamily="49" charset="-122"/>
              </a:rPr>
              <a:t>根据题意，若“</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或</a:t>
            </a:r>
            <a:r>
              <a:rPr lang="en-US" altLang="zh-CN" sz="2800" i="1" dirty="0">
                <a:solidFill>
                  <a:schemeClr val="bg2"/>
                </a:solidFill>
                <a:ea typeface="黑体" panose="02010609060101010101" pitchFamily="49" charset="-122"/>
              </a:rPr>
              <a:t>q</a:t>
            </a:r>
            <a:r>
              <a:rPr lang="en-US" altLang="zh-CN" sz="2800" dirty="0">
                <a:solidFill>
                  <a:schemeClr val="bg2"/>
                </a:solidFill>
                <a:ea typeface="黑体" panose="02010609060101010101" pitchFamily="49" charset="-122"/>
              </a:rPr>
              <a:t>”</a:t>
            </a:r>
            <a:r>
              <a:rPr lang="zh-CN" altLang="en-US" sz="2800" dirty="0">
                <a:solidFill>
                  <a:schemeClr val="bg2"/>
                </a:solidFill>
                <a:ea typeface="黑体" panose="02010609060101010101" pitchFamily="49" charset="-122"/>
              </a:rPr>
              <a:t>为真， </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和</a:t>
            </a:r>
            <a:r>
              <a:rPr lang="en-US" altLang="zh-CN" sz="2800" i="1" dirty="0">
                <a:solidFill>
                  <a:schemeClr val="bg2"/>
                </a:solidFill>
                <a:ea typeface="黑体" panose="02010609060101010101" pitchFamily="49" charset="-122"/>
              </a:rPr>
              <a:t>q</a:t>
            </a:r>
            <a:r>
              <a:rPr lang="zh-CN" altLang="en-US" sz="2800" dirty="0">
                <a:solidFill>
                  <a:schemeClr val="bg2"/>
                </a:solidFill>
                <a:ea typeface="黑体" panose="02010609060101010101" pitchFamily="49" charset="-122"/>
              </a:rPr>
              <a:t>可以单个 </a:t>
            </a:r>
          </a:p>
          <a:p>
            <a:pPr eaLnBrk="1" hangingPunct="1">
              <a:lnSpc>
                <a:spcPct val="110000"/>
              </a:lnSpc>
            </a:pPr>
            <a:r>
              <a:rPr lang="zh-CN" altLang="en-US" sz="2800" dirty="0">
                <a:solidFill>
                  <a:schemeClr val="bg2"/>
                </a:solidFill>
                <a:ea typeface="黑体" panose="02010609060101010101" pitchFamily="49" charset="-122"/>
              </a:rPr>
              <a:t>     为真</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但</a:t>
            </a:r>
            <a:r>
              <a:rPr lang="zh-CN" altLang="en-US" sz="2800" dirty="0">
                <a:solidFill>
                  <a:srgbClr val="7030A0"/>
                </a:solidFill>
                <a:ea typeface="黑体" panose="02010609060101010101" pitchFamily="49" charset="-122"/>
              </a:rPr>
              <a:t>不能同时为真</a:t>
            </a:r>
            <a:r>
              <a:rPr lang="zh-CN" altLang="en-US" sz="2800" dirty="0">
                <a:solidFill>
                  <a:schemeClr val="bg2"/>
                </a:solidFill>
                <a:ea typeface="黑体" panose="02010609060101010101" pitchFamily="49" charset="-122"/>
              </a:rPr>
              <a:t>，则为“</a:t>
            </a:r>
            <a:r>
              <a:rPr lang="zh-CN" altLang="en-US" sz="2800" dirty="0">
                <a:solidFill>
                  <a:srgbClr val="7030A0"/>
                </a:solidFill>
                <a:ea typeface="黑体" panose="02010609060101010101" pitchFamily="49" charset="-122"/>
              </a:rPr>
              <a:t>排斥或</a:t>
            </a:r>
            <a:r>
              <a:rPr lang="zh-CN" altLang="en-US" sz="2800" dirty="0">
                <a:solidFill>
                  <a:schemeClr val="bg2"/>
                </a:solidFill>
                <a:ea typeface="黑体" panose="02010609060101010101" pitchFamily="49" charset="-122"/>
              </a:rPr>
              <a:t>”（也称为“</a:t>
            </a:r>
            <a:r>
              <a:rPr lang="zh-CN" altLang="en-US" sz="2800" dirty="0">
                <a:solidFill>
                  <a:srgbClr val="7030A0"/>
                </a:solidFill>
                <a:ea typeface="黑体" panose="02010609060101010101" pitchFamily="49" charset="-122"/>
              </a:rPr>
              <a:t>排斥或</a:t>
            </a:r>
            <a:r>
              <a:rPr lang="zh-CN" altLang="en-US" sz="2800" dirty="0">
                <a:solidFill>
                  <a:schemeClr val="bg2"/>
                </a:solidFill>
                <a:ea typeface="黑体" panose="02010609060101010101" pitchFamily="49" charset="-122"/>
              </a:rPr>
              <a:t>”），符号化为 </a:t>
            </a:r>
            <a:endParaRPr lang="en-US" altLang="zh-CN" sz="2800" dirty="0">
              <a:solidFill>
                <a:schemeClr val="bg2"/>
              </a:solidFill>
              <a:ea typeface="黑体" panose="02010609060101010101" pitchFamily="49" charset="-122"/>
            </a:endParaRPr>
          </a:p>
          <a:p>
            <a:pPr eaLnBrk="1" hangingPunct="1">
              <a:lnSpc>
                <a:spcPct val="110000"/>
              </a:lnSpc>
            </a:pPr>
            <a:r>
              <a:rPr lang="zh-CN" altLang="en-US" sz="2800" dirty="0">
                <a:solidFill>
                  <a:srgbClr val="FF0000"/>
                </a:solidFill>
                <a:ea typeface="黑体" panose="02010609060101010101" pitchFamily="49" charset="-122"/>
              </a:rPr>
              <a:t>     </a:t>
            </a:r>
            <a:r>
              <a:rPr lang="en-US" altLang="zh-CN" sz="2800" dirty="0">
                <a:solidFill>
                  <a:srgbClr val="FF0000"/>
                </a:solidFill>
                <a:ea typeface="黑体" panose="02010609060101010101" pitchFamily="49" charset="-122"/>
              </a:rPr>
              <a:t>(</a:t>
            </a:r>
            <a:r>
              <a:rPr lang="en-US" altLang="zh-CN" sz="2800" i="1" dirty="0">
                <a:solidFill>
                  <a:srgbClr val="FF0000"/>
                </a:solidFill>
                <a:ea typeface="黑体" panose="02010609060101010101" pitchFamily="49" charset="-122"/>
              </a:rPr>
              <a:t>p</a:t>
            </a:r>
            <a:r>
              <a:rPr lang="en-US" altLang="zh-CN" sz="2800" dirty="0">
                <a:solidFill>
                  <a:srgbClr val="FF0000"/>
                </a:solidFill>
                <a:ea typeface="黑体" panose="02010609060101010101" pitchFamily="49" charset="-122"/>
                <a:sym typeface="Symbol" pitchFamily="2" charset="2"/>
              </a:rPr>
              <a:t></a:t>
            </a:r>
            <a:r>
              <a:rPr lang="en-US" altLang="zh-CN" sz="2800" i="1" dirty="0">
                <a:solidFill>
                  <a:srgbClr val="FF0000"/>
                </a:solidFill>
                <a:ea typeface="黑体" panose="02010609060101010101" pitchFamily="49" charset="-122"/>
              </a:rPr>
              <a:t>q</a:t>
            </a:r>
            <a:r>
              <a:rPr lang="en-US" altLang="zh-CN" sz="2800" dirty="0">
                <a:solidFill>
                  <a:srgbClr val="FF0000"/>
                </a:solidFill>
                <a:ea typeface="黑体" panose="02010609060101010101" pitchFamily="49" charset="-122"/>
              </a:rPr>
              <a:t>) </a:t>
            </a:r>
            <a:r>
              <a:rPr lang="en-US" altLang="zh-CN" sz="2800" dirty="0">
                <a:solidFill>
                  <a:srgbClr val="FF0000"/>
                </a:solidFill>
                <a:ea typeface="黑体" panose="02010609060101010101" pitchFamily="49" charset="-122"/>
                <a:sym typeface="Symbol" pitchFamily="2" charset="2"/>
              </a:rPr>
              <a:t></a:t>
            </a:r>
            <a:r>
              <a:rPr lang="en-US" altLang="zh-CN" sz="2800" dirty="0">
                <a:solidFill>
                  <a:srgbClr val="FF0000"/>
                </a:solidFill>
                <a:ea typeface="黑体" panose="02010609060101010101" pitchFamily="49" charset="-122"/>
              </a:rPr>
              <a:t>(</a:t>
            </a:r>
            <a:r>
              <a:rPr lang="en-US" altLang="zh-CN" sz="2800" dirty="0">
                <a:solidFill>
                  <a:srgbClr val="FF0000"/>
                </a:solidFill>
                <a:ea typeface="黑体" panose="02010609060101010101" pitchFamily="49" charset="-122"/>
                <a:sym typeface="Symbol" pitchFamily="2" charset="2"/>
              </a:rPr>
              <a:t></a:t>
            </a:r>
            <a:r>
              <a:rPr lang="en-US" altLang="zh-CN" sz="2800" i="1" dirty="0" err="1">
                <a:solidFill>
                  <a:srgbClr val="FF0000"/>
                </a:solidFill>
                <a:ea typeface="黑体" panose="02010609060101010101" pitchFamily="49" charset="-122"/>
              </a:rPr>
              <a:t>p</a:t>
            </a:r>
            <a:r>
              <a:rPr lang="en-US" altLang="zh-CN" sz="2800" dirty="0" err="1">
                <a:solidFill>
                  <a:srgbClr val="FF0000"/>
                </a:solidFill>
                <a:ea typeface="黑体" panose="02010609060101010101" pitchFamily="49" charset="-122"/>
                <a:sym typeface="Symbol" pitchFamily="2" charset="2"/>
              </a:rPr>
              <a:t></a:t>
            </a:r>
            <a:r>
              <a:rPr lang="en-US" altLang="zh-CN" sz="2800" i="1" dirty="0" err="1">
                <a:solidFill>
                  <a:srgbClr val="FF0000"/>
                </a:solidFill>
                <a:ea typeface="黑体" panose="02010609060101010101" pitchFamily="49" charset="-122"/>
              </a:rPr>
              <a:t>q</a:t>
            </a:r>
            <a:r>
              <a:rPr lang="en-US" altLang="zh-CN" sz="2800" dirty="0">
                <a:solidFill>
                  <a:srgbClr val="FF0000"/>
                </a:solidFill>
                <a:ea typeface="黑体" panose="02010609060101010101" pitchFamily="49" charset="-122"/>
              </a:rPr>
              <a:t>)</a:t>
            </a:r>
            <a:r>
              <a:rPr lang="zh-CN" altLang="en-US" sz="2800" dirty="0">
                <a:solidFill>
                  <a:srgbClr val="FF0000"/>
                </a:solidFill>
                <a:ea typeface="黑体" panose="02010609060101010101" pitchFamily="49" charset="-122"/>
              </a:rPr>
              <a:t> </a:t>
            </a:r>
            <a:r>
              <a:rPr lang="zh-CN" altLang="en-US" sz="2800" dirty="0">
                <a:solidFill>
                  <a:schemeClr val="bg2"/>
                </a:solidFill>
                <a:ea typeface="黑体" panose="02010609060101010101" pitchFamily="49" charset="-122"/>
              </a:rPr>
              <a:t>或者 </a:t>
            </a:r>
            <a:r>
              <a:rPr lang="en-US" altLang="zh-CN" sz="2800" dirty="0">
                <a:solidFill>
                  <a:srgbClr val="FF0000"/>
                </a:solidFill>
                <a:ea typeface="黑体" panose="02010609060101010101" pitchFamily="49" charset="-122"/>
              </a:rPr>
              <a:t>(</a:t>
            </a:r>
            <a:r>
              <a:rPr lang="en-US" altLang="zh-CN" sz="2800" i="1" dirty="0" err="1">
                <a:solidFill>
                  <a:srgbClr val="FF0000"/>
                </a:solidFill>
                <a:ea typeface="黑体" panose="02010609060101010101" pitchFamily="49" charset="-122"/>
              </a:rPr>
              <a:t>p</a:t>
            </a:r>
            <a:r>
              <a:rPr lang="en-US" altLang="zh-CN" sz="2800" dirty="0" err="1">
                <a:solidFill>
                  <a:srgbClr val="FF0000"/>
                </a:solidFill>
                <a:ea typeface="黑体" panose="02010609060101010101" pitchFamily="49" charset="-122"/>
                <a:sym typeface="Symbol" pitchFamily="2" charset="2"/>
              </a:rPr>
              <a:t></a:t>
            </a:r>
            <a:r>
              <a:rPr lang="en-US" altLang="zh-CN" sz="2800" i="1" dirty="0" err="1">
                <a:solidFill>
                  <a:srgbClr val="FF0000"/>
                </a:solidFill>
                <a:ea typeface="黑体" panose="02010609060101010101" pitchFamily="49" charset="-122"/>
                <a:sym typeface="Symbol" pitchFamily="2" charset="2"/>
              </a:rPr>
              <a:t>q</a:t>
            </a:r>
            <a:r>
              <a:rPr lang="en-US" altLang="zh-CN" sz="2800" dirty="0">
                <a:solidFill>
                  <a:srgbClr val="FF0000"/>
                </a:solidFill>
                <a:ea typeface="黑体" panose="02010609060101010101" pitchFamily="49" charset="-122"/>
                <a:sym typeface="Symbol" pitchFamily="2" charset="2"/>
              </a:rPr>
              <a:t>)(</a:t>
            </a:r>
            <a:r>
              <a:rPr lang="en-US" altLang="zh-CN" sz="2800" i="1" dirty="0" err="1">
                <a:solidFill>
                  <a:srgbClr val="FF0000"/>
                </a:solidFill>
                <a:ea typeface="黑体" panose="02010609060101010101" pitchFamily="49" charset="-122"/>
              </a:rPr>
              <a:t>p</a:t>
            </a:r>
            <a:r>
              <a:rPr lang="en-US" altLang="zh-CN" sz="2800" dirty="0" err="1">
                <a:solidFill>
                  <a:srgbClr val="FF0000"/>
                </a:solidFill>
                <a:ea typeface="黑体" panose="02010609060101010101" pitchFamily="49" charset="-122"/>
                <a:sym typeface="Symbol" pitchFamily="2" charset="2"/>
              </a:rPr>
              <a:t></a:t>
            </a:r>
            <a:r>
              <a:rPr lang="en-US" altLang="zh-CN" sz="2800" i="1" dirty="0" err="1">
                <a:solidFill>
                  <a:srgbClr val="FF0000"/>
                </a:solidFill>
                <a:ea typeface="黑体" panose="02010609060101010101" pitchFamily="49" charset="-122"/>
              </a:rPr>
              <a:t>q</a:t>
            </a:r>
            <a:r>
              <a:rPr lang="en-US" altLang="zh-CN" sz="2800" dirty="0">
                <a:solidFill>
                  <a:srgbClr val="FF0000"/>
                </a:solidFill>
                <a:ea typeface="黑体" panose="02010609060101010101" pitchFamily="49" charset="-122"/>
              </a:rPr>
              <a:t>).</a:t>
            </a:r>
          </a:p>
        </p:txBody>
      </p:sp>
    </p:spTree>
    <p:extLst>
      <p:ext uri="{BB962C8B-B14F-4D97-AF65-F5344CB8AC3E}">
        <p14:creationId xmlns:p14="http://schemas.microsoft.com/office/powerpoint/2010/main" val="42244380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7572">
                                            <p:txEl>
                                              <p:pRg st="1" end="1"/>
                                            </p:txEl>
                                          </p:spTgt>
                                        </p:tgtEl>
                                        <p:attrNameLst>
                                          <p:attrName>style.visibility</p:attrName>
                                        </p:attrNameLst>
                                      </p:cBhvr>
                                      <p:to>
                                        <p:strVal val="visible"/>
                                      </p:to>
                                    </p:set>
                                    <p:animEffect transition="in" filter="blinds(horizontal)">
                                      <p:cBhvr>
                                        <p:cTn id="7" dur="500"/>
                                        <p:tgtEl>
                                          <p:spTgt spid="23757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2">
                                            <p:txEl>
                                              <p:pRg st="2" end="2"/>
                                            </p:txEl>
                                          </p:spTgt>
                                        </p:tgtEl>
                                        <p:attrNameLst>
                                          <p:attrName>style.visibility</p:attrName>
                                        </p:attrNameLst>
                                      </p:cBhvr>
                                      <p:to>
                                        <p:strVal val="visible"/>
                                      </p:to>
                                    </p:set>
                                    <p:animEffect transition="in" filter="blinds(horizontal)">
                                      <p:cBhvr>
                                        <p:cTn id="12" dur="500"/>
                                        <p:tgtEl>
                                          <p:spTgt spid="23757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7572">
                                            <p:txEl>
                                              <p:pRg st="3" end="3"/>
                                            </p:txEl>
                                          </p:spTgt>
                                        </p:tgtEl>
                                        <p:attrNameLst>
                                          <p:attrName>style.visibility</p:attrName>
                                        </p:attrNameLst>
                                      </p:cBhvr>
                                      <p:to>
                                        <p:strVal val="visible"/>
                                      </p:to>
                                    </p:set>
                                    <p:animEffect transition="in" filter="blinds(horizontal)">
                                      <p:cBhvr>
                                        <p:cTn id="15" dur="500"/>
                                        <p:tgtEl>
                                          <p:spTgt spid="23757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7572">
                                            <p:txEl>
                                              <p:pRg st="4" end="4"/>
                                            </p:txEl>
                                          </p:spTgt>
                                        </p:tgtEl>
                                        <p:attrNameLst>
                                          <p:attrName>style.visibility</p:attrName>
                                        </p:attrNameLst>
                                      </p:cBhvr>
                                      <p:to>
                                        <p:strVal val="visible"/>
                                      </p:to>
                                    </p:set>
                                    <p:animEffect transition="in" filter="blinds(horizontal)">
                                      <p:cBhvr>
                                        <p:cTn id="18" dur="500"/>
                                        <p:tgtEl>
                                          <p:spTgt spid="237572">
                                            <p:txEl>
                                              <p:pRg st="4" end="4"/>
                                            </p:txEl>
                                          </p:spTgt>
                                        </p:tgtEl>
                                      </p:cBhvr>
                                    </p:animEffect>
                                  </p:childTnLst>
                                </p:cTn>
                              </p:par>
                            </p:childTnLst>
                          </p:cTn>
                        </p:par>
                        <p:par>
                          <p:cTn id="19" fill="hold">
                            <p:stCondLst>
                              <p:cond delay="500"/>
                            </p:stCondLst>
                            <p:childTnLst>
                              <p:par>
                                <p:cTn id="20" presetID="10" presetClass="emph" presetSubtype="0" fill="hold" nodeType="afterEffect">
                                  <p:stCondLst>
                                    <p:cond delay="0"/>
                                  </p:stCondLst>
                                  <p:childTnLst>
                                    <p:anim calcmode="discrete" valueType="str">
                                      <p:cBhvr override="childStyle">
                                        <p:cTn id="21" dur="2000" fill="hold"/>
                                        <p:tgtEl>
                                          <p:spTgt spid="237572">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D05BA9-64C1-B347-A0A0-BE37E5F90966}"/>
              </a:ext>
            </a:extLst>
          </p:cNvPr>
          <p:cNvSpPr>
            <a:spLocks noGrp="1" noRot="1" noChangeArrowheads="1"/>
          </p:cNvSpPr>
          <p:nvPr>
            <p:ph type="title"/>
          </p:nvPr>
        </p:nvSpPr>
        <p:spPr/>
        <p:txBody>
          <a:bodyPr/>
          <a:lstStyle/>
          <a:p>
            <a:pPr eaLnBrk="1" hangingPunct="1"/>
            <a:r>
              <a:rPr lang="zh-CN" altLang="en-US" sz="3600" dirty="0"/>
              <a:t>数理逻辑</a:t>
            </a:r>
          </a:p>
        </p:txBody>
      </p:sp>
      <p:sp>
        <p:nvSpPr>
          <p:cNvPr id="198659" name="Rectangle 3">
            <a:extLst>
              <a:ext uri="{FF2B5EF4-FFF2-40B4-BE49-F238E27FC236}">
                <a16:creationId xmlns:a16="http://schemas.microsoft.com/office/drawing/2014/main" id="{7C52A106-9462-ED41-986E-842EF3CB87A8}"/>
              </a:ext>
            </a:extLst>
          </p:cNvPr>
          <p:cNvSpPr>
            <a:spLocks noGrp="1" noChangeArrowheads="1"/>
          </p:cNvSpPr>
          <p:nvPr>
            <p:ph idx="1"/>
          </p:nvPr>
        </p:nvSpPr>
        <p:spPr>
          <a:xfrm>
            <a:off x="179388" y="1414463"/>
            <a:ext cx="8424862" cy="5183187"/>
          </a:xfrm>
        </p:spPr>
        <p:txBody>
          <a:bodyPr/>
          <a:lstStyle/>
          <a:p>
            <a:pPr eaLnBrk="1" hangingPunct="1">
              <a:lnSpc>
                <a:spcPct val="120000"/>
              </a:lnSpc>
            </a:pPr>
            <a:r>
              <a:rPr lang="zh-CN" altLang="en-US" dirty="0"/>
              <a:t>逻辑学是一门研究思维形式及思维规律的科学，也就是研究推理过程的规律的科学。</a:t>
            </a:r>
          </a:p>
          <a:p>
            <a:pPr eaLnBrk="1" hangingPunct="1">
              <a:lnSpc>
                <a:spcPct val="120000"/>
              </a:lnSpc>
            </a:pPr>
            <a:r>
              <a:rPr lang="zh-CN" altLang="en-US" dirty="0"/>
              <a:t>逻辑学分为辩证逻辑与形式逻辑两种，辩证逻辑是以辩证法认识论的世界观为基础的逻辑学，形式逻辑主要是对</a:t>
            </a:r>
            <a:r>
              <a:rPr lang="zh-CN" altLang="en-US" dirty="0">
                <a:solidFill>
                  <a:srgbClr val="FF0000"/>
                </a:solidFill>
              </a:rPr>
              <a:t>思维的形式结构和规律</a:t>
            </a:r>
            <a:r>
              <a:rPr lang="zh-CN" altLang="en-US" dirty="0"/>
              <a:t>进行研究的类似于语法的一门工具性学科。</a:t>
            </a:r>
          </a:p>
          <a:p>
            <a:pPr eaLnBrk="1" hangingPunct="1">
              <a:lnSpc>
                <a:spcPct val="120000"/>
              </a:lnSpc>
            </a:pPr>
            <a:r>
              <a:rPr lang="zh-CN" altLang="en-US" dirty="0"/>
              <a:t>用</a:t>
            </a:r>
            <a:r>
              <a:rPr lang="zh-CN" altLang="en-US" dirty="0">
                <a:solidFill>
                  <a:srgbClr val="FF0000"/>
                </a:solidFill>
              </a:rPr>
              <a:t>数学方法</a:t>
            </a:r>
            <a:r>
              <a:rPr lang="zh-CN" altLang="en-US" dirty="0"/>
              <a:t>来研究</a:t>
            </a:r>
            <a:r>
              <a:rPr lang="zh-CN" altLang="en-US" dirty="0">
                <a:solidFill>
                  <a:srgbClr val="FF0000"/>
                </a:solidFill>
              </a:rPr>
              <a:t>推理规律</a:t>
            </a:r>
            <a:r>
              <a:rPr lang="zh-CN" altLang="en-US" dirty="0"/>
              <a:t>称为数理逻辑。数学方法，就是引进一套符号体系，用来表达和研究推理的规律。</a:t>
            </a:r>
          </a:p>
        </p:txBody>
      </p:sp>
      <p:sp>
        <p:nvSpPr>
          <p:cNvPr id="17412" name="幻灯片编号占位符 3">
            <a:extLst>
              <a:ext uri="{FF2B5EF4-FFF2-40B4-BE49-F238E27FC236}">
                <a16:creationId xmlns:a16="http://schemas.microsoft.com/office/drawing/2014/main" id="{B7B49285-0EB1-C343-9E90-8CA934587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14F319AD-30B8-D44E-8EC9-FD8A74F2A380}" type="slidenum">
              <a:rPr lang="en-US" altLang="zh-CN" sz="1400" b="0" smtClean="0">
                <a:ea typeface="宋体" panose="02010600030101010101" pitchFamily="2" charset="-122"/>
              </a:rPr>
              <a:pPr>
                <a:lnSpc>
                  <a:spcPct val="100000"/>
                </a:lnSpc>
                <a:spcBef>
                  <a:spcPct val="0"/>
                </a:spcBef>
                <a:buClrTx/>
                <a:buSzTx/>
                <a:buFontTx/>
                <a:buNone/>
              </a:pPr>
              <a:t>3</a:t>
            </a:fld>
            <a:endParaRPr lang="en-US" altLang="zh-CN" sz="1400" b="0">
              <a:ea typeface="宋体" panose="02010600030101010101" pitchFamily="2" charset="-122"/>
            </a:endParaRPr>
          </a:p>
        </p:txBody>
      </p:sp>
    </p:spTree>
    <p:extLst>
      <p:ext uri="{BB962C8B-B14F-4D97-AF65-F5344CB8AC3E}">
        <p14:creationId xmlns:p14="http://schemas.microsoft.com/office/powerpoint/2010/main" val="3149002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E47A7AD-EED8-474D-9C4A-1F8E55730064}"/>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3</a:t>
            </a:r>
            <a:r>
              <a:rPr lang="en-US" altLang="zh-CN" sz="3600" dirty="0">
                <a:latin typeface="黑体" panose="02010609060101010101" pitchFamily="49" charset="-122"/>
              </a:rPr>
              <a:t>.</a:t>
            </a:r>
            <a:r>
              <a:rPr lang="zh-CN" altLang="en-US" sz="3600" dirty="0">
                <a:latin typeface="黑体" panose="02010609060101010101" pitchFamily="49" charset="-122"/>
              </a:rPr>
              <a:t>析取</a:t>
            </a:r>
            <a:r>
              <a:rPr lang="en-US" altLang="zh-CN" sz="3600" dirty="0">
                <a:latin typeface="黑体" panose="02010609060101010101" pitchFamily="49" charset="-122"/>
              </a:rPr>
              <a:t>—</a:t>
            </a:r>
            <a:r>
              <a:rPr lang="zh-CN" altLang="en-US" sz="3600" dirty="0">
                <a:latin typeface="黑体" panose="02010609060101010101" pitchFamily="49" charset="-122"/>
              </a:rPr>
              <a:t>例题</a:t>
            </a:r>
          </a:p>
        </p:txBody>
      </p:sp>
      <p:sp>
        <p:nvSpPr>
          <p:cNvPr id="188419" name="Rectangle 3">
            <a:extLst>
              <a:ext uri="{FF2B5EF4-FFF2-40B4-BE49-F238E27FC236}">
                <a16:creationId xmlns:a16="http://schemas.microsoft.com/office/drawing/2014/main" id="{29559F42-2093-E447-AAC0-839C4472B7D8}"/>
              </a:ext>
            </a:extLst>
          </p:cNvPr>
          <p:cNvSpPr>
            <a:spLocks noGrp="1" noChangeArrowheads="1"/>
          </p:cNvSpPr>
          <p:nvPr>
            <p:ph idx="1"/>
          </p:nvPr>
        </p:nvSpPr>
        <p:spPr>
          <a:xfrm>
            <a:off x="323850" y="1414778"/>
            <a:ext cx="8424863" cy="4896079"/>
          </a:xfrm>
          <a:ln>
            <a:noFill/>
          </a:ln>
        </p:spPr>
        <p:style>
          <a:lnRef idx="2">
            <a:schemeClr val="accent2"/>
          </a:lnRef>
          <a:fillRef idx="1">
            <a:schemeClr val="lt1"/>
          </a:fillRef>
          <a:effectRef idx="0">
            <a:schemeClr val="accent2"/>
          </a:effectRef>
          <a:fontRef idx="minor">
            <a:schemeClr val="dk1"/>
          </a:fontRef>
        </p:style>
        <p:txBody>
          <a:bodyPr/>
          <a:lstStyle/>
          <a:p>
            <a:pPr eaLnBrk="1" hangingPunct="1">
              <a:lnSpc>
                <a:spcPct val="95000"/>
              </a:lnSpc>
              <a:buFont typeface="Wingdings" pitchFamily="2" charset="2"/>
              <a:buNone/>
            </a:pPr>
            <a:r>
              <a:rPr lang="zh-CN" altLang="en-US" dirty="0">
                <a:solidFill>
                  <a:schemeClr val="bg2"/>
                </a:solidFill>
              </a:rPr>
              <a:t>例</a:t>
            </a:r>
            <a:r>
              <a:rPr lang="en-US" altLang="zh-CN" dirty="0">
                <a:solidFill>
                  <a:schemeClr val="bg2"/>
                </a:solidFill>
              </a:rPr>
              <a:t>5  </a:t>
            </a:r>
            <a:r>
              <a:rPr lang="zh-CN" altLang="en-US" dirty="0">
                <a:solidFill>
                  <a:schemeClr val="bg2"/>
                </a:solidFill>
              </a:rPr>
              <a:t>将下列命题符号化</a:t>
            </a:r>
          </a:p>
          <a:p>
            <a:pPr eaLnBrk="1" hangingPunct="1">
              <a:lnSpc>
                <a:spcPct val="95000"/>
              </a:lnSpc>
              <a:buFont typeface="Wingdings" pitchFamily="2" charset="2"/>
              <a:buNone/>
            </a:pPr>
            <a:r>
              <a:rPr lang="zh-CN" altLang="en-US" dirty="0">
                <a:solidFill>
                  <a:schemeClr val="bg2"/>
                </a:solidFill>
              </a:rPr>
              <a:t>   </a:t>
            </a:r>
            <a:r>
              <a:rPr lang="en-US" altLang="zh-CN" dirty="0">
                <a:solidFill>
                  <a:schemeClr val="bg2"/>
                </a:solidFill>
              </a:rPr>
              <a:t>(1)</a:t>
            </a:r>
            <a:r>
              <a:rPr lang="zh-CN" altLang="en-US" dirty="0">
                <a:solidFill>
                  <a:schemeClr val="bg2"/>
                </a:solidFill>
              </a:rPr>
              <a:t>他昨天做了二十或三十道习题。</a:t>
            </a:r>
          </a:p>
          <a:p>
            <a:pPr eaLnBrk="1" hangingPunct="1">
              <a:lnSpc>
                <a:spcPct val="95000"/>
              </a:lnSpc>
              <a:buFont typeface="Wingdings" pitchFamily="2" charset="2"/>
              <a:buNone/>
            </a:pPr>
            <a:r>
              <a:rPr lang="zh-CN" altLang="en-US" dirty="0">
                <a:solidFill>
                  <a:schemeClr val="bg2"/>
                </a:solidFill>
              </a:rPr>
              <a:t>	     解</a:t>
            </a:r>
            <a:r>
              <a:rPr lang="en-US" altLang="zh-CN" dirty="0">
                <a:solidFill>
                  <a:schemeClr val="bg2"/>
                </a:solidFill>
              </a:rPr>
              <a:t>:  </a:t>
            </a:r>
            <a:r>
              <a:rPr lang="zh-CN" altLang="en-US" dirty="0">
                <a:solidFill>
                  <a:schemeClr val="bg2"/>
                </a:solidFill>
              </a:rPr>
              <a:t>是原子命题</a:t>
            </a:r>
            <a:r>
              <a:rPr lang="en-US" altLang="zh-CN" dirty="0">
                <a:solidFill>
                  <a:schemeClr val="bg2"/>
                </a:solidFill>
              </a:rPr>
              <a:t>, </a:t>
            </a:r>
            <a:r>
              <a:rPr lang="zh-CN" altLang="en-US" dirty="0">
                <a:solidFill>
                  <a:schemeClr val="bg2"/>
                </a:solidFill>
              </a:rPr>
              <a:t>用 </a:t>
            </a:r>
            <a:r>
              <a:rPr lang="en-US" altLang="zh-CN" i="1" dirty="0">
                <a:solidFill>
                  <a:schemeClr val="bg2"/>
                </a:solidFill>
              </a:rPr>
              <a:t>m </a:t>
            </a:r>
            <a:r>
              <a:rPr lang="zh-CN" altLang="en-US" dirty="0">
                <a:solidFill>
                  <a:schemeClr val="bg2"/>
                </a:solidFill>
              </a:rPr>
              <a:t>表示</a:t>
            </a:r>
            <a:r>
              <a:rPr lang="en-US" altLang="zh-CN" dirty="0">
                <a:solidFill>
                  <a:schemeClr val="bg2"/>
                </a:solidFill>
              </a:rPr>
              <a:t>.</a:t>
            </a:r>
          </a:p>
          <a:p>
            <a:pPr eaLnBrk="1" hangingPunct="1">
              <a:lnSpc>
                <a:spcPct val="95000"/>
              </a:lnSpc>
              <a:spcBef>
                <a:spcPct val="40000"/>
              </a:spcBef>
              <a:buFont typeface="Wingdings" pitchFamily="2" charset="2"/>
              <a:buNone/>
            </a:pPr>
            <a:r>
              <a:rPr lang="en-US" altLang="zh-CN" dirty="0">
                <a:solidFill>
                  <a:schemeClr val="bg2"/>
                </a:solidFill>
              </a:rPr>
              <a:t>   (2) 2</a:t>
            </a:r>
            <a:r>
              <a:rPr lang="zh-CN" altLang="en-US" dirty="0">
                <a:solidFill>
                  <a:schemeClr val="bg2"/>
                </a:solidFill>
              </a:rPr>
              <a:t>或</a:t>
            </a:r>
            <a:r>
              <a:rPr lang="en-US" altLang="zh-CN" dirty="0">
                <a:solidFill>
                  <a:schemeClr val="bg2"/>
                </a:solidFill>
              </a:rPr>
              <a:t>4</a:t>
            </a:r>
            <a:r>
              <a:rPr lang="zh-CN" altLang="en-US" dirty="0">
                <a:solidFill>
                  <a:schemeClr val="bg2"/>
                </a:solidFill>
              </a:rPr>
              <a:t>是素数</a:t>
            </a:r>
            <a:r>
              <a:rPr lang="en-US" altLang="zh-CN" dirty="0">
                <a:solidFill>
                  <a:schemeClr val="bg2"/>
                </a:solidFill>
              </a:rPr>
              <a:t>.</a:t>
            </a:r>
          </a:p>
          <a:p>
            <a:pPr>
              <a:lnSpc>
                <a:spcPct val="95000"/>
              </a:lnSpc>
              <a:spcBef>
                <a:spcPct val="40000"/>
              </a:spcBef>
              <a:buNone/>
            </a:pPr>
            <a:r>
              <a:rPr lang="en-US" altLang="zh-CN" dirty="0">
                <a:solidFill>
                  <a:schemeClr val="bg2"/>
                </a:solidFill>
              </a:rPr>
              <a:t>	</a:t>
            </a:r>
            <a:r>
              <a:rPr lang="zh-CN" altLang="en-US" dirty="0">
                <a:solidFill>
                  <a:schemeClr val="bg2"/>
                </a:solidFill>
              </a:rPr>
              <a:t>     解：令 </a:t>
            </a:r>
            <a:r>
              <a:rPr lang="en-US" altLang="zh-CN" i="1" dirty="0">
                <a:solidFill>
                  <a:schemeClr val="bg2"/>
                </a:solidFill>
              </a:rPr>
              <a:t>p</a:t>
            </a:r>
            <a:r>
              <a:rPr lang="en-US" altLang="zh-CN" dirty="0">
                <a:solidFill>
                  <a:schemeClr val="bg2"/>
                </a:solidFill>
              </a:rPr>
              <a:t>: 2</a:t>
            </a:r>
            <a:r>
              <a:rPr lang="zh-CN" altLang="en-US" dirty="0">
                <a:solidFill>
                  <a:schemeClr val="bg2"/>
                </a:solidFill>
              </a:rPr>
              <a:t>是素数</a:t>
            </a:r>
            <a:r>
              <a:rPr lang="en-US" altLang="zh-CN" dirty="0">
                <a:solidFill>
                  <a:schemeClr val="bg2"/>
                </a:solidFill>
              </a:rPr>
              <a:t>, </a:t>
            </a:r>
            <a:r>
              <a:rPr lang="en-US" altLang="zh-CN" i="1" dirty="0">
                <a:solidFill>
                  <a:schemeClr val="bg2"/>
                </a:solidFill>
              </a:rPr>
              <a:t>q</a:t>
            </a:r>
            <a:r>
              <a:rPr lang="en-US" altLang="zh-CN" dirty="0">
                <a:solidFill>
                  <a:schemeClr val="bg2"/>
                </a:solidFill>
              </a:rPr>
              <a:t>: 4</a:t>
            </a:r>
            <a:r>
              <a:rPr lang="zh-CN" altLang="en-US" dirty="0">
                <a:solidFill>
                  <a:schemeClr val="bg2"/>
                </a:solidFill>
              </a:rPr>
              <a:t>是素数</a:t>
            </a:r>
            <a:r>
              <a:rPr lang="en-US" altLang="zh-CN" dirty="0">
                <a:solidFill>
                  <a:schemeClr val="bg2"/>
                </a:solidFill>
              </a:rPr>
              <a:t>, </a:t>
            </a:r>
            <a:r>
              <a:rPr lang="zh-CN" altLang="en-US" dirty="0">
                <a:solidFill>
                  <a:schemeClr val="bg2"/>
                </a:solidFill>
              </a:rPr>
              <a:t>符号化为：</a:t>
            </a:r>
            <a:endParaRPr lang="en-US" altLang="zh-CN" dirty="0">
              <a:solidFill>
                <a:schemeClr val="bg2"/>
              </a:solidFill>
            </a:endParaRPr>
          </a:p>
          <a:p>
            <a:pPr>
              <a:lnSpc>
                <a:spcPct val="95000"/>
              </a:lnSpc>
              <a:spcBef>
                <a:spcPct val="40000"/>
              </a:spcBef>
              <a:buNone/>
            </a:pPr>
            <a:r>
              <a:rPr lang="zh-CN" altLang="en-US" dirty="0">
                <a:solidFill>
                  <a:schemeClr val="bg2"/>
                </a:solidFill>
              </a:rPr>
              <a:t> </a:t>
            </a:r>
            <a:r>
              <a:rPr lang="en-US" altLang="zh-CN" dirty="0">
                <a:solidFill>
                  <a:schemeClr val="bg2"/>
                </a:solidFill>
              </a:rPr>
              <a:t>			</a:t>
            </a:r>
            <a:r>
              <a:rPr lang="en-US" altLang="zh-CN" i="1" dirty="0">
                <a:solidFill>
                  <a:schemeClr val="bg2"/>
                </a:solidFill>
              </a:rPr>
              <a:t>p </a:t>
            </a:r>
            <a:r>
              <a:rPr lang="en-US" altLang="zh-CN" dirty="0">
                <a:solidFill>
                  <a:schemeClr val="bg2"/>
                </a:solidFill>
                <a:sym typeface="Symbol" pitchFamily="2" charset="2"/>
              </a:rPr>
              <a:t></a:t>
            </a:r>
            <a:r>
              <a:rPr lang="en-US" altLang="zh-CN" dirty="0">
                <a:solidFill>
                  <a:schemeClr val="bg2"/>
                </a:solidFill>
              </a:rPr>
              <a:t> </a:t>
            </a:r>
            <a:r>
              <a:rPr lang="en-US" altLang="zh-CN" i="1" dirty="0">
                <a:solidFill>
                  <a:schemeClr val="bg2"/>
                </a:solidFill>
              </a:rPr>
              <a:t>q</a:t>
            </a:r>
            <a:r>
              <a:rPr lang="en-US" altLang="zh-CN" dirty="0">
                <a:solidFill>
                  <a:schemeClr val="bg2"/>
                </a:solidFill>
              </a:rPr>
              <a:t> </a:t>
            </a:r>
          </a:p>
          <a:p>
            <a:pPr eaLnBrk="1" hangingPunct="1">
              <a:lnSpc>
                <a:spcPct val="95000"/>
              </a:lnSpc>
              <a:buFont typeface="Wingdings" pitchFamily="2" charset="2"/>
              <a:buNone/>
            </a:pPr>
            <a:r>
              <a:rPr lang="en-US" altLang="zh-CN" dirty="0">
                <a:solidFill>
                  <a:schemeClr val="bg2"/>
                </a:solidFill>
              </a:rPr>
              <a:t>   (3) 2</a:t>
            </a:r>
            <a:r>
              <a:rPr lang="zh-CN" altLang="en-US" dirty="0">
                <a:solidFill>
                  <a:schemeClr val="bg2"/>
                </a:solidFill>
              </a:rPr>
              <a:t>或</a:t>
            </a:r>
            <a:r>
              <a:rPr lang="en-US" altLang="zh-CN" dirty="0">
                <a:solidFill>
                  <a:schemeClr val="bg2"/>
                </a:solidFill>
              </a:rPr>
              <a:t>3</a:t>
            </a:r>
            <a:r>
              <a:rPr lang="zh-CN" altLang="en-US" dirty="0">
                <a:solidFill>
                  <a:schemeClr val="bg2"/>
                </a:solidFill>
              </a:rPr>
              <a:t>是素数</a:t>
            </a:r>
            <a:r>
              <a:rPr lang="en-US" altLang="zh-CN" dirty="0">
                <a:solidFill>
                  <a:schemeClr val="bg2"/>
                </a:solidFill>
              </a:rPr>
              <a:t>.</a:t>
            </a:r>
          </a:p>
          <a:p>
            <a:pPr>
              <a:lnSpc>
                <a:spcPct val="95000"/>
              </a:lnSpc>
              <a:buNone/>
            </a:pPr>
            <a:r>
              <a:rPr lang="en-US" altLang="zh-CN" dirty="0">
                <a:solidFill>
                  <a:schemeClr val="bg2"/>
                </a:solidFill>
              </a:rPr>
              <a:t>	</a:t>
            </a:r>
            <a:r>
              <a:rPr lang="zh-CN" altLang="en-US" dirty="0">
                <a:solidFill>
                  <a:schemeClr val="bg2"/>
                </a:solidFill>
              </a:rPr>
              <a:t>     解：令</a:t>
            </a:r>
            <a:r>
              <a:rPr lang="en-US" altLang="zh-CN" i="1" dirty="0">
                <a:solidFill>
                  <a:schemeClr val="bg2"/>
                </a:solidFill>
              </a:rPr>
              <a:t>r</a:t>
            </a:r>
            <a:r>
              <a:rPr lang="en-US" altLang="zh-CN" dirty="0">
                <a:solidFill>
                  <a:schemeClr val="bg2"/>
                </a:solidFill>
              </a:rPr>
              <a:t>: 3</a:t>
            </a:r>
            <a:r>
              <a:rPr lang="zh-CN" altLang="en-US" dirty="0">
                <a:solidFill>
                  <a:schemeClr val="bg2"/>
                </a:solidFill>
              </a:rPr>
              <a:t>是素数</a:t>
            </a:r>
            <a:r>
              <a:rPr lang="en-US" altLang="zh-CN" dirty="0">
                <a:solidFill>
                  <a:schemeClr val="bg2"/>
                </a:solidFill>
              </a:rPr>
              <a:t>, </a:t>
            </a:r>
            <a:r>
              <a:rPr lang="zh-CN" altLang="en-US" dirty="0">
                <a:solidFill>
                  <a:schemeClr val="bg2"/>
                </a:solidFill>
              </a:rPr>
              <a:t>可符号化为：</a:t>
            </a:r>
            <a:endParaRPr lang="en-US" altLang="zh-CN" dirty="0">
              <a:solidFill>
                <a:schemeClr val="bg2"/>
              </a:solidFill>
            </a:endParaRPr>
          </a:p>
          <a:p>
            <a:pPr>
              <a:lnSpc>
                <a:spcPct val="95000"/>
              </a:lnSpc>
              <a:buNone/>
            </a:pPr>
            <a:r>
              <a:rPr lang="zh-CN" altLang="en-US" dirty="0">
                <a:solidFill>
                  <a:schemeClr val="bg2"/>
                </a:solidFill>
              </a:rPr>
              <a:t>        </a:t>
            </a:r>
            <a:r>
              <a:rPr lang="en-US" altLang="zh-CN" dirty="0">
                <a:solidFill>
                  <a:schemeClr val="bg2"/>
                </a:solidFill>
              </a:rPr>
              <a:t>		</a:t>
            </a:r>
            <a:r>
              <a:rPr lang="en-US" altLang="zh-CN" i="1" dirty="0">
                <a:solidFill>
                  <a:schemeClr val="bg2"/>
                </a:solidFill>
              </a:rPr>
              <a:t>p </a:t>
            </a:r>
            <a:r>
              <a:rPr lang="en-US" altLang="zh-CN" dirty="0">
                <a:solidFill>
                  <a:schemeClr val="bg2"/>
                </a:solidFill>
                <a:sym typeface="Symbol" pitchFamily="2" charset="2"/>
              </a:rPr>
              <a:t></a:t>
            </a:r>
            <a:r>
              <a:rPr lang="en-US" altLang="zh-CN" dirty="0">
                <a:solidFill>
                  <a:schemeClr val="bg2"/>
                </a:solidFill>
              </a:rPr>
              <a:t> </a:t>
            </a:r>
            <a:r>
              <a:rPr lang="en-US" altLang="zh-CN" i="1" dirty="0">
                <a:solidFill>
                  <a:schemeClr val="bg2"/>
                </a:solidFill>
              </a:rPr>
              <a:t>q</a:t>
            </a:r>
            <a:r>
              <a:rPr lang="zh-CN" altLang="en-US" dirty="0">
                <a:solidFill>
                  <a:schemeClr val="bg2"/>
                </a:solidFill>
              </a:rPr>
              <a:t>       </a:t>
            </a:r>
            <a:endParaRPr lang="en-US" altLang="zh-CN" dirty="0">
              <a:solidFill>
                <a:schemeClr val="bg2"/>
              </a:solidFill>
            </a:endParaRPr>
          </a:p>
        </p:txBody>
      </p:sp>
      <p:sp>
        <p:nvSpPr>
          <p:cNvPr id="44036" name="幻灯片编号占位符 3">
            <a:extLst>
              <a:ext uri="{FF2B5EF4-FFF2-40B4-BE49-F238E27FC236}">
                <a16:creationId xmlns:a16="http://schemas.microsoft.com/office/drawing/2014/main" id="{70FAFA47-2913-744F-8DB9-27C2A99DF5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68920D4B-B71D-1743-B7BE-11EF385C263E}" type="slidenum">
              <a:rPr lang="en-US" altLang="zh-CN" sz="1400" b="0" smtClean="0">
                <a:ea typeface="宋体" panose="02010600030101010101" pitchFamily="2" charset="-122"/>
              </a:rPr>
              <a:pPr>
                <a:lnSpc>
                  <a:spcPct val="100000"/>
                </a:lnSpc>
                <a:spcBef>
                  <a:spcPct val="0"/>
                </a:spcBef>
                <a:buClrTx/>
                <a:buSzTx/>
                <a:buFontTx/>
                <a:buNone/>
              </a:pPr>
              <a:t>30</a:t>
            </a:fld>
            <a:endParaRPr lang="en-US" altLang="zh-CN" sz="1400" b="0">
              <a:ea typeface="宋体" panose="02010600030101010101" pitchFamily="2" charset="-122"/>
            </a:endParaRPr>
          </a:p>
        </p:txBody>
      </p:sp>
    </p:spTree>
    <p:extLst>
      <p:ext uri="{BB962C8B-B14F-4D97-AF65-F5344CB8AC3E}">
        <p14:creationId xmlns:p14="http://schemas.microsoft.com/office/powerpoint/2010/main" val="1998230806"/>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E47A7AD-EED8-474D-9C4A-1F8E55730064}"/>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3</a:t>
            </a:r>
            <a:r>
              <a:rPr lang="en-US" altLang="zh-CN" sz="3600" dirty="0">
                <a:latin typeface="黑体" panose="02010609060101010101" pitchFamily="49" charset="-122"/>
              </a:rPr>
              <a:t>.</a:t>
            </a:r>
            <a:r>
              <a:rPr lang="zh-CN" altLang="en-US" sz="3600" dirty="0">
                <a:latin typeface="黑体" panose="02010609060101010101" pitchFamily="49" charset="-122"/>
              </a:rPr>
              <a:t>析取</a:t>
            </a:r>
            <a:r>
              <a:rPr lang="en-US" altLang="zh-CN" sz="3600" dirty="0">
                <a:latin typeface="黑体" panose="02010609060101010101" pitchFamily="49" charset="-122"/>
              </a:rPr>
              <a:t>—</a:t>
            </a:r>
            <a:r>
              <a:rPr lang="zh-CN" altLang="en-US" sz="3600" dirty="0">
                <a:latin typeface="黑体" panose="02010609060101010101" pitchFamily="49" charset="-122"/>
              </a:rPr>
              <a:t>例题</a:t>
            </a:r>
          </a:p>
        </p:txBody>
      </p:sp>
      <p:sp>
        <p:nvSpPr>
          <p:cNvPr id="188419" name="Rectangle 3">
            <a:extLst>
              <a:ext uri="{FF2B5EF4-FFF2-40B4-BE49-F238E27FC236}">
                <a16:creationId xmlns:a16="http://schemas.microsoft.com/office/drawing/2014/main" id="{29559F42-2093-E447-AAC0-839C4472B7D8}"/>
              </a:ext>
            </a:extLst>
          </p:cNvPr>
          <p:cNvSpPr>
            <a:spLocks noGrp="1" noChangeArrowheads="1"/>
          </p:cNvSpPr>
          <p:nvPr>
            <p:ph idx="1"/>
          </p:nvPr>
        </p:nvSpPr>
        <p:spPr>
          <a:xfrm>
            <a:off x="323850" y="1474739"/>
            <a:ext cx="8424863" cy="4371423"/>
          </a:xfrm>
          <a:ln>
            <a:noFill/>
          </a:ln>
        </p:spPr>
        <p:style>
          <a:lnRef idx="2">
            <a:schemeClr val="accent2"/>
          </a:lnRef>
          <a:fillRef idx="1">
            <a:schemeClr val="lt1"/>
          </a:fillRef>
          <a:effectRef idx="0">
            <a:schemeClr val="accent2"/>
          </a:effectRef>
          <a:fontRef idx="minor">
            <a:schemeClr val="dk1"/>
          </a:fontRef>
        </p:style>
        <p:txBody>
          <a:bodyPr/>
          <a:lstStyle/>
          <a:p>
            <a:pPr eaLnBrk="1" hangingPunct="1">
              <a:lnSpc>
                <a:spcPct val="95000"/>
              </a:lnSpc>
              <a:buFont typeface="Wingdings" pitchFamily="2" charset="2"/>
              <a:buNone/>
            </a:pPr>
            <a:r>
              <a:rPr lang="zh-CN" altLang="en-US" dirty="0">
                <a:solidFill>
                  <a:schemeClr val="bg2"/>
                </a:solidFill>
              </a:rPr>
              <a:t>例</a:t>
            </a:r>
            <a:r>
              <a:rPr lang="en-US" altLang="zh-CN" dirty="0">
                <a:solidFill>
                  <a:schemeClr val="bg2"/>
                </a:solidFill>
              </a:rPr>
              <a:t>5  </a:t>
            </a:r>
            <a:r>
              <a:rPr lang="zh-CN" altLang="en-US" dirty="0">
                <a:solidFill>
                  <a:schemeClr val="bg2"/>
                </a:solidFill>
              </a:rPr>
              <a:t>将下列命题符号化    </a:t>
            </a:r>
            <a:endParaRPr lang="en-US" altLang="zh-CN" dirty="0">
              <a:solidFill>
                <a:schemeClr val="bg2"/>
              </a:solidFill>
            </a:endParaRPr>
          </a:p>
          <a:p>
            <a:pPr eaLnBrk="1" hangingPunct="1">
              <a:lnSpc>
                <a:spcPct val="95000"/>
              </a:lnSpc>
              <a:buFont typeface="Wingdings" pitchFamily="2" charset="2"/>
              <a:buNone/>
            </a:pPr>
            <a:r>
              <a:rPr lang="en-US" altLang="zh-CN" dirty="0">
                <a:solidFill>
                  <a:schemeClr val="bg2"/>
                </a:solidFill>
              </a:rPr>
              <a:t>   (4) 4</a:t>
            </a:r>
            <a:r>
              <a:rPr lang="zh-CN" altLang="en-US" dirty="0">
                <a:solidFill>
                  <a:schemeClr val="bg2"/>
                </a:solidFill>
              </a:rPr>
              <a:t>或</a:t>
            </a:r>
            <a:r>
              <a:rPr lang="en-US" altLang="zh-CN" dirty="0">
                <a:solidFill>
                  <a:schemeClr val="bg2"/>
                </a:solidFill>
              </a:rPr>
              <a:t>6</a:t>
            </a:r>
            <a:r>
              <a:rPr lang="zh-CN" altLang="en-US" dirty="0">
                <a:solidFill>
                  <a:schemeClr val="bg2"/>
                </a:solidFill>
              </a:rPr>
              <a:t>是素数</a:t>
            </a:r>
            <a:r>
              <a:rPr lang="en-US" altLang="zh-CN" dirty="0">
                <a:solidFill>
                  <a:schemeClr val="bg2"/>
                </a:solidFill>
              </a:rPr>
              <a:t>. </a:t>
            </a:r>
          </a:p>
          <a:p>
            <a:pPr>
              <a:lnSpc>
                <a:spcPct val="95000"/>
              </a:lnSpc>
              <a:buNone/>
            </a:pPr>
            <a:r>
              <a:rPr lang="en-US" altLang="zh-CN" dirty="0">
                <a:solidFill>
                  <a:schemeClr val="bg2"/>
                </a:solidFill>
              </a:rPr>
              <a:t>   </a:t>
            </a:r>
            <a:r>
              <a:rPr lang="zh-CN" altLang="en-US" dirty="0">
                <a:solidFill>
                  <a:schemeClr val="bg2"/>
                </a:solidFill>
              </a:rPr>
              <a:t>解</a:t>
            </a:r>
            <a:r>
              <a:rPr lang="en-US" altLang="zh-CN" dirty="0">
                <a:solidFill>
                  <a:schemeClr val="bg2"/>
                </a:solidFill>
              </a:rPr>
              <a:t>: </a:t>
            </a:r>
            <a:r>
              <a:rPr lang="zh-CN" altLang="en-US" dirty="0">
                <a:solidFill>
                  <a:schemeClr val="bg2"/>
                </a:solidFill>
              </a:rPr>
              <a:t>令</a:t>
            </a:r>
            <a:r>
              <a:rPr lang="en-US" altLang="zh-CN" i="1" dirty="0">
                <a:solidFill>
                  <a:schemeClr val="bg2"/>
                </a:solidFill>
              </a:rPr>
              <a:t>s</a:t>
            </a:r>
            <a:r>
              <a:rPr lang="en-US" altLang="zh-CN" dirty="0">
                <a:solidFill>
                  <a:schemeClr val="bg2"/>
                </a:solidFill>
              </a:rPr>
              <a:t>: 6</a:t>
            </a:r>
            <a:r>
              <a:rPr lang="zh-CN" altLang="en-US" dirty="0">
                <a:solidFill>
                  <a:schemeClr val="bg2"/>
                </a:solidFill>
              </a:rPr>
              <a:t>是素数</a:t>
            </a:r>
            <a:r>
              <a:rPr lang="en-US" altLang="zh-CN" dirty="0">
                <a:solidFill>
                  <a:schemeClr val="bg2"/>
                </a:solidFill>
              </a:rPr>
              <a:t>,</a:t>
            </a:r>
            <a:r>
              <a:rPr lang="zh-CN" altLang="en-US" dirty="0">
                <a:solidFill>
                  <a:schemeClr val="bg2"/>
                </a:solidFill>
              </a:rPr>
              <a:t>可符号化为：</a:t>
            </a:r>
            <a:endParaRPr lang="en-US" altLang="zh-CN" dirty="0">
              <a:solidFill>
                <a:schemeClr val="bg2"/>
              </a:solidFill>
            </a:endParaRPr>
          </a:p>
          <a:p>
            <a:pPr>
              <a:lnSpc>
                <a:spcPct val="95000"/>
              </a:lnSpc>
              <a:buNone/>
            </a:pPr>
            <a:r>
              <a:rPr lang="zh-CN" altLang="en-US" dirty="0">
                <a:solidFill>
                  <a:schemeClr val="bg2"/>
                </a:solidFill>
              </a:rPr>
              <a:t>         </a:t>
            </a:r>
            <a:r>
              <a:rPr lang="en-US" altLang="zh-CN" i="1" dirty="0">
                <a:solidFill>
                  <a:schemeClr val="bg2"/>
                </a:solidFill>
              </a:rPr>
              <a:t>q </a:t>
            </a:r>
            <a:r>
              <a:rPr lang="en-US" altLang="zh-CN" dirty="0">
                <a:solidFill>
                  <a:schemeClr val="bg2"/>
                </a:solidFill>
                <a:sym typeface="Symbol" pitchFamily="2" charset="2"/>
              </a:rPr>
              <a:t></a:t>
            </a:r>
            <a:r>
              <a:rPr lang="en-US" altLang="zh-CN" dirty="0">
                <a:solidFill>
                  <a:schemeClr val="bg2"/>
                </a:solidFill>
              </a:rPr>
              <a:t> </a:t>
            </a:r>
            <a:r>
              <a:rPr lang="en-US" altLang="zh-CN" i="1" dirty="0">
                <a:solidFill>
                  <a:schemeClr val="bg2"/>
                </a:solidFill>
              </a:rPr>
              <a:t>s</a:t>
            </a:r>
            <a:r>
              <a:rPr lang="en-US" altLang="zh-CN" dirty="0">
                <a:solidFill>
                  <a:schemeClr val="bg2"/>
                </a:solidFill>
              </a:rPr>
              <a:t>, </a:t>
            </a:r>
          </a:p>
          <a:p>
            <a:pPr eaLnBrk="1" hangingPunct="1">
              <a:lnSpc>
                <a:spcPct val="95000"/>
              </a:lnSpc>
              <a:buFont typeface="Wingdings" pitchFamily="2" charset="2"/>
              <a:buNone/>
            </a:pPr>
            <a:endParaRPr lang="en-US" altLang="zh-CN" dirty="0">
              <a:solidFill>
                <a:schemeClr val="bg2"/>
              </a:solidFill>
            </a:endParaRPr>
          </a:p>
          <a:p>
            <a:pPr eaLnBrk="1" hangingPunct="1">
              <a:lnSpc>
                <a:spcPct val="95000"/>
              </a:lnSpc>
              <a:buFont typeface="Wingdings" pitchFamily="2" charset="2"/>
              <a:buNone/>
            </a:pPr>
            <a:r>
              <a:rPr lang="zh-CN" altLang="en-US" dirty="0">
                <a:solidFill>
                  <a:schemeClr val="bg2"/>
                </a:solidFill>
                <a:latin typeface="+mn-lt"/>
                <a:ea typeface="KaiTi" panose="02010609060101010101" pitchFamily="49" charset="-122"/>
              </a:rPr>
              <a:t>注意：</a:t>
            </a:r>
            <a:r>
              <a:rPr lang="en-US" altLang="zh-CN" dirty="0">
                <a:solidFill>
                  <a:schemeClr val="bg2"/>
                </a:solidFill>
                <a:latin typeface="+mn-lt"/>
                <a:ea typeface="KaiTi" panose="02010609060101010101" pitchFamily="49" charset="-122"/>
              </a:rPr>
              <a:t>(2), (3), (4) </a:t>
            </a:r>
            <a:r>
              <a:rPr lang="zh-CN" altLang="en-US" dirty="0">
                <a:solidFill>
                  <a:schemeClr val="bg2"/>
                </a:solidFill>
                <a:latin typeface="+mn-lt"/>
                <a:ea typeface="KaiTi" panose="02010609060101010101" pitchFamily="49" charset="-122"/>
              </a:rPr>
              <a:t>中的“或”均为可兼或</a:t>
            </a:r>
            <a:r>
              <a:rPr lang="en-US" altLang="zh-CN" dirty="0">
                <a:solidFill>
                  <a:schemeClr val="bg2"/>
                </a:solidFill>
                <a:latin typeface="+mn-lt"/>
                <a:ea typeface="KaiTi" panose="02010609060101010101" pitchFamily="49" charset="-122"/>
              </a:rPr>
              <a:t>(</a:t>
            </a:r>
            <a:r>
              <a:rPr lang="zh-CN" altLang="en-US" dirty="0">
                <a:solidFill>
                  <a:schemeClr val="bg2"/>
                </a:solidFill>
                <a:latin typeface="+mn-lt"/>
                <a:ea typeface="KaiTi" panose="02010609060101010101" pitchFamily="49" charset="-122"/>
              </a:rPr>
              <a:t>相容或</a:t>
            </a:r>
            <a:r>
              <a:rPr lang="en-US" altLang="zh-CN" dirty="0">
                <a:solidFill>
                  <a:schemeClr val="bg2"/>
                </a:solidFill>
                <a:latin typeface="+mn-lt"/>
                <a:ea typeface="KaiTi" panose="02010609060101010101" pitchFamily="49" charset="-122"/>
              </a:rPr>
              <a:t>)</a:t>
            </a:r>
          </a:p>
          <a:p>
            <a:pPr eaLnBrk="1" hangingPunct="1">
              <a:lnSpc>
                <a:spcPct val="95000"/>
              </a:lnSpc>
              <a:buFont typeface="Wingdings" pitchFamily="2" charset="2"/>
              <a:buNone/>
            </a:pPr>
            <a:r>
              <a:rPr lang="en-US" altLang="zh-CN" dirty="0">
                <a:solidFill>
                  <a:schemeClr val="bg2"/>
                </a:solidFill>
                <a:latin typeface="+mn-lt"/>
                <a:ea typeface="KaiTi" panose="02010609060101010101" pitchFamily="49" charset="-122"/>
              </a:rPr>
              <a:t>	    </a:t>
            </a:r>
            <a:r>
              <a:rPr lang="zh-CN" altLang="en-US" dirty="0">
                <a:solidFill>
                  <a:schemeClr val="bg2"/>
                </a:solidFill>
                <a:latin typeface="+mn-lt"/>
                <a:ea typeface="KaiTi" panose="02010609060101010101" pitchFamily="49" charset="-122"/>
              </a:rPr>
              <a:t>它们的真值分别为 </a:t>
            </a:r>
            <a:r>
              <a:rPr lang="en-US" altLang="zh-CN" dirty="0">
                <a:solidFill>
                  <a:schemeClr val="bg2"/>
                </a:solidFill>
                <a:latin typeface="+mn-lt"/>
                <a:ea typeface="KaiTi" panose="02010609060101010101" pitchFamily="49" charset="-122"/>
              </a:rPr>
              <a:t>1, 1, 0.   </a:t>
            </a:r>
          </a:p>
        </p:txBody>
      </p:sp>
      <p:sp>
        <p:nvSpPr>
          <p:cNvPr id="44036" name="幻灯片编号占位符 3">
            <a:extLst>
              <a:ext uri="{FF2B5EF4-FFF2-40B4-BE49-F238E27FC236}">
                <a16:creationId xmlns:a16="http://schemas.microsoft.com/office/drawing/2014/main" id="{70FAFA47-2913-744F-8DB9-27C2A99DF5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68920D4B-B71D-1743-B7BE-11EF385C263E}" type="slidenum">
              <a:rPr lang="en-US" altLang="zh-CN" sz="1400" b="0" smtClean="0">
                <a:ea typeface="宋体" panose="02010600030101010101" pitchFamily="2" charset="-122"/>
              </a:rPr>
              <a:pPr>
                <a:lnSpc>
                  <a:spcPct val="100000"/>
                </a:lnSpc>
                <a:spcBef>
                  <a:spcPct val="0"/>
                </a:spcBef>
                <a:buClrTx/>
                <a:buSzTx/>
                <a:buFontTx/>
                <a:buNone/>
              </a:pPr>
              <a:t>31</a:t>
            </a:fld>
            <a:endParaRPr lang="en-US" altLang="zh-CN" sz="1400" b="0">
              <a:ea typeface="宋体" panose="02010600030101010101" pitchFamily="2" charset="-122"/>
            </a:endParaRPr>
          </a:p>
        </p:txBody>
      </p:sp>
    </p:spTree>
    <p:extLst>
      <p:ext uri="{BB962C8B-B14F-4D97-AF65-F5344CB8AC3E}">
        <p14:creationId xmlns:p14="http://schemas.microsoft.com/office/powerpoint/2010/main" val="4089027018"/>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FF7B5FA-C90D-844E-A597-FAA82C539480}"/>
              </a:ext>
            </a:extLst>
          </p:cNvPr>
          <p:cNvSpPr>
            <a:spLocks noGrp="1" noRot="1" noChangeArrowheads="1"/>
          </p:cNvSpPr>
          <p:nvPr>
            <p:ph type="title"/>
          </p:nvPr>
        </p:nvSpPr>
        <p:spPr/>
        <p:txBody>
          <a:bodyPr/>
          <a:lstStyle/>
          <a:p>
            <a:pPr eaLnBrk="1" hangingPunct="1"/>
            <a:r>
              <a:rPr lang="en-US" altLang="zh-CN" sz="3600" dirty="0">
                <a:latin typeface="黑体" panose="02010609060101010101" pitchFamily="49" charset="-122"/>
              </a:rPr>
              <a:t>3.</a:t>
            </a:r>
            <a:r>
              <a:rPr lang="zh-CN" altLang="en-US" sz="3600" dirty="0">
                <a:latin typeface="黑体" panose="02010609060101010101" pitchFamily="49" charset="-122"/>
              </a:rPr>
              <a:t>析取</a:t>
            </a:r>
            <a:r>
              <a:rPr lang="en-US" altLang="zh-CN" sz="3600" dirty="0">
                <a:latin typeface="黑体" panose="02010609060101010101" pitchFamily="49" charset="-122"/>
              </a:rPr>
              <a:t>—</a:t>
            </a:r>
            <a:r>
              <a:rPr lang="zh-CN" altLang="en-US" dirty="0">
                <a:latin typeface="黑体" panose="02010609060101010101" pitchFamily="49" charset="-122"/>
              </a:rPr>
              <a:t>例题</a:t>
            </a:r>
            <a:endParaRPr lang="zh-CN" altLang="en-US" sz="3600" dirty="0">
              <a:latin typeface="黑体" panose="02010609060101010101" pitchFamily="49" charset="-122"/>
            </a:endParaRPr>
          </a:p>
        </p:txBody>
      </p:sp>
      <p:sp>
        <p:nvSpPr>
          <p:cNvPr id="189443" name="Rectangle 3">
            <a:extLst>
              <a:ext uri="{FF2B5EF4-FFF2-40B4-BE49-F238E27FC236}">
                <a16:creationId xmlns:a16="http://schemas.microsoft.com/office/drawing/2014/main" id="{A62E43EF-3D10-B14D-9E6E-4FD1C4AD0023}"/>
              </a:ext>
            </a:extLst>
          </p:cNvPr>
          <p:cNvSpPr>
            <a:spLocks noGrp="1" noChangeArrowheads="1"/>
          </p:cNvSpPr>
          <p:nvPr>
            <p:ph idx="1"/>
          </p:nvPr>
        </p:nvSpPr>
        <p:spPr>
          <a:xfrm>
            <a:off x="466725" y="1388334"/>
            <a:ext cx="8426450" cy="4697672"/>
          </a:xfrm>
          <a:solidFill>
            <a:schemeClr val="bg1"/>
          </a:solidFill>
          <a:ln w="28575">
            <a:noFill/>
            <a:miter lim="800000"/>
            <a:headEnd/>
            <a:tailEnd/>
          </a:ln>
        </p:spPr>
        <p:txBody>
          <a:bodyPr/>
          <a:lstStyle/>
          <a:p>
            <a:pPr eaLnBrk="1" hangingPunct="1">
              <a:spcBef>
                <a:spcPts val="600"/>
              </a:spcBef>
              <a:buFont typeface="Wingdings" pitchFamily="2" charset="2"/>
              <a:buNone/>
            </a:pPr>
            <a:r>
              <a:rPr lang="en-US" altLang="zh-CN" dirty="0">
                <a:solidFill>
                  <a:schemeClr val="bg2"/>
                </a:solidFill>
              </a:rPr>
              <a:t>(5) </a:t>
            </a:r>
            <a:r>
              <a:rPr lang="zh-CN" altLang="en-US" dirty="0">
                <a:solidFill>
                  <a:schemeClr val="bg2"/>
                </a:solidFill>
              </a:rPr>
              <a:t>王晓红生于</a:t>
            </a:r>
            <a:r>
              <a:rPr lang="en-US" altLang="zh-CN" dirty="0">
                <a:solidFill>
                  <a:schemeClr val="bg2"/>
                </a:solidFill>
              </a:rPr>
              <a:t>1975</a:t>
            </a:r>
            <a:r>
              <a:rPr lang="zh-CN" altLang="en-US" dirty="0">
                <a:solidFill>
                  <a:schemeClr val="bg2"/>
                </a:solidFill>
              </a:rPr>
              <a:t>年或</a:t>
            </a:r>
            <a:r>
              <a:rPr lang="en-US" altLang="zh-CN" dirty="0">
                <a:solidFill>
                  <a:schemeClr val="bg2"/>
                </a:solidFill>
              </a:rPr>
              <a:t>1976</a:t>
            </a:r>
            <a:r>
              <a:rPr lang="zh-CN" altLang="en-US" dirty="0">
                <a:solidFill>
                  <a:schemeClr val="bg2"/>
                </a:solidFill>
              </a:rPr>
              <a:t>年</a:t>
            </a:r>
            <a:r>
              <a:rPr lang="en-US" altLang="zh-CN" dirty="0">
                <a:solidFill>
                  <a:schemeClr val="bg2"/>
                </a:solidFill>
              </a:rPr>
              <a:t>. </a:t>
            </a:r>
          </a:p>
          <a:p>
            <a:pPr eaLnBrk="1" hangingPunct="1">
              <a:spcBef>
                <a:spcPts val="600"/>
              </a:spcBef>
              <a:buFont typeface="Wingdings" pitchFamily="2" charset="2"/>
              <a:buNone/>
            </a:pPr>
            <a:r>
              <a:rPr lang="zh-CN" altLang="en-US" dirty="0">
                <a:solidFill>
                  <a:schemeClr val="bg2"/>
                </a:solidFill>
                <a:latin typeface="+mn-lt"/>
                <a:ea typeface="FangSong" panose="02010609060101010101" pitchFamily="49" charset="-122"/>
              </a:rPr>
              <a:t>解</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令 </a:t>
            </a:r>
            <a:r>
              <a:rPr lang="en-US" altLang="zh-CN" i="1" dirty="0">
                <a:solidFill>
                  <a:schemeClr val="bg2"/>
                </a:solidFill>
                <a:latin typeface="+mn-lt"/>
                <a:ea typeface="FangSong" panose="02010609060101010101" pitchFamily="49" charset="-122"/>
              </a:rPr>
              <a:t>p</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王晓红生于</a:t>
            </a:r>
            <a:r>
              <a:rPr lang="en-US" altLang="zh-CN" dirty="0">
                <a:solidFill>
                  <a:schemeClr val="bg2"/>
                </a:solidFill>
                <a:latin typeface="+mn-lt"/>
                <a:ea typeface="FangSong" panose="02010609060101010101" pitchFamily="49" charset="-122"/>
              </a:rPr>
              <a:t>1975</a:t>
            </a:r>
            <a:r>
              <a:rPr lang="zh-CN" altLang="en-US" dirty="0">
                <a:solidFill>
                  <a:schemeClr val="bg2"/>
                </a:solidFill>
                <a:latin typeface="+mn-lt"/>
                <a:ea typeface="FangSong" panose="02010609060101010101" pitchFamily="49" charset="-122"/>
              </a:rPr>
              <a:t>年</a:t>
            </a:r>
            <a:r>
              <a:rPr lang="en-US" altLang="zh-CN"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q</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王晓红生于</a:t>
            </a:r>
            <a:r>
              <a:rPr lang="en-US" altLang="zh-CN" dirty="0">
                <a:solidFill>
                  <a:schemeClr val="bg2"/>
                </a:solidFill>
                <a:latin typeface="+mn-lt"/>
                <a:ea typeface="FangSong" panose="02010609060101010101" pitchFamily="49" charset="-122"/>
              </a:rPr>
              <a:t>1976</a:t>
            </a:r>
            <a:r>
              <a:rPr lang="zh-CN" altLang="en-US" dirty="0">
                <a:solidFill>
                  <a:schemeClr val="bg2"/>
                </a:solidFill>
                <a:latin typeface="+mn-lt"/>
                <a:ea typeface="FangSong" panose="02010609060101010101" pitchFamily="49" charset="-122"/>
              </a:rPr>
              <a:t>年</a:t>
            </a:r>
            <a:r>
              <a:rPr lang="en-US" altLang="zh-CN" dirty="0">
                <a:solidFill>
                  <a:schemeClr val="bg2"/>
                </a:solidFill>
                <a:latin typeface="+mn-lt"/>
                <a:ea typeface="FangSong" panose="02010609060101010101" pitchFamily="49" charset="-122"/>
              </a:rPr>
              <a:t>,</a:t>
            </a:r>
          </a:p>
          <a:p>
            <a:pPr eaLnBrk="1" hangingPunct="1">
              <a:spcBef>
                <a:spcPts val="600"/>
              </a:spcBef>
              <a:buFont typeface="Wingdings" pitchFamily="2" charset="2"/>
              <a:buNone/>
            </a:pPr>
            <a:r>
              <a:rPr lang="en-US" altLang="zh-CN"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p, q</a:t>
            </a:r>
            <a:r>
              <a:rPr lang="zh-CN" altLang="en-US" dirty="0">
                <a:solidFill>
                  <a:schemeClr val="bg2"/>
                </a:solidFill>
                <a:latin typeface="+mn-lt"/>
                <a:ea typeface="FangSong" panose="02010609060101010101" pitchFamily="49" charset="-122"/>
              </a:rPr>
              <a:t>不能同时为真</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可以同时为假</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因而</a:t>
            </a:r>
            <a:r>
              <a:rPr lang="en-US" altLang="zh-CN" dirty="0">
                <a:solidFill>
                  <a:schemeClr val="bg2"/>
                </a:solidFill>
                <a:latin typeface="+mn-lt"/>
                <a:ea typeface="FangSong" panose="02010609060101010101" pitchFamily="49" charset="-122"/>
              </a:rPr>
              <a:t>(5)</a:t>
            </a:r>
            <a:r>
              <a:rPr lang="zh-CN" altLang="en-US" dirty="0">
                <a:solidFill>
                  <a:schemeClr val="bg2"/>
                </a:solidFill>
                <a:latin typeface="+mn-lt"/>
                <a:ea typeface="FangSong" panose="02010609060101010101" pitchFamily="49" charset="-122"/>
              </a:rPr>
              <a:t>中的“或”为排斥或</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可符号化为</a:t>
            </a:r>
            <a:endParaRPr lang="en-US" altLang="zh-CN" dirty="0">
              <a:solidFill>
                <a:schemeClr val="bg2"/>
              </a:solidFill>
              <a:latin typeface="+mn-lt"/>
              <a:ea typeface="FangSong" panose="02010609060101010101" pitchFamily="49" charset="-122"/>
            </a:endParaRPr>
          </a:p>
          <a:p>
            <a:pPr eaLnBrk="1" hangingPunct="1">
              <a:spcBef>
                <a:spcPts val="600"/>
              </a:spcBef>
              <a:buFont typeface="Wingdings" pitchFamily="2" charset="2"/>
              <a:buNone/>
            </a:pP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 </a:t>
            </a:r>
            <a:r>
              <a:rPr lang="en-US" altLang="zh-CN" dirty="0">
                <a:solidFill>
                  <a:schemeClr val="bg2"/>
                </a:solidFill>
                <a:latin typeface="+mn-lt"/>
                <a:ea typeface="FangSong" panose="02010609060101010101" pitchFamily="49" charset="-122"/>
              </a:rPr>
              <a:t>(</a:t>
            </a:r>
            <a:r>
              <a:rPr lang="en-US" altLang="zh-CN" i="1" dirty="0">
                <a:solidFill>
                  <a:schemeClr val="bg2"/>
                </a:solidFill>
                <a:latin typeface="+mn-lt"/>
                <a:ea typeface="FangSong" panose="02010609060101010101" pitchFamily="49" charset="-122"/>
              </a:rPr>
              <a:t>p</a:t>
            </a:r>
            <a:r>
              <a:rPr lang="en-US"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rPr>
              <a:t>q</a:t>
            </a:r>
            <a:r>
              <a:rPr lang="en-US" altLang="zh-CN" dirty="0">
                <a:solidFill>
                  <a:schemeClr val="bg2"/>
                </a:solidFill>
                <a:latin typeface="+mn-lt"/>
                <a:ea typeface="FangSong" panose="02010609060101010101" pitchFamily="49" charset="-122"/>
              </a:rPr>
              <a:t>) </a:t>
            </a:r>
            <a:r>
              <a:rPr lang="en-US" altLang="zh-CN" dirty="0">
                <a:solidFill>
                  <a:schemeClr val="bg2"/>
                </a:solidFill>
                <a:latin typeface="+mn-lt"/>
                <a:ea typeface="FangSong" panose="02010609060101010101" pitchFamily="49" charset="-122"/>
                <a:sym typeface="Symbol" pitchFamily="2" charset="2"/>
              </a:rPr>
              <a:t></a:t>
            </a:r>
            <a:r>
              <a:rPr lang="en-US" altLang="zh-CN" dirty="0">
                <a:solidFill>
                  <a:schemeClr val="bg2"/>
                </a:solidFill>
                <a:latin typeface="+mn-lt"/>
                <a:ea typeface="FangSong" panose="02010609060101010101" pitchFamily="49" charset="-122"/>
              </a:rPr>
              <a:t>(</a:t>
            </a:r>
            <a:r>
              <a:rPr lang="en-US" altLang="zh-CN" dirty="0">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rPr>
              <a:t>p</a:t>
            </a:r>
            <a:r>
              <a:rPr lang="en-US" altLang="zh-CN" dirty="0" err="1">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rPr>
              <a:t>q</a:t>
            </a:r>
            <a:r>
              <a:rPr lang="en-US" altLang="zh-CN" dirty="0">
                <a:solidFill>
                  <a:schemeClr val="bg2"/>
                </a:solidFill>
                <a:latin typeface="+mn-lt"/>
                <a:ea typeface="FangSong" panose="02010609060101010101" pitchFamily="49" charset="-122"/>
              </a:rPr>
              <a:t>), </a:t>
            </a:r>
          </a:p>
          <a:p>
            <a:pPr eaLnBrk="1" hangingPunct="1">
              <a:spcBef>
                <a:spcPts val="600"/>
              </a:spcBef>
              <a:buFont typeface="Wingdings" pitchFamily="2" charset="2"/>
              <a:buNone/>
            </a:pP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由于</a:t>
            </a:r>
            <a:r>
              <a:rPr lang="en-US" altLang="zh-CN" i="1" dirty="0">
                <a:solidFill>
                  <a:schemeClr val="bg2"/>
                </a:solidFill>
                <a:latin typeface="+mn-lt"/>
                <a:ea typeface="FangSong" panose="02010609060101010101" pitchFamily="49" charset="-122"/>
              </a:rPr>
              <a:t>p, q</a:t>
            </a:r>
            <a:r>
              <a:rPr lang="zh-CN" altLang="en-US" dirty="0">
                <a:solidFill>
                  <a:schemeClr val="bg2"/>
                </a:solidFill>
                <a:latin typeface="+mn-lt"/>
                <a:ea typeface="FangSong" panose="02010609060101010101" pitchFamily="49" charset="-122"/>
              </a:rPr>
              <a:t>不可能同时为真，所以也可符号化为</a:t>
            </a:r>
            <a:endParaRPr lang="en-US" altLang="zh-CN" dirty="0">
              <a:solidFill>
                <a:schemeClr val="bg2"/>
              </a:solidFill>
              <a:latin typeface="+mn-lt"/>
              <a:ea typeface="FangSong" panose="02010609060101010101" pitchFamily="49" charset="-122"/>
            </a:endParaRPr>
          </a:p>
          <a:p>
            <a:pPr eaLnBrk="1" hangingPunct="1">
              <a:spcBef>
                <a:spcPts val="600"/>
              </a:spcBef>
              <a:buFont typeface="Wingdings" pitchFamily="2" charset="2"/>
              <a:buNone/>
            </a:pP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 </a:t>
            </a:r>
            <a:r>
              <a:rPr lang="en-US" altLang="zh-CN" i="1" dirty="0" err="1">
                <a:solidFill>
                  <a:schemeClr val="bg2"/>
                </a:solidFill>
                <a:latin typeface="+mn-lt"/>
                <a:ea typeface="FangSong" panose="02010609060101010101" pitchFamily="49" charset="-122"/>
              </a:rPr>
              <a:t>p</a:t>
            </a:r>
            <a:r>
              <a:rPr lang="en-US" altLang="zh-CN" dirty="0" err="1">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rPr>
              <a:t>q</a:t>
            </a:r>
            <a:endParaRPr lang="en-US" altLang="zh-CN" dirty="0">
              <a:solidFill>
                <a:schemeClr val="bg2"/>
              </a:solidFill>
              <a:latin typeface="+mn-lt"/>
              <a:ea typeface="FangSong" panose="02010609060101010101" pitchFamily="49" charset="-122"/>
            </a:endParaRPr>
          </a:p>
        </p:txBody>
      </p:sp>
      <p:sp>
        <p:nvSpPr>
          <p:cNvPr id="45060" name="幻灯片编号占位符 3">
            <a:extLst>
              <a:ext uri="{FF2B5EF4-FFF2-40B4-BE49-F238E27FC236}">
                <a16:creationId xmlns:a16="http://schemas.microsoft.com/office/drawing/2014/main" id="{41B7419F-DDFC-2045-87EF-0E5F66BAB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B085584-34C3-E640-B02A-F3EFCE87CD4E}" type="slidenum">
              <a:rPr lang="en-US" altLang="zh-CN" sz="1400" b="0" smtClean="0">
                <a:ea typeface="宋体" panose="02010600030101010101" pitchFamily="2" charset="-122"/>
              </a:rPr>
              <a:pPr>
                <a:lnSpc>
                  <a:spcPct val="100000"/>
                </a:lnSpc>
                <a:spcBef>
                  <a:spcPct val="0"/>
                </a:spcBef>
                <a:buClrTx/>
                <a:buSzTx/>
                <a:buFontTx/>
                <a:buNone/>
              </a:pPr>
              <a:t>32</a:t>
            </a:fld>
            <a:endParaRPr lang="en-US" altLang="zh-CN" sz="1400" b="0">
              <a:ea typeface="宋体" panose="02010600030101010101" pitchFamily="2" charset="-122"/>
            </a:endParaRPr>
          </a:p>
        </p:txBody>
      </p:sp>
    </p:spTree>
    <p:extLst>
      <p:ext uri="{BB962C8B-B14F-4D97-AF65-F5344CB8AC3E}">
        <p14:creationId xmlns:p14="http://schemas.microsoft.com/office/powerpoint/2010/main" val="327924564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FF7B5FA-C90D-844E-A597-FAA82C539480}"/>
              </a:ext>
            </a:extLst>
          </p:cNvPr>
          <p:cNvSpPr>
            <a:spLocks noGrp="1" noRot="1" noChangeArrowheads="1"/>
          </p:cNvSpPr>
          <p:nvPr>
            <p:ph type="title"/>
          </p:nvPr>
        </p:nvSpPr>
        <p:spPr/>
        <p:txBody>
          <a:bodyPr/>
          <a:lstStyle/>
          <a:p>
            <a:pPr eaLnBrk="1" hangingPunct="1"/>
            <a:r>
              <a:rPr lang="en-US" altLang="zh-CN" sz="3600" dirty="0">
                <a:latin typeface="黑体" panose="02010609060101010101" pitchFamily="49" charset="-122"/>
              </a:rPr>
              <a:t>3.</a:t>
            </a:r>
            <a:r>
              <a:rPr lang="zh-CN" altLang="en-US" sz="3600" dirty="0">
                <a:latin typeface="黑体" panose="02010609060101010101" pitchFamily="49" charset="-122"/>
              </a:rPr>
              <a:t>析取</a:t>
            </a:r>
          </a:p>
        </p:txBody>
      </p:sp>
      <p:sp>
        <p:nvSpPr>
          <p:cNvPr id="189443" name="Rectangle 3">
            <a:extLst>
              <a:ext uri="{FF2B5EF4-FFF2-40B4-BE49-F238E27FC236}">
                <a16:creationId xmlns:a16="http://schemas.microsoft.com/office/drawing/2014/main" id="{A62E43EF-3D10-B14D-9E6E-4FD1C4AD0023}"/>
              </a:ext>
            </a:extLst>
          </p:cNvPr>
          <p:cNvSpPr>
            <a:spLocks noGrp="1" noChangeArrowheads="1"/>
          </p:cNvSpPr>
          <p:nvPr>
            <p:ph idx="1"/>
          </p:nvPr>
        </p:nvSpPr>
        <p:spPr>
          <a:xfrm>
            <a:off x="466725" y="1433304"/>
            <a:ext cx="8426450" cy="3738304"/>
          </a:xfrm>
          <a:solidFill>
            <a:schemeClr val="bg1"/>
          </a:solidFill>
          <a:ln w="28575">
            <a:noFill/>
            <a:miter lim="800000"/>
            <a:headEnd/>
            <a:tailEnd/>
          </a:ln>
        </p:spPr>
        <p:txBody>
          <a:bodyPr/>
          <a:lstStyle/>
          <a:p>
            <a:pPr eaLnBrk="1" hangingPunct="1">
              <a:spcBef>
                <a:spcPts val="600"/>
              </a:spcBef>
              <a:buFont typeface="Wingdings" pitchFamily="2" charset="2"/>
              <a:buNone/>
            </a:pPr>
            <a:r>
              <a:rPr lang="en-US" altLang="zh-CN" dirty="0">
                <a:solidFill>
                  <a:schemeClr val="bg2"/>
                </a:solidFill>
              </a:rPr>
              <a:t>(6) </a:t>
            </a:r>
            <a:r>
              <a:rPr lang="zh-CN" altLang="en-US" dirty="0">
                <a:solidFill>
                  <a:schemeClr val="bg2"/>
                </a:solidFill>
              </a:rPr>
              <a:t>小元只能拿一个苹果或一个梨</a:t>
            </a:r>
            <a:r>
              <a:rPr lang="en-US" altLang="zh-CN" dirty="0">
                <a:solidFill>
                  <a:schemeClr val="bg2"/>
                </a:solidFill>
              </a:rPr>
              <a:t>.</a:t>
            </a:r>
          </a:p>
          <a:p>
            <a:pPr eaLnBrk="1" hangingPunct="1">
              <a:spcBef>
                <a:spcPts val="600"/>
              </a:spcBef>
              <a:buFont typeface="Wingdings" pitchFamily="2" charset="2"/>
              <a:buNone/>
            </a:pPr>
            <a:r>
              <a:rPr lang="zh-CN" altLang="en-US" dirty="0">
                <a:solidFill>
                  <a:schemeClr val="bg2"/>
                </a:solidFill>
                <a:latin typeface="+mn-lt"/>
                <a:ea typeface="FangSong" panose="02010609060101010101" pitchFamily="49" charset="-122"/>
              </a:rPr>
              <a:t>解</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令 </a:t>
            </a:r>
            <a:r>
              <a:rPr lang="en-US" altLang="zh-CN" i="1" dirty="0">
                <a:solidFill>
                  <a:schemeClr val="bg2"/>
                </a:solidFill>
                <a:latin typeface="+mn-lt"/>
                <a:ea typeface="FangSong" panose="02010609060101010101" pitchFamily="49" charset="-122"/>
              </a:rPr>
              <a:t>y</a:t>
            </a:r>
            <a:r>
              <a:rPr lang="en-US" altLang="zh-CN" dirty="0">
                <a:solidFill>
                  <a:schemeClr val="bg2"/>
                </a:solidFill>
                <a:latin typeface="+mn-lt"/>
                <a:ea typeface="FangSong" panose="02010609060101010101" pitchFamily="49" charset="-122"/>
              </a:rPr>
              <a:t> : </a:t>
            </a:r>
            <a:r>
              <a:rPr lang="zh-CN" altLang="en-US" dirty="0">
                <a:solidFill>
                  <a:schemeClr val="bg2"/>
                </a:solidFill>
                <a:latin typeface="+mn-lt"/>
                <a:ea typeface="FangSong" panose="02010609060101010101" pitchFamily="49" charset="-122"/>
              </a:rPr>
              <a:t>小元拿一个苹果</a:t>
            </a:r>
            <a:r>
              <a:rPr lang="en-US" altLang="zh-CN"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w</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小元拿一个梨，</a:t>
            </a:r>
          </a:p>
          <a:p>
            <a:pPr eaLnBrk="1" hangingPunct="1">
              <a:spcBef>
                <a:spcPts val="600"/>
              </a:spcBef>
              <a:buFont typeface="Wingdings" pitchFamily="2" charset="2"/>
              <a:buNone/>
            </a:pPr>
            <a:r>
              <a:rPr lang="zh-CN" altLang="en-US" dirty="0">
                <a:solidFill>
                  <a:schemeClr val="bg2"/>
                </a:solidFill>
                <a:latin typeface="+mn-lt"/>
                <a:ea typeface="FangSong" panose="02010609060101010101" pitchFamily="49" charset="-122"/>
              </a:rPr>
              <a:t>“或”受到“只能”的限制</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应为排斥或</a:t>
            </a:r>
            <a:r>
              <a:rPr lang="en-US" altLang="zh-CN" dirty="0">
                <a:solidFill>
                  <a:schemeClr val="bg2"/>
                </a:solidFill>
                <a:latin typeface="+mn-lt"/>
                <a:ea typeface="FangSong" panose="02010609060101010101" pitchFamily="49" charset="-122"/>
              </a:rPr>
              <a:t>, </a:t>
            </a:r>
          </a:p>
          <a:p>
            <a:pPr eaLnBrk="1" hangingPunct="1">
              <a:spcBef>
                <a:spcPts val="600"/>
              </a:spcBef>
              <a:buFont typeface="Wingdings" pitchFamily="2" charset="2"/>
              <a:buNone/>
            </a:pPr>
            <a:r>
              <a:rPr lang="en-US" altLang="zh-CN"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y</a:t>
            </a:r>
            <a:r>
              <a:rPr lang="en-US"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rPr>
              <a:t>w</a:t>
            </a:r>
            <a:r>
              <a:rPr lang="en-US" altLang="zh-CN" dirty="0">
                <a:solidFill>
                  <a:schemeClr val="bg2"/>
                </a:solidFill>
                <a:latin typeface="+mn-lt"/>
                <a:ea typeface="FangSong" panose="02010609060101010101" pitchFamily="49" charset="-122"/>
              </a:rPr>
              <a:t>) </a:t>
            </a:r>
            <a:r>
              <a:rPr lang="en-US" altLang="zh-CN" dirty="0">
                <a:solidFill>
                  <a:schemeClr val="bg2"/>
                </a:solidFill>
                <a:latin typeface="+mn-lt"/>
                <a:ea typeface="FangSong" panose="02010609060101010101" pitchFamily="49" charset="-122"/>
                <a:sym typeface="Symbol" pitchFamily="2" charset="2"/>
              </a:rPr>
              <a:t></a:t>
            </a:r>
            <a:r>
              <a:rPr lang="en-US" altLang="zh-CN" dirty="0">
                <a:solidFill>
                  <a:schemeClr val="bg2"/>
                </a:solidFill>
                <a:latin typeface="+mn-lt"/>
                <a:ea typeface="FangSong" panose="02010609060101010101" pitchFamily="49" charset="-122"/>
              </a:rPr>
              <a:t>(</a:t>
            </a:r>
            <a:r>
              <a:rPr lang="en-US" altLang="zh-CN" dirty="0">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rPr>
              <a:t>y</a:t>
            </a:r>
            <a:r>
              <a:rPr lang="en-US" altLang="zh-CN" dirty="0" err="1">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sym typeface="Symbol" pitchFamily="2" charset="2"/>
              </a:rPr>
              <a:t>w</a:t>
            </a:r>
            <a:r>
              <a:rPr lang="en-US" altLang="zh-CN" dirty="0">
                <a:solidFill>
                  <a:schemeClr val="bg2"/>
                </a:solidFill>
                <a:latin typeface="+mn-lt"/>
                <a:ea typeface="FangSong" panose="02010609060101010101" pitchFamily="49" charset="-122"/>
              </a:rPr>
              <a:t>)      </a:t>
            </a:r>
          </a:p>
          <a:p>
            <a:pPr eaLnBrk="1" hangingPunct="1">
              <a:spcBef>
                <a:spcPts val="600"/>
              </a:spcBef>
              <a:buFont typeface="Wingdings" pitchFamily="2" charset="2"/>
              <a:buNone/>
            </a:pP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但它与</a:t>
            </a:r>
            <a:r>
              <a:rPr lang="en-US" altLang="zh-CN" dirty="0">
                <a:solidFill>
                  <a:schemeClr val="bg2"/>
                </a:solidFill>
                <a:latin typeface="+mn-lt"/>
                <a:ea typeface="FangSong" panose="02010609060101010101" pitchFamily="49" charset="-122"/>
              </a:rPr>
              <a:t>(5)</a:t>
            </a:r>
            <a:r>
              <a:rPr lang="zh-CN" altLang="en-US" dirty="0">
                <a:solidFill>
                  <a:schemeClr val="bg2"/>
                </a:solidFill>
                <a:latin typeface="+mn-lt"/>
                <a:ea typeface="FangSong" panose="02010609060101010101" pitchFamily="49" charset="-122"/>
              </a:rPr>
              <a:t>中的排斥或不同</a:t>
            </a:r>
            <a:r>
              <a:rPr lang="en-US" altLang="zh-CN" dirty="0">
                <a:solidFill>
                  <a:schemeClr val="bg2"/>
                </a:solidFill>
                <a:latin typeface="+mn-lt"/>
                <a:ea typeface="FangSong" panose="02010609060101010101" pitchFamily="49" charset="-122"/>
              </a:rPr>
              <a:t>, (5)</a:t>
            </a:r>
            <a:r>
              <a:rPr lang="zh-CN" altLang="en-US" dirty="0">
                <a:solidFill>
                  <a:schemeClr val="bg2"/>
                </a:solidFill>
                <a:latin typeface="+mn-lt"/>
                <a:ea typeface="FangSong" panose="02010609060101010101" pitchFamily="49" charset="-122"/>
              </a:rPr>
              <a:t>中</a:t>
            </a:r>
            <a:r>
              <a:rPr lang="en-US" altLang="zh-CN" i="1" dirty="0">
                <a:solidFill>
                  <a:schemeClr val="bg2"/>
                </a:solidFill>
                <a:latin typeface="+mn-lt"/>
                <a:ea typeface="FangSong" panose="02010609060101010101" pitchFamily="49" charset="-122"/>
              </a:rPr>
              <a:t>p, q</a:t>
            </a:r>
            <a:r>
              <a:rPr lang="zh-CN" altLang="en-US" dirty="0">
                <a:solidFill>
                  <a:schemeClr val="bg2"/>
                </a:solidFill>
                <a:latin typeface="+mn-lt"/>
                <a:ea typeface="FangSong" panose="02010609060101010101" pitchFamily="49" charset="-122"/>
              </a:rPr>
              <a:t>不能同时为真</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而</a:t>
            </a:r>
            <a:r>
              <a:rPr lang="en-US" altLang="zh-CN" dirty="0">
                <a:solidFill>
                  <a:schemeClr val="bg2"/>
                </a:solidFill>
                <a:latin typeface="+mn-lt"/>
                <a:ea typeface="FangSong" panose="02010609060101010101" pitchFamily="49" charset="-122"/>
              </a:rPr>
              <a:t>(6)</a:t>
            </a:r>
            <a:r>
              <a:rPr lang="zh-CN" altLang="en-US" dirty="0">
                <a:solidFill>
                  <a:schemeClr val="bg2"/>
                </a:solidFill>
                <a:latin typeface="+mn-lt"/>
                <a:ea typeface="FangSong" panose="02010609060101010101" pitchFamily="49" charset="-122"/>
              </a:rPr>
              <a:t>中的</a:t>
            </a:r>
            <a:r>
              <a:rPr lang="en-US" altLang="zh-CN" i="1" dirty="0">
                <a:solidFill>
                  <a:schemeClr val="bg2"/>
                </a:solidFill>
                <a:latin typeface="+mn-lt"/>
                <a:ea typeface="FangSong" panose="02010609060101010101" pitchFamily="49" charset="-122"/>
              </a:rPr>
              <a:t>y</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和</a:t>
            </a:r>
            <a:r>
              <a:rPr lang="en-US" altLang="zh-CN" i="1" dirty="0">
                <a:solidFill>
                  <a:schemeClr val="bg2"/>
                </a:solidFill>
                <a:latin typeface="+mn-lt"/>
                <a:ea typeface="FangSong" panose="02010609060101010101" pitchFamily="49" charset="-122"/>
              </a:rPr>
              <a:t>w</a:t>
            </a:r>
            <a:r>
              <a:rPr lang="zh-CN" altLang="en-US" dirty="0">
                <a:solidFill>
                  <a:schemeClr val="bg2"/>
                </a:solidFill>
                <a:latin typeface="+mn-lt"/>
                <a:ea typeface="FangSong" panose="02010609060101010101" pitchFamily="49" charset="-122"/>
              </a:rPr>
              <a:t>可能同时发生</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所以</a:t>
            </a:r>
            <a:r>
              <a:rPr lang="zh-CN" altLang="en-US" dirty="0">
                <a:solidFill>
                  <a:srgbClr val="FF0000"/>
                </a:solidFill>
                <a:latin typeface="+mn-lt"/>
                <a:ea typeface="FangSong" panose="02010609060101010101" pitchFamily="49" charset="-122"/>
              </a:rPr>
              <a:t>不能</a:t>
            </a:r>
            <a:r>
              <a:rPr lang="zh-CN" altLang="en-US" dirty="0">
                <a:solidFill>
                  <a:schemeClr val="bg2"/>
                </a:solidFill>
                <a:latin typeface="+mn-lt"/>
                <a:ea typeface="FangSong" panose="02010609060101010101" pitchFamily="49" charset="-122"/>
              </a:rPr>
              <a:t>符号化为</a:t>
            </a:r>
            <a:r>
              <a:rPr lang="en-US" altLang="zh-CN" i="1" dirty="0" err="1">
                <a:solidFill>
                  <a:schemeClr val="bg2"/>
                </a:solidFill>
                <a:latin typeface="+mn-lt"/>
                <a:ea typeface="FangSong" panose="02010609060101010101" pitchFamily="49" charset="-122"/>
              </a:rPr>
              <a:t>y</a:t>
            </a:r>
            <a:r>
              <a:rPr lang="en-US" altLang="zh-CN" dirty="0" err="1">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rPr>
              <a:t>w</a:t>
            </a:r>
            <a:r>
              <a:rPr lang="zh-CN" altLang="en-US" dirty="0">
                <a:solidFill>
                  <a:schemeClr val="bg2"/>
                </a:solidFill>
                <a:latin typeface="+mn-lt"/>
                <a:ea typeface="FangSong" panose="02010609060101010101" pitchFamily="49" charset="-122"/>
              </a:rPr>
              <a:t>。</a:t>
            </a:r>
          </a:p>
        </p:txBody>
      </p:sp>
      <p:sp>
        <p:nvSpPr>
          <p:cNvPr id="45060" name="幻灯片编号占位符 3">
            <a:extLst>
              <a:ext uri="{FF2B5EF4-FFF2-40B4-BE49-F238E27FC236}">
                <a16:creationId xmlns:a16="http://schemas.microsoft.com/office/drawing/2014/main" id="{41B7419F-DDFC-2045-87EF-0E5F66BAB2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B085584-34C3-E640-B02A-F3EFCE87CD4E}" type="slidenum">
              <a:rPr lang="en-US" altLang="zh-CN" sz="1400" b="0" smtClean="0">
                <a:ea typeface="宋体" panose="02010600030101010101" pitchFamily="2" charset="-122"/>
              </a:rPr>
              <a:pPr>
                <a:lnSpc>
                  <a:spcPct val="100000"/>
                </a:lnSpc>
                <a:spcBef>
                  <a:spcPct val="0"/>
                </a:spcBef>
                <a:buClrTx/>
                <a:buSzTx/>
                <a:buFontTx/>
                <a:buNone/>
              </a:pPr>
              <a:t>33</a:t>
            </a:fld>
            <a:endParaRPr lang="en-US" altLang="zh-CN" sz="1400" b="0">
              <a:ea typeface="宋体" panose="02010600030101010101" pitchFamily="2" charset="-122"/>
            </a:endParaRPr>
          </a:p>
        </p:txBody>
      </p:sp>
      <p:sp>
        <p:nvSpPr>
          <p:cNvPr id="189445" name="Text Box 5">
            <a:extLst>
              <a:ext uri="{FF2B5EF4-FFF2-40B4-BE49-F238E27FC236}">
                <a16:creationId xmlns:a16="http://schemas.microsoft.com/office/drawing/2014/main" id="{A3C89E76-E361-4621-BFAC-DD8A8CC7CC22}"/>
              </a:ext>
            </a:extLst>
          </p:cNvPr>
          <p:cNvSpPr txBox="1">
            <a:spLocks noChangeAspect="1" noChangeArrowheads="1"/>
          </p:cNvSpPr>
          <p:nvPr/>
        </p:nvSpPr>
        <p:spPr bwMode="auto">
          <a:xfrm>
            <a:off x="466725" y="5361507"/>
            <a:ext cx="7850187" cy="1196975"/>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1081088" indent="-457200">
              <a:defRPr kumimoji="1" sz="2400" b="1">
                <a:solidFill>
                  <a:schemeClr val="tx1"/>
                </a:solidFill>
                <a:latin typeface="Times New Roman" panose="02020603050405020304" pitchFamily="18" charset="0"/>
                <a:ea typeface="宋体" panose="02010600030101010101" pitchFamily="2" charset="-122"/>
              </a:defRPr>
            </a:lvl2pPr>
            <a:lvl3pPr marL="1717675" indent="-457200">
              <a:defRPr kumimoji="1" sz="2400" b="1">
                <a:solidFill>
                  <a:schemeClr val="tx1"/>
                </a:solidFill>
                <a:latin typeface="Times New Roman" panose="02020603050405020304" pitchFamily="18" charset="0"/>
                <a:ea typeface="宋体" panose="02010600030101010101" pitchFamily="2" charset="-122"/>
              </a:defRPr>
            </a:lvl3pPr>
            <a:lvl4pPr marL="2354263" indent="-457200">
              <a:defRPr kumimoji="1" sz="2400" b="1">
                <a:solidFill>
                  <a:schemeClr val="tx1"/>
                </a:solidFill>
                <a:latin typeface="Times New Roman" panose="02020603050405020304" pitchFamily="18" charset="0"/>
                <a:ea typeface="宋体" panose="02010600030101010101" pitchFamily="2" charset="-122"/>
              </a:defRPr>
            </a:lvl4pPr>
            <a:lvl5pPr marL="2990850" indent="-457200">
              <a:defRPr kumimoji="1" sz="2400" b="1">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ea typeface="黑体" panose="02010609060101010101" pitchFamily="49" charset="-122"/>
              </a:rPr>
              <a:t>注意：</a:t>
            </a:r>
          </a:p>
          <a:p>
            <a:pPr eaLnBrk="1" hangingPunct="1"/>
            <a:r>
              <a:rPr lang="en-US" altLang="zh-CN" dirty="0">
                <a:solidFill>
                  <a:schemeClr val="bg2"/>
                </a:solidFill>
                <a:ea typeface="黑体" panose="02010609060101010101" pitchFamily="49" charset="-122"/>
              </a:rPr>
              <a:t>1.</a:t>
            </a:r>
            <a:r>
              <a:rPr lang="zh-CN" altLang="en-US" dirty="0">
                <a:solidFill>
                  <a:schemeClr val="bg2"/>
                </a:solidFill>
                <a:ea typeface="黑体" panose="02010609060101010101" pitchFamily="49" charset="-122"/>
              </a:rPr>
              <a:t>分清原子命题与复合命题</a:t>
            </a:r>
            <a:r>
              <a:rPr lang="en-US" altLang="zh-CN" dirty="0">
                <a:solidFill>
                  <a:schemeClr val="bg2"/>
                </a:solidFill>
                <a:ea typeface="黑体" panose="02010609060101010101" pitchFamily="49" charset="-122"/>
              </a:rPr>
              <a:t>, </a:t>
            </a:r>
            <a:r>
              <a:rPr lang="zh-CN" altLang="en-US" dirty="0">
                <a:solidFill>
                  <a:schemeClr val="bg2"/>
                </a:solidFill>
                <a:ea typeface="黑体" panose="02010609060101010101" pitchFamily="49" charset="-122"/>
              </a:rPr>
              <a:t>如</a:t>
            </a:r>
            <a:r>
              <a:rPr lang="en-US" altLang="zh-CN" dirty="0">
                <a:solidFill>
                  <a:schemeClr val="bg2"/>
                </a:solidFill>
                <a:ea typeface="黑体" panose="02010609060101010101" pitchFamily="49" charset="-122"/>
              </a:rPr>
              <a:t>(1).</a:t>
            </a:r>
          </a:p>
          <a:p>
            <a:pPr eaLnBrk="1" hangingPunct="1"/>
            <a:r>
              <a:rPr lang="en-US" altLang="zh-CN" dirty="0">
                <a:solidFill>
                  <a:schemeClr val="bg2"/>
                </a:solidFill>
                <a:ea typeface="黑体" panose="02010609060101010101" pitchFamily="49" charset="-122"/>
              </a:rPr>
              <a:t>2.</a:t>
            </a:r>
            <a:r>
              <a:rPr lang="zh-CN" altLang="en-US" dirty="0">
                <a:solidFill>
                  <a:schemeClr val="bg2"/>
                </a:solidFill>
                <a:ea typeface="黑体" panose="02010609060101010101" pitchFamily="49" charset="-122"/>
              </a:rPr>
              <a:t>可兼或与不可兼或的表示</a:t>
            </a:r>
            <a:r>
              <a:rPr lang="en-US" altLang="zh-CN" dirty="0">
                <a:solidFill>
                  <a:schemeClr val="bg2"/>
                </a:solidFill>
                <a:ea typeface="黑体" panose="02010609060101010101" pitchFamily="49" charset="-122"/>
              </a:rPr>
              <a:t>, </a:t>
            </a:r>
            <a:r>
              <a:rPr lang="zh-CN" altLang="en-US" dirty="0">
                <a:solidFill>
                  <a:schemeClr val="bg2"/>
                </a:solidFill>
                <a:ea typeface="黑体" panose="02010609060101010101" pitchFamily="49" charset="-122"/>
              </a:rPr>
              <a:t>如</a:t>
            </a:r>
            <a:r>
              <a:rPr lang="en-US" altLang="zh-CN" dirty="0">
                <a:solidFill>
                  <a:schemeClr val="bg2"/>
                </a:solidFill>
                <a:ea typeface="黑体" panose="02010609060101010101" pitchFamily="49" charset="-122"/>
              </a:rPr>
              <a:t>(2)-(6);</a:t>
            </a:r>
          </a:p>
        </p:txBody>
      </p:sp>
    </p:spTree>
    <p:extLst>
      <p:ext uri="{BB962C8B-B14F-4D97-AF65-F5344CB8AC3E}">
        <p14:creationId xmlns:p14="http://schemas.microsoft.com/office/powerpoint/2010/main" val="1555196588"/>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C353BDE-8198-C34D-A3D7-B47D89E31933}"/>
              </a:ext>
            </a:extLst>
          </p:cNvPr>
          <p:cNvSpPr>
            <a:spLocks noGrp="1" noRot="1" noChangeArrowheads="1"/>
          </p:cNvSpPr>
          <p:nvPr>
            <p:ph type="title"/>
          </p:nvPr>
        </p:nvSpPr>
        <p:spPr>
          <a:xfrm>
            <a:off x="1238250" y="-17463"/>
            <a:ext cx="8229600" cy="1143001"/>
          </a:xfrm>
        </p:spPr>
        <p:txBody>
          <a:bodyPr/>
          <a:lstStyle/>
          <a:p>
            <a:pPr eaLnBrk="1" hangingPunct="1"/>
            <a:r>
              <a:rPr lang="en-US" altLang="zh-CN" sz="3600" dirty="0">
                <a:latin typeface="黑体" panose="02010609060101010101" pitchFamily="49" charset="-122"/>
              </a:rPr>
              <a:t>4.</a:t>
            </a:r>
            <a:r>
              <a:rPr lang="zh-CN" altLang="en-US" sz="3600" dirty="0">
                <a:latin typeface="黑体" panose="02010609060101010101" pitchFamily="49" charset="-122"/>
              </a:rPr>
              <a:t>蕴含</a:t>
            </a:r>
          </a:p>
        </p:txBody>
      </p:sp>
      <p:sp>
        <p:nvSpPr>
          <p:cNvPr id="46083" name="Rectangle 3">
            <a:extLst>
              <a:ext uri="{FF2B5EF4-FFF2-40B4-BE49-F238E27FC236}">
                <a16:creationId xmlns:a16="http://schemas.microsoft.com/office/drawing/2014/main" id="{48E88318-3BA7-9B42-B77D-8DD52855CF53}"/>
              </a:ext>
            </a:extLst>
          </p:cNvPr>
          <p:cNvSpPr>
            <a:spLocks noGrp="1" noChangeArrowheads="1"/>
          </p:cNvSpPr>
          <p:nvPr>
            <p:ph type="body" sz="half" idx="1"/>
          </p:nvPr>
        </p:nvSpPr>
        <p:spPr>
          <a:xfrm>
            <a:off x="395288" y="1412875"/>
            <a:ext cx="8424862" cy="2016125"/>
          </a:xfrm>
        </p:spPr>
        <p:txBody>
          <a:bodyPr/>
          <a:lstStyle/>
          <a:p>
            <a:pPr marL="812800" indent="-812800" eaLnBrk="1" hangingPunct="1">
              <a:buFont typeface="Wingdings" pitchFamily="2" charset="2"/>
              <a:buNone/>
            </a:pPr>
            <a:r>
              <a:rPr lang="zh-CN" altLang="en-US" sz="2800" dirty="0"/>
              <a:t>定义  给定两个命题 </a:t>
            </a:r>
            <a:r>
              <a:rPr lang="en-US" altLang="zh-CN" sz="2800" i="1" dirty="0"/>
              <a:t>p </a:t>
            </a:r>
            <a:r>
              <a:rPr lang="zh-CN" altLang="en-US" sz="2800" dirty="0"/>
              <a:t>和 </a:t>
            </a:r>
            <a:r>
              <a:rPr lang="en-US" altLang="zh-CN" sz="2800" i="1" dirty="0"/>
              <a:t>q</a:t>
            </a:r>
            <a:r>
              <a:rPr lang="en-US" altLang="zh-CN" sz="2800" dirty="0"/>
              <a:t>, </a:t>
            </a:r>
            <a:r>
              <a:rPr lang="zh-CN" altLang="en-US" sz="2800" dirty="0"/>
              <a:t>其复合命题</a:t>
            </a:r>
            <a:r>
              <a:rPr lang="zh-CN" altLang="en-US" sz="2800" dirty="0">
                <a:latin typeface="Arial" panose="020B0604020202020204" pitchFamily="34" charset="0"/>
              </a:rPr>
              <a:t>“</a:t>
            </a:r>
            <a:r>
              <a:rPr lang="zh-CN" altLang="en-US" sz="2800" dirty="0"/>
              <a:t>如果</a:t>
            </a:r>
            <a:r>
              <a:rPr lang="en-US" altLang="zh-CN" sz="2800" i="1" dirty="0"/>
              <a:t>p</a:t>
            </a:r>
            <a:r>
              <a:rPr lang="en-US" altLang="zh-CN" sz="2800" dirty="0"/>
              <a:t>, </a:t>
            </a:r>
            <a:r>
              <a:rPr lang="zh-CN" altLang="en-US" sz="2800" dirty="0"/>
              <a:t>则</a:t>
            </a:r>
            <a:r>
              <a:rPr lang="en-US" altLang="zh-CN" sz="2800" i="1" dirty="0"/>
              <a:t>q</a:t>
            </a:r>
            <a:r>
              <a:rPr lang="en-US" altLang="zh-CN" sz="2800" dirty="0">
                <a:latin typeface="Arial" panose="020B0604020202020204" pitchFamily="34" charset="0"/>
              </a:rPr>
              <a:t>”</a:t>
            </a:r>
            <a:r>
              <a:rPr lang="zh-CN" altLang="en-US" sz="2800" dirty="0"/>
              <a:t>或</a:t>
            </a:r>
            <a:r>
              <a:rPr lang="zh-CN" altLang="en-US" sz="2800" dirty="0">
                <a:latin typeface="Arial" panose="020B0604020202020204" pitchFamily="34" charset="0"/>
              </a:rPr>
              <a:t>“</a:t>
            </a:r>
            <a:r>
              <a:rPr lang="zh-CN" altLang="en-US" sz="2800" dirty="0"/>
              <a:t>若</a:t>
            </a:r>
            <a:r>
              <a:rPr lang="en-US" altLang="zh-CN" sz="2800" i="1" dirty="0"/>
              <a:t>p</a:t>
            </a:r>
            <a:r>
              <a:rPr lang="zh-CN" altLang="en-US" sz="2800" dirty="0"/>
              <a:t>则</a:t>
            </a:r>
            <a:r>
              <a:rPr lang="en-US" altLang="zh-CN" sz="2800" i="1" dirty="0"/>
              <a:t>q</a:t>
            </a:r>
            <a:r>
              <a:rPr lang="en-US" altLang="zh-CN" sz="2800" dirty="0">
                <a:latin typeface="Arial" panose="020B0604020202020204" pitchFamily="34" charset="0"/>
              </a:rPr>
              <a:t>”</a:t>
            </a:r>
            <a:r>
              <a:rPr lang="zh-CN" altLang="en-US" sz="2800" dirty="0"/>
              <a:t>，称为</a:t>
            </a:r>
            <a:r>
              <a:rPr lang="en-US" altLang="zh-CN" sz="2800" i="1" dirty="0"/>
              <a:t>p</a:t>
            </a:r>
            <a:r>
              <a:rPr lang="zh-CN" altLang="en-US" sz="2800" dirty="0"/>
              <a:t>与</a:t>
            </a:r>
            <a:r>
              <a:rPr lang="en-US" altLang="zh-CN" sz="2800" i="1" dirty="0"/>
              <a:t>q</a:t>
            </a:r>
            <a:r>
              <a:rPr lang="zh-CN" altLang="en-US" sz="2800" dirty="0"/>
              <a:t>的</a:t>
            </a:r>
            <a:r>
              <a:rPr lang="zh-CN" altLang="en-US" sz="2800" dirty="0">
                <a:solidFill>
                  <a:srgbClr val="FF0000"/>
                </a:solidFill>
              </a:rPr>
              <a:t>蕴含式</a:t>
            </a:r>
            <a:r>
              <a:rPr lang="zh-CN" altLang="en-US" sz="2800" dirty="0"/>
              <a:t>，记作</a:t>
            </a:r>
            <a:r>
              <a:rPr lang="en-US" altLang="zh-CN" sz="2800" i="1" dirty="0" err="1"/>
              <a:t>p</a:t>
            </a:r>
            <a:r>
              <a:rPr lang="en-US" altLang="zh-CN" sz="2800" dirty="0" err="1"/>
              <a:t>→</a:t>
            </a:r>
            <a:r>
              <a:rPr lang="en-US" altLang="zh-CN" sz="2800" i="1" dirty="0" err="1"/>
              <a:t>q</a:t>
            </a:r>
            <a:r>
              <a:rPr lang="zh-CN" altLang="en-US" sz="2800" dirty="0"/>
              <a:t>，其中 </a:t>
            </a:r>
            <a:r>
              <a:rPr lang="en-US" altLang="zh-CN" sz="2800" i="1" dirty="0"/>
              <a:t>p </a:t>
            </a:r>
            <a:r>
              <a:rPr lang="zh-CN" altLang="en-US" sz="2800" dirty="0"/>
              <a:t>称为</a:t>
            </a:r>
            <a:r>
              <a:rPr lang="zh-CN" altLang="en-US" sz="2800" dirty="0">
                <a:solidFill>
                  <a:srgbClr val="FF0000"/>
                </a:solidFill>
              </a:rPr>
              <a:t>前件</a:t>
            </a:r>
            <a:r>
              <a:rPr lang="en-US" altLang="zh-CN" sz="2800" dirty="0"/>
              <a:t>(</a:t>
            </a:r>
            <a:r>
              <a:rPr lang="zh-CN" altLang="en-US" sz="2800" dirty="0"/>
              <a:t>前项</a:t>
            </a:r>
            <a:r>
              <a:rPr lang="en-US" altLang="zh-CN" sz="2800" dirty="0"/>
              <a:t>, </a:t>
            </a:r>
            <a:r>
              <a:rPr lang="zh-CN" altLang="en-US" sz="2800" dirty="0"/>
              <a:t>条件</a:t>
            </a:r>
            <a:r>
              <a:rPr lang="en-US" altLang="zh-CN" sz="2800" dirty="0"/>
              <a:t>), </a:t>
            </a:r>
            <a:r>
              <a:rPr lang="en-US" altLang="zh-CN" sz="2800" i="1" dirty="0"/>
              <a:t>q </a:t>
            </a:r>
            <a:r>
              <a:rPr lang="zh-CN" altLang="en-US" sz="2800" dirty="0"/>
              <a:t>称为</a:t>
            </a:r>
            <a:r>
              <a:rPr lang="zh-CN" altLang="en-US" sz="2800" dirty="0">
                <a:solidFill>
                  <a:srgbClr val="FF0000"/>
                </a:solidFill>
              </a:rPr>
              <a:t>后件</a:t>
            </a:r>
            <a:r>
              <a:rPr lang="en-US" altLang="zh-CN" sz="2800" dirty="0"/>
              <a:t>(</a:t>
            </a:r>
            <a:r>
              <a:rPr lang="zh-CN" altLang="en-US" sz="2800" dirty="0"/>
              <a:t>后项</a:t>
            </a:r>
            <a:r>
              <a:rPr lang="en-US" altLang="zh-CN" sz="2800" dirty="0"/>
              <a:t>, </a:t>
            </a:r>
            <a:r>
              <a:rPr lang="zh-CN" altLang="en-US" sz="2800" dirty="0"/>
              <a:t>结论</a:t>
            </a:r>
            <a:r>
              <a:rPr lang="en-US" altLang="zh-CN" sz="2800" dirty="0"/>
              <a:t>)</a:t>
            </a:r>
            <a:r>
              <a:rPr lang="zh-CN" altLang="en-US" sz="2800" dirty="0"/>
              <a:t>，</a:t>
            </a:r>
            <a:r>
              <a:rPr lang="en-US" altLang="zh-CN" sz="2800" dirty="0"/>
              <a:t>→</a:t>
            </a:r>
            <a:r>
              <a:rPr lang="zh-CN" altLang="en-US" sz="2800" dirty="0"/>
              <a:t>称为</a:t>
            </a:r>
            <a:r>
              <a:rPr lang="zh-CN" altLang="en-US" sz="2800" dirty="0">
                <a:solidFill>
                  <a:srgbClr val="FF0000"/>
                </a:solidFill>
              </a:rPr>
              <a:t>蕴含联结词</a:t>
            </a:r>
            <a:r>
              <a:rPr lang="zh-CN" altLang="en-US" sz="2800" dirty="0"/>
              <a:t>。规定</a:t>
            </a:r>
            <a:r>
              <a:rPr lang="en-US" altLang="zh-CN" sz="2800" i="1" dirty="0" err="1"/>
              <a:t>p</a:t>
            </a:r>
            <a:r>
              <a:rPr lang="en-US" altLang="zh-CN" sz="2800" dirty="0" err="1">
                <a:sym typeface="Symbol" pitchFamily="2" charset="2"/>
              </a:rPr>
              <a:t></a:t>
            </a:r>
            <a:r>
              <a:rPr lang="en-US" altLang="zh-CN" sz="2800" i="1" dirty="0" err="1"/>
              <a:t>q</a:t>
            </a:r>
            <a:r>
              <a:rPr lang="zh-CN" altLang="en-US" sz="2800" dirty="0"/>
              <a:t>为</a:t>
            </a:r>
            <a:r>
              <a:rPr lang="en-US" altLang="zh-CN" sz="2800" dirty="0"/>
              <a:t>0 </a:t>
            </a:r>
            <a:r>
              <a:rPr lang="zh-CN" altLang="en-US" sz="2800" dirty="0"/>
              <a:t>当且仅当 </a:t>
            </a:r>
            <a:r>
              <a:rPr lang="en-US" altLang="zh-CN" sz="2800" i="1" dirty="0"/>
              <a:t>p</a:t>
            </a:r>
            <a:r>
              <a:rPr lang="zh-CN" altLang="en-US" sz="2800" dirty="0"/>
              <a:t>为</a:t>
            </a:r>
            <a:r>
              <a:rPr lang="en-US" altLang="zh-CN" sz="2800" dirty="0"/>
              <a:t>1,  </a:t>
            </a:r>
            <a:r>
              <a:rPr lang="en-US" altLang="zh-CN" sz="2800" i="1" dirty="0"/>
              <a:t>q </a:t>
            </a:r>
            <a:r>
              <a:rPr lang="zh-CN" altLang="en-US" sz="2800" dirty="0"/>
              <a:t>为</a:t>
            </a:r>
            <a:r>
              <a:rPr lang="en-US" altLang="zh-CN" sz="2800" dirty="0"/>
              <a:t>0</a:t>
            </a:r>
            <a:r>
              <a:rPr lang="en-US" altLang="zh-CN" sz="2800" i="1" dirty="0"/>
              <a:t>.</a:t>
            </a:r>
          </a:p>
        </p:txBody>
      </p:sp>
      <p:graphicFrame>
        <p:nvGraphicFramePr>
          <p:cNvPr id="138315" name="Group 75">
            <a:extLst>
              <a:ext uri="{FF2B5EF4-FFF2-40B4-BE49-F238E27FC236}">
                <a16:creationId xmlns:a16="http://schemas.microsoft.com/office/drawing/2014/main" id="{B2D721C2-DBDC-42D4-AC7B-B6FCB9966723}"/>
              </a:ext>
            </a:extLst>
          </p:cNvPr>
          <p:cNvGraphicFramePr>
            <a:graphicFrameLocks noGrp="1"/>
          </p:cNvGraphicFramePr>
          <p:nvPr>
            <p:ph sz="half" idx="2"/>
            <p:extLst>
              <p:ext uri="{D42A27DB-BD31-4B8C-83A1-F6EECF244321}">
                <p14:modId xmlns:p14="http://schemas.microsoft.com/office/powerpoint/2010/main" val="2875831079"/>
              </p:ext>
            </p:extLst>
          </p:nvPr>
        </p:nvGraphicFramePr>
        <p:xfrm>
          <a:off x="971550" y="3933433"/>
          <a:ext cx="7200900" cy="2651125"/>
        </p:xfrm>
        <a:graphic>
          <a:graphicData uri="http://schemas.openxmlformats.org/drawingml/2006/table">
            <a:tbl>
              <a:tblPr/>
              <a:tblGrid>
                <a:gridCol w="2397125">
                  <a:extLst>
                    <a:ext uri="{9D8B030D-6E8A-4147-A177-3AD203B41FA5}">
                      <a16:colId xmlns:a16="http://schemas.microsoft.com/office/drawing/2014/main" val="20000"/>
                    </a:ext>
                  </a:extLst>
                </a:gridCol>
                <a:gridCol w="2401888">
                  <a:extLst>
                    <a:ext uri="{9D8B030D-6E8A-4147-A177-3AD203B41FA5}">
                      <a16:colId xmlns:a16="http://schemas.microsoft.com/office/drawing/2014/main" val="20001"/>
                    </a:ext>
                  </a:extLst>
                </a:gridCol>
                <a:gridCol w="2401887">
                  <a:extLst>
                    <a:ext uri="{9D8B030D-6E8A-4147-A177-3AD203B41FA5}">
                      <a16:colId xmlns:a16="http://schemas.microsoft.com/office/drawing/2014/main" val="20002"/>
                    </a:ext>
                  </a:extLst>
                </a:gridCol>
              </a:tblGrid>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rgbClr val="FFFF00"/>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rgbClr val="FFFF00"/>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rgbClr val="FF0000"/>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rgbClr val="FF0000"/>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rgbClr val="FF0000"/>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tx2">
                        <a:lumMod val="20000"/>
                        <a:lumOff val="80000"/>
                      </a:schemeClr>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rgbClr val="FF0000"/>
                          </a:solidFill>
                          <a:effectLst>
                            <a:outerShdw blurRad="38100" dist="38100" dir="2700000" algn="tl">
                              <a:srgbClr val="000000"/>
                            </a:outerShdw>
                          </a:effectLst>
                          <a:latin typeface="Times New Roman" charset="0"/>
                          <a:ea typeface="黑体" charset="-122"/>
                        </a:rPr>
                        <a:t>1</a:t>
                      </a:r>
                    </a:p>
                  </a:txBody>
                  <a:tcPr marT="45700" marB="45700" horzOverflow="overflow">
                    <a:lnL w="12700" cap="flat" cmpd="sng" algn="ctr">
                      <a:solidFill>
                        <a:srgbClr val="000066"/>
                      </a:solidFill>
                      <a:prstDash val="solid"/>
                      <a:miter lim="800000"/>
                      <a:headEnd type="none" w="med" len="med"/>
                      <a:tailEnd type="none" w="med" len="med"/>
                    </a:lnL>
                    <a:lnR w="12700" cap="flat" cmpd="sng" algn="ctr">
                      <a:solidFill>
                        <a:srgbClr val="000066"/>
                      </a:solidFill>
                      <a:prstDash val="solid"/>
                      <a:miter lim="800000"/>
                      <a:headEnd type="none" w="med" len="med"/>
                      <a:tailEnd type="none" w="med" len="med"/>
                    </a:lnR>
                    <a:lnT w="12700" cap="flat" cmpd="sng" algn="ctr">
                      <a:solidFill>
                        <a:srgbClr val="000066"/>
                      </a:solidFill>
                      <a:prstDash val="solid"/>
                      <a:miter lim="800000"/>
                      <a:headEnd type="none" w="med" len="med"/>
                      <a:tailEnd type="none" w="med" len="med"/>
                    </a:lnT>
                    <a:lnB w="12700" cap="flat" cmpd="sng" algn="ctr">
                      <a:solidFill>
                        <a:srgbClr val="000066"/>
                      </a:solidFill>
                      <a:prstDash val="solid"/>
                      <a:miter lim="800000"/>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46110" name="幻灯片编号占位符 4">
            <a:extLst>
              <a:ext uri="{FF2B5EF4-FFF2-40B4-BE49-F238E27FC236}">
                <a16:creationId xmlns:a16="http://schemas.microsoft.com/office/drawing/2014/main" id="{CCC9BB93-181F-6F44-B55F-C297C4B5E0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9A99B42B-045E-C240-B07C-2EBC6215B88F}" type="slidenum">
              <a:rPr lang="en-US" altLang="zh-CN" sz="1400" b="0" smtClean="0">
                <a:ea typeface="宋体" panose="02010600030101010101" pitchFamily="2" charset="-122"/>
              </a:rPr>
              <a:pPr>
                <a:lnSpc>
                  <a:spcPct val="100000"/>
                </a:lnSpc>
                <a:spcBef>
                  <a:spcPct val="0"/>
                </a:spcBef>
                <a:buClrTx/>
                <a:buSzTx/>
                <a:buFontTx/>
                <a:buNone/>
              </a:pPr>
              <a:t>34</a:t>
            </a:fld>
            <a:endParaRPr lang="en-US" altLang="zh-CN" sz="1400" b="0">
              <a:ea typeface="宋体" panose="02010600030101010101" pitchFamily="2" charset="-122"/>
            </a:endParaRPr>
          </a:p>
        </p:txBody>
      </p:sp>
    </p:spTree>
    <p:extLst>
      <p:ext uri="{BB962C8B-B14F-4D97-AF65-F5344CB8AC3E}">
        <p14:creationId xmlns:p14="http://schemas.microsoft.com/office/powerpoint/2010/main" val="1306180335"/>
      </p:ext>
    </p:extLst>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a:extLst>
              <a:ext uri="{FF2B5EF4-FFF2-40B4-BE49-F238E27FC236}">
                <a16:creationId xmlns:a16="http://schemas.microsoft.com/office/drawing/2014/main" id="{3734D284-4BE4-694A-BC84-1FA68B60488B}"/>
              </a:ext>
            </a:extLst>
          </p:cNvPr>
          <p:cNvSpPr>
            <a:spLocks noGrp="1" noRot="1" noChangeArrowheads="1"/>
          </p:cNvSpPr>
          <p:nvPr>
            <p:ph type="title"/>
          </p:nvPr>
        </p:nvSpPr>
        <p:spPr/>
        <p:txBody>
          <a:bodyPr/>
          <a:lstStyle/>
          <a:p>
            <a:pPr eaLnBrk="1" hangingPunct="1"/>
            <a:r>
              <a:rPr lang="en-US" altLang="zh-CN" sz="3600" dirty="0">
                <a:latin typeface="黑体" panose="02010609060101010101" pitchFamily="49" charset="-122"/>
              </a:rPr>
              <a:t>4.</a:t>
            </a:r>
            <a:r>
              <a:rPr lang="zh-CN" altLang="en-US" sz="3600" dirty="0">
                <a:latin typeface="黑体" panose="02010609060101010101" pitchFamily="49" charset="-122"/>
              </a:rPr>
              <a:t>条件</a:t>
            </a:r>
            <a:r>
              <a:rPr lang="en-US" altLang="zh-CN" sz="3600" dirty="0">
                <a:latin typeface="黑体" panose="02010609060101010101" pitchFamily="49" charset="-122"/>
              </a:rPr>
              <a:t>—</a:t>
            </a:r>
            <a:r>
              <a:rPr lang="zh-CN" altLang="en-US" sz="3600" dirty="0">
                <a:latin typeface="黑体" panose="02010609060101010101" pitchFamily="49" charset="-122"/>
              </a:rPr>
              <a:t>例题</a:t>
            </a:r>
          </a:p>
        </p:txBody>
      </p:sp>
      <p:sp>
        <p:nvSpPr>
          <p:cNvPr id="47107" name="幻灯片编号占位符 2">
            <a:extLst>
              <a:ext uri="{FF2B5EF4-FFF2-40B4-BE49-F238E27FC236}">
                <a16:creationId xmlns:a16="http://schemas.microsoft.com/office/drawing/2014/main" id="{25B18669-785D-C94C-958B-8EC03AD2CD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8E622836-83E1-5F46-8107-09A4494B57E8}" type="slidenum">
              <a:rPr lang="en-US" altLang="zh-CN" sz="1400" b="0" smtClean="0">
                <a:ea typeface="宋体" panose="02010600030101010101" pitchFamily="2" charset="-122"/>
              </a:rPr>
              <a:pPr>
                <a:lnSpc>
                  <a:spcPct val="100000"/>
                </a:lnSpc>
                <a:spcBef>
                  <a:spcPct val="0"/>
                </a:spcBef>
                <a:buClrTx/>
                <a:buSzTx/>
                <a:buFontTx/>
                <a:buNone/>
              </a:pPr>
              <a:t>35</a:t>
            </a:fld>
            <a:endParaRPr lang="en-US" altLang="zh-CN" sz="1400" b="0">
              <a:ea typeface="宋体" panose="02010600030101010101" pitchFamily="2" charset="-122"/>
            </a:endParaRPr>
          </a:p>
        </p:txBody>
      </p:sp>
      <p:sp>
        <p:nvSpPr>
          <p:cNvPr id="33796" name="Rectangle 4">
            <a:extLst>
              <a:ext uri="{FF2B5EF4-FFF2-40B4-BE49-F238E27FC236}">
                <a16:creationId xmlns:a16="http://schemas.microsoft.com/office/drawing/2014/main" id="{0C83D5B1-7FA0-4EEF-86AC-6FF43FA17638}"/>
              </a:ext>
            </a:extLst>
          </p:cNvPr>
          <p:cNvSpPr>
            <a:spLocks noChangeArrowheads="1"/>
          </p:cNvSpPr>
          <p:nvPr/>
        </p:nvSpPr>
        <p:spPr bwMode="auto">
          <a:xfrm>
            <a:off x="323850" y="1421825"/>
            <a:ext cx="8534400" cy="5040313"/>
          </a:xfrm>
          <a:prstGeom prst="rect">
            <a:avLst/>
          </a:prstGeom>
          <a:noFill/>
          <a:ln w="28575">
            <a:noFill/>
            <a:miter lim="800000"/>
            <a:headEnd/>
            <a:tailEnd/>
          </a:ln>
          <a:effec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20000"/>
              </a:spcBef>
              <a:buClrTx/>
              <a:buSzTx/>
              <a:buFontTx/>
              <a:buNone/>
            </a:pPr>
            <a:r>
              <a:rPr lang="zh-CN" altLang="en-US" dirty="0">
                <a:solidFill>
                  <a:srgbClr val="000000"/>
                </a:solidFill>
              </a:rPr>
              <a:t>例</a:t>
            </a:r>
            <a:r>
              <a:rPr lang="en-US" altLang="zh-CN" dirty="0">
                <a:solidFill>
                  <a:srgbClr val="000000"/>
                </a:solidFill>
              </a:rPr>
              <a:t>6   </a:t>
            </a:r>
            <a:r>
              <a:rPr lang="zh-CN" altLang="en-US" dirty="0">
                <a:solidFill>
                  <a:srgbClr val="000000"/>
                </a:solidFill>
              </a:rPr>
              <a:t>将下列命题符号化</a:t>
            </a:r>
            <a:r>
              <a:rPr lang="en-US" altLang="zh-CN" dirty="0">
                <a:solidFill>
                  <a:srgbClr val="000000"/>
                </a:solidFill>
              </a:rPr>
              <a:t>.</a:t>
            </a:r>
          </a:p>
          <a:p>
            <a:pPr eaLnBrk="1" hangingPunct="1">
              <a:lnSpc>
                <a:spcPct val="100000"/>
              </a:lnSpc>
              <a:spcBef>
                <a:spcPct val="20000"/>
              </a:spcBef>
              <a:buClrTx/>
              <a:buSzTx/>
              <a:buFontTx/>
              <a:buNone/>
            </a:pPr>
            <a:r>
              <a:rPr lang="en-US" altLang="zh-CN" dirty="0">
                <a:solidFill>
                  <a:srgbClr val="000000"/>
                </a:solidFill>
              </a:rPr>
              <a:t> (1) </a:t>
            </a:r>
            <a:r>
              <a:rPr lang="zh-CN" altLang="en-US" dirty="0">
                <a:solidFill>
                  <a:srgbClr val="000000"/>
                </a:solidFill>
              </a:rPr>
              <a:t>如果我借到这本书</a:t>
            </a:r>
            <a:r>
              <a:rPr lang="en-US" altLang="zh-CN" dirty="0">
                <a:solidFill>
                  <a:srgbClr val="000000"/>
                </a:solidFill>
              </a:rPr>
              <a:t>,  </a:t>
            </a:r>
            <a:r>
              <a:rPr lang="zh-CN" altLang="en-US" dirty="0">
                <a:solidFill>
                  <a:srgbClr val="000000"/>
                </a:solidFill>
              </a:rPr>
              <a:t>今夜就读完它</a:t>
            </a:r>
            <a:r>
              <a:rPr lang="en-US" altLang="zh-CN" dirty="0">
                <a:solidFill>
                  <a:srgbClr val="000000"/>
                </a:solidFill>
              </a:rPr>
              <a:t>.</a:t>
            </a:r>
          </a:p>
          <a:p>
            <a:pPr eaLnBrk="1" hangingPunct="1">
              <a:lnSpc>
                <a:spcPct val="100000"/>
              </a:lnSpc>
              <a:spcBef>
                <a:spcPct val="20000"/>
              </a:spcBef>
              <a:buClrTx/>
              <a:buSzTx/>
              <a:buFontTx/>
              <a:buNone/>
            </a:pPr>
            <a:r>
              <a:rPr lang="zh-CN" altLang="en-US" dirty="0">
                <a:solidFill>
                  <a:schemeClr val="tx2"/>
                </a:solidFill>
                <a:latin typeface="FangSong" panose="02010609060101010101" pitchFamily="49" charset="-122"/>
                <a:ea typeface="FangSong" panose="02010609060101010101" pitchFamily="49" charset="-122"/>
              </a:rPr>
              <a:t>   解 </a:t>
            </a:r>
            <a:r>
              <a:rPr lang="en-US" altLang="zh-CN" i="1" dirty="0">
                <a:solidFill>
                  <a:schemeClr val="tx2"/>
                </a:solidFill>
                <a:latin typeface="+mn-lt"/>
                <a:ea typeface="FangSong" panose="02010609060101010101" pitchFamily="49" charset="-122"/>
              </a:rPr>
              <a:t>p</a:t>
            </a:r>
            <a:r>
              <a:rPr lang="en-US" altLang="zh-CN" dirty="0">
                <a:solidFill>
                  <a:schemeClr val="tx2"/>
                </a:solidFill>
                <a:latin typeface="+mn-lt"/>
                <a:ea typeface="FangSong" panose="02010609060101010101" pitchFamily="49" charset="-122"/>
              </a:rPr>
              <a:t>: </a:t>
            </a:r>
            <a:r>
              <a:rPr lang="zh-CN" altLang="en-US" dirty="0">
                <a:solidFill>
                  <a:schemeClr val="tx2"/>
                </a:solidFill>
                <a:latin typeface="+mn-lt"/>
                <a:ea typeface="FangSong" panose="02010609060101010101" pitchFamily="49" charset="-122"/>
              </a:rPr>
              <a:t>我借到这本书</a:t>
            </a:r>
            <a:r>
              <a:rPr lang="en-US" altLang="zh-CN" dirty="0">
                <a:solidFill>
                  <a:schemeClr val="tx2"/>
                </a:solidFill>
                <a:latin typeface="+mn-lt"/>
                <a:ea typeface="FangSong" panose="02010609060101010101" pitchFamily="49" charset="-122"/>
              </a:rPr>
              <a:t>,  </a:t>
            </a:r>
            <a:r>
              <a:rPr lang="en-US" altLang="zh-CN" i="1" dirty="0">
                <a:solidFill>
                  <a:schemeClr val="tx2"/>
                </a:solidFill>
                <a:latin typeface="+mn-lt"/>
                <a:ea typeface="FangSong" panose="02010609060101010101" pitchFamily="49" charset="-122"/>
              </a:rPr>
              <a:t>q</a:t>
            </a:r>
            <a:r>
              <a:rPr lang="en-US" altLang="zh-CN" dirty="0">
                <a:solidFill>
                  <a:schemeClr val="tx2"/>
                </a:solidFill>
                <a:latin typeface="+mn-lt"/>
                <a:ea typeface="FangSong" panose="02010609060101010101" pitchFamily="49" charset="-122"/>
              </a:rPr>
              <a:t>: </a:t>
            </a:r>
            <a:r>
              <a:rPr lang="zh-CN" altLang="en-US" dirty="0">
                <a:solidFill>
                  <a:schemeClr val="tx2"/>
                </a:solidFill>
                <a:latin typeface="+mn-lt"/>
                <a:ea typeface="FangSong" panose="02010609060101010101" pitchFamily="49" charset="-122"/>
              </a:rPr>
              <a:t>我今夜读完这本书</a:t>
            </a:r>
            <a:r>
              <a:rPr lang="en-US" altLang="zh-CN" dirty="0">
                <a:solidFill>
                  <a:schemeClr val="tx2"/>
                </a:solidFill>
                <a:latin typeface="+mn-lt"/>
                <a:ea typeface="FangSong" panose="02010609060101010101" pitchFamily="49" charset="-122"/>
              </a:rPr>
              <a:t>.</a:t>
            </a:r>
          </a:p>
          <a:p>
            <a:pPr eaLnBrk="1" hangingPunct="1">
              <a:lnSpc>
                <a:spcPct val="100000"/>
              </a:lnSpc>
              <a:spcBef>
                <a:spcPct val="20000"/>
              </a:spcBef>
              <a:buClrTx/>
              <a:buSzTx/>
              <a:buFontTx/>
              <a:buNone/>
            </a:pPr>
            <a:r>
              <a:rPr lang="zh-CN" altLang="en-US" dirty="0">
                <a:solidFill>
                  <a:schemeClr val="tx2"/>
                </a:solidFill>
                <a:latin typeface="+mn-lt"/>
                <a:ea typeface="FangSong" panose="02010609060101010101" pitchFamily="49" charset="-122"/>
              </a:rPr>
              <a:t>         符号化为：</a:t>
            </a:r>
            <a:r>
              <a:rPr lang="en-US" altLang="zh-CN" i="1" dirty="0" err="1">
                <a:solidFill>
                  <a:schemeClr val="tx2"/>
                </a:solidFill>
                <a:latin typeface="+mn-lt"/>
                <a:ea typeface="FangSong" panose="02010609060101010101" pitchFamily="49" charset="-122"/>
              </a:rPr>
              <a:t>p→q</a:t>
            </a:r>
            <a:endParaRPr lang="en-US" altLang="zh-CN" i="1" dirty="0">
              <a:solidFill>
                <a:schemeClr val="tx2"/>
              </a:solidFill>
              <a:latin typeface="+mn-lt"/>
              <a:ea typeface="FangSong" panose="02010609060101010101" pitchFamily="49" charset="-122"/>
            </a:endParaRPr>
          </a:p>
          <a:p>
            <a:pPr eaLnBrk="1" hangingPunct="1">
              <a:lnSpc>
                <a:spcPct val="100000"/>
              </a:lnSpc>
              <a:spcBef>
                <a:spcPct val="20000"/>
              </a:spcBef>
              <a:buClrTx/>
              <a:buSzTx/>
              <a:buFontTx/>
              <a:buNone/>
            </a:pPr>
            <a:r>
              <a:rPr lang="en-US" altLang="zh-CN" dirty="0">
                <a:solidFill>
                  <a:srgbClr val="000000"/>
                </a:solidFill>
              </a:rPr>
              <a:t> (2) </a:t>
            </a:r>
            <a:r>
              <a:rPr lang="zh-CN" altLang="en-US" dirty="0">
                <a:solidFill>
                  <a:srgbClr val="000000"/>
                </a:solidFill>
              </a:rPr>
              <a:t>如果 </a:t>
            </a:r>
            <a:r>
              <a:rPr lang="en-US" altLang="zh-CN" dirty="0">
                <a:solidFill>
                  <a:srgbClr val="000000"/>
                </a:solidFill>
              </a:rPr>
              <a:t>3+3=5, </a:t>
            </a:r>
            <a:r>
              <a:rPr lang="zh-CN" altLang="en-US" dirty="0">
                <a:solidFill>
                  <a:srgbClr val="000000"/>
                </a:solidFill>
              </a:rPr>
              <a:t>那么雪是白的</a:t>
            </a:r>
            <a:r>
              <a:rPr lang="en-US" altLang="zh-CN" dirty="0">
                <a:solidFill>
                  <a:srgbClr val="000000"/>
                </a:solidFill>
              </a:rPr>
              <a:t>.</a:t>
            </a:r>
          </a:p>
          <a:p>
            <a:pPr eaLnBrk="1" hangingPunct="1">
              <a:lnSpc>
                <a:spcPct val="100000"/>
              </a:lnSpc>
              <a:spcBef>
                <a:spcPct val="0"/>
              </a:spcBef>
              <a:buClrTx/>
              <a:buSzTx/>
              <a:buFontTx/>
              <a:buNone/>
            </a:pPr>
            <a:r>
              <a:rPr lang="zh-CN" altLang="en-US" dirty="0">
                <a:solidFill>
                  <a:schemeClr val="tx2"/>
                </a:solidFill>
                <a:latin typeface="FangSong" panose="02010609060101010101" pitchFamily="49" charset="-122"/>
                <a:ea typeface="FangSong" panose="02010609060101010101" pitchFamily="49" charset="-122"/>
              </a:rPr>
              <a:t>   解 </a:t>
            </a:r>
            <a:r>
              <a:rPr lang="en-US" altLang="zh-CN" i="1" dirty="0">
                <a:solidFill>
                  <a:schemeClr val="tx2"/>
                </a:solidFill>
                <a:latin typeface="+mn-lt"/>
                <a:ea typeface="FangSong" panose="02010609060101010101" pitchFamily="49" charset="-122"/>
              </a:rPr>
              <a:t>p</a:t>
            </a:r>
            <a:r>
              <a:rPr lang="en-US" altLang="zh-CN" dirty="0">
                <a:solidFill>
                  <a:schemeClr val="tx2"/>
                </a:solidFill>
                <a:latin typeface="+mn-lt"/>
                <a:ea typeface="FangSong" panose="02010609060101010101" pitchFamily="49" charset="-122"/>
              </a:rPr>
              <a:t>: 3+3=5,   </a:t>
            </a:r>
            <a:r>
              <a:rPr lang="en-US" altLang="zh-CN" i="1" dirty="0">
                <a:solidFill>
                  <a:schemeClr val="tx2"/>
                </a:solidFill>
                <a:latin typeface="+mn-lt"/>
                <a:ea typeface="FangSong" panose="02010609060101010101" pitchFamily="49" charset="-122"/>
              </a:rPr>
              <a:t>q</a:t>
            </a:r>
            <a:r>
              <a:rPr lang="en-US" altLang="zh-CN" dirty="0">
                <a:solidFill>
                  <a:schemeClr val="tx2"/>
                </a:solidFill>
                <a:latin typeface="+mn-lt"/>
                <a:ea typeface="FangSong" panose="02010609060101010101" pitchFamily="49" charset="-122"/>
              </a:rPr>
              <a:t>: </a:t>
            </a:r>
            <a:r>
              <a:rPr lang="zh-CN" altLang="en-US" dirty="0">
                <a:solidFill>
                  <a:schemeClr val="tx2"/>
                </a:solidFill>
                <a:latin typeface="+mn-lt"/>
                <a:ea typeface="FangSong" panose="02010609060101010101" pitchFamily="49" charset="-122"/>
              </a:rPr>
              <a:t>雪是白的</a:t>
            </a:r>
            <a:r>
              <a:rPr lang="en-US" altLang="zh-CN" dirty="0">
                <a:solidFill>
                  <a:schemeClr val="tx2"/>
                </a:solidFill>
                <a:latin typeface="+mn-lt"/>
                <a:ea typeface="FangSong" panose="02010609060101010101" pitchFamily="49" charset="-122"/>
              </a:rPr>
              <a:t>.</a:t>
            </a:r>
            <a:r>
              <a:rPr lang="zh-CN" altLang="en-US" dirty="0">
                <a:solidFill>
                  <a:schemeClr val="tx2"/>
                </a:solidFill>
                <a:latin typeface="+mn-lt"/>
                <a:ea typeface="FangSong" panose="02010609060101010101" pitchFamily="49" charset="-122"/>
              </a:rPr>
              <a:t>可符号化为：</a:t>
            </a:r>
            <a:endParaRPr lang="en-US" altLang="zh-CN" dirty="0">
              <a:solidFill>
                <a:schemeClr val="tx2"/>
              </a:solidFill>
              <a:latin typeface="+mn-lt"/>
              <a:ea typeface="FangSong" panose="02010609060101010101" pitchFamily="49" charset="-122"/>
            </a:endParaRPr>
          </a:p>
          <a:p>
            <a:pPr eaLnBrk="1" hangingPunct="1">
              <a:lnSpc>
                <a:spcPct val="100000"/>
              </a:lnSpc>
              <a:spcBef>
                <a:spcPct val="0"/>
              </a:spcBef>
              <a:buClrTx/>
              <a:buSzTx/>
              <a:buFontTx/>
              <a:buNone/>
            </a:pPr>
            <a:r>
              <a:rPr lang="en-US" altLang="zh-CN" i="1" dirty="0">
                <a:solidFill>
                  <a:schemeClr val="tx2"/>
                </a:solidFill>
                <a:latin typeface="+mn-lt"/>
                <a:ea typeface="FangSong" panose="02010609060101010101" pitchFamily="49" charset="-122"/>
              </a:rPr>
              <a:t>       </a:t>
            </a:r>
            <a:r>
              <a:rPr lang="zh-CN" altLang="en-US" i="1" dirty="0">
                <a:solidFill>
                  <a:schemeClr val="tx2"/>
                </a:solidFill>
                <a:latin typeface="+mn-lt"/>
                <a:ea typeface="FangSong" panose="02010609060101010101" pitchFamily="49" charset="-122"/>
              </a:rPr>
              <a:t>    </a:t>
            </a:r>
            <a:r>
              <a:rPr lang="en-US" altLang="zh-CN" i="1" dirty="0" err="1">
                <a:solidFill>
                  <a:schemeClr val="tx2"/>
                </a:solidFill>
                <a:latin typeface="+mn-lt"/>
                <a:ea typeface="FangSong" panose="02010609060101010101" pitchFamily="49" charset="-122"/>
              </a:rPr>
              <a:t>p→q</a:t>
            </a:r>
            <a:endParaRPr lang="en-US" altLang="zh-CN" i="1" dirty="0">
              <a:solidFill>
                <a:schemeClr val="tx2"/>
              </a:solidFill>
              <a:latin typeface="+mn-lt"/>
              <a:ea typeface="FangSong" panose="02010609060101010101" pitchFamily="49" charset="-122"/>
            </a:endParaRPr>
          </a:p>
          <a:p>
            <a:pPr eaLnBrk="1" hangingPunct="1">
              <a:lnSpc>
                <a:spcPct val="100000"/>
              </a:lnSpc>
              <a:spcBef>
                <a:spcPct val="20000"/>
              </a:spcBef>
              <a:buClrTx/>
              <a:buSzTx/>
              <a:buFontTx/>
              <a:buNone/>
            </a:pPr>
            <a:r>
              <a:rPr lang="en-US" altLang="zh-CN" dirty="0">
                <a:solidFill>
                  <a:srgbClr val="000000"/>
                </a:solidFill>
              </a:rPr>
              <a:t> (3) </a:t>
            </a:r>
            <a:r>
              <a:rPr lang="zh-CN" altLang="en-US" dirty="0">
                <a:solidFill>
                  <a:srgbClr val="000000"/>
                </a:solidFill>
              </a:rPr>
              <a:t>如果 </a:t>
            </a:r>
            <a:r>
              <a:rPr lang="en-US" altLang="zh-CN" dirty="0">
                <a:solidFill>
                  <a:srgbClr val="000000"/>
                </a:solidFill>
              </a:rPr>
              <a:t>3+3=5, </a:t>
            </a:r>
            <a:r>
              <a:rPr lang="zh-CN" altLang="en-US" dirty="0">
                <a:solidFill>
                  <a:srgbClr val="000000"/>
                </a:solidFill>
              </a:rPr>
              <a:t>那么雪是黑的</a:t>
            </a:r>
            <a:r>
              <a:rPr lang="en-US" altLang="zh-CN" dirty="0">
                <a:solidFill>
                  <a:srgbClr val="000000"/>
                </a:solidFill>
              </a:rPr>
              <a:t>.</a:t>
            </a:r>
          </a:p>
          <a:p>
            <a:pPr eaLnBrk="1" hangingPunct="1">
              <a:lnSpc>
                <a:spcPct val="100000"/>
              </a:lnSpc>
              <a:spcBef>
                <a:spcPct val="0"/>
              </a:spcBef>
              <a:buClrTx/>
              <a:buSzTx/>
              <a:buFontTx/>
              <a:buNone/>
            </a:pPr>
            <a:r>
              <a:rPr lang="en-US" altLang="zh-CN" dirty="0">
                <a:solidFill>
                  <a:srgbClr val="000000"/>
                </a:solidFill>
              </a:rPr>
              <a:t>      </a:t>
            </a:r>
            <a:r>
              <a:rPr lang="zh-CN" altLang="en-US" dirty="0">
                <a:solidFill>
                  <a:schemeClr val="tx2"/>
                </a:solidFill>
                <a:latin typeface="FangSong" panose="02010609060101010101" pitchFamily="49" charset="-122"/>
                <a:ea typeface="FangSong" panose="02010609060101010101" pitchFamily="49" charset="-122"/>
              </a:rPr>
              <a:t>解 </a:t>
            </a:r>
            <a:r>
              <a:rPr lang="en-US" altLang="zh-CN" dirty="0">
                <a:solidFill>
                  <a:srgbClr val="000000"/>
                </a:solidFill>
              </a:rPr>
              <a:t> </a:t>
            </a:r>
            <a:r>
              <a:rPr lang="en-US" altLang="zh-CN" i="1" dirty="0">
                <a:solidFill>
                  <a:schemeClr val="tx2"/>
                </a:solidFill>
                <a:latin typeface="+mn-lt"/>
                <a:ea typeface="FangSong" panose="02010609060101010101" pitchFamily="49" charset="-122"/>
              </a:rPr>
              <a:t>p</a:t>
            </a:r>
            <a:r>
              <a:rPr lang="en-US" altLang="zh-CN" dirty="0">
                <a:solidFill>
                  <a:schemeClr val="tx2"/>
                </a:solidFill>
                <a:latin typeface="+mn-lt"/>
                <a:ea typeface="FangSong" panose="02010609060101010101" pitchFamily="49" charset="-122"/>
              </a:rPr>
              <a:t>: 3+3=5,   </a:t>
            </a:r>
            <a:r>
              <a:rPr lang="en-US" altLang="zh-CN" i="1" dirty="0">
                <a:solidFill>
                  <a:schemeClr val="tx2"/>
                </a:solidFill>
                <a:latin typeface="+mn-lt"/>
                <a:ea typeface="FangSong" panose="02010609060101010101" pitchFamily="49" charset="-122"/>
              </a:rPr>
              <a:t>q</a:t>
            </a:r>
            <a:r>
              <a:rPr lang="en-US" altLang="zh-CN" dirty="0">
                <a:solidFill>
                  <a:schemeClr val="tx2"/>
                </a:solidFill>
                <a:latin typeface="+mn-lt"/>
                <a:ea typeface="FangSong" panose="02010609060101010101" pitchFamily="49" charset="-122"/>
              </a:rPr>
              <a:t>: </a:t>
            </a:r>
            <a:r>
              <a:rPr lang="zh-CN" altLang="en-US" dirty="0">
                <a:solidFill>
                  <a:schemeClr val="tx2"/>
                </a:solidFill>
                <a:latin typeface="+mn-lt"/>
                <a:ea typeface="FangSong" panose="02010609060101010101" pitchFamily="49" charset="-122"/>
              </a:rPr>
              <a:t>雪是白的</a:t>
            </a:r>
            <a:r>
              <a:rPr lang="en-US" altLang="zh-CN" dirty="0">
                <a:solidFill>
                  <a:schemeClr val="tx2"/>
                </a:solidFill>
                <a:latin typeface="+mn-lt"/>
                <a:ea typeface="FangSong" panose="02010609060101010101" pitchFamily="49" charset="-122"/>
              </a:rPr>
              <a:t>.</a:t>
            </a:r>
            <a:r>
              <a:rPr lang="zh-CN" altLang="en-US" dirty="0">
                <a:solidFill>
                  <a:schemeClr val="tx2"/>
                </a:solidFill>
                <a:latin typeface="+mn-lt"/>
                <a:ea typeface="FangSong" panose="02010609060101010101" pitchFamily="49" charset="-122"/>
              </a:rPr>
              <a:t>可符号化为：</a:t>
            </a:r>
            <a:endParaRPr lang="en-US" altLang="zh-CN" dirty="0">
              <a:solidFill>
                <a:schemeClr val="tx2"/>
              </a:solidFill>
              <a:latin typeface="+mn-lt"/>
              <a:ea typeface="FangSong" panose="02010609060101010101" pitchFamily="49" charset="-122"/>
            </a:endParaRPr>
          </a:p>
          <a:p>
            <a:pPr eaLnBrk="1" hangingPunct="1">
              <a:lnSpc>
                <a:spcPct val="100000"/>
              </a:lnSpc>
              <a:spcBef>
                <a:spcPct val="0"/>
              </a:spcBef>
              <a:buClrTx/>
              <a:buSzTx/>
              <a:buFontTx/>
              <a:buNone/>
            </a:pPr>
            <a:r>
              <a:rPr lang="en-US" altLang="zh-CN" dirty="0">
                <a:solidFill>
                  <a:schemeClr val="tx2"/>
                </a:solidFill>
                <a:latin typeface="+mn-lt"/>
                <a:ea typeface="FangSong" panose="02010609060101010101" pitchFamily="49" charset="-122"/>
              </a:rPr>
              <a:t>       </a:t>
            </a:r>
            <a:r>
              <a:rPr lang="zh-CN" altLang="en-US" dirty="0">
                <a:solidFill>
                  <a:schemeClr val="tx2"/>
                </a:solidFill>
                <a:latin typeface="+mn-lt"/>
                <a:ea typeface="FangSong" panose="02010609060101010101" pitchFamily="49" charset="-122"/>
              </a:rPr>
              <a:t>     </a:t>
            </a:r>
            <a:r>
              <a:rPr lang="en-US" altLang="zh-CN" i="1" dirty="0" err="1">
                <a:solidFill>
                  <a:schemeClr val="tx2"/>
                </a:solidFill>
                <a:latin typeface="+mn-lt"/>
                <a:ea typeface="FangSong" panose="02010609060101010101" pitchFamily="49" charset="-122"/>
              </a:rPr>
              <a:t>p→q</a:t>
            </a:r>
            <a:endParaRPr lang="en-US" altLang="zh-CN" i="1" dirty="0">
              <a:solidFill>
                <a:schemeClr val="tx2"/>
              </a:solidFill>
              <a:latin typeface="+mn-lt"/>
              <a:ea typeface="FangSong" panose="02010609060101010101" pitchFamily="49" charset="-122"/>
            </a:endParaRPr>
          </a:p>
        </p:txBody>
      </p:sp>
    </p:spTree>
    <p:extLst>
      <p:ext uri="{BB962C8B-B14F-4D97-AF65-F5344CB8AC3E}">
        <p14:creationId xmlns:p14="http://schemas.microsoft.com/office/powerpoint/2010/main" val="3101857174"/>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77E1C0E-834B-AA49-A941-2D46003BA98C}"/>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4</a:t>
            </a:r>
            <a:r>
              <a:rPr lang="en-US" altLang="zh-CN" sz="3600" dirty="0">
                <a:latin typeface="黑体" panose="02010609060101010101" pitchFamily="49" charset="-122"/>
              </a:rPr>
              <a:t>.</a:t>
            </a:r>
            <a:r>
              <a:rPr lang="zh-CN" altLang="en-US" sz="3600" dirty="0">
                <a:latin typeface="黑体" panose="02010609060101010101" pitchFamily="49" charset="-122"/>
              </a:rPr>
              <a:t>蕴含</a:t>
            </a:r>
          </a:p>
        </p:txBody>
      </p:sp>
      <p:sp>
        <p:nvSpPr>
          <p:cNvPr id="48131" name="幻灯片编号占位符 3">
            <a:extLst>
              <a:ext uri="{FF2B5EF4-FFF2-40B4-BE49-F238E27FC236}">
                <a16:creationId xmlns:a16="http://schemas.microsoft.com/office/drawing/2014/main" id="{3AF8238A-DC0E-BF49-8223-FC600A6585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400B8A77-8317-3E4E-B1F9-6D490F1EA9EC}" type="slidenum">
              <a:rPr lang="en-US" altLang="zh-CN" sz="1400" b="0" smtClean="0">
                <a:ea typeface="宋体" panose="02010600030101010101" pitchFamily="2" charset="-122"/>
              </a:rPr>
              <a:pPr>
                <a:lnSpc>
                  <a:spcPct val="100000"/>
                </a:lnSpc>
                <a:spcBef>
                  <a:spcPct val="0"/>
                </a:spcBef>
                <a:buClrTx/>
                <a:buSzTx/>
                <a:buFontTx/>
                <a:buNone/>
              </a:pPr>
              <a:t>36</a:t>
            </a:fld>
            <a:endParaRPr lang="en-US" altLang="zh-CN" sz="1400" b="0">
              <a:ea typeface="宋体" panose="02010600030101010101" pitchFamily="2" charset="-122"/>
            </a:endParaRPr>
          </a:p>
        </p:txBody>
      </p:sp>
      <p:sp>
        <p:nvSpPr>
          <p:cNvPr id="140293" name="Text Box 5">
            <a:extLst>
              <a:ext uri="{FF2B5EF4-FFF2-40B4-BE49-F238E27FC236}">
                <a16:creationId xmlns:a16="http://schemas.microsoft.com/office/drawing/2014/main" id="{EE8A5284-F1FB-45E5-8AC2-D8EB78E9CBE3}"/>
              </a:ext>
            </a:extLst>
          </p:cNvPr>
          <p:cNvSpPr txBox="1">
            <a:spLocks noChangeAspect="1" noChangeArrowheads="1"/>
          </p:cNvSpPr>
          <p:nvPr/>
        </p:nvSpPr>
        <p:spPr bwMode="auto">
          <a:xfrm>
            <a:off x="396081" y="1600849"/>
            <a:ext cx="8351837" cy="4094454"/>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55600" indent="-355600">
              <a:defRPr kumimoji="1" sz="2400" b="1">
                <a:solidFill>
                  <a:schemeClr val="tx1"/>
                </a:solidFill>
                <a:latin typeface="Times New Roman" panose="02020603050405020304" pitchFamily="18" charset="0"/>
                <a:ea typeface="宋体" panose="02010600030101010101" pitchFamily="2" charset="-122"/>
              </a:defRPr>
            </a:lvl1pPr>
            <a:lvl2pPr marL="1081088" indent="-457200">
              <a:defRPr kumimoji="1" sz="2400" b="1">
                <a:solidFill>
                  <a:schemeClr val="tx1"/>
                </a:solidFill>
                <a:latin typeface="Times New Roman" panose="02020603050405020304" pitchFamily="18" charset="0"/>
                <a:ea typeface="宋体" panose="02010600030101010101" pitchFamily="2" charset="-122"/>
              </a:defRPr>
            </a:lvl2pPr>
            <a:lvl3pPr marL="1717675" indent="-457200">
              <a:defRPr kumimoji="1" sz="2400" b="1">
                <a:solidFill>
                  <a:schemeClr val="tx1"/>
                </a:solidFill>
                <a:latin typeface="Times New Roman" panose="02020603050405020304" pitchFamily="18" charset="0"/>
                <a:ea typeface="宋体" panose="02010600030101010101" pitchFamily="2" charset="-122"/>
              </a:defRPr>
            </a:lvl3pPr>
            <a:lvl4pPr marL="2354263" indent="-457200">
              <a:defRPr kumimoji="1" sz="2400" b="1">
                <a:solidFill>
                  <a:schemeClr val="tx1"/>
                </a:solidFill>
                <a:latin typeface="Times New Roman" panose="02020603050405020304" pitchFamily="18" charset="0"/>
                <a:ea typeface="宋体" panose="02010600030101010101" pitchFamily="2" charset="-122"/>
              </a:defRPr>
            </a:lvl4pPr>
            <a:lvl5pPr marL="2990850" indent="-457200">
              <a:defRPr kumimoji="1" sz="2400" b="1">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ea typeface="黑体" panose="02010609060101010101" pitchFamily="49" charset="-122"/>
              </a:rPr>
              <a:t>注意</a:t>
            </a:r>
          </a:p>
          <a:p>
            <a:pPr eaLnBrk="1" hangingPunct="1">
              <a:spcBef>
                <a:spcPct val="15000"/>
              </a:spcBef>
            </a:pPr>
            <a:r>
              <a:rPr lang="en-US" altLang="zh-CN" sz="2800" dirty="0">
                <a:solidFill>
                  <a:schemeClr val="bg2"/>
                </a:solidFill>
                <a:ea typeface="黑体" panose="02010609060101010101" pitchFamily="49" charset="-122"/>
              </a:rPr>
              <a:t>1. </a:t>
            </a:r>
            <a:r>
              <a:rPr lang="zh-CN" altLang="en-US" sz="2800" dirty="0">
                <a:solidFill>
                  <a:schemeClr val="bg2"/>
                </a:solidFill>
                <a:ea typeface="黑体" panose="02010609060101010101" pitchFamily="49" charset="-122"/>
              </a:rPr>
              <a:t>自然语言中</a:t>
            </a: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a:t>
            </a:r>
            <a:r>
              <a:rPr lang="zh-CN" altLang="en-US" sz="2800" dirty="0">
                <a:solidFill>
                  <a:schemeClr val="bg2"/>
                </a:solidFill>
                <a:ea typeface="黑体" panose="02010609060101010101" pitchFamily="49" charset="-122"/>
              </a:rPr>
              <a:t>如果</a:t>
            </a:r>
            <a:r>
              <a:rPr lang="en-US" altLang="zh-CN" sz="2800" i="1" dirty="0">
                <a:solidFill>
                  <a:schemeClr val="bg2"/>
                </a:solidFill>
                <a:ea typeface="黑体" panose="02010609060101010101" pitchFamily="49" charset="-122"/>
              </a:rPr>
              <a:t>p, </a:t>
            </a:r>
            <a:r>
              <a:rPr lang="zh-CN" altLang="en-US" sz="2800" dirty="0">
                <a:solidFill>
                  <a:schemeClr val="bg2"/>
                </a:solidFill>
                <a:ea typeface="黑体" panose="02010609060101010101" pitchFamily="49" charset="-122"/>
              </a:rPr>
              <a:t>那么</a:t>
            </a:r>
            <a:r>
              <a:rPr lang="en-US" altLang="zh-CN" sz="2800" i="1" dirty="0">
                <a:solidFill>
                  <a:schemeClr val="bg2"/>
                </a:solidFill>
                <a:ea typeface="黑体" panose="02010609060101010101" pitchFamily="49" charset="-122"/>
              </a:rPr>
              <a:t>q”</a:t>
            </a:r>
            <a:r>
              <a:rPr lang="zh-CN" altLang="en-US" sz="2800" dirty="0">
                <a:solidFill>
                  <a:schemeClr val="bg2"/>
                </a:solidFill>
                <a:ea typeface="黑体" panose="02010609060101010101" pitchFamily="49" charset="-122"/>
              </a:rPr>
              <a:t>的 </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和</a:t>
            </a:r>
            <a:r>
              <a:rPr lang="en-US" altLang="zh-CN" sz="2800" i="1" dirty="0">
                <a:solidFill>
                  <a:schemeClr val="bg2"/>
                </a:solidFill>
                <a:ea typeface="黑体" panose="02010609060101010101" pitchFamily="49" charset="-122"/>
              </a:rPr>
              <a:t>q </a:t>
            </a:r>
            <a:r>
              <a:rPr lang="zh-CN" altLang="en-US" sz="2800" dirty="0">
                <a:solidFill>
                  <a:schemeClr val="bg2"/>
                </a:solidFill>
                <a:ea typeface="黑体" panose="02010609060101010101" pitchFamily="49" charset="-122"/>
              </a:rPr>
              <a:t>往往有内在联系</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数理逻辑中</a:t>
            </a:r>
            <a:r>
              <a:rPr lang="en-US" altLang="zh-CN" sz="2800" dirty="0">
                <a:solidFill>
                  <a:schemeClr val="bg2"/>
                </a:solidFill>
                <a:ea typeface="黑体" panose="02010609060101010101" pitchFamily="49" charset="-122"/>
              </a:rPr>
              <a:t>, </a:t>
            </a:r>
            <a:r>
              <a:rPr lang="en-US" altLang="zh-CN" sz="2800" i="1" dirty="0" err="1">
                <a:solidFill>
                  <a:schemeClr val="bg2"/>
                </a:solidFill>
                <a:ea typeface="黑体" panose="02010609060101010101" pitchFamily="49" charset="-122"/>
              </a:rPr>
              <a:t>p</a:t>
            </a:r>
            <a:r>
              <a:rPr lang="en-US" altLang="zh-CN" sz="2800" dirty="0" err="1">
                <a:solidFill>
                  <a:schemeClr val="bg2"/>
                </a:solidFill>
                <a:ea typeface="黑体" panose="02010609060101010101" pitchFamily="49" charset="-122"/>
                <a:sym typeface="Symbol" pitchFamily="2" charset="2"/>
              </a:rPr>
              <a:t></a:t>
            </a:r>
            <a:r>
              <a:rPr lang="en-US" altLang="zh-CN" sz="2800" i="1" dirty="0" err="1">
                <a:solidFill>
                  <a:schemeClr val="bg2"/>
                </a:solidFill>
                <a:ea typeface="黑体" panose="02010609060101010101" pitchFamily="49" charset="-122"/>
              </a:rPr>
              <a:t>q</a:t>
            </a:r>
            <a:r>
              <a:rPr lang="zh-CN" altLang="en-US" sz="2800" dirty="0">
                <a:solidFill>
                  <a:schemeClr val="bg2"/>
                </a:solidFill>
                <a:ea typeface="黑体" panose="02010609060101010101" pitchFamily="49" charset="-122"/>
              </a:rPr>
              <a:t>的 </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和</a:t>
            </a:r>
            <a:r>
              <a:rPr lang="en-US" altLang="zh-CN" sz="2800" i="1" dirty="0">
                <a:solidFill>
                  <a:schemeClr val="bg2"/>
                </a:solidFill>
                <a:ea typeface="黑体" panose="02010609060101010101" pitchFamily="49" charset="-122"/>
              </a:rPr>
              <a:t>q</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可以没有任何内在联系。</a:t>
            </a:r>
          </a:p>
          <a:p>
            <a:pPr eaLnBrk="1" hangingPunct="1">
              <a:lnSpc>
                <a:spcPct val="120000"/>
              </a:lnSpc>
              <a:spcBef>
                <a:spcPct val="30000"/>
              </a:spcBef>
            </a:pPr>
            <a:r>
              <a:rPr lang="en-US" altLang="zh-CN" sz="2800" dirty="0">
                <a:solidFill>
                  <a:schemeClr val="bg2"/>
                </a:solidFill>
                <a:ea typeface="黑体" panose="02010609060101010101" pitchFamily="49" charset="-122"/>
              </a:rPr>
              <a:t>2. </a:t>
            </a:r>
            <a:r>
              <a:rPr lang="zh-CN" altLang="en-US" sz="2800" dirty="0">
                <a:solidFill>
                  <a:schemeClr val="bg2"/>
                </a:solidFill>
                <a:ea typeface="黑体" panose="02010609060101010101" pitchFamily="49" charset="-122"/>
              </a:rPr>
              <a:t>自然科学中</a:t>
            </a:r>
            <a:r>
              <a:rPr lang="en-US" altLang="zh-CN" sz="2800" dirty="0">
                <a:solidFill>
                  <a:schemeClr val="bg2"/>
                </a:solidFill>
                <a:ea typeface="黑体" panose="02010609060101010101" pitchFamily="49" charset="-122"/>
              </a:rPr>
              <a:t>, “</a:t>
            </a:r>
            <a:r>
              <a:rPr lang="en-US" altLang="zh-CN" sz="2800" i="1" dirty="0" err="1">
                <a:solidFill>
                  <a:schemeClr val="bg2"/>
                </a:solidFill>
                <a:ea typeface="黑体" panose="02010609060101010101" pitchFamily="49" charset="-122"/>
              </a:rPr>
              <a:t>p</a:t>
            </a:r>
            <a:r>
              <a:rPr lang="en-US" altLang="zh-CN" sz="2800" dirty="0" err="1">
                <a:solidFill>
                  <a:schemeClr val="bg2"/>
                </a:solidFill>
                <a:ea typeface="黑体" panose="02010609060101010101" pitchFamily="49" charset="-122"/>
                <a:sym typeface="Symbol" pitchFamily="2" charset="2"/>
              </a:rPr>
              <a:t></a:t>
            </a:r>
            <a:r>
              <a:rPr lang="en-US" altLang="zh-CN" sz="2800" i="1" dirty="0" err="1">
                <a:solidFill>
                  <a:schemeClr val="bg2"/>
                </a:solidFill>
                <a:ea typeface="黑体" panose="02010609060101010101" pitchFamily="49" charset="-122"/>
              </a:rPr>
              <a:t>q</a:t>
            </a:r>
            <a:r>
              <a:rPr lang="en-US" altLang="zh-CN" sz="2800" dirty="0">
                <a:solidFill>
                  <a:schemeClr val="bg2"/>
                </a:solidFill>
                <a:ea typeface="黑体" panose="02010609060101010101" pitchFamily="49" charset="-122"/>
              </a:rPr>
              <a:t>”</a:t>
            </a:r>
            <a:r>
              <a:rPr lang="zh-CN" altLang="en-US" sz="2800" dirty="0">
                <a:solidFill>
                  <a:schemeClr val="bg2"/>
                </a:solidFill>
                <a:ea typeface="黑体" panose="02010609060101010101" pitchFamily="49" charset="-122"/>
              </a:rPr>
              <a:t>表达</a:t>
            </a:r>
            <a:r>
              <a:rPr lang="en-US" altLang="zh-CN" sz="2800" i="1" dirty="0">
                <a:solidFill>
                  <a:schemeClr val="bg2"/>
                </a:solidFill>
                <a:ea typeface="黑体" panose="02010609060101010101" pitchFamily="49" charset="-122"/>
              </a:rPr>
              <a:t>p</a:t>
            </a:r>
            <a:r>
              <a:rPr lang="zh-CN" altLang="en-US" sz="2800" dirty="0">
                <a:solidFill>
                  <a:schemeClr val="bg2"/>
                </a:solidFill>
                <a:ea typeface="黑体" panose="02010609060101010101" pitchFamily="49" charset="-122"/>
              </a:rPr>
              <a:t>为</a:t>
            </a:r>
            <a:r>
              <a:rPr lang="en-US" altLang="zh-CN" sz="2800" dirty="0">
                <a:solidFill>
                  <a:schemeClr val="bg2"/>
                </a:solidFill>
                <a:ea typeface="黑体" panose="02010609060101010101" pitchFamily="49" charset="-122"/>
              </a:rPr>
              <a:t>1, </a:t>
            </a:r>
            <a:r>
              <a:rPr lang="en-US" altLang="zh-CN" sz="2800" i="1" dirty="0">
                <a:solidFill>
                  <a:schemeClr val="bg2"/>
                </a:solidFill>
                <a:ea typeface="黑体" panose="02010609060101010101" pitchFamily="49" charset="-122"/>
              </a:rPr>
              <a:t>q</a:t>
            </a:r>
            <a:r>
              <a:rPr lang="zh-CN" altLang="en-US" sz="2800" dirty="0">
                <a:solidFill>
                  <a:schemeClr val="bg2"/>
                </a:solidFill>
                <a:ea typeface="黑体" panose="02010609060101010101" pitchFamily="49" charset="-122"/>
              </a:rPr>
              <a:t>也为</a:t>
            </a:r>
            <a:r>
              <a:rPr lang="en-US" altLang="zh-CN" sz="2800" dirty="0">
                <a:solidFill>
                  <a:schemeClr val="bg2"/>
                </a:solidFill>
                <a:ea typeface="黑体" panose="02010609060101010101" pitchFamily="49" charset="-122"/>
              </a:rPr>
              <a:t>1</a:t>
            </a:r>
            <a:r>
              <a:rPr lang="zh-CN" altLang="en-US" sz="2800" dirty="0">
                <a:solidFill>
                  <a:schemeClr val="bg2"/>
                </a:solidFill>
                <a:ea typeface="黑体" panose="02010609060101010101" pitchFamily="49" charset="-122"/>
              </a:rPr>
              <a:t>的推理关系</a:t>
            </a:r>
            <a:r>
              <a:rPr lang="en-US" altLang="zh-CN" sz="2800" dirty="0">
                <a:solidFill>
                  <a:schemeClr val="bg2"/>
                </a:solidFill>
                <a:ea typeface="黑体" panose="02010609060101010101" pitchFamily="49" charset="-122"/>
              </a:rPr>
              <a:t>. </a:t>
            </a:r>
          </a:p>
          <a:p>
            <a:pPr eaLnBrk="1" hangingPunct="1">
              <a:lnSpc>
                <a:spcPct val="120000"/>
              </a:lnSpc>
            </a:pP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p</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为</a:t>
            </a:r>
            <a:r>
              <a:rPr lang="en-US" altLang="zh-CN" sz="2800" dirty="0">
                <a:solidFill>
                  <a:schemeClr val="bg2"/>
                </a:solidFill>
                <a:ea typeface="黑体" panose="02010609060101010101" pitchFamily="49" charset="-122"/>
              </a:rPr>
              <a:t>0</a:t>
            </a:r>
            <a:r>
              <a:rPr lang="en-US" altLang="zh-CN" sz="2800" i="1"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时，数理逻辑规定 </a:t>
            </a:r>
            <a:r>
              <a:rPr lang="en-US" altLang="zh-CN" sz="2800" i="1" dirty="0" err="1">
                <a:solidFill>
                  <a:schemeClr val="bg2"/>
                </a:solidFill>
                <a:ea typeface="黑体" panose="02010609060101010101" pitchFamily="49" charset="-122"/>
              </a:rPr>
              <a:t>p</a:t>
            </a:r>
            <a:r>
              <a:rPr lang="en-US" altLang="zh-CN" sz="2800" i="1" dirty="0" err="1">
                <a:solidFill>
                  <a:schemeClr val="bg2"/>
                </a:solidFill>
                <a:ea typeface="黑体" panose="02010609060101010101" pitchFamily="49" charset="-122"/>
                <a:sym typeface="Symbol" pitchFamily="2" charset="2"/>
              </a:rPr>
              <a:t></a:t>
            </a:r>
            <a:r>
              <a:rPr lang="en-US" altLang="zh-CN" sz="2800" i="1" dirty="0" err="1">
                <a:solidFill>
                  <a:schemeClr val="bg2"/>
                </a:solidFill>
                <a:ea typeface="黑体" panose="02010609060101010101" pitchFamily="49" charset="-122"/>
              </a:rPr>
              <a:t>q</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永为</a:t>
            </a:r>
            <a:r>
              <a:rPr lang="en-US" altLang="zh-CN" sz="2800" dirty="0">
                <a:solidFill>
                  <a:schemeClr val="bg2"/>
                </a:solidFill>
                <a:ea typeface="黑体" panose="02010609060101010101" pitchFamily="49" charset="-122"/>
              </a:rPr>
              <a:t>1</a:t>
            </a:r>
            <a:r>
              <a:rPr lang="zh-CN" altLang="en-US" sz="2800" dirty="0">
                <a:solidFill>
                  <a:schemeClr val="bg2"/>
                </a:solidFill>
                <a:ea typeface="黑体" panose="02010609060101010101" pitchFamily="49" charset="-122"/>
              </a:rPr>
              <a:t>，称为“</a:t>
            </a:r>
            <a:r>
              <a:rPr lang="zh-CN" altLang="en-US" sz="2800" dirty="0">
                <a:solidFill>
                  <a:srgbClr val="C00000"/>
                </a:solidFill>
                <a:ea typeface="黑体" panose="02010609060101010101" pitchFamily="49" charset="-122"/>
              </a:rPr>
              <a:t>善意的推定</a:t>
            </a:r>
            <a:r>
              <a:rPr lang="zh-CN" altLang="en-US" sz="2800" dirty="0">
                <a:solidFill>
                  <a:schemeClr val="bg2"/>
                </a:solidFill>
                <a:ea typeface="黑体" panose="02010609060101010101" pitchFamily="49" charset="-122"/>
              </a:rPr>
              <a:t>”。</a:t>
            </a:r>
            <a:endParaRPr lang="en-US" altLang="zh-CN" sz="2800" dirty="0">
              <a:solidFill>
                <a:schemeClr val="bg2"/>
              </a:solidFill>
              <a:ea typeface="黑体" panose="02010609060101010101" pitchFamily="49" charset="-122"/>
            </a:endParaRPr>
          </a:p>
          <a:p>
            <a:pPr eaLnBrk="1" hangingPunct="1">
              <a:lnSpc>
                <a:spcPct val="120000"/>
              </a:lnSpc>
            </a:pPr>
            <a:endParaRPr lang="zh-CN" altLang="en-US" sz="2800" dirty="0">
              <a:solidFill>
                <a:schemeClr val="bg2"/>
              </a:solidFill>
              <a:ea typeface="黑体" panose="02010609060101010101" pitchFamily="49" charset="-122"/>
            </a:endParaRPr>
          </a:p>
        </p:txBody>
      </p:sp>
    </p:spTree>
    <p:extLst>
      <p:ext uri="{BB962C8B-B14F-4D97-AF65-F5344CB8AC3E}">
        <p14:creationId xmlns:p14="http://schemas.microsoft.com/office/powerpoint/2010/main" val="37859799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2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bldLvl="2"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950B5AC-F175-8245-95AD-FBFE074A9A62}"/>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4</a:t>
            </a:r>
            <a:r>
              <a:rPr lang="en-US" altLang="zh-CN" sz="3600" dirty="0">
                <a:latin typeface="黑体" panose="02010609060101010101" pitchFamily="49" charset="-122"/>
              </a:rPr>
              <a:t>.</a:t>
            </a:r>
            <a:r>
              <a:rPr lang="zh-CN" altLang="en-US" sz="3600" dirty="0">
                <a:latin typeface="黑体" panose="02010609060101010101" pitchFamily="49" charset="-122"/>
              </a:rPr>
              <a:t>蕴含</a:t>
            </a:r>
          </a:p>
        </p:txBody>
      </p:sp>
      <p:sp>
        <p:nvSpPr>
          <p:cNvPr id="190467" name="Rectangle 3">
            <a:extLst>
              <a:ext uri="{FF2B5EF4-FFF2-40B4-BE49-F238E27FC236}">
                <a16:creationId xmlns:a16="http://schemas.microsoft.com/office/drawing/2014/main" id="{601D30A3-222A-5E4D-9DED-581C04805778}"/>
              </a:ext>
            </a:extLst>
          </p:cNvPr>
          <p:cNvSpPr>
            <a:spLocks noGrp="1" noChangeArrowheads="1"/>
          </p:cNvSpPr>
          <p:nvPr>
            <p:ph idx="1"/>
          </p:nvPr>
        </p:nvSpPr>
        <p:spPr>
          <a:xfrm>
            <a:off x="395288" y="1341438"/>
            <a:ext cx="8137525" cy="5040312"/>
          </a:xfrm>
        </p:spPr>
        <p:txBody>
          <a:bodyPr/>
          <a:lstStyle/>
          <a:p>
            <a:pPr algn="just" eaLnBrk="1" hangingPunct="1"/>
            <a:r>
              <a:rPr lang="en-US" altLang="zh-CN" i="1" dirty="0"/>
              <a:t>  </a:t>
            </a:r>
            <a:r>
              <a:rPr lang="en-US" altLang="zh-CN" i="1" dirty="0" err="1"/>
              <a:t>p</a:t>
            </a:r>
            <a:r>
              <a:rPr lang="en-US" altLang="zh-CN" dirty="0" err="1">
                <a:sym typeface="Symbol" pitchFamily="2" charset="2"/>
              </a:rPr>
              <a:t></a:t>
            </a:r>
            <a:r>
              <a:rPr lang="en-US" altLang="zh-CN" i="1" dirty="0" err="1"/>
              <a:t>q</a:t>
            </a:r>
            <a:r>
              <a:rPr lang="en-US" altLang="zh-CN" i="1" dirty="0"/>
              <a:t> </a:t>
            </a:r>
            <a:r>
              <a:rPr lang="zh-CN" altLang="en-US" dirty="0"/>
              <a:t>的逻辑关系：</a:t>
            </a:r>
            <a:endParaRPr lang="en-US" altLang="zh-CN" dirty="0"/>
          </a:p>
          <a:p>
            <a:pPr algn="just" eaLnBrk="1" hangingPunct="1">
              <a:buFont typeface="Wingdings" pitchFamily="2" charset="2"/>
              <a:buNone/>
            </a:pPr>
            <a:r>
              <a:rPr lang="zh-CN" altLang="en-US" i="1" dirty="0"/>
              <a:t>     </a:t>
            </a:r>
            <a:r>
              <a:rPr lang="en-US" altLang="zh-CN" i="1" dirty="0"/>
              <a:t>q</a:t>
            </a:r>
            <a:r>
              <a:rPr lang="zh-CN" altLang="en-US" dirty="0"/>
              <a:t>为</a:t>
            </a:r>
            <a:r>
              <a:rPr lang="en-US" altLang="zh-CN" i="1" dirty="0"/>
              <a:t>p</a:t>
            </a:r>
            <a:r>
              <a:rPr lang="zh-CN" altLang="en-US" dirty="0"/>
              <a:t>的</a:t>
            </a:r>
            <a:r>
              <a:rPr lang="zh-CN" altLang="en-US" dirty="0">
                <a:solidFill>
                  <a:schemeClr val="tx2"/>
                </a:solidFill>
              </a:rPr>
              <a:t>必要条件</a:t>
            </a:r>
            <a:r>
              <a:rPr lang="en-US" altLang="zh-CN" dirty="0"/>
              <a:t>, </a:t>
            </a:r>
            <a:r>
              <a:rPr lang="en-US" altLang="zh-CN" i="1" dirty="0"/>
              <a:t>p</a:t>
            </a:r>
            <a:r>
              <a:rPr lang="zh-CN" altLang="en-US" dirty="0"/>
              <a:t>是</a:t>
            </a:r>
            <a:r>
              <a:rPr lang="en-US" altLang="zh-CN" i="1" dirty="0"/>
              <a:t>q</a:t>
            </a:r>
            <a:r>
              <a:rPr lang="zh-CN" altLang="en-US" dirty="0"/>
              <a:t>的</a:t>
            </a:r>
            <a:r>
              <a:rPr lang="zh-CN" altLang="en-US" dirty="0">
                <a:solidFill>
                  <a:schemeClr val="tx2"/>
                </a:solidFill>
              </a:rPr>
              <a:t>充分条件</a:t>
            </a:r>
            <a:r>
              <a:rPr lang="en-US" altLang="zh-CN" dirty="0"/>
              <a:t>.</a:t>
            </a:r>
          </a:p>
          <a:p>
            <a:pPr algn="just" eaLnBrk="1" hangingPunct="1"/>
            <a:r>
              <a:rPr lang="en-US" altLang="zh-CN" dirty="0"/>
              <a:t> </a:t>
            </a:r>
            <a:r>
              <a:rPr lang="en-US" altLang="zh-CN" dirty="0">
                <a:latin typeface="Arial" panose="020B0604020202020204" pitchFamily="34" charset="0"/>
              </a:rPr>
              <a:t>“</a:t>
            </a:r>
            <a:r>
              <a:rPr lang="zh-CN" altLang="en-US" dirty="0"/>
              <a:t>如果</a:t>
            </a:r>
            <a:r>
              <a:rPr lang="en-US" altLang="zh-CN" i="1" dirty="0"/>
              <a:t>p</a:t>
            </a:r>
            <a:r>
              <a:rPr lang="zh-CN" altLang="en-US" dirty="0"/>
              <a:t>，则</a:t>
            </a:r>
            <a:r>
              <a:rPr lang="en-US" altLang="zh-CN" i="1" dirty="0"/>
              <a:t>q</a:t>
            </a:r>
            <a:r>
              <a:rPr lang="en-US" altLang="zh-CN" i="1" dirty="0">
                <a:latin typeface="Arial" panose="020B0604020202020204" pitchFamily="34" charset="0"/>
              </a:rPr>
              <a:t>”</a:t>
            </a:r>
            <a:r>
              <a:rPr lang="en-US" altLang="zh-CN" i="1" dirty="0"/>
              <a:t> </a:t>
            </a:r>
            <a:r>
              <a:rPr lang="zh-CN" altLang="en-US" dirty="0"/>
              <a:t>的不同表述方式</a:t>
            </a:r>
          </a:p>
          <a:p>
            <a:pPr algn="just" eaLnBrk="1" hangingPunct="1">
              <a:spcBef>
                <a:spcPct val="10000"/>
              </a:spcBef>
              <a:buFont typeface="Wingdings" pitchFamily="2" charset="2"/>
              <a:buNone/>
            </a:pPr>
            <a:r>
              <a:rPr lang="zh-CN" altLang="en-US" dirty="0"/>
              <a:t>   </a:t>
            </a:r>
            <a:r>
              <a:rPr lang="zh-CN" altLang="en-US" dirty="0">
                <a:latin typeface="Arial" panose="020B0604020202020204" pitchFamily="34" charset="0"/>
              </a:rPr>
              <a:t>“</a:t>
            </a:r>
            <a:r>
              <a:rPr lang="zh-CN" altLang="en-US" dirty="0"/>
              <a:t>若 </a:t>
            </a:r>
            <a:r>
              <a:rPr lang="en-US" altLang="zh-CN" i="1" dirty="0"/>
              <a:t>p</a:t>
            </a:r>
            <a:r>
              <a:rPr lang="zh-CN" altLang="en-US" dirty="0"/>
              <a:t>，就 </a:t>
            </a:r>
            <a:r>
              <a:rPr lang="en-US" altLang="zh-CN" i="1" dirty="0"/>
              <a:t>q</a:t>
            </a:r>
            <a:r>
              <a:rPr lang="en-US" altLang="zh-CN" dirty="0">
                <a:latin typeface="Arial" panose="020B0604020202020204" pitchFamily="34" charset="0"/>
              </a:rPr>
              <a:t>”</a:t>
            </a:r>
          </a:p>
          <a:p>
            <a:pPr algn="just" eaLnBrk="1" hangingPunct="1">
              <a:spcBef>
                <a:spcPct val="10000"/>
              </a:spcBef>
              <a:buFont typeface="Wingdings" pitchFamily="2" charset="2"/>
              <a:buNone/>
            </a:pPr>
            <a:r>
              <a:rPr lang="en-US" altLang="zh-CN" dirty="0"/>
              <a:t>     </a:t>
            </a:r>
            <a:r>
              <a:rPr lang="en-US" altLang="zh-CN" dirty="0">
                <a:latin typeface="Arial" panose="020B0604020202020204" pitchFamily="34" charset="0"/>
              </a:rPr>
              <a:t>“</a:t>
            </a:r>
            <a:r>
              <a:rPr lang="zh-CN" altLang="en-US" dirty="0"/>
              <a:t>只要 </a:t>
            </a:r>
            <a:r>
              <a:rPr lang="en-US" altLang="zh-CN" i="1" dirty="0"/>
              <a:t>p</a:t>
            </a:r>
            <a:r>
              <a:rPr lang="zh-CN" altLang="en-US" dirty="0"/>
              <a:t>，就</a:t>
            </a:r>
            <a:r>
              <a:rPr lang="en-US" altLang="zh-CN" i="1" dirty="0"/>
              <a:t>q</a:t>
            </a:r>
            <a:r>
              <a:rPr lang="en-US" altLang="zh-CN" dirty="0">
                <a:latin typeface="Arial" panose="020B0604020202020204" pitchFamily="34" charset="0"/>
              </a:rPr>
              <a:t>”</a:t>
            </a:r>
          </a:p>
          <a:p>
            <a:pPr algn="just" eaLnBrk="1" hangingPunct="1">
              <a:spcBef>
                <a:spcPct val="10000"/>
              </a:spcBef>
              <a:buFont typeface="Wingdings" pitchFamily="2" charset="2"/>
              <a:buNone/>
            </a:pPr>
            <a:r>
              <a:rPr lang="en-US" altLang="zh-CN" i="1" dirty="0"/>
              <a:t>     </a:t>
            </a:r>
            <a:r>
              <a:rPr lang="en-US" altLang="zh-CN" dirty="0">
                <a:latin typeface="Arial" panose="020B0604020202020204" pitchFamily="34" charset="0"/>
              </a:rPr>
              <a:t>“</a:t>
            </a:r>
            <a:r>
              <a:rPr lang="en-US" altLang="zh-CN" i="1" dirty="0"/>
              <a:t> p </a:t>
            </a:r>
            <a:r>
              <a:rPr lang="zh-CN" altLang="en-US" dirty="0"/>
              <a:t>仅当 </a:t>
            </a:r>
            <a:r>
              <a:rPr lang="en-US" altLang="zh-CN" i="1" dirty="0"/>
              <a:t>q</a:t>
            </a:r>
            <a:r>
              <a:rPr lang="en-US" altLang="zh-CN" dirty="0">
                <a:latin typeface="Arial" panose="020B0604020202020204" pitchFamily="34" charset="0"/>
              </a:rPr>
              <a:t>”</a:t>
            </a:r>
            <a:endParaRPr lang="en-US" altLang="zh-CN" dirty="0"/>
          </a:p>
          <a:p>
            <a:pPr algn="just" eaLnBrk="1" hangingPunct="1">
              <a:spcBef>
                <a:spcPct val="10000"/>
              </a:spcBef>
              <a:buFont typeface="Wingdings" pitchFamily="2" charset="2"/>
              <a:buNone/>
            </a:pPr>
            <a:r>
              <a:rPr lang="en-US" altLang="zh-CN" dirty="0"/>
              <a:t>      </a:t>
            </a:r>
            <a:r>
              <a:rPr lang="en-US" altLang="zh-CN" dirty="0">
                <a:latin typeface="Arial" panose="020B0604020202020204" pitchFamily="34" charset="0"/>
              </a:rPr>
              <a:t>“</a:t>
            </a:r>
            <a:r>
              <a:rPr lang="zh-CN" altLang="en-US" dirty="0"/>
              <a:t>只有 </a:t>
            </a:r>
            <a:r>
              <a:rPr lang="en-US" altLang="zh-CN" i="1" dirty="0"/>
              <a:t>q </a:t>
            </a:r>
            <a:r>
              <a:rPr lang="zh-CN" altLang="en-US" dirty="0"/>
              <a:t>才 </a:t>
            </a:r>
            <a:r>
              <a:rPr lang="en-US" altLang="zh-CN" i="1" dirty="0"/>
              <a:t>p </a:t>
            </a:r>
            <a:r>
              <a:rPr lang="en-US" altLang="zh-CN" dirty="0">
                <a:latin typeface="Arial" panose="020B0604020202020204" pitchFamily="34" charset="0"/>
              </a:rPr>
              <a:t>”</a:t>
            </a:r>
          </a:p>
          <a:p>
            <a:pPr algn="just" eaLnBrk="1" hangingPunct="1">
              <a:spcBef>
                <a:spcPct val="10000"/>
              </a:spcBef>
              <a:buFont typeface="Wingdings" pitchFamily="2" charset="2"/>
              <a:buNone/>
            </a:pPr>
            <a:r>
              <a:rPr lang="en-US" altLang="zh-CN" dirty="0"/>
              <a:t>      </a:t>
            </a:r>
            <a:r>
              <a:rPr lang="en-US" altLang="zh-CN" dirty="0">
                <a:latin typeface="Arial" panose="020B0604020202020204" pitchFamily="34" charset="0"/>
              </a:rPr>
              <a:t>“</a:t>
            </a:r>
            <a:r>
              <a:rPr lang="zh-CN" altLang="en-US" dirty="0"/>
              <a:t>除非 </a:t>
            </a:r>
            <a:r>
              <a:rPr lang="en-US" altLang="zh-CN" i="1" dirty="0"/>
              <a:t>q, </a:t>
            </a:r>
            <a:r>
              <a:rPr lang="zh-CN" altLang="en-US" dirty="0"/>
              <a:t>才 </a:t>
            </a:r>
            <a:r>
              <a:rPr lang="en-US" altLang="zh-CN" i="1" dirty="0"/>
              <a:t>p</a:t>
            </a:r>
            <a:r>
              <a:rPr lang="en-US" altLang="zh-CN" dirty="0">
                <a:latin typeface="Arial" panose="020B0604020202020204" pitchFamily="34" charset="0"/>
              </a:rPr>
              <a:t>”</a:t>
            </a:r>
            <a:r>
              <a:rPr lang="en-US" altLang="zh-CN" i="1" dirty="0"/>
              <a:t>  </a:t>
            </a:r>
            <a:endParaRPr lang="en-US" altLang="zh-CN" dirty="0"/>
          </a:p>
          <a:p>
            <a:pPr algn="just" eaLnBrk="1" hangingPunct="1">
              <a:spcBef>
                <a:spcPct val="10000"/>
              </a:spcBef>
              <a:buFont typeface="Wingdings" pitchFamily="2" charset="2"/>
              <a:buNone/>
            </a:pPr>
            <a:r>
              <a:rPr lang="en-US" altLang="zh-CN" dirty="0">
                <a:latin typeface="Arial" panose="020B0604020202020204" pitchFamily="34" charset="0"/>
              </a:rPr>
              <a:t>   </a:t>
            </a:r>
            <a:r>
              <a:rPr lang="zh-CN" altLang="en-US" dirty="0">
                <a:latin typeface="Arial" panose="020B0604020202020204" pitchFamily="34" charset="0"/>
              </a:rPr>
              <a:t>“</a:t>
            </a:r>
            <a:r>
              <a:rPr lang="zh-CN" altLang="en-US" dirty="0"/>
              <a:t>除非 </a:t>
            </a:r>
            <a:r>
              <a:rPr lang="en-US" altLang="zh-CN" i="1" dirty="0"/>
              <a:t>q, </a:t>
            </a:r>
            <a:r>
              <a:rPr lang="zh-CN" altLang="en-US" dirty="0"/>
              <a:t>否则非</a:t>
            </a:r>
            <a:r>
              <a:rPr lang="en-US" altLang="zh-CN" i="1" dirty="0"/>
              <a:t>p</a:t>
            </a:r>
            <a:r>
              <a:rPr lang="en-US" altLang="zh-CN" dirty="0">
                <a:latin typeface="Arial" panose="020B0604020202020204" pitchFamily="34" charset="0"/>
              </a:rPr>
              <a:t>”</a:t>
            </a:r>
            <a:r>
              <a:rPr lang="en-US" altLang="zh-CN" i="1" dirty="0"/>
              <a:t>.</a:t>
            </a:r>
            <a:endParaRPr lang="en-US" altLang="zh-CN" dirty="0"/>
          </a:p>
          <a:p>
            <a:pPr algn="just" eaLnBrk="1" hangingPunct="1"/>
            <a:r>
              <a:rPr lang="en-US" altLang="zh-CN" dirty="0"/>
              <a:t> </a:t>
            </a:r>
            <a:r>
              <a:rPr lang="zh-CN" altLang="en-US" dirty="0"/>
              <a:t>常出现的错误：不区分充分与必要条件</a:t>
            </a:r>
            <a:r>
              <a:rPr lang="en-US" altLang="zh-CN" dirty="0"/>
              <a:t>.</a:t>
            </a:r>
          </a:p>
        </p:txBody>
      </p:sp>
      <p:sp>
        <p:nvSpPr>
          <p:cNvPr id="49156" name="幻灯片编号占位符 3">
            <a:extLst>
              <a:ext uri="{FF2B5EF4-FFF2-40B4-BE49-F238E27FC236}">
                <a16:creationId xmlns:a16="http://schemas.microsoft.com/office/drawing/2014/main" id="{6C919C5F-11A2-A44A-A499-17A1F95AB2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B3965D4-DCA2-EC4A-920C-042C971B4882}" type="slidenum">
              <a:rPr lang="en-US" altLang="zh-CN" sz="1400" b="0" smtClean="0">
                <a:ea typeface="宋体" panose="02010600030101010101" pitchFamily="2" charset="-122"/>
              </a:rPr>
              <a:pPr>
                <a:lnSpc>
                  <a:spcPct val="100000"/>
                </a:lnSpc>
                <a:spcBef>
                  <a:spcPct val="0"/>
                </a:spcBef>
                <a:buClrTx/>
                <a:buSzTx/>
                <a:buFontTx/>
                <a:buNone/>
              </a:pPr>
              <a:t>37</a:t>
            </a:fld>
            <a:endParaRPr lang="en-US" altLang="zh-CN" sz="1400" b="0">
              <a:ea typeface="宋体" panose="02010600030101010101" pitchFamily="2" charset="-122"/>
            </a:endParaRPr>
          </a:p>
        </p:txBody>
      </p:sp>
      <p:sp>
        <p:nvSpPr>
          <p:cNvPr id="54276" name="矩形 1">
            <a:extLst>
              <a:ext uri="{FF2B5EF4-FFF2-40B4-BE49-F238E27FC236}">
                <a16:creationId xmlns:a16="http://schemas.microsoft.com/office/drawing/2014/main" id="{A7927F22-D235-4A77-BFC2-A4E964F84519}"/>
              </a:ext>
            </a:extLst>
          </p:cNvPr>
          <p:cNvSpPr>
            <a:spLocks noChangeArrowheads="1"/>
          </p:cNvSpPr>
          <p:nvPr/>
        </p:nvSpPr>
        <p:spPr bwMode="auto">
          <a:xfrm>
            <a:off x="5228215" y="3429000"/>
            <a:ext cx="2881312" cy="1601788"/>
          </a:xfrm>
          <a:prstGeom prst="rect">
            <a:avLst/>
          </a:prstGeom>
          <a:solidFill>
            <a:schemeClr val="accent2">
              <a:lumMod val="20000"/>
              <a:lumOff val="80000"/>
            </a:schemeClr>
          </a:solidFill>
          <a:ln w="19050" cmpd="thickThin">
            <a:solidFill>
              <a:srgbClr val="000000"/>
            </a:solidFill>
            <a:miter lim="800000"/>
            <a:headEnd/>
            <a:tailEnd/>
          </a:ln>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dirty="0">
                <a:latin typeface="Times Bold" pitchFamily="2" charset="0"/>
                <a:ea typeface="宋体" panose="02010600030101010101" pitchFamily="2" charset="-122"/>
              </a:rPr>
              <a:t>注意： </a:t>
            </a:r>
            <a:endParaRPr lang="en-US" altLang="zh-CN" dirty="0">
              <a:latin typeface="Times Bold" pitchFamily="2" charset="0"/>
              <a:ea typeface="宋体" panose="02010600030101010101" pitchFamily="2" charset="-122"/>
            </a:endParaRPr>
          </a:p>
          <a:p>
            <a:pPr eaLnBrk="1" hangingPunct="1">
              <a:lnSpc>
                <a:spcPct val="100000"/>
              </a:lnSpc>
              <a:spcBef>
                <a:spcPct val="50000"/>
              </a:spcBef>
              <a:buClrTx/>
              <a:buSzTx/>
              <a:buFontTx/>
              <a:buNone/>
            </a:pPr>
            <a:r>
              <a:rPr lang="en-US" altLang="zh-CN" i="1" dirty="0" err="1">
                <a:latin typeface="Times Bold" pitchFamily="2" charset="0"/>
                <a:ea typeface="宋体" panose="02010600030101010101" pitchFamily="2" charset="-122"/>
              </a:rPr>
              <a:t>p</a:t>
            </a:r>
            <a:r>
              <a:rPr lang="en-US" altLang="zh-CN" dirty="0" err="1">
                <a:latin typeface="Times Bold" pitchFamily="2" charset="0"/>
                <a:ea typeface="宋体" panose="02010600030101010101" pitchFamily="2" charset="-122"/>
                <a:sym typeface="Symbol" pitchFamily="2" charset="2"/>
              </a:rPr>
              <a:t></a:t>
            </a:r>
            <a:r>
              <a:rPr lang="en-US" altLang="zh-CN" i="1" dirty="0" err="1">
                <a:latin typeface="Times Bold" pitchFamily="2" charset="0"/>
                <a:ea typeface="宋体" panose="02010600030101010101" pitchFamily="2" charset="-122"/>
              </a:rPr>
              <a:t>q</a:t>
            </a:r>
            <a:r>
              <a:rPr lang="en-US" altLang="zh-CN" i="1" dirty="0">
                <a:latin typeface="Times Bold" pitchFamily="2" charset="0"/>
                <a:ea typeface="宋体" panose="02010600030101010101" pitchFamily="2" charset="-122"/>
              </a:rPr>
              <a:t> </a:t>
            </a:r>
            <a:r>
              <a:rPr lang="zh-CN" altLang="en-US" dirty="0">
                <a:latin typeface="Times Bold" pitchFamily="2" charset="0"/>
                <a:ea typeface="宋体" panose="02010600030101010101" pitchFamily="2" charset="-122"/>
              </a:rPr>
              <a:t>与 </a:t>
            </a:r>
            <a:r>
              <a:rPr lang="zh-CN" altLang="en-US" dirty="0">
                <a:latin typeface="Times Bold" pitchFamily="2" charset="0"/>
                <a:ea typeface="宋体" panose="02010600030101010101" pitchFamily="2" charset="-122"/>
                <a:sym typeface="Symbol" pitchFamily="2" charset="2"/>
              </a:rPr>
              <a:t></a:t>
            </a:r>
            <a:r>
              <a:rPr lang="en-US" altLang="zh-CN" i="1" dirty="0">
                <a:latin typeface="Times Bold" pitchFamily="2" charset="0"/>
                <a:ea typeface="宋体" panose="02010600030101010101" pitchFamily="2" charset="-122"/>
              </a:rPr>
              <a:t>q</a:t>
            </a:r>
            <a:r>
              <a:rPr lang="en-US" altLang="zh-CN" dirty="0">
                <a:latin typeface="Times Bold" pitchFamily="2" charset="0"/>
                <a:ea typeface="宋体" panose="02010600030101010101" pitchFamily="2" charset="-122"/>
                <a:sym typeface="Symbol" pitchFamily="2" charset="2"/>
              </a:rPr>
              <a:t></a:t>
            </a:r>
            <a:r>
              <a:rPr lang="en-US" altLang="zh-CN" i="1" dirty="0">
                <a:latin typeface="Times Bold" pitchFamily="2" charset="0"/>
                <a:ea typeface="宋体" panose="02010600030101010101" pitchFamily="2" charset="-122"/>
              </a:rPr>
              <a:t>p </a:t>
            </a:r>
            <a:r>
              <a:rPr lang="zh-CN" altLang="en-US" dirty="0">
                <a:latin typeface="Times Bold" pitchFamily="2" charset="0"/>
                <a:ea typeface="宋体" panose="02010600030101010101" pitchFamily="2" charset="-122"/>
              </a:rPr>
              <a:t>等值（真值相同） </a:t>
            </a:r>
            <a:endParaRPr lang="zh-CN" altLang="en-US" i="1" dirty="0">
              <a:latin typeface="Times Bold" pitchFamily="2" charset="0"/>
              <a:ea typeface="宋体" panose="02010600030101010101" pitchFamily="2" charset="-122"/>
            </a:endParaRPr>
          </a:p>
        </p:txBody>
      </p:sp>
    </p:spTree>
    <p:extLst>
      <p:ext uri="{BB962C8B-B14F-4D97-AF65-F5344CB8AC3E}">
        <p14:creationId xmlns:p14="http://schemas.microsoft.com/office/powerpoint/2010/main" val="26712843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EB5FAC4-DBB3-F34B-850B-8C42771CCB4A}"/>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4.</a:t>
            </a:r>
            <a:r>
              <a:rPr lang="zh-CN" altLang="en-US" dirty="0">
                <a:latin typeface="黑体" panose="02010609060101010101" pitchFamily="49" charset="-122"/>
              </a:rPr>
              <a:t>蕴含</a:t>
            </a:r>
          </a:p>
        </p:txBody>
      </p:sp>
      <p:sp>
        <p:nvSpPr>
          <p:cNvPr id="191491" name="Rectangle 3">
            <a:extLst>
              <a:ext uri="{FF2B5EF4-FFF2-40B4-BE49-F238E27FC236}">
                <a16:creationId xmlns:a16="http://schemas.microsoft.com/office/drawing/2014/main" id="{59C22442-62AF-5C4F-94FB-B570B85B818D}"/>
              </a:ext>
            </a:extLst>
          </p:cNvPr>
          <p:cNvSpPr>
            <a:spLocks noGrp="1" noChangeArrowheads="1"/>
          </p:cNvSpPr>
          <p:nvPr>
            <p:ph idx="1"/>
          </p:nvPr>
        </p:nvSpPr>
        <p:spPr>
          <a:xfrm>
            <a:off x="395288" y="1125538"/>
            <a:ext cx="8497887" cy="5256212"/>
          </a:xfrm>
          <a:ln>
            <a:noFill/>
            <a:headEnd/>
            <a:tailEnd/>
          </a:ln>
        </p:spPr>
        <p:style>
          <a:lnRef idx="2">
            <a:schemeClr val="accent4"/>
          </a:lnRef>
          <a:fillRef idx="1">
            <a:schemeClr val="lt1"/>
          </a:fillRef>
          <a:effectRef idx="0">
            <a:schemeClr val="accent4"/>
          </a:effectRef>
          <a:fontRef idx="minor">
            <a:schemeClr val="dk1"/>
          </a:fontRef>
        </p:style>
        <p:txBody>
          <a:bodyPr/>
          <a:lstStyle/>
          <a:p>
            <a:pPr algn="just" eaLnBrk="1" hangingPunct="1">
              <a:buFont typeface="Wingdings" pitchFamily="2" charset="2"/>
              <a:buNone/>
            </a:pPr>
            <a:r>
              <a:rPr lang="zh-CN" altLang="en-US" dirty="0">
                <a:solidFill>
                  <a:schemeClr val="bg2"/>
                </a:solidFill>
              </a:rPr>
              <a:t>例</a:t>
            </a:r>
            <a:r>
              <a:rPr lang="en-US" altLang="zh-CN" dirty="0">
                <a:solidFill>
                  <a:schemeClr val="bg2"/>
                </a:solidFill>
              </a:rPr>
              <a:t>7  </a:t>
            </a:r>
            <a:r>
              <a:rPr lang="zh-CN" altLang="en-US" dirty="0">
                <a:solidFill>
                  <a:schemeClr val="bg2"/>
                </a:solidFill>
              </a:rPr>
              <a:t>设 </a:t>
            </a:r>
            <a:r>
              <a:rPr lang="en-US" altLang="zh-CN" i="1" dirty="0">
                <a:solidFill>
                  <a:schemeClr val="bg2"/>
                </a:solidFill>
              </a:rPr>
              <a:t>p</a:t>
            </a:r>
            <a:r>
              <a:rPr lang="en-US" altLang="zh-CN" dirty="0">
                <a:solidFill>
                  <a:schemeClr val="bg2"/>
                </a:solidFill>
              </a:rPr>
              <a:t>: </a:t>
            </a:r>
            <a:r>
              <a:rPr lang="zh-CN" altLang="en-US" dirty="0">
                <a:solidFill>
                  <a:schemeClr val="bg2"/>
                </a:solidFill>
              </a:rPr>
              <a:t>天冷，</a:t>
            </a:r>
            <a:r>
              <a:rPr lang="en-US" altLang="zh-CN" i="1" dirty="0">
                <a:solidFill>
                  <a:schemeClr val="bg2"/>
                </a:solidFill>
              </a:rPr>
              <a:t>q</a:t>
            </a:r>
            <a:r>
              <a:rPr lang="en-US" altLang="zh-CN" dirty="0">
                <a:solidFill>
                  <a:schemeClr val="bg2"/>
                </a:solidFill>
              </a:rPr>
              <a:t>: </a:t>
            </a:r>
            <a:r>
              <a:rPr lang="zh-CN" altLang="en-US" dirty="0">
                <a:solidFill>
                  <a:schemeClr val="bg2"/>
                </a:solidFill>
              </a:rPr>
              <a:t>小王穿羽绒服</a:t>
            </a:r>
            <a:r>
              <a:rPr lang="en-US" altLang="zh-CN" dirty="0">
                <a:solidFill>
                  <a:schemeClr val="bg2"/>
                </a:solidFill>
              </a:rPr>
              <a:t>. </a:t>
            </a:r>
            <a:r>
              <a:rPr lang="zh-CN" altLang="en-US" dirty="0">
                <a:solidFill>
                  <a:schemeClr val="bg2"/>
                </a:solidFill>
              </a:rPr>
              <a:t>符号化下列命题</a:t>
            </a:r>
            <a:r>
              <a:rPr lang="en-US" altLang="zh-CN" dirty="0">
                <a:solidFill>
                  <a:schemeClr val="bg2"/>
                </a:solidFill>
              </a:rPr>
              <a:t>.  </a:t>
            </a:r>
          </a:p>
          <a:p>
            <a:pPr algn="just" eaLnBrk="1" hangingPunct="1">
              <a:buFont typeface="Wingdings" pitchFamily="2" charset="2"/>
              <a:buNone/>
            </a:pPr>
            <a:r>
              <a:rPr lang="en-US" altLang="zh-CN" dirty="0">
                <a:solidFill>
                  <a:schemeClr val="bg2"/>
                </a:solidFill>
              </a:rPr>
              <a:t>   (1)  </a:t>
            </a:r>
            <a:r>
              <a:rPr lang="zh-CN" altLang="en-US" dirty="0">
                <a:solidFill>
                  <a:schemeClr val="bg2"/>
                </a:solidFill>
              </a:rPr>
              <a:t>只要天冷，小王就穿羽绒服</a:t>
            </a:r>
            <a:r>
              <a:rPr lang="en-US" altLang="zh-CN" dirty="0">
                <a:solidFill>
                  <a:schemeClr val="bg2"/>
                </a:solidFill>
              </a:rPr>
              <a:t>.</a:t>
            </a:r>
          </a:p>
          <a:p>
            <a:pPr algn="just" eaLnBrk="1" hangingPunct="1">
              <a:buFont typeface="Wingdings" pitchFamily="2" charset="2"/>
              <a:buNone/>
            </a:pPr>
            <a:r>
              <a:rPr lang="en-US" altLang="zh-CN" dirty="0">
                <a:solidFill>
                  <a:schemeClr val="bg2"/>
                </a:solidFill>
              </a:rPr>
              <a:t>   (2)  </a:t>
            </a:r>
            <a:r>
              <a:rPr lang="zh-CN" altLang="en-US" dirty="0">
                <a:solidFill>
                  <a:schemeClr val="bg2"/>
                </a:solidFill>
              </a:rPr>
              <a:t>因为天冷，所以小王穿羽绒服</a:t>
            </a:r>
            <a:r>
              <a:rPr lang="en-US" altLang="zh-CN" dirty="0">
                <a:solidFill>
                  <a:schemeClr val="bg2"/>
                </a:solidFill>
              </a:rPr>
              <a:t>.</a:t>
            </a:r>
          </a:p>
          <a:p>
            <a:pPr algn="just" eaLnBrk="1" hangingPunct="1">
              <a:buFont typeface="Wingdings" pitchFamily="2" charset="2"/>
              <a:buNone/>
            </a:pPr>
            <a:r>
              <a:rPr lang="en-US" altLang="zh-CN" dirty="0">
                <a:solidFill>
                  <a:schemeClr val="bg2"/>
                </a:solidFill>
              </a:rPr>
              <a:t>   (3)  </a:t>
            </a:r>
            <a:r>
              <a:rPr lang="zh-CN" altLang="en-US" dirty="0">
                <a:solidFill>
                  <a:schemeClr val="bg2"/>
                </a:solidFill>
              </a:rPr>
              <a:t>若小王不穿羽绒服，则天不冷</a:t>
            </a:r>
            <a:r>
              <a:rPr lang="en-US" altLang="zh-CN" dirty="0">
                <a:solidFill>
                  <a:schemeClr val="bg2"/>
                </a:solidFill>
              </a:rPr>
              <a:t>.</a:t>
            </a:r>
          </a:p>
          <a:p>
            <a:pPr algn="just" eaLnBrk="1" hangingPunct="1">
              <a:buFont typeface="Wingdings" pitchFamily="2" charset="2"/>
              <a:buNone/>
            </a:pPr>
            <a:r>
              <a:rPr lang="en-US" altLang="zh-CN" dirty="0">
                <a:solidFill>
                  <a:schemeClr val="bg2"/>
                </a:solidFill>
              </a:rPr>
              <a:t>   (4)  </a:t>
            </a:r>
            <a:r>
              <a:rPr lang="zh-CN" altLang="en-US" dirty="0">
                <a:solidFill>
                  <a:schemeClr val="bg2"/>
                </a:solidFill>
              </a:rPr>
              <a:t>只有天冷，小王才穿羽绒服</a:t>
            </a:r>
            <a:r>
              <a:rPr lang="en-US" altLang="zh-CN" dirty="0">
                <a:solidFill>
                  <a:schemeClr val="bg2"/>
                </a:solidFill>
              </a:rPr>
              <a:t>.</a:t>
            </a:r>
          </a:p>
          <a:p>
            <a:pPr algn="just" eaLnBrk="1" hangingPunct="1">
              <a:buFont typeface="Wingdings" pitchFamily="2" charset="2"/>
              <a:buNone/>
            </a:pPr>
            <a:r>
              <a:rPr lang="en-US" altLang="zh-CN" dirty="0">
                <a:solidFill>
                  <a:schemeClr val="bg2"/>
                </a:solidFill>
              </a:rPr>
              <a:t>   (5)  </a:t>
            </a:r>
            <a:r>
              <a:rPr lang="zh-CN" altLang="en-US" dirty="0">
                <a:solidFill>
                  <a:schemeClr val="bg2"/>
                </a:solidFill>
              </a:rPr>
              <a:t>除非天冷，小王才穿羽绒服</a:t>
            </a:r>
            <a:r>
              <a:rPr lang="en-US" altLang="zh-CN" dirty="0">
                <a:solidFill>
                  <a:schemeClr val="bg2"/>
                </a:solidFill>
              </a:rPr>
              <a:t>.</a:t>
            </a:r>
          </a:p>
          <a:p>
            <a:pPr algn="just" eaLnBrk="1" hangingPunct="1">
              <a:buFont typeface="Wingdings" pitchFamily="2" charset="2"/>
              <a:buNone/>
            </a:pPr>
            <a:r>
              <a:rPr lang="en-US" altLang="zh-CN" dirty="0">
                <a:solidFill>
                  <a:schemeClr val="bg2"/>
                </a:solidFill>
              </a:rPr>
              <a:t>   (6)  </a:t>
            </a:r>
            <a:r>
              <a:rPr lang="zh-CN" altLang="en-US" dirty="0">
                <a:solidFill>
                  <a:schemeClr val="bg2"/>
                </a:solidFill>
              </a:rPr>
              <a:t>除非小王穿羽绒服，否则天不冷</a:t>
            </a:r>
            <a:r>
              <a:rPr lang="en-US" altLang="zh-CN" dirty="0">
                <a:solidFill>
                  <a:schemeClr val="bg2"/>
                </a:solidFill>
              </a:rPr>
              <a:t>.</a:t>
            </a:r>
          </a:p>
          <a:p>
            <a:pPr algn="just" eaLnBrk="1" hangingPunct="1">
              <a:buFont typeface="Wingdings" pitchFamily="2" charset="2"/>
              <a:buNone/>
            </a:pPr>
            <a:r>
              <a:rPr lang="en-US" altLang="zh-CN" dirty="0">
                <a:solidFill>
                  <a:schemeClr val="bg2"/>
                </a:solidFill>
              </a:rPr>
              <a:t>   (7)  </a:t>
            </a:r>
            <a:r>
              <a:rPr lang="zh-CN" altLang="en-US" dirty="0">
                <a:solidFill>
                  <a:schemeClr val="bg2"/>
                </a:solidFill>
              </a:rPr>
              <a:t>如果天不冷，则小王不穿羽绒服</a:t>
            </a:r>
            <a:r>
              <a:rPr lang="en-US" altLang="zh-CN" dirty="0">
                <a:solidFill>
                  <a:schemeClr val="bg2"/>
                </a:solidFill>
              </a:rPr>
              <a:t>.</a:t>
            </a:r>
          </a:p>
          <a:p>
            <a:pPr eaLnBrk="1" hangingPunct="1">
              <a:buFont typeface="Wingdings" pitchFamily="2" charset="2"/>
              <a:buNone/>
            </a:pPr>
            <a:r>
              <a:rPr lang="en-US" altLang="zh-CN" dirty="0">
                <a:solidFill>
                  <a:schemeClr val="bg2"/>
                </a:solidFill>
              </a:rPr>
              <a:t>   (8)  </a:t>
            </a:r>
            <a:r>
              <a:rPr lang="zh-CN" altLang="en-US" dirty="0">
                <a:solidFill>
                  <a:schemeClr val="bg2"/>
                </a:solidFill>
              </a:rPr>
              <a:t>小王穿羽绒服仅当天冷的时候</a:t>
            </a:r>
            <a:r>
              <a:rPr lang="en-US" altLang="zh-CN" dirty="0">
                <a:solidFill>
                  <a:schemeClr val="bg2"/>
                </a:solidFill>
              </a:rPr>
              <a:t>.</a:t>
            </a:r>
          </a:p>
        </p:txBody>
      </p:sp>
      <p:sp>
        <p:nvSpPr>
          <p:cNvPr id="50180" name="幻灯片编号占位符 3">
            <a:extLst>
              <a:ext uri="{FF2B5EF4-FFF2-40B4-BE49-F238E27FC236}">
                <a16:creationId xmlns:a16="http://schemas.microsoft.com/office/drawing/2014/main" id="{5A96A612-0783-0E41-9A25-CDFFE2FC0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A5F883C3-6492-3846-9704-4C069DF1AAF5}" type="slidenum">
              <a:rPr lang="en-US" altLang="zh-CN" sz="1400" b="0" smtClean="0">
                <a:ea typeface="宋体" panose="02010600030101010101" pitchFamily="2" charset="-122"/>
              </a:rPr>
              <a:pPr>
                <a:lnSpc>
                  <a:spcPct val="100000"/>
                </a:lnSpc>
                <a:spcBef>
                  <a:spcPct val="0"/>
                </a:spcBef>
                <a:buClrTx/>
                <a:buSzTx/>
                <a:buFontTx/>
                <a:buNone/>
              </a:pPr>
              <a:t>38</a:t>
            </a:fld>
            <a:endParaRPr lang="en-US" altLang="zh-CN" sz="1400" b="0">
              <a:ea typeface="宋体" panose="02010600030101010101" pitchFamily="2" charset="-122"/>
            </a:endParaRPr>
          </a:p>
        </p:txBody>
      </p:sp>
      <p:sp>
        <p:nvSpPr>
          <p:cNvPr id="191492" name="Text Box 4">
            <a:extLst>
              <a:ext uri="{FF2B5EF4-FFF2-40B4-BE49-F238E27FC236}">
                <a16:creationId xmlns:a16="http://schemas.microsoft.com/office/drawing/2014/main" id="{E272BC7F-6CAF-4706-8DCC-5315E2DF6FFA}"/>
              </a:ext>
            </a:extLst>
          </p:cNvPr>
          <p:cNvSpPr txBox="1">
            <a:spLocks noChangeArrowheads="1"/>
          </p:cNvSpPr>
          <p:nvPr/>
        </p:nvSpPr>
        <p:spPr bwMode="auto">
          <a:xfrm>
            <a:off x="6857072" y="1749370"/>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0" lang="en-US" altLang="zh-CN" sz="2800" i="1" dirty="0" err="1">
                <a:solidFill>
                  <a:schemeClr val="bg2"/>
                </a:solidFill>
                <a:latin typeface="Times New Roman" charset="0"/>
                <a:ea typeface="宋体" charset="-122"/>
              </a:rPr>
              <a:t>p</a:t>
            </a:r>
            <a:r>
              <a:rPr kumimoji="0" lang="en-US" altLang="zh-CN" sz="2800" dirty="0" err="1">
                <a:solidFill>
                  <a:schemeClr val="bg2"/>
                </a:solidFill>
                <a:latin typeface="Times New Roman" charset="0"/>
                <a:ea typeface="宋体" charset="-122"/>
                <a:sym typeface="Symbol" charset="2"/>
              </a:rPr>
              <a:t></a:t>
            </a:r>
            <a:r>
              <a:rPr kumimoji="0" lang="en-US" altLang="zh-CN" sz="2800" i="1" dirty="0" err="1">
                <a:solidFill>
                  <a:schemeClr val="bg2"/>
                </a:solidFill>
                <a:latin typeface="Times New Roman" charset="0"/>
                <a:ea typeface="宋体" charset="-122"/>
              </a:rPr>
              <a:t>q</a:t>
            </a:r>
            <a:endParaRPr kumimoji="0" lang="en-US" altLang="zh-CN" sz="2800" i="1" dirty="0">
              <a:solidFill>
                <a:schemeClr val="bg2"/>
              </a:solidFill>
              <a:latin typeface="Times New Roman" charset="0"/>
              <a:ea typeface="宋体" charset="-122"/>
            </a:endParaRPr>
          </a:p>
        </p:txBody>
      </p:sp>
      <p:sp>
        <p:nvSpPr>
          <p:cNvPr id="191493" name="Text Box 5">
            <a:extLst>
              <a:ext uri="{FF2B5EF4-FFF2-40B4-BE49-F238E27FC236}">
                <a16:creationId xmlns:a16="http://schemas.microsoft.com/office/drawing/2014/main" id="{3E84B923-6349-4F59-B99E-4EE3DB1D0CDE}"/>
              </a:ext>
            </a:extLst>
          </p:cNvPr>
          <p:cNvSpPr txBox="1">
            <a:spLocks noChangeArrowheads="1"/>
          </p:cNvSpPr>
          <p:nvPr/>
        </p:nvSpPr>
        <p:spPr bwMode="auto">
          <a:xfrm>
            <a:off x="6771721" y="227647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0" lang="en-US" altLang="zh-CN" sz="2800" i="1" dirty="0" err="1">
                <a:solidFill>
                  <a:schemeClr val="bg2"/>
                </a:solidFill>
                <a:latin typeface="Times New Roman" charset="0"/>
                <a:ea typeface="宋体" charset="-122"/>
              </a:rPr>
              <a:t>p</a:t>
            </a:r>
            <a:r>
              <a:rPr kumimoji="0" lang="en-US" altLang="zh-CN" sz="2800" dirty="0" err="1">
                <a:solidFill>
                  <a:schemeClr val="bg2"/>
                </a:solidFill>
                <a:latin typeface="Times New Roman" charset="0"/>
                <a:ea typeface="宋体" charset="-122"/>
                <a:sym typeface="Symbol" charset="2"/>
              </a:rPr>
              <a:t></a:t>
            </a:r>
            <a:r>
              <a:rPr kumimoji="0" lang="en-US" altLang="zh-CN" sz="2800" i="1" dirty="0" err="1">
                <a:solidFill>
                  <a:schemeClr val="bg2"/>
                </a:solidFill>
                <a:latin typeface="Times New Roman" charset="0"/>
                <a:ea typeface="宋体" charset="-122"/>
              </a:rPr>
              <a:t>q</a:t>
            </a:r>
            <a:endParaRPr kumimoji="0" lang="en-US" altLang="zh-CN" sz="2800" i="1" dirty="0">
              <a:solidFill>
                <a:schemeClr val="bg2"/>
              </a:solidFill>
              <a:latin typeface="Times New Roman" charset="0"/>
              <a:ea typeface="宋体" charset="-122"/>
            </a:endParaRPr>
          </a:p>
        </p:txBody>
      </p:sp>
      <p:sp>
        <p:nvSpPr>
          <p:cNvPr id="191494" name="Text Box 6">
            <a:extLst>
              <a:ext uri="{FF2B5EF4-FFF2-40B4-BE49-F238E27FC236}">
                <a16:creationId xmlns:a16="http://schemas.microsoft.com/office/drawing/2014/main" id="{E3C7763A-DE32-4C2A-8E20-66EC2BA523B3}"/>
              </a:ext>
            </a:extLst>
          </p:cNvPr>
          <p:cNvSpPr txBox="1">
            <a:spLocks noChangeArrowheads="1"/>
          </p:cNvSpPr>
          <p:nvPr/>
        </p:nvSpPr>
        <p:spPr bwMode="auto">
          <a:xfrm>
            <a:off x="6865937" y="2852738"/>
            <a:ext cx="175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0" lang="en-US" altLang="zh-CN" sz="2800" dirty="0">
                <a:solidFill>
                  <a:schemeClr val="bg2"/>
                </a:solidFill>
                <a:latin typeface="Times New Roman" charset="0"/>
                <a:ea typeface="宋体" charset="-122"/>
                <a:sym typeface="Symbol" charset="2"/>
              </a:rPr>
              <a:t></a:t>
            </a:r>
            <a:r>
              <a:rPr kumimoji="0" lang="en-US" altLang="zh-CN" sz="2800" i="1" dirty="0">
                <a:solidFill>
                  <a:schemeClr val="bg2"/>
                </a:solidFill>
                <a:latin typeface="Times New Roman" charset="0"/>
                <a:ea typeface="宋体" charset="-122"/>
              </a:rPr>
              <a:t>q</a:t>
            </a:r>
            <a:r>
              <a:rPr kumimoji="0" lang="en-US" altLang="zh-CN" sz="2800" dirty="0">
                <a:solidFill>
                  <a:schemeClr val="bg2"/>
                </a:solidFill>
                <a:latin typeface="Times New Roman" charset="0"/>
                <a:ea typeface="宋体" charset="-122"/>
                <a:sym typeface="Symbol" charset="2"/>
              </a:rPr>
              <a:t></a:t>
            </a:r>
            <a:r>
              <a:rPr kumimoji="0" lang="en-US" altLang="zh-CN" sz="2800" i="1" dirty="0">
                <a:solidFill>
                  <a:schemeClr val="bg2"/>
                </a:solidFill>
                <a:latin typeface="Times New Roman" charset="0"/>
                <a:ea typeface="宋体" charset="-122"/>
                <a:sym typeface="Symbol" charset="2"/>
              </a:rPr>
              <a:t>p</a:t>
            </a:r>
          </a:p>
        </p:txBody>
      </p:sp>
      <p:sp>
        <p:nvSpPr>
          <p:cNvPr id="191495" name="Text Box 7">
            <a:extLst>
              <a:ext uri="{FF2B5EF4-FFF2-40B4-BE49-F238E27FC236}">
                <a16:creationId xmlns:a16="http://schemas.microsoft.com/office/drawing/2014/main" id="{6BC1980A-5105-4629-852A-A508CC5C11E2}"/>
              </a:ext>
            </a:extLst>
          </p:cNvPr>
          <p:cNvSpPr txBox="1">
            <a:spLocks noChangeArrowheads="1"/>
          </p:cNvSpPr>
          <p:nvPr/>
        </p:nvSpPr>
        <p:spPr bwMode="auto">
          <a:xfrm>
            <a:off x="6812563" y="4734718"/>
            <a:ext cx="1519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1" hangingPunct="1">
              <a:spcBef>
                <a:spcPct val="50000"/>
              </a:spcBef>
              <a:defRPr/>
            </a:pPr>
            <a:r>
              <a:rPr kumimoji="0" lang="en-US" altLang="zh-CN" sz="2800" i="1" dirty="0" err="1">
                <a:solidFill>
                  <a:schemeClr val="bg2"/>
                </a:solidFill>
                <a:latin typeface="Times New Roman" charset="0"/>
                <a:ea typeface="宋体" charset="-122"/>
              </a:rPr>
              <a:t>p</a:t>
            </a:r>
            <a:r>
              <a:rPr kumimoji="0" lang="en-US" altLang="zh-CN" sz="2800" dirty="0" err="1">
                <a:solidFill>
                  <a:schemeClr val="bg2"/>
                </a:solidFill>
                <a:latin typeface="Times New Roman" charset="0"/>
                <a:ea typeface="宋体" charset="-122"/>
                <a:sym typeface="Symbol" charset="2"/>
              </a:rPr>
              <a:t></a:t>
            </a:r>
            <a:r>
              <a:rPr kumimoji="0" lang="en-US" altLang="zh-CN" sz="2800" i="1" dirty="0" err="1">
                <a:solidFill>
                  <a:schemeClr val="bg2"/>
                </a:solidFill>
                <a:latin typeface="Times New Roman" charset="0"/>
                <a:ea typeface="宋体" charset="-122"/>
              </a:rPr>
              <a:t>q</a:t>
            </a:r>
            <a:endParaRPr kumimoji="0" lang="en-US" altLang="zh-CN" sz="2800" i="1" dirty="0">
              <a:solidFill>
                <a:schemeClr val="bg2"/>
              </a:solidFill>
              <a:latin typeface="Times New Roman" charset="0"/>
              <a:ea typeface="宋体" charset="-122"/>
            </a:endParaRPr>
          </a:p>
        </p:txBody>
      </p:sp>
      <p:sp>
        <p:nvSpPr>
          <p:cNvPr id="191496" name="Text Box 8">
            <a:extLst>
              <a:ext uri="{FF2B5EF4-FFF2-40B4-BE49-F238E27FC236}">
                <a16:creationId xmlns:a16="http://schemas.microsoft.com/office/drawing/2014/main" id="{52704DB9-9680-4447-A55F-79944E94CE3E}"/>
              </a:ext>
            </a:extLst>
          </p:cNvPr>
          <p:cNvSpPr txBox="1">
            <a:spLocks noChangeArrowheads="1"/>
          </p:cNvSpPr>
          <p:nvPr/>
        </p:nvSpPr>
        <p:spPr bwMode="auto">
          <a:xfrm>
            <a:off x="6865938" y="3515708"/>
            <a:ext cx="17525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1" hangingPunct="1">
              <a:spcBef>
                <a:spcPct val="50000"/>
              </a:spcBef>
              <a:defRPr/>
            </a:pPr>
            <a:r>
              <a:rPr kumimoji="0" lang="en-US" altLang="zh-CN" sz="2800" i="1" dirty="0" err="1">
                <a:solidFill>
                  <a:schemeClr val="bg2"/>
                </a:solidFill>
                <a:latin typeface="Times New Roman" charset="0"/>
                <a:ea typeface="宋体" charset="-122"/>
              </a:rPr>
              <a:t>q</a:t>
            </a:r>
            <a:r>
              <a:rPr lang="en-US" altLang="zh-CN" sz="2800" dirty="0" err="1">
                <a:solidFill>
                  <a:schemeClr val="bg2"/>
                </a:solidFill>
                <a:latin typeface="Times New Roman" charset="0"/>
                <a:ea typeface="宋体" charset="-122"/>
                <a:sym typeface="Symbol" charset="2"/>
              </a:rPr>
              <a:t></a:t>
            </a:r>
            <a:r>
              <a:rPr kumimoji="0" lang="en-US" altLang="zh-CN" sz="2800" i="1" dirty="0" err="1">
                <a:solidFill>
                  <a:schemeClr val="bg2"/>
                </a:solidFill>
                <a:latin typeface="Times New Roman" charset="0"/>
                <a:ea typeface="宋体" charset="-122"/>
              </a:rPr>
              <a:t>p</a:t>
            </a:r>
            <a:r>
              <a:rPr kumimoji="0" lang="en-US" altLang="zh-CN" sz="2800" i="1" dirty="0">
                <a:solidFill>
                  <a:schemeClr val="bg2"/>
                </a:solidFill>
                <a:latin typeface="宋体" charset="-122"/>
                <a:ea typeface="宋体" charset="-122"/>
              </a:rPr>
              <a:t> </a:t>
            </a:r>
          </a:p>
        </p:txBody>
      </p:sp>
      <p:sp>
        <p:nvSpPr>
          <p:cNvPr id="191497" name="Rectangle 9">
            <a:extLst>
              <a:ext uri="{FF2B5EF4-FFF2-40B4-BE49-F238E27FC236}">
                <a16:creationId xmlns:a16="http://schemas.microsoft.com/office/drawing/2014/main" id="{3BD5A197-4E04-40ED-ACE8-DAB7B70BD039}"/>
              </a:ext>
            </a:extLst>
          </p:cNvPr>
          <p:cNvSpPr>
            <a:spLocks noChangeArrowheads="1"/>
          </p:cNvSpPr>
          <p:nvPr/>
        </p:nvSpPr>
        <p:spPr bwMode="auto">
          <a:xfrm>
            <a:off x="7010640" y="4105785"/>
            <a:ext cx="1046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kumimoji="0" lang="en-US" altLang="zh-CN" sz="2800" i="1" dirty="0" err="1">
                <a:solidFill>
                  <a:schemeClr val="bg2"/>
                </a:solidFill>
                <a:latin typeface="Times New Roman" charset="0"/>
                <a:ea typeface="宋体" charset="-122"/>
              </a:rPr>
              <a:t>q</a:t>
            </a:r>
            <a:r>
              <a:rPr kumimoji="0" lang="en-US" altLang="zh-CN" sz="2800" dirty="0" err="1">
                <a:solidFill>
                  <a:schemeClr val="bg2"/>
                </a:solidFill>
                <a:latin typeface="Times New Roman" charset="0"/>
                <a:ea typeface="宋体" charset="-122"/>
                <a:sym typeface="Symbol" charset="2"/>
              </a:rPr>
              <a:t></a:t>
            </a:r>
            <a:r>
              <a:rPr kumimoji="0" lang="en-US" altLang="zh-CN" sz="2800" i="1" dirty="0" err="1">
                <a:solidFill>
                  <a:schemeClr val="bg2"/>
                </a:solidFill>
                <a:latin typeface="Times New Roman" charset="0"/>
                <a:ea typeface="宋体" charset="-122"/>
              </a:rPr>
              <a:t>p</a:t>
            </a:r>
            <a:endParaRPr kumimoji="0" lang="en-US" altLang="zh-CN" sz="2800" i="1" dirty="0">
              <a:solidFill>
                <a:schemeClr val="bg2"/>
              </a:solidFill>
              <a:latin typeface="Times New Roman" charset="0"/>
              <a:ea typeface="宋体" charset="-122"/>
            </a:endParaRPr>
          </a:p>
        </p:txBody>
      </p:sp>
      <p:sp>
        <p:nvSpPr>
          <p:cNvPr id="191498" name="Rectangle 10">
            <a:extLst>
              <a:ext uri="{FF2B5EF4-FFF2-40B4-BE49-F238E27FC236}">
                <a16:creationId xmlns:a16="http://schemas.microsoft.com/office/drawing/2014/main" id="{6D8BB951-0BA7-4D21-A718-C0E71E950600}"/>
              </a:ext>
            </a:extLst>
          </p:cNvPr>
          <p:cNvSpPr>
            <a:spLocks noChangeArrowheads="1"/>
          </p:cNvSpPr>
          <p:nvPr/>
        </p:nvSpPr>
        <p:spPr bwMode="auto">
          <a:xfrm>
            <a:off x="6923087" y="5307957"/>
            <a:ext cx="1638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kumimoji="0" lang="en-US" altLang="zh-CN" sz="2800" dirty="0">
                <a:solidFill>
                  <a:schemeClr val="bg2"/>
                </a:solidFill>
                <a:latin typeface="Times New Roman" charset="0"/>
                <a:ea typeface="宋体" charset="-122"/>
                <a:sym typeface="Symbol" charset="2"/>
              </a:rPr>
              <a:t></a:t>
            </a:r>
            <a:r>
              <a:rPr kumimoji="0" lang="en-US" altLang="zh-CN" sz="2800" i="1" dirty="0">
                <a:solidFill>
                  <a:schemeClr val="bg2"/>
                </a:solidFill>
                <a:latin typeface="Times New Roman" charset="0"/>
                <a:ea typeface="宋体" charset="-122"/>
              </a:rPr>
              <a:t>p</a:t>
            </a:r>
            <a:r>
              <a:rPr kumimoji="0" lang="en-US" altLang="zh-CN" sz="2800" dirty="0">
                <a:solidFill>
                  <a:schemeClr val="bg2"/>
                </a:solidFill>
                <a:latin typeface="Times New Roman" charset="0"/>
                <a:ea typeface="宋体" charset="-122"/>
                <a:sym typeface="Symbol" charset="2"/>
              </a:rPr>
              <a:t></a:t>
            </a:r>
            <a:r>
              <a:rPr kumimoji="0" lang="en-US" altLang="zh-CN" sz="2800" i="1" dirty="0">
                <a:solidFill>
                  <a:schemeClr val="bg2"/>
                </a:solidFill>
                <a:latin typeface="Times New Roman" charset="0"/>
                <a:ea typeface="宋体" charset="-122"/>
                <a:sym typeface="Symbol" charset="2"/>
              </a:rPr>
              <a:t>q</a:t>
            </a:r>
          </a:p>
        </p:txBody>
      </p:sp>
      <p:sp>
        <p:nvSpPr>
          <p:cNvPr id="191499" name="Rectangle 11">
            <a:extLst>
              <a:ext uri="{FF2B5EF4-FFF2-40B4-BE49-F238E27FC236}">
                <a16:creationId xmlns:a16="http://schemas.microsoft.com/office/drawing/2014/main" id="{02D186E4-8935-4495-8F5A-91C3ECFDCB2A}"/>
              </a:ext>
            </a:extLst>
          </p:cNvPr>
          <p:cNvSpPr>
            <a:spLocks noChangeArrowheads="1"/>
          </p:cNvSpPr>
          <p:nvPr/>
        </p:nvSpPr>
        <p:spPr bwMode="auto">
          <a:xfrm>
            <a:off x="7010640" y="5839800"/>
            <a:ext cx="1122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kumimoji="0" lang="en-US" altLang="zh-CN" sz="2800" i="1" dirty="0" err="1">
                <a:solidFill>
                  <a:schemeClr val="bg2"/>
                </a:solidFill>
                <a:latin typeface="Times New Roman" charset="0"/>
                <a:ea typeface="宋体" charset="-122"/>
              </a:rPr>
              <a:t>q</a:t>
            </a:r>
            <a:r>
              <a:rPr kumimoji="0" lang="en-US" altLang="zh-CN" sz="2800" dirty="0" err="1">
                <a:solidFill>
                  <a:schemeClr val="bg2"/>
                </a:solidFill>
                <a:latin typeface="Times New Roman" charset="0"/>
                <a:ea typeface="宋体" charset="-122"/>
                <a:sym typeface="Symbol" charset="2"/>
              </a:rPr>
              <a:t></a:t>
            </a:r>
            <a:r>
              <a:rPr kumimoji="0" lang="en-US" altLang="zh-CN" sz="2800" i="1" dirty="0" err="1">
                <a:solidFill>
                  <a:schemeClr val="bg2"/>
                </a:solidFill>
                <a:latin typeface="Times New Roman" charset="0"/>
                <a:ea typeface="宋体" charset="-122"/>
              </a:rPr>
              <a:t>p</a:t>
            </a:r>
            <a:endParaRPr kumimoji="0" lang="en-US" altLang="zh-CN" sz="2800" i="1" dirty="0">
              <a:solidFill>
                <a:schemeClr val="bg2"/>
              </a:solidFill>
              <a:latin typeface="Times New Roman" charset="0"/>
              <a:ea typeface="宋体" charset="-122"/>
            </a:endParaRPr>
          </a:p>
        </p:txBody>
      </p:sp>
    </p:spTree>
    <p:extLst>
      <p:ext uri="{BB962C8B-B14F-4D97-AF65-F5344CB8AC3E}">
        <p14:creationId xmlns:p14="http://schemas.microsoft.com/office/powerpoint/2010/main" val="3358407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 calcmode="lin" valueType="num">
                                      <p:cBhvr additive="base">
                                        <p:cTn id="7" dur="500" fill="hold"/>
                                        <p:tgtEl>
                                          <p:spTgt spid="191492"/>
                                        </p:tgtEl>
                                        <p:attrNameLst>
                                          <p:attrName>ppt_x</p:attrName>
                                        </p:attrNameLst>
                                      </p:cBhvr>
                                      <p:tavLst>
                                        <p:tav tm="0">
                                          <p:val>
                                            <p:strVal val="1+#ppt_w/2"/>
                                          </p:val>
                                        </p:tav>
                                        <p:tav tm="100000">
                                          <p:val>
                                            <p:strVal val="#ppt_x"/>
                                          </p:val>
                                        </p:tav>
                                      </p:tavLst>
                                    </p:anim>
                                    <p:anim calcmode="lin" valueType="num">
                                      <p:cBhvr additive="base">
                                        <p:cTn id="8"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1493"/>
                                        </p:tgtEl>
                                        <p:attrNameLst>
                                          <p:attrName>style.visibility</p:attrName>
                                        </p:attrNameLst>
                                      </p:cBhvr>
                                      <p:to>
                                        <p:strVal val="visible"/>
                                      </p:to>
                                    </p:set>
                                    <p:anim calcmode="lin" valueType="num">
                                      <p:cBhvr additive="base">
                                        <p:cTn id="13" dur="500" fill="hold"/>
                                        <p:tgtEl>
                                          <p:spTgt spid="191493"/>
                                        </p:tgtEl>
                                        <p:attrNameLst>
                                          <p:attrName>ppt_x</p:attrName>
                                        </p:attrNameLst>
                                      </p:cBhvr>
                                      <p:tavLst>
                                        <p:tav tm="0">
                                          <p:val>
                                            <p:strVal val="1+#ppt_w/2"/>
                                          </p:val>
                                        </p:tav>
                                        <p:tav tm="100000">
                                          <p:val>
                                            <p:strVal val="#ppt_x"/>
                                          </p:val>
                                        </p:tav>
                                      </p:tavLst>
                                    </p:anim>
                                    <p:anim calcmode="lin" valueType="num">
                                      <p:cBhvr additive="base">
                                        <p:cTn id="14" dur="500" fill="hold"/>
                                        <p:tgtEl>
                                          <p:spTgt spid="1914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1494"/>
                                        </p:tgtEl>
                                        <p:attrNameLst>
                                          <p:attrName>style.visibility</p:attrName>
                                        </p:attrNameLst>
                                      </p:cBhvr>
                                      <p:to>
                                        <p:strVal val="visible"/>
                                      </p:to>
                                    </p:set>
                                    <p:anim calcmode="lin" valueType="num">
                                      <p:cBhvr additive="base">
                                        <p:cTn id="19" dur="500" fill="hold"/>
                                        <p:tgtEl>
                                          <p:spTgt spid="191494"/>
                                        </p:tgtEl>
                                        <p:attrNameLst>
                                          <p:attrName>ppt_x</p:attrName>
                                        </p:attrNameLst>
                                      </p:cBhvr>
                                      <p:tavLst>
                                        <p:tav tm="0">
                                          <p:val>
                                            <p:strVal val="1+#ppt_w/2"/>
                                          </p:val>
                                        </p:tav>
                                        <p:tav tm="100000">
                                          <p:val>
                                            <p:strVal val="#ppt_x"/>
                                          </p:val>
                                        </p:tav>
                                      </p:tavLst>
                                    </p:anim>
                                    <p:anim calcmode="lin" valueType="num">
                                      <p:cBhvr additive="base">
                                        <p:cTn id="20"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1496"/>
                                        </p:tgtEl>
                                        <p:attrNameLst>
                                          <p:attrName>style.visibility</p:attrName>
                                        </p:attrNameLst>
                                      </p:cBhvr>
                                      <p:to>
                                        <p:strVal val="visible"/>
                                      </p:to>
                                    </p:set>
                                    <p:anim calcmode="lin" valueType="num">
                                      <p:cBhvr additive="base">
                                        <p:cTn id="25" dur="500" fill="hold"/>
                                        <p:tgtEl>
                                          <p:spTgt spid="191496"/>
                                        </p:tgtEl>
                                        <p:attrNameLst>
                                          <p:attrName>ppt_x</p:attrName>
                                        </p:attrNameLst>
                                      </p:cBhvr>
                                      <p:tavLst>
                                        <p:tav tm="0">
                                          <p:val>
                                            <p:strVal val="1+#ppt_w/2"/>
                                          </p:val>
                                        </p:tav>
                                        <p:tav tm="100000">
                                          <p:val>
                                            <p:strVal val="#ppt_x"/>
                                          </p:val>
                                        </p:tav>
                                      </p:tavLst>
                                    </p:anim>
                                    <p:anim calcmode="lin" valueType="num">
                                      <p:cBhvr additive="base">
                                        <p:cTn id="26" dur="500" fill="hold"/>
                                        <p:tgtEl>
                                          <p:spTgt spid="1914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1497"/>
                                        </p:tgtEl>
                                        <p:attrNameLst>
                                          <p:attrName>style.visibility</p:attrName>
                                        </p:attrNameLst>
                                      </p:cBhvr>
                                      <p:to>
                                        <p:strVal val="visible"/>
                                      </p:to>
                                    </p:set>
                                    <p:anim calcmode="lin" valueType="num">
                                      <p:cBhvr additive="base">
                                        <p:cTn id="31" dur="500" fill="hold"/>
                                        <p:tgtEl>
                                          <p:spTgt spid="191497"/>
                                        </p:tgtEl>
                                        <p:attrNameLst>
                                          <p:attrName>ppt_x</p:attrName>
                                        </p:attrNameLst>
                                      </p:cBhvr>
                                      <p:tavLst>
                                        <p:tav tm="0">
                                          <p:val>
                                            <p:strVal val="1+#ppt_w/2"/>
                                          </p:val>
                                        </p:tav>
                                        <p:tav tm="100000">
                                          <p:val>
                                            <p:strVal val="#ppt_x"/>
                                          </p:val>
                                        </p:tav>
                                      </p:tavLst>
                                    </p:anim>
                                    <p:anim calcmode="lin" valueType="num">
                                      <p:cBhvr additive="base">
                                        <p:cTn id="32" dur="500" fill="hold"/>
                                        <p:tgtEl>
                                          <p:spTgt spid="1914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1495"/>
                                        </p:tgtEl>
                                        <p:attrNameLst>
                                          <p:attrName>style.visibility</p:attrName>
                                        </p:attrNameLst>
                                      </p:cBhvr>
                                      <p:to>
                                        <p:strVal val="visible"/>
                                      </p:to>
                                    </p:set>
                                    <p:anim calcmode="lin" valueType="num">
                                      <p:cBhvr additive="base">
                                        <p:cTn id="37" dur="500" fill="hold"/>
                                        <p:tgtEl>
                                          <p:spTgt spid="191495"/>
                                        </p:tgtEl>
                                        <p:attrNameLst>
                                          <p:attrName>ppt_x</p:attrName>
                                        </p:attrNameLst>
                                      </p:cBhvr>
                                      <p:tavLst>
                                        <p:tav tm="0">
                                          <p:val>
                                            <p:strVal val="1+#ppt_w/2"/>
                                          </p:val>
                                        </p:tav>
                                        <p:tav tm="100000">
                                          <p:val>
                                            <p:strVal val="#ppt_x"/>
                                          </p:val>
                                        </p:tav>
                                      </p:tavLst>
                                    </p:anim>
                                    <p:anim calcmode="lin" valueType="num">
                                      <p:cBhvr additive="base">
                                        <p:cTn id="38" dur="500" fill="hold"/>
                                        <p:tgtEl>
                                          <p:spTgt spid="19149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1498"/>
                                        </p:tgtEl>
                                        <p:attrNameLst>
                                          <p:attrName>style.visibility</p:attrName>
                                        </p:attrNameLst>
                                      </p:cBhvr>
                                      <p:to>
                                        <p:strVal val="visible"/>
                                      </p:to>
                                    </p:set>
                                    <p:anim calcmode="lin" valueType="num">
                                      <p:cBhvr additive="base">
                                        <p:cTn id="43" dur="500" fill="hold"/>
                                        <p:tgtEl>
                                          <p:spTgt spid="191498"/>
                                        </p:tgtEl>
                                        <p:attrNameLst>
                                          <p:attrName>ppt_x</p:attrName>
                                        </p:attrNameLst>
                                      </p:cBhvr>
                                      <p:tavLst>
                                        <p:tav tm="0">
                                          <p:val>
                                            <p:strVal val="1+#ppt_w/2"/>
                                          </p:val>
                                        </p:tav>
                                        <p:tav tm="100000">
                                          <p:val>
                                            <p:strVal val="#ppt_x"/>
                                          </p:val>
                                        </p:tav>
                                      </p:tavLst>
                                    </p:anim>
                                    <p:anim calcmode="lin" valueType="num">
                                      <p:cBhvr additive="base">
                                        <p:cTn id="44" dur="500" fill="hold"/>
                                        <p:tgtEl>
                                          <p:spTgt spid="19149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1499"/>
                                        </p:tgtEl>
                                        <p:attrNameLst>
                                          <p:attrName>style.visibility</p:attrName>
                                        </p:attrNameLst>
                                      </p:cBhvr>
                                      <p:to>
                                        <p:strVal val="visible"/>
                                      </p:to>
                                    </p:set>
                                    <p:anim calcmode="lin" valueType="num">
                                      <p:cBhvr additive="base">
                                        <p:cTn id="49" dur="500" fill="hold"/>
                                        <p:tgtEl>
                                          <p:spTgt spid="191499"/>
                                        </p:tgtEl>
                                        <p:attrNameLst>
                                          <p:attrName>ppt_x</p:attrName>
                                        </p:attrNameLst>
                                      </p:cBhvr>
                                      <p:tavLst>
                                        <p:tav tm="0">
                                          <p:val>
                                            <p:strVal val="1+#ppt_w/2"/>
                                          </p:val>
                                        </p:tav>
                                        <p:tav tm="100000">
                                          <p:val>
                                            <p:strVal val="#ppt_x"/>
                                          </p:val>
                                        </p:tav>
                                      </p:tavLst>
                                    </p:anim>
                                    <p:anim calcmode="lin" valueType="num">
                                      <p:cBhvr additive="base">
                                        <p:cTn id="50" dur="500" fill="hold"/>
                                        <p:tgtEl>
                                          <p:spTgt spid="1914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P spid="191493" grpId="0" autoUpdateAnimBg="0"/>
      <p:bldP spid="191494" grpId="0" autoUpdateAnimBg="0"/>
      <p:bldP spid="191495" grpId="0" autoUpdateAnimBg="0"/>
      <p:bldP spid="191496" grpId="0" autoUpdateAnimBg="0"/>
      <p:bldP spid="191497" grpId="0" autoUpdateAnimBg="0"/>
      <p:bldP spid="191498" grpId="0" autoUpdateAnimBg="0"/>
      <p:bldP spid="1914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A57CDC4-7785-9D43-A932-E9DB1ADFEFCC}"/>
              </a:ext>
            </a:extLst>
          </p:cNvPr>
          <p:cNvSpPr>
            <a:spLocks noGrp="1" noRot="1" noChangeArrowheads="1"/>
          </p:cNvSpPr>
          <p:nvPr>
            <p:ph type="title"/>
          </p:nvPr>
        </p:nvSpPr>
        <p:spPr>
          <a:xfrm>
            <a:off x="1166813" y="-26988"/>
            <a:ext cx="8229600" cy="1143001"/>
          </a:xfrm>
        </p:spPr>
        <p:txBody>
          <a:bodyPr/>
          <a:lstStyle/>
          <a:p>
            <a:pPr eaLnBrk="1" hangingPunct="1"/>
            <a:r>
              <a:rPr lang="en-US" altLang="zh-CN" sz="3600" dirty="0">
                <a:latin typeface="黑体" panose="02010609060101010101" pitchFamily="49" charset="-122"/>
              </a:rPr>
              <a:t>5.</a:t>
            </a:r>
            <a:r>
              <a:rPr lang="zh-CN" altLang="en-US" sz="3600" dirty="0">
                <a:latin typeface="黑体" panose="02010609060101010101" pitchFamily="49" charset="-122"/>
              </a:rPr>
              <a:t>等价</a:t>
            </a:r>
          </a:p>
        </p:txBody>
      </p:sp>
      <p:sp>
        <p:nvSpPr>
          <p:cNvPr id="51203" name="Rectangle 3">
            <a:extLst>
              <a:ext uri="{FF2B5EF4-FFF2-40B4-BE49-F238E27FC236}">
                <a16:creationId xmlns:a16="http://schemas.microsoft.com/office/drawing/2014/main" id="{7C50B4F8-D7D9-BA4D-96F3-8BE3EC2863A6}"/>
              </a:ext>
            </a:extLst>
          </p:cNvPr>
          <p:cNvSpPr>
            <a:spLocks noGrp="1" noChangeArrowheads="1"/>
          </p:cNvSpPr>
          <p:nvPr>
            <p:ph type="body" sz="half" idx="1"/>
          </p:nvPr>
        </p:nvSpPr>
        <p:spPr>
          <a:xfrm>
            <a:off x="323850" y="1266250"/>
            <a:ext cx="8496300" cy="2159000"/>
          </a:xfrm>
        </p:spPr>
        <p:txBody>
          <a:bodyPr/>
          <a:lstStyle/>
          <a:p>
            <a:pPr indent="-323850" eaLnBrk="1" hangingPunct="1">
              <a:lnSpc>
                <a:spcPct val="120000"/>
              </a:lnSpc>
              <a:spcBef>
                <a:spcPct val="0"/>
              </a:spcBef>
              <a:buFont typeface="Wingdings" pitchFamily="2" charset="2"/>
              <a:buNone/>
            </a:pPr>
            <a:r>
              <a:rPr lang="zh-CN" altLang="en-US" sz="2800" dirty="0"/>
              <a:t>定义  给定两个命题 </a:t>
            </a:r>
            <a:r>
              <a:rPr lang="en-US" altLang="zh-CN" sz="2800" i="1" dirty="0"/>
              <a:t>p </a:t>
            </a:r>
            <a:r>
              <a:rPr lang="zh-CN" altLang="en-US" sz="2800" dirty="0"/>
              <a:t>和 </a:t>
            </a:r>
            <a:r>
              <a:rPr lang="en-US" altLang="zh-CN" sz="2800" i="1" dirty="0"/>
              <a:t>q, </a:t>
            </a:r>
            <a:r>
              <a:rPr lang="zh-CN" altLang="en-US" sz="2800" dirty="0"/>
              <a:t>其复合命题</a:t>
            </a:r>
            <a:r>
              <a:rPr lang="zh-CN" altLang="en-US" sz="2800" dirty="0">
                <a:latin typeface="Arial" panose="020B0604020202020204" pitchFamily="34" charset="0"/>
                <a:sym typeface="Symbol" pitchFamily="2" charset="2"/>
              </a:rPr>
              <a:t>“</a:t>
            </a:r>
            <a:r>
              <a:rPr lang="en-US" altLang="zh-CN" sz="2800" i="1" dirty="0">
                <a:sym typeface="Symbol" pitchFamily="2" charset="2"/>
              </a:rPr>
              <a:t>p</a:t>
            </a:r>
            <a:r>
              <a:rPr lang="zh-CN" altLang="en-US" sz="2800" dirty="0">
                <a:sym typeface="Symbol" pitchFamily="2" charset="2"/>
              </a:rPr>
              <a:t>当且仅当</a:t>
            </a:r>
            <a:r>
              <a:rPr lang="en-US" altLang="zh-CN" sz="2800" i="1" dirty="0">
                <a:sym typeface="Symbol" pitchFamily="2" charset="2"/>
              </a:rPr>
              <a:t>q</a:t>
            </a:r>
            <a:r>
              <a:rPr lang="en-US" altLang="zh-CN" sz="2800" dirty="0">
                <a:latin typeface="Arial" panose="020B0604020202020204" pitchFamily="34" charset="0"/>
                <a:sym typeface="Symbol" pitchFamily="2" charset="2"/>
              </a:rPr>
              <a:t>”</a:t>
            </a:r>
          </a:p>
          <a:p>
            <a:pPr indent="-323850" eaLnBrk="1" hangingPunct="1">
              <a:lnSpc>
                <a:spcPct val="120000"/>
              </a:lnSpc>
              <a:spcBef>
                <a:spcPct val="0"/>
              </a:spcBef>
              <a:buFont typeface="Wingdings" pitchFamily="2" charset="2"/>
              <a:buNone/>
            </a:pPr>
            <a:r>
              <a:rPr lang="en-US" altLang="zh-CN" sz="2800" dirty="0">
                <a:latin typeface="Arial" panose="020B0604020202020204" pitchFamily="34" charset="0"/>
                <a:sym typeface="Symbol" pitchFamily="2" charset="2"/>
              </a:rPr>
              <a:t>         </a:t>
            </a:r>
            <a:r>
              <a:rPr lang="zh-CN" altLang="en-US" sz="2800" dirty="0">
                <a:sym typeface="Symbol" pitchFamily="2" charset="2"/>
              </a:rPr>
              <a:t>作</a:t>
            </a:r>
            <a:r>
              <a:rPr lang="en-US" altLang="zh-CN" sz="2800" i="1" dirty="0"/>
              <a:t>p </a:t>
            </a:r>
            <a:r>
              <a:rPr lang="zh-CN" altLang="en-US" sz="2800" dirty="0"/>
              <a:t>和 </a:t>
            </a:r>
            <a:r>
              <a:rPr lang="en-US" altLang="zh-CN" sz="2800" i="1" dirty="0"/>
              <a:t>q</a:t>
            </a:r>
            <a:r>
              <a:rPr lang="zh-CN" altLang="en-US" sz="2800" dirty="0"/>
              <a:t>的</a:t>
            </a:r>
            <a:r>
              <a:rPr lang="zh-CN" altLang="en-US" sz="2800" dirty="0">
                <a:solidFill>
                  <a:srgbClr val="FF0000"/>
                </a:solidFill>
                <a:sym typeface="Symbol" pitchFamily="2" charset="2"/>
              </a:rPr>
              <a:t>等价式</a:t>
            </a:r>
            <a:r>
              <a:rPr lang="en-US" altLang="zh-CN" sz="2800" dirty="0">
                <a:sym typeface="Symbol" pitchFamily="2" charset="2"/>
              </a:rPr>
              <a:t>. </a:t>
            </a:r>
            <a:r>
              <a:rPr lang="zh-CN" altLang="en-US" sz="2800" dirty="0"/>
              <a:t> </a:t>
            </a:r>
            <a:r>
              <a:rPr lang="zh-CN" altLang="en-US" sz="2800" dirty="0">
                <a:sym typeface="Symbol" pitchFamily="2" charset="2"/>
              </a:rPr>
              <a:t>记为</a:t>
            </a:r>
            <a:r>
              <a:rPr lang="en-US" altLang="zh-CN" sz="2800" i="1" dirty="0" err="1">
                <a:sym typeface="Symbol" pitchFamily="2" charset="2"/>
              </a:rPr>
              <a:t>p</a:t>
            </a:r>
            <a:r>
              <a:rPr lang="en-US" altLang="zh-CN" sz="2800" dirty="0" err="1">
                <a:sym typeface="Symbol" pitchFamily="2" charset="2"/>
              </a:rPr>
              <a:t></a:t>
            </a:r>
            <a:r>
              <a:rPr lang="en-US" altLang="zh-CN" sz="2800" i="1" dirty="0" err="1">
                <a:sym typeface="Symbol" pitchFamily="2" charset="2"/>
              </a:rPr>
              <a:t>q</a:t>
            </a:r>
            <a:r>
              <a:rPr lang="zh-CN" altLang="en-US" sz="2800" dirty="0">
                <a:sym typeface="Symbol" pitchFamily="2" charset="2"/>
              </a:rPr>
              <a:t>。</a:t>
            </a:r>
            <a:r>
              <a:rPr lang="en-US" altLang="zh-CN" sz="2800" dirty="0">
                <a:sym typeface="Symbol" pitchFamily="2" charset="2"/>
              </a:rPr>
              <a:t> </a:t>
            </a:r>
            <a:r>
              <a:rPr lang="zh-CN" altLang="en-US" sz="2800" dirty="0">
                <a:sym typeface="Symbol" pitchFamily="2" charset="2"/>
              </a:rPr>
              <a:t>称为</a:t>
            </a:r>
            <a:r>
              <a:rPr lang="zh-CN" altLang="en-US" sz="2800" dirty="0">
                <a:solidFill>
                  <a:srgbClr val="FF0000"/>
                </a:solidFill>
                <a:sym typeface="Symbol" pitchFamily="2" charset="2"/>
              </a:rPr>
              <a:t>等价联结  </a:t>
            </a:r>
            <a:endParaRPr lang="en-US" altLang="zh-CN" sz="2800" dirty="0">
              <a:solidFill>
                <a:srgbClr val="FF0000"/>
              </a:solidFill>
              <a:sym typeface="Symbol" pitchFamily="2" charset="2"/>
            </a:endParaRPr>
          </a:p>
          <a:p>
            <a:pPr indent="-323850" eaLnBrk="1" hangingPunct="1">
              <a:lnSpc>
                <a:spcPct val="120000"/>
              </a:lnSpc>
              <a:spcBef>
                <a:spcPct val="0"/>
              </a:spcBef>
              <a:buFont typeface="Wingdings" pitchFamily="2" charset="2"/>
              <a:buNone/>
            </a:pPr>
            <a:r>
              <a:rPr lang="en-US" altLang="zh-CN" sz="2800" dirty="0">
                <a:solidFill>
                  <a:srgbClr val="FF0000"/>
                </a:solidFill>
                <a:sym typeface="Symbol" pitchFamily="2" charset="2"/>
              </a:rPr>
              <a:t>          </a:t>
            </a:r>
            <a:r>
              <a:rPr lang="zh-CN" altLang="en-US" sz="2800" dirty="0">
                <a:solidFill>
                  <a:srgbClr val="FF0000"/>
                </a:solidFill>
                <a:sym typeface="Symbol" pitchFamily="2" charset="2"/>
              </a:rPr>
              <a:t>词</a:t>
            </a:r>
            <a:r>
              <a:rPr lang="zh-CN" altLang="en-US" sz="2800" dirty="0">
                <a:sym typeface="Symbol" pitchFamily="2" charset="2"/>
              </a:rPr>
              <a:t>。</a:t>
            </a:r>
            <a:r>
              <a:rPr lang="zh-CN" altLang="en-US" sz="2800" dirty="0"/>
              <a:t>规定</a:t>
            </a:r>
            <a:r>
              <a:rPr lang="en-US" altLang="zh-CN" sz="2800" i="1" dirty="0"/>
              <a:t>p</a:t>
            </a:r>
            <a:r>
              <a:rPr lang="en-US" altLang="zh-CN" sz="2800" dirty="0">
                <a:sym typeface="Symbol" pitchFamily="2" charset="2"/>
              </a:rPr>
              <a:t>  </a:t>
            </a:r>
            <a:r>
              <a:rPr lang="en-US" altLang="zh-CN" sz="2800" i="1" dirty="0"/>
              <a:t>q</a:t>
            </a:r>
            <a:r>
              <a:rPr lang="zh-CN" altLang="en-US" sz="2800" dirty="0"/>
              <a:t>为</a:t>
            </a:r>
            <a:r>
              <a:rPr lang="en-US" altLang="zh-CN" sz="2800" dirty="0"/>
              <a:t>1 </a:t>
            </a:r>
            <a:r>
              <a:rPr lang="zh-CN" altLang="en-US" sz="2800" dirty="0"/>
              <a:t>当且仅当 </a:t>
            </a:r>
            <a:r>
              <a:rPr lang="en-US" altLang="zh-CN" sz="2800" i="1" dirty="0"/>
              <a:t>p</a:t>
            </a:r>
            <a:r>
              <a:rPr lang="zh-CN" altLang="en-US" sz="2800" dirty="0"/>
              <a:t>与</a:t>
            </a:r>
            <a:r>
              <a:rPr lang="en-US" altLang="zh-CN" sz="2800" i="1" dirty="0"/>
              <a:t>q</a:t>
            </a:r>
            <a:r>
              <a:rPr lang="zh-CN" altLang="en-US" sz="2800" dirty="0"/>
              <a:t>同时为</a:t>
            </a:r>
            <a:r>
              <a:rPr lang="en-US" altLang="zh-CN" sz="2800" dirty="0"/>
              <a:t>1, </a:t>
            </a:r>
            <a:r>
              <a:rPr lang="zh-CN" altLang="en-US" sz="2800" dirty="0"/>
              <a:t>或 </a:t>
            </a:r>
            <a:endParaRPr lang="en-US" altLang="zh-CN" sz="2800" dirty="0"/>
          </a:p>
          <a:p>
            <a:pPr indent="-323850" eaLnBrk="1" hangingPunct="1">
              <a:lnSpc>
                <a:spcPct val="120000"/>
              </a:lnSpc>
              <a:spcBef>
                <a:spcPct val="0"/>
              </a:spcBef>
              <a:buFont typeface="Wingdings" pitchFamily="2" charset="2"/>
              <a:buNone/>
            </a:pPr>
            <a:r>
              <a:rPr lang="en-US" altLang="zh-CN" sz="2800" dirty="0"/>
              <a:t>          </a:t>
            </a:r>
            <a:r>
              <a:rPr lang="zh-CN" altLang="en-US" sz="2800" dirty="0"/>
              <a:t>同时为</a:t>
            </a:r>
            <a:r>
              <a:rPr lang="en-US" altLang="zh-CN" sz="2800" dirty="0"/>
              <a:t>0.</a:t>
            </a:r>
          </a:p>
        </p:txBody>
      </p:sp>
      <p:graphicFrame>
        <p:nvGraphicFramePr>
          <p:cNvPr id="142412" name="Group 76">
            <a:extLst>
              <a:ext uri="{FF2B5EF4-FFF2-40B4-BE49-F238E27FC236}">
                <a16:creationId xmlns:a16="http://schemas.microsoft.com/office/drawing/2014/main" id="{0DDBAA5F-F07A-4DCB-8B11-BCDD1B83241A}"/>
              </a:ext>
            </a:extLst>
          </p:cNvPr>
          <p:cNvGraphicFramePr>
            <a:graphicFrameLocks noGrp="1"/>
          </p:cNvGraphicFramePr>
          <p:nvPr>
            <p:ph sz="half" idx="2"/>
          </p:nvPr>
        </p:nvGraphicFramePr>
        <p:xfrm>
          <a:off x="531813" y="3511550"/>
          <a:ext cx="8008937" cy="2651125"/>
        </p:xfrm>
        <a:graphic>
          <a:graphicData uri="http://schemas.openxmlformats.org/drawingml/2006/table">
            <a:tbl>
              <a:tblPr/>
              <a:tblGrid>
                <a:gridCol w="2667000">
                  <a:extLst>
                    <a:ext uri="{9D8B030D-6E8A-4147-A177-3AD203B41FA5}">
                      <a16:colId xmlns:a16="http://schemas.microsoft.com/office/drawing/2014/main" val="20000"/>
                    </a:ext>
                  </a:extLst>
                </a:gridCol>
                <a:gridCol w="2670175">
                  <a:extLst>
                    <a:ext uri="{9D8B030D-6E8A-4147-A177-3AD203B41FA5}">
                      <a16:colId xmlns:a16="http://schemas.microsoft.com/office/drawing/2014/main" val="20001"/>
                    </a:ext>
                  </a:extLst>
                </a:gridCol>
                <a:gridCol w="2671762">
                  <a:extLst>
                    <a:ext uri="{9D8B030D-6E8A-4147-A177-3AD203B41FA5}">
                      <a16:colId xmlns:a16="http://schemas.microsoft.com/office/drawing/2014/main" val="20002"/>
                    </a:ext>
                  </a:extLst>
                </a:gridCol>
              </a:tblGrid>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1" u="none" strike="noStrike" cap="none" normalizeH="0" baseline="0" dirty="0">
                          <a:ln>
                            <a:noFill/>
                          </a:ln>
                          <a:solidFill>
                            <a:schemeClr val="bg2"/>
                          </a:solidFill>
                          <a:effectLst/>
                          <a:latin typeface="Times New Roman" charset="0"/>
                          <a:ea typeface="黑体" charset="-122"/>
                        </a:rPr>
                        <a:t>p</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1" u="none" strike="noStrike" cap="none" normalizeH="0" baseline="0" dirty="0">
                          <a:ln>
                            <a:noFill/>
                          </a:ln>
                          <a:solidFill>
                            <a:schemeClr val="bg2"/>
                          </a:solidFill>
                          <a:effectLst/>
                          <a:latin typeface="Times New Roman" charset="0"/>
                          <a:ea typeface="黑体" charset="-122"/>
                        </a:rPr>
                        <a:t>q</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1" u="none" strike="noStrike" cap="none" normalizeH="0" baseline="0" dirty="0">
                          <a:ln>
                            <a:noFill/>
                          </a:ln>
                          <a:solidFill>
                            <a:schemeClr val="bg2"/>
                          </a:solidFill>
                          <a:effectLst/>
                          <a:latin typeface="Times New Roman" charset="0"/>
                          <a:ea typeface="黑体" charset="-122"/>
                        </a:rPr>
                        <a:t>p </a:t>
                      </a:r>
                      <a:r>
                        <a:rPr lang="en-US" altLang="zh-CN" dirty="0">
                          <a:solidFill>
                            <a:schemeClr val="tx1"/>
                          </a:solidFill>
                          <a:sym typeface="Symbol" panose="05050102010706020507" pitchFamily="18" charset="2"/>
                        </a:rPr>
                        <a:t></a:t>
                      </a:r>
                      <a:r>
                        <a:rPr kumimoji="0" lang="en-US" altLang="zh-CN" sz="2400" b="1" i="1" u="none" strike="noStrike" cap="none" normalizeH="0" baseline="0" dirty="0">
                          <a:ln>
                            <a:noFill/>
                          </a:ln>
                          <a:solidFill>
                            <a:schemeClr val="bg2"/>
                          </a:solidFill>
                          <a:effectLst/>
                          <a:latin typeface="Times New Roman" charset="0"/>
                          <a:ea typeface="黑体" charset="-122"/>
                        </a:rPr>
                        <a:t> q</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2"/>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3"/>
                  </a:ext>
                </a:extLst>
              </a:tr>
              <a:tr h="53022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0</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1" i="0" u="none" strike="noStrike" cap="none" normalizeH="0" baseline="0" dirty="0">
                          <a:ln>
                            <a:noFill/>
                          </a:ln>
                          <a:solidFill>
                            <a:schemeClr val="bg2"/>
                          </a:solidFill>
                          <a:effectLst/>
                          <a:latin typeface="Times New Roman" charset="0"/>
                          <a:ea typeface="黑体" charset="-122"/>
                        </a:rPr>
                        <a:t>1</a:t>
                      </a:r>
                    </a:p>
                  </a:txBody>
                  <a:tcPr marT="45700" marB="45700"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4"/>
                  </a:ext>
                </a:extLst>
              </a:tr>
            </a:tbl>
          </a:graphicData>
        </a:graphic>
      </p:graphicFrame>
      <p:sp>
        <p:nvSpPr>
          <p:cNvPr id="51230" name="幻灯片编号占位符 4">
            <a:extLst>
              <a:ext uri="{FF2B5EF4-FFF2-40B4-BE49-F238E27FC236}">
                <a16:creationId xmlns:a16="http://schemas.microsoft.com/office/drawing/2014/main" id="{DCC11746-6363-334E-A8EA-E3CA334C3F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27D9DC0D-1518-5E40-A426-D138B88ECF60}" type="slidenum">
              <a:rPr lang="en-US" altLang="zh-CN" sz="1400" b="0" smtClean="0">
                <a:ea typeface="宋体" panose="02010600030101010101" pitchFamily="2" charset="-122"/>
              </a:rPr>
              <a:pPr>
                <a:lnSpc>
                  <a:spcPct val="100000"/>
                </a:lnSpc>
                <a:spcBef>
                  <a:spcPct val="0"/>
                </a:spcBef>
                <a:buClrTx/>
                <a:buSzTx/>
                <a:buFontTx/>
                <a:buNone/>
              </a:pPr>
              <a:t>39</a:t>
            </a:fld>
            <a:endParaRPr lang="en-US" altLang="zh-CN" sz="1400" b="0">
              <a:ea typeface="宋体" panose="02010600030101010101" pitchFamily="2" charset="-122"/>
            </a:endParaRPr>
          </a:p>
        </p:txBody>
      </p:sp>
    </p:spTree>
    <p:extLst>
      <p:ext uri="{BB962C8B-B14F-4D97-AF65-F5344CB8AC3E}">
        <p14:creationId xmlns:p14="http://schemas.microsoft.com/office/powerpoint/2010/main" val="2006293741"/>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穿着西装笔挺的男子黑白照&#10;&#10;描述已自动生成">
            <a:extLst>
              <a:ext uri="{FF2B5EF4-FFF2-40B4-BE49-F238E27FC236}">
                <a16:creationId xmlns:a16="http://schemas.microsoft.com/office/drawing/2014/main" id="{D4EE5CD9-96A2-E549-8361-EFDC5728D3EE}"/>
              </a:ext>
            </a:extLst>
          </p:cNvPr>
          <p:cNvPicPr>
            <a:picLocks noChangeAspect="1"/>
          </p:cNvPicPr>
          <p:nvPr/>
        </p:nvPicPr>
        <p:blipFill>
          <a:blip r:embed="rId2"/>
          <a:stretch>
            <a:fillRect/>
          </a:stretch>
        </p:blipFill>
        <p:spPr>
          <a:xfrm>
            <a:off x="3286664" y="2710990"/>
            <a:ext cx="2112054" cy="2807160"/>
          </a:xfrm>
          <a:prstGeom prst="rect">
            <a:avLst/>
          </a:prstGeom>
        </p:spPr>
      </p:pic>
      <p:pic>
        <p:nvPicPr>
          <p:cNvPr id="5" name="图片 4" descr="男子的脸部特写与配字黑白照&#10;&#10;描述已自动生成">
            <a:extLst>
              <a:ext uri="{FF2B5EF4-FFF2-40B4-BE49-F238E27FC236}">
                <a16:creationId xmlns:a16="http://schemas.microsoft.com/office/drawing/2014/main" id="{833CDC29-857E-6949-A34B-A0341ABE16B0}"/>
              </a:ext>
            </a:extLst>
          </p:cNvPr>
          <p:cNvPicPr>
            <a:picLocks noChangeAspect="1"/>
          </p:cNvPicPr>
          <p:nvPr/>
        </p:nvPicPr>
        <p:blipFill>
          <a:blip r:embed="rId3"/>
          <a:stretch>
            <a:fillRect/>
          </a:stretch>
        </p:blipFill>
        <p:spPr>
          <a:xfrm>
            <a:off x="5085308" y="1658834"/>
            <a:ext cx="2067049" cy="3261832"/>
          </a:xfrm>
          <a:prstGeom prst="rect">
            <a:avLst/>
          </a:prstGeom>
        </p:spPr>
      </p:pic>
      <p:sp>
        <p:nvSpPr>
          <p:cNvPr id="18434" name="Rectangle 2">
            <a:extLst>
              <a:ext uri="{FF2B5EF4-FFF2-40B4-BE49-F238E27FC236}">
                <a16:creationId xmlns:a16="http://schemas.microsoft.com/office/drawing/2014/main" id="{33D367ED-8793-9B48-8531-AA6A6E469B22}"/>
              </a:ext>
            </a:extLst>
          </p:cNvPr>
          <p:cNvSpPr>
            <a:spLocks noGrp="1" noRot="1" noChangeArrowheads="1"/>
          </p:cNvSpPr>
          <p:nvPr>
            <p:ph type="title"/>
          </p:nvPr>
        </p:nvSpPr>
        <p:spPr>
          <a:xfrm>
            <a:off x="1200150" y="-100013"/>
            <a:ext cx="7980363" cy="1143001"/>
          </a:xfrm>
        </p:spPr>
        <p:txBody>
          <a:bodyPr/>
          <a:lstStyle/>
          <a:p>
            <a:pPr eaLnBrk="1" hangingPunct="1"/>
            <a:r>
              <a:rPr lang="zh-CN" altLang="en-US" sz="3600" dirty="0"/>
              <a:t>数理逻辑研究内容</a:t>
            </a:r>
          </a:p>
        </p:txBody>
      </p:sp>
      <p:sp>
        <p:nvSpPr>
          <p:cNvPr id="18435" name="Rectangle 3">
            <a:extLst>
              <a:ext uri="{FF2B5EF4-FFF2-40B4-BE49-F238E27FC236}">
                <a16:creationId xmlns:a16="http://schemas.microsoft.com/office/drawing/2014/main" id="{AE97A834-141F-F94E-AEB7-79A3B393A50A}"/>
              </a:ext>
            </a:extLst>
          </p:cNvPr>
          <p:cNvSpPr>
            <a:spLocks noGrp="1" noChangeArrowheads="1"/>
          </p:cNvSpPr>
          <p:nvPr>
            <p:ph idx="1"/>
          </p:nvPr>
        </p:nvSpPr>
        <p:spPr>
          <a:xfrm>
            <a:off x="468313" y="1339850"/>
            <a:ext cx="8382000" cy="5329238"/>
          </a:xfrm>
        </p:spPr>
        <p:txBody>
          <a:bodyPr/>
          <a:lstStyle/>
          <a:p>
            <a:pPr eaLnBrk="1" hangingPunct="1">
              <a:lnSpc>
                <a:spcPct val="120000"/>
              </a:lnSpc>
              <a:spcBef>
                <a:spcPct val="0"/>
              </a:spcBef>
            </a:pPr>
            <a:r>
              <a:rPr lang="zh-CN" altLang="en-US" dirty="0"/>
              <a:t> 古典数理逻辑：</a:t>
            </a:r>
          </a:p>
          <a:p>
            <a:pPr lvl="1" eaLnBrk="1" hangingPunct="1">
              <a:lnSpc>
                <a:spcPct val="120000"/>
              </a:lnSpc>
              <a:spcBef>
                <a:spcPct val="0"/>
              </a:spcBef>
            </a:pPr>
            <a:r>
              <a:rPr lang="zh-CN" altLang="en-US" sz="2800" dirty="0"/>
              <a:t>命题逻辑</a:t>
            </a:r>
          </a:p>
          <a:p>
            <a:pPr lvl="1" eaLnBrk="1" hangingPunct="1">
              <a:lnSpc>
                <a:spcPct val="120000"/>
              </a:lnSpc>
              <a:spcBef>
                <a:spcPct val="0"/>
              </a:spcBef>
            </a:pPr>
            <a:r>
              <a:rPr lang="zh-CN" altLang="en-US" sz="2800" dirty="0"/>
              <a:t>谓词逻辑</a:t>
            </a:r>
          </a:p>
          <a:p>
            <a:pPr lvl="1" eaLnBrk="1" hangingPunct="1">
              <a:lnSpc>
                <a:spcPct val="120000"/>
              </a:lnSpc>
              <a:spcBef>
                <a:spcPct val="0"/>
              </a:spcBef>
            </a:pPr>
            <a:r>
              <a:rPr lang="zh-CN" altLang="en-US" sz="2800" dirty="0"/>
              <a:t>集合论</a:t>
            </a:r>
          </a:p>
          <a:p>
            <a:pPr eaLnBrk="1" hangingPunct="1">
              <a:lnSpc>
                <a:spcPct val="120000"/>
              </a:lnSpc>
              <a:spcBef>
                <a:spcPct val="0"/>
              </a:spcBef>
            </a:pPr>
            <a:r>
              <a:rPr lang="zh-CN" altLang="en-US" dirty="0"/>
              <a:t> 现代数理逻辑：</a:t>
            </a:r>
          </a:p>
          <a:p>
            <a:pPr lvl="1" eaLnBrk="1" hangingPunct="1">
              <a:lnSpc>
                <a:spcPct val="120000"/>
              </a:lnSpc>
              <a:spcBef>
                <a:spcPct val="0"/>
              </a:spcBef>
            </a:pPr>
            <a:r>
              <a:rPr lang="zh-CN" altLang="en-US" sz="2800" dirty="0"/>
              <a:t>公理集合论</a:t>
            </a:r>
          </a:p>
          <a:p>
            <a:pPr lvl="1" eaLnBrk="1" hangingPunct="1">
              <a:lnSpc>
                <a:spcPct val="120000"/>
              </a:lnSpc>
              <a:spcBef>
                <a:spcPct val="0"/>
              </a:spcBef>
            </a:pPr>
            <a:r>
              <a:rPr lang="zh-CN" altLang="en-US" sz="2800" dirty="0"/>
              <a:t>递归论</a:t>
            </a:r>
          </a:p>
          <a:p>
            <a:pPr lvl="1" eaLnBrk="1" hangingPunct="1">
              <a:lnSpc>
                <a:spcPct val="120000"/>
              </a:lnSpc>
              <a:spcBef>
                <a:spcPct val="0"/>
              </a:spcBef>
            </a:pPr>
            <a:r>
              <a:rPr lang="zh-CN" altLang="en-US" sz="2800" dirty="0"/>
              <a:t>模型论</a:t>
            </a:r>
          </a:p>
          <a:p>
            <a:pPr lvl="1" eaLnBrk="1" hangingPunct="1">
              <a:lnSpc>
                <a:spcPct val="120000"/>
              </a:lnSpc>
              <a:spcBef>
                <a:spcPct val="0"/>
              </a:spcBef>
            </a:pPr>
            <a:r>
              <a:rPr lang="zh-CN" altLang="en-US" sz="2800" dirty="0"/>
              <a:t>证明论</a:t>
            </a:r>
          </a:p>
        </p:txBody>
      </p:sp>
      <p:sp>
        <p:nvSpPr>
          <p:cNvPr id="18436" name="幻灯片编号占位符 3">
            <a:extLst>
              <a:ext uri="{FF2B5EF4-FFF2-40B4-BE49-F238E27FC236}">
                <a16:creationId xmlns:a16="http://schemas.microsoft.com/office/drawing/2014/main" id="{838CA5C5-31D2-B145-B9C0-6CD086439C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9838F93-813B-EB43-8537-B060C1DC5F41}" type="slidenum">
              <a:rPr lang="en-US" altLang="zh-CN" sz="1400" b="0" smtClean="0">
                <a:ea typeface="宋体" panose="02010600030101010101" pitchFamily="2" charset="-122"/>
              </a:rPr>
              <a:pPr>
                <a:lnSpc>
                  <a:spcPct val="100000"/>
                </a:lnSpc>
                <a:spcBef>
                  <a:spcPct val="0"/>
                </a:spcBef>
                <a:buClrTx/>
                <a:buSzTx/>
                <a:buFontTx/>
                <a:buNone/>
              </a:pPr>
              <a:t>4</a:t>
            </a:fld>
            <a:endParaRPr lang="en-US" altLang="zh-CN" sz="1400" b="0">
              <a:ea typeface="宋体" panose="02010600030101010101" pitchFamily="2" charset="-122"/>
            </a:endParaRPr>
          </a:p>
        </p:txBody>
      </p:sp>
      <p:pic>
        <p:nvPicPr>
          <p:cNvPr id="3" name="图片 2" descr="男人的画像&#10;&#10;描述已自动生成">
            <a:extLst>
              <a:ext uri="{FF2B5EF4-FFF2-40B4-BE49-F238E27FC236}">
                <a16:creationId xmlns:a16="http://schemas.microsoft.com/office/drawing/2014/main" id="{8FF38041-D712-5D48-A6A6-68902EAB1688}"/>
              </a:ext>
            </a:extLst>
          </p:cNvPr>
          <p:cNvPicPr>
            <a:picLocks noChangeAspect="1"/>
          </p:cNvPicPr>
          <p:nvPr/>
        </p:nvPicPr>
        <p:blipFill>
          <a:blip r:embed="rId4"/>
          <a:stretch>
            <a:fillRect/>
          </a:stretch>
        </p:blipFill>
        <p:spPr>
          <a:xfrm>
            <a:off x="6943088" y="978163"/>
            <a:ext cx="1955644" cy="2864327"/>
          </a:xfrm>
          <a:prstGeom prst="rect">
            <a:avLst/>
          </a:prstGeom>
        </p:spPr>
      </p:pic>
    </p:spTree>
    <p:extLst>
      <p:ext uri="{BB962C8B-B14F-4D97-AF65-F5344CB8AC3E}">
        <p14:creationId xmlns:p14="http://schemas.microsoft.com/office/powerpoint/2010/main" val="4212679203"/>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942BF2B-01DA-BF45-84C2-E605860B40C9}"/>
              </a:ext>
            </a:extLst>
          </p:cNvPr>
          <p:cNvSpPr>
            <a:spLocks noGrp="1" noRot="1" noChangeArrowheads="1"/>
          </p:cNvSpPr>
          <p:nvPr>
            <p:ph type="title"/>
          </p:nvPr>
        </p:nvSpPr>
        <p:spPr/>
        <p:txBody>
          <a:bodyPr/>
          <a:lstStyle/>
          <a:p>
            <a:pPr eaLnBrk="1" hangingPunct="1"/>
            <a:r>
              <a:rPr lang="en-US" altLang="zh-CN" dirty="0">
                <a:latin typeface="黑体" panose="02010609060101010101" pitchFamily="49" charset="-122"/>
              </a:rPr>
              <a:t>5</a:t>
            </a:r>
            <a:r>
              <a:rPr lang="en-US" altLang="zh-CN" sz="3600" dirty="0">
                <a:latin typeface="黑体" panose="02010609060101010101" pitchFamily="49" charset="-122"/>
              </a:rPr>
              <a:t>.</a:t>
            </a:r>
            <a:r>
              <a:rPr lang="zh-CN" altLang="en-US" sz="3600" dirty="0">
                <a:latin typeface="黑体" panose="02010609060101010101" pitchFamily="49" charset="-122"/>
              </a:rPr>
              <a:t>等价</a:t>
            </a:r>
          </a:p>
        </p:txBody>
      </p:sp>
      <p:sp>
        <p:nvSpPr>
          <p:cNvPr id="52227" name="Rectangle 3">
            <a:extLst>
              <a:ext uri="{FF2B5EF4-FFF2-40B4-BE49-F238E27FC236}">
                <a16:creationId xmlns:a16="http://schemas.microsoft.com/office/drawing/2014/main" id="{C98A3920-745B-A04C-9B29-8E8888AF9518}"/>
              </a:ext>
            </a:extLst>
          </p:cNvPr>
          <p:cNvSpPr>
            <a:spLocks noGrp="1" noChangeArrowheads="1"/>
          </p:cNvSpPr>
          <p:nvPr>
            <p:ph idx="1"/>
          </p:nvPr>
        </p:nvSpPr>
        <p:spPr>
          <a:xfrm>
            <a:off x="323850" y="1412875"/>
            <a:ext cx="8569325" cy="5040313"/>
          </a:xfrm>
        </p:spPr>
        <p:txBody>
          <a:bodyPr/>
          <a:lstStyle/>
          <a:p>
            <a:pPr algn="just" eaLnBrk="1" hangingPunct="1">
              <a:spcBef>
                <a:spcPts val="600"/>
              </a:spcBef>
              <a:buFont typeface="Wingdings" pitchFamily="2" charset="2"/>
              <a:buNone/>
            </a:pPr>
            <a:r>
              <a:rPr lang="zh-CN" altLang="en-US" dirty="0"/>
              <a:t>说明</a:t>
            </a:r>
            <a:r>
              <a:rPr lang="en-US" altLang="zh-CN" dirty="0"/>
              <a:t>:</a:t>
            </a:r>
          </a:p>
          <a:p>
            <a:pPr algn="just" eaLnBrk="1" hangingPunct="1">
              <a:spcBef>
                <a:spcPts val="600"/>
              </a:spcBef>
              <a:buFont typeface="Wingdings" pitchFamily="2" charset="2"/>
              <a:buNone/>
            </a:pPr>
            <a:r>
              <a:rPr lang="en-US" altLang="zh-CN" dirty="0"/>
              <a:t>(1) </a:t>
            </a:r>
            <a:r>
              <a:rPr lang="en-US" altLang="zh-CN" i="1" dirty="0"/>
              <a:t>p</a:t>
            </a:r>
            <a:r>
              <a:rPr lang="en-US" altLang="zh-CN" dirty="0"/>
              <a:t> </a:t>
            </a:r>
            <a:r>
              <a:rPr lang="en-US" altLang="zh-CN" dirty="0">
                <a:sym typeface="Symbol" pitchFamily="2" charset="2"/>
              </a:rPr>
              <a:t> </a:t>
            </a:r>
            <a:r>
              <a:rPr lang="en-US" altLang="zh-CN" i="1" dirty="0"/>
              <a:t>q</a:t>
            </a:r>
            <a:r>
              <a:rPr lang="en-US" altLang="zh-CN" dirty="0"/>
              <a:t> </a:t>
            </a:r>
            <a:r>
              <a:rPr lang="zh-CN" altLang="en-US" dirty="0"/>
              <a:t>的逻辑关系</a:t>
            </a:r>
            <a:r>
              <a:rPr lang="en-US" altLang="zh-CN" dirty="0"/>
              <a:t>: </a:t>
            </a:r>
            <a:r>
              <a:rPr lang="en-US" altLang="zh-CN" i="1" dirty="0"/>
              <a:t>p</a:t>
            </a:r>
            <a:r>
              <a:rPr lang="zh-CN" altLang="en-US" dirty="0"/>
              <a:t>与</a:t>
            </a:r>
            <a:r>
              <a:rPr lang="en-US" altLang="zh-CN" i="1" dirty="0"/>
              <a:t>q</a:t>
            </a:r>
            <a:r>
              <a:rPr lang="zh-CN" altLang="en-US" dirty="0"/>
              <a:t>互为充分必要条件</a:t>
            </a:r>
            <a:r>
              <a:rPr lang="en-US" altLang="zh-CN" dirty="0"/>
              <a:t>.</a:t>
            </a:r>
          </a:p>
          <a:p>
            <a:pPr algn="just" eaLnBrk="1" hangingPunct="1">
              <a:spcBef>
                <a:spcPts val="600"/>
              </a:spcBef>
              <a:buFont typeface="Wingdings" pitchFamily="2" charset="2"/>
              <a:buNone/>
            </a:pPr>
            <a:r>
              <a:rPr lang="en-US" altLang="zh-CN" dirty="0"/>
              <a:t>(2) </a:t>
            </a:r>
            <a:r>
              <a:rPr lang="en-US" altLang="zh-CN" i="1" dirty="0"/>
              <a:t>p </a:t>
            </a:r>
            <a:r>
              <a:rPr lang="en-US" altLang="zh-CN" dirty="0">
                <a:sym typeface="Symbol" pitchFamily="2" charset="2"/>
              </a:rPr>
              <a:t></a:t>
            </a:r>
            <a:r>
              <a:rPr lang="en-US" altLang="zh-CN" i="1" dirty="0">
                <a:sym typeface="Symbol" pitchFamily="2" charset="2"/>
              </a:rPr>
              <a:t> </a:t>
            </a:r>
            <a:r>
              <a:rPr lang="en-US" altLang="zh-CN" i="1" dirty="0"/>
              <a:t>q </a:t>
            </a:r>
            <a:r>
              <a:rPr lang="zh-CN" altLang="en-US" dirty="0"/>
              <a:t>为真当且仅当</a:t>
            </a:r>
            <a:r>
              <a:rPr lang="en-US" altLang="zh-CN" i="1" dirty="0"/>
              <a:t>p</a:t>
            </a:r>
            <a:r>
              <a:rPr lang="zh-CN" altLang="en-US" dirty="0"/>
              <a:t>与</a:t>
            </a:r>
            <a:r>
              <a:rPr lang="en-US" altLang="zh-CN" i="1" dirty="0"/>
              <a:t>q</a:t>
            </a:r>
            <a:r>
              <a:rPr lang="zh-CN" altLang="en-US" dirty="0"/>
              <a:t>同真或同假</a:t>
            </a:r>
            <a:r>
              <a:rPr lang="en-US" altLang="zh-CN" dirty="0"/>
              <a:t>.</a:t>
            </a:r>
          </a:p>
          <a:p>
            <a:pPr eaLnBrk="1" hangingPunct="1">
              <a:spcBef>
                <a:spcPts val="600"/>
              </a:spcBef>
              <a:buFont typeface="Wingdings" pitchFamily="2" charset="2"/>
              <a:buNone/>
            </a:pPr>
            <a:r>
              <a:rPr lang="zh-CN" altLang="en-US" dirty="0">
                <a:solidFill>
                  <a:schemeClr val="tx2"/>
                </a:solidFill>
              </a:rPr>
              <a:t>例 求下列复合命题的真值 </a:t>
            </a:r>
            <a:r>
              <a:rPr lang="en-US" altLang="zh-CN" dirty="0">
                <a:solidFill>
                  <a:schemeClr val="tx2"/>
                </a:solidFill>
              </a:rPr>
              <a:t>.</a:t>
            </a:r>
          </a:p>
          <a:p>
            <a:pPr eaLnBrk="1" hangingPunct="1">
              <a:spcBef>
                <a:spcPts val="600"/>
              </a:spcBef>
              <a:buFont typeface="Wingdings" pitchFamily="2" charset="2"/>
              <a:buNone/>
            </a:pPr>
            <a:r>
              <a:rPr lang="en-US" altLang="zh-CN" dirty="0">
                <a:solidFill>
                  <a:schemeClr val="tx2"/>
                </a:solidFill>
              </a:rPr>
              <a:t>(1) </a:t>
            </a:r>
            <a:r>
              <a:rPr lang="zh-CN" altLang="en-US" dirty="0">
                <a:solidFill>
                  <a:schemeClr val="tx2"/>
                </a:solidFill>
              </a:rPr>
              <a:t>两个等腰三角形全等，当且仅当它们的三组对应边相等。</a:t>
            </a:r>
          </a:p>
          <a:p>
            <a:pPr eaLnBrk="1" hangingPunct="1">
              <a:spcBef>
                <a:spcPts val="600"/>
              </a:spcBef>
              <a:buFont typeface="Wingdings" pitchFamily="2" charset="2"/>
              <a:buNone/>
            </a:pPr>
            <a:r>
              <a:rPr lang="en-US" altLang="zh-CN" dirty="0">
                <a:solidFill>
                  <a:schemeClr val="tx2"/>
                </a:solidFill>
              </a:rPr>
              <a:t>(2) </a:t>
            </a:r>
            <a:r>
              <a:rPr lang="zh-CN" altLang="en-US" dirty="0">
                <a:solidFill>
                  <a:schemeClr val="tx2"/>
                </a:solidFill>
              </a:rPr>
              <a:t>燕子飞回南方，春天来了。</a:t>
            </a:r>
          </a:p>
          <a:p>
            <a:pPr eaLnBrk="1" hangingPunct="1">
              <a:spcBef>
                <a:spcPts val="600"/>
              </a:spcBef>
              <a:buFont typeface="Wingdings" pitchFamily="2" charset="2"/>
              <a:buNone/>
            </a:pPr>
            <a:r>
              <a:rPr lang="en-US" altLang="zh-CN" dirty="0">
                <a:solidFill>
                  <a:schemeClr val="tx2"/>
                </a:solidFill>
              </a:rPr>
              <a:t>(3) 2+2=4</a:t>
            </a:r>
            <a:r>
              <a:rPr lang="zh-CN" altLang="en-US" dirty="0">
                <a:solidFill>
                  <a:schemeClr val="tx2"/>
                </a:solidFill>
              </a:rPr>
              <a:t>当且仅当雪是白的。</a:t>
            </a:r>
          </a:p>
          <a:p>
            <a:pPr eaLnBrk="1" hangingPunct="1">
              <a:spcBef>
                <a:spcPts val="600"/>
              </a:spcBef>
              <a:buFont typeface="Wingdings" pitchFamily="2" charset="2"/>
              <a:buNone/>
            </a:pPr>
            <a:r>
              <a:rPr lang="en-US" altLang="zh-CN" dirty="0">
                <a:solidFill>
                  <a:schemeClr val="tx2"/>
                </a:solidFill>
              </a:rPr>
              <a:t>(4) </a:t>
            </a:r>
            <a:r>
              <a:rPr lang="zh-CN" altLang="en-US" dirty="0">
                <a:solidFill>
                  <a:schemeClr val="tx2"/>
                </a:solidFill>
              </a:rPr>
              <a:t>如果两个圆的面积相等，则它们的半径相等，反之亦然</a:t>
            </a:r>
            <a:r>
              <a:rPr lang="en-US" altLang="zh-CN" dirty="0">
                <a:solidFill>
                  <a:schemeClr val="tx2"/>
                </a:solidFill>
              </a:rPr>
              <a:t>.</a:t>
            </a:r>
          </a:p>
        </p:txBody>
      </p:sp>
      <p:sp>
        <p:nvSpPr>
          <p:cNvPr id="52228" name="幻灯片编号占位符 3">
            <a:extLst>
              <a:ext uri="{FF2B5EF4-FFF2-40B4-BE49-F238E27FC236}">
                <a16:creationId xmlns:a16="http://schemas.microsoft.com/office/drawing/2014/main" id="{0B9B5F8B-921D-4443-B01C-07CD3DA686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00A1D235-D0A8-074C-B752-EFA725FC77A4}" type="slidenum">
              <a:rPr lang="en-US" altLang="zh-CN" sz="1400" b="0" smtClean="0">
                <a:ea typeface="宋体" panose="02010600030101010101" pitchFamily="2" charset="-122"/>
              </a:rPr>
              <a:pPr>
                <a:lnSpc>
                  <a:spcPct val="100000"/>
                </a:lnSpc>
                <a:spcBef>
                  <a:spcPct val="0"/>
                </a:spcBef>
                <a:buClrTx/>
                <a:buSzTx/>
                <a:buFontTx/>
                <a:buNone/>
              </a:pPr>
              <a:t>40</a:t>
            </a:fld>
            <a:endParaRPr lang="en-US" altLang="zh-CN" sz="1400" b="0">
              <a:ea typeface="宋体" panose="02010600030101010101" pitchFamily="2" charset="-122"/>
            </a:endParaRPr>
          </a:p>
        </p:txBody>
      </p:sp>
    </p:spTree>
    <p:extLst>
      <p:ext uri="{BB962C8B-B14F-4D97-AF65-F5344CB8AC3E}">
        <p14:creationId xmlns:p14="http://schemas.microsoft.com/office/powerpoint/2010/main" val="2060417196"/>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358FD92-9F3C-974D-A94F-3BD31397A9FD}"/>
              </a:ext>
            </a:extLst>
          </p:cNvPr>
          <p:cNvSpPr>
            <a:spLocks noGrp="1" noRot="1" noChangeArrowheads="1"/>
          </p:cNvSpPr>
          <p:nvPr>
            <p:ph type="title"/>
          </p:nvPr>
        </p:nvSpPr>
        <p:spPr>
          <a:xfrm>
            <a:off x="1166813" y="-26988"/>
            <a:ext cx="8229600" cy="1143001"/>
          </a:xfrm>
        </p:spPr>
        <p:txBody>
          <a:bodyPr/>
          <a:lstStyle/>
          <a:p>
            <a:pPr eaLnBrk="1" hangingPunct="1"/>
            <a:r>
              <a:rPr lang="zh-CN" altLang="en-US" sz="3600"/>
              <a:t>关于联结词的几点说明</a:t>
            </a:r>
          </a:p>
        </p:txBody>
      </p:sp>
      <p:sp>
        <p:nvSpPr>
          <p:cNvPr id="53251" name="Rectangle 3">
            <a:extLst>
              <a:ext uri="{FF2B5EF4-FFF2-40B4-BE49-F238E27FC236}">
                <a16:creationId xmlns:a16="http://schemas.microsoft.com/office/drawing/2014/main" id="{F30BF26B-B3E6-7546-8A17-21B013CD16D9}"/>
              </a:ext>
            </a:extLst>
          </p:cNvPr>
          <p:cNvSpPr>
            <a:spLocks noGrp="1" noChangeArrowheads="1"/>
          </p:cNvSpPr>
          <p:nvPr>
            <p:ph type="body" sz="half" idx="1"/>
          </p:nvPr>
        </p:nvSpPr>
        <p:spPr>
          <a:xfrm>
            <a:off x="466725" y="1389063"/>
            <a:ext cx="8137525" cy="2184400"/>
          </a:xfrm>
        </p:spPr>
        <p:txBody>
          <a:bodyPr/>
          <a:lstStyle/>
          <a:p>
            <a:pPr marL="266700" indent="-266700" eaLnBrk="1" hangingPunct="1">
              <a:buFont typeface="Wingdings" pitchFamily="2" charset="2"/>
              <a:buNone/>
            </a:pPr>
            <a:r>
              <a:rPr lang="en-US" altLang="zh-CN" sz="2800" dirty="0"/>
              <a:t>1. 5</a:t>
            </a:r>
            <a:r>
              <a:rPr lang="zh-CN" altLang="en-US" sz="2800" dirty="0"/>
              <a:t>种最基本最常用的联结词：</a:t>
            </a:r>
            <a:r>
              <a:rPr lang="zh-CN" altLang="en-US"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en-US" altLang="zh-CN" sz="2800" dirty="0">
                <a:sym typeface="Symbol" pitchFamily="2" charset="2"/>
              </a:rPr>
              <a:t> </a:t>
            </a:r>
            <a:r>
              <a:rPr lang="zh-CN" altLang="en-US" sz="2800" dirty="0"/>
              <a:t>，组成一个</a:t>
            </a:r>
            <a:r>
              <a:rPr lang="zh-CN" altLang="en-US" sz="2800" dirty="0">
                <a:solidFill>
                  <a:srgbClr val="C00000"/>
                </a:solidFill>
              </a:rPr>
              <a:t>联结词集合</a:t>
            </a:r>
            <a:r>
              <a:rPr lang="en-US" altLang="zh-CN" sz="2800" dirty="0"/>
              <a:t>{</a:t>
            </a:r>
            <a:r>
              <a:rPr lang="en-US" altLang="zh-CN"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en-US" altLang="zh-CN" sz="2800" dirty="0">
                <a:sym typeface="Symbol" pitchFamily="2" charset="2"/>
              </a:rPr>
              <a:t></a:t>
            </a:r>
            <a:r>
              <a:rPr lang="en-US" altLang="zh-CN" sz="2800" dirty="0"/>
              <a:t>}. </a:t>
            </a:r>
            <a:r>
              <a:rPr lang="zh-CN" altLang="en-US" sz="2800" dirty="0"/>
              <a:t>由一个或两个原子命题及一个联结词组成的复合命题是最简单的复合命题，也称为基本的复合命题。</a:t>
            </a:r>
          </a:p>
        </p:txBody>
      </p:sp>
      <p:graphicFrame>
        <p:nvGraphicFramePr>
          <p:cNvPr id="195812" name="Group 228">
            <a:extLst>
              <a:ext uri="{FF2B5EF4-FFF2-40B4-BE49-F238E27FC236}">
                <a16:creationId xmlns:a16="http://schemas.microsoft.com/office/drawing/2014/main" id="{F8741506-E6A4-46A0-9311-5EF62E529DFC}"/>
              </a:ext>
            </a:extLst>
          </p:cNvPr>
          <p:cNvGraphicFramePr>
            <a:graphicFrameLocks noGrp="1"/>
          </p:cNvGraphicFramePr>
          <p:nvPr>
            <p:ph sz="half" idx="2"/>
          </p:nvPr>
        </p:nvGraphicFramePr>
        <p:xfrm>
          <a:off x="677863" y="3443288"/>
          <a:ext cx="7643812" cy="2695573"/>
        </p:xfrm>
        <a:graphic>
          <a:graphicData uri="http://schemas.openxmlformats.org/drawingml/2006/table">
            <a:tbl>
              <a:tblPr/>
              <a:tblGrid>
                <a:gridCol w="873125">
                  <a:extLst>
                    <a:ext uri="{9D8B030D-6E8A-4147-A177-3AD203B41FA5}">
                      <a16:colId xmlns:a16="http://schemas.microsoft.com/office/drawing/2014/main" val="20000"/>
                    </a:ext>
                  </a:extLst>
                </a:gridCol>
                <a:gridCol w="919162">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166813">
                  <a:extLst>
                    <a:ext uri="{9D8B030D-6E8A-4147-A177-3AD203B41FA5}">
                      <a16:colId xmlns:a16="http://schemas.microsoft.com/office/drawing/2014/main" val="20004"/>
                    </a:ext>
                  </a:extLst>
                </a:gridCol>
                <a:gridCol w="1171575">
                  <a:extLst>
                    <a:ext uri="{9D8B030D-6E8A-4147-A177-3AD203B41FA5}">
                      <a16:colId xmlns:a16="http://schemas.microsoft.com/office/drawing/2014/main" val="20005"/>
                    </a:ext>
                  </a:extLst>
                </a:gridCol>
                <a:gridCol w="1169987">
                  <a:extLst>
                    <a:ext uri="{9D8B030D-6E8A-4147-A177-3AD203B41FA5}">
                      <a16:colId xmlns:a16="http://schemas.microsoft.com/office/drawing/2014/main" val="20006"/>
                    </a:ext>
                  </a:extLst>
                </a:gridCol>
              </a:tblGrid>
              <a:tr h="574497">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05" marB="45705" horzOverflow="overflow">
                    <a:lnL cap="flat">
                      <a:noFill/>
                    </a:lnL>
                    <a:lnR w="12700" cap="flat" cmpd="sng" algn="ctr">
                      <a:solidFill>
                        <a:schemeClr val="bg2"/>
                      </a:solidFill>
                      <a:prstDash val="solid"/>
                      <a:miter lim="800000"/>
                      <a:headEnd type="none" w="med" len="med"/>
                      <a:tailEnd type="none" w="med" len="med"/>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endParaRP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endParaRP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endParaRP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lang="en-US" altLang="zh-CN" sz="2400" dirty="0" err="1">
                          <a:solidFill>
                            <a:schemeClr val="tx1"/>
                          </a:solidFill>
                          <a:effectLst>
                            <a:outerShdw blurRad="38100" dist="38100" dir="2700000" algn="tl">
                              <a:srgbClr val="000000">
                                <a:alpha val="43137"/>
                              </a:srgbClr>
                            </a:outerShdw>
                          </a:effectLst>
                          <a:sym typeface="Symbol" panose="05050102010706020507" pitchFamily="18"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q</a:t>
                      </a:r>
                      <a:endPar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endParaRPr>
                    </a:p>
                  </a:txBody>
                  <a:tcPr marT="45705" marB="45705" horzOverflow="overflow">
                    <a:lnL w="12700" cap="flat" cmpd="sng" algn="ctr">
                      <a:solidFill>
                        <a:schemeClr val="bg2"/>
                      </a:solidFill>
                      <a:prstDash val="solid"/>
                      <a:round/>
                      <a:headEnd type="none" w="med" len="med"/>
                      <a:tailEnd type="none" w="med" len="med"/>
                    </a:lnL>
                    <a:lnR cap="flat">
                      <a:noFill/>
                    </a:lnR>
                    <a:lnT cap="flat">
                      <a:noFill/>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530269">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r h="530269">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2"/>
                  </a:ext>
                </a:extLst>
              </a:tr>
              <a:tr h="530269">
                <a:tc>
                  <a:txBody>
                    <a:bodyPr/>
                    <a:lstStyle>
                      <a:lvl1pPr marL="533400" indent="-5334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marL="914400" indent="-4572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marL="1295400" indent="-381000">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marL="1714500" indent="-3429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marL="2171700" indent="-3429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marL="26289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marL="30861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marL="35433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marL="40005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533400" marR="0" lvl="0" indent="-53340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marL="533400" indent="-5334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marL="914400" indent="-4572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marL="1295400" indent="-381000">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marL="1714500" indent="-3429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marL="2171700" indent="-3429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marL="26289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marL="30861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marL="35433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marL="40005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533400" marR="0" lvl="0" indent="-53340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3"/>
                  </a:ext>
                </a:extLst>
              </a:tr>
              <a:tr h="530269">
                <a:tc>
                  <a:txBody>
                    <a:bodyPr/>
                    <a:lstStyle>
                      <a:lvl1pPr marL="533400" indent="-5334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marL="914400" indent="-4572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marL="1295400" indent="-381000">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marL="1714500" indent="-3429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marL="2171700" indent="-3429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marL="26289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marL="30861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marL="35433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marL="40005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533400" marR="0" lvl="0" indent="-53340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marL="533400" indent="-5334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marL="914400" indent="-4572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marL="1295400" indent="-381000">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marL="1714500" indent="-342900">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marL="2171700" indent="-342900">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marL="26289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marL="30861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marL="35433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marL="4000500" indent="-342900"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533400" marR="0" lvl="0" indent="-53340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05" marB="45705"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4"/>
                  </a:ext>
                </a:extLst>
              </a:tr>
            </a:tbl>
          </a:graphicData>
        </a:graphic>
      </p:graphicFrame>
      <p:sp>
        <p:nvSpPr>
          <p:cNvPr id="53299" name="幻灯片编号占位符 4">
            <a:extLst>
              <a:ext uri="{FF2B5EF4-FFF2-40B4-BE49-F238E27FC236}">
                <a16:creationId xmlns:a16="http://schemas.microsoft.com/office/drawing/2014/main" id="{C193E1B1-B7C7-5841-9166-3890FA6B19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A31E2715-18F3-2242-AC1B-D39B59A86AB3}" type="slidenum">
              <a:rPr lang="en-US" altLang="zh-CN" sz="1400" b="0" smtClean="0">
                <a:ea typeface="宋体" panose="02010600030101010101" pitchFamily="2" charset="-122"/>
              </a:rPr>
              <a:pPr>
                <a:lnSpc>
                  <a:spcPct val="100000"/>
                </a:lnSpc>
                <a:spcBef>
                  <a:spcPct val="0"/>
                </a:spcBef>
                <a:buClrTx/>
                <a:buSzTx/>
                <a:buFontTx/>
                <a:buNone/>
              </a:pPr>
              <a:t>41</a:t>
            </a:fld>
            <a:endParaRPr lang="en-US" altLang="zh-CN" sz="1400" b="0">
              <a:ea typeface="宋体" panose="02010600030101010101" pitchFamily="2" charset="-122"/>
            </a:endParaRPr>
          </a:p>
        </p:txBody>
      </p:sp>
    </p:spTree>
    <p:extLst>
      <p:ext uri="{BB962C8B-B14F-4D97-AF65-F5344CB8AC3E}">
        <p14:creationId xmlns:p14="http://schemas.microsoft.com/office/powerpoint/2010/main" val="3807230094"/>
      </p:ext>
    </p:extLst>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E147D30-4EE1-004D-9B8F-121B9685924A}"/>
              </a:ext>
            </a:extLst>
          </p:cNvPr>
          <p:cNvSpPr>
            <a:spLocks noGrp="1" noRot="1" noChangeArrowheads="1"/>
          </p:cNvSpPr>
          <p:nvPr>
            <p:ph type="title"/>
          </p:nvPr>
        </p:nvSpPr>
        <p:spPr>
          <a:xfrm>
            <a:off x="1187450" y="300038"/>
            <a:ext cx="7632700" cy="825500"/>
          </a:xfrm>
        </p:spPr>
        <p:txBody>
          <a:bodyPr/>
          <a:lstStyle/>
          <a:p>
            <a:pPr eaLnBrk="1" hangingPunct="1"/>
            <a:r>
              <a:rPr lang="zh-CN" altLang="en-US" sz="3600"/>
              <a:t>关于联结词的几点说明（续）</a:t>
            </a:r>
          </a:p>
        </p:txBody>
      </p:sp>
      <p:sp>
        <p:nvSpPr>
          <p:cNvPr id="54275" name="Rectangle 3">
            <a:extLst>
              <a:ext uri="{FF2B5EF4-FFF2-40B4-BE49-F238E27FC236}">
                <a16:creationId xmlns:a16="http://schemas.microsoft.com/office/drawing/2014/main" id="{B330BE62-3505-B144-8508-8206EDD811D5}"/>
              </a:ext>
            </a:extLst>
          </p:cNvPr>
          <p:cNvSpPr>
            <a:spLocks noGrp="1" noChangeArrowheads="1"/>
          </p:cNvSpPr>
          <p:nvPr>
            <p:ph idx="1"/>
          </p:nvPr>
        </p:nvSpPr>
        <p:spPr/>
        <p:txBody>
          <a:bodyPr/>
          <a:lstStyle/>
          <a:p>
            <a:pPr eaLnBrk="1" hangingPunct="1">
              <a:buFont typeface="Wingdings" pitchFamily="2" charset="2"/>
              <a:buNone/>
            </a:pPr>
            <a:r>
              <a:rPr lang="en-US" altLang="zh-CN" dirty="0"/>
              <a:t>2. </a:t>
            </a:r>
            <a:r>
              <a:rPr lang="zh-CN" altLang="en-US" dirty="0"/>
              <a:t>联结词的</a:t>
            </a:r>
            <a:r>
              <a:rPr lang="zh-CN" altLang="en-US" dirty="0">
                <a:solidFill>
                  <a:srgbClr val="C00000"/>
                </a:solidFill>
              </a:rPr>
              <a:t>优先顺序</a:t>
            </a:r>
            <a:r>
              <a:rPr lang="zh-CN" altLang="en-US" dirty="0"/>
              <a:t>为：</a:t>
            </a:r>
            <a:r>
              <a:rPr lang="zh-CN" altLang="en-US" dirty="0">
                <a:sym typeface="Symbol" pitchFamily="2" charset="2"/>
              </a:rPr>
              <a:t></a:t>
            </a:r>
            <a:r>
              <a:rPr lang="en-US" altLang="zh-CN" dirty="0"/>
              <a:t>, </a:t>
            </a:r>
            <a:r>
              <a:rPr lang="en-US" altLang="zh-CN" dirty="0">
                <a:sym typeface="Symbol" pitchFamily="2" charset="2"/>
              </a:rPr>
              <a:t></a:t>
            </a:r>
            <a:r>
              <a:rPr lang="en-US" altLang="zh-CN" dirty="0"/>
              <a:t>, </a:t>
            </a:r>
            <a:r>
              <a:rPr lang="en-US" altLang="zh-CN" dirty="0">
                <a:sym typeface="Symbol" pitchFamily="2" charset="2"/>
              </a:rPr>
              <a:t></a:t>
            </a:r>
            <a:r>
              <a:rPr lang="en-US" altLang="zh-CN" dirty="0"/>
              <a:t>, </a:t>
            </a:r>
            <a:r>
              <a:rPr lang="en-US" altLang="zh-CN" dirty="0">
                <a:sym typeface="Symbol" pitchFamily="2" charset="2"/>
              </a:rPr>
              <a:t></a:t>
            </a:r>
            <a:r>
              <a:rPr lang="en-US" altLang="zh-CN" dirty="0"/>
              <a:t>, </a:t>
            </a:r>
            <a:r>
              <a:rPr lang="en-US" altLang="zh-CN" dirty="0">
                <a:sym typeface="Symbol" pitchFamily="2" charset="2"/>
              </a:rPr>
              <a:t>. </a:t>
            </a:r>
            <a:r>
              <a:rPr lang="zh-CN" altLang="en-US" dirty="0"/>
              <a:t>如果出现的联结词同级，又无括号时，则按从左到右的顺序运算</a:t>
            </a:r>
            <a:r>
              <a:rPr lang="en-US" altLang="zh-CN" dirty="0"/>
              <a:t>; </a:t>
            </a:r>
            <a:r>
              <a:rPr lang="zh-CN" altLang="en-US" dirty="0"/>
              <a:t>若遇有括号时，应该先进行括号中的运算</a:t>
            </a:r>
            <a:r>
              <a:rPr lang="en-US" altLang="zh-CN" dirty="0"/>
              <a:t>.</a:t>
            </a:r>
          </a:p>
          <a:p>
            <a:pPr eaLnBrk="1" hangingPunct="1">
              <a:buFont typeface="Wingdings" pitchFamily="2" charset="2"/>
              <a:buNone/>
            </a:pPr>
            <a:r>
              <a:rPr lang="en-US" altLang="zh-CN" dirty="0"/>
              <a:t>3. </a:t>
            </a:r>
            <a:r>
              <a:rPr lang="zh-CN" altLang="en-US" dirty="0"/>
              <a:t>命题逻辑研究的是复合命题中命题之间的</a:t>
            </a:r>
            <a:r>
              <a:rPr lang="zh-CN" altLang="en-US" dirty="0">
                <a:solidFill>
                  <a:srgbClr val="C00000"/>
                </a:solidFill>
              </a:rPr>
              <a:t>真值关系</a:t>
            </a:r>
            <a:r>
              <a:rPr lang="zh-CN" altLang="en-US" dirty="0"/>
              <a:t>，而不是命题内容。</a:t>
            </a:r>
          </a:p>
          <a:p>
            <a:pPr eaLnBrk="1" hangingPunct="1">
              <a:buFont typeface="Wingdings" pitchFamily="2" charset="2"/>
              <a:buNone/>
            </a:pPr>
            <a:r>
              <a:rPr lang="zh-CN" altLang="en-US" dirty="0">
                <a:solidFill>
                  <a:schemeClr val="tx2"/>
                </a:solidFill>
              </a:rPr>
              <a:t>	例如  </a:t>
            </a:r>
            <a:r>
              <a:rPr lang="en-US" altLang="zh-CN" i="1" dirty="0">
                <a:solidFill>
                  <a:schemeClr val="tx2"/>
                </a:solidFill>
              </a:rPr>
              <a:t>p:</a:t>
            </a:r>
            <a:r>
              <a:rPr lang="en-US" altLang="zh-CN" dirty="0">
                <a:solidFill>
                  <a:schemeClr val="tx2"/>
                </a:solidFill>
              </a:rPr>
              <a:t> </a:t>
            </a:r>
            <a:r>
              <a:rPr lang="zh-CN" altLang="en-US" dirty="0">
                <a:solidFill>
                  <a:schemeClr val="tx2"/>
                </a:solidFill>
              </a:rPr>
              <a:t>我们去看电影</a:t>
            </a:r>
            <a:r>
              <a:rPr lang="en-US" altLang="zh-CN" dirty="0">
                <a:solidFill>
                  <a:schemeClr val="tx2"/>
                </a:solidFill>
              </a:rPr>
              <a:t>.  </a:t>
            </a:r>
            <a:r>
              <a:rPr lang="en-US" altLang="zh-CN" i="1" dirty="0">
                <a:solidFill>
                  <a:schemeClr val="tx2"/>
                </a:solidFill>
              </a:rPr>
              <a:t>q:</a:t>
            </a:r>
            <a:r>
              <a:rPr lang="en-US" altLang="zh-CN" dirty="0">
                <a:solidFill>
                  <a:schemeClr val="tx2"/>
                </a:solidFill>
              </a:rPr>
              <a:t> </a:t>
            </a:r>
            <a:r>
              <a:rPr lang="zh-CN" altLang="en-US" dirty="0">
                <a:solidFill>
                  <a:schemeClr val="tx2"/>
                </a:solidFill>
              </a:rPr>
              <a:t>房间里有十张桌子</a:t>
            </a:r>
            <a:r>
              <a:rPr lang="en-US" altLang="zh-CN" dirty="0">
                <a:solidFill>
                  <a:schemeClr val="tx2"/>
                </a:solidFill>
              </a:rPr>
              <a:t>. </a:t>
            </a:r>
          </a:p>
          <a:p>
            <a:pPr eaLnBrk="1" hangingPunct="1">
              <a:buFont typeface="Wingdings" pitchFamily="2" charset="2"/>
              <a:buNone/>
            </a:pPr>
            <a:r>
              <a:rPr lang="en-US" altLang="zh-CN" dirty="0">
                <a:solidFill>
                  <a:schemeClr val="tx2"/>
                </a:solidFill>
              </a:rPr>
              <a:t>          	   </a:t>
            </a:r>
            <a:r>
              <a:rPr lang="en-US" altLang="zh-CN" i="1" dirty="0" err="1">
                <a:solidFill>
                  <a:schemeClr val="tx2"/>
                </a:solidFill>
              </a:rPr>
              <a:t>p</a:t>
            </a:r>
            <a:r>
              <a:rPr lang="en-US" altLang="zh-CN" dirty="0" err="1">
                <a:solidFill>
                  <a:schemeClr val="tx2"/>
                </a:solidFill>
                <a:sym typeface="Symbol" pitchFamily="2" charset="2"/>
              </a:rPr>
              <a:t></a:t>
            </a:r>
            <a:r>
              <a:rPr lang="en-US" altLang="zh-CN" i="1" dirty="0" err="1">
                <a:solidFill>
                  <a:schemeClr val="tx2"/>
                </a:solidFill>
              </a:rPr>
              <a:t>q</a:t>
            </a:r>
            <a:r>
              <a:rPr lang="en-US" altLang="zh-CN" i="1" dirty="0">
                <a:solidFill>
                  <a:schemeClr val="tx2"/>
                </a:solidFill>
              </a:rPr>
              <a:t>:</a:t>
            </a:r>
            <a:r>
              <a:rPr lang="en-US" altLang="zh-CN" dirty="0">
                <a:solidFill>
                  <a:schemeClr val="tx2"/>
                </a:solidFill>
              </a:rPr>
              <a:t> </a:t>
            </a:r>
            <a:r>
              <a:rPr lang="zh-CN" altLang="en-US" dirty="0">
                <a:solidFill>
                  <a:schemeClr val="tx2"/>
                </a:solidFill>
              </a:rPr>
              <a:t>我们去看电影与房间里有十张桌子</a:t>
            </a:r>
            <a:r>
              <a:rPr lang="en-US" altLang="zh-CN" dirty="0">
                <a:solidFill>
                  <a:schemeClr val="tx2"/>
                </a:solidFill>
              </a:rPr>
              <a:t>.</a:t>
            </a:r>
          </a:p>
        </p:txBody>
      </p:sp>
      <p:sp>
        <p:nvSpPr>
          <p:cNvPr id="54276" name="幻灯片编号占位符 3">
            <a:extLst>
              <a:ext uri="{FF2B5EF4-FFF2-40B4-BE49-F238E27FC236}">
                <a16:creationId xmlns:a16="http://schemas.microsoft.com/office/drawing/2014/main" id="{63595653-89F4-F44B-8EE4-41610445CC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22C7BBDC-F198-8E42-9710-457BA5F17F2B}" type="slidenum">
              <a:rPr lang="en-US" altLang="zh-CN" sz="1400" b="0" smtClean="0">
                <a:ea typeface="宋体" panose="02010600030101010101" pitchFamily="2" charset="-122"/>
              </a:rPr>
              <a:pPr>
                <a:lnSpc>
                  <a:spcPct val="100000"/>
                </a:lnSpc>
                <a:spcBef>
                  <a:spcPct val="0"/>
                </a:spcBef>
                <a:buClrTx/>
                <a:buSzTx/>
                <a:buFontTx/>
                <a:buNone/>
              </a:pPr>
              <a:t>42</a:t>
            </a:fld>
            <a:endParaRPr lang="en-US" altLang="zh-CN" sz="1400" b="0">
              <a:ea typeface="宋体" panose="02010600030101010101" pitchFamily="2" charset="-122"/>
            </a:endParaRPr>
          </a:p>
        </p:txBody>
      </p:sp>
    </p:spTree>
    <p:extLst>
      <p:ext uri="{BB962C8B-B14F-4D97-AF65-F5344CB8AC3E}">
        <p14:creationId xmlns:p14="http://schemas.microsoft.com/office/powerpoint/2010/main" val="1737091021"/>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编号占位符 1">
            <a:extLst>
              <a:ext uri="{FF2B5EF4-FFF2-40B4-BE49-F238E27FC236}">
                <a16:creationId xmlns:a16="http://schemas.microsoft.com/office/drawing/2014/main" id="{67A013A6-AEB8-B741-8E88-6DD47DC0F2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8B8EA72F-B791-7348-874D-DD679964E73D}" type="slidenum">
              <a:rPr lang="en-US" altLang="zh-CN" sz="1400" b="0" smtClean="0">
                <a:ea typeface="宋体" panose="02010600030101010101" pitchFamily="2" charset="-122"/>
              </a:rPr>
              <a:pPr>
                <a:lnSpc>
                  <a:spcPct val="100000"/>
                </a:lnSpc>
                <a:spcBef>
                  <a:spcPct val="0"/>
                </a:spcBef>
                <a:buClrTx/>
                <a:buSzTx/>
                <a:buFontTx/>
                <a:buNone/>
              </a:pPr>
              <a:t>43</a:t>
            </a:fld>
            <a:endParaRPr lang="en-US" altLang="zh-CN" sz="1400" b="0">
              <a:ea typeface="宋体" panose="02010600030101010101" pitchFamily="2" charset="-122"/>
            </a:endParaRPr>
          </a:p>
        </p:txBody>
      </p:sp>
      <p:sp>
        <p:nvSpPr>
          <p:cNvPr id="55299" name="Rectangle 4">
            <a:extLst>
              <a:ext uri="{FF2B5EF4-FFF2-40B4-BE49-F238E27FC236}">
                <a16:creationId xmlns:a16="http://schemas.microsoft.com/office/drawing/2014/main" id="{E29F42D5-7C0E-3A4B-AB2C-A6037AAB36CD}"/>
              </a:ext>
            </a:extLst>
          </p:cNvPr>
          <p:cNvSpPr>
            <a:spLocks noGrp="1" noRot="1" noChangeArrowheads="1"/>
          </p:cNvSpPr>
          <p:nvPr>
            <p:ph type="title" idx="4294967295"/>
          </p:nvPr>
        </p:nvSpPr>
        <p:spPr>
          <a:xfrm>
            <a:off x="1311275" y="-26988"/>
            <a:ext cx="8229600" cy="1143001"/>
          </a:xfrm>
        </p:spPr>
        <p:txBody>
          <a:bodyPr/>
          <a:lstStyle/>
          <a:p>
            <a:pPr eaLnBrk="1" hangingPunct="1"/>
            <a:r>
              <a:rPr lang="zh-CN" altLang="en-US" sz="3600" dirty="0">
                <a:latin typeface="黑体" panose="02010609060101010101" pitchFamily="49" charset="-122"/>
              </a:rPr>
              <a:t>命题的符号化</a:t>
            </a:r>
          </a:p>
        </p:txBody>
      </p:sp>
      <p:sp>
        <p:nvSpPr>
          <p:cNvPr id="211970" name="Text Box 2">
            <a:extLst>
              <a:ext uri="{FF2B5EF4-FFF2-40B4-BE49-F238E27FC236}">
                <a16:creationId xmlns:a16="http://schemas.microsoft.com/office/drawing/2014/main" id="{26BD2922-D030-43AF-865F-2C7FA7833203}"/>
              </a:ext>
            </a:extLst>
          </p:cNvPr>
          <p:cNvSpPr txBox="1">
            <a:spLocks noChangeArrowheads="1"/>
          </p:cNvSpPr>
          <p:nvPr/>
        </p:nvSpPr>
        <p:spPr bwMode="auto">
          <a:xfrm>
            <a:off x="1676400" y="1066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endParaRPr lang="x-none" altLang="x-none" b="0">
              <a:latin typeface="Tahoma" charset="0"/>
              <a:ea typeface="宋体" charset="-122"/>
            </a:endParaRPr>
          </a:p>
        </p:txBody>
      </p:sp>
      <p:sp>
        <p:nvSpPr>
          <p:cNvPr id="211971" name="Rectangle 3">
            <a:extLst>
              <a:ext uri="{FF2B5EF4-FFF2-40B4-BE49-F238E27FC236}">
                <a16:creationId xmlns:a16="http://schemas.microsoft.com/office/drawing/2014/main" id="{B6F438EF-99BB-4B79-9098-492D28E89867}"/>
              </a:ext>
            </a:extLst>
          </p:cNvPr>
          <p:cNvSpPr>
            <a:spLocks noChangeArrowheads="1"/>
          </p:cNvSpPr>
          <p:nvPr/>
        </p:nvSpPr>
        <p:spPr bwMode="auto">
          <a:xfrm>
            <a:off x="323850" y="1268413"/>
            <a:ext cx="8362950"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Bef>
                <a:spcPct val="0"/>
              </a:spcBef>
              <a:buClrTx/>
              <a:buSzTx/>
              <a:buFontTx/>
              <a:buNone/>
            </a:pPr>
            <a:r>
              <a:rPr lang="zh-CN" altLang="en-US" dirty="0">
                <a:solidFill>
                  <a:schemeClr val="hlink"/>
                </a:solidFill>
              </a:rPr>
              <a:t>自然语言的翻译：</a:t>
            </a:r>
            <a:r>
              <a:rPr lang="zh-CN" altLang="en-US" dirty="0"/>
              <a:t>将以自然语言形式表达的命题语句用命题符号、联结词表示成符号串的形式。</a:t>
            </a:r>
          </a:p>
          <a:p>
            <a:pPr eaLnBrk="1" hangingPunct="1">
              <a:lnSpc>
                <a:spcPct val="150000"/>
              </a:lnSpc>
              <a:spcBef>
                <a:spcPct val="0"/>
              </a:spcBef>
              <a:buClrTx/>
              <a:buSzTx/>
              <a:buFontTx/>
              <a:buNone/>
            </a:pPr>
            <a:r>
              <a:rPr lang="zh-CN" altLang="en-US" dirty="0">
                <a:solidFill>
                  <a:schemeClr val="hlink"/>
                </a:solidFill>
              </a:rPr>
              <a:t>命题翻译的方法： </a:t>
            </a:r>
            <a:r>
              <a:rPr lang="en-US" altLang="zh-CN" dirty="0"/>
              <a:t>(1) </a:t>
            </a:r>
            <a:r>
              <a:rPr lang="zh-CN" altLang="en-US" dirty="0"/>
              <a:t>分解出简单命题</a:t>
            </a:r>
            <a:r>
              <a:rPr lang="en-US" altLang="zh-CN" dirty="0"/>
              <a:t>,</a:t>
            </a:r>
          </a:p>
          <a:p>
            <a:pPr eaLnBrk="1" hangingPunct="1">
              <a:lnSpc>
                <a:spcPct val="150000"/>
              </a:lnSpc>
              <a:spcBef>
                <a:spcPct val="0"/>
              </a:spcBef>
              <a:buClrTx/>
              <a:buSzTx/>
              <a:buFontTx/>
              <a:buNone/>
            </a:pPr>
            <a:r>
              <a:rPr lang="en-US" altLang="zh-CN" dirty="0"/>
              <a:t>                                 (2)</a:t>
            </a:r>
            <a:r>
              <a:rPr lang="zh-CN" altLang="en-US" dirty="0"/>
              <a:t> 选择适当的联结词</a:t>
            </a:r>
          </a:p>
          <a:p>
            <a:pPr eaLnBrk="1" hangingPunct="1">
              <a:lnSpc>
                <a:spcPct val="150000"/>
              </a:lnSpc>
              <a:spcBef>
                <a:spcPct val="0"/>
              </a:spcBef>
              <a:buClrTx/>
              <a:buSzTx/>
              <a:buFontTx/>
              <a:buNone/>
            </a:pPr>
            <a:endParaRPr lang="zh-CN" altLang="en-US" dirty="0"/>
          </a:p>
        </p:txBody>
      </p:sp>
      <p:sp>
        <p:nvSpPr>
          <p:cNvPr id="211973" name="Text Box 5">
            <a:extLst>
              <a:ext uri="{FF2B5EF4-FFF2-40B4-BE49-F238E27FC236}">
                <a16:creationId xmlns:a16="http://schemas.microsoft.com/office/drawing/2014/main" id="{BF04478A-60D2-49CD-9112-D3642BDD4A0C}"/>
              </a:ext>
            </a:extLst>
          </p:cNvPr>
          <p:cNvSpPr txBox="1">
            <a:spLocks noChangeAspect="1" noChangeArrowheads="1"/>
          </p:cNvSpPr>
          <p:nvPr/>
        </p:nvSpPr>
        <p:spPr bwMode="auto">
          <a:xfrm>
            <a:off x="539750" y="4283075"/>
            <a:ext cx="7920038" cy="1483740"/>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55600" indent="-355600">
              <a:defRPr kumimoji="1" sz="2400" b="1">
                <a:solidFill>
                  <a:schemeClr val="tx1"/>
                </a:solidFill>
                <a:latin typeface="Times New Roman" panose="02020603050405020304" pitchFamily="18" charset="0"/>
                <a:ea typeface="宋体" panose="02010600030101010101" pitchFamily="2" charset="-122"/>
              </a:defRPr>
            </a:lvl1pPr>
            <a:lvl2pPr marL="1081088" indent="-457200">
              <a:defRPr kumimoji="1" sz="2400" b="1">
                <a:solidFill>
                  <a:schemeClr val="tx1"/>
                </a:solidFill>
                <a:latin typeface="Times New Roman" panose="02020603050405020304" pitchFamily="18" charset="0"/>
                <a:ea typeface="宋体" panose="02010600030101010101" pitchFamily="2" charset="-122"/>
              </a:defRPr>
            </a:lvl2pPr>
            <a:lvl3pPr marL="1717675" indent="-457200">
              <a:defRPr kumimoji="1" sz="2400" b="1">
                <a:solidFill>
                  <a:schemeClr val="tx1"/>
                </a:solidFill>
                <a:latin typeface="Times New Roman" panose="02020603050405020304" pitchFamily="18" charset="0"/>
                <a:ea typeface="宋体" panose="02010600030101010101" pitchFamily="2" charset="-122"/>
              </a:defRPr>
            </a:lvl3pPr>
            <a:lvl4pPr marL="2354263" indent="-457200">
              <a:defRPr kumimoji="1" sz="2400" b="1">
                <a:solidFill>
                  <a:schemeClr val="tx1"/>
                </a:solidFill>
                <a:latin typeface="Times New Roman" panose="02020603050405020304" pitchFamily="18" charset="0"/>
                <a:ea typeface="宋体" panose="02010600030101010101" pitchFamily="2" charset="-122"/>
              </a:defRPr>
            </a:lvl4pPr>
            <a:lvl5pPr marL="2990850" indent="-457200">
              <a:defRPr kumimoji="1" sz="2400" b="1">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pPr>
            <a:r>
              <a:rPr lang="zh-CN" altLang="en-US" sz="2600">
                <a:solidFill>
                  <a:srgbClr val="FF0000"/>
                </a:solidFill>
                <a:latin typeface="黑体" panose="02010609060101010101" pitchFamily="49" charset="-122"/>
                <a:ea typeface="黑体" panose="02010609060101010101" pitchFamily="49" charset="-122"/>
              </a:rPr>
              <a:t>注意：</a:t>
            </a:r>
          </a:p>
          <a:p>
            <a:pPr eaLnBrk="1" hangingPunct="1">
              <a:lnSpc>
                <a:spcPct val="120000"/>
              </a:lnSpc>
              <a:spcBef>
                <a:spcPts val="600"/>
              </a:spcBef>
            </a:pPr>
            <a:r>
              <a:rPr lang="zh-CN" altLang="en-US" sz="2600">
                <a:solidFill>
                  <a:schemeClr val="bg2"/>
                </a:solidFill>
                <a:latin typeface="黑体" panose="02010609060101010101" pitchFamily="49" charset="-122"/>
                <a:ea typeface="黑体" panose="02010609060101010101" pitchFamily="49" charset="-122"/>
              </a:rPr>
              <a:t>自然语言中的一些联结词</a:t>
            </a:r>
            <a:r>
              <a:rPr lang="en-US" altLang="zh-CN" sz="2600">
                <a:solidFill>
                  <a:schemeClr val="bg2"/>
                </a:solidFill>
                <a:latin typeface="黑体" panose="02010609060101010101" pitchFamily="49" charset="-122"/>
                <a:ea typeface="黑体" panose="02010609060101010101" pitchFamily="49" charset="-122"/>
              </a:rPr>
              <a:t>,</a:t>
            </a:r>
            <a:r>
              <a:rPr lang="zh-CN" altLang="en-US" sz="2600">
                <a:solidFill>
                  <a:schemeClr val="bg2"/>
                </a:solidFill>
                <a:latin typeface="黑体" panose="02010609060101010101" pitchFamily="49" charset="-122"/>
                <a:ea typeface="黑体" panose="02010609060101010101" pitchFamily="49" charset="-122"/>
              </a:rPr>
              <a:t>如</a:t>
            </a:r>
            <a:r>
              <a:rPr lang="zh-CN" altLang="en-US">
                <a:solidFill>
                  <a:schemeClr val="bg2"/>
                </a:solidFill>
                <a:ea typeface="黑体" panose="02010609060101010101" pitchFamily="49" charset="-122"/>
              </a:rPr>
              <a:t>“</a:t>
            </a:r>
            <a:r>
              <a:rPr lang="zh-CN" altLang="en-US" sz="2600">
                <a:solidFill>
                  <a:schemeClr val="bg2"/>
                </a:solidFill>
                <a:latin typeface="黑体" panose="02010609060101010101" pitchFamily="49" charset="-122"/>
                <a:ea typeface="黑体" panose="02010609060101010101" pitchFamily="49" charset="-122"/>
              </a:rPr>
              <a:t>与</a:t>
            </a:r>
            <a:r>
              <a:rPr lang="zh-CN" altLang="en-US">
                <a:solidFill>
                  <a:schemeClr val="bg2"/>
                </a:solidFill>
                <a:ea typeface="黑体" panose="02010609060101010101" pitchFamily="49" charset="-122"/>
              </a:rPr>
              <a:t>”</a:t>
            </a:r>
            <a:r>
              <a:rPr lang="zh-CN" altLang="en-US">
                <a:solidFill>
                  <a:schemeClr val="bg2"/>
                </a:solidFill>
                <a:latin typeface="黑体" panose="02010609060101010101" pitchFamily="49" charset="-122"/>
                <a:ea typeface="黑体" panose="02010609060101010101" pitchFamily="49" charset="-122"/>
              </a:rPr>
              <a:t> </a:t>
            </a:r>
            <a:r>
              <a:rPr lang="en-US" altLang="zh-CN">
                <a:solidFill>
                  <a:schemeClr val="bg2"/>
                </a:solidFill>
                <a:latin typeface="黑体" panose="02010609060101010101" pitchFamily="49" charset="-122"/>
                <a:ea typeface="黑体" panose="02010609060101010101" pitchFamily="49" charset="-122"/>
              </a:rPr>
              <a:t>, </a:t>
            </a:r>
            <a:r>
              <a:rPr lang="en-US" altLang="zh-CN">
                <a:solidFill>
                  <a:schemeClr val="bg2"/>
                </a:solidFill>
                <a:ea typeface="黑体" panose="02010609060101010101" pitchFamily="49" charset="-122"/>
              </a:rPr>
              <a:t>“</a:t>
            </a:r>
            <a:r>
              <a:rPr lang="zh-CN" altLang="en-US" sz="2600">
                <a:solidFill>
                  <a:schemeClr val="bg2"/>
                </a:solidFill>
                <a:latin typeface="黑体" panose="02010609060101010101" pitchFamily="49" charset="-122"/>
                <a:ea typeface="黑体" panose="02010609060101010101" pitchFamily="49" charset="-122"/>
              </a:rPr>
              <a:t>且</a:t>
            </a:r>
            <a:r>
              <a:rPr lang="zh-CN" altLang="en-US" sz="2600">
                <a:solidFill>
                  <a:schemeClr val="bg2"/>
                </a:solidFill>
                <a:ea typeface="黑体" panose="02010609060101010101" pitchFamily="49" charset="-122"/>
              </a:rPr>
              <a:t>”</a:t>
            </a:r>
            <a:r>
              <a:rPr lang="en-US" altLang="zh-CN" sz="2600">
                <a:solidFill>
                  <a:schemeClr val="bg2"/>
                </a:solidFill>
                <a:latin typeface="黑体" panose="02010609060101010101" pitchFamily="49" charset="-122"/>
                <a:ea typeface="黑体" panose="02010609060101010101" pitchFamily="49" charset="-122"/>
              </a:rPr>
              <a:t>,  </a:t>
            </a:r>
            <a:r>
              <a:rPr lang="en-US" altLang="zh-CN" sz="2600">
                <a:solidFill>
                  <a:schemeClr val="bg2"/>
                </a:solidFill>
                <a:ea typeface="黑体" panose="02010609060101010101" pitchFamily="49" charset="-122"/>
              </a:rPr>
              <a:t>“</a:t>
            </a:r>
            <a:r>
              <a:rPr lang="zh-CN" altLang="en-US" sz="2600">
                <a:solidFill>
                  <a:schemeClr val="bg2"/>
                </a:solidFill>
                <a:latin typeface="黑体" panose="02010609060101010101" pitchFamily="49" charset="-122"/>
                <a:ea typeface="黑体" panose="02010609060101010101" pitchFamily="49" charset="-122"/>
              </a:rPr>
              <a:t>或</a:t>
            </a:r>
            <a:r>
              <a:rPr lang="zh-CN" altLang="en-US" sz="2600">
                <a:solidFill>
                  <a:schemeClr val="bg2"/>
                </a:solidFill>
                <a:ea typeface="黑体" panose="02010609060101010101" pitchFamily="49" charset="-122"/>
              </a:rPr>
              <a:t>”</a:t>
            </a:r>
            <a:r>
              <a:rPr lang="en-US" altLang="zh-CN" sz="2600">
                <a:solidFill>
                  <a:schemeClr val="bg2"/>
                </a:solidFill>
                <a:latin typeface="黑体" panose="02010609060101010101" pitchFamily="49" charset="-122"/>
                <a:ea typeface="黑体" panose="02010609060101010101" pitchFamily="49" charset="-122"/>
              </a:rPr>
              <a:t>,  </a:t>
            </a:r>
            <a:r>
              <a:rPr lang="en-US" altLang="zh-CN" sz="2600">
                <a:solidFill>
                  <a:schemeClr val="bg2"/>
                </a:solidFill>
                <a:ea typeface="黑体" panose="02010609060101010101" pitchFamily="49" charset="-122"/>
              </a:rPr>
              <a:t>“</a:t>
            </a:r>
            <a:r>
              <a:rPr lang="zh-CN" altLang="en-US" sz="2600">
                <a:solidFill>
                  <a:schemeClr val="bg2"/>
                </a:solidFill>
                <a:latin typeface="黑体" panose="02010609060101010101" pitchFamily="49" charset="-122"/>
                <a:ea typeface="黑体" panose="02010609060101010101" pitchFamily="49" charset="-122"/>
              </a:rPr>
              <a:t>除非</a:t>
            </a:r>
            <a:r>
              <a:rPr lang="zh-CN" altLang="en-US" sz="2600">
                <a:solidFill>
                  <a:schemeClr val="bg2"/>
                </a:solidFill>
                <a:ea typeface="黑体" panose="02010609060101010101" pitchFamily="49" charset="-122"/>
              </a:rPr>
              <a:t>”</a:t>
            </a:r>
            <a:r>
              <a:rPr lang="zh-CN" altLang="en-US" sz="2600">
                <a:solidFill>
                  <a:schemeClr val="bg2"/>
                </a:solidFill>
                <a:latin typeface="黑体" panose="02010609060101010101" pitchFamily="49" charset="-122"/>
                <a:ea typeface="黑体" panose="02010609060101010101" pitchFamily="49" charset="-122"/>
              </a:rPr>
              <a:t>等，需根据具体的语境进行翻译</a:t>
            </a:r>
            <a:r>
              <a:rPr lang="en-US" altLang="zh-CN" sz="2600">
                <a:solidFill>
                  <a:schemeClr val="bg2"/>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0644819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blinds(horizontal)">
                                      <p:cBhvr>
                                        <p:cTn id="7" dur="1000"/>
                                        <p:tgtEl>
                                          <p:spTgt spid="21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9E80D53C-5E99-0747-8184-980357563704}"/>
              </a:ext>
            </a:extLst>
          </p:cNvPr>
          <p:cNvSpPr>
            <a:spLocks noGrp="1" noChangeArrowheads="1"/>
          </p:cNvSpPr>
          <p:nvPr>
            <p:ph type="title"/>
          </p:nvPr>
        </p:nvSpPr>
        <p:spPr/>
        <p:txBody>
          <a:bodyPr/>
          <a:lstStyle/>
          <a:p>
            <a:r>
              <a:rPr lang="zh-CN" altLang="en-US"/>
              <a:t>例题</a:t>
            </a:r>
          </a:p>
        </p:txBody>
      </p:sp>
      <p:sp>
        <p:nvSpPr>
          <p:cNvPr id="56323" name="内容占位符 2">
            <a:extLst>
              <a:ext uri="{FF2B5EF4-FFF2-40B4-BE49-F238E27FC236}">
                <a16:creationId xmlns:a16="http://schemas.microsoft.com/office/drawing/2014/main" id="{7A558C01-BFF9-D84A-B0E5-F7E9613A32CA}"/>
              </a:ext>
            </a:extLst>
          </p:cNvPr>
          <p:cNvSpPr>
            <a:spLocks noGrp="1" noChangeArrowheads="1"/>
          </p:cNvSpPr>
          <p:nvPr>
            <p:ph idx="1"/>
          </p:nvPr>
        </p:nvSpPr>
        <p:spPr/>
        <p:txBody>
          <a:bodyPr/>
          <a:lstStyle/>
          <a:p>
            <a:pPr marL="0" indent="0">
              <a:buFont typeface="Wingdings" pitchFamily="2" charset="2"/>
              <a:buNone/>
            </a:pPr>
            <a:r>
              <a:rPr lang="zh-CN" altLang="en-US" dirty="0"/>
              <a:t>例 设 </a:t>
            </a:r>
            <a:r>
              <a:rPr lang="en-US" altLang="zh-CN" i="1" dirty="0"/>
              <a:t>p</a:t>
            </a:r>
            <a:r>
              <a:rPr lang="en-US" altLang="zh-CN" dirty="0"/>
              <a:t>:2+3=5</a:t>
            </a:r>
          </a:p>
          <a:p>
            <a:pPr marL="0" indent="0">
              <a:buFont typeface="Wingdings" pitchFamily="2" charset="2"/>
              <a:buNone/>
            </a:pPr>
            <a:r>
              <a:rPr lang="en-US" altLang="zh-CN" i="1" dirty="0"/>
              <a:t>         q</a:t>
            </a:r>
            <a:r>
              <a:rPr lang="en-US" altLang="zh-CN" dirty="0"/>
              <a:t>:</a:t>
            </a:r>
            <a:r>
              <a:rPr lang="zh-CN" altLang="en-US" dirty="0"/>
              <a:t>大熊猫产在中国</a:t>
            </a:r>
            <a:endParaRPr lang="en-US" altLang="zh-CN" dirty="0"/>
          </a:p>
          <a:p>
            <a:pPr marL="0" indent="0">
              <a:buFont typeface="Wingdings" pitchFamily="2" charset="2"/>
              <a:buNone/>
            </a:pPr>
            <a:r>
              <a:rPr lang="en-US" altLang="zh-CN" i="1" dirty="0"/>
              <a:t>         r</a:t>
            </a:r>
            <a:r>
              <a:rPr lang="en-US" altLang="zh-CN" dirty="0"/>
              <a:t>:</a:t>
            </a:r>
            <a:r>
              <a:rPr lang="zh-CN" altLang="en-US" dirty="0"/>
              <a:t>太阳从西方升起</a:t>
            </a:r>
            <a:endParaRPr lang="en-US" altLang="zh-CN" dirty="0"/>
          </a:p>
          <a:p>
            <a:pPr marL="0" indent="0">
              <a:buFont typeface="Wingdings" pitchFamily="2" charset="2"/>
              <a:buNone/>
            </a:pPr>
            <a:r>
              <a:rPr lang="zh-CN" altLang="en-US" dirty="0"/>
              <a:t>求下列复合命题的真值</a:t>
            </a:r>
            <a:endParaRPr lang="en-US" altLang="zh-CN" dirty="0"/>
          </a:p>
          <a:p>
            <a:pPr marL="0" indent="0">
              <a:buFont typeface="Wingdings" pitchFamily="2" charset="2"/>
              <a:buNone/>
            </a:pPr>
            <a:r>
              <a:rPr lang="en-US" altLang="zh-CN" dirty="0"/>
              <a:t>(1) (</a:t>
            </a:r>
            <a:r>
              <a:rPr lang="en-US" altLang="zh-CN" i="1" dirty="0"/>
              <a:t>p</a:t>
            </a:r>
            <a:r>
              <a:rPr lang="en-US" altLang="zh-CN" dirty="0">
                <a:sym typeface="Symbol" pitchFamily="2" charset="2"/>
              </a:rPr>
              <a:t> </a:t>
            </a:r>
            <a:r>
              <a:rPr lang="en-US" altLang="zh-CN" i="1" dirty="0">
                <a:sym typeface="Symbol" pitchFamily="2" charset="2"/>
              </a:rPr>
              <a:t>q</a:t>
            </a:r>
            <a:r>
              <a:rPr lang="en-US" altLang="zh-CN" dirty="0">
                <a:sym typeface="Symbol" pitchFamily="2" charset="2"/>
              </a:rPr>
              <a:t>)</a:t>
            </a:r>
            <a:r>
              <a:rPr lang="en-US" altLang="zh-CN" i="1" dirty="0">
                <a:sym typeface="Symbol" pitchFamily="2" charset="2"/>
              </a:rPr>
              <a:t>r</a:t>
            </a:r>
          </a:p>
          <a:p>
            <a:pPr marL="0" indent="0">
              <a:buFont typeface="Wingdings" pitchFamily="2" charset="2"/>
              <a:buNone/>
            </a:pPr>
            <a:r>
              <a:rPr lang="en-US" altLang="zh-CN" dirty="0"/>
              <a:t>(2) (</a:t>
            </a:r>
            <a:r>
              <a:rPr lang="en-US" altLang="zh-CN" i="1" dirty="0"/>
              <a:t>r</a:t>
            </a:r>
            <a:r>
              <a:rPr lang="en-US" altLang="zh-CN" dirty="0">
                <a:sym typeface="Symbol" pitchFamily="2" charset="2"/>
              </a:rPr>
              <a:t>  (</a:t>
            </a:r>
            <a:r>
              <a:rPr lang="en-US" altLang="zh-CN" i="1" dirty="0"/>
              <a:t>p</a:t>
            </a:r>
            <a:r>
              <a:rPr lang="en-US" altLang="zh-CN" dirty="0">
                <a:sym typeface="Symbol" pitchFamily="2" charset="2"/>
              </a:rPr>
              <a:t> </a:t>
            </a:r>
            <a:r>
              <a:rPr lang="en-US" altLang="zh-CN" i="1" dirty="0">
                <a:sym typeface="Symbol" pitchFamily="2" charset="2"/>
              </a:rPr>
              <a:t>q</a:t>
            </a:r>
            <a:r>
              <a:rPr lang="en-US" altLang="zh-CN" dirty="0">
                <a:sym typeface="Symbol" pitchFamily="2" charset="2"/>
              </a:rPr>
              <a:t>)) </a:t>
            </a:r>
            <a:r>
              <a:rPr lang="zh-CN" altLang="en-US" dirty="0">
                <a:sym typeface="Symbol" pitchFamily="2" charset="2"/>
              </a:rPr>
              <a:t> </a:t>
            </a:r>
            <a:r>
              <a:rPr lang="en-US" altLang="zh-CN" i="1" dirty="0">
                <a:sym typeface="Symbol" pitchFamily="2" charset="2"/>
              </a:rPr>
              <a:t>p</a:t>
            </a:r>
          </a:p>
          <a:p>
            <a:pPr marL="0" indent="0">
              <a:buFont typeface="Wingdings" pitchFamily="2" charset="2"/>
              <a:buNone/>
            </a:pPr>
            <a:r>
              <a:rPr lang="en-US" altLang="zh-CN" dirty="0">
                <a:sym typeface="Symbol" pitchFamily="2" charset="2"/>
              </a:rPr>
              <a:t>(3) </a:t>
            </a:r>
            <a:r>
              <a:rPr lang="zh-CN" altLang="en-US" dirty="0">
                <a:sym typeface="Symbol" pitchFamily="2" charset="2"/>
              </a:rPr>
              <a:t></a:t>
            </a:r>
            <a:r>
              <a:rPr lang="en-US" altLang="zh-CN" i="1" dirty="0"/>
              <a:t> r</a:t>
            </a:r>
            <a:r>
              <a:rPr lang="en-US" altLang="zh-CN" dirty="0">
                <a:sym typeface="Symbol" pitchFamily="2" charset="2"/>
              </a:rPr>
              <a:t> (</a:t>
            </a:r>
            <a:r>
              <a:rPr lang="zh-CN" altLang="en-US" dirty="0">
                <a:sym typeface="Symbol" pitchFamily="2" charset="2"/>
              </a:rPr>
              <a:t></a:t>
            </a:r>
            <a:r>
              <a:rPr lang="en-US" altLang="zh-CN" i="1" dirty="0">
                <a:sym typeface="Symbol" pitchFamily="2" charset="2"/>
              </a:rPr>
              <a:t>p</a:t>
            </a:r>
            <a:r>
              <a:rPr lang="en-US" altLang="zh-CN" dirty="0">
                <a:sym typeface="Symbol" pitchFamily="2" charset="2"/>
              </a:rPr>
              <a:t> </a:t>
            </a:r>
            <a:r>
              <a:rPr lang="zh-CN" altLang="en-US" dirty="0">
                <a:sym typeface="Symbol" pitchFamily="2" charset="2"/>
              </a:rPr>
              <a:t> </a:t>
            </a:r>
            <a:r>
              <a:rPr lang="en-US" altLang="zh-CN" i="1" dirty="0">
                <a:sym typeface="Symbol" pitchFamily="2" charset="2"/>
              </a:rPr>
              <a:t>q</a:t>
            </a:r>
            <a:r>
              <a:rPr lang="en-US" altLang="zh-CN" dirty="0">
                <a:sym typeface="Symbol" pitchFamily="2" charset="2"/>
              </a:rPr>
              <a:t> </a:t>
            </a:r>
            <a:r>
              <a:rPr lang="zh-CN" altLang="en-US" dirty="0">
                <a:sym typeface="Symbol" pitchFamily="2" charset="2"/>
              </a:rPr>
              <a:t> </a:t>
            </a:r>
            <a:r>
              <a:rPr lang="en-US" altLang="zh-CN" i="1" dirty="0"/>
              <a:t>r</a:t>
            </a:r>
            <a:r>
              <a:rPr lang="en-US" altLang="zh-CN" dirty="0"/>
              <a:t>)</a:t>
            </a:r>
            <a:endParaRPr lang="en-US" altLang="zh-CN" dirty="0">
              <a:sym typeface="Symbol" pitchFamily="2" charset="2"/>
            </a:endParaRPr>
          </a:p>
          <a:p>
            <a:pPr marL="0" indent="0">
              <a:buFont typeface="Wingdings" pitchFamily="2" charset="2"/>
              <a:buNone/>
            </a:pPr>
            <a:endParaRPr lang="zh-CN" altLang="en-US" dirty="0"/>
          </a:p>
        </p:txBody>
      </p:sp>
      <p:sp>
        <p:nvSpPr>
          <p:cNvPr id="56324" name="灯片编号占位符 3">
            <a:extLst>
              <a:ext uri="{FF2B5EF4-FFF2-40B4-BE49-F238E27FC236}">
                <a16:creationId xmlns:a16="http://schemas.microsoft.com/office/drawing/2014/main" id="{FDEF1A6E-455E-3443-9C07-9808A67167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69548111-94A6-8140-B758-F59E1AAA47A9}" type="slidenum">
              <a:rPr lang="en-US" altLang="zh-CN" sz="1400" b="0" smtClean="0"/>
              <a:pPr/>
              <a:t>44</a:t>
            </a:fld>
            <a:endParaRPr lang="en-US" altLang="zh-CN" sz="1400" b="0"/>
          </a:p>
        </p:txBody>
      </p:sp>
    </p:spTree>
    <p:extLst>
      <p:ext uri="{BB962C8B-B14F-4D97-AF65-F5344CB8AC3E}">
        <p14:creationId xmlns:p14="http://schemas.microsoft.com/office/powerpoint/2010/main" val="1664100746"/>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A273982-8D73-9047-B09B-04D8925811C4}"/>
              </a:ext>
            </a:extLst>
          </p:cNvPr>
          <p:cNvSpPr>
            <a:spLocks noGrp="1" noRot="1" noChangeArrowheads="1"/>
          </p:cNvSpPr>
          <p:nvPr>
            <p:ph type="title"/>
          </p:nvPr>
        </p:nvSpPr>
        <p:spPr/>
        <p:txBody>
          <a:bodyPr/>
          <a:lstStyle/>
          <a:p>
            <a:pPr eaLnBrk="1" hangingPunct="1"/>
            <a:r>
              <a:rPr lang="zh-CN" altLang="en-US" sz="3600">
                <a:latin typeface="黑体" panose="02010609060101010101" pitchFamily="49" charset="-122"/>
              </a:rPr>
              <a:t>例题</a:t>
            </a:r>
          </a:p>
        </p:txBody>
      </p:sp>
      <p:sp>
        <p:nvSpPr>
          <p:cNvPr id="57347" name="Rectangle 3">
            <a:extLst>
              <a:ext uri="{FF2B5EF4-FFF2-40B4-BE49-F238E27FC236}">
                <a16:creationId xmlns:a16="http://schemas.microsoft.com/office/drawing/2014/main" id="{C8C289EE-ACA4-ED47-9865-E0923A32FA1D}"/>
              </a:ext>
            </a:extLst>
          </p:cNvPr>
          <p:cNvSpPr>
            <a:spLocks noGrp="1" noChangeArrowheads="1"/>
          </p:cNvSpPr>
          <p:nvPr>
            <p:ph idx="1"/>
          </p:nvPr>
        </p:nvSpPr>
        <p:spPr>
          <a:xfrm>
            <a:off x="395288" y="1125538"/>
            <a:ext cx="8424862" cy="4824412"/>
          </a:xfrm>
          <a:ln>
            <a:noFill/>
            <a:headEnd/>
            <a:tailEnd/>
          </a:ln>
        </p:spPr>
        <p:style>
          <a:lnRef idx="2">
            <a:schemeClr val="dk1"/>
          </a:lnRef>
          <a:fillRef idx="1">
            <a:schemeClr val="lt1"/>
          </a:fillRef>
          <a:effectRef idx="0">
            <a:schemeClr val="dk1"/>
          </a:effectRef>
          <a:fontRef idx="minor">
            <a:schemeClr val="dk1"/>
          </a:fontRef>
        </p:style>
        <p:txBody>
          <a:bodyPr/>
          <a:lstStyle/>
          <a:p>
            <a:pPr eaLnBrk="1" hangingPunct="1">
              <a:buFont typeface="Wingdings" pitchFamily="2" charset="2"/>
              <a:buNone/>
            </a:pPr>
            <a:r>
              <a:rPr lang="zh-CN" altLang="en-US" dirty="0">
                <a:solidFill>
                  <a:schemeClr val="bg2"/>
                </a:solidFill>
              </a:rPr>
              <a:t>例</a:t>
            </a:r>
            <a:r>
              <a:rPr lang="en-US" altLang="zh-CN" dirty="0">
                <a:solidFill>
                  <a:schemeClr val="bg2"/>
                </a:solidFill>
              </a:rPr>
              <a:t>  </a:t>
            </a:r>
            <a:r>
              <a:rPr lang="zh-CN" altLang="en-US" dirty="0">
                <a:solidFill>
                  <a:schemeClr val="bg2"/>
                </a:solidFill>
              </a:rPr>
              <a:t>符号化命题</a:t>
            </a:r>
            <a:r>
              <a:rPr lang="en-US" altLang="zh-CN" dirty="0">
                <a:solidFill>
                  <a:schemeClr val="bg2"/>
                </a:solidFill>
              </a:rPr>
              <a:t>. </a:t>
            </a:r>
            <a:r>
              <a:rPr lang="en-US" altLang="zh-CN" dirty="0">
                <a:solidFill>
                  <a:schemeClr val="bg2"/>
                </a:solidFill>
                <a:latin typeface="Arial" panose="020B0604020202020204" pitchFamily="34" charset="0"/>
              </a:rPr>
              <a:t>“</a:t>
            </a:r>
            <a:r>
              <a:rPr lang="zh-CN" altLang="en-US" dirty="0">
                <a:solidFill>
                  <a:schemeClr val="bg2"/>
                </a:solidFill>
              </a:rPr>
              <a:t>我们要做到身体好、学习好、工作好，为祖国四化建设而奋斗。</a:t>
            </a:r>
            <a:r>
              <a:rPr lang="zh-CN" altLang="en-US" dirty="0">
                <a:solidFill>
                  <a:schemeClr val="bg2"/>
                </a:solidFill>
                <a:latin typeface="Arial" panose="020B0604020202020204" pitchFamily="34" charset="0"/>
              </a:rPr>
              <a:t>”</a:t>
            </a:r>
            <a:endParaRPr lang="zh-CN" altLang="en-US" dirty="0">
              <a:solidFill>
                <a:schemeClr val="bg2"/>
              </a:solidFill>
            </a:endParaRPr>
          </a:p>
          <a:p>
            <a:pPr eaLnBrk="1" hangingPunct="1">
              <a:buFont typeface="Wingdings" pitchFamily="2" charset="2"/>
              <a:buNone/>
            </a:pPr>
            <a:r>
              <a:rPr lang="zh-CN" altLang="en-US" dirty="0">
                <a:solidFill>
                  <a:schemeClr val="bg2"/>
                </a:solidFill>
                <a:latin typeface="+mn-lt"/>
                <a:ea typeface="FangSong" panose="02010609060101010101" pitchFamily="49" charset="-122"/>
              </a:rPr>
              <a:t>解</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找出各原子命题，并用命题符号表示：</a:t>
            </a:r>
          </a:p>
          <a:p>
            <a:pPr eaLnBrk="1" hangingPunct="1">
              <a:buFont typeface="Wingdings" pitchFamily="2" charset="2"/>
              <a:buNone/>
            </a:pPr>
            <a:r>
              <a:rPr lang="zh-CN" altLang="en-US" i="1"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q</a:t>
            </a:r>
            <a:r>
              <a:rPr lang="zh-CN" altLang="en-US" dirty="0">
                <a:solidFill>
                  <a:schemeClr val="bg2"/>
                </a:solidFill>
                <a:latin typeface="+mn-lt"/>
                <a:ea typeface="FangSong" panose="02010609060101010101" pitchFamily="49" charset="-122"/>
              </a:rPr>
              <a:t>：我们身体好。</a:t>
            </a:r>
          </a:p>
          <a:p>
            <a:pPr eaLnBrk="1" hangingPunct="1">
              <a:buFont typeface="Wingdings" pitchFamily="2" charset="2"/>
              <a:buNone/>
            </a:pPr>
            <a:r>
              <a:rPr lang="zh-CN" altLang="en-US" i="1"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r</a:t>
            </a:r>
            <a:r>
              <a:rPr lang="zh-CN" altLang="en-US" dirty="0">
                <a:solidFill>
                  <a:schemeClr val="bg2"/>
                </a:solidFill>
                <a:latin typeface="+mn-lt"/>
                <a:ea typeface="FangSong" panose="02010609060101010101" pitchFamily="49" charset="-122"/>
              </a:rPr>
              <a:t>：我们学习好。</a:t>
            </a:r>
          </a:p>
          <a:p>
            <a:pPr eaLnBrk="1" hangingPunct="1">
              <a:buFont typeface="Wingdings" pitchFamily="2" charset="2"/>
              <a:buNone/>
            </a:pPr>
            <a:r>
              <a:rPr lang="zh-CN" altLang="en-US" i="1"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s</a:t>
            </a:r>
            <a:r>
              <a:rPr lang="zh-CN" altLang="en-US" dirty="0">
                <a:solidFill>
                  <a:schemeClr val="bg2"/>
                </a:solidFill>
                <a:latin typeface="+mn-lt"/>
                <a:ea typeface="FangSong" panose="02010609060101010101" pitchFamily="49" charset="-122"/>
              </a:rPr>
              <a:t>：我们工作好。</a:t>
            </a:r>
          </a:p>
          <a:p>
            <a:pPr eaLnBrk="1" hangingPunct="1">
              <a:buFont typeface="Wingdings" pitchFamily="2" charset="2"/>
              <a:buNone/>
            </a:pPr>
            <a:r>
              <a:rPr lang="zh-CN" altLang="en-US" i="1"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p</a:t>
            </a:r>
            <a:r>
              <a:rPr lang="zh-CN" altLang="en-US" dirty="0">
                <a:solidFill>
                  <a:schemeClr val="bg2"/>
                </a:solidFill>
                <a:latin typeface="+mn-lt"/>
                <a:ea typeface="FangSong" panose="02010609060101010101" pitchFamily="49" charset="-122"/>
              </a:rPr>
              <a:t>：我们为祖国四化建设而奋斗。</a:t>
            </a:r>
          </a:p>
          <a:p>
            <a:pPr eaLnBrk="1" hangingPunct="1">
              <a:buFont typeface="Wingdings" pitchFamily="2" charset="2"/>
              <a:buNone/>
            </a:pPr>
            <a:r>
              <a:rPr lang="zh-CN" altLang="en-US" dirty="0">
                <a:solidFill>
                  <a:schemeClr val="bg2"/>
                </a:solidFill>
                <a:latin typeface="+mn-lt"/>
                <a:ea typeface="FangSong" panose="02010609060101010101" pitchFamily="49" charset="-122"/>
              </a:rPr>
              <a:t>	命题可符号化为：</a:t>
            </a:r>
            <a:r>
              <a:rPr lang="en-US" altLang="zh-CN" dirty="0">
                <a:solidFill>
                  <a:schemeClr val="bg2"/>
                </a:solidFill>
                <a:latin typeface="+mn-lt"/>
                <a:ea typeface="FangSong" panose="02010609060101010101" pitchFamily="49" charset="-122"/>
              </a:rPr>
              <a:t>(</a:t>
            </a:r>
            <a:r>
              <a:rPr lang="en-US" altLang="zh-CN" i="1" dirty="0" err="1">
                <a:solidFill>
                  <a:schemeClr val="bg2"/>
                </a:solidFill>
                <a:latin typeface="+mn-lt"/>
                <a:ea typeface="FangSong" panose="02010609060101010101" pitchFamily="49" charset="-122"/>
              </a:rPr>
              <a:t>q</a:t>
            </a:r>
            <a:r>
              <a:rPr lang="en-US" altLang="zh-CN" dirty="0" err="1">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sym typeface="Symbol" pitchFamily="2" charset="2"/>
              </a:rPr>
              <a:t>r</a:t>
            </a:r>
            <a:r>
              <a:rPr lang="en-US" altLang="zh-CN" dirty="0" err="1">
                <a:solidFill>
                  <a:schemeClr val="bg2"/>
                </a:solidFill>
                <a:latin typeface="+mn-lt"/>
                <a:ea typeface="FangSong" panose="02010609060101010101" pitchFamily="49" charset="-122"/>
                <a:sym typeface="Symbol" pitchFamily="2" charset="2"/>
              </a:rPr>
              <a:t></a:t>
            </a:r>
            <a:r>
              <a:rPr lang="en-US" altLang="zh-CN" i="1" dirty="0" err="1">
                <a:solidFill>
                  <a:schemeClr val="bg2"/>
                </a:solidFill>
                <a:latin typeface="+mn-lt"/>
                <a:ea typeface="FangSong" panose="02010609060101010101" pitchFamily="49" charset="-122"/>
                <a:sym typeface="Symbol" pitchFamily="2" charset="2"/>
              </a:rPr>
              <a:t>s</a:t>
            </a:r>
            <a:r>
              <a:rPr lang="en-US" altLang="zh-CN" dirty="0">
                <a:solidFill>
                  <a:schemeClr val="bg2"/>
                </a:solidFill>
                <a:latin typeface="+mn-lt"/>
                <a:ea typeface="FangSong" panose="02010609060101010101" pitchFamily="49" charset="-122"/>
              </a:rPr>
              <a:t>)</a:t>
            </a:r>
            <a:r>
              <a:rPr lang="en-US" altLang="zh-CN" sz="3200" dirty="0">
                <a:latin typeface="+mn-lt"/>
                <a:ea typeface="FangSong" panose="02010609060101010101" pitchFamily="49" charset="-122"/>
                <a:sym typeface="Symbol" pitchFamily="2" charset="2"/>
              </a:rPr>
              <a:t>  </a:t>
            </a:r>
            <a:r>
              <a:rPr lang="en-US" altLang="zh-CN" i="1" dirty="0">
                <a:solidFill>
                  <a:schemeClr val="bg2"/>
                </a:solidFill>
                <a:latin typeface="+mn-lt"/>
                <a:ea typeface="FangSong" panose="02010609060101010101" pitchFamily="49" charset="-122"/>
              </a:rPr>
              <a:t>p</a:t>
            </a:r>
            <a:r>
              <a:rPr lang="zh-CN" altLang="en-US" dirty="0">
                <a:solidFill>
                  <a:schemeClr val="bg2"/>
                </a:solidFill>
                <a:latin typeface="+mn-lt"/>
                <a:ea typeface="FangSong" panose="02010609060101010101" pitchFamily="49" charset="-122"/>
              </a:rPr>
              <a:t>。</a:t>
            </a:r>
            <a:endParaRPr lang="en-US" altLang="en-US" dirty="0">
              <a:solidFill>
                <a:schemeClr val="bg2"/>
              </a:solidFill>
              <a:latin typeface="+mn-lt"/>
              <a:ea typeface="FangSong" panose="02010609060101010101" pitchFamily="49" charset="-122"/>
            </a:endParaRPr>
          </a:p>
        </p:txBody>
      </p:sp>
      <p:sp>
        <p:nvSpPr>
          <p:cNvPr id="57348" name="幻灯片编号占位符 3">
            <a:extLst>
              <a:ext uri="{FF2B5EF4-FFF2-40B4-BE49-F238E27FC236}">
                <a16:creationId xmlns:a16="http://schemas.microsoft.com/office/drawing/2014/main" id="{0652CA99-4463-6748-B993-BF4611AA39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D5378469-6FE6-0A46-9041-13DD0287A1E3}" type="slidenum">
              <a:rPr lang="en-US" altLang="zh-CN" sz="1400" b="0" smtClean="0">
                <a:ea typeface="宋体" panose="02010600030101010101" pitchFamily="2" charset="-122"/>
              </a:rPr>
              <a:pPr>
                <a:lnSpc>
                  <a:spcPct val="100000"/>
                </a:lnSpc>
                <a:spcBef>
                  <a:spcPct val="0"/>
                </a:spcBef>
                <a:buClrTx/>
                <a:buSzTx/>
                <a:buFontTx/>
                <a:buNone/>
              </a:pPr>
              <a:t>45</a:t>
            </a:fld>
            <a:endParaRPr lang="en-US" altLang="zh-CN" sz="1400" b="0">
              <a:ea typeface="宋体" panose="02010600030101010101" pitchFamily="2" charset="-122"/>
            </a:endParaRPr>
          </a:p>
        </p:txBody>
      </p:sp>
    </p:spTree>
    <p:extLst>
      <p:ext uri="{BB962C8B-B14F-4D97-AF65-F5344CB8AC3E}">
        <p14:creationId xmlns:p14="http://schemas.microsoft.com/office/powerpoint/2010/main" val="2927101809"/>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48CB5C5-D875-8440-9AD6-323AA5E10B58}"/>
              </a:ext>
            </a:extLst>
          </p:cNvPr>
          <p:cNvSpPr>
            <a:spLocks noGrp="1" noRot="1" noChangeArrowheads="1"/>
          </p:cNvSpPr>
          <p:nvPr>
            <p:ph type="title"/>
          </p:nvPr>
        </p:nvSpPr>
        <p:spPr/>
        <p:txBody>
          <a:bodyPr/>
          <a:lstStyle/>
          <a:p>
            <a:pPr eaLnBrk="1" hangingPunct="1"/>
            <a:r>
              <a:rPr lang="zh-CN" altLang="en-US">
                <a:latin typeface="黑体" panose="02010609060101010101" pitchFamily="49" charset="-122"/>
              </a:rPr>
              <a:t>例题</a:t>
            </a:r>
          </a:p>
        </p:txBody>
      </p:sp>
      <p:sp>
        <p:nvSpPr>
          <p:cNvPr id="216067" name="Rectangle 3">
            <a:extLst>
              <a:ext uri="{FF2B5EF4-FFF2-40B4-BE49-F238E27FC236}">
                <a16:creationId xmlns:a16="http://schemas.microsoft.com/office/drawing/2014/main" id="{E471F760-EB4C-6A4C-8C9B-D365A4BF03D5}"/>
              </a:ext>
            </a:extLst>
          </p:cNvPr>
          <p:cNvSpPr>
            <a:spLocks noGrp="1" noChangeArrowheads="1"/>
          </p:cNvSpPr>
          <p:nvPr>
            <p:ph idx="1"/>
          </p:nvPr>
        </p:nvSpPr>
        <p:spPr>
          <a:xfrm>
            <a:off x="395288" y="1196975"/>
            <a:ext cx="8280400" cy="4968875"/>
          </a:xfrm>
          <a:ln>
            <a:noFill/>
            <a:headEnd/>
            <a:tailEnd/>
          </a:ln>
        </p:spPr>
        <p:style>
          <a:lnRef idx="2">
            <a:schemeClr val="dk1"/>
          </a:lnRef>
          <a:fillRef idx="1">
            <a:schemeClr val="lt1"/>
          </a:fillRef>
          <a:effectRef idx="0">
            <a:schemeClr val="dk1"/>
          </a:effectRef>
          <a:fontRef idx="minor">
            <a:schemeClr val="dk1"/>
          </a:fontRef>
        </p:style>
        <p:txBody>
          <a:bodyPr/>
          <a:lstStyle/>
          <a:p>
            <a:pPr eaLnBrk="1" hangingPunct="1">
              <a:buFont typeface="Wingdings" pitchFamily="2" charset="2"/>
              <a:buNone/>
            </a:pPr>
            <a:r>
              <a:rPr lang="zh-CN" altLang="en-US">
                <a:solidFill>
                  <a:schemeClr val="bg2"/>
                </a:solidFill>
              </a:rPr>
              <a:t>例</a:t>
            </a:r>
            <a:r>
              <a:rPr lang="en-US" altLang="zh-CN">
                <a:solidFill>
                  <a:schemeClr val="bg2"/>
                </a:solidFill>
              </a:rPr>
              <a:t> </a:t>
            </a:r>
            <a:r>
              <a:rPr lang="zh-CN" altLang="en-US">
                <a:solidFill>
                  <a:schemeClr val="bg2"/>
                </a:solidFill>
              </a:rPr>
              <a:t>符号化下面的命题</a:t>
            </a:r>
          </a:p>
          <a:p>
            <a:pPr eaLnBrk="1" hangingPunct="1">
              <a:buFont typeface="Wingdings" pitchFamily="2" charset="2"/>
              <a:buNone/>
            </a:pPr>
            <a:r>
              <a:rPr lang="en-US" altLang="zh-CN">
                <a:solidFill>
                  <a:schemeClr val="bg2"/>
                </a:solidFill>
              </a:rPr>
              <a:t>(1)</a:t>
            </a:r>
            <a:r>
              <a:rPr lang="zh-CN" altLang="en-US">
                <a:solidFill>
                  <a:schemeClr val="bg2"/>
                </a:solidFill>
              </a:rPr>
              <a:t>占据空间的</a:t>
            </a:r>
            <a:r>
              <a:rPr lang="en-US" altLang="zh-CN">
                <a:solidFill>
                  <a:schemeClr val="bg2"/>
                </a:solidFill>
              </a:rPr>
              <a:t>, </a:t>
            </a:r>
            <a:r>
              <a:rPr lang="zh-CN" altLang="en-US">
                <a:solidFill>
                  <a:schemeClr val="bg2"/>
                </a:solidFill>
              </a:rPr>
              <a:t>有质量的而且不断变化的叫做物质</a:t>
            </a:r>
            <a:r>
              <a:rPr lang="en-US" altLang="zh-CN">
                <a:solidFill>
                  <a:schemeClr val="bg2"/>
                </a:solidFill>
              </a:rPr>
              <a:t>.</a:t>
            </a:r>
          </a:p>
          <a:p>
            <a:pPr eaLnBrk="1" hangingPunct="1">
              <a:buFont typeface="Wingdings" pitchFamily="2" charset="2"/>
              <a:buNone/>
            </a:pPr>
            <a:r>
              <a:rPr lang="en-US" altLang="zh-CN">
                <a:solidFill>
                  <a:schemeClr val="bg2"/>
                </a:solidFill>
              </a:rPr>
              <a:t>(2)</a:t>
            </a:r>
            <a:r>
              <a:rPr lang="zh-CN" altLang="en-US">
                <a:solidFill>
                  <a:schemeClr val="bg2"/>
                </a:solidFill>
              </a:rPr>
              <a:t>占据空间的</a:t>
            </a:r>
            <a:r>
              <a:rPr lang="en-US" altLang="zh-CN">
                <a:solidFill>
                  <a:schemeClr val="bg2"/>
                </a:solidFill>
              </a:rPr>
              <a:t>, </a:t>
            </a:r>
            <a:r>
              <a:rPr lang="zh-CN" altLang="en-US">
                <a:solidFill>
                  <a:schemeClr val="bg2"/>
                </a:solidFill>
              </a:rPr>
              <a:t>有质量的叫做物质</a:t>
            </a:r>
            <a:r>
              <a:rPr lang="en-US" altLang="zh-CN">
                <a:solidFill>
                  <a:schemeClr val="bg2"/>
                </a:solidFill>
              </a:rPr>
              <a:t>, </a:t>
            </a:r>
            <a:r>
              <a:rPr lang="zh-CN" altLang="en-US">
                <a:solidFill>
                  <a:schemeClr val="bg2"/>
                </a:solidFill>
              </a:rPr>
              <a:t>而物质是不断变化的</a:t>
            </a:r>
            <a:r>
              <a:rPr lang="en-US" altLang="zh-CN">
                <a:solidFill>
                  <a:schemeClr val="bg2"/>
                </a:solidFill>
              </a:rPr>
              <a:t>.</a:t>
            </a:r>
          </a:p>
          <a:p>
            <a:pPr eaLnBrk="1" hangingPunct="1">
              <a:buFont typeface="Wingdings" pitchFamily="2" charset="2"/>
              <a:buNone/>
            </a:pPr>
            <a:r>
              <a:rPr lang="zh-CN" altLang="en-US">
                <a:solidFill>
                  <a:schemeClr val="bg2"/>
                </a:solidFill>
              </a:rPr>
              <a:t>解</a:t>
            </a:r>
            <a:r>
              <a:rPr lang="en-US" altLang="zh-CN">
                <a:solidFill>
                  <a:schemeClr val="bg2"/>
                </a:solidFill>
              </a:rPr>
              <a:t>: </a:t>
            </a:r>
            <a:r>
              <a:rPr lang="zh-CN" altLang="en-US">
                <a:solidFill>
                  <a:schemeClr val="bg2"/>
                </a:solidFill>
              </a:rPr>
              <a:t>令 </a:t>
            </a:r>
            <a:r>
              <a:rPr lang="en-US" altLang="zh-CN" i="1">
                <a:solidFill>
                  <a:schemeClr val="bg2"/>
                </a:solidFill>
              </a:rPr>
              <a:t>p</a:t>
            </a:r>
            <a:r>
              <a:rPr lang="en-US" altLang="zh-CN">
                <a:solidFill>
                  <a:schemeClr val="bg2"/>
                </a:solidFill>
              </a:rPr>
              <a:t>: </a:t>
            </a:r>
            <a:r>
              <a:rPr lang="zh-CN" altLang="en-US">
                <a:solidFill>
                  <a:schemeClr val="bg2"/>
                </a:solidFill>
              </a:rPr>
              <a:t>它占据空间</a:t>
            </a:r>
            <a:r>
              <a:rPr lang="en-US" altLang="zh-CN">
                <a:solidFill>
                  <a:schemeClr val="bg2"/>
                </a:solidFill>
              </a:rPr>
              <a:t>, </a:t>
            </a:r>
            <a:r>
              <a:rPr lang="en-US" altLang="zh-CN" i="1">
                <a:solidFill>
                  <a:schemeClr val="bg2"/>
                </a:solidFill>
              </a:rPr>
              <a:t>q</a:t>
            </a:r>
            <a:r>
              <a:rPr lang="en-US" altLang="zh-CN">
                <a:solidFill>
                  <a:schemeClr val="bg2"/>
                </a:solidFill>
              </a:rPr>
              <a:t>: </a:t>
            </a:r>
            <a:r>
              <a:rPr lang="zh-CN" altLang="en-US">
                <a:solidFill>
                  <a:schemeClr val="bg2"/>
                </a:solidFill>
              </a:rPr>
              <a:t>它有质量</a:t>
            </a:r>
            <a:r>
              <a:rPr lang="en-US" altLang="zh-CN">
                <a:solidFill>
                  <a:schemeClr val="bg2"/>
                </a:solidFill>
              </a:rPr>
              <a:t>,</a:t>
            </a:r>
          </a:p>
          <a:p>
            <a:pPr eaLnBrk="1" hangingPunct="1">
              <a:buFont typeface="Wingdings" pitchFamily="2" charset="2"/>
              <a:buNone/>
            </a:pPr>
            <a:r>
              <a:rPr lang="en-US" altLang="zh-CN" i="1">
                <a:solidFill>
                  <a:schemeClr val="bg2"/>
                </a:solidFill>
              </a:rPr>
              <a:t>		 r</a:t>
            </a:r>
            <a:r>
              <a:rPr lang="en-US" altLang="zh-CN">
                <a:solidFill>
                  <a:schemeClr val="bg2"/>
                </a:solidFill>
              </a:rPr>
              <a:t>: </a:t>
            </a:r>
            <a:r>
              <a:rPr lang="zh-CN" altLang="en-US">
                <a:solidFill>
                  <a:schemeClr val="bg2"/>
                </a:solidFill>
              </a:rPr>
              <a:t>它不断变化</a:t>
            </a:r>
            <a:r>
              <a:rPr lang="en-US" altLang="zh-CN">
                <a:solidFill>
                  <a:schemeClr val="bg2"/>
                </a:solidFill>
              </a:rPr>
              <a:t>, </a:t>
            </a:r>
            <a:r>
              <a:rPr lang="en-US" altLang="zh-CN" i="1">
                <a:solidFill>
                  <a:schemeClr val="bg2"/>
                </a:solidFill>
              </a:rPr>
              <a:t>s</a:t>
            </a:r>
            <a:r>
              <a:rPr lang="en-US" altLang="zh-CN">
                <a:solidFill>
                  <a:schemeClr val="bg2"/>
                </a:solidFill>
              </a:rPr>
              <a:t>: </a:t>
            </a:r>
            <a:r>
              <a:rPr lang="zh-CN" altLang="en-US">
                <a:solidFill>
                  <a:schemeClr val="bg2"/>
                </a:solidFill>
              </a:rPr>
              <a:t>它是物质</a:t>
            </a:r>
            <a:r>
              <a:rPr lang="en-US" altLang="zh-CN">
                <a:solidFill>
                  <a:schemeClr val="bg2"/>
                </a:solidFill>
              </a:rPr>
              <a:t>.</a:t>
            </a:r>
          </a:p>
          <a:p>
            <a:pPr eaLnBrk="1" hangingPunct="1">
              <a:buFont typeface="Wingdings" pitchFamily="2" charset="2"/>
              <a:buNone/>
            </a:pPr>
            <a:r>
              <a:rPr lang="en-US" altLang="zh-CN">
                <a:solidFill>
                  <a:schemeClr val="bg2"/>
                </a:solidFill>
              </a:rPr>
              <a:t>	  (1)  (</a:t>
            </a:r>
            <a:r>
              <a:rPr lang="en-US" altLang="zh-CN" i="1">
                <a:solidFill>
                  <a:schemeClr val="bg2"/>
                </a:solidFill>
              </a:rPr>
              <a:t>p</a:t>
            </a:r>
            <a:r>
              <a:rPr lang="en-US" altLang="zh-CN">
                <a:solidFill>
                  <a:schemeClr val="bg2"/>
                </a:solidFill>
                <a:sym typeface="Symbol" pitchFamily="2" charset="2"/>
              </a:rPr>
              <a:t></a:t>
            </a:r>
            <a:r>
              <a:rPr lang="en-US" altLang="zh-CN" i="1">
                <a:solidFill>
                  <a:schemeClr val="bg2"/>
                </a:solidFill>
                <a:sym typeface="Symbol" pitchFamily="2" charset="2"/>
              </a:rPr>
              <a:t>q</a:t>
            </a:r>
            <a:r>
              <a:rPr lang="en-US" altLang="zh-CN">
                <a:solidFill>
                  <a:schemeClr val="bg2"/>
                </a:solidFill>
                <a:sym typeface="Symbol" pitchFamily="2" charset="2"/>
              </a:rPr>
              <a:t></a:t>
            </a:r>
            <a:r>
              <a:rPr lang="en-US" altLang="zh-CN" i="1">
                <a:solidFill>
                  <a:schemeClr val="bg2"/>
                </a:solidFill>
                <a:sym typeface="Symbol" pitchFamily="2" charset="2"/>
              </a:rPr>
              <a:t>r</a:t>
            </a:r>
            <a:r>
              <a:rPr lang="en-US" altLang="zh-CN">
                <a:solidFill>
                  <a:schemeClr val="bg2"/>
                </a:solidFill>
                <a:sym typeface="Symbol" pitchFamily="2" charset="2"/>
              </a:rPr>
              <a:t>)</a:t>
            </a:r>
            <a:r>
              <a:rPr lang="en-US" altLang="zh-CN">
                <a:sym typeface="Symbol" pitchFamily="2" charset="2"/>
              </a:rPr>
              <a:t>  </a:t>
            </a:r>
            <a:r>
              <a:rPr lang="en-US" altLang="zh-CN" i="1">
                <a:solidFill>
                  <a:schemeClr val="bg2"/>
                </a:solidFill>
                <a:sym typeface="Symbol" pitchFamily="2" charset="2"/>
              </a:rPr>
              <a:t>s</a:t>
            </a:r>
          </a:p>
          <a:p>
            <a:pPr eaLnBrk="1" hangingPunct="1">
              <a:buFont typeface="Wingdings" pitchFamily="2" charset="2"/>
              <a:buNone/>
            </a:pPr>
            <a:r>
              <a:rPr lang="en-US" altLang="zh-CN">
                <a:solidFill>
                  <a:schemeClr val="bg2"/>
                </a:solidFill>
                <a:sym typeface="Symbol" pitchFamily="2" charset="2"/>
              </a:rPr>
              <a:t>	  (2)  </a:t>
            </a:r>
            <a:r>
              <a:rPr lang="en-US" altLang="zh-CN">
                <a:solidFill>
                  <a:schemeClr val="bg2"/>
                </a:solidFill>
              </a:rPr>
              <a:t>(</a:t>
            </a:r>
            <a:r>
              <a:rPr lang="en-US" altLang="zh-CN" i="1">
                <a:solidFill>
                  <a:schemeClr val="bg2"/>
                </a:solidFill>
              </a:rPr>
              <a:t>p</a:t>
            </a:r>
            <a:r>
              <a:rPr lang="en-US" altLang="zh-CN">
                <a:solidFill>
                  <a:schemeClr val="bg2"/>
                </a:solidFill>
                <a:sym typeface="Symbol" pitchFamily="2" charset="2"/>
              </a:rPr>
              <a:t></a:t>
            </a:r>
            <a:r>
              <a:rPr lang="en-US" altLang="zh-CN" i="1">
                <a:solidFill>
                  <a:schemeClr val="bg2"/>
                </a:solidFill>
                <a:sym typeface="Symbol" pitchFamily="2" charset="2"/>
              </a:rPr>
              <a:t>q</a:t>
            </a:r>
            <a:r>
              <a:rPr lang="en-US" altLang="zh-CN">
                <a:solidFill>
                  <a:schemeClr val="bg2"/>
                </a:solidFill>
                <a:sym typeface="Symbol" pitchFamily="2" charset="2"/>
              </a:rPr>
              <a:t>) </a:t>
            </a:r>
            <a:r>
              <a:rPr lang="en-US" altLang="zh-CN">
                <a:sym typeface="Symbol" pitchFamily="2" charset="2"/>
              </a:rPr>
              <a:t> </a:t>
            </a:r>
            <a:r>
              <a:rPr lang="en-US" altLang="zh-CN" i="1">
                <a:solidFill>
                  <a:schemeClr val="bg2"/>
                </a:solidFill>
                <a:sym typeface="Symbol" pitchFamily="2" charset="2"/>
              </a:rPr>
              <a:t>s</a:t>
            </a:r>
            <a:r>
              <a:rPr lang="en-US" altLang="zh-CN">
                <a:solidFill>
                  <a:schemeClr val="bg2"/>
                </a:solidFill>
                <a:sym typeface="Symbol" pitchFamily="2" charset="2"/>
              </a:rPr>
              <a:t>) (</a:t>
            </a:r>
            <a:r>
              <a:rPr lang="en-US" altLang="zh-CN" i="1">
                <a:solidFill>
                  <a:schemeClr val="bg2"/>
                </a:solidFill>
                <a:sym typeface="Symbol" pitchFamily="2" charset="2"/>
              </a:rPr>
              <a:t>s</a:t>
            </a:r>
            <a:r>
              <a:rPr lang="en-US" altLang="zh-CN">
                <a:solidFill>
                  <a:schemeClr val="bg2"/>
                </a:solidFill>
                <a:sym typeface="Symbol" pitchFamily="2" charset="2"/>
              </a:rPr>
              <a:t>→</a:t>
            </a:r>
            <a:r>
              <a:rPr lang="en-US" altLang="zh-CN" i="1">
                <a:solidFill>
                  <a:schemeClr val="bg2"/>
                </a:solidFill>
                <a:sym typeface="Symbol" pitchFamily="2" charset="2"/>
              </a:rPr>
              <a:t>r</a:t>
            </a:r>
            <a:r>
              <a:rPr lang="en-US" altLang="zh-CN">
                <a:solidFill>
                  <a:schemeClr val="bg2"/>
                </a:solidFill>
                <a:sym typeface="Symbol" pitchFamily="2" charset="2"/>
              </a:rPr>
              <a:t>)</a:t>
            </a:r>
          </a:p>
        </p:txBody>
      </p:sp>
      <p:sp>
        <p:nvSpPr>
          <p:cNvPr id="58372" name="幻灯片编号占位符 3">
            <a:extLst>
              <a:ext uri="{FF2B5EF4-FFF2-40B4-BE49-F238E27FC236}">
                <a16:creationId xmlns:a16="http://schemas.microsoft.com/office/drawing/2014/main" id="{9F1F9221-9242-3147-89F9-357A39083E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D076B8B6-595E-6946-AB58-701D6FB0D846}" type="slidenum">
              <a:rPr lang="en-US" altLang="zh-CN" sz="1400" b="0" smtClean="0">
                <a:ea typeface="宋体" panose="02010600030101010101" pitchFamily="2" charset="-122"/>
              </a:rPr>
              <a:pPr>
                <a:lnSpc>
                  <a:spcPct val="100000"/>
                </a:lnSpc>
                <a:spcBef>
                  <a:spcPct val="0"/>
                </a:spcBef>
                <a:buClrTx/>
                <a:buSzTx/>
                <a:buFontTx/>
                <a:buNone/>
              </a:pPr>
              <a:t>46</a:t>
            </a:fld>
            <a:endParaRPr lang="en-US" altLang="zh-CN" sz="1400" b="0">
              <a:ea typeface="宋体" panose="02010600030101010101" pitchFamily="2" charset="-122"/>
            </a:endParaRPr>
          </a:p>
        </p:txBody>
      </p:sp>
    </p:spTree>
    <p:extLst>
      <p:ext uri="{BB962C8B-B14F-4D97-AF65-F5344CB8AC3E}">
        <p14:creationId xmlns:p14="http://schemas.microsoft.com/office/powerpoint/2010/main" val="35947957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60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6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8017482-CCB0-8D43-A026-009C908C037A}"/>
              </a:ext>
            </a:extLst>
          </p:cNvPr>
          <p:cNvSpPr>
            <a:spLocks noGrp="1" noRot="1" noChangeArrowheads="1"/>
          </p:cNvSpPr>
          <p:nvPr>
            <p:ph type="title"/>
          </p:nvPr>
        </p:nvSpPr>
        <p:spPr/>
        <p:txBody>
          <a:bodyPr/>
          <a:lstStyle/>
          <a:p>
            <a:pPr eaLnBrk="1" hangingPunct="1"/>
            <a:r>
              <a:rPr lang="zh-CN" altLang="en-US" sz="3600">
                <a:latin typeface="黑体" panose="02010609060101010101" pitchFamily="49" charset="-122"/>
              </a:rPr>
              <a:t>例题</a:t>
            </a:r>
          </a:p>
        </p:txBody>
      </p:sp>
      <p:sp>
        <p:nvSpPr>
          <p:cNvPr id="221187" name="Rectangle 3">
            <a:extLst>
              <a:ext uri="{FF2B5EF4-FFF2-40B4-BE49-F238E27FC236}">
                <a16:creationId xmlns:a16="http://schemas.microsoft.com/office/drawing/2014/main" id="{A2FA969D-0E0C-C44E-81CF-B2A462DC312A}"/>
              </a:ext>
            </a:extLst>
          </p:cNvPr>
          <p:cNvSpPr>
            <a:spLocks noGrp="1" noChangeArrowheads="1"/>
          </p:cNvSpPr>
          <p:nvPr>
            <p:ph idx="1"/>
          </p:nvPr>
        </p:nvSpPr>
        <p:spPr>
          <a:xfrm>
            <a:off x="457200" y="1447800"/>
            <a:ext cx="8291513" cy="4789488"/>
          </a:xfrm>
          <a:ln>
            <a:noFill/>
            <a:headEnd/>
            <a:tailEnd/>
          </a:ln>
        </p:spPr>
        <p:style>
          <a:lnRef idx="2">
            <a:schemeClr val="dk1"/>
          </a:lnRef>
          <a:fillRef idx="1">
            <a:schemeClr val="lt1"/>
          </a:fillRef>
          <a:effectRef idx="0">
            <a:schemeClr val="dk1"/>
          </a:effectRef>
          <a:fontRef idx="minor">
            <a:schemeClr val="dk1"/>
          </a:fontRef>
        </p:style>
        <p:txBody>
          <a:bodyPr/>
          <a:lstStyle/>
          <a:p>
            <a:pPr eaLnBrk="1" hangingPunct="1">
              <a:spcBef>
                <a:spcPts val="300"/>
              </a:spcBef>
              <a:buFont typeface="Wingdings" pitchFamily="2" charset="2"/>
              <a:buNone/>
            </a:pPr>
            <a:r>
              <a:rPr lang="zh-CN" altLang="en-US" dirty="0">
                <a:solidFill>
                  <a:schemeClr val="bg2"/>
                </a:solidFill>
              </a:rPr>
              <a:t>例</a:t>
            </a:r>
            <a:r>
              <a:rPr lang="en-US" altLang="zh-CN" dirty="0">
                <a:solidFill>
                  <a:schemeClr val="bg2"/>
                </a:solidFill>
              </a:rPr>
              <a:t>  </a:t>
            </a:r>
            <a:r>
              <a:rPr lang="zh-CN" altLang="en-US" dirty="0">
                <a:solidFill>
                  <a:schemeClr val="bg2"/>
                </a:solidFill>
              </a:rPr>
              <a:t>将下列命题符号化</a:t>
            </a:r>
            <a:r>
              <a:rPr lang="en-US" altLang="zh-CN" dirty="0">
                <a:solidFill>
                  <a:schemeClr val="bg2"/>
                </a:solidFill>
              </a:rPr>
              <a:t>.</a:t>
            </a:r>
          </a:p>
          <a:p>
            <a:pPr eaLnBrk="1" hangingPunct="1">
              <a:spcBef>
                <a:spcPts val="300"/>
              </a:spcBef>
              <a:buFont typeface="Wingdings" pitchFamily="2" charset="2"/>
              <a:buNone/>
            </a:pPr>
            <a:r>
              <a:rPr lang="en-US" altLang="zh-CN" dirty="0">
                <a:solidFill>
                  <a:schemeClr val="bg2"/>
                </a:solidFill>
              </a:rPr>
              <a:t>    </a:t>
            </a:r>
            <a:r>
              <a:rPr lang="zh-CN" altLang="en-US" dirty="0">
                <a:solidFill>
                  <a:schemeClr val="bg2"/>
                </a:solidFill>
              </a:rPr>
              <a:t>只要别人有困难，老王就帮助别人，除非困难解决了</a:t>
            </a:r>
            <a:r>
              <a:rPr lang="en-US" altLang="zh-CN" dirty="0">
                <a:solidFill>
                  <a:schemeClr val="bg2"/>
                </a:solidFill>
              </a:rPr>
              <a:t>.</a:t>
            </a:r>
          </a:p>
          <a:p>
            <a:pPr eaLnBrk="1" hangingPunct="1">
              <a:spcBef>
                <a:spcPts val="300"/>
              </a:spcBef>
              <a:buFont typeface="Wingdings" pitchFamily="2" charset="2"/>
              <a:buNone/>
            </a:pPr>
            <a:r>
              <a:rPr lang="zh-CN" altLang="en-US" dirty="0">
                <a:solidFill>
                  <a:schemeClr val="bg2"/>
                </a:solidFill>
                <a:latin typeface="+mn-lt"/>
                <a:ea typeface="FangSong" panose="02010609060101010101" pitchFamily="49" charset="-122"/>
              </a:rPr>
              <a:t>解</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设 </a:t>
            </a:r>
            <a:r>
              <a:rPr lang="en-US" altLang="zh-CN" i="1" dirty="0">
                <a:solidFill>
                  <a:schemeClr val="bg2"/>
                </a:solidFill>
                <a:latin typeface="+mn-lt"/>
                <a:ea typeface="FangSong" panose="02010609060101010101" pitchFamily="49" charset="-122"/>
              </a:rPr>
              <a:t>p</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别人有困难，</a:t>
            </a:r>
            <a:endParaRPr lang="en-US" altLang="zh-CN" dirty="0">
              <a:solidFill>
                <a:schemeClr val="bg2"/>
              </a:solidFill>
              <a:latin typeface="+mn-lt"/>
              <a:ea typeface="FangSong" panose="02010609060101010101" pitchFamily="49" charset="-122"/>
            </a:endParaRPr>
          </a:p>
          <a:p>
            <a:pPr eaLnBrk="1" hangingPunct="1">
              <a:spcBef>
                <a:spcPts val="300"/>
              </a:spcBef>
              <a:buFont typeface="Wingdings" pitchFamily="2" charset="2"/>
              <a:buNone/>
            </a:pPr>
            <a:r>
              <a:rPr lang="en-US" altLang="zh-CN" i="1" dirty="0">
                <a:solidFill>
                  <a:schemeClr val="bg2"/>
                </a:solidFill>
                <a:latin typeface="+mn-lt"/>
                <a:ea typeface="FangSong" panose="02010609060101010101" pitchFamily="49" charset="-122"/>
              </a:rPr>
              <a:t>            q</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老王帮助别人，</a:t>
            </a:r>
          </a:p>
          <a:p>
            <a:pPr eaLnBrk="1" hangingPunct="1">
              <a:spcBef>
                <a:spcPts val="300"/>
              </a:spcBef>
              <a:buFont typeface="Wingdings" pitchFamily="2" charset="2"/>
              <a:buNone/>
            </a:pPr>
            <a:r>
              <a:rPr lang="zh-CN" altLang="en-US" dirty="0">
                <a:solidFill>
                  <a:schemeClr val="bg2"/>
                </a:solidFill>
                <a:latin typeface="+mn-lt"/>
                <a:ea typeface="FangSong" panose="02010609060101010101" pitchFamily="49" charset="-122"/>
              </a:rPr>
              <a:t>             </a:t>
            </a:r>
            <a:r>
              <a:rPr lang="en-US" altLang="zh-CN" i="1" dirty="0">
                <a:solidFill>
                  <a:schemeClr val="bg2"/>
                </a:solidFill>
                <a:latin typeface="+mn-lt"/>
                <a:ea typeface="FangSong" panose="02010609060101010101" pitchFamily="49" charset="-122"/>
              </a:rPr>
              <a:t>r</a:t>
            </a: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困难解决了</a:t>
            </a:r>
            <a:r>
              <a:rPr lang="en-US" altLang="zh-CN" dirty="0">
                <a:solidFill>
                  <a:schemeClr val="bg2"/>
                </a:solidFill>
                <a:latin typeface="+mn-lt"/>
                <a:ea typeface="FangSong" panose="02010609060101010101" pitchFamily="49" charset="-122"/>
              </a:rPr>
              <a:t>.</a:t>
            </a:r>
          </a:p>
          <a:p>
            <a:pPr eaLnBrk="1" hangingPunct="1">
              <a:spcBef>
                <a:spcPts val="300"/>
              </a:spcBef>
              <a:buFont typeface="Wingdings" pitchFamily="2" charset="2"/>
              <a:buNone/>
            </a:pPr>
            <a:r>
              <a:rPr lang="en-US" altLang="zh-CN"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rPr>
              <a:t>符号化为：  </a:t>
            </a:r>
          </a:p>
          <a:p>
            <a:pPr eaLnBrk="1" hangingPunct="1">
              <a:spcBef>
                <a:spcPts val="300"/>
              </a:spcBef>
              <a:buFont typeface="Wingdings" pitchFamily="2" charset="2"/>
              <a:buNone/>
            </a:pPr>
            <a:r>
              <a:rPr lang="zh-CN" altLang="en-US" dirty="0">
                <a:solidFill>
                  <a:schemeClr val="bg2"/>
                </a:solidFill>
                <a:latin typeface="+mn-lt"/>
                <a:ea typeface="FangSong" panose="02010609060101010101" pitchFamily="49" charset="-122"/>
              </a:rPr>
              <a:t>                </a:t>
            </a:r>
            <a:r>
              <a:rPr lang="zh-CN" altLang="en-US"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r</a:t>
            </a:r>
            <a:r>
              <a:rPr lang="zh-CN" altLang="zh-CN" dirty="0">
                <a:solidFill>
                  <a:schemeClr val="bg2"/>
                </a:solidFill>
                <a:latin typeface="+mn-lt"/>
                <a:ea typeface="FangSong" panose="02010609060101010101" pitchFamily="49" charset="-122"/>
                <a:sym typeface="Symbol" pitchFamily="2" charset="2"/>
              </a:rPr>
              <a:t>→</a:t>
            </a:r>
            <a:r>
              <a:rPr lang="en-US"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p</a:t>
            </a:r>
            <a:r>
              <a:rPr lang="en-US" altLang="zh-CN" dirty="0">
                <a:solidFill>
                  <a:schemeClr val="bg2"/>
                </a:solidFill>
                <a:latin typeface="+mn-lt"/>
                <a:ea typeface="FangSong" panose="02010609060101010101" pitchFamily="49" charset="-122"/>
                <a:sym typeface="Symbol" pitchFamily="2" charset="2"/>
              </a:rPr>
              <a:t> </a:t>
            </a:r>
            <a:r>
              <a:rPr lang="zh-CN"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q</a:t>
            </a:r>
            <a:r>
              <a:rPr lang="en-US" altLang="zh-CN" dirty="0">
                <a:solidFill>
                  <a:schemeClr val="bg2"/>
                </a:solidFill>
                <a:latin typeface="+mn-lt"/>
                <a:ea typeface="FangSong" panose="02010609060101010101" pitchFamily="49" charset="-122"/>
                <a:sym typeface="Symbol" pitchFamily="2" charset="2"/>
              </a:rPr>
              <a:t>) </a:t>
            </a:r>
          </a:p>
          <a:p>
            <a:pPr eaLnBrk="1" hangingPunct="1">
              <a:spcBef>
                <a:spcPts val="300"/>
              </a:spcBef>
              <a:buFont typeface="Wingdings" pitchFamily="2" charset="2"/>
              <a:buNone/>
            </a:pPr>
            <a:r>
              <a:rPr lang="en-US" altLang="zh-CN" dirty="0">
                <a:solidFill>
                  <a:schemeClr val="bg2"/>
                </a:solidFill>
                <a:latin typeface="+mn-lt"/>
                <a:ea typeface="FangSong" panose="02010609060101010101" pitchFamily="49" charset="-122"/>
                <a:sym typeface="Symbol" pitchFamily="2" charset="2"/>
              </a:rPr>
              <a:t>          </a:t>
            </a:r>
            <a:r>
              <a:rPr lang="zh-CN" altLang="en-US" dirty="0">
                <a:solidFill>
                  <a:schemeClr val="bg2"/>
                </a:solidFill>
                <a:latin typeface="+mn-lt"/>
                <a:ea typeface="FangSong" panose="02010609060101010101" pitchFamily="49" charset="-122"/>
                <a:sym typeface="Symbol" pitchFamily="2" charset="2"/>
              </a:rPr>
              <a:t>或 </a:t>
            </a:r>
            <a:r>
              <a:rPr lang="en-US"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r</a:t>
            </a:r>
            <a:r>
              <a:rPr lang="zh-CN"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p</a:t>
            </a:r>
            <a:r>
              <a:rPr lang="en-US" altLang="zh-CN" dirty="0">
                <a:solidFill>
                  <a:schemeClr val="bg2"/>
                </a:solidFill>
                <a:latin typeface="+mn-lt"/>
                <a:ea typeface="FangSong" panose="02010609060101010101" pitchFamily="49" charset="-122"/>
                <a:sym typeface="Symbol" pitchFamily="2" charset="2"/>
              </a:rPr>
              <a:t>) </a:t>
            </a:r>
            <a:r>
              <a:rPr lang="zh-CN"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q</a:t>
            </a:r>
            <a:r>
              <a:rPr lang="en-US" altLang="zh-CN" dirty="0">
                <a:solidFill>
                  <a:schemeClr val="bg2"/>
                </a:solidFill>
                <a:latin typeface="+mn-lt"/>
                <a:ea typeface="FangSong" panose="02010609060101010101" pitchFamily="49" charset="-122"/>
                <a:sym typeface="Symbol" pitchFamily="2" charset="2"/>
              </a:rPr>
              <a:t>,</a:t>
            </a:r>
            <a:r>
              <a:rPr lang="zh-CN" altLang="en-US" dirty="0">
                <a:solidFill>
                  <a:schemeClr val="bg2"/>
                </a:solidFill>
                <a:latin typeface="+mn-lt"/>
                <a:ea typeface="FangSong" panose="02010609060101010101" pitchFamily="49" charset="-122"/>
                <a:sym typeface="Symbol" pitchFamily="2" charset="2"/>
              </a:rPr>
              <a:t>或者</a:t>
            </a:r>
            <a:r>
              <a:rPr lang="en-US" altLang="zh-CN" i="1" dirty="0">
                <a:solidFill>
                  <a:schemeClr val="bg2"/>
                </a:solidFill>
                <a:latin typeface="+mn-lt"/>
                <a:ea typeface="FangSong" panose="02010609060101010101" pitchFamily="49" charset="-122"/>
                <a:sym typeface="Symbol" pitchFamily="2" charset="2"/>
              </a:rPr>
              <a:t> </a:t>
            </a:r>
            <a:r>
              <a:rPr lang="en-US"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p</a:t>
            </a:r>
            <a:r>
              <a:rPr lang="en-US" altLang="zh-CN" dirty="0">
                <a:solidFill>
                  <a:schemeClr val="bg2"/>
                </a:solidFill>
                <a:latin typeface="+mn-lt"/>
                <a:ea typeface="FangSong" panose="02010609060101010101" pitchFamily="49" charset="-122"/>
                <a:sym typeface="Symbol" pitchFamily="2" charset="2"/>
              </a:rPr>
              <a:t> </a:t>
            </a:r>
            <a:r>
              <a:rPr lang="zh-CN"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q</a:t>
            </a:r>
            <a:r>
              <a:rPr lang="en-US" altLang="zh-CN" dirty="0">
                <a:solidFill>
                  <a:schemeClr val="bg2"/>
                </a:solidFill>
                <a:latin typeface="+mn-lt"/>
                <a:ea typeface="FangSong" panose="02010609060101010101" pitchFamily="49" charset="-122"/>
                <a:sym typeface="Symbol" pitchFamily="2" charset="2"/>
              </a:rPr>
              <a:t>)</a:t>
            </a:r>
            <a:r>
              <a:rPr lang="zh-CN" altLang="zh-CN" dirty="0">
                <a:solidFill>
                  <a:schemeClr val="bg2"/>
                </a:solidFill>
                <a:latin typeface="+mn-lt"/>
                <a:ea typeface="FangSong" panose="02010609060101010101" pitchFamily="49" charset="-122"/>
                <a:sym typeface="Symbol" pitchFamily="2" charset="2"/>
              </a:rPr>
              <a:t>→</a:t>
            </a:r>
            <a:r>
              <a:rPr lang="en-US" altLang="zh-CN" i="1" dirty="0">
                <a:solidFill>
                  <a:schemeClr val="bg2"/>
                </a:solidFill>
                <a:latin typeface="+mn-lt"/>
                <a:ea typeface="FangSong" panose="02010609060101010101" pitchFamily="49" charset="-122"/>
                <a:sym typeface="Symbol" pitchFamily="2" charset="2"/>
              </a:rPr>
              <a:t>r</a:t>
            </a:r>
            <a:endParaRPr lang="zh-CN" altLang="zh-CN" dirty="0">
              <a:solidFill>
                <a:schemeClr val="bg2"/>
              </a:solidFill>
              <a:latin typeface="+mn-lt"/>
              <a:ea typeface="FangSong" panose="02010609060101010101" pitchFamily="49" charset="-122"/>
              <a:sym typeface="Symbol" pitchFamily="2" charset="2"/>
            </a:endParaRPr>
          </a:p>
        </p:txBody>
      </p:sp>
      <p:sp>
        <p:nvSpPr>
          <p:cNvPr id="59396" name="幻灯片编号占位符 3">
            <a:extLst>
              <a:ext uri="{FF2B5EF4-FFF2-40B4-BE49-F238E27FC236}">
                <a16:creationId xmlns:a16="http://schemas.microsoft.com/office/drawing/2014/main" id="{DF484BE8-607F-BE40-80C0-EDC097808F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0079AC3-42C6-B042-B4D4-AEE968D47856}" type="slidenum">
              <a:rPr lang="en-US" altLang="zh-CN" sz="1400" b="0" smtClean="0">
                <a:ea typeface="宋体" panose="02010600030101010101" pitchFamily="2" charset="-122"/>
              </a:rPr>
              <a:pPr>
                <a:lnSpc>
                  <a:spcPct val="100000"/>
                </a:lnSpc>
                <a:spcBef>
                  <a:spcPct val="0"/>
                </a:spcBef>
                <a:buClrTx/>
                <a:buSzTx/>
                <a:buFontTx/>
                <a:buNone/>
              </a:pPr>
              <a:t>47</a:t>
            </a:fld>
            <a:endParaRPr lang="en-US" altLang="zh-CN" sz="1400" b="0">
              <a:ea typeface="宋体" panose="02010600030101010101" pitchFamily="2" charset="-122"/>
            </a:endParaRPr>
          </a:p>
        </p:txBody>
      </p:sp>
    </p:spTree>
    <p:extLst>
      <p:ext uri="{BB962C8B-B14F-4D97-AF65-F5344CB8AC3E}">
        <p14:creationId xmlns:p14="http://schemas.microsoft.com/office/powerpoint/2010/main" val="18603570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118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1187">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F3832F3-16BF-1C41-9E2E-10BDADBC0041}"/>
              </a:ext>
            </a:extLst>
          </p:cNvPr>
          <p:cNvSpPr>
            <a:spLocks noGrp="1" noRot="1" noChangeArrowheads="1"/>
          </p:cNvSpPr>
          <p:nvPr>
            <p:ph type="title"/>
          </p:nvPr>
        </p:nvSpPr>
        <p:spPr/>
        <p:txBody>
          <a:bodyPr/>
          <a:lstStyle/>
          <a:p>
            <a:pPr eaLnBrk="1" hangingPunct="1"/>
            <a:r>
              <a:rPr lang="zh-CN" altLang="en-US" sz="3600"/>
              <a:t>思考</a:t>
            </a:r>
          </a:p>
        </p:txBody>
      </p:sp>
      <p:sp>
        <p:nvSpPr>
          <p:cNvPr id="60419" name="Rectangle 3">
            <a:extLst>
              <a:ext uri="{FF2B5EF4-FFF2-40B4-BE49-F238E27FC236}">
                <a16:creationId xmlns:a16="http://schemas.microsoft.com/office/drawing/2014/main" id="{71C3A7F5-803C-BA4D-BF17-3EB9F8D07302}"/>
              </a:ext>
            </a:extLst>
          </p:cNvPr>
          <p:cNvSpPr>
            <a:spLocks noGrp="1" noChangeArrowheads="1"/>
          </p:cNvSpPr>
          <p:nvPr>
            <p:ph idx="1"/>
          </p:nvPr>
        </p:nvSpPr>
        <p:spPr>
          <a:xfrm>
            <a:off x="457200" y="1527175"/>
            <a:ext cx="8229600" cy="2224088"/>
          </a:xfrm>
        </p:spPr>
        <p:txBody>
          <a:bodyPr/>
          <a:lstStyle/>
          <a:p>
            <a:pPr eaLnBrk="1" hangingPunct="1">
              <a:buFont typeface="Wingdings" pitchFamily="2" charset="2"/>
              <a:buNone/>
            </a:pPr>
            <a:r>
              <a:rPr lang="en-US" altLang="zh-CN">
                <a:latin typeface="Arial" panose="020B0604020202020204" pitchFamily="34" charset="0"/>
              </a:rPr>
              <a:t>“</a:t>
            </a:r>
            <a:r>
              <a:rPr lang="zh-CN" altLang="en-US">
                <a:latin typeface="黑体" panose="02010609060101010101" pitchFamily="49" charset="-122"/>
              </a:rPr>
              <a:t>说小王不会唱歌或小李不会跳舞是正确的，而说如果小王会唱歌，小李就会跳舞是不正确的</a:t>
            </a:r>
            <a:r>
              <a:rPr lang="zh-CN" altLang="en-US">
                <a:latin typeface="Arial" panose="020B0604020202020204" pitchFamily="34" charset="0"/>
              </a:rPr>
              <a:t>”</a:t>
            </a:r>
            <a:r>
              <a:rPr lang="en-US" altLang="zh-CN">
                <a:latin typeface="黑体" panose="02010609060101010101" pitchFamily="49" charset="-122"/>
              </a:rPr>
              <a:t>.</a:t>
            </a:r>
          </a:p>
          <a:p>
            <a:pPr eaLnBrk="1" hangingPunct="1">
              <a:buFont typeface="Wingdings" pitchFamily="2" charset="2"/>
              <a:buNone/>
            </a:pPr>
            <a:r>
              <a:rPr lang="zh-CN" altLang="en-US">
                <a:latin typeface="黑体" panose="02010609060101010101" pitchFamily="49" charset="-122"/>
              </a:rPr>
              <a:t>那么</a:t>
            </a:r>
            <a:r>
              <a:rPr lang="en-US" altLang="zh-CN">
                <a:latin typeface="黑体" panose="02010609060101010101" pitchFamily="49" charset="-122"/>
              </a:rPr>
              <a:t>, </a:t>
            </a:r>
            <a:r>
              <a:rPr lang="zh-CN" altLang="en-US">
                <a:latin typeface="黑体" panose="02010609060101010101" pitchFamily="49" charset="-122"/>
              </a:rPr>
              <a:t>小王是否会唱歌</a:t>
            </a:r>
            <a:r>
              <a:rPr lang="en-US" altLang="zh-CN">
                <a:latin typeface="黑体" panose="02010609060101010101" pitchFamily="49" charset="-122"/>
              </a:rPr>
              <a:t>, </a:t>
            </a:r>
            <a:r>
              <a:rPr lang="zh-CN" altLang="en-US">
                <a:latin typeface="黑体" panose="02010609060101010101" pitchFamily="49" charset="-122"/>
              </a:rPr>
              <a:t>小李是否会跳舞</a:t>
            </a:r>
            <a:r>
              <a:rPr lang="en-US" altLang="zh-CN">
                <a:latin typeface="黑体" panose="02010609060101010101" pitchFamily="49" charset="-122"/>
              </a:rPr>
              <a:t>?</a:t>
            </a:r>
          </a:p>
        </p:txBody>
      </p:sp>
      <p:sp>
        <p:nvSpPr>
          <p:cNvPr id="60420" name="幻灯片编号占位符 3">
            <a:extLst>
              <a:ext uri="{FF2B5EF4-FFF2-40B4-BE49-F238E27FC236}">
                <a16:creationId xmlns:a16="http://schemas.microsoft.com/office/drawing/2014/main" id="{CB8D2B14-27CF-E749-B972-5C748C709A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30958229-ED46-E349-A93E-E67E0F3B9EE3}" type="slidenum">
              <a:rPr lang="en-US" altLang="zh-CN" sz="1400" b="0" smtClean="0">
                <a:ea typeface="宋体" panose="02010600030101010101" pitchFamily="2" charset="-122"/>
              </a:rPr>
              <a:pPr>
                <a:lnSpc>
                  <a:spcPct val="100000"/>
                </a:lnSpc>
                <a:spcBef>
                  <a:spcPct val="0"/>
                </a:spcBef>
                <a:buClrTx/>
                <a:buSzTx/>
                <a:buFontTx/>
                <a:buNone/>
              </a:pPr>
              <a:t>48</a:t>
            </a:fld>
            <a:endParaRPr lang="en-US" altLang="zh-CN" sz="1400" b="0">
              <a:ea typeface="宋体" panose="02010600030101010101" pitchFamily="2" charset="-122"/>
            </a:endParaRPr>
          </a:p>
        </p:txBody>
      </p:sp>
      <p:sp>
        <p:nvSpPr>
          <p:cNvPr id="222212" name="Rectangle 4">
            <a:extLst>
              <a:ext uri="{FF2B5EF4-FFF2-40B4-BE49-F238E27FC236}">
                <a16:creationId xmlns:a16="http://schemas.microsoft.com/office/drawing/2014/main" id="{79C875C9-A325-46AF-ABB8-A2CB7BBE6C84}"/>
              </a:ext>
            </a:extLst>
          </p:cNvPr>
          <p:cNvSpPr>
            <a:spLocks noChangeArrowheads="1"/>
          </p:cNvSpPr>
          <p:nvPr/>
        </p:nvSpPr>
        <p:spPr bwMode="auto">
          <a:xfrm>
            <a:off x="250825" y="3933825"/>
            <a:ext cx="820896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SzPct val="70000"/>
              <a:buFont typeface="Wingdings" pitchFamily="2" charset="2"/>
              <a:buNone/>
            </a:pPr>
            <a:r>
              <a:rPr lang="zh-CN" altLang="en-US">
                <a:solidFill>
                  <a:schemeClr val="hlink"/>
                </a:solidFill>
                <a:latin typeface="黑体" panose="02010609060101010101" pitchFamily="49" charset="-122"/>
              </a:rPr>
              <a:t>思路：</a:t>
            </a:r>
            <a:r>
              <a:rPr lang="zh-CN" altLang="en-US">
                <a:latin typeface="黑体" panose="02010609060101010101" pitchFamily="49" charset="-122"/>
              </a:rPr>
              <a:t>将论述符号化，得到命题公式</a:t>
            </a:r>
            <a:r>
              <a:rPr lang="en-US" altLang="zh-CN">
                <a:latin typeface="黑体" panose="02010609060101010101" pitchFamily="49" charset="-122"/>
              </a:rPr>
              <a:t>A</a:t>
            </a:r>
            <a:r>
              <a:rPr lang="zh-CN" altLang="en-US">
                <a:latin typeface="黑体" panose="02010609060101010101" pitchFamily="49" charset="-122"/>
              </a:rPr>
              <a:t>，使</a:t>
            </a:r>
            <a:r>
              <a:rPr lang="en-US" altLang="zh-CN">
                <a:latin typeface="黑体" panose="02010609060101010101" pitchFamily="49" charset="-122"/>
              </a:rPr>
              <a:t>A</a:t>
            </a:r>
            <a:r>
              <a:rPr lang="zh-CN" altLang="en-US">
                <a:latin typeface="黑体" panose="02010609060101010101" pitchFamily="49" charset="-122"/>
              </a:rPr>
              <a:t>的真值	为</a:t>
            </a:r>
            <a:r>
              <a:rPr lang="en-US" altLang="zh-CN">
                <a:latin typeface="黑体" panose="02010609060101010101" pitchFamily="49" charset="-122"/>
              </a:rPr>
              <a:t>1</a:t>
            </a:r>
            <a:r>
              <a:rPr lang="zh-CN" altLang="en-US">
                <a:latin typeface="黑体" panose="02010609060101010101" pitchFamily="49" charset="-122"/>
              </a:rPr>
              <a:t>的情况即为所求</a:t>
            </a:r>
            <a:r>
              <a:rPr lang="en-US" altLang="zh-CN">
                <a:latin typeface="黑体" panose="02010609060101010101" pitchFamily="49" charset="-122"/>
              </a:rPr>
              <a:t>.</a:t>
            </a:r>
          </a:p>
        </p:txBody>
      </p:sp>
    </p:spTree>
    <p:extLst>
      <p:ext uri="{BB962C8B-B14F-4D97-AF65-F5344CB8AC3E}">
        <p14:creationId xmlns:p14="http://schemas.microsoft.com/office/powerpoint/2010/main" val="18090821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ppt_x"/>
                                          </p:val>
                                        </p:tav>
                                        <p:tav tm="100000">
                                          <p:val>
                                            <p:strVal val="#ppt_x"/>
                                          </p:val>
                                        </p:tav>
                                      </p:tavLst>
                                    </p:anim>
                                    <p:anim calcmode="lin" valueType="num">
                                      <p:cBhvr additive="base">
                                        <p:cTn id="8" dur="500" fill="hold"/>
                                        <p:tgtEl>
                                          <p:spTgt spid="222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a:extLst>
              <a:ext uri="{FF2B5EF4-FFF2-40B4-BE49-F238E27FC236}">
                <a16:creationId xmlns:a16="http://schemas.microsoft.com/office/drawing/2014/main" id="{220935EB-A403-E945-99E8-F80BB05E4C62}"/>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179DFFEA-CA6E-1A47-BD64-C1BA336A1844}"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49</a:t>
            </a:fld>
            <a:endParaRPr lang="en-US" altLang="zh-CN" sz="1200" b="0">
              <a:latin typeface="Arial Black" panose="020B0604020202020204" pitchFamily="34" charset="0"/>
              <a:ea typeface="宋体" panose="02010600030101010101" pitchFamily="2" charset="-122"/>
            </a:endParaRPr>
          </a:p>
        </p:txBody>
      </p:sp>
      <p:sp>
        <p:nvSpPr>
          <p:cNvPr id="61443" name="Rectangle 2">
            <a:extLst>
              <a:ext uri="{FF2B5EF4-FFF2-40B4-BE49-F238E27FC236}">
                <a16:creationId xmlns:a16="http://schemas.microsoft.com/office/drawing/2014/main" id="{0264BCB7-B2E5-BB4E-B074-2701C8D5C4A3}"/>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1.2 </a:t>
            </a:r>
            <a:r>
              <a:rPr lang="zh-CN" altLang="en-US">
                <a:latin typeface="Times New Roman" panose="02020603050405020304" pitchFamily="18" charset="0"/>
              </a:rPr>
              <a:t>命题公式及其赋值</a:t>
            </a:r>
          </a:p>
        </p:txBody>
      </p:sp>
      <p:sp>
        <p:nvSpPr>
          <p:cNvPr id="61444" name="Rectangle 3">
            <a:extLst>
              <a:ext uri="{FF2B5EF4-FFF2-40B4-BE49-F238E27FC236}">
                <a16:creationId xmlns:a16="http://schemas.microsoft.com/office/drawing/2014/main" id="{4DFCAF44-2B2E-1E41-867E-448B673A218B}"/>
              </a:ext>
            </a:extLst>
          </p:cNvPr>
          <p:cNvSpPr>
            <a:spLocks noGrp="1" noChangeArrowheads="1"/>
          </p:cNvSpPr>
          <p:nvPr>
            <p:ph type="body" idx="1"/>
          </p:nvPr>
        </p:nvSpPr>
        <p:spPr>
          <a:xfrm>
            <a:off x="381000" y="1528763"/>
            <a:ext cx="8229600" cy="4995862"/>
          </a:xfrm>
        </p:spPr>
        <p:txBody>
          <a:bodyPr/>
          <a:lstStyle/>
          <a:p>
            <a:pPr eaLnBrk="1" hangingPunct="1">
              <a:buSzPct val="125000"/>
              <a:buFont typeface="Wingdings" pitchFamily="2" charset="2"/>
              <a:buChar char="§"/>
            </a:pPr>
            <a:r>
              <a:rPr lang="zh-CN" altLang="en-US" dirty="0"/>
              <a:t>命题变项与合式公式</a:t>
            </a:r>
          </a:p>
          <a:p>
            <a:pPr eaLnBrk="1" hangingPunct="1">
              <a:buSzPct val="125000"/>
              <a:buFont typeface="Wingdings" pitchFamily="2" charset="2"/>
              <a:buChar char="§"/>
            </a:pPr>
            <a:r>
              <a:rPr lang="zh-CN" altLang="en-US" dirty="0"/>
              <a:t>公式的赋值</a:t>
            </a:r>
          </a:p>
          <a:p>
            <a:pPr eaLnBrk="1" hangingPunct="1">
              <a:buSzPct val="125000"/>
              <a:buFont typeface="Wingdings" pitchFamily="2" charset="2"/>
              <a:buChar char="§"/>
            </a:pPr>
            <a:r>
              <a:rPr lang="zh-CN" altLang="en-US" dirty="0"/>
              <a:t>真值表</a:t>
            </a:r>
          </a:p>
          <a:p>
            <a:pPr eaLnBrk="1" hangingPunct="1">
              <a:buSzPct val="125000"/>
              <a:buFont typeface="Wingdings" pitchFamily="2" charset="2"/>
              <a:buChar char="§"/>
            </a:pPr>
            <a:r>
              <a:rPr lang="zh-CN" altLang="en-US" dirty="0"/>
              <a:t>公式的分类</a:t>
            </a:r>
          </a:p>
          <a:p>
            <a:pPr eaLnBrk="1" hangingPunct="1">
              <a:buFont typeface="Wingdings" pitchFamily="2" charset="2"/>
              <a:buNone/>
            </a:pPr>
            <a:r>
              <a:rPr lang="zh-CN" altLang="en-US" dirty="0"/>
              <a:t>        重言式、矛盾式、可满足式</a:t>
            </a:r>
            <a:endParaRPr lang="en-US" altLang="zh-CN" dirty="0"/>
          </a:p>
          <a:p>
            <a:pPr eaLnBrk="1" hangingPunct="1"/>
            <a:r>
              <a:rPr lang="zh-CN" altLang="en-US" dirty="0"/>
              <a:t>真值函数</a:t>
            </a:r>
          </a:p>
        </p:txBody>
      </p:sp>
    </p:spTree>
    <p:extLst>
      <p:ext uri="{BB962C8B-B14F-4D97-AF65-F5344CB8AC3E}">
        <p14:creationId xmlns:p14="http://schemas.microsoft.com/office/powerpoint/2010/main" val="351509754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CA3827E-00B0-5B4F-B9BA-959AB70824AB}"/>
              </a:ext>
            </a:extLst>
          </p:cNvPr>
          <p:cNvSpPr>
            <a:spLocks noGrp="1" noRot="1" noChangeArrowheads="1"/>
          </p:cNvSpPr>
          <p:nvPr>
            <p:ph type="title"/>
          </p:nvPr>
        </p:nvSpPr>
        <p:spPr/>
        <p:txBody>
          <a:bodyPr/>
          <a:lstStyle/>
          <a:p>
            <a:pPr eaLnBrk="1" hangingPunct="1"/>
            <a:r>
              <a:rPr lang="zh-CN" altLang="en-US" sz="3600" dirty="0"/>
              <a:t>我们要学习的部分</a:t>
            </a:r>
          </a:p>
        </p:txBody>
      </p:sp>
      <p:sp>
        <p:nvSpPr>
          <p:cNvPr id="19459" name="Rectangle 3">
            <a:extLst>
              <a:ext uri="{FF2B5EF4-FFF2-40B4-BE49-F238E27FC236}">
                <a16:creationId xmlns:a16="http://schemas.microsoft.com/office/drawing/2014/main" id="{A9B8097A-C54C-4947-981E-05166E5EFE4B}"/>
              </a:ext>
            </a:extLst>
          </p:cNvPr>
          <p:cNvSpPr>
            <a:spLocks noGrp="1" noChangeArrowheads="1"/>
          </p:cNvSpPr>
          <p:nvPr>
            <p:ph idx="1"/>
          </p:nvPr>
        </p:nvSpPr>
        <p:spPr>
          <a:xfrm>
            <a:off x="466725" y="1341438"/>
            <a:ext cx="8137525" cy="5040312"/>
          </a:xfrm>
        </p:spPr>
        <p:txBody>
          <a:bodyPr/>
          <a:lstStyle/>
          <a:p>
            <a:pPr eaLnBrk="1" hangingPunct="1">
              <a:lnSpc>
                <a:spcPct val="120000"/>
              </a:lnSpc>
              <a:spcBef>
                <a:spcPts val="0"/>
              </a:spcBef>
            </a:pPr>
            <a:r>
              <a:rPr lang="zh-CN" altLang="en-US" dirty="0"/>
              <a:t>命题逻辑</a:t>
            </a:r>
          </a:p>
          <a:p>
            <a:pPr lvl="1" eaLnBrk="1" hangingPunct="1">
              <a:lnSpc>
                <a:spcPct val="120000"/>
              </a:lnSpc>
              <a:spcBef>
                <a:spcPts val="0"/>
              </a:spcBef>
            </a:pPr>
            <a:r>
              <a:rPr lang="zh-CN" altLang="en-US" sz="3000" dirty="0"/>
              <a:t> 命题逻辑的基本概念</a:t>
            </a:r>
          </a:p>
          <a:p>
            <a:pPr lvl="1" eaLnBrk="1" hangingPunct="1">
              <a:lnSpc>
                <a:spcPct val="120000"/>
              </a:lnSpc>
              <a:spcBef>
                <a:spcPts val="0"/>
              </a:spcBef>
            </a:pPr>
            <a:r>
              <a:rPr lang="zh-CN" altLang="en-US" sz="3000" dirty="0"/>
              <a:t> 命题逻辑的等值演算</a:t>
            </a:r>
          </a:p>
          <a:p>
            <a:pPr lvl="1" eaLnBrk="1" hangingPunct="1">
              <a:lnSpc>
                <a:spcPct val="120000"/>
              </a:lnSpc>
              <a:spcBef>
                <a:spcPts val="0"/>
              </a:spcBef>
            </a:pPr>
            <a:r>
              <a:rPr lang="zh-CN" altLang="en-US" sz="3000" dirty="0"/>
              <a:t> 命题逻辑的推理理论</a:t>
            </a:r>
          </a:p>
          <a:p>
            <a:pPr eaLnBrk="1" hangingPunct="1">
              <a:lnSpc>
                <a:spcPct val="120000"/>
              </a:lnSpc>
              <a:spcBef>
                <a:spcPts val="0"/>
              </a:spcBef>
            </a:pPr>
            <a:r>
              <a:rPr lang="zh-CN" altLang="en-US" dirty="0"/>
              <a:t>谓词逻辑</a:t>
            </a:r>
            <a:r>
              <a:rPr lang="en-US" altLang="zh-CN" dirty="0"/>
              <a:t>/</a:t>
            </a:r>
            <a:r>
              <a:rPr lang="zh-CN" altLang="en-US" dirty="0"/>
              <a:t>一阶逻辑</a:t>
            </a:r>
          </a:p>
          <a:p>
            <a:pPr lvl="1" eaLnBrk="1" hangingPunct="1">
              <a:lnSpc>
                <a:spcPct val="120000"/>
              </a:lnSpc>
              <a:spcBef>
                <a:spcPts val="0"/>
              </a:spcBef>
            </a:pPr>
            <a:r>
              <a:rPr lang="zh-CN" altLang="en-US" sz="3000" dirty="0"/>
              <a:t> 谓词逻辑的基本概念</a:t>
            </a:r>
          </a:p>
          <a:p>
            <a:pPr lvl="1" eaLnBrk="1" hangingPunct="1">
              <a:lnSpc>
                <a:spcPct val="120000"/>
              </a:lnSpc>
              <a:spcBef>
                <a:spcPts val="0"/>
              </a:spcBef>
            </a:pPr>
            <a:r>
              <a:rPr lang="zh-CN" altLang="en-US" sz="3000" dirty="0"/>
              <a:t> 谓词逻辑的等值演算</a:t>
            </a:r>
          </a:p>
          <a:p>
            <a:pPr lvl="1" eaLnBrk="1" hangingPunct="1">
              <a:lnSpc>
                <a:spcPct val="120000"/>
              </a:lnSpc>
              <a:spcBef>
                <a:spcPts val="0"/>
              </a:spcBef>
            </a:pPr>
            <a:r>
              <a:rPr lang="zh-CN" altLang="en-US" sz="3000" dirty="0"/>
              <a:t> 谓词逻辑的推理理论</a:t>
            </a:r>
          </a:p>
        </p:txBody>
      </p:sp>
      <p:sp>
        <p:nvSpPr>
          <p:cNvPr id="19460" name="幻灯片编号占位符 3">
            <a:extLst>
              <a:ext uri="{FF2B5EF4-FFF2-40B4-BE49-F238E27FC236}">
                <a16:creationId xmlns:a16="http://schemas.microsoft.com/office/drawing/2014/main" id="{484A27DF-D094-D74B-A8A9-ACFC01CFA6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9749F3C-8485-F440-B0D7-DDEE67766AF1}" type="slidenum">
              <a:rPr lang="en-US" altLang="zh-CN" sz="1400" b="0" smtClean="0">
                <a:ea typeface="宋体" panose="02010600030101010101" pitchFamily="2" charset="-122"/>
              </a:rPr>
              <a:pPr>
                <a:lnSpc>
                  <a:spcPct val="100000"/>
                </a:lnSpc>
                <a:spcBef>
                  <a:spcPct val="0"/>
                </a:spcBef>
                <a:buClrTx/>
                <a:buSzTx/>
                <a:buFontTx/>
                <a:buNone/>
              </a:pPr>
              <a:t>5</a:t>
            </a:fld>
            <a:endParaRPr lang="en-US" altLang="zh-CN" sz="1400" b="0">
              <a:ea typeface="宋体" panose="02010600030101010101" pitchFamily="2" charset="-122"/>
            </a:endParaRPr>
          </a:p>
        </p:txBody>
      </p:sp>
    </p:spTree>
    <p:extLst>
      <p:ext uri="{BB962C8B-B14F-4D97-AF65-F5344CB8AC3E}">
        <p14:creationId xmlns:p14="http://schemas.microsoft.com/office/powerpoint/2010/main" val="2455057051"/>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a:extLst>
              <a:ext uri="{FF2B5EF4-FFF2-40B4-BE49-F238E27FC236}">
                <a16:creationId xmlns:a16="http://schemas.microsoft.com/office/drawing/2014/main" id="{0B14167B-AF86-2B4C-A860-9C36EDF7F1C1}"/>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F4AF9D69-E3F1-B64D-9D6E-621070C3FA14}"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50</a:t>
            </a:fld>
            <a:endParaRPr lang="en-US" altLang="zh-CN" sz="1200" b="0">
              <a:latin typeface="Arial Black"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1B2542F4-E780-F54A-9922-B8F5947102A5}"/>
              </a:ext>
            </a:extLst>
          </p:cNvPr>
          <p:cNvSpPr>
            <a:spLocks noGrp="1" noChangeArrowheads="1"/>
          </p:cNvSpPr>
          <p:nvPr>
            <p:ph type="title"/>
          </p:nvPr>
        </p:nvSpPr>
        <p:spPr>
          <a:xfrm>
            <a:off x="1238250" y="333375"/>
            <a:ext cx="8229600" cy="762000"/>
          </a:xfrm>
        </p:spPr>
        <p:txBody>
          <a:bodyPr/>
          <a:lstStyle/>
          <a:p>
            <a:pPr eaLnBrk="1" hangingPunct="1"/>
            <a:r>
              <a:rPr lang="zh-CN" altLang="en-US" dirty="0">
                <a:latin typeface="宋体" panose="02010600030101010101" pitchFamily="2" charset="-122"/>
              </a:rPr>
              <a:t>命题变项</a:t>
            </a:r>
            <a:endParaRPr lang="zh-CN" altLang="en-US" sz="4000" dirty="0"/>
          </a:p>
        </p:txBody>
      </p:sp>
      <p:sp>
        <p:nvSpPr>
          <p:cNvPr id="66563" name="Rectangle 3">
            <a:extLst>
              <a:ext uri="{FF2B5EF4-FFF2-40B4-BE49-F238E27FC236}">
                <a16:creationId xmlns:a16="http://schemas.microsoft.com/office/drawing/2014/main" id="{71EC1F22-C843-4DCD-8F85-3938F31A1750}"/>
              </a:ext>
            </a:extLst>
          </p:cNvPr>
          <p:cNvSpPr>
            <a:spLocks noGrp="1" noChangeArrowheads="1"/>
          </p:cNvSpPr>
          <p:nvPr>
            <p:ph type="body" idx="1"/>
          </p:nvPr>
        </p:nvSpPr>
        <p:spPr>
          <a:xfrm>
            <a:off x="684213" y="1412875"/>
            <a:ext cx="7775575" cy="5029200"/>
          </a:xfrm>
        </p:spPr>
        <p:txBody>
          <a:bodyPr/>
          <a:lstStyle/>
          <a:p>
            <a:pPr algn="just" eaLnBrk="1" hangingPunct="1">
              <a:lnSpc>
                <a:spcPct val="90000"/>
              </a:lnSpc>
              <a:buFont typeface="宋体" panose="02010600030101010101" pitchFamily="2" charset="-122"/>
              <a:buChar char="◆"/>
            </a:pPr>
            <a:r>
              <a:rPr lang="zh-CN" altLang="en-US" dirty="0">
                <a:solidFill>
                  <a:srgbClr val="FF0000"/>
                </a:solidFill>
                <a:latin typeface="宋体" panose="02010600030101010101" pitchFamily="2" charset="-122"/>
              </a:rPr>
              <a:t>命题常项</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常元</a:t>
            </a:r>
            <a:r>
              <a:rPr lang="zh-CN" altLang="en-US" dirty="0">
                <a:latin typeface="宋体" panose="02010600030101010101" pitchFamily="2" charset="-122"/>
              </a:rPr>
              <a:t>：简单命题</a:t>
            </a:r>
            <a:endParaRPr lang="en-US" altLang="zh-CN" dirty="0"/>
          </a:p>
          <a:p>
            <a:pPr algn="just" eaLnBrk="1" hangingPunct="1">
              <a:lnSpc>
                <a:spcPct val="90000"/>
              </a:lnSpc>
              <a:buFont typeface="宋体" panose="02010600030101010101" pitchFamily="2" charset="-122"/>
              <a:buChar char="◆"/>
            </a:pPr>
            <a:r>
              <a:rPr lang="zh-CN" altLang="en-US" dirty="0">
                <a:solidFill>
                  <a:srgbClr val="FF0000"/>
                </a:solidFill>
                <a:latin typeface="宋体" panose="02010600030101010101" pitchFamily="2" charset="-122"/>
              </a:rPr>
              <a:t>命题变项</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变元</a:t>
            </a:r>
            <a:r>
              <a:rPr lang="zh-CN" altLang="en-US" dirty="0">
                <a:latin typeface="宋体" panose="02010600030101010101" pitchFamily="2" charset="-122"/>
              </a:rPr>
              <a:t>：真值不确定的陈述句</a:t>
            </a:r>
            <a:endParaRPr lang="zh-CN" altLang="en-US" dirty="0"/>
          </a:p>
          <a:p>
            <a:pPr algn="just" eaLnBrk="1" hangingPunct="1">
              <a:lnSpc>
                <a:spcPct val="90000"/>
              </a:lnSpc>
              <a:buFont typeface="Wingdings" pitchFamily="2" charset="2"/>
              <a:buNone/>
            </a:pPr>
            <a:r>
              <a:rPr lang="zh-CN" altLang="en-US" dirty="0"/>
              <a:t>注意：</a:t>
            </a:r>
            <a:endParaRPr lang="en-US" altLang="zh-CN" dirty="0"/>
          </a:p>
          <a:p>
            <a:pPr algn="just" eaLnBrk="1" hangingPunct="1">
              <a:lnSpc>
                <a:spcPct val="90000"/>
              </a:lnSpc>
              <a:buFont typeface="Wingdings" pitchFamily="2" charset="2"/>
              <a:buNone/>
            </a:pPr>
            <a:r>
              <a:rPr lang="zh-CN" altLang="en-US" dirty="0"/>
              <a:t>命题变项和常项都用</a:t>
            </a:r>
            <a:r>
              <a:rPr lang="en-US" altLang="zh-CN" i="1" dirty="0" err="1"/>
              <a:t>p,q,r</a:t>
            </a:r>
            <a:r>
              <a:rPr lang="en-US" altLang="zh-CN" dirty="0"/>
              <a:t>,…</a:t>
            </a:r>
            <a:r>
              <a:rPr lang="en-US" altLang="zh-CN" dirty="0">
                <a:latin typeface="宋体" panose="02010600030101010101" pitchFamily="2" charset="-122"/>
              </a:rPr>
              <a:t>,</a:t>
            </a:r>
            <a:r>
              <a:rPr lang="en-US" altLang="zh-CN" i="1" dirty="0"/>
              <a:t>p</a:t>
            </a:r>
            <a:r>
              <a:rPr lang="en-US" altLang="zh-CN" i="1" baseline="-30000" dirty="0"/>
              <a:t>i </a:t>
            </a:r>
            <a:r>
              <a:rPr lang="en-US" altLang="zh-CN" i="1" dirty="0"/>
              <a:t>,q</a:t>
            </a:r>
            <a:r>
              <a:rPr lang="en-US" altLang="zh-CN" i="1" baseline="-30000" dirty="0"/>
              <a:t>i </a:t>
            </a:r>
            <a:r>
              <a:rPr lang="en-US" altLang="zh-CN" i="1" dirty="0"/>
              <a:t>,</a:t>
            </a:r>
            <a:r>
              <a:rPr lang="en-US" altLang="zh-CN" i="1" dirty="0" err="1"/>
              <a:t>r</a:t>
            </a:r>
            <a:r>
              <a:rPr lang="en-US" altLang="zh-CN" i="1" baseline="-30000" dirty="0" err="1"/>
              <a:t>i</a:t>
            </a:r>
            <a:r>
              <a:rPr lang="en-US" altLang="zh-CN" i="1" baseline="-30000" dirty="0"/>
              <a:t> </a:t>
            </a:r>
            <a:r>
              <a:rPr lang="en-US" altLang="zh-CN" dirty="0"/>
              <a:t>,…, </a:t>
            </a:r>
            <a:r>
              <a:rPr lang="zh-CN" altLang="en-US" dirty="0"/>
              <a:t>表示，</a:t>
            </a:r>
            <a:endParaRPr lang="en-US" altLang="zh-CN" dirty="0"/>
          </a:p>
          <a:p>
            <a:pPr algn="just" eaLnBrk="1" hangingPunct="1">
              <a:lnSpc>
                <a:spcPct val="90000"/>
              </a:lnSpc>
              <a:buFont typeface="Wingdings" pitchFamily="2" charset="2"/>
              <a:buNone/>
            </a:pPr>
            <a:r>
              <a:rPr lang="zh-CN" altLang="en-US" dirty="0"/>
              <a:t>具体的含义需要根据上文确定。</a:t>
            </a:r>
            <a:endParaRPr lang="en-US" altLang="zh-CN" dirty="0"/>
          </a:p>
          <a:p>
            <a:pPr algn="just" eaLnBrk="1" hangingPunct="1">
              <a:lnSpc>
                <a:spcPct val="90000"/>
              </a:lnSpc>
              <a:buFont typeface="Wingdings" pitchFamily="2" charset="2"/>
              <a:buNone/>
            </a:pPr>
            <a:r>
              <a:rPr lang="en-US" altLang="zh-CN" dirty="0">
                <a:latin typeface="宋体" panose="02010600030101010101" pitchFamily="2" charset="-122"/>
              </a:rPr>
              <a:t>   </a:t>
            </a:r>
            <a:endParaRPr lang="zh-CN" altLang="en-US" dirty="0"/>
          </a:p>
        </p:txBody>
      </p:sp>
    </p:spTree>
    <p:extLst>
      <p:ext uri="{BB962C8B-B14F-4D97-AF65-F5344CB8AC3E}">
        <p14:creationId xmlns:p14="http://schemas.microsoft.com/office/powerpoint/2010/main" val="1658166709"/>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a:extLst>
              <a:ext uri="{FF2B5EF4-FFF2-40B4-BE49-F238E27FC236}">
                <a16:creationId xmlns:a16="http://schemas.microsoft.com/office/drawing/2014/main" id="{94B9A0C7-34C4-A74F-86EF-77C457736954}"/>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0C141B11-5CEA-4949-8F52-9241B3C57F27}"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51</a:t>
            </a:fld>
            <a:endParaRPr lang="en-US" altLang="zh-CN" sz="1200" b="0">
              <a:latin typeface="Arial Black" panose="020B0604020202020204" pitchFamily="34" charset="0"/>
              <a:ea typeface="宋体" panose="02010600030101010101" pitchFamily="2" charset="-122"/>
            </a:endParaRPr>
          </a:p>
        </p:txBody>
      </p:sp>
      <p:sp>
        <p:nvSpPr>
          <p:cNvPr id="63491" name="Rectangle 2">
            <a:extLst>
              <a:ext uri="{FF2B5EF4-FFF2-40B4-BE49-F238E27FC236}">
                <a16:creationId xmlns:a16="http://schemas.microsoft.com/office/drawing/2014/main" id="{1C1FA2EC-CE55-0A44-893A-73F312DB1719}"/>
              </a:ext>
            </a:extLst>
          </p:cNvPr>
          <p:cNvSpPr>
            <a:spLocks noGrp="1" noChangeArrowheads="1"/>
          </p:cNvSpPr>
          <p:nvPr>
            <p:ph type="title"/>
          </p:nvPr>
        </p:nvSpPr>
        <p:spPr>
          <a:xfrm>
            <a:off x="1238250" y="333375"/>
            <a:ext cx="8229600" cy="762000"/>
          </a:xfrm>
        </p:spPr>
        <p:txBody>
          <a:bodyPr/>
          <a:lstStyle/>
          <a:p>
            <a:pPr eaLnBrk="1" hangingPunct="1"/>
            <a:r>
              <a:rPr lang="zh-CN" altLang="en-US" dirty="0">
                <a:latin typeface="宋体" panose="02010600030101010101" pitchFamily="2" charset="-122"/>
              </a:rPr>
              <a:t>合式公式</a:t>
            </a:r>
            <a:r>
              <a:rPr lang="zh-CN" altLang="en-US" sz="4000" dirty="0"/>
              <a:t> </a:t>
            </a:r>
          </a:p>
        </p:txBody>
      </p:sp>
      <p:sp>
        <p:nvSpPr>
          <p:cNvPr id="63492" name="Rectangle 3">
            <a:extLst>
              <a:ext uri="{FF2B5EF4-FFF2-40B4-BE49-F238E27FC236}">
                <a16:creationId xmlns:a16="http://schemas.microsoft.com/office/drawing/2014/main" id="{D2C282AD-5637-3D4E-B482-53DDBCA42B31}"/>
              </a:ext>
            </a:extLst>
          </p:cNvPr>
          <p:cNvSpPr>
            <a:spLocks noGrp="1" noChangeArrowheads="1"/>
          </p:cNvSpPr>
          <p:nvPr>
            <p:ph type="body" idx="1"/>
          </p:nvPr>
        </p:nvSpPr>
        <p:spPr>
          <a:xfrm>
            <a:off x="684213" y="1412875"/>
            <a:ext cx="7775575" cy="5029200"/>
          </a:xfrm>
        </p:spPr>
        <p:txBody>
          <a:bodyPr/>
          <a:lstStyle/>
          <a:p>
            <a:pPr marL="609600" indent="-609600" algn="just" eaLnBrk="1" hangingPunct="1">
              <a:spcBef>
                <a:spcPts val="600"/>
              </a:spcBef>
              <a:buFont typeface="Wingdings" pitchFamily="2" charset="2"/>
              <a:buNone/>
            </a:pPr>
            <a:r>
              <a:rPr lang="zh-CN" altLang="en-US">
                <a:solidFill>
                  <a:srgbClr val="FF0000"/>
                </a:solidFill>
              </a:rPr>
              <a:t>定义</a:t>
            </a:r>
            <a:r>
              <a:rPr lang="zh-CN" altLang="en-US"/>
              <a:t> </a:t>
            </a:r>
            <a:r>
              <a:rPr lang="zh-CN" altLang="en-US">
                <a:solidFill>
                  <a:srgbClr val="FF0000"/>
                </a:solidFill>
              </a:rPr>
              <a:t>合式公式 </a:t>
            </a:r>
            <a:r>
              <a:rPr lang="en-US" altLang="zh-CN">
                <a:solidFill>
                  <a:srgbClr val="FF0000"/>
                </a:solidFill>
              </a:rPr>
              <a:t>(</a:t>
            </a:r>
            <a:r>
              <a:rPr lang="zh-CN" altLang="en-US">
                <a:solidFill>
                  <a:srgbClr val="FF0000"/>
                </a:solidFill>
              </a:rPr>
              <a:t>命题公式</a:t>
            </a:r>
            <a:r>
              <a:rPr lang="en-US" altLang="zh-CN">
                <a:solidFill>
                  <a:srgbClr val="FF0000"/>
                </a:solidFill>
              </a:rPr>
              <a:t>, </a:t>
            </a:r>
            <a:r>
              <a:rPr lang="zh-CN" altLang="en-US">
                <a:solidFill>
                  <a:srgbClr val="FF0000"/>
                </a:solidFill>
              </a:rPr>
              <a:t>公式</a:t>
            </a:r>
            <a:r>
              <a:rPr lang="en-US" altLang="zh-CN">
                <a:solidFill>
                  <a:srgbClr val="FF0000"/>
                </a:solidFill>
              </a:rPr>
              <a:t>) </a:t>
            </a:r>
            <a:r>
              <a:rPr lang="zh-CN" altLang="en-US"/>
              <a:t>递归定义如下：</a:t>
            </a:r>
          </a:p>
          <a:p>
            <a:pPr marL="609600" indent="-609600" algn="just" eaLnBrk="1" hangingPunct="1">
              <a:spcBef>
                <a:spcPts val="600"/>
              </a:spcBef>
              <a:buFont typeface="Wingdings" pitchFamily="2" charset="2"/>
              <a:buNone/>
            </a:pPr>
            <a:r>
              <a:rPr lang="en-US" altLang="zh-CN"/>
              <a:t>(1) </a:t>
            </a:r>
            <a:r>
              <a:rPr lang="zh-CN" altLang="en-US"/>
              <a:t>单个命题常项或变项 </a:t>
            </a:r>
            <a:r>
              <a:rPr lang="en-US" altLang="zh-CN" i="1"/>
              <a:t>p,q,r</a:t>
            </a:r>
            <a:r>
              <a:rPr lang="en-US" altLang="zh-CN"/>
              <a:t>,…</a:t>
            </a:r>
            <a:r>
              <a:rPr lang="en-US" altLang="zh-CN">
                <a:latin typeface="宋体" panose="02010600030101010101" pitchFamily="2" charset="-122"/>
              </a:rPr>
              <a:t>,</a:t>
            </a:r>
            <a:r>
              <a:rPr lang="en-US" altLang="zh-CN" i="1"/>
              <a:t>p</a:t>
            </a:r>
            <a:r>
              <a:rPr lang="en-US" altLang="zh-CN" i="1" baseline="-30000"/>
              <a:t>i </a:t>
            </a:r>
            <a:r>
              <a:rPr lang="en-US" altLang="zh-CN" i="1"/>
              <a:t>,q</a:t>
            </a:r>
            <a:r>
              <a:rPr lang="en-US" altLang="zh-CN" i="1" baseline="-30000"/>
              <a:t>i </a:t>
            </a:r>
            <a:r>
              <a:rPr lang="en-US" altLang="zh-CN" i="1"/>
              <a:t>,r</a:t>
            </a:r>
            <a:r>
              <a:rPr lang="en-US" altLang="zh-CN" i="1" baseline="-30000"/>
              <a:t>i </a:t>
            </a:r>
            <a:r>
              <a:rPr lang="en-US" altLang="zh-CN"/>
              <a:t>,…</a:t>
            </a:r>
          </a:p>
          <a:p>
            <a:pPr marL="609600" indent="-609600" algn="just" eaLnBrk="1" hangingPunct="1">
              <a:spcBef>
                <a:spcPts val="600"/>
              </a:spcBef>
              <a:buFont typeface="Wingdings" pitchFamily="2" charset="2"/>
              <a:buNone/>
            </a:pPr>
            <a:r>
              <a:rPr lang="en-US" altLang="zh-CN">
                <a:latin typeface="宋体" panose="02010600030101010101" pitchFamily="2" charset="-122"/>
              </a:rPr>
              <a:t>   </a:t>
            </a:r>
            <a:r>
              <a:rPr lang="zh-CN" altLang="en-US">
                <a:latin typeface="宋体" panose="02010600030101010101" pitchFamily="2" charset="-122"/>
              </a:rPr>
              <a:t>是</a:t>
            </a:r>
            <a:r>
              <a:rPr lang="zh-CN" altLang="en-US"/>
              <a:t>合式公式</a:t>
            </a:r>
          </a:p>
          <a:p>
            <a:pPr marL="609600" indent="-609600" algn="just" eaLnBrk="1" hangingPunct="1">
              <a:spcBef>
                <a:spcPts val="600"/>
              </a:spcBef>
              <a:buFont typeface="Wingdings" pitchFamily="2" charset="2"/>
              <a:buNone/>
            </a:pPr>
            <a:r>
              <a:rPr lang="en-US" altLang="zh-CN"/>
              <a:t>(2) </a:t>
            </a:r>
            <a:r>
              <a:rPr lang="zh-CN" altLang="en-US"/>
              <a:t>若</a:t>
            </a:r>
            <a:r>
              <a:rPr lang="en-US" altLang="zh-CN" i="1"/>
              <a:t>A</a:t>
            </a:r>
            <a:r>
              <a:rPr lang="zh-CN" altLang="en-US"/>
              <a:t>是合式公式，则 </a:t>
            </a:r>
            <a:r>
              <a:rPr lang="en-US" altLang="zh-CN"/>
              <a:t>(</a:t>
            </a:r>
            <a:r>
              <a:rPr lang="en-US" altLang="zh-CN">
                <a:sym typeface="Symbol" pitchFamily="2" charset="2"/>
              </a:rPr>
              <a:t></a:t>
            </a:r>
            <a:r>
              <a:rPr lang="en-US" altLang="zh-CN" i="1"/>
              <a:t>A</a:t>
            </a:r>
            <a:r>
              <a:rPr lang="en-US" altLang="zh-CN"/>
              <a:t>)</a:t>
            </a:r>
            <a:r>
              <a:rPr lang="zh-CN" altLang="en-US"/>
              <a:t>也是合式公式</a:t>
            </a:r>
          </a:p>
          <a:p>
            <a:pPr marL="609600" indent="-609600" algn="just" eaLnBrk="1" hangingPunct="1">
              <a:spcBef>
                <a:spcPts val="600"/>
              </a:spcBef>
              <a:buFont typeface="Wingdings" pitchFamily="2" charset="2"/>
              <a:buNone/>
            </a:pPr>
            <a:r>
              <a:rPr lang="en-US" altLang="zh-CN"/>
              <a:t>(3) </a:t>
            </a:r>
            <a:r>
              <a:rPr lang="zh-CN" altLang="en-US"/>
              <a:t>若</a:t>
            </a:r>
            <a:r>
              <a:rPr lang="en-US" altLang="zh-CN" i="1"/>
              <a:t>A</a:t>
            </a:r>
            <a:r>
              <a:rPr lang="en-US" altLang="zh-CN"/>
              <a:t>, </a:t>
            </a:r>
            <a:r>
              <a:rPr lang="en-US" altLang="zh-CN" i="1"/>
              <a:t>B</a:t>
            </a:r>
            <a:r>
              <a:rPr lang="zh-CN" altLang="en-US"/>
              <a:t>是合式公式，则</a:t>
            </a:r>
            <a:r>
              <a:rPr lang="en-US" altLang="zh-CN"/>
              <a:t>(</a:t>
            </a:r>
            <a:r>
              <a:rPr lang="en-US" altLang="zh-CN" i="1"/>
              <a:t>A</a:t>
            </a:r>
            <a:r>
              <a:rPr lang="en-US" altLang="zh-CN">
                <a:sym typeface="Symbol" pitchFamily="2" charset="2"/>
              </a:rPr>
              <a:t></a:t>
            </a:r>
            <a:r>
              <a:rPr lang="en-US" altLang="zh-CN" i="1"/>
              <a:t>B</a:t>
            </a:r>
            <a:r>
              <a:rPr lang="en-US" altLang="zh-CN"/>
              <a:t>), (</a:t>
            </a:r>
            <a:r>
              <a:rPr lang="en-US" altLang="zh-CN" i="1"/>
              <a:t>A</a:t>
            </a:r>
            <a:r>
              <a:rPr lang="en-US" altLang="zh-CN">
                <a:sym typeface="Symbol" pitchFamily="2" charset="2"/>
              </a:rPr>
              <a:t></a:t>
            </a:r>
            <a:r>
              <a:rPr lang="en-US" altLang="zh-CN" i="1"/>
              <a:t>B</a:t>
            </a:r>
            <a:r>
              <a:rPr lang="en-US" altLang="zh-CN"/>
              <a:t>), (</a:t>
            </a:r>
            <a:r>
              <a:rPr lang="en-US" altLang="zh-CN" i="1"/>
              <a:t>A</a:t>
            </a:r>
            <a:r>
              <a:rPr lang="en-US" altLang="zh-CN">
                <a:sym typeface="Symbol" pitchFamily="2" charset="2"/>
              </a:rPr>
              <a:t></a:t>
            </a:r>
            <a:r>
              <a:rPr lang="en-US" altLang="zh-CN" i="1"/>
              <a:t>B</a:t>
            </a:r>
            <a:r>
              <a:rPr lang="en-US" altLang="zh-CN"/>
              <a:t>), (</a:t>
            </a:r>
            <a:r>
              <a:rPr lang="en-US" altLang="zh-CN" i="1"/>
              <a:t>A</a:t>
            </a:r>
            <a:r>
              <a:rPr lang="en-US" altLang="zh-CN">
                <a:sym typeface="Symbol" pitchFamily="2" charset="2"/>
              </a:rPr>
              <a:t></a:t>
            </a:r>
            <a:r>
              <a:rPr lang="en-US" altLang="zh-CN" i="1"/>
              <a:t>B</a:t>
            </a:r>
            <a:r>
              <a:rPr lang="en-US" altLang="zh-CN"/>
              <a:t>)</a:t>
            </a:r>
            <a:r>
              <a:rPr lang="zh-CN" altLang="en-US"/>
              <a:t>也是合式公式</a:t>
            </a:r>
          </a:p>
          <a:p>
            <a:pPr marL="609600" indent="-609600" algn="just" eaLnBrk="1" hangingPunct="1">
              <a:spcBef>
                <a:spcPts val="600"/>
              </a:spcBef>
              <a:buFont typeface="Wingdings" pitchFamily="2" charset="2"/>
              <a:buNone/>
            </a:pPr>
            <a:r>
              <a:rPr lang="en-US" altLang="zh-CN"/>
              <a:t>(4) </a:t>
            </a:r>
            <a:r>
              <a:rPr lang="zh-CN" altLang="en-US"/>
              <a:t>只有有限次地应用</a:t>
            </a:r>
            <a:r>
              <a:rPr lang="en-US" altLang="zh-CN"/>
              <a:t>(1)~(3)</a:t>
            </a:r>
            <a:r>
              <a:rPr lang="zh-CN" altLang="en-US"/>
              <a:t>形成的符号串才是合式公式</a:t>
            </a:r>
          </a:p>
        </p:txBody>
      </p:sp>
    </p:spTree>
    <p:extLst>
      <p:ext uri="{BB962C8B-B14F-4D97-AF65-F5344CB8AC3E}">
        <p14:creationId xmlns:p14="http://schemas.microsoft.com/office/powerpoint/2010/main" val="1391605796"/>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28D4ABC0-E39E-F049-A760-059FF9B7B5AC}"/>
              </a:ext>
            </a:extLst>
          </p:cNvPr>
          <p:cNvSpPr>
            <a:spLocks noGrp="1" noChangeArrowheads="1"/>
          </p:cNvSpPr>
          <p:nvPr>
            <p:ph type="title"/>
          </p:nvPr>
        </p:nvSpPr>
        <p:spPr/>
        <p:txBody>
          <a:bodyPr/>
          <a:lstStyle/>
          <a:p>
            <a:pPr eaLnBrk="1" hangingPunct="1"/>
            <a:r>
              <a:rPr lang="zh-CN" altLang="en-US" dirty="0">
                <a:latin typeface="宋体" panose="02010600030101010101" pitchFamily="2" charset="-122"/>
              </a:rPr>
              <a:t>合式公式</a:t>
            </a:r>
            <a:r>
              <a:rPr lang="zh-CN" altLang="en-US" sz="4000" dirty="0"/>
              <a:t> </a:t>
            </a:r>
            <a:endParaRPr kumimoji="1" lang="zh-CN" altLang="en-US" dirty="0"/>
          </a:p>
        </p:txBody>
      </p:sp>
      <p:sp>
        <p:nvSpPr>
          <p:cNvPr id="67586" name="内容占位符 2">
            <a:extLst>
              <a:ext uri="{FF2B5EF4-FFF2-40B4-BE49-F238E27FC236}">
                <a16:creationId xmlns:a16="http://schemas.microsoft.com/office/drawing/2014/main" id="{525DF539-D8E0-4141-805A-C92142EA28DB}"/>
              </a:ext>
            </a:extLst>
          </p:cNvPr>
          <p:cNvSpPr>
            <a:spLocks noGrp="1"/>
          </p:cNvSpPr>
          <p:nvPr>
            <p:ph idx="1"/>
          </p:nvPr>
        </p:nvSpPr>
        <p:spPr/>
        <p:txBody>
          <a:bodyPr/>
          <a:lstStyle/>
          <a:p>
            <a:pPr marL="0" indent="0" eaLnBrk="1" hangingPunct="1">
              <a:lnSpc>
                <a:spcPct val="120000"/>
              </a:lnSpc>
              <a:spcBef>
                <a:spcPct val="20000"/>
              </a:spcBef>
              <a:buFont typeface="Wingdings" pitchFamily="2" charset="2"/>
              <a:buNone/>
            </a:pPr>
            <a:r>
              <a:rPr lang="zh-CN" altLang="en-US" dirty="0">
                <a:solidFill>
                  <a:schemeClr val="bg2"/>
                </a:solidFill>
              </a:rPr>
              <a:t>说明：</a:t>
            </a:r>
            <a:endParaRPr lang="en-US" altLang="zh-CN" dirty="0">
              <a:solidFill>
                <a:schemeClr val="bg2"/>
              </a:solidFill>
            </a:endParaRPr>
          </a:p>
          <a:p>
            <a:pPr marL="0" indent="0" eaLnBrk="1" hangingPunct="1">
              <a:lnSpc>
                <a:spcPct val="120000"/>
              </a:lnSpc>
              <a:spcBef>
                <a:spcPct val="20000"/>
              </a:spcBef>
              <a:buFont typeface="Wingdings" pitchFamily="2" charset="2"/>
              <a:buChar char="Ø"/>
            </a:pPr>
            <a:r>
              <a:rPr lang="zh-CN" altLang="en-US" dirty="0">
                <a:solidFill>
                  <a:schemeClr val="bg2"/>
                </a:solidFill>
              </a:rPr>
              <a:t> 合式公式不是命题</a:t>
            </a:r>
            <a:r>
              <a:rPr lang="en-US" altLang="zh-CN" dirty="0">
                <a:solidFill>
                  <a:schemeClr val="bg2"/>
                </a:solidFill>
              </a:rPr>
              <a:t>,</a:t>
            </a:r>
            <a:r>
              <a:rPr lang="zh-CN" altLang="en-US" dirty="0">
                <a:solidFill>
                  <a:schemeClr val="bg2"/>
                </a:solidFill>
              </a:rPr>
              <a:t>只有命题变元用确定命题代入  </a:t>
            </a:r>
            <a:endParaRPr lang="en-US" altLang="zh-CN" dirty="0">
              <a:solidFill>
                <a:schemeClr val="bg2"/>
              </a:solidFill>
            </a:endParaRPr>
          </a:p>
          <a:p>
            <a:pPr marL="0" indent="0" eaLnBrk="1" hangingPunct="1">
              <a:lnSpc>
                <a:spcPct val="120000"/>
              </a:lnSpc>
              <a:spcBef>
                <a:spcPct val="20000"/>
              </a:spcBef>
              <a:buFont typeface="Wingdings" pitchFamily="2" charset="2"/>
              <a:buNone/>
            </a:pPr>
            <a:r>
              <a:rPr lang="en-US" altLang="zh-CN" dirty="0">
                <a:solidFill>
                  <a:schemeClr val="bg2"/>
                </a:solidFill>
              </a:rPr>
              <a:t>     </a:t>
            </a:r>
            <a:r>
              <a:rPr lang="zh-CN" altLang="en-US" dirty="0">
                <a:solidFill>
                  <a:schemeClr val="bg2"/>
                </a:solidFill>
              </a:rPr>
              <a:t>时合式公式才是命题</a:t>
            </a:r>
            <a:r>
              <a:rPr lang="en-US" altLang="zh-CN" dirty="0">
                <a:solidFill>
                  <a:schemeClr val="bg2"/>
                </a:solidFill>
              </a:rPr>
              <a:t>.</a:t>
            </a:r>
          </a:p>
          <a:p>
            <a:pPr marL="0" indent="0" eaLnBrk="1" hangingPunct="1">
              <a:lnSpc>
                <a:spcPct val="120000"/>
              </a:lnSpc>
              <a:spcBef>
                <a:spcPct val="20000"/>
              </a:spcBef>
              <a:buFont typeface="Wingdings" pitchFamily="2" charset="2"/>
              <a:buChar char="Ø"/>
            </a:pPr>
            <a:r>
              <a:rPr lang="zh-CN" altLang="en-US" dirty="0">
                <a:latin typeface="宋体" panose="02010600030101010101" pitchFamily="2" charset="-122"/>
              </a:rPr>
              <a:t> 外层括号可以省去</a:t>
            </a:r>
            <a:r>
              <a:rPr lang="zh-CN" altLang="en-US" dirty="0"/>
              <a:t> </a:t>
            </a:r>
          </a:p>
        </p:txBody>
      </p:sp>
      <p:sp>
        <p:nvSpPr>
          <p:cNvPr id="64516" name="幻灯片编号占位符 3">
            <a:extLst>
              <a:ext uri="{FF2B5EF4-FFF2-40B4-BE49-F238E27FC236}">
                <a16:creationId xmlns:a16="http://schemas.microsoft.com/office/drawing/2014/main" id="{4C3919A4-1024-8640-A7D6-E047F0D49D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36ED5FE-8116-2E44-A508-A6A8E4CFF9C4}" type="slidenum">
              <a:rPr lang="en-US" altLang="zh-CN" sz="1400" b="0" smtClean="0">
                <a:ea typeface="宋体" panose="02010600030101010101" pitchFamily="2" charset="-122"/>
              </a:rPr>
              <a:pPr>
                <a:lnSpc>
                  <a:spcPct val="100000"/>
                </a:lnSpc>
                <a:spcBef>
                  <a:spcPct val="0"/>
                </a:spcBef>
                <a:buClrTx/>
                <a:buSzTx/>
                <a:buFontTx/>
                <a:buNone/>
              </a:pPr>
              <a:t>52</a:t>
            </a:fld>
            <a:endParaRPr lang="en-US" altLang="zh-CN" sz="1400" b="0">
              <a:ea typeface="宋体" panose="02010600030101010101" pitchFamily="2" charset="-122"/>
            </a:endParaRPr>
          </a:p>
        </p:txBody>
      </p:sp>
    </p:spTree>
    <p:extLst>
      <p:ext uri="{BB962C8B-B14F-4D97-AF65-F5344CB8AC3E}">
        <p14:creationId xmlns:p14="http://schemas.microsoft.com/office/powerpoint/2010/main" val="3359875686"/>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95D346B-3A4F-B64E-8639-FDEC8F32D5A1}"/>
              </a:ext>
            </a:extLst>
          </p:cNvPr>
          <p:cNvSpPr>
            <a:spLocks noGrp="1" noRot="1" noChangeArrowheads="1"/>
          </p:cNvSpPr>
          <p:nvPr>
            <p:ph type="title"/>
          </p:nvPr>
        </p:nvSpPr>
        <p:spPr/>
        <p:txBody>
          <a:bodyPr/>
          <a:lstStyle/>
          <a:p>
            <a:pPr eaLnBrk="1" hangingPunct="1"/>
            <a:r>
              <a:rPr lang="zh-CN" altLang="en-US" sz="3600">
                <a:latin typeface="黑体" panose="02010609060101010101" pitchFamily="49" charset="-122"/>
              </a:rPr>
              <a:t>合式公式</a:t>
            </a:r>
          </a:p>
        </p:txBody>
      </p:sp>
      <p:sp>
        <p:nvSpPr>
          <p:cNvPr id="65539" name="Rectangle 3">
            <a:extLst>
              <a:ext uri="{FF2B5EF4-FFF2-40B4-BE49-F238E27FC236}">
                <a16:creationId xmlns:a16="http://schemas.microsoft.com/office/drawing/2014/main" id="{F2302B08-5216-8A4E-B7F6-FA3631AB729B}"/>
              </a:ext>
            </a:extLst>
          </p:cNvPr>
          <p:cNvSpPr>
            <a:spLocks noGrp="1" noChangeArrowheads="1"/>
          </p:cNvSpPr>
          <p:nvPr>
            <p:ph idx="1"/>
          </p:nvPr>
        </p:nvSpPr>
        <p:spPr>
          <a:xfrm>
            <a:off x="323850" y="1441453"/>
            <a:ext cx="8496300" cy="5256213"/>
          </a:xfrm>
          <a:ln>
            <a:noFill/>
            <a:headEnd/>
            <a:tailEnd/>
          </a:ln>
        </p:spPr>
        <p:style>
          <a:lnRef idx="2">
            <a:schemeClr val="dk1"/>
          </a:lnRef>
          <a:fillRef idx="1">
            <a:schemeClr val="lt1"/>
          </a:fillRef>
          <a:effectRef idx="0">
            <a:schemeClr val="dk1"/>
          </a:effectRef>
          <a:fontRef idx="minor">
            <a:schemeClr val="dk1"/>
          </a:fontRef>
        </p:style>
        <p:txBody>
          <a:bodyPr/>
          <a:lstStyle/>
          <a:p>
            <a:pPr eaLnBrk="1" hangingPunct="1">
              <a:buFont typeface="Wingdings" pitchFamily="2" charset="2"/>
              <a:buNone/>
            </a:pPr>
            <a:r>
              <a:rPr lang="zh-CN" altLang="en-US" sz="3000" dirty="0">
                <a:solidFill>
                  <a:schemeClr val="bg2"/>
                </a:solidFill>
              </a:rPr>
              <a:t>例</a:t>
            </a:r>
            <a:r>
              <a:rPr lang="en-US" altLang="zh-CN" sz="3000" dirty="0">
                <a:solidFill>
                  <a:schemeClr val="bg2"/>
                </a:solidFill>
              </a:rPr>
              <a:t>1  </a:t>
            </a:r>
            <a:r>
              <a:rPr lang="zh-CN" altLang="en-US" sz="3000" dirty="0">
                <a:solidFill>
                  <a:schemeClr val="bg2"/>
                </a:solidFill>
              </a:rPr>
              <a:t>下列字符串哪些是合式公式？</a:t>
            </a:r>
          </a:p>
          <a:p>
            <a:pPr eaLnBrk="1" hangingPunct="1">
              <a:buFont typeface="Wingdings" pitchFamily="2" charset="2"/>
              <a:buNone/>
            </a:pPr>
            <a:r>
              <a:rPr lang="zh-CN" altLang="en-US" sz="3000" dirty="0">
                <a:solidFill>
                  <a:schemeClr val="bg2"/>
                </a:solidFill>
              </a:rPr>
              <a:t>	</a:t>
            </a:r>
            <a:r>
              <a:rPr lang="en-US" altLang="zh-CN" sz="3000" dirty="0">
                <a:solidFill>
                  <a:schemeClr val="bg2"/>
                </a:solidFill>
              </a:rPr>
              <a:t>(1) ¬(</a:t>
            </a:r>
            <a:r>
              <a:rPr lang="en-US" altLang="zh-CN" sz="3000" i="1" dirty="0" err="1">
                <a:solidFill>
                  <a:schemeClr val="bg2"/>
                </a:solidFill>
              </a:rPr>
              <a:t>p</a:t>
            </a:r>
            <a:r>
              <a:rPr lang="en-US" altLang="en-US" sz="3000" dirty="0" err="1">
                <a:solidFill>
                  <a:schemeClr val="bg2"/>
                </a:solidFill>
              </a:rPr>
              <a:t>∧</a:t>
            </a:r>
            <a:r>
              <a:rPr lang="en-US" altLang="zh-CN" sz="3000" i="1" dirty="0" err="1">
                <a:solidFill>
                  <a:schemeClr val="bg2"/>
                </a:solidFill>
              </a:rPr>
              <a:t>q</a:t>
            </a:r>
            <a:r>
              <a:rPr lang="en-US" altLang="zh-CN" sz="3000" dirty="0">
                <a:solidFill>
                  <a:schemeClr val="bg2"/>
                </a:solidFill>
              </a:rPr>
              <a:t>)</a:t>
            </a:r>
          </a:p>
          <a:p>
            <a:pPr eaLnBrk="1" hangingPunct="1">
              <a:buFont typeface="Wingdings" pitchFamily="2" charset="2"/>
              <a:buNone/>
            </a:pPr>
            <a:r>
              <a:rPr lang="en-US" altLang="zh-CN" sz="3000" dirty="0">
                <a:solidFill>
                  <a:schemeClr val="bg2"/>
                </a:solidFill>
              </a:rPr>
              <a:t>	(2) ¬(</a:t>
            </a:r>
            <a:r>
              <a:rPr lang="en-US" altLang="zh-CN" sz="3000" i="1" dirty="0" err="1">
                <a:solidFill>
                  <a:schemeClr val="bg2"/>
                </a:solidFill>
              </a:rPr>
              <a:t>p</a:t>
            </a:r>
            <a:r>
              <a:rPr lang="en-US" altLang="en-US" sz="3000" dirty="0" err="1">
                <a:solidFill>
                  <a:schemeClr val="bg2"/>
                </a:solidFill>
              </a:rPr>
              <a:t>→</a:t>
            </a:r>
            <a:r>
              <a:rPr lang="en-US" altLang="zh-CN" sz="3000" i="1" dirty="0" err="1">
                <a:solidFill>
                  <a:schemeClr val="bg2"/>
                </a:solidFill>
              </a:rPr>
              <a:t>q</a:t>
            </a:r>
            <a:r>
              <a:rPr lang="en-US" altLang="zh-CN" sz="3000" dirty="0">
                <a:solidFill>
                  <a:schemeClr val="bg2"/>
                </a:solidFill>
              </a:rPr>
              <a:t>)</a:t>
            </a:r>
          </a:p>
          <a:p>
            <a:pPr eaLnBrk="1" hangingPunct="1">
              <a:buFont typeface="Wingdings" pitchFamily="2" charset="2"/>
              <a:buNone/>
            </a:pPr>
            <a:r>
              <a:rPr lang="en-US" altLang="zh-CN" sz="3000" dirty="0">
                <a:solidFill>
                  <a:schemeClr val="bg2"/>
                </a:solidFill>
              </a:rPr>
              <a:t>	(3) (</a:t>
            </a:r>
            <a:r>
              <a:rPr lang="en-US" altLang="zh-CN" sz="3000" i="1" dirty="0">
                <a:solidFill>
                  <a:schemeClr val="bg2"/>
                </a:solidFill>
              </a:rPr>
              <a:t>p</a:t>
            </a:r>
            <a:r>
              <a:rPr lang="en-US" altLang="zh-CN" sz="3000" dirty="0">
                <a:solidFill>
                  <a:schemeClr val="bg2"/>
                </a:solidFill>
              </a:rPr>
              <a:t>→(</a:t>
            </a:r>
            <a:r>
              <a:rPr lang="en-US" altLang="zh-CN" sz="3000" i="1" dirty="0">
                <a:solidFill>
                  <a:schemeClr val="bg2"/>
                </a:solidFill>
              </a:rPr>
              <a:t>p</a:t>
            </a:r>
            <a:r>
              <a:rPr lang="en-US" altLang="zh-CN" sz="3000" dirty="0">
                <a:solidFill>
                  <a:schemeClr val="bg2"/>
                </a:solidFill>
              </a:rPr>
              <a:t>∨¬</a:t>
            </a:r>
            <a:r>
              <a:rPr lang="en-US" altLang="zh-CN" sz="3000" i="1" dirty="0">
                <a:solidFill>
                  <a:schemeClr val="bg2"/>
                </a:solidFill>
              </a:rPr>
              <a:t>q</a:t>
            </a:r>
            <a:r>
              <a:rPr lang="en-US" altLang="zh-CN" sz="3000" dirty="0">
                <a:solidFill>
                  <a:schemeClr val="bg2"/>
                </a:solidFill>
              </a:rPr>
              <a:t>))</a:t>
            </a:r>
          </a:p>
          <a:p>
            <a:pPr>
              <a:buNone/>
            </a:pPr>
            <a:r>
              <a:rPr lang="en-US" altLang="zh-CN" sz="3000" dirty="0">
                <a:solidFill>
                  <a:schemeClr val="bg2"/>
                </a:solidFill>
              </a:rPr>
              <a:t>	(4) (((</a:t>
            </a:r>
            <a:r>
              <a:rPr lang="en-US" altLang="zh-CN" sz="3000" i="1" dirty="0" err="1">
                <a:solidFill>
                  <a:schemeClr val="bg2"/>
                </a:solidFill>
              </a:rPr>
              <a:t>p</a:t>
            </a:r>
            <a:r>
              <a:rPr lang="en-US" altLang="zh-CN" sz="3000" dirty="0" err="1">
                <a:solidFill>
                  <a:schemeClr val="bg2"/>
                </a:solidFill>
              </a:rPr>
              <a:t>→</a:t>
            </a:r>
            <a:r>
              <a:rPr lang="en-US" altLang="zh-CN" sz="3000" i="1" dirty="0" err="1">
                <a:solidFill>
                  <a:schemeClr val="bg2"/>
                </a:solidFill>
              </a:rPr>
              <a:t>q</a:t>
            </a:r>
            <a:r>
              <a:rPr lang="en-US" altLang="zh-CN" sz="3000" dirty="0">
                <a:solidFill>
                  <a:schemeClr val="bg2"/>
                </a:solidFill>
              </a:rPr>
              <a:t>) ∧(</a:t>
            </a:r>
            <a:r>
              <a:rPr lang="en-US" altLang="zh-CN" sz="3000" i="1" dirty="0" err="1">
                <a:solidFill>
                  <a:schemeClr val="bg2"/>
                </a:solidFill>
              </a:rPr>
              <a:t>q</a:t>
            </a:r>
            <a:r>
              <a:rPr lang="en-US" altLang="zh-CN" sz="3000" dirty="0" err="1">
                <a:solidFill>
                  <a:schemeClr val="bg2"/>
                </a:solidFill>
              </a:rPr>
              <a:t>→</a:t>
            </a:r>
            <a:r>
              <a:rPr lang="en-US" altLang="zh-CN" sz="3000" i="1" dirty="0" err="1">
                <a:solidFill>
                  <a:schemeClr val="bg2"/>
                </a:solidFill>
              </a:rPr>
              <a:t>r</a:t>
            </a:r>
            <a:r>
              <a:rPr lang="en-US" altLang="zh-CN" sz="3000" dirty="0">
                <a:solidFill>
                  <a:schemeClr val="bg2"/>
                </a:solidFill>
              </a:rPr>
              <a:t>))</a:t>
            </a:r>
            <a:r>
              <a:rPr lang="en-US" altLang="zh-CN" sz="3200" dirty="0">
                <a:sym typeface="Symbol" pitchFamily="2" charset="2"/>
              </a:rPr>
              <a:t></a:t>
            </a:r>
            <a:r>
              <a:rPr lang="en-US" altLang="zh-CN" sz="3000" dirty="0">
                <a:solidFill>
                  <a:schemeClr val="bg2"/>
                </a:solidFill>
                <a:sym typeface="Wingdings 3" pitchFamily="2" charset="2"/>
              </a:rPr>
              <a:t>(</a:t>
            </a:r>
            <a:r>
              <a:rPr lang="en-US" altLang="zh-CN" sz="3000" i="1" dirty="0">
                <a:solidFill>
                  <a:schemeClr val="bg2"/>
                </a:solidFill>
                <a:sym typeface="Wingdings 3" pitchFamily="2" charset="2"/>
              </a:rPr>
              <a:t>s</a:t>
            </a:r>
            <a:r>
              <a:rPr lang="en-US" altLang="zh-CN" sz="3000" dirty="0">
                <a:solidFill>
                  <a:schemeClr val="bg2"/>
                </a:solidFill>
                <a:sym typeface="Wingdings 3" pitchFamily="2" charset="2"/>
              </a:rPr>
              <a:t> </a:t>
            </a:r>
            <a:r>
              <a:rPr lang="en-US" altLang="zh-CN" sz="3200" dirty="0">
                <a:sym typeface="Symbol" pitchFamily="2" charset="2"/>
              </a:rPr>
              <a:t> </a:t>
            </a:r>
            <a:r>
              <a:rPr lang="en-US" altLang="zh-CN" sz="3000" i="1" dirty="0">
                <a:solidFill>
                  <a:schemeClr val="bg2"/>
                </a:solidFill>
                <a:sym typeface="Wingdings 3" pitchFamily="2" charset="2"/>
              </a:rPr>
              <a:t>t</a:t>
            </a:r>
            <a:r>
              <a:rPr lang="en-US" altLang="zh-CN" sz="3000" dirty="0">
                <a:solidFill>
                  <a:schemeClr val="bg2"/>
                </a:solidFill>
                <a:sym typeface="Wingdings 3" pitchFamily="2" charset="2"/>
              </a:rPr>
              <a:t>))</a:t>
            </a:r>
          </a:p>
          <a:p>
            <a:pPr eaLnBrk="1" hangingPunct="1">
              <a:buFont typeface="Wingdings" pitchFamily="2" charset="2"/>
              <a:buNone/>
            </a:pPr>
            <a:r>
              <a:rPr lang="en-US" altLang="zh-CN" sz="3000" dirty="0">
                <a:solidFill>
                  <a:schemeClr val="bg2"/>
                </a:solidFill>
                <a:sym typeface="Wingdings 3" pitchFamily="2" charset="2"/>
              </a:rPr>
              <a:t>	(5) (</a:t>
            </a:r>
            <a:r>
              <a:rPr lang="en-US" altLang="zh-CN" sz="3000" i="1" dirty="0" err="1">
                <a:solidFill>
                  <a:schemeClr val="bg2"/>
                </a:solidFill>
                <a:sym typeface="Wingdings 3" pitchFamily="2" charset="2"/>
              </a:rPr>
              <a:t>p</a:t>
            </a:r>
            <a:r>
              <a:rPr lang="en-US" altLang="en-US" sz="3000" dirty="0" err="1">
                <a:solidFill>
                  <a:schemeClr val="bg2"/>
                </a:solidFill>
              </a:rPr>
              <a:t>→</a:t>
            </a:r>
            <a:r>
              <a:rPr lang="en-US" altLang="zh-CN" sz="3000" i="1" dirty="0" err="1">
                <a:solidFill>
                  <a:schemeClr val="bg2"/>
                </a:solidFill>
              </a:rPr>
              <a:t>q</a:t>
            </a:r>
            <a:r>
              <a:rPr lang="en-US" altLang="zh-CN" sz="3000" dirty="0">
                <a:solidFill>
                  <a:schemeClr val="bg2"/>
                </a:solidFill>
              </a:rPr>
              <a:t>)</a:t>
            </a:r>
            <a:r>
              <a:rPr lang="en-US" altLang="en-US" sz="3000" dirty="0">
                <a:solidFill>
                  <a:schemeClr val="bg2"/>
                </a:solidFill>
              </a:rPr>
              <a:t>→</a:t>
            </a:r>
            <a:r>
              <a:rPr lang="en-US" altLang="zh-CN" sz="3000" dirty="0">
                <a:solidFill>
                  <a:schemeClr val="bg2"/>
                </a:solidFill>
              </a:rPr>
              <a:t>(∧</a:t>
            </a:r>
            <a:r>
              <a:rPr lang="en-US" altLang="zh-CN" sz="3000" i="1" dirty="0">
                <a:solidFill>
                  <a:schemeClr val="bg2"/>
                </a:solidFill>
              </a:rPr>
              <a:t>q</a:t>
            </a:r>
            <a:r>
              <a:rPr lang="en-US" altLang="zh-CN" sz="3000" dirty="0">
                <a:solidFill>
                  <a:schemeClr val="bg2"/>
                </a:solidFill>
              </a:rPr>
              <a:t>)</a:t>
            </a:r>
          </a:p>
          <a:p>
            <a:pPr eaLnBrk="1" hangingPunct="1">
              <a:buFont typeface="Wingdings" pitchFamily="2" charset="2"/>
              <a:buNone/>
            </a:pPr>
            <a:r>
              <a:rPr lang="en-US" altLang="zh-CN" sz="3000" dirty="0">
                <a:solidFill>
                  <a:schemeClr val="bg2"/>
                </a:solidFill>
              </a:rPr>
              <a:t>	(6) (</a:t>
            </a:r>
            <a:r>
              <a:rPr lang="en-US" altLang="zh-CN" sz="3000" i="1" dirty="0" err="1">
                <a:solidFill>
                  <a:schemeClr val="bg2"/>
                </a:solidFill>
              </a:rPr>
              <a:t>p</a:t>
            </a:r>
            <a:r>
              <a:rPr lang="en-US" altLang="en-US" sz="3000" dirty="0" err="1">
                <a:solidFill>
                  <a:schemeClr val="bg2"/>
                </a:solidFill>
              </a:rPr>
              <a:t>→</a:t>
            </a:r>
            <a:r>
              <a:rPr lang="en-US" altLang="zh-CN" sz="3000" i="1" dirty="0" err="1">
                <a:solidFill>
                  <a:schemeClr val="bg2"/>
                </a:solidFill>
              </a:rPr>
              <a:t>q</a:t>
            </a:r>
            <a:r>
              <a:rPr lang="en-US" altLang="zh-CN" sz="3000" dirty="0">
                <a:solidFill>
                  <a:schemeClr val="bg2"/>
                </a:solidFill>
              </a:rPr>
              <a:t>(</a:t>
            </a:r>
            <a:r>
              <a:rPr lang="en-US" altLang="zh-CN" sz="3000" i="1" dirty="0" err="1">
                <a:solidFill>
                  <a:schemeClr val="bg2"/>
                </a:solidFill>
              </a:rPr>
              <a:t>p</a:t>
            </a:r>
            <a:r>
              <a:rPr lang="en-US" altLang="en-US" sz="3000" dirty="0" err="1">
                <a:solidFill>
                  <a:schemeClr val="bg2"/>
                </a:solidFill>
              </a:rPr>
              <a:t>→</a:t>
            </a:r>
            <a:r>
              <a:rPr lang="en-US" altLang="zh-CN" sz="3000" i="1" dirty="0" err="1">
                <a:solidFill>
                  <a:schemeClr val="bg2"/>
                </a:solidFill>
              </a:rPr>
              <a:t>q</a:t>
            </a:r>
            <a:r>
              <a:rPr lang="en-US" altLang="zh-CN" sz="3000" dirty="0">
                <a:solidFill>
                  <a:schemeClr val="bg2"/>
                </a:solidFill>
              </a:rPr>
              <a:t>)</a:t>
            </a:r>
            <a:r>
              <a:rPr lang="en-US" altLang="en-US" sz="3000" dirty="0">
                <a:solidFill>
                  <a:schemeClr val="bg2"/>
                </a:solidFill>
              </a:rPr>
              <a:t>→</a:t>
            </a:r>
            <a:r>
              <a:rPr lang="en-US" altLang="zh-CN" sz="3000" i="1" dirty="0">
                <a:solidFill>
                  <a:schemeClr val="bg2"/>
                </a:solidFill>
              </a:rPr>
              <a:t>q</a:t>
            </a:r>
            <a:r>
              <a:rPr lang="en-US" altLang="zh-CN" sz="3000" dirty="0">
                <a:solidFill>
                  <a:schemeClr val="bg2"/>
                </a:solidFill>
              </a:rPr>
              <a:t>)</a:t>
            </a:r>
          </a:p>
        </p:txBody>
      </p:sp>
      <p:sp>
        <p:nvSpPr>
          <p:cNvPr id="65540" name="幻灯片编号占位符 3">
            <a:extLst>
              <a:ext uri="{FF2B5EF4-FFF2-40B4-BE49-F238E27FC236}">
                <a16:creationId xmlns:a16="http://schemas.microsoft.com/office/drawing/2014/main" id="{9B2BC830-97A2-804E-B4E3-1684F65559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A9BBA37E-AD2E-D64A-8D1B-4485E1D0231F}" type="slidenum">
              <a:rPr lang="en-US" altLang="zh-CN" sz="1400" b="0" smtClean="0">
                <a:ea typeface="宋体" panose="02010600030101010101" pitchFamily="2" charset="-122"/>
              </a:rPr>
              <a:pPr>
                <a:lnSpc>
                  <a:spcPct val="100000"/>
                </a:lnSpc>
                <a:spcBef>
                  <a:spcPct val="0"/>
                </a:spcBef>
                <a:buClrTx/>
                <a:buSzTx/>
                <a:buFontTx/>
                <a:buNone/>
              </a:pPr>
              <a:t>53</a:t>
            </a:fld>
            <a:endParaRPr lang="en-US" altLang="zh-CN" sz="1400" b="0">
              <a:ea typeface="宋体" panose="02010600030101010101" pitchFamily="2" charset="-122"/>
            </a:endParaRPr>
          </a:p>
        </p:txBody>
      </p:sp>
      <p:sp>
        <p:nvSpPr>
          <p:cNvPr id="210948" name="Text Box 4">
            <a:extLst>
              <a:ext uri="{FF2B5EF4-FFF2-40B4-BE49-F238E27FC236}">
                <a16:creationId xmlns:a16="http://schemas.microsoft.com/office/drawing/2014/main" id="{81BDF47F-8846-4539-8654-8E7598248463}"/>
              </a:ext>
            </a:extLst>
          </p:cNvPr>
          <p:cNvSpPr txBox="1">
            <a:spLocks noChangeArrowheads="1"/>
          </p:cNvSpPr>
          <p:nvPr/>
        </p:nvSpPr>
        <p:spPr bwMode="auto">
          <a:xfrm>
            <a:off x="6415088" y="206057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zh-CN" altLang="en-US" sz="2800">
                <a:solidFill>
                  <a:schemeClr val="bg2"/>
                </a:solidFill>
                <a:latin typeface="Tahoma" charset="0"/>
                <a:ea typeface="宋体" charset="-122"/>
              </a:rPr>
              <a:t>合式公式</a:t>
            </a:r>
          </a:p>
        </p:txBody>
      </p:sp>
      <p:sp>
        <p:nvSpPr>
          <p:cNvPr id="210949" name="Text Box 5">
            <a:extLst>
              <a:ext uri="{FF2B5EF4-FFF2-40B4-BE49-F238E27FC236}">
                <a16:creationId xmlns:a16="http://schemas.microsoft.com/office/drawing/2014/main" id="{13B9A924-52A8-4121-AAEB-CA6B52AEAA3F}"/>
              </a:ext>
            </a:extLst>
          </p:cNvPr>
          <p:cNvSpPr txBox="1">
            <a:spLocks noChangeArrowheads="1"/>
          </p:cNvSpPr>
          <p:nvPr/>
        </p:nvSpPr>
        <p:spPr bwMode="auto">
          <a:xfrm>
            <a:off x="6415088" y="26225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zh-CN" altLang="en-US" sz="2800">
                <a:solidFill>
                  <a:schemeClr val="bg2"/>
                </a:solidFill>
                <a:latin typeface="Tahoma" charset="0"/>
                <a:ea typeface="宋体" charset="-122"/>
              </a:rPr>
              <a:t>合式公式</a:t>
            </a:r>
          </a:p>
        </p:txBody>
      </p:sp>
      <p:sp>
        <p:nvSpPr>
          <p:cNvPr id="210950" name="Text Box 6">
            <a:extLst>
              <a:ext uri="{FF2B5EF4-FFF2-40B4-BE49-F238E27FC236}">
                <a16:creationId xmlns:a16="http://schemas.microsoft.com/office/drawing/2014/main" id="{D9FBB0A0-D5EF-4BC8-9F9B-CABB815A8DF2}"/>
              </a:ext>
            </a:extLst>
          </p:cNvPr>
          <p:cNvSpPr txBox="1">
            <a:spLocks noChangeArrowheads="1"/>
          </p:cNvSpPr>
          <p:nvPr/>
        </p:nvSpPr>
        <p:spPr bwMode="auto">
          <a:xfrm>
            <a:off x="6415088" y="32702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zh-CN" altLang="en-US" sz="2800">
                <a:solidFill>
                  <a:schemeClr val="bg2"/>
                </a:solidFill>
                <a:latin typeface="Tahoma" charset="0"/>
                <a:ea typeface="宋体" charset="-122"/>
              </a:rPr>
              <a:t>合式公式</a:t>
            </a:r>
          </a:p>
        </p:txBody>
      </p:sp>
      <p:sp>
        <p:nvSpPr>
          <p:cNvPr id="210951" name="Text Box 7">
            <a:extLst>
              <a:ext uri="{FF2B5EF4-FFF2-40B4-BE49-F238E27FC236}">
                <a16:creationId xmlns:a16="http://schemas.microsoft.com/office/drawing/2014/main" id="{51A16A6E-712F-4A62-92BB-F662A0E46314}"/>
              </a:ext>
            </a:extLst>
          </p:cNvPr>
          <p:cNvSpPr txBox="1">
            <a:spLocks noChangeArrowheads="1"/>
          </p:cNvSpPr>
          <p:nvPr/>
        </p:nvSpPr>
        <p:spPr bwMode="auto">
          <a:xfrm>
            <a:off x="6415088" y="398938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zh-CN" altLang="en-US" sz="2800">
                <a:solidFill>
                  <a:schemeClr val="bg2"/>
                </a:solidFill>
                <a:latin typeface="Tahoma" charset="0"/>
                <a:ea typeface="宋体" charset="-122"/>
              </a:rPr>
              <a:t>合式公式</a:t>
            </a:r>
          </a:p>
        </p:txBody>
      </p:sp>
      <p:sp>
        <p:nvSpPr>
          <p:cNvPr id="210952" name="Text Box 8">
            <a:extLst>
              <a:ext uri="{FF2B5EF4-FFF2-40B4-BE49-F238E27FC236}">
                <a16:creationId xmlns:a16="http://schemas.microsoft.com/office/drawing/2014/main" id="{B8976D63-8E72-42FD-84BD-C2174936A246}"/>
              </a:ext>
            </a:extLst>
          </p:cNvPr>
          <p:cNvSpPr txBox="1">
            <a:spLocks noChangeArrowheads="1"/>
          </p:cNvSpPr>
          <p:nvPr/>
        </p:nvSpPr>
        <p:spPr bwMode="auto">
          <a:xfrm>
            <a:off x="6418263" y="465296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zh-CN" altLang="en-US" sz="2800">
                <a:solidFill>
                  <a:schemeClr val="bg2"/>
                </a:solidFill>
                <a:latin typeface="Tahoma" charset="0"/>
                <a:ea typeface="宋体" charset="-122"/>
              </a:rPr>
              <a:t>非合式公式</a:t>
            </a:r>
          </a:p>
        </p:txBody>
      </p:sp>
      <p:sp>
        <p:nvSpPr>
          <p:cNvPr id="210953" name="Text Box 9">
            <a:extLst>
              <a:ext uri="{FF2B5EF4-FFF2-40B4-BE49-F238E27FC236}">
                <a16:creationId xmlns:a16="http://schemas.microsoft.com/office/drawing/2014/main" id="{6FBF3C8A-EA6A-4886-B7A8-8E2BC10F55D1}"/>
              </a:ext>
            </a:extLst>
          </p:cNvPr>
          <p:cNvSpPr txBox="1">
            <a:spLocks noChangeArrowheads="1"/>
          </p:cNvSpPr>
          <p:nvPr/>
        </p:nvSpPr>
        <p:spPr bwMode="auto">
          <a:xfrm>
            <a:off x="6415088" y="5316538"/>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defRPr/>
            </a:pPr>
            <a:r>
              <a:rPr lang="zh-CN" altLang="en-US" sz="2800" dirty="0">
                <a:solidFill>
                  <a:schemeClr val="bg2"/>
                </a:solidFill>
                <a:latin typeface="Tahoma" charset="0"/>
                <a:ea typeface="宋体" charset="-122"/>
              </a:rPr>
              <a:t>非合式公式</a:t>
            </a:r>
          </a:p>
        </p:txBody>
      </p:sp>
    </p:spTree>
    <p:extLst>
      <p:ext uri="{BB962C8B-B14F-4D97-AF65-F5344CB8AC3E}">
        <p14:creationId xmlns:p14="http://schemas.microsoft.com/office/powerpoint/2010/main" val="31826643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ppt_x"/>
                                          </p:val>
                                        </p:tav>
                                        <p:tav tm="100000">
                                          <p:val>
                                            <p:strVal val="#ppt_x"/>
                                          </p:val>
                                        </p:tav>
                                      </p:tavLst>
                                    </p:anim>
                                    <p:anim calcmode="lin" valueType="num">
                                      <p:cBhvr additive="base">
                                        <p:cTn id="8" dur="500" fill="hold"/>
                                        <p:tgtEl>
                                          <p:spTgt spid="2109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0949"/>
                                        </p:tgtEl>
                                        <p:attrNameLst>
                                          <p:attrName>style.visibility</p:attrName>
                                        </p:attrNameLst>
                                      </p:cBhvr>
                                      <p:to>
                                        <p:strVal val="visible"/>
                                      </p:to>
                                    </p:set>
                                    <p:anim calcmode="lin" valueType="num">
                                      <p:cBhvr additive="base">
                                        <p:cTn id="13" dur="500" fill="hold"/>
                                        <p:tgtEl>
                                          <p:spTgt spid="210949"/>
                                        </p:tgtEl>
                                        <p:attrNameLst>
                                          <p:attrName>ppt_x</p:attrName>
                                        </p:attrNameLst>
                                      </p:cBhvr>
                                      <p:tavLst>
                                        <p:tav tm="0">
                                          <p:val>
                                            <p:strVal val="#ppt_x"/>
                                          </p:val>
                                        </p:tav>
                                        <p:tav tm="100000">
                                          <p:val>
                                            <p:strVal val="#ppt_x"/>
                                          </p:val>
                                        </p:tav>
                                      </p:tavLst>
                                    </p:anim>
                                    <p:anim calcmode="lin" valueType="num">
                                      <p:cBhvr additive="base">
                                        <p:cTn id="14" dur="500" fill="hold"/>
                                        <p:tgtEl>
                                          <p:spTgt spid="2109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0950"/>
                                        </p:tgtEl>
                                        <p:attrNameLst>
                                          <p:attrName>style.visibility</p:attrName>
                                        </p:attrNameLst>
                                      </p:cBhvr>
                                      <p:to>
                                        <p:strVal val="visible"/>
                                      </p:to>
                                    </p:set>
                                    <p:anim calcmode="lin" valueType="num">
                                      <p:cBhvr additive="base">
                                        <p:cTn id="19" dur="500" fill="hold"/>
                                        <p:tgtEl>
                                          <p:spTgt spid="210950"/>
                                        </p:tgtEl>
                                        <p:attrNameLst>
                                          <p:attrName>ppt_x</p:attrName>
                                        </p:attrNameLst>
                                      </p:cBhvr>
                                      <p:tavLst>
                                        <p:tav tm="0">
                                          <p:val>
                                            <p:strVal val="#ppt_x"/>
                                          </p:val>
                                        </p:tav>
                                        <p:tav tm="100000">
                                          <p:val>
                                            <p:strVal val="#ppt_x"/>
                                          </p:val>
                                        </p:tav>
                                      </p:tavLst>
                                    </p:anim>
                                    <p:anim calcmode="lin" valueType="num">
                                      <p:cBhvr additive="base">
                                        <p:cTn id="20" dur="500" fill="hold"/>
                                        <p:tgtEl>
                                          <p:spTgt spid="21095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0951"/>
                                        </p:tgtEl>
                                        <p:attrNameLst>
                                          <p:attrName>style.visibility</p:attrName>
                                        </p:attrNameLst>
                                      </p:cBhvr>
                                      <p:to>
                                        <p:strVal val="visible"/>
                                      </p:to>
                                    </p:set>
                                    <p:anim calcmode="lin" valueType="num">
                                      <p:cBhvr additive="base">
                                        <p:cTn id="25" dur="500" fill="hold"/>
                                        <p:tgtEl>
                                          <p:spTgt spid="210951"/>
                                        </p:tgtEl>
                                        <p:attrNameLst>
                                          <p:attrName>ppt_x</p:attrName>
                                        </p:attrNameLst>
                                      </p:cBhvr>
                                      <p:tavLst>
                                        <p:tav tm="0">
                                          <p:val>
                                            <p:strVal val="#ppt_x"/>
                                          </p:val>
                                        </p:tav>
                                        <p:tav tm="100000">
                                          <p:val>
                                            <p:strVal val="#ppt_x"/>
                                          </p:val>
                                        </p:tav>
                                      </p:tavLst>
                                    </p:anim>
                                    <p:anim calcmode="lin" valueType="num">
                                      <p:cBhvr additive="base">
                                        <p:cTn id="26" dur="500" fill="hold"/>
                                        <p:tgtEl>
                                          <p:spTgt spid="21095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0952"/>
                                        </p:tgtEl>
                                        <p:attrNameLst>
                                          <p:attrName>style.visibility</p:attrName>
                                        </p:attrNameLst>
                                      </p:cBhvr>
                                      <p:to>
                                        <p:strVal val="visible"/>
                                      </p:to>
                                    </p:set>
                                    <p:anim calcmode="lin" valueType="num">
                                      <p:cBhvr additive="base">
                                        <p:cTn id="31" dur="500" fill="hold"/>
                                        <p:tgtEl>
                                          <p:spTgt spid="210952"/>
                                        </p:tgtEl>
                                        <p:attrNameLst>
                                          <p:attrName>ppt_x</p:attrName>
                                        </p:attrNameLst>
                                      </p:cBhvr>
                                      <p:tavLst>
                                        <p:tav tm="0">
                                          <p:val>
                                            <p:strVal val="#ppt_x"/>
                                          </p:val>
                                        </p:tav>
                                        <p:tav tm="100000">
                                          <p:val>
                                            <p:strVal val="#ppt_x"/>
                                          </p:val>
                                        </p:tav>
                                      </p:tavLst>
                                    </p:anim>
                                    <p:anim calcmode="lin" valueType="num">
                                      <p:cBhvr additive="base">
                                        <p:cTn id="32" dur="500" fill="hold"/>
                                        <p:tgtEl>
                                          <p:spTgt spid="21095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0953"/>
                                        </p:tgtEl>
                                        <p:attrNameLst>
                                          <p:attrName>style.visibility</p:attrName>
                                        </p:attrNameLst>
                                      </p:cBhvr>
                                      <p:to>
                                        <p:strVal val="visible"/>
                                      </p:to>
                                    </p:set>
                                    <p:anim calcmode="lin" valueType="num">
                                      <p:cBhvr additive="base">
                                        <p:cTn id="37" dur="500" fill="hold"/>
                                        <p:tgtEl>
                                          <p:spTgt spid="210953"/>
                                        </p:tgtEl>
                                        <p:attrNameLst>
                                          <p:attrName>ppt_x</p:attrName>
                                        </p:attrNameLst>
                                      </p:cBhvr>
                                      <p:tavLst>
                                        <p:tav tm="0">
                                          <p:val>
                                            <p:strVal val="#ppt_x"/>
                                          </p:val>
                                        </p:tav>
                                        <p:tav tm="100000">
                                          <p:val>
                                            <p:strVal val="#ppt_x"/>
                                          </p:val>
                                        </p:tav>
                                      </p:tavLst>
                                    </p:anim>
                                    <p:anim calcmode="lin" valueType="num">
                                      <p:cBhvr additive="base">
                                        <p:cTn id="38" dur="500" fill="hold"/>
                                        <p:tgtEl>
                                          <p:spTgt spid="2109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p:bldP spid="210949" grpId="0"/>
      <p:bldP spid="210950" grpId="0"/>
      <p:bldP spid="210951" grpId="0"/>
      <p:bldP spid="210952" grpId="0"/>
      <p:bldP spid="21095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a:extLst>
              <a:ext uri="{FF2B5EF4-FFF2-40B4-BE49-F238E27FC236}">
                <a16:creationId xmlns:a16="http://schemas.microsoft.com/office/drawing/2014/main" id="{DF8B97EB-478F-1747-B51A-7F56CE1A35E6}"/>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D4A4CBBF-BDC0-8F4B-A9E8-C658DB4FA683}"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54</a:t>
            </a:fld>
            <a:endParaRPr lang="en-US" altLang="zh-CN" sz="1200" b="0">
              <a:latin typeface="Arial Black"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7D56321C-20AB-AB4B-B9D2-C6FC309A6FD2}"/>
              </a:ext>
            </a:extLst>
          </p:cNvPr>
          <p:cNvSpPr>
            <a:spLocks noGrp="1" noChangeArrowheads="1"/>
          </p:cNvSpPr>
          <p:nvPr>
            <p:ph type="title"/>
          </p:nvPr>
        </p:nvSpPr>
        <p:spPr>
          <a:xfrm>
            <a:off x="1166813" y="-26988"/>
            <a:ext cx="8229600" cy="1143001"/>
          </a:xfrm>
        </p:spPr>
        <p:txBody>
          <a:bodyPr/>
          <a:lstStyle/>
          <a:p>
            <a:pPr eaLnBrk="1" hangingPunct="1"/>
            <a:r>
              <a:rPr lang="zh-CN" altLang="en-US" dirty="0">
                <a:latin typeface="Times New Roman" panose="02020603050405020304" pitchFamily="18" charset="0"/>
              </a:rPr>
              <a:t>合式公式的层次</a:t>
            </a:r>
            <a:r>
              <a:rPr lang="zh-CN" altLang="en-US" dirty="0"/>
              <a:t> </a:t>
            </a:r>
          </a:p>
        </p:txBody>
      </p:sp>
      <p:sp>
        <p:nvSpPr>
          <p:cNvPr id="66564" name="Rectangle 3">
            <a:extLst>
              <a:ext uri="{FF2B5EF4-FFF2-40B4-BE49-F238E27FC236}">
                <a16:creationId xmlns:a16="http://schemas.microsoft.com/office/drawing/2014/main" id="{10A58942-D176-744C-89CD-D94AC50C75F6}"/>
              </a:ext>
            </a:extLst>
          </p:cNvPr>
          <p:cNvSpPr>
            <a:spLocks noGrp="1" noChangeArrowheads="1"/>
          </p:cNvSpPr>
          <p:nvPr>
            <p:ph type="body" idx="1"/>
          </p:nvPr>
        </p:nvSpPr>
        <p:spPr>
          <a:xfrm>
            <a:off x="611188" y="1341438"/>
            <a:ext cx="7921625" cy="5256212"/>
          </a:xfrm>
        </p:spPr>
        <p:txBody>
          <a:bodyPr/>
          <a:lstStyle/>
          <a:p>
            <a:pPr algn="just" eaLnBrk="1" hangingPunct="1">
              <a:lnSpc>
                <a:spcPct val="90000"/>
              </a:lnSpc>
              <a:buFont typeface="Wingdings" pitchFamily="2" charset="2"/>
              <a:buNone/>
            </a:pPr>
            <a:r>
              <a:rPr lang="zh-CN" altLang="en-US">
                <a:solidFill>
                  <a:srgbClr val="FF0000"/>
                </a:solidFill>
              </a:rPr>
              <a:t>定义</a:t>
            </a:r>
            <a:r>
              <a:rPr lang="zh-CN" altLang="en-US"/>
              <a:t> </a:t>
            </a:r>
          </a:p>
          <a:p>
            <a:pPr algn="just" eaLnBrk="1" hangingPunct="1">
              <a:lnSpc>
                <a:spcPct val="90000"/>
              </a:lnSpc>
              <a:buFont typeface="Wingdings" pitchFamily="2" charset="2"/>
              <a:buNone/>
            </a:pPr>
            <a:r>
              <a:rPr lang="en-US" altLang="zh-CN"/>
              <a:t>(1) </a:t>
            </a:r>
            <a:r>
              <a:rPr lang="zh-CN" altLang="en-US"/>
              <a:t>若公式</a:t>
            </a:r>
            <a:r>
              <a:rPr lang="en-US" altLang="zh-CN" i="1"/>
              <a:t>A</a:t>
            </a:r>
            <a:r>
              <a:rPr lang="zh-CN" altLang="en-US"/>
              <a:t>是单个的命题变项</a:t>
            </a:r>
            <a:r>
              <a:rPr lang="en-US" altLang="zh-CN"/>
              <a:t>, </a:t>
            </a:r>
            <a:r>
              <a:rPr lang="zh-CN" altLang="en-US"/>
              <a:t>则称</a:t>
            </a:r>
            <a:r>
              <a:rPr lang="en-US" altLang="zh-CN" i="1"/>
              <a:t>A</a:t>
            </a:r>
            <a:r>
              <a:rPr lang="zh-CN" altLang="en-US"/>
              <a:t>为</a:t>
            </a:r>
            <a:r>
              <a:rPr lang="en-US" altLang="zh-CN"/>
              <a:t>0</a:t>
            </a:r>
            <a:r>
              <a:rPr lang="zh-CN" altLang="en-US"/>
              <a:t>层公式</a:t>
            </a:r>
            <a:r>
              <a:rPr lang="en-US" altLang="zh-CN"/>
              <a:t>.</a:t>
            </a:r>
          </a:p>
          <a:p>
            <a:pPr algn="just" eaLnBrk="1" hangingPunct="1">
              <a:lnSpc>
                <a:spcPct val="90000"/>
              </a:lnSpc>
              <a:buFont typeface="Wingdings" pitchFamily="2" charset="2"/>
              <a:buNone/>
            </a:pPr>
            <a:r>
              <a:rPr lang="en-US" altLang="zh-CN"/>
              <a:t>(2) </a:t>
            </a:r>
            <a:r>
              <a:rPr lang="zh-CN" altLang="en-US"/>
              <a:t>称</a:t>
            </a:r>
            <a:r>
              <a:rPr lang="en-US" altLang="zh-CN" i="1"/>
              <a:t>A</a:t>
            </a:r>
            <a:r>
              <a:rPr lang="zh-CN" altLang="en-US"/>
              <a:t>是</a:t>
            </a:r>
            <a:r>
              <a:rPr lang="en-US" altLang="zh-CN" i="1"/>
              <a:t>n</a:t>
            </a:r>
            <a:r>
              <a:rPr lang="en-US" altLang="zh-CN"/>
              <a:t>+1(</a:t>
            </a:r>
            <a:r>
              <a:rPr lang="en-US" altLang="zh-CN" i="1"/>
              <a:t>n</a:t>
            </a:r>
            <a:r>
              <a:rPr lang="en-US" altLang="zh-CN"/>
              <a:t>≥0)</a:t>
            </a:r>
            <a:r>
              <a:rPr lang="zh-CN" altLang="en-US"/>
              <a:t>层公式是指下面情况之一：</a:t>
            </a:r>
          </a:p>
          <a:p>
            <a:pPr algn="just" eaLnBrk="1" hangingPunct="1">
              <a:lnSpc>
                <a:spcPct val="90000"/>
              </a:lnSpc>
              <a:buFont typeface="Wingdings" pitchFamily="2" charset="2"/>
              <a:buNone/>
            </a:pPr>
            <a:r>
              <a:rPr lang="zh-CN" altLang="en-US"/>
              <a:t>     </a:t>
            </a:r>
            <a:r>
              <a:rPr lang="en-US" altLang="zh-CN"/>
              <a:t>(</a:t>
            </a:r>
            <a:r>
              <a:rPr lang="en-US" altLang="zh-CN" i="1"/>
              <a:t>a</a:t>
            </a:r>
            <a:r>
              <a:rPr lang="en-US" altLang="zh-CN"/>
              <a:t>) </a:t>
            </a:r>
            <a:r>
              <a:rPr lang="en-US" altLang="zh-CN" i="1"/>
              <a:t>A</a:t>
            </a:r>
            <a:r>
              <a:rPr lang="en-US" altLang="zh-CN"/>
              <a:t>=</a:t>
            </a:r>
            <a:r>
              <a:rPr lang="en-US" altLang="zh-CN">
                <a:sym typeface="Symbol" pitchFamily="2" charset="2"/>
              </a:rPr>
              <a:t></a:t>
            </a:r>
            <a:r>
              <a:rPr lang="en-US" altLang="zh-CN" i="1"/>
              <a:t>B</a:t>
            </a:r>
            <a:r>
              <a:rPr lang="en-US" altLang="zh-CN"/>
              <a:t>, </a:t>
            </a:r>
            <a:r>
              <a:rPr lang="en-US" altLang="zh-CN" i="1"/>
              <a:t>B</a:t>
            </a:r>
            <a:r>
              <a:rPr lang="zh-CN" altLang="en-US"/>
              <a:t>是</a:t>
            </a:r>
            <a:r>
              <a:rPr lang="en-US" altLang="zh-CN" i="1"/>
              <a:t>n</a:t>
            </a:r>
            <a:r>
              <a:rPr lang="zh-CN" altLang="en-US"/>
              <a:t>层公式；</a:t>
            </a:r>
          </a:p>
          <a:p>
            <a:pPr algn="just" eaLnBrk="1" hangingPunct="1">
              <a:lnSpc>
                <a:spcPct val="90000"/>
              </a:lnSpc>
              <a:buFont typeface="Wingdings" pitchFamily="2" charset="2"/>
              <a:buNone/>
            </a:pPr>
            <a:r>
              <a:rPr lang="zh-CN" altLang="en-US"/>
              <a:t>     </a:t>
            </a:r>
            <a:r>
              <a:rPr lang="en-US" altLang="zh-CN"/>
              <a:t>(</a:t>
            </a:r>
            <a:r>
              <a:rPr lang="en-US" altLang="zh-CN" i="1"/>
              <a:t>b</a:t>
            </a:r>
            <a:r>
              <a:rPr lang="en-US" altLang="zh-CN"/>
              <a:t>) </a:t>
            </a:r>
            <a:r>
              <a:rPr lang="en-US" altLang="zh-CN" i="1"/>
              <a:t>A</a:t>
            </a:r>
            <a:r>
              <a:rPr lang="en-US" altLang="zh-CN"/>
              <a:t>=</a:t>
            </a:r>
            <a:r>
              <a:rPr lang="en-US" altLang="zh-CN" i="1"/>
              <a:t>B</a:t>
            </a:r>
            <a:r>
              <a:rPr lang="en-US" altLang="zh-CN">
                <a:sym typeface="Symbol" pitchFamily="2" charset="2"/>
              </a:rPr>
              <a:t></a:t>
            </a:r>
            <a:r>
              <a:rPr lang="en-US" altLang="zh-CN" i="1"/>
              <a:t>C</a:t>
            </a:r>
            <a:r>
              <a:rPr lang="en-US" altLang="zh-CN"/>
              <a:t>, </a:t>
            </a:r>
            <a:r>
              <a:rPr lang="zh-CN" altLang="en-US"/>
              <a:t>其中</a:t>
            </a:r>
            <a:r>
              <a:rPr lang="en-US" altLang="zh-CN" i="1"/>
              <a:t>B</a:t>
            </a:r>
            <a:r>
              <a:rPr lang="en-US" altLang="zh-CN"/>
              <a:t>,</a:t>
            </a:r>
            <a:r>
              <a:rPr lang="en-US" altLang="zh-CN" i="1"/>
              <a:t>C</a:t>
            </a:r>
            <a:r>
              <a:rPr lang="zh-CN" altLang="en-US"/>
              <a:t>分别为</a:t>
            </a:r>
            <a:r>
              <a:rPr lang="en-US" altLang="zh-CN" i="1"/>
              <a:t>i</a:t>
            </a:r>
            <a:r>
              <a:rPr lang="zh-CN" altLang="en-US"/>
              <a:t>层和</a:t>
            </a:r>
            <a:r>
              <a:rPr lang="en-US" altLang="zh-CN" i="1"/>
              <a:t>j</a:t>
            </a:r>
            <a:r>
              <a:rPr lang="zh-CN" altLang="en-US"/>
              <a:t>层公式，且</a:t>
            </a:r>
          </a:p>
          <a:p>
            <a:pPr algn="just" eaLnBrk="1" hangingPunct="1">
              <a:lnSpc>
                <a:spcPct val="90000"/>
              </a:lnSpc>
              <a:buFont typeface="Wingdings" pitchFamily="2" charset="2"/>
              <a:buNone/>
            </a:pPr>
            <a:r>
              <a:rPr lang="zh-CN" altLang="en-US" i="1"/>
              <a:t>           </a:t>
            </a:r>
            <a:r>
              <a:rPr lang="en-US" altLang="zh-CN" i="1"/>
              <a:t>n</a:t>
            </a:r>
            <a:r>
              <a:rPr lang="en-US" altLang="zh-CN"/>
              <a:t>=max(</a:t>
            </a:r>
            <a:r>
              <a:rPr lang="en-US" altLang="zh-CN" i="1"/>
              <a:t>i</a:t>
            </a:r>
            <a:r>
              <a:rPr lang="en-US" altLang="zh-CN"/>
              <a:t>, </a:t>
            </a:r>
            <a:r>
              <a:rPr lang="en-US" altLang="zh-CN" i="1"/>
              <a:t>j</a:t>
            </a:r>
            <a:r>
              <a:rPr lang="en-US" altLang="zh-CN"/>
              <a:t>)</a:t>
            </a:r>
            <a:r>
              <a:rPr lang="zh-CN" altLang="en-US"/>
              <a:t>；</a:t>
            </a:r>
          </a:p>
          <a:p>
            <a:pPr algn="just" eaLnBrk="1" hangingPunct="1">
              <a:lnSpc>
                <a:spcPct val="90000"/>
              </a:lnSpc>
              <a:buFont typeface="Wingdings" pitchFamily="2" charset="2"/>
              <a:buNone/>
            </a:pPr>
            <a:r>
              <a:rPr lang="zh-CN" altLang="en-US"/>
              <a:t>     </a:t>
            </a:r>
            <a:r>
              <a:rPr lang="en-US" altLang="zh-CN"/>
              <a:t>(</a:t>
            </a:r>
            <a:r>
              <a:rPr lang="en-US" altLang="zh-CN" i="1"/>
              <a:t>c</a:t>
            </a:r>
            <a:r>
              <a:rPr lang="en-US" altLang="zh-CN"/>
              <a:t>) </a:t>
            </a:r>
            <a:r>
              <a:rPr lang="en-US" altLang="zh-CN" i="1"/>
              <a:t>A</a:t>
            </a:r>
            <a:r>
              <a:rPr lang="en-US" altLang="zh-CN"/>
              <a:t>=</a:t>
            </a:r>
            <a:r>
              <a:rPr lang="en-US" altLang="zh-CN" i="1"/>
              <a:t>B</a:t>
            </a:r>
            <a:r>
              <a:rPr lang="en-US" altLang="zh-CN">
                <a:sym typeface="Symbol" pitchFamily="2" charset="2"/>
              </a:rPr>
              <a:t></a:t>
            </a:r>
            <a:r>
              <a:rPr lang="en-US" altLang="zh-CN" i="1"/>
              <a:t>C</a:t>
            </a:r>
            <a:r>
              <a:rPr lang="en-US" altLang="zh-CN"/>
              <a:t>, </a:t>
            </a:r>
            <a:r>
              <a:rPr lang="zh-CN" altLang="en-US"/>
              <a:t>其中</a:t>
            </a:r>
            <a:r>
              <a:rPr lang="en-US" altLang="zh-CN" i="1"/>
              <a:t>B</a:t>
            </a:r>
            <a:r>
              <a:rPr lang="en-US" altLang="zh-CN"/>
              <a:t>,</a:t>
            </a:r>
            <a:r>
              <a:rPr lang="en-US" altLang="zh-CN" i="1"/>
              <a:t>C</a:t>
            </a:r>
            <a:r>
              <a:rPr lang="zh-CN" altLang="en-US"/>
              <a:t>的层次及</a:t>
            </a:r>
            <a:r>
              <a:rPr lang="en-US" altLang="zh-CN" i="1"/>
              <a:t>n</a:t>
            </a:r>
            <a:r>
              <a:rPr lang="zh-CN" altLang="en-US"/>
              <a:t>同</a:t>
            </a:r>
            <a:r>
              <a:rPr lang="en-US" altLang="zh-CN"/>
              <a:t>(</a:t>
            </a:r>
            <a:r>
              <a:rPr lang="en-US" altLang="zh-CN" i="1"/>
              <a:t>b</a:t>
            </a:r>
            <a:r>
              <a:rPr lang="en-US" altLang="zh-CN"/>
              <a:t>)</a:t>
            </a:r>
            <a:r>
              <a:rPr lang="zh-CN" altLang="en-US"/>
              <a:t>；</a:t>
            </a:r>
          </a:p>
          <a:p>
            <a:pPr algn="just" eaLnBrk="1" hangingPunct="1">
              <a:lnSpc>
                <a:spcPct val="90000"/>
              </a:lnSpc>
              <a:buFont typeface="Wingdings" pitchFamily="2" charset="2"/>
              <a:buNone/>
            </a:pPr>
            <a:r>
              <a:rPr lang="zh-CN" altLang="en-US"/>
              <a:t>     </a:t>
            </a:r>
            <a:r>
              <a:rPr lang="en-US" altLang="zh-CN"/>
              <a:t>(</a:t>
            </a:r>
            <a:r>
              <a:rPr lang="en-US" altLang="zh-CN" i="1"/>
              <a:t>d</a:t>
            </a:r>
            <a:r>
              <a:rPr lang="en-US" altLang="zh-CN"/>
              <a:t>) </a:t>
            </a:r>
            <a:r>
              <a:rPr lang="en-US" altLang="zh-CN" i="1"/>
              <a:t>A</a:t>
            </a:r>
            <a:r>
              <a:rPr lang="en-US" altLang="zh-CN"/>
              <a:t>=</a:t>
            </a:r>
            <a:r>
              <a:rPr lang="en-US" altLang="zh-CN" i="1"/>
              <a:t>B</a:t>
            </a:r>
            <a:r>
              <a:rPr lang="en-US" altLang="zh-CN">
                <a:sym typeface="Symbol" pitchFamily="2" charset="2"/>
              </a:rPr>
              <a:t></a:t>
            </a:r>
            <a:r>
              <a:rPr lang="en-US" altLang="zh-CN" i="1"/>
              <a:t>C</a:t>
            </a:r>
            <a:r>
              <a:rPr lang="en-US" altLang="zh-CN"/>
              <a:t>, </a:t>
            </a:r>
            <a:r>
              <a:rPr lang="zh-CN" altLang="en-US"/>
              <a:t>其中</a:t>
            </a:r>
            <a:r>
              <a:rPr lang="en-US" altLang="zh-CN" i="1"/>
              <a:t>B</a:t>
            </a:r>
            <a:r>
              <a:rPr lang="en-US" altLang="zh-CN"/>
              <a:t>,</a:t>
            </a:r>
            <a:r>
              <a:rPr lang="en-US" altLang="zh-CN" i="1"/>
              <a:t>C</a:t>
            </a:r>
            <a:r>
              <a:rPr lang="zh-CN" altLang="en-US"/>
              <a:t>的层次及</a:t>
            </a:r>
            <a:r>
              <a:rPr lang="en-US" altLang="zh-CN" i="1"/>
              <a:t>n</a:t>
            </a:r>
            <a:r>
              <a:rPr lang="zh-CN" altLang="en-US"/>
              <a:t>同</a:t>
            </a:r>
            <a:r>
              <a:rPr lang="en-US" altLang="zh-CN"/>
              <a:t>(</a:t>
            </a:r>
            <a:r>
              <a:rPr lang="en-US" altLang="zh-CN" i="1"/>
              <a:t>b</a:t>
            </a:r>
            <a:r>
              <a:rPr lang="en-US" altLang="zh-CN"/>
              <a:t>)</a:t>
            </a:r>
            <a:r>
              <a:rPr lang="zh-CN" altLang="en-US"/>
              <a:t>；</a:t>
            </a:r>
          </a:p>
          <a:p>
            <a:pPr algn="just" eaLnBrk="1" hangingPunct="1">
              <a:lnSpc>
                <a:spcPct val="90000"/>
              </a:lnSpc>
              <a:buFont typeface="Wingdings" pitchFamily="2" charset="2"/>
              <a:buNone/>
            </a:pPr>
            <a:r>
              <a:rPr lang="zh-CN" altLang="en-US"/>
              <a:t>     </a:t>
            </a:r>
            <a:r>
              <a:rPr lang="en-US" altLang="zh-CN"/>
              <a:t>(</a:t>
            </a:r>
            <a:r>
              <a:rPr lang="en-US" altLang="zh-CN" i="1"/>
              <a:t>e</a:t>
            </a:r>
            <a:r>
              <a:rPr lang="en-US" altLang="zh-CN"/>
              <a:t>) </a:t>
            </a:r>
            <a:r>
              <a:rPr lang="en-US" altLang="zh-CN" i="1"/>
              <a:t>A</a:t>
            </a:r>
            <a:r>
              <a:rPr lang="en-US" altLang="zh-CN"/>
              <a:t>=</a:t>
            </a:r>
            <a:r>
              <a:rPr lang="en-US" altLang="zh-CN" i="1"/>
              <a:t>B</a:t>
            </a:r>
            <a:r>
              <a:rPr lang="en-US" altLang="zh-CN">
                <a:sym typeface="Symbol" pitchFamily="2" charset="2"/>
              </a:rPr>
              <a:t></a:t>
            </a:r>
            <a:r>
              <a:rPr lang="en-US" altLang="zh-CN" i="1"/>
              <a:t>C</a:t>
            </a:r>
            <a:r>
              <a:rPr lang="en-US" altLang="zh-CN"/>
              <a:t>, </a:t>
            </a:r>
            <a:r>
              <a:rPr lang="zh-CN" altLang="en-US"/>
              <a:t>其中</a:t>
            </a:r>
            <a:r>
              <a:rPr lang="en-US" altLang="zh-CN" i="1"/>
              <a:t>B</a:t>
            </a:r>
            <a:r>
              <a:rPr lang="en-US" altLang="zh-CN"/>
              <a:t>,</a:t>
            </a:r>
            <a:r>
              <a:rPr lang="en-US" altLang="zh-CN" i="1"/>
              <a:t>C</a:t>
            </a:r>
            <a:r>
              <a:rPr lang="zh-CN" altLang="en-US"/>
              <a:t>的层次及</a:t>
            </a:r>
            <a:r>
              <a:rPr lang="en-US" altLang="zh-CN" i="1"/>
              <a:t>n</a:t>
            </a:r>
            <a:r>
              <a:rPr lang="zh-CN" altLang="en-US"/>
              <a:t>同</a:t>
            </a:r>
            <a:r>
              <a:rPr lang="en-US" altLang="zh-CN"/>
              <a:t>(</a:t>
            </a:r>
            <a:r>
              <a:rPr lang="en-US" altLang="zh-CN" i="1"/>
              <a:t>b</a:t>
            </a:r>
            <a:r>
              <a:rPr lang="en-US" altLang="zh-CN"/>
              <a:t>). </a:t>
            </a:r>
          </a:p>
          <a:p>
            <a:pPr algn="just" eaLnBrk="1" hangingPunct="1">
              <a:lnSpc>
                <a:spcPct val="90000"/>
              </a:lnSpc>
              <a:buFont typeface="Wingdings" pitchFamily="2" charset="2"/>
              <a:buNone/>
            </a:pPr>
            <a:r>
              <a:rPr lang="en-US" altLang="zh-CN"/>
              <a:t>(3) </a:t>
            </a:r>
            <a:r>
              <a:rPr lang="zh-CN" altLang="en-US"/>
              <a:t>若公式</a:t>
            </a:r>
            <a:r>
              <a:rPr lang="en-US" altLang="zh-CN" i="1"/>
              <a:t>A</a:t>
            </a:r>
            <a:r>
              <a:rPr lang="zh-CN" altLang="en-US"/>
              <a:t>的层次为</a:t>
            </a:r>
            <a:r>
              <a:rPr lang="en-US" altLang="zh-CN" i="1"/>
              <a:t>k</a:t>
            </a:r>
            <a:r>
              <a:rPr lang="en-US" altLang="zh-CN"/>
              <a:t>,</a:t>
            </a:r>
            <a:r>
              <a:rPr lang="zh-CN" altLang="en-US"/>
              <a:t>则称</a:t>
            </a:r>
            <a:r>
              <a:rPr lang="en-US" altLang="zh-CN" i="1"/>
              <a:t>A</a:t>
            </a:r>
            <a:r>
              <a:rPr lang="zh-CN" altLang="en-US"/>
              <a:t>是</a:t>
            </a:r>
            <a:r>
              <a:rPr lang="en-US" altLang="zh-CN" i="1"/>
              <a:t>k</a:t>
            </a:r>
            <a:r>
              <a:rPr lang="zh-CN" altLang="en-US"/>
              <a:t>层公式</a:t>
            </a:r>
            <a:r>
              <a:rPr lang="en-US" altLang="zh-CN"/>
              <a:t>.</a:t>
            </a:r>
          </a:p>
        </p:txBody>
      </p:sp>
    </p:spTree>
    <p:extLst>
      <p:ext uri="{BB962C8B-B14F-4D97-AF65-F5344CB8AC3E}">
        <p14:creationId xmlns:p14="http://schemas.microsoft.com/office/powerpoint/2010/main" val="2293217084"/>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a:extLst>
              <a:ext uri="{FF2B5EF4-FFF2-40B4-BE49-F238E27FC236}">
                <a16:creationId xmlns:a16="http://schemas.microsoft.com/office/drawing/2014/main" id="{93D6FE69-AB9B-D742-A425-009256F7DCC7}"/>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C4CB01B7-D020-B04A-BDF6-493EA484D85C}"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55</a:t>
            </a:fld>
            <a:endParaRPr lang="en-US" altLang="zh-CN" sz="1200" b="0">
              <a:latin typeface="Arial Black"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588F47FD-ADF8-3F4A-BE5A-715380E9B24C}"/>
              </a:ext>
            </a:extLst>
          </p:cNvPr>
          <p:cNvSpPr>
            <a:spLocks noGrp="1" noChangeArrowheads="1"/>
          </p:cNvSpPr>
          <p:nvPr>
            <p:ph type="title"/>
          </p:nvPr>
        </p:nvSpPr>
        <p:spPr>
          <a:xfrm>
            <a:off x="1095375" y="-26988"/>
            <a:ext cx="8229600" cy="1143001"/>
          </a:xfrm>
        </p:spPr>
        <p:txBody>
          <a:bodyPr/>
          <a:lstStyle/>
          <a:p>
            <a:pPr eaLnBrk="1" hangingPunct="1"/>
            <a:r>
              <a:rPr lang="zh-CN" altLang="en-US" dirty="0">
                <a:latin typeface="Times New Roman" panose="02020603050405020304" pitchFamily="18" charset="0"/>
              </a:rPr>
              <a:t>合式公式的层次</a:t>
            </a:r>
            <a:endParaRPr lang="en-US" altLang="zh-CN" dirty="0">
              <a:latin typeface="Times New Roman" panose="02020603050405020304" pitchFamily="18" charset="0"/>
            </a:endParaRPr>
          </a:p>
        </p:txBody>
      </p:sp>
      <p:sp>
        <p:nvSpPr>
          <p:cNvPr id="67588" name="Rectangle 3">
            <a:extLst>
              <a:ext uri="{FF2B5EF4-FFF2-40B4-BE49-F238E27FC236}">
                <a16:creationId xmlns:a16="http://schemas.microsoft.com/office/drawing/2014/main" id="{361BCC64-57B7-A946-A89D-E2043727010D}"/>
              </a:ext>
            </a:extLst>
          </p:cNvPr>
          <p:cNvSpPr>
            <a:spLocks noGrp="1" noChangeArrowheads="1"/>
          </p:cNvSpPr>
          <p:nvPr>
            <p:ph type="body" idx="1"/>
          </p:nvPr>
        </p:nvSpPr>
        <p:spPr>
          <a:xfrm>
            <a:off x="684213" y="1773238"/>
            <a:ext cx="7200900" cy="3673475"/>
          </a:xfrm>
        </p:spPr>
        <p:txBody>
          <a:bodyPr/>
          <a:lstStyle/>
          <a:p>
            <a:pPr eaLnBrk="1" hangingPunct="1">
              <a:buFont typeface="Wingdings" pitchFamily="2" charset="2"/>
              <a:buNone/>
            </a:pPr>
            <a:r>
              <a:rPr lang="en-US" altLang="zh-CN"/>
              <a:t>  </a:t>
            </a:r>
            <a:r>
              <a:rPr lang="zh-CN" altLang="en-US"/>
              <a:t>例如  公式</a:t>
            </a:r>
          </a:p>
          <a:p>
            <a:pPr eaLnBrk="1" hangingPunct="1">
              <a:buFont typeface="Wingdings" pitchFamily="2" charset="2"/>
              <a:buNone/>
            </a:pPr>
            <a:r>
              <a:rPr lang="zh-CN" altLang="en-US" i="1"/>
              <a:t>         </a:t>
            </a:r>
            <a:r>
              <a:rPr lang="en-US" altLang="zh-CN" i="1"/>
              <a:t>p                                            </a:t>
            </a:r>
            <a:r>
              <a:rPr lang="en-US" altLang="zh-CN"/>
              <a:t>0</a:t>
            </a:r>
            <a:r>
              <a:rPr lang="zh-CN" altLang="en-US"/>
              <a:t>层</a:t>
            </a:r>
          </a:p>
          <a:p>
            <a:pPr eaLnBrk="1" hangingPunct="1">
              <a:buFont typeface="Wingdings" pitchFamily="2" charset="2"/>
              <a:buNone/>
            </a:pPr>
            <a:r>
              <a:rPr lang="zh-CN" altLang="en-US" i="1"/>
              <a:t>      </a:t>
            </a:r>
            <a:r>
              <a:rPr lang="zh-CN" altLang="en-US">
                <a:sym typeface="Symbol" pitchFamily="2" charset="2"/>
              </a:rPr>
              <a:t></a:t>
            </a:r>
            <a:r>
              <a:rPr lang="en-US" altLang="zh-CN" i="1"/>
              <a:t>p</a:t>
            </a:r>
            <a:r>
              <a:rPr lang="en-US" altLang="zh-CN"/>
              <a:t>                                            1</a:t>
            </a:r>
            <a:r>
              <a:rPr lang="zh-CN" altLang="en-US"/>
              <a:t>层</a:t>
            </a:r>
          </a:p>
          <a:p>
            <a:pPr eaLnBrk="1" hangingPunct="1">
              <a:buFont typeface="Wingdings" pitchFamily="2" charset="2"/>
              <a:buNone/>
            </a:pPr>
            <a:r>
              <a:rPr lang="zh-CN" altLang="en-US" i="1"/>
              <a:t>      </a:t>
            </a:r>
            <a:r>
              <a:rPr lang="zh-CN" altLang="en-US">
                <a:sym typeface="Symbol" pitchFamily="2" charset="2"/>
              </a:rPr>
              <a:t></a:t>
            </a:r>
            <a:r>
              <a:rPr lang="en-US" altLang="zh-CN" i="1"/>
              <a:t>p</a:t>
            </a:r>
            <a:r>
              <a:rPr lang="en-US" altLang="zh-CN">
                <a:sym typeface="Symbol" pitchFamily="2" charset="2"/>
              </a:rPr>
              <a:t></a:t>
            </a:r>
            <a:r>
              <a:rPr lang="en-US" altLang="zh-CN" i="1"/>
              <a:t>q</a:t>
            </a:r>
            <a:r>
              <a:rPr lang="en-US" altLang="zh-CN"/>
              <a:t>                                      2</a:t>
            </a:r>
            <a:r>
              <a:rPr lang="zh-CN" altLang="en-US"/>
              <a:t>层</a:t>
            </a:r>
          </a:p>
          <a:p>
            <a:pPr eaLnBrk="1" hangingPunct="1">
              <a:buFont typeface="Wingdings" pitchFamily="2" charset="2"/>
              <a:buNone/>
            </a:pPr>
            <a:r>
              <a:rPr lang="zh-CN" altLang="en-US">
                <a:sym typeface="Symbol" pitchFamily="2" charset="2"/>
              </a:rPr>
              <a:t>      </a:t>
            </a:r>
            <a:r>
              <a:rPr lang="en-US" altLang="zh-CN"/>
              <a:t>(</a:t>
            </a:r>
            <a:r>
              <a:rPr lang="en-US" altLang="zh-CN" i="1"/>
              <a:t>p</a:t>
            </a:r>
            <a:r>
              <a:rPr lang="en-US" altLang="zh-CN">
                <a:sym typeface="Symbol" pitchFamily="2" charset="2"/>
              </a:rPr>
              <a:t></a:t>
            </a:r>
            <a:r>
              <a:rPr lang="en-US" altLang="zh-CN" i="1"/>
              <a:t>q</a:t>
            </a:r>
            <a:r>
              <a:rPr lang="en-US" altLang="zh-CN"/>
              <a:t>)</a:t>
            </a:r>
            <a:r>
              <a:rPr lang="en-US" altLang="zh-CN">
                <a:sym typeface="Symbol" pitchFamily="2" charset="2"/>
              </a:rPr>
              <a:t></a:t>
            </a:r>
            <a:r>
              <a:rPr lang="en-US" altLang="zh-CN" i="1"/>
              <a:t>r</a:t>
            </a:r>
            <a:r>
              <a:rPr lang="en-US" altLang="zh-CN"/>
              <a:t>                              3</a:t>
            </a:r>
            <a:r>
              <a:rPr lang="zh-CN" altLang="en-US"/>
              <a:t>层</a:t>
            </a:r>
          </a:p>
          <a:p>
            <a:pPr eaLnBrk="1" hangingPunct="1">
              <a:buFont typeface="Wingdings" pitchFamily="2" charset="2"/>
              <a:buNone/>
            </a:pPr>
            <a:r>
              <a:rPr lang="zh-CN" altLang="en-US" i="1"/>
              <a:t>      </a:t>
            </a:r>
            <a:r>
              <a:rPr lang="en-US" altLang="zh-CN"/>
              <a:t>((</a:t>
            </a:r>
            <a:r>
              <a:rPr lang="en-US" altLang="zh-CN">
                <a:sym typeface="Symbol" pitchFamily="2" charset="2"/>
              </a:rPr>
              <a:t></a:t>
            </a:r>
            <a:r>
              <a:rPr lang="en-US" altLang="zh-CN" i="1"/>
              <a:t>p</a:t>
            </a:r>
            <a:r>
              <a:rPr lang="en-US" altLang="zh-CN">
                <a:sym typeface="Symbol" pitchFamily="2" charset="2"/>
              </a:rPr>
              <a:t></a:t>
            </a:r>
            <a:r>
              <a:rPr lang="en-US" altLang="zh-CN" i="1"/>
              <a:t>q</a:t>
            </a:r>
            <a:r>
              <a:rPr lang="en-US" altLang="zh-CN"/>
              <a:t>) </a:t>
            </a:r>
            <a:r>
              <a:rPr lang="en-US" altLang="zh-CN">
                <a:sym typeface="Symbol" pitchFamily="2" charset="2"/>
              </a:rPr>
              <a:t></a:t>
            </a:r>
            <a:r>
              <a:rPr lang="en-US" altLang="zh-CN" i="1"/>
              <a:t>r</a:t>
            </a:r>
            <a:r>
              <a:rPr lang="en-US" altLang="zh-CN"/>
              <a:t>)</a:t>
            </a:r>
            <a:r>
              <a:rPr lang="en-US" altLang="zh-CN">
                <a:sym typeface="Symbol" pitchFamily="2" charset="2"/>
              </a:rPr>
              <a:t></a:t>
            </a:r>
            <a:r>
              <a:rPr lang="en-US" altLang="zh-CN"/>
              <a:t>(</a:t>
            </a:r>
            <a:r>
              <a:rPr lang="en-US" altLang="zh-CN">
                <a:sym typeface="Symbol" pitchFamily="2" charset="2"/>
              </a:rPr>
              <a:t></a:t>
            </a:r>
            <a:r>
              <a:rPr lang="en-US" altLang="zh-CN" i="1"/>
              <a:t>r</a:t>
            </a:r>
            <a:r>
              <a:rPr lang="en-US" altLang="zh-CN">
                <a:sym typeface="Symbol" pitchFamily="2" charset="2"/>
              </a:rPr>
              <a:t></a:t>
            </a:r>
            <a:r>
              <a:rPr lang="en-US" altLang="zh-CN" i="1"/>
              <a:t>s</a:t>
            </a:r>
            <a:r>
              <a:rPr lang="en-US" altLang="zh-CN"/>
              <a:t>)            4</a:t>
            </a:r>
            <a:r>
              <a:rPr lang="zh-CN" altLang="en-US"/>
              <a:t>层</a:t>
            </a:r>
          </a:p>
        </p:txBody>
      </p:sp>
    </p:spTree>
    <p:extLst>
      <p:ext uri="{BB962C8B-B14F-4D97-AF65-F5344CB8AC3E}">
        <p14:creationId xmlns:p14="http://schemas.microsoft.com/office/powerpoint/2010/main" val="898179638"/>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09DD29F-451B-3547-80B2-628BD7612AD3}"/>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命题公式的赋值</a:t>
            </a:r>
          </a:p>
        </p:txBody>
      </p:sp>
      <p:sp>
        <p:nvSpPr>
          <p:cNvPr id="235523" name="Rectangle 3">
            <a:extLst>
              <a:ext uri="{FF2B5EF4-FFF2-40B4-BE49-F238E27FC236}">
                <a16:creationId xmlns:a16="http://schemas.microsoft.com/office/drawing/2014/main" id="{36B04F2D-9F13-4436-8A74-5B7ADD35E49A}"/>
              </a:ext>
            </a:extLst>
          </p:cNvPr>
          <p:cNvSpPr>
            <a:spLocks noGrp="1" noChangeArrowheads="1"/>
          </p:cNvSpPr>
          <p:nvPr>
            <p:ph type="body" idx="1"/>
          </p:nvPr>
        </p:nvSpPr>
        <p:spPr>
          <a:xfrm>
            <a:off x="466725" y="1412875"/>
            <a:ext cx="8137525" cy="4895850"/>
          </a:xfrm>
        </p:spPr>
        <p:txBody>
          <a:bodyPr/>
          <a:lstStyle/>
          <a:p>
            <a:pPr marL="0" indent="0" algn="just" eaLnBrk="1" hangingPunct="1">
              <a:buFont typeface="Wingdings" pitchFamily="2" charset="2"/>
              <a:buNone/>
            </a:pPr>
            <a:r>
              <a:rPr lang="zh-CN" altLang="en-US" dirty="0"/>
              <a:t>用命题常项替换公式</a:t>
            </a:r>
            <a:r>
              <a:rPr lang="en-US" altLang="zh-CN" dirty="0"/>
              <a:t>A</a:t>
            </a:r>
            <a:r>
              <a:rPr lang="zh-CN" altLang="en-US" dirty="0"/>
              <a:t>中的同一命题变项</a:t>
            </a:r>
            <a:r>
              <a:rPr lang="en-US" altLang="zh-CN" dirty="0"/>
              <a:t>,</a:t>
            </a:r>
            <a:r>
              <a:rPr lang="zh-CN" altLang="en-US" dirty="0"/>
              <a:t>称为</a:t>
            </a:r>
            <a:r>
              <a:rPr lang="zh-CN" altLang="en-US" dirty="0">
                <a:solidFill>
                  <a:srgbClr val="FF0000"/>
                </a:solidFill>
              </a:rPr>
              <a:t>解释</a:t>
            </a:r>
            <a:r>
              <a:rPr lang="en-US" altLang="zh-CN" dirty="0">
                <a:solidFill>
                  <a:srgbClr val="FF0000"/>
                </a:solidFill>
              </a:rPr>
              <a:t>.</a:t>
            </a:r>
          </a:p>
          <a:p>
            <a:pPr marL="0" indent="0" algn="just" eaLnBrk="1" hangingPunct="1"/>
            <a:r>
              <a:rPr lang="zh-CN" altLang="en-US" dirty="0"/>
              <a:t>  定义  给公式</a:t>
            </a:r>
            <a:r>
              <a:rPr lang="en-US" altLang="zh-CN" i="1" dirty="0"/>
              <a:t>A</a:t>
            </a:r>
            <a:r>
              <a:rPr lang="zh-CN" altLang="en-US" dirty="0"/>
              <a:t>中的所有命题变元 </a:t>
            </a:r>
            <a:r>
              <a:rPr lang="en-US" altLang="zh-CN" i="1" dirty="0"/>
              <a:t>p</a:t>
            </a:r>
            <a:r>
              <a:rPr lang="en-US" altLang="zh-CN" baseline="-30000" dirty="0"/>
              <a:t>1</a:t>
            </a:r>
            <a:r>
              <a:rPr lang="en-US" altLang="zh-CN" dirty="0"/>
              <a:t>, </a:t>
            </a:r>
            <a:r>
              <a:rPr lang="en-US" altLang="zh-CN" i="1" dirty="0"/>
              <a:t>p</a:t>
            </a:r>
            <a:r>
              <a:rPr lang="en-US" altLang="zh-CN" baseline="-30000" dirty="0"/>
              <a:t>2</a:t>
            </a:r>
            <a:r>
              <a:rPr lang="en-US" altLang="zh-CN" dirty="0"/>
              <a:t>, </a:t>
            </a:r>
            <a:r>
              <a:rPr lang="en-US" altLang="zh-CN" dirty="0">
                <a:latin typeface="Arial" panose="020B0604020202020204" pitchFamily="34" charset="0"/>
              </a:rPr>
              <a:t>…</a:t>
            </a:r>
            <a:r>
              <a:rPr lang="en-US" altLang="zh-CN" dirty="0"/>
              <a:t> , </a:t>
            </a:r>
            <a:r>
              <a:rPr lang="en-US" altLang="zh-CN" i="1" dirty="0" err="1"/>
              <a:t>p</a:t>
            </a:r>
            <a:r>
              <a:rPr lang="en-US" altLang="zh-CN" i="1" baseline="-30000" dirty="0" err="1"/>
              <a:t>n</a:t>
            </a:r>
            <a:r>
              <a:rPr lang="en-US" altLang="zh-CN" i="1" baseline="-30000" dirty="0"/>
              <a:t> </a:t>
            </a:r>
            <a:r>
              <a:rPr lang="zh-CN" altLang="en-US" dirty="0"/>
              <a:t>指</a:t>
            </a:r>
            <a:endParaRPr lang="en-US" altLang="zh-CN" dirty="0"/>
          </a:p>
          <a:p>
            <a:pPr marL="0" indent="0" algn="just" eaLnBrk="1" hangingPunct="1">
              <a:buFont typeface="Wingdings" pitchFamily="2" charset="2"/>
              <a:buNone/>
            </a:pPr>
            <a:r>
              <a:rPr lang="en-US" altLang="zh-CN" dirty="0"/>
              <a:t>              </a:t>
            </a:r>
            <a:r>
              <a:rPr lang="zh-CN" altLang="en-US" dirty="0"/>
              <a:t>定一组真值，称为对</a:t>
            </a:r>
            <a:r>
              <a:rPr lang="en-US" altLang="zh-CN" i="1" dirty="0"/>
              <a:t>A</a:t>
            </a:r>
            <a:r>
              <a:rPr lang="zh-CN" altLang="en-US" dirty="0"/>
              <a:t>的一个</a:t>
            </a:r>
            <a:r>
              <a:rPr lang="zh-CN" altLang="en-US" dirty="0">
                <a:solidFill>
                  <a:srgbClr val="FF0000"/>
                </a:solidFill>
              </a:rPr>
              <a:t>赋值</a:t>
            </a:r>
            <a:r>
              <a:rPr lang="zh-CN" altLang="en-US" dirty="0"/>
              <a:t>或</a:t>
            </a:r>
            <a:r>
              <a:rPr lang="zh-CN" altLang="en-US" dirty="0">
                <a:solidFill>
                  <a:srgbClr val="FF0000"/>
                </a:solidFill>
              </a:rPr>
              <a:t>解释</a:t>
            </a:r>
            <a:r>
              <a:rPr lang="en-US" altLang="zh-CN" dirty="0"/>
              <a:t>.</a:t>
            </a:r>
          </a:p>
          <a:p>
            <a:pPr marL="0" indent="0" algn="just" eaLnBrk="1" hangingPunct="1"/>
            <a:r>
              <a:rPr lang="zh-CN" altLang="en-US" dirty="0">
                <a:solidFill>
                  <a:srgbClr val="FF0000"/>
                </a:solidFill>
              </a:rPr>
              <a:t> 成真赋值</a:t>
            </a:r>
            <a:r>
              <a:rPr lang="en-US" altLang="zh-CN" dirty="0"/>
              <a:t>: </a:t>
            </a:r>
            <a:r>
              <a:rPr lang="zh-CN" altLang="en-US" dirty="0"/>
              <a:t>使公式为真的赋值</a:t>
            </a:r>
          </a:p>
          <a:p>
            <a:pPr marL="0" indent="0" algn="just" eaLnBrk="1" hangingPunct="1"/>
            <a:r>
              <a:rPr lang="zh-CN" altLang="en-US" dirty="0">
                <a:solidFill>
                  <a:srgbClr val="FF0000"/>
                </a:solidFill>
              </a:rPr>
              <a:t> 成假赋值</a:t>
            </a:r>
            <a:r>
              <a:rPr lang="en-US" altLang="zh-CN" dirty="0"/>
              <a:t>: </a:t>
            </a:r>
            <a:r>
              <a:rPr lang="zh-CN" altLang="en-US" dirty="0"/>
              <a:t>使公式为假的赋值</a:t>
            </a:r>
          </a:p>
          <a:p>
            <a:pPr marL="0" indent="0" algn="just" eaLnBrk="1" hangingPunct="1">
              <a:lnSpc>
                <a:spcPct val="100000"/>
              </a:lnSpc>
              <a:spcBef>
                <a:spcPct val="50000"/>
              </a:spcBef>
              <a:buFont typeface="Wingdings" pitchFamily="2" charset="2"/>
              <a:buNone/>
            </a:pPr>
            <a:r>
              <a:rPr lang="zh-CN" altLang="en-US" sz="2600" dirty="0"/>
              <a:t>例如，公式</a:t>
            </a:r>
            <a:r>
              <a:rPr lang="zh-CN" altLang="en-US" sz="2600" dirty="0">
                <a:sym typeface="Symbol" pitchFamily="2" charset="2"/>
              </a:rPr>
              <a:t></a:t>
            </a:r>
            <a:r>
              <a:rPr lang="en-US" altLang="zh-CN" sz="2600" i="1" dirty="0">
                <a:sym typeface="Symbol" pitchFamily="2" charset="2"/>
              </a:rPr>
              <a:t>p</a:t>
            </a:r>
            <a:r>
              <a:rPr lang="en-US" altLang="zh-CN" sz="2600" dirty="0">
                <a:sym typeface="Symbol" pitchFamily="2" charset="2"/>
              </a:rPr>
              <a:t>(</a:t>
            </a:r>
            <a:r>
              <a:rPr lang="en-US" altLang="zh-CN" sz="2600" i="1" dirty="0" err="1">
                <a:sym typeface="Symbol" pitchFamily="2" charset="2"/>
              </a:rPr>
              <a:t>q</a:t>
            </a:r>
            <a:r>
              <a:rPr lang="en-US" altLang="zh-CN" sz="2600" dirty="0" err="1">
                <a:sym typeface="Symbol" pitchFamily="2" charset="2"/>
              </a:rPr>
              <a:t>→</a:t>
            </a:r>
            <a:r>
              <a:rPr lang="en-US" altLang="zh-CN" sz="2600" i="1" dirty="0" err="1">
                <a:sym typeface="Symbol" pitchFamily="2" charset="2"/>
              </a:rPr>
              <a:t>r</a:t>
            </a:r>
            <a:r>
              <a:rPr lang="en-US" altLang="zh-CN" sz="2600" dirty="0">
                <a:sym typeface="Symbol" pitchFamily="2" charset="2"/>
              </a:rPr>
              <a:t>)</a:t>
            </a:r>
          </a:p>
          <a:p>
            <a:pPr marL="0" indent="0" algn="just" eaLnBrk="1" hangingPunct="1">
              <a:lnSpc>
                <a:spcPct val="100000"/>
              </a:lnSpc>
              <a:buFont typeface="Wingdings" pitchFamily="2" charset="2"/>
              <a:buNone/>
            </a:pPr>
            <a:r>
              <a:rPr lang="zh-CN" altLang="en-US" sz="2600" dirty="0">
                <a:sym typeface="Symbol" pitchFamily="2" charset="2"/>
              </a:rPr>
              <a:t>            </a:t>
            </a:r>
            <a:r>
              <a:rPr lang="en-US" altLang="zh-CN" sz="2600" dirty="0">
                <a:sym typeface="Symbol" pitchFamily="2" charset="2"/>
              </a:rPr>
              <a:t>010, 011</a:t>
            </a:r>
            <a:r>
              <a:rPr lang="zh-CN" altLang="en-US" sz="2600" dirty="0">
                <a:sym typeface="Symbol" pitchFamily="2" charset="2"/>
              </a:rPr>
              <a:t>都是成真赋值，</a:t>
            </a:r>
          </a:p>
          <a:p>
            <a:pPr marL="0" indent="0" algn="just" eaLnBrk="1" hangingPunct="1">
              <a:lnSpc>
                <a:spcPct val="100000"/>
              </a:lnSpc>
              <a:buFont typeface="Wingdings" pitchFamily="2" charset="2"/>
              <a:buNone/>
            </a:pPr>
            <a:r>
              <a:rPr lang="zh-CN" altLang="en-US" sz="2600" dirty="0">
                <a:sym typeface="Symbol" pitchFamily="2" charset="2"/>
              </a:rPr>
              <a:t>	</a:t>
            </a:r>
            <a:r>
              <a:rPr lang="en-US" altLang="zh-CN" sz="2600" dirty="0">
                <a:sym typeface="Symbol" pitchFamily="2" charset="2"/>
              </a:rPr>
              <a:t>110</a:t>
            </a:r>
            <a:r>
              <a:rPr lang="zh-CN" altLang="en-US" sz="2600" dirty="0">
                <a:sym typeface="Symbol" pitchFamily="2" charset="2"/>
              </a:rPr>
              <a:t>是成假赋值</a:t>
            </a:r>
            <a:r>
              <a:rPr lang="en-US" altLang="zh-CN" sz="2600" dirty="0">
                <a:sym typeface="Symbol" pitchFamily="2" charset="2"/>
              </a:rPr>
              <a:t>. </a:t>
            </a:r>
          </a:p>
          <a:p>
            <a:pPr marL="0" indent="0" algn="just" eaLnBrk="1" hangingPunct="1">
              <a:lnSpc>
                <a:spcPct val="100000"/>
              </a:lnSpc>
              <a:buFont typeface="Wingdings" pitchFamily="2" charset="2"/>
              <a:buNone/>
            </a:pPr>
            <a:r>
              <a:rPr lang="en-US" altLang="zh-CN" sz="2600" dirty="0">
                <a:sym typeface="Symbol" pitchFamily="2" charset="2"/>
              </a:rPr>
              <a:t>        </a:t>
            </a:r>
            <a:r>
              <a:rPr lang="zh-CN" altLang="en-US" sz="2600" dirty="0">
                <a:sym typeface="Symbol" pitchFamily="2" charset="2"/>
              </a:rPr>
              <a:t>（请自己写出所有的赋值情况）</a:t>
            </a:r>
          </a:p>
        </p:txBody>
      </p:sp>
      <p:sp>
        <p:nvSpPr>
          <p:cNvPr id="2" name="文本框 1">
            <a:extLst>
              <a:ext uri="{FF2B5EF4-FFF2-40B4-BE49-F238E27FC236}">
                <a16:creationId xmlns:a16="http://schemas.microsoft.com/office/drawing/2014/main" id="{C2343ABD-03DA-413D-8B99-D00FE490C468}"/>
              </a:ext>
            </a:extLst>
          </p:cNvPr>
          <p:cNvSpPr txBox="1"/>
          <p:nvPr/>
        </p:nvSpPr>
        <p:spPr>
          <a:xfrm>
            <a:off x="5775325" y="3933825"/>
            <a:ext cx="3168650" cy="12001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dirty="0"/>
              <a:t>为命题变项指定真值</a:t>
            </a:r>
            <a:r>
              <a:rPr lang="en-US" altLang="zh-CN" dirty="0"/>
              <a:t>1</a:t>
            </a:r>
            <a:r>
              <a:rPr lang="zh-CN" altLang="en-US" dirty="0"/>
              <a:t>相当于用真值为</a:t>
            </a:r>
            <a:r>
              <a:rPr lang="en-US" altLang="zh-CN" dirty="0"/>
              <a:t>1</a:t>
            </a:r>
            <a:r>
              <a:rPr lang="zh-CN" altLang="en-US" dirty="0"/>
              <a:t>的命题常量为变量赋值。</a:t>
            </a:r>
          </a:p>
        </p:txBody>
      </p:sp>
    </p:spTree>
    <p:extLst>
      <p:ext uri="{BB962C8B-B14F-4D97-AF65-F5344CB8AC3E}">
        <p14:creationId xmlns:p14="http://schemas.microsoft.com/office/powerpoint/2010/main" val="42570961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07B9B1C-7148-AC4D-A164-BD6CFD845097}"/>
              </a:ext>
            </a:extLst>
          </p:cNvPr>
          <p:cNvSpPr>
            <a:spLocks noGrp="1" noRot="1" noChangeArrowheads="1"/>
          </p:cNvSpPr>
          <p:nvPr>
            <p:ph type="title"/>
          </p:nvPr>
        </p:nvSpPr>
        <p:spPr>
          <a:xfrm>
            <a:off x="1238250" y="-17463"/>
            <a:ext cx="8229600" cy="1143001"/>
          </a:xfrm>
        </p:spPr>
        <p:txBody>
          <a:bodyPr/>
          <a:lstStyle/>
          <a:p>
            <a:pPr eaLnBrk="1" hangingPunct="1"/>
            <a:r>
              <a:rPr lang="zh-CN" altLang="en-US" sz="3600" dirty="0"/>
              <a:t>命题公式的赋值</a:t>
            </a:r>
          </a:p>
        </p:txBody>
      </p:sp>
      <p:sp>
        <p:nvSpPr>
          <p:cNvPr id="236550" name="Text Box 6">
            <a:extLst>
              <a:ext uri="{FF2B5EF4-FFF2-40B4-BE49-F238E27FC236}">
                <a16:creationId xmlns:a16="http://schemas.microsoft.com/office/drawing/2014/main" id="{3AA651AA-1D2A-4A5D-A547-65FC95509BD4}"/>
              </a:ext>
            </a:extLst>
          </p:cNvPr>
          <p:cNvSpPr txBox="1">
            <a:spLocks noChangeAspect="1" noChangeArrowheads="1"/>
          </p:cNvSpPr>
          <p:nvPr/>
        </p:nvSpPr>
        <p:spPr bwMode="auto">
          <a:xfrm>
            <a:off x="467518" y="1539875"/>
            <a:ext cx="8208963" cy="4518025"/>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914400" indent="-457200">
              <a:defRPr kumimoji="1" sz="2400" b="1">
                <a:solidFill>
                  <a:schemeClr val="tx1"/>
                </a:solidFill>
                <a:latin typeface="Times New Roman" panose="02020603050405020304" pitchFamily="18" charset="0"/>
                <a:ea typeface="宋体" panose="02010600030101010101" pitchFamily="2" charset="-122"/>
              </a:defRPr>
            </a:lvl2pPr>
            <a:lvl3pPr marL="1371600" indent="-457200">
              <a:defRPr kumimoji="1" sz="2400" b="1">
                <a:solidFill>
                  <a:schemeClr val="tx1"/>
                </a:solidFill>
                <a:latin typeface="Times New Roman" panose="02020603050405020304" pitchFamily="18" charset="0"/>
                <a:ea typeface="宋体" panose="02010600030101010101" pitchFamily="2" charset="-122"/>
              </a:defRPr>
            </a:lvl3pPr>
            <a:lvl4pPr marL="1828800" indent="-457200">
              <a:defRPr kumimoji="1" sz="2400" b="1">
                <a:solidFill>
                  <a:schemeClr val="tx1"/>
                </a:solidFill>
                <a:latin typeface="Times New Roman" panose="02020603050405020304" pitchFamily="18" charset="0"/>
                <a:ea typeface="宋体" panose="02010600030101010101" pitchFamily="2" charset="-122"/>
              </a:defRPr>
            </a:lvl4pPr>
            <a:lvl5pPr marL="2286000" indent="-457200">
              <a:defRPr kumimoji="1" sz="2400" b="1">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sz="2800" dirty="0">
                <a:solidFill>
                  <a:srgbClr val="FF0000"/>
                </a:solidFill>
                <a:ea typeface="黑体" panose="02010609060101010101" pitchFamily="49" charset="-122"/>
              </a:rPr>
              <a:t>说明：</a:t>
            </a:r>
          </a:p>
          <a:p>
            <a:pPr>
              <a:lnSpc>
                <a:spcPct val="130000"/>
              </a:lnSpc>
            </a:pPr>
            <a:r>
              <a:rPr lang="en-US" altLang="zh-CN" sz="2800" dirty="0">
                <a:solidFill>
                  <a:schemeClr val="bg2"/>
                </a:solidFill>
                <a:ea typeface="黑体" panose="02010609060101010101" pitchFamily="49" charset="-122"/>
              </a:rPr>
              <a:t>1.  </a:t>
            </a:r>
            <a:r>
              <a:rPr lang="zh-CN" altLang="en-US" sz="2800" dirty="0">
                <a:solidFill>
                  <a:schemeClr val="bg2"/>
                </a:solidFill>
                <a:ea typeface="黑体" panose="02010609060101010101" pitchFamily="49" charset="-122"/>
              </a:rPr>
              <a:t>赋值 </a:t>
            </a:r>
            <a:r>
              <a:rPr lang="zh-CN" altLang="en-US" sz="2800" dirty="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dirty="0">
                <a:solidFill>
                  <a:schemeClr val="bg2"/>
                </a:solidFill>
                <a:ea typeface="黑体" panose="02010609060101010101" pitchFamily="49" charset="-122"/>
                <a:cs typeface="Times New Roman" panose="02020603050405020304" pitchFamily="18" charset="0"/>
              </a:rPr>
              <a:t>=</a:t>
            </a:r>
            <a:r>
              <a:rPr lang="en-US" altLang="zh-CN" sz="2800" dirty="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baseline="-30000" dirty="0">
                <a:solidFill>
                  <a:schemeClr val="bg2"/>
                </a:solidFill>
                <a:ea typeface="黑体" panose="02010609060101010101" pitchFamily="49" charset="-122"/>
                <a:cs typeface="Times New Roman" panose="02020603050405020304" pitchFamily="18" charset="0"/>
              </a:rPr>
              <a:t>1</a:t>
            </a:r>
            <a:r>
              <a:rPr lang="en-US" altLang="zh-CN" sz="2800" dirty="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baseline="-30000" dirty="0">
                <a:solidFill>
                  <a:schemeClr val="bg2"/>
                </a:solidFill>
                <a:ea typeface="黑体" panose="02010609060101010101" pitchFamily="49" charset="-122"/>
                <a:cs typeface="Times New Roman" panose="02020603050405020304" pitchFamily="18" charset="0"/>
              </a:rPr>
              <a:t>2</a:t>
            </a:r>
            <a:r>
              <a:rPr lang="en-US" altLang="zh-CN" sz="2800" dirty="0">
                <a:solidFill>
                  <a:schemeClr val="bg2"/>
                </a:solidFill>
                <a:ea typeface="黑体" panose="02010609060101010101" pitchFamily="49" charset="-122"/>
                <a:cs typeface="Times New Roman" panose="02020603050405020304" pitchFamily="18" charset="0"/>
              </a:rPr>
              <a:t>…</a:t>
            </a:r>
            <a:r>
              <a:rPr lang="en-US" altLang="zh-CN" sz="2800" dirty="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i="1" baseline="-30000" dirty="0">
                <a:solidFill>
                  <a:schemeClr val="bg2"/>
                </a:solidFill>
                <a:ea typeface="黑体" panose="02010609060101010101" pitchFamily="49" charset="-122"/>
                <a:cs typeface="Times New Roman" panose="02020603050405020304" pitchFamily="18" charset="0"/>
              </a:rPr>
              <a:t>n </a:t>
            </a:r>
            <a:r>
              <a:rPr lang="zh-CN" altLang="en-US" sz="2800" dirty="0">
                <a:solidFill>
                  <a:schemeClr val="bg2"/>
                </a:solidFill>
                <a:ea typeface="黑体" panose="02010609060101010101" pitchFamily="49" charset="-122"/>
              </a:rPr>
              <a:t>之间不加标点符号，</a:t>
            </a:r>
            <a:r>
              <a:rPr lang="zh-CN" altLang="en-US" sz="2800" dirty="0">
                <a:solidFill>
                  <a:schemeClr val="bg2"/>
                </a:solidFill>
                <a:ea typeface="黑体" panose="02010609060101010101" pitchFamily="49" charset="-122"/>
                <a:sym typeface="Symbol" pitchFamily="2" charset="2"/>
              </a:rPr>
              <a:t></a:t>
            </a:r>
            <a:r>
              <a:rPr lang="en-US" altLang="zh-CN" sz="2800" i="1" baseline="-30000" dirty="0" err="1">
                <a:solidFill>
                  <a:schemeClr val="bg2"/>
                </a:solidFill>
                <a:ea typeface="黑体" panose="02010609060101010101" pitchFamily="49" charset="-122"/>
              </a:rPr>
              <a:t>i</a:t>
            </a:r>
            <a:r>
              <a:rPr lang="en-US" altLang="zh-CN" sz="2800" dirty="0">
                <a:solidFill>
                  <a:schemeClr val="bg2"/>
                </a:solidFill>
                <a:ea typeface="黑体" panose="02010609060101010101" pitchFamily="49" charset="-122"/>
              </a:rPr>
              <a:t>=0</a:t>
            </a:r>
            <a:r>
              <a:rPr lang="zh-CN" altLang="en-US" sz="2800" dirty="0">
                <a:solidFill>
                  <a:schemeClr val="bg2"/>
                </a:solidFill>
                <a:ea typeface="黑体" panose="02010609060101010101" pitchFamily="49" charset="-122"/>
              </a:rPr>
              <a:t>或</a:t>
            </a:r>
            <a:r>
              <a:rPr lang="en-US" altLang="zh-CN" sz="2800" dirty="0">
                <a:solidFill>
                  <a:schemeClr val="bg2"/>
                </a:solidFill>
                <a:ea typeface="黑体" panose="02010609060101010101" pitchFamily="49" charset="-122"/>
              </a:rPr>
              <a:t>1.</a:t>
            </a:r>
          </a:p>
          <a:p>
            <a:pPr algn="just">
              <a:lnSpc>
                <a:spcPct val="130000"/>
              </a:lnSpc>
              <a:buClr>
                <a:schemeClr val="folHlink"/>
              </a:buClr>
              <a:buSzPct val="70000"/>
              <a:buFont typeface="Wingdings" pitchFamily="2" charset="2"/>
              <a:buNone/>
            </a:pPr>
            <a:r>
              <a:rPr lang="en-US" altLang="zh-CN" sz="2800" dirty="0">
                <a:solidFill>
                  <a:schemeClr val="bg2"/>
                </a:solidFill>
                <a:ea typeface="黑体" panose="02010609060101010101" pitchFamily="49" charset="-122"/>
              </a:rPr>
              <a:t>2.  </a:t>
            </a:r>
            <a:r>
              <a:rPr lang="en-US" altLang="zh-CN" sz="2800" i="1" dirty="0">
                <a:solidFill>
                  <a:schemeClr val="bg2"/>
                </a:solidFill>
                <a:ea typeface="黑体" panose="02010609060101010101" pitchFamily="49" charset="-122"/>
              </a:rPr>
              <a:t>A</a:t>
            </a:r>
            <a:r>
              <a:rPr lang="zh-CN" altLang="en-US" sz="2800" dirty="0">
                <a:solidFill>
                  <a:schemeClr val="bg2"/>
                </a:solidFill>
                <a:ea typeface="黑体" panose="02010609060101010101" pitchFamily="49" charset="-122"/>
              </a:rPr>
              <a:t>中仅出现 </a:t>
            </a:r>
            <a:r>
              <a:rPr lang="en-US" altLang="zh-CN" sz="2800" i="1" dirty="0">
                <a:solidFill>
                  <a:schemeClr val="bg2"/>
                </a:solidFill>
                <a:ea typeface="黑体" panose="02010609060101010101" pitchFamily="49" charset="-122"/>
              </a:rPr>
              <a:t>p</a:t>
            </a:r>
            <a:r>
              <a:rPr lang="en-US" altLang="zh-CN" sz="2800" baseline="-30000" dirty="0">
                <a:solidFill>
                  <a:schemeClr val="bg2"/>
                </a:solidFill>
                <a:ea typeface="黑体" panose="02010609060101010101" pitchFamily="49" charset="-122"/>
              </a:rPr>
              <a:t>1</a:t>
            </a: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p</a:t>
            </a:r>
            <a:r>
              <a:rPr lang="en-US" altLang="zh-CN" sz="2800" baseline="-30000" dirty="0">
                <a:solidFill>
                  <a:schemeClr val="bg2"/>
                </a:solidFill>
                <a:ea typeface="黑体" panose="02010609060101010101" pitchFamily="49" charset="-122"/>
              </a:rPr>
              <a:t>2</a:t>
            </a:r>
            <a:r>
              <a:rPr lang="en-US" altLang="zh-CN" sz="2800" dirty="0">
                <a:solidFill>
                  <a:schemeClr val="bg2"/>
                </a:solidFill>
                <a:ea typeface="黑体" panose="02010609060101010101" pitchFamily="49" charset="-122"/>
              </a:rPr>
              <a:t>, …, </a:t>
            </a:r>
            <a:r>
              <a:rPr lang="en-US" altLang="zh-CN" sz="2800" i="1" dirty="0" err="1">
                <a:solidFill>
                  <a:schemeClr val="bg2"/>
                </a:solidFill>
                <a:ea typeface="黑体" panose="02010609060101010101" pitchFamily="49" charset="-122"/>
              </a:rPr>
              <a:t>p</a:t>
            </a:r>
            <a:r>
              <a:rPr lang="en-US" altLang="zh-CN" sz="2800" i="1" baseline="-30000" dirty="0" err="1">
                <a:solidFill>
                  <a:schemeClr val="bg2"/>
                </a:solidFill>
                <a:ea typeface="黑体" panose="02010609060101010101" pitchFamily="49" charset="-122"/>
              </a:rPr>
              <a:t>n</a:t>
            </a:r>
            <a:r>
              <a:rPr lang="zh-CN" altLang="en-US" sz="2800" dirty="0">
                <a:solidFill>
                  <a:schemeClr val="bg2"/>
                </a:solidFill>
                <a:ea typeface="黑体" panose="02010609060101010101" pitchFamily="49" charset="-122"/>
              </a:rPr>
              <a:t>，给</a:t>
            </a:r>
            <a:r>
              <a:rPr lang="en-US" altLang="zh-CN" sz="2800" i="1" dirty="0">
                <a:solidFill>
                  <a:schemeClr val="bg2"/>
                </a:solidFill>
                <a:ea typeface="黑体" panose="02010609060101010101" pitchFamily="49" charset="-122"/>
              </a:rPr>
              <a:t>A</a:t>
            </a:r>
            <a:r>
              <a:rPr lang="zh-CN" altLang="en-US" sz="2800" dirty="0">
                <a:solidFill>
                  <a:schemeClr val="bg2"/>
                </a:solidFill>
                <a:ea typeface="黑体" panose="02010609060101010101" pitchFamily="49" charset="-122"/>
              </a:rPr>
              <a:t>赋值</a:t>
            </a:r>
            <a:r>
              <a:rPr lang="zh-CN" altLang="en-US" sz="2800" dirty="0">
                <a:solidFill>
                  <a:schemeClr val="bg2"/>
                </a:solidFill>
                <a:ea typeface="黑体" panose="02010609060101010101" pitchFamily="49" charset="-122"/>
                <a:sym typeface="Symbol" pitchFamily="2" charset="2"/>
              </a:rPr>
              <a:t></a:t>
            </a:r>
            <a:r>
              <a:rPr lang="en-US" altLang="zh-CN" sz="2800" baseline="-20000" dirty="0">
                <a:solidFill>
                  <a:schemeClr val="bg2"/>
                </a:solidFill>
                <a:ea typeface="黑体" panose="02010609060101010101" pitchFamily="49" charset="-122"/>
              </a:rPr>
              <a:t>1</a:t>
            </a:r>
            <a:r>
              <a:rPr lang="en-US" altLang="zh-CN" sz="2800" dirty="0">
                <a:solidFill>
                  <a:schemeClr val="bg2"/>
                </a:solidFill>
                <a:ea typeface="黑体" panose="02010609060101010101" pitchFamily="49" charset="-122"/>
                <a:sym typeface="Symbol" pitchFamily="2" charset="2"/>
              </a:rPr>
              <a:t></a:t>
            </a:r>
            <a:r>
              <a:rPr lang="en-US" altLang="zh-CN" sz="2800" baseline="-20000" dirty="0">
                <a:solidFill>
                  <a:schemeClr val="bg2"/>
                </a:solidFill>
                <a:ea typeface="黑体" panose="02010609060101010101" pitchFamily="49" charset="-122"/>
              </a:rPr>
              <a:t>2</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i="1" baseline="-20000" dirty="0">
                <a:solidFill>
                  <a:schemeClr val="bg2"/>
                </a:solidFill>
                <a:ea typeface="黑体" panose="02010609060101010101" pitchFamily="49" charset="-122"/>
              </a:rPr>
              <a:t>n</a:t>
            </a:r>
            <a:r>
              <a:rPr lang="zh-CN" altLang="en-US" sz="2800" dirty="0">
                <a:solidFill>
                  <a:schemeClr val="bg2"/>
                </a:solidFill>
                <a:ea typeface="黑体" panose="02010609060101010101" pitchFamily="49" charset="-122"/>
              </a:rPr>
              <a:t>是</a:t>
            </a:r>
          </a:p>
          <a:p>
            <a:pPr algn="just">
              <a:lnSpc>
                <a:spcPct val="130000"/>
              </a:lnSpc>
              <a:buClr>
                <a:schemeClr val="folHlink"/>
              </a:buClr>
              <a:buSzPct val="70000"/>
              <a:buFont typeface="Wingdings" pitchFamily="2" charset="2"/>
              <a:buNone/>
            </a:pPr>
            <a:r>
              <a:rPr lang="zh-CN" altLang="en-US" sz="2800" dirty="0">
                <a:solidFill>
                  <a:schemeClr val="bg2"/>
                </a:solidFill>
                <a:ea typeface="黑体" panose="02010609060101010101" pitchFamily="49" charset="-122"/>
              </a:rPr>
              <a:t>      指</a:t>
            </a:r>
            <a:r>
              <a:rPr lang="en-US" altLang="zh-CN" sz="2800" i="1" dirty="0">
                <a:solidFill>
                  <a:schemeClr val="bg2"/>
                </a:solidFill>
                <a:ea typeface="黑体" panose="02010609060101010101" pitchFamily="49" charset="-122"/>
              </a:rPr>
              <a:t>p</a:t>
            </a:r>
            <a:r>
              <a:rPr lang="en-US" altLang="zh-CN" sz="2800" baseline="-20000" dirty="0">
                <a:solidFill>
                  <a:schemeClr val="bg2"/>
                </a:solidFill>
                <a:ea typeface="黑体" panose="02010609060101010101" pitchFamily="49" charset="-122"/>
              </a:rPr>
              <a:t>1</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baseline="-20000" dirty="0">
                <a:solidFill>
                  <a:schemeClr val="bg2"/>
                </a:solidFill>
                <a:ea typeface="黑体" panose="02010609060101010101" pitchFamily="49" charset="-122"/>
              </a:rPr>
              <a:t>1</a:t>
            </a: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p</a:t>
            </a:r>
            <a:r>
              <a:rPr lang="en-US" altLang="zh-CN" sz="2800" baseline="-30000" dirty="0">
                <a:solidFill>
                  <a:schemeClr val="bg2"/>
                </a:solidFill>
                <a:ea typeface="黑体" panose="02010609060101010101" pitchFamily="49" charset="-122"/>
              </a:rPr>
              <a:t>2</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2</a:t>
            </a:r>
            <a:r>
              <a:rPr lang="en-US" altLang="zh-CN" sz="2800" dirty="0">
                <a:solidFill>
                  <a:schemeClr val="bg2"/>
                </a:solidFill>
                <a:ea typeface="黑体" panose="02010609060101010101" pitchFamily="49" charset="-122"/>
              </a:rPr>
              <a:t>, …, </a:t>
            </a:r>
            <a:r>
              <a:rPr lang="en-US" altLang="zh-CN" sz="2800" i="1" dirty="0" err="1">
                <a:solidFill>
                  <a:schemeClr val="bg2"/>
                </a:solidFill>
                <a:ea typeface="黑体" panose="02010609060101010101" pitchFamily="49" charset="-122"/>
              </a:rPr>
              <a:t>p</a:t>
            </a:r>
            <a:r>
              <a:rPr lang="en-US" altLang="zh-CN" sz="2800" i="1" baseline="-20000" dirty="0" err="1">
                <a:solidFill>
                  <a:schemeClr val="bg2"/>
                </a:solidFill>
                <a:ea typeface="黑体" panose="02010609060101010101" pitchFamily="49" charset="-122"/>
              </a:rPr>
              <a:t>n</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i="1" baseline="-20000" dirty="0">
                <a:solidFill>
                  <a:schemeClr val="bg2"/>
                </a:solidFill>
                <a:ea typeface="黑体" panose="02010609060101010101" pitchFamily="49" charset="-122"/>
              </a:rPr>
              <a:t>n</a:t>
            </a:r>
            <a:r>
              <a:rPr lang="en-US" altLang="zh-CN" sz="2800" i="1" dirty="0">
                <a:solidFill>
                  <a:schemeClr val="bg2"/>
                </a:solidFill>
                <a:ea typeface="黑体" panose="02010609060101010101" pitchFamily="49" charset="-122"/>
              </a:rPr>
              <a:t>,</a:t>
            </a:r>
          </a:p>
          <a:p>
            <a:pPr algn="just">
              <a:lnSpc>
                <a:spcPct val="130000"/>
              </a:lnSpc>
              <a:buClr>
                <a:schemeClr val="folHlink"/>
              </a:buClr>
              <a:buSzPct val="70000"/>
              <a:buFont typeface="Wingdings" pitchFamily="2" charset="2"/>
              <a:buNone/>
            </a:pP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A</a:t>
            </a:r>
            <a:r>
              <a:rPr lang="zh-CN" altLang="en-US" sz="2800" dirty="0">
                <a:solidFill>
                  <a:schemeClr val="bg2"/>
                </a:solidFill>
                <a:ea typeface="黑体" panose="02010609060101010101" pitchFamily="49" charset="-122"/>
              </a:rPr>
              <a:t>中仅出现 </a:t>
            </a:r>
            <a:r>
              <a:rPr lang="en-US" altLang="zh-CN" sz="2800" i="1" dirty="0">
                <a:solidFill>
                  <a:schemeClr val="bg2"/>
                </a:solidFill>
                <a:ea typeface="黑体" panose="02010609060101010101" pitchFamily="49" charset="-122"/>
              </a:rPr>
              <a:t>p</a:t>
            </a: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q</a:t>
            </a:r>
            <a:r>
              <a:rPr lang="en-US" altLang="zh-CN"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r</a:t>
            </a:r>
            <a:r>
              <a:rPr lang="en-US" altLang="zh-CN" sz="2800" dirty="0">
                <a:solidFill>
                  <a:schemeClr val="bg2"/>
                </a:solidFill>
                <a:ea typeface="黑体" panose="02010609060101010101" pitchFamily="49" charset="-122"/>
              </a:rPr>
              <a:t>, …, </a:t>
            </a:r>
            <a:r>
              <a:rPr lang="zh-CN" altLang="en-US" sz="2800" dirty="0">
                <a:solidFill>
                  <a:schemeClr val="bg2"/>
                </a:solidFill>
                <a:ea typeface="黑体" panose="02010609060101010101" pitchFamily="49" charset="-122"/>
              </a:rPr>
              <a:t>给</a:t>
            </a:r>
            <a:r>
              <a:rPr lang="en-US" altLang="zh-CN" sz="2800" i="1" dirty="0">
                <a:solidFill>
                  <a:schemeClr val="bg2"/>
                </a:solidFill>
                <a:ea typeface="黑体" panose="02010609060101010101" pitchFamily="49" charset="-122"/>
              </a:rPr>
              <a:t>A</a:t>
            </a:r>
            <a:r>
              <a:rPr lang="zh-CN" altLang="en-US" sz="2800" dirty="0">
                <a:solidFill>
                  <a:schemeClr val="bg2"/>
                </a:solidFill>
                <a:ea typeface="黑体" panose="02010609060101010101" pitchFamily="49" charset="-122"/>
              </a:rPr>
              <a:t>赋值</a:t>
            </a:r>
            <a:r>
              <a:rPr lang="zh-CN" altLang="en-US"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1</a:t>
            </a:r>
            <a:r>
              <a:rPr lang="en-US" altLang="zh-CN"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2</a:t>
            </a:r>
            <a:r>
              <a:rPr lang="en-US" altLang="zh-CN"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3</a:t>
            </a:r>
            <a:r>
              <a:rPr lang="en-US" altLang="zh-CN" sz="2800" dirty="0">
                <a:solidFill>
                  <a:schemeClr val="bg2"/>
                </a:solidFill>
                <a:ea typeface="黑体" panose="02010609060101010101" pitchFamily="49" charset="-122"/>
              </a:rPr>
              <a:t>… </a:t>
            </a:r>
            <a:r>
              <a:rPr lang="en-US" altLang="zh-CN" sz="2800" dirty="0">
                <a:solidFill>
                  <a:schemeClr val="bg2"/>
                </a:solidFill>
                <a:ea typeface="黑体" panose="02010609060101010101" pitchFamily="49" charset="-122"/>
                <a:sym typeface="Symbol" pitchFamily="2" charset="2"/>
              </a:rPr>
              <a:t></a:t>
            </a:r>
            <a:r>
              <a:rPr lang="en-US" altLang="zh-CN" sz="2800" i="1" baseline="-20000" dirty="0">
                <a:solidFill>
                  <a:schemeClr val="bg2"/>
                </a:solidFill>
                <a:ea typeface="黑体" panose="02010609060101010101" pitchFamily="49" charset="-122"/>
              </a:rPr>
              <a:t>n</a:t>
            </a:r>
            <a:r>
              <a:rPr lang="zh-CN" altLang="en-US" sz="2800" dirty="0">
                <a:solidFill>
                  <a:schemeClr val="bg2"/>
                </a:solidFill>
                <a:ea typeface="黑体" panose="02010609060101010101" pitchFamily="49" charset="-122"/>
              </a:rPr>
              <a:t>是指     </a:t>
            </a:r>
          </a:p>
          <a:p>
            <a:pPr algn="just">
              <a:lnSpc>
                <a:spcPct val="130000"/>
              </a:lnSpc>
              <a:buClr>
                <a:schemeClr val="folHlink"/>
              </a:buClr>
              <a:buSzPct val="70000"/>
              <a:buFont typeface="Wingdings" pitchFamily="2" charset="2"/>
              <a:buNone/>
            </a:pPr>
            <a:r>
              <a:rPr lang="zh-CN" altLang="en-US" sz="2800" dirty="0">
                <a:solidFill>
                  <a:schemeClr val="bg2"/>
                </a:solidFill>
                <a:ea typeface="黑体" panose="02010609060101010101" pitchFamily="49" charset="-122"/>
              </a:rPr>
              <a:t>      </a:t>
            </a:r>
            <a:r>
              <a:rPr lang="en-US" altLang="zh-CN" sz="2800" i="1" dirty="0">
                <a:solidFill>
                  <a:schemeClr val="bg2"/>
                </a:solidFill>
                <a:ea typeface="黑体" panose="02010609060101010101" pitchFamily="49" charset="-122"/>
              </a:rPr>
              <a:t>p</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1</a:t>
            </a:r>
            <a:r>
              <a:rPr lang="en-US" altLang="zh-CN" sz="2800" dirty="0">
                <a:solidFill>
                  <a:schemeClr val="bg2"/>
                </a:solidFill>
                <a:ea typeface="黑体" panose="02010609060101010101" pitchFamily="49" charset="-122"/>
              </a:rPr>
              <a:t>,</a:t>
            </a:r>
            <a:r>
              <a:rPr lang="en-US" altLang="zh-CN" sz="2800" i="1" dirty="0">
                <a:solidFill>
                  <a:schemeClr val="bg2"/>
                </a:solidFill>
                <a:ea typeface="黑体" panose="02010609060101010101" pitchFamily="49" charset="-122"/>
              </a:rPr>
              <a:t>q</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2</a:t>
            </a:r>
            <a:r>
              <a:rPr lang="en-US" altLang="zh-CN" sz="2800" dirty="0">
                <a:solidFill>
                  <a:schemeClr val="bg2"/>
                </a:solidFill>
                <a:ea typeface="黑体" panose="02010609060101010101" pitchFamily="49" charset="-122"/>
              </a:rPr>
              <a:t> , </a:t>
            </a:r>
            <a:r>
              <a:rPr lang="en-US" altLang="zh-CN" sz="2800" i="1" dirty="0">
                <a:solidFill>
                  <a:schemeClr val="bg2"/>
                </a:solidFill>
                <a:ea typeface="黑体" panose="02010609060101010101" pitchFamily="49" charset="-122"/>
              </a:rPr>
              <a:t>r</a:t>
            </a:r>
            <a:r>
              <a:rPr lang="en-US" altLang="zh-CN" sz="2800" dirty="0">
                <a:solidFill>
                  <a:schemeClr val="bg2"/>
                </a:solidFill>
                <a:ea typeface="黑体" panose="02010609060101010101" pitchFamily="49" charset="-122"/>
              </a:rPr>
              <a:t>=</a:t>
            </a:r>
            <a:r>
              <a:rPr lang="en-US" altLang="zh-CN" sz="2800" dirty="0">
                <a:solidFill>
                  <a:schemeClr val="bg2"/>
                </a:solidFill>
                <a:ea typeface="黑体" panose="02010609060101010101" pitchFamily="49" charset="-122"/>
                <a:sym typeface="Symbol" pitchFamily="2" charset="2"/>
              </a:rPr>
              <a:t></a:t>
            </a:r>
            <a:r>
              <a:rPr lang="en-US" altLang="zh-CN" sz="2800" baseline="-30000" dirty="0">
                <a:solidFill>
                  <a:schemeClr val="bg2"/>
                </a:solidFill>
                <a:ea typeface="黑体" panose="02010609060101010101" pitchFamily="49" charset="-122"/>
              </a:rPr>
              <a:t>3 </a:t>
            </a:r>
            <a:r>
              <a:rPr lang="en-US" altLang="zh-CN" sz="2800" dirty="0">
                <a:solidFill>
                  <a:schemeClr val="bg2"/>
                </a:solidFill>
                <a:ea typeface="黑体" panose="02010609060101010101" pitchFamily="49" charset="-122"/>
              </a:rPr>
              <a:t>…, </a:t>
            </a:r>
            <a:r>
              <a:rPr lang="zh-CN" altLang="en-US" sz="2800" dirty="0">
                <a:solidFill>
                  <a:schemeClr val="bg2"/>
                </a:solidFill>
                <a:ea typeface="黑体" panose="02010609060101010101" pitchFamily="49" charset="-122"/>
              </a:rPr>
              <a:t>最后一个字母赋值为</a:t>
            </a:r>
            <a:r>
              <a:rPr lang="zh-CN" altLang="en-US" sz="2800" dirty="0">
                <a:solidFill>
                  <a:schemeClr val="bg2"/>
                </a:solidFill>
                <a:ea typeface="黑体" panose="02010609060101010101" pitchFamily="49" charset="-122"/>
                <a:sym typeface="Symbol" pitchFamily="2" charset="2"/>
              </a:rPr>
              <a:t></a:t>
            </a:r>
            <a:r>
              <a:rPr lang="en-US" altLang="zh-CN" sz="2800" i="1" baseline="-20000" dirty="0">
                <a:solidFill>
                  <a:schemeClr val="bg2"/>
                </a:solidFill>
                <a:ea typeface="黑体" panose="02010609060101010101" pitchFamily="49" charset="-122"/>
              </a:rPr>
              <a:t>n </a:t>
            </a:r>
            <a:r>
              <a:rPr lang="en-US" altLang="zh-CN" sz="2800" i="1" dirty="0">
                <a:solidFill>
                  <a:schemeClr val="bg2"/>
                </a:solidFill>
                <a:ea typeface="黑体" panose="02010609060101010101" pitchFamily="49" charset="-122"/>
              </a:rPr>
              <a:t>.</a:t>
            </a:r>
          </a:p>
          <a:p>
            <a:pPr algn="just">
              <a:lnSpc>
                <a:spcPct val="130000"/>
              </a:lnSpc>
              <a:buClr>
                <a:schemeClr val="folHlink"/>
              </a:buClr>
              <a:buSzPct val="70000"/>
            </a:pPr>
            <a:r>
              <a:rPr lang="en-US" altLang="zh-CN" sz="2800" dirty="0">
                <a:solidFill>
                  <a:schemeClr val="bg2"/>
                </a:solidFill>
                <a:ea typeface="黑体" panose="02010609060101010101" pitchFamily="49" charset="-122"/>
              </a:rPr>
              <a:t>3.</a:t>
            </a:r>
            <a:r>
              <a:rPr lang="zh-CN" altLang="en-US" sz="2800" dirty="0">
                <a:solidFill>
                  <a:schemeClr val="bg2"/>
                </a:solidFill>
                <a:ea typeface="黑体" panose="02010609060101010101" pitchFamily="49" charset="-122"/>
              </a:rPr>
              <a:t> </a:t>
            </a:r>
            <a:r>
              <a:rPr lang="zh-CN" altLang="en-US" sz="2800" dirty="0">
                <a:ea typeface="黑体" panose="02010609060101010101" pitchFamily="49" charset="-122"/>
              </a:rPr>
              <a:t>含</a:t>
            </a:r>
            <a:r>
              <a:rPr lang="en-US" altLang="zh-CN" sz="2800" i="1" dirty="0">
                <a:ea typeface="黑体" panose="02010609060101010101" pitchFamily="49" charset="-122"/>
              </a:rPr>
              <a:t>n</a:t>
            </a:r>
            <a:r>
              <a:rPr lang="zh-CN" altLang="en-US" sz="2800" dirty="0">
                <a:ea typeface="黑体" panose="02010609060101010101" pitchFamily="49" charset="-122"/>
              </a:rPr>
              <a:t>个变项的公式有</a:t>
            </a:r>
            <a:r>
              <a:rPr lang="en-US" altLang="zh-CN" sz="2800" dirty="0">
                <a:ea typeface="黑体" panose="02010609060101010101" pitchFamily="49" charset="-122"/>
              </a:rPr>
              <a:t>2</a:t>
            </a:r>
            <a:r>
              <a:rPr lang="en-US" altLang="zh-CN" sz="2800" i="1" baseline="30000" dirty="0">
                <a:ea typeface="黑体" panose="02010609060101010101" pitchFamily="49" charset="-122"/>
              </a:rPr>
              <a:t>n</a:t>
            </a:r>
            <a:r>
              <a:rPr lang="zh-CN" altLang="en-US" sz="2800" dirty="0">
                <a:ea typeface="黑体" panose="02010609060101010101" pitchFamily="49" charset="-122"/>
              </a:rPr>
              <a:t>个赋值</a:t>
            </a:r>
            <a:r>
              <a:rPr lang="en-US" altLang="zh-CN" sz="2800" dirty="0">
                <a:ea typeface="黑体" panose="02010609060101010101" pitchFamily="49" charset="-122"/>
              </a:rPr>
              <a:t>. </a:t>
            </a:r>
            <a:endParaRPr lang="en-US" altLang="zh-CN" sz="2800" dirty="0">
              <a:solidFill>
                <a:schemeClr val="bg2"/>
              </a:solidFill>
              <a:ea typeface="黑体" panose="02010609060101010101" pitchFamily="49" charset="-122"/>
            </a:endParaRPr>
          </a:p>
          <a:p>
            <a:pPr algn="just">
              <a:lnSpc>
                <a:spcPct val="130000"/>
              </a:lnSpc>
              <a:buClr>
                <a:schemeClr val="folHlink"/>
              </a:buClr>
              <a:buSzPct val="70000"/>
              <a:buFont typeface="Wingdings" pitchFamily="2" charset="2"/>
              <a:buNone/>
            </a:pPr>
            <a:endParaRPr lang="en-US" altLang="zh-CN" sz="2800" dirty="0">
              <a:solidFill>
                <a:schemeClr val="bg2"/>
              </a:solidFill>
              <a:ea typeface="黑体" panose="02010609060101010101" pitchFamily="49" charset="-122"/>
            </a:endParaRPr>
          </a:p>
        </p:txBody>
      </p:sp>
    </p:spTree>
    <p:extLst>
      <p:ext uri="{BB962C8B-B14F-4D97-AF65-F5344CB8AC3E}">
        <p14:creationId xmlns:p14="http://schemas.microsoft.com/office/powerpoint/2010/main" val="1359922729"/>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65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655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655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655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65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65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D6E513C-42D5-094A-A73A-758707C310C7}"/>
              </a:ext>
            </a:extLst>
          </p:cNvPr>
          <p:cNvSpPr>
            <a:spLocks noGrp="1" noRot="1" noChangeArrowheads="1"/>
          </p:cNvSpPr>
          <p:nvPr>
            <p:ph type="title"/>
          </p:nvPr>
        </p:nvSpPr>
        <p:spPr>
          <a:xfrm>
            <a:off x="1311275" y="188913"/>
            <a:ext cx="8229600" cy="927100"/>
          </a:xfrm>
        </p:spPr>
        <p:txBody>
          <a:bodyPr/>
          <a:lstStyle/>
          <a:p>
            <a:pPr eaLnBrk="1" hangingPunct="1"/>
            <a:r>
              <a:rPr lang="zh-CN" altLang="en-US" sz="3600" dirty="0">
                <a:latin typeface="黑体" panose="02010609060101010101" pitchFamily="49" charset="-122"/>
              </a:rPr>
              <a:t>真值表</a:t>
            </a:r>
          </a:p>
        </p:txBody>
      </p:sp>
      <p:sp>
        <p:nvSpPr>
          <p:cNvPr id="237571" name="Rectangle 3">
            <a:extLst>
              <a:ext uri="{FF2B5EF4-FFF2-40B4-BE49-F238E27FC236}">
                <a16:creationId xmlns:a16="http://schemas.microsoft.com/office/drawing/2014/main" id="{2FCEE9B4-2E26-6449-8EB7-D32563D66CAE}"/>
              </a:ext>
            </a:extLst>
          </p:cNvPr>
          <p:cNvSpPr>
            <a:spLocks noGrp="1" noChangeArrowheads="1"/>
          </p:cNvSpPr>
          <p:nvPr>
            <p:ph type="body" sz="half" idx="1"/>
          </p:nvPr>
        </p:nvSpPr>
        <p:spPr>
          <a:xfrm>
            <a:off x="471488" y="1412875"/>
            <a:ext cx="8421687" cy="4464050"/>
          </a:xfrm>
        </p:spPr>
        <p:txBody>
          <a:bodyPr/>
          <a:lstStyle/>
          <a:p>
            <a:pPr eaLnBrk="1" hangingPunct="1">
              <a:buFont typeface="Wingdings" pitchFamily="2" charset="2"/>
              <a:buNone/>
            </a:pPr>
            <a:r>
              <a:rPr lang="zh-CN" altLang="en-US" sz="2800" dirty="0">
                <a:solidFill>
                  <a:srgbClr val="FF0000"/>
                </a:solidFill>
                <a:latin typeface="宋体" panose="02010600030101010101" pitchFamily="2" charset="-122"/>
              </a:rPr>
              <a:t>真值表</a:t>
            </a:r>
            <a:r>
              <a:rPr lang="en-US" altLang="zh-CN" sz="2800" dirty="0"/>
              <a:t>: </a:t>
            </a:r>
            <a:r>
              <a:rPr lang="zh-CN" altLang="en-US" sz="2800" dirty="0">
                <a:latin typeface="宋体" panose="02010600030101010101" pitchFamily="2" charset="-122"/>
              </a:rPr>
              <a:t>公式</a:t>
            </a:r>
            <a:r>
              <a:rPr lang="en-US" altLang="zh-CN" sz="2800" i="1" dirty="0"/>
              <a:t>A</a:t>
            </a:r>
            <a:r>
              <a:rPr lang="zh-CN" altLang="en-US" sz="2800" dirty="0">
                <a:latin typeface="宋体" panose="02010600030101010101" pitchFamily="2" charset="-122"/>
              </a:rPr>
              <a:t>在所有赋值下的取值情况列成的表</a:t>
            </a:r>
            <a:r>
              <a:rPr lang="en-US" altLang="zh-CN" sz="2800" dirty="0">
                <a:latin typeface="宋体" panose="02010600030101010101" pitchFamily="2" charset="-122"/>
              </a:rPr>
              <a:t>.</a:t>
            </a:r>
          </a:p>
          <a:p>
            <a:pPr eaLnBrk="1" hangingPunct="1">
              <a:buFont typeface="Wingdings" pitchFamily="2" charset="2"/>
              <a:buNone/>
            </a:pPr>
            <a:r>
              <a:rPr lang="zh-CN" altLang="en-US" sz="2800" dirty="0">
                <a:latin typeface="宋体" panose="02010600030101010101" pitchFamily="2" charset="-122"/>
              </a:rPr>
              <a:t>构造真值表的步骤：</a:t>
            </a:r>
            <a:endParaRPr lang="en-US" altLang="zh-CN" sz="2800" dirty="0">
              <a:latin typeface="宋体" panose="02010600030101010101" pitchFamily="2" charset="-122"/>
            </a:endParaRPr>
          </a:p>
          <a:p>
            <a:pPr eaLnBrk="1" hangingPunct="1">
              <a:buFont typeface="Wingdings" pitchFamily="2" charset="2"/>
              <a:buNone/>
            </a:pPr>
            <a:r>
              <a:rPr lang="en-US" altLang="zh-CN" sz="2800" dirty="0">
                <a:latin typeface="宋体" panose="02010600030101010101" pitchFamily="2" charset="-122"/>
              </a:rPr>
              <a:t>1.</a:t>
            </a:r>
            <a:r>
              <a:rPr lang="zh-CN" altLang="en-US" sz="2800" dirty="0">
                <a:latin typeface="宋体" panose="02010600030101010101" pitchFamily="2" charset="-122"/>
              </a:rPr>
              <a:t>找出公式中含有的全体命题变项</a:t>
            </a:r>
            <a:r>
              <a:rPr lang="en-US" altLang="zh-CN" sz="2800" i="1" dirty="0"/>
              <a:t>p</a:t>
            </a:r>
            <a:r>
              <a:rPr lang="en-US" altLang="zh-CN" sz="2800" baseline="-30000" dirty="0"/>
              <a:t>1</a:t>
            </a:r>
            <a:r>
              <a:rPr lang="en-US" altLang="zh-CN" sz="2800" dirty="0"/>
              <a:t>, </a:t>
            </a:r>
            <a:r>
              <a:rPr lang="en-US" altLang="zh-CN" sz="2800" i="1" dirty="0"/>
              <a:t>p</a:t>
            </a:r>
            <a:r>
              <a:rPr lang="en-US" altLang="zh-CN" sz="2800" baseline="-30000" dirty="0"/>
              <a:t>2</a:t>
            </a:r>
            <a:r>
              <a:rPr lang="en-US" altLang="zh-CN" sz="2800" dirty="0"/>
              <a:t>, </a:t>
            </a:r>
            <a:r>
              <a:rPr lang="en-US" altLang="zh-CN" sz="2800" dirty="0">
                <a:latin typeface="Arial" panose="020B0604020202020204" pitchFamily="34" charset="0"/>
              </a:rPr>
              <a:t>…</a:t>
            </a:r>
            <a:r>
              <a:rPr lang="en-US" altLang="zh-CN" sz="2800" dirty="0"/>
              <a:t> , </a:t>
            </a:r>
            <a:r>
              <a:rPr lang="en-US" altLang="zh-CN" sz="2800" i="1" dirty="0" err="1"/>
              <a:t>p</a:t>
            </a:r>
            <a:r>
              <a:rPr lang="en-US" altLang="zh-CN" sz="2800" i="1" baseline="-30000" dirty="0" err="1"/>
              <a:t>n</a:t>
            </a:r>
            <a:r>
              <a:rPr lang="en-US" altLang="zh-CN" sz="2800" i="1" baseline="-30000" dirty="0"/>
              <a:t> </a:t>
            </a:r>
            <a:r>
              <a:rPr lang="en-US" altLang="zh-CN" sz="2800" dirty="0">
                <a:latin typeface="宋体" panose="02010600030101010101" pitchFamily="2" charset="-122"/>
              </a:rPr>
              <a:t>(</a:t>
            </a:r>
            <a:r>
              <a:rPr lang="zh-CN" altLang="en-US" sz="2800" dirty="0">
                <a:latin typeface="宋体" panose="02010600030101010101" pitchFamily="2" charset="-122"/>
              </a:rPr>
              <a:t>无下标时按字母顺序列出</a:t>
            </a:r>
            <a:r>
              <a:rPr lang="en-US" altLang="zh-CN" sz="2800" dirty="0">
                <a:latin typeface="宋体" panose="02010600030101010101" pitchFamily="2" charset="-122"/>
              </a:rPr>
              <a:t>),</a:t>
            </a:r>
            <a:r>
              <a:rPr lang="zh-CN" altLang="en-US" sz="2800" dirty="0">
                <a:latin typeface="宋体" panose="02010600030101010101" pitchFamily="2" charset="-122"/>
              </a:rPr>
              <a:t>列出</a:t>
            </a:r>
            <a:r>
              <a:rPr lang="en-US" altLang="zh-CN" sz="2800" dirty="0"/>
              <a:t>2</a:t>
            </a:r>
            <a:r>
              <a:rPr lang="en-US" altLang="zh-CN" sz="2800" i="1" baseline="30000" dirty="0"/>
              <a:t>n</a:t>
            </a:r>
            <a:r>
              <a:rPr lang="zh-CN" altLang="en-US" sz="2800" dirty="0"/>
              <a:t>个赋值</a:t>
            </a:r>
            <a:r>
              <a:rPr lang="en-US" altLang="zh-CN" sz="2800" dirty="0"/>
              <a:t>.</a:t>
            </a:r>
            <a:r>
              <a:rPr lang="zh-CN" altLang="en-US" sz="2800" dirty="0"/>
              <a:t>从</a:t>
            </a:r>
            <a:r>
              <a:rPr lang="en-US" altLang="zh-CN" sz="2800" dirty="0"/>
              <a:t>00</a:t>
            </a:r>
            <a:r>
              <a:rPr lang="zh-CN" altLang="en-US" sz="2800" dirty="0">
                <a:sym typeface="Symbol" pitchFamily="2" charset="2"/>
              </a:rPr>
              <a:t></a:t>
            </a:r>
            <a:r>
              <a:rPr lang="en-US" altLang="zh-CN" sz="2800" dirty="0">
                <a:sym typeface="Symbol" pitchFamily="2" charset="2"/>
              </a:rPr>
              <a:t>0</a:t>
            </a:r>
            <a:r>
              <a:rPr lang="zh-CN" altLang="en-US" sz="2800" dirty="0">
                <a:sym typeface="Symbol" pitchFamily="2" charset="2"/>
              </a:rPr>
              <a:t>开始</a:t>
            </a:r>
            <a:r>
              <a:rPr lang="en-US" altLang="zh-CN" sz="2800" dirty="0">
                <a:sym typeface="Symbol" pitchFamily="2" charset="2"/>
              </a:rPr>
              <a:t>,</a:t>
            </a:r>
            <a:r>
              <a:rPr lang="zh-CN" altLang="en-US" sz="2800" dirty="0">
                <a:sym typeface="Symbol" pitchFamily="2" charset="2"/>
              </a:rPr>
              <a:t>按照二进制加法依次加</a:t>
            </a:r>
            <a:r>
              <a:rPr lang="en-US" altLang="zh-CN" sz="2800" dirty="0">
                <a:sym typeface="Symbol" pitchFamily="2" charset="2"/>
              </a:rPr>
              <a:t>1,</a:t>
            </a:r>
            <a:r>
              <a:rPr lang="zh-CN" altLang="en-US" sz="2800" dirty="0">
                <a:sym typeface="Symbol" pitchFamily="2" charset="2"/>
              </a:rPr>
              <a:t>直到</a:t>
            </a:r>
            <a:r>
              <a:rPr lang="en-US" altLang="zh-CN" sz="2800" dirty="0"/>
              <a:t>11</a:t>
            </a:r>
            <a:r>
              <a:rPr lang="zh-CN" altLang="en-US" sz="2800" dirty="0">
                <a:sym typeface="Symbol" pitchFamily="2" charset="2"/>
              </a:rPr>
              <a:t></a:t>
            </a:r>
            <a:r>
              <a:rPr lang="en-US" altLang="zh-CN" sz="2800" dirty="0">
                <a:sym typeface="Symbol" pitchFamily="2" charset="2"/>
              </a:rPr>
              <a:t>1.</a:t>
            </a:r>
          </a:p>
          <a:p>
            <a:pPr eaLnBrk="1" hangingPunct="1">
              <a:buFont typeface="Wingdings" pitchFamily="2" charset="2"/>
              <a:buNone/>
            </a:pPr>
            <a:r>
              <a:rPr lang="en-US" altLang="zh-CN" sz="2800" dirty="0">
                <a:latin typeface="宋体" panose="02010600030101010101" pitchFamily="2" charset="-122"/>
              </a:rPr>
              <a:t>2.</a:t>
            </a:r>
            <a:r>
              <a:rPr lang="zh-CN" altLang="en-US" sz="2800" dirty="0">
                <a:latin typeface="宋体" panose="02010600030101010101" pitchFamily="2" charset="-122"/>
              </a:rPr>
              <a:t>按照从低到高的顺序列出公式的各个层次</a:t>
            </a:r>
            <a:r>
              <a:rPr lang="en-US" altLang="zh-CN" sz="2800" dirty="0">
                <a:latin typeface="宋体" panose="02010600030101010101" pitchFamily="2" charset="-122"/>
              </a:rPr>
              <a:t>;</a:t>
            </a:r>
          </a:p>
          <a:p>
            <a:pPr eaLnBrk="1" hangingPunct="1">
              <a:buFont typeface="Wingdings" pitchFamily="2" charset="2"/>
              <a:buNone/>
            </a:pPr>
            <a:r>
              <a:rPr lang="en-US" altLang="zh-CN" sz="2800" dirty="0">
                <a:latin typeface="宋体" panose="02010600030101010101" pitchFamily="2" charset="-122"/>
              </a:rPr>
              <a:t>3.</a:t>
            </a:r>
            <a:r>
              <a:rPr lang="zh-CN" altLang="en-US" sz="2800" dirty="0">
                <a:latin typeface="宋体" panose="02010600030101010101" pitchFamily="2" charset="-122"/>
              </a:rPr>
              <a:t>计算出各个赋值下各层次的真值</a:t>
            </a:r>
            <a:r>
              <a:rPr lang="en-US" altLang="zh-CN" sz="2800" dirty="0">
                <a:latin typeface="宋体" panose="02010600030101010101" pitchFamily="2" charset="-122"/>
              </a:rPr>
              <a:t>,</a:t>
            </a:r>
            <a:r>
              <a:rPr lang="zh-CN" altLang="en-US" sz="2800" dirty="0">
                <a:latin typeface="宋体" panose="02010600030101010101" pitchFamily="2" charset="-122"/>
              </a:rPr>
              <a:t>直到计算出公式的真值</a:t>
            </a:r>
            <a:r>
              <a:rPr lang="en-US" altLang="zh-CN" sz="2800" dirty="0">
                <a:latin typeface="宋体" panose="02010600030101010101" pitchFamily="2" charset="-122"/>
              </a:rPr>
              <a:t>.</a:t>
            </a:r>
          </a:p>
        </p:txBody>
      </p:sp>
    </p:spTree>
    <p:extLst>
      <p:ext uri="{BB962C8B-B14F-4D97-AF65-F5344CB8AC3E}">
        <p14:creationId xmlns:p14="http://schemas.microsoft.com/office/powerpoint/2010/main" val="4212297959"/>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linds(horizontal)">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113A043-A9D0-194F-A258-75B4072F975E}"/>
              </a:ext>
            </a:extLst>
          </p:cNvPr>
          <p:cNvSpPr>
            <a:spLocks noGrp="1" noRot="1" noChangeArrowheads="1"/>
          </p:cNvSpPr>
          <p:nvPr>
            <p:ph type="title"/>
          </p:nvPr>
        </p:nvSpPr>
        <p:spPr>
          <a:xfrm>
            <a:off x="1311275" y="188913"/>
            <a:ext cx="8229600" cy="927100"/>
          </a:xfrm>
        </p:spPr>
        <p:txBody>
          <a:bodyPr/>
          <a:lstStyle/>
          <a:p>
            <a:pPr eaLnBrk="1" hangingPunct="1"/>
            <a:r>
              <a:rPr lang="zh-CN" altLang="en-US" sz="3600" dirty="0">
                <a:latin typeface="黑体" panose="02010609060101010101" pitchFamily="49" charset="-122"/>
              </a:rPr>
              <a:t>真值表</a:t>
            </a:r>
          </a:p>
        </p:txBody>
      </p:sp>
      <p:sp>
        <p:nvSpPr>
          <p:cNvPr id="237571" name="Rectangle 3">
            <a:extLst>
              <a:ext uri="{FF2B5EF4-FFF2-40B4-BE49-F238E27FC236}">
                <a16:creationId xmlns:a16="http://schemas.microsoft.com/office/drawing/2014/main" id="{3BA9524A-7DA9-C742-99E9-E5D57ABAEA17}"/>
              </a:ext>
            </a:extLst>
          </p:cNvPr>
          <p:cNvSpPr>
            <a:spLocks noGrp="1" noChangeArrowheads="1"/>
          </p:cNvSpPr>
          <p:nvPr>
            <p:ph type="body" sz="half" idx="1"/>
          </p:nvPr>
        </p:nvSpPr>
        <p:spPr>
          <a:xfrm>
            <a:off x="471488" y="1700213"/>
            <a:ext cx="7916862" cy="792162"/>
          </a:xfrm>
        </p:spPr>
        <p:txBody>
          <a:bodyPr/>
          <a:lstStyle/>
          <a:p>
            <a:pPr eaLnBrk="1" hangingPunct="1">
              <a:spcBef>
                <a:spcPct val="50000"/>
              </a:spcBef>
              <a:buFont typeface="Wingdings" pitchFamily="2" charset="2"/>
              <a:buNone/>
            </a:pPr>
            <a:r>
              <a:rPr lang="zh-CN" altLang="en-US" sz="2800" dirty="0"/>
              <a:t>例</a:t>
            </a:r>
            <a:r>
              <a:rPr lang="en-US" altLang="zh-CN" sz="2800" dirty="0"/>
              <a:t>1  </a:t>
            </a:r>
            <a:r>
              <a:rPr lang="zh-CN" altLang="en-US" sz="2800" dirty="0"/>
              <a:t>写出公式</a:t>
            </a:r>
            <a:r>
              <a:rPr lang="zh-CN" altLang="en-US" sz="2800" i="1" dirty="0"/>
              <a:t> </a:t>
            </a:r>
            <a:r>
              <a:rPr lang="en-US" altLang="zh-CN" sz="2800" i="1" dirty="0"/>
              <a:t>A</a:t>
            </a:r>
            <a:r>
              <a:rPr lang="en-US" altLang="zh-CN" sz="2800" dirty="0"/>
              <a:t>= ((</a:t>
            </a:r>
            <a:r>
              <a:rPr lang="en-US" altLang="zh-CN" sz="2800" i="1" dirty="0" err="1"/>
              <a:t>q</a:t>
            </a:r>
            <a:r>
              <a:rPr lang="en-US" altLang="zh-CN" sz="2800" dirty="0" err="1">
                <a:sym typeface="Symbol" pitchFamily="2" charset="2"/>
              </a:rPr>
              <a:t></a:t>
            </a:r>
            <a:r>
              <a:rPr lang="en-US" altLang="zh-CN" sz="2800" i="1" dirty="0" err="1"/>
              <a:t>p</a:t>
            </a:r>
            <a:r>
              <a:rPr lang="en-US" altLang="zh-CN" sz="2800" dirty="0"/>
              <a:t>)</a:t>
            </a:r>
            <a:r>
              <a:rPr lang="en-US" altLang="zh-CN" sz="2800" dirty="0">
                <a:sym typeface="Symbol" pitchFamily="2" charset="2"/>
              </a:rPr>
              <a:t></a:t>
            </a:r>
            <a:r>
              <a:rPr lang="en-US" altLang="zh-CN" sz="2800" i="1" dirty="0"/>
              <a:t>q</a:t>
            </a:r>
            <a:r>
              <a:rPr lang="en-US" altLang="zh-CN" sz="2800" dirty="0"/>
              <a:t>)</a:t>
            </a:r>
            <a:r>
              <a:rPr lang="en-US" altLang="zh-CN" sz="2800" dirty="0">
                <a:sym typeface="Symbol" pitchFamily="2" charset="2"/>
              </a:rPr>
              <a:t></a:t>
            </a:r>
            <a:r>
              <a:rPr lang="en-US" altLang="zh-CN" sz="2800" i="1" dirty="0"/>
              <a:t>p</a:t>
            </a:r>
            <a:r>
              <a:rPr lang="en-US" altLang="zh-CN" sz="2800" dirty="0"/>
              <a:t> </a:t>
            </a:r>
            <a:r>
              <a:rPr lang="zh-CN" altLang="en-US" sz="2800" dirty="0"/>
              <a:t>的真值表</a:t>
            </a:r>
          </a:p>
        </p:txBody>
      </p:sp>
      <p:graphicFrame>
        <p:nvGraphicFramePr>
          <p:cNvPr id="237764" name="Group 196">
            <a:extLst>
              <a:ext uri="{FF2B5EF4-FFF2-40B4-BE49-F238E27FC236}">
                <a16:creationId xmlns:a16="http://schemas.microsoft.com/office/drawing/2014/main" id="{61A1EDBB-7B95-4CD2-B3DA-F6F9CE11AF9D}"/>
              </a:ext>
            </a:extLst>
          </p:cNvPr>
          <p:cNvGraphicFramePr>
            <a:graphicFrameLocks noGrp="1"/>
          </p:cNvGraphicFramePr>
          <p:nvPr>
            <p:ph sz="half" idx="2"/>
            <p:extLst>
              <p:ext uri="{D42A27DB-BD31-4B8C-83A1-F6EECF244321}">
                <p14:modId xmlns:p14="http://schemas.microsoft.com/office/powerpoint/2010/main" val="648306745"/>
              </p:ext>
            </p:extLst>
          </p:nvPr>
        </p:nvGraphicFramePr>
        <p:xfrm>
          <a:off x="531813" y="2933700"/>
          <a:ext cx="7967662" cy="2798763"/>
        </p:xfrm>
        <a:graphic>
          <a:graphicData uri="http://schemas.openxmlformats.org/drawingml/2006/table">
            <a:tbl>
              <a:tblPr/>
              <a:tblGrid>
                <a:gridCol w="1019175">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455737">
                  <a:extLst>
                    <a:ext uri="{9D8B030D-6E8A-4147-A177-3AD203B41FA5}">
                      <a16:colId xmlns:a16="http://schemas.microsoft.com/office/drawing/2014/main" val="20002"/>
                    </a:ext>
                  </a:extLst>
                </a:gridCol>
                <a:gridCol w="2039938">
                  <a:extLst>
                    <a:ext uri="{9D8B030D-6E8A-4147-A177-3AD203B41FA5}">
                      <a16:colId xmlns:a16="http://schemas.microsoft.com/office/drawing/2014/main" val="20003"/>
                    </a:ext>
                  </a:extLst>
                </a:gridCol>
                <a:gridCol w="2360612">
                  <a:extLst>
                    <a:ext uri="{9D8B030D-6E8A-4147-A177-3AD203B41FA5}">
                      <a16:colId xmlns:a16="http://schemas.microsoft.com/office/drawing/2014/main" val="20004"/>
                    </a:ext>
                  </a:extLst>
                </a:gridCol>
              </a:tblGrid>
              <a:tr h="567070">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31" marB="45731"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1"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q </a:t>
                      </a:r>
                    </a:p>
                  </a:txBody>
                  <a:tcPr marT="45731" marB="4573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6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6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 </a:t>
                      </a:r>
                    </a:p>
                  </a:txBody>
                  <a:tcPr marT="45731" marB="4573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l"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  (</a:t>
                      </a:r>
                      <a:r>
                        <a:rPr kumimoji="0" lang="en-US" altLang="zh-CN" sz="2600" b="0" i="1" u="none" strike="noStrike" cap="none" normalizeH="0" baseline="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600" b="0" i="0" u="none" strike="noStrike" cap="none" normalizeH="0" baseline="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600" b="0" i="1" u="none" strike="noStrike" cap="none" normalizeH="0" baseline="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6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 </a:t>
                      </a:r>
                      <a:r>
                        <a:rPr kumimoji="0" lang="en-US" altLang="zh-CN" sz="26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600" b="0" i="1"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6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 </a:t>
                      </a:r>
                    </a:p>
                  </a:txBody>
                  <a:tcPr marT="45731" marB="4573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l"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 ((</a:t>
                      </a:r>
                      <a:r>
                        <a:rPr kumimoji="0" lang="en-US" altLang="zh-CN" sz="26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6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6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 </a:t>
                      </a: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6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6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 </a:t>
                      </a:r>
                    </a:p>
                  </a:txBody>
                  <a:tcPr marT="45731" marB="45731"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2231693">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 </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 </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31" marB="45731"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 </a:t>
                      </a:r>
                    </a:p>
                  </a:txBody>
                  <a:tcPr marT="45731" marB="45731"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 </a:t>
                      </a:r>
                    </a:p>
                  </a:txBody>
                  <a:tcPr marT="45731" marB="4573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 </a:t>
                      </a:r>
                    </a:p>
                  </a:txBody>
                  <a:tcPr marT="45731" marB="4573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6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31" marB="45731" horzOverflow="overflow">
                    <a:lnL w="12700" cap="flat" cmpd="sng" algn="ctr">
                      <a:solidFill>
                        <a:schemeClr val="bg2"/>
                      </a:solidFill>
                      <a:prstDash val="solid"/>
                      <a:round/>
                      <a:headEnd type="none" w="med" len="med"/>
                      <a:tailEnd type="none" w="med" len="med"/>
                    </a:lnL>
                    <a:lnR cap="flat">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66866825"/>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linds(horizontal)">
                                      <p:cBhvr>
                                        <p:cTn id="7" dur="500"/>
                                        <p:tgtEl>
                                          <p:spTgt spid="237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7764"/>
                                        </p:tgtEl>
                                        <p:attrNameLst>
                                          <p:attrName>style.visibility</p:attrName>
                                        </p:attrNameLst>
                                      </p:cBhvr>
                                      <p:to>
                                        <p:strVal val="visible"/>
                                      </p:to>
                                    </p:set>
                                    <p:animEffect transition="in" filter="box(in)">
                                      <p:cBhvr>
                                        <p:cTn id="12" dur="500"/>
                                        <p:tgtEl>
                                          <p:spTgt spid="23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5F9E583-2779-A446-9F19-176ACC8D729E}"/>
              </a:ext>
            </a:extLst>
          </p:cNvPr>
          <p:cNvSpPr>
            <a:spLocks noGrp="1" noRot="1" noChangeArrowheads="1"/>
          </p:cNvSpPr>
          <p:nvPr>
            <p:ph type="title"/>
          </p:nvPr>
        </p:nvSpPr>
        <p:spPr>
          <a:xfrm>
            <a:off x="1187450" y="373063"/>
            <a:ext cx="7416800" cy="679450"/>
          </a:xfrm>
        </p:spPr>
        <p:txBody>
          <a:bodyPr/>
          <a:lstStyle/>
          <a:p>
            <a:pPr eaLnBrk="1" hangingPunct="1"/>
            <a:r>
              <a:rPr lang="zh-CN" altLang="en-US" sz="3600" dirty="0"/>
              <a:t>命题逻辑基本概念</a:t>
            </a:r>
          </a:p>
        </p:txBody>
      </p:sp>
      <p:sp>
        <p:nvSpPr>
          <p:cNvPr id="20483" name="Rectangle 3">
            <a:extLst>
              <a:ext uri="{FF2B5EF4-FFF2-40B4-BE49-F238E27FC236}">
                <a16:creationId xmlns:a16="http://schemas.microsoft.com/office/drawing/2014/main" id="{9B2DFC47-6830-B649-A7D2-E927977C95DF}"/>
              </a:ext>
            </a:extLst>
          </p:cNvPr>
          <p:cNvSpPr>
            <a:spLocks noGrp="1" noChangeArrowheads="1"/>
          </p:cNvSpPr>
          <p:nvPr>
            <p:ph idx="1"/>
          </p:nvPr>
        </p:nvSpPr>
        <p:spPr>
          <a:xfrm>
            <a:off x="458788" y="1447800"/>
            <a:ext cx="8229600" cy="3371850"/>
          </a:xfrm>
        </p:spPr>
        <p:txBody>
          <a:bodyPr/>
          <a:lstStyle/>
          <a:p>
            <a:pPr eaLnBrk="1" hangingPunct="1">
              <a:buSzPct val="70000"/>
              <a:buFont typeface="Wingdings" pitchFamily="2" charset="2"/>
              <a:buChar char="u"/>
            </a:pPr>
            <a:r>
              <a:rPr lang="en-US" altLang="zh-CN" dirty="0"/>
              <a:t> </a:t>
            </a:r>
            <a:r>
              <a:rPr lang="zh-CN" altLang="en-US" dirty="0"/>
              <a:t>命题</a:t>
            </a:r>
            <a:endParaRPr lang="en-US" altLang="zh-CN" dirty="0"/>
          </a:p>
          <a:p>
            <a:pPr eaLnBrk="1" hangingPunct="1">
              <a:buSzPct val="70000"/>
              <a:buFont typeface="Wingdings" pitchFamily="2" charset="2"/>
              <a:buChar char="u"/>
            </a:pPr>
            <a:r>
              <a:rPr lang="en-US" altLang="zh-CN" dirty="0"/>
              <a:t> </a:t>
            </a:r>
            <a:r>
              <a:rPr lang="zh-CN" altLang="en-US" dirty="0"/>
              <a:t>联结词</a:t>
            </a:r>
            <a:endParaRPr lang="en-US" altLang="zh-CN" dirty="0"/>
          </a:p>
          <a:p>
            <a:pPr eaLnBrk="1" hangingPunct="1">
              <a:buSzPct val="70000"/>
              <a:buFont typeface="Wingdings" pitchFamily="2" charset="2"/>
              <a:buChar char="u"/>
            </a:pPr>
            <a:r>
              <a:rPr lang="en-US" altLang="zh-CN" dirty="0"/>
              <a:t> </a:t>
            </a:r>
            <a:r>
              <a:rPr lang="zh-CN" altLang="en-US" dirty="0"/>
              <a:t>命题公式与赋值</a:t>
            </a:r>
            <a:endParaRPr lang="en-US" altLang="zh-CN" dirty="0"/>
          </a:p>
          <a:p>
            <a:pPr eaLnBrk="1" hangingPunct="1">
              <a:buSzPct val="70000"/>
              <a:buFont typeface="Wingdings" pitchFamily="2" charset="2"/>
              <a:buChar char="u"/>
            </a:pPr>
            <a:r>
              <a:rPr lang="en-US" altLang="zh-CN" dirty="0"/>
              <a:t> </a:t>
            </a:r>
            <a:r>
              <a:rPr lang="zh-CN" altLang="en-US" dirty="0"/>
              <a:t>真值表</a:t>
            </a:r>
          </a:p>
        </p:txBody>
      </p:sp>
      <p:sp>
        <p:nvSpPr>
          <p:cNvPr id="20484" name="幻灯片编号占位符 3">
            <a:extLst>
              <a:ext uri="{FF2B5EF4-FFF2-40B4-BE49-F238E27FC236}">
                <a16:creationId xmlns:a16="http://schemas.microsoft.com/office/drawing/2014/main" id="{A079D0A0-0F9E-1C41-BD34-0C5D71A2BA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5E03A4E6-E6F7-8045-9A60-8351A70D9803}" type="slidenum">
              <a:rPr lang="en-US" altLang="zh-CN" sz="1400" b="0" smtClean="0">
                <a:ea typeface="宋体" panose="02010600030101010101" pitchFamily="2" charset="-122"/>
              </a:rPr>
              <a:pPr>
                <a:lnSpc>
                  <a:spcPct val="100000"/>
                </a:lnSpc>
                <a:spcBef>
                  <a:spcPct val="0"/>
                </a:spcBef>
                <a:buClrTx/>
                <a:buSzTx/>
                <a:buFontTx/>
                <a:buNone/>
              </a:pPr>
              <a:t>6</a:t>
            </a:fld>
            <a:endParaRPr lang="en-US" altLang="zh-CN" sz="1400" b="0">
              <a:ea typeface="宋体" panose="02010600030101010101" pitchFamily="2" charset="-122"/>
            </a:endParaRPr>
          </a:p>
        </p:txBody>
      </p:sp>
    </p:spTree>
    <p:extLst>
      <p:ext uri="{BB962C8B-B14F-4D97-AF65-F5344CB8AC3E}">
        <p14:creationId xmlns:p14="http://schemas.microsoft.com/office/powerpoint/2010/main" val="2589127026"/>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650B4A5B-0617-A24A-8995-B5505B742531}"/>
              </a:ext>
            </a:extLst>
          </p:cNvPr>
          <p:cNvSpPr>
            <a:spLocks noGrp="1" noChangeArrowheads="1"/>
          </p:cNvSpPr>
          <p:nvPr>
            <p:ph type="body" sz="half" idx="1"/>
          </p:nvPr>
        </p:nvSpPr>
        <p:spPr>
          <a:xfrm>
            <a:off x="531813" y="1595438"/>
            <a:ext cx="8081962" cy="665162"/>
          </a:xfrm>
        </p:spPr>
        <p:txBody>
          <a:bodyPr/>
          <a:lstStyle/>
          <a:p>
            <a:pPr eaLnBrk="1" hangingPunct="1">
              <a:lnSpc>
                <a:spcPct val="100000"/>
              </a:lnSpc>
              <a:spcBef>
                <a:spcPct val="0"/>
              </a:spcBef>
              <a:buClrTx/>
              <a:buSzTx/>
              <a:buFontTx/>
              <a:buNone/>
            </a:pPr>
            <a:r>
              <a:rPr lang="zh-CN" altLang="en-US" sz="2800" dirty="0"/>
              <a:t>例</a:t>
            </a:r>
            <a:r>
              <a:rPr lang="en-US" altLang="zh-CN" sz="2800" dirty="0"/>
              <a:t>2  </a:t>
            </a:r>
            <a:r>
              <a:rPr lang="zh-CN" altLang="en-US" sz="2800" dirty="0"/>
              <a:t>写出 </a:t>
            </a:r>
            <a:r>
              <a:rPr lang="en-US" altLang="zh-CN" sz="2800" i="1" dirty="0"/>
              <a:t>B</a:t>
            </a:r>
            <a:r>
              <a:rPr lang="en-US" altLang="zh-CN" sz="2800" dirty="0"/>
              <a:t>=(</a:t>
            </a:r>
            <a:r>
              <a:rPr lang="en-US" altLang="zh-CN" sz="2800" i="1" dirty="0" err="1"/>
              <a:t>p</a:t>
            </a:r>
            <a:r>
              <a:rPr lang="en-US" altLang="zh-CN" sz="2800" dirty="0" err="1">
                <a:sym typeface="Symbol" pitchFamily="2" charset="2"/>
              </a:rPr>
              <a:t></a:t>
            </a:r>
            <a:r>
              <a:rPr lang="en-US" altLang="zh-CN" sz="2800" i="1" dirty="0" err="1"/>
              <a:t>q</a:t>
            </a:r>
            <a:r>
              <a:rPr lang="en-US" altLang="zh-CN" sz="2800" dirty="0"/>
              <a:t>) </a:t>
            </a:r>
            <a:r>
              <a:rPr lang="en-US" altLang="zh-CN" sz="2800" dirty="0">
                <a:sym typeface="Symbol" pitchFamily="2" charset="2"/>
              </a:rPr>
              <a:t></a:t>
            </a:r>
            <a:r>
              <a:rPr lang="en-US" altLang="zh-CN" sz="2800" i="1" dirty="0">
                <a:sym typeface="Symbol" pitchFamily="2" charset="2"/>
              </a:rPr>
              <a:t>p </a:t>
            </a:r>
            <a:r>
              <a:rPr lang="zh-CN" altLang="en-US" sz="2800" dirty="0">
                <a:sym typeface="Symbol" pitchFamily="2" charset="2"/>
              </a:rPr>
              <a:t>的真值表</a:t>
            </a:r>
            <a:r>
              <a:rPr lang="en-US" altLang="zh-CN" sz="2800" dirty="0">
                <a:sym typeface="Symbol" pitchFamily="2" charset="2"/>
              </a:rPr>
              <a:t>.</a:t>
            </a:r>
            <a:endParaRPr lang="en-US" altLang="zh-CN" sz="2800" dirty="0"/>
          </a:p>
        </p:txBody>
      </p:sp>
      <p:graphicFrame>
        <p:nvGraphicFramePr>
          <p:cNvPr id="242795" name="Group 107">
            <a:extLst>
              <a:ext uri="{FF2B5EF4-FFF2-40B4-BE49-F238E27FC236}">
                <a16:creationId xmlns:a16="http://schemas.microsoft.com/office/drawing/2014/main" id="{4D43FF31-9611-4EAE-B1F8-2EE07B788EB5}"/>
              </a:ext>
            </a:extLst>
          </p:cNvPr>
          <p:cNvGraphicFramePr>
            <a:graphicFrameLocks noGrp="1"/>
          </p:cNvGraphicFramePr>
          <p:nvPr>
            <p:ph sz="half" idx="2"/>
            <p:extLst>
              <p:ext uri="{D42A27DB-BD31-4B8C-83A1-F6EECF244321}">
                <p14:modId xmlns:p14="http://schemas.microsoft.com/office/powerpoint/2010/main" val="2149579874"/>
              </p:ext>
            </p:extLst>
          </p:nvPr>
        </p:nvGraphicFramePr>
        <p:xfrm>
          <a:off x="603250" y="2398135"/>
          <a:ext cx="7796213" cy="3217861"/>
        </p:xfrm>
        <a:graphic>
          <a:graphicData uri="http://schemas.openxmlformats.org/drawingml/2006/table">
            <a:tbl>
              <a:tblPr/>
              <a:tblGrid>
                <a:gridCol w="1031875">
                  <a:extLst>
                    <a:ext uri="{9D8B030D-6E8A-4147-A177-3AD203B41FA5}">
                      <a16:colId xmlns:a16="http://schemas.microsoft.com/office/drawing/2014/main" val="20000"/>
                    </a:ext>
                  </a:extLst>
                </a:gridCol>
                <a:gridCol w="1354138">
                  <a:extLst>
                    <a:ext uri="{9D8B030D-6E8A-4147-A177-3AD203B41FA5}">
                      <a16:colId xmlns:a16="http://schemas.microsoft.com/office/drawing/2014/main" val="20001"/>
                    </a:ext>
                  </a:extLst>
                </a:gridCol>
                <a:gridCol w="1431925">
                  <a:extLst>
                    <a:ext uri="{9D8B030D-6E8A-4147-A177-3AD203B41FA5}">
                      <a16:colId xmlns:a16="http://schemas.microsoft.com/office/drawing/2014/main" val="20002"/>
                    </a:ext>
                  </a:extLst>
                </a:gridCol>
                <a:gridCol w="1284287">
                  <a:extLst>
                    <a:ext uri="{9D8B030D-6E8A-4147-A177-3AD203B41FA5}">
                      <a16:colId xmlns:a16="http://schemas.microsoft.com/office/drawing/2014/main" val="20003"/>
                    </a:ext>
                  </a:extLst>
                </a:gridCol>
                <a:gridCol w="2693988">
                  <a:extLst>
                    <a:ext uri="{9D8B030D-6E8A-4147-A177-3AD203B41FA5}">
                      <a16:colId xmlns:a16="http://schemas.microsoft.com/office/drawing/2014/main" val="20004"/>
                    </a:ext>
                  </a:extLst>
                </a:gridCol>
              </a:tblGrid>
              <a:tr h="603456">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16" marB="45716"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8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8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endPar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r>
                        <a:rPr kumimoji="0" lang="en-US" altLang="zh-CN" sz="28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8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8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r>
                        <a:rPr kumimoji="0" lang="en-US" altLang="zh-CN" sz="28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a:t>
                      </a:r>
                    </a:p>
                  </a:txBody>
                  <a:tcPr marT="45716" marB="45716"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653998">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0</a:t>
                      </a:r>
                      <a:endPar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16" marB="45716"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r h="653998">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0</a:t>
                      </a:r>
                      <a:endPar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16" marB="45716"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2"/>
                  </a:ext>
                </a:extLst>
              </a:tr>
              <a:tr h="653998">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a:ln>
                            <a:noFill/>
                          </a:ln>
                          <a:solidFill>
                            <a:schemeClr val="bg2"/>
                          </a:solidFill>
                          <a:effectLst>
                            <a:outerShdw blurRad="38100" dist="38100" dir="2700000" algn="tl">
                              <a:srgbClr val="000000"/>
                            </a:outerShdw>
                          </a:effectLst>
                          <a:latin typeface="Times New Roman" charset="0"/>
                          <a:ea typeface="黑体" charset="-122"/>
                        </a:rPr>
                        <a:t>0</a:t>
                      </a:r>
                      <a:endPar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T="45716" marB="45716"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3"/>
                  </a:ext>
                </a:extLst>
              </a:tr>
              <a:tr h="65241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16" marB="45716"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8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16" marB="45716"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4"/>
                  </a:ext>
                </a:extLst>
              </a:tr>
            </a:tbl>
          </a:graphicData>
        </a:graphic>
      </p:graphicFrame>
      <p:sp>
        <p:nvSpPr>
          <p:cNvPr id="73767" name="标题 1">
            <a:extLst>
              <a:ext uri="{FF2B5EF4-FFF2-40B4-BE49-F238E27FC236}">
                <a16:creationId xmlns:a16="http://schemas.microsoft.com/office/drawing/2014/main" id="{E2DA76B0-CC26-D847-A2AF-AAF03BDD91BB}"/>
              </a:ext>
            </a:extLst>
          </p:cNvPr>
          <p:cNvSpPr>
            <a:spLocks noGrp="1" noChangeArrowheads="1"/>
          </p:cNvSpPr>
          <p:nvPr>
            <p:ph type="title"/>
          </p:nvPr>
        </p:nvSpPr>
        <p:spPr>
          <a:xfrm>
            <a:off x="1166813" y="53975"/>
            <a:ext cx="8229600" cy="1143000"/>
          </a:xfrm>
        </p:spPr>
        <p:txBody>
          <a:bodyPr/>
          <a:lstStyle/>
          <a:p>
            <a:pPr eaLnBrk="1" hangingPunct="1"/>
            <a:r>
              <a:rPr kumimoji="1" lang="zh-CN" altLang="en-US" dirty="0"/>
              <a:t>真值表</a:t>
            </a:r>
          </a:p>
        </p:txBody>
      </p:sp>
    </p:spTree>
    <p:extLst>
      <p:ext uri="{BB962C8B-B14F-4D97-AF65-F5344CB8AC3E}">
        <p14:creationId xmlns:p14="http://schemas.microsoft.com/office/powerpoint/2010/main" val="3040810840"/>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2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1">
            <a:extLst>
              <a:ext uri="{FF2B5EF4-FFF2-40B4-BE49-F238E27FC236}">
                <a16:creationId xmlns:a16="http://schemas.microsoft.com/office/drawing/2014/main" id="{0E2C4DA4-C20F-864D-9DD9-5000F8734366}"/>
              </a:ext>
            </a:extLst>
          </p:cNvPr>
          <p:cNvSpPr>
            <a:spLocks noGrp="1" noRot="1" noChangeArrowheads="1"/>
          </p:cNvSpPr>
          <p:nvPr>
            <p:ph type="title"/>
          </p:nvPr>
        </p:nvSpPr>
        <p:spPr>
          <a:xfrm>
            <a:off x="1166813" y="-26988"/>
            <a:ext cx="8229600" cy="1143001"/>
          </a:xfrm>
        </p:spPr>
        <p:txBody>
          <a:bodyPr/>
          <a:lstStyle/>
          <a:p>
            <a:pPr eaLnBrk="1" hangingPunct="1"/>
            <a:r>
              <a:rPr lang="zh-CN" altLang="en-US" sz="3600" dirty="0">
                <a:latin typeface="黑体" panose="02010609060101010101" pitchFamily="49" charset="-122"/>
              </a:rPr>
              <a:t>真值表</a:t>
            </a:r>
          </a:p>
        </p:txBody>
      </p:sp>
      <p:sp>
        <p:nvSpPr>
          <p:cNvPr id="74755" name="Rectangle 3">
            <a:extLst>
              <a:ext uri="{FF2B5EF4-FFF2-40B4-BE49-F238E27FC236}">
                <a16:creationId xmlns:a16="http://schemas.microsoft.com/office/drawing/2014/main" id="{EEDBF600-A4F4-DC42-8C4A-3774FAF45C5B}"/>
              </a:ext>
            </a:extLst>
          </p:cNvPr>
          <p:cNvSpPr>
            <a:spLocks noGrp="1" noChangeArrowheads="1"/>
          </p:cNvSpPr>
          <p:nvPr>
            <p:ph type="body" sz="half" idx="1"/>
          </p:nvPr>
        </p:nvSpPr>
        <p:spPr>
          <a:xfrm>
            <a:off x="539750" y="1362075"/>
            <a:ext cx="7148513" cy="627063"/>
          </a:xfrm>
        </p:spPr>
        <p:txBody>
          <a:bodyPr/>
          <a:lstStyle/>
          <a:p>
            <a:pPr eaLnBrk="1" hangingPunct="1">
              <a:buFont typeface="Wingdings" pitchFamily="2" charset="2"/>
              <a:buNone/>
            </a:pPr>
            <a:r>
              <a:rPr lang="zh-CN" altLang="en-US" sz="2400" dirty="0"/>
              <a:t>例</a:t>
            </a:r>
            <a:r>
              <a:rPr lang="en-US" altLang="zh-CN" sz="2400" dirty="0"/>
              <a:t>3  </a:t>
            </a:r>
            <a:r>
              <a:rPr lang="zh-CN" altLang="en-US" sz="2400" dirty="0"/>
              <a:t>写出 </a:t>
            </a:r>
            <a:r>
              <a:rPr lang="en-US" altLang="zh-CN" sz="2400" i="1" dirty="0"/>
              <a:t>C</a:t>
            </a:r>
            <a:r>
              <a:rPr lang="en-US" altLang="zh-CN" sz="2400" dirty="0"/>
              <a:t>= (</a:t>
            </a:r>
            <a:r>
              <a:rPr lang="en-US" altLang="zh-CN" sz="2400" i="1" dirty="0" err="1"/>
              <a:t>p</a:t>
            </a:r>
            <a:r>
              <a:rPr lang="en-US" altLang="zh-CN" sz="2400" dirty="0" err="1">
                <a:sym typeface="Symbol" pitchFamily="2" charset="2"/>
              </a:rPr>
              <a:t></a:t>
            </a:r>
            <a:r>
              <a:rPr lang="en-US" altLang="zh-CN" sz="2400" i="1" dirty="0" err="1"/>
              <a:t>q</a:t>
            </a:r>
            <a:r>
              <a:rPr lang="en-US" altLang="zh-CN" sz="2400" dirty="0"/>
              <a:t>) </a:t>
            </a:r>
            <a:r>
              <a:rPr lang="en-US" altLang="zh-CN" sz="2400" dirty="0">
                <a:sym typeface="Symbol" pitchFamily="2" charset="2"/>
              </a:rPr>
              <a:t></a:t>
            </a:r>
            <a:r>
              <a:rPr lang="en-US" altLang="zh-CN" sz="2400" i="1" dirty="0"/>
              <a:t>r</a:t>
            </a:r>
            <a:r>
              <a:rPr lang="en-US" altLang="zh-CN" sz="2400" dirty="0"/>
              <a:t> </a:t>
            </a:r>
            <a:r>
              <a:rPr lang="zh-CN" altLang="en-US" sz="2400" dirty="0"/>
              <a:t>的真值表</a:t>
            </a:r>
            <a:r>
              <a:rPr lang="en-US" altLang="zh-CN" sz="2400" dirty="0"/>
              <a:t>.</a:t>
            </a:r>
          </a:p>
        </p:txBody>
      </p:sp>
      <p:graphicFrame>
        <p:nvGraphicFramePr>
          <p:cNvPr id="245580" name="Group 844">
            <a:extLst>
              <a:ext uri="{FF2B5EF4-FFF2-40B4-BE49-F238E27FC236}">
                <a16:creationId xmlns:a16="http://schemas.microsoft.com/office/drawing/2014/main" id="{BB026DAE-5075-4073-A964-0E80E50CE194}"/>
              </a:ext>
            </a:extLst>
          </p:cNvPr>
          <p:cNvGraphicFramePr>
            <a:graphicFrameLocks noGrp="1"/>
          </p:cNvGraphicFramePr>
          <p:nvPr>
            <p:ph sz="half" idx="2"/>
          </p:nvPr>
        </p:nvGraphicFramePr>
        <p:xfrm>
          <a:off x="395288" y="1952625"/>
          <a:ext cx="7991475" cy="4773609"/>
        </p:xfrm>
        <a:graphic>
          <a:graphicData uri="http://schemas.openxmlformats.org/drawingml/2006/table">
            <a:tbl>
              <a:tblPr/>
              <a:tblGrid>
                <a:gridCol w="113982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446213">
                  <a:extLst>
                    <a:ext uri="{9D8B030D-6E8A-4147-A177-3AD203B41FA5}">
                      <a16:colId xmlns:a16="http://schemas.microsoft.com/office/drawing/2014/main" val="20003"/>
                    </a:ext>
                  </a:extLst>
                </a:gridCol>
                <a:gridCol w="1217612">
                  <a:extLst>
                    <a:ext uri="{9D8B030D-6E8A-4147-A177-3AD203B41FA5}">
                      <a16:colId xmlns:a16="http://schemas.microsoft.com/office/drawing/2014/main" val="20004"/>
                    </a:ext>
                  </a:extLst>
                </a:gridCol>
                <a:gridCol w="2132013">
                  <a:extLst>
                    <a:ext uri="{9D8B030D-6E8A-4147-A177-3AD203B41FA5}">
                      <a16:colId xmlns:a16="http://schemas.microsoft.com/office/drawing/2014/main" val="20005"/>
                    </a:ext>
                  </a:extLst>
                </a:gridCol>
              </a:tblGrid>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r</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 </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r </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p</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r </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2"/>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3"/>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4"/>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5"/>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6"/>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7"/>
                  </a:ext>
                </a:extLst>
              </a:tr>
              <a:tr h="530401">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T="45724" marB="4572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77468833"/>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580"/>
                                        </p:tgtEl>
                                        <p:attrNameLst>
                                          <p:attrName>style.visibility</p:attrName>
                                        </p:attrNameLst>
                                      </p:cBhvr>
                                      <p:to>
                                        <p:strVal val="visible"/>
                                      </p:to>
                                    </p:set>
                                    <p:animEffect transition="in" filter="blinds(horizontal)">
                                      <p:cBhvr>
                                        <p:cTn id="7" dur="500"/>
                                        <p:tgtEl>
                                          <p:spTgt spid="245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D44FB4C-5A8C-DA45-A059-8F551EB65696}"/>
              </a:ext>
            </a:extLst>
          </p:cNvPr>
          <p:cNvSpPr>
            <a:spLocks noGrp="1" noRot="1" noChangeArrowheads="1"/>
          </p:cNvSpPr>
          <p:nvPr>
            <p:ph type="title"/>
          </p:nvPr>
        </p:nvSpPr>
        <p:spPr>
          <a:xfrm>
            <a:off x="1166813" y="44450"/>
            <a:ext cx="8229600" cy="1143000"/>
          </a:xfrm>
        </p:spPr>
        <p:txBody>
          <a:bodyPr/>
          <a:lstStyle/>
          <a:p>
            <a:pPr eaLnBrk="1" hangingPunct="1"/>
            <a:r>
              <a:rPr lang="zh-CN" altLang="en-US" sz="3600" dirty="0">
                <a:latin typeface="黑体" panose="02010609060101010101" pitchFamily="49" charset="-122"/>
              </a:rPr>
              <a:t>真值表</a:t>
            </a:r>
          </a:p>
        </p:txBody>
      </p:sp>
      <p:sp>
        <p:nvSpPr>
          <p:cNvPr id="75779" name="Rectangle 3">
            <a:extLst>
              <a:ext uri="{FF2B5EF4-FFF2-40B4-BE49-F238E27FC236}">
                <a16:creationId xmlns:a16="http://schemas.microsoft.com/office/drawing/2014/main" id="{BD353BAF-4792-694A-80F7-A1C8487769C9}"/>
              </a:ext>
            </a:extLst>
          </p:cNvPr>
          <p:cNvSpPr>
            <a:spLocks noGrp="1" noChangeArrowheads="1"/>
          </p:cNvSpPr>
          <p:nvPr>
            <p:ph type="body" sz="half" idx="1"/>
          </p:nvPr>
        </p:nvSpPr>
        <p:spPr>
          <a:xfrm>
            <a:off x="457200" y="1447800"/>
            <a:ext cx="8083550" cy="612775"/>
          </a:xfrm>
        </p:spPr>
        <p:txBody>
          <a:bodyPr/>
          <a:lstStyle/>
          <a:p>
            <a:pPr eaLnBrk="1" hangingPunct="1">
              <a:spcBef>
                <a:spcPct val="0"/>
              </a:spcBef>
              <a:buClrTx/>
              <a:buSzTx/>
              <a:buFontTx/>
              <a:buNone/>
            </a:pPr>
            <a:r>
              <a:rPr lang="zh-CN" altLang="en-US" sz="2800" dirty="0"/>
              <a:t>例</a:t>
            </a:r>
            <a:r>
              <a:rPr lang="en-US" altLang="zh-CN" sz="2800" dirty="0"/>
              <a:t>4  </a:t>
            </a:r>
            <a:r>
              <a:rPr lang="zh-CN" altLang="en-US" sz="2800" dirty="0"/>
              <a:t>写出 </a:t>
            </a:r>
            <a:r>
              <a:rPr lang="en-US" altLang="zh-CN" sz="2800" dirty="0">
                <a:sym typeface="Symbol" pitchFamily="2" charset="2"/>
              </a:rPr>
              <a:t>(</a:t>
            </a:r>
            <a:r>
              <a:rPr lang="en-US" altLang="zh-CN" sz="2800" i="1" dirty="0" err="1">
                <a:sym typeface="Symbol" pitchFamily="2" charset="2"/>
              </a:rPr>
              <a:t>p</a:t>
            </a:r>
            <a:r>
              <a:rPr lang="en-US" altLang="zh-CN" sz="2800" dirty="0" err="1">
                <a:sym typeface="Symbol" pitchFamily="2" charset="2"/>
              </a:rPr>
              <a:t></a:t>
            </a:r>
            <a:r>
              <a:rPr lang="en-US" altLang="zh-CN" sz="2800" i="1" dirty="0" err="1"/>
              <a:t>q</a:t>
            </a:r>
            <a:r>
              <a:rPr lang="en-US" altLang="zh-CN" sz="2800" dirty="0"/>
              <a:t>)</a:t>
            </a:r>
            <a:r>
              <a:rPr lang="en-US" altLang="zh-CN" sz="2800" dirty="0">
                <a:sym typeface="Symbol" pitchFamily="2" charset="2"/>
              </a:rPr>
              <a:t>(</a:t>
            </a:r>
            <a:r>
              <a:rPr lang="en-US" altLang="zh-CN" sz="2800" i="1" dirty="0">
                <a:sym typeface="Symbol" pitchFamily="2" charset="2"/>
              </a:rPr>
              <a:t>p</a:t>
            </a:r>
            <a:r>
              <a:rPr lang="en-US" altLang="zh-CN" sz="2800" dirty="0">
                <a:sym typeface="Symbol" pitchFamily="2" charset="2"/>
              </a:rPr>
              <a:t></a:t>
            </a:r>
            <a:r>
              <a:rPr lang="en-US" altLang="zh-CN" sz="2800" i="1" dirty="0"/>
              <a:t>q</a:t>
            </a:r>
            <a:r>
              <a:rPr lang="en-US" altLang="zh-CN" sz="2800" dirty="0"/>
              <a:t>) </a:t>
            </a:r>
            <a:r>
              <a:rPr lang="zh-CN" altLang="en-US" sz="2800" dirty="0"/>
              <a:t>和 </a:t>
            </a:r>
            <a:r>
              <a:rPr lang="en-US" altLang="zh-CN" sz="2800" i="1" dirty="0">
                <a:sym typeface="Symbol" pitchFamily="2" charset="2"/>
              </a:rPr>
              <a:t>p </a:t>
            </a:r>
            <a:r>
              <a:rPr lang="en-US" altLang="zh-CN" sz="2800" dirty="0">
                <a:solidFill>
                  <a:schemeClr val="bg2"/>
                </a:solidFill>
                <a:cs typeface="Lucida Sans Unicode" panose="020B0602030504020204" pitchFamily="34" charset="0"/>
                <a:sym typeface="Symbol" pitchFamily="2" charset="2"/>
              </a:rPr>
              <a:t> </a:t>
            </a:r>
            <a:r>
              <a:rPr lang="en-US" altLang="zh-CN" sz="2800" i="1" dirty="0"/>
              <a:t>q </a:t>
            </a:r>
            <a:r>
              <a:rPr lang="zh-CN" altLang="en-US" sz="2800" dirty="0">
                <a:sym typeface="Symbol" pitchFamily="2" charset="2"/>
              </a:rPr>
              <a:t>的真值表</a:t>
            </a:r>
            <a:r>
              <a:rPr lang="en-US" altLang="zh-CN" sz="2800" dirty="0">
                <a:sym typeface="Symbol" pitchFamily="2" charset="2"/>
              </a:rPr>
              <a:t>.</a:t>
            </a:r>
            <a:endParaRPr lang="en-US" altLang="zh-CN" sz="2800" dirty="0"/>
          </a:p>
        </p:txBody>
      </p:sp>
      <p:graphicFrame>
        <p:nvGraphicFramePr>
          <p:cNvPr id="429397" name="Group 341">
            <a:extLst>
              <a:ext uri="{FF2B5EF4-FFF2-40B4-BE49-F238E27FC236}">
                <a16:creationId xmlns:a16="http://schemas.microsoft.com/office/drawing/2014/main" id="{74655FE9-40A0-4823-B439-1969942ECA4C}"/>
              </a:ext>
            </a:extLst>
          </p:cNvPr>
          <p:cNvGraphicFramePr>
            <a:graphicFrameLocks noGrp="1"/>
          </p:cNvGraphicFramePr>
          <p:nvPr>
            <p:ph sz="half" idx="2"/>
          </p:nvPr>
        </p:nvGraphicFramePr>
        <p:xfrm>
          <a:off x="611188" y="2332038"/>
          <a:ext cx="7488237" cy="3438525"/>
        </p:xfrm>
        <a:graphic>
          <a:graphicData uri="http://schemas.openxmlformats.org/drawingml/2006/table">
            <a:tbl>
              <a:tblPr/>
              <a:tblGrid>
                <a:gridCol w="438251">
                  <a:extLst>
                    <a:ext uri="{9D8B030D-6E8A-4147-A177-3AD203B41FA5}">
                      <a16:colId xmlns:a16="http://schemas.microsoft.com/office/drawing/2014/main" val="20000"/>
                    </a:ext>
                  </a:extLst>
                </a:gridCol>
                <a:gridCol w="504114">
                  <a:extLst>
                    <a:ext uri="{9D8B030D-6E8A-4147-A177-3AD203B41FA5}">
                      <a16:colId xmlns:a16="http://schemas.microsoft.com/office/drawing/2014/main" val="20001"/>
                    </a:ext>
                  </a:extLst>
                </a:gridCol>
                <a:gridCol w="629040">
                  <a:extLst>
                    <a:ext uri="{9D8B030D-6E8A-4147-A177-3AD203B41FA5}">
                      <a16:colId xmlns:a16="http://schemas.microsoft.com/office/drawing/2014/main" val="20002"/>
                    </a:ext>
                  </a:extLst>
                </a:gridCol>
                <a:gridCol w="629040">
                  <a:extLst>
                    <a:ext uri="{9D8B030D-6E8A-4147-A177-3AD203B41FA5}">
                      <a16:colId xmlns:a16="http://schemas.microsoft.com/office/drawing/2014/main" val="20003"/>
                    </a:ext>
                  </a:extLst>
                </a:gridCol>
                <a:gridCol w="1183142">
                  <a:extLst>
                    <a:ext uri="{9D8B030D-6E8A-4147-A177-3AD203B41FA5}">
                      <a16:colId xmlns:a16="http://schemas.microsoft.com/office/drawing/2014/main" val="20004"/>
                    </a:ext>
                  </a:extLst>
                </a:gridCol>
                <a:gridCol w="748117">
                  <a:extLst>
                    <a:ext uri="{9D8B030D-6E8A-4147-A177-3AD203B41FA5}">
                      <a16:colId xmlns:a16="http://schemas.microsoft.com/office/drawing/2014/main" val="20005"/>
                    </a:ext>
                  </a:extLst>
                </a:gridCol>
                <a:gridCol w="2338976">
                  <a:extLst>
                    <a:ext uri="{9D8B030D-6E8A-4147-A177-3AD203B41FA5}">
                      <a16:colId xmlns:a16="http://schemas.microsoft.com/office/drawing/2014/main" val="20006"/>
                    </a:ext>
                  </a:extLst>
                </a:gridCol>
                <a:gridCol w="1017557">
                  <a:extLst>
                    <a:ext uri="{9D8B030D-6E8A-4147-A177-3AD203B41FA5}">
                      <a16:colId xmlns:a16="http://schemas.microsoft.com/office/drawing/2014/main" val="20007"/>
                    </a:ext>
                  </a:extLst>
                </a:gridCol>
              </a:tblGrid>
              <a:tr h="68770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p</a:t>
                      </a:r>
                    </a:p>
                  </a:txBody>
                  <a:tcPr marL="91451" marR="91451" marT="45714" marB="45714"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a:t>
                      </a: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endPar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endParaRP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p</a:t>
                      </a:r>
                      <a:r>
                        <a:rPr kumimoji="0" lang="en-US" altLang="zh-CN" sz="2400" b="0" i="0"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err="1">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 (</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a:t>
                      </a: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sym typeface="Symbol" charset="2"/>
                        </a:rPr>
                        <a:t>p </a:t>
                      </a:r>
                      <a:r>
                        <a:rPr lang="en-US" altLang="zh-CN" sz="2400" dirty="0">
                          <a:solidFill>
                            <a:schemeClr val="bg2"/>
                          </a:solidFill>
                          <a:ea typeface="黑体" panose="02010609060101010101" pitchFamily="49" charset="-122"/>
                          <a:cs typeface="Lucida Sans Unicode" panose="020B0602030504020204" pitchFamily="34" charset="0"/>
                          <a:sym typeface="Symbol" panose="05050102010706020507" pitchFamily="18" charset="2"/>
                        </a:rPr>
                        <a:t></a:t>
                      </a:r>
                      <a:r>
                        <a:rPr kumimoji="0" lang="en-US" altLang="zh-CN" sz="2400" b="0" i="1"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q</a:t>
                      </a:r>
                    </a:p>
                  </a:txBody>
                  <a:tcPr marL="91451" marR="91451" marT="45714" marB="45714"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0"/>
                  </a:ext>
                </a:extLst>
              </a:tr>
              <a:tr h="68770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1"/>
                  </a:ext>
                </a:extLst>
              </a:tr>
              <a:tr h="68770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2"/>
                  </a:ext>
                </a:extLst>
              </a:tr>
              <a:tr h="68770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3"/>
                  </a:ext>
                </a:extLst>
              </a:tr>
              <a:tr h="687705">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cap="flat">
                      <a:noFill/>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0</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w="12700" cap="flat" cmpd="sng" algn="ctr">
                      <a:solidFill>
                        <a:schemeClr val="bg2"/>
                      </a:solidFill>
                      <a:prstDash val="solid"/>
                      <a:miter lim="800000"/>
                      <a:headEnd type="none" w="med" len="med"/>
                      <a:tailEnd type="none" w="med" len="med"/>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tc>
                  <a:txBody>
                    <a:bodyPr/>
                    <a:lstStyle>
                      <a:lvl1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1pPr>
                      <a:lvl2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2pPr>
                      <a:lvl3pPr>
                        <a:lnSpc>
                          <a:spcPct val="120000"/>
                        </a:lnSpc>
                        <a:spcBef>
                          <a:spcPct val="20000"/>
                        </a:spcBef>
                        <a:buClr>
                          <a:schemeClr val="tx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3pPr>
                      <a:lvl4pPr>
                        <a:lnSpc>
                          <a:spcPct val="120000"/>
                        </a:lnSpc>
                        <a:spcBef>
                          <a:spcPct val="20000"/>
                        </a:spcBef>
                        <a:buClr>
                          <a:schemeClr val="accent2"/>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4pPr>
                      <a:lvl5pPr>
                        <a:lnSpc>
                          <a:spcPct val="120000"/>
                        </a:lnSpc>
                        <a:spcBef>
                          <a:spcPct val="20000"/>
                        </a:spcBef>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5pPr>
                      <a:lvl6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6pPr>
                      <a:lvl7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7pPr>
                      <a:lvl8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8pPr>
                      <a:lvl9pPr fontAlgn="base">
                        <a:lnSpc>
                          <a:spcPct val="120000"/>
                        </a:lnSpc>
                        <a:spcBef>
                          <a:spcPct val="20000"/>
                        </a:spcBef>
                        <a:spcAft>
                          <a:spcPct val="0"/>
                        </a:spcAft>
                        <a:buClr>
                          <a:schemeClr val="hlink"/>
                        </a:buClr>
                        <a:buSzPct val="70000"/>
                        <a:buFont typeface="Wingdings" charset="2"/>
                        <a:defRPr sz="2400">
                          <a:solidFill>
                            <a:schemeClr val="hlink"/>
                          </a:solidFill>
                          <a:effectLst>
                            <a:outerShdw blurRad="38100" dist="38100" dir="2700000" algn="tl">
                              <a:srgbClr val="000000"/>
                            </a:outerShdw>
                          </a:effectLst>
                          <a:latin typeface="Garamond" charset="0"/>
                          <a:ea typeface="黑体"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Pct val="70000"/>
                        <a:buFont typeface="Wingdings" charset="2"/>
                        <a:buNone/>
                        <a:tabLst/>
                      </a:pPr>
                      <a:r>
                        <a:rPr kumimoji="0" lang="en-US" altLang="zh-CN" sz="2400" b="0" i="0" u="none" strike="noStrike" cap="none" normalizeH="0" baseline="0" dirty="0">
                          <a:ln>
                            <a:noFill/>
                          </a:ln>
                          <a:solidFill>
                            <a:schemeClr val="bg2"/>
                          </a:solidFill>
                          <a:effectLst>
                            <a:outerShdw blurRad="38100" dist="38100" dir="2700000" algn="tl">
                              <a:srgbClr val="000000"/>
                            </a:outerShdw>
                          </a:effectLst>
                          <a:latin typeface="Times New Roman" charset="0"/>
                          <a:ea typeface="黑体" charset="-122"/>
                        </a:rPr>
                        <a:t>1</a:t>
                      </a:r>
                    </a:p>
                  </a:txBody>
                  <a:tcPr marL="91451" marR="91451" marT="45714" marB="45714" horzOverflow="overflow">
                    <a:lnL w="12700" cap="flat" cmpd="sng" algn="ctr">
                      <a:solidFill>
                        <a:schemeClr val="bg2"/>
                      </a:solidFill>
                      <a:prstDash val="solid"/>
                      <a:miter lim="800000"/>
                      <a:headEnd type="none" w="med" len="med"/>
                      <a:tailEnd type="none" w="med" len="med"/>
                    </a:lnL>
                    <a:lnR cap="flat">
                      <a:noFill/>
                    </a:lnR>
                    <a:lnT w="12700" cap="flat" cmpd="sng" algn="ctr">
                      <a:solidFill>
                        <a:schemeClr val="bg2"/>
                      </a:solidFill>
                      <a:prstDash val="solid"/>
                      <a:miter lim="800000"/>
                      <a:headEnd type="none" w="med" len="med"/>
                      <a:tailEnd type="none" w="med" len="med"/>
                    </a:lnT>
                    <a:lnB w="12700" cap="flat" cmpd="sng" algn="ctr">
                      <a:solidFill>
                        <a:schemeClr val="bg2"/>
                      </a:solidFill>
                      <a:prstDash val="solid"/>
                      <a:miter lim="800000"/>
                      <a:headEnd type="none" w="med" len="med"/>
                      <a:tailEnd type="none" w="med" len="med"/>
                    </a:lnB>
                    <a:lnTlToBr>
                      <a:noFill/>
                    </a:lnTlToBr>
                    <a:lnBlToTr>
                      <a:noFill/>
                    </a:lnBlToTr>
                    <a:solidFill>
                      <a:srgbClr val="D9F1FF"/>
                    </a:solidFill>
                  </a:tcPr>
                </a:tc>
                <a:extLst>
                  <a:ext uri="{0D108BD9-81ED-4DB2-BD59-A6C34878D82A}">
                    <a16:rowId xmlns:a16="http://schemas.microsoft.com/office/drawing/2014/main" val="10004"/>
                  </a:ext>
                </a:extLst>
              </a:tr>
            </a:tbl>
          </a:graphicData>
        </a:graphic>
      </p:graphicFrame>
      <p:sp>
        <p:nvSpPr>
          <p:cNvPr id="429323" name="Text Box 267">
            <a:extLst>
              <a:ext uri="{FF2B5EF4-FFF2-40B4-BE49-F238E27FC236}">
                <a16:creationId xmlns:a16="http://schemas.microsoft.com/office/drawing/2014/main" id="{E44DECB9-07C0-488A-AF8E-FC2745366809}"/>
              </a:ext>
            </a:extLst>
          </p:cNvPr>
          <p:cNvSpPr txBox="1">
            <a:spLocks noChangeAspect="1" noChangeArrowheads="1"/>
          </p:cNvSpPr>
          <p:nvPr/>
        </p:nvSpPr>
        <p:spPr bwMode="auto">
          <a:xfrm>
            <a:off x="604838" y="6092825"/>
            <a:ext cx="7920037" cy="560388"/>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1169988" indent="-457200">
              <a:defRPr kumimoji="1" sz="2400" b="1">
                <a:solidFill>
                  <a:schemeClr val="tx1"/>
                </a:solidFill>
                <a:latin typeface="Times New Roman" panose="02020603050405020304" pitchFamily="18" charset="0"/>
                <a:ea typeface="宋体" panose="02010600030101010101" pitchFamily="2" charset="-122"/>
              </a:defRPr>
            </a:lvl2pPr>
            <a:lvl3pPr marL="1806575" indent="-457200">
              <a:defRPr kumimoji="1" sz="2400" b="1">
                <a:solidFill>
                  <a:schemeClr val="tx1"/>
                </a:solidFill>
                <a:latin typeface="Times New Roman" panose="02020603050405020304" pitchFamily="18" charset="0"/>
                <a:ea typeface="宋体" panose="02010600030101010101" pitchFamily="2" charset="-122"/>
              </a:defRPr>
            </a:lvl3pPr>
            <a:lvl4pPr marL="2443163" indent="-457200">
              <a:defRPr kumimoji="1" sz="2400" b="1">
                <a:solidFill>
                  <a:schemeClr val="tx1"/>
                </a:solidFill>
                <a:latin typeface="Times New Roman" panose="02020603050405020304" pitchFamily="18" charset="0"/>
                <a:ea typeface="宋体" panose="02010600030101010101" pitchFamily="2" charset="-122"/>
              </a:defRPr>
            </a:lvl4pPr>
            <a:lvl5pPr marL="3079750" indent="-457200">
              <a:defRPr kumimoji="1" sz="2400" b="1">
                <a:solidFill>
                  <a:schemeClr val="tx1"/>
                </a:solidFill>
                <a:latin typeface="Times New Roman" panose="02020603050405020304" pitchFamily="18" charset="0"/>
                <a:ea typeface="宋体" panose="02010600030101010101" pitchFamily="2" charset="-122"/>
              </a:defRPr>
            </a:lvl5pPr>
            <a:lvl6pPr marL="35369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941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4513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9085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280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i="1">
                <a:solidFill>
                  <a:schemeClr val="bg2"/>
                </a:solidFill>
                <a:ea typeface="黑体" panose="02010609060101010101" pitchFamily="49" charset="-122"/>
                <a:cs typeface="Times New Roman" panose="02020603050405020304" pitchFamily="18" charset="0"/>
                <a:sym typeface="Symbol" pitchFamily="2" charset="2"/>
              </a:rPr>
              <a:t>p</a:t>
            </a:r>
            <a:r>
              <a:rPr lang="en-US" altLang="zh-CN" sz="280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i="1">
                <a:solidFill>
                  <a:schemeClr val="bg2"/>
                </a:solidFill>
                <a:ea typeface="黑体" panose="02010609060101010101" pitchFamily="49" charset="-122"/>
                <a:cs typeface="Times New Roman" panose="02020603050405020304" pitchFamily="18" charset="0"/>
              </a:rPr>
              <a:t>q</a:t>
            </a:r>
            <a:r>
              <a:rPr lang="en-US" altLang="zh-CN" sz="2800">
                <a:solidFill>
                  <a:schemeClr val="bg2"/>
                </a:solidFill>
                <a:ea typeface="黑体" panose="02010609060101010101" pitchFamily="49" charset="-122"/>
                <a:cs typeface="Times New Roman" panose="02020603050405020304" pitchFamily="18" charset="0"/>
              </a:rPr>
              <a:t>)</a:t>
            </a:r>
            <a:r>
              <a:rPr lang="en-US" altLang="zh-CN" sz="2800">
                <a:solidFill>
                  <a:schemeClr val="bg2"/>
                </a:solidFill>
                <a:ea typeface="黑体" panose="02010609060101010101" pitchFamily="49" charset="-122"/>
                <a:cs typeface="Times New Roman" panose="02020603050405020304" pitchFamily="18" charset="0"/>
                <a:sym typeface="Symbol" pitchFamily="2" charset="2"/>
              </a:rPr>
              <a:t> (</a:t>
            </a:r>
            <a:r>
              <a:rPr lang="en-US" altLang="zh-CN" sz="2800" i="1">
                <a:solidFill>
                  <a:schemeClr val="bg2"/>
                </a:solidFill>
                <a:ea typeface="黑体" panose="02010609060101010101" pitchFamily="49" charset="-122"/>
                <a:cs typeface="Times New Roman" panose="02020603050405020304" pitchFamily="18" charset="0"/>
                <a:sym typeface="Symbol" pitchFamily="2" charset="2"/>
              </a:rPr>
              <a:t>p</a:t>
            </a:r>
            <a:r>
              <a:rPr lang="en-US" altLang="zh-CN" sz="2800">
                <a:solidFill>
                  <a:schemeClr val="bg2"/>
                </a:solidFill>
                <a:ea typeface="黑体" panose="02010609060101010101" pitchFamily="49" charset="-122"/>
                <a:cs typeface="Times New Roman" panose="02020603050405020304" pitchFamily="18" charset="0"/>
                <a:sym typeface="Symbol" pitchFamily="2" charset="2"/>
              </a:rPr>
              <a:t></a:t>
            </a:r>
            <a:r>
              <a:rPr lang="en-US" altLang="zh-CN" sz="2800" i="1">
                <a:solidFill>
                  <a:schemeClr val="bg2"/>
                </a:solidFill>
                <a:ea typeface="黑体" panose="02010609060101010101" pitchFamily="49" charset="-122"/>
                <a:cs typeface="Times New Roman" panose="02020603050405020304" pitchFamily="18" charset="0"/>
              </a:rPr>
              <a:t>q</a:t>
            </a:r>
            <a:r>
              <a:rPr lang="en-US" altLang="zh-CN" sz="2800">
                <a:solidFill>
                  <a:schemeClr val="bg2"/>
                </a:solidFill>
                <a:ea typeface="黑体" panose="02010609060101010101" pitchFamily="49" charset="-122"/>
                <a:cs typeface="Times New Roman" panose="02020603050405020304" pitchFamily="18" charset="0"/>
              </a:rPr>
              <a:t>) </a:t>
            </a:r>
            <a:r>
              <a:rPr lang="zh-CN" altLang="en-US" sz="2800">
                <a:solidFill>
                  <a:schemeClr val="bg2"/>
                </a:solidFill>
                <a:ea typeface="黑体" panose="02010609060101010101" pitchFamily="49" charset="-122"/>
                <a:cs typeface="Times New Roman" panose="02020603050405020304" pitchFamily="18" charset="0"/>
              </a:rPr>
              <a:t>和 </a:t>
            </a:r>
            <a:r>
              <a:rPr lang="en-US" altLang="zh-CN" sz="2800" i="1">
                <a:solidFill>
                  <a:schemeClr val="bg2"/>
                </a:solidFill>
                <a:ea typeface="黑体" panose="02010609060101010101" pitchFamily="49" charset="-122"/>
                <a:cs typeface="Times New Roman" panose="02020603050405020304" pitchFamily="18" charset="0"/>
                <a:sym typeface="Symbol" pitchFamily="2" charset="2"/>
              </a:rPr>
              <a:t>p </a:t>
            </a:r>
            <a:r>
              <a:rPr lang="en-US" altLang="zh-CN" sz="2800">
                <a:solidFill>
                  <a:schemeClr val="bg2"/>
                </a:solidFill>
                <a:ea typeface="黑体" panose="02010609060101010101" pitchFamily="49" charset="-122"/>
                <a:cs typeface="Lucida Sans Unicode" panose="020B0602030504020204" pitchFamily="34" charset="0"/>
                <a:sym typeface="Symbol" pitchFamily="2" charset="2"/>
              </a:rPr>
              <a:t></a:t>
            </a:r>
            <a:r>
              <a:rPr lang="en-US" altLang="zh-CN" sz="2800" i="1">
                <a:solidFill>
                  <a:schemeClr val="bg2"/>
                </a:solidFill>
                <a:ea typeface="黑体" panose="02010609060101010101" pitchFamily="49" charset="-122"/>
                <a:cs typeface="Times New Roman" panose="02020603050405020304" pitchFamily="18" charset="0"/>
              </a:rPr>
              <a:t>q </a:t>
            </a:r>
            <a:r>
              <a:rPr lang="zh-CN" altLang="en-US" sz="2800">
                <a:solidFill>
                  <a:schemeClr val="bg2"/>
                </a:solidFill>
                <a:latin typeface="Tahoma" panose="020B0604030504040204" pitchFamily="34" charset="0"/>
                <a:ea typeface="黑体" panose="02010609060101010101" pitchFamily="49" charset="-122"/>
                <a:sym typeface="Symbol" pitchFamily="2" charset="2"/>
              </a:rPr>
              <a:t>的真值相同</a:t>
            </a:r>
            <a:r>
              <a:rPr lang="en-US" altLang="zh-CN" sz="2800">
                <a:solidFill>
                  <a:schemeClr val="bg2"/>
                </a:solidFill>
                <a:latin typeface="Tahoma" panose="020B0604030504040204" pitchFamily="34" charset="0"/>
                <a:ea typeface="黑体" panose="02010609060101010101" pitchFamily="49" charset="-122"/>
                <a:sym typeface="Symbol" pitchFamily="2" charset="2"/>
              </a:rPr>
              <a:t>.</a:t>
            </a:r>
          </a:p>
        </p:txBody>
      </p:sp>
    </p:spTree>
    <p:extLst>
      <p:ext uri="{BB962C8B-B14F-4D97-AF65-F5344CB8AC3E}">
        <p14:creationId xmlns:p14="http://schemas.microsoft.com/office/powerpoint/2010/main" val="2733522519"/>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9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29323"/>
                                        </p:tgtEl>
                                        <p:attrNameLst>
                                          <p:attrName>style.visibility</p:attrName>
                                        </p:attrNameLst>
                                      </p:cBhvr>
                                      <p:to>
                                        <p:strVal val="visible"/>
                                      </p:to>
                                    </p:set>
                                    <p:animEffect transition="in" filter="blinds(horizontal)">
                                      <p:cBhvr>
                                        <p:cTn id="11" dur="1000"/>
                                        <p:tgtEl>
                                          <p:spTgt spid="429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32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8639824-6E76-AF48-9748-F43E4A52EC14}"/>
              </a:ext>
            </a:extLst>
          </p:cNvPr>
          <p:cNvSpPr>
            <a:spLocks noGrp="1" noRot="1" noChangeArrowheads="1"/>
          </p:cNvSpPr>
          <p:nvPr>
            <p:ph type="title"/>
          </p:nvPr>
        </p:nvSpPr>
        <p:spPr/>
        <p:txBody>
          <a:bodyPr/>
          <a:lstStyle/>
          <a:p>
            <a:pPr eaLnBrk="1" hangingPunct="1"/>
            <a:r>
              <a:rPr lang="zh-CN" altLang="en-US" sz="3600" dirty="0">
                <a:solidFill>
                  <a:srgbClr val="000066"/>
                </a:solidFill>
                <a:latin typeface="黑体" panose="02010609060101010101" pitchFamily="49" charset="-122"/>
              </a:rPr>
              <a:t>真值表</a:t>
            </a:r>
          </a:p>
        </p:txBody>
      </p:sp>
      <p:sp>
        <p:nvSpPr>
          <p:cNvPr id="345092" name="Text Box 4">
            <a:extLst>
              <a:ext uri="{FF2B5EF4-FFF2-40B4-BE49-F238E27FC236}">
                <a16:creationId xmlns:a16="http://schemas.microsoft.com/office/drawing/2014/main" id="{FD04F6A0-845C-4571-9175-A9C4F0EEC4B6}"/>
              </a:ext>
            </a:extLst>
          </p:cNvPr>
          <p:cNvSpPr txBox="1">
            <a:spLocks noChangeAspect="1" noChangeArrowheads="1"/>
          </p:cNvSpPr>
          <p:nvPr/>
        </p:nvSpPr>
        <p:spPr bwMode="auto">
          <a:xfrm>
            <a:off x="468313" y="1527177"/>
            <a:ext cx="8135937" cy="4616450"/>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1169988" indent="-457200">
              <a:defRPr kumimoji="1" sz="2400" b="1">
                <a:solidFill>
                  <a:schemeClr val="tx1"/>
                </a:solidFill>
                <a:latin typeface="Times New Roman" panose="02020603050405020304" pitchFamily="18" charset="0"/>
                <a:ea typeface="宋体" panose="02010600030101010101" pitchFamily="2" charset="-122"/>
              </a:defRPr>
            </a:lvl2pPr>
            <a:lvl3pPr marL="1806575" indent="-457200">
              <a:defRPr kumimoji="1" sz="2400" b="1">
                <a:solidFill>
                  <a:schemeClr val="tx1"/>
                </a:solidFill>
                <a:latin typeface="Times New Roman" panose="02020603050405020304" pitchFamily="18" charset="0"/>
                <a:ea typeface="宋体" panose="02010600030101010101" pitchFamily="2" charset="-122"/>
              </a:defRPr>
            </a:lvl3pPr>
            <a:lvl4pPr marL="2443163" indent="-457200">
              <a:defRPr kumimoji="1" sz="2400" b="1">
                <a:solidFill>
                  <a:schemeClr val="tx1"/>
                </a:solidFill>
                <a:latin typeface="Times New Roman" panose="02020603050405020304" pitchFamily="18" charset="0"/>
                <a:ea typeface="宋体" panose="02010600030101010101" pitchFamily="2" charset="-122"/>
              </a:defRPr>
            </a:lvl4pPr>
            <a:lvl5pPr marL="3079750" indent="-457200">
              <a:defRPr kumimoji="1" sz="2400" b="1">
                <a:solidFill>
                  <a:schemeClr val="tx1"/>
                </a:solidFill>
                <a:latin typeface="Times New Roman" panose="02020603050405020304" pitchFamily="18" charset="0"/>
                <a:ea typeface="宋体" panose="02010600030101010101" pitchFamily="2" charset="-122"/>
              </a:defRPr>
            </a:lvl5pPr>
            <a:lvl6pPr marL="35369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941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4513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9085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ea typeface="黑体" panose="02010609060101010101" pitchFamily="49" charset="-122"/>
              </a:rPr>
              <a:t>说明：</a:t>
            </a:r>
          </a:p>
          <a:p>
            <a:r>
              <a:rPr lang="zh-CN" altLang="en-US" sz="2600" i="1" dirty="0">
                <a:solidFill>
                  <a:schemeClr val="bg2"/>
                </a:solidFill>
                <a:ea typeface="黑体" panose="02010609060101010101" pitchFamily="49" charset="-122"/>
              </a:rPr>
              <a:t>     </a:t>
            </a:r>
            <a:r>
              <a:rPr lang="en-US" altLang="zh-CN" sz="2600" i="1" dirty="0">
                <a:solidFill>
                  <a:schemeClr val="bg2"/>
                </a:solidFill>
                <a:ea typeface="黑体" panose="02010609060101010101" pitchFamily="49" charset="-122"/>
              </a:rPr>
              <a:t>n </a:t>
            </a:r>
            <a:r>
              <a:rPr lang="zh-CN" altLang="en-US" sz="2600" dirty="0">
                <a:solidFill>
                  <a:schemeClr val="bg2"/>
                </a:solidFill>
                <a:ea typeface="黑体" panose="02010609060101010101" pitchFamily="49" charset="-122"/>
              </a:rPr>
              <a:t>个命题变元，按照合式公式的规则，可以产生</a:t>
            </a:r>
            <a:endParaRPr lang="en-US" altLang="zh-CN" sz="2600" dirty="0">
              <a:solidFill>
                <a:schemeClr val="bg2"/>
              </a:solidFill>
              <a:ea typeface="黑体" panose="02010609060101010101" pitchFamily="49" charset="-122"/>
            </a:endParaRPr>
          </a:p>
          <a:p>
            <a:r>
              <a:rPr lang="zh-CN" altLang="en-US" sz="2600" dirty="0">
                <a:solidFill>
                  <a:schemeClr val="bg2"/>
                </a:solidFill>
                <a:ea typeface="黑体" panose="02010609060101010101" pitchFamily="49" charset="-122"/>
              </a:rPr>
              <a:t>种形式各异的公式。</a:t>
            </a:r>
          </a:p>
          <a:p>
            <a:pPr>
              <a:lnSpc>
                <a:spcPct val="120000"/>
              </a:lnSpc>
              <a:spcBef>
                <a:spcPct val="40000"/>
              </a:spcBef>
            </a:pPr>
            <a:r>
              <a:rPr lang="en-US" altLang="zh-CN" sz="2600" dirty="0">
                <a:solidFill>
                  <a:schemeClr val="bg2"/>
                </a:solidFill>
                <a:ea typeface="黑体" panose="02010609060101010101" pitchFamily="49" charset="-122"/>
              </a:rPr>
              <a:t>1. </a:t>
            </a:r>
            <a:r>
              <a:rPr lang="zh-CN" altLang="en-US" sz="2600" dirty="0">
                <a:solidFill>
                  <a:schemeClr val="bg2"/>
                </a:solidFill>
                <a:ea typeface="黑体" panose="02010609060101010101" pitchFamily="49" charset="-122"/>
              </a:rPr>
              <a:t>含</a:t>
            </a:r>
            <a:r>
              <a:rPr lang="en-US" altLang="zh-CN" sz="2600" i="1" dirty="0">
                <a:solidFill>
                  <a:schemeClr val="bg2"/>
                </a:solidFill>
                <a:ea typeface="黑体" panose="02010609060101010101" pitchFamily="49" charset="-122"/>
                <a:cs typeface="Times New Roman" panose="02020603050405020304" pitchFamily="18" charset="0"/>
              </a:rPr>
              <a:t>n</a:t>
            </a:r>
            <a:r>
              <a:rPr lang="zh-CN" altLang="en-US" sz="2600" dirty="0">
                <a:solidFill>
                  <a:schemeClr val="bg2"/>
                </a:solidFill>
                <a:ea typeface="黑体" panose="02010609060101010101" pitchFamily="49" charset="-122"/>
              </a:rPr>
              <a:t>个命题变元的公式有</a:t>
            </a:r>
            <a:r>
              <a:rPr lang="en-US" altLang="zh-CN" sz="2600" dirty="0">
                <a:solidFill>
                  <a:schemeClr val="bg2"/>
                </a:solidFill>
                <a:ea typeface="黑体" panose="02010609060101010101" pitchFamily="49" charset="-122"/>
              </a:rPr>
              <a:t>2</a:t>
            </a:r>
            <a:r>
              <a:rPr lang="en-US" altLang="zh-CN" sz="2600" i="1" baseline="30000" dirty="0">
                <a:solidFill>
                  <a:schemeClr val="bg2"/>
                </a:solidFill>
                <a:ea typeface="黑体" panose="02010609060101010101" pitchFamily="49" charset="-122"/>
              </a:rPr>
              <a:t>n</a:t>
            </a:r>
            <a:r>
              <a:rPr lang="zh-CN" altLang="en-US" sz="2600" dirty="0">
                <a:solidFill>
                  <a:schemeClr val="bg2"/>
                </a:solidFill>
                <a:ea typeface="黑体" panose="02010609060101010101" pitchFamily="49" charset="-122"/>
              </a:rPr>
              <a:t>个赋值，由</a:t>
            </a:r>
            <a:r>
              <a:rPr lang="en-US" altLang="zh-CN" sz="2600" i="1" dirty="0">
                <a:solidFill>
                  <a:schemeClr val="bg2"/>
                </a:solidFill>
                <a:ea typeface="黑体" panose="02010609060101010101" pitchFamily="49" charset="-122"/>
              </a:rPr>
              <a:t>n</a:t>
            </a:r>
            <a:r>
              <a:rPr lang="zh-CN" altLang="en-US" sz="2600" dirty="0">
                <a:solidFill>
                  <a:schemeClr val="bg2"/>
                </a:solidFill>
                <a:ea typeface="黑体" panose="02010609060101010101" pitchFamily="49" charset="-122"/>
              </a:rPr>
              <a:t>个命题变元确定的真值表个数为      </a:t>
            </a:r>
            <a:r>
              <a:rPr lang="en-US" altLang="zh-CN" sz="2600" dirty="0">
                <a:solidFill>
                  <a:schemeClr val="bg2"/>
                </a:solidFill>
                <a:ea typeface="黑体" panose="02010609060101010101" pitchFamily="49" charset="-122"/>
              </a:rPr>
              <a:t>.</a:t>
            </a:r>
          </a:p>
          <a:p>
            <a:pPr>
              <a:lnSpc>
                <a:spcPct val="120000"/>
              </a:lnSpc>
              <a:spcBef>
                <a:spcPct val="40000"/>
              </a:spcBef>
            </a:pPr>
            <a:r>
              <a:rPr lang="en-US" altLang="zh-CN" sz="2600" dirty="0">
                <a:solidFill>
                  <a:schemeClr val="bg2"/>
                </a:solidFill>
                <a:ea typeface="黑体" panose="02010609060101010101" pitchFamily="49" charset="-122"/>
              </a:rPr>
              <a:t>2. </a:t>
            </a:r>
            <a:r>
              <a:rPr lang="zh-CN" altLang="en-US" sz="2600" dirty="0">
                <a:solidFill>
                  <a:schemeClr val="bg2"/>
                </a:solidFill>
                <a:ea typeface="黑体" panose="02010609060101010101" pitchFamily="49" charset="-122"/>
              </a:rPr>
              <a:t>从真值表可以看出，有的公式真值全为</a:t>
            </a:r>
            <a:r>
              <a:rPr lang="en-US" altLang="zh-CN" sz="2600" dirty="0">
                <a:solidFill>
                  <a:schemeClr val="bg2"/>
                </a:solidFill>
                <a:ea typeface="黑体" panose="02010609060101010101" pitchFamily="49" charset="-122"/>
              </a:rPr>
              <a:t>1</a:t>
            </a:r>
            <a:r>
              <a:rPr lang="zh-CN" altLang="en-US" sz="2600" dirty="0">
                <a:solidFill>
                  <a:schemeClr val="bg2"/>
                </a:solidFill>
                <a:ea typeface="黑体" panose="02010609060101010101" pitchFamily="49" charset="-122"/>
              </a:rPr>
              <a:t>，有的公式全为</a:t>
            </a:r>
            <a:r>
              <a:rPr lang="en-US" altLang="zh-CN" sz="2600" dirty="0">
                <a:solidFill>
                  <a:schemeClr val="bg2"/>
                </a:solidFill>
                <a:ea typeface="黑体" panose="02010609060101010101" pitchFamily="49" charset="-122"/>
              </a:rPr>
              <a:t>0</a:t>
            </a:r>
            <a:r>
              <a:rPr lang="zh-CN" altLang="en-US" sz="2600" dirty="0">
                <a:solidFill>
                  <a:schemeClr val="bg2"/>
                </a:solidFill>
                <a:ea typeface="黑体" panose="02010609060101010101" pitchFamily="49" charset="-122"/>
              </a:rPr>
              <a:t>，有的公式既有</a:t>
            </a:r>
            <a:r>
              <a:rPr lang="en-US" altLang="zh-CN" sz="2600" dirty="0">
                <a:solidFill>
                  <a:schemeClr val="bg2"/>
                </a:solidFill>
                <a:ea typeface="黑体" panose="02010609060101010101" pitchFamily="49" charset="-122"/>
              </a:rPr>
              <a:t>1</a:t>
            </a:r>
            <a:r>
              <a:rPr lang="zh-CN" altLang="en-US" sz="2600" dirty="0">
                <a:solidFill>
                  <a:schemeClr val="bg2"/>
                </a:solidFill>
                <a:ea typeface="黑体" panose="02010609060101010101" pitchFamily="49" charset="-122"/>
              </a:rPr>
              <a:t>又有</a:t>
            </a:r>
            <a:r>
              <a:rPr lang="en-US" altLang="zh-CN" sz="2600" dirty="0">
                <a:solidFill>
                  <a:schemeClr val="bg2"/>
                </a:solidFill>
                <a:ea typeface="黑体" panose="02010609060101010101" pitchFamily="49" charset="-122"/>
              </a:rPr>
              <a:t>0</a:t>
            </a:r>
            <a:r>
              <a:rPr lang="zh-CN" altLang="en-US" sz="2600" dirty="0">
                <a:solidFill>
                  <a:schemeClr val="bg2"/>
                </a:solidFill>
                <a:ea typeface="黑体" panose="02010609060101010101" pitchFamily="49" charset="-122"/>
              </a:rPr>
              <a:t>。</a:t>
            </a:r>
          </a:p>
          <a:p>
            <a:pPr>
              <a:lnSpc>
                <a:spcPct val="120000"/>
              </a:lnSpc>
              <a:spcBef>
                <a:spcPct val="10000"/>
              </a:spcBef>
            </a:pPr>
            <a:r>
              <a:rPr lang="en-US" altLang="zh-CN" sz="2600" dirty="0">
                <a:solidFill>
                  <a:schemeClr val="bg2"/>
                </a:solidFill>
                <a:ea typeface="黑体" panose="02010609060101010101" pitchFamily="49" charset="-122"/>
              </a:rPr>
              <a:t>3. </a:t>
            </a:r>
            <a:r>
              <a:rPr lang="zh-CN" altLang="en-US" sz="2600" dirty="0">
                <a:solidFill>
                  <a:schemeClr val="bg2"/>
                </a:solidFill>
                <a:ea typeface="黑体" panose="02010609060101010101" pitchFamily="49" charset="-122"/>
              </a:rPr>
              <a:t>不同形式的命题公式可能对应相同的真值表。</a:t>
            </a:r>
          </a:p>
          <a:p>
            <a:pPr>
              <a:lnSpc>
                <a:spcPct val="120000"/>
              </a:lnSpc>
              <a:spcBef>
                <a:spcPct val="10000"/>
              </a:spcBef>
            </a:pPr>
            <a:r>
              <a:rPr lang="en-US" altLang="zh-CN" sz="2600" dirty="0">
                <a:solidFill>
                  <a:schemeClr val="bg2"/>
                </a:solidFill>
                <a:ea typeface="黑体" panose="02010609060101010101" pitchFamily="49" charset="-122"/>
              </a:rPr>
              <a:t>4. </a:t>
            </a:r>
            <a:r>
              <a:rPr lang="zh-CN" altLang="en-US" sz="2600" dirty="0">
                <a:solidFill>
                  <a:schemeClr val="bg2"/>
                </a:solidFill>
                <a:ea typeface="黑体" panose="02010609060101010101" pitchFamily="49" charset="-122"/>
              </a:rPr>
              <a:t>由真值表可以写出公式，稍后</a:t>
            </a:r>
            <a:r>
              <a:rPr lang="zh-CN" altLang="en-US" sz="2800" dirty="0">
                <a:solidFill>
                  <a:schemeClr val="bg2"/>
                </a:solidFill>
                <a:latin typeface="Tahoma" panose="020B0604030504040204" pitchFamily="34" charset="0"/>
              </a:rPr>
              <a:t>将</a:t>
            </a:r>
            <a:r>
              <a:rPr lang="zh-CN" altLang="en-US" sz="2600" dirty="0">
                <a:solidFill>
                  <a:schemeClr val="bg2"/>
                </a:solidFill>
                <a:ea typeface="黑体" panose="02010609060101010101" pitchFamily="49" charset="-122"/>
              </a:rPr>
              <a:t>介绍通用的方法。</a:t>
            </a:r>
          </a:p>
        </p:txBody>
      </p:sp>
      <p:graphicFrame>
        <p:nvGraphicFramePr>
          <p:cNvPr id="345093" name="Object 5">
            <a:extLst>
              <a:ext uri="{FF2B5EF4-FFF2-40B4-BE49-F238E27FC236}">
                <a16:creationId xmlns:a16="http://schemas.microsoft.com/office/drawing/2014/main" id="{C94075F1-EDBF-9B4B-9755-6A6E39DFF240}"/>
              </a:ext>
            </a:extLst>
          </p:cNvPr>
          <p:cNvGraphicFramePr>
            <a:graphicFrameLocks noChangeAspect="1"/>
          </p:cNvGraphicFramePr>
          <p:nvPr>
            <p:extLst>
              <p:ext uri="{D42A27DB-BD31-4B8C-83A1-F6EECF244321}">
                <p14:modId xmlns:p14="http://schemas.microsoft.com/office/powerpoint/2010/main" val="2797234374"/>
              </p:ext>
            </p:extLst>
          </p:nvPr>
        </p:nvGraphicFramePr>
        <p:xfrm>
          <a:off x="4046538" y="3357563"/>
          <a:ext cx="525462" cy="496887"/>
        </p:xfrm>
        <a:graphic>
          <a:graphicData uri="http://schemas.openxmlformats.org/presentationml/2006/ole">
            <mc:AlternateContent xmlns:mc="http://schemas.openxmlformats.org/markup-compatibility/2006">
              <mc:Choice xmlns:v="urn:schemas-microsoft-com:vml" Requires="v">
                <p:oleObj spid="_x0000_s65580" name="Equation" r:id="rId3" imgW="5270500" imgH="4978400" progId="Equation.DSMT4">
                  <p:embed/>
                </p:oleObj>
              </mc:Choice>
              <mc:Fallback>
                <p:oleObj name="Equation" r:id="rId3" imgW="5270500" imgH="4978400" progId="Equation.DSMT4">
                  <p:embed/>
                  <p:pic>
                    <p:nvPicPr>
                      <p:cNvPr id="345093" name="Object 5">
                        <a:extLst>
                          <a:ext uri="{FF2B5EF4-FFF2-40B4-BE49-F238E27FC236}">
                            <a16:creationId xmlns:a16="http://schemas.microsoft.com/office/drawing/2014/main" id="{C94075F1-EDBF-9B4B-9755-6A6E39DF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538" y="3357563"/>
                        <a:ext cx="525462" cy="496887"/>
                      </a:xfrm>
                      <a:prstGeom prst="rect">
                        <a:avLst/>
                      </a:prstGeom>
                      <a:solidFill>
                        <a:schemeClr val="accent5">
                          <a:lumMod val="90000"/>
                        </a:schemeClr>
                      </a:solidFill>
                      <a:ln>
                        <a:noFill/>
                      </a:ln>
                      <a:effectLst/>
                    </p:spPr>
                  </p:pic>
                </p:oleObj>
              </mc:Fallback>
            </mc:AlternateContent>
          </a:graphicData>
        </a:graphic>
      </p:graphicFrame>
    </p:spTree>
    <p:extLst>
      <p:ext uri="{BB962C8B-B14F-4D97-AF65-F5344CB8AC3E}">
        <p14:creationId xmlns:p14="http://schemas.microsoft.com/office/powerpoint/2010/main" val="35689081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5092">
                                            <p:txEl>
                                              <p:pRg st="0" end="0"/>
                                            </p:txEl>
                                          </p:spTgt>
                                        </p:tgtEl>
                                        <p:attrNameLst>
                                          <p:attrName>style.visibility</p:attrName>
                                        </p:attrNameLst>
                                      </p:cBhvr>
                                      <p:to>
                                        <p:strVal val="visible"/>
                                      </p:to>
                                    </p:set>
                                    <p:animEffect transition="in" filter="blinds(horizontal)">
                                      <p:cBhvr>
                                        <p:cTn id="7" dur="500"/>
                                        <p:tgtEl>
                                          <p:spTgt spid="34509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5092">
                                            <p:txEl>
                                              <p:pRg st="1" end="1"/>
                                            </p:txEl>
                                          </p:spTgt>
                                        </p:tgtEl>
                                        <p:attrNameLst>
                                          <p:attrName>style.visibility</p:attrName>
                                        </p:attrNameLst>
                                      </p:cBhvr>
                                      <p:to>
                                        <p:strVal val="visible"/>
                                      </p:to>
                                    </p:set>
                                    <p:animEffect transition="in" filter="blinds(horizontal)">
                                      <p:cBhvr>
                                        <p:cTn id="10" dur="500"/>
                                        <p:tgtEl>
                                          <p:spTgt spid="34509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5092">
                                            <p:txEl>
                                              <p:pRg st="2" end="2"/>
                                            </p:txEl>
                                          </p:spTgt>
                                        </p:tgtEl>
                                        <p:attrNameLst>
                                          <p:attrName>style.visibility</p:attrName>
                                        </p:attrNameLst>
                                      </p:cBhvr>
                                      <p:to>
                                        <p:strVal val="visible"/>
                                      </p:to>
                                    </p:set>
                                    <p:animEffect transition="in" filter="blinds(horizontal)">
                                      <p:cBhvr>
                                        <p:cTn id="13" dur="500"/>
                                        <p:tgtEl>
                                          <p:spTgt spid="34509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45093"/>
                                        </p:tgtEl>
                                        <p:attrNameLst>
                                          <p:attrName>style.visibility</p:attrName>
                                        </p:attrNameLst>
                                      </p:cBhvr>
                                      <p:to>
                                        <p:strVal val="visible"/>
                                      </p:to>
                                    </p:set>
                                    <p:animEffect transition="in" filter="blinds(horizontal)">
                                      <p:cBhvr>
                                        <p:cTn id="18" dur="500"/>
                                        <p:tgtEl>
                                          <p:spTgt spid="3450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45092">
                                            <p:txEl>
                                              <p:pRg st="3" end="3"/>
                                            </p:txEl>
                                          </p:spTgt>
                                        </p:tgtEl>
                                        <p:attrNameLst>
                                          <p:attrName>style.visibility</p:attrName>
                                        </p:attrNameLst>
                                      </p:cBhvr>
                                      <p:to>
                                        <p:strVal val="visible"/>
                                      </p:to>
                                    </p:set>
                                    <p:animEffect transition="in" filter="blinds(horizontal)">
                                      <p:cBhvr>
                                        <p:cTn id="23" dur="500"/>
                                        <p:tgtEl>
                                          <p:spTgt spid="345092">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45092">
                                            <p:txEl>
                                              <p:pRg st="4" end="4"/>
                                            </p:txEl>
                                          </p:spTgt>
                                        </p:tgtEl>
                                        <p:attrNameLst>
                                          <p:attrName>style.visibility</p:attrName>
                                        </p:attrNameLst>
                                      </p:cBhvr>
                                      <p:to>
                                        <p:strVal val="visible"/>
                                      </p:to>
                                    </p:set>
                                    <p:animEffect transition="in" filter="blinds(horizontal)">
                                      <p:cBhvr>
                                        <p:cTn id="28" dur="500"/>
                                        <p:tgtEl>
                                          <p:spTgt spid="345092">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45092">
                                            <p:txEl>
                                              <p:pRg st="5" end="5"/>
                                            </p:txEl>
                                          </p:spTgt>
                                        </p:tgtEl>
                                        <p:attrNameLst>
                                          <p:attrName>style.visibility</p:attrName>
                                        </p:attrNameLst>
                                      </p:cBhvr>
                                      <p:to>
                                        <p:strVal val="visible"/>
                                      </p:to>
                                    </p:set>
                                    <p:animEffect transition="in" filter="blinds(horizontal)">
                                      <p:cBhvr>
                                        <p:cTn id="33" dur="500"/>
                                        <p:tgtEl>
                                          <p:spTgt spid="345092">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45092">
                                            <p:txEl>
                                              <p:pRg st="6" end="6"/>
                                            </p:txEl>
                                          </p:spTgt>
                                        </p:tgtEl>
                                        <p:attrNameLst>
                                          <p:attrName>style.visibility</p:attrName>
                                        </p:attrNameLst>
                                      </p:cBhvr>
                                      <p:to>
                                        <p:strVal val="visible"/>
                                      </p:to>
                                    </p:set>
                                    <p:animEffect transition="in" filter="blinds(horizontal)">
                                      <p:cBhvr>
                                        <p:cTn id="38" dur="500"/>
                                        <p:tgtEl>
                                          <p:spTgt spid="3450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D31CA8-94A0-7748-B797-F551E0B36BD5}"/>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命题公式的分类</a:t>
            </a:r>
          </a:p>
        </p:txBody>
      </p:sp>
      <p:sp>
        <p:nvSpPr>
          <p:cNvPr id="77827" name="Rectangle 3">
            <a:extLst>
              <a:ext uri="{FF2B5EF4-FFF2-40B4-BE49-F238E27FC236}">
                <a16:creationId xmlns:a16="http://schemas.microsoft.com/office/drawing/2014/main" id="{CCAC578B-C6C4-A44D-AA74-5892521C5081}"/>
              </a:ext>
            </a:extLst>
          </p:cNvPr>
          <p:cNvSpPr>
            <a:spLocks noGrp="1" noChangeArrowheads="1"/>
          </p:cNvSpPr>
          <p:nvPr>
            <p:ph type="body" idx="1"/>
          </p:nvPr>
        </p:nvSpPr>
        <p:spPr>
          <a:xfrm>
            <a:off x="468313" y="1414463"/>
            <a:ext cx="8280400" cy="2230437"/>
          </a:xfrm>
        </p:spPr>
        <p:txBody>
          <a:bodyPr/>
          <a:lstStyle/>
          <a:p>
            <a:pPr algn="just" eaLnBrk="1" hangingPunct="1">
              <a:buFont typeface="Wingdings" pitchFamily="2" charset="2"/>
              <a:buNone/>
            </a:pPr>
            <a:r>
              <a:rPr lang="zh-CN" altLang="en-US" sz="2600">
                <a:solidFill>
                  <a:srgbClr val="FF0000"/>
                </a:solidFill>
              </a:rPr>
              <a:t>定义</a:t>
            </a:r>
            <a:r>
              <a:rPr lang="zh-CN" altLang="en-US" sz="2600"/>
              <a:t> </a:t>
            </a:r>
            <a:r>
              <a:rPr lang="zh-CN" altLang="en-US" sz="2600">
                <a:latin typeface="黑体" panose="02010609060101010101" pitchFamily="49" charset="-122"/>
              </a:rPr>
              <a:t>设</a:t>
            </a:r>
            <a:r>
              <a:rPr lang="en-US" altLang="zh-CN" sz="2600" i="1">
                <a:latin typeface="黑体" panose="02010609060101010101" pitchFamily="49" charset="-122"/>
              </a:rPr>
              <a:t>A</a:t>
            </a:r>
            <a:r>
              <a:rPr lang="zh-CN" altLang="en-US" sz="2600">
                <a:latin typeface="黑体" panose="02010609060101010101" pitchFamily="49" charset="-122"/>
              </a:rPr>
              <a:t>为一个命题公式</a:t>
            </a:r>
          </a:p>
          <a:p>
            <a:pPr algn="just" eaLnBrk="1" hangingPunct="1">
              <a:buFont typeface="Wingdings" pitchFamily="2" charset="2"/>
              <a:buNone/>
            </a:pPr>
            <a:r>
              <a:rPr lang="en-US" altLang="zh-CN" sz="2600"/>
              <a:t>(1)</a:t>
            </a:r>
            <a:r>
              <a:rPr lang="zh-CN" altLang="en-US" sz="2600"/>
              <a:t>若</a:t>
            </a:r>
            <a:r>
              <a:rPr lang="en-US" altLang="zh-CN" sz="2600" i="1"/>
              <a:t>A</a:t>
            </a:r>
            <a:r>
              <a:rPr lang="zh-CN" altLang="en-US" sz="2600"/>
              <a:t>在各种赋值下取值均为</a:t>
            </a:r>
            <a:r>
              <a:rPr lang="en-US" altLang="zh-CN" sz="2600"/>
              <a:t>1, </a:t>
            </a:r>
            <a:r>
              <a:rPr lang="zh-CN" altLang="en-US" sz="2600"/>
              <a:t>则称</a:t>
            </a:r>
            <a:r>
              <a:rPr lang="en-US" altLang="zh-CN" sz="2600" i="1"/>
              <a:t>A</a:t>
            </a:r>
            <a:r>
              <a:rPr lang="zh-CN" altLang="en-US" sz="2600"/>
              <a:t>为</a:t>
            </a:r>
            <a:r>
              <a:rPr lang="zh-CN" altLang="en-US" sz="2600">
                <a:solidFill>
                  <a:srgbClr val="FF0000"/>
                </a:solidFill>
              </a:rPr>
              <a:t>重言式</a:t>
            </a:r>
            <a:r>
              <a:rPr lang="en-US" altLang="zh-CN" sz="2600"/>
              <a:t>(</a:t>
            </a:r>
            <a:r>
              <a:rPr lang="zh-CN" altLang="en-US" sz="2600">
                <a:solidFill>
                  <a:srgbClr val="FF0000"/>
                </a:solidFill>
              </a:rPr>
              <a:t>永真式</a:t>
            </a:r>
            <a:r>
              <a:rPr lang="en-US" altLang="zh-CN" sz="2600"/>
              <a:t>).</a:t>
            </a:r>
          </a:p>
          <a:p>
            <a:pPr algn="just" eaLnBrk="1" hangingPunct="1">
              <a:buFont typeface="Wingdings" pitchFamily="2" charset="2"/>
              <a:buNone/>
            </a:pPr>
            <a:r>
              <a:rPr lang="en-US" altLang="zh-CN" sz="2600"/>
              <a:t>(2)</a:t>
            </a:r>
            <a:r>
              <a:rPr lang="zh-CN" altLang="en-US" sz="2600"/>
              <a:t>若</a:t>
            </a:r>
            <a:r>
              <a:rPr lang="en-US" altLang="zh-CN" sz="2600" i="1"/>
              <a:t>A</a:t>
            </a:r>
            <a:r>
              <a:rPr lang="zh-CN" altLang="en-US" sz="2600"/>
              <a:t>在各种赋值下取值均为</a:t>
            </a:r>
            <a:r>
              <a:rPr lang="en-US" altLang="zh-CN" sz="2600"/>
              <a:t>0, </a:t>
            </a:r>
            <a:r>
              <a:rPr lang="zh-CN" altLang="en-US" sz="2600"/>
              <a:t>则称</a:t>
            </a:r>
            <a:r>
              <a:rPr lang="en-US" altLang="zh-CN" sz="2600" i="1"/>
              <a:t>A</a:t>
            </a:r>
            <a:r>
              <a:rPr lang="zh-CN" altLang="en-US" sz="2600"/>
              <a:t>为</a:t>
            </a:r>
            <a:r>
              <a:rPr lang="zh-CN" altLang="en-US" sz="2600">
                <a:solidFill>
                  <a:srgbClr val="FF0000"/>
                </a:solidFill>
              </a:rPr>
              <a:t>矛盾式</a:t>
            </a:r>
            <a:r>
              <a:rPr lang="en-US" altLang="zh-CN" sz="2600"/>
              <a:t>(</a:t>
            </a:r>
            <a:r>
              <a:rPr lang="zh-CN" altLang="en-US" sz="2600">
                <a:solidFill>
                  <a:srgbClr val="FF0000"/>
                </a:solidFill>
              </a:rPr>
              <a:t>永假式</a:t>
            </a:r>
            <a:r>
              <a:rPr lang="en-US" altLang="zh-CN" sz="2600"/>
              <a:t>).</a:t>
            </a:r>
          </a:p>
          <a:p>
            <a:pPr algn="just" eaLnBrk="1" hangingPunct="1">
              <a:buFont typeface="Wingdings" pitchFamily="2" charset="2"/>
              <a:buNone/>
            </a:pPr>
            <a:r>
              <a:rPr lang="en-US" altLang="zh-CN" sz="2600"/>
              <a:t>(3)</a:t>
            </a:r>
            <a:r>
              <a:rPr lang="zh-CN" altLang="en-US" sz="2600"/>
              <a:t>若</a:t>
            </a:r>
            <a:r>
              <a:rPr lang="en-US" altLang="zh-CN" sz="2600" i="1"/>
              <a:t>A</a:t>
            </a:r>
            <a:r>
              <a:rPr lang="zh-CN" altLang="en-US" sz="2600"/>
              <a:t>不是矛盾式，则称</a:t>
            </a:r>
            <a:r>
              <a:rPr lang="en-US" altLang="zh-CN" sz="2600" i="1"/>
              <a:t>A</a:t>
            </a:r>
            <a:r>
              <a:rPr lang="zh-CN" altLang="en-US" sz="2600"/>
              <a:t>为</a:t>
            </a:r>
            <a:r>
              <a:rPr lang="zh-CN" altLang="en-US" sz="2600">
                <a:solidFill>
                  <a:srgbClr val="FF0000"/>
                </a:solidFill>
              </a:rPr>
              <a:t>可满足式</a:t>
            </a:r>
            <a:r>
              <a:rPr lang="en-US" altLang="zh-CN" sz="2600">
                <a:solidFill>
                  <a:srgbClr val="FF0000"/>
                </a:solidFill>
              </a:rPr>
              <a:t>.</a:t>
            </a:r>
          </a:p>
          <a:p>
            <a:pPr algn="just" eaLnBrk="1" hangingPunct="1">
              <a:buFont typeface="Wingdings" pitchFamily="2" charset="2"/>
              <a:buNone/>
            </a:pPr>
            <a:endParaRPr lang="en-US" altLang="zh-CN" sz="2600"/>
          </a:p>
        </p:txBody>
      </p:sp>
      <p:sp>
        <p:nvSpPr>
          <p:cNvPr id="277508" name="Text Box 4">
            <a:extLst>
              <a:ext uri="{FF2B5EF4-FFF2-40B4-BE49-F238E27FC236}">
                <a16:creationId xmlns:a16="http://schemas.microsoft.com/office/drawing/2014/main" id="{B995E21E-12E8-424F-BF0A-A74DEED2D10C}"/>
              </a:ext>
            </a:extLst>
          </p:cNvPr>
          <p:cNvSpPr txBox="1">
            <a:spLocks noChangeAspect="1" noChangeArrowheads="1"/>
          </p:cNvSpPr>
          <p:nvPr/>
        </p:nvSpPr>
        <p:spPr bwMode="auto">
          <a:xfrm>
            <a:off x="539750" y="3994150"/>
            <a:ext cx="8137525" cy="2098675"/>
          </a:xfrm>
          <a:prstGeom prst="rect">
            <a:avLst/>
          </a:prstGeom>
          <a:solidFill>
            <a:srgbClr val="FFEBCD"/>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1169988" indent="-457200">
              <a:defRPr kumimoji="1" sz="2400" b="1">
                <a:solidFill>
                  <a:schemeClr val="tx1"/>
                </a:solidFill>
                <a:latin typeface="Times New Roman" panose="02020603050405020304" pitchFamily="18" charset="0"/>
                <a:ea typeface="宋体" panose="02010600030101010101" pitchFamily="2" charset="-122"/>
              </a:defRPr>
            </a:lvl2pPr>
            <a:lvl3pPr marL="1806575" indent="-457200">
              <a:defRPr kumimoji="1" sz="2400" b="1">
                <a:solidFill>
                  <a:schemeClr val="tx1"/>
                </a:solidFill>
                <a:latin typeface="Times New Roman" panose="02020603050405020304" pitchFamily="18" charset="0"/>
                <a:ea typeface="宋体" panose="02010600030101010101" pitchFamily="2" charset="-122"/>
              </a:defRPr>
            </a:lvl3pPr>
            <a:lvl4pPr marL="2443163" indent="-457200">
              <a:defRPr kumimoji="1" sz="2400" b="1">
                <a:solidFill>
                  <a:schemeClr val="tx1"/>
                </a:solidFill>
                <a:latin typeface="Times New Roman" panose="02020603050405020304" pitchFamily="18" charset="0"/>
                <a:ea typeface="宋体" panose="02010600030101010101" pitchFamily="2" charset="-122"/>
              </a:defRPr>
            </a:lvl4pPr>
            <a:lvl5pPr marL="3079750" indent="-457200">
              <a:defRPr kumimoji="1" sz="2400" b="1">
                <a:solidFill>
                  <a:schemeClr val="tx1"/>
                </a:solidFill>
                <a:latin typeface="Times New Roman" panose="02020603050405020304" pitchFamily="18" charset="0"/>
                <a:ea typeface="宋体" panose="02010600030101010101" pitchFamily="2" charset="-122"/>
              </a:defRPr>
            </a:lvl5pPr>
            <a:lvl6pPr marL="35369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9941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44513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908550" indent="-4572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600">
                <a:solidFill>
                  <a:srgbClr val="FF0000"/>
                </a:solidFill>
                <a:latin typeface="黑体" panose="02010609060101010101" pitchFamily="49" charset="-122"/>
                <a:ea typeface="黑体" panose="02010609060101010101" pitchFamily="49" charset="-122"/>
              </a:rPr>
              <a:t>说明：</a:t>
            </a:r>
          </a:p>
          <a:p>
            <a:pPr algn="just">
              <a:lnSpc>
                <a:spcPct val="120000"/>
              </a:lnSpc>
              <a:spcBef>
                <a:spcPct val="20000"/>
              </a:spcBef>
              <a:buClr>
                <a:schemeClr val="folHlink"/>
              </a:buClr>
              <a:buSzPct val="70000"/>
              <a:buFont typeface="Wingdings" pitchFamily="2" charset="2"/>
              <a:buNone/>
            </a:pPr>
            <a:r>
              <a:rPr lang="en-US" altLang="zh-CN" sz="2500">
                <a:solidFill>
                  <a:schemeClr val="bg2"/>
                </a:solidFill>
                <a:latin typeface="黑体" panose="02010609060101010101" pitchFamily="49" charset="-122"/>
                <a:ea typeface="黑体" panose="02010609060101010101" pitchFamily="49" charset="-122"/>
              </a:rPr>
              <a:t>(1) </a:t>
            </a:r>
            <a:r>
              <a:rPr lang="zh-CN" altLang="en-US" sz="2500">
                <a:solidFill>
                  <a:schemeClr val="bg2"/>
                </a:solidFill>
                <a:latin typeface="黑体" panose="02010609060101010101" pitchFamily="49" charset="-122"/>
                <a:ea typeface="黑体" panose="02010609060101010101" pitchFamily="49" charset="-122"/>
              </a:rPr>
              <a:t>重言式是可满足式，但反之不真</a:t>
            </a:r>
            <a:r>
              <a:rPr lang="en-US" altLang="zh-CN" sz="2500">
                <a:solidFill>
                  <a:schemeClr val="bg2"/>
                </a:solidFill>
                <a:latin typeface="黑体" panose="02010609060101010101" pitchFamily="49" charset="-122"/>
                <a:ea typeface="黑体" panose="02010609060101010101" pitchFamily="49" charset="-122"/>
              </a:rPr>
              <a:t>.</a:t>
            </a:r>
          </a:p>
          <a:p>
            <a:pPr algn="just">
              <a:lnSpc>
                <a:spcPct val="120000"/>
              </a:lnSpc>
              <a:spcBef>
                <a:spcPct val="20000"/>
              </a:spcBef>
              <a:buClr>
                <a:schemeClr val="folHlink"/>
              </a:buClr>
              <a:buSzPct val="70000"/>
              <a:buFont typeface="Wingdings" pitchFamily="2" charset="2"/>
              <a:buNone/>
            </a:pP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(2) </a:t>
            </a:r>
            <a:r>
              <a:rPr lang="zh-CN" altLang="en-US" sz="2500">
                <a:solidFill>
                  <a:schemeClr val="bg2"/>
                </a:solidFill>
                <a:latin typeface="黑体" panose="02010609060101010101" pitchFamily="49" charset="-122"/>
                <a:ea typeface="黑体" panose="02010609060101010101" pitchFamily="49" charset="-122"/>
                <a:cs typeface="Times New Roman" panose="02020603050405020304" pitchFamily="18" charset="0"/>
              </a:rPr>
              <a:t>可满足式的等价定义是：</a:t>
            </a: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A</a:t>
            </a:r>
            <a:r>
              <a:rPr lang="zh-CN" altLang="en-US" sz="2500">
                <a:solidFill>
                  <a:schemeClr val="bg2"/>
                </a:solidFill>
                <a:latin typeface="黑体" panose="02010609060101010101" pitchFamily="49" charset="-122"/>
                <a:ea typeface="黑体" panose="02010609060101010101" pitchFamily="49" charset="-122"/>
                <a:cs typeface="Times New Roman" panose="02020603050405020304" pitchFamily="18" charset="0"/>
              </a:rPr>
              <a:t>至少存在一个成真赋值</a:t>
            </a: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a:t>
            </a:r>
          </a:p>
          <a:p>
            <a:pPr algn="just">
              <a:lnSpc>
                <a:spcPct val="120000"/>
              </a:lnSpc>
              <a:spcBef>
                <a:spcPct val="20000"/>
              </a:spcBef>
              <a:buClr>
                <a:schemeClr val="folHlink"/>
              </a:buClr>
              <a:buSzPct val="70000"/>
              <a:buFont typeface="Wingdings" pitchFamily="2" charset="2"/>
              <a:buNone/>
            </a:pP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(3) </a:t>
            </a:r>
            <a:r>
              <a:rPr lang="zh-CN" altLang="en-US" sz="2500">
                <a:solidFill>
                  <a:schemeClr val="bg2"/>
                </a:solidFill>
                <a:latin typeface="黑体" panose="02010609060101010101" pitchFamily="49" charset="-122"/>
                <a:ea typeface="黑体" panose="02010609060101010101" pitchFamily="49" charset="-122"/>
                <a:cs typeface="Times New Roman" panose="02020603050405020304" pitchFamily="18" charset="0"/>
              </a:rPr>
              <a:t>可用真值表判断公式类型，求其成真</a:t>
            </a: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500">
                <a:solidFill>
                  <a:schemeClr val="bg2"/>
                </a:solidFill>
                <a:latin typeface="黑体" panose="02010609060101010101" pitchFamily="49" charset="-122"/>
                <a:ea typeface="黑体" panose="02010609060101010101" pitchFamily="49" charset="-122"/>
                <a:cs typeface="Times New Roman" panose="02020603050405020304" pitchFamily="18" charset="0"/>
              </a:rPr>
              <a:t>假</a:t>
            </a: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500">
                <a:solidFill>
                  <a:schemeClr val="bg2"/>
                </a:solidFill>
                <a:latin typeface="黑体" panose="02010609060101010101" pitchFamily="49" charset="-122"/>
                <a:ea typeface="黑体" panose="02010609060101010101" pitchFamily="49" charset="-122"/>
                <a:cs typeface="Times New Roman" panose="02020603050405020304" pitchFamily="18" charset="0"/>
              </a:rPr>
              <a:t>赋值</a:t>
            </a:r>
            <a:r>
              <a:rPr lang="en-US" altLang="zh-CN" sz="2500">
                <a:solidFill>
                  <a:schemeClr val="bg2"/>
                </a:solidFill>
                <a:latin typeface="黑体" panose="02010609060101010101" pitchFamily="49" charset="-122"/>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143408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blinds(horizontal)">
                                      <p:cBhvr>
                                        <p:cTn id="7" dur="1000"/>
                                        <p:tgtEl>
                                          <p:spTgt spid="27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9AE846B-1190-8641-BEC8-EF06514CCB6E}"/>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命题公式的分类</a:t>
            </a:r>
          </a:p>
        </p:txBody>
      </p:sp>
      <p:sp>
        <p:nvSpPr>
          <p:cNvPr id="278531" name="Rectangle 3">
            <a:extLst>
              <a:ext uri="{FF2B5EF4-FFF2-40B4-BE49-F238E27FC236}">
                <a16:creationId xmlns:a16="http://schemas.microsoft.com/office/drawing/2014/main" id="{2FAAED26-DEFE-5849-8166-7BD52721F136}"/>
              </a:ext>
            </a:extLst>
          </p:cNvPr>
          <p:cNvSpPr>
            <a:spLocks noGrp="1" noChangeArrowheads="1"/>
          </p:cNvSpPr>
          <p:nvPr>
            <p:ph type="body" idx="1"/>
          </p:nvPr>
        </p:nvSpPr>
        <p:spPr>
          <a:xfrm>
            <a:off x="458788" y="1524000"/>
            <a:ext cx="8228012" cy="4857750"/>
          </a:xfrm>
        </p:spPr>
        <p:txBody>
          <a:bodyPr/>
          <a:lstStyle/>
          <a:p>
            <a:pPr eaLnBrk="1" hangingPunct="1">
              <a:buFont typeface="Wingdings" pitchFamily="2" charset="2"/>
              <a:buNone/>
            </a:pPr>
            <a:r>
              <a:rPr lang="zh-CN" altLang="en-US" dirty="0">
                <a:latin typeface="黑体" panose="02010609060101010101" pitchFamily="49" charset="-122"/>
              </a:rPr>
              <a:t>关于重言式的两个结论</a:t>
            </a:r>
          </a:p>
          <a:p>
            <a:pPr eaLnBrk="1" hangingPunct="1">
              <a:buFont typeface="Wingdings" pitchFamily="2" charset="2"/>
              <a:buNone/>
            </a:pPr>
            <a:r>
              <a:rPr lang="en-US" altLang="zh-CN" dirty="0"/>
              <a:t>1. </a:t>
            </a:r>
            <a:r>
              <a:rPr lang="zh-CN" altLang="en-US" dirty="0"/>
              <a:t>任何两个重言式的合取或析取，仍然是一个重言式。</a:t>
            </a:r>
          </a:p>
          <a:p>
            <a:pPr eaLnBrk="1" hangingPunct="1">
              <a:buFont typeface="Wingdings" pitchFamily="2" charset="2"/>
              <a:buNone/>
            </a:pPr>
            <a:r>
              <a:rPr lang="en-US" altLang="zh-CN" dirty="0"/>
              <a:t>2.</a:t>
            </a:r>
            <a:r>
              <a:rPr lang="zh-CN" altLang="en-US" dirty="0"/>
              <a:t>一个重言式，对同一分量都用任何合式公式置换，其结果仍为一重言式。</a:t>
            </a:r>
          </a:p>
          <a:p>
            <a:pPr eaLnBrk="1" hangingPunct="1">
              <a:spcBef>
                <a:spcPct val="45000"/>
              </a:spcBef>
              <a:buFont typeface="Wingdings" pitchFamily="2" charset="2"/>
              <a:buNone/>
            </a:pPr>
            <a:r>
              <a:rPr lang="zh-CN" altLang="en-US" dirty="0"/>
              <a:t>	</a:t>
            </a:r>
            <a:r>
              <a:rPr lang="zh-CN" altLang="en-US" dirty="0">
                <a:solidFill>
                  <a:schemeClr val="tx2"/>
                </a:solidFill>
              </a:rPr>
              <a:t>例如   </a:t>
            </a:r>
            <a:r>
              <a:rPr lang="en-US" altLang="zh-CN" dirty="0">
                <a:solidFill>
                  <a:schemeClr val="tx2"/>
                </a:solidFill>
              </a:rPr>
              <a:t>q</a:t>
            </a:r>
            <a:r>
              <a:rPr lang="en-US" altLang="zh-CN" dirty="0">
                <a:solidFill>
                  <a:schemeClr val="tx2"/>
                </a:solidFill>
                <a:sym typeface="Symbol" pitchFamily="2" charset="2"/>
              </a:rPr>
              <a:t>q</a:t>
            </a:r>
            <a:endParaRPr lang="en-US" altLang="zh-CN" dirty="0">
              <a:solidFill>
                <a:schemeClr val="tx2"/>
              </a:solidFill>
            </a:endParaRPr>
          </a:p>
          <a:p>
            <a:pPr eaLnBrk="1" hangingPunct="1">
              <a:buFont typeface="Wingdings" pitchFamily="2" charset="2"/>
              <a:buNone/>
            </a:pPr>
            <a:r>
              <a:rPr lang="en-US" altLang="zh-CN" i="1" dirty="0">
                <a:solidFill>
                  <a:schemeClr val="tx2"/>
                </a:solidFill>
              </a:rPr>
              <a:t>		   </a:t>
            </a:r>
            <a:r>
              <a:rPr lang="en-US" altLang="zh-CN" dirty="0">
                <a:solidFill>
                  <a:schemeClr val="tx2"/>
                </a:solidFill>
              </a:rPr>
              <a:t>(</a:t>
            </a:r>
            <a:r>
              <a:rPr lang="en-US" altLang="zh-CN" dirty="0"/>
              <a:t>(</a:t>
            </a:r>
            <a:r>
              <a:rPr lang="en-US" altLang="zh-CN" i="1" dirty="0" err="1"/>
              <a:t>p</a:t>
            </a:r>
            <a:r>
              <a:rPr lang="en-US" altLang="zh-CN" dirty="0" err="1">
                <a:sym typeface="Symbol" pitchFamily="2" charset="2"/>
              </a:rPr>
              <a:t></a:t>
            </a:r>
            <a:r>
              <a:rPr lang="en-US" altLang="zh-CN" i="1" dirty="0" err="1">
                <a:sym typeface="Symbol" pitchFamily="2" charset="2"/>
              </a:rPr>
              <a:t>s</a:t>
            </a:r>
            <a:r>
              <a:rPr lang="en-US" altLang="zh-CN" dirty="0">
                <a:sym typeface="Symbol" pitchFamily="2" charset="2"/>
              </a:rPr>
              <a:t>)</a:t>
            </a:r>
            <a:r>
              <a:rPr lang="en-US" altLang="zh-CN" i="1" dirty="0">
                <a:sym typeface="Symbol" pitchFamily="2" charset="2"/>
              </a:rPr>
              <a:t>r</a:t>
            </a:r>
            <a:r>
              <a:rPr lang="en-US" altLang="zh-CN" dirty="0">
                <a:solidFill>
                  <a:schemeClr val="tx2"/>
                </a:solidFill>
                <a:sym typeface="Symbol" pitchFamily="2" charset="2"/>
              </a:rPr>
              <a:t>) </a:t>
            </a:r>
            <a:r>
              <a:rPr lang="en-US" altLang="zh-CN" dirty="0">
                <a:solidFill>
                  <a:schemeClr val="tx2"/>
                </a:solidFill>
              </a:rPr>
              <a:t>(</a:t>
            </a:r>
            <a:r>
              <a:rPr lang="en-US" altLang="zh-CN" dirty="0"/>
              <a:t>(</a:t>
            </a:r>
            <a:r>
              <a:rPr lang="en-US" altLang="zh-CN" i="1" dirty="0" err="1"/>
              <a:t>p</a:t>
            </a:r>
            <a:r>
              <a:rPr lang="en-US" altLang="zh-CN" dirty="0" err="1">
                <a:sym typeface="Symbol" pitchFamily="2" charset="2"/>
              </a:rPr>
              <a:t></a:t>
            </a:r>
            <a:r>
              <a:rPr lang="en-US" altLang="zh-CN" i="1" dirty="0" err="1">
                <a:sym typeface="Symbol" pitchFamily="2" charset="2"/>
              </a:rPr>
              <a:t>s</a:t>
            </a:r>
            <a:r>
              <a:rPr lang="en-US" altLang="zh-CN" dirty="0">
                <a:sym typeface="Symbol" pitchFamily="2" charset="2"/>
              </a:rPr>
              <a:t>)</a:t>
            </a:r>
            <a:r>
              <a:rPr lang="en-US" altLang="zh-CN" i="1" dirty="0">
                <a:sym typeface="Symbol" pitchFamily="2" charset="2"/>
              </a:rPr>
              <a:t>r</a:t>
            </a:r>
            <a:r>
              <a:rPr lang="en-US" altLang="zh-CN" dirty="0">
                <a:solidFill>
                  <a:schemeClr val="tx2"/>
                </a:solidFill>
                <a:sym typeface="Symbol" pitchFamily="2" charset="2"/>
              </a:rPr>
              <a:t>)</a:t>
            </a:r>
          </a:p>
        </p:txBody>
      </p:sp>
    </p:spTree>
    <p:extLst>
      <p:ext uri="{BB962C8B-B14F-4D97-AF65-F5344CB8AC3E}">
        <p14:creationId xmlns:p14="http://schemas.microsoft.com/office/powerpoint/2010/main" val="526976693"/>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D1C34543-C637-3044-A5A4-2C79D8DD4511}"/>
              </a:ext>
            </a:extLst>
          </p:cNvPr>
          <p:cNvSpPr>
            <a:spLocks noGrp="1" noChangeArrowheads="1"/>
          </p:cNvSpPr>
          <p:nvPr>
            <p:ph type="title"/>
          </p:nvPr>
        </p:nvSpPr>
        <p:spPr/>
        <p:txBody>
          <a:bodyPr/>
          <a:lstStyle/>
          <a:p>
            <a:r>
              <a:rPr lang="zh-CN" altLang="en-US"/>
              <a:t>哑元</a:t>
            </a:r>
          </a:p>
        </p:txBody>
      </p:sp>
      <p:sp>
        <p:nvSpPr>
          <p:cNvPr id="79875" name="内容占位符 2">
            <a:extLst>
              <a:ext uri="{FF2B5EF4-FFF2-40B4-BE49-F238E27FC236}">
                <a16:creationId xmlns:a16="http://schemas.microsoft.com/office/drawing/2014/main" id="{942BEE10-4D46-2149-98AB-49A6668B1D8B}"/>
              </a:ext>
            </a:extLst>
          </p:cNvPr>
          <p:cNvSpPr>
            <a:spLocks noGrp="1" noChangeArrowheads="1"/>
          </p:cNvSpPr>
          <p:nvPr>
            <p:ph idx="1"/>
          </p:nvPr>
        </p:nvSpPr>
        <p:spPr/>
        <p:txBody>
          <a:bodyPr/>
          <a:lstStyle/>
          <a:p>
            <a:pPr marL="0" indent="-457200">
              <a:buFont typeface="Wingdings" pitchFamily="2" charset="2"/>
              <a:buNone/>
            </a:pPr>
            <a:r>
              <a:rPr lang="zh-CN" altLang="en-US" dirty="0"/>
              <a:t>定义  设公式</a:t>
            </a:r>
            <a:r>
              <a:rPr lang="en-US" altLang="zh-CN" dirty="0"/>
              <a:t>A</a:t>
            </a:r>
            <a:r>
              <a:rPr lang="zh-CN" altLang="en-US" dirty="0"/>
              <a:t>和</a:t>
            </a:r>
            <a:r>
              <a:rPr lang="en-US" altLang="zh-CN" dirty="0"/>
              <a:t>B</a:t>
            </a:r>
            <a:r>
              <a:rPr lang="zh-CN" altLang="en-US" dirty="0"/>
              <a:t>共含有</a:t>
            </a:r>
            <a:r>
              <a:rPr lang="en-US" altLang="zh-CN" i="1" dirty="0"/>
              <a:t>n</a:t>
            </a:r>
            <a:r>
              <a:rPr lang="zh-CN" altLang="en-US" dirty="0"/>
              <a:t>个命题变项</a:t>
            </a:r>
            <a:r>
              <a:rPr lang="zh-CN" altLang="en-US" dirty="0">
                <a:solidFill>
                  <a:schemeClr val="bg2"/>
                </a:solidFill>
              </a:rPr>
              <a:t>出现 </a:t>
            </a:r>
            <a:r>
              <a:rPr lang="en-US" altLang="zh-CN" i="1" dirty="0">
                <a:solidFill>
                  <a:schemeClr val="bg2"/>
                </a:solidFill>
              </a:rPr>
              <a:t>p</a:t>
            </a:r>
            <a:r>
              <a:rPr lang="en-US" altLang="zh-CN" baseline="-30000" dirty="0">
                <a:solidFill>
                  <a:schemeClr val="bg2"/>
                </a:solidFill>
              </a:rPr>
              <a:t>1</a:t>
            </a:r>
            <a:r>
              <a:rPr lang="en-US" altLang="zh-CN" dirty="0">
                <a:solidFill>
                  <a:schemeClr val="bg2"/>
                </a:solidFill>
              </a:rPr>
              <a:t>, </a:t>
            </a:r>
            <a:r>
              <a:rPr lang="en-US" altLang="zh-CN" i="1" dirty="0">
                <a:solidFill>
                  <a:schemeClr val="bg2"/>
                </a:solidFill>
              </a:rPr>
              <a:t>p</a:t>
            </a:r>
            <a:r>
              <a:rPr lang="en-US" altLang="zh-CN" baseline="-30000" dirty="0">
                <a:solidFill>
                  <a:schemeClr val="bg2"/>
                </a:solidFill>
              </a:rPr>
              <a:t>2</a:t>
            </a:r>
            <a:r>
              <a:rPr lang="en-US" altLang="zh-CN" dirty="0">
                <a:solidFill>
                  <a:schemeClr val="bg2"/>
                </a:solidFill>
              </a:rPr>
              <a:t>, …, </a:t>
            </a:r>
          </a:p>
          <a:p>
            <a:pPr marL="0" indent="-457200">
              <a:buFont typeface="Wingdings" pitchFamily="2" charset="2"/>
              <a:buNone/>
            </a:pPr>
            <a:r>
              <a:rPr lang="en-US" altLang="zh-CN" i="1" dirty="0">
                <a:solidFill>
                  <a:schemeClr val="bg2"/>
                </a:solidFill>
              </a:rPr>
              <a:t>          </a:t>
            </a:r>
            <a:r>
              <a:rPr lang="en-US" altLang="zh-CN" i="1" dirty="0" err="1">
                <a:solidFill>
                  <a:schemeClr val="bg2"/>
                </a:solidFill>
              </a:rPr>
              <a:t>p</a:t>
            </a:r>
            <a:r>
              <a:rPr lang="en-US" altLang="zh-CN" i="1" baseline="-30000" dirty="0" err="1">
                <a:solidFill>
                  <a:schemeClr val="bg2"/>
                </a:solidFill>
              </a:rPr>
              <a:t>n</a:t>
            </a:r>
            <a:r>
              <a:rPr lang="en-US" altLang="zh-CN" dirty="0">
                <a:solidFill>
                  <a:schemeClr val="bg2"/>
                </a:solidFill>
              </a:rPr>
              <a:t>, </a:t>
            </a:r>
            <a:r>
              <a:rPr lang="zh-CN" altLang="en-US" dirty="0">
                <a:solidFill>
                  <a:schemeClr val="bg2"/>
                </a:solidFill>
              </a:rPr>
              <a:t>但</a:t>
            </a:r>
            <a:r>
              <a:rPr lang="en-US" altLang="zh-CN" dirty="0">
                <a:solidFill>
                  <a:schemeClr val="bg2"/>
                </a:solidFill>
              </a:rPr>
              <a:t>A</a:t>
            </a:r>
            <a:r>
              <a:rPr lang="zh-CN" altLang="en-US" dirty="0">
                <a:solidFill>
                  <a:schemeClr val="bg2"/>
                </a:solidFill>
              </a:rPr>
              <a:t>或</a:t>
            </a:r>
            <a:r>
              <a:rPr lang="en-US" altLang="zh-CN" dirty="0">
                <a:solidFill>
                  <a:schemeClr val="bg2"/>
                </a:solidFill>
              </a:rPr>
              <a:t>B</a:t>
            </a:r>
            <a:r>
              <a:rPr lang="zh-CN" altLang="en-US" dirty="0">
                <a:solidFill>
                  <a:schemeClr val="bg2"/>
                </a:solidFill>
              </a:rPr>
              <a:t>不全含这些变项</a:t>
            </a:r>
            <a:r>
              <a:rPr lang="en-US" altLang="zh-CN" dirty="0">
                <a:solidFill>
                  <a:schemeClr val="bg2"/>
                </a:solidFill>
              </a:rPr>
              <a:t>,</a:t>
            </a:r>
            <a:r>
              <a:rPr lang="zh-CN" altLang="en-US" dirty="0">
                <a:solidFill>
                  <a:schemeClr val="bg2"/>
                </a:solidFill>
              </a:rPr>
              <a:t>比如</a:t>
            </a:r>
            <a:r>
              <a:rPr lang="en-US" altLang="zh-CN" dirty="0">
                <a:solidFill>
                  <a:schemeClr val="bg2"/>
                </a:solidFill>
              </a:rPr>
              <a:t>A</a:t>
            </a:r>
            <a:r>
              <a:rPr lang="zh-CN" altLang="en-US" dirty="0">
                <a:solidFill>
                  <a:schemeClr val="bg2"/>
                </a:solidFill>
              </a:rPr>
              <a:t>中不含</a:t>
            </a:r>
            <a:r>
              <a:rPr lang="en-US" altLang="zh-CN" i="1" dirty="0">
                <a:solidFill>
                  <a:schemeClr val="bg2"/>
                </a:solidFill>
              </a:rPr>
              <a:t>p</a:t>
            </a:r>
            <a:r>
              <a:rPr lang="en-US" altLang="zh-CN" i="1" baseline="-30000" dirty="0">
                <a:solidFill>
                  <a:schemeClr val="bg2"/>
                </a:solidFill>
              </a:rPr>
              <a:t>i</a:t>
            </a:r>
            <a:r>
              <a:rPr lang="en-US" altLang="zh-CN" dirty="0">
                <a:solidFill>
                  <a:schemeClr val="bg2"/>
                </a:solidFill>
              </a:rPr>
              <a:t>, </a:t>
            </a:r>
            <a:r>
              <a:rPr lang="en-US" altLang="zh-CN" i="1" dirty="0">
                <a:solidFill>
                  <a:schemeClr val="bg2"/>
                </a:solidFill>
              </a:rPr>
              <a:t>p</a:t>
            </a:r>
            <a:r>
              <a:rPr lang="en-US" altLang="zh-CN" i="1" baseline="-30000" dirty="0">
                <a:solidFill>
                  <a:schemeClr val="bg2"/>
                </a:solidFill>
              </a:rPr>
              <a:t>i+</a:t>
            </a:r>
            <a:r>
              <a:rPr lang="en-US" altLang="zh-CN" baseline="-30000" dirty="0">
                <a:solidFill>
                  <a:schemeClr val="bg2"/>
                </a:solidFill>
              </a:rPr>
              <a:t>2</a:t>
            </a:r>
            <a:r>
              <a:rPr lang="en-US" altLang="zh-CN" dirty="0">
                <a:solidFill>
                  <a:schemeClr val="bg2"/>
                </a:solidFill>
              </a:rPr>
              <a:t>, </a:t>
            </a:r>
          </a:p>
          <a:p>
            <a:pPr marL="0" indent="-457200">
              <a:buFont typeface="Wingdings" pitchFamily="2" charset="2"/>
              <a:buNone/>
            </a:pPr>
            <a:r>
              <a:rPr lang="en-US" altLang="zh-CN" dirty="0">
                <a:solidFill>
                  <a:schemeClr val="bg2"/>
                </a:solidFill>
              </a:rPr>
              <a:t>          …</a:t>
            </a:r>
            <a:r>
              <a:rPr lang="en-US" altLang="zh-CN" i="1" dirty="0">
                <a:solidFill>
                  <a:schemeClr val="bg2"/>
                </a:solidFill>
              </a:rPr>
              <a:t> </a:t>
            </a:r>
            <a:r>
              <a:rPr lang="en-US" altLang="zh-CN" i="1" dirty="0" err="1">
                <a:solidFill>
                  <a:schemeClr val="bg2"/>
                </a:solidFill>
              </a:rPr>
              <a:t>p</a:t>
            </a:r>
            <a:r>
              <a:rPr lang="en-US" altLang="zh-CN" i="1" baseline="-30000" dirty="0" err="1">
                <a:solidFill>
                  <a:schemeClr val="bg2"/>
                </a:solidFill>
              </a:rPr>
              <a:t>n</a:t>
            </a:r>
            <a:r>
              <a:rPr lang="en-US" altLang="zh-CN" dirty="0" err="1">
                <a:solidFill>
                  <a:schemeClr val="bg2"/>
                </a:solidFill>
              </a:rPr>
              <a:t>,</a:t>
            </a:r>
            <a:r>
              <a:rPr lang="en-US" altLang="zh-CN" i="1" dirty="0" err="1">
                <a:solidFill>
                  <a:schemeClr val="bg2"/>
                </a:solidFill>
              </a:rPr>
              <a:t>i</a:t>
            </a:r>
            <a:r>
              <a:rPr lang="en-US" altLang="zh-CN" dirty="0">
                <a:solidFill>
                  <a:schemeClr val="bg2"/>
                </a:solidFill>
              </a:rPr>
              <a:t> </a:t>
            </a:r>
            <a:r>
              <a:rPr lang="en-US" altLang="zh-CN" dirty="0">
                <a:solidFill>
                  <a:schemeClr val="bg2"/>
                </a:solidFill>
                <a:sym typeface="Symbol" pitchFamily="2" charset="2"/>
              </a:rPr>
              <a:t>2,</a:t>
            </a:r>
            <a:r>
              <a:rPr lang="zh-CN" altLang="en-US" dirty="0">
                <a:solidFill>
                  <a:schemeClr val="bg2"/>
                </a:solidFill>
                <a:sym typeface="Symbol" pitchFamily="2" charset="2"/>
              </a:rPr>
              <a:t>则称这些变项为</a:t>
            </a:r>
            <a:r>
              <a:rPr lang="en-US" altLang="zh-CN" dirty="0">
                <a:solidFill>
                  <a:schemeClr val="bg2"/>
                </a:solidFill>
                <a:sym typeface="Symbol" pitchFamily="2" charset="2"/>
              </a:rPr>
              <a:t>A</a:t>
            </a:r>
            <a:r>
              <a:rPr lang="zh-CN" altLang="en-US" dirty="0">
                <a:solidFill>
                  <a:schemeClr val="bg2"/>
                </a:solidFill>
                <a:sym typeface="Symbol" pitchFamily="2" charset="2"/>
              </a:rPr>
              <a:t>的</a:t>
            </a:r>
            <a:r>
              <a:rPr lang="zh-CN" altLang="en-US" dirty="0">
                <a:solidFill>
                  <a:srgbClr val="FF0000"/>
                </a:solidFill>
                <a:sym typeface="Symbol" pitchFamily="2" charset="2"/>
              </a:rPr>
              <a:t>哑元</a:t>
            </a:r>
            <a:r>
              <a:rPr lang="en-US" altLang="zh-CN" dirty="0">
                <a:solidFill>
                  <a:schemeClr val="bg2"/>
                </a:solidFill>
                <a:sym typeface="Symbol" pitchFamily="2" charset="2"/>
              </a:rPr>
              <a:t>.</a:t>
            </a:r>
          </a:p>
          <a:p>
            <a:pPr marL="0" indent="-457200">
              <a:buFont typeface="Wingdings" pitchFamily="2" charset="2"/>
              <a:buNone/>
            </a:pPr>
            <a:r>
              <a:rPr lang="zh-CN" altLang="en-US" dirty="0">
                <a:solidFill>
                  <a:schemeClr val="bg2"/>
                </a:solidFill>
                <a:sym typeface="Symbol" pitchFamily="2" charset="2"/>
              </a:rPr>
              <a:t>显然</a:t>
            </a:r>
            <a:r>
              <a:rPr lang="en-US" altLang="zh-CN" dirty="0">
                <a:solidFill>
                  <a:schemeClr val="bg2"/>
                </a:solidFill>
                <a:sym typeface="Symbol" pitchFamily="2" charset="2"/>
              </a:rPr>
              <a:t>A</a:t>
            </a:r>
            <a:r>
              <a:rPr lang="zh-CN" altLang="en-US" dirty="0">
                <a:solidFill>
                  <a:schemeClr val="bg2"/>
                </a:solidFill>
                <a:sym typeface="Symbol" pitchFamily="2" charset="2"/>
              </a:rPr>
              <a:t>的取值与哑元无关</a:t>
            </a:r>
            <a:r>
              <a:rPr lang="en-US" altLang="zh-CN" dirty="0">
                <a:solidFill>
                  <a:schemeClr val="bg2"/>
                </a:solidFill>
                <a:sym typeface="Symbol" pitchFamily="2" charset="2"/>
              </a:rPr>
              <a:t>.</a:t>
            </a:r>
            <a:endParaRPr lang="zh-CN" altLang="en-US" dirty="0"/>
          </a:p>
        </p:txBody>
      </p:sp>
      <p:sp>
        <p:nvSpPr>
          <p:cNvPr id="79876" name="灯片编号占位符 3">
            <a:extLst>
              <a:ext uri="{FF2B5EF4-FFF2-40B4-BE49-F238E27FC236}">
                <a16:creationId xmlns:a16="http://schemas.microsoft.com/office/drawing/2014/main" id="{5DE72B02-6713-344A-A33F-2C1267E84E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12CC885-2D60-C747-826E-625BD2DB9711}" type="slidenum">
              <a:rPr lang="en-US" altLang="zh-CN" sz="1400" b="0" smtClean="0"/>
              <a:pPr/>
              <a:t>66</a:t>
            </a:fld>
            <a:endParaRPr lang="en-US" altLang="zh-CN" sz="1400" b="0"/>
          </a:p>
        </p:txBody>
      </p:sp>
    </p:spTree>
    <p:extLst>
      <p:ext uri="{BB962C8B-B14F-4D97-AF65-F5344CB8AC3E}">
        <p14:creationId xmlns:p14="http://schemas.microsoft.com/office/powerpoint/2010/main" val="2864217427"/>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a:extLst>
              <a:ext uri="{FF2B5EF4-FFF2-40B4-BE49-F238E27FC236}">
                <a16:creationId xmlns:a16="http://schemas.microsoft.com/office/drawing/2014/main" id="{AC72E7D9-FD89-B843-9DDA-7608773451AF}"/>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EA3804AF-D5D6-E846-B34D-2A08D461A05F}"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67</a:t>
            </a:fld>
            <a:endParaRPr lang="en-US" altLang="zh-CN" sz="1200" b="0">
              <a:latin typeface="Arial Black"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0C7032C0-B2F4-AE49-810E-7410B51EB814}"/>
              </a:ext>
            </a:extLst>
          </p:cNvPr>
          <p:cNvSpPr>
            <a:spLocks noGrp="1" noChangeArrowheads="1"/>
          </p:cNvSpPr>
          <p:nvPr>
            <p:ph type="title"/>
          </p:nvPr>
        </p:nvSpPr>
        <p:spPr>
          <a:xfrm>
            <a:off x="1095375" y="44450"/>
            <a:ext cx="8229600" cy="1066800"/>
          </a:xfrm>
        </p:spPr>
        <p:txBody>
          <a:bodyPr/>
          <a:lstStyle/>
          <a:p>
            <a:pPr eaLnBrk="1" hangingPunct="1"/>
            <a:r>
              <a:rPr lang="zh-CN" altLang="en-US">
                <a:latin typeface="宋体" panose="02010600030101010101" pitchFamily="2" charset="-122"/>
              </a:rPr>
              <a:t>真值函數</a:t>
            </a:r>
            <a:r>
              <a:rPr lang="zh-CN" altLang="en-US" sz="4000"/>
              <a:t> </a:t>
            </a:r>
          </a:p>
        </p:txBody>
      </p:sp>
      <p:sp>
        <p:nvSpPr>
          <p:cNvPr id="80900" name="Rectangle 3">
            <a:extLst>
              <a:ext uri="{FF2B5EF4-FFF2-40B4-BE49-F238E27FC236}">
                <a16:creationId xmlns:a16="http://schemas.microsoft.com/office/drawing/2014/main" id="{D6CB0B81-8175-CA46-864F-6B1BE20B297D}"/>
              </a:ext>
            </a:extLst>
          </p:cNvPr>
          <p:cNvSpPr>
            <a:spLocks noGrp="1" noChangeArrowheads="1"/>
          </p:cNvSpPr>
          <p:nvPr>
            <p:ph type="body" idx="1"/>
          </p:nvPr>
        </p:nvSpPr>
        <p:spPr>
          <a:xfrm>
            <a:off x="685800" y="6677025"/>
            <a:ext cx="8229600" cy="180975"/>
          </a:xfrm>
        </p:spPr>
        <p:txBody>
          <a:bodyPr/>
          <a:lstStyle/>
          <a:p>
            <a:pPr algn="just" eaLnBrk="1" hangingPunct="1">
              <a:lnSpc>
                <a:spcPct val="90000"/>
              </a:lnSpc>
              <a:buFont typeface="Wingdings" pitchFamily="2" charset="2"/>
              <a:buNone/>
            </a:pPr>
            <a:r>
              <a:rPr lang="en-US" altLang="zh-CN">
                <a:solidFill>
                  <a:schemeClr val="bg2"/>
                </a:solidFill>
              </a:rPr>
              <a:t> </a:t>
            </a:r>
          </a:p>
        </p:txBody>
      </p:sp>
      <p:graphicFrame>
        <p:nvGraphicFramePr>
          <p:cNvPr id="80901" name="Object 8">
            <a:extLst>
              <a:ext uri="{FF2B5EF4-FFF2-40B4-BE49-F238E27FC236}">
                <a16:creationId xmlns:a16="http://schemas.microsoft.com/office/drawing/2014/main" id="{3CC7B67D-ACED-BB41-9C93-03F7C5F03DE5}"/>
              </a:ext>
            </a:extLst>
          </p:cNvPr>
          <p:cNvGraphicFramePr>
            <a:graphicFrameLocks noChangeAspect="1"/>
          </p:cNvGraphicFramePr>
          <p:nvPr/>
        </p:nvGraphicFramePr>
        <p:xfrm>
          <a:off x="1476375" y="4581525"/>
          <a:ext cx="517525" cy="511175"/>
        </p:xfrm>
        <a:graphic>
          <a:graphicData uri="http://schemas.openxmlformats.org/presentationml/2006/ole">
            <mc:AlternateContent xmlns:mc="http://schemas.openxmlformats.org/markup-compatibility/2006">
              <mc:Choice xmlns:v="urn:schemas-microsoft-com:vml" Requires="v">
                <p:oleObj spid="_x0000_s69675" name="Equation" r:id="rId3" imgW="4978400" imgH="4978400" progId="Equation.3">
                  <p:embed/>
                </p:oleObj>
              </mc:Choice>
              <mc:Fallback>
                <p:oleObj name="Equation" r:id="rId3" imgW="4978400" imgH="4978400" progId="Equation.3">
                  <p:embed/>
                  <p:pic>
                    <p:nvPicPr>
                      <p:cNvPr id="80901" name="Object 8">
                        <a:extLst>
                          <a:ext uri="{FF2B5EF4-FFF2-40B4-BE49-F238E27FC236}">
                            <a16:creationId xmlns:a16="http://schemas.microsoft.com/office/drawing/2014/main" id="{3CC7B67D-ACED-BB41-9C93-03F7C5F0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581525"/>
                        <a:ext cx="5175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2" name="Text Box 9">
            <a:extLst>
              <a:ext uri="{FF2B5EF4-FFF2-40B4-BE49-F238E27FC236}">
                <a16:creationId xmlns:a16="http://schemas.microsoft.com/office/drawing/2014/main" id="{D05213F9-191A-6548-A657-7DA5B7DA2EA2}"/>
              </a:ext>
            </a:extLst>
          </p:cNvPr>
          <p:cNvSpPr txBox="1">
            <a:spLocks noChangeArrowheads="1"/>
          </p:cNvSpPr>
          <p:nvPr/>
        </p:nvSpPr>
        <p:spPr bwMode="auto">
          <a:xfrm>
            <a:off x="457200" y="1401763"/>
            <a:ext cx="8229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90000"/>
              </a:lnSpc>
              <a:spcBef>
                <a:spcPct val="20000"/>
              </a:spcBef>
              <a:buClr>
                <a:schemeClr val="bg2"/>
              </a:buClr>
              <a:buFont typeface="Wingdings" pitchFamily="2" charset="2"/>
              <a:buNone/>
            </a:pPr>
            <a:r>
              <a:rPr lang="zh-CN" altLang="en-US" dirty="0"/>
              <a:t>问题：含</a:t>
            </a:r>
            <a:r>
              <a:rPr lang="en-US" altLang="zh-CN" i="1" dirty="0"/>
              <a:t>n</a:t>
            </a:r>
            <a:r>
              <a:rPr lang="zh-CN" altLang="en-US" dirty="0"/>
              <a:t>个命题变项的所有公式共产生多少个互</a:t>
            </a:r>
          </a:p>
          <a:p>
            <a:pPr algn="just" eaLnBrk="1" hangingPunct="1">
              <a:lnSpc>
                <a:spcPct val="90000"/>
              </a:lnSpc>
              <a:spcBef>
                <a:spcPct val="20000"/>
              </a:spcBef>
              <a:buClr>
                <a:schemeClr val="bg2"/>
              </a:buClr>
              <a:buFont typeface="Wingdings" pitchFamily="2" charset="2"/>
              <a:buNone/>
            </a:pPr>
            <a:r>
              <a:rPr lang="zh-CN" altLang="en-US" dirty="0"/>
              <a:t>不相同的真值表？</a:t>
            </a:r>
          </a:p>
          <a:p>
            <a:pPr algn="just" eaLnBrk="1" hangingPunct="1">
              <a:lnSpc>
                <a:spcPct val="90000"/>
              </a:lnSpc>
              <a:spcBef>
                <a:spcPct val="20000"/>
              </a:spcBef>
              <a:buClr>
                <a:schemeClr val="bg2"/>
              </a:buClr>
              <a:buFont typeface="Wingdings" pitchFamily="2" charset="2"/>
              <a:buNone/>
            </a:pPr>
            <a:endParaRPr lang="zh-CN" altLang="en-US" dirty="0"/>
          </a:p>
          <a:p>
            <a:pPr algn="just" eaLnBrk="1" hangingPunct="1">
              <a:lnSpc>
                <a:spcPct val="90000"/>
              </a:lnSpc>
              <a:spcBef>
                <a:spcPct val="20000"/>
              </a:spcBef>
              <a:buClr>
                <a:schemeClr val="bg2"/>
              </a:buClr>
              <a:buFont typeface="Wingdings" pitchFamily="2" charset="2"/>
              <a:buNone/>
            </a:pPr>
            <a:r>
              <a:rPr lang="zh-CN" altLang="en-US" dirty="0">
                <a:solidFill>
                  <a:srgbClr val="FF3300"/>
                </a:solidFill>
              </a:rPr>
              <a:t>定义</a:t>
            </a:r>
            <a:r>
              <a:rPr lang="zh-CN" altLang="en-US" dirty="0"/>
              <a:t> 称定义域为</a:t>
            </a:r>
            <a:r>
              <a:rPr lang="en-US" altLang="zh-CN" dirty="0"/>
              <a:t>{00…0, 00…1, …, 11…1}</a:t>
            </a:r>
            <a:r>
              <a:rPr lang="zh-CN" altLang="en-US" dirty="0"/>
              <a:t>，值域</a:t>
            </a:r>
          </a:p>
          <a:p>
            <a:pPr algn="just" eaLnBrk="1" hangingPunct="1">
              <a:lnSpc>
                <a:spcPct val="90000"/>
              </a:lnSpc>
              <a:spcBef>
                <a:spcPct val="20000"/>
              </a:spcBef>
              <a:buClr>
                <a:schemeClr val="bg2"/>
              </a:buClr>
              <a:buFont typeface="Wingdings" pitchFamily="2" charset="2"/>
              <a:buNone/>
            </a:pPr>
            <a:r>
              <a:rPr lang="zh-CN" altLang="en-US" dirty="0"/>
              <a:t>为</a:t>
            </a:r>
            <a:r>
              <a:rPr lang="en-US" altLang="zh-CN" dirty="0"/>
              <a:t>{0,1}</a:t>
            </a:r>
            <a:r>
              <a:rPr lang="zh-CN" altLang="en-US" dirty="0"/>
              <a:t>的函数是</a:t>
            </a:r>
            <a:r>
              <a:rPr lang="en-US" altLang="zh-CN" i="1" dirty="0">
                <a:solidFill>
                  <a:srgbClr val="FF3300"/>
                </a:solidFill>
              </a:rPr>
              <a:t>n</a:t>
            </a:r>
            <a:r>
              <a:rPr lang="zh-CN" altLang="en-US" dirty="0">
                <a:solidFill>
                  <a:srgbClr val="FF3300"/>
                </a:solidFill>
              </a:rPr>
              <a:t>元真值函数</a:t>
            </a:r>
            <a:r>
              <a:rPr lang="zh-CN" altLang="en-US" dirty="0"/>
              <a:t>，定义域中的元素是</a:t>
            </a:r>
          </a:p>
          <a:p>
            <a:pPr algn="just" eaLnBrk="1" hangingPunct="1">
              <a:lnSpc>
                <a:spcPct val="90000"/>
              </a:lnSpc>
              <a:spcBef>
                <a:spcPct val="20000"/>
              </a:spcBef>
              <a:buClr>
                <a:schemeClr val="bg2"/>
              </a:buClr>
              <a:buFont typeface="Wingdings" pitchFamily="2" charset="2"/>
              <a:buNone/>
            </a:pPr>
            <a:r>
              <a:rPr lang="zh-CN" altLang="en-US" dirty="0"/>
              <a:t>长为</a:t>
            </a:r>
            <a:r>
              <a:rPr lang="en-US" altLang="zh-CN" i="1" dirty="0"/>
              <a:t>n</a:t>
            </a:r>
            <a:r>
              <a:rPr lang="zh-CN" altLang="en-US" dirty="0"/>
              <a:t>的</a:t>
            </a:r>
            <a:r>
              <a:rPr lang="en-US" altLang="zh-CN" dirty="0"/>
              <a:t>0,1</a:t>
            </a:r>
            <a:r>
              <a:rPr lang="zh-CN" altLang="en-US" dirty="0"/>
              <a:t>串</a:t>
            </a:r>
            <a:r>
              <a:rPr lang="en-US" altLang="zh-CN" dirty="0"/>
              <a:t>. </a:t>
            </a:r>
            <a:r>
              <a:rPr lang="zh-CN" altLang="en-US" dirty="0"/>
              <a:t>常用</a:t>
            </a:r>
            <a:r>
              <a:rPr lang="en-US" altLang="zh-CN" i="1" dirty="0"/>
              <a:t>F</a:t>
            </a:r>
            <a:r>
              <a:rPr lang="en-US" altLang="zh-CN" dirty="0"/>
              <a:t>:{0,1}</a:t>
            </a:r>
            <a:r>
              <a:rPr lang="en-US" altLang="zh-CN" i="1" baseline="30000" dirty="0"/>
              <a:t>n</a:t>
            </a:r>
            <a:r>
              <a:rPr lang="en-US" altLang="zh-CN" dirty="0">
                <a:sym typeface="Symbol" pitchFamily="2" charset="2"/>
              </a:rPr>
              <a:t></a:t>
            </a:r>
            <a:r>
              <a:rPr lang="en-US" altLang="zh-CN" dirty="0"/>
              <a:t>{0,1} </a:t>
            </a:r>
            <a:r>
              <a:rPr lang="zh-CN" altLang="en-US" dirty="0"/>
              <a:t>表示</a:t>
            </a:r>
            <a:r>
              <a:rPr lang="en-US" altLang="zh-CN" i="1" dirty="0"/>
              <a:t>F</a:t>
            </a:r>
            <a:r>
              <a:rPr lang="zh-CN" altLang="en-US" dirty="0"/>
              <a:t>是</a:t>
            </a:r>
            <a:r>
              <a:rPr lang="en-US" altLang="zh-CN" i="1" dirty="0"/>
              <a:t>n</a:t>
            </a:r>
            <a:r>
              <a:rPr lang="zh-CN" altLang="en-US" dirty="0"/>
              <a:t>元真值</a:t>
            </a:r>
          </a:p>
          <a:p>
            <a:pPr algn="just" eaLnBrk="1" hangingPunct="1">
              <a:lnSpc>
                <a:spcPct val="90000"/>
              </a:lnSpc>
              <a:spcBef>
                <a:spcPct val="20000"/>
              </a:spcBef>
              <a:buClr>
                <a:schemeClr val="bg2"/>
              </a:buClr>
              <a:buFont typeface="Wingdings" pitchFamily="2" charset="2"/>
              <a:buNone/>
            </a:pPr>
            <a:r>
              <a:rPr lang="zh-CN" altLang="en-US" dirty="0"/>
              <a:t>函数</a:t>
            </a:r>
            <a:r>
              <a:rPr lang="en-US" altLang="zh-CN" dirty="0"/>
              <a:t>. </a:t>
            </a:r>
          </a:p>
          <a:p>
            <a:pPr algn="just" eaLnBrk="1" hangingPunct="1">
              <a:lnSpc>
                <a:spcPct val="90000"/>
              </a:lnSpc>
              <a:spcBef>
                <a:spcPct val="20000"/>
              </a:spcBef>
              <a:buClr>
                <a:schemeClr val="bg2"/>
              </a:buClr>
              <a:buFont typeface="Wingdings" pitchFamily="2" charset="2"/>
              <a:buNone/>
            </a:pPr>
            <a:r>
              <a:rPr lang="zh-CN" altLang="en-US" dirty="0"/>
              <a:t>  共有      个</a:t>
            </a:r>
            <a:r>
              <a:rPr lang="en-US" altLang="zh-CN" i="1" dirty="0"/>
              <a:t>n</a:t>
            </a:r>
            <a:r>
              <a:rPr lang="zh-CN" altLang="en-US" dirty="0"/>
              <a:t>元真值函数</a:t>
            </a:r>
            <a:r>
              <a:rPr lang="en-US" altLang="zh-CN" dirty="0"/>
              <a:t>. </a:t>
            </a:r>
          </a:p>
          <a:p>
            <a:pPr eaLnBrk="1" hangingPunct="1">
              <a:lnSpc>
                <a:spcPct val="90000"/>
              </a:lnSpc>
              <a:spcBef>
                <a:spcPct val="20000"/>
              </a:spcBef>
              <a:buClr>
                <a:schemeClr val="bg2"/>
              </a:buClr>
              <a:buFont typeface="Wingdings" pitchFamily="2" charset="2"/>
              <a:buNone/>
            </a:pPr>
            <a:r>
              <a:rPr lang="zh-CN" altLang="en-US" dirty="0"/>
              <a:t> 例如 </a:t>
            </a:r>
            <a:r>
              <a:rPr lang="en-US" altLang="zh-CN" i="1" dirty="0"/>
              <a:t>F</a:t>
            </a:r>
            <a:r>
              <a:rPr lang="en-US" altLang="zh-CN" dirty="0"/>
              <a:t>:{0,1}</a:t>
            </a:r>
            <a:r>
              <a:rPr lang="en-US" altLang="zh-CN" baseline="30000" dirty="0"/>
              <a:t>2</a:t>
            </a:r>
            <a:r>
              <a:rPr lang="en-US" altLang="zh-CN" dirty="0">
                <a:sym typeface="Symbol" pitchFamily="2" charset="2"/>
              </a:rPr>
              <a:t></a:t>
            </a:r>
            <a:r>
              <a:rPr lang="en-US" altLang="zh-CN" dirty="0"/>
              <a:t>{0,1}</a:t>
            </a:r>
            <a:r>
              <a:rPr lang="zh-CN" altLang="en-US" dirty="0"/>
              <a:t>，且</a:t>
            </a:r>
            <a:r>
              <a:rPr lang="en-US" altLang="zh-CN" i="1" dirty="0"/>
              <a:t>F</a:t>
            </a:r>
            <a:r>
              <a:rPr lang="en-US" altLang="zh-CN" dirty="0"/>
              <a:t>(00)=</a:t>
            </a:r>
            <a:r>
              <a:rPr lang="en-US" altLang="zh-CN" i="1" dirty="0"/>
              <a:t>F</a:t>
            </a:r>
            <a:r>
              <a:rPr lang="en-US" altLang="zh-CN" dirty="0"/>
              <a:t>(01)=</a:t>
            </a:r>
            <a:r>
              <a:rPr lang="en-US" altLang="zh-CN" i="1" dirty="0"/>
              <a:t>F</a:t>
            </a:r>
            <a:r>
              <a:rPr lang="en-US" altLang="zh-CN" dirty="0"/>
              <a:t>(11)=0</a:t>
            </a:r>
            <a:r>
              <a:rPr lang="zh-CN" altLang="en-US" dirty="0"/>
              <a:t>，</a:t>
            </a:r>
          </a:p>
          <a:p>
            <a:pPr eaLnBrk="1" hangingPunct="1">
              <a:lnSpc>
                <a:spcPct val="90000"/>
              </a:lnSpc>
              <a:spcBef>
                <a:spcPct val="20000"/>
              </a:spcBef>
              <a:buClr>
                <a:schemeClr val="bg2"/>
              </a:buClr>
              <a:buFont typeface="Wingdings" pitchFamily="2" charset="2"/>
              <a:buNone/>
            </a:pPr>
            <a:r>
              <a:rPr lang="en-US" altLang="zh-CN" i="1" dirty="0"/>
              <a:t>F</a:t>
            </a:r>
            <a:r>
              <a:rPr lang="en-US" altLang="zh-CN" dirty="0"/>
              <a:t>(01)=1</a:t>
            </a:r>
            <a:r>
              <a:rPr lang="zh-CN" altLang="en-US" dirty="0"/>
              <a:t>，则</a:t>
            </a:r>
            <a:r>
              <a:rPr lang="en-US" altLang="zh-CN" i="1" dirty="0"/>
              <a:t>F</a:t>
            </a:r>
            <a:r>
              <a:rPr lang="zh-CN" altLang="en-US" dirty="0"/>
              <a:t>为一个确定的</a:t>
            </a:r>
            <a:r>
              <a:rPr lang="en-US" altLang="zh-CN" dirty="0"/>
              <a:t>2</a:t>
            </a:r>
            <a:r>
              <a:rPr lang="zh-CN" altLang="en-US" dirty="0"/>
              <a:t>元真值函数</a:t>
            </a:r>
            <a:r>
              <a:rPr lang="en-US" altLang="zh-CN" dirty="0"/>
              <a:t>.</a:t>
            </a:r>
          </a:p>
        </p:txBody>
      </p:sp>
    </p:spTree>
    <p:extLst>
      <p:ext uri="{BB962C8B-B14F-4D97-AF65-F5344CB8AC3E}">
        <p14:creationId xmlns:p14="http://schemas.microsoft.com/office/powerpoint/2010/main" val="3517236131"/>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a:extLst>
              <a:ext uri="{FF2B5EF4-FFF2-40B4-BE49-F238E27FC236}">
                <a16:creationId xmlns:a16="http://schemas.microsoft.com/office/drawing/2014/main" id="{76686A3C-0BD5-2044-9612-77F2005C0528}"/>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8007B4E3-2DF6-0247-93FF-EA81D052EC1B}"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68</a:t>
            </a:fld>
            <a:endParaRPr lang="en-US" altLang="zh-CN" sz="1200" b="0">
              <a:latin typeface="Arial Black"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44E4C94D-8F59-B045-A99C-5AFEB49585F9}"/>
              </a:ext>
            </a:extLst>
          </p:cNvPr>
          <p:cNvSpPr>
            <a:spLocks noGrp="1" noChangeArrowheads="1"/>
          </p:cNvSpPr>
          <p:nvPr>
            <p:ph type="title"/>
          </p:nvPr>
        </p:nvSpPr>
        <p:spPr>
          <a:xfrm>
            <a:off x="1238250" y="188913"/>
            <a:ext cx="8229600" cy="914400"/>
          </a:xfrm>
        </p:spPr>
        <p:txBody>
          <a:bodyPr/>
          <a:lstStyle/>
          <a:p>
            <a:pPr eaLnBrk="1" hangingPunct="1"/>
            <a:r>
              <a:rPr lang="zh-CN" altLang="en-US">
                <a:latin typeface="宋体" panose="02010600030101010101" pitchFamily="2" charset="-122"/>
              </a:rPr>
              <a:t>命题公式与真值函数</a:t>
            </a:r>
            <a:r>
              <a:rPr lang="zh-CN" altLang="en-US" sz="4000">
                <a:latin typeface="Times New Roman" panose="02020603050405020304" pitchFamily="18" charset="0"/>
              </a:rPr>
              <a:t> </a:t>
            </a:r>
          </a:p>
        </p:txBody>
      </p:sp>
      <p:graphicFrame>
        <p:nvGraphicFramePr>
          <p:cNvPr id="81924" name="Object 6">
            <a:extLst>
              <a:ext uri="{FF2B5EF4-FFF2-40B4-BE49-F238E27FC236}">
                <a16:creationId xmlns:a16="http://schemas.microsoft.com/office/drawing/2014/main" id="{94C2F27B-73C6-5C4B-9445-1F600621FB9A}"/>
              </a:ext>
            </a:extLst>
          </p:cNvPr>
          <p:cNvGraphicFramePr>
            <a:graphicFrameLocks noChangeAspect="1"/>
          </p:cNvGraphicFramePr>
          <p:nvPr/>
        </p:nvGraphicFramePr>
        <p:xfrm>
          <a:off x="1751013" y="5084763"/>
          <a:ext cx="660400" cy="542925"/>
        </p:xfrm>
        <a:graphic>
          <a:graphicData uri="http://schemas.openxmlformats.org/presentationml/2006/ole">
            <mc:AlternateContent xmlns:mc="http://schemas.openxmlformats.org/markup-compatibility/2006">
              <mc:Choice xmlns:v="urn:schemas-microsoft-com:vml" Requires="v">
                <p:oleObj spid="_x0000_s70699" name="Equation" r:id="rId3" imgW="241300" imgH="203200" progId="Equation.3">
                  <p:embed/>
                </p:oleObj>
              </mc:Choice>
              <mc:Fallback>
                <p:oleObj name="Equation" r:id="rId3" imgW="241300" imgH="203200" progId="Equation.3">
                  <p:embed/>
                  <p:pic>
                    <p:nvPicPr>
                      <p:cNvPr id="81924" name="Object 6">
                        <a:extLst>
                          <a:ext uri="{FF2B5EF4-FFF2-40B4-BE49-F238E27FC236}">
                            <a16:creationId xmlns:a16="http://schemas.microsoft.com/office/drawing/2014/main" id="{94C2F27B-73C6-5C4B-9445-1F600621F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3" y="5084763"/>
                        <a:ext cx="660400" cy="5429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5" name="Text Box 8">
            <a:extLst>
              <a:ext uri="{FF2B5EF4-FFF2-40B4-BE49-F238E27FC236}">
                <a16:creationId xmlns:a16="http://schemas.microsoft.com/office/drawing/2014/main" id="{95603724-920E-1A48-89CC-D966EB27FF8E}"/>
              </a:ext>
            </a:extLst>
          </p:cNvPr>
          <p:cNvSpPr txBox="1">
            <a:spLocks noChangeArrowheads="1"/>
          </p:cNvSpPr>
          <p:nvPr/>
        </p:nvSpPr>
        <p:spPr bwMode="auto">
          <a:xfrm>
            <a:off x="539750" y="1481138"/>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just" eaLnBrk="1" hangingPunct="1">
              <a:lnSpc>
                <a:spcPct val="100000"/>
              </a:lnSpc>
              <a:spcBef>
                <a:spcPct val="20000"/>
              </a:spcBef>
              <a:buClr>
                <a:schemeClr val="bg2"/>
              </a:buClr>
              <a:buFont typeface="Wingdings" pitchFamily="2" charset="2"/>
              <a:buNone/>
            </a:pPr>
            <a:r>
              <a:rPr lang="zh-CN" altLang="en-US"/>
              <a:t>对于任何一个含</a:t>
            </a:r>
            <a:r>
              <a:rPr lang="en-US" altLang="zh-CN" i="1"/>
              <a:t>n</a:t>
            </a:r>
            <a:r>
              <a:rPr lang="zh-CN" altLang="en-US"/>
              <a:t>个命题变项的命题公式</a:t>
            </a:r>
            <a:r>
              <a:rPr lang="en-US" altLang="zh-CN" i="1"/>
              <a:t>A</a:t>
            </a:r>
            <a:r>
              <a:rPr lang="zh-CN" altLang="en-US"/>
              <a:t>，都存在</a:t>
            </a:r>
          </a:p>
          <a:p>
            <a:pPr algn="just" eaLnBrk="1" hangingPunct="1">
              <a:lnSpc>
                <a:spcPct val="100000"/>
              </a:lnSpc>
              <a:spcBef>
                <a:spcPct val="20000"/>
              </a:spcBef>
              <a:buClr>
                <a:schemeClr val="bg2"/>
              </a:buClr>
              <a:buFont typeface="Wingdings" pitchFamily="2" charset="2"/>
              <a:buNone/>
            </a:pPr>
            <a:r>
              <a:rPr lang="zh-CN" altLang="en-US"/>
              <a:t>惟一的一个</a:t>
            </a:r>
            <a:r>
              <a:rPr lang="en-US" altLang="zh-CN" i="1">
                <a:solidFill>
                  <a:srgbClr val="FF0000"/>
                </a:solidFill>
              </a:rPr>
              <a:t>n</a:t>
            </a:r>
            <a:r>
              <a:rPr lang="zh-CN" altLang="en-US">
                <a:solidFill>
                  <a:srgbClr val="FF0000"/>
                </a:solidFill>
              </a:rPr>
              <a:t>元真值函数</a:t>
            </a:r>
            <a:r>
              <a:rPr lang="en-US" altLang="zh-CN" i="1">
                <a:solidFill>
                  <a:srgbClr val="FF0000"/>
                </a:solidFill>
              </a:rPr>
              <a:t>F</a:t>
            </a:r>
            <a:r>
              <a:rPr lang="zh-CN" altLang="en-US"/>
              <a:t>为</a:t>
            </a:r>
            <a:r>
              <a:rPr lang="en-US" altLang="zh-CN" i="1"/>
              <a:t>A</a:t>
            </a:r>
            <a:r>
              <a:rPr lang="zh-CN" altLang="en-US"/>
              <a:t>的真值表</a:t>
            </a:r>
            <a:r>
              <a:rPr lang="en-US" altLang="zh-CN"/>
              <a:t>.</a:t>
            </a:r>
          </a:p>
          <a:p>
            <a:pPr algn="just" eaLnBrk="1" hangingPunct="1">
              <a:lnSpc>
                <a:spcPct val="100000"/>
              </a:lnSpc>
              <a:spcBef>
                <a:spcPct val="20000"/>
              </a:spcBef>
              <a:buClr>
                <a:schemeClr val="bg2"/>
              </a:buClr>
              <a:buFont typeface="Wingdings" pitchFamily="2" charset="2"/>
              <a:buNone/>
            </a:pPr>
            <a:r>
              <a:rPr lang="zh-CN" altLang="en-US"/>
              <a:t>等值的公式对应的真值函数相同</a:t>
            </a:r>
            <a:r>
              <a:rPr lang="en-US" altLang="zh-CN"/>
              <a:t>.</a:t>
            </a:r>
          </a:p>
          <a:p>
            <a:pPr algn="just" eaLnBrk="1" hangingPunct="1">
              <a:lnSpc>
                <a:spcPct val="100000"/>
              </a:lnSpc>
              <a:spcBef>
                <a:spcPct val="20000"/>
              </a:spcBef>
              <a:buClr>
                <a:schemeClr val="bg2"/>
              </a:buClr>
              <a:buFont typeface="Wingdings" pitchFamily="2" charset="2"/>
              <a:buNone/>
            </a:pPr>
            <a:r>
              <a:rPr lang="zh-CN" altLang="en-US"/>
              <a:t>下表给出所有</a:t>
            </a:r>
            <a:r>
              <a:rPr lang="en-US" altLang="zh-CN"/>
              <a:t>2</a:t>
            </a:r>
            <a:r>
              <a:rPr lang="zh-CN" altLang="en-US"/>
              <a:t>元真值函数对应的真值表</a:t>
            </a:r>
            <a:r>
              <a:rPr lang="en-US" altLang="zh-CN"/>
              <a:t>, </a:t>
            </a:r>
            <a:r>
              <a:rPr lang="zh-CN" altLang="en-US"/>
              <a:t>每一个含</a:t>
            </a:r>
          </a:p>
          <a:p>
            <a:pPr algn="just" eaLnBrk="1" hangingPunct="1">
              <a:lnSpc>
                <a:spcPct val="100000"/>
              </a:lnSpc>
              <a:spcBef>
                <a:spcPct val="20000"/>
              </a:spcBef>
              <a:buClr>
                <a:schemeClr val="bg2"/>
              </a:buClr>
              <a:buFont typeface="Wingdings" pitchFamily="2" charset="2"/>
              <a:buNone/>
            </a:pPr>
            <a:r>
              <a:rPr lang="en-US" altLang="zh-CN"/>
              <a:t>2</a:t>
            </a:r>
            <a:r>
              <a:rPr lang="zh-CN" altLang="en-US"/>
              <a:t>个命题变项的公式的真值表都可以在下表中找到</a:t>
            </a:r>
            <a:r>
              <a:rPr lang="en-US" altLang="zh-CN"/>
              <a:t>. </a:t>
            </a:r>
          </a:p>
          <a:p>
            <a:pPr algn="just" eaLnBrk="1" hangingPunct="1">
              <a:lnSpc>
                <a:spcPct val="100000"/>
              </a:lnSpc>
              <a:spcBef>
                <a:spcPct val="20000"/>
              </a:spcBef>
              <a:buClr>
                <a:schemeClr val="bg2"/>
              </a:buClr>
              <a:buFont typeface="Wingdings" pitchFamily="2" charset="2"/>
              <a:buNone/>
            </a:pPr>
            <a:r>
              <a:rPr lang="en-US" altLang="zh-CN"/>
              <a:t>  </a:t>
            </a:r>
          </a:p>
          <a:p>
            <a:pPr algn="just" eaLnBrk="1" hangingPunct="1">
              <a:lnSpc>
                <a:spcPct val="100000"/>
              </a:lnSpc>
              <a:spcBef>
                <a:spcPct val="20000"/>
              </a:spcBef>
              <a:buClr>
                <a:schemeClr val="bg2"/>
              </a:buClr>
              <a:buFont typeface="Wingdings" pitchFamily="2" charset="2"/>
              <a:buNone/>
            </a:pPr>
            <a:r>
              <a:rPr lang="zh-CN" altLang="en-US"/>
              <a:t>例如：</a:t>
            </a:r>
            <a:r>
              <a:rPr lang="en-US" altLang="zh-CN" i="1"/>
              <a:t>p</a:t>
            </a:r>
            <a:r>
              <a:rPr lang="en-US" altLang="zh-CN">
                <a:sym typeface="Symbol" pitchFamily="2" charset="2"/>
              </a:rPr>
              <a:t></a:t>
            </a:r>
            <a:r>
              <a:rPr lang="en-US" altLang="zh-CN" i="1"/>
              <a:t>q</a:t>
            </a:r>
            <a:r>
              <a:rPr lang="en-US" altLang="zh-CN"/>
              <a:t>, </a:t>
            </a:r>
            <a:r>
              <a:rPr lang="en-US" altLang="zh-CN">
                <a:sym typeface="Symbol" pitchFamily="2" charset="2"/>
              </a:rPr>
              <a:t></a:t>
            </a:r>
            <a:r>
              <a:rPr lang="en-US" altLang="zh-CN" i="1"/>
              <a:t>p</a:t>
            </a:r>
            <a:r>
              <a:rPr lang="en-US" altLang="zh-CN">
                <a:sym typeface="Symbol" pitchFamily="2" charset="2"/>
              </a:rPr>
              <a:t></a:t>
            </a:r>
            <a:r>
              <a:rPr lang="en-US" altLang="zh-CN" i="1"/>
              <a:t>q</a:t>
            </a:r>
            <a:r>
              <a:rPr lang="en-US" altLang="zh-CN"/>
              <a:t>, (</a:t>
            </a:r>
            <a:r>
              <a:rPr lang="en-US" altLang="zh-CN">
                <a:sym typeface="Symbol" pitchFamily="2" charset="2"/>
              </a:rPr>
              <a:t></a:t>
            </a:r>
            <a:r>
              <a:rPr lang="en-US" altLang="zh-CN" i="1"/>
              <a:t>p</a:t>
            </a:r>
            <a:r>
              <a:rPr lang="en-US" altLang="zh-CN">
                <a:sym typeface="Symbol" pitchFamily="2" charset="2"/>
              </a:rPr>
              <a:t></a:t>
            </a:r>
            <a:r>
              <a:rPr lang="en-US" altLang="zh-CN" i="1"/>
              <a:t>q</a:t>
            </a:r>
            <a:r>
              <a:rPr lang="en-US" altLang="zh-CN"/>
              <a:t>)</a:t>
            </a:r>
            <a:r>
              <a:rPr lang="en-US" altLang="zh-CN">
                <a:sym typeface="Symbol" pitchFamily="2" charset="2"/>
              </a:rPr>
              <a:t></a:t>
            </a:r>
            <a:r>
              <a:rPr lang="en-US" altLang="zh-CN"/>
              <a:t>(</a:t>
            </a:r>
            <a:r>
              <a:rPr lang="en-US" altLang="zh-CN">
                <a:sym typeface="Symbol" pitchFamily="2" charset="2"/>
              </a:rPr>
              <a:t></a:t>
            </a:r>
            <a:r>
              <a:rPr lang="en-US" altLang="zh-CN"/>
              <a:t>(</a:t>
            </a:r>
            <a:r>
              <a:rPr lang="en-US" altLang="zh-CN" i="1"/>
              <a:t>p</a:t>
            </a:r>
            <a:r>
              <a:rPr lang="en-US" altLang="zh-CN">
                <a:sym typeface="Symbol" pitchFamily="2" charset="2"/>
              </a:rPr>
              <a:t></a:t>
            </a:r>
            <a:r>
              <a:rPr lang="en-US" altLang="zh-CN" i="1"/>
              <a:t>q</a:t>
            </a:r>
            <a:r>
              <a:rPr lang="en-US" altLang="zh-CN"/>
              <a:t>)</a:t>
            </a:r>
            <a:r>
              <a:rPr lang="en-US" altLang="zh-CN">
                <a:sym typeface="Symbol" pitchFamily="2" charset="2"/>
              </a:rPr>
              <a:t></a:t>
            </a:r>
            <a:r>
              <a:rPr lang="en-US" altLang="zh-CN" i="1"/>
              <a:t>q</a:t>
            </a:r>
            <a:r>
              <a:rPr lang="en-US" altLang="zh-CN"/>
              <a:t>) </a:t>
            </a:r>
            <a:r>
              <a:rPr lang="zh-CN" altLang="en-US"/>
              <a:t>等都对应</a:t>
            </a:r>
          </a:p>
          <a:p>
            <a:pPr algn="just" eaLnBrk="1" hangingPunct="1">
              <a:lnSpc>
                <a:spcPct val="100000"/>
              </a:lnSpc>
              <a:spcBef>
                <a:spcPct val="20000"/>
              </a:spcBef>
              <a:buClr>
                <a:schemeClr val="bg2"/>
              </a:buClr>
              <a:buFont typeface="Wingdings" pitchFamily="2" charset="2"/>
              <a:buNone/>
            </a:pPr>
            <a:r>
              <a:rPr lang="zh-CN" altLang="en-US"/>
              <a:t>表中的</a:t>
            </a:r>
            <a:endParaRPr lang="zh-CN" altLang="en-US" sz="4400"/>
          </a:p>
        </p:txBody>
      </p:sp>
    </p:spTree>
    <p:extLst>
      <p:ext uri="{BB962C8B-B14F-4D97-AF65-F5344CB8AC3E}">
        <p14:creationId xmlns:p14="http://schemas.microsoft.com/office/powerpoint/2010/main" val="3353007760"/>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2">
            <a:extLst>
              <a:ext uri="{FF2B5EF4-FFF2-40B4-BE49-F238E27FC236}">
                <a16:creationId xmlns:a16="http://schemas.microsoft.com/office/drawing/2014/main" id="{8E53EA89-F2F9-EE44-9051-2ABC201CEFD3}"/>
              </a:ext>
            </a:extLst>
          </p:cNvPr>
          <p:cNvSpPr>
            <a:spLocks noGrp="1"/>
          </p:cNvSpPr>
          <p:nvPr>
            <p:ph type="sldNum" sz="quarter" idx="12"/>
          </p:nvPr>
        </p:nvSpPr>
        <p:spPr>
          <a:xfrm>
            <a:off x="3657600" y="624363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0"/>
              </a:spcBef>
              <a:buClrTx/>
              <a:buSzTx/>
              <a:buFontTx/>
              <a:buNone/>
            </a:pPr>
            <a:fld id="{BB2E1AE1-4740-DD4C-8BBC-F8858C1D1A83}" type="slidenum">
              <a:rPr lang="en-US" altLang="zh-CN" sz="1200" b="0" smtClean="0">
                <a:latin typeface="Arial Black" panose="020B0604020202020204" pitchFamily="34" charset="0"/>
                <a:ea typeface="宋体" panose="02010600030101010101" pitchFamily="2" charset="-122"/>
              </a:rPr>
              <a:pPr algn="ctr" eaLnBrk="1" hangingPunct="1">
                <a:lnSpc>
                  <a:spcPct val="100000"/>
                </a:lnSpc>
                <a:spcBef>
                  <a:spcPct val="0"/>
                </a:spcBef>
                <a:buClrTx/>
                <a:buSzTx/>
                <a:buFontTx/>
                <a:buNone/>
              </a:pPr>
              <a:t>69</a:t>
            </a:fld>
            <a:endParaRPr lang="en-US" altLang="zh-CN" sz="1200" b="0">
              <a:latin typeface="Arial Black" panose="020B0604020202020204" pitchFamily="34" charset="0"/>
              <a:ea typeface="宋体" panose="02010600030101010101" pitchFamily="2" charset="-122"/>
            </a:endParaRPr>
          </a:p>
        </p:txBody>
      </p:sp>
      <p:sp>
        <p:nvSpPr>
          <p:cNvPr id="82947" name="Text Box 2">
            <a:extLst>
              <a:ext uri="{FF2B5EF4-FFF2-40B4-BE49-F238E27FC236}">
                <a16:creationId xmlns:a16="http://schemas.microsoft.com/office/drawing/2014/main" id="{8207392D-A1F3-5F46-83C9-D5BEF3A66E9F}"/>
              </a:ext>
            </a:extLst>
          </p:cNvPr>
          <p:cNvSpPr txBox="1">
            <a:spLocks noChangeArrowheads="1"/>
          </p:cNvSpPr>
          <p:nvPr/>
        </p:nvSpPr>
        <p:spPr bwMode="auto">
          <a:xfrm>
            <a:off x="1331913" y="550863"/>
            <a:ext cx="6999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sz="3600"/>
              <a:t>2</a:t>
            </a:r>
            <a:r>
              <a:rPr lang="zh-CN" altLang="en-US" sz="3600"/>
              <a:t>元真值函数对应的真值表</a:t>
            </a:r>
          </a:p>
        </p:txBody>
      </p:sp>
      <p:graphicFrame>
        <p:nvGraphicFramePr>
          <p:cNvPr id="164902" name="Group 38">
            <a:extLst>
              <a:ext uri="{FF2B5EF4-FFF2-40B4-BE49-F238E27FC236}">
                <a16:creationId xmlns:a16="http://schemas.microsoft.com/office/drawing/2014/main" id="{CFE9595D-1688-4591-A931-8F3750613DC3}"/>
              </a:ext>
            </a:extLst>
          </p:cNvPr>
          <p:cNvGraphicFramePr>
            <a:graphicFrameLocks noGrp="1"/>
          </p:cNvGraphicFramePr>
          <p:nvPr/>
        </p:nvGraphicFramePr>
        <p:xfrm>
          <a:off x="533400" y="1219200"/>
          <a:ext cx="8077200" cy="2638464"/>
        </p:xfrm>
        <a:graphic>
          <a:graphicData uri="http://schemas.openxmlformats.org/drawingml/2006/table">
            <a:tbl>
              <a:tblPr/>
              <a:tblGrid>
                <a:gridCol w="9906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58412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p  q</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54301">
                <a:tc>
                  <a:txBody>
                    <a:bodyPr/>
                    <a:lstStyle/>
                    <a:p>
                      <a:pPr marL="533400" marR="0" lvl="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0  0</a:t>
                      </a:r>
                    </a:p>
                    <a:p>
                      <a:pPr marL="533400" marR="0" lvl="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0  1</a:t>
                      </a:r>
                    </a:p>
                    <a:p>
                      <a:pPr marL="533400" marR="0" lvl="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0  1</a:t>
                      </a:r>
                    </a:p>
                    <a:p>
                      <a:pPr marL="533400" marR="0" lvl="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1  1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0       0       0       0       0       0       0       0</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0       0       0       0       1       1       1       1</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0       0       1       1       0       0       1       1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0       1       0       1       0       1       0       1</a:t>
                      </a:r>
                      <a:r>
                        <a:rPr kumimoji="0" lang="en-US" altLang="zh-CN" sz="2800" b="1" i="0" u="none" strike="noStrike" cap="none" normalizeH="0" baseline="0">
                          <a:ln>
                            <a:noFill/>
                          </a:ln>
                          <a:solidFill>
                            <a:schemeClr val="tx1"/>
                          </a:solidFill>
                          <a:effectLst/>
                          <a:latin typeface="Arial" charset="0"/>
                          <a:ea typeface="宋体" pitchFamily="2" charset="-122"/>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82959" name="Rectangle 23">
            <a:extLst>
              <a:ext uri="{FF2B5EF4-FFF2-40B4-BE49-F238E27FC236}">
                <a16:creationId xmlns:a16="http://schemas.microsoft.com/office/drawing/2014/main" id="{F923B0E0-C64E-4B47-8F78-D660846E73C4}"/>
              </a:ext>
            </a:extLst>
          </p:cNvPr>
          <p:cNvSpPr>
            <a:spLocks noChangeArrowheads="1"/>
          </p:cNvSpPr>
          <p:nvPr/>
        </p:nvSpPr>
        <p:spPr bwMode="auto">
          <a:xfrm>
            <a:off x="2792413" y="330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endParaRPr lang="zh-CN" altLang="en-US" sz="4400">
              <a:latin typeface="Arial" panose="020B0604020202020204" pitchFamily="34" charset="0"/>
              <a:ea typeface="宋体" panose="02010600030101010101" pitchFamily="2" charset="-122"/>
            </a:endParaRPr>
          </a:p>
        </p:txBody>
      </p:sp>
      <p:graphicFrame>
        <p:nvGraphicFramePr>
          <p:cNvPr id="82960" name="Object 22">
            <a:extLst>
              <a:ext uri="{FF2B5EF4-FFF2-40B4-BE49-F238E27FC236}">
                <a16:creationId xmlns:a16="http://schemas.microsoft.com/office/drawing/2014/main" id="{4FA10707-1A91-8249-96AD-742E1C63AFC5}"/>
              </a:ext>
            </a:extLst>
          </p:cNvPr>
          <p:cNvGraphicFramePr>
            <a:graphicFrameLocks noChangeAspect="1"/>
          </p:cNvGraphicFramePr>
          <p:nvPr/>
        </p:nvGraphicFramePr>
        <p:xfrm>
          <a:off x="1981200" y="1327150"/>
          <a:ext cx="6102350" cy="425450"/>
        </p:xfrm>
        <a:graphic>
          <a:graphicData uri="http://schemas.openxmlformats.org/presentationml/2006/ole">
            <mc:AlternateContent xmlns:mc="http://schemas.openxmlformats.org/markup-compatibility/2006">
              <mc:Choice xmlns:v="urn:schemas-microsoft-com:vml" Requires="v">
                <p:oleObj spid="_x0000_s71765" name="Equation" r:id="rId3" imgW="78701900" imgH="5562600" progId="Equation.3">
                  <p:embed/>
                </p:oleObj>
              </mc:Choice>
              <mc:Fallback>
                <p:oleObj name="Equation" r:id="rId3" imgW="78701900" imgH="5562600" progId="Equation.3">
                  <p:embed/>
                  <p:pic>
                    <p:nvPicPr>
                      <p:cNvPr id="82960" name="Object 22">
                        <a:extLst>
                          <a:ext uri="{FF2B5EF4-FFF2-40B4-BE49-F238E27FC236}">
                            <a16:creationId xmlns:a16="http://schemas.microsoft.com/office/drawing/2014/main" id="{4FA10707-1A91-8249-96AD-742E1C63AF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327150"/>
                        <a:ext cx="6102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903" name="Group 39">
            <a:extLst>
              <a:ext uri="{FF2B5EF4-FFF2-40B4-BE49-F238E27FC236}">
                <a16:creationId xmlns:a16="http://schemas.microsoft.com/office/drawing/2014/main" id="{44562030-4015-4D7D-81BF-D338D64331C8}"/>
              </a:ext>
            </a:extLst>
          </p:cNvPr>
          <p:cNvGraphicFramePr>
            <a:graphicFrameLocks noGrp="1"/>
          </p:cNvGraphicFramePr>
          <p:nvPr/>
        </p:nvGraphicFramePr>
        <p:xfrm>
          <a:off x="533400" y="3810000"/>
          <a:ext cx="8077200" cy="2640013"/>
        </p:xfrm>
        <a:graphic>
          <a:graphicData uri="http://schemas.openxmlformats.org/drawingml/2006/table">
            <a:tbl>
              <a:tblPr/>
              <a:tblGrid>
                <a:gridCol w="9906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p  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055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1       1       1       1       1       1       1       1</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0       0       0       0       1       1       1       1</a:t>
                      </a: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0       0       1       1       0       0       1       1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0       1       0       1       0       1       0       1</a:t>
                      </a:r>
                      <a:r>
                        <a:rPr kumimoji="0" lang="en-US" altLang="zh-CN" sz="2800" b="1" i="0" u="none" strike="noStrike" cap="none" normalizeH="0" baseline="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82972" name="Rectangle 37">
            <a:extLst>
              <a:ext uri="{FF2B5EF4-FFF2-40B4-BE49-F238E27FC236}">
                <a16:creationId xmlns:a16="http://schemas.microsoft.com/office/drawing/2014/main" id="{500A5DFA-A966-A945-BA81-21A67879CE8A}"/>
              </a:ext>
            </a:extLst>
          </p:cNvPr>
          <p:cNvSpPr>
            <a:spLocks noChangeArrowheads="1"/>
          </p:cNvSpPr>
          <p:nvPr/>
        </p:nvSpPr>
        <p:spPr bwMode="auto">
          <a:xfrm>
            <a:off x="2868613" y="330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endParaRPr lang="zh-CN" altLang="en-US" sz="4400">
              <a:latin typeface="Arial" panose="020B0604020202020204" pitchFamily="34" charset="0"/>
              <a:ea typeface="宋体" panose="02010600030101010101" pitchFamily="2" charset="-122"/>
            </a:endParaRPr>
          </a:p>
        </p:txBody>
      </p:sp>
      <p:graphicFrame>
        <p:nvGraphicFramePr>
          <p:cNvPr id="82973" name="Object 36">
            <a:extLst>
              <a:ext uri="{FF2B5EF4-FFF2-40B4-BE49-F238E27FC236}">
                <a16:creationId xmlns:a16="http://schemas.microsoft.com/office/drawing/2014/main" id="{F09D721F-0A30-C849-9B4B-3E20A28E68F2}"/>
              </a:ext>
            </a:extLst>
          </p:cNvPr>
          <p:cNvGraphicFramePr>
            <a:graphicFrameLocks noChangeAspect="1"/>
          </p:cNvGraphicFramePr>
          <p:nvPr/>
        </p:nvGraphicFramePr>
        <p:xfrm>
          <a:off x="1970088" y="3917950"/>
          <a:ext cx="6118225" cy="425450"/>
        </p:xfrm>
        <a:graphic>
          <a:graphicData uri="http://schemas.openxmlformats.org/presentationml/2006/ole">
            <mc:AlternateContent xmlns:mc="http://schemas.openxmlformats.org/markup-compatibility/2006">
              <mc:Choice xmlns:v="urn:schemas-microsoft-com:vml" Requires="v">
                <p:oleObj spid="_x0000_s71766" name="Equation" r:id="rId5" imgW="78701900" imgH="5562600" progId="Equation.3">
                  <p:embed/>
                </p:oleObj>
              </mc:Choice>
              <mc:Fallback>
                <p:oleObj name="Equation" r:id="rId5" imgW="78701900" imgH="5562600" progId="Equation.3">
                  <p:embed/>
                  <p:pic>
                    <p:nvPicPr>
                      <p:cNvPr id="82973" name="Object 36">
                        <a:extLst>
                          <a:ext uri="{FF2B5EF4-FFF2-40B4-BE49-F238E27FC236}">
                            <a16:creationId xmlns:a16="http://schemas.microsoft.com/office/drawing/2014/main" id="{F09D721F-0A30-C849-9B4B-3E20A28E68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088" y="3917950"/>
                        <a:ext cx="61182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2679013"/>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9649F33-1FC9-0340-8C87-B44C1FE9FCC5}"/>
              </a:ext>
            </a:extLst>
          </p:cNvPr>
          <p:cNvSpPr>
            <a:spLocks noGrp="1" noRot="1" noChangeArrowheads="1"/>
          </p:cNvSpPr>
          <p:nvPr>
            <p:ph type="title"/>
          </p:nvPr>
        </p:nvSpPr>
        <p:spPr>
          <a:xfrm>
            <a:off x="1123950" y="-100013"/>
            <a:ext cx="7480300" cy="1143001"/>
          </a:xfrm>
        </p:spPr>
        <p:txBody>
          <a:bodyPr/>
          <a:lstStyle/>
          <a:p>
            <a:pPr eaLnBrk="1" hangingPunct="1"/>
            <a:r>
              <a:rPr lang="en-US" altLang="zh-CN" sz="3600" dirty="0">
                <a:latin typeface="+mn-lt"/>
              </a:rPr>
              <a:t>1.1</a:t>
            </a:r>
            <a:r>
              <a:rPr lang="zh-CN" altLang="en-US" sz="3600" dirty="0">
                <a:latin typeface="黑体" panose="02010609060101010101" pitchFamily="49" charset="-122"/>
              </a:rPr>
              <a:t>命题与联结词</a:t>
            </a:r>
          </a:p>
        </p:txBody>
      </p:sp>
      <p:sp>
        <p:nvSpPr>
          <p:cNvPr id="21507" name="Rectangle 3">
            <a:extLst>
              <a:ext uri="{FF2B5EF4-FFF2-40B4-BE49-F238E27FC236}">
                <a16:creationId xmlns:a16="http://schemas.microsoft.com/office/drawing/2014/main" id="{3C0B9B98-691C-F046-8078-CB0B3F05740D}"/>
              </a:ext>
            </a:extLst>
          </p:cNvPr>
          <p:cNvSpPr>
            <a:spLocks noGrp="1" noChangeArrowheads="1"/>
          </p:cNvSpPr>
          <p:nvPr>
            <p:ph idx="1"/>
          </p:nvPr>
        </p:nvSpPr>
        <p:spPr>
          <a:xfrm>
            <a:off x="469900" y="1412875"/>
            <a:ext cx="8205788" cy="3960813"/>
          </a:xfrm>
        </p:spPr>
        <p:txBody>
          <a:bodyPr/>
          <a:lstStyle/>
          <a:p>
            <a:pPr algn="just" eaLnBrk="1" hangingPunct="1">
              <a:spcBef>
                <a:spcPct val="45000"/>
              </a:spcBef>
            </a:pPr>
            <a:r>
              <a:rPr lang="zh-CN" altLang="en-US" dirty="0">
                <a:latin typeface="宋体" panose="02010600030101010101" pitchFamily="2" charset="-122"/>
              </a:rPr>
              <a:t>命题与真值</a:t>
            </a:r>
          </a:p>
          <a:p>
            <a:pPr algn="just" eaLnBrk="1" hangingPunct="1">
              <a:spcBef>
                <a:spcPct val="45000"/>
              </a:spcBef>
            </a:pPr>
            <a:r>
              <a:rPr lang="zh-CN" altLang="en-US" dirty="0">
                <a:latin typeface="宋体" panose="02010600030101010101" pitchFamily="2" charset="-122"/>
              </a:rPr>
              <a:t>命题的类型：原子命题与复合命题</a:t>
            </a:r>
          </a:p>
          <a:p>
            <a:pPr algn="just" eaLnBrk="1" hangingPunct="1">
              <a:spcBef>
                <a:spcPct val="45000"/>
              </a:spcBef>
            </a:pPr>
            <a:r>
              <a:rPr lang="zh-CN" altLang="en-US" dirty="0"/>
              <a:t>命题的标识</a:t>
            </a:r>
            <a:endParaRPr lang="en-US" altLang="zh-CN" dirty="0"/>
          </a:p>
          <a:p>
            <a:pPr algn="just" eaLnBrk="1" hangingPunct="1">
              <a:spcBef>
                <a:spcPct val="45000"/>
              </a:spcBef>
            </a:pPr>
            <a:r>
              <a:rPr lang="zh-CN" altLang="en-US" dirty="0"/>
              <a:t>联结词</a:t>
            </a:r>
          </a:p>
        </p:txBody>
      </p:sp>
      <p:sp>
        <p:nvSpPr>
          <p:cNvPr id="21508" name="幻灯片编号占位符 3">
            <a:extLst>
              <a:ext uri="{FF2B5EF4-FFF2-40B4-BE49-F238E27FC236}">
                <a16:creationId xmlns:a16="http://schemas.microsoft.com/office/drawing/2014/main" id="{B213E591-BEB8-7F40-A686-17BC85037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D3D8F811-52FE-9147-BFF5-5D9EB6B49A12}" type="slidenum">
              <a:rPr lang="en-US" altLang="zh-CN" sz="1400" b="0" smtClean="0">
                <a:ea typeface="宋体" panose="02010600030101010101" pitchFamily="2" charset="-122"/>
              </a:rPr>
              <a:pPr>
                <a:lnSpc>
                  <a:spcPct val="100000"/>
                </a:lnSpc>
                <a:spcBef>
                  <a:spcPct val="0"/>
                </a:spcBef>
                <a:buClrTx/>
                <a:buSzTx/>
                <a:buFontTx/>
                <a:buNone/>
              </a:pPr>
              <a:t>7</a:t>
            </a:fld>
            <a:endParaRPr lang="en-US" altLang="zh-CN" sz="1400" b="0">
              <a:ea typeface="宋体" panose="02010600030101010101" pitchFamily="2" charset="-122"/>
            </a:endParaRPr>
          </a:p>
        </p:txBody>
      </p:sp>
    </p:spTree>
    <p:extLst>
      <p:ext uri="{BB962C8B-B14F-4D97-AF65-F5344CB8AC3E}">
        <p14:creationId xmlns:p14="http://schemas.microsoft.com/office/powerpoint/2010/main" val="2010825972"/>
      </p:ext>
    </p:extLst>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2">
            <a:extLst>
              <a:ext uri="{FF2B5EF4-FFF2-40B4-BE49-F238E27FC236}">
                <a16:creationId xmlns:a16="http://schemas.microsoft.com/office/drawing/2014/main" id="{AEBA583C-05EC-E649-83BC-2C4BB94150CA}"/>
              </a:ext>
            </a:extLst>
          </p:cNvPr>
          <p:cNvSpPr>
            <a:spLocks noGrp="1" noChangeArrowheads="1"/>
          </p:cNvSpPr>
          <p:nvPr>
            <p:ph type="title"/>
          </p:nvPr>
        </p:nvSpPr>
        <p:spPr/>
        <p:txBody>
          <a:bodyPr/>
          <a:lstStyle/>
          <a:p>
            <a:r>
              <a:rPr lang="zh-CN" altLang="en-US"/>
              <a:t>练习</a:t>
            </a:r>
          </a:p>
        </p:txBody>
      </p:sp>
      <p:sp>
        <p:nvSpPr>
          <p:cNvPr id="83971" name="内容占位符 3">
            <a:extLst>
              <a:ext uri="{FF2B5EF4-FFF2-40B4-BE49-F238E27FC236}">
                <a16:creationId xmlns:a16="http://schemas.microsoft.com/office/drawing/2014/main" id="{08760A39-4DEC-BC42-89A1-0BC8F5F7D50D}"/>
              </a:ext>
            </a:extLst>
          </p:cNvPr>
          <p:cNvSpPr>
            <a:spLocks noGrp="1" noChangeArrowheads="1"/>
          </p:cNvSpPr>
          <p:nvPr>
            <p:ph idx="1"/>
          </p:nvPr>
        </p:nvSpPr>
        <p:spPr/>
        <p:txBody>
          <a:bodyPr/>
          <a:lstStyle/>
          <a:p>
            <a:pPr marL="0" indent="0">
              <a:buFont typeface="Wingdings" pitchFamily="2" charset="2"/>
              <a:buNone/>
            </a:pPr>
            <a:r>
              <a:rPr lang="en-US" altLang="zh-CN"/>
              <a:t>(1) </a:t>
            </a:r>
            <a:r>
              <a:rPr lang="zh-CN" altLang="en-US"/>
              <a:t>写出公式 </a:t>
            </a:r>
            <a:r>
              <a:rPr lang="en-US" altLang="zh-CN" i="1"/>
              <a:t>(p</a:t>
            </a:r>
            <a:r>
              <a:rPr lang="en-US" altLang="zh-CN">
                <a:sym typeface="Symbol" pitchFamily="2" charset="2"/>
              </a:rPr>
              <a:t>(</a:t>
            </a:r>
            <a:r>
              <a:rPr lang="en-US" altLang="zh-CN" i="1">
                <a:sym typeface="Symbol" pitchFamily="2" charset="2"/>
              </a:rPr>
              <a:t>p</a:t>
            </a:r>
            <a:r>
              <a:rPr lang="en-US" altLang="zh-CN">
                <a:sym typeface="Symbol" pitchFamily="2" charset="2"/>
              </a:rPr>
              <a:t></a:t>
            </a:r>
            <a:r>
              <a:rPr lang="en-US" altLang="zh-CN" i="1">
                <a:sym typeface="Symbol" pitchFamily="2" charset="2"/>
              </a:rPr>
              <a:t>q</a:t>
            </a:r>
            <a:r>
              <a:rPr lang="en-US" altLang="zh-CN">
                <a:sym typeface="Symbol" pitchFamily="2" charset="2"/>
              </a:rPr>
              <a:t>))(</a:t>
            </a:r>
            <a:r>
              <a:rPr lang="en-US" altLang="zh-CN" i="1">
                <a:sym typeface="Symbol" pitchFamily="2" charset="2"/>
              </a:rPr>
              <a:t>p</a:t>
            </a:r>
            <a:r>
              <a:rPr lang="en-US" altLang="zh-CN">
                <a:sym typeface="Symbol" pitchFamily="2" charset="2"/>
              </a:rPr>
              <a:t></a:t>
            </a:r>
            <a:r>
              <a:rPr lang="en-US" altLang="zh-CN" i="1">
                <a:sym typeface="Symbol" pitchFamily="2" charset="2"/>
              </a:rPr>
              <a:t>r</a:t>
            </a:r>
            <a:r>
              <a:rPr lang="en-US" altLang="zh-CN">
                <a:sym typeface="Symbol" pitchFamily="2" charset="2"/>
              </a:rPr>
              <a:t>)</a:t>
            </a:r>
            <a:r>
              <a:rPr lang="zh-CN" altLang="en-US"/>
              <a:t>的真值表；</a:t>
            </a:r>
            <a:endParaRPr lang="en-US" altLang="zh-CN"/>
          </a:p>
          <a:p>
            <a:pPr marL="0" indent="0">
              <a:buFont typeface="Wingdings" pitchFamily="2" charset="2"/>
              <a:buNone/>
            </a:pPr>
            <a:r>
              <a:rPr lang="en-US" altLang="zh-CN"/>
              <a:t>(2) </a:t>
            </a:r>
            <a:r>
              <a:rPr lang="zh-CN" altLang="en-US"/>
              <a:t>判断公式的类型；</a:t>
            </a:r>
            <a:endParaRPr lang="en-US" altLang="zh-CN"/>
          </a:p>
          <a:p>
            <a:pPr marL="0" indent="0">
              <a:buFont typeface="Wingdings" pitchFamily="2" charset="2"/>
              <a:buNone/>
            </a:pPr>
            <a:r>
              <a:rPr lang="en-US" altLang="zh-CN"/>
              <a:t>(3)</a:t>
            </a:r>
            <a:r>
              <a:rPr lang="zh-CN" altLang="en-US"/>
              <a:t> 求出所有成真赋值</a:t>
            </a:r>
          </a:p>
        </p:txBody>
      </p:sp>
      <p:sp>
        <p:nvSpPr>
          <p:cNvPr id="83972" name="灯片编号占位符 1">
            <a:extLst>
              <a:ext uri="{FF2B5EF4-FFF2-40B4-BE49-F238E27FC236}">
                <a16:creationId xmlns:a16="http://schemas.microsoft.com/office/drawing/2014/main" id="{E4CF0AD4-D313-134A-8758-9054AD0AF1B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20975C42-E0F9-6445-82B5-D5CEE6E44A48}" type="slidenum">
              <a:rPr lang="en-US" altLang="zh-CN" sz="1400" b="0" smtClean="0"/>
              <a:pPr/>
              <a:t>70</a:t>
            </a:fld>
            <a:endParaRPr lang="en-US" altLang="zh-CN" sz="1400" b="0"/>
          </a:p>
        </p:txBody>
      </p:sp>
    </p:spTree>
    <p:extLst>
      <p:ext uri="{BB962C8B-B14F-4D97-AF65-F5344CB8AC3E}">
        <p14:creationId xmlns:p14="http://schemas.microsoft.com/office/powerpoint/2010/main" val="587740378"/>
      </p:ext>
    </p:extLst>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C018496-EEB6-764C-9EB0-101E59526E9E}"/>
              </a:ext>
            </a:extLst>
          </p:cNvPr>
          <p:cNvSpPr>
            <a:spLocks noGrp="1" noRot="1" noChangeArrowheads="1"/>
          </p:cNvSpPr>
          <p:nvPr>
            <p:ph type="title"/>
          </p:nvPr>
        </p:nvSpPr>
        <p:spPr/>
        <p:txBody>
          <a:bodyPr/>
          <a:lstStyle/>
          <a:p>
            <a:pPr eaLnBrk="1" hangingPunct="1"/>
            <a:r>
              <a:rPr lang="zh-CN" altLang="en-US"/>
              <a:t>学习要点与基本要求</a:t>
            </a:r>
          </a:p>
        </p:txBody>
      </p:sp>
      <p:sp>
        <p:nvSpPr>
          <p:cNvPr id="84995" name="Rectangle 3">
            <a:extLst>
              <a:ext uri="{FF2B5EF4-FFF2-40B4-BE49-F238E27FC236}">
                <a16:creationId xmlns:a16="http://schemas.microsoft.com/office/drawing/2014/main" id="{7855BCB4-7D25-E846-91CC-063CDA76D431}"/>
              </a:ext>
            </a:extLst>
          </p:cNvPr>
          <p:cNvSpPr>
            <a:spLocks noGrp="1" noChangeArrowheads="1"/>
          </p:cNvSpPr>
          <p:nvPr>
            <p:ph idx="1"/>
          </p:nvPr>
        </p:nvSpPr>
        <p:spPr>
          <a:xfrm>
            <a:off x="395288" y="1341438"/>
            <a:ext cx="8137525" cy="4824412"/>
          </a:xfrm>
        </p:spPr>
        <p:txBody>
          <a:bodyPr/>
          <a:lstStyle/>
          <a:p>
            <a:pPr eaLnBrk="1" hangingPunct="1">
              <a:lnSpc>
                <a:spcPts val="4063"/>
              </a:lnSpc>
              <a:spcBef>
                <a:spcPct val="10000"/>
              </a:spcBef>
              <a:buFont typeface="HiraginoSans-W3" panose="020B0400000000000000" pitchFamily="34" charset="-128"/>
              <a:buChar char="☞"/>
            </a:pPr>
            <a:r>
              <a:rPr lang="zh-CN" altLang="en-US" dirty="0"/>
              <a:t>能判断给定语句是否为命题</a:t>
            </a:r>
            <a:endParaRPr lang="en-US" altLang="zh-CN" dirty="0"/>
          </a:p>
          <a:p>
            <a:pPr eaLnBrk="1" hangingPunct="1">
              <a:lnSpc>
                <a:spcPts val="4063"/>
              </a:lnSpc>
              <a:spcBef>
                <a:spcPct val="10000"/>
              </a:spcBef>
              <a:buFont typeface="HiraginoSans-W3" panose="020B0400000000000000" pitchFamily="34" charset="-128"/>
              <a:buChar char="☞"/>
            </a:pPr>
            <a:r>
              <a:rPr lang="zh-CN" altLang="en-US" dirty="0"/>
              <a:t>区分原子命题与复合命题</a:t>
            </a:r>
            <a:endParaRPr lang="en-US" altLang="zh-CN" dirty="0"/>
          </a:p>
          <a:p>
            <a:pPr eaLnBrk="1" hangingPunct="1">
              <a:lnSpc>
                <a:spcPts val="4063"/>
              </a:lnSpc>
              <a:spcBef>
                <a:spcPct val="10000"/>
              </a:spcBef>
              <a:buFont typeface="HiraginoSans-W3" panose="020B0400000000000000" pitchFamily="34" charset="-128"/>
              <a:buChar char="☞"/>
            </a:pPr>
            <a:r>
              <a:rPr lang="zh-CN" altLang="en-US" dirty="0"/>
              <a:t>深刻理解五种联结词</a:t>
            </a:r>
            <a:r>
              <a:rPr lang="zh-CN" altLang="en-US" dirty="0">
                <a:sym typeface="Symbol" pitchFamily="2" charset="2"/>
              </a:rPr>
              <a:t></a:t>
            </a:r>
            <a:r>
              <a:rPr lang="en-US" altLang="zh-CN" dirty="0"/>
              <a:t>, </a:t>
            </a:r>
            <a:r>
              <a:rPr lang="en-US" altLang="zh-CN" dirty="0">
                <a:sym typeface="Symbol" pitchFamily="2" charset="2"/>
              </a:rPr>
              <a:t></a:t>
            </a:r>
            <a:r>
              <a:rPr lang="en-US" altLang="zh-CN" dirty="0"/>
              <a:t>, </a:t>
            </a:r>
            <a:r>
              <a:rPr lang="en-US" altLang="zh-CN" dirty="0">
                <a:sym typeface="Symbol" pitchFamily="2" charset="2"/>
              </a:rPr>
              <a:t></a:t>
            </a:r>
            <a:r>
              <a:rPr lang="en-US" altLang="zh-CN" dirty="0"/>
              <a:t>, </a:t>
            </a:r>
            <a:r>
              <a:rPr lang="en-US" altLang="zh-CN" dirty="0">
                <a:sym typeface="Symbol" pitchFamily="2" charset="2"/>
              </a:rPr>
              <a:t></a:t>
            </a:r>
            <a:r>
              <a:rPr lang="en-US" altLang="zh-CN" dirty="0"/>
              <a:t>, </a:t>
            </a:r>
            <a:r>
              <a:rPr lang="en-US" altLang="zh-CN" dirty="0">
                <a:sym typeface="Wingdings 3" pitchFamily="2" charset="2"/>
              </a:rPr>
              <a:t>⇄</a:t>
            </a:r>
            <a:r>
              <a:rPr lang="zh-CN" altLang="en-US" dirty="0">
                <a:sym typeface="Wingdings 3" pitchFamily="2" charset="2"/>
              </a:rPr>
              <a:t>的含义，并能熟练运用它们把命题符号化，并注意</a:t>
            </a:r>
            <a:endParaRPr lang="en-US" altLang="zh-CN" dirty="0">
              <a:sym typeface="Wingdings 3" pitchFamily="2" charset="2"/>
            </a:endParaRPr>
          </a:p>
          <a:p>
            <a:pPr lvl="1" eaLnBrk="1" hangingPunct="1">
              <a:lnSpc>
                <a:spcPts val="4063"/>
              </a:lnSpc>
              <a:spcBef>
                <a:spcPct val="10000"/>
              </a:spcBef>
              <a:buFont typeface="HiraginoSans-W3" panose="020B0400000000000000" pitchFamily="34" charset="-128"/>
              <a:buChar char="☞"/>
            </a:pPr>
            <a:r>
              <a:rPr lang="zh-CN" altLang="en-US" dirty="0">
                <a:sym typeface="Wingdings 3" pitchFamily="2" charset="2"/>
              </a:rPr>
              <a:t>区分</a:t>
            </a:r>
            <a:r>
              <a:rPr lang="zh-CN" altLang="en-US" dirty="0">
                <a:latin typeface="Arial" panose="020B0604020202020204" pitchFamily="34" charset="0"/>
                <a:sym typeface="Wingdings 3" pitchFamily="2" charset="2"/>
              </a:rPr>
              <a:t>“</a:t>
            </a:r>
            <a:r>
              <a:rPr lang="en-US" altLang="zh-CN" i="1" dirty="0">
                <a:sym typeface="Wingdings 3" pitchFamily="2" charset="2"/>
              </a:rPr>
              <a:t>p</a:t>
            </a:r>
            <a:r>
              <a:rPr lang="en-US" altLang="zh-CN" dirty="0">
                <a:sym typeface="Wingdings 3" pitchFamily="2" charset="2"/>
              </a:rPr>
              <a:t> </a:t>
            </a:r>
            <a:r>
              <a:rPr lang="en-US" altLang="zh-CN" dirty="0">
                <a:sym typeface="Symbol" pitchFamily="2" charset="2"/>
              </a:rPr>
              <a:t></a:t>
            </a:r>
            <a:r>
              <a:rPr lang="en-US" altLang="zh-CN" i="1" dirty="0">
                <a:sym typeface="Symbol" pitchFamily="2" charset="2"/>
              </a:rPr>
              <a:t>q</a:t>
            </a:r>
            <a:r>
              <a:rPr lang="en-US" altLang="zh-CN" dirty="0">
                <a:latin typeface="Arial" panose="020B0604020202020204" pitchFamily="34" charset="0"/>
                <a:sym typeface="Wingdings 3" pitchFamily="2" charset="2"/>
              </a:rPr>
              <a:t>”</a:t>
            </a:r>
            <a:r>
              <a:rPr lang="zh-CN" altLang="en-US" dirty="0">
                <a:sym typeface="Wingdings 3" pitchFamily="2" charset="2"/>
              </a:rPr>
              <a:t>的逻辑关系，以及合取联结词在自然语言中的描述方法；</a:t>
            </a:r>
            <a:endParaRPr lang="en-US" altLang="zh-CN" dirty="0">
              <a:sym typeface="Wingdings 3" pitchFamily="2" charset="2"/>
            </a:endParaRPr>
          </a:p>
          <a:p>
            <a:pPr lvl="1" eaLnBrk="1" hangingPunct="1">
              <a:lnSpc>
                <a:spcPts val="4063"/>
              </a:lnSpc>
              <a:spcBef>
                <a:spcPct val="10000"/>
              </a:spcBef>
              <a:buFont typeface="HiraginoSans-W3" panose="020B0400000000000000" pitchFamily="34" charset="-128"/>
              <a:buChar char="☞"/>
            </a:pPr>
            <a:r>
              <a:rPr lang="zh-CN" altLang="en-US" dirty="0">
                <a:sym typeface="Wingdings 3" pitchFamily="2" charset="2"/>
              </a:rPr>
              <a:t>区分</a:t>
            </a:r>
            <a:r>
              <a:rPr lang="zh-CN" altLang="en-US" dirty="0">
                <a:latin typeface="Arial" panose="020B0604020202020204" pitchFamily="34" charset="0"/>
                <a:sym typeface="Wingdings 3" pitchFamily="2" charset="2"/>
              </a:rPr>
              <a:t>“</a:t>
            </a:r>
            <a:r>
              <a:rPr lang="en-US" altLang="zh-CN" dirty="0">
                <a:sym typeface="Wingdings 3" pitchFamily="2" charset="2"/>
              </a:rPr>
              <a:t>p </a:t>
            </a:r>
            <a:r>
              <a:rPr lang="en-US" altLang="zh-CN" dirty="0">
                <a:sym typeface="Symbol" pitchFamily="2" charset="2"/>
              </a:rPr>
              <a:t> q</a:t>
            </a:r>
            <a:r>
              <a:rPr lang="en-US" altLang="zh-CN" dirty="0">
                <a:latin typeface="Arial" panose="020B0604020202020204" pitchFamily="34" charset="0"/>
                <a:sym typeface="Wingdings 3" pitchFamily="2" charset="2"/>
              </a:rPr>
              <a:t>”</a:t>
            </a:r>
            <a:r>
              <a:rPr lang="zh-CN" altLang="en-US" dirty="0">
                <a:sym typeface="Wingdings 3" pitchFamily="2" charset="2"/>
              </a:rPr>
              <a:t>的逻辑关系、真值以及在自然语言中</a:t>
            </a:r>
            <a:r>
              <a:rPr lang="zh-CN" altLang="en-US" dirty="0">
                <a:latin typeface="Arial" panose="020B0604020202020204" pitchFamily="34" charset="0"/>
                <a:sym typeface="Wingdings 3" pitchFamily="2" charset="2"/>
              </a:rPr>
              <a:t>“</a:t>
            </a:r>
            <a:r>
              <a:rPr lang="en-US" altLang="zh-CN" i="1" dirty="0">
                <a:sym typeface="Wingdings 3" pitchFamily="2" charset="2"/>
              </a:rPr>
              <a:t>p</a:t>
            </a:r>
            <a:r>
              <a:rPr lang="en-US" altLang="zh-CN" dirty="0">
                <a:sym typeface="Wingdings 3" pitchFamily="2" charset="2"/>
              </a:rPr>
              <a:t> </a:t>
            </a:r>
            <a:r>
              <a:rPr lang="en-US" altLang="zh-CN" dirty="0">
                <a:sym typeface="Symbol" pitchFamily="2" charset="2"/>
              </a:rPr>
              <a:t> </a:t>
            </a:r>
            <a:r>
              <a:rPr lang="en-US" altLang="zh-CN" i="1" dirty="0">
                <a:sym typeface="Symbol" pitchFamily="2" charset="2"/>
              </a:rPr>
              <a:t>q</a:t>
            </a:r>
            <a:r>
              <a:rPr lang="en-US" altLang="zh-CN" dirty="0">
                <a:latin typeface="Arial" panose="020B0604020202020204" pitchFamily="34" charset="0"/>
                <a:sym typeface="Wingdings 3" pitchFamily="2" charset="2"/>
              </a:rPr>
              <a:t>”</a:t>
            </a:r>
            <a:r>
              <a:rPr lang="zh-CN" altLang="en-US" dirty="0">
                <a:sym typeface="Wingdings 3" pitchFamily="2" charset="2"/>
              </a:rPr>
              <a:t>的描述方法；</a:t>
            </a:r>
            <a:endParaRPr lang="en-US" altLang="zh-CN" dirty="0">
              <a:sym typeface="Wingdings 3" pitchFamily="2" charset="2"/>
            </a:endParaRPr>
          </a:p>
          <a:p>
            <a:pPr lvl="1" eaLnBrk="1" hangingPunct="1">
              <a:lnSpc>
                <a:spcPts val="4063"/>
              </a:lnSpc>
              <a:spcBef>
                <a:spcPct val="10000"/>
              </a:spcBef>
              <a:buFont typeface="HiraginoSans-W3" panose="020B0400000000000000" pitchFamily="34" charset="-128"/>
              <a:buChar char="☞"/>
            </a:pPr>
            <a:r>
              <a:rPr lang="zh-CN" altLang="en-US" dirty="0">
                <a:sym typeface="Wingdings 3" pitchFamily="2" charset="2"/>
              </a:rPr>
              <a:t>区分</a:t>
            </a:r>
            <a:r>
              <a:rPr lang="zh-CN" altLang="en-US" dirty="0">
                <a:latin typeface="Arial" panose="020B0604020202020204" pitchFamily="34" charset="0"/>
                <a:sym typeface="Wingdings 3" pitchFamily="2" charset="2"/>
              </a:rPr>
              <a:t>“</a:t>
            </a:r>
            <a:r>
              <a:rPr lang="zh-CN" altLang="en-US" dirty="0">
                <a:sym typeface="Wingdings 3" pitchFamily="2" charset="2"/>
              </a:rPr>
              <a:t>可兼或</a:t>
            </a:r>
            <a:r>
              <a:rPr lang="zh-CN" altLang="en-US" dirty="0">
                <a:latin typeface="Arial" panose="020B0604020202020204" pitchFamily="34" charset="0"/>
                <a:sym typeface="Wingdings 3" pitchFamily="2" charset="2"/>
              </a:rPr>
              <a:t>”</a:t>
            </a:r>
            <a:r>
              <a:rPr lang="zh-CN" altLang="en-US" dirty="0">
                <a:sym typeface="Wingdings 3" pitchFamily="2" charset="2"/>
              </a:rPr>
              <a:t>和</a:t>
            </a:r>
            <a:r>
              <a:rPr lang="zh-CN" altLang="en-US" dirty="0">
                <a:latin typeface="Arial" panose="020B0604020202020204" pitchFamily="34" charset="0"/>
                <a:sym typeface="Wingdings 3" pitchFamily="2" charset="2"/>
              </a:rPr>
              <a:t>“</a:t>
            </a:r>
            <a:r>
              <a:rPr lang="zh-CN" altLang="en-US" dirty="0">
                <a:sym typeface="Wingdings 3" pitchFamily="2" charset="2"/>
              </a:rPr>
              <a:t>排斥或</a:t>
            </a:r>
            <a:r>
              <a:rPr lang="zh-CN" altLang="en-US" dirty="0">
                <a:latin typeface="Arial" panose="020B0604020202020204" pitchFamily="34" charset="0"/>
                <a:sym typeface="Wingdings 3" pitchFamily="2" charset="2"/>
              </a:rPr>
              <a:t>”</a:t>
            </a:r>
            <a:endParaRPr lang="zh-CN" altLang="en-US" dirty="0">
              <a:sym typeface="Wingdings 3" pitchFamily="2" charset="2"/>
            </a:endParaRPr>
          </a:p>
        </p:txBody>
      </p:sp>
      <p:sp>
        <p:nvSpPr>
          <p:cNvPr id="84996" name="幻灯片编号占位符 3">
            <a:extLst>
              <a:ext uri="{FF2B5EF4-FFF2-40B4-BE49-F238E27FC236}">
                <a16:creationId xmlns:a16="http://schemas.microsoft.com/office/drawing/2014/main" id="{770A9FBF-A028-D544-A329-9CF18ED366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C3D7F7A4-FBBF-C44E-9587-9CCE0C40A664}" type="slidenum">
              <a:rPr lang="en-US" altLang="zh-CN" sz="1400" b="0" smtClean="0">
                <a:ea typeface="宋体" panose="02010600030101010101" pitchFamily="2" charset="-122"/>
              </a:rPr>
              <a:pPr>
                <a:lnSpc>
                  <a:spcPct val="100000"/>
                </a:lnSpc>
                <a:spcBef>
                  <a:spcPct val="0"/>
                </a:spcBef>
                <a:buClrTx/>
                <a:buSzTx/>
                <a:buFontTx/>
                <a:buNone/>
              </a:pPr>
              <a:t>71</a:t>
            </a:fld>
            <a:endParaRPr lang="en-US" altLang="zh-CN" sz="1400" b="0">
              <a:ea typeface="宋体" panose="02010600030101010101" pitchFamily="2" charset="-122"/>
            </a:endParaRPr>
          </a:p>
        </p:txBody>
      </p:sp>
    </p:spTree>
    <p:extLst>
      <p:ext uri="{BB962C8B-B14F-4D97-AF65-F5344CB8AC3E}">
        <p14:creationId xmlns:p14="http://schemas.microsoft.com/office/powerpoint/2010/main" val="3704707519"/>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A1E4599-B67A-E94B-88C5-005CBB9D0CB1}"/>
              </a:ext>
            </a:extLst>
          </p:cNvPr>
          <p:cNvSpPr>
            <a:spLocks noGrp="1" noRot="1" noChangeArrowheads="1"/>
          </p:cNvSpPr>
          <p:nvPr>
            <p:ph type="title"/>
          </p:nvPr>
        </p:nvSpPr>
        <p:spPr/>
        <p:txBody>
          <a:bodyPr/>
          <a:lstStyle/>
          <a:p>
            <a:pPr eaLnBrk="1" hangingPunct="1"/>
            <a:r>
              <a:rPr lang="zh-CN" altLang="en-US"/>
              <a:t>学习要点与基本要求</a:t>
            </a:r>
          </a:p>
        </p:txBody>
      </p:sp>
      <p:sp>
        <p:nvSpPr>
          <p:cNvPr id="86019" name="Rectangle 3">
            <a:extLst>
              <a:ext uri="{FF2B5EF4-FFF2-40B4-BE49-F238E27FC236}">
                <a16:creationId xmlns:a16="http://schemas.microsoft.com/office/drawing/2014/main" id="{05195DF1-4865-5946-ADC2-A73D7651B4DA}"/>
              </a:ext>
            </a:extLst>
          </p:cNvPr>
          <p:cNvSpPr>
            <a:spLocks noGrp="1" noChangeArrowheads="1"/>
          </p:cNvSpPr>
          <p:nvPr>
            <p:ph idx="1"/>
          </p:nvPr>
        </p:nvSpPr>
        <p:spPr>
          <a:xfrm>
            <a:off x="395288" y="1412875"/>
            <a:ext cx="8137525" cy="4824413"/>
          </a:xfrm>
        </p:spPr>
        <p:txBody>
          <a:bodyPr/>
          <a:lstStyle/>
          <a:p>
            <a:pPr eaLnBrk="1" hangingPunct="1">
              <a:lnSpc>
                <a:spcPct val="150000"/>
              </a:lnSpc>
              <a:spcBef>
                <a:spcPct val="10000"/>
              </a:spcBef>
              <a:buFont typeface="HiraginoSans-W3" panose="020B0400000000000000" pitchFamily="34" charset="-128"/>
              <a:buChar char="☞"/>
            </a:pPr>
            <a:r>
              <a:rPr lang="zh-CN" altLang="en-US" dirty="0"/>
              <a:t>掌握命题公式的真值表</a:t>
            </a:r>
            <a:endParaRPr lang="en-US" altLang="zh-CN" dirty="0"/>
          </a:p>
          <a:p>
            <a:pPr eaLnBrk="1" hangingPunct="1">
              <a:lnSpc>
                <a:spcPct val="150000"/>
              </a:lnSpc>
              <a:spcBef>
                <a:spcPct val="10000"/>
              </a:spcBef>
              <a:buFont typeface="HiraginoSans-W3" panose="020B0400000000000000" pitchFamily="34" charset="-128"/>
              <a:buChar char="☞"/>
            </a:pPr>
            <a:r>
              <a:rPr lang="zh-CN" altLang="en-US" dirty="0"/>
              <a:t>掌握命题公式类型的判定</a:t>
            </a:r>
            <a:endParaRPr lang="en-US" altLang="zh-CN" dirty="0"/>
          </a:p>
          <a:p>
            <a:pPr eaLnBrk="1" hangingPunct="1">
              <a:lnSpc>
                <a:spcPct val="150000"/>
              </a:lnSpc>
              <a:spcBef>
                <a:spcPct val="10000"/>
              </a:spcBef>
              <a:buFont typeface="HiraginoSans-W3" panose="020B0400000000000000" pitchFamily="34" charset="-128"/>
              <a:buChar char="☞"/>
            </a:pPr>
            <a:r>
              <a:rPr lang="zh-CN" altLang="en-US" dirty="0">
                <a:sym typeface="Wingdings 3" pitchFamily="2" charset="2"/>
              </a:rPr>
              <a:t>作业：</a:t>
            </a:r>
            <a:endParaRPr lang="en-US" altLang="zh-CN" dirty="0">
              <a:sym typeface="Wingdings 3" pitchFamily="2" charset="2"/>
            </a:endParaRPr>
          </a:p>
          <a:p>
            <a:pPr marL="0" indent="0">
              <a:lnSpc>
                <a:spcPct val="150000"/>
              </a:lnSpc>
              <a:spcBef>
                <a:spcPct val="10000"/>
              </a:spcBef>
              <a:buNone/>
            </a:pPr>
            <a:r>
              <a:rPr lang="zh-CN" altLang="en-US" dirty="0">
                <a:sym typeface="Wingdings 3" pitchFamily="2" charset="2"/>
              </a:rPr>
              <a:t>  习题一： </a:t>
            </a:r>
            <a:r>
              <a:rPr lang="en-US" altLang="zh-CN" dirty="0">
                <a:sym typeface="Wingdings 3" pitchFamily="2" charset="2"/>
              </a:rPr>
              <a:t>1</a:t>
            </a:r>
            <a:r>
              <a:rPr lang="zh-CN" altLang="en-US" dirty="0">
                <a:sym typeface="Wingdings 3" pitchFamily="2" charset="2"/>
              </a:rPr>
              <a:t>，</a:t>
            </a:r>
            <a:r>
              <a:rPr lang="en-US" altLang="zh-CN" dirty="0">
                <a:sym typeface="Wingdings 3" pitchFamily="2" charset="2"/>
              </a:rPr>
              <a:t>6</a:t>
            </a:r>
            <a:r>
              <a:rPr lang="zh-CN" altLang="en-US" dirty="0">
                <a:sym typeface="Wingdings 3" pitchFamily="2" charset="2"/>
              </a:rPr>
              <a:t>，</a:t>
            </a:r>
            <a:r>
              <a:rPr lang="en-US" altLang="zh-CN" dirty="0">
                <a:sym typeface="Wingdings 3" pitchFamily="2" charset="2"/>
              </a:rPr>
              <a:t>8</a:t>
            </a:r>
            <a:r>
              <a:rPr lang="zh-CN" altLang="en-US" dirty="0">
                <a:sym typeface="Wingdings 3" pitchFamily="2" charset="2"/>
              </a:rPr>
              <a:t>，</a:t>
            </a:r>
            <a:r>
              <a:rPr lang="en-US" altLang="zh-CN" dirty="0">
                <a:sym typeface="Wingdings 3" pitchFamily="2" charset="2"/>
              </a:rPr>
              <a:t>14</a:t>
            </a:r>
            <a:r>
              <a:rPr lang="zh-CN" altLang="en-US" dirty="0">
                <a:sym typeface="Wingdings 3" pitchFamily="2" charset="2"/>
              </a:rPr>
              <a:t>，</a:t>
            </a:r>
            <a:r>
              <a:rPr lang="en-US" altLang="zh-CN" dirty="0">
                <a:sym typeface="Wingdings 3" pitchFamily="2" charset="2"/>
              </a:rPr>
              <a:t>17</a:t>
            </a:r>
            <a:r>
              <a:rPr lang="zh-CN" altLang="en-US" dirty="0">
                <a:sym typeface="Wingdings 3" pitchFamily="2" charset="2"/>
              </a:rPr>
              <a:t>，</a:t>
            </a:r>
            <a:r>
              <a:rPr lang="en-US" altLang="zh-CN" dirty="0">
                <a:sym typeface="Wingdings 3" pitchFamily="2" charset="2"/>
              </a:rPr>
              <a:t>19</a:t>
            </a:r>
            <a:r>
              <a:rPr lang="zh-CN" altLang="en-US" dirty="0">
                <a:sym typeface="Wingdings 3" pitchFamily="2" charset="2"/>
              </a:rPr>
              <a:t>，求</a:t>
            </a:r>
            <a:r>
              <a:rPr lang="en-US" altLang="zh-CN" dirty="0">
                <a:sym typeface="Wingdings 3" pitchFamily="2" charset="2"/>
              </a:rPr>
              <a:t>20</a:t>
            </a:r>
            <a:r>
              <a:rPr lang="zh-CN" altLang="en-US" dirty="0">
                <a:sym typeface="Wingdings 3" pitchFamily="2" charset="2"/>
              </a:rPr>
              <a:t>（</a:t>
            </a:r>
            <a:r>
              <a:rPr lang="en-US" altLang="zh-CN" dirty="0">
                <a:sym typeface="Wingdings 3" pitchFamily="2" charset="2"/>
              </a:rPr>
              <a:t>4</a:t>
            </a:r>
            <a:r>
              <a:rPr lang="zh-CN" altLang="en-US">
                <a:sym typeface="Wingdings 3" pitchFamily="2" charset="2"/>
              </a:rPr>
              <a:t>）的所有成真赋值和成假赋值。</a:t>
            </a:r>
            <a:endParaRPr lang="en-US" altLang="zh-CN" dirty="0">
              <a:sym typeface="Wingdings 3" pitchFamily="2" charset="2"/>
            </a:endParaRPr>
          </a:p>
          <a:p>
            <a:pPr eaLnBrk="1" hangingPunct="1">
              <a:lnSpc>
                <a:spcPct val="150000"/>
              </a:lnSpc>
              <a:spcBef>
                <a:spcPct val="10000"/>
              </a:spcBef>
              <a:buFont typeface="HiraginoSans-W3" panose="020B0400000000000000" pitchFamily="34" charset="-128"/>
              <a:buChar char="☞"/>
            </a:pPr>
            <a:endParaRPr lang="en-US" altLang="zh-CN" dirty="0">
              <a:sym typeface="Wingdings 3" pitchFamily="2" charset="2"/>
            </a:endParaRPr>
          </a:p>
        </p:txBody>
      </p:sp>
      <p:sp>
        <p:nvSpPr>
          <p:cNvPr id="86020" name="幻灯片编号占位符 3">
            <a:extLst>
              <a:ext uri="{FF2B5EF4-FFF2-40B4-BE49-F238E27FC236}">
                <a16:creationId xmlns:a16="http://schemas.microsoft.com/office/drawing/2014/main" id="{25D9342F-42B5-7247-8DC4-743C082DF9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61426396-4503-DE45-9492-67FB9BE6DF39}" type="slidenum">
              <a:rPr lang="en-US" altLang="zh-CN" sz="1400" b="0" smtClean="0">
                <a:ea typeface="宋体" panose="02010600030101010101" pitchFamily="2" charset="-122"/>
              </a:rPr>
              <a:pPr>
                <a:lnSpc>
                  <a:spcPct val="100000"/>
                </a:lnSpc>
                <a:spcBef>
                  <a:spcPct val="0"/>
                </a:spcBef>
                <a:buClrTx/>
                <a:buSzTx/>
                <a:buFontTx/>
                <a:buNone/>
              </a:pPr>
              <a:t>72</a:t>
            </a:fld>
            <a:endParaRPr lang="en-US" altLang="zh-CN" sz="1400" b="0">
              <a:ea typeface="宋体" panose="02010600030101010101" pitchFamily="2" charset="-122"/>
            </a:endParaRPr>
          </a:p>
        </p:txBody>
      </p:sp>
    </p:spTree>
    <p:extLst>
      <p:ext uri="{BB962C8B-B14F-4D97-AF65-F5344CB8AC3E}">
        <p14:creationId xmlns:p14="http://schemas.microsoft.com/office/powerpoint/2010/main" val="4282849169"/>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80EA479F-0A8F-4628-ABC1-E46759736C18}"/>
              </a:ext>
            </a:extLst>
          </p:cNvPr>
          <p:cNvSpPr>
            <a:spLocks noGrp="1"/>
          </p:cNvSpPr>
          <p:nvPr>
            <p:ph type="sldNum" sz="quarter" idx="12"/>
          </p:nvPr>
        </p:nvSpPr>
        <p:spPr>
          <a:xfrm>
            <a:off x="1162050" y="6243638"/>
            <a:ext cx="1905000" cy="45720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120000"/>
              </a:lnSpc>
              <a:spcBef>
                <a:spcPct val="20000"/>
              </a:spcBef>
              <a:buClr>
                <a:schemeClr val="hlink"/>
              </a:buClr>
              <a:buSzPct val="70000"/>
              <a:buFont typeface="Wingdings" charset="2"/>
              <a:buChar char="n"/>
              <a:defRPr sz="2800">
                <a:solidFill>
                  <a:schemeClr val="hlink"/>
                </a:solidFill>
                <a:latin typeface="Garamond" charset="0"/>
                <a:ea typeface="黑体" charset="-122"/>
              </a:defRPr>
            </a:lvl1pPr>
            <a:lvl2pPr marL="742950" indent="-285750">
              <a:lnSpc>
                <a:spcPct val="120000"/>
              </a:lnSpc>
              <a:spcBef>
                <a:spcPct val="20000"/>
              </a:spcBef>
              <a:buClr>
                <a:schemeClr val="accent2"/>
              </a:buClr>
              <a:buSzPct val="70000"/>
              <a:buFont typeface="Wingdings" charset="2"/>
              <a:buChar char="n"/>
              <a:defRPr sz="2800">
                <a:solidFill>
                  <a:schemeClr val="hlink"/>
                </a:solidFill>
                <a:latin typeface="Garamond" charset="0"/>
                <a:ea typeface="黑体" charset="-122"/>
              </a:defRPr>
            </a:lvl2pPr>
            <a:lvl3pPr marL="1143000" indent="-228600">
              <a:lnSpc>
                <a:spcPct val="120000"/>
              </a:lnSpc>
              <a:spcBef>
                <a:spcPct val="20000"/>
              </a:spcBef>
              <a:buClr>
                <a:schemeClr val="tx2"/>
              </a:buClr>
              <a:buSzPct val="70000"/>
              <a:buFont typeface="Wingdings" charset="2"/>
              <a:buChar char="n"/>
              <a:defRPr sz="2800">
                <a:solidFill>
                  <a:schemeClr val="hlink"/>
                </a:solidFill>
                <a:latin typeface="Garamond" charset="0"/>
                <a:ea typeface="黑体" charset="-122"/>
              </a:defRPr>
            </a:lvl3pPr>
            <a:lvl4pPr marL="1600200" indent="-228600">
              <a:lnSpc>
                <a:spcPct val="120000"/>
              </a:lnSpc>
              <a:spcBef>
                <a:spcPct val="20000"/>
              </a:spcBef>
              <a:buClr>
                <a:schemeClr val="accent2"/>
              </a:buClr>
              <a:buSzPct val="70000"/>
              <a:buFont typeface="Wingdings" charset="2"/>
              <a:buChar char="n"/>
              <a:defRPr sz="2800">
                <a:solidFill>
                  <a:schemeClr val="hlink"/>
                </a:solidFill>
                <a:latin typeface="Garamond" charset="0"/>
                <a:ea typeface="黑体" charset="-122"/>
              </a:defRPr>
            </a:lvl4pPr>
            <a:lvl5pPr marL="2057400" indent="-228600">
              <a:lnSpc>
                <a:spcPct val="120000"/>
              </a:lnSpc>
              <a:spcBef>
                <a:spcPct val="20000"/>
              </a:spcBef>
              <a:buClr>
                <a:schemeClr val="hlink"/>
              </a:buClr>
              <a:buSzPct val="70000"/>
              <a:buFont typeface="Wingdings" charset="2"/>
              <a:buChar char="n"/>
              <a:defRPr sz="2800">
                <a:solidFill>
                  <a:schemeClr val="hlink"/>
                </a:solidFill>
                <a:latin typeface="Garamond" charset="0"/>
                <a:ea typeface="黑体" charset="-122"/>
              </a:defRPr>
            </a:lvl5pPr>
            <a:lvl6pPr marL="2514600" indent="-228600" eaLnBrk="0" fontAlgn="base" hangingPunct="0">
              <a:lnSpc>
                <a:spcPct val="120000"/>
              </a:lnSpc>
              <a:spcBef>
                <a:spcPct val="20000"/>
              </a:spcBef>
              <a:spcAft>
                <a:spcPct val="0"/>
              </a:spcAft>
              <a:buClr>
                <a:schemeClr val="hlink"/>
              </a:buClr>
              <a:buSzPct val="70000"/>
              <a:buFont typeface="Wingdings" charset="2"/>
              <a:buChar char="n"/>
              <a:defRPr sz="2800">
                <a:solidFill>
                  <a:schemeClr val="hlink"/>
                </a:solidFill>
                <a:latin typeface="Garamond" charset="0"/>
                <a:ea typeface="黑体" charset="-122"/>
              </a:defRPr>
            </a:lvl6pPr>
            <a:lvl7pPr marL="2971800" indent="-228600" eaLnBrk="0" fontAlgn="base" hangingPunct="0">
              <a:lnSpc>
                <a:spcPct val="120000"/>
              </a:lnSpc>
              <a:spcBef>
                <a:spcPct val="20000"/>
              </a:spcBef>
              <a:spcAft>
                <a:spcPct val="0"/>
              </a:spcAft>
              <a:buClr>
                <a:schemeClr val="hlink"/>
              </a:buClr>
              <a:buSzPct val="70000"/>
              <a:buFont typeface="Wingdings" charset="2"/>
              <a:buChar char="n"/>
              <a:defRPr sz="2800">
                <a:solidFill>
                  <a:schemeClr val="hlink"/>
                </a:solidFill>
                <a:latin typeface="Garamond" charset="0"/>
                <a:ea typeface="黑体" charset="-122"/>
              </a:defRPr>
            </a:lvl7pPr>
            <a:lvl8pPr marL="3429000" indent="-228600" eaLnBrk="0" fontAlgn="base" hangingPunct="0">
              <a:lnSpc>
                <a:spcPct val="120000"/>
              </a:lnSpc>
              <a:spcBef>
                <a:spcPct val="20000"/>
              </a:spcBef>
              <a:spcAft>
                <a:spcPct val="0"/>
              </a:spcAft>
              <a:buClr>
                <a:schemeClr val="hlink"/>
              </a:buClr>
              <a:buSzPct val="70000"/>
              <a:buFont typeface="Wingdings" charset="2"/>
              <a:buChar char="n"/>
              <a:defRPr sz="2800">
                <a:solidFill>
                  <a:schemeClr val="hlink"/>
                </a:solidFill>
                <a:latin typeface="Garamond" charset="0"/>
                <a:ea typeface="黑体" charset="-122"/>
              </a:defRPr>
            </a:lvl8pPr>
            <a:lvl9pPr marL="3886200" indent="-228600" eaLnBrk="0" fontAlgn="base" hangingPunct="0">
              <a:lnSpc>
                <a:spcPct val="120000"/>
              </a:lnSpc>
              <a:spcBef>
                <a:spcPct val="20000"/>
              </a:spcBef>
              <a:spcAft>
                <a:spcPct val="0"/>
              </a:spcAft>
              <a:buClr>
                <a:schemeClr val="hlink"/>
              </a:buClr>
              <a:buSzPct val="70000"/>
              <a:buFont typeface="Wingdings" charset="2"/>
              <a:buChar char="n"/>
              <a:defRPr sz="2800">
                <a:solidFill>
                  <a:schemeClr val="hlink"/>
                </a:solidFill>
                <a:latin typeface="Garamond" charset="0"/>
                <a:ea typeface="黑体" charset="-122"/>
              </a:defRPr>
            </a:lvl9pPr>
          </a:lstStyle>
          <a:p>
            <a:pPr algn="l">
              <a:lnSpc>
                <a:spcPct val="100000"/>
              </a:lnSpc>
              <a:spcBef>
                <a:spcPct val="0"/>
              </a:spcBef>
              <a:buClrTx/>
              <a:buSzTx/>
              <a:buFontTx/>
              <a:buNone/>
              <a:defRPr/>
            </a:pPr>
            <a:fld id="{71D2D18F-DDE7-504E-89C4-3069CEC594FE}" type="slidenum">
              <a:rPr lang="en-US" altLang="zh-CN" sz="1200">
                <a:latin typeface="Arial" charset="0"/>
                <a:ea typeface="宋体" charset="-122"/>
              </a:rPr>
              <a:pPr algn="l">
                <a:lnSpc>
                  <a:spcPct val="100000"/>
                </a:lnSpc>
                <a:spcBef>
                  <a:spcPct val="0"/>
                </a:spcBef>
                <a:buClrTx/>
                <a:buSzTx/>
                <a:buFontTx/>
                <a:buNone/>
                <a:defRPr/>
              </a:pPr>
              <a:t>73</a:t>
            </a:fld>
            <a:endParaRPr lang="en-US" altLang="zh-CN" sz="1200">
              <a:latin typeface="Arial" charset="0"/>
              <a:ea typeface="宋体" charset="-122"/>
            </a:endParaRPr>
          </a:p>
        </p:txBody>
      </p:sp>
      <p:sp>
        <p:nvSpPr>
          <p:cNvPr id="87043" name="Rectangle 2">
            <a:extLst>
              <a:ext uri="{FF2B5EF4-FFF2-40B4-BE49-F238E27FC236}">
                <a16:creationId xmlns:a16="http://schemas.microsoft.com/office/drawing/2014/main" id="{5C39463D-52E5-7145-ADB5-13CF51A32DCF}"/>
              </a:ext>
            </a:extLst>
          </p:cNvPr>
          <p:cNvSpPr>
            <a:spLocks noGrp="1" noRot="1" noChangeArrowheads="1"/>
          </p:cNvSpPr>
          <p:nvPr>
            <p:ph type="title"/>
          </p:nvPr>
        </p:nvSpPr>
        <p:spPr/>
        <p:txBody>
          <a:bodyPr/>
          <a:lstStyle/>
          <a:p>
            <a:pPr eaLnBrk="1" hangingPunct="1"/>
            <a:r>
              <a:rPr lang="zh-CN" altLang="en-US" dirty="0"/>
              <a:t>练习题</a:t>
            </a:r>
          </a:p>
        </p:txBody>
      </p:sp>
      <p:sp>
        <p:nvSpPr>
          <p:cNvPr id="87044" name="Rectangle 3">
            <a:extLst>
              <a:ext uri="{FF2B5EF4-FFF2-40B4-BE49-F238E27FC236}">
                <a16:creationId xmlns:a16="http://schemas.microsoft.com/office/drawing/2014/main" id="{8775307D-E3C1-7142-8EC0-413B646C492A}"/>
              </a:ext>
            </a:extLst>
          </p:cNvPr>
          <p:cNvSpPr>
            <a:spLocks noGrp="1" noChangeArrowheads="1"/>
          </p:cNvSpPr>
          <p:nvPr>
            <p:ph type="body" idx="1"/>
          </p:nvPr>
        </p:nvSpPr>
        <p:spPr>
          <a:xfrm>
            <a:off x="457200" y="1423988"/>
            <a:ext cx="8229600" cy="4525962"/>
          </a:xfrm>
        </p:spPr>
        <p:txBody>
          <a:bodyPr/>
          <a:lstStyle/>
          <a:p>
            <a:pPr marL="0" indent="0" eaLnBrk="1" hangingPunct="1">
              <a:buFont typeface="Wingdings" pitchFamily="2" charset="2"/>
              <a:buNone/>
            </a:pPr>
            <a:r>
              <a:rPr lang="en-US" altLang="zh-CN" dirty="0"/>
              <a:t>1.</a:t>
            </a:r>
            <a:r>
              <a:rPr lang="zh-CN" altLang="en-US" dirty="0"/>
              <a:t>将下列命题符号化</a:t>
            </a:r>
            <a:endParaRPr lang="en-US" altLang="zh-CN" dirty="0"/>
          </a:p>
          <a:p>
            <a:pPr marL="0" indent="0" eaLnBrk="1" hangingPunct="1">
              <a:buFont typeface="Wingdings" pitchFamily="2" charset="2"/>
              <a:buNone/>
            </a:pPr>
            <a:r>
              <a:rPr lang="en-US" altLang="zh-CN" dirty="0"/>
              <a:t>(1) </a:t>
            </a:r>
            <a:r>
              <a:rPr lang="zh-CN" altLang="zh-CN" dirty="0"/>
              <a:t>我看到的既不是小张也不是小王。</a:t>
            </a:r>
          </a:p>
          <a:p>
            <a:pPr marL="0" indent="0" eaLnBrk="1" hangingPunct="1">
              <a:buFont typeface="Wingdings" pitchFamily="2" charset="2"/>
              <a:buNone/>
            </a:pPr>
            <a:r>
              <a:rPr lang="en-US" altLang="zh-CN" dirty="0"/>
              <a:t>(2) </a:t>
            </a:r>
            <a:r>
              <a:rPr lang="zh-CN" altLang="zh-CN" dirty="0"/>
              <a:t>他生于</a:t>
            </a:r>
            <a:r>
              <a:rPr lang="en-US" altLang="zh-CN" dirty="0"/>
              <a:t>1963</a:t>
            </a:r>
            <a:r>
              <a:rPr lang="zh-CN" altLang="zh-CN" dirty="0"/>
              <a:t>年或</a:t>
            </a:r>
            <a:r>
              <a:rPr lang="en-US" altLang="zh-CN" dirty="0"/>
              <a:t>1964</a:t>
            </a:r>
            <a:r>
              <a:rPr lang="zh-CN" altLang="zh-CN" dirty="0"/>
              <a:t>年。</a:t>
            </a:r>
          </a:p>
          <a:p>
            <a:pPr marL="0" indent="0" eaLnBrk="1" hangingPunct="1">
              <a:buFont typeface="Wingdings" pitchFamily="2" charset="2"/>
              <a:buNone/>
            </a:pPr>
            <a:r>
              <a:rPr lang="en-US" altLang="zh-CN" dirty="0"/>
              <a:t>(3) </a:t>
            </a:r>
            <a:r>
              <a:rPr lang="zh-CN" altLang="zh-CN" dirty="0"/>
              <a:t>只要下雨我就带伞</a:t>
            </a:r>
          </a:p>
          <a:p>
            <a:pPr marL="0" indent="0" eaLnBrk="1" hangingPunct="1">
              <a:buFont typeface="Wingdings" pitchFamily="2" charset="2"/>
              <a:buNone/>
            </a:pPr>
            <a:r>
              <a:rPr lang="en-US" altLang="zh-CN" dirty="0"/>
              <a:t>(4) </a:t>
            </a:r>
            <a:r>
              <a:rPr lang="zh-CN" altLang="zh-CN" dirty="0"/>
              <a:t>只有下雨我才带伞</a:t>
            </a:r>
          </a:p>
          <a:p>
            <a:pPr marL="0" indent="0" eaLnBrk="1" hangingPunct="1">
              <a:buFont typeface="Wingdings" pitchFamily="2" charset="2"/>
              <a:buNone/>
            </a:pPr>
            <a:r>
              <a:rPr lang="en-US" altLang="zh-CN" dirty="0"/>
              <a:t>(5) </a:t>
            </a:r>
            <a:r>
              <a:rPr lang="zh-CN" altLang="zh-CN" dirty="0"/>
              <a:t>除非天气好，否则我是不会出去的。</a:t>
            </a:r>
            <a:endParaRPr lang="en-US" altLang="zh-CN" dirty="0"/>
          </a:p>
          <a:p>
            <a:pPr marL="0" indent="0" eaLnBrk="1" hangingPunct="1">
              <a:buFont typeface="Wingdings" pitchFamily="2" charset="2"/>
              <a:buNone/>
            </a:pPr>
            <a:endParaRPr lang="en-US" altLang="zh-CN" sz="3600" dirty="0"/>
          </a:p>
        </p:txBody>
      </p:sp>
    </p:spTree>
    <p:extLst>
      <p:ext uri="{BB962C8B-B14F-4D97-AF65-F5344CB8AC3E}">
        <p14:creationId xmlns:p14="http://schemas.microsoft.com/office/powerpoint/2010/main" val="1249674923"/>
      </p:ext>
    </p:extLst>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06C5343D-95EE-DA4A-BD40-DB01B978FF6B}"/>
              </a:ext>
            </a:extLst>
          </p:cNvPr>
          <p:cNvSpPr>
            <a:spLocks noGrp="1" noChangeArrowheads="1"/>
          </p:cNvSpPr>
          <p:nvPr>
            <p:ph type="title"/>
          </p:nvPr>
        </p:nvSpPr>
        <p:spPr/>
        <p:txBody>
          <a:bodyPr/>
          <a:lstStyle/>
          <a:p>
            <a:r>
              <a:rPr lang="zh-CN" altLang="en-US" dirty="0"/>
              <a:t>练习题</a:t>
            </a:r>
            <a:endParaRPr kumimoji="1" lang="zh-CN" altLang="en-US" dirty="0"/>
          </a:p>
        </p:txBody>
      </p:sp>
      <p:sp>
        <p:nvSpPr>
          <p:cNvPr id="88067" name="内容占位符 2">
            <a:extLst>
              <a:ext uri="{FF2B5EF4-FFF2-40B4-BE49-F238E27FC236}">
                <a16:creationId xmlns:a16="http://schemas.microsoft.com/office/drawing/2014/main" id="{DFDDAC3F-6C2A-BA42-90E9-B2C21988C894}"/>
              </a:ext>
            </a:extLst>
          </p:cNvPr>
          <p:cNvSpPr>
            <a:spLocks noGrp="1" noChangeArrowheads="1"/>
          </p:cNvSpPr>
          <p:nvPr>
            <p:ph idx="1"/>
          </p:nvPr>
        </p:nvSpPr>
        <p:spPr/>
        <p:txBody>
          <a:bodyPr/>
          <a:lstStyle/>
          <a:p>
            <a:pPr marL="0" indent="0" eaLnBrk="1" hangingPunct="1">
              <a:lnSpc>
                <a:spcPct val="130000"/>
              </a:lnSpc>
              <a:spcBef>
                <a:spcPct val="0"/>
              </a:spcBef>
              <a:buClrTx/>
              <a:buSzTx/>
              <a:buFont typeface="Wingdings" pitchFamily="2" charset="2"/>
              <a:buNone/>
            </a:pPr>
            <a:r>
              <a:rPr kumimoji="1" lang="en-US" altLang="zh-CN"/>
              <a:t>2.</a:t>
            </a:r>
            <a:r>
              <a:rPr kumimoji="1" lang="zh-CN" altLang="en-US"/>
              <a:t> </a:t>
            </a:r>
            <a:r>
              <a:rPr lang="zh-CN" altLang="en-US"/>
              <a:t>下列句子中哪些是命题？</a:t>
            </a:r>
            <a:endParaRPr lang="en-US" altLang="zh-CN"/>
          </a:p>
          <a:p>
            <a:pPr marL="0" indent="0" eaLnBrk="1" hangingPunct="1">
              <a:lnSpc>
                <a:spcPct val="130000"/>
              </a:lnSpc>
              <a:spcBef>
                <a:spcPct val="0"/>
              </a:spcBef>
              <a:buClrTx/>
              <a:buSzTx/>
              <a:buFont typeface="Wingdings" pitchFamily="2" charset="2"/>
              <a:buAutoNum type="arabicParenBoth"/>
            </a:pPr>
            <a:r>
              <a:rPr lang="zh-CN" altLang="en-US"/>
              <a:t>中国有四大发明</a:t>
            </a:r>
            <a:r>
              <a:rPr lang="en-US" altLang="zh-CN"/>
              <a:t>.</a:t>
            </a:r>
          </a:p>
          <a:p>
            <a:pPr marL="0" indent="0" eaLnBrk="1" hangingPunct="1">
              <a:lnSpc>
                <a:spcPct val="130000"/>
              </a:lnSpc>
              <a:spcBef>
                <a:spcPct val="0"/>
              </a:spcBef>
              <a:buClrTx/>
              <a:buSzTx/>
              <a:buFont typeface="Wingdings" pitchFamily="2" charset="2"/>
              <a:buAutoNum type="arabicParenBoth"/>
            </a:pPr>
            <a:r>
              <a:rPr lang="en-US" altLang="zh-CN"/>
              <a:t>3</a:t>
            </a:r>
            <a:r>
              <a:rPr lang="zh-CN" altLang="en-US"/>
              <a:t>是素数或</a:t>
            </a:r>
            <a:r>
              <a:rPr lang="en-US" altLang="zh-CN"/>
              <a:t>4</a:t>
            </a:r>
            <a:r>
              <a:rPr lang="zh-CN" altLang="en-US"/>
              <a:t>是素数</a:t>
            </a:r>
            <a:r>
              <a:rPr lang="en-US" altLang="zh-CN"/>
              <a:t>.</a:t>
            </a:r>
          </a:p>
          <a:p>
            <a:pPr marL="0" indent="0" eaLnBrk="1" hangingPunct="1">
              <a:lnSpc>
                <a:spcPct val="130000"/>
              </a:lnSpc>
              <a:spcBef>
                <a:spcPct val="0"/>
              </a:spcBef>
              <a:buClrTx/>
              <a:buSzTx/>
              <a:buFont typeface="Wingdings" pitchFamily="2" charset="2"/>
              <a:buAutoNum type="arabicParenBoth"/>
            </a:pPr>
            <a:r>
              <a:rPr lang="en-US" altLang="zh-CN"/>
              <a:t>2</a:t>
            </a:r>
            <a:r>
              <a:rPr lang="en-US" altLang="zh-CN" i="1"/>
              <a:t>x</a:t>
            </a:r>
            <a:r>
              <a:rPr lang="en-US" altLang="zh-CN"/>
              <a:t>+3&lt;5.</a:t>
            </a:r>
          </a:p>
          <a:p>
            <a:pPr marL="0" indent="0" eaLnBrk="1" hangingPunct="1">
              <a:lnSpc>
                <a:spcPct val="130000"/>
              </a:lnSpc>
              <a:spcBef>
                <a:spcPct val="0"/>
              </a:spcBef>
              <a:buClrTx/>
              <a:buSzTx/>
              <a:buFont typeface="Wingdings" pitchFamily="2" charset="2"/>
              <a:buAutoNum type="arabicParenBoth"/>
            </a:pPr>
            <a:r>
              <a:rPr lang="zh-CN" altLang="en-US"/>
              <a:t>这里的风景多美啊！</a:t>
            </a:r>
            <a:endParaRPr lang="en-US" altLang="zh-CN"/>
          </a:p>
          <a:p>
            <a:pPr marL="0" indent="0" eaLnBrk="1" hangingPunct="1">
              <a:lnSpc>
                <a:spcPct val="130000"/>
              </a:lnSpc>
              <a:spcBef>
                <a:spcPct val="0"/>
              </a:spcBef>
              <a:buClrTx/>
              <a:buSzTx/>
              <a:buFont typeface="Wingdings" pitchFamily="2" charset="2"/>
              <a:buAutoNum type="arabicParenBoth"/>
            </a:pPr>
            <a:r>
              <a:rPr lang="zh-CN" altLang="en-US"/>
              <a:t>请保持安静！</a:t>
            </a:r>
            <a:endParaRPr lang="en-US" altLang="zh-CN"/>
          </a:p>
          <a:p>
            <a:pPr marL="0" indent="0" eaLnBrk="1" hangingPunct="1">
              <a:lnSpc>
                <a:spcPct val="130000"/>
              </a:lnSpc>
              <a:spcBef>
                <a:spcPct val="0"/>
              </a:spcBef>
              <a:buClrTx/>
              <a:buSzTx/>
              <a:buFont typeface="Wingdings" pitchFamily="2" charset="2"/>
              <a:buAutoNum type="arabicParenBoth"/>
            </a:pPr>
            <a:r>
              <a:rPr lang="en-US" altLang="zh-CN"/>
              <a:t>2018</a:t>
            </a:r>
            <a:r>
              <a:rPr lang="zh-CN" altLang="en-US"/>
              <a:t>年元旦下大雪</a:t>
            </a:r>
            <a:r>
              <a:rPr lang="en-US" altLang="zh-CN"/>
              <a:t>.</a:t>
            </a:r>
          </a:p>
          <a:p>
            <a:pPr marL="0" indent="0" eaLnBrk="1" hangingPunct="1">
              <a:lnSpc>
                <a:spcPct val="130000"/>
              </a:lnSpc>
              <a:spcBef>
                <a:spcPct val="0"/>
              </a:spcBef>
              <a:buClrTx/>
              <a:buSzTx/>
              <a:buFont typeface="Wingdings" pitchFamily="2" charset="2"/>
              <a:buAutoNum type="arabicParenBoth"/>
            </a:pPr>
            <a:endParaRPr lang="en-US" altLang="zh-CN"/>
          </a:p>
        </p:txBody>
      </p:sp>
      <p:sp>
        <p:nvSpPr>
          <p:cNvPr id="88068" name="幻灯片编号占位符 3">
            <a:extLst>
              <a:ext uri="{FF2B5EF4-FFF2-40B4-BE49-F238E27FC236}">
                <a16:creationId xmlns:a16="http://schemas.microsoft.com/office/drawing/2014/main" id="{681ABA60-F251-BA4A-B2A0-F996DD2F8D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B9C54912-C570-FD42-8868-5ECAB62A6777}" type="slidenum">
              <a:rPr lang="en-US" altLang="zh-CN" sz="1400" b="0" smtClean="0">
                <a:ea typeface="宋体" panose="02010600030101010101" pitchFamily="2" charset="-122"/>
              </a:rPr>
              <a:pPr>
                <a:lnSpc>
                  <a:spcPct val="100000"/>
                </a:lnSpc>
                <a:spcBef>
                  <a:spcPct val="0"/>
                </a:spcBef>
                <a:buClrTx/>
                <a:buSzTx/>
                <a:buFontTx/>
                <a:buNone/>
              </a:pPr>
              <a:t>74</a:t>
            </a:fld>
            <a:endParaRPr lang="en-US" altLang="zh-CN" sz="1400" b="0">
              <a:ea typeface="宋体" panose="02010600030101010101" pitchFamily="2" charset="-122"/>
            </a:endParaRPr>
          </a:p>
        </p:txBody>
      </p:sp>
    </p:spTree>
    <p:extLst>
      <p:ext uri="{BB962C8B-B14F-4D97-AF65-F5344CB8AC3E}">
        <p14:creationId xmlns:p14="http://schemas.microsoft.com/office/powerpoint/2010/main" val="1542598552"/>
      </p:ext>
    </p:extLst>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82650582-E314-A64C-B499-DE351005F18F}"/>
              </a:ext>
            </a:extLst>
          </p:cNvPr>
          <p:cNvSpPr>
            <a:spLocks noGrp="1" noChangeArrowheads="1"/>
          </p:cNvSpPr>
          <p:nvPr>
            <p:ph type="title"/>
          </p:nvPr>
        </p:nvSpPr>
        <p:spPr/>
        <p:txBody>
          <a:bodyPr/>
          <a:lstStyle/>
          <a:p>
            <a:r>
              <a:rPr lang="zh-CN" altLang="en-US" dirty="0"/>
              <a:t>练习题</a:t>
            </a:r>
            <a:endParaRPr kumimoji="1" lang="zh-CN" altLang="en-US" dirty="0"/>
          </a:p>
        </p:txBody>
      </p:sp>
      <p:sp>
        <p:nvSpPr>
          <p:cNvPr id="89091" name="内容占位符 2">
            <a:extLst>
              <a:ext uri="{FF2B5EF4-FFF2-40B4-BE49-F238E27FC236}">
                <a16:creationId xmlns:a16="http://schemas.microsoft.com/office/drawing/2014/main" id="{A616B554-28C2-BC4F-9849-DAD61EF61D2C}"/>
              </a:ext>
            </a:extLst>
          </p:cNvPr>
          <p:cNvSpPr>
            <a:spLocks noGrp="1" noChangeArrowheads="1"/>
          </p:cNvSpPr>
          <p:nvPr>
            <p:ph idx="1"/>
          </p:nvPr>
        </p:nvSpPr>
        <p:spPr/>
        <p:txBody>
          <a:bodyPr/>
          <a:lstStyle/>
          <a:p>
            <a:pPr marL="0" indent="0" eaLnBrk="1" hangingPunct="1">
              <a:buFont typeface="Wingdings" pitchFamily="2" charset="2"/>
              <a:buNone/>
            </a:pPr>
            <a:r>
              <a:rPr kumimoji="1" lang="en-US" altLang="zh-CN"/>
              <a:t>3.</a:t>
            </a:r>
            <a:r>
              <a:rPr kumimoji="1" lang="zh-CN" altLang="en-US"/>
              <a:t> 用真值表判断下列公式的类型</a:t>
            </a:r>
            <a:endParaRPr kumimoji="1" lang="en-US" altLang="zh-CN"/>
          </a:p>
          <a:p>
            <a:pPr marL="0" indent="0" eaLnBrk="1" hangingPunct="1">
              <a:buFont typeface="Wingdings" pitchFamily="2" charset="2"/>
              <a:buNone/>
            </a:pPr>
            <a:r>
              <a:rPr kumimoji="1" lang="en-US" altLang="zh-CN"/>
              <a:t>(1)</a:t>
            </a:r>
            <a:r>
              <a:rPr kumimoji="1" lang="zh-CN" altLang="en-US"/>
              <a:t> </a:t>
            </a:r>
            <a:r>
              <a:rPr kumimoji="1" lang="en-US" altLang="zh-CN" i="1"/>
              <a:t>p</a:t>
            </a:r>
            <a:r>
              <a:rPr lang="en-US" altLang="zh-CN">
                <a:sym typeface="Symbol" pitchFamily="2" charset="2"/>
              </a:rPr>
              <a:t>(</a:t>
            </a:r>
            <a:r>
              <a:rPr lang="en-US" altLang="zh-CN" i="1">
                <a:sym typeface="Symbol" pitchFamily="2" charset="2"/>
              </a:rPr>
              <a:t>p</a:t>
            </a:r>
            <a:r>
              <a:rPr lang="en-US" altLang="zh-CN">
                <a:sym typeface="Symbol" pitchFamily="2" charset="2"/>
              </a:rPr>
              <a:t></a:t>
            </a:r>
            <a:r>
              <a:rPr lang="en-US" altLang="zh-CN" i="1"/>
              <a:t>q</a:t>
            </a:r>
            <a:r>
              <a:rPr lang="en-US" altLang="zh-CN">
                <a:sym typeface="Symbol" pitchFamily="2" charset="2"/>
              </a:rPr>
              <a:t> </a:t>
            </a:r>
            <a:r>
              <a:rPr lang="en-US" altLang="zh-CN" i="1">
                <a:sym typeface="Symbol" pitchFamily="2" charset="2"/>
              </a:rPr>
              <a:t>r</a:t>
            </a:r>
            <a:r>
              <a:rPr lang="en-US" altLang="zh-CN">
                <a:sym typeface="Symbol" pitchFamily="2" charset="2"/>
              </a:rPr>
              <a:t>)</a:t>
            </a:r>
            <a:r>
              <a:rPr lang="zh-CN" altLang="en-US">
                <a:sym typeface="Symbol" pitchFamily="2" charset="2"/>
              </a:rPr>
              <a:t> </a:t>
            </a:r>
            <a:endParaRPr lang="en-US" altLang="zh-CN">
              <a:sym typeface="Symbol" pitchFamily="2" charset="2"/>
            </a:endParaRPr>
          </a:p>
          <a:p>
            <a:pPr marL="0" indent="0" eaLnBrk="1" hangingPunct="1">
              <a:buFont typeface="Wingdings" pitchFamily="2" charset="2"/>
              <a:buNone/>
            </a:pPr>
            <a:r>
              <a:rPr lang="en-US" altLang="zh-CN">
                <a:sym typeface="Symbol" pitchFamily="2" charset="2"/>
              </a:rPr>
              <a:t>(2) </a:t>
            </a:r>
            <a:r>
              <a:rPr lang="zh-CN" altLang="en-US">
                <a:sym typeface="Symbol" pitchFamily="2" charset="2"/>
              </a:rPr>
              <a:t></a:t>
            </a:r>
            <a:r>
              <a:rPr lang="en-US" altLang="zh-CN">
                <a:sym typeface="Symbol" pitchFamily="2" charset="2"/>
              </a:rPr>
              <a:t>(</a:t>
            </a:r>
            <a:r>
              <a:rPr lang="en-US" altLang="zh-CN" i="1">
                <a:sym typeface="Symbol" pitchFamily="2" charset="2"/>
              </a:rPr>
              <a:t>q</a:t>
            </a:r>
            <a:r>
              <a:rPr lang="en-US" altLang="zh-CN">
                <a:sym typeface="Symbol" pitchFamily="2" charset="2"/>
              </a:rPr>
              <a:t> </a:t>
            </a:r>
            <a:r>
              <a:rPr lang="en-US" altLang="zh-CN" i="1">
                <a:sym typeface="Symbol" pitchFamily="2" charset="2"/>
              </a:rPr>
              <a:t>r</a:t>
            </a:r>
            <a:r>
              <a:rPr lang="en-US" altLang="zh-CN">
                <a:sym typeface="Symbol" pitchFamily="2" charset="2"/>
              </a:rPr>
              <a:t>) </a:t>
            </a:r>
            <a:r>
              <a:rPr lang="en-US" altLang="zh-CN" i="1">
                <a:sym typeface="Symbol" pitchFamily="2" charset="2"/>
              </a:rPr>
              <a:t>r</a:t>
            </a:r>
          </a:p>
          <a:p>
            <a:pPr marL="0" indent="0" eaLnBrk="1" hangingPunct="1">
              <a:buFont typeface="Wingdings" pitchFamily="2" charset="2"/>
              <a:buNone/>
            </a:pPr>
            <a:r>
              <a:rPr lang="en-US" altLang="zh-CN">
                <a:sym typeface="Symbol" pitchFamily="2" charset="2"/>
              </a:rPr>
              <a:t>(3) (</a:t>
            </a:r>
            <a:r>
              <a:rPr lang="en-US" altLang="zh-CN" i="1">
                <a:sym typeface="Symbol" pitchFamily="2" charset="2"/>
              </a:rPr>
              <a:t>p</a:t>
            </a:r>
            <a:r>
              <a:rPr lang="en-US" altLang="zh-CN">
                <a:sym typeface="Symbol" pitchFamily="2" charset="2"/>
              </a:rPr>
              <a:t> </a:t>
            </a:r>
            <a:r>
              <a:rPr lang="zh-CN" altLang="en-US">
                <a:sym typeface="Symbol" pitchFamily="2" charset="2"/>
              </a:rPr>
              <a:t> </a:t>
            </a:r>
            <a:r>
              <a:rPr lang="en-US" altLang="zh-CN" i="1">
                <a:sym typeface="Symbol" pitchFamily="2" charset="2"/>
              </a:rPr>
              <a:t>p</a:t>
            </a:r>
            <a:r>
              <a:rPr lang="en-US" altLang="zh-CN">
                <a:sym typeface="Symbol" pitchFamily="2" charset="2"/>
              </a:rPr>
              <a:t>) </a:t>
            </a:r>
            <a:r>
              <a:rPr lang="zh-CN" altLang="en-US">
                <a:sym typeface="Symbol" pitchFamily="2" charset="2"/>
              </a:rPr>
              <a:t> </a:t>
            </a:r>
            <a:r>
              <a:rPr lang="en-US" altLang="zh-CN" i="1">
                <a:sym typeface="Symbol" pitchFamily="2" charset="2"/>
              </a:rPr>
              <a:t>q</a:t>
            </a:r>
          </a:p>
          <a:p>
            <a:pPr marL="0" indent="0" eaLnBrk="1" hangingPunct="1">
              <a:buFont typeface="Wingdings" pitchFamily="2" charset="2"/>
              <a:buNone/>
            </a:pPr>
            <a:r>
              <a:rPr lang="en-US" altLang="zh-CN">
                <a:sym typeface="Symbol" pitchFamily="2" charset="2"/>
              </a:rPr>
              <a:t>(4) (</a:t>
            </a:r>
            <a:r>
              <a:rPr lang="en-US" altLang="zh-CN" i="1">
                <a:sym typeface="Symbol" pitchFamily="2" charset="2"/>
              </a:rPr>
              <a:t>p</a:t>
            </a:r>
            <a:r>
              <a:rPr lang="en-US" altLang="zh-CN">
                <a:sym typeface="Symbol" pitchFamily="2" charset="2"/>
              </a:rPr>
              <a:t>  </a:t>
            </a:r>
            <a:r>
              <a:rPr lang="en-US" altLang="zh-CN" i="1">
                <a:sym typeface="Symbol" pitchFamily="2" charset="2"/>
              </a:rPr>
              <a:t>r</a:t>
            </a:r>
            <a:r>
              <a:rPr lang="en-US" altLang="zh-CN">
                <a:sym typeface="Symbol" pitchFamily="2" charset="2"/>
              </a:rPr>
              <a:t>)</a:t>
            </a:r>
            <a:r>
              <a:rPr lang="en-US" altLang="zh-CN">
                <a:sym typeface="Wingdings 3" pitchFamily="2" charset="2"/>
              </a:rPr>
              <a:t> </a:t>
            </a:r>
            <a:r>
              <a:rPr lang="en-US" altLang="zh-CN">
                <a:sym typeface="Symbol" pitchFamily="2" charset="2"/>
              </a:rPr>
              <a:t> (</a:t>
            </a:r>
            <a:r>
              <a:rPr lang="zh-CN" altLang="en-US">
                <a:sym typeface="Symbol" pitchFamily="2" charset="2"/>
              </a:rPr>
              <a:t> </a:t>
            </a:r>
            <a:r>
              <a:rPr lang="en-US" altLang="zh-CN" i="1">
                <a:sym typeface="Symbol" pitchFamily="2" charset="2"/>
              </a:rPr>
              <a:t>p</a:t>
            </a:r>
            <a:r>
              <a:rPr lang="en-US" altLang="zh-CN">
                <a:sym typeface="Symbol" pitchFamily="2" charset="2"/>
              </a:rPr>
              <a:t> </a:t>
            </a:r>
            <a:r>
              <a:rPr lang="zh-CN" altLang="en-US">
                <a:sym typeface="Symbol" pitchFamily="2" charset="2"/>
              </a:rPr>
              <a:t>  </a:t>
            </a:r>
            <a:r>
              <a:rPr lang="en-US" altLang="zh-CN" i="1">
                <a:sym typeface="Symbol" pitchFamily="2" charset="2"/>
              </a:rPr>
              <a:t>q</a:t>
            </a:r>
            <a:r>
              <a:rPr lang="en-US" altLang="zh-CN">
                <a:sym typeface="Symbol" pitchFamily="2" charset="2"/>
              </a:rPr>
              <a:t>)</a:t>
            </a:r>
          </a:p>
          <a:p>
            <a:pPr marL="0" indent="0" eaLnBrk="1" hangingPunct="1">
              <a:buFont typeface="Wingdings" pitchFamily="2" charset="2"/>
              <a:buNone/>
            </a:pPr>
            <a:r>
              <a:rPr lang="en-US" altLang="zh-CN">
                <a:sym typeface="Symbol" pitchFamily="2" charset="2"/>
              </a:rPr>
              <a:t>4.</a:t>
            </a:r>
            <a:r>
              <a:rPr lang="zh-CN" altLang="en-US">
                <a:sym typeface="Symbol" pitchFamily="2" charset="2"/>
              </a:rPr>
              <a:t> 在什么情况下，下面一段论述是真的：“说小王不会唱歌或小李不会跳舞是正确的，而说如果小王会唱歌，小李就会跳舞是不正确的。”</a:t>
            </a:r>
            <a:endParaRPr lang="en-US" altLang="zh-CN">
              <a:sym typeface="Symbol" pitchFamily="2" charset="2"/>
            </a:endParaRPr>
          </a:p>
        </p:txBody>
      </p:sp>
      <p:sp>
        <p:nvSpPr>
          <p:cNvPr id="89092" name="幻灯片编号占位符 3">
            <a:extLst>
              <a:ext uri="{FF2B5EF4-FFF2-40B4-BE49-F238E27FC236}">
                <a16:creationId xmlns:a16="http://schemas.microsoft.com/office/drawing/2014/main" id="{97CA9BD3-73C2-D548-B91B-B35F84A037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0DA6D59F-11AB-C647-A4A5-1EBC3B496F79}" type="slidenum">
              <a:rPr lang="en-US" altLang="zh-CN" sz="1400" b="0" smtClean="0">
                <a:ea typeface="宋体" panose="02010600030101010101" pitchFamily="2" charset="-122"/>
              </a:rPr>
              <a:pPr>
                <a:lnSpc>
                  <a:spcPct val="100000"/>
                </a:lnSpc>
                <a:spcBef>
                  <a:spcPct val="0"/>
                </a:spcBef>
                <a:buClrTx/>
                <a:buSzTx/>
                <a:buFontTx/>
                <a:buNone/>
              </a:pPr>
              <a:t>75</a:t>
            </a:fld>
            <a:endParaRPr lang="en-US" altLang="zh-CN" sz="1400" b="0">
              <a:ea typeface="宋体" panose="02010600030101010101" pitchFamily="2" charset="-122"/>
            </a:endParaRPr>
          </a:p>
        </p:txBody>
      </p:sp>
    </p:spTree>
    <p:extLst>
      <p:ext uri="{BB962C8B-B14F-4D97-AF65-F5344CB8AC3E}">
        <p14:creationId xmlns:p14="http://schemas.microsoft.com/office/powerpoint/2010/main" val="3025296281"/>
      </p:ext>
    </p:extLst>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B83FE75-203E-D044-A82D-0A2C2F8A931C}"/>
              </a:ext>
            </a:extLst>
          </p:cNvPr>
          <p:cNvSpPr>
            <a:spLocks noGrp="1" noRot="1" noChangeArrowheads="1"/>
          </p:cNvSpPr>
          <p:nvPr>
            <p:ph type="title"/>
          </p:nvPr>
        </p:nvSpPr>
        <p:spPr/>
        <p:txBody>
          <a:bodyPr/>
          <a:lstStyle/>
          <a:p>
            <a:pPr eaLnBrk="1" hangingPunct="1"/>
            <a:r>
              <a:rPr lang="zh-CN" altLang="en-US" dirty="0"/>
              <a:t>实例分析</a:t>
            </a:r>
            <a:r>
              <a:rPr lang="en-US" altLang="zh-CN" dirty="0"/>
              <a:t>—</a:t>
            </a:r>
            <a:r>
              <a:rPr lang="zh-CN" altLang="en-US" dirty="0"/>
              <a:t>例题</a:t>
            </a:r>
            <a:r>
              <a:rPr lang="en-US" altLang="zh-CN" dirty="0"/>
              <a:t>1</a:t>
            </a:r>
            <a:endParaRPr lang="zh-CN" altLang="en-US" dirty="0"/>
          </a:p>
        </p:txBody>
      </p:sp>
      <p:sp>
        <p:nvSpPr>
          <p:cNvPr id="239619" name="Rectangle 3">
            <a:extLst>
              <a:ext uri="{FF2B5EF4-FFF2-40B4-BE49-F238E27FC236}">
                <a16:creationId xmlns:a16="http://schemas.microsoft.com/office/drawing/2014/main" id="{9ACA882D-BB7D-7042-A0D0-9A3905FFD220}"/>
              </a:ext>
            </a:extLst>
          </p:cNvPr>
          <p:cNvSpPr>
            <a:spLocks noGrp="1" noChangeArrowheads="1"/>
          </p:cNvSpPr>
          <p:nvPr>
            <p:ph idx="1"/>
          </p:nvPr>
        </p:nvSpPr>
        <p:spPr/>
        <p:txBody>
          <a:bodyPr/>
          <a:lstStyle/>
          <a:p>
            <a:pPr eaLnBrk="1" hangingPunct="1">
              <a:buFont typeface="Wingdings" pitchFamily="2" charset="2"/>
              <a:buNone/>
            </a:pPr>
            <a:r>
              <a:rPr lang="zh-CN" altLang="en-US" dirty="0"/>
              <a:t>例题</a:t>
            </a:r>
            <a:r>
              <a:rPr lang="en-US" altLang="zh-CN" dirty="0"/>
              <a:t>1 </a:t>
            </a:r>
            <a:r>
              <a:rPr lang="zh-CN" altLang="en-US" dirty="0"/>
              <a:t>判断下面的句子是否是命题？指出命题的真值。</a:t>
            </a:r>
          </a:p>
          <a:p>
            <a:pPr eaLnBrk="1" hangingPunct="1">
              <a:buFont typeface="Wingdings" pitchFamily="2" charset="2"/>
              <a:buNone/>
            </a:pPr>
            <a:r>
              <a:rPr lang="en-US" altLang="zh-CN" dirty="0"/>
              <a:t>(</a:t>
            </a:r>
            <a:r>
              <a:rPr lang="en-US" altLang="zh-CN" i="1" dirty="0"/>
              <a:t>a</a:t>
            </a:r>
            <a:r>
              <a:rPr lang="en-US" altLang="zh-CN" dirty="0"/>
              <a:t>) </a:t>
            </a:r>
            <a:r>
              <a:rPr lang="zh-CN" altLang="en-US" dirty="0"/>
              <a:t>当</a:t>
            </a:r>
            <a:r>
              <a:rPr lang="en-US" altLang="zh-CN" i="1" dirty="0"/>
              <a:t>n</a:t>
            </a:r>
            <a:r>
              <a:rPr lang="zh-CN" altLang="en-US" dirty="0"/>
              <a:t>无穷大时，</a:t>
            </a:r>
            <a:r>
              <a:rPr lang="en-US" altLang="zh-CN" dirty="0"/>
              <a:t>2</a:t>
            </a:r>
            <a:r>
              <a:rPr lang="en-US" altLang="zh-CN" i="1" baseline="30000" dirty="0"/>
              <a:t>n</a:t>
            </a:r>
            <a:r>
              <a:rPr lang="en-US" altLang="zh-CN" dirty="0"/>
              <a:t>+</a:t>
            </a:r>
            <a:r>
              <a:rPr lang="en-US" altLang="zh-CN" i="1" dirty="0"/>
              <a:t>n</a:t>
            </a:r>
            <a:r>
              <a:rPr lang="zh-CN" altLang="en-US" dirty="0"/>
              <a:t>是素数。</a:t>
            </a:r>
          </a:p>
          <a:p>
            <a:pPr eaLnBrk="1" hangingPunct="1">
              <a:buFont typeface="Wingdings" pitchFamily="2" charset="2"/>
              <a:buNone/>
            </a:pPr>
            <a:r>
              <a:rPr lang="en-US" altLang="zh-CN" dirty="0"/>
              <a:t>(</a:t>
            </a:r>
            <a:r>
              <a:rPr lang="en-US" altLang="zh-CN" i="1" dirty="0"/>
              <a:t>b</a:t>
            </a:r>
            <a:r>
              <a:rPr lang="en-US" altLang="zh-CN" dirty="0"/>
              <a:t>) </a:t>
            </a:r>
            <a:r>
              <a:rPr lang="zh-CN" altLang="en-US" dirty="0"/>
              <a:t>任何大于</a:t>
            </a:r>
            <a:r>
              <a:rPr lang="en-US" altLang="zh-CN" dirty="0"/>
              <a:t>2</a:t>
            </a:r>
            <a:r>
              <a:rPr lang="zh-CN" altLang="en-US" dirty="0"/>
              <a:t>的正整数都是两个素数之和。</a:t>
            </a:r>
          </a:p>
          <a:p>
            <a:pPr eaLnBrk="1" hangingPunct="1">
              <a:buFont typeface="Wingdings" pitchFamily="2" charset="2"/>
              <a:buNone/>
            </a:pPr>
            <a:r>
              <a:rPr lang="en-US" altLang="zh-CN" dirty="0"/>
              <a:t>(</a:t>
            </a:r>
            <a:r>
              <a:rPr lang="en-US" altLang="zh-CN" i="1" dirty="0"/>
              <a:t>c</a:t>
            </a:r>
            <a:r>
              <a:rPr lang="en-US" altLang="zh-CN" dirty="0"/>
              <a:t>) </a:t>
            </a:r>
            <a:r>
              <a:rPr lang="en-US" altLang="zh-CN" i="1" dirty="0"/>
              <a:t>x</a:t>
            </a:r>
            <a:r>
              <a:rPr lang="en-US" altLang="zh-CN" dirty="0"/>
              <a:t>-</a:t>
            </a:r>
            <a:r>
              <a:rPr lang="en-US" altLang="zh-CN" i="1" dirty="0"/>
              <a:t>y</a:t>
            </a:r>
            <a:r>
              <a:rPr lang="en-US" altLang="zh-CN" dirty="0"/>
              <a:t>=</a:t>
            </a:r>
            <a:r>
              <a:rPr lang="en-US" altLang="zh-CN" i="1" dirty="0"/>
              <a:t>y</a:t>
            </a:r>
            <a:r>
              <a:rPr lang="en-US" altLang="zh-CN" dirty="0"/>
              <a:t>-</a:t>
            </a:r>
            <a:r>
              <a:rPr lang="en-US" altLang="zh-CN" i="1" dirty="0"/>
              <a:t>x</a:t>
            </a:r>
          </a:p>
          <a:p>
            <a:pPr eaLnBrk="1" hangingPunct="1">
              <a:buFont typeface="Wingdings" pitchFamily="2" charset="2"/>
              <a:buNone/>
            </a:pPr>
            <a:r>
              <a:rPr lang="en-US" altLang="zh-CN" dirty="0"/>
              <a:t>(</a:t>
            </a:r>
            <a:r>
              <a:rPr lang="en-US" altLang="zh-CN" i="1" dirty="0"/>
              <a:t>d</a:t>
            </a:r>
            <a:r>
              <a:rPr lang="en-US" altLang="zh-CN" dirty="0"/>
              <a:t>) 1+1=2</a:t>
            </a:r>
          </a:p>
          <a:p>
            <a:pPr eaLnBrk="1" hangingPunct="1">
              <a:buFont typeface="Wingdings" pitchFamily="2" charset="2"/>
              <a:buNone/>
            </a:pPr>
            <a:r>
              <a:rPr lang="en-US" altLang="zh-CN" dirty="0"/>
              <a:t>(</a:t>
            </a:r>
            <a:r>
              <a:rPr lang="en-US" altLang="zh-CN" i="1" dirty="0"/>
              <a:t>e</a:t>
            </a:r>
            <a:r>
              <a:rPr lang="en-US" altLang="zh-CN" dirty="0"/>
              <a:t>) </a:t>
            </a:r>
            <a:r>
              <a:rPr lang="zh-CN" altLang="en-US" dirty="0"/>
              <a:t>如果地球是平坦的，那么</a:t>
            </a:r>
            <a:r>
              <a:rPr lang="en-US" altLang="zh-CN" dirty="0"/>
              <a:t>2+2=4</a:t>
            </a:r>
          </a:p>
          <a:p>
            <a:pPr eaLnBrk="1" hangingPunct="1">
              <a:buFont typeface="Wingdings" pitchFamily="2" charset="2"/>
              <a:buNone/>
            </a:pPr>
            <a:r>
              <a:rPr lang="en-US" altLang="zh-CN" dirty="0"/>
              <a:t>(</a:t>
            </a:r>
            <a:r>
              <a:rPr lang="en-US" altLang="zh-CN" i="1" dirty="0"/>
              <a:t>f</a:t>
            </a:r>
            <a:r>
              <a:rPr lang="en-US" altLang="zh-CN" dirty="0"/>
              <a:t>) </a:t>
            </a:r>
            <a:r>
              <a:rPr lang="zh-CN" altLang="en-US" dirty="0"/>
              <a:t>如果</a:t>
            </a:r>
            <a:r>
              <a:rPr lang="en-US" altLang="zh-CN" i="1" dirty="0"/>
              <a:t>A</a:t>
            </a:r>
            <a:r>
              <a:rPr lang="en-US" altLang="zh-CN" baseline="30000" dirty="0"/>
              <a:t>2</a:t>
            </a:r>
            <a:r>
              <a:rPr lang="en-US" altLang="zh-CN" dirty="0"/>
              <a:t>=0</a:t>
            </a:r>
            <a:r>
              <a:rPr lang="zh-CN" altLang="en-US" dirty="0"/>
              <a:t>，那么</a:t>
            </a:r>
            <a:r>
              <a:rPr lang="en-US" altLang="zh-CN" i="1" dirty="0"/>
              <a:t>A</a:t>
            </a:r>
            <a:r>
              <a:rPr lang="en-US" altLang="zh-CN" dirty="0"/>
              <a:t>=0.</a:t>
            </a:r>
          </a:p>
        </p:txBody>
      </p:sp>
      <p:sp>
        <p:nvSpPr>
          <p:cNvPr id="90116" name="幻灯片编号占位符 3">
            <a:extLst>
              <a:ext uri="{FF2B5EF4-FFF2-40B4-BE49-F238E27FC236}">
                <a16:creationId xmlns:a16="http://schemas.microsoft.com/office/drawing/2014/main" id="{21383D68-5067-574F-A5EF-2AA27C530A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69164034-36CD-034C-91EB-E646AA1F310C}" type="slidenum">
              <a:rPr lang="en-US" altLang="zh-CN" sz="1400" b="0" smtClean="0">
                <a:ea typeface="宋体" panose="02010600030101010101" pitchFamily="2" charset="-122"/>
              </a:rPr>
              <a:pPr>
                <a:lnSpc>
                  <a:spcPct val="100000"/>
                </a:lnSpc>
                <a:spcBef>
                  <a:spcPct val="0"/>
                </a:spcBef>
                <a:buClrTx/>
                <a:buSzTx/>
                <a:buFontTx/>
                <a:buNone/>
              </a:pPr>
              <a:t>76</a:t>
            </a:fld>
            <a:endParaRPr lang="en-US" altLang="zh-CN" sz="1400" b="0">
              <a:ea typeface="宋体" panose="02010600030101010101" pitchFamily="2" charset="-122"/>
            </a:endParaRPr>
          </a:p>
        </p:txBody>
      </p:sp>
    </p:spTree>
    <p:extLst>
      <p:ext uri="{BB962C8B-B14F-4D97-AF65-F5344CB8AC3E}">
        <p14:creationId xmlns:p14="http://schemas.microsoft.com/office/powerpoint/2010/main" val="22218592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F373599-62E2-534A-9C9B-CF6809474EB6}"/>
              </a:ext>
            </a:extLst>
          </p:cNvPr>
          <p:cNvSpPr>
            <a:spLocks noGrp="1" noRot="1" noChangeArrowheads="1"/>
          </p:cNvSpPr>
          <p:nvPr>
            <p:ph type="title"/>
          </p:nvPr>
        </p:nvSpPr>
        <p:spPr/>
        <p:txBody>
          <a:bodyPr/>
          <a:lstStyle/>
          <a:p>
            <a:pPr eaLnBrk="1" hangingPunct="1"/>
            <a:r>
              <a:rPr lang="zh-CN" altLang="en-US" dirty="0"/>
              <a:t>实例分析</a:t>
            </a:r>
            <a:r>
              <a:rPr lang="en-US" altLang="zh-CN" dirty="0"/>
              <a:t>—</a:t>
            </a:r>
            <a:r>
              <a:rPr lang="zh-CN" altLang="en-US" dirty="0"/>
              <a:t>例题</a:t>
            </a:r>
            <a:r>
              <a:rPr lang="en-US" altLang="zh-CN" dirty="0"/>
              <a:t>1</a:t>
            </a:r>
            <a:endParaRPr lang="zh-CN" altLang="en-US" dirty="0"/>
          </a:p>
        </p:txBody>
      </p:sp>
      <p:sp>
        <p:nvSpPr>
          <p:cNvPr id="91139" name="Rectangle 3">
            <a:extLst>
              <a:ext uri="{FF2B5EF4-FFF2-40B4-BE49-F238E27FC236}">
                <a16:creationId xmlns:a16="http://schemas.microsoft.com/office/drawing/2014/main" id="{581CD633-4EA0-564D-9A22-5D7335BBDA33}"/>
              </a:ext>
            </a:extLst>
          </p:cNvPr>
          <p:cNvSpPr>
            <a:spLocks noGrp="1" noChangeArrowheads="1"/>
          </p:cNvSpPr>
          <p:nvPr>
            <p:ph idx="1"/>
          </p:nvPr>
        </p:nvSpPr>
        <p:spPr>
          <a:xfrm>
            <a:off x="395288" y="1412875"/>
            <a:ext cx="8137525" cy="5329238"/>
          </a:xfrm>
        </p:spPr>
        <p:txBody>
          <a:bodyPr/>
          <a:lstStyle/>
          <a:p>
            <a:pPr eaLnBrk="1" hangingPunct="1">
              <a:buFont typeface="Wingdings" pitchFamily="2" charset="2"/>
              <a:buNone/>
            </a:pPr>
            <a:r>
              <a:rPr lang="zh-CN" altLang="en-US" sz="2600" dirty="0"/>
              <a:t>解  </a:t>
            </a:r>
            <a:r>
              <a:rPr lang="en-US" altLang="zh-CN" sz="2600" dirty="0"/>
              <a:t>(</a:t>
            </a:r>
            <a:r>
              <a:rPr lang="en-US" altLang="zh-CN" sz="2600" i="1" dirty="0"/>
              <a:t>a</a:t>
            </a:r>
            <a:r>
              <a:rPr lang="en-US" altLang="zh-CN" sz="2600" dirty="0"/>
              <a:t>),(</a:t>
            </a:r>
            <a:r>
              <a:rPr lang="en-US" altLang="zh-CN" sz="2600" i="1" dirty="0"/>
              <a:t>b</a:t>
            </a:r>
            <a:r>
              <a:rPr lang="en-US" altLang="zh-CN" sz="2600" dirty="0"/>
              <a:t>),(</a:t>
            </a:r>
            <a:r>
              <a:rPr lang="en-US" altLang="zh-CN" sz="2600" i="1" dirty="0"/>
              <a:t>e</a:t>
            </a:r>
            <a:r>
              <a:rPr lang="en-US" altLang="zh-CN" sz="2600" dirty="0"/>
              <a:t>)</a:t>
            </a:r>
            <a:r>
              <a:rPr lang="zh-CN" altLang="en-US" sz="2600" dirty="0"/>
              <a:t>是命题，其中</a:t>
            </a:r>
            <a:r>
              <a:rPr lang="en-US" altLang="zh-CN" sz="2600" dirty="0"/>
              <a:t>(</a:t>
            </a:r>
            <a:r>
              <a:rPr lang="en-US" altLang="zh-CN" sz="2600" i="1" dirty="0"/>
              <a:t>e</a:t>
            </a:r>
            <a:r>
              <a:rPr lang="en-US" altLang="zh-CN" sz="2600" dirty="0"/>
              <a:t>)</a:t>
            </a:r>
            <a:r>
              <a:rPr lang="zh-CN" altLang="en-US" sz="2600" dirty="0"/>
              <a:t>是真命题，</a:t>
            </a:r>
            <a:r>
              <a:rPr lang="en-US" altLang="zh-CN" sz="2600" dirty="0"/>
              <a:t>(</a:t>
            </a:r>
            <a:r>
              <a:rPr lang="en-US" altLang="zh-CN" sz="2600" i="1" dirty="0"/>
              <a:t>a</a:t>
            </a:r>
            <a:r>
              <a:rPr lang="en-US" altLang="zh-CN" sz="2600" dirty="0"/>
              <a:t>),(</a:t>
            </a:r>
            <a:r>
              <a:rPr lang="en-US" altLang="zh-CN" sz="2600" i="1" dirty="0"/>
              <a:t>b</a:t>
            </a:r>
            <a:r>
              <a:rPr lang="en-US" altLang="zh-CN" sz="2600" dirty="0"/>
              <a:t>)</a:t>
            </a:r>
            <a:r>
              <a:rPr lang="zh-CN" altLang="en-US" sz="2600" dirty="0"/>
              <a:t>的真值不能确定，等到有人能证明其正确或错误时， </a:t>
            </a:r>
            <a:r>
              <a:rPr lang="en-US" altLang="zh-CN" sz="2600" dirty="0"/>
              <a:t>(</a:t>
            </a:r>
            <a:r>
              <a:rPr lang="en-US" altLang="zh-CN" sz="2600" i="1" dirty="0"/>
              <a:t>a</a:t>
            </a:r>
            <a:r>
              <a:rPr lang="en-US" altLang="zh-CN" sz="2600" dirty="0"/>
              <a:t>),(</a:t>
            </a:r>
            <a:r>
              <a:rPr lang="en-US" altLang="zh-CN" sz="2600" i="1" dirty="0"/>
              <a:t>b</a:t>
            </a:r>
            <a:r>
              <a:rPr lang="en-US" altLang="zh-CN" sz="2600" dirty="0"/>
              <a:t>)</a:t>
            </a:r>
            <a:r>
              <a:rPr lang="zh-CN" altLang="en-US" sz="2600" dirty="0"/>
              <a:t>的真值就确定了。</a:t>
            </a:r>
          </a:p>
          <a:p>
            <a:pPr eaLnBrk="1" hangingPunct="1">
              <a:buFont typeface="Wingdings" pitchFamily="2" charset="2"/>
              <a:buNone/>
            </a:pPr>
            <a:r>
              <a:rPr lang="zh-CN" altLang="en-US" sz="2600" dirty="0"/>
              <a:t>    </a:t>
            </a:r>
            <a:r>
              <a:rPr lang="en-US" altLang="zh-CN" sz="2600" dirty="0"/>
              <a:t>(</a:t>
            </a:r>
            <a:r>
              <a:rPr lang="en-US" altLang="zh-CN" sz="2600" i="1" dirty="0"/>
              <a:t>c</a:t>
            </a:r>
            <a:r>
              <a:rPr lang="en-US" altLang="zh-CN" sz="2600" dirty="0"/>
              <a:t>)</a:t>
            </a:r>
            <a:r>
              <a:rPr lang="zh-CN" altLang="en-US" sz="2600" dirty="0"/>
              <a:t>不是命题，因为没有给出</a:t>
            </a:r>
            <a:r>
              <a:rPr lang="en-US" altLang="zh-CN" sz="2600" i="1" dirty="0" err="1"/>
              <a:t>x</a:t>
            </a:r>
            <a:r>
              <a:rPr lang="en-US" altLang="zh-CN" sz="2600" dirty="0" err="1"/>
              <a:t>,</a:t>
            </a:r>
            <a:r>
              <a:rPr lang="en-US" altLang="zh-CN" sz="2600" i="1" dirty="0" err="1"/>
              <a:t>y</a:t>
            </a:r>
            <a:r>
              <a:rPr lang="zh-CN" altLang="en-US" sz="2600" dirty="0"/>
              <a:t>的取值范围，若改为</a:t>
            </a:r>
          </a:p>
          <a:p>
            <a:pPr eaLnBrk="1" hangingPunct="1">
              <a:buFont typeface="Wingdings" pitchFamily="2" charset="2"/>
              <a:buNone/>
            </a:pPr>
            <a:r>
              <a:rPr lang="zh-CN" altLang="en-US" sz="2600" dirty="0"/>
              <a:t>         </a:t>
            </a:r>
            <a:r>
              <a:rPr lang="zh-CN" altLang="en-US" sz="2600" dirty="0">
                <a:latin typeface="Arial" panose="020B0604020202020204" pitchFamily="34" charset="0"/>
              </a:rPr>
              <a:t>“</a:t>
            </a:r>
            <a:r>
              <a:rPr lang="zh-CN" altLang="en-US" sz="2600" dirty="0"/>
              <a:t>对于一切实数</a:t>
            </a:r>
            <a:r>
              <a:rPr lang="en-US" altLang="zh-CN" sz="2600" i="1" dirty="0" err="1"/>
              <a:t>x</a:t>
            </a:r>
            <a:r>
              <a:rPr lang="en-US" altLang="zh-CN" sz="2600" dirty="0" err="1"/>
              <a:t>,</a:t>
            </a:r>
            <a:r>
              <a:rPr lang="en-US" altLang="zh-CN" sz="2600" i="1" dirty="0" err="1"/>
              <a:t>y</a:t>
            </a:r>
            <a:r>
              <a:rPr lang="en-US" altLang="zh-CN" sz="2600" dirty="0"/>
              <a:t>,</a:t>
            </a:r>
            <a:r>
              <a:rPr lang="zh-CN" altLang="en-US" sz="2600" dirty="0"/>
              <a:t>均有</a:t>
            </a:r>
            <a:r>
              <a:rPr lang="en-US" altLang="zh-CN" sz="2600" i="1" dirty="0"/>
              <a:t>x</a:t>
            </a:r>
            <a:r>
              <a:rPr lang="en-US" altLang="zh-CN" sz="2600" dirty="0"/>
              <a:t>-</a:t>
            </a:r>
            <a:r>
              <a:rPr lang="en-US" altLang="zh-CN" sz="2600" i="1" dirty="0"/>
              <a:t>y</a:t>
            </a:r>
            <a:r>
              <a:rPr lang="en-US" altLang="zh-CN" sz="2600" dirty="0"/>
              <a:t>=</a:t>
            </a:r>
            <a:r>
              <a:rPr lang="en-US" altLang="zh-CN" sz="2600" i="1" dirty="0"/>
              <a:t>y</a:t>
            </a:r>
            <a:r>
              <a:rPr lang="en-US" altLang="zh-CN" sz="2600" dirty="0"/>
              <a:t>-</a:t>
            </a:r>
            <a:r>
              <a:rPr lang="en-US" altLang="zh-CN" sz="2600" i="1" dirty="0"/>
              <a:t>x</a:t>
            </a:r>
            <a:r>
              <a:rPr lang="en-US" altLang="zh-CN" sz="2600" i="1" dirty="0">
                <a:latin typeface="Arial" panose="020B0604020202020204" pitchFamily="34" charset="0"/>
              </a:rPr>
              <a:t>”</a:t>
            </a:r>
            <a:endParaRPr lang="en-US" altLang="zh-CN" sz="2600" i="1" dirty="0"/>
          </a:p>
          <a:p>
            <a:pPr eaLnBrk="1" hangingPunct="1">
              <a:buFont typeface="Wingdings" pitchFamily="2" charset="2"/>
              <a:buNone/>
            </a:pPr>
            <a:r>
              <a:rPr lang="en-US" altLang="zh-CN" sz="2600" i="1" dirty="0"/>
              <a:t>        </a:t>
            </a:r>
            <a:r>
              <a:rPr lang="zh-CN" altLang="en-US" sz="2600" dirty="0"/>
              <a:t>则是假命题。</a:t>
            </a:r>
          </a:p>
          <a:p>
            <a:pPr eaLnBrk="1" hangingPunct="1">
              <a:buFont typeface="Wingdings" pitchFamily="2" charset="2"/>
              <a:buNone/>
            </a:pPr>
            <a:r>
              <a:rPr lang="zh-CN" altLang="en-US" sz="2600" dirty="0"/>
              <a:t>   </a:t>
            </a:r>
            <a:r>
              <a:rPr lang="en-US" altLang="zh-CN" sz="2600" dirty="0"/>
              <a:t>(</a:t>
            </a:r>
            <a:r>
              <a:rPr lang="en-US" altLang="zh-CN" sz="2600" i="1" dirty="0"/>
              <a:t>d</a:t>
            </a:r>
            <a:r>
              <a:rPr lang="en-US" altLang="zh-CN" sz="2600" dirty="0"/>
              <a:t>)</a:t>
            </a:r>
            <a:r>
              <a:rPr lang="zh-CN" altLang="en-US" sz="2600" dirty="0"/>
              <a:t>不是命题，因为没有给出</a:t>
            </a:r>
            <a:r>
              <a:rPr lang="en-US" altLang="zh-CN" sz="2600" dirty="0"/>
              <a:t>1</a:t>
            </a:r>
            <a:r>
              <a:rPr lang="zh-CN" altLang="en-US" sz="2600" dirty="0"/>
              <a:t>是几进制，若是二进制，则为假，若是八进制或十进制，则为真。</a:t>
            </a:r>
          </a:p>
          <a:p>
            <a:pPr eaLnBrk="1" hangingPunct="1">
              <a:buFont typeface="Wingdings" pitchFamily="2" charset="2"/>
              <a:buNone/>
            </a:pPr>
            <a:r>
              <a:rPr lang="zh-CN" altLang="en-US" sz="2600" dirty="0"/>
              <a:t>   </a:t>
            </a:r>
            <a:r>
              <a:rPr lang="en-US" altLang="zh-CN" sz="2600" dirty="0"/>
              <a:t>(</a:t>
            </a:r>
            <a:r>
              <a:rPr lang="en-US" altLang="zh-CN" sz="2600" i="1" dirty="0"/>
              <a:t>f</a:t>
            </a:r>
            <a:r>
              <a:rPr lang="en-US" altLang="zh-CN" sz="2600" dirty="0"/>
              <a:t>)</a:t>
            </a:r>
            <a:r>
              <a:rPr lang="zh-CN" altLang="en-US" sz="2600" dirty="0"/>
              <a:t>不是命题，因为没有给出</a:t>
            </a:r>
            <a:r>
              <a:rPr lang="en-US" altLang="zh-CN" sz="2600" i="1" dirty="0"/>
              <a:t>A</a:t>
            </a:r>
            <a:r>
              <a:rPr lang="zh-CN" altLang="en-US" sz="2600" dirty="0"/>
              <a:t>的取值范围，若</a:t>
            </a:r>
            <a:r>
              <a:rPr lang="en-US" altLang="zh-CN" sz="2600" dirty="0"/>
              <a:t>A</a:t>
            </a:r>
            <a:r>
              <a:rPr lang="zh-CN" altLang="en-US" sz="2600" dirty="0"/>
              <a:t>是实数，则为真，若为</a:t>
            </a:r>
            <a:r>
              <a:rPr lang="en-US" altLang="zh-CN" sz="2600" dirty="0"/>
              <a:t>n</a:t>
            </a:r>
            <a:r>
              <a:rPr lang="zh-CN" altLang="en-US" sz="2600" dirty="0"/>
              <a:t>阶方阵，则为假。</a:t>
            </a:r>
          </a:p>
        </p:txBody>
      </p:sp>
      <p:sp>
        <p:nvSpPr>
          <p:cNvPr id="91140" name="幻灯片编号占位符 3">
            <a:extLst>
              <a:ext uri="{FF2B5EF4-FFF2-40B4-BE49-F238E27FC236}">
                <a16:creationId xmlns:a16="http://schemas.microsoft.com/office/drawing/2014/main" id="{4D446B97-9410-C343-B8D5-F846887735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487253C6-43C9-3D41-BE41-CD7D84C43B6C}" type="slidenum">
              <a:rPr lang="en-US" altLang="zh-CN" sz="1400" b="0" smtClean="0">
                <a:ea typeface="宋体" panose="02010600030101010101" pitchFamily="2" charset="-122"/>
              </a:rPr>
              <a:pPr>
                <a:lnSpc>
                  <a:spcPct val="100000"/>
                </a:lnSpc>
                <a:spcBef>
                  <a:spcPct val="0"/>
                </a:spcBef>
                <a:buClrTx/>
                <a:buSzTx/>
                <a:buFontTx/>
                <a:buNone/>
              </a:pPr>
              <a:t>77</a:t>
            </a:fld>
            <a:endParaRPr lang="en-US" altLang="zh-CN" sz="1400" b="0">
              <a:ea typeface="宋体" panose="02010600030101010101" pitchFamily="2" charset="-122"/>
            </a:endParaRPr>
          </a:p>
        </p:txBody>
      </p:sp>
    </p:spTree>
    <p:extLst>
      <p:ext uri="{BB962C8B-B14F-4D97-AF65-F5344CB8AC3E}">
        <p14:creationId xmlns:p14="http://schemas.microsoft.com/office/powerpoint/2010/main" val="620903622"/>
      </p:ext>
    </p:extLst>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CA8626D-038D-2340-9FD5-99313BC2FA4A}"/>
              </a:ext>
            </a:extLst>
          </p:cNvPr>
          <p:cNvSpPr>
            <a:spLocks noGrp="1" noRot="1" noChangeArrowheads="1"/>
          </p:cNvSpPr>
          <p:nvPr>
            <p:ph type="title"/>
          </p:nvPr>
        </p:nvSpPr>
        <p:spPr/>
        <p:txBody>
          <a:bodyPr/>
          <a:lstStyle/>
          <a:p>
            <a:pPr eaLnBrk="1" hangingPunct="1"/>
            <a:r>
              <a:rPr lang="zh-CN" altLang="en-US" dirty="0"/>
              <a:t>实例分析</a:t>
            </a:r>
            <a:r>
              <a:rPr lang="en-US" altLang="zh-CN" dirty="0"/>
              <a:t>—</a:t>
            </a:r>
            <a:r>
              <a:rPr lang="zh-CN" altLang="en-US" dirty="0"/>
              <a:t>例题</a:t>
            </a:r>
            <a:r>
              <a:rPr lang="en-US" altLang="zh-CN" dirty="0"/>
              <a:t>2</a:t>
            </a:r>
            <a:endParaRPr lang="zh-CN" altLang="en-US" dirty="0"/>
          </a:p>
        </p:txBody>
      </p:sp>
      <p:sp>
        <p:nvSpPr>
          <p:cNvPr id="241667" name="Rectangle 3">
            <a:extLst>
              <a:ext uri="{FF2B5EF4-FFF2-40B4-BE49-F238E27FC236}">
                <a16:creationId xmlns:a16="http://schemas.microsoft.com/office/drawing/2014/main" id="{2BACAA6A-3614-5646-BDCE-098401DE8241}"/>
              </a:ext>
            </a:extLst>
          </p:cNvPr>
          <p:cNvSpPr>
            <a:spLocks noGrp="1" noChangeArrowheads="1"/>
          </p:cNvSpPr>
          <p:nvPr>
            <p:ph idx="1"/>
          </p:nvPr>
        </p:nvSpPr>
        <p:spPr>
          <a:xfrm>
            <a:off x="395288" y="1484313"/>
            <a:ext cx="8137525" cy="4897437"/>
          </a:xfrm>
        </p:spPr>
        <p:txBody>
          <a:bodyPr/>
          <a:lstStyle/>
          <a:p>
            <a:pPr eaLnBrk="1" hangingPunct="1">
              <a:spcBef>
                <a:spcPct val="0"/>
              </a:spcBef>
              <a:buFont typeface="Wingdings" pitchFamily="2" charset="2"/>
              <a:buNone/>
            </a:pPr>
            <a:r>
              <a:rPr lang="zh-CN" altLang="en-US" sz="2600" dirty="0"/>
              <a:t>例题</a:t>
            </a:r>
            <a:r>
              <a:rPr lang="en-US" altLang="zh-CN" sz="2600" dirty="0"/>
              <a:t>2 </a:t>
            </a:r>
            <a:r>
              <a:rPr lang="zh-CN" altLang="en-US" sz="2600" dirty="0"/>
              <a:t>设</a:t>
            </a:r>
            <a:r>
              <a:rPr lang="en-US" altLang="zh-CN" sz="2600" i="1" dirty="0" err="1"/>
              <a:t>p</a:t>
            </a:r>
            <a:r>
              <a:rPr lang="en-US" altLang="zh-CN" sz="2600" dirty="0" err="1"/>
              <a:t>,</a:t>
            </a:r>
            <a:r>
              <a:rPr lang="en-US" altLang="zh-CN" sz="2600" i="1" dirty="0" err="1"/>
              <a:t>q</a:t>
            </a:r>
            <a:r>
              <a:rPr lang="en-US" altLang="zh-CN" sz="2600" dirty="0" err="1"/>
              <a:t>,</a:t>
            </a:r>
            <a:r>
              <a:rPr lang="en-US" altLang="zh-CN" sz="2600" i="1" dirty="0" err="1"/>
              <a:t>r</a:t>
            </a:r>
            <a:r>
              <a:rPr lang="zh-CN" altLang="en-US" sz="2600" dirty="0"/>
              <a:t>分别表示下列命题</a:t>
            </a:r>
          </a:p>
          <a:p>
            <a:pPr eaLnBrk="1" hangingPunct="1">
              <a:spcBef>
                <a:spcPct val="0"/>
              </a:spcBef>
              <a:buFont typeface="Wingdings" pitchFamily="2" charset="2"/>
              <a:buNone/>
            </a:pPr>
            <a:r>
              <a:rPr lang="zh-CN" altLang="en-US" sz="2600" dirty="0"/>
              <a:t> </a:t>
            </a:r>
            <a:r>
              <a:rPr lang="en-US" altLang="zh-CN" sz="2600" i="1" dirty="0"/>
              <a:t>p</a:t>
            </a:r>
            <a:r>
              <a:rPr lang="en-US" altLang="zh-CN" sz="2600" dirty="0"/>
              <a:t>=</a:t>
            </a:r>
            <a:r>
              <a:rPr lang="en-US" altLang="zh-CN" sz="2600" dirty="0">
                <a:latin typeface="Arial" panose="020B0604020202020204" pitchFamily="34" charset="0"/>
              </a:rPr>
              <a:t>“</a:t>
            </a:r>
            <a:r>
              <a:rPr lang="zh-CN" altLang="en-US" sz="2600" dirty="0"/>
              <a:t>正在下雨</a:t>
            </a:r>
            <a:r>
              <a:rPr lang="zh-CN" altLang="en-US" sz="2600" dirty="0">
                <a:latin typeface="Arial" panose="020B0604020202020204" pitchFamily="34" charset="0"/>
              </a:rPr>
              <a:t>”</a:t>
            </a:r>
            <a:r>
              <a:rPr lang="zh-CN" altLang="en-US" sz="2600" dirty="0"/>
              <a:t>    </a:t>
            </a:r>
            <a:r>
              <a:rPr lang="en-US" altLang="zh-CN" sz="2600" i="1" dirty="0"/>
              <a:t>q</a:t>
            </a:r>
            <a:r>
              <a:rPr lang="en-US" altLang="zh-CN" sz="2600" dirty="0"/>
              <a:t>=</a:t>
            </a:r>
            <a:r>
              <a:rPr lang="en-US" altLang="zh-CN" sz="2600" dirty="0">
                <a:latin typeface="Arial" panose="020B0604020202020204" pitchFamily="34" charset="0"/>
              </a:rPr>
              <a:t>“</a:t>
            </a:r>
            <a:r>
              <a:rPr lang="zh-CN" altLang="en-US" sz="2600" dirty="0"/>
              <a:t>太阳很好</a:t>
            </a:r>
            <a:r>
              <a:rPr lang="zh-CN" altLang="en-US" sz="2600" dirty="0">
                <a:latin typeface="Arial" panose="020B0604020202020204" pitchFamily="34" charset="0"/>
              </a:rPr>
              <a:t>”</a:t>
            </a:r>
            <a:r>
              <a:rPr lang="zh-CN" altLang="en-US" sz="2600" dirty="0"/>
              <a:t>   </a:t>
            </a:r>
            <a:r>
              <a:rPr lang="en-US" altLang="zh-CN" sz="2600" i="1" dirty="0"/>
              <a:t>r</a:t>
            </a:r>
            <a:r>
              <a:rPr lang="en-US" altLang="zh-CN" sz="2600" dirty="0"/>
              <a:t>=</a:t>
            </a:r>
            <a:r>
              <a:rPr lang="en-US" altLang="zh-CN" sz="2600" dirty="0">
                <a:latin typeface="Arial" panose="020B0604020202020204" pitchFamily="34" charset="0"/>
              </a:rPr>
              <a:t>“</a:t>
            </a:r>
            <a:r>
              <a:rPr lang="zh-CN" altLang="en-US" sz="2600" dirty="0"/>
              <a:t>天空中有乌云</a:t>
            </a:r>
            <a:r>
              <a:rPr lang="zh-CN" altLang="en-US" sz="2600" dirty="0">
                <a:latin typeface="Arial" panose="020B0604020202020204" pitchFamily="34" charset="0"/>
              </a:rPr>
              <a:t>”</a:t>
            </a:r>
            <a:endParaRPr lang="zh-CN" altLang="en-US" sz="2600" dirty="0"/>
          </a:p>
          <a:p>
            <a:pPr eaLnBrk="1" hangingPunct="1">
              <a:spcBef>
                <a:spcPct val="0"/>
              </a:spcBef>
              <a:buFont typeface="Wingdings" pitchFamily="2" charset="2"/>
              <a:buNone/>
            </a:pPr>
            <a:r>
              <a:rPr lang="zh-CN" altLang="en-US" sz="2600" dirty="0"/>
              <a:t>把下列命题符号化</a:t>
            </a:r>
          </a:p>
          <a:p>
            <a:pPr eaLnBrk="1" hangingPunct="1">
              <a:spcBef>
                <a:spcPct val="0"/>
              </a:spcBef>
              <a:buFont typeface="Wingdings" pitchFamily="2" charset="2"/>
              <a:buNone/>
            </a:pPr>
            <a:r>
              <a:rPr lang="en-US" altLang="zh-CN" sz="2600" dirty="0"/>
              <a:t>(</a:t>
            </a:r>
            <a:r>
              <a:rPr lang="en-US" altLang="zh-CN" sz="2600" i="1" dirty="0"/>
              <a:t>a</a:t>
            </a:r>
            <a:r>
              <a:rPr lang="en-US" altLang="zh-CN" sz="2600" dirty="0"/>
              <a:t>) </a:t>
            </a:r>
            <a:r>
              <a:rPr lang="zh-CN" altLang="en-US" sz="2600" dirty="0"/>
              <a:t>虽然正在下雨，但太阳很好</a:t>
            </a:r>
          </a:p>
          <a:p>
            <a:pPr eaLnBrk="1" hangingPunct="1">
              <a:spcBef>
                <a:spcPct val="0"/>
              </a:spcBef>
              <a:buFont typeface="Wingdings" pitchFamily="2" charset="2"/>
              <a:buNone/>
            </a:pPr>
            <a:r>
              <a:rPr lang="en-US" altLang="zh-CN" sz="2600" dirty="0"/>
              <a:t>(</a:t>
            </a:r>
            <a:r>
              <a:rPr lang="en-US" altLang="zh-CN" sz="2600" i="1" dirty="0"/>
              <a:t>b</a:t>
            </a:r>
            <a:r>
              <a:rPr lang="en-US" altLang="zh-CN" sz="2600" dirty="0"/>
              <a:t>) </a:t>
            </a:r>
            <a:r>
              <a:rPr lang="zh-CN" altLang="en-US" sz="2600" dirty="0"/>
              <a:t>如果正在下雨，那么天空中有乌云</a:t>
            </a:r>
          </a:p>
          <a:p>
            <a:pPr eaLnBrk="1" hangingPunct="1">
              <a:spcBef>
                <a:spcPct val="0"/>
              </a:spcBef>
              <a:buFont typeface="Wingdings" pitchFamily="2" charset="2"/>
              <a:buNone/>
            </a:pPr>
            <a:r>
              <a:rPr lang="en-US" altLang="zh-CN" sz="2600" dirty="0"/>
              <a:t>(</a:t>
            </a:r>
            <a:r>
              <a:rPr lang="en-US" altLang="zh-CN" sz="2600" i="1" dirty="0"/>
              <a:t>c</a:t>
            </a:r>
            <a:r>
              <a:rPr lang="en-US" altLang="zh-CN" sz="2600" dirty="0"/>
              <a:t>) </a:t>
            </a:r>
            <a:r>
              <a:rPr lang="zh-CN" altLang="en-US" sz="2600" dirty="0"/>
              <a:t>只要正在下雨，天空中就有乌云</a:t>
            </a:r>
          </a:p>
          <a:p>
            <a:pPr eaLnBrk="1" hangingPunct="1">
              <a:spcBef>
                <a:spcPct val="0"/>
              </a:spcBef>
              <a:buFont typeface="Wingdings" pitchFamily="2" charset="2"/>
              <a:buNone/>
            </a:pPr>
            <a:r>
              <a:rPr lang="en-US" altLang="zh-CN" sz="2600" dirty="0"/>
              <a:t>(</a:t>
            </a:r>
            <a:r>
              <a:rPr lang="en-US" altLang="zh-CN" sz="2600" i="1" dirty="0"/>
              <a:t>d</a:t>
            </a:r>
            <a:r>
              <a:rPr lang="en-US" altLang="zh-CN" sz="2600" dirty="0"/>
              <a:t>)</a:t>
            </a:r>
            <a:r>
              <a:rPr lang="zh-CN" altLang="en-US" sz="2600" dirty="0"/>
              <a:t>太阳很好当且仅当不下雨</a:t>
            </a:r>
          </a:p>
          <a:p>
            <a:pPr eaLnBrk="1" hangingPunct="1">
              <a:spcBef>
                <a:spcPct val="0"/>
              </a:spcBef>
              <a:buFont typeface="Wingdings" pitchFamily="2" charset="2"/>
              <a:buNone/>
            </a:pPr>
            <a:r>
              <a:rPr lang="zh-CN" altLang="en-US" sz="2600" dirty="0"/>
              <a:t>解   </a:t>
            </a:r>
            <a:r>
              <a:rPr lang="en-US" altLang="zh-CN" sz="2600" dirty="0"/>
              <a:t>(a) </a:t>
            </a:r>
            <a:r>
              <a:rPr lang="en-US" altLang="zh-CN" sz="2600" i="1" dirty="0" err="1"/>
              <a:t>p</a:t>
            </a:r>
            <a:r>
              <a:rPr lang="en-US" altLang="zh-CN" sz="2600" dirty="0" err="1">
                <a:sym typeface="Symbol" pitchFamily="2" charset="2"/>
              </a:rPr>
              <a:t></a:t>
            </a:r>
            <a:r>
              <a:rPr lang="en-US" altLang="zh-CN" sz="2600" i="1" dirty="0" err="1">
                <a:sym typeface="Symbol" pitchFamily="2" charset="2"/>
              </a:rPr>
              <a:t>q</a:t>
            </a:r>
            <a:r>
              <a:rPr lang="en-US" altLang="zh-CN" sz="2600" dirty="0">
                <a:sym typeface="Symbol" pitchFamily="2" charset="2"/>
              </a:rPr>
              <a:t> </a:t>
            </a:r>
          </a:p>
          <a:p>
            <a:pPr eaLnBrk="1" hangingPunct="1">
              <a:spcBef>
                <a:spcPct val="0"/>
              </a:spcBef>
              <a:buFont typeface="Wingdings" pitchFamily="2" charset="2"/>
              <a:buNone/>
            </a:pPr>
            <a:r>
              <a:rPr lang="en-US" altLang="zh-CN" sz="2600" dirty="0">
                <a:sym typeface="Symbol" pitchFamily="2" charset="2"/>
              </a:rPr>
              <a:t>       (b) </a:t>
            </a:r>
            <a:r>
              <a:rPr lang="en-US" altLang="zh-CN" sz="2600" i="1" dirty="0" err="1"/>
              <a:t>p</a:t>
            </a:r>
            <a:r>
              <a:rPr lang="en-US" altLang="en-US" sz="2600" dirty="0" err="1"/>
              <a:t>→</a:t>
            </a:r>
            <a:r>
              <a:rPr lang="en-US" altLang="zh-CN" sz="2600" i="1" dirty="0" err="1"/>
              <a:t>r</a:t>
            </a:r>
            <a:endParaRPr lang="en-US" altLang="zh-CN" sz="2600" i="1" dirty="0"/>
          </a:p>
          <a:p>
            <a:pPr eaLnBrk="1" hangingPunct="1">
              <a:spcBef>
                <a:spcPct val="0"/>
              </a:spcBef>
              <a:buFont typeface="Wingdings" pitchFamily="2" charset="2"/>
              <a:buNone/>
            </a:pPr>
            <a:r>
              <a:rPr lang="en-US" altLang="zh-CN" sz="2600" dirty="0"/>
              <a:t>       (c) </a:t>
            </a:r>
            <a:r>
              <a:rPr lang="en-US" altLang="zh-CN" sz="2600" i="1" dirty="0" err="1"/>
              <a:t>p</a:t>
            </a:r>
            <a:r>
              <a:rPr lang="en-US" altLang="en-US" sz="2600" dirty="0" err="1"/>
              <a:t>→</a:t>
            </a:r>
            <a:r>
              <a:rPr lang="en-US" altLang="zh-CN" sz="2600" i="1" dirty="0" err="1"/>
              <a:t>r</a:t>
            </a:r>
            <a:endParaRPr lang="en-US" altLang="zh-CN" sz="2600" i="1" dirty="0"/>
          </a:p>
          <a:p>
            <a:pPr eaLnBrk="1" hangingPunct="1">
              <a:spcBef>
                <a:spcPct val="0"/>
              </a:spcBef>
              <a:buFont typeface="Wingdings" pitchFamily="2" charset="2"/>
              <a:buNone/>
            </a:pPr>
            <a:r>
              <a:rPr lang="en-US" altLang="zh-CN" sz="2600" dirty="0"/>
              <a:t>       (d) </a:t>
            </a:r>
            <a:r>
              <a:rPr lang="en-US" altLang="zh-CN" sz="2600" i="1" dirty="0">
                <a:sym typeface="Symbol" pitchFamily="2" charset="2"/>
              </a:rPr>
              <a:t>q </a:t>
            </a:r>
            <a:r>
              <a:rPr lang="en-US" altLang="zh-CN" sz="2600" dirty="0"/>
              <a:t>⇄ </a:t>
            </a:r>
            <a:r>
              <a:rPr lang="en-US" altLang="zh-CN" sz="2600" dirty="0">
                <a:sym typeface="Symbol" pitchFamily="2" charset="2"/>
              </a:rPr>
              <a:t></a:t>
            </a:r>
            <a:r>
              <a:rPr lang="en-US" altLang="zh-CN" sz="2600" i="1" dirty="0"/>
              <a:t>p</a:t>
            </a:r>
          </a:p>
        </p:txBody>
      </p:sp>
      <p:sp>
        <p:nvSpPr>
          <p:cNvPr id="92164" name="幻灯片编号占位符 3">
            <a:extLst>
              <a:ext uri="{FF2B5EF4-FFF2-40B4-BE49-F238E27FC236}">
                <a16:creationId xmlns:a16="http://schemas.microsoft.com/office/drawing/2014/main" id="{70905168-2B3B-5544-A3AD-91006CF428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8E69813C-8BCE-9444-B1A2-9C5B6D590AB7}" type="slidenum">
              <a:rPr lang="en-US" altLang="zh-CN" sz="1400" b="0" smtClean="0">
                <a:ea typeface="宋体" panose="02010600030101010101" pitchFamily="2" charset="-122"/>
              </a:rPr>
              <a:pPr>
                <a:lnSpc>
                  <a:spcPct val="100000"/>
                </a:lnSpc>
                <a:spcBef>
                  <a:spcPct val="0"/>
                </a:spcBef>
                <a:buClrTx/>
                <a:buSzTx/>
                <a:buFontTx/>
                <a:buNone/>
              </a:pPr>
              <a:t>78</a:t>
            </a:fld>
            <a:endParaRPr lang="en-US" altLang="zh-CN" sz="1400" b="0">
              <a:ea typeface="宋体" panose="02010600030101010101" pitchFamily="2" charset="-122"/>
            </a:endParaRPr>
          </a:p>
        </p:txBody>
      </p:sp>
    </p:spTree>
    <p:extLst>
      <p:ext uri="{BB962C8B-B14F-4D97-AF65-F5344CB8AC3E}">
        <p14:creationId xmlns:p14="http://schemas.microsoft.com/office/powerpoint/2010/main" val="31901285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66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166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16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11184CD-6CF8-6741-AF95-788C63A8EDA9}"/>
              </a:ext>
            </a:extLst>
          </p:cNvPr>
          <p:cNvSpPr>
            <a:spLocks noGrp="1" noRot="1" noChangeArrowheads="1"/>
          </p:cNvSpPr>
          <p:nvPr>
            <p:ph type="title"/>
          </p:nvPr>
        </p:nvSpPr>
        <p:spPr/>
        <p:txBody>
          <a:bodyPr/>
          <a:lstStyle/>
          <a:p>
            <a:pPr eaLnBrk="1" hangingPunct="1"/>
            <a:r>
              <a:rPr lang="zh-CN" altLang="en-US" dirty="0"/>
              <a:t>实例分析</a:t>
            </a:r>
            <a:r>
              <a:rPr lang="en-US" altLang="zh-CN" dirty="0"/>
              <a:t>-</a:t>
            </a:r>
            <a:r>
              <a:rPr lang="zh-CN" altLang="en-US" dirty="0"/>
              <a:t>例题</a:t>
            </a:r>
            <a:r>
              <a:rPr lang="en-US" altLang="zh-CN" dirty="0"/>
              <a:t>3</a:t>
            </a:r>
            <a:endParaRPr lang="zh-CN" altLang="en-US" dirty="0"/>
          </a:p>
        </p:txBody>
      </p:sp>
      <p:sp>
        <p:nvSpPr>
          <p:cNvPr id="93187" name="Rectangle 3">
            <a:extLst>
              <a:ext uri="{FF2B5EF4-FFF2-40B4-BE49-F238E27FC236}">
                <a16:creationId xmlns:a16="http://schemas.microsoft.com/office/drawing/2014/main" id="{A61F016B-8D00-7649-BCBD-B69285AAAC60}"/>
              </a:ext>
            </a:extLst>
          </p:cNvPr>
          <p:cNvSpPr>
            <a:spLocks noGrp="1" noChangeArrowheads="1"/>
          </p:cNvSpPr>
          <p:nvPr>
            <p:ph idx="1"/>
          </p:nvPr>
        </p:nvSpPr>
        <p:spPr>
          <a:xfrm>
            <a:off x="395288" y="1412875"/>
            <a:ext cx="8137525" cy="5472113"/>
          </a:xfrm>
        </p:spPr>
        <p:txBody>
          <a:bodyPr/>
          <a:lstStyle/>
          <a:p>
            <a:pPr eaLnBrk="1" hangingPunct="1">
              <a:spcBef>
                <a:spcPct val="0"/>
              </a:spcBef>
              <a:buFont typeface="Wingdings" pitchFamily="2" charset="2"/>
              <a:buNone/>
            </a:pPr>
            <a:r>
              <a:rPr lang="zh-CN" altLang="en-US" dirty="0"/>
              <a:t>例题</a:t>
            </a:r>
            <a:r>
              <a:rPr lang="en-US" altLang="zh-CN" dirty="0"/>
              <a:t>3 </a:t>
            </a:r>
            <a:r>
              <a:rPr lang="zh-CN" altLang="en-US" dirty="0"/>
              <a:t>符号化下列命题</a:t>
            </a:r>
          </a:p>
          <a:p>
            <a:pPr eaLnBrk="1" hangingPunct="1">
              <a:spcBef>
                <a:spcPct val="0"/>
              </a:spcBef>
              <a:buFont typeface="Wingdings" pitchFamily="2" charset="2"/>
              <a:buNone/>
            </a:pPr>
            <a:r>
              <a:rPr lang="en-US" altLang="zh-CN" dirty="0"/>
              <a:t>(</a:t>
            </a:r>
            <a:r>
              <a:rPr lang="en-US" altLang="zh-CN" i="1" dirty="0"/>
              <a:t>a</a:t>
            </a:r>
            <a:r>
              <a:rPr lang="en-US" altLang="zh-CN" dirty="0"/>
              <a:t>) </a:t>
            </a:r>
            <a:r>
              <a:rPr lang="zh-CN" altLang="en-US" dirty="0"/>
              <a:t>如果你想挨揍，就拿这些蛋糕</a:t>
            </a:r>
          </a:p>
          <a:p>
            <a:pPr eaLnBrk="1" hangingPunct="1">
              <a:spcBef>
                <a:spcPct val="0"/>
              </a:spcBef>
              <a:buFont typeface="Wingdings" pitchFamily="2" charset="2"/>
              <a:buNone/>
            </a:pPr>
            <a:r>
              <a:rPr lang="en-US" altLang="zh-CN" dirty="0"/>
              <a:t>(</a:t>
            </a:r>
            <a:r>
              <a:rPr lang="en-US" altLang="zh-CN" i="1" dirty="0"/>
              <a:t>b</a:t>
            </a:r>
            <a:r>
              <a:rPr lang="en-US" altLang="zh-CN" dirty="0"/>
              <a:t>)  </a:t>
            </a:r>
            <a:r>
              <a:rPr lang="zh-CN" altLang="en-US" dirty="0"/>
              <a:t>只有来客人了，才能拿这些蛋糕</a:t>
            </a:r>
          </a:p>
          <a:p>
            <a:pPr eaLnBrk="1" hangingPunct="1">
              <a:spcBef>
                <a:spcPct val="0"/>
              </a:spcBef>
              <a:buFont typeface="Wingdings" pitchFamily="2" charset="2"/>
              <a:buNone/>
            </a:pPr>
            <a:r>
              <a:rPr lang="en-US" altLang="zh-CN" dirty="0"/>
              <a:t>(</a:t>
            </a:r>
            <a:r>
              <a:rPr lang="en-US" altLang="zh-CN" i="1" dirty="0"/>
              <a:t>c</a:t>
            </a:r>
            <a:r>
              <a:rPr lang="en-US" altLang="zh-CN" dirty="0"/>
              <a:t>) </a:t>
            </a:r>
            <a:r>
              <a:rPr lang="zh-CN" altLang="en-US" dirty="0"/>
              <a:t>你离开，否则我放狗了</a:t>
            </a:r>
          </a:p>
          <a:p>
            <a:pPr eaLnBrk="1" hangingPunct="1">
              <a:spcBef>
                <a:spcPct val="0"/>
              </a:spcBef>
              <a:buFont typeface="Wingdings" pitchFamily="2" charset="2"/>
              <a:buNone/>
            </a:pPr>
            <a:r>
              <a:rPr lang="en-US" altLang="zh-CN" dirty="0"/>
              <a:t>(</a:t>
            </a:r>
            <a:r>
              <a:rPr lang="en-US" altLang="zh-CN" i="1" dirty="0"/>
              <a:t>d</a:t>
            </a:r>
            <a:r>
              <a:rPr lang="en-US" altLang="zh-CN" dirty="0"/>
              <a:t>) </a:t>
            </a:r>
            <a:r>
              <a:rPr lang="zh-CN" altLang="en-US" dirty="0"/>
              <a:t>我走，除非你停下来</a:t>
            </a:r>
          </a:p>
          <a:p>
            <a:pPr eaLnBrk="1" hangingPunct="1">
              <a:spcBef>
                <a:spcPct val="0"/>
              </a:spcBef>
              <a:buFont typeface="Wingdings" pitchFamily="2" charset="2"/>
              <a:buNone/>
            </a:pPr>
            <a:r>
              <a:rPr lang="en-US" altLang="zh-CN" dirty="0"/>
              <a:t>(</a:t>
            </a:r>
            <a:r>
              <a:rPr lang="en-US" altLang="zh-CN" i="1" dirty="0"/>
              <a:t>e</a:t>
            </a:r>
            <a:r>
              <a:rPr lang="en-US" altLang="zh-CN" dirty="0"/>
              <a:t>) </a:t>
            </a:r>
            <a:r>
              <a:rPr lang="zh-CN" altLang="en-US" dirty="0"/>
              <a:t>仅当他努力学习，他才能通过考试</a:t>
            </a:r>
          </a:p>
        </p:txBody>
      </p:sp>
      <p:sp>
        <p:nvSpPr>
          <p:cNvPr id="93188" name="幻灯片编号占位符 3">
            <a:extLst>
              <a:ext uri="{FF2B5EF4-FFF2-40B4-BE49-F238E27FC236}">
                <a16:creationId xmlns:a16="http://schemas.microsoft.com/office/drawing/2014/main" id="{350EEF99-C618-DC45-8C47-8FCA04FEBD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3E44FABF-FC6E-0149-806C-AC1A7E2BE37C}" type="slidenum">
              <a:rPr lang="en-US" altLang="zh-CN" sz="1400" b="0" smtClean="0">
                <a:ea typeface="宋体" panose="02010600030101010101" pitchFamily="2" charset="-122"/>
              </a:rPr>
              <a:pPr>
                <a:lnSpc>
                  <a:spcPct val="100000"/>
                </a:lnSpc>
                <a:spcBef>
                  <a:spcPct val="0"/>
                </a:spcBef>
                <a:buClrTx/>
                <a:buSzTx/>
                <a:buFontTx/>
                <a:buNone/>
              </a:pPr>
              <a:t>79</a:t>
            </a:fld>
            <a:endParaRPr lang="en-US" altLang="zh-CN" sz="1400" b="0">
              <a:ea typeface="宋体" panose="02010600030101010101" pitchFamily="2" charset="-122"/>
            </a:endParaRPr>
          </a:p>
        </p:txBody>
      </p:sp>
    </p:spTree>
    <p:extLst>
      <p:ext uri="{BB962C8B-B14F-4D97-AF65-F5344CB8AC3E}">
        <p14:creationId xmlns:p14="http://schemas.microsoft.com/office/powerpoint/2010/main" val="350237382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9310B5-0882-7E45-AC7D-9CF8F346ECF8}"/>
              </a:ext>
            </a:extLst>
          </p:cNvPr>
          <p:cNvSpPr>
            <a:spLocks noGrp="1" noRot="1" noChangeArrowheads="1"/>
          </p:cNvSpPr>
          <p:nvPr>
            <p:ph type="title"/>
          </p:nvPr>
        </p:nvSpPr>
        <p:spPr/>
        <p:txBody>
          <a:bodyPr/>
          <a:lstStyle/>
          <a:p>
            <a:pPr eaLnBrk="1" hangingPunct="1"/>
            <a:r>
              <a:rPr lang="zh-CN" altLang="en-US" dirty="0">
                <a:latin typeface="黑体" panose="02010609060101010101" pitchFamily="49" charset="-122"/>
              </a:rPr>
              <a:t>概念</a:t>
            </a:r>
            <a:r>
              <a:rPr lang="en-US" altLang="zh-CN" dirty="0">
                <a:latin typeface="黑体" panose="02010609060101010101" pitchFamily="49" charset="-122"/>
              </a:rPr>
              <a:t>&amp;</a:t>
            </a:r>
            <a:r>
              <a:rPr lang="zh-CN" altLang="en-US" dirty="0">
                <a:latin typeface="黑体" panose="02010609060101010101" pitchFamily="49" charset="-122"/>
              </a:rPr>
              <a:t>判断</a:t>
            </a:r>
            <a:r>
              <a:rPr lang="en-US" altLang="zh-CN" dirty="0">
                <a:latin typeface="黑体" panose="02010609060101010101" pitchFamily="49" charset="-122"/>
              </a:rPr>
              <a:t>&amp;</a:t>
            </a:r>
            <a:r>
              <a:rPr lang="zh-CN" altLang="en-US" dirty="0">
                <a:latin typeface="黑体" panose="02010609060101010101" pitchFamily="49" charset="-122"/>
              </a:rPr>
              <a:t>推理</a:t>
            </a:r>
          </a:p>
        </p:txBody>
      </p:sp>
      <p:sp>
        <p:nvSpPr>
          <p:cNvPr id="22531" name="Rectangle 3">
            <a:extLst>
              <a:ext uri="{FF2B5EF4-FFF2-40B4-BE49-F238E27FC236}">
                <a16:creationId xmlns:a16="http://schemas.microsoft.com/office/drawing/2014/main" id="{47B436E4-2529-694F-A50E-9983A218525E}"/>
              </a:ext>
            </a:extLst>
          </p:cNvPr>
          <p:cNvSpPr>
            <a:spLocks noGrp="1" noChangeArrowheads="1"/>
          </p:cNvSpPr>
          <p:nvPr>
            <p:ph idx="1"/>
          </p:nvPr>
        </p:nvSpPr>
        <p:spPr/>
        <p:txBody>
          <a:bodyPr/>
          <a:lstStyle/>
          <a:p>
            <a:pPr marL="0" indent="0" eaLnBrk="1" hangingPunct="1">
              <a:buFont typeface="Wingdings" pitchFamily="2" charset="2"/>
              <a:buNone/>
            </a:pPr>
            <a:r>
              <a:rPr lang="zh-CN" altLang="en-US" dirty="0"/>
              <a:t>思维的形式结构包括了</a:t>
            </a:r>
            <a:r>
              <a:rPr lang="zh-CN" altLang="en-US" dirty="0">
                <a:solidFill>
                  <a:schemeClr val="tx2"/>
                </a:solidFill>
              </a:rPr>
              <a:t>概念</a:t>
            </a:r>
            <a:r>
              <a:rPr lang="zh-CN" altLang="en-US" dirty="0"/>
              <a:t>、</a:t>
            </a:r>
            <a:r>
              <a:rPr lang="zh-CN" altLang="en-US" dirty="0">
                <a:solidFill>
                  <a:schemeClr val="tx2"/>
                </a:solidFill>
              </a:rPr>
              <a:t>判断</a:t>
            </a:r>
            <a:r>
              <a:rPr lang="zh-CN" altLang="en-US" dirty="0"/>
              <a:t>和</a:t>
            </a:r>
            <a:r>
              <a:rPr lang="zh-CN" altLang="en-US" dirty="0">
                <a:solidFill>
                  <a:schemeClr val="tx2"/>
                </a:solidFill>
              </a:rPr>
              <a:t>推理</a:t>
            </a:r>
            <a:r>
              <a:rPr lang="zh-CN" altLang="en-US" dirty="0"/>
              <a:t>之间的结构和联系。</a:t>
            </a:r>
            <a:endParaRPr lang="en-US" altLang="zh-CN" dirty="0"/>
          </a:p>
          <a:p>
            <a:pPr marL="0" indent="0" eaLnBrk="1" hangingPunct="1">
              <a:buFont typeface="Wingdings" pitchFamily="2" charset="2"/>
              <a:buNone/>
            </a:pPr>
            <a:r>
              <a:rPr lang="zh-CN" altLang="en-US" dirty="0">
                <a:solidFill>
                  <a:schemeClr val="tx2"/>
                </a:solidFill>
              </a:rPr>
              <a:t>概念</a:t>
            </a:r>
            <a:r>
              <a:rPr lang="zh-CN" altLang="en-US" dirty="0"/>
              <a:t>是思维的基本单位。</a:t>
            </a:r>
          </a:p>
          <a:p>
            <a:pPr marL="0" indent="0" eaLnBrk="1" hangingPunct="1">
              <a:buFont typeface="Wingdings" pitchFamily="2" charset="2"/>
              <a:buNone/>
            </a:pPr>
            <a:r>
              <a:rPr lang="zh-CN" altLang="en-US" dirty="0"/>
              <a:t>通过概念对事物是否具有某种属性进行肯定或否定的回答，这就是</a:t>
            </a:r>
            <a:r>
              <a:rPr lang="zh-CN" altLang="en-US" dirty="0">
                <a:solidFill>
                  <a:schemeClr val="tx2"/>
                </a:solidFill>
              </a:rPr>
              <a:t>判断。</a:t>
            </a:r>
            <a:endParaRPr lang="zh-CN" altLang="en-US" dirty="0"/>
          </a:p>
          <a:p>
            <a:pPr marL="0" indent="0" eaLnBrk="1" hangingPunct="1">
              <a:buFont typeface="Wingdings" pitchFamily="2" charset="2"/>
              <a:buNone/>
            </a:pPr>
            <a:r>
              <a:rPr lang="zh-CN" altLang="en-US" dirty="0"/>
              <a:t>由一个或几个判断推出另一判断的思维形式，就是</a:t>
            </a:r>
            <a:r>
              <a:rPr lang="zh-CN" altLang="en-US" dirty="0">
                <a:solidFill>
                  <a:schemeClr val="tx2"/>
                </a:solidFill>
              </a:rPr>
              <a:t>推理</a:t>
            </a:r>
            <a:r>
              <a:rPr lang="zh-CN" altLang="en-US" dirty="0"/>
              <a:t>。</a:t>
            </a:r>
          </a:p>
        </p:txBody>
      </p:sp>
      <p:sp>
        <p:nvSpPr>
          <p:cNvPr id="22532" name="幻灯片编号占位符 3">
            <a:extLst>
              <a:ext uri="{FF2B5EF4-FFF2-40B4-BE49-F238E27FC236}">
                <a16:creationId xmlns:a16="http://schemas.microsoft.com/office/drawing/2014/main" id="{2A594878-6AFE-D645-8849-047F7B481F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E4C5C10D-36D6-9641-B323-43D9D06F93DC}" type="slidenum">
              <a:rPr lang="en-US" altLang="zh-CN" sz="1400" b="0" smtClean="0">
                <a:ea typeface="宋体" panose="02010600030101010101" pitchFamily="2" charset="-122"/>
              </a:rPr>
              <a:pPr>
                <a:lnSpc>
                  <a:spcPct val="100000"/>
                </a:lnSpc>
                <a:spcBef>
                  <a:spcPct val="0"/>
                </a:spcBef>
                <a:buClrTx/>
                <a:buSzTx/>
                <a:buFontTx/>
                <a:buNone/>
              </a:pPr>
              <a:t>8</a:t>
            </a:fld>
            <a:endParaRPr lang="en-US" altLang="zh-CN" sz="1400" b="0">
              <a:ea typeface="宋体" panose="02010600030101010101" pitchFamily="2" charset="-122"/>
            </a:endParaRPr>
          </a:p>
        </p:txBody>
      </p:sp>
    </p:spTree>
    <p:extLst>
      <p:ext uri="{BB962C8B-B14F-4D97-AF65-F5344CB8AC3E}">
        <p14:creationId xmlns:p14="http://schemas.microsoft.com/office/powerpoint/2010/main" val="3452659422"/>
      </p:ext>
    </p:extLst>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11184CD-6CF8-6741-AF95-788C63A8EDA9}"/>
              </a:ext>
            </a:extLst>
          </p:cNvPr>
          <p:cNvSpPr>
            <a:spLocks noGrp="1" noRot="1" noChangeArrowheads="1"/>
          </p:cNvSpPr>
          <p:nvPr>
            <p:ph type="title"/>
          </p:nvPr>
        </p:nvSpPr>
        <p:spPr/>
        <p:txBody>
          <a:bodyPr/>
          <a:lstStyle/>
          <a:p>
            <a:pPr eaLnBrk="1" hangingPunct="1"/>
            <a:r>
              <a:rPr lang="zh-CN" altLang="en-US" dirty="0"/>
              <a:t>实例分析</a:t>
            </a:r>
            <a:r>
              <a:rPr lang="en-US" altLang="zh-CN" dirty="0"/>
              <a:t>-</a:t>
            </a:r>
            <a:r>
              <a:rPr lang="zh-CN" altLang="en-US" dirty="0"/>
              <a:t>例题</a:t>
            </a:r>
            <a:r>
              <a:rPr lang="en-US" altLang="zh-CN" dirty="0"/>
              <a:t>3</a:t>
            </a:r>
            <a:endParaRPr lang="zh-CN" altLang="en-US" dirty="0"/>
          </a:p>
        </p:txBody>
      </p:sp>
      <p:sp>
        <p:nvSpPr>
          <p:cNvPr id="93187" name="Rectangle 3">
            <a:extLst>
              <a:ext uri="{FF2B5EF4-FFF2-40B4-BE49-F238E27FC236}">
                <a16:creationId xmlns:a16="http://schemas.microsoft.com/office/drawing/2014/main" id="{A61F016B-8D00-7649-BCBD-B69285AAAC60}"/>
              </a:ext>
            </a:extLst>
          </p:cNvPr>
          <p:cNvSpPr>
            <a:spLocks noGrp="1" noChangeArrowheads="1"/>
          </p:cNvSpPr>
          <p:nvPr>
            <p:ph idx="1"/>
          </p:nvPr>
        </p:nvSpPr>
        <p:spPr>
          <a:xfrm>
            <a:off x="395288" y="1412875"/>
            <a:ext cx="8137525" cy="5472113"/>
          </a:xfrm>
        </p:spPr>
        <p:txBody>
          <a:bodyPr/>
          <a:lstStyle/>
          <a:p>
            <a:pPr eaLnBrk="1" hangingPunct="1">
              <a:spcBef>
                <a:spcPct val="0"/>
              </a:spcBef>
              <a:buFont typeface="Wingdings" pitchFamily="2" charset="2"/>
              <a:buNone/>
            </a:pPr>
            <a:r>
              <a:rPr lang="zh-CN" altLang="en-US" sz="2600" dirty="0"/>
              <a:t>解 设 </a:t>
            </a:r>
            <a:r>
              <a:rPr lang="en-US" altLang="zh-CN" sz="2600" i="1" dirty="0"/>
              <a:t>p</a:t>
            </a:r>
            <a:r>
              <a:rPr lang="zh-CN" altLang="en-US" sz="2600" dirty="0"/>
              <a:t>：</a:t>
            </a:r>
            <a:r>
              <a:rPr lang="en-US" altLang="zh-CN" sz="2600" dirty="0">
                <a:latin typeface="Arial" panose="020B0604020202020204" pitchFamily="34" charset="0"/>
              </a:rPr>
              <a:t>“</a:t>
            </a:r>
            <a:r>
              <a:rPr lang="zh-CN" altLang="en-US" sz="2600" dirty="0"/>
              <a:t>你想挨揍</a:t>
            </a:r>
            <a:r>
              <a:rPr lang="zh-CN" altLang="en-US" sz="2600" dirty="0">
                <a:latin typeface="Arial" panose="020B0604020202020204" pitchFamily="34" charset="0"/>
              </a:rPr>
              <a:t>”</a:t>
            </a:r>
            <a:r>
              <a:rPr lang="zh-CN" altLang="en-US" sz="2600" dirty="0"/>
              <a:t>，</a:t>
            </a:r>
            <a:r>
              <a:rPr lang="en-US" altLang="zh-CN" sz="2600" i="1" dirty="0"/>
              <a:t>q</a:t>
            </a:r>
            <a:r>
              <a:rPr lang="zh-CN" altLang="en-US" sz="2600" dirty="0"/>
              <a:t>：</a:t>
            </a:r>
            <a:r>
              <a:rPr lang="en-US" altLang="zh-CN" sz="2600" dirty="0">
                <a:latin typeface="Arial" panose="020B0604020202020204" pitchFamily="34" charset="0"/>
              </a:rPr>
              <a:t>“</a:t>
            </a:r>
            <a:r>
              <a:rPr lang="zh-CN" altLang="en-US" sz="2600" dirty="0"/>
              <a:t>你拿蛋糕</a:t>
            </a:r>
            <a:r>
              <a:rPr lang="zh-CN" altLang="en-US" sz="2600" dirty="0">
                <a:latin typeface="Arial" panose="020B0604020202020204" pitchFamily="34" charset="0"/>
              </a:rPr>
              <a:t>”</a:t>
            </a:r>
            <a:r>
              <a:rPr lang="zh-CN" altLang="en-US" sz="2600" dirty="0"/>
              <a:t>，</a:t>
            </a:r>
            <a:r>
              <a:rPr lang="en-US" altLang="zh-CN" sz="2600" i="1" dirty="0"/>
              <a:t>r</a:t>
            </a:r>
            <a:r>
              <a:rPr lang="zh-CN" altLang="en-US" sz="2600" dirty="0"/>
              <a:t>：</a:t>
            </a:r>
            <a:r>
              <a:rPr lang="en-US" altLang="zh-CN" sz="2600" dirty="0">
                <a:latin typeface="Arial" panose="020B0604020202020204" pitchFamily="34" charset="0"/>
              </a:rPr>
              <a:t>“</a:t>
            </a:r>
            <a:r>
              <a:rPr lang="zh-CN" altLang="en-US" sz="2600" dirty="0"/>
              <a:t>来客人了</a:t>
            </a:r>
            <a:r>
              <a:rPr lang="zh-CN" altLang="en-US" sz="2600" dirty="0">
                <a:latin typeface="Arial" panose="020B0604020202020204" pitchFamily="34" charset="0"/>
              </a:rPr>
              <a:t>”</a:t>
            </a:r>
            <a:endParaRPr lang="zh-CN" altLang="en-US" sz="2600" dirty="0"/>
          </a:p>
          <a:p>
            <a:pPr>
              <a:spcBef>
                <a:spcPct val="0"/>
              </a:spcBef>
              <a:buNone/>
            </a:pPr>
            <a:r>
              <a:rPr lang="zh-CN" altLang="en-US" sz="2600" dirty="0"/>
              <a:t>     </a:t>
            </a:r>
            <a:r>
              <a:rPr lang="en-US" altLang="zh-CN" sz="2600" dirty="0"/>
              <a:t>(</a:t>
            </a:r>
            <a:r>
              <a:rPr lang="en-US" altLang="zh-CN" sz="2600" i="1" dirty="0"/>
              <a:t>a</a:t>
            </a:r>
            <a:r>
              <a:rPr lang="en-US" altLang="zh-CN" sz="2600" dirty="0"/>
              <a:t>) </a:t>
            </a:r>
            <a:r>
              <a:rPr lang="zh-CN" altLang="en-US" sz="2600" dirty="0"/>
              <a:t>如果你想挨揍，就拿这些蛋糕</a:t>
            </a:r>
          </a:p>
          <a:p>
            <a:pPr eaLnBrk="1" hangingPunct="1">
              <a:spcBef>
                <a:spcPct val="0"/>
              </a:spcBef>
              <a:buFont typeface="Wingdings" pitchFamily="2" charset="2"/>
              <a:buNone/>
            </a:pPr>
            <a:r>
              <a:rPr lang="zh-CN" altLang="en-US" sz="2600" i="1" dirty="0"/>
              <a:t>           </a:t>
            </a:r>
            <a:r>
              <a:rPr lang="en-US" altLang="zh-CN" sz="2600" i="1" dirty="0"/>
              <a:t>p</a:t>
            </a:r>
            <a:r>
              <a:rPr lang="en-US" altLang="zh-CN" sz="2600" dirty="0"/>
              <a:t> </a:t>
            </a:r>
            <a:r>
              <a:rPr lang="en-US" altLang="en-US" sz="2600" dirty="0"/>
              <a:t>→</a:t>
            </a:r>
            <a:r>
              <a:rPr lang="en-US" altLang="zh-CN" sz="2600" i="1" dirty="0"/>
              <a:t>q</a:t>
            </a:r>
            <a:r>
              <a:rPr lang="en-US" altLang="zh-CN" sz="2600" dirty="0"/>
              <a:t>              </a:t>
            </a:r>
          </a:p>
          <a:p>
            <a:pPr>
              <a:spcBef>
                <a:spcPct val="0"/>
              </a:spcBef>
              <a:buNone/>
            </a:pPr>
            <a:r>
              <a:rPr lang="en-US" altLang="zh-CN" sz="2600" dirty="0"/>
              <a:t>     </a:t>
            </a:r>
            <a:r>
              <a:rPr lang="en-US" altLang="zh-CN" sz="2400" dirty="0"/>
              <a:t>(</a:t>
            </a:r>
            <a:r>
              <a:rPr lang="en-US" altLang="zh-CN" sz="2400" i="1" dirty="0"/>
              <a:t>b</a:t>
            </a:r>
            <a:r>
              <a:rPr lang="en-US" altLang="zh-CN" sz="2400" dirty="0"/>
              <a:t>)  </a:t>
            </a:r>
            <a:r>
              <a:rPr lang="zh-CN" altLang="en-US" sz="2400" dirty="0"/>
              <a:t>只有来客人了，才能拿这些蛋糕</a:t>
            </a:r>
          </a:p>
          <a:p>
            <a:pPr eaLnBrk="1" hangingPunct="1">
              <a:spcBef>
                <a:spcPct val="0"/>
              </a:spcBef>
              <a:buFont typeface="Wingdings" pitchFamily="2" charset="2"/>
              <a:buNone/>
            </a:pPr>
            <a:r>
              <a:rPr lang="zh-CN" altLang="en-US" sz="2600" dirty="0"/>
              <a:t>         </a:t>
            </a:r>
            <a:r>
              <a:rPr lang="en-US" altLang="zh-CN" sz="2600" dirty="0"/>
              <a:t>  </a:t>
            </a:r>
            <a:r>
              <a:rPr lang="en-US" altLang="zh-CN" sz="2600" i="1" dirty="0"/>
              <a:t>q</a:t>
            </a:r>
            <a:r>
              <a:rPr lang="en-US" altLang="zh-CN" sz="2600" dirty="0"/>
              <a:t> </a:t>
            </a:r>
            <a:r>
              <a:rPr lang="en-US" altLang="en-US" sz="2600" dirty="0"/>
              <a:t>→</a:t>
            </a:r>
            <a:r>
              <a:rPr lang="en-US" altLang="zh-CN" sz="2600" i="1" dirty="0"/>
              <a:t>r</a:t>
            </a:r>
          </a:p>
          <a:p>
            <a:pPr>
              <a:spcBef>
                <a:spcPct val="0"/>
              </a:spcBef>
              <a:buNone/>
            </a:pPr>
            <a:r>
              <a:rPr lang="en-US" altLang="zh-CN" sz="2600" dirty="0"/>
              <a:t>     (</a:t>
            </a:r>
            <a:r>
              <a:rPr lang="en-US" altLang="zh-CN" sz="2600" i="1" dirty="0"/>
              <a:t>c</a:t>
            </a:r>
            <a:r>
              <a:rPr lang="en-US" altLang="zh-CN" sz="2600" dirty="0"/>
              <a:t>)</a:t>
            </a:r>
            <a:r>
              <a:rPr lang="zh-CN" altLang="en-US" sz="2600" dirty="0"/>
              <a:t> </a:t>
            </a:r>
            <a:r>
              <a:rPr lang="zh-CN" altLang="en-US" sz="2400" dirty="0"/>
              <a:t>你离开，否则我放狗了</a:t>
            </a:r>
          </a:p>
          <a:p>
            <a:pPr eaLnBrk="1" hangingPunct="1">
              <a:spcBef>
                <a:spcPct val="0"/>
              </a:spcBef>
              <a:buFont typeface="Wingdings" pitchFamily="2" charset="2"/>
              <a:buNone/>
            </a:pPr>
            <a:r>
              <a:rPr lang="zh-CN" altLang="en-US" sz="2600" dirty="0"/>
              <a:t>         设 </a:t>
            </a:r>
            <a:r>
              <a:rPr lang="en-US" altLang="zh-CN" sz="2600" i="1" dirty="0"/>
              <a:t>p</a:t>
            </a:r>
            <a:r>
              <a:rPr lang="en-US" altLang="zh-CN" sz="2600" dirty="0"/>
              <a:t>=</a:t>
            </a:r>
            <a:r>
              <a:rPr lang="en-US" altLang="zh-CN" sz="2600" dirty="0">
                <a:latin typeface="Arial" panose="020B0604020202020204" pitchFamily="34" charset="0"/>
              </a:rPr>
              <a:t>“</a:t>
            </a:r>
            <a:r>
              <a:rPr lang="zh-CN" altLang="en-US" sz="2600" dirty="0"/>
              <a:t>你离开</a:t>
            </a:r>
            <a:r>
              <a:rPr lang="zh-CN" altLang="en-US" sz="2600" dirty="0">
                <a:latin typeface="Arial" panose="020B0604020202020204" pitchFamily="34" charset="0"/>
              </a:rPr>
              <a:t>”</a:t>
            </a:r>
            <a:r>
              <a:rPr lang="zh-CN" altLang="en-US" sz="2600" dirty="0"/>
              <a:t>，</a:t>
            </a:r>
            <a:r>
              <a:rPr lang="en-US" altLang="zh-CN" sz="2600" i="1" dirty="0"/>
              <a:t>q</a:t>
            </a:r>
            <a:r>
              <a:rPr lang="en-US" altLang="zh-CN" sz="2600" dirty="0"/>
              <a:t>=</a:t>
            </a:r>
            <a:r>
              <a:rPr lang="en-US" altLang="zh-CN" sz="2600" dirty="0">
                <a:latin typeface="Arial" panose="020B0604020202020204" pitchFamily="34" charset="0"/>
              </a:rPr>
              <a:t>“</a:t>
            </a:r>
            <a:r>
              <a:rPr lang="zh-CN" altLang="en-US" sz="2600" dirty="0"/>
              <a:t>我放狗</a:t>
            </a:r>
            <a:r>
              <a:rPr lang="zh-CN" altLang="en-US" sz="2600" dirty="0">
                <a:latin typeface="Arial" panose="020B0604020202020204" pitchFamily="34" charset="0"/>
              </a:rPr>
              <a:t>”</a:t>
            </a:r>
            <a:endParaRPr lang="zh-CN" altLang="en-US" sz="2600" dirty="0"/>
          </a:p>
          <a:p>
            <a:pPr eaLnBrk="1" hangingPunct="1">
              <a:spcBef>
                <a:spcPct val="0"/>
              </a:spcBef>
              <a:buFont typeface="Wingdings" pitchFamily="2" charset="2"/>
              <a:buNone/>
            </a:pPr>
            <a:r>
              <a:rPr lang="zh-CN" altLang="en-US" sz="2600" dirty="0"/>
              <a:t>            </a:t>
            </a:r>
            <a:r>
              <a:rPr lang="zh-CN" altLang="en-US" sz="2600" dirty="0">
                <a:sym typeface="Symbol" pitchFamily="2" charset="2"/>
              </a:rPr>
              <a:t></a:t>
            </a:r>
            <a:r>
              <a:rPr lang="en-US" altLang="zh-CN" sz="2600" i="1" dirty="0" err="1"/>
              <a:t>q</a:t>
            </a:r>
            <a:r>
              <a:rPr lang="en-US" altLang="en-US" sz="2600" dirty="0" err="1"/>
              <a:t>→</a:t>
            </a:r>
            <a:r>
              <a:rPr lang="en-US" altLang="zh-CN" sz="2600" i="1" dirty="0" err="1"/>
              <a:t>p</a:t>
            </a:r>
            <a:r>
              <a:rPr lang="en-US" altLang="zh-CN" sz="2600" dirty="0"/>
              <a:t>  </a:t>
            </a:r>
            <a:r>
              <a:rPr lang="zh-CN" altLang="en-US" sz="2600" dirty="0"/>
              <a:t>或 </a:t>
            </a:r>
            <a:r>
              <a:rPr lang="zh-CN" altLang="en-US" sz="2600" dirty="0">
                <a:sym typeface="Symbol" pitchFamily="2" charset="2"/>
              </a:rPr>
              <a:t></a:t>
            </a:r>
            <a:r>
              <a:rPr lang="en-US" altLang="zh-CN" sz="2600" i="1" dirty="0"/>
              <a:t>p</a:t>
            </a:r>
            <a:r>
              <a:rPr lang="en-US" altLang="zh-CN" sz="2600" dirty="0"/>
              <a:t> </a:t>
            </a:r>
            <a:r>
              <a:rPr lang="en-US" altLang="en-US" sz="2600" dirty="0"/>
              <a:t>→</a:t>
            </a:r>
            <a:r>
              <a:rPr lang="en-US" altLang="zh-CN" sz="2600" i="1" dirty="0"/>
              <a:t>q</a:t>
            </a:r>
          </a:p>
        </p:txBody>
      </p:sp>
      <p:sp>
        <p:nvSpPr>
          <p:cNvPr id="93188" name="幻灯片编号占位符 3">
            <a:extLst>
              <a:ext uri="{FF2B5EF4-FFF2-40B4-BE49-F238E27FC236}">
                <a16:creationId xmlns:a16="http://schemas.microsoft.com/office/drawing/2014/main" id="{350EEF99-C618-DC45-8C47-8FCA04FEBD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3E44FABF-FC6E-0149-806C-AC1A7E2BE37C}" type="slidenum">
              <a:rPr lang="en-US" altLang="zh-CN" sz="1400" b="0" smtClean="0">
                <a:ea typeface="宋体" panose="02010600030101010101" pitchFamily="2" charset="-122"/>
              </a:rPr>
              <a:pPr>
                <a:lnSpc>
                  <a:spcPct val="100000"/>
                </a:lnSpc>
                <a:spcBef>
                  <a:spcPct val="0"/>
                </a:spcBef>
                <a:buClrTx/>
                <a:buSzTx/>
                <a:buFontTx/>
                <a:buNone/>
              </a:pPr>
              <a:t>80</a:t>
            </a:fld>
            <a:endParaRPr lang="en-US" altLang="zh-CN" sz="1400" b="0">
              <a:ea typeface="宋体" panose="02010600030101010101" pitchFamily="2" charset="-122"/>
            </a:endParaRPr>
          </a:p>
        </p:txBody>
      </p:sp>
    </p:spTree>
    <p:extLst>
      <p:ext uri="{BB962C8B-B14F-4D97-AF65-F5344CB8AC3E}">
        <p14:creationId xmlns:p14="http://schemas.microsoft.com/office/powerpoint/2010/main" val="707938541"/>
      </p:ext>
    </p:extLst>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4C1A701-E5E5-4440-B22E-F6A0104DAA48}"/>
              </a:ext>
            </a:extLst>
          </p:cNvPr>
          <p:cNvSpPr>
            <a:spLocks noGrp="1" noRot="1" noChangeArrowheads="1"/>
          </p:cNvSpPr>
          <p:nvPr>
            <p:ph type="title"/>
          </p:nvPr>
        </p:nvSpPr>
        <p:spPr/>
        <p:txBody>
          <a:bodyPr/>
          <a:lstStyle/>
          <a:p>
            <a:pPr eaLnBrk="1" hangingPunct="1"/>
            <a:r>
              <a:rPr lang="zh-CN" altLang="en-US" dirty="0"/>
              <a:t>实例分析</a:t>
            </a:r>
            <a:r>
              <a:rPr lang="en-US" altLang="zh-CN" dirty="0"/>
              <a:t>-</a:t>
            </a:r>
            <a:r>
              <a:rPr lang="zh-CN" altLang="en-US" dirty="0"/>
              <a:t>例题</a:t>
            </a:r>
            <a:r>
              <a:rPr lang="en-US" altLang="zh-CN" dirty="0"/>
              <a:t>3</a:t>
            </a:r>
            <a:endParaRPr lang="zh-CN" altLang="en-US" dirty="0"/>
          </a:p>
        </p:txBody>
      </p:sp>
      <p:sp>
        <p:nvSpPr>
          <p:cNvPr id="94211" name="Rectangle 3">
            <a:extLst>
              <a:ext uri="{FF2B5EF4-FFF2-40B4-BE49-F238E27FC236}">
                <a16:creationId xmlns:a16="http://schemas.microsoft.com/office/drawing/2014/main" id="{253C2FF9-2888-FB4A-B768-33CD4A3E08B8}"/>
              </a:ext>
            </a:extLst>
          </p:cNvPr>
          <p:cNvSpPr>
            <a:spLocks noGrp="1" noChangeArrowheads="1"/>
          </p:cNvSpPr>
          <p:nvPr>
            <p:ph idx="1"/>
          </p:nvPr>
        </p:nvSpPr>
        <p:spPr/>
        <p:txBody>
          <a:bodyPr/>
          <a:lstStyle/>
          <a:p>
            <a:pPr eaLnBrk="1" hangingPunct="1">
              <a:buFont typeface="Wingdings" pitchFamily="2" charset="2"/>
              <a:buNone/>
            </a:pPr>
            <a:r>
              <a:rPr lang="en-US" altLang="zh-CN" dirty="0"/>
              <a:t>   (</a:t>
            </a:r>
            <a:r>
              <a:rPr lang="en-US" altLang="zh-CN" i="1" dirty="0"/>
              <a:t>d</a:t>
            </a:r>
            <a:r>
              <a:rPr lang="en-US" altLang="zh-CN" dirty="0"/>
              <a:t>) </a:t>
            </a:r>
            <a:r>
              <a:rPr lang="zh-CN" altLang="en-US" dirty="0"/>
              <a:t>我走，除非你停下来</a:t>
            </a:r>
          </a:p>
          <a:p>
            <a:pPr eaLnBrk="1" hangingPunct="1">
              <a:spcBef>
                <a:spcPct val="0"/>
              </a:spcBef>
              <a:buFont typeface="Wingdings" pitchFamily="2" charset="2"/>
              <a:buNone/>
            </a:pPr>
            <a:r>
              <a:rPr lang="zh-CN" altLang="en-US" dirty="0"/>
              <a:t>        设</a:t>
            </a:r>
            <a:r>
              <a:rPr lang="en-US" altLang="zh-CN" i="1" dirty="0"/>
              <a:t>p</a:t>
            </a:r>
            <a:r>
              <a:rPr lang="en-US" altLang="zh-CN" dirty="0"/>
              <a:t>=</a:t>
            </a:r>
            <a:r>
              <a:rPr lang="en-US" altLang="zh-CN" dirty="0">
                <a:latin typeface="Arial" panose="020B0604020202020204" pitchFamily="34" charset="0"/>
              </a:rPr>
              <a:t>“</a:t>
            </a:r>
            <a:r>
              <a:rPr lang="zh-CN" altLang="en-US" dirty="0"/>
              <a:t>我走</a:t>
            </a:r>
            <a:r>
              <a:rPr lang="zh-CN" altLang="en-US" dirty="0">
                <a:latin typeface="Arial" panose="020B0604020202020204" pitchFamily="34" charset="0"/>
              </a:rPr>
              <a:t>”</a:t>
            </a:r>
            <a:r>
              <a:rPr lang="zh-CN" altLang="en-US" dirty="0"/>
              <a:t>，</a:t>
            </a:r>
            <a:r>
              <a:rPr lang="en-US" altLang="zh-CN" i="1" dirty="0"/>
              <a:t>q</a:t>
            </a:r>
            <a:r>
              <a:rPr lang="en-US" altLang="zh-CN" dirty="0"/>
              <a:t>=</a:t>
            </a:r>
            <a:r>
              <a:rPr lang="en-US" altLang="zh-CN" dirty="0">
                <a:latin typeface="Arial" panose="020B0604020202020204" pitchFamily="34" charset="0"/>
              </a:rPr>
              <a:t>“</a:t>
            </a:r>
            <a:r>
              <a:rPr lang="zh-CN" altLang="en-US" dirty="0"/>
              <a:t>你停下来</a:t>
            </a:r>
            <a:r>
              <a:rPr lang="zh-CN" altLang="en-US" dirty="0">
                <a:latin typeface="Arial" panose="020B0604020202020204" pitchFamily="34" charset="0"/>
              </a:rPr>
              <a:t>”</a:t>
            </a:r>
            <a:endParaRPr lang="zh-CN" altLang="en-US" dirty="0"/>
          </a:p>
          <a:p>
            <a:pPr eaLnBrk="1" hangingPunct="1">
              <a:spcBef>
                <a:spcPct val="0"/>
              </a:spcBef>
              <a:buFont typeface="Wingdings" pitchFamily="2" charset="2"/>
              <a:buNone/>
            </a:pPr>
            <a:r>
              <a:rPr lang="zh-CN" altLang="en-US" dirty="0"/>
              <a:t>         </a:t>
            </a:r>
            <a:r>
              <a:rPr lang="zh-CN" altLang="en-US" dirty="0">
                <a:sym typeface="Symbol" pitchFamily="2" charset="2"/>
              </a:rPr>
              <a:t></a:t>
            </a:r>
            <a:r>
              <a:rPr lang="en-US" altLang="zh-CN" i="1" dirty="0"/>
              <a:t>p</a:t>
            </a:r>
            <a:r>
              <a:rPr lang="en-US" altLang="zh-CN" dirty="0"/>
              <a:t> </a:t>
            </a:r>
            <a:r>
              <a:rPr lang="en-US" altLang="en-US" dirty="0"/>
              <a:t>→</a:t>
            </a:r>
            <a:r>
              <a:rPr lang="en-US" altLang="zh-CN" i="1" dirty="0"/>
              <a:t>q</a:t>
            </a:r>
            <a:r>
              <a:rPr lang="en-US" altLang="zh-CN" dirty="0"/>
              <a:t>  </a:t>
            </a:r>
            <a:r>
              <a:rPr lang="zh-CN" altLang="en-US" dirty="0"/>
              <a:t>或 </a:t>
            </a:r>
            <a:r>
              <a:rPr lang="zh-CN" altLang="en-US" dirty="0">
                <a:sym typeface="Symbol" pitchFamily="2" charset="2"/>
              </a:rPr>
              <a:t></a:t>
            </a:r>
            <a:r>
              <a:rPr lang="en-US" altLang="zh-CN" i="1" dirty="0"/>
              <a:t>q</a:t>
            </a:r>
            <a:r>
              <a:rPr lang="en-US" altLang="zh-CN" dirty="0"/>
              <a:t> </a:t>
            </a:r>
            <a:r>
              <a:rPr lang="en-US" altLang="en-US" dirty="0"/>
              <a:t>→</a:t>
            </a:r>
            <a:r>
              <a:rPr lang="en-US" altLang="zh-CN" i="1" dirty="0"/>
              <a:t>p</a:t>
            </a:r>
            <a:r>
              <a:rPr lang="en-US" altLang="zh-CN" dirty="0"/>
              <a:t> </a:t>
            </a:r>
          </a:p>
          <a:p>
            <a:pPr eaLnBrk="1" hangingPunct="1">
              <a:spcBef>
                <a:spcPct val="0"/>
              </a:spcBef>
              <a:buFont typeface="Wingdings" pitchFamily="2" charset="2"/>
              <a:buNone/>
            </a:pPr>
            <a:r>
              <a:rPr lang="en-US" altLang="zh-CN" dirty="0"/>
              <a:t>   (e)</a:t>
            </a:r>
            <a:r>
              <a:rPr lang="en-US" altLang="zh-CN" dirty="0">
                <a:solidFill>
                  <a:schemeClr val="folHlink"/>
                </a:solidFill>
              </a:rPr>
              <a:t> </a:t>
            </a:r>
            <a:r>
              <a:rPr lang="zh-CN" altLang="en-US" dirty="0"/>
              <a:t>仅当他努力学习，他才能通过考试</a:t>
            </a:r>
          </a:p>
          <a:p>
            <a:pPr eaLnBrk="1" hangingPunct="1">
              <a:spcBef>
                <a:spcPct val="0"/>
              </a:spcBef>
              <a:buFont typeface="Wingdings" pitchFamily="2" charset="2"/>
              <a:buNone/>
            </a:pPr>
            <a:r>
              <a:rPr lang="zh-CN" altLang="en-US" dirty="0"/>
              <a:t>        设</a:t>
            </a:r>
            <a:r>
              <a:rPr lang="en-US" altLang="zh-CN" i="1" dirty="0"/>
              <a:t>p</a:t>
            </a:r>
            <a:r>
              <a:rPr lang="en-US" altLang="zh-CN" dirty="0"/>
              <a:t>=</a:t>
            </a:r>
            <a:r>
              <a:rPr lang="en-US" altLang="zh-CN" dirty="0">
                <a:latin typeface="Arial" panose="020B0604020202020204" pitchFamily="34" charset="0"/>
              </a:rPr>
              <a:t>“</a:t>
            </a:r>
            <a:r>
              <a:rPr lang="zh-CN" altLang="en-US" dirty="0"/>
              <a:t>他能通过考试</a:t>
            </a:r>
            <a:r>
              <a:rPr lang="zh-CN" altLang="en-US" dirty="0">
                <a:latin typeface="Arial" panose="020B0604020202020204" pitchFamily="34" charset="0"/>
              </a:rPr>
              <a:t>”</a:t>
            </a:r>
            <a:r>
              <a:rPr lang="zh-CN" altLang="en-US" dirty="0"/>
              <a:t>，</a:t>
            </a:r>
            <a:r>
              <a:rPr lang="en-US" altLang="zh-CN" i="1" dirty="0"/>
              <a:t>q</a:t>
            </a:r>
            <a:r>
              <a:rPr lang="en-US" altLang="zh-CN" dirty="0"/>
              <a:t>=</a:t>
            </a:r>
            <a:r>
              <a:rPr lang="en-US" altLang="zh-CN" dirty="0">
                <a:latin typeface="Arial" panose="020B0604020202020204" pitchFamily="34" charset="0"/>
              </a:rPr>
              <a:t>“</a:t>
            </a:r>
            <a:r>
              <a:rPr lang="zh-CN" altLang="en-US" dirty="0"/>
              <a:t>他努力学习</a:t>
            </a:r>
            <a:r>
              <a:rPr lang="zh-CN" altLang="en-US" dirty="0">
                <a:latin typeface="Arial" panose="020B0604020202020204" pitchFamily="34" charset="0"/>
              </a:rPr>
              <a:t>”</a:t>
            </a:r>
            <a:endParaRPr lang="zh-CN" altLang="en-US" dirty="0"/>
          </a:p>
          <a:p>
            <a:pPr eaLnBrk="1" hangingPunct="1">
              <a:spcBef>
                <a:spcPct val="0"/>
              </a:spcBef>
              <a:buFont typeface="Wingdings" pitchFamily="2" charset="2"/>
              <a:buNone/>
            </a:pPr>
            <a:r>
              <a:rPr lang="zh-CN" altLang="en-US" dirty="0"/>
              <a:t>                        </a:t>
            </a:r>
            <a:r>
              <a:rPr lang="en-US" altLang="zh-CN" i="1" dirty="0"/>
              <a:t>p</a:t>
            </a:r>
            <a:r>
              <a:rPr lang="en-US" altLang="zh-CN" dirty="0"/>
              <a:t> </a:t>
            </a:r>
            <a:r>
              <a:rPr lang="en-US" altLang="en-US" dirty="0"/>
              <a:t>→ </a:t>
            </a:r>
            <a:r>
              <a:rPr lang="en-US" altLang="zh-CN" i="1" dirty="0"/>
              <a:t>q</a:t>
            </a:r>
          </a:p>
        </p:txBody>
      </p:sp>
      <p:sp>
        <p:nvSpPr>
          <p:cNvPr id="94212" name="幻灯片编号占位符 3">
            <a:extLst>
              <a:ext uri="{FF2B5EF4-FFF2-40B4-BE49-F238E27FC236}">
                <a16:creationId xmlns:a16="http://schemas.microsoft.com/office/drawing/2014/main" id="{D85D0D59-7849-BF42-AE69-F0FE14E244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14FB4C02-5D80-6948-A7E2-8F72AB1DDECF}" type="slidenum">
              <a:rPr lang="en-US" altLang="zh-CN" sz="1400" b="0" smtClean="0">
                <a:ea typeface="宋体" panose="02010600030101010101" pitchFamily="2" charset="-122"/>
              </a:rPr>
              <a:pPr>
                <a:lnSpc>
                  <a:spcPct val="100000"/>
                </a:lnSpc>
                <a:spcBef>
                  <a:spcPct val="0"/>
                </a:spcBef>
                <a:buClrTx/>
                <a:buSzTx/>
                <a:buFontTx/>
                <a:buNone/>
              </a:pPr>
              <a:t>81</a:t>
            </a:fld>
            <a:endParaRPr lang="en-US" altLang="zh-CN" sz="1400" b="0">
              <a:ea typeface="宋体" panose="02010600030101010101" pitchFamily="2" charset="-122"/>
            </a:endParaRPr>
          </a:p>
        </p:txBody>
      </p:sp>
    </p:spTree>
    <p:extLst>
      <p:ext uri="{BB962C8B-B14F-4D97-AF65-F5344CB8AC3E}">
        <p14:creationId xmlns:p14="http://schemas.microsoft.com/office/powerpoint/2010/main" val="352220073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a:extLst>
              <a:ext uri="{FF2B5EF4-FFF2-40B4-BE49-F238E27FC236}">
                <a16:creationId xmlns:a16="http://schemas.microsoft.com/office/drawing/2014/main" id="{51BB6187-5C7C-7148-9671-CE6A98A27A4C}"/>
              </a:ext>
            </a:extLst>
          </p:cNvPr>
          <p:cNvSpPr>
            <a:spLocks noGrp="1" noRot="1" noChangeArrowheads="1"/>
          </p:cNvSpPr>
          <p:nvPr>
            <p:ph type="title"/>
          </p:nvPr>
        </p:nvSpPr>
        <p:spPr/>
        <p:txBody>
          <a:bodyPr/>
          <a:lstStyle/>
          <a:p>
            <a:pPr eaLnBrk="1" hangingPunct="1"/>
            <a:r>
              <a:rPr lang="zh-CN" altLang="en-US" sz="3600" dirty="0">
                <a:latin typeface="黑体" panose="02010609060101010101" pitchFamily="49" charset="-122"/>
              </a:rPr>
              <a:t>目标语言</a:t>
            </a:r>
          </a:p>
        </p:txBody>
      </p:sp>
      <p:sp>
        <p:nvSpPr>
          <p:cNvPr id="23555" name="幻灯片编号占位符 2">
            <a:extLst>
              <a:ext uri="{FF2B5EF4-FFF2-40B4-BE49-F238E27FC236}">
                <a16:creationId xmlns:a16="http://schemas.microsoft.com/office/drawing/2014/main" id="{0654E37C-9063-3141-B624-33B0790B6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a:lnSpc>
                <a:spcPct val="100000"/>
              </a:lnSpc>
              <a:spcBef>
                <a:spcPct val="0"/>
              </a:spcBef>
              <a:buClrTx/>
              <a:buSzTx/>
              <a:buFontTx/>
              <a:buNone/>
            </a:pPr>
            <a:fld id="{8B10BA0D-1090-8843-BBDA-E4525CCF9783}" type="slidenum">
              <a:rPr lang="en-US" altLang="zh-CN" sz="1400" b="0" smtClean="0">
                <a:ea typeface="宋体" panose="02010600030101010101" pitchFamily="2" charset="-122"/>
              </a:rPr>
              <a:pPr>
                <a:lnSpc>
                  <a:spcPct val="100000"/>
                </a:lnSpc>
                <a:spcBef>
                  <a:spcPct val="0"/>
                </a:spcBef>
                <a:buClrTx/>
                <a:buSzTx/>
                <a:buFontTx/>
                <a:buNone/>
              </a:pPr>
              <a:t>9</a:t>
            </a:fld>
            <a:endParaRPr lang="en-US" altLang="zh-CN" sz="1400" b="0">
              <a:ea typeface="宋体" panose="02010600030101010101" pitchFamily="2" charset="-122"/>
            </a:endParaRPr>
          </a:p>
        </p:txBody>
      </p:sp>
      <p:sp>
        <p:nvSpPr>
          <p:cNvPr id="21506" name="Text Box 2">
            <a:extLst>
              <a:ext uri="{FF2B5EF4-FFF2-40B4-BE49-F238E27FC236}">
                <a16:creationId xmlns:a16="http://schemas.microsoft.com/office/drawing/2014/main" id="{9162C26E-3417-48C1-9FDC-EB09EB5B78F7}"/>
              </a:ext>
            </a:extLst>
          </p:cNvPr>
          <p:cNvSpPr txBox="1">
            <a:spLocks noChangeArrowheads="1"/>
          </p:cNvSpPr>
          <p:nvPr/>
        </p:nvSpPr>
        <p:spPr bwMode="auto">
          <a:xfrm>
            <a:off x="1676400" y="1066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endParaRPr lang="x-none" altLang="x-none" b="0">
              <a:latin typeface="Tahoma" charset="0"/>
              <a:ea typeface="宋体" charset="-122"/>
            </a:endParaRPr>
          </a:p>
        </p:txBody>
      </p:sp>
      <p:sp>
        <p:nvSpPr>
          <p:cNvPr id="21508" name="Rectangle 4">
            <a:extLst>
              <a:ext uri="{FF2B5EF4-FFF2-40B4-BE49-F238E27FC236}">
                <a16:creationId xmlns:a16="http://schemas.microsoft.com/office/drawing/2014/main" id="{45371DDC-8227-4964-A0C6-3262F1701B8F}"/>
              </a:ext>
            </a:extLst>
          </p:cNvPr>
          <p:cNvSpPr>
            <a:spLocks noChangeArrowheads="1"/>
          </p:cNvSpPr>
          <p:nvPr/>
        </p:nvSpPr>
        <p:spPr bwMode="auto">
          <a:xfrm>
            <a:off x="395288" y="1268413"/>
            <a:ext cx="820896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110000"/>
              </a:lnSpc>
              <a:spcBef>
                <a:spcPct val="30000"/>
              </a:spcBef>
              <a:buClr>
                <a:schemeClr val="folHlink"/>
              </a:buClr>
              <a:buSzPct val="75000"/>
              <a:buFont typeface="Wingdings" pitchFamily="2" charset="2"/>
              <a:buChar char="n"/>
              <a:defRPr sz="2800" b="1">
                <a:solidFill>
                  <a:schemeClr val="tx1"/>
                </a:solidFill>
                <a:latin typeface="Times New Roman" panose="02020603050405020304" pitchFamily="18" charset="0"/>
                <a:ea typeface="黑体" panose="02010609060101010101" pitchFamily="49" charset="-122"/>
              </a:defRPr>
            </a:lvl1pPr>
            <a:lvl2pPr marL="742950" indent="-285750">
              <a:lnSpc>
                <a:spcPct val="110000"/>
              </a:lnSpc>
              <a:spcBef>
                <a:spcPct val="30000"/>
              </a:spcBef>
              <a:buClr>
                <a:schemeClr val="hlink"/>
              </a:buClr>
              <a:buSzPct val="75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2pPr>
            <a:lvl3pPr marL="1143000" indent="-228600">
              <a:lnSpc>
                <a:spcPct val="110000"/>
              </a:lnSpc>
              <a:spcBef>
                <a:spcPct val="30000"/>
              </a:spcBef>
              <a:buClr>
                <a:schemeClr val="folHlink"/>
              </a:buClr>
              <a:buSzPct val="50000"/>
              <a:buFont typeface="Wingdings" pitchFamily="2" charset="2"/>
              <a:buChar char="n"/>
              <a:defRPr sz="2400" b="1">
                <a:solidFill>
                  <a:schemeClr val="tx1"/>
                </a:solidFill>
                <a:latin typeface="Times New Roman" panose="02020603050405020304" pitchFamily="18" charset="0"/>
                <a:ea typeface="黑体" panose="02010609060101010101" pitchFamily="49" charset="-122"/>
              </a:defRPr>
            </a:lvl3pPr>
            <a:lvl4pPr marL="1600200" indent="-228600">
              <a:lnSpc>
                <a:spcPct val="110000"/>
              </a:lnSpc>
              <a:spcBef>
                <a:spcPct val="30000"/>
              </a:spcBef>
              <a:buClr>
                <a:schemeClr val="accent2"/>
              </a:buClr>
              <a:buSzPct val="55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4pPr>
            <a:lvl5pPr marL="2057400" indent="-228600">
              <a:lnSpc>
                <a:spcPct val="110000"/>
              </a:lnSpc>
              <a:spcBef>
                <a:spcPct val="30000"/>
              </a:spcBef>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10000"/>
              </a:lnSpc>
              <a:spcBef>
                <a:spcPct val="30000"/>
              </a:spcBef>
              <a:spcAft>
                <a:spcPct val="0"/>
              </a:spcAft>
              <a:buClr>
                <a:schemeClr val="accent1"/>
              </a:buClr>
              <a:buSzPct val="50000"/>
              <a:buFont typeface="Wingdings" pitchFamily="2" charset="2"/>
              <a:buChar char="n"/>
              <a:defRPr sz="2000" b="1">
                <a:solidFill>
                  <a:schemeClr val="tx1"/>
                </a:solidFill>
                <a:latin typeface="Times New Roman" panose="02020603050405020304" pitchFamily="18" charset="0"/>
                <a:ea typeface="黑体" panose="02010609060101010101" pitchFamily="49" charset="-122"/>
              </a:defRPr>
            </a:lvl9pPr>
          </a:lstStyle>
          <a:p>
            <a:pPr marL="349200" indent="-349200">
              <a:lnSpc>
                <a:spcPts val="4400"/>
              </a:lnSpc>
              <a:spcBef>
                <a:spcPts val="0"/>
              </a:spcBef>
              <a:buClr>
                <a:schemeClr val="tx2"/>
              </a:buClr>
              <a:buSzPct val="60000"/>
            </a:pPr>
            <a:r>
              <a:rPr lang="zh-CN" altLang="en-US" dirty="0"/>
              <a:t>为表达概念</a:t>
            </a:r>
            <a:r>
              <a:rPr lang="en-US" altLang="zh-CN" dirty="0"/>
              <a:t>, </a:t>
            </a:r>
            <a:r>
              <a:rPr lang="zh-CN" altLang="en-US" dirty="0"/>
              <a:t>陈述理论和规则</a:t>
            </a:r>
            <a:r>
              <a:rPr lang="en-US" altLang="zh-CN" dirty="0"/>
              <a:t>, </a:t>
            </a:r>
            <a:r>
              <a:rPr lang="zh-CN" altLang="en-US" dirty="0"/>
              <a:t>需要用语言描述</a:t>
            </a:r>
            <a:endParaRPr lang="en-US" altLang="zh-CN" dirty="0"/>
          </a:p>
          <a:p>
            <a:pPr marL="349200" indent="-349200">
              <a:lnSpc>
                <a:spcPts val="4400"/>
              </a:lnSpc>
              <a:spcBef>
                <a:spcPts val="0"/>
              </a:spcBef>
              <a:buClr>
                <a:schemeClr val="tx2"/>
              </a:buClr>
              <a:buSzPct val="60000"/>
            </a:pPr>
            <a:r>
              <a:rPr lang="zh-CN" altLang="en-US" dirty="0"/>
              <a:t>日常的自然语言不够确切，易产生二义性。比如：</a:t>
            </a:r>
            <a:endParaRPr lang="en-US" altLang="zh-CN" dirty="0"/>
          </a:p>
          <a:p>
            <a:pPr eaLnBrk="1" hangingPunct="1">
              <a:lnSpc>
                <a:spcPts val="4400"/>
              </a:lnSpc>
              <a:spcBef>
                <a:spcPts val="0"/>
              </a:spcBef>
              <a:buClr>
                <a:schemeClr val="tx2"/>
              </a:buClr>
              <a:buSzPct val="60000"/>
              <a:buNone/>
            </a:pPr>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）“我们三个人一组”可理解为“</a:t>
            </a:r>
            <a:r>
              <a:rPr lang="zh-CN" altLang="en-US" sz="2400" dirty="0">
                <a:highlight>
                  <a:srgbClr val="FFFF00"/>
                </a:highlight>
                <a:cs typeface="Times New Roman" panose="02020603050405020304" pitchFamily="18" charset="0"/>
              </a:rPr>
              <a:t>我们三个人</a:t>
            </a:r>
            <a:r>
              <a:rPr lang="zh-CN" altLang="en-US" sz="2400" dirty="0">
                <a:highlight>
                  <a:srgbClr val="00FF00"/>
                </a:highlight>
                <a:cs typeface="Times New Roman" panose="02020603050405020304" pitchFamily="18" charset="0"/>
              </a:rPr>
              <a:t>一</a:t>
            </a:r>
            <a:r>
              <a:rPr lang="en-US" altLang="zh-CN" sz="2400" dirty="0">
                <a:highlight>
                  <a:srgbClr val="00FF00"/>
                </a:highlight>
                <a:cs typeface="Times New Roman" panose="02020603050405020304" pitchFamily="18" charset="0"/>
              </a:rPr>
              <a:t> </a:t>
            </a:r>
            <a:r>
              <a:rPr lang="zh-CN" altLang="en-US" sz="2400" dirty="0">
                <a:highlight>
                  <a:srgbClr val="00FF00"/>
                </a:highlight>
                <a:cs typeface="Times New Roman" panose="02020603050405020304" pitchFamily="18" charset="0"/>
              </a:rPr>
              <a:t>组</a:t>
            </a:r>
            <a:r>
              <a:rPr lang="zh-CN" altLang="en-US" sz="2400" dirty="0">
                <a:cs typeface="Times New Roman" panose="02020603050405020304" pitchFamily="18" charset="0"/>
              </a:rPr>
              <a:t>”或 “</a:t>
            </a:r>
            <a:r>
              <a:rPr lang="zh-CN" altLang="en-US" sz="2400" dirty="0">
                <a:highlight>
                  <a:srgbClr val="FFFF00"/>
                </a:highlight>
                <a:cs typeface="Times New Roman" panose="02020603050405020304" pitchFamily="18" charset="0"/>
              </a:rPr>
              <a:t>我们</a:t>
            </a:r>
            <a:r>
              <a:rPr lang="zh-CN" altLang="en-US" sz="2400" dirty="0">
                <a:highlight>
                  <a:srgbClr val="00FF00"/>
                </a:highlight>
                <a:cs typeface="Times New Roman" panose="02020603050405020304" pitchFamily="18" charset="0"/>
              </a:rPr>
              <a:t>三个人一组</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eaLnBrk="1" hangingPunct="1">
              <a:lnSpc>
                <a:spcPts val="4400"/>
              </a:lnSpc>
              <a:spcBef>
                <a:spcPts val="0"/>
              </a:spcBef>
              <a:buClr>
                <a:schemeClr val="tx2"/>
              </a:buClr>
              <a:buSzPct val="60000"/>
              <a:buNone/>
            </a:pPr>
            <a:r>
              <a:rPr lang="zh-CN" altLang="en-US" sz="2400" dirty="0"/>
              <a:t> （</a:t>
            </a:r>
            <a:r>
              <a:rPr lang="en-US" altLang="zh-CN" sz="2400" dirty="0"/>
              <a:t>2</a:t>
            </a:r>
            <a:r>
              <a:rPr lang="zh-CN" altLang="en-US" sz="2400" dirty="0"/>
              <a:t>）“我要炒肉丝”</a:t>
            </a:r>
            <a:r>
              <a:rPr lang="en-US" altLang="zh-CN" sz="2400" dirty="0"/>
              <a:t>,</a:t>
            </a:r>
            <a:r>
              <a:rPr lang="zh-CN" altLang="en-US" sz="2400" dirty="0"/>
              <a:t>“炒”可理解为动词或形容词。</a:t>
            </a:r>
            <a:endParaRPr lang="en-US" altLang="zh-CN" sz="2400" dirty="0"/>
          </a:p>
          <a:p>
            <a:pPr marL="349200" indent="-349200">
              <a:lnSpc>
                <a:spcPts val="4400"/>
              </a:lnSpc>
              <a:spcBef>
                <a:spcPts val="0"/>
              </a:spcBef>
              <a:buClr>
                <a:schemeClr val="tx2"/>
              </a:buClr>
              <a:buSzPct val="60000"/>
            </a:pPr>
            <a:r>
              <a:rPr lang="zh-CN" altLang="en-US" dirty="0">
                <a:solidFill>
                  <a:schemeClr val="hlink"/>
                </a:solidFill>
              </a:rPr>
              <a:t>目标语言</a:t>
            </a:r>
            <a:r>
              <a:rPr lang="zh-CN" altLang="en-US" dirty="0"/>
              <a:t>：表达判断的一些语言的汇集。</a:t>
            </a:r>
            <a:endParaRPr lang="en-US" altLang="zh-CN" dirty="0"/>
          </a:p>
          <a:p>
            <a:pPr marL="349200" indent="-349200">
              <a:lnSpc>
                <a:spcPts val="4400"/>
              </a:lnSpc>
              <a:spcBef>
                <a:spcPts val="0"/>
              </a:spcBef>
              <a:buClr>
                <a:schemeClr val="tx2"/>
              </a:buClr>
              <a:buSzPct val="60000"/>
            </a:pPr>
            <a:r>
              <a:rPr lang="zh-CN" altLang="en-US" dirty="0"/>
              <a:t>目标语言和一些公式符号，就形成了数理逻辑的</a:t>
            </a:r>
            <a:r>
              <a:rPr lang="zh-CN" altLang="en-US" dirty="0">
                <a:solidFill>
                  <a:schemeClr val="hlink"/>
                </a:solidFill>
              </a:rPr>
              <a:t>形式符号体系</a:t>
            </a:r>
            <a:r>
              <a:rPr lang="zh-CN" altLang="en-US" dirty="0"/>
              <a:t>。</a:t>
            </a:r>
          </a:p>
        </p:txBody>
      </p:sp>
    </p:spTree>
    <p:extLst>
      <p:ext uri="{BB962C8B-B14F-4D97-AF65-F5344CB8AC3E}">
        <p14:creationId xmlns:p14="http://schemas.microsoft.com/office/powerpoint/2010/main" val="4168455376"/>
      </p:ext>
    </p:extLst>
  </p:cSld>
  <p:clrMapOvr>
    <a:masterClrMapping/>
  </p:clrMapOvr>
  <p:transition>
    <p:wipe dir="r"/>
  </p:transition>
</p:sld>
</file>

<file path=ppt/theme/theme1.xml><?xml version="1.0" encoding="utf-8"?>
<a:theme xmlns:a="http://schemas.openxmlformats.org/drawingml/2006/main" name="my style">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style</Template>
  <TotalTime>3411</TotalTime>
  <Words>7465</Words>
  <Application>Microsoft Macintosh PowerPoint</Application>
  <PresentationFormat>全屏显示(4:3)</PresentationFormat>
  <Paragraphs>920</Paragraphs>
  <Slides>81</Slides>
  <Notes>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100" baseType="lpstr">
      <vt:lpstr>.Apple Color Emoji UI</vt:lpstr>
      <vt:lpstr>等线</vt:lpstr>
      <vt:lpstr>黑体</vt:lpstr>
      <vt:lpstr>华文新魏</vt:lpstr>
      <vt:lpstr>宋体</vt:lpstr>
      <vt:lpstr>宋体</vt:lpstr>
      <vt:lpstr>FangSong</vt:lpstr>
      <vt:lpstr>HiraginoSans-W3</vt:lpstr>
      <vt:lpstr>KaiTi</vt:lpstr>
      <vt:lpstr>Arial</vt:lpstr>
      <vt:lpstr>Arial Black</vt:lpstr>
      <vt:lpstr>Cambria Math</vt:lpstr>
      <vt:lpstr>Garamond</vt:lpstr>
      <vt:lpstr>Tahoma</vt:lpstr>
      <vt:lpstr>Times Bold</vt:lpstr>
      <vt:lpstr>Times New Roman</vt:lpstr>
      <vt:lpstr>Wingdings</vt:lpstr>
      <vt:lpstr>my style</vt:lpstr>
      <vt:lpstr>Equation</vt:lpstr>
      <vt:lpstr>第一篇 数理逻辑</vt:lpstr>
      <vt:lpstr>数理逻辑部分</vt:lpstr>
      <vt:lpstr>数理逻辑</vt:lpstr>
      <vt:lpstr>数理逻辑研究内容</vt:lpstr>
      <vt:lpstr>我们要学习的部分</vt:lpstr>
      <vt:lpstr>命题逻辑基本概念</vt:lpstr>
      <vt:lpstr>1.1命题与联结词</vt:lpstr>
      <vt:lpstr>概念&amp;判断&amp;推理</vt:lpstr>
      <vt:lpstr>目标语言</vt:lpstr>
      <vt:lpstr>命题与真值</vt:lpstr>
      <vt:lpstr>命题与真值--悖论</vt:lpstr>
      <vt:lpstr>命题与真值—例题</vt:lpstr>
      <vt:lpstr>命题与真值</vt:lpstr>
      <vt:lpstr>命题与真值</vt:lpstr>
      <vt:lpstr>命题的分类</vt:lpstr>
      <vt:lpstr>命题的符号化</vt:lpstr>
      <vt:lpstr>命题的符号化</vt:lpstr>
      <vt:lpstr>命题的符号化-例题</vt:lpstr>
      <vt:lpstr>联结词</vt:lpstr>
      <vt:lpstr>引入</vt:lpstr>
      <vt:lpstr>1.否定</vt:lpstr>
      <vt:lpstr>1.否定</vt:lpstr>
      <vt:lpstr>2.合取</vt:lpstr>
      <vt:lpstr>2.合取—例题</vt:lpstr>
      <vt:lpstr>2.合取—例题</vt:lpstr>
      <vt:lpstr>2.合取—例题</vt:lpstr>
      <vt:lpstr>2.合取—注意</vt:lpstr>
      <vt:lpstr>3.析取</vt:lpstr>
      <vt:lpstr>3.析取</vt:lpstr>
      <vt:lpstr>3.析取—例题</vt:lpstr>
      <vt:lpstr>3.析取—例题</vt:lpstr>
      <vt:lpstr>3.析取—例题</vt:lpstr>
      <vt:lpstr>3.析取</vt:lpstr>
      <vt:lpstr>4.蕴含</vt:lpstr>
      <vt:lpstr>4.条件—例题</vt:lpstr>
      <vt:lpstr>4.蕴含</vt:lpstr>
      <vt:lpstr>4.蕴含</vt:lpstr>
      <vt:lpstr>4.蕴含</vt:lpstr>
      <vt:lpstr>5.等价</vt:lpstr>
      <vt:lpstr>5.等价</vt:lpstr>
      <vt:lpstr>关于联结词的几点说明</vt:lpstr>
      <vt:lpstr>关于联结词的几点说明（续）</vt:lpstr>
      <vt:lpstr>命题的符号化</vt:lpstr>
      <vt:lpstr>例题</vt:lpstr>
      <vt:lpstr>例题</vt:lpstr>
      <vt:lpstr>例题</vt:lpstr>
      <vt:lpstr>例题</vt:lpstr>
      <vt:lpstr>思考</vt:lpstr>
      <vt:lpstr>1.2 命题公式及其赋值</vt:lpstr>
      <vt:lpstr>命题变项</vt:lpstr>
      <vt:lpstr>合式公式 </vt:lpstr>
      <vt:lpstr>合式公式 </vt:lpstr>
      <vt:lpstr>合式公式</vt:lpstr>
      <vt:lpstr>合式公式的层次 </vt:lpstr>
      <vt:lpstr>合式公式的层次</vt:lpstr>
      <vt:lpstr>命题公式的赋值</vt:lpstr>
      <vt:lpstr>命题公式的赋值</vt:lpstr>
      <vt:lpstr>真值表</vt:lpstr>
      <vt:lpstr>真值表</vt:lpstr>
      <vt:lpstr>真值表</vt:lpstr>
      <vt:lpstr>真值表</vt:lpstr>
      <vt:lpstr>真值表</vt:lpstr>
      <vt:lpstr>真值表</vt:lpstr>
      <vt:lpstr>命题公式的分类</vt:lpstr>
      <vt:lpstr>命题公式的分类</vt:lpstr>
      <vt:lpstr>哑元</vt:lpstr>
      <vt:lpstr>真值函數 </vt:lpstr>
      <vt:lpstr>命题公式与真值函数 </vt:lpstr>
      <vt:lpstr>PowerPoint 演示文稿</vt:lpstr>
      <vt:lpstr>练习</vt:lpstr>
      <vt:lpstr>学习要点与基本要求</vt:lpstr>
      <vt:lpstr>学习要点与基本要求</vt:lpstr>
      <vt:lpstr>练习题</vt:lpstr>
      <vt:lpstr>练习题</vt:lpstr>
      <vt:lpstr>练习题</vt:lpstr>
      <vt:lpstr>实例分析—例题1</vt:lpstr>
      <vt:lpstr>实例分析—例题1</vt:lpstr>
      <vt:lpstr>实例分析—例题2</vt:lpstr>
      <vt:lpstr>实例分析-例题3</vt:lpstr>
      <vt:lpstr>实例分析-例题3</vt:lpstr>
      <vt:lpstr>实例分析-例题3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dc:title>
  <dc:creator>Jbzzvb</dc:creator>
  <cp:lastModifiedBy>Jbzzvb</cp:lastModifiedBy>
  <cp:revision>59</cp:revision>
  <dcterms:created xsi:type="dcterms:W3CDTF">2019-09-15T23:47:14Z</dcterms:created>
  <dcterms:modified xsi:type="dcterms:W3CDTF">2021-03-01T05:17:53Z</dcterms:modified>
</cp:coreProperties>
</file>