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3"/>
  </p:notesMasterIdLst>
  <p:sldIdLst>
    <p:sldId id="256" r:id="rId2"/>
    <p:sldId id="258" r:id="rId3"/>
    <p:sldId id="400" r:id="rId4"/>
    <p:sldId id="401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7" r:id="rId15"/>
    <p:sldId id="403" r:id="rId16"/>
    <p:sldId id="466" r:id="rId17"/>
    <p:sldId id="465" r:id="rId18"/>
    <p:sldId id="468" r:id="rId19"/>
    <p:sldId id="469" r:id="rId20"/>
    <p:sldId id="470" r:id="rId21"/>
    <p:sldId id="471" r:id="rId22"/>
    <p:sldId id="409" r:id="rId23"/>
    <p:sldId id="410" r:id="rId24"/>
    <p:sldId id="411" r:id="rId25"/>
    <p:sldId id="412" r:id="rId26"/>
    <p:sldId id="413" r:id="rId27"/>
    <p:sldId id="472" r:id="rId28"/>
    <p:sldId id="473" r:id="rId29"/>
    <p:sldId id="474" r:id="rId30"/>
    <p:sldId id="437" r:id="rId31"/>
    <p:sldId id="475" r:id="rId32"/>
    <p:sldId id="476" r:id="rId33"/>
    <p:sldId id="477" r:id="rId34"/>
    <p:sldId id="478" r:id="rId35"/>
    <p:sldId id="499" r:id="rId36"/>
    <p:sldId id="479" r:id="rId37"/>
    <p:sldId id="480" r:id="rId38"/>
    <p:sldId id="481" r:id="rId39"/>
    <p:sldId id="482" r:id="rId40"/>
    <p:sldId id="483" r:id="rId41"/>
    <p:sldId id="484" r:id="rId42"/>
    <p:sldId id="485" r:id="rId43"/>
    <p:sldId id="486" r:id="rId44"/>
    <p:sldId id="487" r:id="rId45"/>
    <p:sldId id="488" r:id="rId46"/>
    <p:sldId id="489" r:id="rId47"/>
    <p:sldId id="490" r:id="rId48"/>
    <p:sldId id="491" r:id="rId49"/>
    <p:sldId id="492" r:id="rId50"/>
    <p:sldId id="440" r:id="rId51"/>
    <p:sldId id="441" r:id="rId52"/>
    <p:sldId id="493" r:id="rId53"/>
    <p:sldId id="494" r:id="rId54"/>
    <p:sldId id="444" r:id="rId55"/>
    <p:sldId id="445" r:id="rId56"/>
    <p:sldId id="446" r:id="rId57"/>
    <p:sldId id="495" r:id="rId58"/>
    <p:sldId id="496" r:id="rId59"/>
    <p:sldId id="497" r:id="rId60"/>
    <p:sldId id="498" r:id="rId61"/>
    <p:sldId id="439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宋体" charset="0"/>
        <a:cs typeface="宋体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Tahoma" charset="0"/>
        <a:ea typeface="宋体" charset="0"/>
        <a:cs typeface="宋体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Tahoma" charset="0"/>
        <a:ea typeface="宋体" charset="0"/>
        <a:cs typeface="宋体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Tahoma" charset="0"/>
        <a:ea typeface="宋体" charset="0"/>
        <a:cs typeface="宋体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Tahoma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E7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4737"/>
  </p:normalViewPr>
  <p:slideViewPr>
    <p:cSldViewPr snapToGrid="0" snapToObjects="1">
      <p:cViewPr varScale="1">
        <p:scale>
          <a:sx n="91" d="100"/>
          <a:sy n="91" d="100"/>
        </p:scale>
        <p:origin x="1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14E81-9A33-5A4D-AE56-EC86371CB02F}" type="datetimeFigureOut">
              <a:rPr kumimoji="1" lang="zh-CN" altLang="en-US" smtClean="0"/>
              <a:t>2021/3/2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BBBA6-8041-964A-87E3-4D188E6D99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60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45908AF4-0D14-0E44-885B-EF4E1A7565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32318EFF-CFAC-AE45-9CB5-64249F072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Times New Roman" charset="0"/>
                <a:ea typeface="宋体" charset="-122"/>
              </a:rPr>
              <a:t>“ </a:t>
            </a:r>
            <a:r>
              <a:rPr lang="en-US" altLang="zh-CN">
                <a:latin typeface="Times New Roman" charset="0"/>
                <a:ea typeface="宋体" charset="-122"/>
              </a:rPr>
              <a:t>=” </a:t>
            </a:r>
            <a:r>
              <a:rPr lang="zh-CN" altLang="en-US">
                <a:latin typeface="Times New Roman" charset="0"/>
                <a:ea typeface="宋体" charset="-122"/>
              </a:rPr>
              <a:t>是一般的等号</a:t>
            </a:r>
            <a:endParaRPr lang="en-US" altLang="zh-CN">
              <a:latin typeface="Times New Roman" charset="0"/>
              <a:ea typeface="宋体" charset="-122"/>
              <a:sym typeface="Symbol" charset="2"/>
            </a:endParaRPr>
          </a:p>
          <a:p>
            <a:pPr eaLnBrk="1" hangingPunct="1">
              <a:defRPr/>
            </a:pPr>
            <a:r>
              <a:rPr lang="en-US" altLang="zh-CN" b="1">
                <a:latin typeface="Times New Roman" charset="0"/>
                <a:ea typeface="宋体" charset="-122"/>
                <a:sym typeface="Symbol" charset="2"/>
              </a:rPr>
              <a:t></a:t>
            </a:r>
            <a:r>
              <a:rPr lang="zh-CN" altLang="en-US" b="1">
                <a:latin typeface="Times New Roman" charset="0"/>
                <a:ea typeface="宋体" charset="-122"/>
                <a:sym typeface="Symbol" charset="2"/>
              </a:rPr>
              <a:t>是联结词</a:t>
            </a:r>
            <a:endParaRPr lang="en-US" altLang="zh-CN" b="1">
              <a:latin typeface="Times New Roman" charset="0"/>
              <a:ea typeface="宋体" charset="-122"/>
              <a:sym typeface="Symbol" charset="2"/>
            </a:endParaRPr>
          </a:p>
          <a:p>
            <a:pPr eaLnBrk="1" hangingPunct="1">
              <a:defRPr/>
            </a:pPr>
            <a:r>
              <a:rPr lang="en-US" altLang="zh-CN" b="1">
                <a:latin typeface="Times New Roman" charset="0"/>
                <a:ea typeface="宋体" charset="-122"/>
                <a:sym typeface="Symbol" charset="2"/>
              </a:rPr>
              <a:t></a:t>
            </a:r>
            <a:r>
              <a:rPr lang="zh-CN" altLang="en-US" b="1">
                <a:latin typeface="Times New Roman" charset="0"/>
                <a:ea typeface="宋体" charset="-122"/>
                <a:sym typeface="Symbol" charset="2"/>
              </a:rPr>
              <a:t>是元语言符号</a:t>
            </a:r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E656E65F-4ACC-7641-B6B9-1906FB494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ahoma" charset="0"/>
                <a:ea typeface="黑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ahoma" charset="0"/>
                <a:ea typeface="黑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ahoma" charset="0"/>
                <a:ea typeface="黑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ahoma" charset="0"/>
                <a:ea typeface="黑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ahoma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charset="0"/>
                <a:ea typeface="黑体" charset="-122"/>
              </a:defRPr>
            </a:lvl9pPr>
          </a:lstStyle>
          <a:p>
            <a:pPr>
              <a:defRPr/>
            </a:pPr>
            <a:fld id="{E815F93C-C3E9-4748-A4C9-A451E60E7A8C}" type="slidenum">
              <a:rPr lang="en-US" altLang="zh-CN" sz="1200" b="0" smtClean="0">
                <a:latin typeface="Times New Roman" charset="0"/>
                <a:ea typeface="宋体" charset="-122"/>
              </a:rPr>
              <a:pPr>
                <a:defRPr/>
              </a:pPr>
              <a:t>4</a:t>
            </a:fld>
            <a:endParaRPr lang="en-US" altLang="zh-CN" sz="1200" b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49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7D0D468E-D088-D946-8792-729CAA315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B08D27-25CA-E241-9BFE-553EC7374D4F}" type="slidenum">
              <a:rPr lang="en-US" altLang="zh-CN" smtClean="0"/>
              <a:pPr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13E5BC1-7532-6A43-8A12-C7A6369C47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0364CCA9-C91E-FB4E-AC28-6B3E43627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975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24FCFFD8-F13B-FC4B-879C-DD4E5C97A3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42" name="备注占位符 2">
            <a:extLst>
              <a:ext uri="{FF2B5EF4-FFF2-40B4-BE49-F238E27FC236}">
                <a16:creationId xmlns:a16="http://schemas.microsoft.com/office/drawing/2014/main" id="{600DAEF3-F23D-7544-B5C4-045591BA6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(3)</a:t>
            </a:r>
          </a:p>
          <a:p>
            <a:r>
              <a:rPr lang="en-US" altLang="zh-CN">
                <a:sym typeface="Symbol" pitchFamily="2" charset="2"/>
              </a:rPr>
              <a:t></a:t>
            </a:r>
            <a:r>
              <a:rPr lang="en-US" altLang="zh-CN"/>
              <a:t> (</a:t>
            </a:r>
            <a:r>
              <a:rPr lang="en-US" altLang="zh-CN">
                <a:sym typeface="Symbol" pitchFamily="2" charset="2"/>
              </a:rPr>
              <a:t>(</a:t>
            </a:r>
            <a:r>
              <a:rPr lang="en-US" altLang="zh-CN" i="1">
                <a:sym typeface="Symbol" pitchFamily="2" charset="2"/>
              </a:rPr>
              <a:t>p</a:t>
            </a:r>
            <a:r>
              <a:rPr lang="en-US" altLang="en-US">
                <a:sym typeface="Symbol" pitchFamily="2" charset="2"/>
              </a:rPr>
              <a:t></a:t>
            </a:r>
            <a:r>
              <a:rPr lang="en-US" altLang="en-US" i="1">
                <a:sym typeface="Symbol" pitchFamily="2" charset="2"/>
              </a:rPr>
              <a:t>q</a:t>
            </a:r>
            <a:r>
              <a:rPr lang="en-US" altLang="zh-CN">
                <a:sym typeface="Symbol" pitchFamily="2" charset="2"/>
              </a:rPr>
              <a:t>)</a:t>
            </a:r>
            <a:r>
              <a:rPr lang="en-US" altLang="en-US">
                <a:sym typeface="Symbol" pitchFamily="2" charset="2"/>
              </a:rPr>
              <a:t> </a:t>
            </a:r>
            <a:r>
              <a:rPr lang="en-US" altLang="zh-CN">
                <a:sym typeface="Symbol" pitchFamily="2" charset="2"/>
              </a:rPr>
              <a:t> (</a:t>
            </a:r>
            <a:r>
              <a:rPr lang="en-US" altLang="zh-CN" i="1">
                <a:sym typeface="Symbol" pitchFamily="2" charset="2"/>
              </a:rPr>
              <a:t>p</a:t>
            </a:r>
            <a:r>
              <a:rPr lang="en-US" altLang="en-US">
                <a:sym typeface="Symbol" pitchFamily="2" charset="2"/>
              </a:rPr>
              <a:t></a:t>
            </a:r>
            <a:r>
              <a:rPr lang="en-US" altLang="en-US" i="1">
                <a:sym typeface="Symbol" pitchFamily="2" charset="2"/>
              </a:rPr>
              <a:t>q</a:t>
            </a:r>
            <a:r>
              <a:rPr lang="en-US" altLang="zh-CN">
                <a:sym typeface="Symbol" pitchFamily="2" charset="2"/>
              </a:rPr>
              <a:t>))</a:t>
            </a:r>
          </a:p>
          <a:p>
            <a:r>
              <a:rPr lang="en-US" altLang="zh-CN">
                <a:sym typeface="Symbol" pitchFamily="2" charset="2"/>
              </a:rPr>
              <a:t>(</a:t>
            </a:r>
            <a:r>
              <a:rPr lang="en-US" altLang="zh-CN" i="1">
                <a:sym typeface="Symbol" pitchFamily="2" charset="2"/>
              </a:rPr>
              <a:t>p</a:t>
            </a:r>
            <a:r>
              <a:rPr lang="en-US" altLang="en-US">
                <a:sym typeface="Symbol" pitchFamily="2" charset="2"/>
              </a:rPr>
              <a:t></a:t>
            </a:r>
            <a:r>
              <a:rPr lang="en-US" altLang="en-US" i="1">
                <a:sym typeface="Symbol" pitchFamily="2" charset="2"/>
              </a:rPr>
              <a:t>q) </a:t>
            </a:r>
            <a:r>
              <a:rPr lang="zh-CN" altLang="en-US" i="1">
                <a:sym typeface="Symbol" pitchFamily="2" charset="2"/>
              </a:rPr>
              <a:t>析取 </a:t>
            </a:r>
            <a:r>
              <a:rPr lang="en-US" altLang="zh-CN">
                <a:sym typeface="Symbol" pitchFamily="2" charset="2"/>
              </a:rPr>
              <a:t>(</a:t>
            </a:r>
            <a:r>
              <a:rPr lang="en-US" altLang="zh-CN" i="1">
                <a:sym typeface="Symbol" pitchFamily="2" charset="2"/>
              </a:rPr>
              <a:t>p</a:t>
            </a:r>
            <a:r>
              <a:rPr lang="en-US" altLang="en-US">
                <a:sym typeface="Symbol" pitchFamily="2" charset="2"/>
              </a:rPr>
              <a:t></a:t>
            </a:r>
            <a:r>
              <a:rPr lang="en-US" altLang="en-US" i="1">
                <a:sym typeface="Symbol" pitchFamily="2" charset="2"/>
              </a:rPr>
              <a:t>q</a:t>
            </a:r>
            <a:r>
              <a:rPr lang="zh-CN" altLang="en-US" i="1">
                <a:sym typeface="Symbol" pitchFamily="2" charset="2"/>
              </a:rPr>
              <a:t>）</a:t>
            </a:r>
            <a:endParaRPr lang="en-US" altLang="zh-CN" i="1">
              <a:sym typeface="Symbol" pitchFamily="2" charset="2"/>
            </a:endParaRPr>
          </a:p>
          <a:p>
            <a:r>
              <a:rPr lang="en-US" altLang="zh-CN" i="1">
                <a:sym typeface="Symbol" pitchFamily="2" charset="2"/>
              </a:rPr>
              <a:t>(4)</a:t>
            </a:r>
            <a:r>
              <a:rPr lang="zh-CN" altLang="en-US" i="1">
                <a:sym typeface="Symbol" pitchFamily="2" charset="2"/>
              </a:rPr>
              <a:t>同上</a:t>
            </a:r>
            <a:endParaRPr lang="zh-CN" altLang="en-US"/>
          </a:p>
        </p:txBody>
      </p:sp>
      <p:sp>
        <p:nvSpPr>
          <p:cNvPr id="112643" name="灯片编号占位符 3">
            <a:extLst>
              <a:ext uri="{FF2B5EF4-FFF2-40B4-BE49-F238E27FC236}">
                <a16:creationId xmlns:a16="http://schemas.microsoft.com/office/drawing/2014/main" id="{4015D9C6-2AFF-9245-9BE4-9777B03B61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E207649-CAB6-E242-A5AB-B766ABC1B26A}" type="slidenum">
              <a:rPr lang="en-US" altLang="zh-CN" smtClean="0"/>
              <a:pPr>
                <a:spcBef>
                  <a:spcPct val="0"/>
                </a:spcBef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90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243E0EC-23B0-E443-9598-7AA21CCA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87289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BDBA00-F5CA-C244-9ABA-82D1B913DB93}" type="datetimeFigureOut">
              <a:rPr kumimoji="1" lang="zh-CN" altLang="en-US" smtClean="0"/>
              <a:t>2021/3/2</a:t>
            </a:fld>
            <a:endParaRPr kumimoji="1"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3E0EC-23B0-E443-9598-7AA21CCA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92306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9739" y="69850"/>
            <a:ext cx="2154237" cy="65992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69850"/>
            <a:ext cx="6313488" cy="65992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BDBA00-F5CA-C244-9ABA-82D1B913DB93}" type="datetimeFigureOut">
              <a:rPr kumimoji="1" lang="zh-CN" altLang="en-US" smtClean="0"/>
              <a:t>2021/3/2</a:t>
            </a:fld>
            <a:endParaRPr kumimoji="1"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3E0EC-23B0-E443-9598-7AA21CCA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543694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4" y="188915"/>
            <a:ext cx="7559675" cy="750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9" y="1123950"/>
            <a:ext cx="4100512" cy="482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1" y="1123950"/>
            <a:ext cx="4100513" cy="233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1" y="3613150"/>
            <a:ext cx="4100513" cy="233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035">
            <a:extLst>
              <a:ext uri="{FF2B5EF4-FFF2-40B4-BE49-F238E27FC236}">
                <a16:creationId xmlns:a16="http://schemas.microsoft.com/office/drawing/2014/main" id="{5609552B-5BFC-5442-BE47-5FD10E618B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8BD0-7EEC-184D-A2CB-0A5F89370380}" type="datetime10">
              <a:rPr lang="zh-CN" altLang="en-US"/>
              <a:pPr>
                <a:defRPr/>
              </a:pPr>
              <a:t>06:46</a:t>
            </a:fld>
            <a:endParaRPr lang="en-US" altLang="zh-CN"/>
          </a:p>
        </p:txBody>
      </p:sp>
      <p:sp>
        <p:nvSpPr>
          <p:cNvPr id="7" name="Rectangle 1036">
            <a:extLst>
              <a:ext uri="{FF2B5EF4-FFF2-40B4-BE49-F238E27FC236}">
                <a16:creationId xmlns:a16="http://schemas.microsoft.com/office/drawing/2014/main" id="{CDE22332-102F-844C-9532-132E2EC59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zh-CN" altLang="en-US"/>
              <a:t>离散数学</a:t>
            </a:r>
            <a:r>
              <a:rPr lang="en-US" altLang="zh-CN"/>
              <a:t>-lecture1</a:t>
            </a:r>
          </a:p>
        </p:txBody>
      </p:sp>
      <p:sp>
        <p:nvSpPr>
          <p:cNvPr id="8" name="Rectangle 1037">
            <a:extLst>
              <a:ext uri="{FF2B5EF4-FFF2-40B4-BE49-F238E27FC236}">
                <a16:creationId xmlns:a16="http://schemas.microsoft.com/office/drawing/2014/main" id="{9979CF43-C619-D543-B4A7-7E390F536B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charset="0"/>
                <a:ea typeface="黑体" charset="-122"/>
              </a:defRPr>
            </a:lvl1pPr>
          </a:lstStyle>
          <a:p>
            <a:pPr>
              <a:defRPr/>
            </a:pPr>
            <a:fld id="{ADAFEC7E-E39E-844F-A739-6F060EEBC6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546188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1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16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 三级</a:t>
            </a:r>
          </a:p>
          <a:p>
            <a:pPr lvl="3"/>
            <a:r>
              <a:rPr lang="zh-CN" altLang="en-US" dirty="0"/>
              <a:t> 四级</a:t>
            </a:r>
          </a:p>
          <a:p>
            <a:pPr lvl="4"/>
            <a:r>
              <a:rPr lang="zh-CN" altLang="en-US" dirty="0"/>
              <a:t> 五级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3E0EC-23B0-E443-9598-7AA21CCA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04482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BDBA00-F5CA-C244-9ABA-82D1B913DB93}" type="datetimeFigureOut">
              <a:rPr kumimoji="1" lang="zh-CN" altLang="en-US" smtClean="0"/>
              <a:t>2021/3/2</a:t>
            </a:fld>
            <a:endParaRPr kumimoji="1"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3E0EC-23B0-E443-9598-7AA21CCA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51564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412877"/>
            <a:ext cx="4171950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7"/>
            <a:ext cx="4171950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BDBA00-F5CA-C244-9ABA-82D1B913DB93}" type="datetimeFigureOut">
              <a:rPr kumimoji="1" lang="zh-CN" altLang="en-US" smtClean="0"/>
              <a:t>2021/3/2</a:t>
            </a:fld>
            <a:endParaRPr kumimoji="1"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3E0EC-23B0-E443-9598-7AA21CCA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78349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BDBA00-F5CA-C244-9ABA-82D1B913DB93}" type="datetimeFigureOut">
              <a:rPr kumimoji="1" lang="zh-CN" altLang="en-US" smtClean="0"/>
              <a:t>2021/3/2</a:t>
            </a:fld>
            <a:endParaRPr kumimoji="1"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3E0EC-23B0-E443-9598-7AA21CCA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15546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BDBA00-F5CA-C244-9ABA-82D1B913DB93}" type="datetimeFigureOut">
              <a:rPr kumimoji="1" lang="zh-CN" altLang="en-US" smtClean="0"/>
              <a:t>2021/3/2</a:t>
            </a:fld>
            <a:endParaRPr kumimoji="1"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3E0EC-23B0-E443-9598-7AA21CCA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87527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BDBA00-F5CA-C244-9ABA-82D1B913DB93}" type="datetimeFigureOut">
              <a:rPr kumimoji="1" lang="zh-CN" altLang="en-US" smtClean="0"/>
              <a:t>2021/3/2</a:t>
            </a:fld>
            <a:endParaRPr kumimoji="1"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3E0EC-23B0-E443-9598-7AA21CCA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70580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BDBA00-F5CA-C244-9ABA-82D1B913DB93}" type="datetimeFigureOut">
              <a:rPr kumimoji="1" lang="zh-CN" altLang="en-US" smtClean="0"/>
              <a:t>2021/3/2</a:t>
            </a:fld>
            <a:endParaRPr kumimoji="1"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3E0EC-23B0-E443-9598-7AA21CCA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25321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BDBA00-F5CA-C244-9ABA-82D1B913DB93}" type="datetimeFigureOut">
              <a:rPr kumimoji="1" lang="zh-CN" altLang="en-US" smtClean="0"/>
              <a:t>2021/3/2</a:t>
            </a:fld>
            <a:endParaRPr kumimoji="1"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3E0EC-23B0-E443-9598-7AA21CCA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08309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441327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18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1" y="441327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18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9" y="863602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18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6" y="863602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18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790577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18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3333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18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4" y="11239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18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69852"/>
            <a:ext cx="7793037" cy="982663"/>
          </a:xfrm>
          <a:prstGeom prst="rect">
            <a:avLst/>
          </a:prstGeom>
          <a:noFill/>
          <a:ln>
            <a:noFill/>
          </a:ln>
          <a:effectLst>
            <a:outerShdw dist="127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12877"/>
            <a:ext cx="84963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50" b="0"/>
            </a:lvl1pPr>
          </a:lstStyle>
          <a:p>
            <a:fld id="{F243E0EC-23B0-E443-9598-7AA21CCA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55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10" r:id="rId12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build="p" bldLvl="2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黑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Tahoma" pitchFamily="34" charset="0"/>
          <a:ea typeface="黑体" pitchFamily="2" charset="-122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Tahoma" pitchFamily="34" charset="0"/>
          <a:ea typeface="黑体" pitchFamily="2" charset="-122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Tahoma" pitchFamily="34" charset="0"/>
          <a:ea typeface="黑体" pitchFamily="2" charset="-122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Tahoma" pitchFamily="34" charset="0"/>
          <a:ea typeface="黑体" pitchFamily="2" charset="-122"/>
          <a:cs typeface="黑体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257175" indent="-257175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folHlink"/>
        </a:buClr>
        <a:buSzPct val="75000"/>
        <a:buFont typeface="Wingdings" charset="0"/>
        <a:buChar char="n"/>
        <a:defRPr sz="2100" b="1">
          <a:solidFill>
            <a:schemeClr val="tx1"/>
          </a:solidFill>
          <a:latin typeface="+mn-lt"/>
          <a:ea typeface="+mn-ea"/>
          <a:cs typeface="黑体" charset="0"/>
        </a:defRPr>
      </a:lvl1pPr>
      <a:lvl2pPr marL="557213" indent="-214313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1800" b="1">
          <a:solidFill>
            <a:schemeClr val="tx1"/>
          </a:solidFill>
          <a:latin typeface="+mn-lt"/>
          <a:ea typeface="+mn-ea"/>
          <a:cs typeface="黑体" charset="0"/>
        </a:defRPr>
      </a:lvl2pPr>
      <a:lvl3pPr marL="857250" indent="-17145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1500" b="1">
          <a:solidFill>
            <a:schemeClr val="tx1"/>
          </a:solidFill>
          <a:latin typeface="+mn-lt"/>
          <a:ea typeface="+mn-ea"/>
          <a:cs typeface="黑体" charset="0"/>
        </a:defRPr>
      </a:lvl3pPr>
      <a:lvl4pPr marL="1200150" indent="-17145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1350" b="1">
          <a:solidFill>
            <a:schemeClr val="tx1"/>
          </a:solidFill>
          <a:latin typeface="+mn-lt"/>
          <a:ea typeface="+mn-ea"/>
          <a:cs typeface="黑体" charset="0"/>
        </a:defRPr>
      </a:lvl4pPr>
      <a:lvl5pPr marL="1543050" indent="-17145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1350" b="1">
          <a:solidFill>
            <a:schemeClr val="tx1"/>
          </a:solidFill>
          <a:latin typeface="+mn-lt"/>
          <a:ea typeface="+mn-ea"/>
          <a:cs typeface="黑体" charset="0"/>
        </a:defRPr>
      </a:lvl5pPr>
      <a:lvl6pPr marL="1885950" indent="-17145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 b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 b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 b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3BE0-559C-2B43-A5B6-57F8054C9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2</a:t>
            </a:r>
            <a:r>
              <a:rPr lang="zh-CN" altLang="en-US" sz="4000" dirty="0"/>
              <a:t>章 命题逻辑等值演算 </a:t>
            </a:r>
            <a:endParaRPr kumimoji="1"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09B76D-07E1-F74F-AC97-6CD5F4D16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32746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71637-43AB-3146-94DB-0A800C6B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等值演算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7CF01-5821-CE43-8299-EF8B7869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3300"/>
                </a:solidFill>
              </a:rPr>
              <a:t>等价演算</a:t>
            </a:r>
            <a:r>
              <a:rPr lang="en-US" altLang="zh-CN" dirty="0">
                <a:cs typeface="Times New Roman" panose="02020603050405020304" pitchFamily="18" charset="0"/>
              </a:rPr>
              <a:t>: </a:t>
            </a:r>
            <a:r>
              <a:rPr lang="zh-CN" altLang="en-US" dirty="0"/>
              <a:t>由已知的等值式推演出新等值式的过程</a:t>
            </a:r>
            <a:r>
              <a:rPr lang="en-US" altLang="zh-CN" dirty="0"/>
              <a:t>.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3300"/>
                </a:solidFill>
              </a:rPr>
              <a:t>置换规则</a:t>
            </a:r>
            <a:r>
              <a:rPr lang="en-US" altLang="zh-CN" dirty="0"/>
              <a:t>: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zh-CN" altLang="en-US" dirty="0">
                <a:sym typeface="Symbol" pitchFamily="2" charset="2"/>
              </a:rPr>
              <a:t>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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zh-CN" altLang="en-US" dirty="0"/>
              <a:t>，其中</a:t>
            </a:r>
            <a:r>
              <a:rPr lang="zh-CN" altLang="en-US" dirty="0">
                <a:sym typeface="Symbol" pitchFamily="2" charset="2"/>
              </a:rPr>
              <a:t>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zh-CN" altLang="en-US" dirty="0"/>
              <a:t>是含有公式 </a:t>
            </a:r>
            <a:r>
              <a:rPr lang="en-US" altLang="zh-CN" i="1" dirty="0"/>
              <a:t>A </a:t>
            </a:r>
            <a:r>
              <a:rPr lang="zh-CN" altLang="en-US" dirty="0"/>
              <a:t>的合式公式</a:t>
            </a:r>
            <a:r>
              <a:rPr lang="en-US" altLang="zh-CN" dirty="0"/>
              <a:t>, </a:t>
            </a:r>
            <a:r>
              <a:rPr lang="en-US" altLang="zh-CN" dirty="0">
                <a:sym typeface="Symbol" pitchFamily="2" charset="2"/>
              </a:rPr>
              <a:t>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zh-CN" altLang="en-US" dirty="0"/>
              <a:t>是用公式 </a:t>
            </a:r>
            <a:r>
              <a:rPr lang="en-US" altLang="zh-CN" i="1" dirty="0"/>
              <a:t>B </a:t>
            </a:r>
            <a:r>
              <a:rPr lang="zh-CN" altLang="en-US" dirty="0"/>
              <a:t>置换</a:t>
            </a:r>
            <a:r>
              <a:rPr lang="zh-CN" altLang="en-US" dirty="0">
                <a:sym typeface="Symbol" pitchFamily="2" charset="2"/>
              </a:rPr>
              <a:t>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zh-CN" altLang="en-US" dirty="0"/>
              <a:t>中的 </a:t>
            </a:r>
            <a:r>
              <a:rPr lang="en-US" altLang="zh-CN" i="1" dirty="0"/>
              <a:t>A </a:t>
            </a:r>
            <a:r>
              <a:rPr lang="zh-CN" altLang="en-US" dirty="0"/>
              <a:t>得到的合式公式</a:t>
            </a:r>
            <a:r>
              <a:rPr lang="en-US" altLang="zh-CN" dirty="0"/>
              <a:t>.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7030A0"/>
                </a:solidFill>
              </a:rPr>
              <a:t>等值演算的基础：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/>
              <a:t>  	</a:t>
            </a:r>
            <a:r>
              <a:rPr lang="en-US" altLang="zh-CN" dirty="0"/>
              <a:t>(1) </a:t>
            </a:r>
            <a:r>
              <a:rPr lang="zh-CN" altLang="en-US" dirty="0"/>
              <a:t>等值关系的性质：自反性、传递性、对称性</a:t>
            </a:r>
            <a:endParaRPr lang="en-US" altLang="zh-CN" dirty="0"/>
          </a:p>
          <a:p>
            <a:pPr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(2) </a:t>
            </a:r>
            <a:r>
              <a:rPr lang="zh-CN" altLang="en-US" dirty="0"/>
              <a:t>基本等值式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/>
              <a:t> 	</a:t>
            </a:r>
            <a:r>
              <a:rPr lang="en-US" altLang="zh-CN" dirty="0"/>
              <a:t>(3) </a:t>
            </a:r>
            <a:r>
              <a:rPr lang="zh-CN" altLang="en-US" dirty="0"/>
              <a:t>置换规则 </a:t>
            </a:r>
          </a:p>
        </p:txBody>
      </p:sp>
    </p:spTree>
    <p:extLst>
      <p:ext uri="{BB962C8B-B14F-4D97-AF65-F5344CB8AC3E}">
        <p14:creationId xmlns:p14="http://schemas.microsoft.com/office/powerpoint/2010/main" val="2065202591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FC80-EB6E-CC44-B2A2-7F11731F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F284C-64D7-8F4E-9E28-7E131D120ECA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/>
              <a:t>例</a:t>
            </a:r>
            <a:r>
              <a:rPr lang="en-US" altLang="zh-CN" dirty="0"/>
              <a:t>1 </a:t>
            </a:r>
            <a:r>
              <a:rPr lang="zh-CN" altLang="en-US" dirty="0"/>
              <a:t>证明 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</a:t>
            </a:r>
            <a:r>
              <a:rPr lang="en-US" altLang="zh-CN" dirty="0"/>
              <a:t>(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</a:t>
            </a:r>
            <a:r>
              <a:rPr lang="en-US" altLang="zh-CN" i="1" dirty="0" err="1"/>
              <a:t>r</a:t>
            </a:r>
            <a:r>
              <a:rPr lang="en-US" altLang="zh-CN" dirty="0"/>
              <a:t>) 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/>
              <a:t> 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</a:t>
            </a:r>
            <a:r>
              <a:rPr lang="en-US" altLang="zh-CN" i="1" dirty="0"/>
              <a:t>r</a:t>
            </a:r>
            <a:endParaRPr lang="en-US" altLang="zh-CN" dirty="0"/>
          </a:p>
          <a:p>
            <a:pPr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/>
              <a:t>证  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</a:t>
            </a:r>
            <a:r>
              <a:rPr lang="en-US" altLang="zh-CN" dirty="0"/>
              <a:t>(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</a:t>
            </a:r>
            <a:r>
              <a:rPr lang="en-US" altLang="zh-CN" i="1" dirty="0" err="1"/>
              <a:t>r</a:t>
            </a:r>
            <a:r>
              <a:rPr lang="en-US" altLang="zh-CN" dirty="0"/>
              <a:t>) 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dirty="0">
                <a:sym typeface="Symbol" pitchFamily="2" charset="2"/>
              </a:rPr>
              <a:t>     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r</a:t>
            </a:r>
            <a:r>
              <a:rPr lang="en-US" altLang="zh-CN" dirty="0"/>
              <a:t>)     </a:t>
            </a:r>
            <a:r>
              <a:rPr lang="zh-CN" altLang="en-US" dirty="0"/>
              <a:t>（蕴涵等值式，置换规则）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ym typeface="Symbol" pitchFamily="2" charset="2"/>
              </a:rPr>
              <a:t>     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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i="1" dirty="0"/>
              <a:t>r</a:t>
            </a:r>
            <a:r>
              <a:rPr lang="en-US" altLang="zh-CN" dirty="0"/>
              <a:t>     </a:t>
            </a:r>
            <a:r>
              <a:rPr lang="zh-CN" altLang="en-US" dirty="0"/>
              <a:t>（结合律，置换规则）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ym typeface="Symbol" pitchFamily="2" charset="2"/>
              </a:rPr>
              <a:t>     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i="1" dirty="0"/>
              <a:t>r</a:t>
            </a:r>
            <a:r>
              <a:rPr lang="en-US" altLang="zh-CN" dirty="0"/>
              <a:t>        </a:t>
            </a:r>
            <a:r>
              <a:rPr lang="zh-CN" altLang="en-US" dirty="0"/>
              <a:t>（德</a:t>
            </a:r>
            <a:r>
              <a:rPr lang="zh-CN" altLang="en-US" dirty="0">
                <a:sym typeface="Symbol" pitchFamily="2" charset="2"/>
              </a:rPr>
              <a:t></a:t>
            </a:r>
            <a:r>
              <a:rPr lang="zh-CN" altLang="en-US" dirty="0"/>
              <a:t>摩根律，置换规则）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ym typeface="Symbol" pitchFamily="2" charset="2"/>
              </a:rPr>
              <a:t>     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/>
              <a:t>) </a:t>
            </a:r>
            <a:r>
              <a:rPr lang="en-US" altLang="zh-CN" dirty="0">
                <a:sym typeface="Symbol" pitchFamily="2" charset="2"/>
              </a:rPr>
              <a:t></a:t>
            </a:r>
            <a:r>
              <a:rPr lang="en-US" altLang="zh-CN" i="1" dirty="0"/>
              <a:t>r</a:t>
            </a:r>
            <a:r>
              <a:rPr lang="en-US" altLang="zh-CN" dirty="0"/>
              <a:t>        </a:t>
            </a:r>
            <a:r>
              <a:rPr lang="zh-CN" altLang="en-US" dirty="0"/>
              <a:t>（蕴涵等值式，置换规则） 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F6F2DC6-0A26-B548-92EE-2A3CA9070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65" y="4960003"/>
            <a:ext cx="6286500" cy="1348061"/>
          </a:xfrm>
          <a:custGeom>
            <a:avLst/>
            <a:gdLst>
              <a:gd name="connsiteX0" fmla="*/ 0 w 6286500"/>
              <a:gd name="connsiteY0" fmla="*/ 0 h 1348061"/>
              <a:gd name="connsiteX1" fmla="*/ 6286500 w 6286500"/>
              <a:gd name="connsiteY1" fmla="*/ 0 h 1348061"/>
              <a:gd name="connsiteX2" fmla="*/ 6286500 w 6286500"/>
              <a:gd name="connsiteY2" fmla="*/ 1348061 h 1348061"/>
              <a:gd name="connsiteX3" fmla="*/ 0 w 6286500"/>
              <a:gd name="connsiteY3" fmla="*/ 1348061 h 1348061"/>
              <a:gd name="connsiteX4" fmla="*/ 0 w 6286500"/>
              <a:gd name="connsiteY4" fmla="*/ 0 h 134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0" h="1348061" fill="none" extrusionOk="0">
                <a:moveTo>
                  <a:pt x="0" y="0"/>
                </a:moveTo>
                <a:cubicBezTo>
                  <a:pt x="2970790" y="-49533"/>
                  <a:pt x="4768422" y="-14809"/>
                  <a:pt x="6286500" y="0"/>
                </a:cubicBezTo>
                <a:cubicBezTo>
                  <a:pt x="6286733" y="618335"/>
                  <a:pt x="6375526" y="1204850"/>
                  <a:pt x="6286500" y="1348061"/>
                </a:cubicBezTo>
                <a:cubicBezTo>
                  <a:pt x="5237608" y="1299830"/>
                  <a:pt x="2581357" y="1432516"/>
                  <a:pt x="0" y="1348061"/>
                </a:cubicBezTo>
                <a:cubicBezTo>
                  <a:pt x="-92399" y="753002"/>
                  <a:pt x="34201" y="325390"/>
                  <a:pt x="0" y="0"/>
                </a:cubicBezTo>
                <a:close/>
              </a:path>
              <a:path w="6286500" h="1348061" stroke="0" extrusionOk="0">
                <a:moveTo>
                  <a:pt x="0" y="0"/>
                </a:moveTo>
                <a:cubicBezTo>
                  <a:pt x="1184847" y="118645"/>
                  <a:pt x="3427049" y="116012"/>
                  <a:pt x="6286500" y="0"/>
                </a:cubicBezTo>
                <a:cubicBezTo>
                  <a:pt x="6194022" y="538710"/>
                  <a:pt x="6330913" y="695599"/>
                  <a:pt x="6286500" y="1348061"/>
                </a:cubicBezTo>
                <a:cubicBezTo>
                  <a:pt x="3804542" y="1482661"/>
                  <a:pt x="2894179" y="1190865"/>
                  <a:pt x="0" y="1348061"/>
                </a:cubicBezTo>
                <a:cubicBezTo>
                  <a:pt x="-108156" y="948269"/>
                  <a:pt x="-61780" y="187257"/>
                  <a:pt x="0" y="0"/>
                </a:cubicBezTo>
                <a:close/>
              </a:path>
            </a:pathLst>
          </a:cu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也可以从右边开始演算（请做一遍）</a:t>
            </a:r>
          </a:p>
          <a:p>
            <a:pPr algn="just" eaLnBrk="1" hangingPunct="1">
              <a:lnSpc>
                <a:spcPct val="1000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因为每一步都用置换规则，故可不写出</a:t>
            </a:r>
          </a:p>
          <a:p>
            <a:pPr eaLnBrk="1" hangingPunct="1">
              <a:lnSpc>
                <a:spcPct val="1000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熟练后，基本等值式也可以不写出 </a:t>
            </a:r>
          </a:p>
        </p:txBody>
      </p:sp>
    </p:spTree>
    <p:extLst>
      <p:ext uri="{BB962C8B-B14F-4D97-AF65-F5344CB8AC3E}">
        <p14:creationId xmlns:p14="http://schemas.microsoft.com/office/powerpoint/2010/main" val="1107081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E3A47-1D73-2045-925C-16652C5A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DEDE0-5E11-4B41-8AFB-945C0216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2"/>
                </a:solidFill>
              </a:rPr>
              <a:t>例</a:t>
            </a:r>
            <a:r>
              <a:rPr lang="en-US" altLang="zh-CN" dirty="0">
                <a:solidFill>
                  <a:schemeClr val="bg2"/>
                </a:solidFill>
              </a:rPr>
              <a:t>2  </a:t>
            </a:r>
            <a:r>
              <a:rPr lang="zh-CN" altLang="en-US" dirty="0">
                <a:solidFill>
                  <a:schemeClr val="bg2"/>
                </a:solidFill>
              </a:rPr>
              <a:t>证明 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i="1" dirty="0" err="1">
                <a:solidFill>
                  <a:schemeClr val="bg2"/>
                </a:solidFill>
              </a:rPr>
              <a:t>p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</a:t>
            </a:r>
            <a:r>
              <a:rPr lang="en-US" altLang="zh-CN" i="1" dirty="0" err="1">
                <a:solidFill>
                  <a:schemeClr val="bg2"/>
                </a:solidFill>
              </a:rPr>
              <a:t>q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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i="1" dirty="0">
                <a:solidFill>
                  <a:schemeClr val="bg2"/>
                </a:solidFill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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 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p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2"/>
                </a:solidFill>
              </a:rPr>
              <a:t>证明： 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i="1" dirty="0" err="1">
                <a:solidFill>
                  <a:schemeClr val="bg2"/>
                </a:solidFill>
              </a:rPr>
              <a:t>p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</a:t>
            </a:r>
            <a:r>
              <a:rPr lang="en-US" altLang="zh-CN" i="1" dirty="0" err="1">
                <a:solidFill>
                  <a:schemeClr val="bg2"/>
                </a:solidFill>
              </a:rPr>
              <a:t>q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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i="1" dirty="0">
                <a:solidFill>
                  <a:schemeClr val="bg2"/>
                </a:solidFill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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        </a:t>
            </a:r>
            <a:r>
              <a:rPr lang="zh-CN" altLang="en-US" dirty="0">
                <a:solidFill>
                  <a:schemeClr val="bg2"/>
                </a:solidFill>
                <a:sym typeface="Symbol" pitchFamily="2" charset="2"/>
              </a:rPr>
              <a:t>    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 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(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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 	//</a:t>
            </a:r>
            <a:r>
              <a:rPr lang="zh-CN" altLang="en-US" b="0" dirty="0">
                <a:solidFill>
                  <a:schemeClr val="bg2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Symbol" pitchFamily="2" charset="2"/>
              </a:rPr>
              <a:t>分配律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2"/>
                </a:solidFill>
                <a:sym typeface="Symbol" pitchFamily="2" charset="2"/>
              </a:rPr>
              <a:t>        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    </a:t>
            </a:r>
            <a:r>
              <a:rPr lang="zh-CN" altLang="en-US" dirty="0">
                <a:solidFill>
                  <a:schemeClr val="bg2"/>
                </a:solidFill>
                <a:sym typeface="Symbol" pitchFamily="2" charset="2"/>
              </a:rPr>
              <a:t> 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 1		</a:t>
            </a:r>
            <a:r>
              <a:rPr lang="en-US" altLang="zh-CN" sz="2400" dirty="0">
                <a:solidFill>
                  <a:schemeClr val="bg2"/>
                </a:solidFill>
                <a:sym typeface="Symbol" pitchFamily="2" charset="2"/>
              </a:rPr>
              <a:t>//</a:t>
            </a:r>
            <a:r>
              <a:rPr lang="zh-CN" altLang="en-US" b="0" dirty="0">
                <a:solidFill>
                  <a:schemeClr val="bg2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Symbol" pitchFamily="2" charset="2"/>
              </a:rPr>
              <a:t>排中律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2"/>
                </a:solidFill>
                <a:sym typeface="Symbol" pitchFamily="2" charset="2"/>
              </a:rPr>
              <a:t>       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    </a:t>
            </a:r>
            <a:r>
              <a:rPr lang="zh-CN" altLang="en-US" dirty="0">
                <a:solidFill>
                  <a:schemeClr val="bg2"/>
                </a:solidFill>
                <a:sym typeface="Symbol" pitchFamily="2" charset="2"/>
              </a:rPr>
              <a:t>  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p			</a:t>
            </a:r>
            <a:r>
              <a:rPr lang="zh-CN" altLang="en-US" sz="2400" dirty="0">
                <a:solidFill>
                  <a:schemeClr val="bg2"/>
                </a:solidFill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cs typeface="Times New Roman" panose="02020603050405020304" pitchFamily="18" charset="0"/>
                <a:sym typeface="Symbol" pitchFamily="2" charset="2"/>
              </a:rPr>
              <a:t>//</a:t>
            </a:r>
            <a:r>
              <a:rPr lang="zh-CN" altLang="en-US" b="0" dirty="0">
                <a:solidFill>
                  <a:schemeClr val="bg2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Symbol" pitchFamily="2" charset="2"/>
              </a:rPr>
              <a:t>同一律</a:t>
            </a:r>
          </a:p>
          <a:p>
            <a:pPr marL="0" indent="0">
              <a:lnSpc>
                <a:spcPct val="130000"/>
              </a:lnSpc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65385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8DE90-F480-BC4D-B277-A309A098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53FC9-CD0E-8644-B014-E471BE1C5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bg2"/>
                </a:solidFill>
              </a:rPr>
              <a:t>例</a:t>
            </a:r>
            <a:r>
              <a:rPr lang="en-US" altLang="zh-CN" dirty="0">
                <a:solidFill>
                  <a:schemeClr val="bg2"/>
                </a:solidFill>
              </a:rPr>
              <a:t>3 </a:t>
            </a:r>
            <a:r>
              <a:rPr lang="zh-CN" altLang="en-US" dirty="0">
                <a:solidFill>
                  <a:schemeClr val="bg2"/>
                </a:solidFill>
              </a:rPr>
              <a:t>证明</a:t>
            </a:r>
            <a:r>
              <a:rPr lang="en-US" altLang="zh-CN" i="1" dirty="0">
                <a:solidFill>
                  <a:schemeClr val="bg2"/>
                </a:solidFill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(</a:t>
            </a:r>
            <a:r>
              <a:rPr lang="en-US" altLang="zh-CN" i="1" dirty="0" err="1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  <a:sym typeface="Symbol" pitchFamily="2" charset="2"/>
              </a:rPr>
              <a:t>r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  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(</a:t>
            </a:r>
            <a:r>
              <a:rPr lang="en-US" altLang="zh-CN" i="1" dirty="0" err="1">
                <a:solidFill>
                  <a:schemeClr val="bg2"/>
                </a:solidFill>
                <a:sym typeface="Symbol" pitchFamily="2" charset="2"/>
              </a:rPr>
              <a:t>p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  <a:sym typeface="Symbol" pitchFamily="2" charset="2"/>
              </a:rPr>
              <a:t>r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  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r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(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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).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2"/>
                </a:solidFill>
              </a:rPr>
              <a:t>证明</a:t>
            </a:r>
            <a:r>
              <a:rPr lang="en-US" altLang="zh-CN" dirty="0">
                <a:solidFill>
                  <a:schemeClr val="bg2"/>
                </a:solidFill>
              </a:rPr>
              <a:t>:     </a:t>
            </a:r>
            <a:r>
              <a:rPr lang="en-US" altLang="zh-CN" i="1" dirty="0">
                <a:solidFill>
                  <a:schemeClr val="bg2"/>
                </a:solidFill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(</a:t>
            </a:r>
            <a:r>
              <a:rPr lang="en-US" altLang="zh-CN" i="1" dirty="0" err="1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  <a:sym typeface="Symbol" pitchFamily="2" charset="2"/>
              </a:rPr>
              <a:t>r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         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(</a:t>
            </a:r>
            <a:r>
              <a:rPr lang="en-US" altLang="zh-CN" i="1" dirty="0" err="1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</a:t>
            </a:r>
            <a:r>
              <a:rPr lang="en-US" altLang="zh-CN" i="1" dirty="0" err="1">
                <a:solidFill>
                  <a:schemeClr val="bg2"/>
                </a:solidFill>
                <a:sym typeface="Symbol" pitchFamily="2" charset="2"/>
              </a:rPr>
              <a:t>r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 </a:t>
            </a:r>
            <a:r>
              <a:rPr lang="zh-CN" altLang="en-US" dirty="0">
                <a:solidFill>
                  <a:schemeClr val="bg2"/>
                </a:solidFill>
                <a:sym typeface="Symbol" pitchFamily="2" charset="2"/>
              </a:rPr>
              <a:t>       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 </a:t>
            </a:r>
            <a:r>
              <a:rPr lang="en-US" altLang="zh-CN" sz="2400" b="0" dirty="0">
                <a:solidFill>
                  <a:schemeClr val="bg2"/>
                </a:solidFill>
                <a:sym typeface="Symbol" pitchFamily="2" charset="2"/>
              </a:rPr>
              <a:t>// </a:t>
            </a:r>
            <a:r>
              <a:rPr lang="zh-CN" altLang="en-US" sz="2400" b="0" i="1" dirty="0">
                <a:solidFill>
                  <a:schemeClr val="bg2"/>
                </a:solidFill>
                <a:sym typeface="Symbol" pitchFamily="2" charset="2"/>
              </a:rPr>
              <a:t>蕴含等值式</a:t>
            </a:r>
            <a:endParaRPr lang="en-US" altLang="zh-CN" sz="2400" b="0" i="1" dirty="0">
              <a:solidFill>
                <a:schemeClr val="bg2"/>
              </a:solidFill>
              <a:sym typeface="Symbol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         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(</a:t>
            </a:r>
            <a:r>
              <a:rPr lang="en-US" altLang="zh-CN" i="1" dirty="0" err="1">
                <a:solidFill>
                  <a:schemeClr val="bg2"/>
                </a:solidFill>
                <a:sym typeface="Symbol" pitchFamily="2" charset="2"/>
              </a:rPr>
              <a:t>p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</a:t>
            </a:r>
            <a:r>
              <a:rPr lang="en-US" altLang="zh-CN" i="1" dirty="0" err="1">
                <a:solidFill>
                  <a:schemeClr val="bg2"/>
                </a:solidFill>
                <a:sym typeface="Symbol" pitchFamily="2" charset="2"/>
              </a:rPr>
              <a:t>r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      </a:t>
            </a:r>
            <a:r>
              <a:rPr lang="zh-CN" altLang="en-US" dirty="0">
                <a:solidFill>
                  <a:schemeClr val="bg2"/>
                </a:solidFill>
                <a:sym typeface="Symbol" pitchFamily="2" charset="2"/>
              </a:rPr>
              <a:t>  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 </a:t>
            </a:r>
            <a:r>
              <a:rPr lang="en-US" altLang="zh-CN" sz="2400" b="0" dirty="0">
                <a:solidFill>
                  <a:schemeClr val="bg2"/>
                </a:solidFill>
                <a:sym typeface="Symbol" pitchFamily="2" charset="2"/>
              </a:rPr>
              <a:t>//  </a:t>
            </a:r>
            <a:r>
              <a:rPr lang="zh-CN" altLang="en-US" sz="2400" b="0" i="1" dirty="0">
                <a:solidFill>
                  <a:schemeClr val="bg2"/>
                </a:solidFill>
                <a:sym typeface="Symbol" pitchFamily="2" charset="2"/>
              </a:rPr>
              <a:t>结合律、交换律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2"/>
                </a:solidFill>
                <a:sym typeface="Symbol" pitchFamily="2" charset="2"/>
              </a:rPr>
              <a:t>         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(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 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r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). </a:t>
            </a:r>
            <a:r>
              <a:rPr lang="en-US" altLang="zh-CN" dirty="0">
                <a:solidFill>
                  <a:schemeClr val="bg2"/>
                </a:solidFill>
              </a:rPr>
              <a:t>		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/>
                </a:solidFill>
              </a:rPr>
              <a:t>             </a:t>
            </a:r>
            <a:r>
              <a:rPr lang="en-US" altLang="zh-CN" i="1" dirty="0">
                <a:solidFill>
                  <a:schemeClr val="bg2"/>
                </a:solidFill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(</a:t>
            </a:r>
            <a:r>
              <a:rPr lang="en-US" altLang="zh-CN" i="1" dirty="0" err="1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  <a:sym typeface="Symbol" pitchFamily="2" charset="2"/>
              </a:rPr>
              <a:t>r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         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r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(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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     </a:t>
            </a:r>
            <a:r>
              <a:rPr lang="zh-CN" altLang="en-US" dirty="0">
                <a:solidFill>
                  <a:schemeClr val="bg2"/>
                </a:solidFill>
                <a:sym typeface="Symbol" pitchFamily="2" charset="2"/>
              </a:rPr>
              <a:t>    </a:t>
            </a:r>
            <a:r>
              <a:rPr lang="en-US" altLang="zh-CN" sz="2400" b="0" dirty="0">
                <a:solidFill>
                  <a:schemeClr val="bg2"/>
                </a:solidFill>
                <a:sym typeface="Symbol" pitchFamily="2" charset="2"/>
              </a:rPr>
              <a:t>//</a:t>
            </a:r>
            <a:r>
              <a:rPr lang="zh-CN" altLang="en-US" sz="2400" b="0" dirty="0">
                <a:solidFill>
                  <a:schemeClr val="bg2"/>
                </a:solidFill>
                <a:sym typeface="Symbol" pitchFamily="2" charset="2"/>
              </a:rPr>
              <a:t>蕴含等值式、结合律、交换律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2"/>
                </a:solidFill>
                <a:sym typeface="Symbol" pitchFamily="2" charset="2"/>
              </a:rPr>
              <a:t>         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r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(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q 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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      </a:t>
            </a:r>
            <a:r>
              <a:rPr lang="zh-CN" altLang="en-US" dirty="0">
                <a:solidFill>
                  <a:schemeClr val="bg2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  </a:t>
            </a:r>
            <a:r>
              <a:rPr lang="en-US" altLang="zh-CN" sz="2400" b="0" dirty="0">
                <a:solidFill>
                  <a:schemeClr val="bg2"/>
                </a:solidFill>
                <a:sym typeface="Symbol" pitchFamily="2" charset="2"/>
              </a:rPr>
              <a:t>//</a:t>
            </a:r>
            <a:r>
              <a:rPr lang="zh-CN" altLang="en-US" sz="2400" b="0" dirty="0">
                <a:solidFill>
                  <a:schemeClr val="bg2"/>
                </a:solidFill>
                <a:sym typeface="Symbol" pitchFamily="2" charset="2"/>
              </a:rPr>
              <a:t>蕴含等值式</a:t>
            </a:r>
            <a:endParaRPr lang="en-US" altLang="zh-CN" sz="2400" b="0" dirty="0">
              <a:solidFill>
                <a:schemeClr val="bg2"/>
              </a:solidFill>
              <a:sym typeface="Symbol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          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r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(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 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  </a:t>
            </a:r>
            <a:r>
              <a:rPr lang="en-US" altLang="zh-CN" sz="2400" b="0" dirty="0">
                <a:solidFill>
                  <a:schemeClr val="bg2"/>
                </a:solidFill>
                <a:sym typeface="Symbol" pitchFamily="2" charset="2"/>
              </a:rPr>
              <a:t>//</a:t>
            </a:r>
            <a:r>
              <a:rPr lang="zh-CN" altLang="en-US" sz="2400" b="0" dirty="0">
                <a:solidFill>
                  <a:schemeClr val="bg2"/>
                </a:solidFill>
                <a:sym typeface="Symbol" pitchFamily="2" charset="2"/>
              </a:rPr>
              <a:t>双重否定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2"/>
                </a:solidFill>
                <a:sym typeface="Symbol" pitchFamily="2" charset="2"/>
              </a:rPr>
              <a:t>         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r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(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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</a:t>
            </a:r>
            <a:r>
              <a:rPr lang="zh-CN" altLang="en-US" dirty="0">
                <a:solidFill>
                  <a:schemeClr val="bg2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 </a:t>
            </a:r>
            <a:r>
              <a:rPr lang="zh-CN" altLang="en-US" dirty="0">
                <a:solidFill>
                  <a:schemeClr val="bg2"/>
                </a:solidFill>
                <a:sym typeface="Symbol" pitchFamily="2" charset="2"/>
              </a:rPr>
              <a:t>   </a:t>
            </a:r>
            <a:r>
              <a:rPr lang="en-US" altLang="zh-CN" sz="2400" b="0" dirty="0">
                <a:solidFill>
                  <a:schemeClr val="bg2"/>
                </a:solidFill>
                <a:sym typeface="Symbol" pitchFamily="2" charset="2"/>
              </a:rPr>
              <a:t>//</a:t>
            </a:r>
            <a:r>
              <a:rPr lang="zh-CN" altLang="en-US" sz="2400" b="0" dirty="0">
                <a:solidFill>
                  <a:schemeClr val="bg2"/>
                </a:solidFill>
                <a:sym typeface="Symbol" pitchFamily="2" charset="2"/>
              </a:rPr>
              <a:t>蕴含等值式</a:t>
            </a:r>
            <a:endParaRPr lang="en-US" altLang="zh-CN" sz="2400" b="0" dirty="0">
              <a:solidFill>
                <a:schemeClr val="bg2"/>
              </a:solidFill>
              <a:sym typeface="Symbol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     </a:t>
            </a:r>
            <a:r>
              <a:rPr lang="zh-CN" altLang="en-US" dirty="0">
                <a:solidFill>
                  <a:schemeClr val="bg2"/>
                </a:solidFill>
                <a:sym typeface="Symbol" pitchFamily="2" charset="2"/>
              </a:rPr>
              <a:t>故  </a:t>
            </a:r>
            <a:r>
              <a:rPr lang="en-US" altLang="zh-CN" i="1" dirty="0">
                <a:solidFill>
                  <a:schemeClr val="bg2"/>
                </a:solidFill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(</a:t>
            </a:r>
            <a:r>
              <a:rPr lang="en-US" altLang="zh-CN" i="1" dirty="0" err="1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  <a:sym typeface="Symbol" pitchFamily="2" charset="2"/>
              </a:rPr>
              <a:t>r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  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(</a:t>
            </a:r>
            <a:r>
              <a:rPr lang="en-US" altLang="zh-CN" i="1" dirty="0" err="1">
                <a:solidFill>
                  <a:schemeClr val="bg2"/>
                </a:solidFill>
                <a:sym typeface="Symbol" pitchFamily="2" charset="2"/>
              </a:rPr>
              <a:t>P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  <a:sym typeface="Symbol" pitchFamily="2" charset="2"/>
              </a:rPr>
              <a:t>r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  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r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(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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8347004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AD3F3-E990-B746-816A-B6C42D94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E22C3-976F-DC46-BCB6-AFB51AE0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12877"/>
            <a:ext cx="8496300" cy="2455737"/>
          </a:xfrm>
        </p:spPr>
        <p:txBody>
          <a:bodyPr/>
          <a:lstStyle/>
          <a:p>
            <a:pPr>
              <a:buClr>
                <a:schemeClr val="hlink"/>
              </a:buClr>
              <a:buSzPct val="70000"/>
              <a:buNone/>
            </a:pPr>
            <a:r>
              <a:rPr lang="zh-CN" altLang="en-US" dirty="0">
                <a:solidFill>
                  <a:schemeClr val="bg2"/>
                </a:solidFill>
                <a:latin typeface="Garamond" panose="02020404030301010803" pitchFamily="18" charset="0"/>
              </a:rPr>
              <a:t>例</a:t>
            </a:r>
            <a:r>
              <a:rPr lang="en-US" altLang="zh-CN" dirty="0">
                <a:solidFill>
                  <a:schemeClr val="bg2"/>
                </a:solidFill>
                <a:latin typeface="Garamond" panose="02020404030301010803" pitchFamily="18" charset="0"/>
              </a:rPr>
              <a:t>4  </a:t>
            </a:r>
            <a:r>
              <a:rPr lang="zh-CN" altLang="en-US" dirty="0">
                <a:solidFill>
                  <a:schemeClr val="bg2"/>
                </a:solidFill>
                <a:latin typeface="Garamond" panose="02020404030301010803" pitchFamily="18" charset="0"/>
              </a:rPr>
              <a:t>证明</a:t>
            </a:r>
            <a:r>
              <a:rPr lang="en-US" altLang="zh-CN" dirty="0">
                <a:solidFill>
                  <a:schemeClr val="bg2"/>
                </a:solidFill>
                <a:latin typeface="Garamond" panose="02020404030301010803" pitchFamily="18" charset="0"/>
              </a:rPr>
              <a:t>: </a:t>
            </a:r>
            <a:r>
              <a:rPr lang="en-US" altLang="zh-CN" i="1" dirty="0">
                <a:solidFill>
                  <a:schemeClr val="bg2"/>
                </a:solidFill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i="1" dirty="0" err="1">
                <a:solidFill>
                  <a:schemeClr val="bg2"/>
                </a:solidFill>
              </a:rPr>
              <a:t>q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</a:rPr>
              <a:t>r</a:t>
            </a:r>
            <a:r>
              <a:rPr lang="en-US" altLang="zh-CN" dirty="0">
                <a:solidFill>
                  <a:schemeClr val="bg2"/>
                </a:solidFill>
              </a:rPr>
              <a:t>) </a:t>
            </a:r>
            <a:r>
              <a:rPr lang="zh-CN" altLang="en-US" dirty="0">
                <a:solidFill>
                  <a:schemeClr val="bg2"/>
                </a:solidFill>
              </a:rPr>
              <a:t>与</a:t>
            </a:r>
            <a:r>
              <a:rPr lang="en-US" altLang="zh-CN" dirty="0">
                <a:solidFill>
                  <a:schemeClr val="bg2"/>
                </a:solidFill>
              </a:rPr>
              <a:t> (</a:t>
            </a:r>
            <a:r>
              <a:rPr lang="en-US" altLang="zh-CN" i="1" dirty="0" err="1">
                <a:solidFill>
                  <a:schemeClr val="bg2"/>
                </a:solidFill>
              </a:rPr>
              <a:t>p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</a:rPr>
              <a:t>q</a:t>
            </a:r>
            <a:r>
              <a:rPr lang="en-US" altLang="zh-CN" dirty="0">
                <a:solidFill>
                  <a:schemeClr val="bg2"/>
                </a:solidFill>
              </a:rPr>
              <a:t>) 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>
                <a:solidFill>
                  <a:schemeClr val="bg2"/>
                </a:solidFill>
              </a:rPr>
              <a:t>r</a:t>
            </a:r>
            <a:r>
              <a:rPr lang="zh-CN" altLang="en-US" dirty="0">
                <a:solidFill>
                  <a:schemeClr val="bg2"/>
                </a:solidFill>
              </a:rPr>
              <a:t>不等值</a:t>
            </a:r>
            <a:endParaRPr lang="en-US" altLang="zh-CN" dirty="0">
              <a:solidFill>
                <a:schemeClr val="bg2"/>
              </a:solidFill>
            </a:endParaRPr>
          </a:p>
          <a:p>
            <a:pPr>
              <a:buClr>
                <a:schemeClr val="hlink"/>
              </a:buClr>
              <a:buSzPct val="70000"/>
              <a:buNone/>
            </a:pPr>
            <a:r>
              <a:rPr lang="zh-CN" altLang="en-US" dirty="0">
                <a:solidFill>
                  <a:schemeClr val="tx2"/>
                </a:solidFill>
              </a:rPr>
              <a:t>观察法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</a:p>
          <a:p>
            <a:pPr>
              <a:buClr>
                <a:schemeClr val="hlink"/>
              </a:buClr>
              <a:buSzPct val="70000"/>
              <a:buNone/>
            </a:pPr>
            <a:r>
              <a:rPr lang="zh-CN" altLang="en-US" dirty="0">
                <a:solidFill>
                  <a:schemeClr val="bg2"/>
                </a:solidFill>
              </a:rPr>
              <a:t>在赋值</a:t>
            </a:r>
            <a:r>
              <a:rPr lang="en-US" altLang="zh-CN" dirty="0">
                <a:solidFill>
                  <a:schemeClr val="bg2"/>
                </a:solidFill>
              </a:rPr>
              <a:t>000</a:t>
            </a:r>
            <a:r>
              <a:rPr lang="zh-CN" altLang="en-US" dirty="0">
                <a:solidFill>
                  <a:schemeClr val="bg2"/>
                </a:solidFill>
              </a:rPr>
              <a:t>时，</a:t>
            </a:r>
            <a:r>
              <a:rPr lang="en-US" altLang="zh-CN" i="1" dirty="0">
                <a:solidFill>
                  <a:schemeClr val="bg2"/>
                </a:solidFill>
              </a:rPr>
              <a:t> 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i="1" dirty="0" err="1">
                <a:solidFill>
                  <a:schemeClr val="bg2"/>
                </a:solidFill>
              </a:rPr>
              <a:t>q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</a:rPr>
              <a:t>r</a:t>
            </a:r>
            <a:r>
              <a:rPr lang="en-US" altLang="zh-CN" dirty="0">
                <a:solidFill>
                  <a:schemeClr val="bg2"/>
                </a:solidFill>
              </a:rPr>
              <a:t>) </a:t>
            </a:r>
            <a:r>
              <a:rPr lang="zh-CN" altLang="en-US" dirty="0">
                <a:solidFill>
                  <a:schemeClr val="bg2"/>
                </a:solidFill>
              </a:rPr>
              <a:t>为</a:t>
            </a:r>
            <a:r>
              <a:rPr lang="en-US" altLang="zh-CN" dirty="0">
                <a:solidFill>
                  <a:schemeClr val="bg2"/>
                </a:solidFill>
              </a:rPr>
              <a:t>1</a:t>
            </a:r>
            <a:r>
              <a:rPr lang="zh-CN" altLang="en-US" dirty="0">
                <a:solidFill>
                  <a:schemeClr val="bg2"/>
                </a:solidFill>
              </a:rPr>
              <a:t>，</a:t>
            </a:r>
            <a:r>
              <a:rPr lang="en-US" altLang="zh-CN" dirty="0">
                <a:solidFill>
                  <a:schemeClr val="bg2"/>
                </a:solidFill>
              </a:rPr>
              <a:t> (</a:t>
            </a:r>
            <a:r>
              <a:rPr lang="en-US" altLang="zh-CN" i="1" dirty="0" err="1">
                <a:solidFill>
                  <a:schemeClr val="bg2"/>
                </a:solidFill>
              </a:rPr>
              <a:t>p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</a:rPr>
              <a:t>q</a:t>
            </a:r>
            <a:r>
              <a:rPr lang="en-US" altLang="zh-CN" dirty="0">
                <a:solidFill>
                  <a:schemeClr val="bg2"/>
                </a:solidFill>
              </a:rPr>
              <a:t>) 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>
                <a:solidFill>
                  <a:schemeClr val="bg2"/>
                </a:solidFill>
              </a:rPr>
              <a:t>r</a:t>
            </a:r>
            <a:r>
              <a:rPr lang="zh-CN" altLang="en-US" dirty="0">
                <a:solidFill>
                  <a:schemeClr val="bg2"/>
                </a:solidFill>
              </a:rPr>
              <a:t>为</a:t>
            </a:r>
            <a:r>
              <a:rPr lang="en-US" altLang="zh-CN" dirty="0">
                <a:solidFill>
                  <a:schemeClr val="bg2"/>
                </a:solidFill>
              </a:rPr>
              <a:t>0</a:t>
            </a:r>
          </a:p>
          <a:p>
            <a:pPr>
              <a:buClr>
                <a:schemeClr val="hlink"/>
              </a:buClr>
              <a:buSzPct val="70000"/>
              <a:buNone/>
            </a:pPr>
            <a:r>
              <a:rPr lang="zh-CN" altLang="en-US" dirty="0">
                <a:solidFill>
                  <a:schemeClr val="bg2"/>
                </a:solidFill>
              </a:rPr>
              <a:t>因此两者不等值。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85049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280AF8-07A0-5646-8D15-24310E32586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判断公式等值的方法</a:t>
            </a:r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7D3F891A-7BE0-AC4C-B7EB-268A6641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20" y="1513924"/>
            <a:ext cx="5886450" cy="221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2"/>
              <a:buChar char="n"/>
              <a:defRPr sz="3000" b="1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charset="2"/>
              <a:buChar char="n"/>
              <a:defRPr sz="2600" b="1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 b="1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eaLnBrk="1" hangingPunct="1">
              <a:lnSpc>
                <a:spcPct val="175000"/>
              </a:lnSpc>
              <a:spcBef>
                <a:spcPct val="10000"/>
              </a:spcBef>
              <a:buSzPct val="70000"/>
              <a:buFont typeface="Wingdings" charset="2"/>
              <a:buNone/>
              <a:defRPr/>
            </a:pPr>
            <a:r>
              <a:rPr kumimoji="1" lang="en-US" altLang="zh-CN" sz="2800" dirty="0">
                <a:latin typeface="Times New Roman" charset="0"/>
                <a:ea typeface="黑体" charset="-122"/>
              </a:rPr>
              <a:t>1. </a:t>
            </a:r>
            <a:r>
              <a:rPr kumimoji="1" lang="zh-CN" altLang="en-US" sz="2800" dirty="0">
                <a:latin typeface="Times New Roman" charset="0"/>
                <a:ea typeface="黑体" charset="-122"/>
              </a:rPr>
              <a:t>真值表</a:t>
            </a:r>
          </a:p>
          <a:p>
            <a:pPr eaLnBrk="1" hangingPunct="1">
              <a:lnSpc>
                <a:spcPct val="175000"/>
              </a:lnSpc>
              <a:spcBef>
                <a:spcPct val="10000"/>
              </a:spcBef>
              <a:buSzPct val="70000"/>
              <a:buFont typeface="Wingdings" charset="2"/>
              <a:buNone/>
              <a:defRPr/>
            </a:pPr>
            <a:r>
              <a:rPr kumimoji="1" lang="en-US" altLang="zh-CN" sz="2800" dirty="0">
                <a:latin typeface="Times New Roman" charset="0"/>
                <a:ea typeface="黑体" charset="-122"/>
              </a:rPr>
              <a:t>2. </a:t>
            </a:r>
            <a:r>
              <a:rPr kumimoji="1" lang="zh-CN" altLang="en-US" sz="2800" dirty="0">
                <a:latin typeface="Times New Roman" charset="0"/>
                <a:ea typeface="黑体" charset="-122"/>
              </a:rPr>
              <a:t>命题公式的等值演算                                      </a:t>
            </a:r>
          </a:p>
          <a:p>
            <a:pPr eaLnBrk="1" hangingPunct="1">
              <a:lnSpc>
                <a:spcPct val="140000"/>
              </a:lnSpc>
              <a:spcBef>
                <a:spcPct val="10000"/>
              </a:spcBef>
              <a:buSzPct val="70000"/>
              <a:buFont typeface="Wingdings" charset="2"/>
              <a:buNone/>
              <a:defRPr/>
            </a:pPr>
            <a:r>
              <a:rPr kumimoji="1" lang="en-US" altLang="zh-CN" sz="2800" dirty="0">
                <a:latin typeface="Times New Roman" charset="0"/>
                <a:ea typeface="黑体" charset="-122"/>
              </a:rPr>
              <a:t>3. </a:t>
            </a:r>
            <a:r>
              <a:rPr kumimoji="1" lang="zh-CN" altLang="en-US" sz="2800" dirty="0">
                <a:latin typeface="Times New Roman" charset="0"/>
                <a:ea typeface="黑体" charset="-122"/>
              </a:rPr>
              <a:t>主范式</a:t>
            </a:r>
          </a:p>
        </p:txBody>
      </p:sp>
    </p:spTree>
    <p:extLst>
      <p:ext uri="{BB962C8B-B14F-4D97-AF65-F5344CB8AC3E}">
        <p14:creationId xmlns:p14="http://schemas.microsoft.com/office/powerpoint/2010/main" val="1440034397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45889-F90D-3F48-BF6E-29AA8EFA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如何证明不等值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CE5F3-8CBF-0842-BF14-CD5B8727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None/>
            </a:pPr>
            <a:r>
              <a:rPr lang="zh-CN" altLang="en-US" dirty="0">
                <a:latin typeface="Garamond" panose="02020404030301010803" pitchFamily="18" charset="0"/>
              </a:rPr>
              <a:t>用等值演算不能直接证明两个公式不等价</a:t>
            </a:r>
            <a:r>
              <a:rPr lang="en-US" altLang="zh-CN" dirty="0"/>
              <a:t>, </a:t>
            </a:r>
            <a:r>
              <a:rPr lang="zh-CN" altLang="en-US" dirty="0">
                <a:latin typeface="Garamond" panose="02020404030301010803" pitchFamily="18" charset="0"/>
              </a:rPr>
              <a:t>证明两个公式不等价的基本思想是</a:t>
            </a:r>
            <a:r>
              <a:rPr lang="zh-CN" altLang="en-US" dirty="0">
                <a:solidFill>
                  <a:srgbClr val="7030A0"/>
                </a:solidFill>
                <a:latin typeface="Garamond" panose="02020404030301010803" pitchFamily="18" charset="0"/>
              </a:rPr>
              <a:t>找到某赋值使一个成真</a:t>
            </a:r>
            <a:r>
              <a:rPr lang="en-US" altLang="zh-CN" dirty="0">
                <a:solidFill>
                  <a:srgbClr val="7030A0"/>
                </a:solidFill>
              </a:rPr>
              <a:t>,</a:t>
            </a:r>
            <a:r>
              <a:rPr lang="zh-CN" altLang="en-US" dirty="0">
                <a:solidFill>
                  <a:srgbClr val="7030A0"/>
                </a:solidFill>
                <a:latin typeface="Garamond" panose="02020404030301010803" pitchFamily="18" charset="0"/>
              </a:rPr>
              <a:t>另一个成假</a:t>
            </a:r>
            <a:r>
              <a:rPr lang="en-US" altLang="zh-CN" dirty="0">
                <a:solidFill>
                  <a:srgbClr val="7030A0"/>
                </a:solidFill>
                <a:latin typeface="Garamond" panose="02020404030301010803" pitchFamily="18" charset="0"/>
              </a:rPr>
              <a:t>.</a:t>
            </a:r>
            <a:r>
              <a:rPr lang="zh-CN" altLang="en-US" dirty="0">
                <a:solidFill>
                  <a:srgbClr val="7030A0"/>
                </a:solidFill>
                <a:latin typeface="Garamond" panose="02020404030301010803" pitchFamily="18" charset="0"/>
              </a:rPr>
              <a:t> </a:t>
            </a:r>
            <a:endParaRPr lang="en-US" altLang="zh-CN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SzPct val="70000"/>
              <a:buNone/>
            </a:pPr>
            <a:r>
              <a:rPr lang="en-US" altLang="zh-CN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Garamond" panose="02020404030301010803" pitchFamily="18" charset="0"/>
              </a:rPr>
              <a:t>方法一</a:t>
            </a:r>
            <a:r>
              <a:rPr lang="zh-CN" altLang="en-US" dirty="0">
                <a:solidFill>
                  <a:schemeClr val="bg2"/>
                </a:solidFill>
                <a:latin typeface="Garamond" panose="02020404030301010803" pitchFamily="18" charset="0"/>
              </a:rPr>
              <a:t>   </a:t>
            </a:r>
            <a:r>
              <a:rPr lang="zh-CN" altLang="en-US" dirty="0">
                <a:latin typeface="Garamond" panose="02020404030301010803" pitchFamily="18" charset="0"/>
              </a:rPr>
              <a:t>真值表法</a:t>
            </a:r>
            <a:endParaRPr lang="en-US" altLang="zh-CN" dirty="0">
              <a:latin typeface="Garamond" panose="02020404030301010803" pitchFamily="18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SzPct val="70000"/>
              <a:buNone/>
            </a:pPr>
            <a:r>
              <a:rPr lang="zh-CN" altLang="en-US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Garamond" panose="02020404030301010803" pitchFamily="18" charset="0"/>
              </a:rPr>
              <a:t>方法二</a:t>
            </a:r>
            <a:r>
              <a:rPr lang="zh-CN" altLang="en-US" dirty="0">
                <a:solidFill>
                  <a:schemeClr val="bg1"/>
                </a:solidFill>
                <a:latin typeface="Garamond" panose="02020404030301010803" pitchFamily="18" charset="0"/>
              </a:rPr>
              <a:t>   </a:t>
            </a:r>
            <a:r>
              <a:rPr lang="zh-CN" altLang="en-US" dirty="0">
                <a:latin typeface="Garamond" panose="02020404030301010803" pitchFamily="18" charset="0"/>
              </a:rPr>
              <a:t>观察赋值法</a:t>
            </a:r>
            <a:r>
              <a:rPr lang="en-US" altLang="zh-CN" dirty="0">
                <a:latin typeface="Garamond" panose="02020404030301010803" pitchFamily="18" charset="0"/>
              </a:rPr>
              <a:t>. 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SzPct val="70000"/>
              <a:buNone/>
            </a:pPr>
            <a:r>
              <a:rPr lang="zh-CN" altLang="en-US" dirty="0">
                <a:solidFill>
                  <a:srgbClr val="FF0000"/>
                </a:solidFill>
                <a:latin typeface="Garamond" panose="02020404030301010803" pitchFamily="18" charset="0"/>
              </a:rPr>
              <a:t> 方法三</a:t>
            </a:r>
            <a:r>
              <a:rPr lang="zh-CN" altLang="en-US" dirty="0">
                <a:solidFill>
                  <a:schemeClr val="bg2"/>
                </a:solidFill>
                <a:latin typeface="Garamond" panose="02020404030301010803" pitchFamily="18" charset="0"/>
              </a:rPr>
              <a:t>   </a:t>
            </a:r>
            <a:r>
              <a:rPr lang="zh-CN" altLang="en-US" dirty="0">
                <a:latin typeface="Garamond" panose="02020404030301010803" pitchFamily="18" charset="0"/>
              </a:rPr>
              <a:t>用等值演算先化简两个公式，再观察</a:t>
            </a:r>
            <a:r>
              <a:rPr lang="en-US" altLang="zh-CN" dirty="0"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349166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AD3F3-E990-B746-816A-B6C42D94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E22C3-976F-DC46-BCB6-AFB51AE0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12878"/>
            <a:ext cx="8496300" cy="1372526"/>
          </a:xfrm>
        </p:spPr>
        <p:txBody>
          <a:bodyPr/>
          <a:lstStyle/>
          <a:p>
            <a:pPr>
              <a:buClr>
                <a:schemeClr val="hlink"/>
              </a:buClr>
              <a:buSzPct val="70000"/>
              <a:buNone/>
            </a:pPr>
            <a:r>
              <a:rPr lang="zh-CN" altLang="en-US" dirty="0">
                <a:solidFill>
                  <a:schemeClr val="bg2"/>
                </a:solidFill>
                <a:latin typeface="Garamond" panose="02020404030301010803" pitchFamily="18" charset="0"/>
              </a:rPr>
              <a:t>例</a:t>
            </a:r>
            <a:r>
              <a:rPr lang="en-US" altLang="zh-CN" dirty="0">
                <a:solidFill>
                  <a:schemeClr val="bg2"/>
                </a:solidFill>
                <a:latin typeface="Garamond" panose="02020404030301010803" pitchFamily="18" charset="0"/>
              </a:rPr>
              <a:t>4  </a:t>
            </a:r>
            <a:r>
              <a:rPr lang="zh-CN" altLang="en-US" dirty="0">
                <a:solidFill>
                  <a:schemeClr val="bg2"/>
                </a:solidFill>
                <a:latin typeface="Garamond" panose="02020404030301010803" pitchFamily="18" charset="0"/>
              </a:rPr>
              <a:t>证明</a:t>
            </a:r>
            <a:r>
              <a:rPr lang="en-US" altLang="zh-CN" dirty="0">
                <a:solidFill>
                  <a:schemeClr val="bg2"/>
                </a:solidFill>
                <a:latin typeface="Garamond" panose="02020404030301010803" pitchFamily="18" charset="0"/>
              </a:rPr>
              <a:t>: </a:t>
            </a:r>
            <a:r>
              <a:rPr lang="en-US" altLang="zh-CN" i="1" dirty="0">
                <a:solidFill>
                  <a:schemeClr val="bg2"/>
                </a:solidFill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i="1" dirty="0" err="1">
                <a:solidFill>
                  <a:schemeClr val="bg2"/>
                </a:solidFill>
              </a:rPr>
              <a:t>q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</a:rPr>
              <a:t>r</a:t>
            </a:r>
            <a:r>
              <a:rPr lang="en-US" altLang="zh-CN" dirty="0">
                <a:solidFill>
                  <a:schemeClr val="bg2"/>
                </a:solidFill>
              </a:rPr>
              <a:t>) </a:t>
            </a:r>
            <a:r>
              <a:rPr lang="zh-CN" altLang="en-US" dirty="0">
                <a:solidFill>
                  <a:schemeClr val="bg2"/>
                </a:solidFill>
              </a:rPr>
              <a:t>与</a:t>
            </a:r>
            <a:r>
              <a:rPr lang="en-US" altLang="zh-CN" dirty="0">
                <a:solidFill>
                  <a:schemeClr val="bg2"/>
                </a:solidFill>
              </a:rPr>
              <a:t> (</a:t>
            </a:r>
            <a:r>
              <a:rPr lang="en-US" altLang="zh-CN" i="1" dirty="0" err="1">
                <a:solidFill>
                  <a:schemeClr val="bg2"/>
                </a:solidFill>
              </a:rPr>
              <a:t>p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</a:rPr>
              <a:t>q</a:t>
            </a:r>
            <a:r>
              <a:rPr lang="en-US" altLang="zh-CN" dirty="0">
                <a:solidFill>
                  <a:schemeClr val="bg2"/>
                </a:solidFill>
              </a:rPr>
              <a:t>) 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>
                <a:solidFill>
                  <a:schemeClr val="bg2"/>
                </a:solidFill>
              </a:rPr>
              <a:t>r</a:t>
            </a:r>
            <a:r>
              <a:rPr lang="zh-CN" altLang="en-US" dirty="0">
                <a:solidFill>
                  <a:schemeClr val="bg2"/>
                </a:solidFill>
              </a:rPr>
              <a:t>不等值</a:t>
            </a:r>
            <a:endParaRPr lang="en-US" altLang="zh-CN" dirty="0">
              <a:solidFill>
                <a:schemeClr val="bg2"/>
              </a:solidFill>
            </a:endParaRPr>
          </a:p>
          <a:p>
            <a:pPr>
              <a:buClr>
                <a:schemeClr val="hlink"/>
              </a:buClr>
              <a:buSzPct val="70000"/>
              <a:buNone/>
            </a:pPr>
            <a:r>
              <a:rPr lang="zh-CN" altLang="en-US" dirty="0">
                <a:solidFill>
                  <a:schemeClr val="bg2"/>
                </a:solidFill>
              </a:rPr>
              <a:t>真值表法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</a:p>
          <a:p>
            <a:pPr>
              <a:buClr>
                <a:schemeClr val="hlink"/>
              </a:buClr>
              <a:buSzPct val="70000"/>
              <a:buNone/>
            </a:pPr>
            <a:r>
              <a:rPr lang="en-US" altLang="zh-CN" dirty="0">
                <a:solidFill>
                  <a:schemeClr val="bg1"/>
                </a:solidFill>
                <a:latin typeface="Garamond" panose="02020404030301010803" pitchFamily="18" charset="0"/>
              </a:rPr>
              <a:t>       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289BA2-0B80-BB40-8C77-F428AE97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69811"/>
              </p:ext>
            </p:extLst>
          </p:nvPr>
        </p:nvGraphicFramePr>
        <p:xfrm>
          <a:off x="440789" y="2489983"/>
          <a:ext cx="812643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671388625"/>
                    </a:ext>
                  </a:extLst>
                </a:gridCol>
                <a:gridCol w="1181685">
                  <a:extLst>
                    <a:ext uri="{9D8B030D-6E8A-4147-A177-3AD203B41FA5}">
                      <a16:colId xmlns:a16="http://schemas.microsoft.com/office/drawing/2014/main" val="2346608714"/>
                    </a:ext>
                  </a:extLst>
                </a:gridCol>
                <a:gridCol w="1256715">
                  <a:extLst>
                    <a:ext uri="{9D8B030D-6E8A-4147-A177-3AD203B41FA5}">
                      <a16:colId xmlns:a16="http://schemas.microsoft.com/office/drawing/2014/main" val="2108699411"/>
                    </a:ext>
                  </a:extLst>
                </a:gridCol>
                <a:gridCol w="1852245">
                  <a:extLst>
                    <a:ext uri="{9D8B030D-6E8A-4147-A177-3AD203B41FA5}">
                      <a16:colId xmlns:a16="http://schemas.microsoft.com/office/drawing/2014/main" val="4194296813"/>
                    </a:ext>
                  </a:extLst>
                </a:gridCol>
                <a:gridCol w="2616591">
                  <a:extLst>
                    <a:ext uri="{9D8B030D-6E8A-4147-A177-3AD203B41FA5}">
                      <a16:colId xmlns:a16="http://schemas.microsoft.com/office/drawing/2014/main" val="1234142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zh-CN" altLang="en-US" sz="24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24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solidFill>
                            <a:schemeClr val="bg2"/>
                          </a:solidFill>
                        </a:rPr>
                        <a:t>p</a:t>
                      </a:r>
                      <a:r>
                        <a:rPr lang="en-US" altLang="zh-CN" sz="2400" dirty="0">
                          <a:solidFill>
                            <a:schemeClr val="bg2"/>
                          </a:solidFill>
                          <a:sym typeface="Symbol" pitchFamily="2" charset="2"/>
                        </a:rPr>
                        <a:t></a:t>
                      </a:r>
                      <a:r>
                        <a:rPr lang="en-US" altLang="zh-CN" sz="2400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altLang="zh-CN" sz="2400" i="1" dirty="0" err="1">
                          <a:solidFill>
                            <a:schemeClr val="bg2"/>
                          </a:solidFill>
                        </a:rPr>
                        <a:t>q</a:t>
                      </a:r>
                      <a:r>
                        <a:rPr lang="en-US" altLang="zh-CN" sz="2400" dirty="0" err="1">
                          <a:solidFill>
                            <a:schemeClr val="bg2"/>
                          </a:solidFill>
                          <a:sym typeface="Symbol" pitchFamily="2" charset="2"/>
                        </a:rPr>
                        <a:t></a:t>
                      </a:r>
                      <a:r>
                        <a:rPr lang="en-US" altLang="zh-CN" sz="2400" i="1" dirty="0" err="1">
                          <a:solidFill>
                            <a:schemeClr val="bg2"/>
                          </a:solidFill>
                        </a:rPr>
                        <a:t>r</a:t>
                      </a:r>
                      <a:r>
                        <a:rPr lang="en-US" altLang="zh-CN" sz="2400" dirty="0">
                          <a:solidFill>
                            <a:schemeClr val="bg2"/>
                          </a:solidFill>
                        </a:rPr>
                        <a:t>) 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altLang="zh-CN" sz="2400" i="1" dirty="0" err="1">
                          <a:solidFill>
                            <a:schemeClr val="bg2"/>
                          </a:solidFill>
                        </a:rPr>
                        <a:t>p</a:t>
                      </a:r>
                      <a:r>
                        <a:rPr lang="en-US" altLang="zh-CN" sz="2400" dirty="0" err="1">
                          <a:solidFill>
                            <a:schemeClr val="bg2"/>
                          </a:solidFill>
                          <a:sym typeface="Symbol" pitchFamily="2" charset="2"/>
                        </a:rPr>
                        <a:t></a:t>
                      </a:r>
                      <a:r>
                        <a:rPr lang="en-US" altLang="zh-CN" sz="2400" i="1" dirty="0" err="1">
                          <a:solidFill>
                            <a:schemeClr val="bg2"/>
                          </a:solidFill>
                        </a:rPr>
                        <a:t>q</a:t>
                      </a:r>
                      <a:r>
                        <a:rPr lang="en-US" altLang="zh-CN" sz="2400" dirty="0">
                          <a:solidFill>
                            <a:schemeClr val="bg2"/>
                          </a:solidFill>
                        </a:rPr>
                        <a:t>) </a:t>
                      </a:r>
                      <a:r>
                        <a:rPr lang="en-US" altLang="zh-CN" sz="2400" dirty="0">
                          <a:solidFill>
                            <a:schemeClr val="bg2"/>
                          </a:solidFill>
                          <a:sym typeface="Symbol" pitchFamily="2" charset="2"/>
                        </a:rPr>
                        <a:t></a:t>
                      </a:r>
                      <a:r>
                        <a:rPr lang="en-US" altLang="zh-CN" sz="2400" i="1" dirty="0">
                          <a:solidFill>
                            <a:schemeClr val="bg2"/>
                          </a:solidFill>
                        </a:rPr>
                        <a:t>r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90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50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7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84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13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2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68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70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82003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AD3F3-E990-B746-816A-B6C42D94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E22C3-976F-DC46-BCB6-AFB51AE0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12876"/>
            <a:ext cx="8496300" cy="3778101"/>
          </a:xfrm>
        </p:spPr>
        <p:txBody>
          <a:bodyPr/>
          <a:lstStyle/>
          <a:p>
            <a:pPr>
              <a:buClr>
                <a:schemeClr val="hlink"/>
              </a:buClr>
              <a:buSzPct val="70000"/>
              <a:buNone/>
            </a:pPr>
            <a:r>
              <a:rPr lang="zh-CN" altLang="en-US" dirty="0">
                <a:solidFill>
                  <a:schemeClr val="bg2"/>
                </a:solidFill>
                <a:latin typeface="Garamond" panose="02020404030301010803" pitchFamily="18" charset="0"/>
              </a:rPr>
              <a:t>例</a:t>
            </a:r>
            <a:r>
              <a:rPr lang="en-US" altLang="zh-CN" dirty="0">
                <a:solidFill>
                  <a:schemeClr val="bg2"/>
                </a:solidFill>
                <a:latin typeface="Garamond" panose="02020404030301010803" pitchFamily="18" charset="0"/>
              </a:rPr>
              <a:t>4  </a:t>
            </a:r>
            <a:r>
              <a:rPr lang="zh-CN" altLang="en-US" dirty="0">
                <a:solidFill>
                  <a:schemeClr val="bg2"/>
                </a:solidFill>
                <a:latin typeface="Garamond" panose="02020404030301010803" pitchFamily="18" charset="0"/>
              </a:rPr>
              <a:t>证明</a:t>
            </a:r>
            <a:r>
              <a:rPr lang="en-US" altLang="zh-CN" dirty="0">
                <a:solidFill>
                  <a:schemeClr val="bg2"/>
                </a:solidFill>
                <a:latin typeface="Garamond" panose="02020404030301010803" pitchFamily="18" charset="0"/>
              </a:rPr>
              <a:t>: </a:t>
            </a:r>
            <a:r>
              <a:rPr lang="en-US" altLang="zh-CN" i="1" dirty="0">
                <a:solidFill>
                  <a:schemeClr val="bg2"/>
                </a:solidFill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i="1" dirty="0" err="1">
                <a:solidFill>
                  <a:schemeClr val="bg2"/>
                </a:solidFill>
              </a:rPr>
              <a:t>q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</a:rPr>
              <a:t>r</a:t>
            </a:r>
            <a:r>
              <a:rPr lang="en-US" altLang="zh-CN" dirty="0">
                <a:solidFill>
                  <a:schemeClr val="bg2"/>
                </a:solidFill>
              </a:rPr>
              <a:t>) </a:t>
            </a:r>
            <a:r>
              <a:rPr lang="zh-CN" altLang="en-US" dirty="0">
                <a:solidFill>
                  <a:schemeClr val="bg2"/>
                </a:solidFill>
              </a:rPr>
              <a:t>与</a:t>
            </a:r>
            <a:r>
              <a:rPr lang="en-US" altLang="zh-CN" dirty="0">
                <a:solidFill>
                  <a:schemeClr val="bg2"/>
                </a:solidFill>
              </a:rPr>
              <a:t> (</a:t>
            </a:r>
            <a:r>
              <a:rPr lang="en-US" altLang="zh-CN" i="1" dirty="0" err="1">
                <a:solidFill>
                  <a:schemeClr val="bg2"/>
                </a:solidFill>
              </a:rPr>
              <a:t>p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</a:rPr>
              <a:t>q</a:t>
            </a:r>
            <a:r>
              <a:rPr lang="en-US" altLang="zh-CN" dirty="0">
                <a:solidFill>
                  <a:schemeClr val="bg2"/>
                </a:solidFill>
              </a:rPr>
              <a:t>) 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>
                <a:solidFill>
                  <a:schemeClr val="bg2"/>
                </a:solidFill>
              </a:rPr>
              <a:t>r</a:t>
            </a:r>
            <a:r>
              <a:rPr lang="zh-CN" altLang="en-US" dirty="0">
                <a:solidFill>
                  <a:schemeClr val="bg2"/>
                </a:solidFill>
              </a:rPr>
              <a:t>不等值</a:t>
            </a:r>
            <a:endParaRPr lang="en-US" altLang="zh-CN" dirty="0">
              <a:solidFill>
                <a:schemeClr val="bg2"/>
              </a:solidFill>
            </a:endParaRPr>
          </a:p>
          <a:p>
            <a:pPr>
              <a:buClr>
                <a:schemeClr val="hlink"/>
              </a:buClr>
              <a:buSzPct val="70000"/>
              <a:buNone/>
            </a:pPr>
            <a:r>
              <a:rPr lang="zh-CN" altLang="en-US" dirty="0">
                <a:solidFill>
                  <a:schemeClr val="tx2"/>
                </a:solidFill>
              </a:rPr>
              <a:t>等值演算化简法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</a:p>
          <a:p>
            <a:pPr>
              <a:buClr>
                <a:schemeClr val="hlink"/>
              </a:buClr>
              <a:buSzPct val="70000"/>
              <a:buNone/>
            </a:pPr>
            <a:r>
              <a:rPr lang="zh-CN" altLang="en-US" i="1" dirty="0">
                <a:solidFill>
                  <a:schemeClr val="bg2"/>
                </a:solidFill>
              </a:rPr>
              <a:t> </a:t>
            </a:r>
            <a:r>
              <a:rPr lang="en-US" altLang="zh-CN" i="1" dirty="0">
                <a:solidFill>
                  <a:schemeClr val="bg2"/>
                </a:solidFill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i="1" dirty="0" err="1">
                <a:solidFill>
                  <a:schemeClr val="bg2"/>
                </a:solidFill>
              </a:rPr>
              <a:t>q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</a:rPr>
              <a:t>r</a:t>
            </a:r>
            <a:r>
              <a:rPr lang="en-US" altLang="zh-CN" dirty="0">
                <a:solidFill>
                  <a:schemeClr val="bg2"/>
                </a:solidFill>
              </a:rPr>
              <a:t>) 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</a:t>
            </a:r>
            <a:r>
              <a:rPr lang="zh-CN" altLang="en-US" dirty="0">
                <a:solidFill>
                  <a:schemeClr val="bg2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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</a:t>
            </a:r>
            <a:r>
              <a:rPr lang="en-US" altLang="zh-CN" i="1" dirty="0" err="1">
                <a:solidFill>
                  <a:schemeClr val="bg2"/>
                </a:solidFill>
              </a:rPr>
              <a:t>q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</a:t>
            </a:r>
            <a:r>
              <a:rPr lang="en-US" altLang="zh-CN" i="1" dirty="0" err="1">
                <a:solidFill>
                  <a:schemeClr val="bg2"/>
                </a:solidFill>
              </a:rPr>
              <a:t>r</a:t>
            </a:r>
            <a:endParaRPr lang="en-US" altLang="zh-CN" dirty="0">
              <a:solidFill>
                <a:schemeClr val="bg2"/>
              </a:solidFill>
            </a:endParaRPr>
          </a:p>
          <a:p>
            <a:pPr>
              <a:buClr>
                <a:schemeClr val="hlink"/>
              </a:buClr>
              <a:buSzPct val="70000"/>
              <a:buNone/>
            </a:pPr>
            <a:r>
              <a:rPr lang="en-US" altLang="zh-CN" dirty="0">
                <a:solidFill>
                  <a:schemeClr val="bg2"/>
                </a:solidFill>
              </a:rPr>
              <a:t> (</a:t>
            </a:r>
            <a:r>
              <a:rPr lang="en-US" altLang="zh-CN" i="1" dirty="0" err="1">
                <a:solidFill>
                  <a:schemeClr val="bg2"/>
                </a:solidFill>
              </a:rPr>
              <a:t>p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</a:rPr>
              <a:t>q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>
                <a:solidFill>
                  <a:schemeClr val="bg2"/>
                </a:solidFill>
              </a:rPr>
              <a:t>r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 </a:t>
            </a:r>
            <a:r>
              <a:rPr lang="zh-CN" altLang="en-US" dirty="0">
                <a:solidFill>
                  <a:schemeClr val="bg2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(</a:t>
            </a:r>
            <a:r>
              <a:rPr lang="en-US" altLang="zh-CN" i="1" dirty="0" err="1">
                <a:solidFill>
                  <a:schemeClr val="bg2"/>
                </a:solidFill>
                <a:sym typeface="Symbol" pitchFamily="2" charset="2"/>
              </a:rPr>
              <a:t>p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</a:t>
            </a:r>
            <a:r>
              <a:rPr lang="en-US" altLang="zh-CN" i="1" dirty="0" err="1">
                <a:solidFill>
                  <a:schemeClr val="bg2"/>
                </a:solidFill>
              </a:rPr>
              <a:t>q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</a:t>
            </a:r>
            <a:r>
              <a:rPr lang="en-US" altLang="zh-CN" i="1" dirty="0">
                <a:solidFill>
                  <a:schemeClr val="bg2"/>
                </a:solidFill>
              </a:rPr>
              <a:t>r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  (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 </a:t>
            </a:r>
            <a:r>
              <a:rPr lang="en-US" altLang="zh-CN" i="1" dirty="0">
                <a:solidFill>
                  <a:schemeClr val="bg2"/>
                </a:solidFill>
                <a:sym typeface="Symbol" pitchFamily="2" charset="2"/>
              </a:rPr>
              <a:t>q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)</a:t>
            </a:r>
            <a:r>
              <a:rPr lang="en-US" altLang="zh-CN" i="1" dirty="0">
                <a:solidFill>
                  <a:schemeClr val="bg2"/>
                </a:solidFill>
              </a:rPr>
              <a:t>r</a:t>
            </a:r>
          </a:p>
          <a:p>
            <a:pPr>
              <a:buClr>
                <a:schemeClr val="hlink"/>
              </a:buClr>
              <a:buSzPct val="70000"/>
              <a:buNone/>
            </a:pPr>
            <a:r>
              <a:rPr lang="zh-CN" altLang="en-US" dirty="0">
                <a:solidFill>
                  <a:schemeClr val="bg2"/>
                </a:solidFill>
              </a:rPr>
              <a:t>显然，赋值是</a:t>
            </a:r>
            <a:r>
              <a:rPr lang="en-US" altLang="zh-CN" dirty="0">
                <a:solidFill>
                  <a:schemeClr val="bg2"/>
                </a:solidFill>
              </a:rPr>
              <a:t>010</a:t>
            </a:r>
            <a:r>
              <a:rPr lang="zh-CN" altLang="en-US" dirty="0">
                <a:solidFill>
                  <a:schemeClr val="bg2"/>
                </a:solidFill>
              </a:rPr>
              <a:t>使</a:t>
            </a:r>
            <a:r>
              <a:rPr lang="en-US" altLang="zh-CN" i="1" dirty="0">
                <a:solidFill>
                  <a:schemeClr val="bg2"/>
                </a:solidFill>
              </a:rPr>
              <a:t>p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i="1" dirty="0" err="1">
                <a:solidFill>
                  <a:schemeClr val="bg2"/>
                </a:solidFill>
              </a:rPr>
              <a:t>q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</a:rPr>
              <a:t>r</a:t>
            </a:r>
            <a:r>
              <a:rPr lang="en-US" altLang="zh-CN" dirty="0">
                <a:solidFill>
                  <a:schemeClr val="bg2"/>
                </a:solidFill>
              </a:rPr>
              <a:t>) </a:t>
            </a:r>
            <a:r>
              <a:rPr lang="zh-CN" altLang="en-US" dirty="0">
                <a:solidFill>
                  <a:schemeClr val="bg2"/>
                </a:solidFill>
              </a:rPr>
              <a:t>为</a:t>
            </a:r>
            <a:r>
              <a:rPr lang="en-US" altLang="zh-CN" dirty="0">
                <a:solidFill>
                  <a:schemeClr val="bg2"/>
                </a:solidFill>
              </a:rPr>
              <a:t>1</a:t>
            </a:r>
            <a:r>
              <a:rPr lang="zh-CN" altLang="en-US" dirty="0">
                <a:solidFill>
                  <a:schemeClr val="bg2"/>
                </a:solidFill>
              </a:rPr>
              <a:t>，在该赋值下，</a:t>
            </a:r>
            <a:endParaRPr lang="en-US" altLang="zh-CN" dirty="0">
              <a:solidFill>
                <a:schemeClr val="bg2"/>
              </a:solidFill>
            </a:endParaRPr>
          </a:p>
          <a:p>
            <a:pPr>
              <a:buClr>
                <a:schemeClr val="hlink"/>
              </a:buClr>
              <a:buSzPct val="70000"/>
              <a:buNone/>
            </a:pP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i="1" dirty="0" err="1">
                <a:solidFill>
                  <a:schemeClr val="bg2"/>
                </a:solidFill>
              </a:rPr>
              <a:t>p</a:t>
            </a:r>
            <a:r>
              <a:rPr lang="en-US" altLang="zh-CN" dirty="0" err="1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 err="1">
                <a:solidFill>
                  <a:schemeClr val="bg2"/>
                </a:solidFill>
              </a:rPr>
              <a:t>q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  <a:r>
              <a:rPr lang="en-US" altLang="zh-CN" dirty="0">
                <a:solidFill>
                  <a:schemeClr val="bg2"/>
                </a:solidFill>
                <a:sym typeface="Symbol" pitchFamily="2" charset="2"/>
              </a:rPr>
              <a:t></a:t>
            </a:r>
            <a:r>
              <a:rPr lang="en-US" altLang="zh-CN" i="1" dirty="0">
                <a:solidFill>
                  <a:schemeClr val="bg2"/>
                </a:solidFill>
              </a:rPr>
              <a:t>r</a:t>
            </a:r>
            <a:r>
              <a:rPr lang="zh-CN" altLang="en-US" dirty="0">
                <a:solidFill>
                  <a:schemeClr val="bg2"/>
                </a:solidFill>
              </a:rPr>
              <a:t>为</a:t>
            </a:r>
            <a:r>
              <a:rPr lang="en-US" altLang="zh-CN" dirty="0">
                <a:solidFill>
                  <a:schemeClr val="bg2"/>
                </a:solidFill>
              </a:rPr>
              <a:t>0</a:t>
            </a:r>
            <a:r>
              <a:rPr lang="zh-CN" altLang="en-US" dirty="0">
                <a:solidFill>
                  <a:schemeClr val="bg2"/>
                </a:solidFill>
              </a:rPr>
              <a:t>，因此，两者不等值。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16025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140F8-CF9F-AF44-B09A-2725105F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举例</a:t>
            </a:r>
            <a:r>
              <a:rPr kumimoji="1" lang="en-US" altLang="zh-CN" dirty="0"/>
              <a:t>-</a:t>
            </a:r>
            <a:r>
              <a:rPr kumimoji="1" lang="zh-CN" altLang="en-US" dirty="0"/>
              <a:t>用等值演算判断公式类型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B3A19-E7D5-BB40-9248-6593AC78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例</a:t>
            </a:r>
            <a:r>
              <a:rPr lang="en-US" altLang="zh-CN" dirty="0"/>
              <a:t>5 </a:t>
            </a:r>
            <a:r>
              <a:rPr lang="zh-CN" altLang="en-US" dirty="0"/>
              <a:t>用等值演算法判断下列公式的类型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/>
              <a:t>(1)  </a:t>
            </a:r>
            <a:r>
              <a:rPr lang="en-US" altLang="zh-CN" i="1" dirty="0"/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</a:t>
            </a:r>
            <a:r>
              <a:rPr lang="en-US" altLang="zh-CN" i="1" dirty="0" err="1"/>
              <a:t>q</a:t>
            </a:r>
            <a:r>
              <a:rPr lang="en-US" altLang="zh-CN" dirty="0"/>
              <a:t>) </a:t>
            </a:r>
          </a:p>
          <a:p>
            <a:pPr algn="just">
              <a:spcBef>
                <a:spcPts val="1200"/>
              </a:spcBef>
              <a:buNone/>
            </a:pPr>
            <a:r>
              <a:rPr lang="zh-CN" altLang="en-US" dirty="0"/>
              <a:t>解     </a:t>
            </a:r>
            <a:r>
              <a:rPr lang="en-US" altLang="zh-CN" i="1" dirty="0"/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</a:t>
            </a:r>
            <a:r>
              <a:rPr lang="en-US" altLang="zh-CN" i="1" dirty="0" err="1"/>
              <a:t>q</a:t>
            </a:r>
            <a:r>
              <a:rPr lang="en-US" altLang="zh-CN" dirty="0"/>
              <a:t>) 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q</a:t>
            </a:r>
            <a:r>
              <a:rPr lang="en-US" altLang="zh-CN" dirty="0"/>
              <a:t>)    </a:t>
            </a:r>
            <a:r>
              <a:rPr lang="zh-CN" altLang="en-US" b="0" dirty="0">
                <a:latin typeface="FangSong" panose="02010609060101010101" pitchFamily="49" charset="-122"/>
                <a:ea typeface="FangSong" panose="02010609060101010101" pitchFamily="49" charset="-122"/>
              </a:rPr>
              <a:t>（蕴涵等值式）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</a:t>
            </a:r>
            <a:r>
              <a:rPr lang="zh-CN" altLang="en-US" dirty="0">
                <a:sym typeface="Symbol" pitchFamily="2" charset="2"/>
              </a:rPr>
              <a:t></a:t>
            </a:r>
            <a:r>
              <a:rPr lang="zh-CN" altLang="en-US" dirty="0"/>
              <a:t> </a:t>
            </a:r>
            <a:r>
              <a:rPr lang="en-US" altLang="zh-CN" i="1" dirty="0"/>
              <a:t>q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q</a:t>
            </a:r>
            <a:r>
              <a:rPr lang="en-US" altLang="zh-CN" dirty="0"/>
              <a:t>)       </a:t>
            </a:r>
            <a:r>
              <a:rPr lang="zh-CN" altLang="en-US" b="0" dirty="0">
                <a:latin typeface="FangSong" panose="02010609060101010101" pitchFamily="49" charset="-122"/>
                <a:ea typeface="FangSong" panose="02010609060101010101" pitchFamily="49" charset="-122"/>
              </a:rPr>
              <a:t>（德</a:t>
            </a:r>
            <a:r>
              <a:rPr lang="zh-CN" altLang="en-US" b="0" dirty="0">
                <a:latin typeface="FangSong" panose="02010609060101010101" pitchFamily="49" charset="-122"/>
                <a:ea typeface="FangSong" panose="02010609060101010101" pitchFamily="49" charset="-122"/>
                <a:sym typeface="Symbol" pitchFamily="2" charset="2"/>
              </a:rPr>
              <a:t></a:t>
            </a:r>
            <a:r>
              <a:rPr lang="zh-CN" altLang="en-US" b="0" dirty="0">
                <a:latin typeface="FangSong" panose="02010609060101010101" pitchFamily="49" charset="-122"/>
                <a:ea typeface="FangSong" panose="02010609060101010101" pitchFamily="49" charset="-122"/>
              </a:rPr>
              <a:t>摩根律）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</a:t>
            </a:r>
            <a:r>
              <a:rPr lang="zh-CN" altLang="en-US" dirty="0">
                <a:sym typeface="Symbol" pitchFamily="2" charset="2"/>
              </a:rPr>
              <a:t></a:t>
            </a:r>
            <a:r>
              <a:rPr lang="zh-CN" altLang="en-US" dirty="0"/>
              <a:t> 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q</a:t>
            </a:r>
            <a:r>
              <a:rPr lang="en-US" altLang="zh-CN" dirty="0"/>
              <a:t>)       </a:t>
            </a:r>
            <a:r>
              <a:rPr lang="zh-CN" altLang="en-US" b="0" dirty="0">
                <a:latin typeface="FangSong" panose="02010609060101010101" pitchFamily="49" charset="-122"/>
                <a:ea typeface="FangSong" panose="02010609060101010101" pitchFamily="49" charset="-122"/>
              </a:rPr>
              <a:t>（交换律，结合律）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</a:t>
            </a:r>
            <a:r>
              <a:rPr lang="zh-CN" altLang="en-US" dirty="0">
                <a:sym typeface="Symbol" pitchFamily="2" charset="2"/>
              </a:rPr>
              <a:t></a:t>
            </a:r>
            <a:r>
              <a:rPr lang="zh-CN" altLang="en-US" dirty="0"/>
              <a:t> 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0                 </a:t>
            </a:r>
            <a:r>
              <a:rPr lang="zh-CN" altLang="en-US" b="0" dirty="0">
                <a:latin typeface="FangSong" panose="02010609060101010101" pitchFamily="49" charset="-122"/>
                <a:ea typeface="FangSong" panose="02010609060101010101" pitchFamily="49" charset="-122"/>
              </a:rPr>
              <a:t>（矛盾律）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</a:t>
            </a:r>
            <a:r>
              <a:rPr lang="zh-CN" altLang="en-US" dirty="0">
                <a:sym typeface="Symbol" pitchFamily="2" charset="2"/>
              </a:rPr>
              <a:t></a:t>
            </a:r>
            <a:r>
              <a:rPr lang="zh-CN" altLang="en-US" dirty="0"/>
              <a:t> </a:t>
            </a:r>
            <a:r>
              <a:rPr lang="en-US" altLang="zh-CN" dirty="0"/>
              <a:t>0                      </a:t>
            </a:r>
            <a:r>
              <a:rPr lang="zh-CN" altLang="en-US" b="0" dirty="0">
                <a:latin typeface="FangSong" panose="02010609060101010101" pitchFamily="49" charset="-122"/>
                <a:ea typeface="FangSong" panose="02010609060101010101" pitchFamily="49" charset="-122"/>
              </a:rPr>
              <a:t>（零律）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dirty="0"/>
              <a:t>由最后一步可知，该式为矛盾式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61684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29F2835B-55CC-F64B-BB6A-00C04C962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主要内容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80FD1E0C-B295-5943-8455-649DA6D769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SzPct val="150000"/>
              <a:buFont typeface="Wingdings" charset="2"/>
              <a:buChar char="§"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 等值式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50000"/>
              <a:buFont typeface="Wingdings" charset="2"/>
              <a:buChar char="§"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 基本等值式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50000"/>
              <a:buFont typeface="Wingdings" charset="2"/>
              <a:buChar char="§"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 等值演算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50000"/>
              <a:buFont typeface="Wingdings" charset="2"/>
              <a:buChar char="§"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 置换规则</a:t>
            </a:r>
          </a:p>
        </p:txBody>
      </p:sp>
    </p:spTree>
    <p:extLst>
      <p:ext uri="{BB962C8B-B14F-4D97-AF65-F5344CB8AC3E}">
        <p14:creationId xmlns:p14="http://schemas.microsoft.com/office/powerpoint/2010/main" val="3839786129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EB674-83F4-6E4E-8C51-50DFF8C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1D234-6058-124B-A950-43467C23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(2)  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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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q</a:t>
            </a:r>
            <a:r>
              <a:rPr lang="en-US" altLang="zh-CN" dirty="0">
                <a:sym typeface="Symbol" pitchFamily="2" charset="2"/>
              </a:rPr>
              <a:t></a:t>
            </a:r>
            <a:r>
              <a:rPr lang="en-US" altLang="zh-CN" i="1" dirty="0"/>
              <a:t>p</a:t>
            </a:r>
            <a:r>
              <a:rPr lang="en-US" altLang="zh-CN" dirty="0"/>
              <a:t>) </a:t>
            </a:r>
          </a:p>
          <a:p>
            <a:pPr algn="just">
              <a:spcBef>
                <a:spcPts val="1200"/>
              </a:spcBef>
              <a:buNone/>
            </a:pPr>
            <a:r>
              <a:rPr lang="zh-CN" altLang="en-US" dirty="0"/>
              <a:t>解     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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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q</a:t>
            </a:r>
            <a:r>
              <a:rPr lang="en-US" altLang="zh-CN" dirty="0">
                <a:sym typeface="Symbol" pitchFamily="2" charset="2"/>
              </a:rPr>
              <a:t></a:t>
            </a:r>
            <a:r>
              <a:rPr lang="en-US" altLang="zh-CN" i="1" dirty="0"/>
              <a:t>p</a:t>
            </a:r>
            <a:r>
              <a:rPr lang="en-US" altLang="zh-CN" dirty="0"/>
              <a:t>) 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/>
              <a:t> 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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>
                <a:sym typeface="Symbol" pitchFamily="2" charset="2"/>
              </a:rPr>
              <a:t></a:t>
            </a:r>
            <a:r>
              <a:rPr lang="en-US" altLang="zh-CN" i="1" dirty="0"/>
              <a:t>p</a:t>
            </a:r>
            <a:r>
              <a:rPr lang="en-US" altLang="zh-CN" dirty="0"/>
              <a:t>)    </a:t>
            </a:r>
            <a:r>
              <a:rPr lang="zh-CN" altLang="en-US" dirty="0"/>
              <a:t>（蕴涵等值式）  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</a:t>
            </a:r>
            <a:r>
              <a:rPr lang="zh-CN" altLang="en-US" dirty="0">
                <a:sym typeface="Symbol" pitchFamily="2" charset="2"/>
              </a:rPr>
              <a:t>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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q</a:t>
            </a:r>
            <a:r>
              <a:rPr lang="en-US" altLang="zh-CN" dirty="0"/>
              <a:t>)    </a:t>
            </a:r>
            <a:r>
              <a:rPr lang="zh-CN" altLang="en-US" dirty="0"/>
              <a:t>（交换律）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</a:t>
            </a:r>
            <a:r>
              <a:rPr lang="zh-CN" altLang="en-US" dirty="0">
                <a:sym typeface="Symbol" pitchFamily="2" charset="2"/>
              </a:rPr>
              <a:t>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algn="just">
              <a:spcBef>
                <a:spcPts val="1350"/>
              </a:spcBef>
              <a:buNone/>
            </a:pPr>
            <a:r>
              <a:rPr lang="zh-CN" altLang="en-US" dirty="0"/>
              <a:t>所以该式为重言式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449543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EB674-83F4-6E4E-8C51-50DFF8C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1D234-6058-124B-A950-43467C23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(3) ((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q</a:t>
            </a:r>
            <a:r>
              <a:rPr lang="en-US" altLang="zh-CN" dirty="0"/>
              <a:t>))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i="1" dirty="0"/>
              <a:t>r</a:t>
            </a:r>
            <a:r>
              <a:rPr lang="en-US" altLang="zh-CN" dirty="0"/>
              <a:t>)  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dirty="0"/>
              <a:t>解    </a:t>
            </a:r>
            <a:r>
              <a:rPr lang="en-US" altLang="zh-CN" dirty="0"/>
              <a:t>((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q</a:t>
            </a:r>
            <a:r>
              <a:rPr lang="en-US" altLang="zh-CN" dirty="0"/>
              <a:t>))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/>
              <a:t> (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>
                <a:sym typeface="Symbol" pitchFamily="2" charset="2"/>
              </a:rPr>
              <a:t></a:t>
            </a:r>
            <a:r>
              <a:rPr lang="en-US" altLang="zh-CN" i="1" dirty="0"/>
              <a:t>q</a:t>
            </a:r>
            <a:r>
              <a:rPr lang="en-US" altLang="zh-CN" dirty="0"/>
              <a:t>))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i="1" dirty="0"/>
              <a:t>r</a:t>
            </a:r>
            <a:r>
              <a:rPr lang="en-US" altLang="zh-CN" dirty="0"/>
              <a:t>       </a:t>
            </a:r>
            <a:r>
              <a:rPr lang="zh-CN" altLang="en-US" dirty="0"/>
              <a:t>（分配律）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/>
              <a:t>   </a:t>
            </a:r>
            <a:r>
              <a:rPr lang="zh-CN" altLang="en-US" dirty="0">
                <a:sym typeface="Symbol" pitchFamily="2" charset="2"/>
              </a:rPr>
              <a:t></a:t>
            </a:r>
            <a:r>
              <a:rPr lang="zh-CN" altLang="en-US" dirty="0"/>
              <a:t> 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1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i="1" dirty="0"/>
              <a:t>r</a:t>
            </a:r>
            <a:r>
              <a:rPr lang="en-US" altLang="zh-CN" dirty="0"/>
              <a:t>                    </a:t>
            </a:r>
            <a:r>
              <a:rPr lang="zh-CN" altLang="en-US" dirty="0"/>
              <a:t>（排中律）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/>
              <a:t>   </a:t>
            </a:r>
            <a:r>
              <a:rPr lang="zh-CN" altLang="en-US" dirty="0">
                <a:sym typeface="Symbol" pitchFamily="2" charset="2"/>
              </a:rPr>
              <a:t></a:t>
            </a:r>
            <a:r>
              <a:rPr lang="zh-CN" altLang="en-US" dirty="0"/>
              <a:t> 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r</a:t>
            </a:r>
            <a:r>
              <a:rPr lang="en-US" altLang="zh-CN" dirty="0"/>
              <a:t>                         </a:t>
            </a:r>
            <a:r>
              <a:rPr lang="zh-CN" altLang="en-US" dirty="0"/>
              <a:t>（同一律）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/>
              <a:t>这不是矛盾式，也不是重言式，而是非重言式的可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/>
              <a:t>满足式</a:t>
            </a:r>
            <a:r>
              <a:rPr lang="en-US" altLang="zh-CN" dirty="0"/>
              <a:t>.</a:t>
            </a:r>
            <a:r>
              <a:rPr lang="zh-CN" altLang="en-US" dirty="0"/>
              <a:t>如</a:t>
            </a:r>
            <a:r>
              <a:rPr lang="en-US" altLang="zh-CN" dirty="0"/>
              <a:t>101</a:t>
            </a:r>
            <a:r>
              <a:rPr lang="zh-CN" altLang="en-US" dirty="0"/>
              <a:t>是它的成真赋值</a:t>
            </a:r>
            <a:r>
              <a:rPr lang="en-US" altLang="zh-CN" dirty="0"/>
              <a:t>,000</a:t>
            </a:r>
            <a:r>
              <a:rPr lang="zh-CN" altLang="en-US" dirty="0"/>
              <a:t>是它的成假赋值</a:t>
            </a:r>
            <a:r>
              <a:rPr lang="en-US" altLang="zh-CN" dirty="0"/>
              <a:t>.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332EBE6-14E0-4C4B-AB7F-C540E7815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215670"/>
            <a:ext cx="6286500" cy="1348061"/>
          </a:xfrm>
          <a:prstGeom prst="rect">
            <a:avLst/>
          </a:prstGeom>
          <a:solidFill>
            <a:srgbClr val="E7FFE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总结：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为矛盾式当且仅当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itchFamily="2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algn="just" eaLnBrk="1" hangingPunct="1">
              <a:lnSpc>
                <a:spcPct val="1000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为重言式当且仅当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itchFamily="2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eaLnBrk="1" hangingPunct="1">
              <a:lnSpc>
                <a:spcPct val="1000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演算步骤不惟一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应尽量使演算短些</a:t>
            </a:r>
          </a:p>
        </p:txBody>
      </p:sp>
    </p:spTree>
    <p:extLst>
      <p:ext uri="{BB962C8B-B14F-4D97-AF65-F5344CB8AC3E}">
        <p14:creationId xmlns:p14="http://schemas.microsoft.com/office/powerpoint/2010/main" val="39858699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69574-F5EB-9B40-B114-5372CF2F9634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黑体" charset="-122"/>
              </a:rPr>
              <a:t>应用举例</a:t>
            </a:r>
            <a:r>
              <a:rPr lang="en-US" altLang="zh-CN">
                <a:latin typeface="黑体" charset="-122"/>
              </a:rPr>
              <a:t>——</a:t>
            </a:r>
            <a:r>
              <a:rPr lang="zh-CN" altLang="en-US">
                <a:latin typeface="黑体" charset="-122"/>
              </a:rPr>
              <a:t>解决实际问题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9C5E3-9CDE-BA43-95B1-F44B2CA49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1" y="1431425"/>
            <a:ext cx="8325013" cy="4758359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ts val="506"/>
              </a:spcBef>
              <a:buNone/>
            </a:pPr>
            <a:r>
              <a:rPr lang="zh-CN" altLang="en-US" dirty="0"/>
              <a:t>例</a:t>
            </a:r>
            <a:r>
              <a:rPr lang="en-US" altLang="zh-CN" dirty="0"/>
              <a:t>6</a:t>
            </a:r>
            <a:r>
              <a:rPr lang="zh-CN" altLang="en-US" dirty="0"/>
              <a:t> 在某次研讨会的中间休息时间，</a:t>
            </a:r>
            <a:r>
              <a:rPr lang="en-US" altLang="zh-CN" dirty="0"/>
              <a:t>3</a:t>
            </a:r>
            <a:r>
              <a:rPr lang="zh-CN" altLang="en-US" dirty="0"/>
              <a:t>名与会者根据王教授的口音对他是哪个省市的人进行判断。              </a:t>
            </a:r>
          </a:p>
          <a:p>
            <a:pPr marL="0" indent="0">
              <a:spcBef>
                <a:spcPts val="506"/>
              </a:spcBef>
              <a:buNone/>
            </a:pPr>
            <a:r>
              <a:rPr lang="zh-CN" altLang="en-US" dirty="0"/>
              <a:t>         甲说王教授不是苏州人</a:t>
            </a:r>
            <a:r>
              <a:rPr lang="en-US" altLang="zh-CN" dirty="0"/>
              <a:t>,</a:t>
            </a:r>
            <a:r>
              <a:rPr lang="zh-CN" altLang="en-US" dirty="0"/>
              <a:t>是上海人</a:t>
            </a:r>
            <a:r>
              <a:rPr lang="en-US" altLang="zh-CN" dirty="0"/>
              <a:t>. </a:t>
            </a:r>
            <a:r>
              <a:rPr lang="zh-CN" altLang="en-US" dirty="0"/>
              <a:t>乙说王教授不是上海人</a:t>
            </a:r>
            <a:r>
              <a:rPr lang="en-US" altLang="zh-CN" dirty="0"/>
              <a:t>,</a:t>
            </a:r>
            <a:r>
              <a:rPr lang="zh-CN" altLang="en-US" dirty="0"/>
              <a:t>是苏州人</a:t>
            </a:r>
            <a:r>
              <a:rPr lang="en-US" altLang="zh-CN" dirty="0"/>
              <a:t>. </a:t>
            </a:r>
            <a:r>
              <a:rPr lang="zh-CN" altLang="en-US" dirty="0"/>
              <a:t>丙说王教授既不是上海人</a:t>
            </a:r>
            <a:r>
              <a:rPr lang="en-US" altLang="zh-CN" dirty="0"/>
              <a:t>,</a:t>
            </a:r>
            <a:r>
              <a:rPr lang="zh-CN" altLang="en-US" dirty="0"/>
              <a:t>也不是杭州人</a:t>
            </a:r>
            <a:r>
              <a:rPr lang="en-US" altLang="zh-CN" dirty="0"/>
              <a:t>.</a:t>
            </a:r>
          </a:p>
          <a:p>
            <a:pPr marL="0" indent="0">
              <a:spcBef>
                <a:spcPts val="506"/>
              </a:spcBef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听完以上</a:t>
            </a:r>
            <a:r>
              <a:rPr lang="en-US" altLang="zh-CN" dirty="0"/>
              <a:t>3</a:t>
            </a:r>
            <a:r>
              <a:rPr lang="zh-CN" altLang="en-US" dirty="0"/>
              <a:t>人的判断后</a:t>
            </a:r>
            <a:r>
              <a:rPr lang="en-US" altLang="zh-CN" dirty="0"/>
              <a:t>,</a:t>
            </a:r>
            <a:r>
              <a:rPr lang="zh-CN" altLang="en-US" dirty="0"/>
              <a:t>王教授笑着说</a:t>
            </a:r>
            <a:r>
              <a:rPr lang="en-US" altLang="zh-CN" dirty="0"/>
              <a:t>,</a:t>
            </a:r>
            <a:r>
              <a:rPr lang="zh-CN" altLang="en-US" dirty="0"/>
              <a:t>你们</a:t>
            </a:r>
            <a:r>
              <a:rPr lang="en-US" altLang="zh-CN" dirty="0"/>
              <a:t>3</a:t>
            </a:r>
            <a:r>
              <a:rPr lang="zh-CN" altLang="en-US" dirty="0"/>
              <a:t>人中有一人说得全对</a:t>
            </a:r>
            <a:r>
              <a:rPr lang="en-US" altLang="zh-CN" dirty="0"/>
              <a:t>,</a:t>
            </a:r>
            <a:r>
              <a:rPr lang="zh-CN" altLang="en-US" dirty="0"/>
              <a:t>有一人说对了一半</a:t>
            </a:r>
            <a:r>
              <a:rPr lang="en-US" altLang="zh-CN" dirty="0"/>
              <a:t>,</a:t>
            </a:r>
            <a:r>
              <a:rPr lang="zh-CN" altLang="en-US" dirty="0"/>
              <a:t>另一人说得全不对</a:t>
            </a:r>
            <a:r>
              <a:rPr lang="en-US" altLang="zh-CN" dirty="0"/>
              <a:t>.</a:t>
            </a:r>
            <a:r>
              <a:rPr lang="zh-CN" altLang="en-US" dirty="0"/>
              <a:t>试用逻辑演算法分析王教授到底是哪里人。</a:t>
            </a:r>
          </a:p>
        </p:txBody>
      </p:sp>
    </p:spTree>
    <p:extLst>
      <p:ext uri="{BB962C8B-B14F-4D97-AF65-F5344CB8AC3E}">
        <p14:creationId xmlns:p14="http://schemas.microsoft.com/office/powerpoint/2010/main" val="1152357374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11A7EA-0116-FB47-A285-4208198B7E09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6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73E97-C684-DB4E-B39F-4545F28C6E22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/>
              <a:t>解</a:t>
            </a:r>
            <a:r>
              <a:rPr lang="en-US" altLang="zh-CN" dirty="0"/>
              <a:t>:   </a:t>
            </a:r>
            <a:r>
              <a:rPr lang="zh-CN" altLang="en-US" dirty="0"/>
              <a:t>第一步： </a:t>
            </a:r>
            <a:endParaRPr lang="en-US" altLang="zh-CN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找出</a:t>
            </a:r>
            <a:r>
              <a:rPr lang="en-US" altLang="zh-CN" dirty="0"/>
              <a:t>3</a:t>
            </a:r>
            <a:r>
              <a:rPr lang="zh-CN" altLang="en-US" dirty="0"/>
              <a:t>人判断中的原子命题并符号化</a:t>
            </a:r>
            <a:r>
              <a:rPr lang="en-US" altLang="zh-CN" dirty="0"/>
              <a:t>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dirty="0"/>
              <a:t>		  	</a:t>
            </a:r>
            <a:r>
              <a:rPr lang="en-US" altLang="zh-CN" i="1" dirty="0"/>
              <a:t>p</a:t>
            </a:r>
            <a:r>
              <a:rPr lang="en-US" altLang="zh-CN" dirty="0"/>
              <a:t>:</a:t>
            </a:r>
            <a:r>
              <a:rPr lang="zh-CN" altLang="en-US" dirty="0"/>
              <a:t>王教授是苏州人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dirty="0"/>
              <a:t>		 	</a:t>
            </a:r>
            <a:r>
              <a:rPr lang="en-US" altLang="zh-CN" i="1" dirty="0"/>
              <a:t>q</a:t>
            </a:r>
            <a:r>
              <a:rPr lang="en-US" altLang="zh-CN" dirty="0"/>
              <a:t>:</a:t>
            </a:r>
            <a:r>
              <a:rPr lang="zh-CN" altLang="en-US" dirty="0"/>
              <a:t>王教授是上海人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dirty="0"/>
              <a:t>		 	</a:t>
            </a:r>
            <a:r>
              <a:rPr lang="en-US" altLang="zh-CN" i="1" dirty="0"/>
              <a:t>r</a:t>
            </a:r>
            <a:r>
              <a:rPr lang="en-US" altLang="zh-CN" dirty="0"/>
              <a:t>:</a:t>
            </a:r>
            <a:r>
              <a:rPr lang="zh-CN" altLang="en-US" dirty="0"/>
              <a:t>王教授是杭州人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dirty="0"/>
              <a:t>         第二步： </a:t>
            </a:r>
            <a:endParaRPr lang="en-US" altLang="zh-CN" dirty="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dirty="0"/>
              <a:t>        将</a:t>
            </a:r>
            <a:r>
              <a:rPr lang="en-US" altLang="zh-CN" dirty="0"/>
              <a:t>3</a:t>
            </a:r>
            <a:r>
              <a:rPr lang="zh-CN" altLang="en-US" dirty="0"/>
              <a:t>人的判断符号化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dirty="0"/>
              <a:t>			甲的判断</a:t>
            </a:r>
            <a:r>
              <a:rPr lang="en-US" altLang="zh-CN" dirty="0"/>
              <a:t>: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= 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>
                <a:sym typeface="Symbol" pitchFamily="2" charset="2"/>
              </a:rPr>
              <a:t>p</a:t>
            </a:r>
            <a:r>
              <a:rPr lang="en-US" altLang="zh-CN" dirty="0">
                <a:sym typeface="Symbol" pitchFamily="2" charset="2"/>
              </a:rPr>
              <a:t> </a:t>
            </a:r>
            <a:r>
              <a:rPr lang="en-US" altLang="zh-CN" i="1" dirty="0">
                <a:sym typeface="Symbol" pitchFamily="2" charset="2"/>
              </a:rPr>
              <a:t>q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dirty="0"/>
              <a:t>			</a:t>
            </a:r>
            <a:r>
              <a:rPr lang="zh-CN" altLang="en-US" dirty="0"/>
              <a:t>乙的判断</a:t>
            </a:r>
            <a:r>
              <a:rPr lang="en-US" altLang="zh-CN" dirty="0"/>
              <a:t>: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= </a:t>
            </a:r>
            <a:r>
              <a:rPr lang="en-US" altLang="zh-CN" i="1" dirty="0">
                <a:sym typeface="Symbol" pitchFamily="2" charset="2"/>
              </a:rPr>
              <a:t>p</a:t>
            </a:r>
            <a:r>
              <a:rPr lang="en-US" altLang="zh-CN" dirty="0">
                <a:sym typeface="Symbol" pitchFamily="2" charset="2"/>
              </a:rPr>
              <a:t> </a:t>
            </a:r>
            <a:r>
              <a:rPr lang="en-US" altLang="zh-CN" i="1" dirty="0">
                <a:sym typeface="Symbol" pitchFamily="2" charset="2"/>
              </a:rPr>
              <a:t>q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dirty="0"/>
              <a:t>			</a:t>
            </a:r>
            <a:r>
              <a:rPr lang="zh-CN" altLang="en-US" dirty="0"/>
              <a:t>丙的判断</a:t>
            </a:r>
            <a:r>
              <a:rPr lang="en-US" altLang="zh-CN" dirty="0"/>
              <a:t>: 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= 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>
                <a:sym typeface="Symbol" pitchFamily="2" charset="2"/>
              </a:rPr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>
                <a:sym typeface="Symbol" pitchFamily="2" charset="2"/>
              </a:rPr>
              <a:t>r</a:t>
            </a:r>
            <a:endParaRPr lang="en-US" altLang="zh-CN" i="1" dirty="0"/>
          </a:p>
          <a:p>
            <a:pPr marL="0" indent="0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040218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D7224-872C-B54D-BE95-3FAC083AC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63" y="1410176"/>
            <a:ext cx="8502948" cy="4839891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 dirty="0">
                <a:latin typeface="黑体" panose="02010609060101010101" pitchFamily="49" charset="-122"/>
              </a:rPr>
              <a:t>第三步：根据王教授的描述，列出问题的命题公式</a:t>
            </a:r>
            <a:r>
              <a:rPr lang="en-US" altLang="zh-CN" sz="2600" dirty="0">
                <a:latin typeface="黑体" panose="02010609060101010101" pitchFamily="49" charset="-122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 dirty="0">
                <a:latin typeface="黑体" panose="02010609060101010101" pitchFamily="49" charset="-122"/>
              </a:rPr>
              <a:t>共有</a:t>
            </a:r>
            <a:r>
              <a:rPr lang="en-US" altLang="zh-CN" sz="2600" dirty="0">
                <a:latin typeface="黑体" panose="02010609060101010101" pitchFamily="49" charset="-122"/>
              </a:rPr>
              <a:t>6</a:t>
            </a:r>
            <a:r>
              <a:rPr lang="zh-CN" altLang="en-US" sz="2600" dirty="0">
                <a:latin typeface="黑体" panose="02010609060101010101" pitchFamily="49" charset="-122"/>
              </a:rPr>
              <a:t>种情况：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dirty="0"/>
              <a:t>S</a:t>
            </a:r>
            <a:r>
              <a:rPr lang="en-US" altLang="zh-CN" sz="2600" baseline="-25000" dirty="0">
                <a:latin typeface="黑体" panose="02010609060101010101" pitchFamily="49" charset="-122"/>
              </a:rPr>
              <a:t>1</a:t>
            </a:r>
            <a:r>
              <a:rPr lang="en-US" altLang="zh-CN" sz="2600" dirty="0">
                <a:latin typeface="黑体" panose="02010609060101010101" pitchFamily="49" charset="-122"/>
              </a:rPr>
              <a:t>=(</a:t>
            </a:r>
            <a:r>
              <a:rPr lang="zh-CN" altLang="en-US" sz="2600" dirty="0">
                <a:latin typeface="黑体" panose="02010609060101010101" pitchFamily="49" charset="-122"/>
              </a:rPr>
              <a:t>甲的判断全对</a:t>
            </a:r>
            <a:r>
              <a:rPr lang="en-US" altLang="zh-CN" sz="2600" dirty="0">
                <a:latin typeface="黑体" panose="02010609060101010101" pitchFamily="49" charset="-122"/>
              </a:rPr>
              <a:t>)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(</a:t>
            </a:r>
            <a:r>
              <a:rPr lang="zh-CN" altLang="en-US" sz="2600" dirty="0">
                <a:latin typeface="黑体" panose="02010609060101010101" pitchFamily="49" charset="-122"/>
                <a:sym typeface="Symbol" pitchFamily="2" charset="2"/>
              </a:rPr>
              <a:t>乙的判断对一半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)(</a:t>
            </a:r>
            <a:r>
              <a:rPr lang="zh-CN" altLang="en-US" sz="2600" dirty="0">
                <a:latin typeface="黑体" panose="02010609060101010101" pitchFamily="49" charset="-122"/>
                <a:sym typeface="Symbol" pitchFamily="2" charset="2"/>
              </a:rPr>
              <a:t>丙的判断全错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i="1" dirty="0"/>
              <a:t>S</a:t>
            </a:r>
            <a:r>
              <a:rPr lang="en-US" altLang="zh-CN" sz="2600" baseline="-25000" dirty="0">
                <a:latin typeface="黑体" panose="02010609060101010101" pitchFamily="49" charset="-122"/>
              </a:rPr>
              <a:t>2</a:t>
            </a:r>
            <a:r>
              <a:rPr lang="en-US" altLang="zh-CN" sz="2600" dirty="0">
                <a:latin typeface="黑体" panose="02010609060101010101" pitchFamily="49" charset="-122"/>
              </a:rPr>
              <a:t>=(</a:t>
            </a:r>
            <a:r>
              <a:rPr lang="zh-CN" altLang="en-US" sz="2600" dirty="0">
                <a:latin typeface="黑体" panose="02010609060101010101" pitchFamily="49" charset="-122"/>
              </a:rPr>
              <a:t>甲的判断全对</a:t>
            </a:r>
            <a:r>
              <a:rPr lang="en-US" altLang="zh-CN" sz="2600" dirty="0">
                <a:latin typeface="黑体" panose="02010609060101010101" pitchFamily="49" charset="-122"/>
              </a:rPr>
              <a:t>)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(</a:t>
            </a:r>
            <a:r>
              <a:rPr lang="zh-CN" altLang="en-US" sz="2600" dirty="0">
                <a:latin typeface="黑体" panose="02010609060101010101" pitchFamily="49" charset="-122"/>
                <a:sym typeface="Symbol" pitchFamily="2" charset="2"/>
              </a:rPr>
              <a:t>乙的判断全错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)(</a:t>
            </a:r>
            <a:r>
              <a:rPr lang="zh-CN" altLang="en-US" sz="2600" dirty="0">
                <a:latin typeface="黑体" panose="02010609060101010101" pitchFamily="49" charset="-122"/>
                <a:sym typeface="Symbol" pitchFamily="2" charset="2"/>
              </a:rPr>
              <a:t>丙的判断对一半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i="1" dirty="0"/>
              <a:t>S</a:t>
            </a:r>
            <a:r>
              <a:rPr lang="en-US" altLang="zh-CN" sz="2600" baseline="-25000" dirty="0">
                <a:latin typeface="黑体" panose="02010609060101010101" pitchFamily="49" charset="-122"/>
              </a:rPr>
              <a:t>3</a:t>
            </a:r>
            <a:r>
              <a:rPr lang="en-US" altLang="zh-CN" sz="2600" dirty="0">
                <a:latin typeface="黑体" panose="02010609060101010101" pitchFamily="49" charset="-122"/>
              </a:rPr>
              <a:t>=(</a:t>
            </a:r>
            <a:r>
              <a:rPr lang="zh-CN" altLang="en-US" sz="2600" dirty="0">
                <a:latin typeface="黑体" panose="02010609060101010101" pitchFamily="49" charset="-122"/>
              </a:rPr>
              <a:t>甲的判断对一半</a:t>
            </a:r>
            <a:r>
              <a:rPr lang="en-US" altLang="zh-CN" sz="2600" dirty="0">
                <a:latin typeface="黑体" panose="02010609060101010101" pitchFamily="49" charset="-122"/>
              </a:rPr>
              <a:t>)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(</a:t>
            </a:r>
            <a:r>
              <a:rPr lang="zh-CN" altLang="en-US" sz="2600" dirty="0">
                <a:latin typeface="黑体" panose="02010609060101010101" pitchFamily="49" charset="-122"/>
                <a:sym typeface="Symbol" pitchFamily="2" charset="2"/>
              </a:rPr>
              <a:t>乙的判断全对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)(</a:t>
            </a:r>
            <a:r>
              <a:rPr lang="zh-CN" altLang="en-US" sz="2600" dirty="0">
                <a:latin typeface="黑体" panose="02010609060101010101" pitchFamily="49" charset="-122"/>
                <a:sym typeface="Symbol" pitchFamily="2" charset="2"/>
              </a:rPr>
              <a:t>丙的判断全错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i="1" dirty="0"/>
              <a:t>S</a:t>
            </a:r>
            <a:r>
              <a:rPr lang="en-US" altLang="zh-CN" sz="2600" baseline="-25000" dirty="0">
                <a:latin typeface="黑体" panose="02010609060101010101" pitchFamily="49" charset="-122"/>
              </a:rPr>
              <a:t>4</a:t>
            </a:r>
            <a:r>
              <a:rPr lang="en-US" altLang="zh-CN" sz="2600" dirty="0">
                <a:latin typeface="黑体" panose="02010609060101010101" pitchFamily="49" charset="-122"/>
              </a:rPr>
              <a:t>=(</a:t>
            </a:r>
            <a:r>
              <a:rPr lang="zh-CN" altLang="en-US" sz="2600" dirty="0">
                <a:latin typeface="黑体" panose="02010609060101010101" pitchFamily="49" charset="-122"/>
              </a:rPr>
              <a:t>甲的判断对一半</a:t>
            </a:r>
            <a:r>
              <a:rPr lang="en-US" altLang="zh-CN" sz="2600" dirty="0">
                <a:latin typeface="黑体" panose="02010609060101010101" pitchFamily="49" charset="-122"/>
              </a:rPr>
              <a:t>)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(</a:t>
            </a:r>
            <a:r>
              <a:rPr lang="zh-CN" altLang="en-US" sz="2600" dirty="0">
                <a:latin typeface="黑体" panose="02010609060101010101" pitchFamily="49" charset="-122"/>
                <a:sym typeface="Symbol" pitchFamily="2" charset="2"/>
              </a:rPr>
              <a:t>乙的判断全错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)(</a:t>
            </a:r>
            <a:r>
              <a:rPr lang="zh-CN" altLang="en-US" sz="2600" dirty="0">
                <a:latin typeface="黑体" panose="02010609060101010101" pitchFamily="49" charset="-122"/>
                <a:sym typeface="Symbol" pitchFamily="2" charset="2"/>
              </a:rPr>
              <a:t>丙的判断全对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i="1" dirty="0"/>
              <a:t>S</a:t>
            </a:r>
            <a:r>
              <a:rPr lang="en-US" altLang="zh-CN" sz="2600" baseline="-25000" dirty="0">
                <a:latin typeface="黑体" panose="02010609060101010101" pitchFamily="49" charset="-122"/>
              </a:rPr>
              <a:t>5</a:t>
            </a:r>
            <a:r>
              <a:rPr lang="en-US" altLang="zh-CN" sz="2600" dirty="0">
                <a:latin typeface="黑体" panose="02010609060101010101" pitchFamily="49" charset="-122"/>
              </a:rPr>
              <a:t>=(</a:t>
            </a:r>
            <a:r>
              <a:rPr lang="zh-CN" altLang="en-US" sz="2400" dirty="0">
                <a:latin typeface="黑体" panose="02010609060101010101" pitchFamily="49" charset="-122"/>
              </a:rPr>
              <a:t>甲的判断对全错</a:t>
            </a:r>
            <a:r>
              <a:rPr lang="en-US" altLang="zh-CN" sz="2600" dirty="0">
                <a:latin typeface="黑体" panose="02010609060101010101" pitchFamily="49" charset="-122"/>
              </a:rPr>
              <a:t>)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(</a:t>
            </a:r>
            <a:r>
              <a:rPr lang="zh-CN" altLang="en-US" sz="2600" dirty="0">
                <a:latin typeface="黑体" panose="02010609060101010101" pitchFamily="49" charset="-122"/>
                <a:sym typeface="Symbol" pitchFamily="2" charset="2"/>
              </a:rPr>
              <a:t>乙的判断对一半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)(</a:t>
            </a:r>
            <a:r>
              <a:rPr lang="zh-CN" altLang="en-US" sz="2600" dirty="0">
                <a:latin typeface="黑体" panose="02010609060101010101" pitchFamily="49" charset="-122"/>
                <a:sym typeface="Symbol" pitchFamily="2" charset="2"/>
              </a:rPr>
              <a:t>丙的判断全对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i="1" dirty="0"/>
              <a:t>S</a:t>
            </a:r>
            <a:r>
              <a:rPr lang="en-US" altLang="zh-CN" sz="2600" baseline="-25000" dirty="0">
                <a:latin typeface="黑体" panose="02010609060101010101" pitchFamily="49" charset="-122"/>
              </a:rPr>
              <a:t>6</a:t>
            </a:r>
            <a:r>
              <a:rPr lang="en-US" altLang="zh-CN" sz="2600" dirty="0">
                <a:latin typeface="黑体" panose="02010609060101010101" pitchFamily="49" charset="-122"/>
              </a:rPr>
              <a:t>=(</a:t>
            </a:r>
            <a:r>
              <a:rPr lang="zh-CN" altLang="en-US" sz="2400" dirty="0">
                <a:latin typeface="黑体" panose="02010609060101010101" pitchFamily="49" charset="-122"/>
              </a:rPr>
              <a:t>甲的判断对全错</a:t>
            </a:r>
            <a:r>
              <a:rPr lang="en-US" altLang="zh-CN" sz="2600" dirty="0">
                <a:latin typeface="黑体" panose="02010609060101010101" pitchFamily="49" charset="-122"/>
              </a:rPr>
              <a:t>)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(</a:t>
            </a:r>
            <a:r>
              <a:rPr lang="zh-CN" altLang="en-US" sz="2600" dirty="0">
                <a:latin typeface="黑体" panose="02010609060101010101" pitchFamily="49" charset="-122"/>
                <a:sym typeface="Symbol" pitchFamily="2" charset="2"/>
              </a:rPr>
              <a:t>乙的判断全对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)(</a:t>
            </a:r>
            <a:r>
              <a:rPr lang="zh-CN" altLang="en-US" sz="2600" dirty="0">
                <a:latin typeface="黑体" panose="02010609060101010101" pitchFamily="49" charset="-122"/>
                <a:sym typeface="Symbol" pitchFamily="2" charset="2"/>
              </a:rPr>
              <a:t>丙的判断对一半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i="1" dirty="0">
                <a:sym typeface="Symbol" pitchFamily="2" charset="2"/>
              </a:rPr>
              <a:t>S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= </a:t>
            </a:r>
            <a:r>
              <a:rPr lang="en-US" altLang="zh-CN" sz="2600" i="1" dirty="0">
                <a:sym typeface="Symbol" pitchFamily="2" charset="2"/>
              </a:rPr>
              <a:t>S</a:t>
            </a:r>
            <a:r>
              <a:rPr lang="en-US" altLang="zh-CN" sz="2600" baseline="-25000" dirty="0">
                <a:latin typeface="黑体" panose="02010609060101010101" pitchFamily="49" charset="-122"/>
              </a:rPr>
              <a:t>1 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 </a:t>
            </a:r>
            <a:r>
              <a:rPr lang="en-US" altLang="zh-CN" sz="2600" i="1" dirty="0">
                <a:sym typeface="Symbol" pitchFamily="2" charset="2"/>
              </a:rPr>
              <a:t>S</a:t>
            </a:r>
            <a:r>
              <a:rPr lang="en-US" altLang="zh-CN" sz="2600" baseline="-25000" dirty="0">
                <a:latin typeface="黑体" panose="02010609060101010101" pitchFamily="49" charset="-122"/>
              </a:rPr>
              <a:t>2 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</a:t>
            </a:r>
            <a:r>
              <a:rPr lang="en-US" altLang="zh-CN" sz="2600" i="1" dirty="0">
                <a:sym typeface="Symbol" pitchFamily="2" charset="2"/>
              </a:rPr>
              <a:t>S</a:t>
            </a:r>
            <a:r>
              <a:rPr lang="en-US" altLang="zh-CN" sz="2600" baseline="-25000" dirty="0">
                <a:latin typeface="黑体" panose="02010609060101010101" pitchFamily="49" charset="-122"/>
              </a:rPr>
              <a:t>3 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 </a:t>
            </a:r>
            <a:r>
              <a:rPr lang="en-US" altLang="zh-CN" sz="2600" i="1" dirty="0">
                <a:sym typeface="Symbol" pitchFamily="2" charset="2"/>
              </a:rPr>
              <a:t>S</a:t>
            </a:r>
            <a:r>
              <a:rPr lang="en-US" altLang="zh-CN" sz="2600" baseline="-25000" dirty="0">
                <a:latin typeface="黑体" panose="02010609060101010101" pitchFamily="49" charset="-122"/>
              </a:rPr>
              <a:t>4 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 </a:t>
            </a:r>
            <a:r>
              <a:rPr lang="en-US" altLang="zh-CN" sz="2600" i="1" dirty="0">
                <a:sym typeface="Symbol" pitchFamily="2" charset="2"/>
              </a:rPr>
              <a:t>S</a:t>
            </a:r>
            <a:r>
              <a:rPr lang="en-US" altLang="zh-CN" sz="2600" baseline="-25000" dirty="0">
                <a:latin typeface="黑体" panose="02010609060101010101" pitchFamily="49" charset="-122"/>
              </a:rPr>
              <a:t>5 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 </a:t>
            </a:r>
            <a:r>
              <a:rPr lang="en-US" altLang="zh-CN" sz="2600" i="1" dirty="0">
                <a:sym typeface="Symbol" pitchFamily="2" charset="2"/>
              </a:rPr>
              <a:t>S</a:t>
            </a:r>
            <a:r>
              <a:rPr lang="en-US" altLang="zh-CN" sz="2600" baseline="-25000" dirty="0">
                <a:latin typeface="黑体" panose="02010609060101010101" pitchFamily="49" charset="-122"/>
              </a:rPr>
              <a:t>6</a:t>
            </a:r>
            <a:r>
              <a:rPr lang="en-US" altLang="zh-CN" sz="2600" dirty="0">
                <a:latin typeface="黑体" panose="02010609060101010101" pitchFamily="49" charset="-122"/>
                <a:sym typeface="Symbol" pitchFamily="2" charset="2"/>
              </a:rPr>
              <a:t></a:t>
            </a:r>
            <a:r>
              <a:rPr lang="en-US" altLang="zh-CN" sz="2600" i="1" dirty="0">
                <a:sym typeface="Symbol" pitchFamily="2" charset="2"/>
              </a:rPr>
              <a:t>T</a:t>
            </a:r>
            <a:r>
              <a:rPr lang="en-US" altLang="zh-CN" sz="2600" baseline="-25000" dirty="0">
                <a:latin typeface="黑体" panose="02010609060101010101" pitchFamily="49" charset="-122"/>
              </a:rPr>
              <a:t>          </a:t>
            </a: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kumimoji="1" lang="zh-CN" altLang="en-US" sz="26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70E80A9-10F0-DE44-A369-01F1F5F981F3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6</a:t>
            </a:r>
            <a:r>
              <a:rPr lang="zh-CN" altLang="en-US"/>
              <a:t>（续）</a:t>
            </a:r>
          </a:p>
        </p:txBody>
      </p:sp>
    </p:spTree>
    <p:extLst>
      <p:ext uri="{BB962C8B-B14F-4D97-AF65-F5344CB8AC3E}">
        <p14:creationId xmlns:p14="http://schemas.microsoft.com/office/powerpoint/2010/main" val="3799621737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814A6-9163-1C4D-B329-9707BBCD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68" y="1381903"/>
            <a:ext cx="8098427" cy="4934491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将每一部分符号化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甲的判断全对      </a:t>
            </a:r>
            <a:r>
              <a:rPr lang="en-US" altLang="zh-CN" i="1" dirty="0">
                <a:latin typeface="Times New Roman" charset="0"/>
                <a:ea typeface="黑体" charset="-122"/>
              </a:rPr>
              <a:t>B</a:t>
            </a:r>
            <a:r>
              <a:rPr lang="en-US" altLang="zh-CN" baseline="-25000" dirty="0">
                <a:latin typeface="Times New Roman" charset="0"/>
                <a:ea typeface="黑体" charset="-122"/>
              </a:rPr>
              <a:t>1</a:t>
            </a:r>
            <a:r>
              <a:rPr lang="en-US" altLang="zh-CN" dirty="0">
                <a:latin typeface="Times New Roman" charset="0"/>
                <a:ea typeface="黑体" charset="-122"/>
              </a:rPr>
              <a:t>= </a:t>
            </a:r>
            <a:r>
              <a:rPr lang="en-US" altLang="zh-CN" i="1" dirty="0">
                <a:latin typeface="Times New Roman" charset="0"/>
                <a:ea typeface="黑体" charset="-122"/>
              </a:rPr>
              <a:t>A</a:t>
            </a:r>
            <a:r>
              <a:rPr lang="en-US" altLang="zh-CN" baseline="-25000" dirty="0">
                <a:latin typeface="Times New Roman" charset="0"/>
                <a:ea typeface="黑体" charset="-122"/>
              </a:rPr>
              <a:t>1</a:t>
            </a:r>
            <a:r>
              <a:rPr lang="en-US" altLang="zh-CN" dirty="0">
                <a:latin typeface="Times New Roman" charset="0"/>
                <a:ea typeface="黑体" charset="-122"/>
              </a:rPr>
              <a:t>= 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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p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 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q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甲的判断对一半  </a:t>
            </a:r>
            <a:r>
              <a:rPr lang="en-US" altLang="zh-CN" i="1" dirty="0">
                <a:latin typeface="Times New Roman" charset="0"/>
                <a:ea typeface="黑体" charset="-122"/>
              </a:rPr>
              <a:t>B</a:t>
            </a:r>
            <a:r>
              <a:rPr lang="en-US" altLang="zh-CN" baseline="-25000" dirty="0">
                <a:latin typeface="Times New Roman" charset="0"/>
                <a:ea typeface="黑体" charset="-122"/>
              </a:rPr>
              <a:t>2</a:t>
            </a:r>
            <a:r>
              <a:rPr lang="en-US" altLang="zh-CN" dirty="0">
                <a:latin typeface="Times New Roman" charset="0"/>
                <a:ea typeface="黑体" charset="-122"/>
              </a:rPr>
              <a:t>= (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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p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 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q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) </a:t>
            </a:r>
            <a:r>
              <a:rPr lang="en-US" altLang="zh-CN" dirty="0">
                <a:latin typeface="Times New Roman" charset="0"/>
                <a:ea typeface="黑体" charset="-122"/>
              </a:rPr>
              <a:t>(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p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 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q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甲的判断全错      </a:t>
            </a:r>
            <a:r>
              <a:rPr lang="en-US" altLang="zh-CN" i="1" dirty="0">
                <a:latin typeface="Times New Roman" charset="0"/>
                <a:ea typeface="黑体" charset="-122"/>
              </a:rPr>
              <a:t>B</a:t>
            </a:r>
            <a:r>
              <a:rPr lang="en-US" altLang="zh-CN" baseline="-25000" dirty="0">
                <a:latin typeface="Times New Roman" charset="0"/>
                <a:ea typeface="黑体" charset="-122"/>
              </a:rPr>
              <a:t>3</a:t>
            </a:r>
            <a:r>
              <a:rPr lang="en-US" altLang="zh-CN" dirty="0">
                <a:latin typeface="Times New Roman" charset="0"/>
                <a:ea typeface="黑体" charset="-122"/>
              </a:rPr>
              <a:t>= 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p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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q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乙的判断全对      </a:t>
            </a:r>
            <a:r>
              <a:rPr lang="en-US" altLang="zh-CN" i="1" dirty="0">
                <a:latin typeface="Times New Roman" charset="0"/>
                <a:ea typeface="黑体" charset="-122"/>
              </a:rPr>
              <a:t>C</a:t>
            </a:r>
            <a:r>
              <a:rPr lang="en-US" altLang="zh-CN" baseline="-25000" dirty="0">
                <a:latin typeface="Times New Roman" charset="0"/>
                <a:ea typeface="黑体" charset="-122"/>
              </a:rPr>
              <a:t>1</a:t>
            </a:r>
            <a:r>
              <a:rPr lang="en-US" altLang="zh-CN" dirty="0">
                <a:latin typeface="Times New Roman" charset="0"/>
                <a:ea typeface="黑体" charset="-122"/>
              </a:rPr>
              <a:t>= </a:t>
            </a:r>
            <a:r>
              <a:rPr lang="en-US" altLang="zh-CN" i="1" dirty="0">
                <a:latin typeface="Times New Roman" charset="0"/>
                <a:ea typeface="黑体" charset="-122"/>
              </a:rPr>
              <a:t>A</a:t>
            </a:r>
            <a:r>
              <a:rPr lang="en-US" altLang="zh-CN" baseline="-25000" dirty="0">
                <a:latin typeface="Times New Roman" charset="0"/>
                <a:ea typeface="黑体" charset="-122"/>
              </a:rPr>
              <a:t>2</a:t>
            </a:r>
            <a:r>
              <a:rPr lang="en-US" altLang="zh-CN" dirty="0">
                <a:latin typeface="Times New Roman" charset="0"/>
                <a:ea typeface="黑体" charset="-122"/>
              </a:rPr>
              <a:t>= 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p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 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q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乙的判断对一半  </a:t>
            </a:r>
            <a:r>
              <a:rPr lang="en-US" altLang="zh-CN" i="1" dirty="0">
                <a:latin typeface="Times New Roman" charset="0"/>
                <a:ea typeface="黑体" charset="-122"/>
              </a:rPr>
              <a:t>C</a:t>
            </a:r>
            <a:r>
              <a:rPr lang="en-US" altLang="zh-CN" baseline="-25000" dirty="0">
                <a:latin typeface="Times New Roman" charset="0"/>
                <a:ea typeface="黑体" charset="-122"/>
              </a:rPr>
              <a:t>2</a:t>
            </a:r>
            <a:r>
              <a:rPr lang="en-US" altLang="zh-CN" dirty="0">
                <a:latin typeface="Times New Roman" charset="0"/>
                <a:ea typeface="黑体" charset="-122"/>
              </a:rPr>
              <a:t>= (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p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 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q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) (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p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 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q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乙的判断全错      </a:t>
            </a:r>
            <a:r>
              <a:rPr lang="en-US" altLang="zh-CN" i="1" dirty="0">
                <a:latin typeface="Times New Roman" charset="0"/>
                <a:ea typeface="黑体" charset="-122"/>
              </a:rPr>
              <a:t>C</a:t>
            </a:r>
            <a:r>
              <a:rPr lang="en-US" altLang="zh-CN" baseline="-25000" dirty="0">
                <a:latin typeface="Times New Roman" charset="0"/>
                <a:ea typeface="黑体" charset="-122"/>
              </a:rPr>
              <a:t>3</a:t>
            </a:r>
            <a:r>
              <a:rPr lang="en-US" altLang="zh-CN" dirty="0">
                <a:latin typeface="Times New Roman" charset="0"/>
                <a:ea typeface="黑体" charset="-122"/>
              </a:rPr>
              <a:t>= 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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p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 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q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丙的判断全对      </a:t>
            </a:r>
            <a:r>
              <a:rPr lang="en-US" altLang="zh-CN" i="1" dirty="0">
                <a:latin typeface="Times New Roman" charset="0"/>
                <a:ea typeface="黑体" charset="-122"/>
              </a:rPr>
              <a:t>D</a:t>
            </a:r>
            <a:r>
              <a:rPr lang="en-US" altLang="zh-CN" baseline="-25000" dirty="0">
                <a:latin typeface="Times New Roman" charset="0"/>
                <a:ea typeface="黑体" charset="-122"/>
              </a:rPr>
              <a:t>1</a:t>
            </a:r>
            <a:r>
              <a:rPr lang="en-US" altLang="zh-CN" dirty="0">
                <a:latin typeface="Times New Roman" charset="0"/>
                <a:ea typeface="黑体" charset="-122"/>
              </a:rPr>
              <a:t>= </a:t>
            </a:r>
            <a:r>
              <a:rPr lang="en-US" altLang="zh-CN" i="1" dirty="0">
                <a:latin typeface="Times New Roman" charset="0"/>
                <a:ea typeface="黑体" charset="-122"/>
              </a:rPr>
              <a:t>A</a:t>
            </a:r>
            <a:r>
              <a:rPr lang="en-US" altLang="zh-CN" baseline="-25000" dirty="0">
                <a:latin typeface="Times New Roman" charset="0"/>
                <a:ea typeface="黑体" charset="-122"/>
              </a:rPr>
              <a:t>3</a:t>
            </a:r>
            <a:r>
              <a:rPr lang="en-US" altLang="zh-CN" dirty="0">
                <a:latin typeface="Times New Roman" charset="0"/>
                <a:ea typeface="黑体" charset="-122"/>
              </a:rPr>
              <a:t>= 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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q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 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r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丙的判断对一半   </a:t>
            </a:r>
            <a:r>
              <a:rPr lang="en-US" altLang="zh-CN" i="1" dirty="0">
                <a:latin typeface="Times New Roman" charset="0"/>
                <a:ea typeface="黑体" charset="-122"/>
              </a:rPr>
              <a:t>D</a:t>
            </a:r>
            <a:r>
              <a:rPr lang="en-US" altLang="zh-CN" baseline="-25000" dirty="0">
                <a:latin typeface="Times New Roman" charset="0"/>
                <a:ea typeface="黑体" charset="-122"/>
              </a:rPr>
              <a:t>2</a:t>
            </a:r>
            <a:r>
              <a:rPr lang="en-US" altLang="zh-CN" dirty="0">
                <a:latin typeface="Times New Roman" charset="0"/>
                <a:ea typeface="黑体" charset="-122"/>
              </a:rPr>
              <a:t>= (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</a:t>
            </a:r>
            <a:r>
              <a:rPr lang="en-US" altLang="zh-CN" i="1" dirty="0" err="1">
                <a:latin typeface="Times New Roman" charset="0"/>
                <a:ea typeface="黑体" charset="-122"/>
                <a:sym typeface="Symbol" charset="2"/>
              </a:rPr>
              <a:t>q</a:t>
            </a:r>
            <a:r>
              <a:rPr lang="en-US" altLang="zh-CN" dirty="0" err="1">
                <a:latin typeface="Times New Roman" charset="0"/>
                <a:ea typeface="黑体" charset="-122"/>
                <a:sym typeface="Symbol" charset="2"/>
              </a:rPr>
              <a:t></a:t>
            </a:r>
            <a:r>
              <a:rPr lang="en-US" altLang="zh-CN" i="1" dirty="0" err="1">
                <a:latin typeface="Times New Roman" charset="0"/>
                <a:ea typeface="黑体" charset="-122"/>
                <a:sym typeface="Symbol" charset="2"/>
              </a:rPr>
              <a:t>r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) (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q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</a:t>
            </a:r>
            <a:r>
              <a:rPr lang="en-US" altLang="zh-CN" i="1" dirty="0">
                <a:latin typeface="Times New Roman" charset="0"/>
                <a:ea typeface="黑体" charset="-122"/>
                <a:sym typeface="Symbol" charset="2"/>
              </a:rPr>
              <a:t>r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丙的判断全错       </a:t>
            </a:r>
            <a:r>
              <a:rPr lang="en-US" altLang="zh-CN" i="1" dirty="0">
                <a:latin typeface="Times New Roman" charset="0"/>
                <a:ea typeface="黑体" charset="-122"/>
              </a:rPr>
              <a:t>D</a:t>
            </a:r>
            <a:r>
              <a:rPr lang="en-US" altLang="zh-CN" baseline="-25000" dirty="0">
                <a:latin typeface="Times New Roman" charset="0"/>
                <a:ea typeface="黑体" charset="-122"/>
              </a:rPr>
              <a:t>2</a:t>
            </a:r>
            <a:r>
              <a:rPr lang="en-US" altLang="zh-CN" dirty="0">
                <a:latin typeface="Times New Roman" charset="0"/>
                <a:ea typeface="黑体" charset="-122"/>
              </a:rPr>
              <a:t>= </a:t>
            </a:r>
            <a:r>
              <a:rPr lang="en-US" altLang="zh-CN" i="1" dirty="0" err="1">
                <a:latin typeface="Times New Roman" charset="0"/>
                <a:ea typeface="黑体" charset="-122"/>
                <a:sym typeface="Symbol" charset="2"/>
              </a:rPr>
              <a:t>q</a:t>
            </a:r>
            <a:r>
              <a:rPr lang="en-US" altLang="zh-CN" dirty="0" err="1">
                <a:latin typeface="Times New Roman" charset="0"/>
                <a:ea typeface="黑体" charset="-122"/>
                <a:sym typeface="Symbol" charset="2"/>
              </a:rPr>
              <a:t></a:t>
            </a:r>
            <a:r>
              <a:rPr lang="en-US" altLang="zh-CN" i="1" dirty="0" err="1">
                <a:latin typeface="Times New Roman" charset="0"/>
                <a:ea typeface="黑体" charset="-122"/>
                <a:sym typeface="Symbol" charset="2"/>
              </a:rPr>
              <a:t>r</a:t>
            </a:r>
            <a:endParaRPr lang="en-US" altLang="zh-CN" i="1" dirty="0">
              <a:latin typeface="Times New Roman" charset="0"/>
              <a:ea typeface="黑体" charset="-122"/>
            </a:endParaRP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endParaRPr kumimoji="1" lang="zh-CN" altLang="en-US" dirty="0">
              <a:latin typeface="Times New Roman" charset="0"/>
              <a:ea typeface="黑体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CCDFE98-BA4E-1145-B3A8-3FCA69204729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6</a:t>
            </a:r>
            <a:r>
              <a:rPr lang="zh-CN" altLang="en-US"/>
              <a:t>（续）</a:t>
            </a:r>
          </a:p>
        </p:txBody>
      </p:sp>
    </p:spTree>
    <p:extLst>
      <p:ext uri="{BB962C8B-B14F-4D97-AF65-F5344CB8AC3E}">
        <p14:creationId xmlns:p14="http://schemas.microsoft.com/office/powerpoint/2010/main" val="4253515231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C41A3-B7E4-4046-AFD7-7448A6252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17" y="1439816"/>
            <a:ext cx="7983195" cy="4212431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/>
              <a:t>将以上公式代入</a:t>
            </a:r>
            <a:r>
              <a:rPr lang="en-US" altLang="zh-CN" dirty="0"/>
              <a:t>(1)</a:t>
            </a:r>
            <a:r>
              <a:rPr lang="zh-CN" altLang="en-US" dirty="0"/>
              <a:t>式</a:t>
            </a:r>
            <a:r>
              <a:rPr lang="en-US" altLang="zh-CN" dirty="0"/>
              <a:t>,</a:t>
            </a:r>
            <a:r>
              <a:rPr lang="zh-CN" altLang="en-US" dirty="0"/>
              <a:t>并进行等值演算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S</a:t>
            </a:r>
            <a:r>
              <a:rPr lang="en-US" altLang="zh-CN" dirty="0">
                <a:sym typeface="Symbol" pitchFamily="2" charset="2"/>
              </a:rPr>
              <a:t> 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 err="1">
                <a:sym typeface="Symbol" pitchFamily="2" charset="2"/>
              </a:rPr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>
                <a:sym typeface="Symbol" pitchFamily="2" charset="2"/>
              </a:rPr>
              <a:t>q</a:t>
            </a:r>
            <a:r>
              <a:rPr lang="en-US" altLang="zh-CN" dirty="0">
                <a:sym typeface="Symbol" pitchFamily="2" charset="2"/>
              </a:rPr>
              <a:t> </a:t>
            </a:r>
            <a:r>
              <a:rPr lang="en-US" altLang="zh-CN" i="1" dirty="0">
                <a:sym typeface="Symbol" pitchFamily="2" charset="2"/>
              </a:rPr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(</a:t>
            </a:r>
            <a:r>
              <a:rPr lang="en-US" altLang="zh-CN" i="1" dirty="0">
                <a:sym typeface="Symbol" pitchFamily="2" charset="2"/>
              </a:rPr>
              <a:t>p</a:t>
            </a:r>
            <a:r>
              <a:rPr lang="en-US" altLang="zh-CN" dirty="0">
                <a:sym typeface="Symbol" pitchFamily="2" charset="2"/>
              </a:rPr>
              <a:t>  </a:t>
            </a:r>
            <a:r>
              <a:rPr lang="en-US" altLang="zh-CN" i="1" dirty="0">
                <a:sym typeface="Symbol" pitchFamily="2" charset="2"/>
              </a:rPr>
              <a:t>q</a:t>
            </a:r>
            <a:r>
              <a:rPr lang="en-US" altLang="zh-CN" dirty="0">
                <a:sym typeface="Symbol" pitchFamily="2" charset="2"/>
              </a:rPr>
              <a:t> </a:t>
            </a:r>
            <a:r>
              <a:rPr lang="en-US" altLang="zh-CN" i="1" dirty="0">
                <a:sym typeface="Symbol" pitchFamily="2" charset="2"/>
              </a:rPr>
              <a:t>r</a:t>
            </a:r>
            <a:r>
              <a:rPr lang="en-US" altLang="zh-CN" dirty="0">
                <a:sym typeface="Symbol" pitchFamily="2" charset="2"/>
              </a:rPr>
              <a:t>) 1</a:t>
            </a:r>
            <a:r>
              <a:rPr lang="en-US" altLang="zh-CN" baseline="-25000" dirty="0"/>
              <a:t> </a:t>
            </a:r>
            <a:endParaRPr lang="en-US" altLang="zh-CN" dirty="0">
              <a:sym typeface="Symbol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sym typeface="Symbol" pitchFamily="2" charset="2"/>
              </a:rPr>
              <a:t>第</a:t>
            </a:r>
            <a:r>
              <a:rPr lang="en-US" altLang="zh-CN" dirty="0">
                <a:sym typeface="Symbol" pitchFamily="2" charset="2"/>
              </a:rPr>
              <a:t>2</a:t>
            </a:r>
            <a:r>
              <a:rPr lang="zh-CN" altLang="en-US" dirty="0">
                <a:sym typeface="Symbol" pitchFamily="2" charset="2"/>
              </a:rPr>
              <a:t>项中 </a:t>
            </a:r>
            <a:r>
              <a:rPr lang="en-US" altLang="zh-CN" i="1" dirty="0">
                <a:sym typeface="Symbol" pitchFamily="2" charset="2"/>
              </a:rPr>
              <a:t>p</a:t>
            </a:r>
            <a:r>
              <a:rPr lang="en-US" altLang="zh-CN" dirty="0">
                <a:sym typeface="Symbol" pitchFamily="2" charset="2"/>
              </a:rPr>
              <a:t>, </a:t>
            </a:r>
            <a:r>
              <a:rPr lang="en-US" altLang="zh-CN" i="1" dirty="0">
                <a:sym typeface="Symbol" pitchFamily="2" charset="2"/>
              </a:rPr>
              <a:t>r</a:t>
            </a:r>
            <a:r>
              <a:rPr lang="zh-CN" altLang="en-US" dirty="0">
                <a:sym typeface="Symbol" pitchFamily="2" charset="2"/>
              </a:rPr>
              <a:t>不能同时为真</a:t>
            </a:r>
            <a:r>
              <a:rPr lang="en-US" altLang="zh-CN" dirty="0">
                <a:sym typeface="Symbol" pitchFamily="2" charset="2"/>
              </a:rPr>
              <a:t>, </a:t>
            </a:r>
            <a:r>
              <a:rPr lang="zh-CN" altLang="en-US" dirty="0">
                <a:sym typeface="Symbol" pitchFamily="2" charset="2"/>
              </a:rPr>
              <a:t>故</a:t>
            </a:r>
            <a:r>
              <a:rPr lang="en-US" altLang="zh-CN" i="1" dirty="0">
                <a:sym typeface="Symbol" pitchFamily="2" charset="2"/>
              </a:rPr>
              <a:t>p</a:t>
            </a:r>
            <a:r>
              <a:rPr lang="en-US" altLang="zh-CN" dirty="0">
                <a:sym typeface="Symbol" pitchFamily="2" charset="2"/>
              </a:rPr>
              <a:t>  </a:t>
            </a:r>
            <a:r>
              <a:rPr lang="en-US" altLang="zh-CN" i="1" dirty="0">
                <a:sym typeface="Symbol" pitchFamily="2" charset="2"/>
              </a:rPr>
              <a:t>q</a:t>
            </a:r>
            <a:r>
              <a:rPr lang="en-US" altLang="zh-CN" dirty="0">
                <a:sym typeface="Symbol" pitchFamily="2" charset="2"/>
              </a:rPr>
              <a:t> </a:t>
            </a:r>
            <a:r>
              <a:rPr lang="en-US" altLang="zh-CN" i="1" dirty="0">
                <a:sym typeface="Symbol" pitchFamily="2" charset="2"/>
              </a:rPr>
              <a:t>r</a:t>
            </a:r>
            <a:r>
              <a:rPr lang="en-US" altLang="zh-CN" dirty="0">
                <a:sym typeface="Symbol" pitchFamily="2" charset="2"/>
              </a:rPr>
              <a:t> 0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sym typeface="Symbol" pitchFamily="2" charset="2"/>
              </a:rPr>
              <a:t>所以只有 </a:t>
            </a:r>
            <a:r>
              <a:rPr lang="en-US" altLang="zh-CN" dirty="0"/>
              <a:t>S</a:t>
            </a:r>
            <a:r>
              <a:rPr lang="en-US" altLang="zh-CN" dirty="0">
                <a:sym typeface="Symbol" pitchFamily="2" charset="2"/>
              </a:rPr>
              <a:t>  </a:t>
            </a:r>
            <a:r>
              <a:rPr lang="en-US" altLang="zh-CN" i="1" dirty="0" err="1">
                <a:sym typeface="Symbol" pitchFamily="2" charset="2"/>
              </a:rPr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>
                <a:sym typeface="Symbol" pitchFamily="2" charset="2"/>
              </a:rPr>
              <a:t>q</a:t>
            </a:r>
            <a:r>
              <a:rPr lang="en-US" altLang="zh-CN" dirty="0">
                <a:sym typeface="Symbol" pitchFamily="2" charset="2"/>
              </a:rPr>
              <a:t> </a:t>
            </a:r>
            <a:r>
              <a:rPr lang="en-US" altLang="zh-CN" i="1" dirty="0">
                <a:sym typeface="Symbol" pitchFamily="2" charset="2"/>
              </a:rPr>
              <a:t>r </a:t>
            </a:r>
            <a:r>
              <a:rPr lang="en-US" altLang="zh-CN" dirty="0">
                <a:sym typeface="Symbol" pitchFamily="2" charset="2"/>
              </a:rPr>
              <a:t>1, </a:t>
            </a:r>
            <a:r>
              <a:rPr lang="zh-CN" altLang="en-US" dirty="0">
                <a:sym typeface="Symbol" pitchFamily="2" charset="2"/>
              </a:rPr>
              <a:t>则必有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 dirty="0">
                <a:sym typeface="Symbol" pitchFamily="2" charset="2"/>
              </a:rPr>
              <a:t>p</a:t>
            </a:r>
            <a:r>
              <a:rPr lang="en-US" altLang="zh-CN" dirty="0">
                <a:sym typeface="Symbol" pitchFamily="2" charset="2"/>
              </a:rPr>
              <a:t>, </a:t>
            </a:r>
            <a:r>
              <a:rPr lang="en-US" altLang="zh-CN" i="1" dirty="0">
                <a:sym typeface="Symbol" pitchFamily="2" charset="2"/>
              </a:rPr>
              <a:t>r</a:t>
            </a:r>
            <a:r>
              <a:rPr lang="zh-CN" altLang="en-US" dirty="0">
                <a:sym typeface="Symbol" pitchFamily="2" charset="2"/>
              </a:rPr>
              <a:t>为假</a:t>
            </a:r>
            <a:r>
              <a:rPr lang="en-US" altLang="zh-CN" dirty="0">
                <a:sym typeface="Symbol" pitchFamily="2" charset="2"/>
              </a:rPr>
              <a:t>, </a:t>
            </a:r>
            <a:r>
              <a:rPr lang="en-US" altLang="zh-CN" i="1" dirty="0">
                <a:sym typeface="Symbol" pitchFamily="2" charset="2"/>
              </a:rPr>
              <a:t>q</a:t>
            </a:r>
            <a:r>
              <a:rPr lang="zh-CN" altLang="en-US" dirty="0">
                <a:sym typeface="Symbol" pitchFamily="2" charset="2"/>
              </a:rPr>
              <a:t>为真</a:t>
            </a:r>
            <a:r>
              <a:rPr lang="en-US" altLang="zh-CN" dirty="0">
                <a:sym typeface="Symbol" pitchFamily="2" charset="2"/>
              </a:rPr>
              <a:t>,</a:t>
            </a:r>
            <a:r>
              <a:rPr lang="zh-CN" altLang="en-US" dirty="0">
                <a:sym typeface="Symbol" pitchFamily="2" charset="2"/>
              </a:rPr>
              <a:t>即王教授是上海人</a:t>
            </a:r>
            <a:r>
              <a:rPr lang="en-US" altLang="zh-CN" dirty="0">
                <a:sym typeface="Symbol" pitchFamily="2" charset="2"/>
              </a:rPr>
              <a:t>.</a:t>
            </a:r>
            <a:r>
              <a:rPr lang="zh-CN" altLang="en-US" dirty="0">
                <a:sym typeface="Symbol" pitchFamily="2" charset="2"/>
              </a:rPr>
              <a:t>甲说得全对，乙说对了一半，丙全错了</a:t>
            </a:r>
            <a:r>
              <a:rPr lang="en-US" altLang="zh-CN" dirty="0">
                <a:sym typeface="Symbol" pitchFamily="2" charset="2"/>
              </a:rPr>
              <a:t>.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B31AC4-97E1-2146-8A6B-10DCC1EBD397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/>
              <a:t>例</a:t>
            </a:r>
            <a:r>
              <a:rPr lang="en-US" altLang="zh-CN"/>
              <a:t>6</a:t>
            </a:r>
            <a:r>
              <a:rPr lang="zh-CN" altLang="en-US"/>
              <a:t>（续）</a:t>
            </a:r>
          </a:p>
        </p:txBody>
      </p:sp>
    </p:spTree>
    <p:extLst>
      <p:ext uri="{BB962C8B-B14F-4D97-AF65-F5344CB8AC3E}">
        <p14:creationId xmlns:p14="http://schemas.microsoft.com/office/powerpoint/2010/main" val="2380222512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2DA25-BC05-BF4A-8646-72CB5FE3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</a:rPr>
              <a:t>2.2</a:t>
            </a:r>
            <a:r>
              <a:rPr lang="zh-CN" altLang="en-US" dirty="0">
                <a:latin typeface="Times New Roman" charset="0"/>
              </a:rPr>
              <a:t> 析取范式与合取范式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EAFE7-56F0-DB48-A328-60FF46C5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buSzPct val="150000"/>
              <a:buFont typeface="Wingdings" charset="2"/>
              <a:buChar char="§"/>
              <a:defRPr/>
            </a:pPr>
            <a:r>
              <a:rPr lang="zh-CN" altLang="en-US" dirty="0">
                <a:latin typeface="Times New Roman" charset="0"/>
              </a:rPr>
              <a:t> 析取范式与合取范式</a:t>
            </a:r>
            <a:r>
              <a:rPr lang="zh-CN" altLang="en-US" dirty="0"/>
              <a:t> </a:t>
            </a:r>
          </a:p>
          <a:p>
            <a:pPr>
              <a:lnSpc>
                <a:spcPct val="160000"/>
              </a:lnSpc>
              <a:spcBef>
                <a:spcPts val="0"/>
              </a:spcBef>
              <a:buSzPct val="150000"/>
              <a:buFont typeface="Wingdings" charset="2"/>
              <a:buChar char="§"/>
              <a:defRPr/>
            </a:pPr>
            <a:r>
              <a:rPr lang="zh-CN" altLang="en-US" dirty="0">
                <a:latin typeface="Times New Roman" charset="0"/>
              </a:rPr>
              <a:t> 主析取范式与主合取范式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706257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BD141-1569-BB4B-A1E5-27587794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charset="-122"/>
              </a:rPr>
              <a:t>析取范式与合取范式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A8D01-46A7-4244-81C6-89E190A9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3300"/>
                </a:solidFill>
              </a:rPr>
              <a:t>文字</a:t>
            </a:r>
            <a:r>
              <a:rPr lang="en-US" altLang="zh-CN" dirty="0"/>
              <a:t>:</a:t>
            </a:r>
            <a:r>
              <a:rPr lang="zh-CN" altLang="en-US" dirty="0"/>
              <a:t>命题变项及其否定的总称。   </a:t>
            </a:r>
            <a:r>
              <a:rPr lang="zh-CN" altLang="en-US" dirty="0">
                <a:solidFill>
                  <a:schemeClr val="tx2"/>
                </a:solidFill>
              </a:rPr>
              <a:t>如</a:t>
            </a:r>
            <a:r>
              <a:rPr lang="en-US" altLang="zh-CN" i="1" dirty="0">
                <a:solidFill>
                  <a:schemeClr val="tx2"/>
                </a:solidFill>
              </a:rPr>
              <a:t>p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</a:t>
            </a:r>
            <a:r>
              <a:rPr lang="en-US" altLang="zh-CN" i="1" dirty="0">
                <a:solidFill>
                  <a:schemeClr val="tx2"/>
                </a:solidFill>
              </a:rPr>
              <a:t>p</a:t>
            </a:r>
            <a:endParaRPr lang="zh-CN" altLang="en-US" dirty="0">
              <a:solidFill>
                <a:schemeClr val="tx2"/>
              </a:solidFill>
            </a:endParaRPr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3300"/>
                </a:solidFill>
              </a:rPr>
              <a:t>简单析取式</a:t>
            </a:r>
            <a:r>
              <a:rPr lang="en-US" altLang="zh-CN" dirty="0"/>
              <a:t>:</a:t>
            </a:r>
            <a:r>
              <a:rPr lang="zh-CN" altLang="en-US" dirty="0"/>
              <a:t>有限个文字构成的析取式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2"/>
                </a:solidFill>
              </a:rPr>
              <a:t>如 </a:t>
            </a:r>
            <a:r>
              <a:rPr lang="en-US" altLang="zh-CN" i="1" dirty="0">
                <a:solidFill>
                  <a:schemeClr val="tx2"/>
                </a:solidFill>
              </a:rPr>
              <a:t>p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</a:t>
            </a:r>
            <a:r>
              <a:rPr lang="en-US" altLang="zh-CN" i="1" dirty="0">
                <a:solidFill>
                  <a:schemeClr val="tx2"/>
                </a:solidFill>
              </a:rPr>
              <a:t>q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i="1" dirty="0">
                <a:solidFill>
                  <a:schemeClr val="tx2"/>
                </a:solidFill>
              </a:rPr>
              <a:t>p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</a:t>
            </a:r>
            <a:r>
              <a:rPr lang="en-US" altLang="zh-CN" i="1" dirty="0">
                <a:solidFill>
                  <a:schemeClr val="tx2"/>
                </a:solidFill>
              </a:rPr>
              <a:t>q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i="1" dirty="0" err="1">
                <a:solidFill>
                  <a:schemeClr val="tx2"/>
                </a:solidFill>
              </a:rPr>
              <a:t>p</a:t>
            </a:r>
            <a:r>
              <a:rPr lang="en-US" altLang="zh-CN" dirty="0" err="1">
                <a:solidFill>
                  <a:schemeClr val="tx2"/>
                </a:solidFill>
                <a:sym typeface="Symbol" pitchFamily="2" charset="2"/>
              </a:rPr>
              <a:t></a:t>
            </a:r>
            <a:r>
              <a:rPr lang="en-US" altLang="zh-CN" i="1" dirty="0" err="1">
                <a:solidFill>
                  <a:schemeClr val="tx2"/>
                </a:solidFill>
              </a:rPr>
              <a:t>q</a:t>
            </a:r>
            <a:r>
              <a:rPr lang="en-US" altLang="zh-CN" dirty="0" err="1">
                <a:solidFill>
                  <a:schemeClr val="tx2"/>
                </a:solidFill>
                <a:sym typeface="Symbol" pitchFamily="2" charset="2"/>
              </a:rPr>
              <a:t></a:t>
            </a:r>
            <a:r>
              <a:rPr lang="en-US" altLang="zh-CN" i="1" dirty="0" err="1">
                <a:solidFill>
                  <a:schemeClr val="tx2"/>
                </a:solidFill>
              </a:rPr>
              <a:t>r</a:t>
            </a:r>
            <a:r>
              <a:rPr lang="en-US" altLang="zh-CN" dirty="0">
                <a:solidFill>
                  <a:schemeClr val="tx2"/>
                </a:solidFill>
              </a:rPr>
              <a:t>, …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3300"/>
                </a:solidFill>
              </a:rPr>
              <a:t>简单合取式</a:t>
            </a:r>
            <a:r>
              <a:rPr lang="en-US" altLang="zh-CN" dirty="0"/>
              <a:t>:</a:t>
            </a:r>
            <a:r>
              <a:rPr lang="zh-CN" altLang="en-US" dirty="0"/>
              <a:t>有限个文字构成的合取式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2"/>
                </a:solidFill>
              </a:rPr>
              <a:t>如 </a:t>
            </a:r>
            <a:r>
              <a:rPr lang="en-US" altLang="zh-CN" i="1" dirty="0">
                <a:solidFill>
                  <a:schemeClr val="tx2"/>
                </a:solidFill>
              </a:rPr>
              <a:t>p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</a:t>
            </a:r>
            <a:r>
              <a:rPr lang="en-US" altLang="zh-CN" i="1" dirty="0">
                <a:solidFill>
                  <a:schemeClr val="tx2"/>
                </a:solidFill>
              </a:rPr>
              <a:t>q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i="1" dirty="0">
                <a:solidFill>
                  <a:schemeClr val="tx2"/>
                </a:solidFill>
              </a:rPr>
              <a:t>p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</a:t>
            </a:r>
            <a:r>
              <a:rPr lang="en-US" altLang="zh-CN" i="1" dirty="0">
                <a:solidFill>
                  <a:schemeClr val="tx2"/>
                </a:solidFill>
              </a:rPr>
              <a:t>q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i="1" dirty="0" err="1">
                <a:solidFill>
                  <a:schemeClr val="tx2"/>
                </a:solidFill>
              </a:rPr>
              <a:t>p</a:t>
            </a:r>
            <a:r>
              <a:rPr lang="en-US" altLang="zh-CN" dirty="0" err="1">
                <a:solidFill>
                  <a:schemeClr val="tx2"/>
                </a:solidFill>
                <a:sym typeface="Symbol" pitchFamily="2" charset="2"/>
              </a:rPr>
              <a:t></a:t>
            </a:r>
            <a:r>
              <a:rPr lang="en-US" altLang="zh-CN" i="1" dirty="0" err="1">
                <a:solidFill>
                  <a:schemeClr val="tx2"/>
                </a:solidFill>
              </a:rPr>
              <a:t>q</a:t>
            </a:r>
            <a:r>
              <a:rPr lang="en-US" altLang="zh-CN" dirty="0" err="1">
                <a:solidFill>
                  <a:schemeClr val="tx2"/>
                </a:solidFill>
                <a:sym typeface="Symbol" pitchFamily="2" charset="2"/>
              </a:rPr>
              <a:t></a:t>
            </a:r>
            <a:r>
              <a:rPr lang="en-US" altLang="zh-CN" i="1" dirty="0" err="1">
                <a:solidFill>
                  <a:schemeClr val="tx2"/>
                </a:solidFill>
              </a:rPr>
              <a:t>r</a:t>
            </a:r>
            <a:r>
              <a:rPr lang="en-US" altLang="zh-CN" dirty="0">
                <a:solidFill>
                  <a:schemeClr val="tx2"/>
                </a:solidFill>
              </a:rPr>
              <a:t>, …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3300"/>
                </a:solidFill>
              </a:rPr>
              <a:t>析取范式</a:t>
            </a:r>
            <a:r>
              <a:rPr lang="en-US" altLang="zh-CN" dirty="0"/>
              <a:t>:</a:t>
            </a:r>
            <a:r>
              <a:rPr lang="zh-CN" altLang="en-US" dirty="0"/>
              <a:t>由有限个简单合取式组成的析取式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</a:t>
            </a:r>
            <a:r>
              <a:rPr lang="en-US" altLang="zh-CN" i="1" dirty="0"/>
              <a:t>A</a:t>
            </a:r>
            <a:r>
              <a:rPr lang="en-US" altLang="zh-CN" baseline="-30000" dirty="0"/>
              <a:t>1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i="1" dirty="0"/>
              <a:t>A</a:t>
            </a:r>
            <a:r>
              <a:rPr lang="en-US" altLang="zh-CN" baseline="-30000" dirty="0"/>
              <a:t>2</a:t>
            </a:r>
            <a:r>
              <a:rPr lang="en-US" altLang="zh-CN" dirty="0">
                <a:sym typeface="Symbol" pitchFamily="2" charset="2"/>
              </a:rPr>
              <a:t></a:t>
            </a:r>
            <a:r>
              <a:rPr lang="en-US" altLang="zh-CN" i="1" dirty="0" err="1"/>
              <a:t>A</a:t>
            </a:r>
            <a:r>
              <a:rPr lang="en-US" altLang="zh-CN" i="1" baseline="-30000" dirty="0" err="1"/>
              <a:t>r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r>
              <a:rPr lang="en-US" altLang="zh-CN" i="1" dirty="0"/>
              <a:t>A</a:t>
            </a:r>
            <a:r>
              <a:rPr lang="en-US" altLang="zh-CN" baseline="-30000" dirty="0"/>
              <a:t>1</a:t>
            </a:r>
            <a:r>
              <a:rPr lang="en-US" altLang="zh-CN" dirty="0">
                <a:sym typeface="Symbol" pitchFamily="2" charset="2"/>
              </a:rPr>
              <a:t>,</a:t>
            </a:r>
            <a:r>
              <a:rPr lang="en-US" altLang="zh-CN" i="1" dirty="0"/>
              <a:t>A</a:t>
            </a:r>
            <a:r>
              <a:rPr lang="en-US" altLang="zh-CN" baseline="-30000" dirty="0"/>
              <a:t>2</a:t>
            </a:r>
            <a:r>
              <a:rPr lang="en-US" altLang="zh-CN" dirty="0">
                <a:sym typeface="Symbol" pitchFamily="2" charset="2"/>
              </a:rPr>
              <a:t>,,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r</a:t>
            </a:r>
            <a:r>
              <a:rPr lang="zh-CN" altLang="en-US" dirty="0"/>
              <a:t>是简单合取式</a:t>
            </a:r>
            <a:endParaRPr lang="en-US" altLang="zh-CN" dirty="0"/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2"/>
                </a:solidFill>
              </a:rPr>
              <a:t>如</a:t>
            </a:r>
            <a:r>
              <a:rPr lang="en-US" altLang="zh-CN" dirty="0">
                <a:solidFill>
                  <a:schemeClr val="tx2"/>
                </a:solidFill>
                <a:sym typeface="Wingdings" pitchFamily="2" charset="2"/>
              </a:rPr>
              <a:t>(</a:t>
            </a:r>
            <a:r>
              <a:rPr lang="en-US" altLang="zh-CN" i="1" dirty="0">
                <a:solidFill>
                  <a:schemeClr val="tx2"/>
                </a:solidFill>
              </a:rPr>
              <a:t>p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</a:t>
            </a:r>
            <a:r>
              <a:rPr lang="en-US" altLang="zh-CN" i="1" dirty="0">
                <a:solidFill>
                  <a:schemeClr val="tx2"/>
                </a:solidFill>
              </a:rPr>
              <a:t>q</a:t>
            </a:r>
            <a:r>
              <a:rPr lang="en-US" altLang="zh-CN" dirty="0">
                <a:solidFill>
                  <a:schemeClr val="tx2"/>
                </a:solidFill>
                <a:sym typeface="Wingdings" pitchFamily="2" charset="2"/>
              </a:rPr>
              <a:t>)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(</a:t>
            </a:r>
            <a:r>
              <a:rPr lang="en-US" altLang="zh-CN" i="1" dirty="0" err="1">
                <a:solidFill>
                  <a:schemeClr val="tx2"/>
                </a:solidFill>
              </a:rPr>
              <a:t>p</a:t>
            </a:r>
            <a:r>
              <a:rPr lang="en-US" altLang="zh-CN" dirty="0" err="1">
                <a:solidFill>
                  <a:schemeClr val="tx2"/>
                </a:solidFill>
                <a:sym typeface="Symbol" pitchFamily="2" charset="2"/>
              </a:rPr>
              <a:t></a:t>
            </a:r>
            <a:r>
              <a:rPr lang="en-US" altLang="zh-CN" i="1" dirty="0" err="1">
                <a:solidFill>
                  <a:schemeClr val="tx2"/>
                </a:solidFill>
              </a:rPr>
              <a:t>q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3300"/>
                </a:solidFill>
              </a:rPr>
              <a:t>合取范式</a:t>
            </a:r>
            <a:r>
              <a:rPr lang="en-US" altLang="zh-CN" dirty="0"/>
              <a:t>:</a:t>
            </a:r>
            <a:r>
              <a:rPr lang="zh-CN" altLang="en-US" dirty="0"/>
              <a:t>由有限个简单析取式组成的合取式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</a:t>
            </a:r>
            <a:r>
              <a:rPr lang="en-US" altLang="zh-CN" i="1" dirty="0"/>
              <a:t>A</a:t>
            </a:r>
            <a:r>
              <a:rPr lang="en-US" altLang="zh-CN" baseline="-30000" dirty="0"/>
              <a:t>1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i="1" dirty="0"/>
              <a:t>A</a:t>
            </a:r>
            <a:r>
              <a:rPr lang="en-US" altLang="zh-CN" baseline="-30000" dirty="0"/>
              <a:t>2</a:t>
            </a:r>
            <a:r>
              <a:rPr lang="en-US" altLang="zh-CN" dirty="0">
                <a:sym typeface="Symbol" pitchFamily="2" charset="2"/>
              </a:rPr>
              <a:t></a:t>
            </a:r>
            <a:r>
              <a:rPr lang="en-US" altLang="zh-CN" i="1" dirty="0" err="1"/>
              <a:t>A</a:t>
            </a:r>
            <a:r>
              <a:rPr lang="en-US" altLang="zh-CN" i="1" baseline="-30000" dirty="0" err="1"/>
              <a:t>r</a:t>
            </a:r>
            <a:r>
              <a:rPr lang="en-US" altLang="zh-CN" i="1" baseline="-30000" dirty="0"/>
              <a:t> 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r>
              <a:rPr lang="en-US" altLang="zh-CN" i="1" dirty="0"/>
              <a:t>A</a:t>
            </a:r>
            <a:r>
              <a:rPr lang="en-US" altLang="zh-CN" baseline="-30000" dirty="0"/>
              <a:t>1</a:t>
            </a:r>
            <a:r>
              <a:rPr lang="en-US" altLang="zh-CN" dirty="0">
                <a:sym typeface="Symbol" pitchFamily="2" charset="2"/>
              </a:rPr>
              <a:t>,</a:t>
            </a:r>
            <a:r>
              <a:rPr lang="en-US" altLang="zh-CN" i="1" dirty="0"/>
              <a:t>A</a:t>
            </a:r>
            <a:r>
              <a:rPr lang="en-US" altLang="zh-CN" baseline="-30000" dirty="0"/>
              <a:t>2</a:t>
            </a:r>
            <a:r>
              <a:rPr lang="en-US" altLang="zh-CN" dirty="0">
                <a:sym typeface="Symbol" pitchFamily="2" charset="2"/>
              </a:rPr>
              <a:t>,,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r</a:t>
            </a:r>
            <a:r>
              <a:rPr lang="zh-CN" altLang="en-US" dirty="0"/>
              <a:t>是简单析取式</a:t>
            </a:r>
            <a:endParaRPr lang="en-US" altLang="zh-CN" dirty="0"/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2"/>
                </a:solidFill>
              </a:rPr>
              <a:t>如</a:t>
            </a:r>
            <a:r>
              <a:rPr lang="en-US" altLang="zh-CN" dirty="0">
                <a:solidFill>
                  <a:schemeClr val="tx2"/>
                </a:solidFill>
                <a:sym typeface="Wingdings" pitchFamily="2" charset="2"/>
              </a:rPr>
              <a:t>(</a:t>
            </a:r>
            <a:r>
              <a:rPr lang="en-US" altLang="zh-CN" i="1" dirty="0">
                <a:solidFill>
                  <a:schemeClr val="tx2"/>
                </a:solidFill>
              </a:rPr>
              <a:t>p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</a:t>
            </a:r>
            <a:r>
              <a:rPr lang="en-US" altLang="zh-CN" i="1" dirty="0">
                <a:solidFill>
                  <a:schemeClr val="tx2"/>
                </a:solidFill>
              </a:rPr>
              <a:t>q</a:t>
            </a:r>
            <a:r>
              <a:rPr lang="en-US" altLang="zh-CN" dirty="0">
                <a:solidFill>
                  <a:schemeClr val="tx2"/>
                </a:solidFill>
                <a:sym typeface="Wingdings" pitchFamily="2" charset="2"/>
              </a:rPr>
              <a:t>)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(</a:t>
            </a:r>
            <a:r>
              <a:rPr lang="en-US" altLang="zh-CN" i="1" dirty="0" err="1">
                <a:solidFill>
                  <a:schemeClr val="tx2"/>
                </a:solidFill>
              </a:rPr>
              <a:t>p</a:t>
            </a:r>
            <a:r>
              <a:rPr lang="en-US" altLang="zh-CN" dirty="0" err="1">
                <a:solidFill>
                  <a:schemeClr val="tx2"/>
                </a:solidFill>
                <a:sym typeface="Symbol" pitchFamily="2" charset="2"/>
              </a:rPr>
              <a:t></a:t>
            </a:r>
            <a:r>
              <a:rPr lang="en-US" altLang="zh-CN" i="1" dirty="0" err="1">
                <a:solidFill>
                  <a:schemeClr val="tx2"/>
                </a:solidFill>
              </a:rPr>
              <a:t>q</a:t>
            </a:r>
            <a:r>
              <a:rPr lang="en-US" altLang="zh-CN" dirty="0" err="1">
                <a:solidFill>
                  <a:schemeClr val="tx2"/>
                </a:solidFill>
                <a:sym typeface="Symbol" pitchFamily="2" charset="2"/>
              </a:rPr>
              <a:t></a:t>
            </a:r>
            <a:r>
              <a:rPr lang="en-US" altLang="zh-CN" i="1" dirty="0" err="1">
                <a:solidFill>
                  <a:schemeClr val="tx2"/>
                </a:solidFill>
              </a:rPr>
              <a:t>r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814274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30EAA-0315-5045-90AE-80F0AA8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0014A-BE2B-F943-9CE3-C8F149F1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56"/>
              </a:spcBef>
              <a:buNone/>
            </a:pPr>
            <a:r>
              <a:rPr lang="zh-CN" altLang="en-US" dirty="0">
                <a:solidFill>
                  <a:srgbClr val="FF3300"/>
                </a:solidFill>
              </a:rPr>
              <a:t>范式</a:t>
            </a:r>
            <a:r>
              <a:rPr lang="en-US" altLang="zh-CN" dirty="0"/>
              <a:t>:</a:t>
            </a:r>
            <a:r>
              <a:rPr lang="zh-CN" altLang="en-US" dirty="0"/>
              <a:t>析取范式与合取范式的总称 </a:t>
            </a:r>
          </a:p>
          <a:p>
            <a:pPr algn="just">
              <a:spcBef>
                <a:spcPts val="56"/>
              </a:spcBef>
              <a:buNone/>
            </a:pPr>
            <a:r>
              <a:rPr lang="zh-CN" altLang="en-US" dirty="0">
                <a:solidFill>
                  <a:srgbClr val="FF3300"/>
                </a:solidFill>
              </a:rPr>
              <a:t>公式</a:t>
            </a:r>
            <a:r>
              <a:rPr lang="en-US" altLang="zh-CN" i="1" dirty="0">
                <a:solidFill>
                  <a:srgbClr val="FF3300"/>
                </a:solidFill>
              </a:rPr>
              <a:t>A</a:t>
            </a:r>
            <a:r>
              <a:rPr lang="zh-CN" altLang="en-US" dirty="0">
                <a:solidFill>
                  <a:srgbClr val="FF3300"/>
                </a:solidFill>
              </a:rPr>
              <a:t>的析取范式</a:t>
            </a:r>
            <a:r>
              <a:rPr lang="en-US" altLang="zh-CN" dirty="0"/>
              <a:t>: </a:t>
            </a:r>
            <a:r>
              <a:rPr lang="zh-CN" altLang="en-US" dirty="0"/>
              <a:t>与</a:t>
            </a:r>
            <a:r>
              <a:rPr lang="en-US" altLang="zh-CN" i="1" dirty="0"/>
              <a:t>A</a:t>
            </a:r>
            <a:r>
              <a:rPr lang="zh-CN" altLang="en-US" dirty="0"/>
              <a:t>等值的析取范式</a:t>
            </a:r>
          </a:p>
          <a:p>
            <a:pPr algn="just">
              <a:spcBef>
                <a:spcPts val="56"/>
              </a:spcBef>
              <a:buNone/>
            </a:pPr>
            <a:r>
              <a:rPr lang="zh-CN" altLang="en-US" dirty="0">
                <a:solidFill>
                  <a:srgbClr val="FF3300"/>
                </a:solidFill>
              </a:rPr>
              <a:t>公式</a:t>
            </a:r>
            <a:r>
              <a:rPr lang="en-US" altLang="zh-CN" i="1" dirty="0">
                <a:solidFill>
                  <a:srgbClr val="FF3300"/>
                </a:solidFill>
              </a:rPr>
              <a:t>A</a:t>
            </a:r>
            <a:r>
              <a:rPr lang="zh-CN" altLang="en-US" dirty="0">
                <a:solidFill>
                  <a:srgbClr val="FF3300"/>
                </a:solidFill>
              </a:rPr>
              <a:t>的合取范式</a:t>
            </a:r>
            <a:r>
              <a:rPr lang="en-US" altLang="zh-CN" dirty="0"/>
              <a:t>: </a:t>
            </a:r>
            <a:r>
              <a:rPr lang="zh-CN" altLang="en-US" dirty="0"/>
              <a:t>与</a:t>
            </a:r>
            <a:r>
              <a:rPr lang="en-US" altLang="zh-CN" i="1" dirty="0"/>
              <a:t>A</a:t>
            </a:r>
            <a:r>
              <a:rPr lang="zh-CN" altLang="en-US" dirty="0"/>
              <a:t>等值的合取范式</a:t>
            </a:r>
          </a:p>
          <a:p>
            <a:pPr algn="just">
              <a:spcBef>
                <a:spcPts val="56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说明：   </a:t>
            </a:r>
          </a:p>
          <a:p>
            <a:pPr algn="just">
              <a:spcBef>
                <a:spcPts val="56"/>
              </a:spcBef>
              <a:buFont typeface="Wingdings" pitchFamily="2" charset="2"/>
              <a:buChar char="Ø"/>
            </a:pPr>
            <a:r>
              <a:rPr lang="zh-CN" altLang="en-US" dirty="0"/>
              <a:t>单个文字既是简单析取式，又是简单合取式</a:t>
            </a:r>
          </a:p>
          <a:p>
            <a:pPr>
              <a:spcBef>
                <a:spcPts val="56"/>
              </a:spcBef>
              <a:buNone/>
            </a:pPr>
            <a:r>
              <a:rPr lang="zh-CN" altLang="en-US" dirty="0">
                <a:solidFill>
                  <a:schemeClr val="tx2"/>
                </a:solidFill>
              </a:rPr>
              <a:t>如 </a:t>
            </a:r>
            <a:r>
              <a:rPr lang="en-US" altLang="zh-CN" i="1" dirty="0">
                <a:solidFill>
                  <a:schemeClr val="tx2"/>
                </a:solidFill>
              </a:rPr>
              <a:t>p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</a:t>
            </a:r>
            <a:r>
              <a:rPr lang="en-US" altLang="zh-CN" i="1" dirty="0" err="1">
                <a:solidFill>
                  <a:schemeClr val="tx2"/>
                </a:solidFill>
              </a:rPr>
              <a:t>q</a:t>
            </a:r>
            <a:r>
              <a:rPr lang="en-US" altLang="zh-CN" dirty="0" err="1">
                <a:solidFill>
                  <a:schemeClr val="tx2"/>
                </a:solidFill>
                <a:sym typeface="Symbol" pitchFamily="2" charset="2"/>
              </a:rPr>
              <a:t></a:t>
            </a:r>
            <a:r>
              <a:rPr lang="en-US" altLang="zh-CN" i="1" dirty="0" err="1">
                <a:solidFill>
                  <a:schemeClr val="tx2"/>
                </a:solidFill>
              </a:rPr>
              <a:t>r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</a:t>
            </a:r>
            <a:r>
              <a:rPr lang="en-US" altLang="zh-CN" i="1" dirty="0" err="1">
                <a:solidFill>
                  <a:schemeClr val="tx2"/>
                </a:solidFill>
              </a:rPr>
              <a:t>p</a:t>
            </a:r>
            <a:r>
              <a:rPr lang="en-US" altLang="zh-CN" dirty="0" err="1">
                <a:solidFill>
                  <a:schemeClr val="tx2"/>
                </a:solidFill>
                <a:sym typeface="Symbol" pitchFamily="2" charset="2"/>
              </a:rPr>
              <a:t></a:t>
            </a:r>
            <a:r>
              <a:rPr lang="en-US" altLang="zh-CN" i="1" dirty="0" err="1">
                <a:solidFill>
                  <a:schemeClr val="tx2"/>
                </a:solidFill>
              </a:rPr>
              <a:t>q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</a:t>
            </a:r>
            <a:r>
              <a:rPr lang="en-US" altLang="zh-CN" i="1" dirty="0">
                <a:solidFill>
                  <a:schemeClr val="tx2"/>
                </a:solidFill>
              </a:rPr>
              <a:t>r</a:t>
            </a:r>
            <a:r>
              <a:rPr lang="zh-CN" altLang="en-US" dirty="0">
                <a:solidFill>
                  <a:schemeClr val="tx2"/>
                </a:solidFill>
              </a:rPr>
              <a:t>既是析取范式，又是合取范式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spcBef>
                <a:spcPts val="56"/>
              </a:spcBef>
              <a:buFont typeface="Wingdings" pitchFamily="2" charset="2"/>
              <a:buChar char="Ø"/>
            </a:pP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zh-CN" altLang="en-US" dirty="0"/>
              <a:t>是含</a:t>
            </a:r>
            <a:r>
              <a:rPr lang="en-US" altLang="zh-CN" i="1" dirty="0"/>
              <a:t>n</a:t>
            </a:r>
            <a:r>
              <a:rPr lang="zh-CN" altLang="en-US" dirty="0"/>
              <a:t>个文字的简单析取范式</a:t>
            </a:r>
            <a:r>
              <a:rPr lang="en-US" altLang="zh-CN" dirty="0"/>
              <a:t>,</a:t>
            </a:r>
            <a:r>
              <a:rPr lang="en-US" altLang="zh-CN" i="1" dirty="0"/>
              <a:t> A</a:t>
            </a:r>
            <a:r>
              <a:rPr lang="en-US" altLang="zh-CN" i="1" baseline="-25000" dirty="0"/>
              <a:t>i</a:t>
            </a:r>
            <a:r>
              <a:rPr lang="zh-CN" altLang="en-US" dirty="0"/>
              <a:t>是重言式</a:t>
            </a:r>
            <a:r>
              <a:rPr lang="zh-CN" altLang="en-US" dirty="0">
                <a:sym typeface="Symbol" pitchFamily="2" charset="2"/>
              </a:rPr>
              <a:t>当且仅当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zh-CN" altLang="en-US" dirty="0">
                <a:sym typeface="Symbol" pitchFamily="2" charset="2"/>
              </a:rPr>
              <a:t>同时含某个变项</a:t>
            </a:r>
            <a:r>
              <a:rPr lang="en-US" altLang="zh-CN" i="1" dirty="0">
                <a:sym typeface="Symbol" pitchFamily="2" charset="2"/>
              </a:rPr>
              <a:t>p</a:t>
            </a:r>
            <a:r>
              <a:rPr lang="en-US" altLang="zh-CN" i="1" baseline="-25000" dirty="0">
                <a:sym typeface="Symbol" pitchFamily="2" charset="2"/>
              </a:rPr>
              <a:t>i</a:t>
            </a:r>
            <a:r>
              <a:rPr lang="zh-CN" altLang="en-US" dirty="0">
                <a:sym typeface="Symbol" pitchFamily="2" charset="2"/>
              </a:rPr>
              <a:t>及其否定</a:t>
            </a:r>
            <a:r>
              <a:rPr lang="en-US" altLang="zh-CN" dirty="0">
                <a:sym typeface="Symbol" pitchFamily="2" charset="2"/>
              </a:rPr>
              <a:t>.</a:t>
            </a:r>
          </a:p>
          <a:p>
            <a:pPr>
              <a:spcBef>
                <a:spcPts val="56"/>
              </a:spcBef>
              <a:buFont typeface="Wingdings" pitchFamily="2" charset="2"/>
              <a:buChar char="Ø"/>
            </a:pP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zh-CN" altLang="en-US" dirty="0"/>
              <a:t>是含</a:t>
            </a:r>
            <a:r>
              <a:rPr lang="en-US" altLang="zh-CN" i="1" dirty="0"/>
              <a:t>n</a:t>
            </a:r>
            <a:r>
              <a:rPr lang="zh-CN" altLang="en-US" dirty="0"/>
              <a:t>个文字的简单合取范式</a:t>
            </a:r>
            <a:r>
              <a:rPr lang="en-US" altLang="zh-CN" dirty="0"/>
              <a:t>,</a:t>
            </a:r>
            <a:r>
              <a:rPr lang="zh-CN" altLang="en-US" dirty="0"/>
              <a:t>类似地有什么结论？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69194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AA89BD03-30BB-704D-8190-7D4F363BD3E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学习要求</a:t>
            </a:r>
          </a:p>
        </p:txBody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E5D4BCDC-5EF2-4A42-8E76-3A89F354BB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8307" y="1486871"/>
            <a:ext cx="8044850" cy="367188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dirty="0">
                <a:latin typeface="Times New Roman" charset="0"/>
                <a:ea typeface="黑体" charset="-122"/>
              </a:rPr>
              <a:t>1. </a:t>
            </a:r>
            <a:r>
              <a:rPr lang="zh-CN" altLang="en-US" dirty="0">
                <a:latin typeface="Times New Roman" charset="0"/>
                <a:ea typeface="黑体" charset="-122"/>
              </a:rPr>
              <a:t>深刻理解等值式的含义，并能进行等值式证明；</a:t>
            </a:r>
          </a:p>
          <a:p>
            <a:pPr eaLnBrk="1" hangingPunct="1">
              <a:spcBef>
                <a:spcPct val="5000"/>
              </a:spcBef>
              <a:buFont typeface="Wingdings" charset="2"/>
              <a:buNone/>
              <a:defRPr/>
            </a:pPr>
            <a:r>
              <a:rPr lang="en-US" altLang="zh-CN" dirty="0">
                <a:latin typeface="Times New Roman" charset="0"/>
                <a:ea typeface="黑体" charset="-122"/>
              </a:rPr>
              <a:t>2. </a:t>
            </a:r>
            <a:r>
              <a:rPr lang="zh-CN" altLang="en-US" dirty="0">
                <a:latin typeface="Times New Roman" charset="0"/>
                <a:ea typeface="黑体" charset="-122"/>
              </a:rPr>
              <a:t>掌握命题公式的三种类型，并能做出判断；</a:t>
            </a:r>
          </a:p>
          <a:p>
            <a:pPr eaLnBrk="1" hangingPunct="1">
              <a:spcBef>
                <a:spcPct val="5000"/>
              </a:spcBef>
              <a:buFont typeface="Wingdings" charset="2"/>
              <a:buNone/>
              <a:defRPr/>
            </a:pPr>
            <a:endParaRPr lang="zh-CN" altLang="en-US" dirty="0">
              <a:latin typeface="Times New Roman" charset="0"/>
              <a:ea typeface="黑体" charset="-122"/>
            </a:endParaRP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endParaRPr lang="en-US" altLang="zh-CN" dirty="0">
              <a:latin typeface="Times New Roman" charset="0"/>
              <a:ea typeface="黑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821730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3BF32-32FA-0145-92FB-75B2750EC2C4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/>
              <a:t>说明（续）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1BFE2-936D-B946-8872-CC52D55756DE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dirty="0"/>
              <a:t>一个析取范式是矛盾式当且仅当它的每个简单合取式都是矛盾式</a:t>
            </a:r>
            <a:r>
              <a:rPr kumimoji="1" lang="en-US" altLang="zh-CN" dirty="0"/>
              <a:t>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kumimoji="1" lang="zh-CN" altLang="en-US" dirty="0"/>
              <a:t>一个合取范式是重言式当且仅当它的每个简单析取式都是重言式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795574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C02D7-CFD7-1145-BBFD-84C27EFC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charset="-122"/>
              </a:rPr>
              <a:t>命题公式的范式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8409E-7D6E-BC47-81CE-E7AB934DC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定理</a:t>
            </a:r>
            <a:r>
              <a:rPr lang="zh-CN" altLang="en-US" dirty="0"/>
              <a:t>  </a:t>
            </a:r>
            <a:r>
              <a:rPr lang="zh-CN" altLang="en-US" dirty="0">
                <a:latin typeface="宋体" panose="02010600030101010101" pitchFamily="2" charset="-122"/>
              </a:rPr>
              <a:t>任何命题公式都存在着与之等值的析取范式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与合取范式</a:t>
            </a:r>
            <a:r>
              <a:rPr lang="en-US" altLang="zh-CN" dirty="0">
                <a:latin typeface="宋体" panose="02010600030101010101" pitchFamily="2" charset="-122"/>
              </a:rPr>
              <a:t>.</a:t>
            </a:r>
            <a:endParaRPr lang="en-US" altLang="zh-CN" dirty="0"/>
          </a:p>
          <a:p>
            <a:pPr algn="just">
              <a:spcBef>
                <a:spcPts val="45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求公</a:t>
            </a:r>
            <a:r>
              <a:rPr lang="zh-CN" altLang="en-US" dirty="0">
                <a:solidFill>
                  <a:srgbClr val="FF0000"/>
                </a:solidFill>
              </a:rPr>
              <a:t>式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的范式的步骤：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(1) </a:t>
            </a:r>
            <a:r>
              <a:rPr lang="zh-CN" altLang="en-US" dirty="0"/>
              <a:t>消去</a:t>
            </a:r>
            <a:r>
              <a:rPr lang="en-US" altLang="zh-CN" i="1" dirty="0"/>
              <a:t>A</a:t>
            </a:r>
            <a:r>
              <a:rPr lang="zh-CN" altLang="en-US" dirty="0"/>
              <a:t>中的</a:t>
            </a:r>
            <a:r>
              <a:rPr lang="zh-CN" altLang="en-US" dirty="0">
                <a:sym typeface="Symbol" pitchFamily="2" charset="2"/>
              </a:rPr>
              <a:t></a:t>
            </a:r>
            <a:r>
              <a:rPr lang="en-US" altLang="zh-CN" dirty="0"/>
              <a:t>, </a:t>
            </a:r>
            <a:r>
              <a:rPr lang="en-US" altLang="zh-CN" dirty="0">
                <a:sym typeface="Symbol" pitchFamily="2" charset="2"/>
              </a:rPr>
              <a:t></a:t>
            </a:r>
            <a:r>
              <a:rPr lang="zh-CN" altLang="en-US" dirty="0"/>
              <a:t>（若存在）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(2) </a:t>
            </a:r>
            <a:r>
              <a:rPr lang="zh-CN" altLang="en-US" dirty="0"/>
              <a:t>否定联结词</a:t>
            </a:r>
            <a:r>
              <a:rPr lang="zh-CN" altLang="en-US" dirty="0">
                <a:sym typeface="Symbol" pitchFamily="2" charset="2"/>
              </a:rPr>
              <a:t></a:t>
            </a:r>
            <a:r>
              <a:rPr lang="zh-CN" altLang="en-US" dirty="0"/>
              <a:t>的内移</a:t>
            </a:r>
            <a:r>
              <a:rPr lang="en-US" altLang="zh-CN" dirty="0"/>
              <a:t>(</a:t>
            </a:r>
            <a:r>
              <a:rPr lang="zh-CN" altLang="en-US" dirty="0"/>
              <a:t>德摩根律</a:t>
            </a:r>
            <a:r>
              <a:rPr lang="en-US" altLang="zh-CN" dirty="0"/>
              <a:t>)</a:t>
            </a:r>
            <a:r>
              <a:rPr lang="zh-CN" altLang="en-US" dirty="0"/>
              <a:t>或消去</a:t>
            </a:r>
            <a:r>
              <a:rPr lang="en-US" altLang="zh-CN" dirty="0"/>
              <a:t>(</a:t>
            </a:r>
            <a:r>
              <a:rPr lang="zh-CN" altLang="en-US" dirty="0"/>
              <a:t>双重否定</a:t>
            </a:r>
            <a:r>
              <a:rPr lang="en-US" altLang="zh-CN" dirty="0"/>
              <a:t>)</a:t>
            </a:r>
            <a:endParaRPr lang="zh-CN" altLang="en-US" dirty="0"/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(3) </a:t>
            </a:r>
            <a:r>
              <a:rPr lang="zh-CN" altLang="en-US" dirty="0">
                <a:latin typeface="宋体" panose="02010600030101010101" pitchFamily="2" charset="-122"/>
              </a:rPr>
              <a:t>使用分配律</a:t>
            </a:r>
            <a:endParaRPr lang="zh-CN" altLang="en-US" dirty="0"/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       </a:t>
            </a:r>
            <a:r>
              <a:rPr lang="zh-CN" altLang="en-US" dirty="0">
                <a:sym typeface="Symbol" pitchFamily="2" charset="2"/>
              </a:rPr>
              <a:t></a:t>
            </a:r>
            <a:r>
              <a:rPr lang="zh-CN" altLang="en-US" dirty="0">
                <a:latin typeface="宋体" panose="02010600030101010101" pitchFamily="2" charset="-122"/>
              </a:rPr>
              <a:t>对</a:t>
            </a:r>
            <a:r>
              <a:rPr lang="zh-CN" altLang="en-US" dirty="0">
                <a:sym typeface="Symbol" pitchFamily="2" charset="2"/>
              </a:rPr>
              <a:t></a:t>
            </a:r>
            <a:r>
              <a:rPr lang="zh-CN" altLang="en-US" dirty="0">
                <a:latin typeface="宋体" panose="02010600030101010101" pitchFamily="2" charset="-122"/>
              </a:rPr>
              <a:t>分配（析取范式）</a:t>
            </a:r>
            <a:endParaRPr lang="zh-CN" altLang="en-US" dirty="0"/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       </a:t>
            </a:r>
            <a:r>
              <a:rPr lang="zh-CN" altLang="en-US" dirty="0">
                <a:sym typeface="Symbol" pitchFamily="2" charset="2"/>
              </a:rPr>
              <a:t></a:t>
            </a:r>
            <a:r>
              <a:rPr lang="zh-CN" altLang="en-US" dirty="0">
                <a:latin typeface="宋体" panose="02010600030101010101" pitchFamily="2" charset="-122"/>
              </a:rPr>
              <a:t>对</a:t>
            </a:r>
            <a:r>
              <a:rPr lang="zh-CN" altLang="en-US" dirty="0">
                <a:sym typeface="Symbol" pitchFamily="2" charset="2"/>
              </a:rPr>
              <a:t></a:t>
            </a:r>
            <a:r>
              <a:rPr lang="zh-CN" altLang="en-US" dirty="0">
                <a:latin typeface="宋体" panose="02010600030101010101" pitchFamily="2" charset="-122"/>
              </a:rPr>
              <a:t>分配（合取范式）</a:t>
            </a:r>
            <a:endParaRPr lang="zh-CN" altLang="en-US" dirty="0"/>
          </a:p>
          <a:p>
            <a:pPr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注意：</a:t>
            </a:r>
            <a:r>
              <a:rPr lang="zh-CN" altLang="en-US" dirty="0">
                <a:latin typeface="宋体" panose="02010600030101010101" pitchFamily="2" charset="-122"/>
              </a:rPr>
              <a:t>公式的范式存在，但不惟一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046709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C4B06-C449-464C-9DF2-8AF762FB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举例</a:t>
            </a:r>
            <a:r>
              <a:rPr kumimoji="1" lang="en-US" altLang="zh-CN" dirty="0"/>
              <a:t>-</a:t>
            </a:r>
            <a:r>
              <a:rPr kumimoji="1" lang="zh-CN" altLang="en-US" dirty="0"/>
              <a:t>求</a:t>
            </a:r>
            <a:r>
              <a:rPr lang="zh-CN" altLang="en-US" dirty="0">
                <a:latin typeface="宋体" charset="-122"/>
              </a:rPr>
              <a:t>公式的范式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9BECF-AA36-E147-8666-C9A331956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None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例 求下列公式的析取范式与合取范式</a:t>
            </a:r>
          </a:p>
          <a:p>
            <a:pPr algn="just">
              <a:spcBef>
                <a:spcPts val="1200"/>
              </a:spcBef>
              <a:buNone/>
              <a:defRPr/>
            </a:pPr>
            <a:r>
              <a:rPr lang="en-US" altLang="zh-CN" dirty="0">
                <a:latin typeface="Times New Roman" charset="0"/>
                <a:ea typeface="黑体" charset="-122"/>
              </a:rPr>
              <a:t>(1) (</a:t>
            </a:r>
            <a:r>
              <a:rPr lang="en-US" altLang="zh-CN" i="1" dirty="0">
                <a:latin typeface="Times New Roman" charset="0"/>
                <a:ea typeface="黑体" charset="-122"/>
              </a:rPr>
              <a:t>p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</a:t>
            </a:r>
            <a:r>
              <a:rPr lang="en-US" altLang="zh-CN" i="1" dirty="0">
                <a:latin typeface="Times New Roman" charset="0"/>
                <a:ea typeface="黑体" charset="-122"/>
              </a:rPr>
              <a:t>q</a:t>
            </a:r>
            <a:r>
              <a:rPr lang="en-US" altLang="zh-CN" dirty="0">
                <a:latin typeface="Times New Roman" charset="0"/>
                <a:ea typeface="黑体" charset="-122"/>
              </a:rPr>
              <a:t>)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</a:t>
            </a:r>
            <a:r>
              <a:rPr lang="en-US" altLang="zh-CN" i="1" dirty="0">
                <a:latin typeface="Times New Roman" charset="0"/>
                <a:ea typeface="黑体" charset="-122"/>
              </a:rPr>
              <a:t>r</a:t>
            </a:r>
            <a:endParaRPr lang="en-US" altLang="zh-CN" dirty="0">
              <a:latin typeface="Times New Roman" charset="0"/>
              <a:ea typeface="黑体" charset="-122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解   </a:t>
            </a:r>
            <a:r>
              <a:rPr lang="en-US" altLang="zh-CN" dirty="0">
                <a:latin typeface="Times New Roman" charset="0"/>
                <a:ea typeface="黑体" charset="-122"/>
              </a:rPr>
              <a:t>(</a:t>
            </a:r>
            <a:r>
              <a:rPr lang="en-US" altLang="zh-CN" i="1" dirty="0">
                <a:latin typeface="Times New Roman" charset="0"/>
                <a:ea typeface="黑体" charset="-122"/>
              </a:rPr>
              <a:t>p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</a:t>
            </a:r>
            <a:r>
              <a:rPr lang="en-US" altLang="zh-CN" i="1" dirty="0">
                <a:latin typeface="Times New Roman" charset="0"/>
                <a:ea typeface="黑体" charset="-122"/>
              </a:rPr>
              <a:t>q</a:t>
            </a:r>
            <a:r>
              <a:rPr lang="en-US" altLang="zh-CN" dirty="0">
                <a:latin typeface="Times New Roman" charset="0"/>
                <a:ea typeface="黑体" charset="-122"/>
              </a:rPr>
              <a:t>)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</a:t>
            </a:r>
            <a:r>
              <a:rPr lang="en-US" altLang="zh-CN" i="1" dirty="0">
                <a:latin typeface="Times New Roman" charset="0"/>
                <a:ea typeface="黑体" charset="-122"/>
              </a:rPr>
              <a:t>r</a:t>
            </a:r>
            <a:endParaRPr lang="en-US" altLang="zh-CN" dirty="0">
              <a:latin typeface="Times New Roman" charset="0"/>
              <a:ea typeface="黑体" charset="-122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    </a:t>
            </a:r>
            <a:r>
              <a:rPr lang="en-US" altLang="zh-CN" dirty="0">
                <a:latin typeface="Times New Roman" charset="0"/>
                <a:ea typeface="黑体" charset="-122"/>
              </a:rPr>
              <a:t> (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</a:t>
            </a:r>
            <a:r>
              <a:rPr lang="en-US" altLang="zh-CN" i="1" dirty="0">
                <a:latin typeface="Times New Roman" charset="0"/>
                <a:ea typeface="黑体" charset="-122"/>
              </a:rPr>
              <a:t>p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</a:t>
            </a:r>
            <a:r>
              <a:rPr lang="en-US" altLang="zh-CN" i="1" dirty="0">
                <a:latin typeface="Times New Roman" charset="0"/>
                <a:ea typeface="黑体" charset="-122"/>
              </a:rPr>
              <a:t>q</a:t>
            </a:r>
            <a:r>
              <a:rPr lang="en-US" altLang="zh-CN" dirty="0">
                <a:latin typeface="Times New Roman" charset="0"/>
                <a:ea typeface="黑体" charset="-122"/>
              </a:rPr>
              <a:t>)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</a:t>
            </a:r>
            <a:r>
              <a:rPr lang="en-US" altLang="zh-CN" i="1" dirty="0">
                <a:latin typeface="Times New Roman" charset="0"/>
                <a:ea typeface="黑体" charset="-122"/>
              </a:rPr>
              <a:t>r</a:t>
            </a:r>
            <a:r>
              <a:rPr lang="en-US" altLang="zh-CN" dirty="0">
                <a:latin typeface="Times New Roman" charset="0"/>
                <a:ea typeface="黑体" charset="-122"/>
              </a:rPr>
              <a:t>     </a:t>
            </a:r>
            <a:r>
              <a:rPr lang="zh-CN" altLang="en-US" dirty="0">
                <a:latin typeface="Times New Roman" charset="0"/>
                <a:ea typeface="黑体" charset="-122"/>
              </a:rPr>
              <a:t>（消去</a:t>
            </a:r>
            <a:r>
              <a:rPr lang="zh-CN" altLang="en-US" dirty="0">
                <a:latin typeface="Times New Roman" charset="0"/>
                <a:ea typeface="黑体" charset="-122"/>
                <a:sym typeface="Symbol" charset="2"/>
              </a:rPr>
              <a:t></a:t>
            </a:r>
            <a:r>
              <a:rPr lang="zh-CN" altLang="en-US" dirty="0">
                <a:latin typeface="Times New Roman" charset="0"/>
                <a:ea typeface="黑体" charset="-122"/>
              </a:rPr>
              <a:t>）</a:t>
            </a:r>
          </a:p>
          <a:p>
            <a:pPr algn="just">
              <a:spcBef>
                <a:spcPct val="0"/>
              </a:spcBef>
              <a:buNone/>
              <a:defRPr/>
            </a:pPr>
            <a:r>
              <a:rPr lang="zh-CN" altLang="en-US" dirty="0">
                <a:latin typeface="Times New Roman" charset="0"/>
                <a:ea typeface="黑体" charset="-122"/>
                <a:sym typeface="Symbol" charset="2"/>
              </a:rPr>
              <a:t>    </a:t>
            </a:r>
            <a:r>
              <a:rPr lang="zh-CN" altLang="en-US" dirty="0">
                <a:latin typeface="Times New Roman" charset="0"/>
                <a:ea typeface="黑体" charset="-122"/>
              </a:rPr>
              <a:t> </a:t>
            </a:r>
            <a:r>
              <a:rPr lang="zh-CN" altLang="en-US" dirty="0">
                <a:latin typeface="Times New Roman" charset="0"/>
                <a:ea typeface="黑体" charset="-122"/>
                <a:sym typeface="Symbol" charset="2"/>
              </a:rPr>
              <a:t></a:t>
            </a:r>
            <a:r>
              <a:rPr lang="en-US" altLang="zh-CN" i="1" dirty="0">
                <a:latin typeface="Times New Roman" charset="0"/>
                <a:ea typeface="黑体" charset="-122"/>
              </a:rPr>
              <a:t>p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</a:t>
            </a:r>
            <a:r>
              <a:rPr lang="en-US" altLang="zh-CN" i="1" dirty="0">
                <a:latin typeface="Times New Roman" charset="0"/>
                <a:ea typeface="黑体" charset="-122"/>
              </a:rPr>
              <a:t>q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</a:t>
            </a:r>
            <a:r>
              <a:rPr lang="en-US" altLang="zh-CN" i="1" dirty="0">
                <a:latin typeface="Times New Roman" charset="0"/>
                <a:ea typeface="黑体" charset="-122"/>
              </a:rPr>
              <a:t>r</a:t>
            </a:r>
            <a:r>
              <a:rPr lang="en-US" altLang="zh-CN" dirty="0">
                <a:latin typeface="Times New Roman" charset="0"/>
                <a:ea typeface="黑体" charset="-122"/>
              </a:rPr>
              <a:t>        </a:t>
            </a:r>
            <a:r>
              <a:rPr lang="zh-CN" altLang="en-US" dirty="0">
                <a:latin typeface="Times New Roman" charset="0"/>
                <a:ea typeface="黑体" charset="-122"/>
              </a:rPr>
              <a:t>（结合律）</a:t>
            </a:r>
          </a:p>
          <a:p>
            <a:pPr algn="just">
              <a:spcBef>
                <a:spcPts val="1350"/>
              </a:spcBef>
              <a:buNone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这既是</a:t>
            </a:r>
            <a:r>
              <a:rPr lang="en-US" altLang="zh-CN" i="1" dirty="0">
                <a:latin typeface="Times New Roman" charset="0"/>
                <a:ea typeface="黑体" charset="-122"/>
              </a:rPr>
              <a:t>A</a:t>
            </a:r>
            <a:r>
              <a:rPr lang="zh-CN" altLang="en-US" dirty="0">
                <a:latin typeface="Times New Roman" charset="0"/>
                <a:ea typeface="黑体" charset="-122"/>
              </a:rPr>
              <a:t>的析取范式（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由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个简单合取式组成的析</a:t>
            </a:r>
          </a:p>
          <a:p>
            <a:pPr algn="just">
              <a:spcBef>
                <a:spcPct val="0"/>
              </a:spcBef>
              <a:buNone/>
              <a:defRPr/>
            </a:pP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取式</a:t>
            </a:r>
            <a:r>
              <a:rPr lang="zh-CN" altLang="en-US" dirty="0">
                <a:latin typeface="Times New Roman" charset="0"/>
                <a:ea typeface="黑体" charset="-122"/>
              </a:rPr>
              <a:t>），又是</a:t>
            </a:r>
            <a:r>
              <a:rPr lang="en-US" altLang="zh-CN" i="1" dirty="0">
                <a:latin typeface="Times New Roman" charset="0"/>
                <a:ea typeface="黑体" charset="-122"/>
              </a:rPr>
              <a:t>A</a:t>
            </a:r>
            <a:r>
              <a:rPr lang="zh-CN" altLang="en-US" dirty="0">
                <a:latin typeface="Times New Roman" charset="0"/>
                <a:ea typeface="黑体" charset="-122"/>
              </a:rPr>
              <a:t>的合取范式（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由一个简单析取式</a:t>
            </a:r>
          </a:p>
          <a:p>
            <a:pPr algn="just">
              <a:spcBef>
                <a:spcPct val="0"/>
              </a:spcBef>
              <a:buNone/>
              <a:defRPr/>
            </a:pP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组成的合取式</a:t>
            </a:r>
            <a:r>
              <a:rPr lang="zh-CN" altLang="en-US" dirty="0">
                <a:latin typeface="Times New Roman" charset="0"/>
                <a:ea typeface="黑体" charset="-122"/>
              </a:rPr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19595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C4B06-C449-464C-9DF2-8AF762FB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举例</a:t>
            </a:r>
            <a:r>
              <a:rPr kumimoji="1" lang="en-US" altLang="zh-CN" dirty="0"/>
              <a:t>-</a:t>
            </a:r>
            <a:r>
              <a:rPr kumimoji="1" lang="zh-CN" altLang="en-US" dirty="0"/>
              <a:t>求</a:t>
            </a:r>
            <a:r>
              <a:rPr lang="zh-CN" altLang="en-US" dirty="0">
                <a:latin typeface="宋体" charset="-122"/>
              </a:rPr>
              <a:t>公式的范式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9BECF-AA36-E147-8666-C9A331956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例 求下列公式的析取范式与合取范式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(2)  (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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</a:t>
            </a:r>
            <a:r>
              <a:rPr lang="en-US" altLang="zh-CN" i="1" dirty="0"/>
              <a:t>r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/>
              <a:t>解    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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</a:t>
            </a:r>
            <a:r>
              <a:rPr lang="en-US" altLang="zh-CN" i="1" dirty="0"/>
              <a:t>r   </a:t>
            </a:r>
            <a:endParaRPr lang="en-US" altLang="zh-CN" dirty="0"/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>
                <a:sym typeface="Symbol" pitchFamily="2" charset="2"/>
              </a:rPr>
              <a:t>   </a:t>
            </a:r>
            <a:r>
              <a:rPr lang="en-US" altLang="zh-CN" dirty="0"/>
              <a:t> 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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</a:t>
            </a:r>
            <a:r>
              <a:rPr lang="en-US" altLang="zh-CN" i="1" dirty="0"/>
              <a:t>r</a:t>
            </a:r>
            <a:endParaRPr lang="zh-CN" altLang="en-US" dirty="0"/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>
                <a:sym typeface="Symbol" pitchFamily="2" charset="2"/>
              </a:rPr>
              <a:t>   </a:t>
            </a:r>
            <a:r>
              <a:rPr lang="zh-CN" altLang="en-US" dirty="0"/>
              <a:t> </a:t>
            </a:r>
            <a:r>
              <a:rPr lang="zh-CN" altLang="en-US" dirty="0">
                <a:sym typeface="Symbol" pitchFamily="2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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i="1" dirty="0"/>
              <a:t>r</a:t>
            </a:r>
            <a:endParaRPr lang="zh-CN" altLang="en-US" dirty="0"/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>
                <a:sym typeface="Symbol" pitchFamily="2" charset="2"/>
              </a:rPr>
              <a:t>   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i="1" dirty="0"/>
              <a:t>r</a:t>
            </a:r>
            <a:endParaRPr lang="en-US" altLang="zh-CN" dirty="0"/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>
                <a:sym typeface="Symbol" pitchFamily="2" charset="2"/>
              </a:rPr>
              <a:t>   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/>
              <a:t> 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r</a:t>
            </a:r>
            <a:r>
              <a:rPr lang="en-US" altLang="zh-CN" dirty="0"/>
              <a:t>)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/>
              <a:t>因此，析取范式是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i="1" dirty="0"/>
              <a:t>r</a:t>
            </a:r>
            <a:r>
              <a:rPr lang="zh-CN" altLang="en-US" dirty="0"/>
              <a:t>，合取范式是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r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47453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B09D2-F532-2140-AA0E-5260A919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charset="-122"/>
              </a:rPr>
              <a:t>极小项与极大项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D5BA1-3A8E-664F-9FB2-36BA0C2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3300"/>
                </a:solidFill>
              </a:rPr>
              <a:t>定义</a:t>
            </a:r>
            <a:r>
              <a:rPr lang="zh-CN" altLang="en-US" dirty="0"/>
              <a:t> 在含有</a:t>
            </a:r>
            <a:r>
              <a:rPr lang="en-US" altLang="zh-CN" i="1" dirty="0"/>
              <a:t>n</a:t>
            </a:r>
            <a:r>
              <a:rPr lang="zh-CN" altLang="en-US" dirty="0"/>
              <a:t>个命题变项的简单合取式</a:t>
            </a:r>
            <a:r>
              <a:rPr lang="en-US" altLang="zh-CN" dirty="0"/>
              <a:t>(</a:t>
            </a:r>
            <a:r>
              <a:rPr lang="zh-CN" altLang="en-US" dirty="0"/>
              <a:t>简单析取式</a:t>
            </a:r>
            <a:r>
              <a:rPr lang="en-US" altLang="zh-CN" dirty="0"/>
              <a:t>)</a:t>
            </a:r>
            <a:r>
              <a:rPr lang="zh-CN" altLang="en-US" dirty="0"/>
              <a:t>中，若每个命题变项均以</a:t>
            </a:r>
            <a:r>
              <a:rPr lang="zh-CN" altLang="en-US" dirty="0">
                <a:solidFill>
                  <a:srgbClr val="C00000"/>
                </a:solidFill>
              </a:rPr>
              <a:t>文字</a:t>
            </a:r>
            <a:r>
              <a:rPr lang="zh-CN" altLang="en-US" dirty="0"/>
              <a:t>的形式</a:t>
            </a:r>
            <a:r>
              <a:rPr lang="zh-CN" altLang="en-US" dirty="0">
                <a:solidFill>
                  <a:srgbClr val="C00000"/>
                </a:solidFill>
              </a:rPr>
              <a:t>出现且仅出现一次</a:t>
            </a:r>
            <a:r>
              <a:rPr lang="zh-CN" altLang="en-US" dirty="0"/>
              <a:t>，称这样的简单合取式</a:t>
            </a:r>
            <a:r>
              <a:rPr lang="en-US" altLang="zh-CN" dirty="0"/>
              <a:t>(</a:t>
            </a:r>
            <a:r>
              <a:rPr lang="zh-CN" altLang="en-US" dirty="0"/>
              <a:t>简单析取式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3300"/>
                </a:solidFill>
              </a:rPr>
              <a:t>极小项</a:t>
            </a:r>
            <a:r>
              <a:rPr lang="en-US" altLang="zh-CN" dirty="0">
                <a:solidFill>
                  <a:srgbClr val="FF3300"/>
                </a:solidFill>
              </a:rPr>
              <a:t>(</a:t>
            </a:r>
            <a:r>
              <a:rPr lang="zh-CN" altLang="en-US" dirty="0">
                <a:solidFill>
                  <a:srgbClr val="FF3300"/>
                </a:solidFill>
              </a:rPr>
              <a:t>极大项）</a:t>
            </a:r>
            <a:r>
              <a:rPr lang="en-US" altLang="zh-CN" dirty="0"/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2"/>
                </a:solidFill>
              </a:rPr>
              <a:t>如：</a:t>
            </a:r>
            <a:endParaRPr lang="en-US" altLang="zh-CN" dirty="0">
              <a:solidFill>
                <a:schemeClr val="tx2"/>
              </a:solidFill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2"/>
                </a:solidFill>
              </a:rPr>
              <a:t>含有</a:t>
            </a:r>
            <a:r>
              <a:rPr lang="en-US" altLang="zh-CN" dirty="0">
                <a:solidFill>
                  <a:schemeClr val="tx2"/>
                </a:solidFill>
              </a:rPr>
              <a:t>3</a:t>
            </a:r>
            <a:r>
              <a:rPr lang="zh-CN" altLang="en-US" dirty="0">
                <a:solidFill>
                  <a:schemeClr val="tx2"/>
                </a:solidFill>
              </a:rPr>
              <a:t>个命题变元</a:t>
            </a:r>
            <a:r>
              <a:rPr lang="en-US" altLang="zh-CN" dirty="0" err="1">
                <a:solidFill>
                  <a:schemeClr val="tx2"/>
                </a:solidFill>
              </a:rPr>
              <a:t>p,q,r</a:t>
            </a:r>
            <a:r>
              <a:rPr lang="zh-CN" altLang="en-US" dirty="0">
                <a:solidFill>
                  <a:schemeClr val="tx2"/>
                </a:solidFill>
              </a:rPr>
              <a:t>的极小项有：</a:t>
            </a:r>
            <a:endParaRPr lang="en-US" altLang="zh-CN" dirty="0">
              <a:solidFill>
                <a:schemeClr val="tx2"/>
              </a:solidFill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p</a:t>
            </a:r>
            <a:r>
              <a:rPr lang="en-US" altLang="zh-CN" dirty="0" err="1">
                <a:solidFill>
                  <a:schemeClr val="tx2"/>
                </a:solidFill>
                <a:sym typeface="Symbol" pitchFamily="2" charset="2"/>
              </a:rPr>
              <a:t>qr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,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p</a:t>
            </a:r>
            <a:r>
              <a:rPr lang="en-US" altLang="zh-CN" dirty="0" err="1">
                <a:solidFill>
                  <a:schemeClr val="tx2"/>
                </a:solidFill>
                <a:sym typeface="Symbol" pitchFamily="2" charset="2"/>
              </a:rPr>
              <a:t>q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</a:t>
            </a:r>
            <a:r>
              <a:rPr lang="en-US" altLang="zh-CN" dirty="0">
                <a:solidFill>
                  <a:schemeClr val="tx2"/>
                </a:solidFill>
                <a:latin typeface="Times New Roman" charset="0"/>
                <a:ea typeface="黑体" charset="-122"/>
                <a:sym typeface="Symbol" charset="2"/>
              </a:rPr>
              <a:t>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r,</a:t>
            </a:r>
            <a:r>
              <a:rPr lang="en-US" altLang="zh-CN" dirty="0">
                <a:solidFill>
                  <a:schemeClr val="tx2"/>
                </a:solidFill>
                <a:latin typeface="Times New Roman" charset="0"/>
                <a:ea typeface="黑体" charset="-122"/>
                <a:sym typeface="Symbol" charset="2"/>
              </a:rPr>
              <a:t> </a:t>
            </a:r>
            <a:r>
              <a:rPr lang="en-US" altLang="zh-CN" dirty="0" err="1">
                <a:solidFill>
                  <a:schemeClr val="tx2"/>
                </a:solidFill>
              </a:rPr>
              <a:t>p</a:t>
            </a:r>
            <a:r>
              <a:rPr lang="en-US" altLang="zh-CN" dirty="0" err="1">
                <a:solidFill>
                  <a:schemeClr val="tx2"/>
                </a:solidFill>
                <a:sym typeface="Symbol" pitchFamily="2" charset="2"/>
              </a:rPr>
              <a:t>q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</a:t>
            </a:r>
            <a:r>
              <a:rPr lang="en-US" altLang="zh-CN" dirty="0">
                <a:solidFill>
                  <a:schemeClr val="tx2"/>
                </a:solidFill>
                <a:latin typeface="Times New Roman" charset="0"/>
                <a:ea typeface="黑体" charset="-122"/>
                <a:sym typeface="Symbol" charset="2"/>
              </a:rPr>
              <a:t>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r,</a:t>
            </a:r>
            <a:r>
              <a:rPr lang="en-US" altLang="zh-CN" dirty="0">
                <a:solidFill>
                  <a:schemeClr val="tx2"/>
                </a:solidFill>
                <a:latin typeface="Times New Roman" charset="0"/>
                <a:ea typeface="黑体" charset="-122"/>
                <a:sym typeface="Symbol" charset="2"/>
              </a:rPr>
              <a:t> ……,</a:t>
            </a:r>
            <a:r>
              <a:rPr lang="zh-CN" altLang="en-US" dirty="0">
                <a:solidFill>
                  <a:schemeClr val="tx2"/>
                </a:solidFill>
                <a:latin typeface="Times New Roman" charset="0"/>
                <a:ea typeface="黑体" charset="-122"/>
                <a:sym typeface="Symbol" charset="2"/>
              </a:rPr>
              <a:t>但</a:t>
            </a:r>
            <a:r>
              <a:rPr lang="en-US" altLang="zh-CN" dirty="0" err="1">
                <a:solidFill>
                  <a:schemeClr val="tx2"/>
                </a:solidFill>
              </a:rPr>
              <a:t>p</a:t>
            </a:r>
            <a:r>
              <a:rPr lang="en-US" altLang="zh-CN" dirty="0" err="1">
                <a:solidFill>
                  <a:schemeClr val="tx2"/>
                </a:solidFill>
                <a:sym typeface="Symbol" pitchFamily="2" charset="2"/>
              </a:rPr>
              <a:t>r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,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q</a:t>
            </a:r>
            <a:r>
              <a:rPr lang="en-US" altLang="zh-CN" dirty="0">
                <a:solidFill>
                  <a:schemeClr val="tx2"/>
                </a:solidFill>
                <a:latin typeface="Times New Roman" charset="0"/>
                <a:ea typeface="黑体" charset="-122"/>
                <a:sym typeface="Symbol" charset="2"/>
              </a:rPr>
              <a:t>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r</a:t>
            </a:r>
            <a:r>
              <a:rPr lang="zh-CN" altLang="en-US" dirty="0">
                <a:solidFill>
                  <a:schemeClr val="tx2"/>
                </a:solidFill>
                <a:sym typeface="Symbol" pitchFamily="2" charset="2"/>
              </a:rPr>
              <a:t>不是极</a:t>
            </a:r>
            <a:endParaRPr lang="en-US" altLang="zh-CN" dirty="0">
              <a:solidFill>
                <a:schemeClr val="tx2"/>
              </a:solidFill>
              <a:sym typeface="Symbol" pitchFamily="2" charset="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sym typeface="Symbol" pitchFamily="2" charset="2"/>
              </a:rPr>
              <a:t>小项。</a:t>
            </a:r>
            <a:endParaRPr lang="en-US" altLang="zh-CN" dirty="0">
              <a:solidFill>
                <a:schemeClr val="tx2"/>
              </a:solidFill>
              <a:sym typeface="Symbol" pitchFamily="2" charset="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2"/>
                </a:solidFill>
              </a:rPr>
              <a:t>请写出</a:t>
            </a:r>
            <a:r>
              <a:rPr lang="en-US" altLang="zh-CN" dirty="0">
                <a:solidFill>
                  <a:schemeClr val="tx2"/>
                </a:solidFill>
              </a:rPr>
              <a:t>3</a:t>
            </a:r>
            <a:r>
              <a:rPr lang="zh-CN" altLang="en-US" dirty="0">
                <a:solidFill>
                  <a:schemeClr val="tx2"/>
                </a:solidFill>
              </a:rPr>
              <a:t>个含有</a:t>
            </a:r>
            <a:r>
              <a:rPr lang="en-US" altLang="zh-CN" dirty="0">
                <a:solidFill>
                  <a:schemeClr val="tx2"/>
                </a:solidFill>
              </a:rPr>
              <a:t>3</a:t>
            </a:r>
            <a:r>
              <a:rPr lang="zh-CN" altLang="en-US" dirty="0">
                <a:solidFill>
                  <a:schemeClr val="tx2"/>
                </a:solidFill>
              </a:rPr>
              <a:t>个命题变元</a:t>
            </a:r>
            <a:r>
              <a:rPr lang="en-US" altLang="zh-CN" dirty="0" err="1">
                <a:solidFill>
                  <a:schemeClr val="tx2"/>
                </a:solidFill>
              </a:rPr>
              <a:t>p,q,r</a:t>
            </a:r>
            <a:r>
              <a:rPr lang="zh-CN" altLang="en-US" dirty="0">
                <a:solidFill>
                  <a:schemeClr val="tx2"/>
                </a:solidFill>
              </a:rPr>
              <a:t>的极大项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09020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B09D2-F532-2140-AA0E-5260A919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charset="-122"/>
              </a:rPr>
              <a:t>极小项与极大项</a:t>
            </a:r>
            <a:r>
              <a:rPr lang="en-US" altLang="zh-CN" dirty="0">
                <a:latin typeface="宋体" charset="-122"/>
              </a:rPr>
              <a:t>---</a:t>
            </a:r>
            <a:r>
              <a:rPr lang="zh-CN" altLang="en-US" dirty="0">
                <a:latin typeface="宋体" charset="-122"/>
              </a:rPr>
              <a:t>说明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D5BA1-3A8E-664F-9FB2-36BA0C2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i="1" dirty="0"/>
              <a:t>n</a:t>
            </a:r>
            <a:r>
              <a:rPr lang="zh-CN" altLang="en-US" dirty="0"/>
              <a:t>个命题变项产生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i="1" baseline="30000" dirty="0">
                <a:solidFill>
                  <a:srgbClr val="FF0000"/>
                </a:solidFill>
              </a:rPr>
              <a:t>n</a:t>
            </a:r>
            <a:r>
              <a:rPr lang="zh-CN" altLang="en-US" dirty="0"/>
              <a:t>个极小项和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i="1" baseline="30000" dirty="0">
                <a:solidFill>
                  <a:srgbClr val="FF0000"/>
                </a:solidFill>
              </a:rPr>
              <a:t>n</a:t>
            </a:r>
            <a:r>
              <a:rPr lang="zh-CN" altLang="en-US" dirty="0"/>
              <a:t>个极大项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2</a:t>
            </a:r>
            <a:r>
              <a:rPr lang="en-US" altLang="zh-CN" i="1" baseline="30000" dirty="0"/>
              <a:t>n</a:t>
            </a:r>
            <a:r>
              <a:rPr lang="zh-CN" altLang="en-US" dirty="0"/>
              <a:t>个极小项（极大项）均互不等值</a:t>
            </a:r>
            <a:endParaRPr lang="en-US" altLang="zh-CN" dirty="0"/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 在极小项和极大项中文字均按下标或字母顺序排列</a:t>
            </a:r>
            <a:endParaRPr lang="en-US" altLang="zh-CN" dirty="0"/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 用</a:t>
            </a:r>
            <a:r>
              <a:rPr lang="en-US" altLang="zh-CN" i="1" dirty="0"/>
              <a:t>m</a:t>
            </a:r>
            <a:r>
              <a:rPr lang="en-US" altLang="zh-CN" i="1" baseline="-30000" dirty="0"/>
              <a:t>i</a:t>
            </a:r>
            <a:r>
              <a:rPr lang="zh-CN" altLang="en-US" dirty="0"/>
              <a:t>表示第</a:t>
            </a:r>
            <a:r>
              <a:rPr lang="en-US" altLang="zh-CN" i="1" dirty="0" err="1"/>
              <a:t>i</a:t>
            </a:r>
            <a:r>
              <a:rPr lang="zh-CN" altLang="en-US" dirty="0"/>
              <a:t>个极小项，其中</a:t>
            </a:r>
            <a:r>
              <a:rPr lang="en-US" altLang="zh-CN" i="1" dirty="0" err="1"/>
              <a:t>i</a:t>
            </a:r>
            <a:r>
              <a:rPr lang="zh-CN" altLang="en-US" dirty="0"/>
              <a:t>是该极小项</a:t>
            </a:r>
            <a:r>
              <a:rPr lang="zh-CN" altLang="en-US" dirty="0">
                <a:solidFill>
                  <a:srgbClr val="FF0000"/>
                </a:solidFill>
              </a:rPr>
              <a:t>成真赋值的十进制表示（或二进制表示）</a:t>
            </a:r>
            <a:r>
              <a:rPr lang="en-US" altLang="zh-CN" dirty="0"/>
              <a:t>.  </a:t>
            </a:r>
            <a:r>
              <a:rPr lang="zh-CN" altLang="en-US" dirty="0"/>
              <a:t>用</a:t>
            </a:r>
            <a:r>
              <a:rPr lang="en-US" altLang="zh-CN" i="1" dirty="0"/>
              <a:t>M</a:t>
            </a:r>
            <a:r>
              <a:rPr lang="en-US" altLang="zh-CN" i="1" baseline="-30000" dirty="0"/>
              <a:t>i</a:t>
            </a:r>
            <a:r>
              <a:rPr lang="zh-CN" altLang="en-US" dirty="0"/>
              <a:t>表示第</a:t>
            </a:r>
            <a:r>
              <a:rPr lang="en-US" altLang="zh-CN" i="1" dirty="0" err="1"/>
              <a:t>i</a:t>
            </a:r>
            <a:r>
              <a:rPr lang="zh-CN" altLang="en-US" dirty="0"/>
              <a:t>个极大项，其中</a:t>
            </a:r>
            <a:r>
              <a:rPr lang="en-US" altLang="zh-CN" i="1" dirty="0" err="1"/>
              <a:t>i</a:t>
            </a:r>
            <a:r>
              <a:rPr lang="zh-CN" altLang="en-US" dirty="0"/>
              <a:t>是该极大项成</a:t>
            </a:r>
            <a:r>
              <a:rPr lang="zh-CN" altLang="en-US" dirty="0">
                <a:solidFill>
                  <a:srgbClr val="7030A0"/>
                </a:solidFill>
              </a:rPr>
              <a:t>假赋值的十进制（或二进制）表示</a:t>
            </a:r>
            <a:r>
              <a:rPr lang="en-US" altLang="zh-CN" dirty="0"/>
              <a:t>, </a:t>
            </a:r>
            <a:r>
              <a:rPr lang="en-US" altLang="zh-CN" i="1" dirty="0"/>
              <a:t>m</a:t>
            </a:r>
            <a:r>
              <a:rPr lang="en-US" altLang="zh-CN" i="1" baseline="-30000" dirty="0"/>
              <a:t>i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i="1" baseline="-30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称为极小项</a:t>
            </a:r>
            <a:r>
              <a:rPr lang="en-US" altLang="zh-CN" dirty="0"/>
              <a:t>(</a:t>
            </a:r>
            <a:r>
              <a:rPr lang="zh-CN" altLang="en-US" dirty="0"/>
              <a:t>极大项</a:t>
            </a:r>
            <a:r>
              <a:rPr lang="en-US" altLang="zh-CN" dirty="0"/>
              <a:t>)</a:t>
            </a:r>
            <a:r>
              <a:rPr lang="zh-CN" altLang="en-US" dirty="0"/>
              <a:t>的名称</a:t>
            </a:r>
            <a:r>
              <a:rPr lang="en-US" altLang="zh-CN" dirty="0"/>
              <a:t>.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i="1" dirty="0"/>
              <a:t>  m</a:t>
            </a:r>
            <a:r>
              <a:rPr lang="en-US" altLang="zh-CN" i="1" baseline="-30000" dirty="0"/>
              <a:t>i</a:t>
            </a:r>
            <a:r>
              <a:rPr lang="zh-CN" altLang="en-US" dirty="0"/>
              <a:t>与</a:t>
            </a:r>
            <a:r>
              <a:rPr lang="en-US" altLang="zh-CN" i="1" dirty="0"/>
              <a:t>M</a:t>
            </a:r>
            <a:r>
              <a:rPr lang="en-US" altLang="zh-CN" i="1" baseline="-30000" dirty="0"/>
              <a:t>i</a:t>
            </a:r>
            <a:r>
              <a:rPr lang="zh-CN" altLang="en-US" dirty="0"/>
              <a:t>的关系</a:t>
            </a:r>
            <a:r>
              <a:rPr lang="en-US" altLang="zh-CN" dirty="0"/>
              <a:t>:   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m</a:t>
            </a:r>
            <a:r>
              <a:rPr lang="en-US" altLang="zh-CN" i="1" baseline="-30000" dirty="0"/>
              <a:t>i 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M</a:t>
            </a:r>
            <a:r>
              <a:rPr lang="en-US" altLang="zh-CN" i="1" baseline="-30000" dirty="0"/>
              <a:t>i </a:t>
            </a:r>
            <a:r>
              <a:rPr lang="en-US" altLang="zh-CN" dirty="0"/>
              <a:t>,    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M</a:t>
            </a:r>
            <a:r>
              <a:rPr lang="en-US" altLang="zh-CN" i="1" baseline="-30000" dirty="0"/>
              <a:t>i 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m</a:t>
            </a:r>
            <a:r>
              <a:rPr lang="en-US" altLang="zh-CN" i="1" baseline="-30000" dirty="0"/>
              <a:t>i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zh-CN" altLang="en-US" dirty="0">
                <a:solidFill>
                  <a:schemeClr val="tx2"/>
                </a:solidFill>
              </a:rPr>
              <a:t>如：一个命题公式含有</a:t>
            </a:r>
            <a:r>
              <a:rPr kumimoji="1" lang="en-US" altLang="zh-CN" dirty="0">
                <a:solidFill>
                  <a:schemeClr val="tx2"/>
                </a:solidFill>
              </a:rPr>
              <a:t>3</a:t>
            </a:r>
            <a:r>
              <a:rPr kumimoji="1" lang="zh-CN" altLang="en-US" dirty="0">
                <a:solidFill>
                  <a:schemeClr val="tx2"/>
                </a:solidFill>
              </a:rPr>
              <a:t>个命题变元</a:t>
            </a:r>
            <a:r>
              <a:rPr kumimoji="1" lang="en-US" altLang="zh-CN" dirty="0" err="1">
                <a:solidFill>
                  <a:schemeClr val="tx2"/>
                </a:solidFill>
              </a:rPr>
              <a:t>p,q,r</a:t>
            </a:r>
            <a:r>
              <a:rPr kumimoji="1" lang="en-US" altLang="zh-CN" dirty="0">
                <a:solidFill>
                  <a:schemeClr val="tx2"/>
                </a:solidFill>
              </a:rPr>
              <a:t>,</a:t>
            </a:r>
            <a:r>
              <a:rPr kumimoji="1" lang="zh-CN" altLang="en-US" dirty="0">
                <a:solidFill>
                  <a:schemeClr val="tx2"/>
                </a:solidFill>
              </a:rPr>
              <a:t>写出小项</a:t>
            </a:r>
            <a:r>
              <a:rPr kumimoji="1" lang="en-US" altLang="zh-CN" dirty="0">
                <a:solidFill>
                  <a:schemeClr val="tx2"/>
                </a:solidFill>
              </a:rPr>
              <a:t>m</a:t>
            </a:r>
            <a:r>
              <a:rPr kumimoji="1" lang="en-US" altLang="zh-CN" baseline="-25000" dirty="0">
                <a:solidFill>
                  <a:schemeClr val="tx2"/>
                </a:solidFill>
              </a:rPr>
              <a:t>5</a:t>
            </a:r>
            <a:r>
              <a:rPr kumimoji="1" lang="en-US" altLang="zh-CN" dirty="0">
                <a:solidFill>
                  <a:schemeClr val="tx2"/>
                </a:solidFill>
              </a:rPr>
              <a:t>, m</a:t>
            </a:r>
            <a:r>
              <a:rPr kumimoji="1" lang="en-US" altLang="zh-CN" baseline="-25000" dirty="0">
                <a:solidFill>
                  <a:schemeClr val="tx2"/>
                </a:solidFill>
              </a:rPr>
              <a:t>7</a:t>
            </a:r>
            <a:r>
              <a:rPr kumimoji="1" lang="zh-CN" altLang="en-US" dirty="0">
                <a:solidFill>
                  <a:schemeClr val="tx2"/>
                </a:solidFill>
              </a:rPr>
              <a:t>和大项</a:t>
            </a:r>
            <a:r>
              <a:rPr kumimoji="1" lang="en-US" altLang="zh-CN" dirty="0">
                <a:solidFill>
                  <a:schemeClr val="tx2"/>
                </a:solidFill>
              </a:rPr>
              <a:t>M</a:t>
            </a:r>
            <a:r>
              <a:rPr kumimoji="1" lang="en-US" altLang="zh-CN" baseline="-25000" dirty="0">
                <a:solidFill>
                  <a:schemeClr val="tx2"/>
                </a:solidFill>
              </a:rPr>
              <a:t>5</a:t>
            </a:r>
            <a:r>
              <a:rPr kumimoji="1" lang="en-US" altLang="zh-CN" dirty="0">
                <a:solidFill>
                  <a:schemeClr val="tx2"/>
                </a:solidFill>
              </a:rPr>
              <a:t>,M</a:t>
            </a:r>
            <a:r>
              <a:rPr kumimoji="1" lang="en-US" altLang="zh-CN" baseline="-25000" dirty="0">
                <a:solidFill>
                  <a:schemeClr val="tx2"/>
                </a:solidFill>
              </a:rPr>
              <a:t>7</a:t>
            </a:r>
            <a:r>
              <a:rPr kumimoji="1" lang="en-US" altLang="zh-CN" dirty="0">
                <a:solidFill>
                  <a:schemeClr val="tx2"/>
                </a:solidFill>
              </a:rPr>
              <a:t>.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01497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89459-7909-EB4B-8110-46272EB7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极小项与极大项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E2F74-4B21-5141-9F4E-6D4FD335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12878"/>
            <a:ext cx="8496300" cy="739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charset="0"/>
                <a:ea typeface="黑体" charset="-122"/>
              </a:rPr>
              <a:t>由</a:t>
            </a:r>
            <a:r>
              <a:rPr lang="en-US" altLang="zh-CN" i="1" dirty="0">
                <a:latin typeface="Times New Roman" charset="0"/>
                <a:ea typeface="黑体" charset="-122"/>
              </a:rPr>
              <a:t>p</a:t>
            </a:r>
            <a:r>
              <a:rPr lang="en-US" altLang="zh-CN" dirty="0">
                <a:latin typeface="Times New Roman" charset="0"/>
                <a:ea typeface="黑体" charset="-122"/>
              </a:rPr>
              <a:t>, </a:t>
            </a:r>
            <a:r>
              <a:rPr lang="en-US" altLang="zh-CN" i="1" dirty="0">
                <a:latin typeface="Times New Roman" charset="0"/>
                <a:ea typeface="黑体" charset="-122"/>
              </a:rPr>
              <a:t>q</a:t>
            </a:r>
            <a:r>
              <a:rPr lang="zh-CN" altLang="en-US" dirty="0">
                <a:latin typeface="Times New Roman" charset="0"/>
                <a:ea typeface="黑体" charset="-122"/>
              </a:rPr>
              <a:t>两个命题变项形成的极小项与极大项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Group 111">
            <a:extLst>
              <a:ext uri="{FF2B5EF4-FFF2-40B4-BE49-F238E27FC236}">
                <a16:creationId xmlns:a16="http://schemas.microsoft.com/office/drawing/2014/main" id="{07201BC6-8066-4F4B-9C7D-A99167D74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77787"/>
              </p:ext>
            </p:extLst>
          </p:nvPr>
        </p:nvGraphicFramePr>
        <p:xfrm>
          <a:off x="955156" y="2845547"/>
          <a:ext cx="7485459" cy="2208276"/>
        </p:xfrm>
        <a:graphic>
          <a:graphicData uri="http://schemas.openxmlformats.org/drawingml/2006/table">
            <a:tbl>
              <a:tblPr/>
              <a:tblGrid>
                <a:gridCol w="1267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公式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成真赋值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名称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公式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成假赋值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名称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5438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1  1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0  1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1  0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1  1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10">
            <a:extLst>
              <a:ext uri="{FF2B5EF4-FFF2-40B4-BE49-F238E27FC236}">
                <a16:creationId xmlns:a16="http://schemas.microsoft.com/office/drawing/2014/main" id="{430F904F-2572-D443-902E-6CA505536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0701"/>
              </p:ext>
            </p:extLst>
          </p:nvPr>
        </p:nvGraphicFramePr>
        <p:xfrm>
          <a:off x="955156" y="2401013"/>
          <a:ext cx="7485460" cy="434340"/>
        </p:xfrm>
        <a:graphic>
          <a:graphicData uri="http://schemas.openxmlformats.org/drawingml/2006/table">
            <a:tbl>
              <a:tblPr/>
              <a:tblGrid>
                <a:gridCol w="3574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34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极小项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极大项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857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89459-7909-EB4B-8110-46272EB7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极小项与极大项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E2F74-4B21-5141-9F4E-6D4FD335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12878"/>
            <a:ext cx="8496300" cy="739480"/>
          </a:xfrm>
        </p:spPr>
        <p:txBody>
          <a:bodyPr/>
          <a:lstStyle/>
          <a:p>
            <a:pPr>
              <a:spcBef>
                <a:spcPct val="0"/>
              </a:spcBef>
              <a:buNone/>
              <a:defRPr/>
            </a:pPr>
            <a:r>
              <a:rPr lang="zh-CN" altLang="en-US" dirty="0">
                <a:latin typeface="Times New Roman" charset="0"/>
                <a:ea typeface="黑体" charset="-122"/>
              </a:rPr>
              <a:t>由</a:t>
            </a:r>
            <a:r>
              <a:rPr lang="en-US" altLang="zh-CN" i="1" dirty="0">
                <a:latin typeface="Times New Roman" charset="0"/>
                <a:ea typeface="黑体" charset="-122"/>
              </a:rPr>
              <a:t>p</a:t>
            </a:r>
            <a:r>
              <a:rPr lang="en-US" altLang="zh-CN" dirty="0">
                <a:latin typeface="Times New Roman" charset="0"/>
                <a:ea typeface="黑体" charset="-122"/>
              </a:rPr>
              <a:t>, </a:t>
            </a:r>
            <a:r>
              <a:rPr lang="en-US" altLang="zh-CN" i="1" dirty="0">
                <a:latin typeface="Times New Roman" charset="0"/>
                <a:ea typeface="黑体" charset="-122"/>
              </a:rPr>
              <a:t>q</a:t>
            </a:r>
            <a:r>
              <a:rPr lang="en-US" altLang="zh-CN" dirty="0">
                <a:latin typeface="Times New Roman" charset="0"/>
                <a:ea typeface="黑体" charset="-122"/>
              </a:rPr>
              <a:t>, </a:t>
            </a:r>
            <a:r>
              <a:rPr lang="en-US" altLang="zh-CN" i="1" dirty="0">
                <a:latin typeface="Times New Roman" charset="0"/>
                <a:ea typeface="黑体" charset="-122"/>
              </a:rPr>
              <a:t>r</a:t>
            </a:r>
            <a:r>
              <a:rPr lang="zh-CN" altLang="en-US" dirty="0">
                <a:latin typeface="Times New Roman" charset="0"/>
                <a:ea typeface="黑体" charset="-122"/>
              </a:rPr>
              <a:t>三个命题变项形成的极小项与极大项 </a:t>
            </a:r>
          </a:p>
        </p:txBody>
      </p:sp>
      <p:graphicFrame>
        <p:nvGraphicFramePr>
          <p:cNvPr id="6" name="Group 384">
            <a:extLst>
              <a:ext uri="{FF2B5EF4-FFF2-40B4-BE49-F238E27FC236}">
                <a16:creationId xmlns:a16="http://schemas.microsoft.com/office/drawing/2014/main" id="{FDCA3364-4B4D-804C-AC80-A17E9AEDA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25703"/>
              </p:ext>
            </p:extLst>
          </p:nvPr>
        </p:nvGraphicFramePr>
        <p:xfrm>
          <a:off x="473904" y="2152358"/>
          <a:ext cx="8416878" cy="496393"/>
        </p:xfrm>
        <a:graphic>
          <a:graphicData uri="http://schemas.openxmlformats.org/drawingml/2006/table">
            <a:tbl>
              <a:tblPr/>
              <a:tblGrid>
                <a:gridCol w="4208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39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极小项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185" marB="341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极大项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185" marB="341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385">
            <a:extLst>
              <a:ext uri="{FF2B5EF4-FFF2-40B4-BE49-F238E27FC236}">
                <a16:creationId xmlns:a16="http://schemas.microsoft.com/office/drawing/2014/main" id="{AE4B7077-F6FD-914B-9838-D30B9EF61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82622"/>
              </p:ext>
            </p:extLst>
          </p:nvPr>
        </p:nvGraphicFramePr>
        <p:xfrm>
          <a:off x="473905" y="2648751"/>
          <a:ext cx="8416877" cy="4032592"/>
        </p:xfrm>
        <a:graphic>
          <a:graphicData uri="http://schemas.openxmlformats.org/drawingml/2006/table">
            <a:tbl>
              <a:tblPr/>
              <a:tblGrid>
                <a:gridCol w="1819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5858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公式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成真赋值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名称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公式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成假赋值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名称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573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 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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0 0 0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0 0 1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0 1 0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0 1 1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1 0 0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1 0 1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1 1 0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1 1 1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7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charset="2"/>
                        </a:rPr>
                        <a:t>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0 0 0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0 0 1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0 1 0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0 1 1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1 0 0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1 0 1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1 1 0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1 1 1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7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6090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082FC-C9E9-4045-A5F1-1AFB6FF7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charset="-122"/>
              </a:rPr>
              <a:t>主析取范式与主合取范式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BC3D5-525C-DB4D-AA84-867EF919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3300"/>
                </a:solidFill>
              </a:rPr>
              <a:t>主析取范式</a:t>
            </a:r>
            <a:r>
              <a:rPr lang="en-US" altLang="zh-CN" dirty="0"/>
              <a:t>: 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		</a:t>
            </a:r>
            <a:r>
              <a:rPr lang="zh-CN" altLang="en-US" dirty="0"/>
              <a:t>由成真赋值对应的极小项构成的析取范式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3300"/>
                </a:solidFill>
              </a:rPr>
              <a:t>主合取范式</a:t>
            </a:r>
            <a:r>
              <a:rPr lang="en-US" altLang="zh-CN" dirty="0"/>
              <a:t>: 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		</a:t>
            </a:r>
            <a:r>
              <a:rPr lang="zh-CN" altLang="en-US" dirty="0"/>
              <a:t>由成假赋值对应的极大项构成的合取范式</a:t>
            </a:r>
          </a:p>
          <a:p>
            <a:pPr algn="just">
              <a:spcBef>
                <a:spcPts val="1350"/>
              </a:spcBef>
              <a:buNone/>
            </a:pPr>
            <a:r>
              <a:rPr lang="zh-CN" altLang="en-US" dirty="0"/>
              <a:t>例如，</a:t>
            </a:r>
            <a:r>
              <a:rPr lang="en-US" altLang="zh-CN" i="1" dirty="0"/>
              <a:t>n</a:t>
            </a:r>
            <a:r>
              <a:rPr lang="en-US" altLang="zh-CN" dirty="0"/>
              <a:t>=3, </a:t>
            </a:r>
            <a:r>
              <a:rPr lang="zh-CN" altLang="en-US" dirty="0"/>
              <a:t>命题变项为</a:t>
            </a:r>
            <a:r>
              <a:rPr lang="en-US" altLang="zh-CN" i="1" dirty="0"/>
              <a:t>p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zh-CN" altLang="en-US" dirty="0"/>
              <a:t>时，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r</a:t>
            </a:r>
            <a:r>
              <a:rPr lang="en-US" altLang="zh-CN" dirty="0"/>
              <a:t>) 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m</a:t>
            </a:r>
            <a:r>
              <a:rPr lang="en-US" altLang="zh-CN" baseline="-30000" dirty="0"/>
              <a:t>1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i="1" dirty="0"/>
              <a:t>m</a:t>
            </a:r>
            <a:r>
              <a:rPr lang="en-US" altLang="zh-CN" baseline="-30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是主析取范式 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q</a:t>
            </a:r>
            <a:r>
              <a:rPr lang="en-US" altLang="zh-CN" dirty="0">
                <a:sym typeface="Symbol" pitchFamily="2" charset="2"/>
              </a:rPr>
              <a:t>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q</a:t>
            </a:r>
            <a:r>
              <a:rPr lang="en-US" altLang="zh-CN" dirty="0">
                <a:sym typeface="Symbol" pitchFamily="2" charset="2"/>
              </a:rPr>
              <a:t>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M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i="1" dirty="0"/>
              <a:t>M</a:t>
            </a:r>
            <a:r>
              <a:rPr lang="en-US" altLang="zh-CN" baseline="-25000" dirty="0"/>
              <a:t>5</a:t>
            </a:r>
            <a:r>
              <a:rPr lang="en-US" altLang="zh-CN" baseline="-30000" dirty="0"/>
              <a:t>  </a:t>
            </a:r>
            <a:r>
              <a:rPr lang="zh-CN" altLang="en-US" dirty="0"/>
              <a:t>是主合取范式 </a:t>
            </a:r>
          </a:p>
          <a:p>
            <a:pPr algn="just">
              <a:spcBef>
                <a:spcPts val="1350"/>
              </a:spcBef>
              <a:buNone/>
            </a:pPr>
            <a:r>
              <a:rPr lang="zh-CN" altLang="en-US" i="1" dirty="0">
                <a:solidFill>
                  <a:srgbClr val="FF3300"/>
                </a:solidFill>
              </a:rPr>
              <a:t> </a:t>
            </a:r>
            <a:r>
              <a:rPr lang="en-US" altLang="zh-CN" i="1" dirty="0">
                <a:solidFill>
                  <a:srgbClr val="FF3300"/>
                </a:solidFill>
              </a:rPr>
              <a:t>A</a:t>
            </a:r>
            <a:r>
              <a:rPr lang="zh-CN" altLang="en-US" dirty="0">
                <a:solidFill>
                  <a:srgbClr val="FF3300"/>
                </a:solidFill>
              </a:rPr>
              <a:t>的主析取范式</a:t>
            </a:r>
            <a:r>
              <a:rPr lang="en-US" altLang="zh-CN" dirty="0"/>
              <a:t>:  </a:t>
            </a:r>
            <a:r>
              <a:rPr lang="zh-CN" altLang="en-US" dirty="0"/>
              <a:t>与</a:t>
            </a:r>
            <a:r>
              <a:rPr lang="en-US" altLang="zh-CN" i="1" dirty="0"/>
              <a:t>A</a:t>
            </a:r>
            <a:r>
              <a:rPr lang="zh-CN" altLang="en-US" dirty="0"/>
              <a:t>等值的主析取范式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i="1" dirty="0">
                <a:solidFill>
                  <a:srgbClr val="FF3300"/>
                </a:solidFill>
              </a:rPr>
              <a:t> </a:t>
            </a:r>
            <a:r>
              <a:rPr lang="en-US" altLang="zh-CN" i="1" dirty="0">
                <a:solidFill>
                  <a:srgbClr val="FF3300"/>
                </a:solidFill>
              </a:rPr>
              <a:t>A</a:t>
            </a:r>
            <a:r>
              <a:rPr lang="zh-CN" altLang="en-US" dirty="0">
                <a:solidFill>
                  <a:srgbClr val="FF3300"/>
                </a:solidFill>
              </a:rPr>
              <a:t>的主合取范式</a:t>
            </a:r>
            <a:r>
              <a:rPr lang="en-US" altLang="zh-CN" dirty="0"/>
              <a:t>: </a:t>
            </a:r>
            <a:r>
              <a:rPr lang="zh-CN" altLang="en-US" dirty="0"/>
              <a:t>与</a:t>
            </a:r>
            <a:r>
              <a:rPr lang="en-US" altLang="zh-CN" i="1" dirty="0"/>
              <a:t>A</a:t>
            </a:r>
            <a:r>
              <a:rPr lang="zh-CN" altLang="en-US" dirty="0"/>
              <a:t>等值的主合取范式</a:t>
            </a:r>
            <a:r>
              <a:rPr lang="en-US" altLang="zh-C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88176963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1F192-EED9-A64C-AC51-22D3DB78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主析取范式与主合取范式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续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D9562-FBE5-6643-A46B-8F70158F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3300"/>
                </a:solidFill>
              </a:rPr>
              <a:t>定理</a:t>
            </a:r>
            <a:r>
              <a:rPr lang="zh-CN" altLang="en-US" dirty="0">
                <a:solidFill>
                  <a:srgbClr val="FF0066"/>
                </a:solidFill>
              </a:rPr>
              <a:t>  </a:t>
            </a:r>
            <a:r>
              <a:rPr lang="zh-CN" altLang="en-US" dirty="0"/>
              <a:t>任何命题公式都存在着与之等值的主析取范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式和主合取范式</a:t>
            </a:r>
            <a:r>
              <a:rPr lang="en-US" altLang="zh-CN" dirty="0"/>
              <a:t>, </a:t>
            </a:r>
            <a:r>
              <a:rPr lang="zh-CN" altLang="en-US" dirty="0"/>
              <a:t>并且是唯一的</a:t>
            </a:r>
            <a:r>
              <a:rPr lang="en-US" altLang="zh-CN" dirty="0"/>
              <a:t>.  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用等值演算法求公式的主范式的步骤：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</a:t>
            </a:r>
            <a:r>
              <a:rPr lang="en-US" altLang="zh-CN" dirty="0"/>
              <a:t>(1) </a:t>
            </a:r>
            <a:r>
              <a:rPr lang="zh-CN" altLang="en-US" dirty="0"/>
              <a:t>先求析取范式（合取范式）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</a:t>
            </a:r>
            <a:r>
              <a:rPr lang="en-US" altLang="zh-CN" dirty="0"/>
              <a:t>(2) </a:t>
            </a:r>
            <a:r>
              <a:rPr lang="zh-CN" altLang="en-US" dirty="0"/>
              <a:t>将不是极小项（极大项）的简单合取式（简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单析取式）化成与之等值的若干个极小项的析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取（极大项的合取），需要利用同一律（零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律）、排中律（矛盾律）、分配律、幂等律等</a:t>
            </a:r>
            <a:r>
              <a:rPr lang="en-US" altLang="zh-CN" dirty="0"/>
              <a:t>.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(3) </a:t>
            </a:r>
            <a:r>
              <a:rPr lang="zh-CN" altLang="en-US" dirty="0"/>
              <a:t>极小项（极大项）用名称</a:t>
            </a:r>
            <a:r>
              <a:rPr lang="en-US" altLang="zh-CN" i="1" dirty="0"/>
              <a:t>m</a:t>
            </a:r>
            <a:r>
              <a:rPr lang="en-US" altLang="zh-CN" i="1" baseline="-30000" dirty="0"/>
              <a:t>i</a:t>
            </a:r>
            <a:r>
              <a:rPr lang="zh-CN" altLang="en-US" dirty="0"/>
              <a:t>（</a:t>
            </a:r>
            <a:r>
              <a:rPr lang="en-US" altLang="zh-CN" i="1" dirty="0"/>
              <a:t>M</a:t>
            </a:r>
            <a:r>
              <a:rPr lang="en-US" altLang="zh-CN" i="1" baseline="-30000" dirty="0"/>
              <a:t>i</a:t>
            </a:r>
            <a:r>
              <a:rPr lang="zh-CN" altLang="en-US" dirty="0"/>
              <a:t>）表示，并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dirty="0"/>
              <a:t>按角标从小到大顺序排序</a:t>
            </a:r>
            <a:r>
              <a:rPr lang="en-US" altLang="zh-C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104751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8681D336-53AC-D54F-AA7F-22D895F1E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4895" y="249756"/>
            <a:ext cx="6172200" cy="800101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charset="-122"/>
              </a:rPr>
              <a:t>等值式</a:t>
            </a:r>
            <a:r>
              <a:rPr lang="zh-CN" altLang="en-US" dirty="0"/>
              <a:t> </a:t>
            </a:r>
          </a:p>
        </p:txBody>
      </p:sp>
      <p:grpSp>
        <p:nvGrpSpPr>
          <p:cNvPr id="57347" name="Group 8">
            <a:extLst>
              <a:ext uri="{FF2B5EF4-FFF2-40B4-BE49-F238E27FC236}">
                <a16:creationId xmlns:a16="http://schemas.microsoft.com/office/drawing/2014/main" id="{4BF1D93B-A220-A143-8114-2BE2D4066A93}"/>
              </a:ext>
            </a:extLst>
          </p:cNvPr>
          <p:cNvGrpSpPr>
            <a:grpSpLocks/>
          </p:cNvGrpSpPr>
          <p:nvPr/>
        </p:nvGrpSpPr>
        <p:grpSpPr bwMode="auto">
          <a:xfrm>
            <a:off x="463777" y="1352089"/>
            <a:ext cx="8467346" cy="5693568"/>
            <a:chOff x="346" y="735"/>
            <a:chExt cx="7110" cy="4782"/>
          </a:xfrm>
        </p:grpSpPr>
        <p:sp>
          <p:nvSpPr>
            <p:cNvPr id="57348" name="Text Box 7">
              <a:extLst>
                <a:ext uri="{FF2B5EF4-FFF2-40B4-BE49-F238E27FC236}">
                  <a16:creationId xmlns:a16="http://schemas.microsoft.com/office/drawing/2014/main" id="{4AA28FEB-B190-CF41-828D-FCCB9E524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" y="735"/>
              <a:ext cx="7110" cy="4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定义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若等价式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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是</a:t>
              </a:r>
              <a:r>
                <a:rPr lang="zh-CN" altLang="en-US" sz="2800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重言式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，则称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与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等值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记作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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，并称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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是</a:t>
              </a:r>
              <a:r>
                <a:rPr lang="zh-CN" altLang="en-US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等值式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说明：</a:t>
              </a:r>
              <a:endPara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457200" indent="-45720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Char char="ü"/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定义中，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B,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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均为元语言符号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 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或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中可能有哑</a:t>
              </a:r>
              <a:endPara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元出现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.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例如，在 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2800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28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</a:t>
              </a:r>
              <a:r>
                <a:rPr lang="en-US" altLang="zh-CN" sz="2800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 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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((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</a:t>
              </a:r>
              <a:r>
                <a:rPr lang="en-US" altLang="zh-CN" sz="2800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28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</a:t>
              </a:r>
              <a:r>
                <a:rPr lang="en-US" altLang="zh-CN" sz="2800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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(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</a:t>
              </a:r>
              <a:r>
                <a:rPr lang="en-US" altLang="zh-CN" sz="2800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28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</a:t>
              </a:r>
              <a:r>
                <a:rPr lang="en-US" altLang="zh-CN" sz="2800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))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中，</a:t>
              </a:r>
              <a:endPara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r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为左边公式的哑元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 </a:t>
              </a:r>
            </a:p>
            <a:p>
              <a:pPr marL="457200" indent="-45720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Char char="ü"/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注意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区分 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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,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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,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=.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457200" indent="-45720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Char char="ü"/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用真值表可验证两个公式是否等值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请验证：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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2800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28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</a:t>
              </a:r>
              <a:r>
                <a:rPr lang="en-US" altLang="zh-CN" sz="2800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 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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(</a:t>
              </a:r>
              <a:r>
                <a:rPr lang="en-US" altLang="zh-CN" sz="2800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28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</a:t>
              </a:r>
              <a:r>
                <a:rPr lang="en-US" altLang="zh-CN" sz="2800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 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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endPara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    p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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2800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28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</a:t>
              </a:r>
              <a:r>
                <a:rPr lang="en-US" altLang="zh-CN" sz="2800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      (</a:t>
              </a:r>
              <a:r>
                <a:rPr lang="en-US" altLang="zh-CN" sz="2800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28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</a:t>
              </a:r>
              <a:r>
                <a:rPr lang="en-US" altLang="zh-CN" sz="2800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 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itchFamily="2" charset="2"/>
                </a:rPr>
                <a:t>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57349" name="Picture 6">
              <a:extLst>
                <a:ext uri="{FF2B5EF4-FFF2-40B4-BE49-F238E27FC236}">
                  <a16:creationId xmlns:a16="http://schemas.microsoft.com/office/drawing/2014/main" id="{DA43586A-CC8F-A340-BF56-01F92528F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" y="4780"/>
              <a:ext cx="40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018162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AACBD-736F-4D4F-A0AC-97E52933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charset="-122"/>
              </a:rPr>
              <a:t>求公式的主范式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2A1F2-235D-F048-9D4B-293AB4AC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例 求公式 </a:t>
            </a:r>
            <a:r>
              <a:rPr lang="en-US" altLang="zh-CN" i="1" dirty="0"/>
              <a:t>A</a:t>
            </a:r>
            <a:r>
              <a:rPr lang="en-US" altLang="zh-CN" dirty="0"/>
              <a:t>=(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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</a:t>
            </a:r>
            <a:r>
              <a:rPr lang="en-US" altLang="zh-CN" i="1" dirty="0"/>
              <a:t>r</a:t>
            </a:r>
            <a:r>
              <a:rPr lang="zh-CN" altLang="en-US" dirty="0"/>
              <a:t>的主析取范式与主合取范式</a:t>
            </a:r>
            <a:r>
              <a:rPr lang="en-US" altLang="zh-CN" dirty="0"/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(1) </a:t>
            </a:r>
            <a:r>
              <a:rPr lang="zh-CN" altLang="en-US" dirty="0"/>
              <a:t>求主析取范式       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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</a:t>
            </a:r>
            <a:r>
              <a:rPr lang="en-US" altLang="zh-CN" i="1" dirty="0"/>
              <a:t>r</a:t>
            </a:r>
            <a:endParaRPr lang="en-US" altLang="zh-CN" dirty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2" charset="2"/>
              </a:rPr>
              <a:t>(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 err="1"/>
              <a:t>r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)</a:t>
            </a:r>
            <a:r>
              <a:rPr lang="en-US" altLang="zh-CN" i="1" dirty="0"/>
              <a:t>r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/>
              <a:t> 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i="1" dirty="0"/>
              <a:t>r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ym typeface="Symbol" pitchFamily="2" charset="2"/>
              </a:rPr>
              <a:t> </a:t>
            </a:r>
            <a:r>
              <a:rPr lang="en-US" altLang="zh-CN" i="1" dirty="0"/>
              <a:t>m</a:t>
            </a:r>
            <a:r>
              <a:rPr lang="en-US" altLang="zh-CN" baseline="-30000" dirty="0"/>
              <a:t>6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i="1" dirty="0"/>
              <a:t>m</a:t>
            </a:r>
            <a:r>
              <a:rPr lang="en-US" altLang="zh-CN" baseline="-30000" dirty="0"/>
              <a:t>7</a:t>
            </a:r>
            <a:r>
              <a:rPr lang="en-US" altLang="zh-CN" dirty="0">
                <a:sym typeface="Symbol" pitchFamily="2" charset="2"/>
              </a:rPr>
              <a:t>(</a:t>
            </a:r>
            <a:r>
              <a:rPr lang="en-US" altLang="zh-CN" dirty="0">
                <a:highlight>
                  <a:srgbClr val="FFFF00"/>
                </a:highlight>
                <a:latin typeface="Times New Roman" charset="0"/>
              </a:rPr>
              <a:t>(</a:t>
            </a:r>
            <a:r>
              <a:rPr lang="en-US" altLang="zh-CN" dirty="0">
                <a:highlight>
                  <a:srgbClr val="FFFF00"/>
                </a:highlight>
                <a:latin typeface="Times New Roman" charset="0"/>
                <a:sym typeface="Symbol" charset="2"/>
              </a:rPr>
              <a:t></a:t>
            </a:r>
            <a:r>
              <a:rPr lang="en-US" altLang="zh-CN" i="1" dirty="0" err="1">
                <a:highlight>
                  <a:srgbClr val="FFFF00"/>
                </a:highlight>
                <a:latin typeface="Times New Roman" charset="0"/>
              </a:rPr>
              <a:t>p</a:t>
            </a:r>
            <a:r>
              <a:rPr lang="en-US" altLang="zh-CN" dirty="0" err="1">
                <a:highlight>
                  <a:srgbClr val="FFFF00"/>
                </a:highlight>
                <a:latin typeface="Times New Roman" charset="0"/>
                <a:sym typeface="Symbol" charset="2"/>
              </a:rPr>
              <a:t></a:t>
            </a:r>
            <a:r>
              <a:rPr lang="en-US" altLang="zh-CN" i="1" dirty="0" err="1">
                <a:highlight>
                  <a:srgbClr val="FFFF00"/>
                </a:highlight>
                <a:latin typeface="Times New Roman" charset="0"/>
              </a:rPr>
              <a:t>p</a:t>
            </a:r>
            <a:r>
              <a:rPr lang="en-US" altLang="zh-CN" dirty="0">
                <a:highlight>
                  <a:srgbClr val="FFFF00"/>
                </a:highlight>
                <a:latin typeface="Times New Roman" charset="0"/>
              </a:rPr>
              <a:t>)</a:t>
            </a:r>
            <a:r>
              <a:rPr lang="en-US" altLang="zh-CN" dirty="0">
                <a:highlight>
                  <a:srgbClr val="FFFF00"/>
                </a:highlight>
                <a:latin typeface="Times New Roman" charset="0"/>
                <a:sym typeface="Symbol" charset="2"/>
              </a:rPr>
              <a:t></a:t>
            </a:r>
            <a:r>
              <a:rPr lang="en-US" altLang="zh-CN" dirty="0">
                <a:highlight>
                  <a:srgbClr val="FFFF00"/>
                </a:highlight>
                <a:latin typeface="Times New Roman" charset="0"/>
              </a:rPr>
              <a:t>(</a:t>
            </a:r>
            <a:r>
              <a:rPr lang="en-US" altLang="zh-CN" dirty="0">
                <a:highlight>
                  <a:srgbClr val="FFFF00"/>
                </a:highlight>
                <a:latin typeface="Times New Roman" charset="0"/>
                <a:sym typeface="Symbol" charset="2"/>
              </a:rPr>
              <a:t></a:t>
            </a:r>
            <a:r>
              <a:rPr lang="en-US" altLang="zh-CN" i="1" dirty="0" err="1">
                <a:highlight>
                  <a:srgbClr val="FFFF00"/>
                </a:highlight>
                <a:latin typeface="Times New Roman" charset="0"/>
              </a:rPr>
              <a:t>q</a:t>
            </a:r>
            <a:r>
              <a:rPr lang="en-US" altLang="zh-CN" dirty="0" err="1">
                <a:highlight>
                  <a:srgbClr val="FFFF00"/>
                </a:highlight>
                <a:latin typeface="Times New Roman" charset="0"/>
                <a:sym typeface="Symbol" charset="2"/>
              </a:rPr>
              <a:t></a:t>
            </a:r>
            <a:r>
              <a:rPr lang="en-US" altLang="zh-CN" i="1" dirty="0" err="1">
                <a:highlight>
                  <a:srgbClr val="FFFF00"/>
                </a:highlight>
                <a:latin typeface="Times New Roman" charset="0"/>
              </a:rPr>
              <a:t>q</a:t>
            </a:r>
            <a:r>
              <a:rPr lang="en-US" altLang="zh-CN" dirty="0">
                <a:highlight>
                  <a:srgbClr val="FFFF00"/>
                </a:highlight>
                <a:latin typeface="Times New Roman" charset="0"/>
              </a:rPr>
              <a:t>)</a:t>
            </a:r>
            <a:r>
              <a:rPr lang="en-US" altLang="zh-CN" dirty="0">
                <a:latin typeface="Times New Roman" charset="0"/>
                <a:sym typeface="Symbol" charset="2"/>
              </a:rPr>
              <a:t></a:t>
            </a:r>
            <a:r>
              <a:rPr lang="en-US" altLang="zh-CN" i="1" dirty="0">
                <a:latin typeface="Times New Roman" charset="0"/>
              </a:rPr>
              <a:t>r</a:t>
            </a:r>
            <a:r>
              <a:rPr lang="en-US" altLang="zh-CN" dirty="0">
                <a:sym typeface="Symbol" pitchFamily="2" charset="2"/>
              </a:rPr>
              <a:t>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Times New Roman" charset="0"/>
                <a:sym typeface="Symbol" charset="2"/>
              </a:rPr>
              <a:t></a:t>
            </a:r>
            <a:r>
              <a:rPr lang="en-US" altLang="zh-CN" i="1" dirty="0"/>
              <a:t> m</a:t>
            </a:r>
            <a:r>
              <a:rPr lang="en-US" altLang="zh-CN" baseline="-30000" dirty="0"/>
              <a:t>6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i="1" dirty="0"/>
              <a:t>m</a:t>
            </a:r>
            <a:r>
              <a:rPr lang="en-US" altLang="zh-CN" baseline="-30000" dirty="0"/>
              <a:t>7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>
                <a:latin typeface="Times New Roman" charset="0"/>
              </a:rPr>
              <a:t>(</a:t>
            </a:r>
            <a:r>
              <a:rPr lang="en-US" altLang="zh-CN" dirty="0">
                <a:latin typeface="Times New Roman" charset="0"/>
                <a:sym typeface="Symbol" charset="2"/>
              </a:rPr>
              <a:t></a:t>
            </a:r>
            <a:r>
              <a:rPr lang="en-US" altLang="zh-CN" i="1" dirty="0">
                <a:latin typeface="Times New Roman" charset="0"/>
              </a:rPr>
              <a:t>p</a:t>
            </a:r>
            <a:r>
              <a:rPr lang="en-US" altLang="zh-CN" dirty="0">
                <a:latin typeface="Times New Roman" charset="0"/>
                <a:sym typeface="Symbol" charset="2"/>
              </a:rPr>
              <a:t></a:t>
            </a:r>
            <a:r>
              <a:rPr lang="en-US" altLang="zh-CN" i="1" dirty="0" err="1">
                <a:latin typeface="Times New Roman" charset="0"/>
              </a:rPr>
              <a:t>q</a:t>
            </a:r>
            <a:r>
              <a:rPr lang="en-US" altLang="zh-CN" dirty="0" err="1">
                <a:latin typeface="Times New Roman" charset="0"/>
                <a:sym typeface="Symbol" charset="2"/>
              </a:rPr>
              <a:t></a:t>
            </a:r>
            <a:r>
              <a:rPr lang="en-US" altLang="zh-CN" i="1" dirty="0" err="1">
                <a:latin typeface="Times New Roman" charset="0"/>
              </a:rPr>
              <a:t>r</a:t>
            </a:r>
            <a:r>
              <a:rPr lang="en-US" altLang="zh-CN" dirty="0">
                <a:latin typeface="Times New Roman" charset="0"/>
              </a:rPr>
              <a:t>)</a:t>
            </a:r>
            <a:r>
              <a:rPr lang="en-US" altLang="zh-CN" dirty="0">
                <a:latin typeface="Times New Roman" charset="0"/>
                <a:sym typeface="Symbol" charset="2"/>
              </a:rPr>
              <a:t></a:t>
            </a:r>
            <a:r>
              <a:rPr lang="en-US" altLang="zh-CN" dirty="0">
                <a:latin typeface="Times New Roman" charset="0"/>
              </a:rPr>
              <a:t>(</a:t>
            </a:r>
            <a:r>
              <a:rPr lang="en-US" altLang="zh-CN" dirty="0">
                <a:latin typeface="Times New Roman" charset="0"/>
                <a:sym typeface="Symbol" charset="2"/>
              </a:rPr>
              <a:t></a:t>
            </a:r>
            <a:r>
              <a:rPr lang="en-US" altLang="zh-CN" i="1" dirty="0" err="1">
                <a:latin typeface="Times New Roman" charset="0"/>
              </a:rPr>
              <a:t>p</a:t>
            </a:r>
            <a:r>
              <a:rPr lang="en-US" altLang="zh-CN" dirty="0" err="1">
                <a:latin typeface="Times New Roman" charset="0"/>
                <a:sym typeface="Symbol" charset="2"/>
              </a:rPr>
              <a:t></a:t>
            </a:r>
            <a:r>
              <a:rPr lang="en-US" altLang="zh-CN" i="1" dirty="0" err="1">
                <a:latin typeface="Times New Roman" charset="0"/>
              </a:rPr>
              <a:t>q</a:t>
            </a:r>
            <a:r>
              <a:rPr lang="en-US" altLang="zh-CN" dirty="0" err="1">
                <a:latin typeface="Times New Roman" charset="0"/>
                <a:sym typeface="Symbol" charset="2"/>
              </a:rPr>
              <a:t></a:t>
            </a:r>
            <a:r>
              <a:rPr lang="en-US" altLang="zh-CN" i="1" dirty="0" err="1">
                <a:latin typeface="Times New Roman" charset="0"/>
              </a:rPr>
              <a:t>r</a:t>
            </a:r>
            <a:r>
              <a:rPr lang="en-US" altLang="zh-CN" dirty="0">
                <a:latin typeface="Times New Roman" charset="0"/>
              </a:rPr>
              <a:t>)</a:t>
            </a:r>
            <a:r>
              <a:rPr lang="en-US" altLang="zh-CN" dirty="0">
                <a:latin typeface="Times New Roman" charset="0"/>
                <a:sym typeface="Symbol" charset="2"/>
              </a:rPr>
              <a:t></a:t>
            </a:r>
            <a:r>
              <a:rPr lang="en-US" altLang="zh-CN" dirty="0">
                <a:latin typeface="Times New Roman" charset="0"/>
              </a:rPr>
              <a:t>(</a:t>
            </a:r>
            <a:r>
              <a:rPr lang="en-US" altLang="zh-CN" i="1" dirty="0">
                <a:latin typeface="Times New Roman" charset="0"/>
              </a:rPr>
              <a:t>p</a:t>
            </a:r>
            <a:r>
              <a:rPr lang="en-US" altLang="zh-CN" dirty="0">
                <a:latin typeface="Times New Roman" charset="0"/>
                <a:sym typeface="Symbol" charset="2"/>
              </a:rPr>
              <a:t></a:t>
            </a:r>
            <a:r>
              <a:rPr lang="en-US" altLang="zh-CN" i="1" dirty="0" err="1">
                <a:latin typeface="Times New Roman" charset="0"/>
              </a:rPr>
              <a:t>q</a:t>
            </a:r>
            <a:r>
              <a:rPr lang="en-US" altLang="zh-CN" dirty="0" err="1">
                <a:latin typeface="Times New Roman" charset="0"/>
                <a:sym typeface="Symbol" charset="2"/>
              </a:rPr>
              <a:t></a:t>
            </a:r>
            <a:r>
              <a:rPr lang="en-US" altLang="zh-CN" i="1" dirty="0" err="1">
                <a:latin typeface="Times New Roman" charset="0"/>
              </a:rPr>
              <a:t>r</a:t>
            </a:r>
            <a:r>
              <a:rPr lang="en-US" altLang="zh-CN" dirty="0">
                <a:latin typeface="Times New Roman" charset="0"/>
              </a:rPr>
              <a:t>)</a:t>
            </a:r>
            <a:r>
              <a:rPr lang="en-US" altLang="zh-CN" dirty="0">
                <a:latin typeface="Times New Roman" charset="0"/>
                <a:sym typeface="Symbol" charset="2"/>
              </a:rPr>
              <a:t></a:t>
            </a:r>
            <a:r>
              <a:rPr lang="en-US" altLang="zh-CN" dirty="0">
                <a:latin typeface="Times New Roman" charset="0"/>
              </a:rPr>
              <a:t>(</a:t>
            </a:r>
            <a:r>
              <a:rPr lang="en-US" altLang="zh-CN" i="1" dirty="0" err="1">
                <a:latin typeface="Times New Roman" charset="0"/>
              </a:rPr>
              <a:t>p</a:t>
            </a:r>
            <a:r>
              <a:rPr lang="en-US" altLang="zh-CN" dirty="0" err="1">
                <a:latin typeface="Times New Roman" charset="0"/>
                <a:sym typeface="Symbol" charset="2"/>
              </a:rPr>
              <a:t></a:t>
            </a:r>
            <a:r>
              <a:rPr lang="en-US" altLang="zh-CN" i="1" dirty="0" err="1">
                <a:latin typeface="Times New Roman" charset="0"/>
              </a:rPr>
              <a:t>q</a:t>
            </a:r>
            <a:r>
              <a:rPr lang="en-US" altLang="zh-CN" dirty="0" err="1">
                <a:latin typeface="Times New Roman" charset="0"/>
                <a:sym typeface="Symbol" charset="2"/>
              </a:rPr>
              <a:t></a:t>
            </a:r>
            <a:r>
              <a:rPr lang="en-US" altLang="zh-CN" i="1" dirty="0" err="1">
                <a:latin typeface="Times New Roman" charset="0"/>
              </a:rPr>
              <a:t>r</a:t>
            </a:r>
            <a:r>
              <a:rPr lang="en-US" altLang="zh-CN" dirty="0">
                <a:latin typeface="Times New Roman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Times New Roman" charset="0"/>
                <a:sym typeface="Symbol" charset="2"/>
              </a:rPr>
              <a:t></a:t>
            </a:r>
            <a:r>
              <a:rPr lang="en-US" altLang="zh-CN" dirty="0">
                <a:latin typeface="Times New Roman" charset="0"/>
              </a:rPr>
              <a:t> </a:t>
            </a:r>
            <a:r>
              <a:rPr lang="en-US" altLang="zh-CN" i="1" dirty="0"/>
              <a:t>m</a:t>
            </a:r>
            <a:r>
              <a:rPr lang="en-US" altLang="zh-CN" baseline="-30000" dirty="0"/>
              <a:t>6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i="1" dirty="0"/>
              <a:t>m</a:t>
            </a:r>
            <a:r>
              <a:rPr lang="en-US" altLang="zh-CN" baseline="-30000" dirty="0"/>
              <a:t>7</a:t>
            </a:r>
            <a:r>
              <a:rPr lang="en-US" altLang="zh-CN" dirty="0">
                <a:sym typeface="Symbol" pitchFamily="2" charset="2"/>
              </a:rPr>
              <a:t> </a:t>
            </a:r>
            <a:r>
              <a:rPr lang="en-US" altLang="zh-CN" i="1" dirty="0">
                <a:latin typeface="Times New Roman" charset="0"/>
              </a:rPr>
              <a:t>m</a:t>
            </a:r>
            <a:r>
              <a:rPr lang="en-US" altLang="zh-CN" baseline="-30000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  <a:sym typeface="Symbol" charset="2"/>
              </a:rPr>
              <a:t></a:t>
            </a:r>
            <a:r>
              <a:rPr lang="en-US" altLang="zh-CN" i="1" dirty="0">
                <a:latin typeface="Times New Roman" charset="0"/>
              </a:rPr>
              <a:t>m</a:t>
            </a:r>
            <a:r>
              <a:rPr lang="en-US" altLang="zh-CN" baseline="-30000" dirty="0">
                <a:latin typeface="Times New Roman" charset="0"/>
              </a:rPr>
              <a:t>3</a:t>
            </a:r>
            <a:r>
              <a:rPr lang="en-US" altLang="zh-CN" dirty="0">
                <a:latin typeface="Times New Roman" charset="0"/>
                <a:sym typeface="Symbol" charset="2"/>
              </a:rPr>
              <a:t></a:t>
            </a:r>
            <a:r>
              <a:rPr lang="en-US" altLang="zh-CN" i="1" dirty="0">
                <a:latin typeface="Times New Roman" charset="0"/>
              </a:rPr>
              <a:t>m</a:t>
            </a:r>
            <a:r>
              <a:rPr lang="en-US" altLang="zh-CN" baseline="-30000" dirty="0">
                <a:latin typeface="Times New Roman" charset="0"/>
              </a:rPr>
              <a:t>5</a:t>
            </a:r>
            <a:r>
              <a:rPr lang="en-US" altLang="zh-CN" dirty="0">
                <a:latin typeface="Times New Roman" charset="0"/>
                <a:sym typeface="Symbol" charset="2"/>
              </a:rPr>
              <a:t></a:t>
            </a:r>
            <a:r>
              <a:rPr lang="en-US" altLang="zh-CN" i="1" dirty="0">
                <a:latin typeface="Times New Roman" charset="0"/>
              </a:rPr>
              <a:t>m</a:t>
            </a:r>
            <a:r>
              <a:rPr lang="en-US" altLang="zh-CN" baseline="-30000" dirty="0">
                <a:latin typeface="Times New Roman" charset="0"/>
              </a:rPr>
              <a:t>7     </a:t>
            </a:r>
            <a:r>
              <a:rPr lang="en-US" altLang="zh-CN" dirty="0">
                <a:latin typeface="Times New Roman" charset="0"/>
              </a:rPr>
              <a:t>             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Times New Roman" charset="0"/>
                <a:sym typeface="Symbol" charset="2"/>
              </a:rPr>
              <a:t></a:t>
            </a:r>
            <a:r>
              <a:rPr lang="en-US" altLang="zh-CN" dirty="0">
                <a:latin typeface="Times New Roman" charset="0"/>
              </a:rPr>
              <a:t> </a:t>
            </a:r>
            <a:r>
              <a:rPr lang="en-US" altLang="zh-CN" i="1" dirty="0">
                <a:latin typeface="Times New Roman" charset="0"/>
              </a:rPr>
              <a:t>m</a:t>
            </a:r>
            <a:r>
              <a:rPr lang="en-US" altLang="zh-CN" baseline="-30000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  <a:sym typeface="Symbol" charset="2"/>
              </a:rPr>
              <a:t></a:t>
            </a:r>
            <a:r>
              <a:rPr lang="en-US" altLang="zh-CN" i="1" dirty="0">
                <a:latin typeface="Times New Roman" charset="0"/>
              </a:rPr>
              <a:t>m</a:t>
            </a:r>
            <a:r>
              <a:rPr lang="en-US" altLang="zh-CN" baseline="-30000" dirty="0">
                <a:latin typeface="Times New Roman" charset="0"/>
              </a:rPr>
              <a:t>3</a:t>
            </a:r>
            <a:r>
              <a:rPr lang="en-US" altLang="zh-CN" dirty="0">
                <a:latin typeface="Times New Roman" charset="0"/>
                <a:sym typeface="Symbol" charset="2"/>
              </a:rPr>
              <a:t></a:t>
            </a:r>
            <a:r>
              <a:rPr lang="en-US" altLang="zh-CN" i="1" dirty="0">
                <a:latin typeface="Times New Roman" charset="0"/>
              </a:rPr>
              <a:t>m</a:t>
            </a:r>
            <a:r>
              <a:rPr lang="en-US" altLang="zh-CN" baseline="-30000" dirty="0">
                <a:latin typeface="Times New Roman" charset="0"/>
              </a:rPr>
              <a:t>5</a:t>
            </a:r>
            <a:r>
              <a:rPr lang="en-US" altLang="zh-CN" dirty="0">
                <a:latin typeface="Times New Roman" charset="0"/>
                <a:sym typeface="Symbol" charset="2"/>
              </a:rPr>
              <a:t></a:t>
            </a:r>
            <a:r>
              <a:rPr lang="en-US" altLang="zh-CN" i="1" dirty="0"/>
              <a:t>m</a:t>
            </a:r>
            <a:r>
              <a:rPr lang="en-US" altLang="zh-CN" baseline="-30000" dirty="0"/>
              <a:t>6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i="1" dirty="0">
                <a:latin typeface="Times New Roman" charset="0"/>
              </a:rPr>
              <a:t>m</a:t>
            </a:r>
            <a:r>
              <a:rPr lang="en-US" altLang="zh-CN" baseline="-30000" dirty="0">
                <a:latin typeface="Times New Roman" charset="0"/>
              </a:rPr>
              <a:t>7     </a:t>
            </a:r>
            <a:r>
              <a:rPr lang="en-US" altLang="zh-CN" dirty="0">
                <a:latin typeface="Times New Roman" charset="0"/>
              </a:rPr>
              <a:t>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16448841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D5D9D-25C8-8941-BBF4-AD1E2C98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charset="-122"/>
              </a:rPr>
              <a:t>求公式的主范式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4F927-E415-4A4F-A6DA-A8ED5A1C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(2) </a:t>
            </a:r>
            <a:r>
              <a:rPr lang="zh-CN" altLang="en-US" dirty="0"/>
              <a:t>求</a:t>
            </a:r>
            <a:r>
              <a:rPr lang="en-US" altLang="zh-CN" i="1" dirty="0"/>
              <a:t>A</a:t>
            </a:r>
            <a:r>
              <a:rPr lang="zh-CN" altLang="en-US" dirty="0"/>
              <a:t>的主合取范式  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  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</a:t>
            </a:r>
            <a:r>
              <a:rPr lang="en-US" altLang="zh-CN" i="1" dirty="0"/>
              <a:t>r</a:t>
            </a:r>
            <a:endParaRPr lang="en-US" altLang="zh-CN" dirty="0"/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/>
              <a:t> (</a:t>
            </a:r>
            <a:r>
              <a:rPr lang="en-US" altLang="zh-CN" i="1" dirty="0" err="1">
                <a:solidFill>
                  <a:srgbClr val="7030A0"/>
                </a:solidFill>
              </a:rPr>
              <a:t>p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r</a:t>
            </a:r>
            <a:r>
              <a:rPr lang="en-US" altLang="zh-CN" dirty="0"/>
              <a:t>) 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sym typeface="Symbol" pitchFamily="2" charset="2"/>
              </a:rPr>
              <a:t>(</a:t>
            </a:r>
            <a:r>
              <a:rPr lang="en-US" altLang="zh-CN" i="1" dirty="0">
                <a:solidFill>
                  <a:srgbClr val="7030A0"/>
                </a:solidFill>
              </a:rPr>
              <a:t>p</a:t>
            </a:r>
            <a:r>
              <a:rPr lang="en-US" altLang="zh-CN" dirty="0">
                <a:solidFill>
                  <a:srgbClr val="7030A0"/>
                </a:solidFill>
                <a:sym typeface="Symbol" pitchFamily="2" charset="2"/>
              </a:rPr>
              <a:t>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i="1" dirty="0">
                <a:solidFill>
                  <a:srgbClr val="7030A0"/>
                </a:solidFill>
              </a:rPr>
              <a:t>q</a:t>
            </a:r>
            <a:r>
              <a:rPr lang="en-US" altLang="zh-CN" dirty="0">
                <a:solidFill>
                  <a:srgbClr val="7030A0"/>
                </a:solidFill>
                <a:sym typeface="Symbol" pitchFamily="2" charset="2"/>
              </a:rPr>
              <a:t></a:t>
            </a:r>
            <a:r>
              <a:rPr lang="en-US" altLang="zh-CN" i="1" dirty="0">
                <a:solidFill>
                  <a:srgbClr val="7030A0"/>
                </a:solidFill>
              </a:rPr>
              <a:t>q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</a:t>
            </a:r>
            <a:r>
              <a:rPr lang="en-US" altLang="zh-CN" i="1" dirty="0">
                <a:solidFill>
                  <a:schemeClr val="tx2"/>
                </a:solidFill>
              </a:rPr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r</a:t>
            </a:r>
            <a:r>
              <a:rPr lang="en-US" altLang="zh-CN" dirty="0"/>
              <a:t>)</a:t>
            </a:r>
            <a:endParaRPr lang="zh-CN" altLang="en-US" dirty="0"/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sym typeface="Symbol" pitchFamily="2" charset="2"/>
              </a:rPr>
              <a:t>(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i="1" dirty="0" err="1">
                <a:solidFill>
                  <a:schemeClr val="tx2"/>
                </a:solidFill>
              </a:rPr>
              <a:t>p</a:t>
            </a:r>
            <a:r>
              <a:rPr lang="en-US" altLang="zh-CN" dirty="0" err="1">
                <a:solidFill>
                  <a:schemeClr val="tx2"/>
                </a:solidFill>
                <a:sym typeface="Symbol" pitchFamily="2" charset="2"/>
              </a:rPr>
              <a:t></a:t>
            </a:r>
            <a:r>
              <a:rPr lang="en-US" altLang="zh-CN" i="1" dirty="0" err="1">
                <a:solidFill>
                  <a:schemeClr val="tx2"/>
                </a:solidFill>
              </a:rPr>
              <a:t>q</a:t>
            </a:r>
            <a:r>
              <a:rPr lang="en-US" altLang="zh-CN" dirty="0" err="1">
                <a:solidFill>
                  <a:schemeClr val="tx2"/>
                </a:solidFill>
                <a:sym typeface="Symbol" pitchFamily="2" charset="2"/>
              </a:rPr>
              <a:t></a:t>
            </a:r>
            <a:r>
              <a:rPr lang="en-US" altLang="zh-CN" i="1" dirty="0" err="1">
                <a:solidFill>
                  <a:schemeClr val="tx2"/>
                </a:solidFill>
              </a:rPr>
              <a:t>r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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i="1" dirty="0">
                <a:solidFill>
                  <a:schemeClr val="tx2"/>
                </a:solidFill>
              </a:rPr>
              <a:t>p</a:t>
            </a:r>
            <a:r>
              <a:rPr lang="en-US" altLang="zh-CN" dirty="0">
                <a:solidFill>
                  <a:schemeClr val="tx2"/>
                </a:solidFill>
                <a:sym typeface="Symbol" pitchFamily="2" charset="2"/>
              </a:rPr>
              <a:t></a:t>
            </a:r>
            <a:r>
              <a:rPr lang="en-US" altLang="zh-CN" i="1" dirty="0" err="1">
                <a:solidFill>
                  <a:schemeClr val="tx2"/>
                </a:solidFill>
              </a:rPr>
              <a:t>q</a:t>
            </a:r>
            <a:r>
              <a:rPr lang="en-US" altLang="zh-CN" dirty="0" err="1">
                <a:solidFill>
                  <a:schemeClr val="tx2"/>
                </a:solidFill>
                <a:sym typeface="Symbol" pitchFamily="2" charset="2"/>
              </a:rPr>
              <a:t></a:t>
            </a:r>
            <a:r>
              <a:rPr lang="en-US" altLang="zh-CN" i="1" dirty="0" err="1">
                <a:solidFill>
                  <a:schemeClr val="tx2"/>
                </a:solidFill>
              </a:rPr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i="1" dirty="0" err="1">
                <a:solidFill>
                  <a:srgbClr val="7030A0"/>
                </a:solidFill>
              </a:rPr>
              <a:t>q</a:t>
            </a:r>
            <a:r>
              <a:rPr lang="en-US" altLang="zh-CN" dirty="0" err="1">
                <a:solidFill>
                  <a:srgbClr val="7030A0"/>
                </a:solidFill>
                <a:sym typeface="Symbol" pitchFamily="2" charset="2"/>
              </a:rPr>
              <a:t></a:t>
            </a:r>
            <a:r>
              <a:rPr lang="en-US" altLang="zh-CN" i="1" dirty="0" err="1">
                <a:solidFill>
                  <a:srgbClr val="7030A0"/>
                </a:solidFill>
              </a:rPr>
              <a:t>r</a:t>
            </a:r>
            <a:r>
              <a:rPr lang="en-US" altLang="zh-CN" dirty="0"/>
              <a:t>)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M</a:t>
            </a:r>
            <a:r>
              <a:rPr lang="en-US" altLang="zh-CN" baseline="-30000" dirty="0"/>
              <a:t>0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i="1" dirty="0"/>
              <a:t>M</a:t>
            </a:r>
            <a:r>
              <a:rPr lang="en-US" altLang="zh-CN" baseline="-30000" dirty="0"/>
              <a:t>2</a:t>
            </a:r>
            <a:r>
              <a:rPr lang="en-US" altLang="zh-CN" dirty="0">
                <a:sym typeface="Symbol" pitchFamily="2" charset="2"/>
              </a:rPr>
              <a:t> </a:t>
            </a:r>
            <a:r>
              <a:rPr lang="en-US" altLang="zh-CN" dirty="0">
                <a:latin typeface="Times New Roman" charset="0"/>
                <a:ea typeface="黑体" charset="-122"/>
              </a:rPr>
              <a:t> (</a:t>
            </a:r>
            <a:r>
              <a:rPr lang="en-US" altLang="zh-CN" dirty="0">
                <a:solidFill>
                  <a:srgbClr val="7030A0"/>
                </a:solidFill>
                <a:latin typeface="Times New Roman" charset="0"/>
                <a:ea typeface="黑体" charset="-122"/>
              </a:rPr>
              <a:t>(</a:t>
            </a:r>
            <a:r>
              <a:rPr lang="en-US" altLang="zh-CN" i="1" dirty="0">
                <a:solidFill>
                  <a:srgbClr val="7030A0"/>
                </a:solidFill>
                <a:latin typeface="Times New Roman" charset="0"/>
                <a:ea typeface="黑体" charset="-122"/>
              </a:rPr>
              <a:t>p</a:t>
            </a:r>
            <a:r>
              <a:rPr lang="en-US" altLang="zh-CN" dirty="0">
                <a:solidFill>
                  <a:srgbClr val="7030A0"/>
                </a:solidFill>
                <a:latin typeface="Times New Roman" charset="0"/>
                <a:ea typeface="黑体" charset="-122"/>
                <a:sym typeface="Symbol" charset="2"/>
              </a:rPr>
              <a:t></a:t>
            </a:r>
            <a:r>
              <a:rPr lang="en-US" altLang="zh-CN" i="1" dirty="0">
                <a:solidFill>
                  <a:srgbClr val="7030A0"/>
                </a:solidFill>
                <a:latin typeface="Times New Roman" charset="0"/>
                <a:ea typeface="黑体" charset="-122"/>
              </a:rPr>
              <a:t>p</a:t>
            </a:r>
            <a:r>
              <a:rPr lang="en-US" altLang="zh-CN" dirty="0">
                <a:solidFill>
                  <a:srgbClr val="7030A0"/>
                </a:solidFill>
                <a:latin typeface="Times New Roman" charset="0"/>
                <a:ea typeface="黑体" charset="-122"/>
              </a:rPr>
              <a:t>)</a:t>
            </a:r>
            <a:r>
              <a:rPr lang="en-US" altLang="zh-CN" dirty="0">
                <a:solidFill>
                  <a:srgbClr val="7030A0"/>
                </a:solidFill>
                <a:latin typeface="Times New Roman" charset="0"/>
                <a:ea typeface="黑体" charset="-122"/>
                <a:sym typeface="Symbol" charset="2"/>
              </a:rPr>
              <a:t></a:t>
            </a:r>
            <a:r>
              <a:rPr lang="en-US" altLang="zh-CN" i="1" dirty="0" err="1">
                <a:solidFill>
                  <a:srgbClr val="7030A0"/>
                </a:solidFill>
                <a:latin typeface="Times New Roman" charset="0"/>
                <a:ea typeface="黑体" charset="-122"/>
              </a:rPr>
              <a:t>q</a:t>
            </a:r>
            <a:r>
              <a:rPr lang="en-US" altLang="zh-CN" dirty="0" err="1">
                <a:solidFill>
                  <a:srgbClr val="7030A0"/>
                </a:solidFill>
                <a:latin typeface="Times New Roman" charset="0"/>
                <a:ea typeface="黑体" charset="-122"/>
                <a:sym typeface="Symbol" charset="2"/>
              </a:rPr>
              <a:t></a:t>
            </a:r>
            <a:r>
              <a:rPr lang="en-US" altLang="zh-CN" i="1" dirty="0" err="1">
                <a:solidFill>
                  <a:srgbClr val="7030A0"/>
                </a:solidFill>
                <a:latin typeface="Times New Roman" charset="0"/>
                <a:ea typeface="黑体" charset="-122"/>
              </a:rPr>
              <a:t>r</a:t>
            </a:r>
            <a:r>
              <a:rPr lang="en-US" altLang="zh-CN" dirty="0">
                <a:solidFill>
                  <a:srgbClr val="7030A0"/>
                </a:solidFill>
                <a:latin typeface="Times New Roman" charset="0"/>
                <a:ea typeface="黑体" charset="-122"/>
              </a:rPr>
              <a:t>)</a:t>
            </a:r>
            <a:r>
              <a:rPr lang="en-US" altLang="zh-CN" dirty="0">
                <a:latin typeface="Times New Roman" charset="0"/>
                <a:ea typeface="黑体" charset="-122"/>
              </a:rPr>
              <a:t>) </a:t>
            </a:r>
            <a:endParaRPr lang="en-US" altLang="zh-CN" dirty="0"/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i="1" dirty="0"/>
              <a:t> M</a:t>
            </a:r>
            <a:r>
              <a:rPr lang="en-US" altLang="zh-CN" baseline="-30000" dirty="0"/>
              <a:t>0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i="1" dirty="0"/>
              <a:t>M</a:t>
            </a:r>
            <a:r>
              <a:rPr lang="en-US" altLang="zh-CN" baseline="-30000" dirty="0"/>
              <a:t>2</a:t>
            </a:r>
            <a:r>
              <a:rPr lang="en-US" altLang="zh-CN" dirty="0">
                <a:sym typeface="Symbol" pitchFamily="2" charset="2"/>
              </a:rPr>
              <a:t> </a:t>
            </a:r>
            <a:r>
              <a:rPr lang="en-US" altLang="zh-CN" dirty="0">
                <a:solidFill>
                  <a:srgbClr val="7030A0"/>
                </a:solidFill>
                <a:sym typeface="Symbol" pitchFamily="2" charset="2"/>
              </a:rPr>
              <a:t>(</a:t>
            </a:r>
            <a:r>
              <a:rPr lang="en-US" altLang="zh-CN" dirty="0">
                <a:solidFill>
                  <a:srgbClr val="7030A0"/>
                </a:solidFill>
                <a:latin typeface="Times New Roman" charset="0"/>
                <a:ea typeface="黑体" charset="-122"/>
              </a:rPr>
              <a:t>(</a:t>
            </a:r>
            <a:r>
              <a:rPr lang="en-US" altLang="zh-CN" i="1" dirty="0" err="1">
                <a:solidFill>
                  <a:srgbClr val="7030A0"/>
                </a:solidFill>
                <a:latin typeface="Times New Roman" charset="0"/>
                <a:ea typeface="黑体" charset="-122"/>
              </a:rPr>
              <a:t>p</a:t>
            </a:r>
            <a:r>
              <a:rPr lang="en-US" altLang="zh-CN" dirty="0" err="1">
                <a:solidFill>
                  <a:srgbClr val="7030A0"/>
                </a:solidFill>
                <a:latin typeface="Times New Roman" charset="0"/>
                <a:ea typeface="黑体" charset="-122"/>
                <a:sym typeface="Symbol" charset="2"/>
              </a:rPr>
              <a:t></a:t>
            </a:r>
            <a:r>
              <a:rPr lang="en-US" altLang="zh-CN" i="1" dirty="0" err="1">
                <a:solidFill>
                  <a:srgbClr val="7030A0"/>
                </a:solidFill>
                <a:latin typeface="Times New Roman" charset="0"/>
                <a:ea typeface="黑体" charset="-122"/>
              </a:rPr>
              <a:t>q</a:t>
            </a:r>
            <a:r>
              <a:rPr lang="en-US" altLang="zh-CN" dirty="0" err="1">
                <a:solidFill>
                  <a:srgbClr val="7030A0"/>
                </a:solidFill>
                <a:latin typeface="Times New Roman" charset="0"/>
                <a:ea typeface="黑体" charset="-122"/>
                <a:sym typeface="Symbol" charset="2"/>
              </a:rPr>
              <a:t></a:t>
            </a:r>
            <a:r>
              <a:rPr lang="en-US" altLang="zh-CN" i="1" dirty="0" err="1">
                <a:solidFill>
                  <a:srgbClr val="7030A0"/>
                </a:solidFill>
                <a:latin typeface="Times New Roman" charset="0"/>
                <a:ea typeface="黑体" charset="-122"/>
              </a:rPr>
              <a:t>r</a:t>
            </a:r>
            <a:r>
              <a:rPr lang="en-US" altLang="zh-CN" dirty="0">
                <a:solidFill>
                  <a:srgbClr val="7030A0"/>
                </a:solidFill>
                <a:latin typeface="Times New Roman" charset="0"/>
                <a:ea typeface="黑体" charset="-122"/>
              </a:rPr>
              <a:t>)</a:t>
            </a:r>
            <a:r>
              <a:rPr lang="en-US" altLang="zh-CN" dirty="0">
                <a:solidFill>
                  <a:srgbClr val="7030A0"/>
                </a:solidFill>
                <a:latin typeface="Times New Roman" charset="0"/>
                <a:ea typeface="黑体" charset="-122"/>
                <a:sym typeface="Symbol" charset="2"/>
              </a:rPr>
              <a:t></a:t>
            </a:r>
            <a:r>
              <a:rPr lang="en-US" altLang="zh-CN" dirty="0">
                <a:solidFill>
                  <a:srgbClr val="7030A0"/>
                </a:solidFill>
                <a:latin typeface="Times New Roman" charset="0"/>
                <a:ea typeface="黑体" charset="-122"/>
              </a:rPr>
              <a:t>(</a:t>
            </a:r>
            <a:r>
              <a:rPr lang="en-US" altLang="zh-CN" dirty="0">
                <a:solidFill>
                  <a:srgbClr val="7030A0"/>
                </a:solidFill>
                <a:latin typeface="Times New Roman" charset="0"/>
                <a:ea typeface="黑体" charset="-122"/>
                <a:sym typeface="Symbol" charset="2"/>
              </a:rPr>
              <a:t></a:t>
            </a:r>
            <a:r>
              <a:rPr lang="en-US" altLang="zh-CN" i="1" dirty="0" err="1">
                <a:solidFill>
                  <a:srgbClr val="7030A0"/>
                </a:solidFill>
                <a:latin typeface="Times New Roman" charset="0"/>
                <a:ea typeface="黑体" charset="-122"/>
              </a:rPr>
              <a:t>p</a:t>
            </a:r>
            <a:r>
              <a:rPr lang="en-US" altLang="zh-CN" dirty="0" err="1">
                <a:solidFill>
                  <a:srgbClr val="7030A0"/>
                </a:solidFill>
                <a:latin typeface="Times New Roman" charset="0"/>
                <a:ea typeface="黑体" charset="-122"/>
                <a:sym typeface="Symbol" charset="2"/>
              </a:rPr>
              <a:t></a:t>
            </a:r>
            <a:r>
              <a:rPr lang="en-US" altLang="zh-CN" i="1" dirty="0" err="1">
                <a:solidFill>
                  <a:srgbClr val="7030A0"/>
                </a:solidFill>
                <a:latin typeface="Times New Roman" charset="0"/>
                <a:ea typeface="黑体" charset="-122"/>
              </a:rPr>
              <a:t>q</a:t>
            </a:r>
            <a:r>
              <a:rPr lang="en-US" altLang="zh-CN" dirty="0" err="1">
                <a:solidFill>
                  <a:srgbClr val="7030A0"/>
                </a:solidFill>
                <a:latin typeface="Times New Roman" charset="0"/>
                <a:ea typeface="黑体" charset="-122"/>
                <a:sym typeface="Symbol" charset="2"/>
              </a:rPr>
              <a:t></a:t>
            </a:r>
            <a:r>
              <a:rPr lang="en-US" altLang="zh-CN" i="1" dirty="0" err="1">
                <a:solidFill>
                  <a:srgbClr val="7030A0"/>
                </a:solidFill>
                <a:latin typeface="Times New Roman" charset="0"/>
                <a:ea typeface="黑体" charset="-122"/>
              </a:rPr>
              <a:t>r</a:t>
            </a:r>
            <a:r>
              <a:rPr lang="en-US" altLang="zh-CN" dirty="0">
                <a:solidFill>
                  <a:srgbClr val="7030A0"/>
                </a:solidFill>
                <a:latin typeface="Times New Roman" charset="0"/>
                <a:ea typeface="黑体" charset="-122"/>
              </a:rPr>
              <a:t>))</a:t>
            </a:r>
            <a:endParaRPr lang="en-US" altLang="zh-CN" dirty="0">
              <a:solidFill>
                <a:srgbClr val="7030A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i="1" dirty="0"/>
              <a:t> M</a:t>
            </a:r>
            <a:r>
              <a:rPr lang="en-US" altLang="zh-CN" baseline="-30000" dirty="0"/>
              <a:t>0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i="1" dirty="0"/>
              <a:t>M</a:t>
            </a:r>
            <a:r>
              <a:rPr lang="en-US" altLang="zh-CN" baseline="-30000" dirty="0"/>
              <a:t>2</a:t>
            </a:r>
            <a:r>
              <a:rPr lang="en-US" altLang="zh-CN" dirty="0">
                <a:sym typeface="Symbol" pitchFamily="2" charset="2"/>
              </a:rPr>
              <a:t> </a:t>
            </a:r>
            <a:r>
              <a:rPr lang="en-US" altLang="zh-CN" i="1" dirty="0">
                <a:latin typeface="Times New Roman" charset="0"/>
                <a:ea typeface="黑体" charset="-122"/>
              </a:rPr>
              <a:t> M</a:t>
            </a:r>
            <a:r>
              <a:rPr lang="en-US" altLang="zh-CN" baseline="-30000" dirty="0">
                <a:latin typeface="Times New Roman" charset="0"/>
                <a:ea typeface="黑体" charset="-122"/>
              </a:rPr>
              <a:t>0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</a:t>
            </a:r>
            <a:r>
              <a:rPr lang="en-US" altLang="zh-CN" i="1" dirty="0">
                <a:latin typeface="Times New Roman" charset="0"/>
                <a:ea typeface="黑体" charset="-122"/>
              </a:rPr>
              <a:t>M</a:t>
            </a:r>
            <a:r>
              <a:rPr lang="en-US" altLang="zh-CN" baseline="-30000" dirty="0">
                <a:latin typeface="Times New Roman" charset="0"/>
                <a:ea typeface="黑体" charset="-122"/>
              </a:rPr>
              <a:t>4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i="1" dirty="0"/>
              <a:t> M</a:t>
            </a:r>
            <a:r>
              <a:rPr lang="en-US" altLang="zh-CN" baseline="-30000" dirty="0"/>
              <a:t>0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i="1" dirty="0"/>
              <a:t>M</a:t>
            </a:r>
            <a:r>
              <a:rPr lang="en-US" altLang="zh-CN" baseline="-30000" dirty="0"/>
              <a:t>2</a:t>
            </a:r>
            <a:r>
              <a:rPr lang="en-US" altLang="zh-CN" dirty="0">
                <a:sym typeface="Symbol" pitchFamily="2" charset="2"/>
              </a:rPr>
              <a:t> </a:t>
            </a:r>
            <a:r>
              <a:rPr lang="en-US" altLang="zh-CN" dirty="0">
                <a:latin typeface="Times New Roman" charset="0"/>
                <a:ea typeface="黑体" charset="-122"/>
                <a:sym typeface="Symbol" charset="2"/>
              </a:rPr>
              <a:t></a:t>
            </a:r>
            <a:r>
              <a:rPr lang="en-US" altLang="zh-CN" i="1" dirty="0">
                <a:latin typeface="Times New Roman" charset="0"/>
                <a:ea typeface="黑体" charset="-122"/>
              </a:rPr>
              <a:t>M</a:t>
            </a:r>
            <a:r>
              <a:rPr lang="en-US" altLang="zh-CN" baseline="-30000" dirty="0">
                <a:latin typeface="Times New Roman" charset="0"/>
                <a:ea typeface="黑体" charset="-122"/>
              </a:rPr>
              <a:t>4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AFFE04-04A1-DE4F-B325-B927A87E8F8C}"/>
              </a:ext>
            </a:extLst>
          </p:cNvPr>
          <p:cNvSpPr/>
          <p:nvPr/>
        </p:nvSpPr>
        <p:spPr>
          <a:xfrm>
            <a:off x="5535344" y="1412877"/>
            <a:ext cx="2876843" cy="1372427"/>
          </a:xfrm>
          <a:custGeom>
            <a:avLst/>
            <a:gdLst>
              <a:gd name="connsiteX0" fmla="*/ 0 w 2876843"/>
              <a:gd name="connsiteY0" fmla="*/ 0 h 1372427"/>
              <a:gd name="connsiteX1" fmla="*/ 2876843 w 2876843"/>
              <a:gd name="connsiteY1" fmla="*/ 0 h 1372427"/>
              <a:gd name="connsiteX2" fmla="*/ 2876843 w 2876843"/>
              <a:gd name="connsiteY2" fmla="*/ 1372427 h 1372427"/>
              <a:gd name="connsiteX3" fmla="*/ 0 w 2876843"/>
              <a:gd name="connsiteY3" fmla="*/ 1372427 h 1372427"/>
              <a:gd name="connsiteX4" fmla="*/ 0 w 2876843"/>
              <a:gd name="connsiteY4" fmla="*/ 0 h 137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6843" h="1372427" fill="none" extrusionOk="0">
                <a:moveTo>
                  <a:pt x="0" y="0"/>
                </a:moveTo>
                <a:cubicBezTo>
                  <a:pt x="380897" y="-33775"/>
                  <a:pt x="1649120" y="138873"/>
                  <a:pt x="2876843" y="0"/>
                </a:cubicBezTo>
                <a:cubicBezTo>
                  <a:pt x="2996000" y="487029"/>
                  <a:pt x="2805547" y="1158730"/>
                  <a:pt x="2876843" y="1372427"/>
                </a:cubicBezTo>
                <a:cubicBezTo>
                  <a:pt x="2353844" y="1235097"/>
                  <a:pt x="1338525" y="1234571"/>
                  <a:pt x="0" y="1372427"/>
                </a:cubicBezTo>
                <a:cubicBezTo>
                  <a:pt x="100486" y="747371"/>
                  <a:pt x="95731" y="178090"/>
                  <a:pt x="0" y="0"/>
                </a:cubicBezTo>
                <a:close/>
              </a:path>
              <a:path w="2876843" h="1372427" stroke="0" extrusionOk="0">
                <a:moveTo>
                  <a:pt x="0" y="0"/>
                </a:moveTo>
                <a:cubicBezTo>
                  <a:pt x="1253015" y="-101487"/>
                  <a:pt x="1570478" y="-162162"/>
                  <a:pt x="2876843" y="0"/>
                </a:cubicBezTo>
                <a:cubicBezTo>
                  <a:pt x="2946110" y="332180"/>
                  <a:pt x="2813674" y="887637"/>
                  <a:pt x="2876843" y="1372427"/>
                </a:cubicBezTo>
                <a:cubicBezTo>
                  <a:pt x="2149860" y="1422492"/>
                  <a:pt x="1005755" y="1213978"/>
                  <a:pt x="0" y="1372427"/>
                </a:cubicBezTo>
                <a:cubicBezTo>
                  <a:pt x="-16584" y="1017716"/>
                  <a:pt x="77302" y="471727"/>
                  <a:pt x="0" y="0"/>
                </a:cubicBezTo>
                <a:close/>
              </a:path>
            </a:pathLst>
          </a:custGeom>
          <a:solidFill>
            <a:srgbClr val="E7FFE9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charset="0"/>
                <a:ea typeface="黑体" charset="-122"/>
              </a:rPr>
              <a:t>思考：</a:t>
            </a:r>
            <a:r>
              <a:rPr lang="zh-CN" altLang="en-US" sz="2400" dirty="0">
                <a:latin typeface="Times New Roman" charset="0"/>
                <a:ea typeface="黑体" charset="-122"/>
              </a:rPr>
              <a:t>如何由主合取范式直接写出主析取范式？反之呢？</a:t>
            </a:r>
            <a:endParaRPr lang="en-US" altLang="zh-CN" sz="2400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380A63B-E45C-E14F-B143-C8488C89E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345" y="3790849"/>
            <a:ext cx="2876842" cy="936347"/>
          </a:xfrm>
          <a:custGeom>
            <a:avLst/>
            <a:gdLst>
              <a:gd name="connsiteX0" fmla="*/ 0 w 2876842"/>
              <a:gd name="connsiteY0" fmla="*/ 0 h 936347"/>
              <a:gd name="connsiteX1" fmla="*/ 604137 w 2876842"/>
              <a:gd name="connsiteY1" fmla="*/ 0 h 936347"/>
              <a:gd name="connsiteX2" fmla="*/ 1237042 w 2876842"/>
              <a:gd name="connsiteY2" fmla="*/ 0 h 936347"/>
              <a:gd name="connsiteX3" fmla="*/ 1726105 w 2876842"/>
              <a:gd name="connsiteY3" fmla="*/ 0 h 936347"/>
              <a:gd name="connsiteX4" fmla="*/ 2301474 w 2876842"/>
              <a:gd name="connsiteY4" fmla="*/ 0 h 936347"/>
              <a:gd name="connsiteX5" fmla="*/ 2876842 w 2876842"/>
              <a:gd name="connsiteY5" fmla="*/ 0 h 936347"/>
              <a:gd name="connsiteX6" fmla="*/ 2876842 w 2876842"/>
              <a:gd name="connsiteY6" fmla="*/ 440083 h 936347"/>
              <a:gd name="connsiteX7" fmla="*/ 2876842 w 2876842"/>
              <a:gd name="connsiteY7" fmla="*/ 936347 h 936347"/>
              <a:gd name="connsiteX8" fmla="*/ 2330242 w 2876842"/>
              <a:gd name="connsiteY8" fmla="*/ 936347 h 936347"/>
              <a:gd name="connsiteX9" fmla="*/ 1783642 w 2876842"/>
              <a:gd name="connsiteY9" fmla="*/ 936347 h 936347"/>
              <a:gd name="connsiteX10" fmla="*/ 1150737 w 2876842"/>
              <a:gd name="connsiteY10" fmla="*/ 936347 h 936347"/>
              <a:gd name="connsiteX11" fmla="*/ 546600 w 2876842"/>
              <a:gd name="connsiteY11" fmla="*/ 936347 h 936347"/>
              <a:gd name="connsiteX12" fmla="*/ 0 w 2876842"/>
              <a:gd name="connsiteY12" fmla="*/ 936347 h 936347"/>
              <a:gd name="connsiteX13" fmla="*/ 0 w 2876842"/>
              <a:gd name="connsiteY13" fmla="*/ 449447 h 936347"/>
              <a:gd name="connsiteX14" fmla="*/ 0 w 2876842"/>
              <a:gd name="connsiteY14" fmla="*/ 0 h 93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6842" h="936347" fill="none" extrusionOk="0">
                <a:moveTo>
                  <a:pt x="0" y="0"/>
                </a:moveTo>
                <a:cubicBezTo>
                  <a:pt x="249024" y="-53577"/>
                  <a:pt x="393842" y="7612"/>
                  <a:pt x="604137" y="0"/>
                </a:cubicBezTo>
                <a:cubicBezTo>
                  <a:pt x="814432" y="-7612"/>
                  <a:pt x="967178" y="43105"/>
                  <a:pt x="1237042" y="0"/>
                </a:cubicBezTo>
                <a:cubicBezTo>
                  <a:pt x="1506907" y="-43105"/>
                  <a:pt x="1526552" y="39411"/>
                  <a:pt x="1726105" y="0"/>
                </a:cubicBezTo>
                <a:cubicBezTo>
                  <a:pt x="1925658" y="-39411"/>
                  <a:pt x="2172670" y="20027"/>
                  <a:pt x="2301474" y="0"/>
                </a:cubicBezTo>
                <a:cubicBezTo>
                  <a:pt x="2430278" y="-20027"/>
                  <a:pt x="2673856" y="28583"/>
                  <a:pt x="2876842" y="0"/>
                </a:cubicBezTo>
                <a:cubicBezTo>
                  <a:pt x="2893010" y="115115"/>
                  <a:pt x="2866615" y="330225"/>
                  <a:pt x="2876842" y="440083"/>
                </a:cubicBezTo>
                <a:cubicBezTo>
                  <a:pt x="2887069" y="549941"/>
                  <a:pt x="2850487" y="771150"/>
                  <a:pt x="2876842" y="936347"/>
                </a:cubicBezTo>
                <a:cubicBezTo>
                  <a:pt x="2716161" y="947350"/>
                  <a:pt x="2461034" y="885559"/>
                  <a:pt x="2330242" y="936347"/>
                </a:cubicBezTo>
                <a:cubicBezTo>
                  <a:pt x="2199450" y="987135"/>
                  <a:pt x="1907624" y="889543"/>
                  <a:pt x="1783642" y="936347"/>
                </a:cubicBezTo>
                <a:cubicBezTo>
                  <a:pt x="1659660" y="983151"/>
                  <a:pt x="1342072" y="867179"/>
                  <a:pt x="1150737" y="936347"/>
                </a:cubicBezTo>
                <a:cubicBezTo>
                  <a:pt x="959402" y="1005515"/>
                  <a:pt x="715066" y="879502"/>
                  <a:pt x="546600" y="936347"/>
                </a:cubicBezTo>
                <a:cubicBezTo>
                  <a:pt x="378134" y="993192"/>
                  <a:pt x="233107" y="931946"/>
                  <a:pt x="0" y="936347"/>
                </a:cubicBezTo>
                <a:cubicBezTo>
                  <a:pt x="-53402" y="755349"/>
                  <a:pt x="55212" y="644349"/>
                  <a:pt x="0" y="449447"/>
                </a:cubicBezTo>
                <a:cubicBezTo>
                  <a:pt x="-55212" y="254545"/>
                  <a:pt x="18918" y="129426"/>
                  <a:pt x="0" y="0"/>
                </a:cubicBezTo>
                <a:close/>
              </a:path>
              <a:path w="2876842" h="936347" stroke="0" extrusionOk="0">
                <a:moveTo>
                  <a:pt x="0" y="0"/>
                </a:moveTo>
                <a:cubicBezTo>
                  <a:pt x="193156" y="-56355"/>
                  <a:pt x="405683" y="61396"/>
                  <a:pt x="575368" y="0"/>
                </a:cubicBezTo>
                <a:cubicBezTo>
                  <a:pt x="745053" y="-61396"/>
                  <a:pt x="887179" y="14950"/>
                  <a:pt x="1150737" y="0"/>
                </a:cubicBezTo>
                <a:cubicBezTo>
                  <a:pt x="1414295" y="-14950"/>
                  <a:pt x="1580072" y="51964"/>
                  <a:pt x="1783642" y="0"/>
                </a:cubicBezTo>
                <a:cubicBezTo>
                  <a:pt x="1987212" y="-51964"/>
                  <a:pt x="2172221" y="435"/>
                  <a:pt x="2272705" y="0"/>
                </a:cubicBezTo>
                <a:cubicBezTo>
                  <a:pt x="2373189" y="-435"/>
                  <a:pt x="2580086" y="70008"/>
                  <a:pt x="2876842" y="0"/>
                </a:cubicBezTo>
                <a:cubicBezTo>
                  <a:pt x="2934135" y="142506"/>
                  <a:pt x="2854570" y="315490"/>
                  <a:pt x="2876842" y="486900"/>
                </a:cubicBezTo>
                <a:cubicBezTo>
                  <a:pt x="2899114" y="658310"/>
                  <a:pt x="2855096" y="833174"/>
                  <a:pt x="2876842" y="936347"/>
                </a:cubicBezTo>
                <a:cubicBezTo>
                  <a:pt x="2685382" y="964452"/>
                  <a:pt x="2548499" y="877655"/>
                  <a:pt x="2330242" y="936347"/>
                </a:cubicBezTo>
                <a:cubicBezTo>
                  <a:pt x="2111985" y="995039"/>
                  <a:pt x="1943370" y="916611"/>
                  <a:pt x="1783642" y="936347"/>
                </a:cubicBezTo>
                <a:cubicBezTo>
                  <a:pt x="1623914" y="956083"/>
                  <a:pt x="1480947" y="877646"/>
                  <a:pt x="1179505" y="936347"/>
                </a:cubicBezTo>
                <a:cubicBezTo>
                  <a:pt x="878063" y="995048"/>
                  <a:pt x="762875" y="929455"/>
                  <a:pt x="546600" y="936347"/>
                </a:cubicBezTo>
                <a:cubicBezTo>
                  <a:pt x="330326" y="943239"/>
                  <a:pt x="114622" y="935591"/>
                  <a:pt x="0" y="936347"/>
                </a:cubicBezTo>
                <a:cubicBezTo>
                  <a:pt x="-13947" y="830185"/>
                  <a:pt x="27212" y="682302"/>
                  <a:pt x="0" y="468174"/>
                </a:cubicBezTo>
                <a:cubicBezTo>
                  <a:pt x="-27212" y="254046"/>
                  <a:pt x="26788" y="160846"/>
                  <a:pt x="0" y="0"/>
                </a:cubicBezTo>
                <a:close/>
              </a:path>
            </a:pathLst>
          </a:custGeom>
          <a:solidFill>
            <a:srgbClr val="FFFFE5"/>
          </a:solidFill>
          <a:ln w="28575">
            <a:solidFill>
              <a:srgbClr val="00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黑体-简 细体" pitchFamily="2" charset="-128"/>
              </a:rPr>
              <a:t>用公式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黑体-简 细体" pitchFamily="2" charset="-128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黑体-简 细体" pitchFamily="2" charset="-128"/>
              </a:rPr>
              <a:t>的真值表可求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黑体-简 细体" pitchFamily="2" charset="-128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黑体-简 细体" pitchFamily="2" charset="-128"/>
              </a:rPr>
              <a:t>的主范式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黑体-简 细体" pitchFamily="2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42392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1E5EA-1238-A94F-A290-C95125FF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charset="-122"/>
              </a:rPr>
              <a:t>主范式的用途</a:t>
            </a:r>
            <a:r>
              <a:rPr lang="en-US" altLang="zh-CN" dirty="0">
                <a:latin typeface="Times New Roman" charset="0"/>
              </a:rPr>
              <a:t>——</a:t>
            </a:r>
            <a:r>
              <a:rPr lang="zh-CN" altLang="en-US" dirty="0">
                <a:latin typeface="宋体" charset="-122"/>
              </a:rPr>
              <a:t>与真值表相同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23FF1-4DA1-F241-B5C8-AF424552D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(1)  </a:t>
            </a:r>
            <a:r>
              <a:rPr lang="zh-CN" altLang="en-US" dirty="0"/>
              <a:t>求公式的成真赋值和成假赋值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dirty="0"/>
              <a:t>      例如   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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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m</a:t>
            </a:r>
            <a:r>
              <a:rPr lang="en-US" altLang="zh-CN" baseline="-30000" dirty="0"/>
              <a:t>1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i="1" dirty="0"/>
              <a:t>m</a:t>
            </a:r>
            <a:r>
              <a:rPr lang="en-US" altLang="zh-CN" baseline="-30000" dirty="0"/>
              <a:t>3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i="1" dirty="0"/>
              <a:t>m</a:t>
            </a:r>
            <a:r>
              <a:rPr lang="en-US" altLang="zh-CN" baseline="-30000" dirty="0"/>
              <a:t>5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 </a:t>
            </a:r>
            <a:r>
              <a:rPr lang="en-US" altLang="zh-CN" i="1" dirty="0"/>
              <a:t>m</a:t>
            </a:r>
            <a:r>
              <a:rPr lang="en-US" altLang="zh-CN" baseline="-30000" dirty="0"/>
              <a:t>6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i="1" dirty="0"/>
              <a:t>m</a:t>
            </a:r>
            <a:r>
              <a:rPr lang="en-US" altLang="zh-CN" baseline="-30000" dirty="0"/>
              <a:t>7</a:t>
            </a:r>
            <a:r>
              <a:rPr lang="zh-CN" altLang="en-US" dirty="0"/>
              <a:t>，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dirty="0"/>
              <a:t>   其成真赋值为</a:t>
            </a:r>
            <a:r>
              <a:rPr lang="en-US" altLang="zh-CN" dirty="0"/>
              <a:t>001, 011, 101, 110, 111</a:t>
            </a:r>
            <a:r>
              <a:rPr lang="zh-CN" altLang="en-US" dirty="0"/>
              <a:t>，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dirty="0"/>
              <a:t>   其余的赋值 </a:t>
            </a:r>
            <a:r>
              <a:rPr lang="en-US" altLang="zh-CN" dirty="0"/>
              <a:t>000, 010, 100</a:t>
            </a:r>
            <a:r>
              <a:rPr lang="zh-CN" altLang="en-US" dirty="0"/>
              <a:t>为成假赋值</a:t>
            </a:r>
            <a:r>
              <a:rPr lang="en-US" altLang="zh-CN" dirty="0"/>
              <a:t>.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/>
              <a:t>   </a:t>
            </a:r>
            <a:r>
              <a:rPr lang="zh-CN" altLang="en-US" dirty="0"/>
              <a:t>类似地，由主合取范式也可立即求出成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dirty="0"/>
              <a:t>   假赋值和成真赋值</a:t>
            </a:r>
            <a:r>
              <a:rPr lang="en-US" altLang="zh-CN" dirty="0"/>
              <a:t>. 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dirty="0"/>
              <a:t>注意：真值表和主范式可互相确定</a:t>
            </a:r>
            <a:r>
              <a:rPr lang="en-US" altLang="zh-CN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292296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9CD86-5ADE-AA4A-93FC-30DCE22C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主范式的用途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续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3860-7737-7A4F-A71F-365EA418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(2)  </a:t>
            </a:r>
            <a:r>
              <a:rPr lang="zh-CN" altLang="en-US" dirty="0"/>
              <a:t>判断公式的类型  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zh-CN" altLang="en-US" dirty="0"/>
              <a:t>含</a:t>
            </a:r>
            <a:r>
              <a:rPr lang="en-US" altLang="zh-CN" i="1" dirty="0"/>
              <a:t>n</a:t>
            </a:r>
            <a:r>
              <a:rPr lang="zh-CN" altLang="en-US" dirty="0"/>
              <a:t>个命题变项，则 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i="1" dirty="0"/>
              <a:t>A</a:t>
            </a:r>
            <a:r>
              <a:rPr lang="zh-CN" altLang="en-US" dirty="0"/>
              <a:t>为重言式</a:t>
            </a:r>
            <a:r>
              <a:rPr lang="zh-CN" altLang="en-US" dirty="0">
                <a:sym typeface="Symbol" pitchFamily="2" charset="2"/>
              </a:rPr>
              <a:t></a:t>
            </a:r>
            <a:r>
              <a:rPr lang="en-US" altLang="zh-CN" i="1" dirty="0"/>
              <a:t>A</a:t>
            </a:r>
            <a:r>
              <a:rPr lang="zh-CN" altLang="en-US" dirty="0"/>
              <a:t>的主析取范式含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zh-CN" altLang="en-US" dirty="0"/>
              <a:t>个极小项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               </a:t>
            </a:r>
            <a:r>
              <a:rPr lang="zh-CN" altLang="en-US" dirty="0">
                <a:sym typeface="Symbol" pitchFamily="2" charset="2"/>
              </a:rPr>
              <a:t></a:t>
            </a:r>
            <a:r>
              <a:rPr lang="en-US" altLang="zh-CN" i="1" dirty="0"/>
              <a:t>A</a:t>
            </a:r>
            <a:r>
              <a:rPr lang="zh-CN" altLang="en-US" dirty="0"/>
              <a:t>的主合取范式为</a:t>
            </a:r>
            <a:r>
              <a:rPr lang="en-US" altLang="zh-CN" dirty="0"/>
              <a:t>1.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i="1" dirty="0"/>
              <a:t>A</a:t>
            </a:r>
            <a:r>
              <a:rPr lang="zh-CN" altLang="en-US" dirty="0"/>
              <a:t>为矛盾式</a:t>
            </a:r>
            <a:r>
              <a:rPr lang="zh-CN" altLang="en-US" dirty="0">
                <a:sym typeface="Symbol" pitchFamily="2" charset="2"/>
              </a:rPr>
              <a:t></a:t>
            </a:r>
            <a:r>
              <a:rPr lang="zh-CN" altLang="en-US" dirty="0"/>
              <a:t> </a:t>
            </a:r>
            <a:r>
              <a:rPr lang="en-US" altLang="zh-CN" i="1" dirty="0"/>
              <a:t>A</a:t>
            </a:r>
            <a:r>
              <a:rPr lang="zh-CN" altLang="en-US" dirty="0"/>
              <a:t>的主析取范式为</a:t>
            </a:r>
            <a:r>
              <a:rPr lang="en-US" altLang="zh-CN" dirty="0"/>
              <a:t>0 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                   </a:t>
            </a:r>
            <a:r>
              <a:rPr lang="en-US" altLang="zh-CN" dirty="0">
                <a:sym typeface="Symbol" pitchFamily="2" charset="2"/>
              </a:rPr>
              <a:t> </a:t>
            </a:r>
            <a:r>
              <a:rPr lang="en-US" altLang="zh-CN" i="1" dirty="0"/>
              <a:t>A</a:t>
            </a:r>
            <a:r>
              <a:rPr lang="zh-CN" altLang="en-US" dirty="0"/>
              <a:t>的主合取范式含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zh-CN" altLang="en-US" dirty="0"/>
              <a:t>个极大项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i="1" dirty="0"/>
              <a:t>A</a:t>
            </a:r>
            <a:r>
              <a:rPr lang="zh-CN" altLang="en-US" dirty="0"/>
              <a:t>为非重言式的可满足式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sym typeface="Symbol" pitchFamily="2" charset="2"/>
              </a:rPr>
              <a:t></a:t>
            </a:r>
            <a:r>
              <a:rPr lang="en-US" altLang="zh-CN" i="1" dirty="0"/>
              <a:t>A</a:t>
            </a:r>
            <a:r>
              <a:rPr lang="zh-CN" altLang="en-US" dirty="0"/>
              <a:t>的主析取范式中至少含一个且不含全部极小项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dirty="0">
                <a:sym typeface="Symbol" pitchFamily="2" charset="2"/>
              </a:rPr>
              <a:t></a:t>
            </a:r>
            <a:r>
              <a:rPr lang="en-US" altLang="zh-CN" i="1" dirty="0"/>
              <a:t>A</a:t>
            </a:r>
            <a:r>
              <a:rPr lang="zh-CN" altLang="en-US" dirty="0"/>
              <a:t>的主合取范式中至少含一个且不含全部极大项</a:t>
            </a:r>
          </a:p>
        </p:txBody>
      </p:sp>
    </p:spTree>
    <p:extLst>
      <p:ext uri="{BB962C8B-B14F-4D97-AF65-F5344CB8AC3E}">
        <p14:creationId xmlns:p14="http://schemas.microsoft.com/office/powerpoint/2010/main" val="3565934214"/>
      </p:ext>
    </p:extLst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30386-3393-4D40-90BA-3DC36DB5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主范式的用途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续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C4022-1219-D04C-8A31-C007FFA4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>
                <a:cs typeface="黑体-简 细体" pitchFamily="2" charset="-128"/>
              </a:rPr>
              <a:t>(3)  </a:t>
            </a:r>
            <a:r>
              <a:rPr lang="zh-CN" altLang="en-US" dirty="0">
                <a:cs typeface="黑体-简 细体" pitchFamily="2" charset="-128"/>
              </a:rPr>
              <a:t>判断两个公式是否等值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cs typeface="黑体-简 细体" pitchFamily="2" charset="-128"/>
              </a:rPr>
              <a:t>例 用主析取范式判断下述两个公式是否等值：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cs typeface="黑体-简 细体" pitchFamily="2" charset="-128"/>
              </a:rPr>
              <a:t>  ⑴  </a:t>
            </a:r>
            <a:r>
              <a:rPr lang="en-US" altLang="zh-CN" i="1" dirty="0">
                <a:cs typeface="黑体-简 细体" pitchFamily="2" charset="-128"/>
              </a:rPr>
              <a:t>p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</a:t>
            </a:r>
            <a:r>
              <a:rPr lang="en-US" altLang="zh-CN" dirty="0">
                <a:cs typeface="黑体-简 细体" pitchFamily="2" charset="-128"/>
              </a:rPr>
              <a:t>(</a:t>
            </a:r>
            <a:r>
              <a:rPr lang="en-US" altLang="zh-CN" i="1" dirty="0" err="1">
                <a:cs typeface="黑体-简 细体" pitchFamily="2" charset="-128"/>
              </a:rPr>
              <a:t>q</a:t>
            </a:r>
            <a:r>
              <a:rPr lang="en-US" altLang="zh-CN" dirty="0" err="1">
                <a:cs typeface="黑体-简 细体" pitchFamily="2" charset="-128"/>
                <a:sym typeface="Symbol" pitchFamily="2" charset="2"/>
              </a:rPr>
              <a:t></a:t>
            </a:r>
            <a:r>
              <a:rPr lang="en-US" altLang="zh-CN" i="1" dirty="0" err="1">
                <a:cs typeface="黑体-简 细体" pitchFamily="2" charset="-128"/>
              </a:rPr>
              <a:t>r</a:t>
            </a:r>
            <a:r>
              <a:rPr lang="en-US" altLang="zh-CN" dirty="0">
                <a:cs typeface="黑体-简 细体" pitchFamily="2" charset="-128"/>
              </a:rPr>
              <a:t>) </a:t>
            </a:r>
            <a:r>
              <a:rPr lang="zh-CN" altLang="en-US" dirty="0">
                <a:cs typeface="黑体-简 细体" pitchFamily="2" charset="-128"/>
              </a:rPr>
              <a:t>与 </a:t>
            </a:r>
            <a:r>
              <a:rPr lang="en-US" altLang="zh-CN" dirty="0">
                <a:cs typeface="黑体-简 细体" pitchFamily="2" charset="-128"/>
              </a:rPr>
              <a:t>(</a:t>
            </a:r>
            <a:r>
              <a:rPr lang="en-US" altLang="zh-CN" i="1" dirty="0" err="1">
                <a:cs typeface="黑体-简 细体" pitchFamily="2" charset="-128"/>
              </a:rPr>
              <a:t>p</a:t>
            </a:r>
            <a:r>
              <a:rPr lang="en-US" altLang="zh-CN" dirty="0" err="1">
                <a:cs typeface="黑体-简 细体" pitchFamily="2" charset="-128"/>
                <a:sym typeface="Symbol" pitchFamily="2" charset="2"/>
              </a:rPr>
              <a:t></a:t>
            </a:r>
            <a:r>
              <a:rPr lang="en-US" altLang="zh-CN" i="1" dirty="0" err="1">
                <a:cs typeface="黑体-简 细体" pitchFamily="2" charset="-128"/>
              </a:rPr>
              <a:t>q</a:t>
            </a:r>
            <a:r>
              <a:rPr lang="en-US" altLang="zh-CN" dirty="0">
                <a:cs typeface="黑体-简 细体" pitchFamily="2" charset="-128"/>
              </a:rPr>
              <a:t>)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</a:t>
            </a:r>
            <a:r>
              <a:rPr lang="en-US" altLang="zh-CN" i="1" dirty="0">
                <a:cs typeface="黑体-简 细体" pitchFamily="2" charset="-128"/>
              </a:rPr>
              <a:t>r</a:t>
            </a:r>
            <a:endParaRPr lang="en-US" altLang="zh-CN" dirty="0">
              <a:cs typeface="黑体-简 细体" pitchFamily="2" charset="-128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cs typeface="黑体-简 细体" pitchFamily="2" charset="-128"/>
              </a:rPr>
              <a:t>  ⑵  </a:t>
            </a:r>
            <a:r>
              <a:rPr lang="en-US" altLang="zh-CN" i="1" dirty="0">
                <a:cs typeface="黑体-简 细体" pitchFamily="2" charset="-128"/>
              </a:rPr>
              <a:t>p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</a:t>
            </a:r>
            <a:r>
              <a:rPr lang="en-US" altLang="zh-CN" dirty="0">
                <a:cs typeface="黑体-简 细体" pitchFamily="2" charset="-128"/>
              </a:rPr>
              <a:t>(</a:t>
            </a:r>
            <a:r>
              <a:rPr lang="en-US" altLang="zh-CN" i="1" dirty="0" err="1">
                <a:cs typeface="黑体-简 细体" pitchFamily="2" charset="-128"/>
              </a:rPr>
              <a:t>q</a:t>
            </a:r>
            <a:r>
              <a:rPr lang="en-US" altLang="zh-CN" dirty="0" err="1">
                <a:cs typeface="黑体-简 细体" pitchFamily="2" charset="-128"/>
                <a:sym typeface="Symbol" pitchFamily="2" charset="2"/>
              </a:rPr>
              <a:t></a:t>
            </a:r>
            <a:r>
              <a:rPr lang="en-US" altLang="zh-CN" i="1" dirty="0" err="1">
                <a:cs typeface="黑体-简 细体" pitchFamily="2" charset="-128"/>
              </a:rPr>
              <a:t>r</a:t>
            </a:r>
            <a:r>
              <a:rPr lang="en-US" altLang="zh-CN" dirty="0">
                <a:cs typeface="黑体-简 细体" pitchFamily="2" charset="-128"/>
              </a:rPr>
              <a:t>) </a:t>
            </a:r>
            <a:r>
              <a:rPr lang="zh-CN" altLang="en-US" dirty="0">
                <a:cs typeface="黑体-简 细体" pitchFamily="2" charset="-128"/>
              </a:rPr>
              <a:t>与 </a:t>
            </a:r>
            <a:r>
              <a:rPr lang="en-US" altLang="zh-CN" dirty="0">
                <a:cs typeface="黑体-简 细体" pitchFamily="2" charset="-128"/>
              </a:rPr>
              <a:t>(</a:t>
            </a:r>
            <a:r>
              <a:rPr lang="en-US" altLang="zh-CN" i="1" dirty="0" err="1">
                <a:cs typeface="黑体-简 细体" pitchFamily="2" charset="-128"/>
              </a:rPr>
              <a:t>p</a:t>
            </a:r>
            <a:r>
              <a:rPr lang="en-US" altLang="zh-CN" dirty="0" err="1">
                <a:cs typeface="黑体-简 细体" pitchFamily="2" charset="-128"/>
                <a:sym typeface="Symbol" pitchFamily="2" charset="2"/>
              </a:rPr>
              <a:t></a:t>
            </a:r>
            <a:r>
              <a:rPr lang="en-US" altLang="zh-CN" i="1" dirty="0" err="1">
                <a:cs typeface="黑体-简 细体" pitchFamily="2" charset="-128"/>
              </a:rPr>
              <a:t>q</a:t>
            </a:r>
            <a:r>
              <a:rPr lang="en-US" altLang="zh-CN" dirty="0">
                <a:cs typeface="黑体-简 细体" pitchFamily="2" charset="-128"/>
              </a:rPr>
              <a:t>)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</a:t>
            </a:r>
            <a:r>
              <a:rPr lang="en-US" altLang="zh-CN" i="1" dirty="0">
                <a:cs typeface="黑体-简 细体" pitchFamily="2" charset="-128"/>
              </a:rPr>
              <a:t>r</a:t>
            </a:r>
            <a:endParaRPr lang="en-US" altLang="zh-CN" dirty="0">
              <a:cs typeface="黑体-简 细体" pitchFamily="2" charset="-128"/>
            </a:endParaRPr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cs typeface="黑体-简 细体" pitchFamily="2" charset="-128"/>
              </a:rPr>
              <a:t>解  </a:t>
            </a:r>
            <a:r>
              <a:rPr lang="en-US" altLang="zh-CN" i="1" dirty="0">
                <a:cs typeface="黑体-简 细体" pitchFamily="2" charset="-128"/>
              </a:rPr>
              <a:t>p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</a:t>
            </a:r>
            <a:r>
              <a:rPr lang="en-US" altLang="zh-CN" dirty="0">
                <a:cs typeface="黑体-简 细体" pitchFamily="2" charset="-128"/>
              </a:rPr>
              <a:t>(</a:t>
            </a:r>
            <a:r>
              <a:rPr lang="en-US" altLang="zh-CN" i="1" dirty="0" err="1">
                <a:cs typeface="黑体-简 细体" pitchFamily="2" charset="-128"/>
              </a:rPr>
              <a:t>q</a:t>
            </a:r>
            <a:r>
              <a:rPr lang="en-US" altLang="zh-CN" dirty="0" err="1">
                <a:cs typeface="黑体-简 细体" pitchFamily="2" charset="-128"/>
                <a:sym typeface="Symbol" pitchFamily="2" charset="2"/>
              </a:rPr>
              <a:t></a:t>
            </a:r>
            <a:r>
              <a:rPr lang="en-US" altLang="zh-CN" i="1" dirty="0" err="1">
                <a:cs typeface="黑体-简 细体" pitchFamily="2" charset="-128"/>
              </a:rPr>
              <a:t>r</a:t>
            </a:r>
            <a:r>
              <a:rPr lang="en-US" altLang="zh-CN" dirty="0">
                <a:cs typeface="黑体-简 细体" pitchFamily="2" charset="-128"/>
              </a:rPr>
              <a:t>) 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>
                <a:cs typeface="黑体-简 细体" pitchFamily="2" charset="-128"/>
              </a:rPr>
              <a:t> 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0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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1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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2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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3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</a:t>
            </a:r>
            <a:r>
              <a:rPr lang="en-US" altLang="zh-CN" dirty="0">
                <a:cs typeface="黑体-简 细体" pitchFamily="2" charset="-128"/>
              </a:rPr>
              <a:t> 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4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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5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</a:t>
            </a:r>
            <a:r>
              <a:rPr lang="en-US" altLang="zh-CN" dirty="0">
                <a:cs typeface="黑体-简 细体" pitchFamily="2" charset="-128"/>
              </a:rPr>
              <a:t> 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7</a:t>
            </a:r>
            <a:endParaRPr lang="en-US" altLang="zh-CN" dirty="0">
              <a:cs typeface="黑体-简 细体" pitchFamily="2" charset="-128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baseline="-30000" dirty="0">
                <a:cs typeface="黑体-简 细体" pitchFamily="2" charset="-128"/>
              </a:rPr>
              <a:t>         </a:t>
            </a:r>
            <a:r>
              <a:rPr lang="en-US" altLang="zh-CN" dirty="0">
                <a:cs typeface="黑体-简 细体" pitchFamily="2" charset="-128"/>
              </a:rPr>
              <a:t>(</a:t>
            </a:r>
            <a:r>
              <a:rPr lang="en-US" altLang="zh-CN" i="1" dirty="0" err="1">
                <a:cs typeface="黑体-简 细体" pitchFamily="2" charset="-128"/>
              </a:rPr>
              <a:t>p</a:t>
            </a:r>
            <a:r>
              <a:rPr lang="en-US" altLang="zh-CN" dirty="0" err="1">
                <a:cs typeface="黑体-简 细体" pitchFamily="2" charset="-128"/>
                <a:sym typeface="Symbol" pitchFamily="2" charset="2"/>
              </a:rPr>
              <a:t></a:t>
            </a:r>
            <a:r>
              <a:rPr lang="en-US" altLang="zh-CN" i="1" dirty="0" err="1">
                <a:cs typeface="黑体-简 细体" pitchFamily="2" charset="-128"/>
              </a:rPr>
              <a:t>q</a:t>
            </a:r>
            <a:r>
              <a:rPr lang="en-US" altLang="zh-CN" dirty="0">
                <a:cs typeface="黑体-简 细体" pitchFamily="2" charset="-128"/>
              </a:rPr>
              <a:t>)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</a:t>
            </a:r>
            <a:r>
              <a:rPr lang="en-US" altLang="zh-CN" i="1" dirty="0">
                <a:cs typeface="黑体-简 细体" pitchFamily="2" charset="-128"/>
              </a:rPr>
              <a:t>r 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>
                <a:cs typeface="黑体-简 细体" pitchFamily="2" charset="-128"/>
              </a:rPr>
              <a:t> 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0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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1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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2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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3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</a:t>
            </a:r>
            <a:r>
              <a:rPr lang="en-US" altLang="zh-CN" dirty="0">
                <a:cs typeface="黑体-简 细体" pitchFamily="2" charset="-128"/>
              </a:rPr>
              <a:t> 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4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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5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</a:t>
            </a:r>
            <a:r>
              <a:rPr lang="en-US" altLang="zh-CN" dirty="0">
                <a:cs typeface="黑体-简 细体" pitchFamily="2" charset="-128"/>
              </a:rPr>
              <a:t> 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7</a:t>
            </a:r>
            <a:endParaRPr lang="en-US" altLang="zh-CN" dirty="0">
              <a:cs typeface="黑体-简 细体" pitchFamily="2" charset="-128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cs typeface="黑体-简 细体" pitchFamily="2" charset="-128"/>
              </a:rPr>
              <a:t>      (</a:t>
            </a:r>
            <a:r>
              <a:rPr lang="en-US" altLang="zh-CN" i="1" dirty="0" err="1">
                <a:cs typeface="黑体-简 细体" pitchFamily="2" charset="-128"/>
              </a:rPr>
              <a:t>p</a:t>
            </a:r>
            <a:r>
              <a:rPr lang="en-US" altLang="zh-CN" dirty="0" err="1">
                <a:cs typeface="黑体-简 细体" pitchFamily="2" charset="-128"/>
                <a:sym typeface="Symbol" pitchFamily="2" charset="2"/>
              </a:rPr>
              <a:t></a:t>
            </a:r>
            <a:r>
              <a:rPr lang="en-US" altLang="zh-CN" i="1" dirty="0" err="1">
                <a:cs typeface="黑体-简 细体" pitchFamily="2" charset="-128"/>
              </a:rPr>
              <a:t>q</a:t>
            </a:r>
            <a:r>
              <a:rPr lang="en-US" altLang="zh-CN" dirty="0">
                <a:cs typeface="黑体-简 细体" pitchFamily="2" charset="-128"/>
              </a:rPr>
              <a:t>)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</a:t>
            </a:r>
            <a:r>
              <a:rPr lang="en-US" altLang="zh-CN" i="1" dirty="0">
                <a:cs typeface="黑体-简 细体" pitchFamily="2" charset="-128"/>
              </a:rPr>
              <a:t>r 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>
                <a:cs typeface="黑体-简 细体" pitchFamily="2" charset="-128"/>
              </a:rPr>
              <a:t> 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1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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3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</a:t>
            </a:r>
            <a:r>
              <a:rPr lang="en-US" altLang="zh-CN" dirty="0">
                <a:cs typeface="黑体-简 细体" pitchFamily="2" charset="-128"/>
              </a:rPr>
              <a:t> 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4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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5</a:t>
            </a:r>
            <a:r>
              <a:rPr lang="en-US" altLang="zh-CN" dirty="0">
                <a:cs typeface="黑体-简 细体" pitchFamily="2" charset="-128"/>
                <a:sym typeface="Symbol" pitchFamily="2" charset="2"/>
              </a:rPr>
              <a:t></a:t>
            </a:r>
            <a:r>
              <a:rPr lang="en-US" altLang="zh-CN" dirty="0">
                <a:cs typeface="黑体-简 细体" pitchFamily="2" charset="-128"/>
              </a:rPr>
              <a:t> </a:t>
            </a:r>
            <a:r>
              <a:rPr lang="en-US" altLang="zh-CN" i="1" dirty="0">
                <a:cs typeface="黑体-简 细体" pitchFamily="2" charset="-128"/>
              </a:rPr>
              <a:t>m</a:t>
            </a:r>
            <a:r>
              <a:rPr lang="en-US" altLang="zh-CN" baseline="-30000" dirty="0">
                <a:cs typeface="黑体-简 细体" pitchFamily="2" charset="-128"/>
              </a:rPr>
              <a:t>7</a:t>
            </a:r>
            <a:endParaRPr lang="en-US" altLang="zh-CN" dirty="0">
              <a:cs typeface="黑体-简 细体" pitchFamily="2" charset="-128"/>
            </a:endParaRPr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cs typeface="黑体-简 细体" pitchFamily="2" charset="-128"/>
              </a:rPr>
              <a:t>故⑴中的两公式等值，而⑵的不等值</a:t>
            </a:r>
            <a:r>
              <a:rPr lang="en-US" altLang="zh-CN" dirty="0">
                <a:cs typeface="黑体-简 细体" pitchFamily="2" charset="-128"/>
              </a:rPr>
              <a:t>.  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257313"/>
      </p:ext>
    </p:extLst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F67DE-1FE4-144A-AE5A-F21950D5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主范式的应用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38409-3DBF-A04C-9911-AC414F67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例</a:t>
            </a:r>
            <a:r>
              <a:rPr lang="zh-CN" altLang="en-US" dirty="0"/>
              <a:t>  </a:t>
            </a:r>
            <a:r>
              <a:rPr lang="zh-CN" altLang="en-US" dirty="0">
                <a:latin typeface="宋体" panose="02010600030101010101" pitchFamily="2" charset="-122"/>
              </a:rPr>
              <a:t>某公司要从赵、钱、孙、李、周五名新毕业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的大学生中选派一些人出国学习</a:t>
            </a:r>
            <a:r>
              <a:rPr lang="en-US" altLang="zh-CN" dirty="0"/>
              <a:t>. </a:t>
            </a:r>
            <a:r>
              <a:rPr lang="zh-CN" altLang="en-US" dirty="0">
                <a:latin typeface="宋体" panose="02010600030101010101" pitchFamily="2" charset="-122"/>
              </a:rPr>
              <a:t>选派必须满足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以下条件：</a:t>
            </a:r>
            <a:r>
              <a:rPr lang="zh-CN" altLang="en-US" dirty="0"/>
              <a:t>    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</a:rPr>
              <a:t>(1)</a:t>
            </a:r>
            <a:r>
              <a:rPr lang="zh-CN" altLang="en-US" dirty="0">
                <a:latin typeface="宋体" panose="02010600030101010101" pitchFamily="2" charset="-122"/>
              </a:rPr>
              <a:t>若赵去，钱也去；</a:t>
            </a:r>
            <a:endParaRPr lang="zh-CN" altLang="en-US" dirty="0"/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</a:rPr>
              <a:t>(2)</a:t>
            </a:r>
            <a:r>
              <a:rPr lang="zh-CN" altLang="en-US" dirty="0">
                <a:latin typeface="宋体" panose="02010600030101010101" pitchFamily="2" charset="-122"/>
              </a:rPr>
              <a:t>李、周两人中至少有一人去；</a:t>
            </a:r>
            <a:endParaRPr lang="zh-CN" altLang="en-US" dirty="0"/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</a:rPr>
              <a:t>(3)</a:t>
            </a:r>
            <a:r>
              <a:rPr lang="zh-CN" altLang="en-US" dirty="0">
                <a:latin typeface="宋体" panose="02010600030101010101" pitchFamily="2" charset="-122"/>
              </a:rPr>
              <a:t>钱、孙两人中有一人去且仅去一人；</a:t>
            </a:r>
            <a:endParaRPr lang="zh-CN" altLang="en-US" dirty="0"/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</a:rPr>
              <a:t>(4)</a:t>
            </a:r>
            <a:r>
              <a:rPr lang="zh-CN" altLang="en-US" dirty="0">
                <a:latin typeface="宋体" panose="02010600030101010101" pitchFamily="2" charset="-122"/>
              </a:rPr>
              <a:t>孙、李两人同去或同不去；</a:t>
            </a:r>
            <a:endParaRPr lang="zh-CN" altLang="en-US" dirty="0"/>
          </a:p>
          <a:p>
            <a:pPr algn="just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</a:rPr>
              <a:t>(5)</a:t>
            </a:r>
            <a:r>
              <a:rPr lang="zh-CN" altLang="en-US" dirty="0">
                <a:latin typeface="宋体" panose="02010600030101010101" pitchFamily="2" charset="-122"/>
              </a:rPr>
              <a:t>若周去，则赵、钱也去</a:t>
            </a:r>
            <a:r>
              <a:rPr lang="en-US" altLang="zh-CN" dirty="0"/>
              <a:t>. 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试用主析取范式法分析该公司如何选派他们出国？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585468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5D19C-B807-514B-BAC2-BFFEF743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主范式的应用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850AC-62C5-E04F-B460-F4B7782B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None/>
              <a:defRPr/>
            </a:pPr>
            <a:r>
              <a:rPr lang="zh-CN" altLang="en-US" dirty="0">
                <a:latin typeface="宋体" charset="-122"/>
                <a:ea typeface="黑体" charset="-122"/>
              </a:rPr>
              <a:t>解此类问题的步骤为：</a:t>
            </a:r>
            <a:endParaRPr lang="zh-CN" altLang="en-US" dirty="0">
              <a:latin typeface="Times New Roman" charset="0"/>
              <a:ea typeface="黑体" charset="-122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zh-CN" altLang="en-US" dirty="0">
                <a:latin typeface="宋体" charset="-122"/>
                <a:ea typeface="黑体" charset="-122"/>
              </a:rPr>
              <a:t>①</a:t>
            </a:r>
            <a:r>
              <a:rPr lang="zh-CN" altLang="en-US" dirty="0">
                <a:latin typeface="Times New Roman" charset="0"/>
                <a:ea typeface="黑体" charset="-122"/>
              </a:rPr>
              <a:t> </a:t>
            </a:r>
            <a:r>
              <a:rPr lang="zh-CN" altLang="en-US" dirty="0">
                <a:latin typeface="宋体" charset="-122"/>
                <a:ea typeface="黑体" charset="-122"/>
              </a:rPr>
              <a:t>将简单命题符号化</a:t>
            </a:r>
            <a:endParaRPr lang="zh-CN" altLang="en-US" dirty="0">
              <a:latin typeface="Times New Roman" charset="0"/>
              <a:ea typeface="黑体" charset="-122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zh-CN" altLang="en-US" dirty="0">
                <a:latin typeface="宋体" charset="-122"/>
                <a:ea typeface="黑体" charset="-122"/>
              </a:rPr>
              <a:t>②</a:t>
            </a:r>
            <a:r>
              <a:rPr lang="zh-CN" altLang="en-US" dirty="0">
                <a:latin typeface="Times New Roman" charset="0"/>
                <a:ea typeface="黑体" charset="-122"/>
              </a:rPr>
              <a:t> </a:t>
            </a:r>
            <a:r>
              <a:rPr lang="zh-CN" altLang="en-US" dirty="0">
                <a:latin typeface="宋体" charset="-122"/>
                <a:ea typeface="黑体" charset="-122"/>
              </a:rPr>
              <a:t>写出各复合命题</a:t>
            </a:r>
            <a:endParaRPr lang="zh-CN" altLang="en-US" dirty="0">
              <a:latin typeface="Times New Roman" charset="0"/>
              <a:ea typeface="黑体" charset="-122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zh-CN" altLang="en-US" dirty="0">
                <a:latin typeface="宋体" charset="-122"/>
                <a:ea typeface="黑体" charset="-122"/>
              </a:rPr>
              <a:t>③</a:t>
            </a:r>
            <a:r>
              <a:rPr lang="zh-CN" altLang="en-US" dirty="0">
                <a:latin typeface="Times New Roman" charset="0"/>
                <a:ea typeface="黑体" charset="-122"/>
              </a:rPr>
              <a:t> </a:t>
            </a:r>
            <a:r>
              <a:rPr lang="zh-CN" altLang="en-US" dirty="0">
                <a:latin typeface="宋体" charset="-122"/>
                <a:ea typeface="黑体" charset="-122"/>
              </a:rPr>
              <a:t>写出由②中复合命题组成的合取式</a:t>
            </a:r>
            <a:r>
              <a:rPr lang="zh-CN" altLang="en-US" dirty="0">
                <a:latin typeface="Times New Roman" charset="0"/>
                <a:ea typeface="黑体" charset="-122"/>
              </a:rPr>
              <a:t> 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zh-CN" altLang="en-US" dirty="0">
                <a:latin typeface="宋体" charset="-122"/>
                <a:ea typeface="黑体" charset="-122"/>
              </a:rPr>
              <a:t>④</a:t>
            </a:r>
            <a:r>
              <a:rPr lang="zh-CN" altLang="en-US" dirty="0">
                <a:latin typeface="Times New Roman" charset="0"/>
                <a:ea typeface="黑体" charset="-122"/>
              </a:rPr>
              <a:t> 求</a:t>
            </a:r>
            <a:r>
              <a:rPr lang="zh-CN" altLang="en-US" dirty="0">
                <a:latin typeface="宋体" charset="-122"/>
                <a:ea typeface="黑体" charset="-122"/>
              </a:rPr>
              <a:t>③中所得公式的主析取范式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633993"/>
      </p:ext>
    </p:extLst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FF03D-A1FC-064A-95C2-38F756DC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主范式的应用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1BCB2-591E-3A44-BAB3-605702CE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解 ① 设</a:t>
            </a:r>
            <a:r>
              <a:rPr lang="en-US" altLang="zh-CN" i="1" dirty="0"/>
              <a:t>p</a:t>
            </a:r>
            <a:r>
              <a:rPr lang="zh-CN" altLang="en-US" dirty="0"/>
              <a:t>：派赵去，</a:t>
            </a:r>
            <a:r>
              <a:rPr lang="en-US" altLang="zh-CN" i="1" dirty="0"/>
              <a:t>q</a:t>
            </a:r>
            <a:r>
              <a:rPr lang="zh-CN" altLang="en-US" dirty="0"/>
              <a:t>：派钱去，</a:t>
            </a:r>
            <a:r>
              <a:rPr lang="en-US" altLang="zh-CN" i="1" dirty="0"/>
              <a:t>r</a:t>
            </a:r>
            <a:r>
              <a:rPr lang="zh-CN" altLang="en-US" dirty="0"/>
              <a:t>：派孙去，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   </a:t>
            </a:r>
            <a:r>
              <a:rPr lang="en-US" altLang="zh-CN" i="1" dirty="0"/>
              <a:t>s</a:t>
            </a:r>
            <a:r>
              <a:rPr lang="zh-CN" altLang="en-US" dirty="0"/>
              <a:t>：派李去，</a:t>
            </a:r>
            <a:r>
              <a:rPr lang="en-US" altLang="zh-CN" i="1" dirty="0"/>
              <a:t>u</a:t>
            </a:r>
            <a:r>
              <a:rPr lang="zh-CN" altLang="en-US" dirty="0"/>
              <a:t>：派周去</a:t>
            </a:r>
            <a:r>
              <a:rPr lang="en-US" altLang="zh-CN" dirty="0"/>
              <a:t>.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  ② (1) 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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       (2) (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u</a:t>
            </a:r>
            <a:r>
              <a:rPr lang="en-US" altLang="zh-CN" dirty="0"/>
              <a:t>)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       (3) ((</a:t>
            </a:r>
            <a:r>
              <a:rPr lang="en-US" altLang="zh-CN" i="1" dirty="0"/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r</a:t>
            </a:r>
            <a:r>
              <a:rPr lang="en-US" altLang="zh-CN" dirty="0"/>
              <a:t>))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       (4) ((</a:t>
            </a:r>
            <a:r>
              <a:rPr lang="en-US" altLang="zh-CN" i="1" dirty="0" err="1"/>
              <a:t>r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s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r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s</a:t>
            </a:r>
            <a:r>
              <a:rPr lang="en-US" altLang="zh-CN" dirty="0"/>
              <a:t>))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       (5) (</a:t>
            </a:r>
            <a:r>
              <a:rPr lang="en-US" altLang="zh-CN" i="1" dirty="0"/>
              <a:t>u</a:t>
            </a:r>
            <a:r>
              <a:rPr lang="en-US" altLang="zh-CN" dirty="0">
                <a:sym typeface="Symbol" pitchFamily="2" charset="2"/>
              </a:rPr>
              <a:t>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/>
              <a:t>)) 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  ③ (1) ~ (5)</a:t>
            </a:r>
            <a:r>
              <a:rPr lang="zh-CN" altLang="en-US" dirty="0"/>
              <a:t>构成的合取式为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      </a:t>
            </a:r>
            <a:r>
              <a:rPr lang="en-US" altLang="zh-CN" i="1" dirty="0"/>
              <a:t>A</a:t>
            </a:r>
            <a:r>
              <a:rPr lang="en-US" altLang="zh-CN" dirty="0"/>
              <a:t>=(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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u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((</a:t>
            </a:r>
            <a:r>
              <a:rPr lang="en-US" altLang="zh-CN" i="1" dirty="0"/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r</a:t>
            </a:r>
            <a:r>
              <a:rPr lang="en-US" altLang="zh-CN" dirty="0"/>
              <a:t>))</a:t>
            </a:r>
            <a:r>
              <a:rPr lang="en-US" altLang="zh-CN" dirty="0">
                <a:sym typeface="Symbol" pitchFamily="2" charset="2"/>
              </a:rPr>
              <a:t></a:t>
            </a:r>
            <a:endParaRPr lang="en-US" altLang="zh-CN" dirty="0"/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             ((</a:t>
            </a:r>
            <a:r>
              <a:rPr lang="en-US" altLang="zh-CN" i="1" dirty="0" err="1"/>
              <a:t>r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s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r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s</a:t>
            </a:r>
            <a:r>
              <a:rPr lang="en-US" altLang="zh-CN" dirty="0"/>
              <a:t>))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>
                <a:sym typeface="Symbol" pitchFamily="2" charset="2"/>
              </a:rPr>
              <a:t>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76343698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95526-8C5C-0141-B4C5-93C02F94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主范式的应用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7B812-BFED-5D4C-A466-41EDDCFD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④   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/>
              <a:t> 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r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s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u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r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u</a:t>
            </a:r>
            <a:r>
              <a:rPr lang="en-US" altLang="zh-CN" dirty="0"/>
              <a:t>)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结论：由④可知，</a:t>
            </a:r>
            <a:r>
              <a:rPr lang="en-US" altLang="zh-CN" i="1" dirty="0"/>
              <a:t>A</a:t>
            </a:r>
            <a:r>
              <a:rPr lang="zh-CN" altLang="en-US" dirty="0"/>
              <a:t>的成真赋值为</a:t>
            </a:r>
            <a:r>
              <a:rPr lang="en-US" altLang="zh-CN" dirty="0"/>
              <a:t>00110</a:t>
            </a:r>
            <a:r>
              <a:rPr lang="zh-CN" altLang="en-US" dirty="0"/>
              <a:t>与</a:t>
            </a:r>
            <a:r>
              <a:rPr lang="en-US" altLang="zh-CN" dirty="0"/>
              <a:t>11001</a:t>
            </a:r>
            <a:r>
              <a:rPr lang="zh-CN" altLang="en-US" dirty="0"/>
              <a:t>，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因而派孙、李去（赵、钱、周不去）或派赵、钱、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周去（孙、李不去）</a:t>
            </a:r>
            <a:r>
              <a:rPr lang="en-US" altLang="zh-CN" dirty="0"/>
              <a:t>.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i="1" dirty="0"/>
              <a:t>A</a:t>
            </a:r>
            <a:r>
              <a:rPr lang="zh-CN" altLang="en-US" dirty="0"/>
              <a:t>的演算过程如下</a:t>
            </a:r>
            <a:r>
              <a:rPr lang="en-US" altLang="zh-CN" dirty="0"/>
              <a:t>:   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/>
              <a:t> 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((</a:t>
            </a:r>
            <a:r>
              <a:rPr lang="en-US" altLang="zh-CN" i="1" dirty="0"/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r</a:t>
            </a:r>
            <a:r>
              <a:rPr lang="en-US" altLang="zh-CN" dirty="0"/>
              <a:t>))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u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u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/>
              <a:t>))</a:t>
            </a:r>
            <a:r>
              <a:rPr lang="en-US" altLang="zh-CN" dirty="0">
                <a:sym typeface="Symbol" pitchFamily="2" charset="2"/>
              </a:rPr>
              <a:t></a:t>
            </a:r>
            <a:endParaRPr lang="en-US" altLang="zh-CN" dirty="0"/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         ((</a:t>
            </a:r>
            <a:r>
              <a:rPr lang="en-US" altLang="zh-CN" i="1" dirty="0" err="1"/>
              <a:t>r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s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r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s</a:t>
            </a:r>
            <a:r>
              <a:rPr lang="en-US" altLang="zh-CN" dirty="0"/>
              <a:t>))                     </a:t>
            </a:r>
            <a:r>
              <a:rPr lang="zh-CN" altLang="en-US" dirty="0"/>
              <a:t>（交换律</a:t>
            </a:r>
            <a:r>
              <a:rPr lang="en-US" altLang="zh-CN" dirty="0"/>
              <a:t>)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i="1" dirty="0"/>
              <a:t>B</a:t>
            </a:r>
            <a:r>
              <a:rPr lang="en-US" altLang="zh-CN" baseline="-30000" dirty="0"/>
              <a:t>1</a:t>
            </a:r>
            <a:r>
              <a:rPr lang="en-US" altLang="zh-CN" dirty="0"/>
              <a:t>= 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((</a:t>
            </a:r>
            <a:r>
              <a:rPr lang="en-US" altLang="zh-CN" i="1" dirty="0"/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r</a:t>
            </a:r>
            <a:r>
              <a:rPr lang="en-US" altLang="zh-CN" dirty="0"/>
              <a:t>))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sym typeface="Symbol" pitchFamily="2" charset="2"/>
              </a:rPr>
              <a:t>  </a:t>
            </a:r>
            <a:r>
              <a:rPr lang="en-US" altLang="zh-CN" dirty="0"/>
              <a:t> ((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r</a:t>
            </a:r>
            <a:r>
              <a:rPr lang="en-US" altLang="zh-CN" dirty="0"/>
              <a:t>))  </a:t>
            </a:r>
            <a:r>
              <a:rPr lang="zh-CN" altLang="en-US" dirty="0"/>
              <a:t>（分配律）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238203"/>
      </p:ext>
    </p:extLst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D2BFB-CBE7-EE43-AE9A-A609CF60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主范式的应用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5837D-130E-7049-A797-A336B262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en-US" altLang="zh-CN" i="1" dirty="0"/>
              <a:t>B</a:t>
            </a:r>
            <a:r>
              <a:rPr lang="en-US" altLang="zh-CN" baseline="-30000" dirty="0"/>
              <a:t>2</a:t>
            </a:r>
            <a:r>
              <a:rPr lang="en-US" altLang="zh-CN" dirty="0"/>
              <a:t>= (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itchFamily="2" charset="2"/>
              </a:rPr>
              <a:t></a:t>
            </a:r>
            <a:r>
              <a:rPr lang="en-US" altLang="zh-CN" i="1" dirty="0" err="1"/>
              <a:t>u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u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/>
              <a:t>))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ym typeface="Symbol" pitchFamily="2" charset="2"/>
              </a:rPr>
              <a:t>   </a:t>
            </a:r>
            <a:r>
              <a:rPr lang="en-US" altLang="zh-CN" dirty="0"/>
              <a:t>((</a:t>
            </a:r>
            <a:r>
              <a:rPr lang="en-US" altLang="zh-CN" i="1" dirty="0"/>
              <a:t>s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u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s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u</a:t>
            </a:r>
            <a:r>
              <a:rPr lang="en-US" altLang="zh-CN" dirty="0"/>
              <a:t>))        </a:t>
            </a:r>
            <a:r>
              <a:rPr lang="zh-CN" altLang="en-US" dirty="0"/>
              <a:t>（分配律）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i="1" dirty="0"/>
              <a:t>  B</a:t>
            </a:r>
            <a:r>
              <a:rPr lang="en-US" altLang="zh-CN" baseline="-30000" dirty="0"/>
              <a:t>1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i="1" dirty="0"/>
              <a:t>B</a:t>
            </a:r>
            <a:r>
              <a:rPr lang="en-US" altLang="zh-CN" baseline="-30000" dirty="0"/>
              <a:t>2 </a:t>
            </a:r>
            <a:r>
              <a:rPr lang="en-US" altLang="zh-CN" dirty="0">
                <a:sym typeface="Symbol" pitchFamily="2" charset="2"/>
              </a:rPr>
              <a:t></a:t>
            </a:r>
            <a:r>
              <a:rPr lang="en-US" altLang="zh-CN" dirty="0"/>
              <a:t> 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 err="1"/>
              <a:t>r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s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u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r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s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u</a:t>
            </a:r>
            <a:r>
              <a:rPr lang="en-US" altLang="zh-CN" dirty="0"/>
              <a:t>) 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sym typeface="Symbol" pitchFamily="2" charset="2"/>
              </a:rPr>
              <a:t>                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 err="1"/>
              <a:t>r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s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u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 err="1"/>
              <a:t>r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s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 err="1"/>
              <a:t>r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u</a:t>
            </a:r>
            <a:r>
              <a:rPr lang="en-US" altLang="zh-CN" dirty="0"/>
              <a:t>)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再令 </a:t>
            </a:r>
            <a:r>
              <a:rPr lang="en-US" altLang="zh-CN" i="1" dirty="0"/>
              <a:t>B</a:t>
            </a:r>
            <a:r>
              <a:rPr lang="en-US" altLang="zh-CN" baseline="-30000" dirty="0"/>
              <a:t>3</a:t>
            </a:r>
            <a:r>
              <a:rPr lang="en-US" altLang="zh-CN" dirty="0"/>
              <a:t> = ((</a:t>
            </a:r>
            <a:r>
              <a:rPr lang="en-US" altLang="zh-CN" i="1" dirty="0" err="1"/>
              <a:t>r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s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r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s</a:t>
            </a:r>
            <a:r>
              <a:rPr lang="en-US" altLang="zh-CN" dirty="0"/>
              <a:t>))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得 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2" charset="2"/>
              </a:rPr>
              <a:t> </a:t>
            </a:r>
            <a:r>
              <a:rPr lang="en-US" altLang="zh-CN" i="1" dirty="0"/>
              <a:t>B</a:t>
            </a:r>
            <a:r>
              <a:rPr lang="en-US" altLang="zh-CN" baseline="-30000" dirty="0"/>
              <a:t>1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i="1" dirty="0"/>
              <a:t>B</a:t>
            </a:r>
            <a:r>
              <a:rPr lang="en-US" altLang="zh-CN" baseline="-30000" dirty="0"/>
              <a:t>2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i="1" dirty="0"/>
              <a:t>B</a:t>
            </a:r>
            <a:r>
              <a:rPr lang="en-US" altLang="zh-CN" baseline="-30000" dirty="0"/>
              <a:t>3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sym typeface="Symbol" pitchFamily="2" charset="2"/>
              </a:rPr>
              <a:t>             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r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s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u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/>
              <a:t>r</a:t>
            </a:r>
            <a:r>
              <a:rPr lang="en-US" altLang="zh-CN" dirty="0">
                <a:sym typeface="Symbol" pitchFamily="2" charset="2"/>
              </a:rPr>
              <a:t>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itchFamily="2" charset="2"/>
              </a:rPr>
              <a:t></a:t>
            </a:r>
            <a:r>
              <a:rPr lang="en-US" altLang="zh-CN" i="1" dirty="0" err="1"/>
              <a:t>u</a:t>
            </a:r>
            <a:r>
              <a:rPr lang="en-US" altLang="zh-CN" dirty="0"/>
              <a:t>)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注意：在以上演算中多次用矛盾律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dirty="0"/>
              <a:t>要求：自己演算一遍 </a:t>
            </a:r>
          </a:p>
        </p:txBody>
      </p:sp>
    </p:spTree>
    <p:extLst>
      <p:ext uri="{BB962C8B-B14F-4D97-AF65-F5344CB8AC3E}">
        <p14:creationId xmlns:p14="http://schemas.microsoft.com/office/powerpoint/2010/main" val="126993813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9A0FE-F635-0D45-A36F-CE87FBD2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举例：用真值表判定等值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3E44D-D84A-8B43-8EC5-5F3195B47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00" y="1388558"/>
            <a:ext cx="8496300" cy="8711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证明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sym typeface="Symbol" charset="2"/>
              </a:rPr>
              <a:t>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(</a:t>
            </a:r>
            <a:r>
              <a:rPr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sym typeface="Symbol" charset="2"/>
              </a:rPr>
              <a:t></a:t>
            </a:r>
            <a:r>
              <a:rPr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sym typeface="Symbol" charset="2"/>
              </a:rPr>
              <a:t>q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)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sym typeface="Symbol" charset="2"/>
              </a:rPr>
              <a:t> 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sym typeface="Symbol" charset="2"/>
              </a:rPr>
              <a:t>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sym typeface="Symbol" charset="2"/>
              </a:rPr>
              <a:t>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sym typeface="Symbol" charset="2"/>
              </a:rPr>
              <a:t>q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2"/>
                </a:solidFill>
              </a:rPr>
              <a:t>证：列出真值表，如下，显然等值式成立。</a:t>
            </a:r>
          </a:p>
        </p:txBody>
      </p:sp>
      <p:graphicFrame>
        <p:nvGraphicFramePr>
          <p:cNvPr id="4" name="Group 186">
            <a:extLst>
              <a:ext uri="{FF2B5EF4-FFF2-40B4-BE49-F238E27FC236}">
                <a16:creationId xmlns:a16="http://schemas.microsoft.com/office/drawing/2014/main" id="{DF1CBD13-1FA7-AD45-BD2C-D941C872A9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206510"/>
              </p:ext>
            </p:extLst>
          </p:nvPr>
        </p:nvGraphicFramePr>
        <p:xfrm>
          <a:off x="578278" y="2789742"/>
          <a:ext cx="6779125" cy="2679700"/>
        </p:xfrm>
        <a:graphic>
          <a:graphicData uri="http://schemas.openxmlformats.org/drawingml/2006/table">
            <a:tbl>
              <a:tblPr/>
              <a:tblGrid>
                <a:gridCol w="59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1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8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57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q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q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8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29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3046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E8A4061C-1256-9E4C-AEE8-DF6E26B87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2.3 </a:t>
            </a:r>
            <a:r>
              <a:rPr lang="zh-CN" altLang="en-US" dirty="0"/>
              <a:t>联结词的完备集</a:t>
            </a:r>
            <a:r>
              <a:rPr lang="zh-CN" altLang="en-US" dirty="0">
                <a:solidFill>
                  <a:srgbClr val="FF0000"/>
                </a:solidFill>
              </a:rPr>
              <a:t>（自学为主）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7811A17B-944C-2A46-BDA5-7785C5AA4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 eaLnBrk="1" hangingPunct="1">
              <a:buSzPct val="150000"/>
              <a:buFont typeface="Wingdings" charset="2"/>
              <a:buChar char="§"/>
              <a:defRPr/>
            </a:pPr>
            <a:r>
              <a:rPr lang="zh-CN" altLang="en-US" dirty="0">
                <a:latin typeface="宋体" charset="-122"/>
              </a:rPr>
              <a:t> 复合联结词</a:t>
            </a:r>
          </a:p>
          <a:p>
            <a:pPr lvl="1" algn="just" eaLnBrk="1" hangingPunct="1">
              <a:spcBef>
                <a:spcPct val="5000"/>
              </a:spcBef>
              <a:buFont typeface="Wingdings" charset="2"/>
              <a:buChar char="n"/>
              <a:defRPr/>
            </a:pPr>
            <a:r>
              <a:rPr lang="zh-CN" altLang="en-US" sz="2250" dirty="0">
                <a:latin typeface="宋体" charset="-122"/>
              </a:rPr>
              <a:t> 不可兼析取（排斥或）</a:t>
            </a:r>
          </a:p>
          <a:p>
            <a:pPr lvl="1" algn="just" eaLnBrk="1" hangingPunct="1">
              <a:spcBef>
                <a:spcPct val="5000"/>
              </a:spcBef>
              <a:buFont typeface="Wingdings" charset="2"/>
              <a:buChar char="n"/>
              <a:defRPr/>
            </a:pPr>
            <a:r>
              <a:rPr lang="zh-CN" altLang="en-US" sz="2250" dirty="0"/>
              <a:t>  条件否定</a:t>
            </a:r>
          </a:p>
          <a:p>
            <a:pPr lvl="1" algn="just" eaLnBrk="1" hangingPunct="1">
              <a:spcBef>
                <a:spcPct val="5000"/>
              </a:spcBef>
              <a:buFont typeface="Wingdings" charset="2"/>
              <a:buChar char="n"/>
              <a:defRPr/>
            </a:pPr>
            <a:r>
              <a:rPr lang="zh-CN" altLang="en-US" sz="2250" dirty="0">
                <a:latin typeface="宋体" charset="-122"/>
              </a:rPr>
              <a:t> 与非</a:t>
            </a:r>
          </a:p>
          <a:p>
            <a:pPr lvl="1" algn="just" eaLnBrk="1" hangingPunct="1">
              <a:spcBef>
                <a:spcPct val="5000"/>
              </a:spcBef>
              <a:buFont typeface="Wingdings" charset="2"/>
              <a:buChar char="n"/>
              <a:defRPr/>
            </a:pPr>
            <a:r>
              <a:rPr lang="zh-CN" altLang="en-US" sz="2250" dirty="0">
                <a:latin typeface="宋体" charset="-122"/>
              </a:rPr>
              <a:t> 或非</a:t>
            </a:r>
            <a:endParaRPr lang="zh-CN" altLang="en-US" sz="2250" dirty="0"/>
          </a:p>
          <a:p>
            <a:pPr algn="just" eaLnBrk="1" hangingPunct="1">
              <a:buSzPct val="150000"/>
              <a:buFont typeface="Wingdings" charset="2"/>
              <a:buChar char="§"/>
              <a:defRPr/>
            </a:pPr>
            <a:r>
              <a:rPr lang="zh-CN" altLang="en-US" dirty="0">
                <a:latin typeface="宋体" charset="-122"/>
              </a:rPr>
              <a:t> 真值函数</a:t>
            </a:r>
          </a:p>
          <a:p>
            <a:pPr algn="just" eaLnBrk="1" hangingPunct="1">
              <a:buSzPct val="150000"/>
              <a:buFont typeface="Wingdings" charset="2"/>
              <a:buChar char="§"/>
              <a:defRPr/>
            </a:pPr>
            <a:r>
              <a:rPr lang="zh-CN" altLang="en-US" dirty="0">
                <a:latin typeface="宋体" charset="-122"/>
              </a:rPr>
              <a:t> 联结词完备集</a:t>
            </a:r>
          </a:p>
        </p:txBody>
      </p:sp>
      <p:sp>
        <p:nvSpPr>
          <p:cNvPr id="104451" name="灯片编号占位符 3">
            <a:extLst>
              <a:ext uri="{FF2B5EF4-FFF2-40B4-BE49-F238E27FC236}">
                <a16:creationId xmlns:a16="http://schemas.microsoft.com/office/drawing/2014/main" id="{1B0A48F9-523A-CC43-BC2A-86152EB38B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286500" y="5543550"/>
            <a:ext cx="14287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sz="225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195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B3B56A2-9E96-9848-B2A9-23A805D795A2}" type="slidenum">
              <a:rPr lang="en-US" altLang="zh-CN" sz="1050" b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050" b="0"/>
          </a:p>
        </p:txBody>
      </p:sp>
    </p:spTree>
    <p:extLst>
      <p:ext uri="{BB962C8B-B14F-4D97-AF65-F5344CB8AC3E}">
        <p14:creationId xmlns:p14="http://schemas.microsoft.com/office/powerpoint/2010/main" val="499011222"/>
      </p:ext>
    </p:extLst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>
            <a:extLst>
              <a:ext uri="{FF2B5EF4-FFF2-40B4-BE49-F238E27FC236}">
                <a16:creationId xmlns:a16="http://schemas.microsoft.com/office/drawing/2014/main" id="{02488613-E40A-BB49-A6D2-E24A1F008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1. </a:t>
            </a:r>
            <a:r>
              <a:rPr lang="zh-CN" altLang="en-US" dirty="0"/>
              <a:t>掌握不可兼析取</a:t>
            </a:r>
            <a:r>
              <a:rPr lang="en-US" altLang="zh-CN" dirty="0">
                <a:latin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</a:rPr>
              <a:t>条件否定</a:t>
            </a:r>
            <a:r>
              <a:rPr lang="en-US" altLang="zh-CN" dirty="0">
                <a:latin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</a:rPr>
              <a:t>与非</a:t>
            </a:r>
            <a:r>
              <a:rPr lang="en-US" altLang="zh-CN" dirty="0">
                <a:latin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</a:rPr>
              <a:t>或非的定义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运用与非</a:t>
            </a:r>
            <a:r>
              <a:rPr lang="en-US" altLang="zh-CN" dirty="0">
                <a:latin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</a:rPr>
              <a:t>或非表示其他联结词。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黑体" panose="02010609060101010101" pitchFamily="49" charset="-122"/>
              </a:rPr>
              <a:t>2.</a:t>
            </a:r>
            <a:r>
              <a:rPr lang="zh-CN" altLang="en-US" dirty="0">
                <a:latin typeface="黑体" panose="02010609060101010101" pitchFamily="49" charset="-122"/>
              </a:rPr>
              <a:t>判断最小联结词组，并运用最小联结词组表示其他联结词。</a:t>
            </a:r>
            <a:endParaRPr lang="zh-CN" altLang="en-US" dirty="0"/>
          </a:p>
        </p:txBody>
      </p:sp>
      <p:sp>
        <p:nvSpPr>
          <p:cNvPr id="21506" name="Rectangle 4">
            <a:extLst>
              <a:ext uri="{FF2B5EF4-FFF2-40B4-BE49-F238E27FC236}">
                <a16:creationId xmlns:a16="http://schemas.microsoft.com/office/drawing/2014/main" id="{2F93199B-2DBE-BE48-B26D-7CC1E34F5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学习要求</a:t>
            </a:r>
          </a:p>
        </p:txBody>
      </p:sp>
      <p:sp>
        <p:nvSpPr>
          <p:cNvPr id="106499" name="灯片编号占位符 3">
            <a:extLst>
              <a:ext uri="{FF2B5EF4-FFF2-40B4-BE49-F238E27FC236}">
                <a16:creationId xmlns:a16="http://schemas.microsoft.com/office/drawing/2014/main" id="{871A0C39-F9F3-5340-BEE9-3B126DDFF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286500" y="5543550"/>
            <a:ext cx="14287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sz="225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195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4CE861D-588D-F542-9BCD-A54DA02E1CE2}" type="slidenum">
              <a:rPr lang="en-US" altLang="zh-CN" sz="1050" b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050" b="0"/>
          </a:p>
        </p:txBody>
      </p:sp>
    </p:spTree>
    <p:extLst>
      <p:ext uri="{BB962C8B-B14F-4D97-AF65-F5344CB8AC3E}">
        <p14:creationId xmlns:p14="http://schemas.microsoft.com/office/powerpoint/2010/main" val="3163963430"/>
      </p:ext>
    </p:extLst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E451A-D2E2-5746-96C9-3D39E0E6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一</a:t>
            </a:r>
            <a:r>
              <a:rPr lang="en-US" altLang="zh-CN" dirty="0">
                <a:latin typeface="黑体" panose="02010609060101010101" pitchFamily="49" charset="-122"/>
              </a:rPr>
              <a:t>.</a:t>
            </a:r>
            <a:r>
              <a:rPr lang="zh-CN" altLang="en-US" dirty="0">
                <a:latin typeface="黑体" panose="02010609060101010101" pitchFamily="49" charset="-122"/>
              </a:rPr>
              <a:t>不可兼析取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B30C1-0066-7D46-97D8-7E9C2D82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i="1" dirty="0"/>
              <a:t>p</a:t>
            </a:r>
            <a:r>
              <a:rPr lang="zh-CN" altLang="en-US" b="0" dirty="0"/>
              <a:t>⊕</a:t>
            </a:r>
            <a:r>
              <a:rPr lang="en-US" altLang="zh-CN" i="1" dirty="0"/>
              <a:t>q</a:t>
            </a:r>
            <a:r>
              <a:rPr lang="en-US" altLang="zh-CN" dirty="0"/>
              <a:t> : </a:t>
            </a:r>
            <a:r>
              <a:rPr lang="zh-CN" altLang="en-US" dirty="0"/>
              <a:t>其真值为</a:t>
            </a:r>
            <a:r>
              <a:rPr lang="en-US" altLang="zh-CN" dirty="0"/>
              <a:t>T</a:t>
            </a:r>
            <a:r>
              <a:rPr lang="zh-CN" altLang="en-US" dirty="0"/>
              <a:t>当且仅当</a:t>
            </a:r>
            <a:r>
              <a:rPr lang="en-US" altLang="zh-CN" i="1" dirty="0"/>
              <a:t>p</a:t>
            </a:r>
            <a:r>
              <a:rPr lang="zh-CN" altLang="en-US" dirty="0"/>
              <a:t>与</a:t>
            </a:r>
            <a:r>
              <a:rPr lang="en-US" altLang="zh-CN" i="1" dirty="0"/>
              <a:t>q</a:t>
            </a:r>
            <a:r>
              <a:rPr lang="zh-CN" altLang="en-US" dirty="0"/>
              <a:t>的真值不相同。</a:t>
            </a: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chemeClr val="hlink"/>
                </a:solidFill>
              </a:rPr>
              <a:t>不可兼析取的性质</a:t>
            </a:r>
          </a:p>
          <a:p>
            <a:pPr marL="0" indent="0">
              <a:spcBef>
                <a:spcPct val="5000"/>
              </a:spcBef>
              <a:buNone/>
              <a:defRPr/>
            </a:pPr>
            <a:r>
              <a:rPr lang="zh-CN" altLang="en-US" dirty="0"/>
              <a:t>设</a:t>
            </a:r>
            <a:r>
              <a:rPr lang="en-US" altLang="zh-CN" i="1" dirty="0"/>
              <a:t>p</a:t>
            </a:r>
            <a:r>
              <a:rPr lang="zh-CN" altLang="en-US" dirty="0"/>
              <a:t>、</a:t>
            </a:r>
            <a:r>
              <a:rPr lang="en-US" altLang="zh-CN" i="1" dirty="0"/>
              <a:t>q</a:t>
            </a:r>
            <a:r>
              <a:rPr lang="zh-CN" altLang="en-US" dirty="0"/>
              <a:t>、</a:t>
            </a:r>
            <a:r>
              <a:rPr lang="en-US" altLang="zh-CN" i="1" dirty="0"/>
              <a:t>r</a:t>
            </a:r>
            <a:r>
              <a:rPr lang="zh-CN" altLang="en-US" dirty="0"/>
              <a:t>为命题公式，则有</a:t>
            </a:r>
            <a:endParaRPr lang="en-US" altLang="zh-CN" dirty="0"/>
          </a:p>
          <a:p>
            <a:pPr marL="0" indent="0">
              <a:spcBef>
                <a:spcPct val="5000"/>
              </a:spcBef>
              <a:buNone/>
              <a:defRPr/>
            </a:pPr>
            <a:r>
              <a:rPr lang="en-US" altLang="zh-CN" b="0" dirty="0"/>
              <a:t>(1) </a:t>
            </a:r>
            <a:r>
              <a:rPr lang="en-US" altLang="zh-CN" i="1" dirty="0"/>
              <a:t>p</a:t>
            </a:r>
            <a:r>
              <a:rPr lang="zh-CN" altLang="en-US" b="0" dirty="0"/>
              <a:t>⊕</a:t>
            </a:r>
            <a:r>
              <a:rPr lang="en-US" altLang="zh-CN" i="1" dirty="0"/>
              <a:t>q </a:t>
            </a:r>
            <a:r>
              <a:rPr lang="en-US" altLang="zh-CN" dirty="0">
                <a:solidFill>
                  <a:schemeClr val="bg2"/>
                </a:solidFill>
                <a:sym typeface="Symbol" charset="2"/>
              </a:rPr>
              <a:t></a:t>
            </a:r>
            <a:r>
              <a:rPr lang="en-US" altLang="zh-CN" i="1" dirty="0">
                <a:solidFill>
                  <a:schemeClr val="bg2"/>
                </a:solidFill>
                <a:sym typeface="Symbol" charset="2"/>
              </a:rPr>
              <a:t> q</a:t>
            </a:r>
            <a:r>
              <a:rPr lang="zh-CN" altLang="en-US" b="0" dirty="0"/>
              <a:t>⊕</a:t>
            </a:r>
            <a:r>
              <a:rPr lang="en-US" altLang="zh-CN" i="1" dirty="0">
                <a:solidFill>
                  <a:schemeClr val="bg2"/>
                </a:solidFill>
                <a:sym typeface="Symbol" charset="2"/>
              </a:rPr>
              <a:t> p</a:t>
            </a:r>
          </a:p>
          <a:p>
            <a:pPr marL="0" indent="0">
              <a:spcBef>
                <a:spcPct val="5000"/>
              </a:spcBef>
              <a:buNone/>
              <a:defRPr/>
            </a:pPr>
            <a:r>
              <a:rPr lang="en-US" altLang="zh-CN" b="0" dirty="0"/>
              <a:t>(2) (</a:t>
            </a:r>
            <a:r>
              <a:rPr lang="en-US" altLang="zh-CN" i="1" dirty="0"/>
              <a:t>p</a:t>
            </a:r>
            <a:r>
              <a:rPr lang="zh-CN" altLang="en-US" b="0" dirty="0"/>
              <a:t>⊕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  <a:r>
              <a:rPr lang="zh-CN" altLang="en-US" b="0" dirty="0"/>
              <a:t>⊕</a:t>
            </a:r>
            <a:r>
              <a:rPr lang="en-US" altLang="zh-CN" i="1" dirty="0"/>
              <a:t>r </a:t>
            </a:r>
            <a:r>
              <a:rPr lang="en-US" altLang="zh-CN" dirty="0">
                <a:solidFill>
                  <a:schemeClr val="bg2"/>
                </a:solidFill>
                <a:sym typeface="Symbol" charset="2"/>
              </a:rPr>
              <a:t></a:t>
            </a:r>
            <a:r>
              <a:rPr lang="en-US" altLang="zh-CN" i="1" dirty="0">
                <a:solidFill>
                  <a:schemeClr val="bg2"/>
                </a:solidFill>
                <a:sym typeface="Symbol" charset="2"/>
              </a:rPr>
              <a:t> </a:t>
            </a:r>
            <a:r>
              <a:rPr lang="en-US" altLang="zh-CN" i="1" dirty="0"/>
              <a:t>p</a:t>
            </a:r>
            <a:r>
              <a:rPr lang="zh-CN" altLang="en-US" b="0" dirty="0"/>
              <a:t>⊕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zh-CN" altLang="en-US" b="0" dirty="0"/>
              <a:t>⊕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endParaRPr lang="en-US" altLang="zh-CN" i="1" dirty="0"/>
          </a:p>
          <a:p>
            <a:pPr marL="0" indent="0">
              <a:spcBef>
                <a:spcPct val="5000"/>
              </a:spcBef>
              <a:buNone/>
              <a:defRPr/>
            </a:pPr>
            <a:r>
              <a:rPr lang="en-US" altLang="zh-CN" b="0" dirty="0"/>
              <a:t>(3) </a:t>
            </a:r>
            <a:r>
              <a:rPr lang="en-US" altLang="zh-CN" i="1" dirty="0"/>
              <a:t>p</a:t>
            </a:r>
            <a:r>
              <a:rPr lang="en-US" altLang="zh-CN" b="0" dirty="0">
                <a:sym typeface="Symbol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zh-CN" altLang="en-US" b="0" dirty="0"/>
              <a:t>⊕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>
                <a:solidFill>
                  <a:schemeClr val="bg2"/>
                </a:solidFill>
                <a:sym typeface="Symbol" charset="2"/>
              </a:rPr>
              <a:t></a:t>
            </a:r>
            <a:r>
              <a:rPr lang="en-US" altLang="zh-CN" i="1" dirty="0">
                <a:solidFill>
                  <a:schemeClr val="bg2"/>
                </a:solidFill>
                <a:sym typeface="Symbol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  <a:sym typeface="Symbol" charset="2"/>
              </a:rPr>
              <a:t>(</a:t>
            </a:r>
            <a:r>
              <a:rPr lang="en-US" altLang="zh-CN" i="1" dirty="0" err="1"/>
              <a:t>p</a:t>
            </a:r>
            <a:r>
              <a:rPr lang="en-US" altLang="zh-CN" b="0" dirty="0" err="1">
                <a:sym typeface="Symbol" charset="2"/>
              </a:rPr>
              <a:t>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zh-CN" altLang="en-US" b="0" dirty="0"/>
              <a:t>⊕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b="0" dirty="0" err="1">
                <a:sym typeface="Symbol" charset="2"/>
              </a:rPr>
              <a:t></a:t>
            </a:r>
            <a:r>
              <a:rPr lang="en-US" altLang="zh-CN" i="1" dirty="0" err="1"/>
              <a:t>r</a:t>
            </a:r>
            <a:r>
              <a:rPr lang="en-US" altLang="zh-CN" dirty="0"/>
              <a:t>)</a:t>
            </a:r>
          </a:p>
          <a:p>
            <a:pPr marL="0" indent="0">
              <a:spcBef>
                <a:spcPct val="5000"/>
              </a:spcBef>
              <a:buNone/>
              <a:defRPr/>
            </a:pPr>
            <a:r>
              <a:rPr lang="en-US" altLang="zh-CN" b="0" dirty="0"/>
              <a:t>(4) </a:t>
            </a:r>
            <a:r>
              <a:rPr lang="en-US" altLang="zh-CN" i="1" dirty="0"/>
              <a:t>p</a:t>
            </a:r>
            <a:r>
              <a:rPr lang="zh-CN" altLang="en-US" b="0" dirty="0"/>
              <a:t>⊕</a:t>
            </a:r>
            <a:r>
              <a:rPr lang="en-US" altLang="zh-CN" i="1" dirty="0"/>
              <a:t> q </a:t>
            </a:r>
            <a:r>
              <a:rPr lang="en-US" altLang="zh-CN" dirty="0">
                <a:solidFill>
                  <a:schemeClr val="bg2"/>
                </a:solidFill>
                <a:sym typeface="Symbol" charset="2"/>
              </a:rPr>
              <a:t></a:t>
            </a:r>
            <a:r>
              <a:rPr lang="en-US" altLang="zh-CN" i="1" dirty="0">
                <a:solidFill>
                  <a:schemeClr val="bg2"/>
                </a:solidFill>
                <a:sym typeface="Symbol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  <a:sym typeface="Symbol" charset="2"/>
              </a:rPr>
              <a:t>(</a:t>
            </a:r>
            <a:r>
              <a:rPr lang="en-US" altLang="zh-CN" i="1" dirty="0"/>
              <a:t>p</a:t>
            </a:r>
            <a:r>
              <a:rPr lang="en-US" altLang="zh-CN" b="0" dirty="0">
                <a:sym typeface="Symbol" charset="2"/>
              </a:rPr>
              <a:t></a:t>
            </a:r>
            <a:r>
              <a:rPr lang="en-US" altLang="zh-CN" dirty="0">
                <a:sym typeface="Symbol" charset="2"/>
              </a:rPr>
              <a:t></a:t>
            </a:r>
            <a:r>
              <a:rPr lang="en-US" altLang="zh-CN" i="1" dirty="0">
                <a:sym typeface="Symbol" charset="2"/>
              </a:rPr>
              <a:t>q</a:t>
            </a:r>
            <a:r>
              <a:rPr lang="en-US" altLang="zh-CN" dirty="0">
                <a:sym typeface="Symbol" charset="2"/>
              </a:rPr>
              <a:t>) </a:t>
            </a:r>
            <a:r>
              <a:rPr lang="en-US" altLang="zh-CN" b="0" dirty="0">
                <a:sym typeface="Symbol" charset="2"/>
              </a:rPr>
              <a:t> </a:t>
            </a:r>
            <a:r>
              <a:rPr lang="en-US" altLang="zh-CN" dirty="0">
                <a:sym typeface="Symbol" charset="2"/>
              </a:rPr>
              <a:t>(</a:t>
            </a:r>
            <a:r>
              <a:rPr lang="en-US" altLang="zh-CN" i="1" dirty="0" err="1"/>
              <a:t>p</a:t>
            </a:r>
            <a:r>
              <a:rPr lang="en-US" altLang="zh-CN" b="0" dirty="0" err="1">
                <a:sym typeface="Symbol" charset="2"/>
              </a:rPr>
              <a:t></a:t>
            </a:r>
            <a:r>
              <a:rPr lang="en-US" altLang="zh-CN" i="1" dirty="0" err="1">
                <a:sym typeface="Symbol" charset="2"/>
              </a:rPr>
              <a:t>q</a:t>
            </a:r>
            <a:r>
              <a:rPr lang="en-US" altLang="zh-CN" dirty="0">
                <a:sym typeface="Symbol" charset="2"/>
              </a:rPr>
              <a:t>)</a:t>
            </a:r>
          </a:p>
          <a:p>
            <a:pPr marL="0" indent="0">
              <a:spcBef>
                <a:spcPct val="5000"/>
              </a:spcBef>
              <a:buNone/>
              <a:defRPr/>
            </a:pPr>
            <a:r>
              <a:rPr lang="en-US" altLang="zh-CN" b="0" dirty="0">
                <a:sym typeface="Symbol" charset="2"/>
              </a:rPr>
              <a:t>(5) </a:t>
            </a:r>
            <a:r>
              <a:rPr lang="en-US" altLang="zh-CN" i="1" dirty="0"/>
              <a:t>p</a:t>
            </a:r>
            <a:r>
              <a:rPr lang="zh-CN" altLang="en-US" b="0" dirty="0"/>
              <a:t> ⊕</a:t>
            </a:r>
            <a:r>
              <a:rPr lang="en-US" altLang="zh-CN" i="1" dirty="0"/>
              <a:t>q </a:t>
            </a:r>
            <a:r>
              <a:rPr lang="en-US" altLang="zh-CN" dirty="0">
                <a:solidFill>
                  <a:schemeClr val="bg2"/>
                </a:solidFill>
                <a:sym typeface="Symbol" charset="2"/>
              </a:rPr>
              <a:t> </a:t>
            </a:r>
            <a:r>
              <a:rPr lang="en-US" altLang="zh-CN" dirty="0">
                <a:sym typeface="Symbol" charset="2"/>
              </a:rPr>
              <a:t>(</a:t>
            </a:r>
            <a:r>
              <a:rPr lang="en-US" altLang="zh-CN" i="1" dirty="0">
                <a:sym typeface="Symbol" charset="2"/>
              </a:rPr>
              <a:t>p</a:t>
            </a:r>
            <a:r>
              <a:rPr lang="zh-CN" altLang="en-US" dirty="0">
                <a:solidFill>
                  <a:schemeClr val="bg2"/>
                </a:solidFill>
                <a:sym typeface="Symbol" charset="2"/>
              </a:rPr>
              <a:t>↔</a:t>
            </a:r>
            <a:r>
              <a:rPr lang="en-US" altLang="zh-CN" i="1" dirty="0">
                <a:sym typeface="Symbol" charset="2"/>
              </a:rPr>
              <a:t>q</a:t>
            </a:r>
            <a:r>
              <a:rPr lang="en-US" altLang="zh-CN" dirty="0">
                <a:sym typeface="Symbol" charset="2"/>
              </a:rPr>
              <a:t>)</a:t>
            </a:r>
          </a:p>
          <a:p>
            <a:pPr marL="0" indent="0">
              <a:spcBef>
                <a:spcPct val="5000"/>
              </a:spcBef>
              <a:buNone/>
              <a:defRPr/>
            </a:pPr>
            <a:r>
              <a:rPr lang="en-US" altLang="zh-CN" b="0" dirty="0">
                <a:sym typeface="Symbol" charset="2"/>
              </a:rPr>
              <a:t>(6) </a:t>
            </a:r>
            <a:r>
              <a:rPr lang="en-US" altLang="zh-CN" i="1" dirty="0"/>
              <a:t>p</a:t>
            </a:r>
            <a:r>
              <a:rPr lang="zh-CN" altLang="en-US" b="0" dirty="0"/>
              <a:t>⊕</a:t>
            </a:r>
            <a:r>
              <a:rPr lang="en-US" altLang="zh-CN" i="1" dirty="0"/>
              <a:t>p </a:t>
            </a:r>
            <a:r>
              <a:rPr lang="en-US" altLang="zh-CN" dirty="0">
                <a:solidFill>
                  <a:schemeClr val="bg2"/>
                </a:solidFill>
                <a:sym typeface="Symbol" charset="2"/>
              </a:rPr>
              <a:t> </a:t>
            </a:r>
            <a:r>
              <a:rPr lang="en-US" altLang="zh-CN" i="1" dirty="0">
                <a:solidFill>
                  <a:schemeClr val="bg2"/>
                </a:solidFill>
                <a:sym typeface="Symbol" charset="2"/>
              </a:rPr>
              <a:t>F</a:t>
            </a:r>
            <a:r>
              <a:rPr lang="en-US" altLang="zh-CN" dirty="0">
                <a:solidFill>
                  <a:schemeClr val="bg2"/>
                </a:solidFill>
                <a:sym typeface="Symbol" charset="2"/>
              </a:rPr>
              <a:t>, </a:t>
            </a:r>
            <a:r>
              <a:rPr lang="en-US" altLang="zh-CN" i="1" dirty="0">
                <a:sym typeface="Symbol" charset="2"/>
              </a:rPr>
              <a:t>F</a:t>
            </a:r>
            <a:r>
              <a:rPr lang="zh-CN" altLang="en-US" b="0" dirty="0"/>
              <a:t>⊕</a:t>
            </a:r>
            <a:r>
              <a:rPr lang="en-US" altLang="zh-CN" i="1" dirty="0"/>
              <a:t>p </a:t>
            </a:r>
            <a:r>
              <a:rPr lang="en-US" altLang="zh-CN" dirty="0">
                <a:solidFill>
                  <a:schemeClr val="bg2"/>
                </a:solidFill>
                <a:sym typeface="Symbol" charset="2"/>
              </a:rPr>
              <a:t> </a:t>
            </a:r>
            <a:r>
              <a:rPr lang="en-US" altLang="zh-CN" i="1" dirty="0">
                <a:solidFill>
                  <a:schemeClr val="bg2"/>
                </a:solidFill>
                <a:sym typeface="Symbol" charset="2"/>
              </a:rPr>
              <a:t>p, </a:t>
            </a:r>
            <a:r>
              <a:rPr lang="en-US" altLang="zh-CN" i="1" dirty="0">
                <a:sym typeface="Symbol" charset="2"/>
              </a:rPr>
              <a:t>T</a:t>
            </a:r>
            <a:r>
              <a:rPr lang="zh-CN" altLang="en-US" b="0" dirty="0"/>
              <a:t>⊕</a:t>
            </a:r>
            <a:r>
              <a:rPr lang="en-US" altLang="zh-CN" i="1" dirty="0"/>
              <a:t> p </a:t>
            </a:r>
            <a:r>
              <a:rPr lang="en-US" altLang="zh-CN" dirty="0">
                <a:solidFill>
                  <a:schemeClr val="bg2"/>
                </a:solidFill>
                <a:sym typeface="Symbol" charset="2"/>
              </a:rPr>
              <a:t> </a:t>
            </a:r>
            <a:r>
              <a:rPr lang="en-US" altLang="zh-CN" dirty="0">
                <a:sym typeface="Symbol" charset="2"/>
              </a:rPr>
              <a:t></a:t>
            </a:r>
            <a:r>
              <a:rPr lang="en-US" altLang="zh-CN" i="1" dirty="0">
                <a:solidFill>
                  <a:schemeClr val="bg2"/>
                </a:solidFill>
                <a:sym typeface="Symbol" charset="2"/>
              </a:rPr>
              <a:t>p</a:t>
            </a:r>
            <a:endParaRPr lang="zh-CN" altLang="en-US" b="0" dirty="0"/>
          </a:p>
        </p:txBody>
      </p:sp>
      <p:graphicFrame>
        <p:nvGraphicFramePr>
          <p:cNvPr id="4" name="Group 153">
            <a:extLst>
              <a:ext uri="{FF2B5EF4-FFF2-40B4-BE49-F238E27FC236}">
                <a16:creationId xmlns:a16="http://schemas.microsoft.com/office/drawing/2014/main" id="{2A4AC24C-4AEC-1B40-936A-AAB3495F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68061"/>
              </p:ext>
            </p:extLst>
          </p:nvPr>
        </p:nvGraphicFramePr>
        <p:xfrm>
          <a:off x="6168208" y="2620584"/>
          <a:ext cx="2286475" cy="2508935"/>
        </p:xfrm>
        <a:graphic>
          <a:graphicData uri="http://schemas.openxmlformats.org/drawingml/2006/table">
            <a:tbl>
              <a:tblPr/>
              <a:tblGrid>
                <a:gridCol w="594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68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q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  <a:sym typeface="Symbol" charset="2"/>
                        </a:rPr>
                        <a:t>p</a:t>
                      </a:r>
                      <a:r>
                        <a:rPr lang="zh-CN" altLang="en-US" sz="2400" b="0" dirty="0"/>
                        <a:t>⊕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  <a:sym typeface="Symbol" charset="2"/>
                        </a:rPr>
                        <a:t> q</a:t>
                      </a:r>
                      <a:endParaRPr kumimoji="1" lang="zh-CN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黑体" charset="-122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54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054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054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41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2238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16B1C-2E67-4545-B19A-30D854CA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一</a:t>
            </a:r>
            <a:r>
              <a:rPr lang="en-US" altLang="zh-CN" dirty="0">
                <a:latin typeface="黑体" panose="02010609060101010101" pitchFamily="49" charset="-122"/>
              </a:rPr>
              <a:t>.</a:t>
            </a:r>
            <a:r>
              <a:rPr lang="zh-CN" altLang="en-US" dirty="0">
                <a:latin typeface="黑体" panose="02010609060101010101" pitchFamily="49" charset="-122"/>
              </a:rPr>
              <a:t>不可兼析取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88B95-6228-D148-BD73-8C8457B66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kumimoji="1" lang="zh-CN" altLang="en-US" dirty="0">
                <a:solidFill>
                  <a:srgbClr val="000099"/>
                </a:solidFill>
              </a:rPr>
              <a:t>定理</a:t>
            </a:r>
            <a:r>
              <a:rPr kumimoji="1" lang="zh-CN" altLang="en-US" dirty="0"/>
              <a:t>    设</a:t>
            </a:r>
            <a:r>
              <a:rPr kumimoji="1" lang="en-US" altLang="zh-CN" i="1" dirty="0"/>
              <a:t>p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q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r</a:t>
            </a:r>
            <a:r>
              <a:rPr kumimoji="1" lang="zh-CN" altLang="en-US" dirty="0"/>
              <a:t>为命题公式，如果 </a:t>
            </a:r>
            <a:r>
              <a:rPr kumimoji="1" lang="en-US" altLang="zh-CN" i="1" dirty="0"/>
              <a:t>p</a:t>
            </a:r>
            <a:r>
              <a:rPr lang="zh-CN" altLang="en-US" b="0" dirty="0"/>
              <a:t>⊕</a:t>
            </a:r>
            <a:r>
              <a:rPr kumimoji="1" lang="en-US" altLang="zh-CN" i="1" dirty="0"/>
              <a:t>q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chemeClr val="bg2"/>
                </a:solidFill>
                <a:sym typeface="Symbol" pitchFamily="2" charset="2"/>
              </a:rPr>
              <a:t>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r</a:t>
            </a:r>
            <a:r>
              <a:rPr kumimoji="1" lang="en-US" altLang="zh-CN" dirty="0"/>
              <a:t>,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None/>
            </a:pPr>
            <a:r>
              <a:rPr kumimoji="1" lang="en-US" altLang="zh-CN" i="1" dirty="0">
                <a:solidFill>
                  <a:srgbClr val="000000"/>
                </a:solidFill>
              </a:rPr>
              <a:t>    </a:t>
            </a:r>
            <a:r>
              <a:rPr kumimoji="1" lang="zh-CN" altLang="en-US" dirty="0">
                <a:solidFill>
                  <a:srgbClr val="000000"/>
                </a:solidFill>
                <a:latin typeface="黑体" panose="02010609060101010101" pitchFamily="49" charset="-122"/>
              </a:rPr>
              <a:t>那么</a:t>
            </a:r>
            <a:r>
              <a:rPr kumimoji="1" lang="zh-CN" altLang="en-US" i="1" dirty="0">
                <a:solidFill>
                  <a:srgbClr val="000000"/>
                </a:solidFill>
              </a:rPr>
              <a:t>  </a:t>
            </a:r>
            <a:r>
              <a:rPr kumimoji="1" lang="en-US" altLang="zh-CN" i="1" dirty="0">
                <a:solidFill>
                  <a:srgbClr val="000000"/>
                </a:solidFill>
              </a:rPr>
              <a:t>p</a:t>
            </a:r>
            <a:r>
              <a:rPr lang="zh-CN" altLang="en-US" b="0" dirty="0"/>
              <a:t>⊕</a:t>
            </a:r>
            <a:r>
              <a:rPr kumimoji="1" lang="en-US" altLang="zh-CN" i="1" dirty="0">
                <a:solidFill>
                  <a:srgbClr val="000000"/>
                </a:solidFill>
              </a:rPr>
              <a:t>r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1C1C1C"/>
                </a:solidFill>
                <a:sym typeface="Symbol" pitchFamily="2" charset="2"/>
              </a:rPr>
              <a:t>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</a:rPr>
              <a:t>,  </a:t>
            </a:r>
            <a:r>
              <a:rPr kumimoji="1" lang="en-US" altLang="zh-CN" i="1" dirty="0">
                <a:solidFill>
                  <a:srgbClr val="000000"/>
                </a:solidFill>
              </a:rPr>
              <a:t>q</a:t>
            </a:r>
            <a:r>
              <a:rPr lang="zh-CN" altLang="en-US" b="0" dirty="0"/>
              <a:t>⊕</a:t>
            </a:r>
            <a:r>
              <a:rPr kumimoji="1" lang="en-US" altLang="zh-CN" i="1" dirty="0">
                <a:solidFill>
                  <a:srgbClr val="000000"/>
                </a:solidFill>
              </a:rPr>
              <a:t>r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1C1C1C"/>
                </a:solidFill>
                <a:sym typeface="Symbol" pitchFamily="2" charset="2"/>
              </a:rPr>
              <a:t>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</a:rPr>
              <a:t>, </a:t>
            </a:r>
            <a:r>
              <a:rPr kumimoji="1" lang="zh-CN" altLang="en-US" dirty="0">
                <a:solidFill>
                  <a:srgbClr val="000000"/>
                </a:solidFill>
              </a:rPr>
              <a:t>且 </a:t>
            </a:r>
            <a:r>
              <a:rPr kumimoji="1" lang="en-US" altLang="zh-CN" i="1" dirty="0">
                <a:solidFill>
                  <a:srgbClr val="000000"/>
                </a:solidFill>
              </a:rPr>
              <a:t>p</a:t>
            </a:r>
            <a:r>
              <a:rPr lang="zh-CN" altLang="en-US" b="0" dirty="0"/>
              <a:t>⊕</a:t>
            </a:r>
            <a:r>
              <a:rPr kumimoji="1" lang="en-US" altLang="zh-CN" i="1" dirty="0">
                <a:solidFill>
                  <a:srgbClr val="000000"/>
                </a:solidFill>
              </a:rPr>
              <a:t>q</a:t>
            </a:r>
            <a:r>
              <a:rPr lang="zh-CN" altLang="en-US" b="0" dirty="0"/>
              <a:t>⊕</a:t>
            </a:r>
            <a:r>
              <a:rPr kumimoji="1" lang="en-US" altLang="zh-CN" i="1" dirty="0">
                <a:solidFill>
                  <a:srgbClr val="000000"/>
                </a:solidFill>
              </a:rPr>
              <a:t>r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1C1C1C"/>
                </a:solidFill>
                <a:sym typeface="Symbol" pitchFamily="2" charset="2"/>
              </a:rPr>
              <a:t>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</a:rPr>
              <a:t>F</a:t>
            </a:r>
            <a:endParaRPr kumimoji="1" lang="en-US" altLang="zh-CN" b="0" dirty="0"/>
          </a:p>
          <a:p>
            <a:pPr>
              <a:lnSpc>
                <a:spcPct val="120000"/>
              </a:lnSpc>
              <a:spcBef>
                <a:spcPct val="5000"/>
              </a:spcBef>
              <a:buSzPct val="70000"/>
              <a:buNone/>
            </a:pPr>
            <a:r>
              <a:rPr kumimoji="1" lang="en-US" altLang="zh-CN" b="0" dirty="0"/>
              <a:t>  </a:t>
            </a:r>
            <a:r>
              <a:rPr kumimoji="1" lang="zh-CN" altLang="en-US" b="0" dirty="0">
                <a:solidFill>
                  <a:srgbClr val="FF0000"/>
                </a:solidFill>
              </a:rPr>
              <a:t>证明  </a:t>
            </a:r>
            <a:r>
              <a:rPr kumimoji="1" lang="zh-CN" altLang="en-US" b="0" dirty="0"/>
              <a:t>如果 </a:t>
            </a:r>
            <a:r>
              <a:rPr kumimoji="1" lang="en-US" altLang="zh-CN" i="1" dirty="0">
                <a:solidFill>
                  <a:srgbClr val="000000"/>
                </a:solidFill>
              </a:rPr>
              <a:t>p</a:t>
            </a:r>
            <a:r>
              <a:rPr lang="zh-CN" altLang="en-US" b="0" dirty="0"/>
              <a:t>⊕</a:t>
            </a:r>
            <a:r>
              <a:rPr kumimoji="1" lang="en-US" altLang="zh-CN" i="1" dirty="0">
                <a:solidFill>
                  <a:srgbClr val="000000"/>
                </a:solidFill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1C1C1C"/>
                </a:solidFill>
                <a:sym typeface="Symbol" pitchFamily="2" charset="2"/>
              </a:rPr>
              <a:t>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</a:rPr>
              <a:t>r</a:t>
            </a:r>
          </a:p>
          <a:p>
            <a:pPr>
              <a:lnSpc>
                <a:spcPct val="120000"/>
              </a:lnSpc>
              <a:spcBef>
                <a:spcPct val="5000"/>
              </a:spcBef>
              <a:buSzPct val="70000"/>
              <a:buNone/>
            </a:pPr>
            <a:r>
              <a:rPr kumimoji="1" lang="en-US" altLang="zh-CN" b="0" i="1" dirty="0">
                <a:solidFill>
                  <a:srgbClr val="000000"/>
                </a:solidFill>
              </a:rPr>
              <a:t>            </a:t>
            </a:r>
            <a:r>
              <a:rPr kumimoji="1" lang="zh-CN" altLang="en-US" b="0" dirty="0">
                <a:solidFill>
                  <a:srgbClr val="000000"/>
                </a:solidFill>
              </a:rPr>
              <a:t>则 </a:t>
            </a:r>
            <a:r>
              <a:rPr kumimoji="1" lang="en-US" altLang="zh-CN" i="1" dirty="0">
                <a:solidFill>
                  <a:srgbClr val="000000"/>
                </a:solidFill>
              </a:rPr>
              <a:t>p</a:t>
            </a:r>
            <a:r>
              <a:rPr lang="zh-CN" altLang="en-US" b="0" dirty="0"/>
              <a:t>⊕</a:t>
            </a:r>
            <a:r>
              <a:rPr kumimoji="1" lang="en-US" altLang="zh-CN" i="1" dirty="0">
                <a:solidFill>
                  <a:srgbClr val="000000"/>
                </a:solidFill>
              </a:rPr>
              <a:t>r </a:t>
            </a:r>
            <a:r>
              <a:rPr kumimoji="1" lang="en-US" altLang="zh-CN" dirty="0">
                <a:solidFill>
                  <a:srgbClr val="1C1C1C"/>
                </a:solidFill>
                <a:sym typeface="Symbol" pitchFamily="2" charset="2"/>
              </a:rPr>
              <a:t> </a:t>
            </a:r>
            <a:r>
              <a:rPr kumimoji="1" lang="en-US" altLang="zh-CN" i="1" dirty="0">
                <a:solidFill>
                  <a:srgbClr val="000000"/>
                </a:solidFill>
              </a:rPr>
              <a:t>p</a:t>
            </a:r>
            <a:r>
              <a:rPr lang="zh-CN" altLang="en-US" b="0" dirty="0"/>
              <a:t>⊕</a:t>
            </a:r>
            <a:r>
              <a:rPr kumimoji="1" lang="en-US" altLang="zh-CN" i="1" dirty="0">
                <a:solidFill>
                  <a:srgbClr val="000000"/>
                </a:solidFill>
              </a:rPr>
              <a:t>p</a:t>
            </a:r>
            <a:r>
              <a:rPr lang="zh-CN" altLang="en-US" b="0" dirty="0"/>
              <a:t>⊕</a:t>
            </a:r>
            <a:r>
              <a:rPr kumimoji="1" lang="en-US" altLang="zh-CN" i="1" dirty="0">
                <a:solidFill>
                  <a:srgbClr val="000000"/>
                </a:solidFill>
              </a:rPr>
              <a:t>q </a:t>
            </a:r>
            <a:r>
              <a:rPr kumimoji="1" lang="en-US" altLang="zh-CN" dirty="0">
                <a:solidFill>
                  <a:srgbClr val="1C1C1C"/>
                </a:solidFill>
                <a:sym typeface="Symbol" pitchFamily="2" charset="2"/>
              </a:rPr>
              <a:t> </a:t>
            </a:r>
            <a:r>
              <a:rPr kumimoji="1" lang="en-US" altLang="zh-CN" i="1" dirty="0">
                <a:solidFill>
                  <a:srgbClr val="000000"/>
                </a:solidFill>
                <a:sym typeface="Symbol" pitchFamily="2" charset="2"/>
              </a:rPr>
              <a:t>F</a:t>
            </a:r>
            <a:r>
              <a:rPr lang="zh-CN" altLang="en-US" b="0" dirty="0"/>
              <a:t> ⊕</a:t>
            </a:r>
            <a:r>
              <a:rPr kumimoji="1" lang="en-US" altLang="zh-CN" i="1" dirty="0">
                <a:solidFill>
                  <a:srgbClr val="000000"/>
                </a:solidFill>
              </a:rPr>
              <a:t>q </a:t>
            </a:r>
            <a:r>
              <a:rPr kumimoji="1" lang="en-US" altLang="zh-CN" dirty="0">
                <a:solidFill>
                  <a:srgbClr val="1C1C1C"/>
                </a:solidFill>
                <a:sym typeface="Symbol" pitchFamily="2" charset="2"/>
              </a:rPr>
              <a:t> </a:t>
            </a:r>
            <a:r>
              <a:rPr kumimoji="1" lang="en-US" altLang="zh-CN" i="1" dirty="0">
                <a:solidFill>
                  <a:srgbClr val="000000"/>
                </a:solidFill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20000"/>
              </a:lnSpc>
              <a:spcBef>
                <a:spcPct val="5000"/>
              </a:spcBef>
              <a:buSzPct val="70000"/>
              <a:buNone/>
            </a:pPr>
            <a:r>
              <a:rPr kumimoji="1" lang="en-US" altLang="zh-CN" b="0" dirty="0">
                <a:solidFill>
                  <a:srgbClr val="000000"/>
                </a:solidFill>
              </a:rPr>
              <a:t>                 </a:t>
            </a:r>
            <a:r>
              <a:rPr kumimoji="1" lang="en-US" altLang="zh-CN" i="1" dirty="0">
                <a:solidFill>
                  <a:srgbClr val="000000"/>
                </a:solidFill>
              </a:rPr>
              <a:t>q</a:t>
            </a:r>
            <a:r>
              <a:rPr lang="zh-CN" altLang="en-US" b="0" dirty="0"/>
              <a:t>⊕</a:t>
            </a:r>
            <a:r>
              <a:rPr kumimoji="1" lang="en-US" altLang="zh-CN" i="1" dirty="0">
                <a:solidFill>
                  <a:srgbClr val="000000"/>
                </a:solidFill>
              </a:rPr>
              <a:t>r </a:t>
            </a:r>
            <a:r>
              <a:rPr kumimoji="1" lang="en-US" altLang="zh-CN" dirty="0">
                <a:solidFill>
                  <a:srgbClr val="1C1C1C"/>
                </a:solidFill>
                <a:sym typeface="Symbol" pitchFamily="2" charset="2"/>
              </a:rPr>
              <a:t> </a:t>
            </a:r>
            <a:r>
              <a:rPr kumimoji="1" lang="en-US" altLang="zh-CN" i="1" dirty="0">
                <a:solidFill>
                  <a:srgbClr val="000000"/>
                </a:solidFill>
              </a:rPr>
              <a:t>q</a:t>
            </a:r>
            <a:r>
              <a:rPr kumimoji="1" lang="zh-CN" altLang="en-US" b="0" i="1" dirty="0">
                <a:solidFill>
                  <a:srgbClr val="000000"/>
                </a:solidFill>
              </a:rPr>
              <a:t> </a:t>
            </a:r>
            <a:r>
              <a:rPr lang="zh-CN" altLang="en-US" b="0" dirty="0"/>
              <a:t>⊕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</a:rPr>
              <a:t>p</a:t>
            </a:r>
            <a:r>
              <a:rPr lang="zh-CN" altLang="en-US" b="0" dirty="0"/>
              <a:t>⊕</a:t>
            </a:r>
            <a:r>
              <a:rPr kumimoji="1" lang="en-US" altLang="zh-CN" i="1" dirty="0">
                <a:solidFill>
                  <a:srgbClr val="000000"/>
                </a:solidFill>
              </a:rPr>
              <a:t>q </a:t>
            </a:r>
            <a:r>
              <a:rPr kumimoji="1" lang="en-US" altLang="zh-CN" dirty="0">
                <a:solidFill>
                  <a:srgbClr val="1C1C1C"/>
                </a:solidFill>
                <a:sym typeface="Symbol" pitchFamily="2" charset="2"/>
              </a:rPr>
              <a:t> </a:t>
            </a:r>
            <a:r>
              <a:rPr kumimoji="1" lang="en-US" altLang="zh-CN" i="1" dirty="0">
                <a:solidFill>
                  <a:srgbClr val="000000"/>
                </a:solidFill>
                <a:sym typeface="Symbol" pitchFamily="2" charset="2"/>
              </a:rPr>
              <a:t>F</a:t>
            </a:r>
            <a:r>
              <a:rPr lang="zh-CN" altLang="en-US" b="0" dirty="0"/>
              <a:t> ⊕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</a:rPr>
              <a:t>p </a:t>
            </a:r>
            <a:r>
              <a:rPr kumimoji="1" lang="en-US" altLang="zh-CN" dirty="0">
                <a:solidFill>
                  <a:srgbClr val="1C1C1C"/>
                </a:solidFill>
                <a:sym typeface="Symbol" pitchFamily="2" charset="2"/>
              </a:rPr>
              <a:t> </a:t>
            </a:r>
            <a:r>
              <a:rPr kumimoji="1" lang="en-US" altLang="zh-CN" i="1" dirty="0">
                <a:solidFill>
                  <a:srgbClr val="000000"/>
                </a:solidFill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20000"/>
              </a:lnSpc>
              <a:spcBef>
                <a:spcPct val="5000"/>
              </a:spcBef>
              <a:buSzPct val="70000"/>
              <a:buNone/>
            </a:pPr>
            <a:r>
              <a:rPr kumimoji="1" lang="en-US" altLang="zh-CN" b="0" dirty="0">
                <a:solidFill>
                  <a:srgbClr val="000000"/>
                </a:solidFill>
              </a:rPr>
              <a:t>                 </a:t>
            </a:r>
            <a:r>
              <a:rPr kumimoji="1" lang="en-US" altLang="zh-CN" i="1" dirty="0">
                <a:solidFill>
                  <a:srgbClr val="000000"/>
                </a:solidFill>
              </a:rPr>
              <a:t>p</a:t>
            </a:r>
            <a:r>
              <a:rPr lang="zh-CN" altLang="en-US" b="0" dirty="0"/>
              <a:t>⊕</a:t>
            </a:r>
            <a:r>
              <a:rPr kumimoji="1" lang="en-US" altLang="zh-CN" i="1" dirty="0">
                <a:solidFill>
                  <a:srgbClr val="000000"/>
                </a:solidFill>
              </a:rPr>
              <a:t>q</a:t>
            </a:r>
            <a:r>
              <a:rPr lang="zh-CN" altLang="en-US" b="0" dirty="0"/>
              <a:t>⊕ </a:t>
            </a:r>
            <a:r>
              <a:rPr kumimoji="1" lang="en-US" altLang="zh-CN" i="1" dirty="0">
                <a:solidFill>
                  <a:srgbClr val="000000"/>
                </a:solidFill>
              </a:rPr>
              <a:t>r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1C1C1C"/>
                </a:solidFill>
                <a:sym typeface="Symbol" pitchFamily="2" charset="2"/>
              </a:rPr>
              <a:t>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</a:rPr>
              <a:t>r</a:t>
            </a:r>
            <a:r>
              <a:rPr lang="zh-CN" altLang="en-US" b="0" dirty="0"/>
              <a:t>⊕</a:t>
            </a:r>
            <a:r>
              <a:rPr kumimoji="1" lang="en-US" altLang="zh-CN" i="1" dirty="0">
                <a:solidFill>
                  <a:srgbClr val="000000"/>
                </a:solidFill>
              </a:rPr>
              <a:t>r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1C1C1C"/>
                </a:solidFill>
                <a:sym typeface="Symbol" pitchFamily="2" charset="2"/>
              </a:rPr>
              <a:t>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</a:rPr>
              <a:t>F</a:t>
            </a:r>
            <a:endParaRPr kumimoji="1"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292922661"/>
      </p:ext>
    </p:extLst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0ED6CF61-4999-3943-AFCE-41CFA2100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</a:rPr>
              <a:t>二</a:t>
            </a:r>
            <a:r>
              <a:rPr lang="en-US" altLang="zh-CN" dirty="0">
                <a:latin typeface="黑体" panose="02010609060101010101" pitchFamily="49" charset="-122"/>
              </a:rPr>
              <a:t>.</a:t>
            </a:r>
            <a:r>
              <a:rPr lang="zh-CN" altLang="en-US" dirty="0">
                <a:latin typeface="黑体" panose="02010609060101010101" pitchFamily="49" charset="-122"/>
              </a:rPr>
              <a:t>条件否定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06C4D06E-4C1D-E14F-8D57-7BA7ECD5A0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1600" y="1420616"/>
            <a:ext cx="6098381" cy="810816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400" i="1" dirty="0"/>
              <a:t>p</a:t>
            </a: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</a:t>
            </a:r>
            <a:r>
              <a:rPr lang="zh-CN" altLang="en-US" sz="2400" dirty="0"/>
              <a:t>：其真值为</a:t>
            </a:r>
            <a:r>
              <a:rPr lang="en-US" altLang="zh-CN" sz="2400" dirty="0"/>
              <a:t>1</a:t>
            </a:r>
            <a:r>
              <a:rPr lang="zh-CN" altLang="en-US" sz="2400" dirty="0"/>
              <a:t>，当且仅当 </a:t>
            </a:r>
            <a:r>
              <a:rPr lang="en-US" altLang="zh-CN" sz="2400" i="1" dirty="0"/>
              <a:t>p </a:t>
            </a:r>
            <a:r>
              <a:rPr lang="zh-CN" altLang="en-US" sz="2400" dirty="0"/>
              <a:t>的真值为</a:t>
            </a:r>
            <a:r>
              <a:rPr lang="en-US" altLang="zh-CN" sz="2400" dirty="0"/>
              <a:t>1, </a:t>
            </a:r>
            <a:r>
              <a:rPr lang="en-US" altLang="zh-CN" sz="2400" i="1" dirty="0"/>
              <a:t>q</a:t>
            </a:r>
            <a:r>
              <a:rPr lang="zh-CN" altLang="en-US" sz="2400" dirty="0"/>
              <a:t>的真值为</a:t>
            </a:r>
            <a:r>
              <a:rPr lang="en-US" altLang="zh-CN" sz="2400" dirty="0"/>
              <a:t>0</a:t>
            </a:r>
            <a:r>
              <a:rPr lang="zh-CN" altLang="en-US" sz="2400" dirty="0"/>
              <a:t>，否则其真值为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</p:txBody>
      </p:sp>
      <p:graphicFrame>
        <p:nvGraphicFramePr>
          <p:cNvPr id="298050" name="Group 66">
            <a:extLst>
              <a:ext uri="{FF2B5EF4-FFF2-40B4-BE49-F238E27FC236}">
                <a16:creationId xmlns:a16="http://schemas.microsoft.com/office/drawing/2014/main" id="{7683A1D9-B3D2-8C4B-B53B-34E29CC9E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99929"/>
              </p:ext>
            </p:extLst>
          </p:nvPr>
        </p:nvGraphicFramePr>
        <p:xfrm>
          <a:off x="1116014" y="2400373"/>
          <a:ext cx="4391026" cy="2397976"/>
        </p:xfrm>
        <a:graphic>
          <a:graphicData uri="http://schemas.openxmlformats.org/drawingml/2006/table">
            <a:tbl>
              <a:tblPr/>
              <a:tblGrid>
                <a:gridCol w="1064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777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p</a:t>
                      </a:r>
                    </a:p>
                  </a:txBody>
                  <a:tcPr marL="68580" marR="68580" marT="34283" marB="3428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q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  <a:sym typeface="Symbol" charset="2"/>
                        </a:rPr>
                        <a:t>p      q</a:t>
                      </a:r>
                      <a:endParaRPr kumimoji="1" lang="zh-CN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黑体" charset="-122"/>
                        <a:sym typeface="Symbol" charset="2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731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83" marB="3428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731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83" marB="3428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731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83" marB="3428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635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83" marB="3428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组合 44">
            <a:extLst>
              <a:ext uri="{FF2B5EF4-FFF2-40B4-BE49-F238E27FC236}">
                <a16:creationId xmlns:a16="http://schemas.microsoft.com/office/drawing/2014/main" id="{2F153445-9E62-B14D-BD4C-E62B03D02976}"/>
              </a:ext>
            </a:extLst>
          </p:cNvPr>
          <p:cNvGrpSpPr>
            <a:grpSpLocks/>
          </p:cNvGrpSpPr>
          <p:nvPr/>
        </p:nvGrpSpPr>
        <p:grpSpPr bwMode="auto">
          <a:xfrm>
            <a:off x="711688" y="1359094"/>
            <a:ext cx="702469" cy="523386"/>
            <a:chOff x="-195768" y="2852937"/>
            <a:chExt cx="936104" cy="69804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5FE3B0E-F196-E043-A305-D6F11DC4A0AF}"/>
                </a:ext>
              </a:extLst>
            </p:cNvPr>
            <p:cNvSpPr/>
            <p:nvPr/>
          </p:nvSpPr>
          <p:spPr>
            <a:xfrm>
              <a:off x="-195768" y="3027613"/>
              <a:ext cx="936104" cy="52336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950" kern="0" dirty="0">
                  <a:solidFill>
                    <a:srgbClr val="000000"/>
                  </a:solidFill>
                  <a:latin typeface="Times New Roman"/>
                  <a:ea typeface="黑体"/>
                  <a:sym typeface="Symbol" pitchFamily="18" charset="2"/>
                </a:rPr>
                <a:t>→</a:t>
              </a: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3E28475-665F-7B45-AB61-AF541D8B431E}"/>
                </a:ext>
              </a:extLst>
            </p:cNvPr>
            <p:cNvSpPr/>
            <p:nvPr/>
          </p:nvSpPr>
          <p:spPr>
            <a:xfrm>
              <a:off x="99344" y="2852937"/>
              <a:ext cx="296697" cy="4925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b="0" i="1" kern="0" dirty="0">
                  <a:solidFill>
                    <a:srgbClr val="000000"/>
                  </a:solidFill>
                  <a:latin typeface="Times New Roman"/>
                  <a:ea typeface="黑体"/>
                  <a:sym typeface="Symbol" pitchFamily="18" charset="2"/>
                </a:rPr>
                <a:t>c</a:t>
              </a:r>
              <a:endParaRPr lang="zh-CN" altLang="en-US" b="0" i="1" dirty="0">
                <a:ea typeface="宋体" pitchFamily="2" charset="-122"/>
              </a:endParaRPr>
            </a:p>
          </p:txBody>
        </p:sp>
      </p:grpSp>
      <p:grpSp>
        <p:nvGrpSpPr>
          <p:cNvPr id="3" name="组合 46">
            <a:extLst>
              <a:ext uri="{FF2B5EF4-FFF2-40B4-BE49-F238E27FC236}">
                <a16:creationId xmlns:a16="http://schemas.microsoft.com/office/drawing/2014/main" id="{CE0DD9AD-F33B-0243-857D-56DA51EE0E97}"/>
              </a:ext>
            </a:extLst>
          </p:cNvPr>
          <p:cNvGrpSpPr>
            <a:grpSpLocks/>
          </p:cNvGrpSpPr>
          <p:nvPr/>
        </p:nvGrpSpPr>
        <p:grpSpPr bwMode="auto">
          <a:xfrm>
            <a:off x="4193382" y="2316584"/>
            <a:ext cx="702469" cy="523384"/>
            <a:chOff x="-195768" y="2852937"/>
            <a:chExt cx="936104" cy="69638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F0D624B-A7FB-CA4D-AA1D-2BD086A3BFFB}"/>
                </a:ext>
              </a:extLst>
            </p:cNvPr>
            <p:cNvSpPr/>
            <p:nvPr/>
          </p:nvSpPr>
          <p:spPr>
            <a:xfrm>
              <a:off x="-195768" y="3027196"/>
              <a:ext cx="936104" cy="5221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950" kern="0" dirty="0">
                  <a:solidFill>
                    <a:srgbClr val="000000"/>
                  </a:solidFill>
                  <a:latin typeface="Times New Roman"/>
                  <a:ea typeface="黑体"/>
                  <a:sym typeface="Symbol" pitchFamily="18" charset="2"/>
                </a:rPr>
                <a:t>→</a:t>
              </a: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B8CDDFD-5539-2145-BA0D-0DDAE55639FD}"/>
                </a:ext>
              </a:extLst>
            </p:cNvPr>
            <p:cNvSpPr/>
            <p:nvPr/>
          </p:nvSpPr>
          <p:spPr>
            <a:xfrm>
              <a:off x="99344" y="2852937"/>
              <a:ext cx="296697" cy="4914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b="0" i="1" kern="0" dirty="0">
                  <a:solidFill>
                    <a:srgbClr val="000000"/>
                  </a:solidFill>
                  <a:latin typeface="Times New Roman"/>
                  <a:ea typeface="黑体"/>
                  <a:sym typeface="Symbol" pitchFamily="18" charset="2"/>
                </a:rPr>
                <a:t>c</a:t>
              </a:r>
              <a:endParaRPr lang="zh-CN" altLang="en-US" b="0" i="1" dirty="0">
                <a:ea typeface="宋体" pitchFamily="2" charset="-122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B8769DB-4924-8F4B-B8A6-D8CC606C1FD3}"/>
              </a:ext>
            </a:extLst>
          </p:cNvPr>
          <p:cNvSpPr/>
          <p:nvPr/>
        </p:nvSpPr>
        <p:spPr>
          <a:xfrm>
            <a:off x="1547812" y="5103020"/>
            <a:ext cx="2538413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i="1" kern="0" dirty="0">
                <a:solidFill>
                  <a:srgbClr val="000000"/>
                </a:solidFill>
                <a:latin typeface="Times New Roman"/>
                <a:ea typeface="黑体"/>
              </a:rPr>
              <a:t>p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黑体"/>
              </a:rPr>
              <a:t>      </a:t>
            </a:r>
            <a:r>
              <a:rPr lang="en-US" altLang="zh-CN" sz="2400" i="1" kern="0" dirty="0">
                <a:solidFill>
                  <a:srgbClr val="000000"/>
                </a:solidFill>
                <a:latin typeface="Times New Roman"/>
                <a:ea typeface="黑体"/>
              </a:rPr>
              <a:t>q </a:t>
            </a:r>
            <a:r>
              <a:rPr lang="en-US" altLang="zh-CN" sz="2400" kern="0" dirty="0">
                <a:solidFill>
                  <a:srgbClr val="1C1C1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黑体"/>
                <a:sym typeface="Symbol" pitchFamily="18" charset="2"/>
              </a:rPr>
              <a:t>(</a:t>
            </a:r>
            <a:r>
              <a:rPr lang="en-US" altLang="zh-CN" sz="2400" i="1" kern="0" dirty="0" err="1">
                <a:solidFill>
                  <a:srgbClr val="000000"/>
                </a:solidFill>
                <a:latin typeface="Times New Roman"/>
                <a:ea typeface="黑体"/>
                <a:sym typeface="Symbol" pitchFamily="18" charset="2"/>
              </a:rPr>
              <a:t>p</a:t>
            </a:r>
            <a:r>
              <a:rPr lang="en-US" altLang="zh-CN" sz="2400" kern="0" dirty="0" err="1">
                <a:solidFill>
                  <a:srgbClr val="000000"/>
                </a:solidFill>
                <a:latin typeface="Times New Roman"/>
                <a:ea typeface="黑体"/>
                <a:sym typeface="Symbol" pitchFamily="18" charset="2"/>
              </a:rPr>
              <a:t>→</a:t>
            </a:r>
            <a:r>
              <a:rPr lang="en-US" altLang="zh-CN" sz="2400" i="1" kern="0" dirty="0" err="1">
                <a:solidFill>
                  <a:srgbClr val="000000"/>
                </a:solidFill>
                <a:latin typeface="Times New Roman"/>
                <a:ea typeface="黑体"/>
                <a:sym typeface="Symbol" pitchFamily="18" charset="2"/>
              </a:rPr>
              <a:t>q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黑体"/>
                <a:sym typeface="Symbol" pitchFamily="18" charset="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黑体"/>
              </a:rPr>
              <a:t> </a:t>
            </a:r>
            <a:endParaRPr lang="zh-CN" altLang="en-US" sz="2400" dirty="0">
              <a:ea typeface="宋体" pitchFamily="2" charset="-122"/>
            </a:endParaRPr>
          </a:p>
        </p:txBody>
      </p:sp>
      <p:grpSp>
        <p:nvGrpSpPr>
          <p:cNvPr id="4" name="组合 51">
            <a:extLst>
              <a:ext uri="{FF2B5EF4-FFF2-40B4-BE49-F238E27FC236}">
                <a16:creationId xmlns:a16="http://schemas.microsoft.com/office/drawing/2014/main" id="{C528704D-5D7D-934D-BF2C-49B6D020D7CB}"/>
              </a:ext>
            </a:extLst>
          </p:cNvPr>
          <p:cNvGrpSpPr>
            <a:grpSpLocks/>
          </p:cNvGrpSpPr>
          <p:nvPr/>
        </p:nvGrpSpPr>
        <p:grpSpPr bwMode="auto">
          <a:xfrm>
            <a:off x="1671732" y="5035155"/>
            <a:ext cx="702469" cy="523385"/>
            <a:chOff x="-195768" y="2852937"/>
            <a:chExt cx="936104" cy="69804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97A1AEC-B3F1-E54B-BB58-A0B49A998186}"/>
                </a:ext>
              </a:extLst>
            </p:cNvPr>
            <p:cNvSpPr/>
            <p:nvPr/>
          </p:nvSpPr>
          <p:spPr>
            <a:xfrm>
              <a:off x="-195768" y="3027612"/>
              <a:ext cx="936104" cy="52336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950" kern="0" dirty="0">
                  <a:solidFill>
                    <a:srgbClr val="000000"/>
                  </a:solidFill>
                  <a:latin typeface="Times New Roman"/>
                  <a:ea typeface="黑体"/>
                  <a:sym typeface="Symbol" pitchFamily="18" charset="2"/>
                </a:rPr>
                <a:t>→</a:t>
              </a: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CA9B0F3-BA20-E441-98EA-8E7F67DCCF67}"/>
                </a:ext>
              </a:extLst>
            </p:cNvPr>
            <p:cNvSpPr/>
            <p:nvPr/>
          </p:nvSpPr>
          <p:spPr>
            <a:xfrm>
              <a:off x="99344" y="2852937"/>
              <a:ext cx="296697" cy="4925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b="0" i="1" kern="0" dirty="0">
                  <a:solidFill>
                    <a:srgbClr val="000000"/>
                  </a:solidFill>
                  <a:latin typeface="Times New Roman"/>
                  <a:ea typeface="黑体"/>
                  <a:sym typeface="Symbol" pitchFamily="18" charset="2"/>
                </a:rPr>
                <a:t>c</a:t>
              </a:r>
              <a:endParaRPr lang="zh-CN" altLang="en-US" b="0" i="1" dirty="0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55902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C3E7D83-80BF-3B46-8253-ECC391594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三</a:t>
            </a:r>
            <a:r>
              <a:rPr lang="en-US" altLang="zh-CN">
                <a:latin typeface="黑体" panose="02010609060101010101" pitchFamily="49" charset="-122"/>
              </a:rPr>
              <a:t>.</a:t>
            </a:r>
            <a:r>
              <a:rPr lang="zh-CN" altLang="en-US">
                <a:latin typeface="黑体" panose="02010609060101010101" pitchFamily="49" charset="-122"/>
              </a:rPr>
              <a:t>与非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2F8F9476-8C40-A04B-9036-D7B8BF7CA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8163" y="1488281"/>
            <a:ext cx="7793037" cy="4237269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altLang="zh-CN" i="1" dirty="0" err="1"/>
              <a:t>p</a:t>
            </a:r>
            <a:r>
              <a:rPr lang="en-US" altLang="zh-CN" dirty="0" err="1"/>
              <a:t>↑</a:t>
            </a:r>
            <a:r>
              <a:rPr lang="en-US" altLang="zh-CN" i="1" dirty="0" err="1"/>
              <a:t>q</a:t>
            </a:r>
            <a:r>
              <a:rPr lang="zh-CN" altLang="en-US" dirty="0"/>
              <a:t>：其取值为</a:t>
            </a:r>
            <a:r>
              <a:rPr lang="en-US" altLang="zh-CN" dirty="0"/>
              <a:t>0</a:t>
            </a:r>
            <a:r>
              <a:rPr lang="zh-CN" altLang="en-US" dirty="0"/>
              <a:t>，当且仅当 </a:t>
            </a:r>
            <a:r>
              <a:rPr lang="en-US" altLang="zh-CN" i="1" dirty="0"/>
              <a:t>P </a:t>
            </a:r>
            <a:r>
              <a:rPr lang="zh-CN" altLang="en-US" dirty="0"/>
              <a:t>和 </a:t>
            </a:r>
            <a:r>
              <a:rPr lang="en-US" altLang="zh-CN" i="1" dirty="0"/>
              <a:t>Q </a:t>
            </a:r>
            <a:r>
              <a:rPr lang="zh-CN" altLang="en-US" dirty="0"/>
              <a:t>的真值都为</a:t>
            </a:r>
            <a:r>
              <a:rPr lang="en-US" altLang="zh-CN" dirty="0"/>
              <a:t>1</a:t>
            </a:r>
            <a:r>
              <a:rPr lang="zh-CN" altLang="en-US" dirty="0"/>
              <a:t>，否则</a:t>
            </a:r>
            <a:r>
              <a:rPr lang="en-US" altLang="zh-CN" i="1" dirty="0" err="1"/>
              <a:t>p</a:t>
            </a:r>
            <a:r>
              <a:rPr lang="en-US" altLang="zh-CN" dirty="0" err="1"/>
              <a:t>↑</a:t>
            </a:r>
            <a:r>
              <a:rPr lang="en-US" altLang="zh-CN" i="1" dirty="0" err="1"/>
              <a:t>q</a:t>
            </a:r>
            <a:r>
              <a:rPr lang="zh-CN" altLang="en-US" dirty="0"/>
              <a:t>的真值为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zh-CN" altLang="en-US" dirty="0">
                <a:solidFill>
                  <a:schemeClr val="hlink"/>
                </a:solidFill>
              </a:rPr>
              <a:t>性质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dirty="0"/>
              <a:t>(1) </a:t>
            </a:r>
            <a:r>
              <a:rPr lang="en-US" altLang="zh-CN" i="1" dirty="0" err="1"/>
              <a:t>p</a:t>
            </a:r>
            <a:r>
              <a:rPr lang="en-US" altLang="zh-CN" dirty="0" err="1"/>
              <a:t>↑</a:t>
            </a:r>
            <a:r>
              <a:rPr lang="en-US" altLang="zh-CN" i="1" dirty="0" err="1"/>
              <a:t>q</a:t>
            </a:r>
            <a:r>
              <a:rPr lang="en-US" altLang="zh-CN" i="1" dirty="0"/>
              <a:t> </a:t>
            </a:r>
            <a:r>
              <a:rPr lang="en-US" altLang="zh-CN" dirty="0">
                <a:sym typeface="Symbol" charset="2"/>
              </a:rPr>
              <a:t> (</a:t>
            </a:r>
            <a:r>
              <a:rPr lang="en-US" altLang="zh-CN" i="1" dirty="0" err="1">
                <a:sym typeface="Symbol" charset="2"/>
              </a:rPr>
              <a:t>p</a:t>
            </a:r>
            <a:r>
              <a:rPr lang="en-US" altLang="en-US" dirty="0" err="1">
                <a:sym typeface="Symbol" charset="2"/>
              </a:rPr>
              <a:t></a:t>
            </a:r>
            <a:r>
              <a:rPr lang="en-US" altLang="en-US" i="1" dirty="0" err="1">
                <a:sym typeface="Symbol" charset="2"/>
              </a:rPr>
              <a:t>q</a:t>
            </a:r>
            <a:r>
              <a:rPr lang="en-US" altLang="zh-CN" dirty="0">
                <a:sym typeface="Symbol" charset="2"/>
              </a:rPr>
              <a:t>)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dirty="0">
                <a:sym typeface="Symbol" charset="2"/>
              </a:rPr>
              <a:t>(2) </a:t>
            </a:r>
            <a:r>
              <a:rPr lang="en-US" altLang="zh-CN" i="1" dirty="0" err="1">
                <a:sym typeface="Symbol" charset="2"/>
              </a:rPr>
              <a:t>p</a:t>
            </a:r>
            <a:r>
              <a:rPr lang="en-US" altLang="zh-CN" dirty="0" err="1"/>
              <a:t>↑</a:t>
            </a:r>
            <a:r>
              <a:rPr lang="en-US" altLang="zh-CN" i="1" dirty="0" err="1"/>
              <a:t>p</a:t>
            </a:r>
            <a:r>
              <a:rPr lang="en-US" altLang="zh-CN" i="1" dirty="0"/>
              <a:t> </a:t>
            </a:r>
            <a:r>
              <a:rPr lang="en-US" altLang="zh-CN" dirty="0">
                <a:sym typeface="Symbol" charset="2"/>
              </a:rPr>
              <a:t> </a:t>
            </a:r>
            <a:r>
              <a:rPr lang="en-US" altLang="zh-CN" i="1" dirty="0">
                <a:sym typeface="Symbol" charset="2"/>
              </a:rPr>
              <a:t>p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dirty="0">
                <a:sym typeface="Symbol" charset="2"/>
              </a:rPr>
              <a:t>(3) (</a:t>
            </a:r>
            <a:r>
              <a:rPr lang="en-US" altLang="zh-CN" i="1" dirty="0" err="1">
                <a:sym typeface="Symbol" charset="2"/>
              </a:rPr>
              <a:t>p</a:t>
            </a:r>
            <a:r>
              <a:rPr lang="en-US" altLang="zh-CN" dirty="0" err="1"/>
              <a:t>↑</a:t>
            </a:r>
            <a:r>
              <a:rPr lang="en-US" altLang="zh-CN" i="1" dirty="0" err="1"/>
              <a:t>q</a:t>
            </a:r>
            <a:r>
              <a:rPr lang="en-US" altLang="zh-CN" dirty="0"/>
              <a:t>) ↑(</a:t>
            </a:r>
            <a:r>
              <a:rPr lang="en-US" altLang="zh-CN" i="1" dirty="0"/>
              <a:t>p</a:t>
            </a:r>
            <a:r>
              <a:rPr lang="en-US" altLang="zh-CN" dirty="0"/>
              <a:t> ↑</a:t>
            </a:r>
            <a:r>
              <a:rPr lang="en-US" altLang="zh-CN" i="1" dirty="0"/>
              <a:t>q</a:t>
            </a:r>
            <a:r>
              <a:rPr lang="en-US" altLang="zh-CN" dirty="0"/>
              <a:t>) </a:t>
            </a:r>
            <a:r>
              <a:rPr lang="en-US" altLang="zh-CN" dirty="0">
                <a:sym typeface="Symbol" charset="2"/>
              </a:rPr>
              <a:t></a:t>
            </a:r>
            <a:r>
              <a:rPr lang="en-US" altLang="zh-CN" i="1" dirty="0">
                <a:sym typeface="Symbol" charset="2"/>
              </a:rPr>
              <a:t>p </a:t>
            </a:r>
            <a:r>
              <a:rPr lang="en-US" altLang="en-US" dirty="0">
                <a:sym typeface="Symbol" charset="2"/>
              </a:rPr>
              <a:t> </a:t>
            </a:r>
            <a:r>
              <a:rPr lang="en-US" altLang="en-US" i="1" dirty="0">
                <a:sym typeface="Symbol" charset="2"/>
              </a:rPr>
              <a:t>q</a:t>
            </a:r>
            <a:endParaRPr lang="en-US" altLang="zh-CN" i="1" dirty="0">
              <a:sym typeface="Symbol" charset="2"/>
            </a:endParaRP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dirty="0">
                <a:sym typeface="Symbol" charset="2"/>
              </a:rPr>
              <a:t>(4) (</a:t>
            </a:r>
            <a:r>
              <a:rPr lang="en-US" altLang="zh-CN" i="1" dirty="0">
                <a:sym typeface="Symbol" charset="2"/>
              </a:rPr>
              <a:t>p</a:t>
            </a:r>
            <a:r>
              <a:rPr lang="en-US" altLang="zh-CN" dirty="0">
                <a:sym typeface="Symbol" charset="2"/>
              </a:rPr>
              <a:t> </a:t>
            </a:r>
            <a:r>
              <a:rPr lang="en-US" altLang="zh-CN" dirty="0"/>
              <a:t>↑</a:t>
            </a:r>
            <a:r>
              <a:rPr lang="en-US" altLang="zh-CN" i="1" dirty="0"/>
              <a:t>p</a:t>
            </a:r>
            <a:r>
              <a:rPr lang="en-US" altLang="zh-CN" dirty="0"/>
              <a:t>) ↑(</a:t>
            </a:r>
            <a:r>
              <a:rPr lang="en-US" altLang="zh-CN" i="1" dirty="0"/>
              <a:t>q</a:t>
            </a:r>
            <a:r>
              <a:rPr lang="en-US" altLang="zh-CN" dirty="0"/>
              <a:t> ↑</a:t>
            </a:r>
            <a:r>
              <a:rPr lang="en-US" altLang="zh-CN" i="1" dirty="0"/>
              <a:t>q</a:t>
            </a:r>
            <a:r>
              <a:rPr lang="en-US" altLang="zh-CN" dirty="0"/>
              <a:t>) </a:t>
            </a:r>
            <a:r>
              <a:rPr lang="en-US" altLang="zh-CN" dirty="0">
                <a:sym typeface="Symbol" charset="2"/>
              </a:rPr>
              <a:t></a:t>
            </a:r>
            <a:r>
              <a:rPr lang="en-US" altLang="zh-CN" i="1" dirty="0" err="1">
                <a:sym typeface="Symbol" charset="2"/>
              </a:rPr>
              <a:t>p</a:t>
            </a:r>
            <a:r>
              <a:rPr lang="en-US" altLang="zh-CN" dirty="0" err="1">
                <a:sym typeface="Symbol" charset="2"/>
              </a:rPr>
              <a:t></a:t>
            </a:r>
            <a:r>
              <a:rPr lang="en-US" altLang="zh-CN" i="1" dirty="0" err="1">
                <a:sym typeface="Symbol" charset="2"/>
              </a:rPr>
              <a:t>q</a:t>
            </a:r>
            <a:endParaRPr lang="en-US" altLang="zh-CN" i="1" dirty="0">
              <a:sym typeface="Symbol" charset="2"/>
            </a:endParaRPr>
          </a:p>
        </p:txBody>
      </p:sp>
      <p:graphicFrame>
        <p:nvGraphicFramePr>
          <p:cNvPr id="305239" name="Group 87">
            <a:extLst>
              <a:ext uri="{FF2B5EF4-FFF2-40B4-BE49-F238E27FC236}">
                <a16:creationId xmlns:a16="http://schemas.microsoft.com/office/drawing/2014/main" id="{017A0BF4-1073-3B4D-AB67-1A28A7F5F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13070"/>
              </p:ext>
            </p:extLst>
          </p:nvPr>
        </p:nvGraphicFramePr>
        <p:xfrm>
          <a:off x="5148262" y="2669037"/>
          <a:ext cx="2377953" cy="2438747"/>
        </p:xfrm>
        <a:graphic>
          <a:graphicData uri="http://schemas.openxmlformats.org/drawingml/2006/table">
            <a:tbl>
              <a:tblPr/>
              <a:tblGrid>
                <a:gridCol w="71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47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p</a:t>
                      </a:r>
                    </a:p>
                  </a:txBody>
                  <a:tcPr marL="68580" marR="68580" marT="34289" marB="342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q</a:t>
                      </a:r>
                    </a:p>
                  </a:txBody>
                  <a:tcPr marL="68580" marR="68580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↑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q</a:t>
                      </a:r>
                    </a:p>
                  </a:txBody>
                  <a:tcPr marL="68580" marR="68580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33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89" marB="342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033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89" marB="342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033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89" marB="342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75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89" marB="342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0838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FD599C06-5E5B-0442-AC2A-5B50CFD26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四</a:t>
            </a:r>
            <a:r>
              <a:rPr lang="en-US" altLang="zh-CN">
                <a:latin typeface="黑体" panose="02010609060101010101" pitchFamily="49" charset="-122"/>
              </a:rPr>
              <a:t>.</a:t>
            </a:r>
            <a:r>
              <a:rPr lang="zh-CN" altLang="en-US">
                <a:latin typeface="黑体" panose="02010609060101010101" pitchFamily="49" charset="-122"/>
              </a:rPr>
              <a:t>或非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DA98CF58-337B-6D49-804C-AA38F1603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8458" y="1488281"/>
            <a:ext cx="8309444" cy="4940653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altLang="zh-CN" i="1" dirty="0" err="1">
                <a:solidFill>
                  <a:schemeClr val="hlink"/>
                </a:solidFill>
              </a:rPr>
              <a:t>p</a:t>
            </a:r>
            <a:r>
              <a:rPr lang="en-US" altLang="zh-CN" dirty="0" err="1">
                <a:solidFill>
                  <a:schemeClr val="hlink"/>
                </a:solidFill>
              </a:rPr>
              <a:t>↓</a:t>
            </a:r>
            <a:r>
              <a:rPr lang="en-US" altLang="zh-CN" i="1" dirty="0" err="1">
                <a:solidFill>
                  <a:schemeClr val="hlink"/>
                </a:solidFill>
              </a:rPr>
              <a:t>q</a:t>
            </a:r>
            <a:r>
              <a:rPr lang="zh-CN" altLang="en-US" dirty="0"/>
              <a:t>：其真值为</a:t>
            </a:r>
            <a:r>
              <a:rPr lang="en-US" altLang="zh-CN" dirty="0"/>
              <a:t>1</a:t>
            </a:r>
            <a:r>
              <a:rPr lang="zh-CN" altLang="en-US" dirty="0"/>
              <a:t>，当且仅当 </a:t>
            </a:r>
            <a:r>
              <a:rPr lang="en-US" altLang="zh-CN" i="1" dirty="0"/>
              <a:t>p </a:t>
            </a:r>
            <a:r>
              <a:rPr lang="zh-CN" altLang="en-US" dirty="0"/>
              <a:t>和 </a:t>
            </a:r>
            <a:r>
              <a:rPr lang="en-US" altLang="zh-CN" i="1" dirty="0"/>
              <a:t>q </a:t>
            </a:r>
            <a:r>
              <a:rPr lang="zh-CN" altLang="en-US" dirty="0"/>
              <a:t>的真值都为</a:t>
            </a:r>
            <a:r>
              <a:rPr lang="en-US" altLang="zh-CN" dirty="0"/>
              <a:t>0</a:t>
            </a:r>
            <a:r>
              <a:rPr lang="zh-CN" altLang="en-US" dirty="0"/>
              <a:t>，否则其真值为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zh-CN" altLang="en-US" dirty="0">
                <a:solidFill>
                  <a:schemeClr val="hlink"/>
                </a:solidFill>
              </a:rPr>
              <a:t>性质：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dirty="0"/>
              <a:t>(1)  </a:t>
            </a:r>
            <a:r>
              <a:rPr lang="en-US" altLang="zh-CN" i="1" dirty="0" err="1"/>
              <a:t>p</a:t>
            </a:r>
            <a:r>
              <a:rPr lang="en-US" altLang="zh-CN" dirty="0" err="1"/>
              <a:t>↓</a:t>
            </a:r>
            <a:r>
              <a:rPr lang="en-US" altLang="zh-CN" i="1" dirty="0" err="1"/>
              <a:t>q</a:t>
            </a:r>
            <a:r>
              <a:rPr lang="en-US" altLang="zh-CN" dirty="0"/>
              <a:t>  </a:t>
            </a:r>
            <a:r>
              <a:rPr lang="en-US" altLang="zh-CN" dirty="0">
                <a:sym typeface="Symbol" charset="2"/>
              </a:rPr>
              <a:t> (</a:t>
            </a:r>
            <a:r>
              <a:rPr lang="en-US" altLang="zh-CN" i="1" dirty="0" err="1">
                <a:sym typeface="Symbol" charset="2"/>
              </a:rPr>
              <a:t>p</a:t>
            </a:r>
            <a:r>
              <a:rPr lang="en-US" altLang="zh-CN" dirty="0" err="1">
                <a:sym typeface="Symbol" charset="2"/>
              </a:rPr>
              <a:t></a:t>
            </a:r>
            <a:r>
              <a:rPr lang="en-US" altLang="zh-CN" i="1" dirty="0" err="1">
                <a:sym typeface="Symbol" charset="2"/>
              </a:rPr>
              <a:t>q</a:t>
            </a:r>
            <a:r>
              <a:rPr lang="en-US" altLang="zh-CN" dirty="0">
                <a:sym typeface="Symbol" charset="2"/>
              </a:rPr>
              <a:t>)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dirty="0">
                <a:sym typeface="Symbol" charset="2"/>
              </a:rPr>
              <a:t>(2)  </a:t>
            </a:r>
            <a:r>
              <a:rPr lang="en-US" altLang="zh-CN" i="1" dirty="0" err="1">
                <a:sym typeface="Symbol" charset="2"/>
              </a:rPr>
              <a:t>p</a:t>
            </a:r>
            <a:r>
              <a:rPr lang="en-US" altLang="zh-CN" dirty="0" err="1"/>
              <a:t>↓</a:t>
            </a:r>
            <a:r>
              <a:rPr lang="en-US" altLang="zh-CN" i="1" dirty="0" err="1"/>
              <a:t>p</a:t>
            </a:r>
            <a:r>
              <a:rPr lang="en-US" altLang="zh-CN" i="1" dirty="0"/>
              <a:t> </a:t>
            </a:r>
            <a:r>
              <a:rPr lang="en-US" altLang="zh-CN" dirty="0">
                <a:sym typeface="Symbol" charset="2"/>
              </a:rPr>
              <a:t> </a:t>
            </a:r>
            <a:r>
              <a:rPr lang="en-US" altLang="zh-CN" i="1" dirty="0">
                <a:sym typeface="Symbol" charset="2"/>
              </a:rPr>
              <a:t>p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dirty="0">
                <a:sym typeface="Symbol" charset="2"/>
              </a:rPr>
              <a:t>(3) (</a:t>
            </a:r>
            <a:r>
              <a:rPr lang="en-US" altLang="zh-CN" i="1" dirty="0" err="1">
                <a:sym typeface="Symbol" charset="2"/>
              </a:rPr>
              <a:t>p</a:t>
            </a:r>
            <a:r>
              <a:rPr lang="en-US" altLang="zh-CN" dirty="0" err="1"/>
              <a:t>↓</a:t>
            </a:r>
            <a:r>
              <a:rPr lang="en-US" altLang="zh-CN" i="1" dirty="0" err="1"/>
              <a:t>q</a:t>
            </a:r>
            <a:r>
              <a:rPr lang="en-US" altLang="zh-CN" dirty="0"/>
              <a:t>) ↓(</a:t>
            </a:r>
            <a:r>
              <a:rPr lang="en-US" altLang="zh-CN" i="1" dirty="0" err="1"/>
              <a:t>p</a:t>
            </a:r>
            <a:r>
              <a:rPr lang="en-US" altLang="zh-CN" dirty="0" err="1"/>
              <a:t>↓</a:t>
            </a:r>
            <a:r>
              <a:rPr lang="en-US" altLang="zh-CN" i="1" dirty="0" err="1"/>
              <a:t>q</a:t>
            </a:r>
            <a:r>
              <a:rPr lang="en-US" altLang="zh-CN" dirty="0"/>
              <a:t>) </a:t>
            </a:r>
            <a:r>
              <a:rPr lang="en-US" altLang="zh-CN" dirty="0">
                <a:sym typeface="Symbol" charset="2"/>
              </a:rPr>
              <a:t></a:t>
            </a:r>
            <a:r>
              <a:rPr lang="en-US" altLang="zh-CN" i="1" dirty="0" err="1">
                <a:sym typeface="Symbol" charset="2"/>
              </a:rPr>
              <a:t>p</a:t>
            </a:r>
            <a:r>
              <a:rPr lang="en-US" altLang="zh-CN" dirty="0" err="1">
                <a:sym typeface="Symbol" charset="2"/>
              </a:rPr>
              <a:t></a:t>
            </a:r>
            <a:r>
              <a:rPr lang="en-US" altLang="zh-CN" i="1" dirty="0" err="1">
                <a:sym typeface="Symbol" charset="2"/>
              </a:rPr>
              <a:t>q</a:t>
            </a:r>
            <a:endParaRPr lang="en-US" altLang="zh-CN" i="1" dirty="0">
              <a:sym typeface="Symbol" charset="2"/>
            </a:endParaRP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dirty="0">
                <a:sym typeface="Symbol" charset="2"/>
              </a:rPr>
              <a:t>(4) (</a:t>
            </a:r>
            <a:r>
              <a:rPr lang="en-US" altLang="zh-CN" i="1" dirty="0" err="1">
                <a:sym typeface="Symbol" charset="2"/>
              </a:rPr>
              <a:t>p</a:t>
            </a:r>
            <a:r>
              <a:rPr lang="en-US" altLang="zh-CN" dirty="0" err="1"/>
              <a:t>↓</a:t>
            </a:r>
            <a:r>
              <a:rPr lang="en-US" altLang="zh-CN" i="1" dirty="0" err="1"/>
              <a:t>p</a:t>
            </a:r>
            <a:r>
              <a:rPr lang="en-US" altLang="zh-CN" dirty="0"/>
              <a:t>) ↓(</a:t>
            </a:r>
            <a:r>
              <a:rPr lang="en-US" altLang="zh-CN" i="1" dirty="0" err="1"/>
              <a:t>q</a:t>
            </a:r>
            <a:r>
              <a:rPr lang="en-US" altLang="zh-CN" dirty="0" err="1"/>
              <a:t>↓</a:t>
            </a:r>
            <a:r>
              <a:rPr lang="en-US" altLang="zh-CN" i="1" dirty="0" err="1"/>
              <a:t>q</a:t>
            </a:r>
            <a:r>
              <a:rPr lang="en-US" altLang="zh-CN" dirty="0"/>
              <a:t>) </a:t>
            </a:r>
            <a:r>
              <a:rPr lang="en-US" altLang="zh-CN" dirty="0">
                <a:sym typeface="Symbol" charset="2"/>
              </a:rPr>
              <a:t></a:t>
            </a:r>
            <a:r>
              <a:rPr lang="en-US" altLang="zh-CN" i="1" dirty="0" err="1">
                <a:sym typeface="Symbol" charset="2"/>
              </a:rPr>
              <a:t>p</a:t>
            </a:r>
            <a:r>
              <a:rPr lang="en-US" altLang="zh-CN" dirty="0" err="1">
                <a:sym typeface="Symbol" charset="2"/>
              </a:rPr>
              <a:t></a:t>
            </a:r>
            <a:r>
              <a:rPr lang="en-US" altLang="zh-CN" i="1" dirty="0" err="1">
                <a:sym typeface="Symbol" charset="2"/>
              </a:rPr>
              <a:t>q</a:t>
            </a:r>
            <a:endParaRPr lang="en-US" altLang="zh-CN" i="1" dirty="0"/>
          </a:p>
        </p:txBody>
      </p:sp>
      <p:graphicFrame>
        <p:nvGraphicFramePr>
          <p:cNvPr id="306237" name="Group 61">
            <a:extLst>
              <a:ext uri="{FF2B5EF4-FFF2-40B4-BE49-F238E27FC236}">
                <a16:creationId xmlns:a16="http://schemas.microsoft.com/office/drawing/2014/main" id="{D1A68924-A1DB-FC4B-B4A5-14AC538DE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40256"/>
              </p:ext>
            </p:extLst>
          </p:nvPr>
        </p:nvGraphicFramePr>
        <p:xfrm>
          <a:off x="4812121" y="2560118"/>
          <a:ext cx="2601553" cy="2361393"/>
        </p:xfrm>
        <a:graphic>
          <a:graphicData uri="http://schemas.openxmlformats.org/drawingml/2006/table">
            <a:tbl>
              <a:tblPr/>
              <a:tblGrid>
                <a:gridCol w="73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819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q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↓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q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黑体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54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054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054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85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kumimoji="1" sz="24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2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 sz="2000" b="1">
                          <a:solidFill>
                            <a:schemeClr val="tx1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6199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2A145-1CF8-8643-8249-44AFA34B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联结词完备集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9A4FD-C0FB-8348-8B45-F302E8A8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设</a:t>
            </a:r>
            <a:r>
              <a:rPr lang="en-US" altLang="zh-CN" i="1" dirty="0"/>
              <a:t>S</a:t>
            </a:r>
            <a:r>
              <a:rPr lang="zh-CN" altLang="en-US" dirty="0">
                <a:latin typeface="宋体" panose="02010600030101010101" pitchFamily="2" charset="-122"/>
              </a:rPr>
              <a:t>是一个联结词集合，如果任何 </a:t>
            </a:r>
            <a:r>
              <a:rPr lang="en-US" altLang="zh-CN" i="1" dirty="0"/>
              <a:t>n 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>
                <a:sym typeface="Symbol" pitchFamily="2" charset="2"/>
              </a:rPr>
              <a:t></a:t>
            </a:r>
            <a:r>
              <a:rPr lang="en-US" altLang="zh-CN" dirty="0"/>
              <a:t>1) </a:t>
            </a:r>
            <a:r>
              <a:rPr lang="zh-CN" altLang="en-US" dirty="0">
                <a:latin typeface="宋体" panose="02010600030101010101" pitchFamily="2" charset="-122"/>
              </a:rPr>
              <a:t>元真值函数都可以由仅含</a:t>
            </a:r>
            <a:r>
              <a:rPr lang="en-US" altLang="zh-CN" i="1" dirty="0"/>
              <a:t>S</a:t>
            </a:r>
            <a:r>
              <a:rPr lang="zh-CN" altLang="en-US" dirty="0">
                <a:latin typeface="宋体" panose="02010600030101010101" pitchFamily="2" charset="-122"/>
              </a:rPr>
              <a:t>中的联结词构成的公式表示，则称</a:t>
            </a:r>
            <a:r>
              <a:rPr lang="en-US" altLang="zh-CN" i="1" dirty="0"/>
              <a:t>S</a:t>
            </a:r>
            <a:r>
              <a:rPr lang="zh-CN" altLang="en-US" dirty="0">
                <a:latin typeface="宋体" panose="02010600030101010101" pitchFamily="2" charset="-122"/>
              </a:rPr>
              <a:t>是</a:t>
            </a: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</a:rPr>
              <a:t>联结词的完备集</a:t>
            </a:r>
            <a:r>
              <a:rPr lang="zh-CN" altLang="en-US" dirty="0">
                <a:latin typeface="宋体" panose="02010600030101010101" pitchFamily="2" charset="-122"/>
              </a:rPr>
              <a:t>（全功能集）</a:t>
            </a:r>
            <a:r>
              <a:rPr lang="en-US" altLang="zh-CN" dirty="0"/>
              <a:t>.</a:t>
            </a:r>
          </a:p>
          <a:p>
            <a:pPr algn="just">
              <a:lnSpc>
                <a:spcPct val="120000"/>
              </a:lnSpc>
              <a:buSzPct val="70000"/>
              <a:buNone/>
            </a:pPr>
            <a:r>
              <a:rPr kumimoji="1" lang="zh-CN" altLang="en-US" dirty="0">
                <a:solidFill>
                  <a:schemeClr val="hlink"/>
                </a:solidFill>
              </a:rPr>
              <a:t>说明：</a:t>
            </a:r>
          </a:p>
          <a:p>
            <a:pPr algn="just">
              <a:lnSpc>
                <a:spcPct val="120000"/>
              </a:lnSpc>
              <a:buSzPct val="100000"/>
              <a:buFont typeface=".Hiragino Kaku Gothic Interface W3"/>
              <a:buChar char="☞"/>
            </a:pPr>
            <a:r>
              <a:rPr kumimoji="1" lang="zh-CN" altLang="en-US" dirty="0"/>
              <a:t>  若</a:t>
            </a:r>
            <a:r>
              <a:rPr kumimoji="1" lang="en-US" altLang="zh-CN" i="1" dirty="0"/>
              <a:t>S</a:t>
            </a:r>
            <a:r>
              <a:rPr kumimoji="1" lang="zh-CN" altLang="en-US" dirty="0"/>
              <a:t>是联结词的完备集，则任何命题公式都可用</a:t>
            </a:r>
            <a:r>
              <a:rPr kumimoji="1" lang="en-US" altLang="zh-CN" i="1" dirty="0"/>
              <a:t>S</a:t>
            </a:r>
            <a:r>
              <a:rPr kumimoji="1" lang="zh-CN" altLang="en-US" dirty="0"/>
              <a:t>中的联结词表示</a:t>
            </a:r>
            <a:r>
              <a:rPr kumimoji="1" lang="en-US" altLang="zh-CN" dirty="0"/>
              <a:t>.</a:t>
            </a:r>
          </a:p>
          <a:p>
            <a:pPr algn="just">
              <a:lnSpc>
                <a:spcPct val="120000"/>
              </a:lnSpc>
              <a:buSzPct val="100000"/>
              <a:buFont typeface=".Hiragino Kaku Gothic Interface W3"/>
              <a:buChar char="☞"/>
            </a:pPr>
            <a:r>
              <a:rPr kumimoji="1" lang="en-US" altLang="zh-CN" dirty="0"/>
              <a:t>  </a:t>
            </a:r>
            <a:r>
              <a:rPr kumimoji="1" lang="zh-CN" altLang="en-US" dirty="0"/>
              <a:t>若</a:t>
            </a:r>
            <a:r>
              <a:rPr kumimoji="1" lang="en-US" altLang="zh-CN" dirty="0"/>
              <a:t>S1, S2</a:t>
            </a:r>
            <a:r>
              <a:rPr kumimoji="1" lang="zh-CN" altLang="en-US" dirty="0"/>
              <a:t>是两个联结词集合，且</a:t>
            </a:r>
            <a:r>
              <a:rPr kumimoji="1" lang="en-US" altLang="zh-CN" dirty="0"/>
              <a:t>S1 </a:t>
            </a:r>
            <a:r>
              <a:rPr kumimoji="1" lang="en-US" altLang="zh-CN" dirty="0">
                <a:sym typeface="Symbol" pitchFamily="2" charset="2"/>
              </a:rPr>
              <a:t></a:t>
            </a:r>
            <a:r>
              <a:rPr kumimoji="1" lang="en-US" altLang="zh-CN" dirty="0"/>
              <a:t> S2. </a:t>
            </a:r>
            <a:r>
              <a:rPr kumimoji="1" lang="zh-CN" altLang="en-US" dirty="0"/>
              <a:t>若</a:t>
            </a:r>
            <a:r>
              <a:rPr kumimoji="1" lang="en-US" altLang="zh-CN" dirty="0"/>
              <a:t>S1</a:t>
            </a:r>
            <a:r>
              <a:rPr kumimoji="1" lang="zh-CN" altLang="en-US" dirty="0"/>
              <a:t>是完备集</a:t>
            </a:r>
            <a:r>
              <a:rPr kumimoji="1" lang="en-US" altLang="zh-CN" dirty="0"/>
              <a:t>, </a:t>
            </a:r>
            <a:r>
              <a:rPr kumimoji="1" lang="zh-CN" altLang="en-US" dirty="0"/>
              <a:t>则</a:t>
            </a:r>
            <a:r>
              <a:rPr kumimoji="1" lang="en-US" altLang="zh-CN" dirty="0"/>
              <a:t>S2</a:t>
            </a:r>
            <a:r>
              <a:rPr kumimoji="1" lang="zh-CN" altLang="en-US" dirty="0"/>
              <a:t>也是完备集</a:t>
            </a:r>
            <a:r>
              <a:rPr kumimoji="1" lang="en-US" altLang="zh-CN" dirty="0"/>
              <a:t>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4821"/>
      </p:ext>
    </p:extLst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28973-EC37-7C4A-B309-90BDBBA4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联结词完备集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9974F-35DE-CE42-B0A5-BA22FE94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以下的联结词集都是完备集</a:t>
            </a:r>
            <a:endParaRPr kumimoji="1" lang="en-US" altLang="zh-CN" dirty="0"/>
          </a:p>
          <a:p>
            <a:pPr algn="just">
              <a:spcBef>
                <a:spcPct val="0"/>
              </a:spcBef>
              <a:buNone/>
            </a:pPr>
            <a:r>
              <a:rPr lang="zh-CN" altLang="en-US" dirty="0"/>
              <a:t>  </a:t>
            </a:r>
            <a:r>
              <a:rPr lang="en-US" altLang="zh-CN" dirty="0"/>
              <a:t>(1) 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={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dirty="0"/>
              <a:t>, 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, 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, </a:t>
            </a:r>
            <a:r>
              <a:rPr lang="en-US" altLang="zh-CN" dirty="0">
                <a:sym typeface="Symbol" pitchFamily="2" charset="2"/>
              </a:rPr>
              <a:t></a:t>
            </a:r>
            <a:r>
              <a:rPr lang="en-US" altLang="zh-CN" dirty="0"/>
              <a:t>, </a:t>
            </a:r>
            <a:r>
              <a:rPr lang="en-US" altLang="zh-CN" sz="2400" dirty="0">
                <a:solidFill>
                  <a:srgbClr val="000066"/>
                </a:solidFill>
                <a:latin typeface="Lucida Sans Unicode" panose="020B0602030504020204" pitchFamily="34" charset="0"/>
                <a:sym typeface="Symbol" pitchFamily="2" charset="2"/>
              </a:rPr>
              <a:t>↔</a:t>
            </a:r>
            <a:r>
              <a:rPr lang="en-US" altLang="zh-CN" dirty="0"/>
              <a:t>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  (2) </a:t>
            </a:r>
            <a:r>
              <a:rPr lang="en-US" altLang="zh-CN" i="1" dirty="0"/>
              <a:t>S</a:t>
            </a:r>
            <a:r>
              <a:rPr lang="en-US" altLang="zh-CN" baseline="-22000" dirty="0"/>
              <a:t>2</a:t>
            </a:r>
            <a:r>
              <a:rPr lang="en-US" altLang="zh-CN" dirty="0"/>
              <a:t>= {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dirty="0"/>
              <a:t>, 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, 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, </a:t>
            </a:r>
            <a:r>
              <a:rPr lang="en-US" altLang="zh-CN" dirty="0">
                <a:sym typeface="Symbol" pitchFamily="2" charset="2"/>
              </a:rPr>
              <a:t></a:t>
            </a:r>
            <a:r>
              <a:rPr lang="en-US" altLang="zh-CN" dirty="0"/>
              <a:t>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/>
              <a:t>(3) 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en-US" altLang="zh-CN" dirty="0"/>
              <a:t>={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dirty="0"/>
              <a:t>, 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  (4) </a:t>
            </a:r>
            <a:r>
              <a:rPr lang="en-US" altLang="zh-CN" i="1" dirty="0"/>
              <a:t>S</a:t>
            </a:r>
            <a:r>
              <a:rPr lang="en-US" altLang="zh-CN" baseline="-30000" dirty="0"/>
              <a:t>4</a:t>
            </a:r>
            <a:r>
              <a:rPr lang="en-US" altLang="zh-CN" dirty="0"/>
              <a:t>={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dirty="0"/>
              <a:t>, 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  (5) </a:t>
            </a:r>
            <a:r>
              <a:rPr lang="en-US" altLang="zh-CN" i="1" dirty="0"/>
              <a:t>S</a:t>
            </a:r>
            <a:r>
              <a:rPr lang="en-US" altLang="zh-CN" baseline="-30000" dirty="0"/>
              <a:t>5</a:t>
            </a:r>
            <a:r>
              <a:rPr lang="en-US" altLang="zh-CN" dirty="0"/>
              <a:t>={</a:t>
            </a:r>
            <a:r>
              <a:rPr lang="en-US" altLang="zh-CN" dirty="0">
                <a:sym typeface="Symbol" pitchFamily="2" charset="2"/>
              </a:rPr>
              <a:t></a:t>
            </a:r>
            <a:r>
              <a:rPr lang="en-US" altLang="zh-CN" dirty="0"/>
              <a:t>, </a:t>
            </a:r>
            <a:r>
              <a:rPr lang="en-US" altLang="zh-CN" dirty="0">
                <a:sym typeface="Symbol" pitchFamily="2" charset="2"/>
              </a:rPr>
              <a:t></a:t>
            </a:r>
            <a:r>
              <a:rPr lang="en-US" altLang="zh-CN" dirty="0"/>
              <a:t>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  (6) </a:t>
            </a:r>
            <a:r>
              <a:rPr lang="en-US" altLang="zh-CN" i="1" dirty="0"/>
              <a:t>S</a:t>
            </a:r>
            <a:r>
              <a:rPr lang="en-US" altLang="zh-CN" baseline="-25000" dirty="0"/>
              <a:t>6</a:t>
            </a:r>
            <a:r>
              <a:rPr lang="en-US" altLang="zh-CN" dirty="0"/>
              <a:t>={</a:t>
            </a:r>
            <a:r>
              <a:rPr lang="en-US" altLang="zh-CN" dirty="0">
                <a:sym typeface="Symbol" pitchFamily="2" charset="2"/>
              </a:rPr>
              <a:t></a:t>
            </a:r>
            <a:r>
              <a:rPr lang="en-US" altLang="zh-CN" dirty="0"/>
              <a:t>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dirty="0"/>
              <a:t>  (7) </a:t>
            </a:r>
            <a:r>
              <a:rPr lang="en-US" altLang="zh-CN" i="1" dirty="0"/>
              <a:t>S</a:t>
            </a:r>
            <a:r>
              <a:rPr lang="en-US" altLang="zh-CN" baseline="-22000" dirty="0"/>
              <a:t>7</a:t>
            </a:r>
            <a:r>
              <a:rPr lang="en-US" altLang="zh-CN" dirty="0"/>
              <a:t>={</a:t>
            </a:r>
            <a:r>
              <a:rPr lang="en-US" altLang="zh-CN" dirty="0">
                <a:sym typeface="Symbol" pitchFamily="2" charset="2"/>
              </a:rPr>
              <a:t></a:t>
            </a:r>
            <a:r>
              <a:rPr lang="en-US" altLang="zh-CN" dirty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{</a:t>
            </a:r>
            <a:r>
              <a:rPr lang="en-US" altLang="zh-CN" dirty="0">
                <a:sym typeface="Symbol" pitchFamily="2" charset="2"/>
              </a:rPr>
              <a:t></a:t>
            </a:r>
            <a:r>
              <a:rPr lang="en-US" altLang="zh-CN" dirty="0"/>
              <a:t>}, { </a:t>
            </a:r>
            <a:r>
              <a:rPr lang="en-US" altLang="zh-CN" dirty="0">
                <a:sym typeface="Symbol" pitchFamily="2" charset="2"/>
              </a:rPr>
              <a:t></a:t>
            </a:r>
            <a:r>
              <a:rPr lang="en-US" altLang="zh-CN" dirty="0"/>
              <a:t>}</a:t>
            </a:r>
            <a:r>
              <a:rPr lang="zh-CN" altLang="en-US" dirty="0">
                <a:latin typeface="宋体" panose="02010600030101010101" pitchFamily="2" charset="-122"/>
              </a:rPr>
              <a:t>等则不是联结词完备集</a:t>
            </a:r>
            <a:r>
              <a:rPr lang="en-US" altLang="zh-CN" dirty="0">
                <a:latin typeface="宋体" panose="02010600030101010101" pitchFamily="2" charset="-122"/>
              </a:rPr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75449"/>
      </p:ext>
    </p:extLst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7F4EE-8C5E-5F49-A6C2-3A40A7CB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最小联结词组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EE3BA-A7F8-5340-A5C9-D56926FE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定义：</a:t>
            </a:r>
            <a:r>
              <a:rPr lang="zh-CN" altLang="en-US" dirty="0"/>
              <a:t>联接词组</a:t>
            </a:r>
            <a:r>
              <a:rPr lang="en-US" altLang="zh-CN" dirty="0"/>
              <a:t>S</a:t>
            </a:r>
            <a:r>
              <a:rPr lang="zh-CN" altLang="en-US" dirty="0"/>
              <a:t>是功能完备的，任意删除一个联结词后都不是功能完备的，称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chemeClr val="hlink"/>
                </a:solidFill>
              </a:rPr>
              <a:t>极小功能完备集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kumimoji="1" lang="zh-CN" altLang="en-US" dirty="0"/>
              <a:t>以下的联结词集合都是极小功能完备集：</a:t>
            </a:r>
            <a:endParaRPr kumimoji="1" lang="en-US" altLang="zh-CN" dirty="0"/>
          </a:p>
          <a:p>
            <a:pPr algn="just">
              <a:buNone/>
              <a:defRPr/>
            </a:pPr>
            <a:r>
              <a:rPr lang="en-US" altLang="zh-CN" dirty="0">
                <a:solidFill>
                  <a:srgbClr val="000066"/>
                </a:solidFill>
              </a:rPr>
              <a:t>(1) </a:t>
            </a:r>
            <a:r>
              <a:rPr lang="en-US" altLang="zh-CN" i="1" dirty="0">
                <a:solidFill>
                  <a:srgbClr val="000066"/>
                </a:solidFill>
              </a:rPr>
              <a:t>S</a:t>
            </a:r>
            <a:r>
              <a:rPr lang="en-US" altLang="zh-CN" baseline="-30000" dirty="0">
                <a:solidFill>
                  <a:srgbClr val="000066"/>
                </a:solidFill>
              </a:rPr>
              <a:t>1</a:t>
            </a:r>
            <a:r>
              <a:rPr lang="en-US" altLang="zh-CN" dirty="0">
                <a:solidFill>
                  <a:srgbClr val="000066"/>
                </a:solidFill>
              </a:rPr>
              <a:t>={</a:t>
            </a:r>
            <a:r>
              <a:rPr lang="en-US" altLang="zh-CN" dirty="0">
                <a:solidFill>
                  <a:srgbClr val="000066"/>
                </a:solidFill>
                <a:sym typeface="Symbol" charset="2"/>
              </a:rPr>
              <a:t></a:t>
            </a:r>
            <a:r>
              <a:rPr lang="en-US" altLang="zh-CN" dirty="0">
                <a:solidFill>
                  <a:srgbClr val="000066"/>
                </a:solidFill>
              </a:rPr>
              <a:t>, </a:t>
            </a:r>
            <a:r>
              <a:rPr lang="en-US" altLang="zh-CN" dirty="0">
                <a:solidFill>
                  <a:srgbClr val="000066"/>
                </a:solidFill>
                <a:sym typeface="Symbol" charset="2"/>
              </a:rPr>
              <a:t></a:t>
            </a:r>
            <a:r>
              <a:rPr lang="en-US" altLang="zh-CN" dirty="0">
                <a:solidFill>
                  <a:srgbClr val="000066"/>
                </a:solidFill>
              </a:rPr>
              <a:t>}</a:t>
            </a:r>
          </a:p>
          <a:p>
            <a:pPr algn="just">
              <a:buNone/>
              <a:defRPr/>
            </a:pPr>
            <a:r>
              <a:rPr lang="en-US" altLang="zh-CN" dirty="0">
                <a:solidFill>
                  <a:srgbClr val="000066"/>
                </a:solidFill>
              </a:rPr>
              <a:t>(2) </a:t>
            </a:r>
            <a:r>
              <a:rPr lang="en-US" altLang="zh-CN" i="1" dirty="0">
                <a:solidFill>
                  <a:srgbClr val="000066"/>
                </a:solidFill>
              </a:rPr>
              <a:t>S</a:t>
            </a:r>
            <a:r>
              <a:rPr lang="en-US" altLang="zh-CN" baseline="-30000" dirty="0">
                <a:solidFill>
                  <a:srgbClr val="000066"/>
                </a:solidFill>
              </a:rPr>
              <a:t>2</a:t>
            </a:r>
            <a:r>
              <a:rPr lang="en-US" altLang="zh-CN" dirty="0">
                <a:solidFill>
                  <a:srgbClr val="000066"/>
                </a:solidFill>
              </a:rPr>
              <a:t>={</a:t>
            </a:r>
            <a:r>
              <a:rPr lang="en-US" altLang="zh-CN" dirty="0">
                <a:solidFill>
                  <a:srgbClr val="000066"/>
                </a:solidFill>
                <a:sym typeface="Symbol" charset="2"/>
              </a:rPr>
              <a:t></a:t>
            </a:r>
            <a:r>
              <a:rPr lang="en-US" altLang="zh-CN" dirty="0">
                <a:solidFill>
                  <a:srgbClr val="000066"/>
                </a:solidFill>
              </a:rPr>
              <a:t>, </a:t>
            </a:r>
            <a:r>
              <a:rPr lang="en-US" altLang="zh-CN" dirty="0">
                <a:solidFill>
                  <a:srgbClr val="000066"/>
                </a:solidFill>
                <a:sym typeface="Symbol" charset="2"/>
              </a:rPr>
              <a:t></a:t>
            </a:r>
            <a:r>
              <a:rPr lang="en-US" altLang="zh-CN" dirty="0">
                <a:solidFill>
                  <a:srgbClr val="000066"/>
                </a:solidFill>
              </a:rPr>
              <a:t>}</a:t>
            </a:r>
          </a:p>
          <a:p>
            <a:pPr algn="just">
              <a:buNone/>
              <a:defRPr/>
            </a:pPr>
            <a:r>
              <a:rPr lang="en-US" altLang="zh-CN" dirty="0">
                <a:solidFill>
                  <a:srgbClr val="000066"/>
                </a:solidFill>
              </a:rPr>
              <a:t>(3) </a:t>
            </a:r>
            <a:r>
              <a:rPr lang="en-US" altLang="zh-CN" i="1" dirty="0">
                <a:solidFill>
                  <a:srgbClr val="000066"/>
                </a:solidFill>
              </a:rPr>
              <a:t>S</a:t>
            </a:r>
            <a:r>
              <a:rPr lang="en-US" altLang="zh-CN" baseline="-30000" dirty="0">
                <a:solidFill>
                  <a:srgbClr val="000066"/>
                </a:solidFill>
              </a:rPr>
              <a:t>3</a:t>
            </a:r>
            <a:r>
              <a:rPr lang="en-US" altLang="zh-CN" dirty="0">
                <a:solidFill>
                  <a:srgbClr val="000066"/>
                </a:solidFill>
              </a:rPr>
              <a:t>={</a:t>
            </a:r>
            <a:r>
              <a:rPr lang="en-US" altLang="zh-CN" dirty="0">
                <a:solidFill>
                  <a:srgbClr val="000066"/>
                </a:solidFill>
                <a:sym typeface="Symbol" charset="2"/>
              </a:rPr>
              <a:t></a:t>
            </a:r>
            <a:r>
              <a:rPr lang="en-US" altLang="zh-CN" dirty="0">
                <a:solidFill>
                  <a:srgbClr val="000066"/>
                </a:solidFill>
              </a:rPr>
              <a:t>}</a:t>
            </a:r>
          </a:p>
          <a:p>
            <a:pPr algn="just">
              <a:buNone/>
              <a:defRPr/>
            </a:pPr>
            <a:r>
              <a:rPr lang="en-US" altLang="zh-CN" dirty="0">
                <a:solidFill>
                  <a:srgbClr val="000066"/>
                </a:solidFill>
              </a:rPr>
              <a:t>(4) </a:t>
            </a:r>
            <a:r>
              <a:rPr lang="en-US" altLang="zh-CN" i="1" dirty="0">
                <a:solidFill>
                  <a:srgbClr val="000066"/>
                </a:solidFill>
              </a:rPr>
              <a:t>S</a:t>
            </a:r>
            <a:r>
              <a:rPr lang="en-US" altLang="zh-CN" baseline="-20000" dirty="0">
                <a:solidFill>
                  <a:srgbClr val="000066"/>
                </a:solidFill>
              </a:rPr>
              <a:t>4</a:t>
            </a:r>
            <a:r>
              <a:rPr lang="en-US" altLang="zh-CN" dirty="0">
                <a:solidFill>
                  <a:srgbClr val="000066"/>
                </a:solidFill>
              </a:rPr>
              <a:t>={</a:t>
            </a:r>
            <a:r>
              <a:rPr lang="en-US" altLang="zh-CN" dirty="0">
                <a:solidFill>
                  <a:srgbClr val="000066"/>
                </a:solidFill>
                <a:sym typeface="Symbol" charset="2"/>
              </a:rPr>
              <a:t></a:t>
            </a:r>
            <a:r>
              <a:rPr lang="en-US" altLang="zh-CN" dirty="0">
                <a:solidFill>
                  <a:srgbClr val="000066"/>
                </a:solidFill>
              </a:rPr>
              <a:t>}</a:t>
            </a:r>
          </a:p>
          <a:p>
            <a:pPr algn="just">
              <a:buNone/>
              <a:defRPr/>
            </a:pPr>
            <a:r>
              <a:rPr lang="en-US" altLang="zh-CN" dirty="0">
                <a:solidFill>
                  <a:srgbClr val="000066"/>
                </a:solidFill>
              </a:rPr>
              <a:t>(5) </a:t>
            </a:r>
            <a:r>
              <a:rPr lang="en-US" altLang="zh-CN" i="1" dirty="0">
                <a:solidFill>
                  <a:srgbClr val="000066"/>
                </a:solidFill>
              </a:rPr>
              <a:t>S</a:t>
            </a:r>
            <a:r>
              <a:rPr lang="en-US" altLang="zh-CN" baseline="-20000" dirty="0">
                <a:solidFill>
                  <a:srgbClr val="000066"/>
                </a:solidFill>
              </a:rPr>
              <a:t>5</a:t>
            </a:r>
            <a:r>
              <a:rPr lang="en-US" altLang="zh-CN" dirty="0">
                <a:solidFill>
                  <a:srgbClr val="000066"/>
                </a:solidFill>
              </a:rPr>
              <a:t>={</a:t>
            </a:r>
            <a:r>
              <a:rPr lang="en-US" altLang="zh-CN" dirty="0">
                <a:solidFill>
                  <a:srgbClr val="000066"/>
                </a:solidFill>
                <a:sym typeface="Symbol" charset="2"/>
              </a:rPr>
              <a:t></a:t>
            </a:r>
            <a:r>
              <a:rPr lang="en-US" altLang="zh-CN" dirty="0">
                <a:solidFill>
                  <a:srgbClr val="000066"/>
                </a:solidFill>
              </a:rPr>
              <a:t>, </a:t>
            </a:r>
            <a:r>
              <a:rPr lang="en-US" altLang="zh-CN" dirty="0">
                <a:solidFill>
                  <a:srgbClr val="000066"/>
                </a:solidFill>
                <a:sym typeface="Symbol" charset="2"/>
              </a:rPr>
              <a:t>→</a:t>
            </a:r>
            <a:r>
              <a:rPr lang="en-US" altLang="zh-CN" dirty="0">
                <a:solidFill>
                  <a:srgbClr val="000066"/>
                </a:solidFill>
              </a:rPr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552249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8F2A0-6891-2C41-A4BA-78A75BC9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82F9E-99CB-5C44-B4E1-BDC58DAC6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-122"/>
              </a:rPr>
              <a:t>简单的等值公式容易用真值表验证，但是当命题变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  <a:ea typeface="黑体" charset="-122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-122"/>
              </a:rPr>
              <a:t>元较多时，这个过程就变得十分复杂。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-122"/>
              </a:rPr>
              <a:t>所以，可以先用真值表验证一组基本而又十分重要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  <a:ea typeface="黑体" charset="-122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-122"/>
              </a:rPr>
              <a:t>的等值公式，以此为基础进行公式演算，判断公式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  <a:ea typeface="黑体" charset="-122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-122"/>
              </a:rPr>
              <a:t>是否等值。</a:t>
            </a:r>
          </a:p>
        </p:txBody>
      </p:sp>
    </p:spTree>
    <p:extLst>
      <p:ext uri="{BB962C8B-B14F-4D97-AF65-F5344CB8AC3E}">
        <p14:creationId xmlns:p14="http://schemas.microsoft.com/office/powerpoint/2010/main" val="1266446632"/>
      </p:ext>
    </p:extLst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4A6F7-823E-9447-8757-86CFD3DF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FE4F1-2D15-354A-9704-972427B46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SzPct val="100000"/>
              <a:buFont typeface=".Hiragino Kaku Gothic Interface W3"/>
              <a:buChar char="☞"/>
              <a:defRPr/>
            </a:pPr>
            <a:r>
              <a:rPr kumimoji="1" lang="zh-CN" altLang="en-US" dirty="0">
                <a:latin typeface="Times New Roman" charset="0"/>
                <a:ea typeface="黑体" charset="-122"/>
              </a:rPr>
              <a:t> 熟练运用基本等值式进行命题逻辑等值演算</a:t>
            </a:r>
            <a:endParaRPr kumimoji="1" lang="en-US" altLang="zh-CN" dirty="0">
              <a:latin typeface="Times New Roman" charset="0"/>
              <a:ea typeface="黑体" charset="-122"/>
            </a:endParaRPr>
          </a:p>
          <a:p>
            <a:pPr>
              <a:spcBef>
                <a:spcPct val="0"/>
              </a:spcBef>
              <a:buSzPct val="100000"/>
              <a:buFont typeface=".Hiragino Kaku Gothic Interface W3"/>
              <a:buChar char="☞"/>
              <a:defRPr/>
            </a:pPr>
            <a:r>
              <a:rPr kumimoji="1" lang="zh-CN" altLang="en-US" dirty="0">
                <a:latin typeface="Times New Roman" charset="0"/>
                <a:ea typeface="黑体" charset="-122"/>
              </a:rPr>
              <a:t> 熟练求出给定命题公式的主析取范式和主合取范式</a:t>
            </a:r>
            <a:endParaRPr kumimoji="1" lang="en-US" altLang="zh-CN" dirty="0">
              <a:latin typeface="Times New Roman" charset="0"/>
              <a:ea typeface="黑体" charset="-122"/>
            </a:endParaRPr>
          </a:p>
          <a:p>
            <a:pPr>
              <a:spcBef>
                <a:spcPct val="0"/>
              </a:spcBef>
              <a:buSzPct val="100000"/>
              <a:buFont typeface=".Hiragino Kaku Gothic Interface W3"/>
              <a:buChar char="☞"/>
              <a:defRPr/>
            </a:pPr>
            <a:r>
              <a:rPr kumimoji="1" lang="zh-CN" altLang="en-US" dirty="0">
                <a:latin typeface="Times New Roman" charset="0"/>
                <a:ea typeface="黑体" charset="-122"/>
              </a:rPr>
              <a:t> 理解小项和大项的含义</a:t>
            </a:r>
            <a:endParaRPr kumimoji="1" lang="en-US" altLang="zh-CN" dirty="0">
              <a:latin typeface="Times New Roman" charset="0"/>
              <a:ea typeface="黑体" charset="-122"/>
            </a:endParaRPr>
          </a:p>
          <a:p>
            <a:pPr>
              <a:spcBef>
                <a:spcPct val="0"/>
              </a:spcBef>
              <a:buSzPct val="100000"/>
              <a:buFont typeface=".Hiragino Kaku Gothic Interface W3"/>
              <a:buChar char="☞"/>
              <a:defRPr/>
            </a:pPr>
            <a:r>
              <a:rPr kumimoji="1" lang="zh-CN" altLang="en-US" dirty="0">
                <a:latin typeface="Times New Roman" charset="0"/>
                <a:ea typeface="黑体" charset="-122"/>
              </a:rPr>
              <a:t> 能运用范式求解应用问题</a:t>
            </a:r>
            <a:endParaRPr kumimoji="1" lang="en-US" altLang="zh-CN" dirty="0">
              <a:latin typeface="Times New Roman" charset="0"/>
              <a:ea typeface="黑体" charset="-122"/>
            </a:endParaRPr>
          </a:p>
          <a:p>
            <a:pPr>
              <a:spcBef>
                <a:spcPct val="0"/>
              </a:spcBef>
              <a:buSzPct val="100000"/>
              <a:buFont typeface=".Hiragino Kaku Gothic Interface W3"/>
              <a:buChar char="☞"/>
              <a:defRPr/>
            </a:pPr>
            <a:r>
              <a:rPr kumimoji="1" lang="zh-CN" altLang="en-US" dirty="0">
                <a:latin typeface="Times New Roman" charset="0"/>
                <a:ea typeface="黑体" charset="-122"/>
              </a:rPr>
              <a:t> 记住最小联结词集合。</a:t>
            </a:r>
            <a:endParaRPr kumimoji="1" lang="en-US" altLang="zh-CN" dirty="0">
              <a:latin typeface="Times New Roman" charset="0"/>
              <a:ea typeface="黑体" charset="-122"/>
            </a:endParaRPr>
          </a:p>
          <a:p>
            <a:pPr>
              <a:buSzPct val="100000"/>
              <a:buFont typeface=".Hiragino Kaku Gothic Interface W3"/>
              <a:buChar char="☞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914502"/>
      </p:ext>
    </p:extLst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D33A6-48EE-6C4F-AD0D-D72F1EAE1AA8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820A7-CB77-524B-A568-3D9A374AC235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kumimoji="1" lang="zh-CN" altLang="mr-IN" dirty="0"/>
              <a:t>习题</a:t>
            </a:r>
            <a:r>
              <a:rPr kumimoji="1" lang="mr-IN" altLang="zh-CN" dirty="0"/>
              <a:t>2</a:t>
            </a:r>
            <a:r>
              <a:rPr kumimoji="1" lang="zh-CN" altLang="en-US" dirty="0"/>
              <a:t>：</a:t>
            </a:r>
            <a:r>
              <a:rPr kumimoji="1" lang="mr-IN" altLang="zh-CN" dirty="0"/>
              <a:t>3</a:t>
            </a:r>
            <a:r>
              <a:rPr kumimoji="1" lang="zh-CN" altLang="en-US" dirty="0"/>
              <a:t>，</a:t>
            </a:r>
            <a:r>
              <a:rPr kumimoji="1" lang="mr-IN" altLang="zh-CN" dirty="0"/>
              <a:t>4</a:t>
            </a:r>
            <a:r>
              <a:rPr kumimoji="1" lang="zh-CN" altLang="en-US" dirty="0"/>
              <a:t>，</a:t>
            </a:r>
            <a:r>
              <a:rPr kumimoji="1" lang="mr-IN" altLang="zh-CN" dirty="0"/>
              <a:t> </a:t>
            </a:r>
            <a:r>
              <a:rPr kumimoji="1" lang="en-US" altLang="zh-CN" dirty="0"/>
              <a:t>6(1)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7(3)</a:t>
            </a:r>
            <a:r>
              <a:rPr kumimoji="1" lang="zh-CN" altLang="en-US" dirty="0"/>
              <a:t>，</a:t>
            </a:r>
            <a:r>
              <a:rPr kumimoji="1" lang="mr-IN" altLang="zh-CN" dirty="0"/>
              <a:t>8(</a:t>
            </a:r>
            <a:r>
              <a:rPr kumimoji="1" lang="en-US" altLang="zh-CN" dirty="0"/>
              <a:t>1</a:t>
            </a:r>
            <a:r>
              <a:rPr kumimoji="1" lang="mr-IN" altLang="zh-CN" dirty="0"/>
              <a:t>)</a:t>
            </a:r>
            <a:r>
              <a:rPr kumimoji="1" lang="zh-CN" altLang="en-US" dirty="0"/>
              <a:t>，</a:t>
            </a:r>
            <a:r>
              <a:rPr kumimoji="1" lang="mr-IN" altLang="zh-CN" dirty="0"/>
              <a:t>1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mr-IN" altLang="zh-CN" dirty="0"/>
              <a:t>2</a:t>
            </a:r>
            <a:r>
              <a:rPr kumimoji="1" lang="en-US" altLang="zh-CN" dirty="0"/>
              <a:t>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17062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BA3A3-34AA-3F41-B4DC-7D9519CC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基本等值式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430F5-343F-D040-8642-F66DCA941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Group 180">
            <a:extLst>
              <a:ext uri="{FF2B5EF4-FFF2-40B4-BE49-F238E27FC236}">
                <a16:creationId xmlns:a16="http://schemas.microsoft.com/office/drawing/2014/main" id="{6FD6BCA8-9C95-574E-8AF2-317859011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022237"/>
              </p:ext>
            </p:extLst>
          </p:nvPr>
        </p:nvGraphicFramePr>
        <p:xfrm>
          <a:off x="323849" y="1412877"/>
          <a:ext cx="8018293" cy="4918545"/>
        </p:xfrm>
        <a:graphic>
          <a:graphicData uri="http://schemas.openxmlformats.org/drawingml/2006/table">
            <a:tbl>
              <a:tblPr/>
              <a:tblGrid>
                <a:gridCol w="185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5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8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双重否定</a:t>
                      </a:r>
                    </a:p>
                  </a:txBody>
                  <a:tcPr marL="68580" marR="68580" marT="34292" marB="3429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A  A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1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5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8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幂等律</a:t>
                      </a:r>
                    </a:p>
                  </a:txBody>
                  <a:tcPr marL="68580" marR="68580" marT="34292" marB="3429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 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A,   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A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5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8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交换律</a:t>
                      </a:r>
                    </a:p>
                  </a:txBody>
                  <a:tcPr marL="68580" marR="68580" marT="34292" marB="3429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 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B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A,   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 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B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727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8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结合律</a:t>
                      </a:r>
                    </a:p>
                  </a:txBody>
                  <a:tcPr marL="68580" marR="68580" marT="34292" marB="3429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B)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 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(B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(A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B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C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(B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C)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8727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8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分配律</a:t>
                      </a:r>
                    </a:p>
                  </a:txBody>
                  <a:tcPr marL="68580" marR="68580" marT="34292" marB="3429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(B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C) 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(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B)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(B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C) 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(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B)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C)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5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8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吸收律</a:t>
                      </a:r>
                    </a:p>
                  </a:txBody>
                  <a:tcPr marL="68580" marR="68580" marT="34292" marB="3429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B) 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A,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 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B) 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A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2220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3626F-5810-364A-BC51-ABC20C91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基本等值式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84205-1B16-8B48-903A-D62AB322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Group 110">
            <a:extLst>
              <a:ext uri="{FF2B5EF4-FFF2-40B4-BE49-F238E27FC236}">
                <a16:creationId xmlns:a16="http://schemas.microsoft.com/office/drawing/2014/main" id="{683CDD79-3B16-8B40-907F-3F668995A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38427"/>
              </p:ext>
            </p:extLst>
          </p:nvPr>
        </p:nvGraphicFramePr>
        <p:xfrm>
          <a:off x="619272" y="1553554"/>
          <a:ext cx="7666599" cy="4059332"/>
        </p:xfrm>
        <a:graphic>
          <a:graphicData uri="http://schemas.openxmlformats.org/drawingml/2006/table">
            <a:tbl>
              <a:tblPr/>
              <a:tblGrid>
                <a:gridCol w="218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859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8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德</a:t>
                      </a:r>
                      <a:r>
                        <a:rPr lang="en-US" altLang="zh-CN" sz="28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·</a:t>
                      </a:r>
                      <a:r>
                        <a:rPr lang="zh-CN" altLang="en-US" sz="28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摩根律</a:t>
                      </a:r>
                    </a:p>
                  </a:txBody>
                  <a:tcPr marL="68580" marR="68580" marT="34283" marB="3428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charset="2"/>
                        <a:buNone/>
                        <a:tabLst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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B) 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AB,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charset="2"/>
                        <a:buNone/>
                        <a:tabLst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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B) 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AB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2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8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零律</a:t>
                      </a:r>
                    </a:p>
                  </a:txBody>
                  <a:tcPr marL="68580" marR="68580" marT="33254" marB="33254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0,   A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1</a:t>
                      </a:r>
                    </a:p>
                  </a:txBody>
                  <a:tcPr marL="68580" marR="68580" marT="33254" marB="3325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L="68580" marR="68580" marT="33254" marB="3325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2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8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同一律</a:t>
                      </a:r>
                    </a:p>
                  </a:txBody>
                  <a:tcPr marL="68580" marR="68580" marT="33254" marB="33254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A,    A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A</a:t>
                      </a:r>
                    </a:p>
                  </a:txBody>
                  <a:tcPr marL="68580" marR="68580" marT="33254" marB="3325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L="68580" marR="68580" marT="33254" marB="3325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52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8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排中律</a:t>
                      </a:r>
                    </a:p>
                  </a:txBody>
                  <a:tcPr marL="68580" marR="68580" marT="33254" marB="33254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A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1, </a:t>
                      </a:r>
                    </a:p>
                  </a:txBody>
                  <a:tcPr marL="68580" marR="68580" marT="33254" marB="3325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marL="68580" marR="68580" marT="33254" marB="3325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52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8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矛盾律</a:t>
                      </a:r>
                    </a:p>
                  </a:txBody>
                  <a:tcPr marL="68580" marR="68580" marT="33254" marB="33254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A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</a:t>
                      </a: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68580" marR="68580" marT="33254" marB="3325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11</a:t>
                      </a:r>
                    </a:p>
                  </a:txBody>
                  <a:tcPr marL="68580" marR="68580" marT="33254" marB="3325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4531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8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蕴含等值式</a:t>
                      </a:r>
                    </a:p>
                  </a:txBody>
                  <a:tcPr marL="68580" marR="68580" marT="33254" marB="33254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A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 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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</a:t>
                      </a:r>
                      <a:r>
                        <a:rPr lang="en-US" altLang="zh-CN" sz="28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68580" marR="68580" marT="33254" marB="3325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8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12</a:t>
                      </a:r>
                    </a:p>
                  </a:txBody>
                  <a:tcPr marL="68580" marR="68580" marT="33254" marB="3325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522131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AFAEC-1B87-FE4A-A175-C450B7E6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基本等值式</a:t>
            </a:r>
          </a:p>
        </p:txBody>
      </p:sp>
      <p:graphicFrame>
        <p:nvGraphicFramePr>
          <p:cNvPr id="4" name="Group 110">
            <a:extLst>
              <a:ext uri="{FF2B5EF4-FFF2-40B4-BE49-F238E27FC236}">
                <a16:creationId xmlns:a16="http://schemas.microsoft.com/office/drawing/2014/main" id="{35A3E9F1-423B-8F44-B866-4F6E41232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95599"/>
              </p:ext>
            </p:extLst>
          </p:nvPr>
        </p:nvGraphicFramePr>
        <p:xfrm>
          <a:off x="799307" y="1186904"/>
          <a:ext cx="7697579" cy="3902845"/>
        </p:xfrm>
        <a:graphic>
          <a:graphicData uri="http://schemas.openxmlformats.org/drawingml/2006/table">
            <a:tbl>
              <a:tblPr/>
              <a:tblGrid>
                <a:gridCol w="267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246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6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等价等值式</a:t>
                      </a:r>
                    </a:p>
                  </a:txBody>
                  <a:tcPr marL="68580" marR="68580" marT="33251" marB="33251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 </a:t>
                      </a:r>
                      <a:r>
                        <a:rPr lang="zh-CN" altLang="en-US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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 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 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(A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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B)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(B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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             (A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B)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 (A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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(A</a:t>
                      </a:r>
                      <a:r>
                        <a:rPr lang="zh-CN" altLang="en-US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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 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   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(A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B)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 (A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   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A </a:t>
                      </a:r>
                      <a:r>
                        <a:rPr lang="zh-CN" altLang="en-US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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 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B</a:t>
                      </a:r>
                    </a:p>
                  </a:txBody>
                  <a:tcPr marL="68580" marR="68580" marT="33251" marB="3325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13</a:t>
                      </a:r>
                    </a:p>
                  </a:txBody>
                  <a:tcPr marL="68580" marR="68580" marT="33251" marB="3325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9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6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假言易位</a:t>
                      </a:r>
                    </a:p>
                  </a:txBody>
                  <a:tcPr marL="68580" marR="68580" marT="33251" marB="33251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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 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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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68580" marR="68580" marT="33251" marB="3325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6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14</a:t>
                      </a:r>
                    </a:p>
                  </a:txBody>
                  <a:tcPr marL="68580" marR="68580" marT="33251" marB="3325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9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6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等价否定等值式</a:t>
                      </a:r>
                    </a:p>
                  </a:txBody>
                  <a:tcPr marL="68580" marR="68580" marT="33251" marB="33251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 </a:t>
                      </a:r>
                      <a:r>
                        <a:rPr lang="zh-CN" altLang="en-US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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 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 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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 </a:t>
                      </a:r>
                      <a:r>
                        <a:rPr lang="zh-CN" altLang="en-US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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 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B</a:t>
                      </a:r>
                    </a:p>
                  </a:txBody>
                  <a:tcPr marL="68580" marR="68580" marT="33251" marB="3325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600" baseline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15</a:t>
                      </a:r>
                    </a:p>
                  </a:txBody>
                  <a:tcPr marL="68580" marR="68580" marT="33251" marB="3325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9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zh-CN" altLang="en-US" sz="26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归谬论</a:t>
                      </a:r>
                    </a:p>
                  </a:txBody>
                  <a:tcPr marL="68580" marR="68580" marT="33251" marB="33251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(A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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B)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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(A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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B) 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charset="2"/>
                        </a:rPr>
                        <a:t> </a:t>
                      </a: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68580" marR="68580" marT="33251" marB="3325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6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charset="2"/>
                        <a:defRPr sz="22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Tahoma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lang="en-US" altLang="zh-CN" sz="260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16</a:t>
                      </a:r>
                    </a:p>
                  </a:txBody>
                  <a:tcPr marL="68580" marR="68580" marT="33251" marB="3325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1">
            <a:extLst>
              <a:ext uri="{FF2B5EF4-FFF2-40B4-BE49-F238E27FC236}">
                <a16:creationId xmlns:a16="http://schemas.microsoft.com/office/drawing/2014/main" id="{20D6EF5F-B116-4644-ACBB-349F92F4C1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9307" y="5699626"/>
            <a:ext cx="8496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黑体" panose="02010609060101010101" pitchFamily="49" charset="-122"/>
              </a:rPr>
              <a:t>注意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A,B,C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是元语言，</a:t>
            </a:r>
            <a:r>
              <a:rPr lang="zh-CN" altLang="en-US" sz="2400" dirty="0">
                <a:latin typeface="宋体" panose="02010600030101010101" pitchFamily="2" charset="-122"/>
                <a:ea typeface="黑体" panose="02010609060101010101" pitchFamily="49" charset="-122"/>
              </a:rPr>
              <a:t>代表任意的命题公式</a:t>
            </a:r>
            <a:r>
              <a:rPr lang="en-US" altLang="zh-CN" sz="2400" dirty="0">
                <a:latin typeface="宋体" panose="02010600030101010101" pitchFamily="2" charset="-122"/>
                <a:ea typeface="黑体" panose="02010609060101010101" pitchFamily="49" charset="-122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黑体" panose="02010609060101010101" pitchFamily="49" charset="-122"/>
              </a:rPr>
              <a:t>      牢记这些等值式是继续学习的基础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99617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my styl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6714</Words>
  <Application>Microsoft Macintosh PowerPoint</Application>
  <PresentationFormat>全屏显示(4:3)</PresentationFormat>
  <Paragraphs>730</Paragraphs>
  <Slides>61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5" baseType="lpstr">
      <vt:lpstr>.Hiragino Kaku Gothic Interface W3</vt:lpstr>
      <vt:lpstr>等线</vt:lpstr>
      <vt:lpstr>黑体</vt:lpstr>
      <vt:lpstr>宋体</vt:lpstr>
      <vt:lpstr>FangSong</vt:lpstr>
      <vt:lpstr>KaiTi</vt:lpstr>
      <vt:lpstr>Arial</vt:lpstr>
      <vt:lpstr>Garamond</vt:lpstr>
      <vt:lpstr>Lucida Sans Unicode</vt:lpstr>
      <vt:lpstr>Symbol</vt:lpstr>
      <vt:lpstr>Tahoma</vt:lpstr>
      <vt:lpstr>Times New Roman</vt:lpstr>
      <vt:lpstr>Wingdings</vt:lpstr>
      <vt:lpstr>my style</vt:lpstr>
      <vt:lpstr>第2章 命题逻辑等值演算 </vt:lpstr>
      <vt:lpstr>主要内容</vt:lpstr>
      <vt:lpstr>学习要求</vt:lpstr>
      <vt:lpstr>等值式 </vt:lpstr>
      <vt:lpstr>举例：用真值表判定等值</vt:lpstr>
      <vt:lpstr>PowerPoint 演示文稿</vt:lpstr>
      <vt:lpstr>基本等值式</vt:lpstr>
      <vt:lpstr>基本等值式</vt:lpstr>
      <vt:lpstr>基本等值式</vt:lpstr>
      <vt:lpstr>等值演算</vt:lpstr>
      <vt:lpstr>举例</vt:lpstr>
      <vt:lpstr>举例</vt:lpstr>
      <vt:lpstr>举例</vt:lpstr>
      <vt:lpstr>举例</vt:lpstr>
      <vt:lpstr>判断公式等值的方法</vt:lpstr>
      <vt:lpstr>如何证明不等值</vt:lpstr>
      <vt:lpstr>举例</vt:lpstr>
      <vt:lpstr>举例</vt:lpstr>
      <vt:lpstr>举例-用等值演算判断公式类型</vt:lpstr>
      <vt:lpstr>举例</vt:lpstr>
      <vt:lpstr>举例</vt:lpstr>
      <vt:lpstr>应用举例——解决实际问题</vt:lpstr>
      <vt:lpstr>例6（续）</vt:lpstr>
      <vt:lpstr>例6（续）</vt:lpstr>
      <vt:lpstr>例6（续）</vt:lpstr>
      <vt:lpstr>例6（续）</vt:lpstr>
      <vt:lpstr>2.2 析取范式与合取范式 </vt:lpstr>
      <vt:lpstr>析取范式与合取范式 </vt:lpstr>
      <vt:lpstr>PowerPoint 演示文稿</vt:lpstr>
      <vt:lpstr>说明（续）</vt:lpstr>
      <vt:lpstr>命题公式的范式 </vt:lpstr>
      <vt:lpstr>举例-求公式的范式 </vt:lpstr>
      <vt:lpstr>举例-求公式的范式 </vt:lpstr>
      <vt:lpstr>极小项与极大项 </vt:lpstr>
      <vt:lpstr>极小项与极大项---说明 </vt:lpstr>
      <vt:lpstr>极小项与极大项</vt:lpstr>
      <vt:lpstr>极小项与极大项</vt:lpstr>
      <vt:lpstr>主析取范式与主合取范式 </vt:lpstr>
      <vt:lpstr>主析取范式与主合取范式(续)</vt:lpstr>
      <vt:lpstr>求公式的主范式</vt:lpstr>
      <vt:lpstr>求公式的主范式</vt:lpstr>
      <vt:lpstr>主范式的用途——与真值表相同 </vt:lpstr>
      <vt:lpstr>主范式的用途(续)</vt:lpstr>
      <vt:lpstr>主范式的用途(续)</vt:lpstr>
      <vt:lpstr>主范式的应用</vt:lpstr>
      <vt:lpstr>主范式的应用</vt:lpstr>
      <vt:lpstr>主范式的应用</vt:lpstr>
      <vt:lpstr>主范式的应用</vt:lpstr>
      <vt:lpstr>主范式的应用</vt:lpstr>
      <vt:lpstr>2.3 联结词的完备集（自学为主）</vt:lpstr>
      <vt:lpstr>学习要求</vt:lpstr>
      <vt:lpstr>一.不可兼析取</vt:lpstr>
      <vt:lpstr>一.不可兼析取</vt:lpstr>
      <vt:lpstr>二.条件否定</vt:lpstr>
      <vt:lpstr>三.与非</vt:lpstr>
      <vt:lpstr>四.或非</vt:lpstr>
      <vt:lpstr>联结词完备集</vt:lpstr>
      <vt:lpstr>联结词完备集</vt:lpstr>
      <vt:lpstr>最小联结词组</vt:lpstr>
      <vt:lpstr>总结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Jbzzvb</dc:creator>
  <cp:lastModifiedBy>Jbzzvb</cp:lastModifiedBy>
  <cp:revision>76</cp:revision>
  <dcterms:created xsi:type="dcterms:W3CDTF">2019-09-18T13:28:07Z</dcterms:created>
  <dcterms:modified xsi:type="dcterms:W3CDTF">2021-03-01T23:47:25Z</dcterms:modified>
</cp:coreProperties>
</file>