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2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4.xml"/><Relationship Type="http://schemas.openxmlformats.org/officeDocument/2006/relationships/slide" Id="rId36" Target="slides/slide31.xml"/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slide" Id="rId30" Target="slides/slide25.xml"/><Relationship Type="http://schemas.openxmlformats.org/officeDocument/2006/relationships/slide" Id="rId12" Target="slides/slide7.xml"/><Relationship Type="http://schemas.openxmlformats.org/officeDocument/2006/relationships/slide" Id="rId31" Target="slides/slide26.xml"/><Relationship Type="http://schemas.openxmlformats.org/officeDocument/2006/relationships/slide" Id="rId13" Target="slides/slide8.xml"/><Relationship Type="http://schemas.openxmlformats.org/officeDocument/2006/relationships/slide" Id="rId10" Target="slides/slide5.xml"/><Relationship Type="http://schemas.openxmlformats.org/officeDocument/2006/relationships/slide" Id="rId11" Target="slides/slide6.xml"/><Relationship Type="http://schemas.openxmlformats.org/officeDocument/2006/relationships/slide" Id="rId34" Target="slides/slide29.xml"/><Relationship Type="http://schemas.openxmlformats.org/officeDocument/2006/relationships/slide" Id="rId35" Target="slides/slide30.xml"/><Relationship Type="http://schemas.openxmlformats.org/officeDocument/2006/relationships/slide" Id="rId32" Target="slides/slide27.xml"/><Relationship Type="http://schemas.openxmlformats.org/officeDocument/2006/relationships/slide" Id="rId33" Target="slides/slide28.xml"/><Relationship Type="http://schemas.openxmlformats.org/officeDocument/2006/relationships/slide" Id="rId29" Target="slides/slide24.xml"/><Relationship Type="http://schemas.openxmlformats.org/officeDocument/2006/relationships/slide" Id="rId26" Target="slides/slide21.xml"/><Relationship Type="http://schemas.openxmlformats.org/officeDocument/2006/relationships/slide" Id="rId25" Target="slides/slide20.xml"/><Relationship Type="http://schemas.openxmlformats.org/officeDocument/2006/relationships/slide" Id="rId28" Target="slides/slide23.xml"/><Relationship Type="http://schemas.openxmlformats.org/officeDocument/2006/relationships/slide" Id="rId27" Target="slides/slide22.xml"/><Relationship Type="http://schemas.openxmlformats.org/officeDocument/2006/relationships/presProps" Id="rId2" Target="presProps.xml"/><Relationship Type="http://schemas.openxmlformats.org/officeDocument/2006/relationships/slide" Id="rId21" Target="slides/slide16.xml"/><Relationship Type="http://schemas.openxmlformats.org/officeDocument/2006/relationships/theme" Id="rId1" Target="theme/theme1.xml"/><Relationship Type="http://schemas.openxmlformats.org/officeDocument/2006/relationships/slide" Id="rId22" Target="slides/slide17.xml"/><Relationship Type="http://schemas.openxmlformats.org/officeDocument/2006/relationships/slideMaster" Id="rId4" Target="slideMasters/slideMaster1.xml"/><Relationship Type="http://schemas.openxmlformats.org/officeDocument/2006/relationships/slide" Id="rId23" Target="slides/slide18.xml"/><Relationship Type="http://schemas.openxmlformats.org/officeDocument/2006/relationships/tableStyles" Id="rId3" Target="tableStyles.xml"/><Relationship Type="http://schemas.openxmlformats.org/officeDocument/2006/relationships/slide" Id="rId24" Target="slides/slide19.xml"/><Relationship Type="http://schemas.openxmlformats.org/officeDocument/2006/relationships/slide" Id="rId20" Target="slides/slide15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0" id="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" id="3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2" id="3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9" id="8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3" id="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4" id="9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5" id="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0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" id="10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2" id="10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7" id="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8" id="10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9" id="10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3" id="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4" id="11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5" id="11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9" id="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0" id="12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1" id="12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6" id="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7" id="12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8" id="12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2" id="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3" id="13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4" id="13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8" id="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9" id="13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0" id="14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4" id="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5" id="14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6" id="14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7" id="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" id="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9" id="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0" id="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1" id="15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2" id="15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6" id="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7" id="15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8" id="15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2" id="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3" id="16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4" id="16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8" id="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9" id="16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0" id="17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4" id="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5" id="17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6" id="17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0" id="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1" id="18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2" id="18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6" id="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7" id="18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8" id="18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2" id="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3" id="19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4" id="19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8" id="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9" id="19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0" id="20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4" id="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5" id="20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6" id="20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5" id="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0" id="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1" id="21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12" id="21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6" id="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7" id="21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18" id="21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2" id="5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6" id="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" id="5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8" id="5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4" id="6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0" id="7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4" id="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" id="7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6" id="7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2" id="8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0" id="10"/>
          <p:cNvSpPr txBox="1"/>
          <p:nvPr>
            <p:ph type="subTitle" idx="1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1" id="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" id="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3" id="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14" id="14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5" id="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" id="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7" id="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8" id="18"/>
          <p:cNvSpPr txBox="1"/>
          <p:nvPr>
            <p:ph type="body" idx="1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9" id="19"/>
          <p:cNvSpPr txBox="1"/>
          <p:nvPr>
            <p:ph type="body" idx="2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0" id="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" id="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2" id="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23" id="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" id="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5" id="25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1pPr>
            <a:lvl2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2pPr>
            <a:lvl3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3pPr>
            <a:lvl4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4pPr>
            <a:lvl5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5pPr>
            <a:lvl6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6pPr>
            <a:lvl7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7pPr>
            <a:lvl8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8pPr>
            <a:lvl9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6" id="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Relationship Type="http://schemas.openxmlformats.org/officeDocument/2006/relationships/hyperlink" Id="rId3" TargetMode="External" Target="http://hforsten.com/redefining-the-number-2-in-python.ht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2.xml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1.xml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jpg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2.xml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2.xml"/></Relationships>
</file>

<file path=ppt/slides/_rels/slide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2.xml"/><Relationship Type="http://schemas.openxmlformats.org/officeDocument/2006/relationships/slideLayout" Id="rId1" Target="../slideLayouts/slideLayout2.xml"/></Relationships>
</file>

<file path=ppt/slides/_rels/slide2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3.xml"/><Relationship Type="http://schemas.openxmlformats.org/officeDocument/2006/relationships/slideLayout" Id="rId1" Target="../slideLayouts/slideLayout2.xml"/></Relationships>
</file>

<file path=ppt/slides/_rels/slide2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4.xml"/><Relationship Type="http://schemas.openxmlformats.org/officeDocument/2006/relationships/slideLayout" Id="rId1" Target="../slideLayouts/slideLayout2.xml"/></Relationships>
</file>

<file path=ppt/slides/_rels/slide2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5.xml"/><Relationship Type="http://schemas.openxmlformats.org/officeDocument/2006/relationships/slideLayout" Id="rId1" Target="../slideLayouts/slideLayout2.xml"/></Relationships>
</file>

<file path=ppt/slides/_rels/slide2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6.xml"/><Relationship Type="http://schemas.openxmlformats.org/officeDocument/2006/relationships/slideLayout" Id="rId1" Target="../slideLayouts/slideLayout2.xml"/></Relationships>
</file>

<file path=ppt/slides/_rels/slide2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7.xml"/><Relationship Type="http://schemas.openxmlformats.org/officeDocument/2006/relationships/slideLayout" Id="rId1" Target="../slideLayouts/slideLayout2.xml"/></Relationships>
</file>

<file path=ppt/slides/_rels/slide2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8.xml"/><Relationship Type="http://schemas.openxmlformats.org/officeDocument/2006/relationships/slideLayout" Id="rId1" Target="../slideLayouts/slideLayout2.xml"/></Relationships>
</file>

<file path=ppt/slides/_rels/slide2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9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3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0.xml"/><Relationship Type="http://schemas.openxmlformats.org/officeDocument/2006/relationships/slideLayout" Id="rId1" Target="../slideLayouts/slideLayout2.xml"/></Relationships>
</file>

<file path=ppt/slides/_rels/slide3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1.xml"/><Relationship Type="http://schemas.openxmlformats.org/officeDocument/2006/relationships/slideLayout" Id="rId1" Target="../slideLayouts/slideLayout2.xml"/><Relationship Type="http://schemas.openxmlformats.org/officeDocument/2006/relationships/hyperlink" Id="rId4" TargetMode="External" Target="http://www.colourlovers.com/?=PHPE9568F36-D428-11d2-A769-00AA001ACF42"/><Relationship Type="http://schemas.openxmlformats.org/officeDocument/2006/relationships/hyperlink" Id="rId3" TargetMode="External" Target="http://en.wikipedia.org/wiki/Main_Page?=PHPE9568F36-D428-11d2-A769-00AA001ACF42"/><Relationship Type="http://schemas.openxmlformats.org/officeDocument/2006/relationships/hyperlink" Id="rId6" TargetMode="External" Target="http://ikayzo.com/about/?=PHPB8B5F2A0-3C92-11d3-A3A9-4C7B08C10000"/><Relationship Type="http://schemas.openxmlformats.org/officeDocument/2006/relationships/hyperlink" Id="rId5" TargetMode="External" Target="http://digg.com/?=PHPE9568F36-D428-11d2-A769-00AA001ACF42"/><Relationship Type="http://schemas.openxmlformats.org/officeDocument/2006/relationships/hyperlink" Id="rId7" TargetMode="External" Target="http://www.tetrisonline.com/?=PHPE9568F35-D428-11d2-A769-00AA001ACF42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1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Ruby</a:t>
            </a:r>
          </a:p>
        </p:txBody>
      </p:sp>
      <p:sp>
        <p:nvSpPr>
          <p:cNvPr name="Shape 29" id="29"/>
          <p:cNvSpPr txBox="1"/>
          <p:nvPr>
            <p:ph type="subTitle" idx="1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Chris Sass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3" id="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" id="8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True = False</a:t>
            </a:r>
          </a:p>
        </p:txBody>
      </p:sp>
      <p:sp>
        <p:nvSpPr>
          <p:cNvPr name="Shape 85" id="85"/>
          <p:cNvSpPr txBox="1"/>
          <p:nvPr>
            <p:ph type="body" idx="1"/>
          </p:nvPr>
        </p:nvSpPr>
        <p:spPr>
          <a:xfrm>
            <a:off y="3129522" x="335750"/>
            <a:ext cy="3674700" cx="88097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 True = False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 True == False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 1 == 1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(1 == 1) == True</a:t>
            </a:r>
          </a:p>
          <a:p>
            <a:pPr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name="Shape 86" id="86"/>
          <p:cNvSpPr txBox="1"/>
          <p:nvPr/>
        </p:nvSpPr>
        <p:spPr>
          <a:xfrm>
            <a:off y="1868275" x="500025"/>
            <a:ext cy="457200" cx="72896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3600"/>
              <a:t>(Python's internals still return the real </a:t>
            </a: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3600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0" id="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" id="9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2 = 3</a:t>
            </a:r>
          </a:p>
        </p:txBody>
      </p:sp>
      <p:sp>
        <p:nvSpPr>
          <p:cNvPr name="Shape 92" id="92"/>
          <p:cNvSpPr txBox="1"/>
          <p:nvPr>
            <p:ph type="body" idx="1"/>
          </p:nvPr>
        </p:nvSpPr>
        <p:spPr>
          <a:xfrm>
            <a:off y="1947332" x="457200"/>
            <a:ext cy="3597600" cx="8229600"/>
          </a:xfrm>
          <a:prstGeom prst="rect">
            <a:avLst/>
          </a:prstGeom>
          <a:noFill/>
          <a:ln w="9525" cap="flat">
            <a:solidFill>
              <a:srgbClr val="F3F3F3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&gt;&gt;&gt; import ctypes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&gt;&gt;&gt; new_value = 2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&gt;&gt;&gt; ob_ival_offset = ctypes.sizeof(ctypes.c_size_t) + \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... ctypes.sizeof(ctypes.c_voidp)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&gt;&gt;&gt; ob_ival = ctypes.c_int.from_address(id(new_value)+ob_ival_offset)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&gt;&gt; ob_ival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c_int(2)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&gt;&gt;&gt; ob_ival.value = 3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6" id="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" id="9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2 = 3</a:t>
            </a:r>
          </a:p>
        </p:txBody>
      </p:sp>
      <p:sp>
        <p:nvSpPr>
          <p:cNvPr name="Shape 98" id="98"/>
          <p:cNvSpPr txBox="1"/>
          <p:nvPr>
            <p:ph type="body" idx="1"/>
          </p:nvPr>
        </p:nvSpPr>
        <p:spPr>
          <a:xfrm>
            <a:off y="1947332" x="457200"/>
            <a:ext cy="3597600" cx="8229600"/>
          </a:xfrm>
          <a:prstGeom prst="rect">
            <a:avLst/>
          </a:prstGeom>
          <a:noFill/>
          <a:ln w="9525" cap="flat">
            <a:solidFill>
              <a:srgbClr val="F3F3F3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 print 2+2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 2 == 3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r>
              <a:t/>
            </a:r>
          </a:p>
        </p:txBody>
      </p:sp>
      <p:sp>
        <p:nvSpPr>
          <p:cNvPr name="Shape 99" id="99"/>
          <p:cNvSpPr txBox="1"/>
          <p:nvPr/>
        </p:nvSpPr>
        <p:spPr>
          <a:xfrm>
            <a:off y="6042875" x="299275"/>
            <a:ext cy="457200" cx="89513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(stolen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http://hforsten.com/redefining-the-number-2-in-python.html</a:t>
            </a:r>
            <a:r>
              <a:rPr lang="en"/>
              <a:t> 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Custom Namespace</a:t>
            </a:r>
          </a:p>
        </p:txBody>
      </p:sp>
      <p:sp>
        <p:nvSpPr>
          <p:cNvPr name="Shape 105" id="105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000">
                <a:solidFill>
                  <a:srgbClr val="033649"/>
                </a:solidFill>
                <a:latin typeface="Courier New"/>
                <a:ea typeface="Courier New"/>
                <a:cs typeface="Courier New"/>
                <a:sym typeface="Courier New"/>
              </a:rPr>
              <a:t>
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from collections import MutableMapping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class CaseInsensitiveNamespace(MutableMapping): </a:t>
            </a:r>
          </a:p>
          <a:p>
            <a:pPr rtl="0" lvl="0"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def __init__(self):</a:t>
            </a:r>
          </a:p>
          <a:p>
            <a:pPr rtl="0" lvl="0"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self.ns = {} </a:t>
            </a:r>
          </a:p>
          <a:p>
            <a:pPr rtl="0" lvl="0"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def __getitem__(self, key): </a:t>
            </a:r>
          </a:p>
          <a:p>
            <a:pPr rtl="0" lvl="0"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return self.ns[key.lower()] </a:t>
            </a:r>
          </a:p>
          <a:p>
            <a:pPr rtl="0" lvl="0"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def  __delitem__(self, key): </a:t>
            </a:r>
          </a:p>
          <a:p>
            <a:pPr rtl="0" lvl="0"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del self.ns[key.lower()] </a:t>
            </a:r>
          </a:p>
          <a:p>
            <a:pPr rtl="0" lvl="0"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def __setitem__(self, key, value):</a:t>
            </a:r>
          </a:p>
          <a:p>
            <a:pPr rtl="0" lvl="0"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self.ns[key.lower()] = value </a:t>
            </a:r>
          </a:p>
          <a:p>
            <a:pPr rtl="0" lvl="0"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def __len__(self): </a:t>
            </a:r>
          </a:p>
          <a:p>
            <a:pPr rtl="0" lvl="0"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return len(self.ns) </a:t>
            </a:r>
          </a:p>
          <a:p>
            <a:pPr rtl="0" lvl="0"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def __iter__(self): </a:t>
            </a:r>
          </a:p>
          <a:p>
            <a:pPr rtl="0" lvl="0"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return iter(self.ns)</a:t>
            </a:r>
          </a:p>
          <a:p>
            <a:r>
              <a:t/>
            </a:r>
          </a:p>
        </p:txBody>
      </p:sp>
      <p:sp>
        <p:nvSpPr>
          <p:cNvPr name="Shape 106" id="106"/>
          <p:cNvSpPr txBox="1"/>
          <p:nvPr/>
        </p:nvSpPr>
        <p:spPr>
          <a:xfrm>
            <a:off y="4345875" x="118635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0" id="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1" id="11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Case Insensitive!</a:t>
            </a:r>
          </a:p>
        </p:txBody>
      </p:sp>
      <p:sp>
        <p:nvSpPr>
          <p:cNvPr name="Shape 112" id="112"/>
          <p:cNvSpPr txBox="1"/>
          <p:nvPr>
            <p:ph type="body" idx="1"/>
          </p:nvPr>
        </p:nvSpPr>
        <p:spPr>
          <a:xfrm>
            <a:off y="1947332" x="457200"/>
            <a:ext cy="2743499" cx="82296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>
                <a:solidFill>
                  <a:srgbClr val="033649"/>
                </a:solidFill>
                <a:latin typeface="Courier New"/>
                <a:ea typeface="Courier New"/>
                <a:cs typeface="Courier New"/>
                <a:sym typeface="Courier New"/>
              </a:rPr>
              <a:t>exec '''</a:t>
            </a:r>
          </a:p>
          <a:p>
            <a:pPr rtl="0" lvl="0">
              <a:buNone/>
            </a:pPr>
            <a:r>
              <a:rPr lang="en" sz="2400">
                <a:solidFill>
                  <a:srgbClr val="033649"/>
                </a:solidFill>
                <a:latin typeface="Courier New"/>
                <a:ea typeface="Courier New"/>
                <a:cs typeface="Courier New"/>
                <a:sym typeface="Courier New"/>
              </a:rPr>
              <a:t>foo = 42</a:t>
            </a:r>
          </a:p>
          <a:p>
            <a:pPr rtl="0" lvl="0">
              <a:buNone/>
            </a:pPr>
            <a:r>
              <a:rPr lang="en" sz="2400">
                <a:solidFill>
                  <a:srgbClr val="033649"/>
                </a:solidFill>
                <a:latin typeface="Courier New"/>
                <a:ea typeface="Courier New"/>
                <a:cs typeface="Courier New"/>
                <a:sym typeface="Courier New"/>
              </a:rPr>
              <a:t>Bar = 23</a:t>
            </a:r>
          </a:p>
          <a:p>
            <a:pPr rtl="0" lvl="0">
              <a:buNone/>
            </a:pPr>
            <a:r>
              <a:rPr lang="en" sz="2400">
                <a:solidFill>
                  <a:srgbClr val="033649"/>
                </a:solidFill>
                <a:latin typeface="Courier New"/>
                <a:ea typeface="Courier New"/>
                <a:cs typeface="Courier New"/>
                <a:sym typeface="Courier New"/>
              </a:rPr>
              <a:t>print (Foo, BAR)</a:t>
            </a:r>
          </a:p>
          <a:p>
            <a:pPr rtl="0" lvl="0">
              <a:buNone/>
            </a:pPr>
            <a:r>
              <a:rPr lang="en" sz="2400">
                <a:solidFill>
                  <a:srgbClr val="033649"/>
                </a:solidFill>
                <a:latin typeface="Courier New"/>
                <a:ea typeface="Courier New"/>
                <a:cs typeface="Courier New"/>
                <a:sym typeface="Courier New"/>
              </a:rPr>
              <a:t>''' in {}, CaseInsensitiveNamespace()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6" id="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7" id="1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1 + 2 = -1 (thanks, AST)</a:t>
            </a:r>
          </a:p>
        </p:txBody>
      </p:sp>
      <p:sp>
        <p:nvSpPr>
          <p:cNvPr name="Shape 118" id="118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 import ast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 x = ast.parse('1 + 2', mode='eval')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 x.body.op = ast.Sub()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 eval(compile(x, '&lt;string&gt;', 'eval'))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2" id="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3" id="12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Bad Ideas</a:t>
            </a:r>
          </a:p>
        </p:txBody>
      </p:sp>
      <p:sp>
        <p:nvSpPr>
          <p:cNvPr name="Shape 124" id="124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Import code directly from Github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Patch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__builtins__</a:t>
            </a:r>
            <a:r>
              <a:rPr lang="en"/>
              <a:t> to add new built-in functions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Implicit Self</a:t>
            </a:r>
          </a:p>
          <a:p>
            <a:pPr indent="-419100" marL="45720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Much much more!</a:t>
            </a:r>
          </a:p>
        </p:txBody>
      </p:sp>
      <p:sp>
        <p:nvSpPr>
          <p:cNvPr name="Shape 125" id="125"/>
          <p:cNvSpPr txBox="1"/>
          <p:nvPr/>
        </p:nvSpPr>
        <p:spPr>
          <a:xfrm>
            <a:off y="4830932" x="740242"/>
            <a:ext cy="1736699" cx="98582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 b="1"/>
              <a:t>Slides:</a:t>
            </a:r>
            <a:r>
              <a:rPr lang="en" sz="1800"/>
              <a:t> </a:t>
            </a:r>
          </a:p>
          <a:p>
            <a:pPr indent="0" marL="457200" rtl="0" lvl="0">
              <a:buNone/>
            </a:pPr>
            <a:r>
              <a:rPr lang="en" sz="1800"/>
              <a:t>http://www.scribd.com/doc/58306088/Bad-Ideas</a:t>
            </a:r>
          </a:p>
          <a:p>
            <a:pPr indent="0" marL="0" rtl="0" lvl="0">
              <a:buNone/>
            </a:pPr>
            <a:r>
              <a:rPr lang="en" sz="1800" b="1"/>
              <a:t>Video: </a:t>
            </a:r>
          </a:p>
          <a:p>
            <a:pPr indent="457200" marL="0" rtl="0" lvl="0">
              <a:buNone/>
            </a:pPr>
            <a:r>
              <a:rPr lang="en" sz="1800"/>
              <a:t>http://ep2011.europython.eu/conference/talks/5-years-of-bad-ideas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9" id="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0" id="13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Sick Javascript</a:t>
            </a:r>
          </a:p>
        </p:txBody>
      </p:sp>
      <p:sp>
        <p:nvSpPr>
          <p:cNvPr name="Shape 131" id="131"/>
          <p:cNvSpPr txBox="1"/>
          <p:nvPr>
            <p:ph type="body" idx="1"/>
          </p:nvPr>
        </p:nvSpPr>
        <p:spPr>
          <a:xfrm>
            <a:off y="3602699" x="457200"/>
            <a:ext cy="2964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7200">
                <a:latin typeface="Courier New"/>
                <a:ea typeface="Courier New"/>
                <a:cs typeface="Courier New"/>
                <a:sym typeface="Courier New"/>
              </a:rPr>
              <a:t>"foo".blink();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5" id="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6" id="136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PHP</a:t>
            </a:r>
          </a:p>
        </p:txBody>
      </p:sp>
      <p:sp>
        <p:nvSpPr>
          <p:cNvPr name="Shape 137" id="137"/>
          <p:cNvSpPr txBox="1"/>
          <p:nvPr>
            <p:ph type="subTitle" idx="1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Will turn you Sick &amp;&amp; Insane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1" id="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2" id="14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P. P. P. PHP</a:t>
            </a:r>
          </a:p>
        </p:txBody>
      </p:sp>
      <p:sp>
        <p:nvSpPr>
          <p:cNvPr name="Shape 143" id="143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1) PHP will treat undefined constants as a bare word (but throws a notice)</a:t>
            </a:r>
          </a:p>
          <a:p>
            <a:pPr algn="ctr" rtl="0" lvl="0">
              <a:buNone/>
            </a:pPr>
            <a:r>
              <a:rPr lang="en"/>
              <a:t>+</a:t>
            </a:r>
          </a:p>
          <a:p>
            <a:pPr rtl="0" lvl="0">
              <a:buNone/>
            </a:pPr>
            <a:r>
              <a:rPr lang="en"/>
              <a:t>2) You can silence everything (notices included) with @</a:t>
            </a:r>
          </a:p>
          <a:p>
            <a:pPr algn="ctr" rtl="0" lvl="0">
              <a:buNone/>
            </a:pPr>
            <a:r>
              <a:rPr lang="en"/>
              <a:t>=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@print(hello);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@print(PHPはありえへん);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3" id="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" id="3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Red Colored Rock Candy: Ruby is Sweet :)</a:t>
            </a:r>
          </a:p>
        </p:txBody>
      </p:sp>
      <p:sp>
        <p:nvSpPr>
          <p:cNvPr name="Shape 35" id="35"/>
          <p:cNvSpPr txBox="1"/>
          <p:nvPr>
            <p:ph type="body" idx="1"/>
          </p:nvPr>
        </p:nvSpPr>
        <p:spPr>
          <a:xfrm>
            <a:off y="2043101" x="457200"/>
            <a:ext cy="4524600" cx="48198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What is Ruby?</a:t>
            </a:r>
          </a:p>
          <a:p>
            <a:pPr>
              <a:buNone/>
            </a:pPr>
            <a:r>
              <a:rPr lang="en"/>
              <a:t>"Ruby is... a dynamic, open source language with a focus on simplicity and productivity.  It has a elegant syntax that is natural to read and easy to write."</a:t>
            </a:r>
          </a:p>
        </p:txBody>
      </p:sp>
      <p:sp>
        <p:nvSpPr>
          <p:cNvPr name="Shape 36" id="36"/>
          <p:cNvSpPr/>
          <p:nvPr/>
        </p:nvSpPr>
        <p:spPr>
          <a:xfrm>
            <a:off y="2547805" x="5804375"/>
            <a:ext cy="3276818" cx="25540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7" id="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8" id="14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PHP: Never Say NO</a:t>
            </a:r>
          </a:p>
        </p:txBody>
      </p:sp>
      <p:sp>
        <p:nvSpPr>
          <p:cNvPr name="Shape 149" id="149"/>
          <p:cNvSpPr txBox="1"/>
          <p:nvPr>
            <p:ph type="body" idx="1"/>
          </p:nvPr>
        </p:nvSpPr>
        <p:spPr>
          <a:xfrm>
            <a:off y="19346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NO: Variables that start with a number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$1 = "fish";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var_dump($1);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// PHP Parse error:  syntax error, unexpected</a:t>
            </a:r>
          </a:p>
          <a:p>
            <a:pPr rtl="0" lvl="0">
              <a:buNone/>
            </a:pPr>
            <a:r>
              <a:rPr lang="en"/>
              <a:t>// T_LNUMBER, expecting T_VARIABLE</a:t>
            </a:r>
          </a:p>
          <a:p>
            <a:pPr rtl="0" lvl="0">
              <a:buNone/>
            </a:pPr>
            <a:r>
              <a:rPr lang="en"/>
              <a:t>// or '$' in ...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3" id="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4" id="15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PHP: Never Say NO</a:t>
            </a:r>
          </a:p>
        </p:txBody>
      </p:sp>
      <p:sp>
        <p:nvSpPr>
          <p:cNvPr name="Shape 155" id="155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YES: Variables that start with a number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// since ${'a'} is same as $a,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${1} = 'wat';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var_dump(${1});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// string(3) "wat"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9" id="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0" id="16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Neither P in PHP is Parser</a:t>
            </a:r>
          </a:p>
        </p:txBody>
      </p:sp>
      <p:sp>
        <p:nvSpPr>
          <p:cNvPr name="Shape 161" id="161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here are some </a:t>
            </a:r>
            <a:r>
              <a:rPr lang="en" strike="sngStrike"/>
              <a:t>functions</a:t>
            </a:r>
            <a:r>
              <a:rPr lang="en"/>
              <a:t>:</a:t>
            </a:r>
          </a:p>
          <a:p>
            <a:pPr rtl="0" lvl="0">
              <a:buNone/>
            </a:pPr>
            <a:r>
              <a:rPr lang="en"/>
              <a:t>list()</a:t>
            </a:r>
          </a:p>
          <a:p>
            <a:pPr rtl="0" lvl="0">
              <a:buNone/>
            </a:pPr>
            <a:r>
              <a:rPr lang="en"/>
              <a:t>empty()</a:t>
            </a:r>
          </a:p>
          <a:p>
            <a:pPr rtl="0" lvl="0">
              <a:buNone/>
            </a:pPr>
            <a:r>
              <a:rPr lang="en"/>
              <a:t>array()</a:t>
            </a:r>
          </a:p>
          <a:p>
            <a:pPr rtl="0" lvl="0">
              <a:buNone/>
            </a:pPr>
            <a:r>
              <a:rPr lang="en"/>
              <a:t>isset()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5" id="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6" id="16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Neither P in PHP is Parser</a:t>
            </a:r>
          </a:p>
        </p:txBody>
      </p:sp>
      <p:sp>
        <p:nvSpPr>
          <p:cNvPr name="Shape 167" id="167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They are handled by the parser: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empty($var1 || $var2)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// Parse error: syntax error, unexpected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// T_BOOLEAN_OR, ...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$b = 'empty';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$b($a);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// Fatal error: Call to undefined function empty()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1" id="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2" id="17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Neither P in PHP is Parser</a:t>
            </a:r>
          </a:p>
        </p:txBody>
      </p:sp>
      <p:sp>
        <p:nvSpPr>
          <p:cNvPr name="Shape 173" id="173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So they can't be defined as class methods: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class Foo {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    function list(){}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    function empty(){}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    function array(){}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    function isset(){}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}</a:t>
            </a:r>
          </a:p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// all are parse errors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7" id="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8" id="17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Neither P in PHP is Parser</a:t>
            </a:r>
          </a:p>
        </p:txBody>
      </p:sp>
      <p:sp>
        <p:nvSpPr>
          <p:cNvPr name="Shape 179" id="179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But can be called as class methods: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class Foo {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    function __call($method, $args){ var_dump($method); }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}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$f = new Foo();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$f-&gt;list();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$f-&gt;empty();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$f-&gt;array();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$f-&gt;isset();</a:t>
            </a:r>
          </a:p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// all work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3" id="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4" id="18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Plz Haz Protected?</a:t>
            </a:r>
          </a:p>
        </p:txBody>
      </p:sp>
      <p:sp>
        <p:nvSpPr>
          <p:cNvPr name="Shape 185" id="185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Protected means... it's protected right?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class Secure{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    protected $secret = 'wat';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    protected function get_password() {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        return 'hunter2';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    }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}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$s = new Secure();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$s-&gt;secret;  // Cannot access protected property ...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$s-&gt;get_password();  // Call to protected method ...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9" id="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0" id="19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Plz Haz Protected?</a:t>
            </a:r>
          </a:p>
        </p:txBody>
      </p:sp>
      <p:sp>
        <p:nvSpPr>
          <p:cNvPr name="Shape 191" id="191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Protected means 4EVRYBDY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class NotSecure extends Secure {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    function wat($wat){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        var_dump($wat-&gt;secret);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        var_dump($wat-&gt;get_password());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    }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}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$s = new Secure();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$ns = new NotSecure();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$ns-&gt;wat($s); // trololol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5" id="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6" id="19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Plz Haz Private?</a:t>
            </a:r>
          </a:p>
        </p:txBody>
      </p:sp>
      <p:sp>
        <p:nvSpPr>
          <p:cNvPr name="Shape 197" id="197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OK, so Private is Private right?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class Secure{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    private $secret = 'wat';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}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$s = new Secure();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var_dump($s-&gt;secret); // NO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1" id="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2" id="20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Plz Haz Private?</a:t>
            </a:r>
          </a:p>
        </p:txBody>
      </p:sp>
      <p:sp>
        <p:nvSpPr>
          <p:cNvPr name="Shape 203" id="203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OK, so Private is Private right?</a:t>
            </a:r>
          </a:p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class Secure{</a:t>
            </a:r>
          </a:p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    private $secret = 'wat';</a:t>
            </a:r>
          </a:p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</a:p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$s = new Secure();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$wat = (array) $s; // cast to array</a:t>
            </a:r>
          </a:p>
          <a:p>
            <a:pPr rtl="0" lvl="0">
              <a:buNone/>
            </a:pPr>
            <a:r>
              <a:rPr lang="en">
                <a:solidFill>
                  <a:srgbClr val="0000FF"/>
                </a:solidFill>
              </a:rPr>
              <a:t>var_dump($wat); // YES!</a:t>
            </a:r>
          </a:p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// array(1) { ["Securesecret"]=&gt; string(3) "wat" 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Every Class inherits from </a:t>
            </a:r>
            <a:r>
              <a:rPr lang="en">
                <a:solidFill>
                  <a:schemeClr val="accent4"/>
                </a:solidFill>
              </a:rPr>
              <a:t>Object</a:t>
            </a:r>
          </a:p>
        </p:txBody>
      </p:sp>
      <p:sp>
        <p:nvSpPr>
          <p:cNvPr name="Shape 42" id="42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class Foo</a:t>
            </a:r>
          </a:p>
          <a:p>
            <a:pPr rtl="0" lvl="0"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rtl="0" lvl="0"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Foo.methods </a:t>
            </a:r>
          </a:p>
          <a:p>
            <a:pPr rtl="0" lvl="0">
              <a:buNone/>
            </a:pP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# =&gt;  [:allocate, :new, :superclass...</a:t>
            </a:r>
          </a:p>
          <a:p>
            <a:pPr rtl="0" lvl="0"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Foo.methods.size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=&gt; 97</a:t>
            </a:r>
          </a:p>
          <a:p>
            <a:pPr rtl="0" lvl="0"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Foo.instance_methods </a:t>
            </a:r>
          </a:p>
          <a:p>
            <a:pPr rtl="0" lvl="0">
              <a:buNone/>
            </a:pP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# =&gt;  [[:nil?, :===, :=~, :!~, :eql?...</a:t>
            </a:r>
          </a:p>
          <a:p>
            <a:pPr rtl="0" lvl="0"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Foo.instance_methods.size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marL="0" rtl="0" lvl="0">
              <a:buNone/>
            </a:pP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# =&gt; 56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Foo.superclass == 5 </a:t>
            </a: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=&gt; Object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7" id="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8" id="20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Plz Haz Private?</a:t>
            </a:r>
          </a:p>
        </p:txBody>
      </p:sp>
      <p:sp>
        <p:nvSpPr>
          <p:cNvPr name="Shape 209" id="209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OK, so Private methods are Private right?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class Secure{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    private function get_password(){ return 'hunter2'; }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}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$s = new Secure();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$ref = new ReflectionClass(get_class($s));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$haha = $ref-&gt;getMethod('get_password');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$haha-&gt;setAccessible(true);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var_dump($haha-&gt;invoke($s));</a:t>
            </a:r>
          </a:p>
          <a:p>
            <a:pPr rtl="0" lvl="0">
              <a:buNone/>
            </a:pPr>
            <a:r>
              <a:rPr lang="en" sz="2400">
                <a:solidFill>
                  <a:srgbClr val="000000"/>
                </a:solidFill>
              </a:rPr>
              <a:t>// string(7) "hunter2"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3" id="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4" id="21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One P in PHP means Proud</a:t>
            </a:r>
          </a:p>
        </p:txBody>
      </p:sp>
      <p:sp>
        <p:nvSpPr>
          <p:cNvPr name="Shape 215" id="215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Add any of the following to</a:t>
            </a:r>
            <a:br>
              <a:rPr lang="en"/>
            </a:br>
            <a:r>
              <a:rPr lang="en"/>
              <a:t>a php powered server: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?=PHPE9568F34-D428-11d2-A769-00AA001ACF42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?=PHPE9568F35-D428-11d2-A769-00AA001ACF42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?=PHPE9568F36-D428-11d2-A769-00AA001ACF42</a:t>
            </a:r>
          </a:p>
          <a:p>
            <a:pPr rtl="0" lvl="0">
              <a:buNone/>
            </a:pPr>
            <a:r>
              <a:rPr lang="en" sz="2400">
                <a:solidFill>
                  <a:srgbClr val="0000FF"/>
                </a:solidFill>
              </a:rPr>
              <a:t>?=PHPB8B5F2A0-3C92-11d3-A3A9-4C7B08C10000</a:t>
            </a:r>
          </a:p>
          <a:p>
            <a:pPr rtl="0" lvl="0"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http://en.wikipedia.org/wiki/Main_Page?=PHPE9568F36-D428-11d2-A769-00AA001ACF42</a:t>
            </a:r>
          </a:p>
          <a:p>
            <a:pPr rtl="0" lvl="0"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http://www.colourlovers.com/?=PHPE9568F36-D428-11d2-A769-00AA001ACF42</a:t>
            </a:r>
          </a:p>
          <a:p>
            <a:pPr rtl="0" lvl="0"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http://digg.com/?=PHPE9568F36-D428-11d2-A769-00AA001ACF42</a:t>
            </a:r>
          </a:p>
          <a:p>
            <a:pPr rtl="0" lvl="0"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http://ikayzo.com/about/?=PHPB8B5F2A0-3C92-11d3-A3A9-4C7B08C10000</a:t>
            </a:r>
          </a:p>
          <a:p>
            <a:pPr rtl="0" lvl="0">
              <a:buNone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http://www.tetrisonline.com/?=PHPE9568F35-D428-11d2-A769-00AA001ACF42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6" id="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" id="4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Symbols are not just a percussion instrument</a:t>
            </a:r>
          </a:p>
        </p:txBody>
      </p:sp>
      <p:sp>
        <p:nvSpPr>
          <p:cNvPr name="Shape 48" id="48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In Ruby </a:t>
            </a:r>
            <a:r>
              <a:rPr lang="en" b="1">
                <a:solidFill>
                  <a:schemeClr val="accent3"/>
                </a:solidFill>
              </a:rPr>
              <a:t>:symbols</a:t>
            </a:r>
            <a:r>
              <a:rPr lang="en"/>
              <a:t> are a great way to keep track of </a:t>
            </a:r>
            <a:r>
              <a:rPr lang="en" b="1">
                <a:solidFill>
                  <a:schemeClr val="accent4"/>
                </a:solidFill>
              </a:rPr>
              <a:t>names</a:t>
            </a:r>
            <a:r>
              <a:rPr lang="en"/>
              <a:t> of things</a:t>
            </a:r>
          </a:p>
          <a:p>
            <a:r>
              <a:t/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Strings are not the best flags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Efficient comparison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Only one instance for each</a:t>
            </a:r>
          </a:p>
          <a:p>
            <a:r>
              <a:t/>
            </a:r>
          </a:p>
        </p:txBody>
      </p:sp>
      <p:sp>
        <p:nvSpPr>
          <p:cNvPr name="Shape 49" id="49"/>
          <p:cNvSpPr/>
          <p:nvPr/>
        </p:nvSpPr>
        <p:spPr>
          <a:xfrm>
            <a:off y="2771597" x="5977150"/>
            <a:ext cy="3598176" cx="23999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3" id="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" id="5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Symbols are not just a percussion instrument</a:t>
            </a:r>
          </a:p>
        </p:txBody>
      </p:sp>
      <p:sp>
        <p:nvSpPr>
          <p:cNvPr name="Shape 55" id="55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'flag_value' == 'flag_value' </a:t>
            </a:r>
          </a:p>
          <a:p>
            <a:pPr rtl="0" lvl="0">
              <a:buNone/>
            </a:pP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# =&gt; true (the same value)</a:t>
            </a:r>
          </a:p>
          <a:p>
            <a:pPr rtl="0" lvl="0"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'flag_value'.equal? 'flag_value' </a:t>
            </a:r>
          </a:p>
          <a:p>
            <a:pPr rtl="0" lvl="0">
              <a:buNone/>
            </a:pP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# =&gt; false (diffe instance of String)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:flag_value == :flag_value 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# =&gt; true (the same value)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:flag_value.equal? :flag_value'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# =&gt; true (same instance of Symbol)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1337.send(:to_s)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# =&gt; "1337" (argument is a method's </a:t>
            </a:r>
            <a:r>
              <a:rPr lang="en" sz="24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solidFill>
                  <a:schemeClr val="lt2"/>
                </a:solidFill>
              </a:rPr>
              <a:t>Loopy</a:t>
            </a:r>
            <a:r>
              <a:rPr lang="en"/>
              <a:t> </a:t>
            </a:r>
          </a:p>
          <a:p>
            <a:pPr rtl="0" lvl="0">
              <a:buNone/>
            </a:pPr>
            <a:r>
              <a:rPr lang="en"/>
              <a:t>Ranges &amp; Enumerables</a:t>
            </a:r>
          </a:p>
        </p:txBody>
      </p:sp>
      <p:sp>
        <p:nvSpPr>
          <p:cNvPr name="Shape 61" id="61"/>
          <p:cNvSpPr txBox="1"/>
          <p:nvPr>
            <p:ph type="body" idx="1"/>
          </p:nvPr>
        </p:nvSpPr>
        <p:spPr>
          <a:xfrm>
            <a:off y="2043101" x="457200"/>
            <a:ext cy="4490699" cx="82827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Performs like it reads :)</a:t>
            </a:r>
          </a:p>
          <a:p>
            <a:pPr rtl="0" lvl="0"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5.times do</a:t>
            </a:r>
          </a:p>
          <a:p>
            <a:pPr rtl="0" lvl="0"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print "w3w7 "</a:t>
            </a:r>
          </a:p>
          <a:p>
            <a:pPr rtl="0" lvl="0"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rtl="0" lvl="0">
              <a:buNone/>
            </a:pP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w3w7 w3w7 w3w7 w3w7 w3w7 =&gt; 5</a:t>
            </a:r>
          </a:p>
          <a:p>
            <a:pPr rtl="0" lvl="0"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3.downto(1) { |i| print i.to_s + " " }</a:t>
            </a:r>
          </a:p>
          <a:p>
            <a:pPr rtl="0" lvl="0">
              <a:buNone/>
            </a:pP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3 2 1 =&gt; 3</a:t>
            </a:r>
          </a:p>
          <a:p>
            <a:pPr rtl="0" lvl="0">
              <a:buNone/>
            </a:pPr>
            <a:r>
              <a:rPr lang="en"/>
              <a:t>Ranges are nice as well too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(4..7).each { print i }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4567 =&gt; 4..7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5" id="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" id="6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solidFill>
                  <a:schemeClr val="lt2"/>
                </a:solidFill>
              </a:rPr>
              <a:t>Loopy</a:t>
            </a:r>
            <a:r>
              <a:rPr lang="en"/>
              <a:t> </a:t>
            </a:r>
          </a:p>
          <a:p>
            <a:pPr rtl="0" lvl="0">
              <a:buNone/>
            </a:pPr>
            <a:r>
              <a:rPr lang="en"/>
              <a:t>Ranges &amp; Enumerables</a:t>
            </a:r>
          </a:p>
        </p:txBody>
      </p:sp>
      <p:sp>
        <p:nvSpPr>
          <p:cNvPr name="Shape 67" id="67"/>
          <p:cNvSpPr txBox="1"/>
          <p:nvPr>
            <p:ph type="body" idx="1"/>
          </p:nvPr>
        </p:nvSpPr>
        <p:spPr>
          <a:xfrm>
            <a:off y="2043101" x="457200"/>
            <a:ext cy="4490699" cx="82827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Splat ranges to an array</a:t>
            </a:r>
          </a:p>
          <a:p>
            <a:pPr rtl="0" lvl="0"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[*0..5]</a:t>
            </a:r>
          </a:p>
          <a:p>
            <a:pPr rtl="0" lvl="0">
              <a:buNone/>
            </a:pP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w3w7 w3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w3w7 w3w7 w3w7 w3w7 w3w7 =&gt; 5</a:t>
            </a:r>
          </a:p>
          <a:p>
            <a:pPr rtl="0" lvl="0"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3.downto(1) { |i| print i.to_s + " " }</a:t>
            </a:r>
          </a:p>
          <a:p>
            <a:pPr rtl="0" lvl="0">
              <a:buNone/>
            </a:pP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3 2 1 =&gt; 3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Pythons</a:t>
            </a:r>
          </a:p>
        </p:txBody>
      </p:sp>
      <p:sp>
        <p:nvSpPr>
          <p:cNvPr name="Shape 73" id="73"/>
          <p:cNvSpPr txBox="1"/>
          <p:nvPr>
            <p:ph type="subTitle" idx="1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Can get sick too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 txBox="1"/>
          <p:nvPr>
            <p:ph type="subTitle" idx="1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79" id="79"/>
          <p:cNvSpPr/>
          <p:nvPr/>
        </p:nvSpPr>
        <p:spPr>
          <a:xfrm>
            <a:off y="-63090" x="-384300"/>
            <a:ext cy="6925822" cx="103468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