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comments/modernComment_10A_819096A9.xml" ContentType="application/vnd.ms-powerpoint.comment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9" r:id="rId1"/>
  </p:sldMasterIdLst>
  <p:sldIdLst>
    <p:sldId id="256" r:id="rId2"/>
    <p:sldId id="258" r:id="rId3"/>
    <p:sldId id="269" r:id="rId4"/>
    <p:sldId id="259" r:id="rId5"/>
    <p:sldId id="260" r:id="rId6"/>
    <p:sldId id="284" r:id="rId7"/>
    <p:sldId id="270" r:id="rId8"/>
    <p:sldId id="261" r:id="rId9"/>
    <p:sldId id="273" r:id="rId10"/>
    <p:sldId id="272" r:id="rId11"/>
    <p:sldId id="283" r:id="rId12"/>
    <p:sldId id="285" r:id="rId13"/>
    <p:sldId id="286" r:id="rId14"/>
    <p:sldId id="279" r:id="rId15"/>
    <p:sldId id="262" r:id="rId16"/>
    <p:sldId id="275" r:id="rId17"/>
    <p:sldId id="263" r:id="rId18"/>
    <p:sldId id="280" r:id="rId19"/>
    <p:sldId id="277" r:id="rId20"/>
    <p:sldId id="281" r:id="rId21"/>
    <p:sldId id="274" r:id="rId22"/>
    <p:sldId id="282" r:id="rId23"/>
    <p:sldId id="278" r:id="rId24"/>
    <p:sldId id="265" r:id="rId25"/>
    <p:sldId id="266" r:id="rId26"/>
    <p:sldId id="276" r:id="rId27"/>
    <p:sldId id="27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46D699-6824-5E51-FF97-545E9DAAD306}" name="Visseho Adjiwanou" initials="VA" userId="S::visseho.adjiwanou@umontreal.ca::3cd47b9c-b63f-46ac-a3df-62d38055d9ba"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1F2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9" d="100"/>
          <a:sy n="69" d="100"/>
        </p:scale>
        <p:origin x="14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omments/modernComment_10A_819096A9.xml><?xml version="1.0" encoding="utf-8"?>
<p188:cmLst xmlns:a="http://schemas.openxmlformats.org/drawingml/2006/main" xmlns:r="http://schemas.openxmlformats.org/officeDocument/2006/relationships" xmlns:p188="http://schemas.microsoft.com/office/powerpoint/2018/8/main">
  <p188:cm id="{39962235-5D6E-F241-A6B4-836B1891BB1A}" authorId="{BD46D699-6824-5E51-FF97-545E9DAAD306}" created="2021-12-06T03:50:19.128">
    <ac:txMkLst xmlns:ac="http://schemas.microsoft.com/office/drawing/2013/main/command">
      <pc:docMk xmlns:pc="http://schemas.microsoft.com/office/powerpoint/2013/main/command"/>
      <pc:sldMk xmlns:pc="http://schemas.microsoft.com/office/powerpoint/2013/main/command" cId="2173736617" sldId="266"/>
      <ac:spMk id="2" creationId="{1EDFFEF3-38FC-434E-AAB2-9642D46893C4}"/>
      <ac:txMk cp="18">
        <ac:context len="19" hash="1354285024"/>
      </ac:txMk>
    </ac:txMkLst>
    <p188:pos x="6074980" y="903891"/>
    <p188:txBody>
      <a:bodyPr/>
      <a:lstStyle/>
      <a:p>
        <a:r>
          <a:rPr lang="en-US"/>
          <a:t>A enlever? Je ne comprends pas la phrase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B396456-4DB1-4669-9EAB-A4BDDD2FC7CD}" type="datetimeFigureOut">
              <a:rPr lang="fr-CA" smtClean="0"/>
              <a:t>2023-03-23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5F28C8B2-9AAA-4D1A-AE7C-E69A3EC0B777}" type="slidenum">
              <a:rPr lang="fr-CA" smtClean="0"/>
              <a:t>‹N°›</a:t>
            </a:fld>
            <a:endParaRPr lang="fr-CA"/>
          </a:p>
        </p:txBody>
      </p:sp>
    </p:spTree>
    <p:extLst>
      <p:ext uri="{BB962C8B-B14F-4D97-AF65-F5344CB8AC3E}">
        <p14:creationId xmlns:p14="http://schemas.microsoft.com/office/powerpoint/2010/main" val="370267526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B396456-4DB1-4669-9EAB-A4BDDD2FC7CD}" type="datetimeFigureOut">
              <a:rPr lang="fr-CA" smtClean="0"/>
              <a:t>2023-03-23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5F28C8B2-9AAA-4D1A-AE7C-E69A3EC0B777}" type="slidenum">
              <a:rPr lang="fr-CA" smtClean="0"/>
              <a:t>‹N°›</a:t>
            </a:fld>
            <a:endParaRPr lang="fr-CA"/>
          </a:p>
        </p:txBody>
      </p:sp>
    </p:spTree>
    <p:extLst>
      <p:ext uri="{BB962C8B-B14F-4D97-AF65-F5344CB8AC3E}">
        <p14:creationId xmlns:p14="http://schemas.microsoft.com/office/powerpoint/2010/main" val="420989932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B396456-4DB1-4669-9EAB-A4BDDD2FC7CD}" type="datetimeFigureOut">
              <a:rPr lang="fr-CA" smtClean="0"/>
              <a:t>2023-03-23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5F28C8B2-9AAA-4D1A-AE7C-E69A3EC0B777}" type="slidenum">
              <a:rPr lang="fr-CA" smtClean="0"/>
              <a:t>‹N°›</a:t>
            </a:fld>
            <a:endParaRPr lang="fr-CA"/>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631247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B396456-4DB1-4669-9EAB-A4BDDD2FC7CD}" type="datetimeFigureOut">
              <a:rPr lang="fr-CA" smtClean="0"/>
              <a:t>2023-03-23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5F28C8B2-9AAA-4D1A-AE7C-E69A3EC0B777}" type="slidenum">
              <a:rPr lang="fr-CA" smtClean="0"/>
              <a:t>‹N°›</a:t>
            </a:fld>
            <a:endParaRPr lang="fr-CA"/>
          </a:p>
        </p:txBody>
      </p:sp>
    </p:spTree>
    <p:extLst>
      <p:ext uri="{BB962C8B-B14F-4D97-AF65-F5344CB8AC3E}">
        <p14:creationId xmlns:p14="http://schemas.microsoft.com/office/powerpoint/2010/main" val="113406555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B396456-4DB1-4669-9EAB-A4BDDD2FC7CD}" type="datetimeFigureOut">
              <a:rPr lang="fr-CA" smtClean="0"/>
              <a:t>2023-03-23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5F28C8B2-9AAA-4D1A-AE7C-E69A3EC0B777}" type="slidenum">
              <a:rPr lang="fr-CA" smtClean="0"/>
              <a:t>‹N°›</a:t>
            </a:fld>
            <a:endParaRPr lang="fr-CA"/>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577274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B396456-4DB1-4669-9EAB-A4BDDD2FC7CD}" type="datetimeFigureOut">
              <a:rPr lang="fr-CA" smtClean="0"/>
              <a:t>2023-03-23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5F28C8B2-9AAA-4D1A-AE7C-E69A3EC0B777}" type="slidenum">
              <a:rPr lang="fr-CA" smtClean="0"/>
              <a:t>‹N°›</a:t>
            </a:fld>
            <a:endParaRPr lang="fr-CA"/>
          </a:p>
        </p:txBody>
      </p:sp>
    </p:spTree>
    <p:extLst>
      <p:ext uri="{BB962C8B-B14F-4D97-AF65-F5344CB8AC3E}">
        <p14:creationId xmlns:p14="http://schemas.microsoft.com/office/powerpoint/2010/main" val="370914592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B396456-4DB1-4669-9EAB-A4BDDD2FC7CD}" type="datetimeFigureOut">
              <a:rPr lang="fr-CA" smtClean="0"/>
              <a:t>2023-03-23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5F28C8B2-9AAA-4D1A-AE7C-E69A3EC0B777}" type="slidenum">
              <a:rPr lang="fr-CA" smtClean="0"/>
              <a:t>‹N°›</a:t>
            </a:fld>
            <a:endParaRPr lang="fr-CA"/>
          </a:p>
        </p:txBody>
      </p:sp>
    </p:spTree>
    <p:extLst>
      <p:ext uri="{BB962C8B-B14F-4D97-AF65-F5344CB8AC3E}">
        <p14:creationId xmlns:p14="http://schemas.microsoft.com/office/powerpoint/2010/main" val="88226135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B396456-4DB1-4669-9EAB-A4BDDD2FC7CD}" type="datetimeFigureOut">
              <a:rPr lang="fr-CA" smtClean="0"/>
              <a:t>2023-03-23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5F28C8B2-9AAA-4D1A-AE7C-E69A3EC0B777}" type="slidenum">
              <a:rPr lang="fr-CA" smtClean="0"/>
              <a:t>‹N°›</a:t>
            </a:fld>
            <a:endParaRPr lang="fr-CA"/>
          </a:p>
        </p:txBody>
      </p:sp>
    </p:spTree>
    <p:extLst>
      <p:ext uri="{BB962C8B-B14F-4D97-AF65-F5344CB8AC3E}">
        <p14:creationId xmlns:p14="http://schemas.microsoft.com/office/powerpoint/2010/main" val="280265679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B396456-4DB1-4669-9EAB-A4BDDD2FC7CD}" type="datetimeFigureOut">
              <a:rPr lang="fr-CA" smtClean="0"/>
              <a:t>2023-03-23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5F28C8B2-9AAA-4D1A-AE7C-E69A3EC0B777}" type="slidenum">
              <a:rPr lang="fr-CA" smtClean="0"/>
              <a:t>‹N°›</a:t>
            </a:fld>
            <a:endParaRPr lang="fr-CA"/>
          </a:p>
        </p:txBody>
      </p:sp>
    </p:spTree>
    <p:extLst>
      <p:ext uri="{BB962C8B-B14F-4D97-AF65-F5344CB8AC3E}">
        <p14:creationId xmlns:p14="http://schemas.microsoft.com/office/powerpoint/2010/main" val="29939115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B396456-4DB1-4669-9EAB-A4BDDD2FC7CD}" type="datetimeFigureOut">
              <a:rPr lang="fr-CA" smtClean="0"/>
              <a:t>2023-03-23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5F28C8B2-9AAA-4D1A-AE7C-E69A3EC0B777}" type="slidenum">
              <a:rPr lang="fr-CA" smtClean="0"/>
              <a:t>‹N°›</a:t>
            </a:fld>
            <a:endParaRPr lang="fr-CA"/>
          </a:p>
        </p:txBody>
      </p:sp>
    </p:spTree>
    <p:extLst>
      <p:ext uri="{BB962C8B-B14F-4D97-AF65-F5344CB8AC3E}">
        <p14:creationId xmlns:p14="http://schemas.microsoft.com/office/powerpoint/2010/main" val="8990163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fr-FR"/>
              <a:t>Modifiez le style du titre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B396456-4DB1-4669-9EAB-A4BDDD2FC7CD}" type="datetimeFigureOut">
              <a:rPr lang="fr-CA" smtClean="0"/>
              <a:t>2023-03-23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5F28C8B2-9AAA-4D1A-AE7C-E69A3EC0B777}" type="slidenum">
              <a:rPr lang="fr-CA" smtClean="0"/>
              <a:t>‹N°›</a:t>
            </a:fld>
            <a:endParaRPr lang="fr-CA"/>
          </a:p>
        </p:txBody>
      </p:sp>
    </p:spTree>
    <p:extLst>
      <p:ext uri="{BB962C8B-B14F-4D97-AF65-F5344CB8AC3E}">
        <p14:creationId xmlns:p14="http://schemas.microsoft.com/office/powerpoint/2010/main" val="135150555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B396456-4DB1-4669-9EAB-A4BDDD2FC7CD}" type="datetimeFigureOut">
              <a:rPr lang="fr-CA" smtClean="0"/>
              <a:t>2023-03-23</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5F28C8B2-9AAA-4D1A-AE7C-E69A3EC0B777}" type="slidenum">
              <a:rPr lang="fr-CA" smtClean="0"/>
              <a:t>‹N°›</a:t>
            </a:fld>
            <a:endParaRPr lang="fr-CA"/>
          </a:p>
        </p:txBody>
      </p:sp>
    </p:spTree>
    <p:extLst>
      <p:ext uri="{BB962C8B-B14F-4D97-AF65-F5344CB8AC3E}">
        <p14:creationId xmlns:p14="http://schemas.microsoft.com/office/powerpoint/2010/main" val="31066928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B396456-4DB1-4669-9EAB-A4BDDD2FC7CD}" type="datetimeFigureOut">
              <a:rPr lang="fr-CA" smtClean="0"/>
              <a:t>2023-03-23</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5F28C8B2-9AAA-4D1A-AE7C-E69A3EC0B777}" type="slidenum">
              <a:rPr lang="fr-CA" smtClean="0"/>
              <a:t>‹N°›</a:t>
            </a:fld>
            <a:endParaRPr lang="fr-CA"/>
          </a:p>
        </p:txBody>
      </p:sp>
    </p:spTree>
    <p:extLst>
      <p:ext uri="{BB962C8B-B14F-4D97-AF65-F5344CB8AC3E}">
        <p14:creationId xmlns:p14="http://schemas.microsoft.com/office/powerpoint/2010/main" val="146226909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96456-4DB1-4669-9EAB-A4BDDD2FC7CD}" type="datetimeFigureOut">
              <a:rPr lang="fr-CA" smtClean="0"/>
              <a:t>2023-03-23</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5F28C8B2-9AAA-4D1A-AE7C-E69A3EC0B777}" type="slidenum">
              <a:rPr lang="fr-CA" smtClean="0"/>
              <a:t>‹N°›</a:t>
            </a:fld>
            <a:endParaRPr lang="fr-CA"/>
          </a:p>
        </p:txBody>
      </p:sp>
    </p:spTree>
    <p:extLst>
      <p:ext uri="{BB962C8B-B14F-4D97-AF65-F5344CB8AC3E}">
        <p14:creationId xmlns:p14="http://schemas.microsoft.com/office/powerpoint/2010/main" val="370574569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B396456-4DB1-4669-9EAB-A4BDDD2FC7CD}" type="datetimeFigureOut">
              <a:rPr lang="fr-CA" smtClean="0"/>
              <a:t>2023-03-23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5F28C8B2-9AAA-4D1A-AE7C-E69A3EC0B777}" type="slidenum">
              <a:rPr lang="fr-CA" smtClean="0"/>
              <a:t>‹N°›</a:t>
            </a:fld>
            <a:endParaRPr lang="fr-CA"/>
          </a:p>
        </p:txBody>
      </p:sp>
    </p:spTree>
    <p:extLst>
      <p:ext uri="{BB962C8B-B14F-4D97-AF65-F5344CB8AC3E}">
        <p14:creationId xmlns:p14="http://schemas.microsoft.com/office/powerpoint/2010/main" val="301485273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B396456-4DB1-4669-9EAB-A4BDDD2FC7CD}" type="datetimeFigureOut">
              <a:rPr lang="fr-CA" smtClean="0"/>
              <a:t>2023-03-23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5F28C8B2-9AAA-4D1A-AE7C-E69A3EC0B777}" type="slidenum">
              <a:rPr lang="fr-CA" smtClean="0"/>
              <a:t>‹N°›</a:t>
            </a:fld>
            <a:endParaRPr lang="fr-CA"/>
          </a:p>
        </p:txBody>
      </p:sp>
    </p:spTree>
    <p:extLst>
      <p:ext uri="{BB962C8B-B14F-4D97-AF65-F5344CB8AC3E}">
        <p14:creationId xmlns:p14="http://schemas.microsoft.com/office/powerpoint/2010/main" val="280822879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396456-4DB1-4669-9EAB-A4BDDD2FC7CD}" type="datetimeFigureOut">
              <a:rPr lang="fr-CA" smtClean="0"/>
              <a:t>2023-03-23</a:t>
            </a:fld>
            <a:endParaRPr lang="fr-CA"/>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CA"/>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F28C8B2-9AAA-4D1A-AE7C-E69A3EC0B777}" type="slidenum">
              <a:rPr lang="fr-CA" smtClean="0"/>
              <a:t>‹N°›</a:t>
            </a:fld>
            <a:endParaRPr lang="fr-CA"/>
          </a:p>
        </p:txBody>
      </p:sp>
    </p:spTree>
    <p:extLst>
      <p:ext uri="{BB962C8B-B14F-4D97-AF65-F5344CB8AC3E}">
        <p14:creationId xmlns:p14="http://schemas.microsoft.com/office/powerpoint/2010/main" val="3379321125"/>
      </p:ext>
    </p:extLst>
  </p:cSld>
  <p:clrMap bg1="lt1" tx1="dk1" bg2="lt2" tx2="dk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 id="2147484191" r:id="rId12"/>
    <p:sldLayoutId id="2147484192" r:id="rId13"/>
    <p:sldLayoutId id="2147484193" r:id="rId14"/>
    <p:sldLayoutId id="2147484194" r:id="rId15"/>
    <p:sldLayoutId id="2147484195" r:id="rId16"/>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jpe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4" Type="http://schemas.microsoft.com/office/2018/10/relationships/comments" Target="../comments/modernComment_10A_819096A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644F91-299A-48B9-BAB3-D30AF276FFF9}"/>
              </a:ext>
            </a:extLst>
          </p:cNvPr>
          <p:cNvSpPr>
            <a:spLocks noGrp="1"/>
          </p:cNvSpPr>
          <p:nvPr>
            <p:ph type="ctrTitle"/>
            <p:custDataLst>
              <p:tags r:id="rId1"/>
            </p:custDataLst>
          </p:nvPr>
        </p:nvSpPr>
        <p:spPr>
          <a:xfrm>
            <a:off x="-406153" y="1123580"/>
            <a:ext cx="7244179" cy="1626578"/>
          </a:xfrm>
        </p:spPr>
        <p:txBody>
          <a:bodyPr>
            <a:normAutofit/>
          </a:bodyPr>
          <a:lstStyle/>
          <a:p>
            <a:r>
              <a:rPr lang="fr-CA" sz="3300" dirty="0"/>
              <a:t>Les réseaux sociaux </a:t>
            </a:r>
            <a:br>
              <a:rPr lang="fr-CA" sz="3300" dirty="0"/>
            </a:br>
            <a:r>
              <a:rPr lang="fr-CA" sz="3300" dirty="0"/>
              <a:t>et la transition à l’âge adulte </a:t>
            </a:r>
            <a:br>
              <a:rPr lang="fr-CA" sz="3300" dirty="0"/>
            </a:br>
            <a:r>
              <a:rPr lang="fr-CA" sz="3300" dirty="0"/>
              <a:t>au Québec</a:t>
            </a:r>
          </a:p>
        </p:txBody>
      </p:sp>
      <p:sp>
        <p:nvSpPr>
          <p:cNvPr id="3" name="Sous-titre 2">
            <a:extLst>
              <a:ext uri="{FF2B5EF4-FFF2-40B4-BE49-F238E27FC236}">
                <a16:creationId xmlns:a16="http://schemas.microsoft.com/office/drawing/2014/main" id="{F8A72E13-0193-49B0-B01C-003D68FB5BBF}"/>
              </a:ext>
            </a:extLst>
          </p:cNvPr>
          <p:cNvSpPr>
            <a:spLocks noGrp="1"/>
          </p:cNvSpPr>
          <p:nvPr>
            <p:ph type="subTitle" idx="1"/>
            <p:custDataLst>
              <p:tags r:id="rId2"/>
            </p:custDataLst>
          </p:nvPr>
        </p:nvSpPr>
        <p:spPr>
          <a:xfrm>
            <a:off x="1076777" y="2836714"/>
            <a:ext cx="5761249" cy="2534831"/>
          </a:xfrm>
        </p:spPr>
        <p:txBody>
          <a:bodyPr>
            <a:normAutofit fontScale="62500" lnSpcReduction="20000"/>
          </a:bodyPr>
          <a:lstStyle/>
          <a:p>
            <a:pPr>
              <a:spcBef>
                <a:spcPts val="0"/>
              </a:spcBef>
            </a:pPr>
            <a:r>
              <a:rPr lang="fr-CA" dirty="0"/>
              <a:t>Projet de thèse</a:t>
            </a:r>
          </a:p>
          <a:p>
            <a:pPr>
              <a:spcBef>
                <a:spcPts val="0"/>
              </a:spcBef>
            </a:pPr>
            <a:endParaRPr lang="fr-CA" dirty="0"/>
          </a:p>
          <a:p>
            <a:pPr>
              <a:spcBef>
                <a:spcPts val="0"/>
              </a:spcBef>
            </a:pPr>
            <a:r>
              <a:rPr lang="fr-CA" dirty="0"/>
              <a:t>Présenté au </a:t>
            </a:r>
          </a:p>
          <a:p>
            <a:pPr>
              <a:spcBef>
                <a:spcPts val="0"/>
              </a:spcBef>
            </a:pPr>
            <a:r>
              <a:rPr lang="fr-CA" dirty="0"/>
              <a:t>Professeur Vissého Adjiwanou</a:t>
            </a:r>
          </a:p>
          <a:p>
            <a:pPr>
              <a:spcBef>
                <a:spcPts val="0"/>
              </a:spcBef>
            </a:pPr>
            <a:r>
              <a:rPr lang="fr-CA" b="1" dirty="0"/>
              <a:t>Directeur de thèse</a:t>
            </a:r>
          </a:p>
          <a:p>
            <a:pPr>
              <a:spcBef>
                <a:spcPts val="0"/>
              </a:spcBef>
            </a:pPr>
            <a:endParaRPr lang="fr-CA" dirty="0"/>
          </a:p>
          <a:p>
            <a:pPr>
              <a:spcBef>
                <a:spcPts val="0"/>
              </a:spcBef>
            </a:pPr>
            <a:r>
              <a:rPr lang="fr-CA" dirty="0"/>
              <a:t>Aux professeures Shirley Roy</a:t>
            </a:r>
          </a:p>
          <a:p>
            <a:pPr>
              <a:spcBef>
                <a:spcPts val="0"/>
              </a:spcBef>
            </a:pPr>
            <a:r>
              <a:rPr lang="fr-CA" dirty="0">
                <a:ea typeface="Calibri" panose="020F0502020204030204" pitchFamily="34" charset="0"/>
              </a:rPr>
              <a:t>et Débora Krischke Leitao</a:t>
            </a:r>
          </a:p>
          <a:p>
            <a:pPr>
              <a:spcBef>
                <a:spcPts val="0"/>
              </a:spcBef>
            </a:pPr>
            <a:r>
              <a:rPr lang="fr-CA" b="1" dirty="0"/>
              <a:t>Membres du comité d’évaluation </a:t>
            </a:r>
          </a:p>
          <a:p>
            <a:pPr>
              <a:spcBef>
                <a:spcPts val="0"/>
              </a:spcBef>
            </a:pPr>
            <a:endParaRPr lang="fr-CA" dirty="0"/>
          </a:p>
          <a:p>
            <a:pPr>
              <a:spcBef>
                <a:spcPts val="0"/>
              </a:spcBef>
            </a:pPr>
            <a:r>
              <a:rPr lang="fr-CA" dirty="0"/>
              <a:t>Présenté par</a:t>
            </a:r>
          </a:p>
          <a:p>
            <a:pPr>
              <a:spcBef>
                <a:spcPts val="0"/>
              </a:spcBef>
            </a:pPr>
            <a:r>
              <a:rPr lang="fr-CA" dirty="0"/>
              <a:t>Louis De Coster, MBA</a:t>
            </a:r>
          </a:p>
          <a:p>
            <a:pPr>
              <a:spcBef>
                <a:spcPts val="0"/>
              </a:spcBef>
            </a:pPr>
            <a:r>
              <a:rPr lang="fr-CA" dirty="0"/>
              <a:t>Doctorant en sociologie</a:t>
            </a:r>
          </a:p>
          <a:p>
            <a:pPr>
              <a:spcBef>
                <a:spcPts val="0"/>
              </a:spcBef>
            </a:pPr>
            <a:endParaRPr lang="fr-CA" dirty="0"/>
          </a:p>
          <a:p>
            <a:pPr>
              <a:spcBef>
                <a:spcPts val="0"/>
              </a:spcBef>
            </a:pPr>
            <a:r>
              <a:rPr lang="fr-CA" dirty="0"/>
              <a:t>Le 7 décembre 2021</a:t>
            </a:r>
          </a:p>
          <a:p>
            <a:pPr>
              <a:spcBef>
                <a:spcPts val="0"/>
              </a:spcBef>
            </a:pPr>
            <a:endParaRPr lang="fr-CA" dirty="0"/>
          </a:p>
          <a:p>
            <a:pPr>
              <a:spcBef>
                <a:spcPts val="0"/>
              </a:spcBef>
            </a:pPr>
            <a:r>
              <a:rPr lang="fr-CA" dirty="0"/>
              <a:t>À l’Université du Québec à Montréal</a:t>
            </a:r>
          </a:p>
          <a:p>
            <a:pPr>
              <a:spcBef>
                <a:spcPts val="0"/>
              </a:spcBef>
            </a:pPr>
            <a:endParaRPr lang="fr-CA" dirty="0"/>
          </a:p>
          <a:p>
            <a:pPr>
              <a:spcBef>
                <a:spcPts val="0"/>
              </a:spcBef>
            </a:pPr>
            <a:endParaRPr lang="fr-CA" dirty="0"/>
          </a:p>
        </p:txBody>
      </p:sp>
      <p:pic>
        <p:nvPicPr>
          <p:cNvPr id="1026" name="Picture 2" descr="Un groupe de jeunes multiethniques assis sur un banc en train d'utiliser leur téléphone intelligent.">
            <a:extLst>
              <a:ext uri="{FF2B5EF4-FFF2-40B4-BE49-F238E27FC236}">
                <a16:creationId xmlns:a16="http://schemas.microsoft.com/office/drawing/2014/main" id="{83EF3D67-E754-4159-9504-122AF9EBDD6D}"/>
              </a:ext>
            </a:extLst>
          </p:cNvPr>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1294660" y="2836714"/>
            <a:ext cx="3077593" cy="1731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30251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15C8E-C398-4405-B1C2-A0EBC4388860}"/>
              </a:ext>
            </a:extLst>
          </p:cNvPr>
          <p:cNvSpPr>
            <a:spLocks noGrp="1"/>
          </p:cNvSpPr>
          <p:nvPr>
            <p:ph type="title"/>
            <p:custDataLst>
              <p:tags r:id="rId1"/>
            </p:custDataLst>
          </p:nvPr>
        </p:nvSpPr>
        <p:spPr>
          <a:xfrm>
            <a:off x="609600" y="609600"/>
            <a:ext cx="6519170" cy="1320800"/>
          </a:xfrm>
        </p:spPr>
        <p:txBody>
          <a:bodyPr/>
          <a:lstStyle/>
          <a:p>
            <a:r>
              <a:rPr lang="fr-CA" dirty="0"/>
              <a:t>Questions de recherche (Suite)</a:t>
            </a:r>
          </a:p>
        </p:txBody>
      </p:sp>
      <p:sp>
        <p:nvSpPr>
          <p:cNvPr id="3" name="Espace réservé du contenu 2">
            <a:extLst>
              <a:ext uri="{FF2B5EF4-FFF2-40B4-BE49-F238E27FC236}">
                <a16:creationId xmlns:a16="http://schemas.microsoft.com/office/drawing/2014/main" id="{A9A0572C-69C0-4CBC-B1C1-3C342C536909}"/>
              </a:ext>
            </a:extLst>
          </p:cNvPr>
          <p:cNvSpPr>
            <a:spLocks noGrp="1"/>
          </p:cNvSpPr>
          <p:nvPr>
            <p:ph idx="1"/>
            <p:custDataLst>
              <p:tags r:id="rId2"/>
            </p:custDataLst>
          </p:nvPr>
        </p:nvSpPr>
        <p:spPr>
          <a:xfrm>
            <a:off x="607789" y="1340528"/>
            <a:ext cx="6347713" cy="5007006"/>
          </a:xfrm>
        </p:spPr>
        <p:txBody>
          <a:bodyPr>
            <a:normAutofit fontScale="40000" lnSpcReduction="20000"/>
          </a:bodyPr>
          <a:lstStyle/>
          <a:p>
            <a:pPr marL="514350" indent="-514350" algn="just">
              <a:lnSpc>
                <a:spcPct val="150000"/>
              </a:lnSpc>
              <a:buFont typeface="+mj-lt"/>
              <a:buAutoNum type="arabicPeriod" startAt="3"/>
            </a:pPr>
            <a:r>
              <a:rPr lang="fr-FR" sz="4500" dirty="0">
                <a:latin typeface="Arial" panose="020B0604020202020204" pitchFamily="34" charset="0"/>
                <a:ea typeface="Calibri" panose="020F0502020204030204" pitchFamily="34" charset="0"/>
                <a:cs typeface="Arial" panose="020B0604020202020204" pitchFamily="34" charset="0"/>
              </a:rPr>
              <a:t>Quelle est la place des réseaux sociaux virtuels dans l’intériorisation des valeurs et normes sociales contribuant :</a:t>
            </a:r>
            <a:endParaRPr lang="fr-CA" sz="4500" dirty="0">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buFont typeface="+mj-lt"/>
              <a:buAutoNum type="alphaLcPeriod"/>
            </a:pPr>
            <a:r>
              <a:rPr lang="fr-FR" sz="4500" dirty="0">
                <a:latin typeface="Arial" panose="020B0604020202020204" pitchFamily="34" charset="0"/>
                <a:ea typeface="Calibri" panose="020F0502020204030204" pitchFamily="34" charset="0"/>
                <a:cs typeface="Arial" panose="020B0604020202020204" pitchFamily="34" charset="0"/>
              </a:rPr>
              <a:t>À une société plus juste telle que l’empathie et l’altruisme, par exemple ? </a:t>
            </a:r>
            <a:endParaRPr lang="fr-CA" sz="4500" dirty="0">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Aft>
                <a:spcPts val="900"/>
              </a:spcAft>
              <a:buFont typeface="+mj-lt"/>
              <a:buAutoNum type="alphaLcPeriod"/>
            </a:pPr>
            <a:r>
              <a:rPr lang="fr-FR" sz="4500" dirty="0">
                <a:latin typeface="Arial" panose="020B0604020202020204" pitchFamily="34" charset="0"/>
                <a:ea typeface="Calibri" panose="020F0502020204030204" pitchFamily="34" charset="0"/>
                <a:cs typeface="Arial" panose="020B0604020202020204" pitchFamily="34" charset="0"/>
              </a:rPr>
              <a:t>À un meilleur fonctionnement de notre société comme le respect ?</a:t>
            </a:r>
            <a:endParaRPr lang="fr-CA" sz="45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600"/>
              </a:spcAft>
            </a:pPr>
            <a:r>
              <a:rPr lang="fr-FR" sz="4500" dirty="0">
                <a:latin typeface="Arial" panose="020B0604020202020204" pitchFamily="34" charset="0"/>
                <a:ea typeface="Calibri" panose="020F0502020204030204" pitchFamily="34" charset="0"/>
                <a:cs typeface="Arial" panose="020B0604020202020204" pitchFamily="34" charset="0"/>
              </a:rPr>
              <a:t>De plus, l’ensemble de ces trois sous-questions seront analysées en fonction du sexe, du lieu de naissance (nés au Québec vs nés hors Québec) et de la situation géographique du répondant (Montréal vs le reste de la province de Québec)</a:t>
            </a:r>
            <a:endParaRPr lang="fr-CA" sz="4500" dirty="0">
              <a:latin typeface="Arial" panose="020B0604020202020204" pitchFamily="34" charset="0"/>
              <a:ea typeface="Calibri" panose="020F0502020204030204" pitchFamily="34" charset="0"/>
              <a:cs typeface="Arial" panose="020B0604020202020204" pitchFamily="34" charset="0"/>
            </a:endParaRPr>
          </a:p>
          <a:p>
            <a:endParaRPr lang="fr-CA" dirty="0"/>
          </a:p>
        </p:txBody>
      </p:sp>
    </p:spTree>
    <p:extLst>
      <p:ext uri="{BB962C8B-B14F-4D97-AF65-F5344CB8AC3E}">
        <p14:creationId xmlns:p14="http://schemas.microsoft.com/office/powerpoint/2010/main" val="180784442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childTnLst>
                          </p:cTn>
                        </p:par>
                        <p:par>
                          <p:cTn id="8" fill="hold">
                            <p:stCondLst>
                              <p:cond delay="125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1250"/>
                                        <p:tgtEl>
                                          <p:spTgt spid="3">
                                            <p:txEl>
                                              <p:pRg st="1" end="1"/>
                                            </p:txEl>
                                          </p:spTgt>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1250"/>
                                        <p:tgtEl>
                                          <p:spTgt spid="3">
                                            <p:txEl>
                                              <p:pRg st="2" end="2"/>
                                            </p:txEl>
                                          </p:spTgt>
                                        </p:tgtEl>
                                      </p:cBhvr>
                                    </p:animEffect>
                                  </p:childTnLst>
                                </p:cTn>
                              </p:par>
                            </p:childTnLst>
                          </p:cTn>
                        </p:par>
                        <p:par>
                          <p:cTn id="16" fill="hold">
                            <p:stCondLst>
                              <p:cond delay="375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1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20C6DE-A085-4B9E-A0D9-6869CB92A322}"/>
              </a:ext>
            </a:extLst>
          </p:cNvPr>
          <p:cNvSpPr>
            <a:spLocks noGrp="1"/>
          </p:cNvSpPr>
          <p:nvPr>
            <p:ph type="title"/>
            <p:custDataLst>
              <p:tags r:id="rId1"/>
            </p:custDataLst>
          </p:nvPr>
        </p:nvSpPr>
        <p:spPr/>
        <p:txBody>
          <a:bodyPr/>
          <a:lstStyle/>
          <a:p>
            <a:r>
              <a:rPr lang="fr-CA" dirty="0"/>
              <a:t>Revue de littérature</a:t>
            </a:r>
          </a:p>
        </p:txBody>
      </p:sp>
      <p:sp>
        <p:nvSpPr>
          <p:cNvPr id="3" name="Espace réservé du contenu 2">
            <a:extLst>
              <a:ext uri="{FF2B5EF4-FFF2-40B4-BE49-F238E27FC236}">
                <a16:creationId xmlns:a16="http://schemas.microsoft.com/office/drawing/2014/main" id="{C7C1BB4A-9413-4DC9-9770-9D1D7DB1CBCE}"/>
              </a:ext>
            </a:extLst>
          </p:cNvPr>
          <p:cNvSpPr>
            <a:spLocks noGrp="1"/>
          </p:cNvSpPr>
          <p:nvPr>
            <p:ph idx="1"/>
            <p:custDataLst>
              <p:tags r:id="rId2"/>
            </p:custDataLst>
          </p:nvPr>
        </p:nvSpPr>
        <p:spPr>
          <a:xfrm>
            <a:off x="609598" y="1652590"/>
            <a:ext cx="6613237" cy="3621374"/>
          </a:xfrm>
        </p:spPr>
        <p:txBody>
          <a:bodyPr>
            <a:normAutofit/>
          </a:bodyPr>
          <a:lstStyle/>
          <a:p>
            <a:r>
              <a:rPr lang="fr-CA" dirty="0"/>
              <a:t>Se présente en deux temps</a:t>
            </a:r>
          </a:p>
          <a:p>
            <a:pPr lvl="1"/>
            <a:r>
              <a:rPr lang="fr-CA" sz="1800" dirty="0"/>
              <a:t>Avant l’arrivée de l’ère numérique</a:t>
            </a:r>
          </a:p>
          <a:p>
            <a:pPr lvl="1">
              <a:spcBef>
                <a:spcPts val="0"/>
              </a:spcBef>
            </a:pPr>
            <a:r>
              <a:rPr lang="fr-CA" sz="1800" dirty="0"/>
              <a:t>L’après</a:t>
            </a:r>
          </a:p>
          <a:p>
            <a:pPr>
              <a:spcAft>
                <a:spcPts val="1000"/>
              </a:spcAft>
            </a:pPr>
            <a:r>
              <a:rPr lang="fr-CA" dirty="0"/>
              <a:t>Socialisation secondaire</a:t>
            </a:r>
          </a:p>
          <a:p>
            <a:pPr lvl="1">
              <a:spcBef>
                <a:spcPts val="0"/>
              </a:spcBef>
            </a:pPr>
            <a:r>
              <a:rPr lang="fr-CA" sz="1800" dirty="0"/>
              <a:t>Éléments constitutifs selon Ramognino (2007)</a:t>
            </a:r>
          </a:p>
          <a:p>
            <a:pPr lvl="1">
              <a:spcBef>
                <a:spcPts val="0"/>
              </a:spcBef>
            </a:pPr>
            <a:r>
              <a:rPr lang="fr-CA" sz="1800" dirty="0"/>
              <a:t>Processus par lequel les individus les intériorisent</a:t>
            </a:r>
          </a:p>
          <a:p>
            <a:pPr lvl="1">
              <a:spcBef>
                <a:spcPts val="0"/>
              </a:spcBef>
            </a:pPr>
            <a:r>
              <a:rPr lang="fr-CA" sz="1800" dirty="0"/>
              <a:t>Comportement conforme aux attentes des autres</a:t>
            </a:r>
          </a:p>
          <a:p>
            <a:pPr lvl="1">
              <a:spcBef>
                <a:spcPts val="0"/>
              </a:spcBef>
            </a:pPr>
            <a:r>
              <a:rPr lang="fr-CA" sz="1800" dirty="0"/>
              <a:t>Psychologiquement parlant</a:t>
            </a:r>
          </a:p>
          <a:p>
            <a:pPr lvl="1">
              <a:spcBef>
                <a:spcPts val="0"/>
              </a:spcBef>
            </a:pPr>
            <a:r>
              <a:rPr lang="fr-CA" sz="1800" dirty="0"/>
              <a:t>Contribue à faire évoluer l’individu dans sa vie sociale</a:t>
            </a:r>
          </a:p>
        </p:txBody>
      </p:sp>
    </p:spTree>
    <p:extLst>
      <p:ext uri="{BB962C8B-B14F-4D97-AF65-F5344CB8AC3E}">
        <p14:creationId xmlns:p14="http://schemas.microsoft.com/office/powerpoint/2010/main" val="305207543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childTnLst>
                          </p:cTn>
                        </p:par>
                        <p:par>
                          <p:cTn id="8" fill="hold">
                            <p:stCondLst>
                              <p:cond delay="125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1250"/>
                                        <p:tgtEl>
                                          <p:spTgt spid="3">
                                            <p:txEl>
                                              <p:pRg st="1" end="1"/>
                                            </p:txEl>
                                          </p:spTgt>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125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1250"/>
                                        <p:tgtEl>
                                          <p:spTgt spid="3">
                                            <p:txEl>
                                              <p:pRg st="3" end="3"/>
                                            </p:txEl>
                                          </p:spTgt>
                                        </p:tgtEl>
                                      </p:cBhvr>
                                    </p:animEffect>
                                  </p:childTnLst>
                                </p:cTn>
                              </p:par>
                            </p:childTnLst>
                          </p:cTn>
                        </p:par>
                        <p:par>
                          <p:cTn id="21" fill="hold">
                            <p:stCondLst>
                              <p:cond delay="1250"/>
                            </p:stCondLst>
                            <p:childTnLst>
                              <p:par>
                                <p:cTn id="22" presetID="22" presetClass="entr" presetSubtype="4"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1250"/>
                                        <p:tgtEl>
                                          <p:spTgt spid="3">
                                            <p:txEl>
                                              <p:pRg st="4" end="4"/>
                                            </p:txEl>
                                          </p:spTgt>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1250"/>
                                        <p:tgtEl>
                                          <p:spTgt spid="3">
                                            <p:txEl>
                                              <p:pRg st="5" end="5"/>
                                            </p:txEl>
                                          </p:spTgt>
                                        </p:tgtEl>
                                      </p:cBhvr>
                                    </p:animEffect>
                                  </p:childTnLst>
                                </p:cTn>
                              </p:par>
                            </p:childTnLst>
                          </p:cTn>
                        </p:par>
                        <p:par>
                          <p:cTn id="29" fill="hold">
                            <p:stCondLst>
                              <p:cond delay="3750"/>
                            </p:stCondLst>
                            <p:childTnLst>
                              <p:par>
                                <p:cTn id="30" presetID="22" presetClass="entr" presetSubtype="4"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1250"/>
                                        <p:tgtEl>
                                          <p:spTgt spid="3">
                                            <p:txEl>
                                              <p:pRg st="6" end="6"/>
                                            </p:txEl>
                                          </p:spTgt>
                                        </p:tgtEl>
                                      </p:cBhvr>
                                    </p:animEffect>
                                  </p:childTnLst>
                                </p:cTn>
                              </p:par>
                            </p:childTnLst>
                          </p:cTn>
                        </p:par>
                        <p:par>
                          <p:cTn id="33" fill="hold">
                            <p:stCondLst>
                              <p:cond delay="5000"/>
                            </p:stCondLst>
                            <p:childTnLst>
                              <p:par>
                                <p:cTn id="34" presetID="22" presetClass="entr" presetSubtype="4" fill="hold" grpId="0"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1250"/>
                                        <p:tgtEl>
                                          <p:spTgt spid="3">
                                            <p:txEl>
                                              <p:pRg st="7" end="7"/>
                                            </p:txEl>
                                          </p:spTgt>
                                        </p:tgtEl>
                                      </p:cBhvr>
                                    </p:animEffect>
                                  </p:childTnLst>
                                </p:cTn>
                              </p:par>
                            </p:childTnLst>
                          </p:cTn>
                        </p:par>
                        <p:par>
                          <p:cTn id="37" fill="hold">
                            <p:stCondLst>
                              <p:cond delay="6250"/>
                            </p:stCondLst>
                            <p:childTnLst>
                              <p:par>
                                <p:cTn id="38" presetID="22" presetClass="entr" presetSubtype="4" fill="hold" grpId="0"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down)">
                                      <p:cBhvr>
                                        <p:cTn id="40" dur="12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20C6DE-A085-4B9E-A0D9-6869CB92A322}"/>
              </a:ext>
            </a:extLst>
          </p:cNvPr>
          <p:cNvSpPr>
            <a:spLocks noGrp="1"/>
          </p:cNvSpPr>
          <p:nvPr>
            <p:ph type="title"/>
            <p:custDataLst>
              <p:tags r:id="rId1"/>
            </p:custDataLst>
          </p:nvPr>
        </p:nvSpPr>
        <p:spPr>
          <a:xfrm>
            <a:off x="609599" y="609600"/>
            <a:ext cx="6347713" cy="775855"/>
          </a:xfrm>
        </p:spPr>
        <p:txBody>
          <a:bodyPr/>
          <a:lstStyle/>
          <a:p>
            <a:r>
              <a:rPr lang="fr-CA" dirty="0"/>
              <a:t>Revue de littérature (Suite)</a:t>
            </a:r>
          </a:p>
        </p:txBody>
      </p:sp>
      <p:sp>
        <p:nvSpPr>
          <p:cNvPr id="3" name="Espace réservé du contenu 2">
            <a:extLst>
              <a:ext uri="{FF2B5EF4-FFF2-40B4-BE49-F238E27FC236}">
                <a16:creationId xmlns:a16="http://schemas.microsoft.com/office/drawing/2014/main" id="{C7C1BB4A-9413-4DC9-9770-9D1D7DB1CBCE}"/>
              </a:ext>
            </a:extLst>
          </p:cNvPr>
          <p:cNvSpPr>
            <a:spLocks noGrp="1"/>
          </p:cNvSpPr>
          <p:nvPr>
            <p:ph idx="1"/>
            <p:custDataLst>
              <p:tags r:id="rId2"/>
            </p:custDataLst>
          </p:nvPr>
        </p:nvSpPr>
        <p:spPr>
          <a:xfrm>
            <a:off x="609598" y="1652590"/>
            <a:ext cx="6751783" cy="2974828"/>
          </a:xfrm>
        </p:spPr>
        <p:txBody>
          <a:bodyPr>
            <a:normAutofit/>
          </a:bodyPr>
          <a:lstStyle/>
          <a:p>
            <a:r>
              <a:rPr lang="fr-CA" dirty="0"/>
              <a:t>Réseaux sociaux et médias sociaux</a:t>
            </a:r>
          </a:p>
          <a:p>
            <a:pPr lvl="1"/>
            <a:r>
              <a:rPr lang="fr-CA" sz="1800" dirty="0"/>
              <a:t>Rôle des réseaux sociaux</a:t>
            </a:r>
          </a:p>
          <a:p>
            <a:pPr lvl="1">
              <a:spcBef>
                <a:spcPts val="0"/>
              </a:spcBef>
            </a:pPr>
            <a:r>
              <a:rPr lang="fr-CA" sz="1800" dirty="0"/>
              <a:t>Concept multidimensionnel</a:t>
            </a:r>
          </a:p>
          <a:p>
            <a:pPr lvl="1">
              <a:spcBef>
                <a:spcPts val="0"/>
              </a:spcBef>
            </a:pPr>
            <a:r>
              <a:rPr lang="fr-CA" sz="1800" dirty="0"/>
              <a:t>Multi complexité</a:t>
            </a:r>
          </a:p>
          <a:p>
            <a:pPr lvl="1">
              <a:spcBef>
                <a:spcPts val="0"/>
              </a:spcBef>
            </a:pPr>
            <a:r>
              <a:rPr lang="fr-CA" sz="1800" dirty="0"/>
              <a:t>Degré d’opacité et d’homophilie, densité, dynamiques d’influence, etc.</a:t>
            </a:r>
          </a:p>
          <a:p>
            <a:pPr lvl="1">
              <a:spcBef>
                <a:spcPts val="0"/>
              </a:spcBef>
            </a:pPr>
            <a:r>
              <a:rPr lang="fr-CA" sz="1800" dirty="0"/>
              <a:t>Concept des liens forts et des liens faibles</a:t>
            </a:r>
          </a:p>
          <a:p>
            <a:pPr lvl="1">
              <a:spcBef>
                <a:spcPts val="0"/>
              </a:spcBef>
            </a:pPr>
            <a:r>
              <a:rPr lang="fr-CA" sz="1800" dirty="0"/>
              <a:t>Typologie des réseaux sociaux</a:t>
            </a:r>
          </a:p>
          <a:p>
            <a:pPr lvl="1">
              <a:spcBef>
                <a:spcPts val="0"/>
              </a:spcBef>
            </a:pPr>
            <a:r>
              <a:rPr lang="fr-CA" sz="1800" dirty="0"/>
              <a:t>Distinction à faire entre réseaux et médias</a:t>
            </a:r>
          </a:p>
          <a:p>
            <a:pPr marL="0" indent="0">
              <a:buNone/>
            </a:pPr>
            <a:endParaRPr lang="fr-CA" dirty="0"/>
          </a:p>
          <a:p>
            <a:endParaRPr lang="fr-CA" dirty="0"/>
          </a:p>
        </p:txBody>
      </p:sp>
    </p:spTree>
    <p:extLst>
      <p:ext uri="{BB962C8B-B14F-4D97-AF65-F5344CB8AC3E}">
        <p14:creationId xmlns:p14="http://schemas.microsoft.com/office/powerpoint/2010/main" val="71441783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childTnLst>
                          </p:cTn>
                        </p:par>
                        <p:par>
                          <p:cTn id="8" fill="hold">
                            <p:stCondLst>
                              <p:cond delay="125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1250"/>
                                        <p:tgtEl>
                                          <p:spTgt spid="3">
                                            <p:txEl>
                                              <p:pRg st="1" end="1"/>
                                            </p:txEl>
                                          </p:spTgt>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1250"/>
                                        <p:tgtEl>
                                          <p:spTgt spid="3">
                                            <p:txEl>
                                              <p:pRg st="2" end="2"/>
                                            </p:txEl>
                                          </p:spTgt>
                                        </p:tgtEl>
                                      </p:cBhvr>
                                    </p:animEffect>
                                  </p:childTnLst>
                                </p:cTn>
                              </p:par>
                            </p:childTnLst>
                          </p:cTn>
                        </p:par>
                        <p:par>
                          <p:cTn id="16" fill="hold">
                            <p:stCondLst>
                              <p:cond delay="375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1250"/>
                                        <p:tgtEl>
                                          <p:spTgt spid="3">
                                            <p:txEl>
                                              <p:pRg st="3" end="3"/>
                                            </p:txEl>
                                          </p:spTgt>
                                        </p:tgtEl>
                                      </p:cBhvr>
                                    </p:animEffect>
                                  </p:childTnLst>
                                </p:cTn>
                              </p:par>
                            </p:childTnLst>
                          </p:cTn>
                        </p:par>
                        <p:par>
                          <p:cTn id="20" fill="hold">
                            <p:stCondLst>
                              <p:cond delay="5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125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1250"/>
                                        <p:tgtEl>
                                          <p:spTgt spid="3">
                                            <p:txEl>
                                              <p:pRg st="5" end="5"/>
                                            </p:txEl>
                                          </p:spTgt>
                                        </p:tgtEl>
                                      </p:cBhvr>
                                    </p:animEffect>
                                  </p:childTnLst>
                                </p:cTn>
                              </p:par>
                            </p:childTnLst>
                          </p:cTn>
                        </p:par>
                        <p:par>
                          <p:cTn id="27" fill="hold">
                            <p:stCondLst>
                              <p:cond delay="6250"/>
                            </p:stCondLst>
                            <p:childTnLst>
                              <p:par>
                                <p:cTn id="28" presetID="22" presetClass="entr" presetSubtype="4"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1250"/>
                                        <p:tgtEl>
                                          <p:spTgt spid="3">
                                            <p:txEl>
                                              <p:pRg st="6" end="6"/>
                                            </p:txEl>
                                          </p:spTgt>
                                        </p:tgtEl>
                                      </p:cBhvr>
                                    </p:animEffect>
                                  </p:childTnLst>
                                </p:cTn>
                              </p:par>
                            </p:childTnLst>
                          </p:cTn>
                        </p:par>
                        <p:par>
                          <p:cTn id="31" fill="hold">
                            <p:stCondLst>
                              <p:cond delay="7500"/>
                            </p:stCondLst>
                            <p:childTnLst>
                              <p:par>
                                <p:cTn id="32" presetID="22" presetClass="entr" presetSubtype="4" fill="hold" grpId="0"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1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20C6DE-A085-4B9E-A0D9-6869CB92A322}"/>
              </a:ext>
            </a:extLst>
          </p:cNvPr>
          <p:cNvSpPr>
            <a:spLocks noGrp="1"/>
          </p:cNvSpPr>
          <p:nvPr>
            <p:ph type="title"/>
            <p:custDataLst>
              <p:tags r:id="rId1"/>
            </p:custDataLst>
          </p:nvPr>
        </p:nvSpPr>
        <p:spPr>
          <a:xfrm>
            <a:off x="609599" y="609600"/>
            <a:ext cx="6347713" cy="775855"/>
          </a:xfrm>
        </p:spPr>
        <p:txBody>
          <a:bodyPr/>
          <a:lstStyle/>
          <a:p>
            <a:r>
              <a:rPr lang="fr-CA" dirty="0"/>
              <a:t>Revue de littérature (Suite)</a:t>
            </a:r>
          </a:p>
        </p:txBody>
      </p:sp>
      <p:sp>
        <p:nvSpPr>
          <p:cNvPr id="3" name="Espace réservé du contenu 2">
            <a:extLst>
              <a:ext uri="{FF2B5EF4-FFF2-40B4-BE49-F238E27FC236}">
                <a16:creationId xmlns:a16="http://schemas.microsoft.com/office/drawing/2014/main" id="{C7C1BB4A-9413-4DC9-9770-9D1D7DB1CBCE}"/>
              </a:ext>
            </a:extLst>
          </p:cNvPr>
          <p:cNvSpPr>
            <a:spLocks noGrp="1"/>
          </p:cNvSpPr>
          <p:nvPr>
            <p:ph idx="1"/>
            <p:custDataLst>
              <p:tags r:id="rId2"/>
            </p:custDataLst>
          </p:nvPr>
        </p:nvSpPr>
        <p:spPr>
          <a:xfrm>
            <a:off x="609598" y="1652590"/>
            <a:ext cx="6751783" cy="2513010"/>
          </a:xfrm>
        </p:spPr>
        <p:txBody>
          <a:bodyPr>
            <a:normAutofit/>
          </a:bodyPr>
          <a:lstStyle/>
          <a:p>
            <a:r>
              <a:rPr lang="fr-CA" dirty="0"/>
              <a:t>Passage à l’âge adulte</a:t>
            </a:r>
          </a:p>
          <a:p>
            <a:pPr lvl="1"/>
            <a:r>
              <a:rPr lang="fr-CA" dirty="0"/>
              <a:t>Recul de ses marqueurs dans les pays d’Europe</a:t>
            </a:r>
          </a:p>
          <a:p>
            <a:pPr lvl="1">
              <a:spcBef>
                <a:spcPts val="0"/>
              </a:spcBef>
            </a:pPr>
            <a:r>
              <a:rPr lang="fr-CA" dirty="0"/>
              <a:t>Raisons de ces changements selon Arnett (2000, 2015, 2019)</a:t>
            </a:r>
          </a:p>
          <a:p>
            <a:pPr lvl="1">
              <a:spcBef>
                <a:spcPts val="0"/>
              </a:spcBef>
            </a:pPr>
            <a:r>
              <a:rPr lang="fr-CA" dirty="0"/>
              <a:t>Caractérisées par l’exploration</a:t>
            </a:r>
          </a:p>
          <a:p>
            <a:pPr lvl="1">
              <a:spcBef>
                <a:spcPts val="0"/>
              </a:spcBef>
            </a:pPr>
            <a:r>
              <a:rPr lang="fr-CA" dirty="0"/>
              <a:t>Deux conceptualisations du passage à l’âge adulte</a:t>
            </a:r>
          </a:p>
          <a:p>
            <a:pPr lvl="2">
              <a:spcBef>
                <a:spcPts val="0"/>
              </a:spcBef>
            </a:pPr>
            <a:r>
              <a:rPr lang="fr-CA" dirty="0"/>
              <a:t>Une première qui tient plus de la psychologie</a:t>
            </a:r>
          </a:p>
          <a:p>
            <a:pPr lvl="2">
              <a:spcBef>
                <a:spcPts val="0"/>
              </a:spcBef>
            </a:pPr>
            <a:r>
              <a:rPr lang="fr-CA" dirty="0"/>
              <a:t>Une deuxième qui tient plus de la sociologie</a:t>
            </a:r>
          </a:p>
          <a:p>
            <a:pPr lvl="1">
              <a:spcBef>
                <a:spcPts val="0"/>
              </a:spcBef>
            </a:pPr>
            <a:r>
              <a:rPr lang="fr-CA" dirty="0"/>
              <a:t>Période de changements profonds</a:t>
            </a:r>
          </a:p>
          <a:p>
            <a:pPr marL="457200" lvl="1" indent="0">
              <a:buNone/>
            </a:pPr>
            <a:endParaRPr lang="fr-CA" dirty="0"/>
          </a:p>
        </p:txBody>
      </p:sp>
    </p:spTree>
    <p:extLst>
      <p:ext uri="{BB962C8B-B14F-4D97-AF65-F5344CB8AC3E}">
        <p14:creationId xmlns:p14="http://schemas.microsoft.com/office/powerpoint/2010/main" val="53288471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childTnLst>
                          </p:cTn>
                        </p:par>
                        <p:par>
                          <p:cTn id="8" fill="hold">
                            <p:stCondLst>
                              <p:cond delay="125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1250"/>
                                        <p:tgtEl>
                                          <p:spTgt spid="3">
                                            <p:txEl>
                                              <p:pRg st="1" end="1"/>
                                            </p:txEl>
                                          </p:spTgt>
                                        </p:tgtEl>
                                      </p:cBhvr>
                                    </p:animEffect>
                                  </p:childTnLst>
                                </p:cTn>
                              </p:par>
                            </p:childTnLst>
                          </p:cTn>
                        </p:par>
                        <p:par>
                          <p:cTn id="12" fill="hold">
                            <p:stCondLst>
                              <p:cond delay="2500"/>
                            </p:stCondLst>
                            <p:childTnLst>
                              <p:par>
                                <p:cTn id="13" presetID="22" presetClass="entr" presetSubtype="4" fill="hold" grpId="0" nodeType="afterEffect">
                                  <p:stCondLst>
                                    <p:cond delay="2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1250"/>
                                        <p:tgtEl>
                                          <p:spTgt spid="3">
                                            <p:txEl>
                                              <p:pRg st="2" end="2"/>
                                            </p:txEl>
                                          </p:spTgt>
                                        </p:tgtEl>
                                      </p:cBhvr>
                                    </p:animEffect>
                                  </p:childTnLst>
                                </p:cTn>
                              </p:par>
                            </p:childTnLst>
                          </p:cTn>
                        </p:par>
                        <p:par>
                          <p:cTn id="16" fill="hold">
                            <p:stCondLst>
                              <p:cond delay="5750"/>
                            </p:stCondLst>
                            <p:childTnLst>
                              <p:par>
                                <p:cTn id="17" presetID="22" presetClass="entr" presetSubtype="4" fill="hold" grpId="0" nodeType="afterEffect">
                                  <p:stCondLst>
                                    <p:cond delay="2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1250"/>
                                        <p:tgtEl>
                                          <p:spTgt spid="3">
                                            <p:txEl>
                                              <p:pRg st="3" end="3"/>
                                            </p:txEl>
                                          </p:spTgt>
                                        </p:tgtEl>
                                      </p:cBhvr>
                                    </p:animEffect>
                                  </p:childTnLst>
                                </p:cTn>
                              </p:par>
                            </p:childTnLst>
                          </p:cTn>
                        </p:par>
                        <p:par>
                          <p:cTn id="20" fill="hold">
                            <p:stCondLst>
                              <p:cond delay="9000"/>
                            </p:stCondLst>
                            <p:childTnLst>
                              <p:par>
                                <p:cTn id="21" presetID="22" presetClass="entr" presetSubtype="4" fill="hold" grpId="0" nodeType="afterEffect">
                                  <p:stCondLst>
                                    <p:cond delay="2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1250"/>
                                        <p:tgtEl>
                                          <p:spTgt spid="3">
                                            <p:txEl>
                                              <p:pRg st="4" end="4"/>
                                            </p:txEl>
                                          </p:spTgt>
                                        </p:tgtEl>
                                      </p:cBhvr>
                                    </p:animEffect>
                                  </p:childTnLst>
                                </p:cTn>
                              </p:par>
                            </p:childTnLst>
                          </p:cTn>
                        </p:par>
                        <p:par>
                          <p:cTn id="24" fill="hold">
                            <p:stCondLst>
                              <p:cond delay="12250"/>
                            </p:stCondLst>
                            <p:childTnLst>
                              <p:par>
                                <p:cTn id="25" presetID="22" presetClass="entr" presetSubtype="4" fill="hold" grpId="0" nodeType="afterEffect">
                                  <p:stCondLst>
                                    <p:cond delay="20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1250"/>
                                        <p:tgtEl>
                                          <p:spTgt spid="3">
                                            <p:txEl>
                                              <p:pRg st="5" end="5"/>
                                            </p:txEl>
                                          </p:spTgt>
                                        </p:tgtEl>
                                      </p:cBhvr>
                                    </p:animEffect>
                                  </p:childTnLst>
                                </p:cTn>
                              </p:par>
                            </p:childTnLst>
                          </p:cTn>
                        </p:par>
                        <p:par>
                          <p:cTn id="28" fill="hold">
                            <p:stCondLst>
                              <p:cond delay="15500"/>
                            </p:stCondLst>
                            <p:childTnLst>
                              <p:par>
                                <p:cTn id="29" presetID="22" presetClass="entr" presetSubtype="4" fill="hold" grpId="0" nodeType="afterEffect">
                                  <p:stCondLst>
                                    <p:cond delay="20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1250"/>
                                        <p:tgtEl>
                                          <p:spTgt spid="3">
                                            <p:txEl>
                                              <p:pRg st="6" end="6"/>
                                            </p:txEl>
                                          </p:spTgt>
                                        </p:tgtEl>
                                      </p:cBhvr>
                                    </p:animEffect>
                                  </p:childTnLst>
                                </p:cTn>
                              </p:par>
                            </p:childTnLst>
                          </p:cTn>
                        </p:par>
                        <p:par>
                          <p:cTn id="32" fill="hold">
                            <p:stCondLst>
                              <p:cond delay="18750"/>
                            </p:stCondLst>
                            <p:childTnLst>
                              <p:par>
                                <p:cTn id="33" presetID="22" presetClass="entr" presetSubtype="4" fill="hold" grpId="0" nodeType="afterEffect">
                                  <p:stCondLst>
                                    <p:cond delay="200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1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331050-4CD8-40A4-B6E3-A5D3F6F7FA4C}"/>
              </a:ext>
            </a:extLst>
          </p:cNvPr>
          <p:cNvSpPr>
            <a:spLocks noGrp="1"/>
          </p:cNvSpPr>
          <p:nvPr>
            <p:ph type="title"/>
            <p:custDataLst>
              <p:tags r:id="rId1"/>
            </p:custDataLst>
          </p:nvPr>
        </p:nvSpPr>
        <p:spPr>
          <a:xfrm>
            <a:off x="666093" y="2796757"/>
            <a:ext cx="6347714" cy="1264485"/>
          </a:xfrm>
        </p:spPr>
        <p:txBody>
          <a:bodyPr/>
          <a:lstStyle/>
          <a:p>
            <a:r>
              <a:rPr lang="fr-CA" dirty="0"/>
              <a:t>Hypothèses de recherche et cadre conceptuel </a:t>
            </a:r>
          </a:p>
        </p:txBody>
      </p:sp>
    </p:spTree>
    <p:extLst>
      <p:ext uri="{BB962C8B-B14F-4D97-AF65-F5344CB8AC3E}">
        <p14:creationId xmlns:p14="http://schemas.microsoft.com/office/powerpoint/2010/main" val="335086435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64C10B-8E65-48E8-97DA-B62A0D2EA92D}"/>
              </a:ext>
            </a:extLst>
          </p:cNvPr>
          <p:cNvSpPr>
            <a:spLocks noGrp="1"/>
          </p:cNvSpPr>
          <p:nvPr>
            <p:ph type="title"/>
            <p:custDataLst>
              <p:tags r:id="rId1"/>
            </p:custDataLst>
          </p:nvPr>
        </p:nvSpPr>
        <p:spPr/>
        <p:txBody>
          <a:bodyPr/>
          <a:lstStyle/>
          <a:p>
            <a:r>
              <a:rPr lang="fr-CA" dirty="0"/>
              <a:t>Hypothèses de recherche</a:t>
            </a:r>
          </a:p>
        </p:txBody>
      </p:sp>
      <p:sp>
        <p:nvSpPr>
          <p:cNvPr id="3" name="Espace réservé du contenu 2">
            <a:extLst>
              <a:ext uri="{FF2B5EF4-FFF2-40B4-BE49-F238E27FC236}">
                <a16:creationId xmlns:a16="http://schemas.microsoft.com/office/drawing/2014/main" id="{895B6FBF-697F-4271-A365-C1735A39EE5E}"/>
              </a:ext>
            </a:extLst>
          </p:cNvPr>
          <p:cNvSpPr>
            <a:spLocks noGrp="1"/>
          </p:cNvSpPr>
          <p:nvPr>
            <p:ph idx="1"/>
            <p:custDataLst>
              <p:tags r:id="rId2"/>
            </p:custDataLst>
          </p:nvPr>
        </p:nvSpPr>
        <p:spPr>
          <a:xfrm>
            <a:off x="509811" y="1606858"/>
            <a:ext cx="6447501" cy="4146426"/>
          </a:xfrm>
        </p:spPr>
        <p:txBody>
          <a:bodyPr>
            <a:normAutofit fontScale="92500" lnSpcReduction="20000"/>
          </a:bodyPr>
          <a:lstStyle/>
          <a:p>
            <a:pPr algn="just">
              <a:lnSpc>
                <a:spcPct val="107000"/>
              </a:lnSpc>
              <a:spcAft>
                <a:spcPts val="600"/>
              </a:spcAft>
            </a:pPr>
            <a:r>
              <a:rPr lang="fr-CA" sz="1900" dirty="0">
                <a:latin typeface="Arial" panose="020B0604020202020204" pitchFamily="34" charset="0"/>
                <a:ea typeface="Calibri" panose="020F0502020204030204" pitchFamily="34" charset="0"/>
                <a:cs typeface="Arial" panose="020B0604020202020204" pitchFamily="34" charset="0"/>
              </a:rPr>
              <a:t>H1 : Les marqueurs de la transition à l’âge adulte au Québec s’effectuent dans un environnement international qui dicte ses lois</a:t>
            </a:r>
          </a:p>
          <a:p>
            <a:pPr algn="just">
              <a:lnSpc>
                <a:spcPct val="107000"/>
              </a:lnSpc>
              <a:spcAft>
                <a:spcPts val="600"/>
              </a:spcAft>
            </a:pPr>
            <a:r>
              <a:rPr lang="fr-FR" sz="1900" dirty="0">
                <a:latin typeface="Arial" panose="020B0604020202020204" pitchFamily="34" charset="0"/>
                <a:ea typeface="Calibri" panose="020F0502020204030204" pitchFamily="34" charset="0"/>
                <a:cs typeface="Arial" panose="020B0604020202020204" pitchFamily="34" charset="0"/>
              </a:rPr>
              <a:t>H1a : les marqueurs traditionnels de la transition à l’âge adulte sont toujours présents dans le processus de la transition à l’âge adulte chez les jeunes Québécois </a:t>
            </a:r>
            <a:endParaRPr lang="fr-CA" sz="19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r>
              <a:rPr lang="fr-FR" sz="1900" dirty="0">
                <a:latin typeface="Arial" panose="020B0604020202020204" pitchFamily="34" charset="0"/>
                <a:ea typeface="Calibri" panose="020F0502020204030204" pitchFamily="34" charset="0"/>
                <a:cs typeface="Arial" panose="020B0604020202020204" pitchFamily="34" charset="0"/>
              </a:rPr>
              <a:t>H1b : Les marqueurs subjectifs et individualistes tels qu’identifiés par Arnett sont aussi présents dans le processus de la transition à l’âge adulte des jeunes Québécois</a:t>
            </a:r>
          </a:p>
          <a:p>
            <a:pPr algn="just">
              <a:lnSpc>
                <a:spcPct val="107000"/>
              </a:lnSpc>
              <a:spcAft>
                <a:spcPts val="600"/>
              </a:spcAft>
            </a:pPr>
            <a:r>
              <a:rPr lang="fr-FR" sz="1900" dirty="0">
                <a:latin typeface="Arial" panose="020B0604020202020204" pitchFamily="34" charset="0"/>
                <a:ea typeface="Calibri" panose="020F0502020204030204" pitchFamily="34" charset="0"/>
                <a:cs typeface="Arial" panose="020B0604020202020204" pitchFamily="34" charset="0"/>
              </a:rPr>
              <a:t>H1c : le processus séquentiel des marqueurs dans la transition à l’âge adulte se présente chez les jeunes Québécois dans une chronologie dite synchronique plutôt que diachronique</a:t>
            </a:r>
            <a:endParaRPr lang="fr-CA" sz="1900" dirty="0">
              <a:latin typeface="Arial" panose="020B0604020202020204" pitchFamily="34" charset="0"/>
              <a:ea typeface="Calibri" panose="020F0502020204030204" pitchFamily="34" charset="0"/>
              <a:cs typeface="Arial" panose="020B0604020202020204" pitchFamily="34" charset="0"/>
            </a:endParaRPr>
          </a:p>
          <a:p>
            <a:endParaRPr lang="fr-CA" dirty="0"/>
          </a:p>
        </p:txBody>
      </p:sp>
    </p:spTree>
    <p:extLst>
      <p:ext uri="{BB962C8B-B14F-4D97-AF65-F5344CB8AC3E}">
        <p14:creationId xmlns:p14="http://schemas.microsoft.com/office/powerpoint/2010/main" val="59480627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12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1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64C10B-8E65-48E8-97DA-B62A0D2EA92D}"/>
              </a:ext>
            </a:extLst>
          </p:cNvPr>
          <p:cNvSpPr>
            <a:spLocks noGrp="1"/>
          </p:cNvSpPr>
          <p:nvPr>
            <p:ph type="title"/>
            <p:custDataLst>
              <p:tags r:id="rId1"/>
            </p:custDataLst>
          </p:nvPr>
        </p:nvSpPr>
        <p:spPr>
          <a:xfrm>
            <a:off x="609599" y="609600"/>
            <a:ext cx="6963053" cy="1320800"/>
          </a:xfrm>
        </p:spPr>
        <p:txBody>
          <a:bodyPr/>
          <a:lstStyle/>
          <a:p>
            <a:r>
              <a:rPr lang="fr-CA" dirty="0"/>
              <a:t>Hypothèses de recherche (Suite)</a:t>
            </a:r>
          </a:p>
        </p:txBody>
      </p:sp>
      <p:sp>
        <p:nvSpPr>
          <p:cNvPr id="3" name="Espace réservé du contenu 2">
            <a:extLst>
              <a:ext uri="{FF2B5EF4-FFF2-40B4-BE49-F238E27FC236}">
                <a16:creationId xmlns:a16="http://schemas.microsoft.com/office/drawing/2014/main" id="{895B6FBF-697F-4271-A365-C1735A39EE5E}"/>
              </a:ext>
            </a:extLst>
          </p:cNvPr>
          <p:cNvSpPr>
            <a:spLocks noGrp="1"/>
          </p:cNvSpPr>
          <p:nvPr>
            <p:ph idx="1"/>
            <p:custDataLst>
              <p:tags r:id="rId2"/>
            </p:custDataLst>
          </p:nvPr>
        </p:nvSpPr>
        <p:spPr>
          <a:xfrm>
            <a:off x="508001" y="1544715"/>
            <a:ext cx="6447501" cy="4306224"/>
          </a:xfrm>
        </p:spPr>
        <p:txBody>
          <a:bodyPr>
            <a:normAutofit/>
          </a:bodyPr>
          <a:lstStyle/>
          <a:p>
            <a:pPr algn="just">
              <a:spcAft>
                <a:spcPts val="600"/>
              </a:spcAft>
            </a:pPr>
            <a:r>
              <a:rPr lang="fr-FR" sz="1900" dirty="0">
                <a:latin typeface="Arial" panose="020B0604020202020204" pitchFamily="34" charset="0"/>
                <a:ea typeface="Calibri" panose="020F0502020204030204" pitchFamily="34" charset="0"/>
                <a:cs typeface="Arial" panose="020B0604020202020204" pitchFamily="34" charset="0"/>
              </a:rPr>
              <a:t>H2a : Les réseaux sociaux virtuels sont les principales sources d’information chez les jeunes Québécois dans leur prise de décisions importantes en ce qui a trait à la transition à l’âge adulte</a:t>
            </a:r>
            <a:endParaRPr lang="fr-CA" sz="1900" dirty="0">
              <a:latin typeface="Arial" panose="020B0604020202020204" pitchFamily="34" charset="0"/>
              <a:ea typeface="Calibri" panose="020F0502020204030204" pitchFamily="34" charset="0"/>
              <a:cs typeface="Arial" panose="020B0604020202020204" pitchFamily="34" charset="0"/>
            </a:endParaRPr>
          </a:p>
          <a:p>
            <a:pPr algn="just">
              <a:spcAft>
                <a:spcPts val="600"/>
              </a:spcAft>
            </a:pPr>
            <a:r>
              <a:rPr lang="fr-FR" sz="1900" dirty="0">
                <a:latin typeface="Arial" panose="020B0604020202020204" pitchFamily="34" charset="0"/>
                <a:ea typeface="Calibri" panose="020F0502020204030204" pitchFamily="34" charset="0"/>
                <a:cs typeface="Arial" panose="020B0604020202020204" pitchFamily="34" charset="0"/>
              </a:rPr>
              <a:t>H2b : les informations issues des réseaux sociaux ne sont pas validées par d’autres sources externes</a:t>
            </a:r>
            <a:endParaRPr lang="fr-CA" sz="1900" dirty="0">
              <a:latin typeface="Arial" panose="020B0604020202020204" pitchFamily="34" charset="0"/>
              <a:ea typeface="Calibri" panose="020F0502020204030204" pitchFamily="34" charset="0"/>
              <a:cs typeface="Arial" panose="020B0604020202020204" pitchFamily="34" charset="0"/>
            </a:endParaRPr>
          </a:p>
          <a:p>
            <a:pPr algn="just">
              <a:spcAft>
                <a:spcPts val="600"/>
              </a:spcAft>
            </a:pPr>
            <a:r>
              <a:rPr lang="fr-CA" sz="1900" dirty="0">
                <a:latin typeface="Arial" panose="020B0604020202020204" pitchFamily="34" charset="0"/>
                <a:ea typeface="Calibri" panose="020F0502020204030204" pitchFamily="34" charset="0"/>
                <a:cs typeface="Arial" panose="020B0604020202020204" pitchFamily="34" charset="0"/>
              </a:rPr>
              <a:t>H3 : Les réseaux sociaux numériques jouent un rôle primordial dans la diffusion des valeurs sociales et à leur intériorisation chez les individus</a:t>
            </a:r>
          </a:p>
          <a:p>
            <a:endParaRPr lang="fr-CA" dirty="0"/>
          </a:p>
        </p:txBody>
      </p:sp>
    </p:spTree>
    <p:extLst>
      <p:ext uri="{BB962C8B-B14F-4D97-AF65-F5344CB8AC3E}">
        <p14:creationId xmlns:p14="http://schemas.microsoft.com/office/powerpoint/2010/main" val="397553076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1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70F9D1-62D2-42CE-AED1-617FE5128947}"/>
              </a:ext>
            </a:extLst>
          </p:cNvPr>
          <p:cNvSpPr>
            <a:spLocks noGrp="1"/>
          </p:cNvSpPr>
          <p:nvPr>
            <p:ph type="title"/>
            <p:custDataLst>
              <p:tags r:id="rId1"/>
            </p:custDataLst>
          </p:nvPr>
        </p:nvSpPr>
        <p:spPr/>
        <p:txBody>
          <a:bodyPr/>
          <a:lstStyle/>
          <a:p>
            <a:r>
              <a:rPr lang="fr-CA" dirty="0"/>
              <a:t>Cadre conceptuel</a:t>
            </a:r>
          </a:p>
        </p:txBody>
      </p:sp>
      <p:pic>
        <p:nvPicPr>
          <p:cNvPr id="4" name="Espace réservé du contenu 3">
            <a:extLst>
              <a:ext uri="{FF2B5EF4-FFF2-40B4-BE49-F238E27FC236}">
                <a16:creationId xmlns:a16="http://schemas.microsoft.com/office/drawing/2014/main" id="{3DC773BD-9CB6-4B92-B93F-B4919B3864A3}"/>
              </a:ext>
            </a:extLst>
          </p:cNvPr>
          <p:cNvPicPr>
            <a:picLocks noGrp="1" noChangeAspect="1"/>
          </p:cNvPicPr>
          <p:nvPr>
            <p:ph idx="1"/>
            <p:custDataLst>
              <p:tags r:id="rId2"/>
            </p:custDataLst>
          </p:nvPr>
        </p:nvPicPr>
        <p:blipFill>
          <a:blip r:embed="rId4"/>
          <a:stretch>
            <a:fillRect/>
          </a:stretch>
        </p:blipFill>
        <p:spPr>
          <a:xfrm>
            <a:off x="1418978" y="1809750"/>
            <a:ext cx="4625546" cy="3808810"/>
          </a:xfrm>
          <a:prstGeom prst="rect">
            <a:avLst/>
          </a:prstGeom>
        </p:spPr>
      </p:pic>
    </p:spTree>
    <p:extLst>
      <p:ext uri="{BB962C8B-B14F-4D97-AF65-F5344CB8AC3E}">
        <p14:creationId xmlns:p14="http://schemas.microsoft.com/office/powerpoint/2010/main" val="187677508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714899-BA95-4E74-8C81-365963BBD8B8}"/>
              </a:ext>
            </a:extLst>
          </p:cNvPr>
          <p:cNvSpPr>
            <a:spLocks noGrp="1"/>
          </p:cNvSpPr>
          <p:nvPr>
            <p:ph type="title"/>
            <p:custDataLst>
              <p:tags r:id="rId1"/>
            </p:custDataLst>
          </p:nvPr>
        </p:nvSpPr>
        <p:spPr>
          <a:xfrm>
            <a:off x="736038" y="2768600"/>
            <a:ext cx="6347714" cy="1320800"/>
          </a:xfrm>
        </p:spPr>
        <p:txBody>
          <a:bodyPr/>
          <a:lstStyle/>
          <a:p>
            <a:r>
              <a:rPr lang="fr-CA" dirty="0"/>
              <a:t>Méthodologie</a:t>
            </a:r>
          </a:p>
        </p:txBody>
      </p:sp>
    </p:spTree>
    <p:extLst>
      <p:ext uri="{BB962C8B-B14F-4D97-AF65-F5344CB8AC3E}">
        <p14:creationId xmlns:p14="http://schemas.microsoft.com/office/powerpoint/2010/main" val="420861791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A56AA-16DF-4EA6-9A08-1C8208AE2575}"/>
              </a:ext>
            </a:extLst>
          </p:cNvPr>
          <p:cNvSpPr>
            <a:spLocks noGrp="1"/>
          </p:cNvSpPr>
          <p:nvPr>
            <p:ph type="title"/>
            <p:custDataLst>
              <p:tags r:id="rId1"/>
            </p:custDataLst>
          </p:nvPr>
        </p:nvSpPr>
        <p:spPr/>
        <p:txBody>
          <a:bodyPr/>
          <a:lstStyle/>
          <a:p>
            <a:r>
              <a:rPr lang="fr-CA" dirty="0"/>
              <a:t>Populations</a:t>
            </a:r>
          </a:p>
        </p:txBody>
      </p:sp>
      <p:sp>
        <p:nvSpPr>
          <p:cNvPr id="3" name="Espace réservé du contenu 2">
            <a:extLst>
              <a:ext uri="{FF2B5EF4-FFF2-40B4-BE49-F238E27FC236}">
                <a16:creationId xmlns:a16="http://schemas.microsoft.com/office/drawing/2014/main" id="{61263EE0-0055-4C9C-B575-9426AF9BA6BE}"/>
              </a:ext>
            </a:extLst>
          </p:cNvPr>
          <p:cNvSpPr>
            <a:spLocks noGrp="1"/>
          </p:cNvSpPr>
          <p:nvPr>
            <p:ph idx="1"/>
            <p:custDataLst>
              <p:tags r:id="rId2"/>
            </p:custDataLst>
          </p:nvPr>
        </p:nvSpPr>
        <p:spPr>
          <a:xfrm>
            <a:off x="609598" y="1643759"/>
            <a:ext cx="6347714" cy="3205644"/>
          </a:xfrm>
        </p:spPr>
        <p:txBody>
          <a:bodyPr>
            <a:normAutofit/>
          </a:bodyPr>
          <a:lstStyle/>
          <a:p>
            <a:pPr>
              <a:spcAft>
                <a:spcPts val="1000"/>
              </a:spcAft>
            </a:pPr>
            <a:r>
              <a:rPr lang="fr-CA" dirty="0"/>
              <a:t>Population à l’étude</a:t>
            </a:r>
          </a:p>
          <a:p>
            <a:pPr lvl="1">
              <a:spcBef>
                <a:spcPts val="0"/>
              </a:spcBef>
            </a:pPr>
            <a:r>
              <a:rPr lang="fr-CA" sz="1800" dirty="0"/>
              <a:t>Les jeunes de 18 à 24 ans</a:t>
            </a:r>
          </a:p>
          <a:p>
            <a:pPr lvl="1">
              <a:spcBef>
                <a:spcPts val="0"/>
              </a:spcBef>
            </a:pPr>
            <a:r>
              <a:rPr lang="fr-CA" sz="1800" dirty="0"/>
              <a:t>Résidents de la grande région de Montréal</a:t>
            </a:r>
          </a:p>
          <a:p>
            <a:pPr lvl="1">
              <a:spcBef>
                <a:spcPts val="0"/>
              </a:spcBef>
            </a:pPr>
            <a:r>
              <a:rPr lang="fr-CA" sz="1800" dirty="0"/>
              <a:t>Résidents du reste des autres régions du Québec</a:t>
            </a:r>
          </a:p>
          <a:p>
            <a:pPr lvl="1">
              <a:spcBef>
                <a:spcPts val="0"/>
              </a:spcBef>
            </a:pPr>
            <a:endParaRPr lang="fr-CA" sz="1800" dirty="0"/>
          </a:p>
          <a:p>
            <a:pPr>
              <a:spcAft>
                <a:spcPts val="1000"/>
              </a:spcAft>
            </a:pPr>
            <a:r>
              <a:rPr lang="fr-CA" dirty="0"/>
              <a:t>Populations interrogées</a:t>
            </a:r>
          </a:p>
          <a:p>
            <a:pPr lvl="1">
              <a:spcBef>
                <a:spcPts val="0"/>
              </a:spcBef>
            </a:pPr>
            <a:r>
              <a:rPr lang="fr-CA" sz="1800" dirty="0"/>
              <a:t>Les adultes de 25 à 34 ans</a:t>
            </a:r>
          </a:p>
          <a:p>
            <a:pPr lvl="1">
              <a:spcBef>
                <a:spcPts val="0"/>
              </a:spcBef>
            </a:pPr>
            <a:r>
              <a:rPr lang="fr-CA" sz="1800" dirty="0"/>
              <a:t>Les jeunes de 18 à 24 ans</a:t>
            </a:r>
          </a:p>
          <a:p>
            <a:pPr lvl="1">
              <a:spcBef>
                <a:spcPts val="0"/>
              </a:spcBef>
            </a:pPr>
            <a:r>
              <a:rPr lang="fr-CA" sz="1800" dirty="0"/>
              <a:t>Résidents du Québec</a:t>
            </a:r>
          </a:p>
        </p:txBody>
      </p:sp>
    </p:spTree>
    <p:extLst>
      <p:ext uri="{BB962C8B-B14F-4D97-AF65-F5344CB8AC3E}">
        <p14:creationId xmlns:p14="http://schemas.microsoft.com/office/powerpoint/2010/main" val="48141006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childTnLst>
                          </p:cTn>
                        </p:par>
                        <p:par>
                          <p:cTn id="8" fill="hold">
                            <p:stCondLst>
                              <p:cond delay="125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1250"/>
                                        <p:tgtEl>
                                          <p:spTgt spid="3">
                                            <p:txEl>
                                              <p:pRg st="1" end="1"/>
                                            </p:txEl>
                                          </p:spTgt>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1250"/>
                                        <p:tgtEl>
                                          <p:spTgt spid="3">
                                            <p:txEl>
                                              <p:pRg st="2" end="2"/>
                                            </p:txEl>
                                          </p:spTgt>
                                        </p:tgtEl>
                                      </p:cBhvr>
                                    </p:animEffect>
                                  </p:childTnLst>
                                </p:cTn>
                              </p:par>
                            </p:childTnLst>
                          </p:cTn>
                        </p:par>
                        <p:par>
                          <p:cTn id="16" fill="hold">
                            <p:stCondLst>
                              <p:cond delay="375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125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1250"/>
                                        <p:tgtEl>
                                          <p:spTgt spid="3">
                                            <p:txEl>
                                              <p:pRg st="5" end="5"/>
                                            </p:txEl>
                                          </p:spTgt>
                                        </p:tgtEl>
                                      </p:cBhvr>
                                    </p:animEffect>
                                  </p:childTnLst>
                                </p:cTn>
                              </p:par>
                            </p:childTnLst>
                          </p:cTn>
                        </p:par>
                        <p:par>
                          <p:cTn id="25" fill="hold">
                            <p:stCondLst>
                              <p:cond delay="1250"/>
                            </p:stCondLst>
                            <p:childTnLst>
                              <p:par>
                                <p:cTn id="26" presetID="22" presetClass="entr" presetSubtype="4"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1250"/>
                                        <p:tgtEl>
                                          <p:spTgt spid="3">
                                            <p:txEl>
                                              <p:pRg st="6" end="6"/>
                                            </p:txEl>
                                          </p:spTgt>
                                        </p:tgtEl>
                                      </p:cBhvr>
                                    </p:animEffect>
                                  </p:childTnLst>
                                </p:cTn>
                              </p:par>
                            </p:childTnLst>
                          </p:cTn>
                        </p:par>
                        <p:par>
                          <p:cTn id="29" fill="hold">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1250"/>
                                        <p:tgtEl>
                                          <p:spTgt spid="3">
                                            <p:txEl>
                                              <p:pRg st="7" end="7"/>
                                            </p:txEl>
                                          </p:spTgt>
                                        </p:tgtEl>
                                      </p:cBhvr>
                                    </p:animEffect>
                                  </p:childTnLst>
                                </p:cTn>
                              </p:par>
                            </p:childTnLst>
                          </p:cTn>
                        </p:par>
                        <p:par>
                          <p:cTn id="33" fill="hold">
                            <p:stCondLst>
                              <p:cond delay="3750"/>
                            </p:stCondLst>
                            <p:childTnLst>
                              <p:par>
                                <p:cTn id="34" presetID="22" presetClass="entr" presetSubtype="4" fill="hold" grpId="0"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wipe(down)">
                                      <p:cBhvr>
                                        <p:cTn id="36" dur="12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3E0DDB-3404-4810-89E3-980F20BD833E}"/>
              </a:ext>
            </a:extLst>
          </p:cNvPr>
          <p:cNvSpPr>
            <a:spLocks noGrp="1"/>
          </p:cNvSpPr>
          <p:nvPr>
            <p:ph type="title"/>
            <p:custDataLst>
              <p:tags r:id="rId1"/>
            </p:custDataLst>
          </p:nvPr>
        </p:nvSpPr>
        <p:spPr/>
        <p:txBody>
          <a:bodyPr/>
          <a:lstStyle/>
          <a:p>
            <a:r>
              <a:rPr lang="fr-CA" dirty="0"/>
              <a:t>Tables des matières</a:t>
            </a:r>
          </a:p>
        </p:txBody>
      </p:sp>
      <p:sp>
        <p:nvSpPr>
          <p:cNvPr id="3" name="Espace réservé du contenu 2">
            <a:extLst>
              <a:ext uri="{FF2B5EF4-FFF2-40B4-BE49-F238E27FC236}">
                <a16:creationId xmlns:a16="http://schemas.microsoft.com/office/drawing/2014/main" id="{640F76D9-EB98-4DF4-BEC7-C74AC70E9DAC}"/>
              </a:ext>
            </a:extLst>
          </p:cNvPr>
          <p:cNvSpPr>
            <a:spLocks noGrp="1"/>
          </p:cNvSpPr>
          <p:nvPr>
            <p:ph idx="1"/>
            <p:custDataLst>
              <p:tags r:id="rId2"/>
            </p:custDataLst>
          </p:nvPr>
        </p:nvSpPr>
        <p:spPr>
          <a:xfrm>
            <a:off x="509811" y="1734748"/>
            <a:ext cx="6447501" cy="3519729"/>
          </a:xfrm>
        </p:spPr>
        <p:txBody>
          <a:bodyPr>
            <a:normAutofit fontScale="92500" lnSpcReduction="10000"/>
          </a:bodyPr>
          <a:lstStyle/>
          <a:p>
            <a:pPr algn="just">
              <a:lnSpc>
                <a:spcPct val="120000"/>
              </a:lnSpc>
              <a:spcBef>
                <a:spcPts val="0"/>
              </a:spcBef>
            </a:pPr>
            <a:r>
              <a:rPr lang="fr-CA" sz="2000" dirty="0">
                <a:latin typeface="Arial" panose="020B0604020202020204" pitchFamily="34" charset="0"/>
                <a:ea typeface="Calibri" panose="020F0502020204030204" pitchFamily="34" charset="0"/>
                <a:cs typeface="Times New Roman" panose="02020603050405020304" pitchFamily="18" charset="0"/>
              </a:rPr>
              <a:t>Introduction</a:t>
            </a:r>
          </a:p>
          <a:p>
            <a:pPr lvl="1" algn="just">
              <a:lnSpc>
                <a:spcPct val="120000"/>
              </a:lnSpc>
              <a:spcBef>
                <a:spcPts val="0"/>
              </a:spcBef>
            </a:pPr>
            <a:r>
              <a:rPr lang="fr-CA" sz="1800" dirty="0">
                <a:effectLst/>
                <a:latin typeface="Arial" panose="020B0604020202020204" pitchFamily="34" charset="0"/>
                <a:ea typeface="Calibri" panose="020F0502020204030204" pitchFamily="34" charset="0"/>
                <a:cs typeface="Times New Roman" panose="02020603050405020304" pitchFamily="18" charset="0"/>
              </a:rPr>
              <a:t>Contexte</a:t>
            </a:r>
          </a:p>
          <a:p>
            <a:pPr lvl="1" algn="just">
              <a:lnSpc>
                <a:spcPct val="120000"/>
              </a:lnSpc>
              <a:spcBef>
                <a:spcPts val="0"/>
              </a:spcBef>
            </a:pPr>
            <a:r>
              <a:rPr lang="fr-CA" sz="1800" dirty="0">
                <a:latin typeface="Arial" panose="020B0604020202020204" pitchFamily="34" charset="0"/>
                <a:ea typeface="Calibri" panose="020F0502020204030204" pitchFamily="34" charset="0"/>
                <a:cs typeface="Times New Roman" panose="02020603050405020304" pitchFamily="18" charset="0"/>
              </a:rPr>
              <a:t>Problématique</a:t>
            </a:r>
          </a:p>
          <a:p>
            <a:pPr lvl="1" algn="just">
              <a:lnSpc>
                <a:spcPct val="120000"/>
              </a:lnSpc>
              <a:spcBef>
                <a:spcPts val="0"/>
              </a:spcBef>
            </a:pPr>
            <a:r>
              <a:rPr lang="fr-CA" sz="1800" dirty="0">
                <a:effectLst/>
                <a:latin typeface="Arial" panose="020B0604020202020204" pitchFamily="34" charset="0"/>
                <a:ea typeface="Calibri" panose="020F0502020204030204" pitchFamily="34" charset="0"/>
                <a:cs typeface="Times New Roman" panose="02020603050405020304" pitchFamily="18" charset="0"/>
              </a:rPr>
              <a:t>Questions de recherche</a:t>
            </a:r>
          </a:p>
          <a:p>
            <a:pPr lvl="1" algn="just">
              <a:lnSpc>
                <a:spcPct val="120000"/>
              </a:lnSpc>
              <a:spcBef>
                <a:spcPts val="0"/>
              </a:spcBef>
            </a:pPr>
            <a:r>
              <a:rPr lang="fr-CA" sz="1800" dirty="0">
                <a:latin typeface="Arial" panose="020B0604020202020204" pitchFamily="34" charset="0"/>
                <a:ea typeface="Calibri" panose="020F0502020204030204" pitchFamily="34" charset="0"/>
                <a:cs typeface="Times New Roman" panose="02020603050405020304" pitchFamily="18" charset="0"/>
              </a:rPr>
              <a:t>Brève revue de littérature</a:t>
            </a:r>
          </a:p>
          <a:p>
            <a:pPr algn="just">
              <a:lnSpc>
                <a:spcPct val="120000"/>
              </a:lnSpc>
              <a:spcBef>
                <a:spcPts val="0"/>
              </a:spcBef>
            </a:pPr>
            <a:r>
              <a:rPr lang="fr-CA" sz="2000" dirty="0">
                <a:effectLst/>
                <a:latin typeface="Arial" panose="020B0604020202020204" pitchFamily="34" charset="0"/>
                <a:ea typeface="Calibri" panose="020F0502020204030204" pitchFamily="34" charset="0"/>
                <a:cs typeface="Times New Roman" panose="02020603050405020304" pitchFamily="18" charset="0"/>
              </a:rPr>
              <a:t>Cadre conceptuel et hypothèses de recherche</a:t>
            </a:r>
          </a:p>
          <a:p>
            <a:pPr algn="just">
              <a:lnSpc>
                <a:spcPct val="120000"/>
              </a:lnSpc>
              <a:spcBef>
                <a:spcPts val="0"/>
              </a:spcBef>
            </a:pPr>
            <a:r>
              <a:rPr lang="fr-CA" sz="2000" dirty="0">
                <a:latin typeface="Arial" panose="020B0604020202020204" pitchFamily="34" charset="0"/>
                <a:ea typeface="Calibri" panose="020F0502020204030204" pitchFamily="34" charset="0"/>
                <a:cs typeface="Times New Roman" panose="02020603050405020304" pitchFamily="18" charset="0"/>
              </a:rPr>
              <a:t>Méthodologie</a:t>
            </a:r>
          </a:p>
          <a:p>
            <a:pPr lvl="1" algn="just">
              <a:lnSpc>
                <a:spcPct val="120000"/>
              </a:lnSpc>
              <a:spcBef>
                <a:spcPts val="0"/>
              </a:spcBef>
            </a:pPr>
            <a:r>
              <a:rPr lang="fr-CA" sz="1800" dirty="0">
                <a:effectLst/>
                <a:latin typeface="Arial" panose="020B0604020202020204" pitchFamily="34" charset="0"/>
                <a:ea typeface="Calibri" panose="020F0502020204030204" pitchFamily="34" charset="0"/>
                <a:cs typeface="Times New Roman" panose="02020603050405020304" pitchFamily="18" charset="0"/>
              </a:rPr>
              <a:t>Populations</a:t>
            </a:r>
          </a:p>
          <a:p>
            <a:pPr lvl="1" algn="just">
              <a:lnSpc>
                <a:spcPct val="120000"/>
              </a:lnSpc>
              <a:spcBef>
                <a:spcPts val="0"/>
              </a:spcBef>
            </a:pPr>
            <a:r>
              <a:rPr lang="fr-CA" sz="1800" dirty="0">
                <a:effectLst/>
                <a:latin typeface="Arial" panose="020B0604020202020204" pitchFamily="34" charset="0"/>
                <a:ea typeface="Calibri" panose="020F0502020204030204" pitchFamily="34" charset="0"/>
                <a:cs typeface="Times New Roman" panose="02020603050405020304" pitchFamily="18" charset="0"/>
              </a:rPr>
              <a:t>Données</a:t>
            </a:r>
          </a:p>
          <a:p>
            <a:pPr lvl="1" algn="just">
              <a:lnSpc>
                <a:spcPct val="120000"/>
              </a:lnSpc>
              <a:spcBef>
                <a:spcPts val="0"/>
              </a:spcBef>
            </a:pPr>
            <a:r>
              <a:rPr lang="fr-CA" sz="1800" dirty="0">
                <a:effectLst/>
                <a:latin typeface="Arial" panose="020B0604020202020204" pitchFamily="34" charset="0"/>
                <a:ea typeface="Calibri" panose="020F0502020204030204" pitchFamily="34" charset="0"/>
                <a:cs typeface="Times New Roman" panose="02020603050405020304" pitchFamily="18" charset="0"/>
              </a:rPr>
              <a:t>Analyses principales</a:t>
            </a:r>
          </a:p>
          <a:p>
            <a:pPr algn="just">
              <a:lnSpc>
                <a:spcPct val="120000"/>
              </a:lnSpc>
              <a:spcBef>
                <a:spcPts val="0"/>
              </a:spcBef>
            </a:pPr>
            <a:r>
              <a:rPr lang="fr-CA" sz="2000" dirty="0">
                <a:effectLst/>
                <a:latin typeface="Arial" panose="020B0604020202020204" pitchFamily="34" charset="0"/>
                <a:ea typeface="Calibri" panose="020F0502020204030204" pitchFamily="34" charset="0"/>
                <a:cs typeface="Arial" panose="020B0604020202020204" pitchFamily="34" charset="0"/>
              </a:rPr>
              <a:t>Résultats attendus</a:t>
            </a:r>
          </a:p>
          <a:p>
            <a:endParaRPr lang="fr-CA" dirty="0"/>
          </a:p>
        </p:txBody>
      </p:sp>
    </p:spTree>
    <p:extLst>
      <p:ext uri="{BB962C8B-B14F-4D97-AF65-F5344CB8AC3E}">
        <p14:creationId xmlns:p14="http://schemas.microsoft.com/office/powerpoint/2010/main" val="182353663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750"/>
                                        <p:tgtEl>
                                          <p:spTgt spid="3">
                                            <p:txEl>
                                              <p:pRg st="0" end="0"/>
                                            </p:txEl>
                                          </p:spTgt>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750"/>
                                        <p:tgtEl>
                                          <p:spTgt spid="3">
                                            <p:txEl>
                                              <p:pRg st="1" end="1"/>
                                            </p:txEl>
                                          </p:spTgt>
                                        </p:tgtEl>
                                      </p:cBhvr>
                                    </p:animEffect>
                                  </p:childTnLst>
                                </p:cTn>
                              </p:par>
                            </p:childTnLst>
                          </p:cTn>
                        </p:par>
                        <p:par>
                          <p:cTn id="12" fill="hold">
                            <p:stCondLst>
                              <p:cond delay="15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750"/>
                                        <p:tgtEl>
                                          <p:spTgt spid="3">
                                            <p:txEl>
                                              <p:pRg st="2" end="2"/>
                                            </p:txEl>
                                          </p:spTgt>
                                        </p:tgtEl>
                                      </p:cBhvr>
                                    </p:animEffect>
                                  </p:childTnLst>
                                </p:cTn>
                              </p:par>
                            </p:childTnLst>
                          </p:cTn>
                        </p:par>
                        <p:par>
                          <p:cTn id="16" fill="hold">
                            <p:stCondLst>
                              <p:cond delay="225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750"/>
                                        <p:tgtEl>
                                          <p:spTgt spid="3">
                                            <p:txEl>
                                              <p:pRg st="3" end="3"/>
                                            </p:txEl>
                                          </p:spTgt>
                                        </p:tgtEl>
                                      </p:cBhvr>
                                    </p:animEffect>
                                  </p:childTnLst>
                                </p:cTn>
                              </p:par>
                            </p:childTnLst>
                          </p:cTn>
                        </p:par>
                        <p:par>
                          <p:cTn id="20" fill="hold">
                            <p:stCondLst>
                              <p:cond delay="3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75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75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750"/>
                                        <p:tgtEl>
                                          <p:spTgt spid="3">
                                            <p:txEl>
                                              <p:pRg st="6" end="6"/>
                                            </p:txEl>
                                          </p:spTgt>
                                        </p:tgtEl>
                                      </p:cBhvr>
                                    </p:animEffect>
                                  </p:childTnLst>
                                </p:cTn>
                              </p:par>
                            </p:childTnLst>
                          </p:cTn>
                        </p:par>
                        <p:par>
                          <p:cTn id="34" fill="hold">
                            <p:stCondLst>
                              <p:cond delay="750"/>
                            </p:stCondLst>
                            <p:childTnLst>
                              <p:par>
                                <p:cTn id="35" presetID="22" presetClass="entr" presetSubtype="4"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750"/>
                                        <p:tgtEl>
                                          <p:spTgt spid="3">
                                            <p:txEl>
                                              <p:pRg st="7" end="7"/>
                                            </p:txEl>
                                          </p:spTgt>
                                        </p:tgtEl>
                                      </p:cBhvr>
                                    </p:animEffect>
                                  </p:childTnLst>
                                </p:cTn>
                              </p:par>
                            </p:childTnLst>
                          </p:cTn>
                        </p:par>
                        <p:par>
                          <p:cTn id="38" fill="hold">
                            <p:stCondLst>
                              <p:cond delay="1500"/>
                            </p:stCondLst>
                            <p:childTnLst>
                              <p:par>
                                <p:cTn id="39" presetID="22" presetClass="entr" presetSubtype="4" fill="hold" grpId="0" nodeType="after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down)">
                                      <p:cBhvr>
                                        <p:cTn id="41" dur="750"/>
                                        <p:tgtEl>
                                          <p:spTgt spid="3">
                                            <p:txEl>
                                              <p:pRg st="8" end="8"/>
                                            </p:txEl>
                                          </p:spTgt>
                                        </p:tgtEl>
                                      </p:cBhvr>
                                    </p:animEffect>
                                  </p:childTnLst>
                                </p:cTn>
                              </p:par>
                            </p:childTnLst>
                          </p:cTn>
                        </p:par>
                        <p:par>
                          <p:cTn id="42" fill="hold">
                            <p:stCondLst>
                              <p:cond delay="2250"/>
                            </p:stCondLst>
                            <p:childTnLst>
                              <p:par>
                                <p:cTn id="43" presetID="22" presetClass="entr" presetSubtype="4" fill="hold" grpId="0" nodeType="after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wipe(down)">
                                      <p:cBhvr>
                                        <p:cTn id="45" dur="75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wipe(down)">
                                      <p:cBhvr>
                                        <p:cTn id="50" dur="75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A56AA-16DF-4EA6-9A08-1C8208AE2575}"/>
              </a:ext>
            </a:extLst>
          </p:cNvPr>
          <p:cNvSpPr>
            <a:spLocks noGrp="1"/>
          </p:cNvSpPr>
          <p:nvPr>
            <p:ph type="title"/>
            <p:custDataLst>
              <p:tags r:id="rId1"/>
            </p:custDataLst>
          </p:nvPr>
        </p:nvSpPr>
        <p:spPr>
          <a:xfrm>
            <a:off x="609599" y="609600"/>
            <a:ext cx="6347713" cy="935115"/>
          </a:xfrm>
        </p:spPr>
        <p:txBody>
          <a:bodyPr/>
          <a:lstStyle/>
          <a:p>
            <a:r>
              <a:rPr lang="fr-CA" dirty="0"/>
              <a:t>Données</a:t>
            </a:r>
          </a:p>
        </p:txBody>
      </p:sp>
      <p:sp>
        <p:nvSpPr>
          <p:cNvPr id="3" name="Espace réservé du contenu 2">
            <a:extLst>
              <a:ext uri="{FF2B5EF4-FFF2-40B4-BE49-F238E27FC236}">
                <a16:creationId xmlns:a16="http://schemas.microsoft.com/office/drawing/2014/main" id="{61263EE0-0055-4C9C-B575-9426AF9BA6BE}"/>
              </a:ext>
            </a:extLst>
          </p:cNvPr>
          <p:cNvSpPr>
            <a:spLocks noGrp="1"/>
          </p:cNvSpPr>
          <p:nvPr>
            <p:ph idx="1"/>
            <p:custDataLst>
              <p:tags r:id="rId2"/>
            </p:custDataLst>
          </p:nvPr>
        </p:nvSpPr>
        <p:spPr>
          <a:xfrm>
            <a:off x="609598" y="1656582"/>
            <a:ext cx="6347714" cy="3825783"/>
          </a:xfrm>
        </p:spPr>
        <p:txBody>
          <a:bodyPr>
            <a:normAutofit/>
          </a:bodyPr>
          <a:lstStyle/>
          <a:p>
            <a:pPr>
              <a:spcAft>
                <a:spcPts val="1200"/>
              </a:spcAft>
            </a:pPr>
            <a:r>
              <a:rPr lang="fr-CA" sz="2400" dirty="0"/>
              <a:t>Données secondaires</a:t>
            </a:r>
          </a:p>
          <a:p>
            <a:pPr lvl="1">
              <a:spcBef>
                <a:spcPts val="0"/>
              </a:spcBef>
            </a:pPr>
            <a:r>
              <a:rPr lang="fr-CA" sz="1800" dirty="0"/>
              <a:t>l’Enquête canadienne sur l’usage de l’internet (ECUI, 2020)</a:t>
            </a:r>
          </a:p>
          <a:p>
            <a:pPr lvl="1">
              <a:spcBef>
                <a:spcPts val="0"/>
              </a:spcBef>
            </a:pPr>
            <a:r>
              <a:rPr lang="fr-CA" sz="1800" dirty="0"/>
              <a:t>l’étude longitudinale du développement des enfants du Québec et plus spécifiquement les données provenant du volet « La satisfaction à l’égard de la vie lors du passage à la vie adulte » (EDLQ, 2019)</a:t>
            </a:r>
          </a:p>
          <a:p>
            <a:pPr>
              <a:spcAft>
                <a:spcPts val="1000"/>
              </a:spcAft>
            </a:pPr>
            <a:r>
              <a:rPr lang="fr-CA" sz="2400" dirty="0"/>
              <a:t>Données primaires</a:t>
            </a:r>
          </a:p>
          <a:p>
            <a:pPr lvl="1">
              <a:spcBef>
                <a:spcPts val="0"/>
              </a:spcBef>
            </a:pPr>
            <a:r>
              <a:rPr lang="fr-CA" sz="1800" dirty="0"/>
              <a:t>Collecte rétrospective des données via le web</a:t>
            </a:r>
          </a:p>
          <a:p>
            <a:pPr lvl="1">
              <a:spcBef>
                <a:spcPts val="0"/>
              </a:spcBef>
            </a:pPr>
            <a:r>
              <a:rPr lang="fr-CA" sz="1800" dirty="0"/>
              <a:t>Entrevues par questionnaires autoadministrés</a:t>
            </a:r>
          </a:p>
          <a:p>
            <a:pPr lvl="1">
              <a:spcBef>
                <a:spcPts val="0"/>
              </a:spcBef>
            </a:pPr>
            <a:r>
              <a:rPr lang="fr-CA" sz="1800" dirty="0"/>
              <a:t>Mille répondants</a:t>
            </a:r>
          </a:p>
          <a:p>
            <a:pPr lvl="1" algn="just">
              <a:spcBef>
                <a:spcPts val="0"/>
              </a:spcBef>
            </a:pPr>
            <a:endParaRPr lang="fr-CA" sz="1800" dirty="0"/>
          </a:p>
        </p:txBody>
      </p:sp>
    </p:spTree>
    <p:extLst>
      <p:ext uri="{BB962C8B-B14F-4D97-AF65-F5344CB8AC3E}">
        <p14:creationId xmlns:p14="http://schemas.microsoft.com/office/powerpoint/2010/main" val="67092537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childTnLst>
                          </p:cTn>
                        </p:par>
                        <p:par>
                          <p:cTn id="8" fill="hold">
                            <p:stCondLst>
                              <p:cond delay="125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1250"/>
                                        <p:tgtEl>
                                          <p:spTgt spid="3">
                                            <p:txEl>
                                              <p:pRg st="1" end="1"/>
                                            </p:txEl>
                                          </p:spTgt>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125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1250"/>
                                        <p:tgtEl>
                                          <p:spTgt spid="3">
                                            <p:txEl>
                                              <p:pRg st="3" end="3"/>
                                            </p:txEl>
                                          </p:spTgt>
                                        </p:tgtEl>
                                      </p:cBhvr>
                                    </p:animEffect>
                                  </p:childTnLst>
                                </p:cTn>
                              </p:par>
                            </p:childTnLst>
                          </p:cTn>
                        </p:par>
                        <p:par>
                          <p:cTn id="21" fill="hold">
                            <p:stCondLst>
                              <p:cond delay="1250"/>
                            </p:stCondLst>
                            <p:childTnLst>
                              <p:par>
                                <p:cTn id="22" presetID="22" presetClass="entr" presetSubtype="4"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1250"/>
                                        <p:tgtEl>
                                          <p:spTgt spid="3">
                                            <p:txEl>
                                              <p:pRg st="4" end="4"/>
                                            </p:txEl>
                                          </p:spTgt>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1250"/>
                                        <p:tgtEl>
                                          <p:spTgt spid="3">
                                            <p:txEl>
                                              <p:pRg st="5" end="5"/>
                                            </p:txEl>
                                          </p:spTgt>
                                        </p:tgtEl>
                                      </p:cBhvr>
                                    </p:animEffect>
                                  </p:childTnLst>
                                </p:cTn>
                              </p:par>
                            </p:childTnLst>
                          </p:cTn>
                        </p:par>
                        <p:par>
                          <p:cTn id="29" fill="hold">
                            <p:stCondLst>
                              <p:cond delay="3750"/>
                            </p:stCondLst>
                            <p:childTnLst>
                              <p:par>
                                <p:cTn id="30" presetID="22" presetClass="entr" presetSubtype="4"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1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A56AA-16DF-4EA6-9A08-1C8208AE2575}"/>
              </a:ext>
            </a:extLst>
          </p:cNvPr>
          <p:cNvSpPr>
            <a:spLocks noGrp="1"/>
          </p:cNvSpPr>
          <p:nvPr>
            <p:ph type="title"/>
            <p:custDataLst>
              <p:tags r:id="rId1"/>
            </p:custDataLst>
          </p:nvPr>
        </p:nvSpPr>
        <p:spPr>
          <a:xfrm>
            <a:off x="609599" y="609600"/>
            <a:ext cx="6347713" cy="660400"/>
          </a:xfrm>
        </p:spPr>
        <p:txBody>
          <a:bodyPr/>
          <a:lstStyle/>
          <a:p>
            <a:r>
              <a:rPr lang="fr-CA" dirty="0"/>
              <a:t>Variables</a:t>
            </a:r>
          </a:p>
        </p:txBody>
      </p:sp>
      <p:sp>
        <p:nvSpPr>
          <p:cNvPr id="3" name="Espace réservé du contenu 2">
            <a:extLst>
              <a:ext uri="{FF2B5EF4-FFF2-40B4-BE49-F238E27FC236}">
                <a16:creationId xmlns:a16="http://schemas.microsoft.com/office/drawing/2014/main" id="{61263EE0-0055-4C9C-B575-9426AF9BA6BE}"/>
              </a:ext>
            </a:extLst>
          </p:cNvPr>
          <p:cNvSpPr>
            <a:spLocks noGrp="1"/>
          </p:cNvSpPr>
          <p:nvPr>
            <p:ph idx="1"/>
            <p:custDataLst>
              <p:tags r:id="rId2"/>
            </p:custDataLst>
          </p:nvPr>
        </p:nvSpPr>
        <p:spPr>
          <a:xfrm>
            <a:off x="609599" y="1630219"/>
            <a:ext cx="6347714" cy="4502726"/>
          </a:xfrm>
        </p:spPr>
        <p:txBody>
          <a:bodyPr>
            <a:normAutofit/>
          </a:bodyPr>
          <a:lstStyle/>
          <a:p>
            <a:pPr>
              <a:spcAft>
                <a:spcPts val="1000"/>
              </a:spcAft>
            </a:pPr>
            <a:r>
              <a:rPr lang="fr-CA" sz="2000" dirty="0"/>
              <a:t>Variables dépendantes</a:t>
            </a:r>
          </a:p>
          <a:p>
            <a:pPr lvl="1">
              <a:spcBef>
                <a:spcPts val="0"/>
              </a:spcBef>
            </a:pPr>
            <a:r>
              <a:rPr lang="fr-CA" sz="1800" dirty="0"/>
              <a:t>Marqueurs sociaux et objectifs du passage à l’âge adulte</a:t>
            </a:r>
          </a:p>
          <a:p>
            <a:pPr lvl="1">
              <a:spcBef>
                <a:spcPts val="0"/>
              </a:spcBef>
            </a:pPr>
            <a:r>
              <a:rPr lang="fr-CA" sz="1800" dirty="0"/>
              <a:t>Marqueurs subjectifs et individualistes du passage à l’âge adulte</a:t>
            </a:r>
          </a:p>
          <a:p>
            <a:pPr>
              <a:spcAft>
                <a:spcPts val="1000"/>
              </a:spcAft>
            </a:pPr>
            <a:r>
              <a:rPr lang="fr-CA" sz="2000" dirty="0"/>
              <a:t>Variables indépendantes</a:t>
            </a:r>
          </a:p>
          <a:p>
            <a:pPr lvl="1">
              <a:spcBef>
                <a:spcPts val="0"/>
              </a:spcBef>
            </a:pPr>
            <a:r>
              <a:rPr lang="fr-FR" sz="1800" dirty="0"/>
              <a:t>Le comportement des jeunes face aux médias sociaux</a:t>
            </a:r>
            <a:endParaRPr lang="fr-CA" sz="1800" dirty="0"/>
          </a:p>
          <a:p>
            <a:pPr lvl="1">
              <a:spcBef>
                <a:spcPts val="0"/>
              </a:spcBef>
            </a:pPr>
            <a:r>
              <a:rPr lang="fr-CA" sz="1800" dirty="0"/>
              <a:t>L’attitude de ces jeunes face </a:t>
            </a:r>
            <a:r>
              <a:rPr lang="fr-FR" sz="1800" dirty="0"/>
              <a:t>aux médias</a:t>
            </a:r>
            <a:r>
              <a:rPr lang="fr-CA" sz="1800" dirty="0"/>
              <a:t> sociaux</a:t>
            </a:r>
          </a:p>
          <a:p>
            <a:pPr lvl="1">
              <a:spcBef>
                <a:spcPts val="0"/>
              </a:spcBef>
            </a:pPr>
            <a:r>
              <a:rPr lang="fr-CA" sz="1800" dirty="0"/>
              <a:t>Les valeurs qu’ils attribuent </a:t>
            </a:r>
            <a:r>
              <a:rPr lang="fr-FR" sz="1800" dirty="0"/>
              <a:t>aux médias</a:t>
            </a:r>
            <a:r>
              <a:rPr lang="fr-CA" sz="1800" dirty="0"/>
              <a:t> sociaux</a:t>
            </a:r>
          </a:p>
          <a:p>
            <a:pPr lvl="1">
              <a:spcBef>
                <a:spcPts val="0"/>
              </a:spcBef>
            </a:pPr>
            <a:r>
              <a:rPr lang="fr-CA" sz="1800" dirty="0"/>
              <a:t>La confiance qu’ils ont en ces </a:t>
            </a:r>
            <a:r>
              <a:rPr lang="fr-FR" sz="1800" dirty="0"/>
              <a:t>médias</a:t>
            </a:r>
            <a:r>
              <a:rPr lang="fr-CA" sz="1800" dirty="0"/>
              <a:t> sociaux</a:t>
            </a:r>
          </a:p>
          <a:p>
            <a:pPr lvl="1">
              <a:spcBef>
                <a:spcPts val="0"/>
              </a:spcBef>
            </a:pPr>
            <a:r>
              <a:rPr lang="fr-CA" sz="1800" dirty="0"/>
              <a:t>La confiance qu’ils ont dans nos institutions politiques, économiques et sociales en général</a:t>
            </a:r>
          </a:p>
          <a:p>
            <a:pPr lvl="1">
              <a:spcBef>
                <a:spcPts val="0"/>
              </a:spcBef>
            </a:pPr>
            <a:r>
              <a:rPr lang="fr-CA" sz="1800" dirty="0"/>
              <a:t>Les données sociodémographiques de ces jeunes</a:t>
            </a:r>
          </a:p>
          <a:p>
            <a:endParaRPr lang="fr-CA" dirty="0"/>
          </a:p>
        </p:txBody>
      </p:sp>
    </p:spTree>
    <p:extLst>
      <p:ext uri="{BB962C8B-B14F-4D97-AF65-F5344CB8AC3E}">
        <p14:creationId xmlns:p14="http://schemas.microsoft.com/office/powerpoint/2010/main" val="275738717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childTnLst>
                          </p:cTn>
                        </p:par>
                        <p:par>
                          <p:cTn id="8" fill="hold">
                            <p:stCondLst>
                              <p:cond delay="125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1250"/>
                                        <p:tgtEl>
                                          <p:spTgt spid="3">
                                            <p:txEl>
                                              <p:pRg st="1" end="1"/>
                                            </p:txEl>
                                          </p:spTgt>
                                        </p:tgtEl>
                                      </p:cBhvr>
                                    </p:animEffect>
                                  </p:childTnLst>
                                </p:cTn>
                              </p:par>
                            </p:childTnLst>
                          </p:cTn>
                        </p:par>
                        <p:par>
                          <p:cTn id="12" fill="hold">
                            <p:stCondLst>
                              <p:cond delay="2500"/>
                            </p:stCondLst>
                            <p:childTnLst>
                              <p:par>
                                <p:cTn id="13" presetID="22" presetClass="entr" presetSubtype="4" fill="hold" grpId="0" nodeType="afterEffect">
                                  <p:stCondLst>
                                    <p:cond delay="75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125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1250"/>
                                        <p:tgtEl>
                                          <p:spTgt spid="3">
                                            <p:txEl>
                                              <p:pRg st="3" end="3"/>
                                            </p:txEl>
                                          </p:spTgt>
                                        </p:tgtEl>
                                      </p:cBhvr>
                                    </p:animEffect>
                                  </p:childTnLst>
                                </p:cTn>
                              </p:par>
                            </p:childTnLst>
                          </p:cTn>
                        </p:par>
                        <p:par>
                          <p:cTn id="21" fill="hold">
                            <p:stCondLst>
                              <p:cond delay="1250"/>
                            </p:stCondLst>
                            <p:childTnLst>
                              <p:par>
                                <p:cTn id="22" presetID="22" presetClass="entr" presetSubtype="4" fill="hold" grpId="0" nodeType="afterEffect">
                                  <p:stCondLst>
                                    <p:cond delay="75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1250"/>
                                        <p:tgtEl>
                                          <p:spTgt spid="3">
                                            <p:txEl>
                                              <p:pRg st="4" end="4"/>
                                            </p:txEl>
                                          </p:spTgt>
                                        </p:tgtEl>
                                      </p:cBhvr>
                                    </p:animEffect>
                                  </p:childTnLst>
                                </p:cTn>
                              </p:par>
                            </p:childTnLst>
                          </p:cTn>
                        </p:par>
                        <p:par>
                          <p:cTn id="25" fill="hold">
                            <p:stCondLst>
                              <p:cond delay="3250"/>
                            </p:stCondLst>
                            <p:childTnLst>
                              <p:par>
                                <p:cTn id="26" presetID="22" presetClass="entr" presetSubtype="4" fill="hold" grpId="0" nodeType="afterEffect">
                                  <p:stCondLst>
                                    <p:cond delay="75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1250"/>
                                        <p:tgtEl>
                                          <p:spTgt spid="3">
                                            <p:txEl>
                                              <p:pRg st="5" end="5"/>
                                            </p:txEl>
                                          </p:spTgt>
                                        </p:tgtEl>
                                      </p:cBhvr>
                                    </p:animEffect>
                                  </p:childTnLst>
                                </p:cTn>
                              </p:par>
                            </p:childTnLst>
                          </p:cTn>
                        </p:par>
                        <p:par>
                          <p:cTn id="29" fill="hold">
                            <p:stCondLst>
                              <p:cond delay="5250"/>
                            </p:stCondLst>
                            <p:childTnLst>
                              <p:par>
                                <p:cTn id="30" presetID="22" presetClass="entr" presetSubtype="4" fill="hold" grpId="0" nodeType="afterEffect">
                                  <p:stCondLst>
                                    <p:cond delay="75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1250"/>
                                        <p:tgtEl>
                                          <p:spTgt spid="3">
                                            <p:txEl>
                                              <p:pRg st="6" end="6"/>
                                            </p:txEl>
                                          </p:spTgt>
                                        </p:tgtEl>
                                      </p:cBhvr>
                                    </p:animEffect>
                                  </p:childTnLst>
                                </p:cTn>
                              </p:par>
                            </p:childTnLst>
                          </p:cTn>
                        </p:par>
                        <p:par>
                          <p:cTn id="33" fill="hold">
                            <p:stCondLst>
                              <p:cond delay="7250"/>
                            </p:stCondLst>
                            <p:childTnLst>
                              <p:par>
                                <p:cTn id="34" presetID="22" presetClass="entr" presetSubtype="4" fill="hold" grpId="0" nodeType="afterEffect">
                                  <p:stCondLst>
                                    <p:cond delay="125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1250"/>
                                        <p:tgtEl>
                                          <p:spTgt spid="3">
                                            <p:txEl>
                                              <p:pRg st="7" end="7"/>
                                            </p:txEl>
                                          </p:spTgt>
                                        </p:tgtEl>
                                      </p:cBhvr>
                                    </p:animEffect>
                                  </p:childTnLst>
                                </p:cTn>
                              </p:par>
                            </p:childTnLst>
                          </p:cTn>
                        </p:par>
                        <p:par>
                          <p:cTn id="37" fill="hold">
                            <p:stCondLst>
                              <p:cond delay="9750"/>
                            </p:stCondLst>
                            <p:childTnLst>
                              <p:par>
                                <p:cTn id="38" presetID="22" presetClass="entr" presetSubtype="4" fill="hold" grpId="0" nodeType="afterEffect">
                                  <p:stCondLst>
                                    <p:cond delay="75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down)">
                                      <p:cBhvr>
                                        <p:cTn id="40" dur="1250"/>
                                        <p:tgtEl>
                                          <p:spTgt spid="3">
                                            <p:txEl>
                                              <p:pRg st="8" end="8"/>
                                            </p:txEl>
                                          </p:spTgt>
                                        </p:tgtEl>
                                      </p:cBhvr>
                                    </p:animEffect>
                                  </p:childTnLst>
                                </p:cTn>
                              </p:par>
                            </p:childTnLst>
                          </p:cTn>
                        </p:par>
                        <p:par>
                          <p:cTn id="41" fill="hold">
                            <p:stCondLst>
                              <p:cond delay="11750"/>
                            </p:stCondLst>
                            <p:childTnLst>
                              <p:par>
                                <p:cTn id="42" presetID="22" presetClass="entr" presetSubtype="4" fill="hold" grpId="0" nodeType="afterEffect">
                                  <p:stCondLst>
                                    <p:cond delay="75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down)">
                                      <p:cBhvr>
                                        <p:cTn id="44" dur="12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A56AA-16DF-4EA6-9A08-1C8208AE2575}"/>
              </a:ext>
            </a:extLst>
          </p:cNvPr>
          <p:cNvSpPr>
            <a:spLocks noGrp="1"/>
          </p:cNvSpPr>
          <p:nvPr>
            <p:ph type="title"/>
            <p:custDataLst>
              <p:tags r:id="rId1"/>
            </p:custDataLst>
          </p:nvPr>
        </p:nvSpPr>
        <p:spPr>
          <a:xfrm>
            <a:off x="609599" y="609600"/>
            <a:ext cx="6347713" cy="660400"/>
          </a:xfrm>
        </p:spPr>
        <p:txBody>
          <a:bodyPr/>
          <a:lstStyle/>
          <a:p>
            <a:r>
              <a:rPr lang="fr-CA" dirty="0"/>
              <a:t>Variables (Suite)</a:t>
            </a:r>
          </a:p>
        </p:txBody>
      </p:sp>
      <p:sp>
        <p:nvSpPr>
          <p:cNvPr id="3" name="Espace réservé du contenu 2">
            <a:extLst>
              <a:ext uri="{FF2B5EF4-FFF2-40B4-BE49-F238E27FC236}">
                <a16:creationId xmlns:a16="http://schemas.microsoft.com/office/drawing/2014/main" id="{61263EE0-0055-4C9C-B575-9426AF9BA6BE}"/>
              </a:ext>
            </a:extLst>
          </p:cNvPr>
          <p:cNvSpPr>
            <a:spLocks noGrp="1"/>
          </p:cNvSpPr>
          <p:nvPr>
            <p:ph idx="1"/>
            <p:custDataLst>
              <p:tags r:id="rId2"/>
            </p:custDataLst>
          </p:nvPr>
        </p:nvSpPr>
        <p:spPr>
          <a:xfrm>
            <a:off x="609599" y="1559455"/>
            <a:ext cx="6347714" cy="5293927"/>
          </a:xfrm>
        </p:spPr>
        <p:txBody>
          <a:bodyPr>
            <a:normAutofit/>
          </a:bodyPr>
          <a:lstStyle/>
          <a:p>
            <a:pPr>
              <a:spcAft>
                <a:spcPts val="1000"/>
              </a:spcAft>
            </a:pPr>
            <a:r>
              <a:rPr lang="fr-CA" dirty="0"/>
              <a:t>Variables de contrôle</a:t>
            </a:r>
          </a:p>
          <a:p>
            <a:pPr lvl="1">
              <a:spcBef>
                <a:spcPts val="0"/>
              </a:spcBef>
            </a:pPr>
            <a:r>
              <a:rPr lang="fr-CA" sz="1800" dirty="0"/>
              <a:t>Sexe</a:t>
            </a:r>
          </a:p>
          <a:p>
            <a:pPr lvl="1">
              <a:spcBef>
                <a:spcPts val="0"/>
              </a:spcBef>
            </a:pPr>
            <a:r>
              <a:rPr lang="fr-CA" sz="1800" dirty="0"/>
              <a:t>Identification de genre</a:t>
            </a:r>
          </a:p>
          <a:p>
            <a:pPr lvl="1">
              <a:spcBef>
                <a:spcPts val="0"/>
              </a:spcBef>
            </a:pPr>
            <a:r>
              <a:rPr lang="fr-CA" sz="1800" dirty="0"/>
              <a:t>Âge</a:t>
            </a:r>
          </a:p>
          <a:p>
            <a:pPr lvl="1">
              <a:spcBef>
                <a:spcPts val="0"/>
              </a:spcBef>
            </a:pPr>
            <a:r>
              <a:rPr lang="fr-CA" sz="1800" dirty="0"/>
              <a:t>Lieu de naissance</a:t>
            </a:r>
          </a:p>
          <a:p>
            <a:pPr lvl="1">
              <a:spcBef>
                <a:spcPts val="0"/>
              </a:spcBef>
            </a:pPr>
            <a:r>
              <a:rPr lang="fr-CA" sz="1800" dirty="0"/>
              <a:t>Langue principale parlée à la maison</a:t>
            </a:r>
          </a:p>
          <a:p>
            <a:pPr lvl="1">
              <a:spcBef>
                <a:spcPts val="0"/>
              </a:spcBef>
            </a:pPr>
            <a:r>
              <a:rPr lang="fr-CA" sz="1800" dirty="0"/>
              <a:t>Scolarité</a:t>
            </a:r>
          </a:p>
          <a:p>
            <a:pPr lvl="1">
              <a:spcBef>
                <a:spcPts val="0"/>
              </a:spcBef>
            </a:pPr>
            <a:r>
              <a:rPr lang="fr-CA" sz="1800" dirty="0"/>
              <a:t>Revenu avant impôts</a:t>
            </a:r>
          </a:p>
          <a:p>
            <a:pPr lvl="1">
              <a:spcBef>
                <a:spcPts val="0"/>
              </a:spcBef>
            </a:pPr>
            <a:r>
              <a:rPr lang="fr-CA" sz="1800" dirty="0"/>
              <a:t>Situation civile et familiale</a:t>
            </a:r>
          </a:p>
          <a:p>
            <a:pPr>
              <a:spcAft>
                <a:spcPts val="1000"/>
              </a:spcAft>
            </a:pPr>
            <a:r>
              <a:rPr lang="fr-CA" dirty="0"/>
              <a:t>Variables de contrôles des parents</a:t>
            </a:r>
          </a:p>
          <a:p>
            <a:pPr lvl="1">
              <a:spcBef>
                <a:spcPts val="0"/>
              </a:spcBef>
            </a:pPr>
            <a:r>
              <a:rPr lang="fr-CA" sz="1800" dirty="0"/>
              <a:t>Niveau d’éducation</a:t>
            </a:r>
          </a:p>
          <a:p>
            <a:pPr lvl="1">
              <a:spcBef>
                <a:spcPts val="0"/>
              </a:spcBef>
            </a:pPr>
            <a:r>
              <a:rPr lang="fr-CA" sz="1800" dirty="0"/>
              <a:t>Catégorie socioprofessionnelle</a:t>
            </a:r>
          </a:p>
          <a:p>
            <a:pPr lvl="1">
              <a:spcBef>
                <a:spcPts val="0"/>
              </a:spcBef>
            </a:pPr>
            <a:r>
              <a:rPr lang="fr-CA" sz="1800" dirty="0"/>
              <a:t>Type de domicile</a:t>
            </a:r>
          </a:p>
          <a:p>
            <a:pPr lvl="1">
              <a:spcBef>
                <a:spcPts val="0"/>
              </a:spcBef>
            </a:pPr>
            <a:r>
              <a:rPr lang="fr-CA" sz="1800" dirty="0"/>
              <a:t>Situation civile</a:t>
            </a:r>
          </a:p>
          <a:p>
            <a:pPr marL="285750" lvl="1">
              <a:spcBef>
                <a:spcPts val="0"/>
              </a:spcBef>
            </a:pPr>
            <a:endParaRPr lang="fr-CA" sz="2400" dirty="0"/>
          </a:p>
          <a:p>
            <a:endParaRPr lang="fr-CA" dirty="0"/>
          </a:p>
        </p:txBody>
      </p:sp>
    </p:spTree>
    <p:extLst>
      <p:ext uri="{BB962C8B-B14F-4D97-AF65-F5344CB8AC3E}">
        <p14:creationId xmlns:p14="http://schemas.microsoft.com/office/powerpoint/2010/main" val="33205363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childTnLst>
                          </p:cTn>
                        </p:par>
                        <p:par>
                          <p:cTn id="8" fill="hold">
                            <p:stCondLst>
                              <p:cond delay="125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1250"/>
                                        <p:tgtEl>
                                          <p:spTgt spid="3">
                                            <p:txEl>
                                              <p:pRg st="1" end="1"/>
                                            </p:txEl>
                                          </p:spTgt>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1250"/>
                                        <p:tgtEl>
                                          <p:spTgt spid="3">
                                            <p:txEl>
                                              <p:pRg st="2" end="2"/>
                                            </p:txEl>
                                          </p:spTgt>
                                        </p:tgtEl>
                                      </p:cBhvr>
                                    </p:animEffect>
                                  </p:childTnLst>
                                </p:cTn>
                              </p:par>
                            </p:childTnLst>
                          </p:cTn>
                        </p:par>
                        <p:par>
                          <p:cTn id="16" fill="hold">
                            <p:stCondLst>
                              <p:cond delay="375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1250"/>
                                        <p:tgtEl>
                                          <p:spTgt spid="3">
                                            <p:txEl>
                                              <p:pRg st="3" end="3"/>
                                            </p:txEl>
                                          </p:spTgt>
                                        </p:tgtEl>
                                      </p:cBhvr>
                                    </p:animEffect>
                                  </p:childTnLst>
                                </p:cTn>
                              </p:par>
                            </p:childTnLst>
                          </p:cTn>
                        </p:par>
                        <p:par>
                          <p:cTn id="20" fill="hold">
                            <p:stCondLst>
                              <p:cond delay="5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1250"/>
                                        <p:tgtEl>
                                          <p:spTgt spid="3">
                                            <p:txEl>
                                              <p:pRg st="4" end="4"/>
                                            </p:txEl>
                                          </p:spTgt>
                                        </p:tgtEl>
                                      </p:cBhvr>
                                    </p:animEffect>
                                  </p:childTnLst>
                                </p:cTn>
                              </p:par>
                            </p:childTnLst>
                          </p:cTn>
                        </p:par>
                        <p:par>
                          <p:cTn id="24" fill="hold">
                            <p:stCondLst>
                              <p:cond delay="625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1250"/>
                                        <p:tgtEl>
                                          <p:spTgt spid="3">
                                            <p:txEl>
                                              <p:pRg st="5" end="5"/>
                                            </p:txEl>
                                          </p:spTgt>
                                        </p:tgtEl>
                                      </p:cBhvr>
                                    </p:animEffect>
                                  </p:childTnLst>
                                </p:cTn>
                              </p:par>
                            </p:childTnLst>
                          </p:cTn>
                        </p:par>
                        <p:par>
                          <p:cTn id="28" fill="hold">
                            <p:stCondLst>
                              <p:cond delay="7500"/>
                            </p:stCondLst>
                            <p:childTnLst>
                              <p:par>
                                <p:cTn id="29" presetID="22" presetClass="entr" presetSubtype="4"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1250"/>
                                        <p:tgtEl>
                                          <p:spTgt spid="3">
                                            <p:txEl>
                                              <p:pRg st="6" end="6"/>
                                            </p:txEl>
                                          </p:spTgt>
                                        </p:tgtEl>
                                      </p:cBhvr>
                                    </p:animEffect>
                                  </p:childTnLst>
                                </p:cTn>
                              </p:par>
                            </p:childTnLst>
                          </p:cTn>
                        </p:par>
                        <p:par>
                          <p:cTn id="32" fill="hold">
                            <p:stCondLst>
                              <p:cond delay="8750"/>
                            </p:stCondLst>
                            <p:childTnLst>
                              <p:par>
                                <p:cTn id="33" presetID="22" presetClass="entr" presetSubtype="4"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1250"/>
                                        <p:tgtEl>
                                          <p:spTgt spid="3">
                                            <p:txEl>
                                              <p:pRg st="7" end="7"/>
                                            </p:txEl>
                                          </p:spTgt>
                                        </p:tgtEl>
                                      </p:cBhvr>
                                    </p:animEffect>
                                  </p:childTnLst>
                                </p:cTn>
                              </p:par>
                            </p:childTnLst>
                          </p:cTn>
                        </p:par>
                        <p:par>
                          <p:cTn id="36" fill="hold">
                            <p:stCondLst>
                              <p:cond delay="10000"/>
                            </p:stCondLst>
                            <p:childTnLst>
                              <p:par>
                                <p:cTn id="37" presetID="22" presetClass="entr" presetSubtype="4"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125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down)">
                                      <p:cBhvr>
                                        <p:cTn id="44" dur="1250"/>
                                        <p:tgtEl>
                                          <p:spTgt spid="3">
                                            <p:txEl>
                                              <p:pRg st="9" end="9"/>
                                            </p:txEl>
                                          </p:spTgt>
                                        </p:tgtEl>
                                      </p:cBhvr>
                                    </p:animEffect>
                                  </p:childTnLst>
                                </p:cTn>
                              </p:par>
                            </p:childTnLst>
                          </p:cTn>
                        </p:par>
                        <p:par>
                          <p:cTn id="45" fill="hold">
                            <p:stCondLst>
                              <p:cond delay="1250"/>
                            </p:stCondLst>
                            <p:childTnLst>
                              <p:par>
                                <p:cTn id="46" presetID="22" presetClass="entr" presetSubtype="4" fill="hold" grpId="0" nodeType="after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down)">
                                      <p:cBhvr>
                                        <p:cTn id="48" dur="1250"/>
                                        <p:tgtEl>
                                          <p:spTgt spid="3">
                                            <p:txEl>
                                              <p:pRg st="10" end="10"/>
                                            </p:txEl>
                                          </p:spTgt>
                                        </p:tgtEl>
                                      </p:cBhvr>
                                    </p:animEffect>
                                  </p:childTnLst>
                                </p:cTn>
                              </p:par>
                            </p:childTnLst>
                          </p:cTn>
                        </p:par>
                        <p:par>
                          <p:cTn id="49" fill="hold">
                            <p:stCondLst>
                              <p:cond delay="2500"/>
                            </p:stCondLst>
                            <p:childTnLst>
                              <p:par>
                                <p:cTn id="50" presetID="22" presetClass="entr" presetSubtype="4" fill="hold" grpId="0" nodeType="after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1250"/>
                                        <p:tgtEl>
                                          <p:spTgt spid="3">
                                            <p:txEl>
                                              <p:pRg st="11" end="11"/>
                                            </p:txEl>
                                          </p:spTgt>
                                        </p:tgtEl>
                                      </p:cBhvr>
                                    </p:animEffect>
                                  </p:childTnLst>
                                </p:cTn>
                              </p:par>
                            </p:childTnLst>
                          </p:cTn>
                        </p:par>
                        <p:par>
                          <p:cTn id="53" fill="hold">
                            <p:stCondLst>
                              <p:cond delay="3750"/>
                            </p:stCondLst>
                            <p:childTnLst>
                              <p:par>
                                <p:cTn id="54" presetID="22" presetClass="entr" presetSubtype="4" fill="hold" grpId="0" nodeType="after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wipe(down)">
                                      <p:cBhvr>
                                        <p:cTn id="56" dur="1250"/>
                                        <p:tgtEl>
                                          <p:spTgt spid="3">
                                            <p:txEl>
                                              <p:pRg st="12" end="12"/>
                                            </p:txEl>
                                          </p:spTgt>
                                        </p:tgtEl>
                                      </p:cBhvr>
                                    </p:animEffect>
                                  </p:childTnLst>
                                </p:cTn>
                              </p:par>
                            </p:childTnLst>
                          </p:cTn>
                        </p:par>
                        <p:par>
                          <p:cTn id="57" fill="hold">
                            <p:stCondLst>
                              <p:cond delay="5000"/>
                            </p:stCondLst>
                            <p:childTnLst>
                              <p:par>
                                <p:cTn id="58" presetID="22" presetClass="entr" presetSubtype="4" fill="hold" grpId="0" nodeType="after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down)">
                                      <p:cBhvr>
                                        <p:cTn id="60" dur="125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A56AA-16DF-4EA6-9A08-1C8208AE2575}"/>
              </a:ext>
            </a:extLst>
          </p:cNvPr>
          <p:cNvSpPr>
            <a:spLocks noGrp="1"/>
          </p:cNvSpPr>
          <p:nvPr>
            <p:ph type="title"/>
            <p:custDataLst>
              <p:tags r:id="rId1"/>
            </p:custDataLst>
          </p:nvPr>
        </p:nvSpPr>
        <p:spPr/>
        <p:txBody>
          <a:bodyPr/>
          <a:lstStyle/>
          <a:p>
            <a:r>
              <a:rPr lang="fr-CA" dirty="0"/>
              <a:t>Analyses principales</a:t>
            </a:r>
          </a:p>
        </p:txBody>
      </p:sp>
      <p:sp>
        <p:nvSpPr>
          <p:cNvPr id="3" name="Espace réservé du contenu 2">
            <a:extLst>
              <a:ext uri="{FF2B5EF4-FFF2-40B4-BE49-F238E27FC236}">
                <a16:creationId xmlns:a16="http://schemas.microsoft.com/office/drawing/2014/main" id="{61263EE0-0055-4C9C-B575-9426AF9BA6BE}"/>
              </a:ext>
            </a:extLst>
          </p:cNvPr>
          <p:cNvSpPr>
            <a:spLocks noGrp="1"/>
          </p:cNvSpPr>
          <p:nvPr>
            <p:ph idx="1"/>
            <p:custDataLst>
              <p:tags r:id="rId2"/>
            </p:custDataLst>
          </p:nvPr>
        </p:nvSpPr>
        <p:spPr>
          <a:xfrm>
            <a:off x="609599" y="1523999"/>
            <a:ext cx="6347714" cy="4318001"/>
          </a:xfrm>
        </p:spPr>
        <p:txBody>
          <a:bodyPr>
            <a:normAutofit lnSpcReduction="10000"/>
          </a:bodyPr>
          <a:lstStyle/>
          <a:p>
            <a:pPr marL="0" indent="0">
              <a:buNone/>
            </a:pPr>
            <a:r>
              <a:rPr lang="fr-CA" sz="2200" dirty="0">
                <a:latin typeface="Arial" panose="020B0604020202020204" pitchFamily="34" charset="0"/>
                <a:cs typeface="Arial" panose="020B0604020202020204" pitchFamily="34" charset="0"/>
              </a:rPr>
              <a:t>Analyse de séquences</a:t>
            </a:r>
          </a:p>
          <a:p>
            <a:pPr marL="0" indent="0">
              <a:buNone/>
            </a:pPr>
            <a:endParaRPr lang="fr-CA" sz="2200" dirty="0">
              <a:latin typeface="Arial" panose="020B0604020202020204" pitchFamily="34" charset="0"/>
              <a:cs typeface="Arial" panose="020B0604020202020204" pitchFamily="34" charset="0"/>
            </a:endParaRPr>
          </a:p>
          <a:p>
            <a:pPr algn="just">
              <a:spcBef>
                <a:spcPts val="0"/>
              </a:spcBef>
            </a:pPr>
            <a:r>
              <a:rPr lang="fr-CA" dirty="0">
                <a:latin typeface="Arial" panose="020B0604020202020204" pitchFamily="34" charset="0"/>
                <a:ea typeface="Calibri" panose="020F0502020204030204" pitchFamily="34" charset="0"/>
                <a:cs typeface="Arial" panose="020B0604020202020204" pitchFamily="34" charset="0"/>
              </a:rPr>
              <a:t>Objectif principal: identifier les trajectoires entre un certain nombre d’individus qui sont similaires</a:t>
            </a:r>
          </a:p>
          <a:p>
            <a:pPr algn="just">
              <a:spcBef>
                <a:spcPts val="0"/>
              </a:spcBef>
            </a:pPr>
            <a:r>
              <a:rPr lang="fr-FR" dirty="0">
                <a:latin typeface="Arial" panose="020B0604020202020204" pitchFamily="34" charset="0"/>
                <a:ea typeface="Calibri" panose="020F0502020204030204" pitchFamily="34" charset="0"/>
                <a:cs typeface="Arial" panose="020B0604020202020204" pitchFamily="34" charset="0"/>
              </a:rPr>
              <a:t>Permets une description des différentes transitions</a:t>
            </a:r>
          </a:p>
          <a:p>
            <a:pPr algn="just">
              <a:spcBef>
                <a:spcPts val="0"/>
              </a:spcBef>
            </a:pPr>
            <a:r>
              <a:rPr lang="fr-FR" dirty="0">
                <a:latin typeface="Arial" panose="020B0604020202020204" pitchFamily="34" charset="0"/>
                <a:ea typeface="Calibri" panose="020F0502020204030204" pitchFamily="34" charset="0"/>
                <a:cs typeface="Arial" panose="020B0604020202020204" pitchFamily="34" charset="0"/>
              </a:rPr>
              <a:t>Dans notre cas: le passage à l’âge adulte (Robette, 2011)</a:t>
            </a:r>
          </a:p>
          <a:p>
            <a:pPr algn="just">
              <a:spcBef>
                <a:spcPts val="0"/>
              </a:spcBef>
            </a:pPr>
            <a:r>
              <a:rPr lang="fr-FR" dirty="0">
                <a:latin typeface="Arial" panose="020B0604020202020204" pitchFamily="34" charset="0"/>
                <a:ea typeface="Calibri" panose="020F0502020204030204" pitchFamily="34" charset="0"/>
                <a:cs typeface="Arial" panose="020B0604020202020204" pitchFamily="34" charset="0"/>
              </a:rPr>
              <a:t>Permets d’identifier l’ordre de ces séquences</a:t>
            </a:r>
          </a:p>
          <a:p>
            <a:pPr algn="just">
              <a:spcBef>
                <a:spcPts val="0"/>
              </a:spcBef>
            </a:pPr>
            <a:r>
              <a:rPr lang="fr-FR" dirty="0">
                <a:latin typeface="Arial" panose="020B0604020202020204" pitchFamily="34" charset="0"/>
                <a:cs typeface="Arial" panose="020B0604020202020204" pitchFamily="34" charset="0"/>
              </a:rPr>
              <a:t>Permets de </a:t>
            </a:r>
            <a:r>
              <a:rPr lang="fr-FR" dirty="0">
                <a:latin typeface="Arial" panose="020B0604020202020204" pitchFamily="34" charset="0"/>
                <a:ea typeface="Calibri" panose="020F0502020204030204" pitchFamily="34" charset="0"/>
                <a:cs typeface="Arial" panose="020B0604020202020204" pitchFamily="34" charset="0"/>
              </a:rPr>
              <a:t>regrouper les individus</a:t>
            </a:r>
          </a:p>
          <a:p>
            <a:pPr algn="just">
              <a:spcBef>
                <a:spcPts val="0"/>
              </a:spcBef>
            </a:pPr>
            <a:r>
              <a:rPr lang="fr-FR" dirty="0">
                <a:latin typeface="Arial" panose="020B0604020202020204" pitchFamily="34" charset="0"/>
                <a:cs typeface="Arial" panose="020B0604020202020204" pitchFamily="34" charset="0"/>
              </a:rPr>
              <a:t>Dans notre cas: les réseaux sociaux</a:t>
            </a:r>
          </a:p>
          <a:p>
            <a:pPr algn="just">
              <a:spcBef>
                <a:spcPts val="0"/>
              </a:spcBef>
            </a:pPr>
            <a:r>
              <a:rPr lang="fr-FR" dirty="0">
                <a:latin typeface="Arial" panose="020B0604020202020204" pitchFamily="34" charset="0"/>
                <a:cs typeface="Arial" panose="020B0604020202020204" pitchFamily="34" charset="0"/>
              </a:rPr>
              <a:t>Permets donc l’élaboration d’une typologie des trajectoires</a:t>
            </a:r>
          </a:p>
          <a:p>
            <a:pPr algn="just">
              <a:spcBef>
                <a:spcPts val="0"/>
              </a:spcBef>
            </a:pPr>
            <a:r>
              <a:rPr lang="fr-FR" dirty="0">
                <a:latin typeface="Arial" panose="020B0604020202020204" pitchFamily="34" charset="0"/>
                <a:cs typeface="Arial" panose="020B0604020202020204" pitchFamily="34" charset="0"/>
              </a:rPr>
              <a:t>Permets donc non seulement de décrire divers enchainements de séquences, mais aussi de mieux les comprendre (Robette, 2012)</a:t>
            </a:r>
            <a:endParaRPr lang="fr-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440706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childTnLst>
                          </p:cTn>
                        </p:par>
                        <p:par>
                          <p:cTn id="8" fill="hold">
                            <p:stCondLst>
                              <p:cond delay="1250"/>
                            </p:stCondLst>
                            <p:childTnLst>
                              <p:par>
                                <p:cTn id="9" presetID="22" presetClass="entr" presetSubtype="4"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down)">
                                      <p:cBhvr>
                                        <p:cTn id="11" dur="1250"/>
                                        <p:tgtEl>
                                          <p:spTgt spid="3">
                                            <p:txEl>
                                              <p:pRg st="2" end="2"/>
                                            </p:txEl>
                                          </p:spTgt>
                                        </p:tgtEl>
                                      </p:cBhvr>
                                    </p:animEffect>
                                  </p:childTnLst>
                                </p:cTn>
                              </p:par>
                            </p:childTnLst>
                          </p:cTn>
                        </p:par>
                        <p:par>
                          <p:cTn id="12" fill="hold">
                            <p:stCondLst>
                              <p:cond delay="2500"/>
                            </p:stCondLst>
                            <p:childTnLst>
                              <p:par>
                                <p:cTn id="13" presetID="22" presetClass="entr" presetSubtype="4" fill="hold" grpId="0" nodeType="afterEffect">
                                  <p:stCondLst>
                                    <p:cond delay="200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1250"/>
                                        <p:tgtEl>
                                          <p:spTgt spid="3">
                                            <p:txEl>
                                              <p:pRg st="3" end="3"/>
                                            </p:txEl>
                                          </p:spTgt>
                                        </p:tgtEl>
                                      </p:cBhvr>
                                    </p:animEffect>
                                  </p:childTnLst>
                                </p:cTn>
                              </p:par>
                            </p:childTnLst>
                          </p:cTn>
                        </p:par>
                        <p:par>
                          <p:cTn id="16" fill="hold">
                            <p:stCondLst>
                              <p:cond delay="5750"/>
                            </p:stCondLst>
                            <p:childTnLst>
                              <p:par>
                                <p:cTn id="17" presetID="22" presetClass="entr" presetSubtype="4" fill="hold" grpId="0" nodeType="afterEffect">
                                  <p:stCondLst>
                                    <p:cond delay="20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1250"/>
                                        <p:tgtEl>
                                          <p:spTgt spid="3">
                                            <p:txEl>
                                              <p:pRg st="4" end="4"/>
                                            </p:txEl>
                                          </p:spTgt>
                                        </p:tgtEl>
                                      </p:cBhvr>
                                    </p:animEffect>
                                  </p:childTnLst>
                                </p:cTn>
                              </p:par>
                            </p:childTnLst>
                          </p:cTn>
                        </p:par>
                        <p:par>
                          <p:cTn id="20" fill="hold">
                            <p:stCondLst>
                              <p:cond delay="9000"/>
                            </p:stCondLst>
                            <p:childTnLst>
                              <p:par>
                                <p:cTn id="21" presetID="22" presetClass="entr" presetSubtype="4" fill="hold" grpId="0" nodeType="afterEffect">
                                  <p:stCondLst>
                                    <p:cond delay="200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1250"/>
                                        <p:tgtEl>
                                          <p:spTgt spid="3">
                                            <p:txEl>
                                              <p:pRg st="5" end="5"/>
                                            </p:txEl>
                                          </p:spTgt>
                                        </p:tgtEl>
                                      </p:cBhvr>
                                    </p:animEffect>
                                  </p:childTnLst>
                                </p:cTn>
                              </p:par>
                            </p:childTnLst>
                          </p:cTn>
                        </p:par>
                        <p:par>
                          <p:cTn id="24" fill="hold">
                            <p:stCondLst>
                              <p:cond delay="12250"/>
                            </p:stCondLst>
                            <p:childTnLst>
                              <p:par>
                                <p:cTn id="25" presetID="22" presetClass="entr" presetSubtype="4" fill="hold" grpId="0" nodeType="afterEffect">
                                  <p:stCondLst>
                                    <p:cond delay="200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1250"/>
                                        <p:tgtEl>
                                          <p:spTgt spid="3">
                                            <p:txEl>
                                              <p:pRg st="6" end="6"/>
                                            </p:txEl>
                                          </p:spTgt>
                                        </p:tgtEl>
                                      </p:cBhvr>
                                    </p:animEffect>
                                  </p:childTnLst>
                                </p:cTn>
                              </p:par>
                            </p:childTnLst>
                          </p:cTn>
                        </p:par>
                        <p:par>
                          <p:cTn id="28" fill="hold">
                            <p:stCondLst>
                              <p:cond delay="15500"/>
                            </p:stCondLst>
                            <p:childTnLst>
                              <p:par>
                                <p:cTn id="29" presetID="22" presetClass="entr" presetSubtype="4" fill="hold" grpId="0" nodeType="afterEffect">
                                  <p:stCondLst>
                                    <p:cond delay="200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down)">
                                      <p:cBhvr>
                                        <p:cTn id="31" dur="1250"/>
                                        <p:tgtEl>
                                          <p:spTgt spid="3">
                                            <p:txEl>
                                              <p:pRg st="7" end="7"/>
                                            </p:txEl>
                                          </p:spTgt>
                                        </p:tgtEl>
                                      </p:cBhvr>
                                    </p:animEffect>
                                  </p:childTnLst>
                                </p:cTn>
                              </p:par>
                            </p:childTnLst>
                          </p:cTn>
                        </p:par>
                        <p:par>
                          <p:cTn id="32" fill="hold">
                            <p:stCondLst>
                              <p:cond delay="18750"/>
                            </p:stCondLst>
                            <p:childTnLst>
                              <p:par>
                                <p:cTn id="33" presetID="22" presetClass="entr" presetSubtype="4" fill="hold" grpId="0" nodeType="afterEffect">
                                  <p:stCondLst>
                                    <p:cond delay="200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1250"/>
                                        <p:tgtEl>
                                          <p:spTgt spid="3">
                                            <p:txEl>
                                              <p:pRg st="8" end="8"/>
                                            </p:txEl>
                                          </p:spTgt>
                                        </p:tgtEl>
                                      </p:cBhvr>
                                    </p:animEffect>
                                  </p:childTnLst>
                                </p:cTn>
                              </p:par>
                            </p:childTnLst>
                          </p:cTn>
                        </p:par>
                        <p:par>
                          <p:cTn id="36" fill="hold">
                            <p:stCondLst>
                              <p:cond delay="22000"/>
                            </p:stCondLst>
                            <p:childTnLst>
                              <p:par>
                                <p:cTn id="37" presetID="22" presetClass="entr" presetSubtype="4" fill="hold" grpId="0" nodeType="afterEffect">
                                  <p:stCondLst>
                                    <p:cond delay="200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wipe(down)">
                                      <p:cBhvr>
                                        <p:cTn id="39" dur="12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D74C27-B004-4F23-B1E3-D89A0FD7FB94}"/>
              </a:ext>
            </a:extLst>
          </p:cNvPr>
          <p:cNvSpPr>
            <a:spLocks noGrp="1"/>
          </p:cNvSpPr>
          <p:nvPr>
            <p:ph type="title"/>
            <p:custDataLst>
              <p:tags r:id="rId1"/>
            </p:custDataLst>
          </p:nvPr>
        </p:nvSpPr>
        <p:spPr>
          <a:xfrm>
            <a:off x="609599" y="609600"/>
            <a:ext cx="6347713" cy="757561"/>
          </a:xfrm>
        </p:spPr>
        <p:txBody>
          <a:bodyPr/>
          <a:lstStyle/>
          <a:p>
            <a:r>
              <a:rPr lang="fr-CA" dirty="0"/>
              <a:t>Analyses principales (Suite)</a:t>
            </a:r>
          </a:p>
        </p:txBody>
      </p:sp>
      <p:sp>
        <p:nvSpPr>
          <p:cNvPr id="3" name="Espace réservé du contenu 2">
            <a:extLst>
              <a:ext uri="{FF2B5EF4-FFF2-40B4-BE49-F238E27FC236}">
                <a16:creationId xmlns:a16="http://schemas.microsoft.com/office/drawing/2014/main" id="{CC7CB394-15BB-49C8-B9EC-D51A27329CB4}"/>
              </a:ext>
            </a:extLst>
          </p:cNvPr>
          <p:cNvSpPr>
            <a:spLocks noGrp="1"/>
          </p:cNvSpPr>
          <p:nvPr>
            <p:ph idx="1"/>
            <p:custDataLst>
              <p:tags r:id="rId2"/>
            </p:custDataLst>
          </p:nvPr>
        </p:nvSpPr>
        <p:spPr>
          <a:xfrm>
            <a:off x="508001" y="1473694"/>
            <a:ext cx="6447501" cy="5149048"/>
          </a:xfrm>
        </p:spPr>
        <p:txBody>
          <a:bodyPr>
            <a:normAutofit/>
          </a:bodyPr>
          <a:lstStyle/>
          <a:p>
            <a:pPr marL="0" indent="0">
              <a:buNone/>
            </a:pPr>
            <a:r>
              <a:rPr lang="fr-CA" sz="2000" dirty="0">
                <a:latin typeface="Arial" panose="020B0604020202020204" pitchFamily="34" charset="0"/>
                <a:cs typeface="Arial" panose="020B0604020202020204" pitchFamily="34" charset="0"/>
              </a:rPr>
              <a:t>Analyse de survie</a:t>
            </a:r>
          </a:p>
          <a:p>
            <a:pPr algn="just"/>
            <a:r>
              <a:rPr lang="fr-CA" spc="11" dirty="0">
                <a:solidFill>
                  <a:srgbClr val="333333"/>
                </a:solidFill>
                <a:latin typeface="Arial" panose="020B0604020202020204" pitchFamily="34" charset="0"/>
                <a:ea typeface="Calibri" panose="020F0502020204030204" pitchFamily="34" charset="0"/>
                <a:cs typeface="Arial" panose="020B0604020202020204" pitchFamily="34" charset="0"/>
              </a:rPr>
              <a:t>Permet d’étudier l’effet de variables explicatives sur le temps de survie ou encore sur la survenue d’un événement</a:t>
            </a:r>
          </a:p>
          <a:p>
            <a:pPr algn="just"/>
            <a:r>
              <a:rPr lang="fr-CA" dirty="0">
                <a:latin typeface="Arial" panose="020B0604020202020204" pitchFamily="34" charset="0"/>
                <a:ea typeface="Calibri" panose="020F0502020204030204" pitchFamily="34" charset="0"/>
                <a:cs typeface="Arial" panose="020B0604020202020204" pitchFamily="34" charset="0"/>
              </a:rPr>
              <a:t>Dans notre cas: </a:t>
            </a:r>
            <a:r>
              <a:rPr lang="fr-FR" dirty="0">
                <a:latin typeface="Arial" panose="020B0604020202020204" pitchFamily="34" charset="0"/>
                <a:ea typeface="Calibri" panose="020F0502020204030204" pitchFamily="34" charset="0"/>
                <a:cs typeface="Arial" panose="020B0604020202020204" pitchFamily="34" charset="0"/>
              </a:rPr>
              <a:t>la méthode s’appuie sur l’analyse des transitions en temps discret pour cerner l’influence des médias sociaux sur les différentes variables de temps de la transition à l’âge adulte</a:t>
            </a:r>
          </a:p>
          <a:p>
            <a:pPr algn="just"/>
            <a:r>
              <a:rPr lang="fr-FR" dirty="0">
                <a:latin typeface="Arial" panose="020B0604020202020204" pitchFamily="34" charset="0"/>
                <a:ea typeface="Calibri" panose="020F0502020204030204" pitchFamily="34" charset="0"/>
                <a:cs typeface="Arial" panose="020B0604020202020204" pitchFamily="34" charset="0"/>
              </a:rPr>
              <a:t>L’évènement d’intérêt dans cette analyse est la survenue d’une transition particulière, soit le passage à l’âge adulte</a:t>
            </a:r>
          </a:p>
          <a:p>
            <a:pPr algn="just"/>
            <a:r>
              <a:rPr lang="fr-FR" dirty="0">
                <a:latin typeface="Arial" panose="020B0604020202020204" pitchFamily="34" charset="0"/>
                <a:ea typeface="Times New Roman" panose="02020603050405020304" pitchFamily="18" charset="0"/>
                <a:cs typeface="Arial" panose="020B0604020202020204" pitchFamily="34" charset="0"/>
              </a:rPr>
              <a:t>Permets aussi une estimation de l’effet de la variable indépendante principale sur la transition à l’âge adulte à partir des modèles de régression logistique de survie</a:t>
            </a:r>
            <a:endParaRPr lang="fr-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575586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childTnLst>
                          </p:cTn>
                        </p:par>
                        <p:par>
                          <p:cTn id="8" fill="hold">
                            <p:stCondLst>
                              <p:cond delay="125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1250"/>
                                        <p:tgtEl>
                                          <p:spTgt spid="3">
                                            <p:txEl>
                                              <p:pRg st="1" end="1"/>
                                            </p:txEl>
                                          </p:spTgt>
                                        </p:tgtEl>
                                      </p:cBhvr>
                                    </p:animEffect>
                                  </p:childTnLst>
                                </p:cTn>
                              </p:par>
                            </p:childTnLst>
                          </p:cTn>
                        </p:par>
                        <p:par>
                          <p:cTn id="12" fill="hold">
                            <p:stCondLst>
                              <p:cond delay="2500"/>
                            </p:stCondLst>
                            <p:childTnLst>
                              <p:par>
                                <p:cTn id="13" presetID="22" presetClass="entr" presetSubtype="4" fill="hold" grpId="0" nodeType="afterEffect">
                                  <p:stCondLst>
                                    <p:cond delay="2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1250"/>
                                        <p:tgtEl>
                                          <p:spTgt spid="3">
                                            <p:txEl>
                                              <p:pRg st="2" end="2"/>
                                            </p:txEl>
                                          </p:spTgt>
                                        </p:tgtEl>
                                      </p:cBhvr>
                                    </p:animEffect>
                                  </p:childTnLst>
                                </p:cTn>
                              </p:par>
                            </p:childTnLst>
                          </p:cTn>
                        </p:par>
                        <p:par>
                          <p:cTn id="16" fill="hold">
                            <p:stCondLst>
                              <p:cond delay="5750"/>
                            </p:stCondLst>
                            <p:childTnLst>
                              <p:par>
                                <p:cTn id="17" presetID="22" presetClass="entr" presetSubtype="4" fill="hold" grpId="0" nodeType="afterEffect">
                                  <p:stCondLst>
                                    <p:cond delay="2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1250"/>
                                        <p:tgtEl>
                                          <p:spTgt spid="3">
                                            <p:txEl>
                                              <p:pRg st="3" end="3"/>
                                            </p:txEl>
                                          </p:spTgt>
                                        </p:tgtEl>
                                      </p:cBhvr>
                                    </p:animEffect>
                                  </p:childTnLst>
                                </p:cTn>
                              </p:par>
                            </p:childTnLst>
                          </p:cTn>
                        </p:par>
                        <p:par>
                          <p:cTn id="20" fill="hold">
                            <p:stCondLst>
                              <p:cond delay="9000"/>
                            </p:stCondLst>
                            <p:childTnLst>
                              <p:par>
                                <p:cTn id="21" presetID="22" presetClass="entr" presetSubtype="4" fill="hold" grpId="0" nodeType="afterEffect">
                                  <p:stCondLst>
                                    <p:cond delay="2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1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FFEF3-38FC-434E-AAB2-9642D46893C4}"/>
              </a:ext>
            </a:extLst>
          </p:cNvPr>
          <p:cNvSpPr>
            <a:spLocks noGrp="1"/>
          </p:cNvSpPr>
          <p:nvPr>
            <p:ph type="title"/>
            <p:custDataLst>
              <p:tags r:id="rId1"/>
            </p:custDataLst>
          </p:nvPr>
        </p:nvSpPr>
        <p:spPr>
          <a:xfrm>
            <a:off x="609599" y="609599"/>
            <a:ext cx="6347713" cy="1183689"/>
          </a:xfrm>
        </p:spPr>
        <p:txBody>
          <a:bodyPr>
            <a:normAutofit/>
          </a:bodyPr>
          <a:lstStyle/>
          <a:p>
            <a:r>
              <a:rPr lang="fr-CA" dirty="0"/>
              <a:t>Résultats attendus</a:t>
            </a:r>
          </a:p>
        </p:txBody>
      </p:sp>
      <p:sp>
        <p:nvSpPr>
          <p:cNvPr id="3" name="Espace réservé du contenu 2">
            <a:extLst>
              <a:ext uri="{FF2B5EF4-FFF2-40B4-BE49-F238E27FC236}">
                <a16:creationId xmlns:a16="http://schemas.microsoft.com/office/drawing/2014/main" id="{F0828A82-10BC-481D-8850-4337B805F524}"/>
              </a:ext>
            </a:extLst>
          </p:cNvPr>
          <p:cNvSpPr>
            <a:spLocks noGrp="1"/>
          </p:cNvSpPr>
          <p:nvPr>
            <p:ph idx="1"/>
            <p:custDataLst>
              <p:tags r:id="rId2"/>
            </p:custDataLst>
          </p:nvPr>
        </p:nvSpPr>
        <p:spPr>
          <a:xfrm>
            <a:off x="508001" y="1793288"/>
            <a:ext cx="6447501" cy="3018857"/>
          </a:xfrm>
        </p:spPr>
        <p:txBody>
          <a:bodyPr>
            <a:normAutofit/>
          </a:bodyPr>
          <a:lstStyle/>
          <a:p>
            <a:pPr algn="just">
              <a:buFont typeface="+mj-lt"/>
              <a:buAutoNum type="arabicPeriod"/>
            </a:pPr>
            <a:r>
              <a:rPr lang="fr-CA" sz="1900" dirty="0">
                <a:latin typeface="Arial" panose="020B0604020202020204" pitchFamily="34" charset="0"/>
                <a:ea typeface="Calibri" panose="020F0502020204030204" pitchFamily="34" charset="0"/>
                <a:cs typeface="Arial" panose="020B0604020202020204" pitchFamily="34" charset="0"/>
              </a:rPr>
              <a:t>Un portrait des marqueurs objectifs et subjectifs de transition vers l’âge adulte au Québec : </a:t>
            </a:r>
            <a:r>
              <a:rPr lang="fr-CA" sz="1900" b="1" dirty="0">
                <a:latin typeface="Arial" panose="020B0604020202020204" pitchFamily="34" charset="0"/>
                <a:ea typeface="Calibri" panose="020F0502020204030204" pitchFamily="34" charset="0"/>
                <a:cs typeface="Arial" panose="020B0604020202020204" pitchFamily="34" charset="0"/>
              </a:rPr>
              <a:t>Analyse descriptive et de typologie</a:t>
            </a:r>
            <a:endParaRPr lang="fr-CA" sz="1900" dirty="0">
              <a:latin typeface="Arial" panose="020B0604020202020204" pitchFamily="34" charset="0"/>
              <a:ea typeface="Calibri" panose="020F0502020204030204" pitchFamily="34" charset="0"/>
              <a:cs typeface="Arial" panose="020B0604020202020204" pitchFamily="34" charset="0"/>
            </a:endParaRPr>
          </a:p>
          <a:p>
            <a:pPr algn="just">
              <a:buFont typeface="+mj-lt"/>
              <a:buAutoNum type="arabicPeriod"/>
            </a:pPr>
            <a:r>
              <a:rPr lang="fr-CA" sz="1900" dirty="0">
                <a:latin typeface="Arial" panose="020B0604020202020204" pitchFamily="34" charset="0"/>
                <a:ea typeface="Calibri" panose="020F0502020204030204" pitchFamily="34" charset="0"/>
                <a:cs typeface="Arial" panose="020B0604020202020204" pitchFamily="34" charset="0"/>
              </a:rPr>
              <a:t>La mise en lumière de la dynamique qui les anime : la séquence de déploiement des marqueurs (synchronique vs diachronique), le temps requis à la réalisation de ces marqueurs par les jeunes au Québec : </a:t>
            </a:r>
            <a:r>
              <a:rPr lang="fr-CA" sz="1900" b="1" dirty="0">
                <a:latin typeface="Arial" panose="020B0604020202020204" pitchFamily="34" charset="0"/>
                <a:ea typeface="Calibri" panose="020F0502020204030204" pitchFamily="34" charset="0"/>
                <a:cs typeface="Arial" panose="020B0604020202020204" pitchFamily="34" charset="0"/>
              </a:rPr>
              <a:t>Analyse de séquences</a:t>
            </a:r>
            <a:endParaRPr lang="fr-CA" sz="1900" dirty="0">
              <a:latin typeface="Arial" panose="020B0604020202020204" pitchFamily="34" charset="0"/>
              <a:ea typeface="Calibri" panose="020F0502020204030204" pitchFamily="34" charset="0"/>
              <a:cs typeface="Arial" panose="020B0604020202020204" pitchFamily="34" charset="0"/>
            </a:endParaRPr>
          </a:p>
          <a:p>
            <a:pPr marL="0" indent="0">
              <a:buNone/>
            </a:pPr>
            <a:endParaRPr lang="fr-CA" dirty="0"/>
          </a:p>
        </p:txBody>
      </p:sp>
    </p:spTree>
    <p:extLst>
      <p:ext uri="{BB962C8B-B14F-4D97-AF65-F5344CB8AC3E}">
        <p14:creationId xmlns:p14="http://schemas.microsoft.com/office/powerpoint/2010/main" val="21737366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extLst>
    <p:ext uri="{6950BFC3-D8DA-4A85-94F7-54DA5524770B}">
      <p188:commentRel xmlns:p188="http://schemas.microsoft.com/office/powerpoint/2018/8/main" r:id="rId4"/>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FFEF3-38FC-434E-AAB2-9642D46893C4}"/>
              </a:ext>
            </a:extLst>
          </p:cNvPr>
          <p:cNvSpPr>
            <a:spLocks noGrp="1"/>
          </p:cNvSpPr>
          <p:nvPr>
            <p:ph type="title"/>
            <p:custDataLst>
              <p:tags r:id="rId1"/>
            </p:custDataLst>
          </p:nvPr>
        </p:nvSpPr>
        <p:spPr>
          <a:xfrm>
            <a:off x="609599" y="609599"/>
            <a:ext cx="6347713" cy="1183689"/>
          </a:xfrm>
        </p:spPr>
        <p:txBody>
          <a:bodyPr>
            <a:normAutofit/>
          </a:bodyPr>
          <a:lstStyle/>
          <a:p>
            <a:r>
              <a:rPr lang="fr-CA" dirty="0"/>
              <a:t>Résultats attendus (Suite)</a:t>
            </a:r>
            <a:br>
              <a:rPr lang="fr-CA" dirty="0"/>
            </a:br>
            <a:endParaRPr lang="fr-CA" sz="2200" dirty="0"/>
          </a:p>
        </p:txBody>
      </p:sp>
      <p:sp>
        <p:nvSpPr>
          <p:cNvPr id="3" name="Espace réservé du contenu 2">
            <a:extLst>
              <a:ext uri="{FF2B5EF4-FFF2-40B4-BE49-F238E27FC236}">
                <a16:creationId xmlns:a16="http://schemas.microsoft.com/office/drawing/2014/main" id="{F0828A82-10BC-481D-8850-4337B805F524}"/>
              </a:ext>
            </a:extLst>
          </p:cNvPr>
          <p:cNvSpPr>
            <a:spLocks noGrp="1"/>
          </p:cNvSpPr>
          <p:nvPr>
            <p:ph idx="1"/>
            <p:custDataLst>
              <p:tags r:id="rId2"/>
            </p:custDataLst>
          </p:nvPr>
        </p:nvSpPr>
        <p:spPr>
          <a:xfrm>
            <a:off x="508001" y="1793288"/>
            <a:ext cx="6447501" cy="4705166"/>
          </a:xfrm>
        </p:spPr>
        <p:txBody>
          <a:bodyPr>
            <a:normAutofit/>
          </a:bodyPr>
          <a:lstStyle/>
          <a:p>
            <a:pPr marL="457200" indent="-457200" algn="just">
              <a:buFont typeface="+mj-lt"/>
              <a:buAutoNum type="arabicPeriod" startAt="3"/>
            </a:pPr>
            <a:r>
              <a:rPr lang="fr-CA" sz="1900" dirty="0">
                <a:latin typeface="Arial" panose="020B0604020202020204" pitchFamily="34" charset="0"/>
                <a:ea typeface="Calibri" panose="020F0502020204030204" pitchFamily="34" charset="0"/>
                <a:cs typeface="Arial" panose="020B0604020202020204" pitchFamily="34" charset="0"/>
              </a:rPr>
              <a:t>Le niveau d’influence des réseaux sociaux virtuels sur la dynamique qui anime les marqueurs de la transition vers l’âge adulte au Québec : </a:t>
            </a:r>
            <a:r>
              <a:rPr lang="fr-CA" sz="1900" b="1" dirty="0">
                <a:latin typeface="Arial" panose="020B0604020202020204" pitchFamily="34" charset="0"/>
                <a:ea typeface="Calibri" panose="020F0502020204030204" pitchFamily="34" charset="0"/>
                <a:cs typeface="Arial" panose="020B0604020202020204" pitchFamily="34" charset="0"/>
              </a:rPr>
              <a:t>Modèle de survie de Cox</a:t>
            </a:r>
            <a:endParaRPr lang="fr-CA" sz="1900" dirty="0">
              <a:latin typeface="Arial" panose="020B0604020202020204" pitchFamily="34" charset="0"/>
              <a:ea typeface="Calibri" panose="020F0502020204030204" pitchFamily="34" charset="0"/>
              <a:cs typeface="Arial" panose="020B0604020202020204" pitchFamily="34" charset="0"/>
            </a:endParaRPr>
          </a:p>
          <a:p>
            <a:pPr marL="457200" indent="-457200" algn="just">
              <a:buFont typeface="+mj-lt"/>
              <a:buAutoNum type="arabicPeriod" startAt="4"/>
            </a:pPr>
            <a:r>
              <a:rPr lang="fr-CA" sz="1900" dirty="0">
                <a:latin typeface="Arial" panose="020B0604020202020204" pitchFamily="34" charset="0"/>
                <a:ea typeface="Calibri" panose="020F0502020204030204" pitchFamily="34" charset="0"/>
                <a:cs typeface="Arial" panose="020B0604020202020204" pitchFamily="34" charset="0"/>
              </a:rPr>
              <a:t>Une compréhension du comportement des jeunes Québécois au regard de leur utilisation des réseaux sociaux virtuels dans leur quête d’information afin de prendre une décision importante concernant leur choix de vie comme la réalisation ou non de chacun des marqueurs de transition vers l’âge adulte tout en considérant les valeurs et les normes sociales perçues par le jeune : </a:t>
            </a:r>
            <a:r>
              <a:rPr lang="fr-CA" sz="1900" b="1" dirty="0">
                <a:latin typeface="Arial" panose="020B0604020202020204" pitchFamily="34" charset="0"/>
                <a:ea typeface="Calibri" panose="020F0502020204030204" pitchFamily="34" charset="0"/>
                <a:cs typeface="Arial" panose="020B0604020202020204" pitchFamily="34" charset="0"/>
              </a:rPr>
              <a:t>Modèle de survie de Cox</a:t>
            </a:r>
            <a:endParaRPr lang="fr-CA" sz="1900" dirty="0">
              <a:latin typeface="Arial" panose="020B0604020202020204" pitchFamily="34" charset="0"/>
              <a:ea typeface="Calibri" panose="020F0502020204030204" pitchFamily="34" charset="0"/>
              <a:cs typeface="Arial" panose="020B0604020202020204" pitchFamily="34" charset="0"/>
            </a:endParaRPr>
          </a:p>
          <a:p>
            <a:endParaRPr lang="fr-CA" dirty="0"/>
          </a:p>
        </p:txBody>
      </p:sp>
    </p:spTree>
    <p:extLst>
      <p:ext uri="{BB962C8B-B14F-4D97-AF65-F5344CB8AC3E}">
        <p14:creationId xmlns:p14="http://schemas.microsoft.com/office/powerpoint/2010/main" val="404277409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0828A82-10BC-481D-8850-4337B805F524}"/>
              </a:ext>
            </a:extLst>
          </p:cNvPr>
          <p:cNvSpPr>
            <a:spLocks noGrp="1"/>
          </p:cNvSpPr>
          <p:nvPr>
            <p:ph idx="1"/>
            <p:custDataLst>
              <p:tags r:id="rId1"/>
            </p:custDataLst>
          </p:nvPr>
        </p:nvSpPr>
        <p:spPr>
          <a:xfrm>
            <a:off x="1036067" y="2781308"/>
            <a:ext cx="6447501" cy="1295384"/>
          </a:xfrm>
        </p:spPr>
        <p:txBody>
          <a:bodyPr>
            <a:normAutofit/>
          </a:bodyPr>
          <a:lstStyle/>
          <a:p>
            <a:pPr marL="0" indent="0" algn="just">
              <a:spcBef>
                <a:spcPts val="0"/>
              </a:spcBef>
              <a:buNone/>
            </a:pPr>
            <a:r>
              <a:rPr lang="fr-CA" sz="2700" dirty="0">
                <a:solidFill>
                  <a:srgbClr val="92D050"/>
                </a:solidFill>
                <a:latin typeface="+mj-lt"/>
                <a:ea typeface="Calibri" panose="020F0502020204030204" pitchFamily="34" charset="0"/>
                <a:cs typeface="Times New Roman" panose="02020603050405020304" pitchFamily="18" charset="0"/>
              </a:rPr>
              <a:t>Merci de votre attention</a:t>
            </a:r>
          </a:p>
          <a:p>
            <a:pPr marL="0" indent="0" algn="just">
              <a:spcBef>
                <a:spcPts val="0"/>
              </a:spcBef>
              <a:buNone/>
            </a:pPr>
            <a:r>
              <a:rPr lang="fr-CA" sz="2700" dirty="0">
                <a:solidFill>
                  <a:srgbClr val="92D050"/>
                </a:solidFill>
                <a:latin typeface="+mj-lt"/>
                <a:ea typeface="Calibri" panose="020F0502020204030204" pitchFamily="34" charset="0"/>
                <a:cs typeface="Times New Roman" panose="02020603050405020304" pitchFamily="18" charset="0"/>
              </a:rPr>
              <a:t>Période de questions</a:t>
            </a:r>
          </a:p>
        </p:txBody>
      </p:sp>
    </p:spTree>
    <p:extLst>
      <p:ext uri="{BB962C8B-B14F-4D97-AF65-F5344CB8AC3E}">
        <p14:creationId xmlns:p14="http://schemas.microsoft.com/office/powerpoint/2010/main" val="99901065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childTnLst>
                          </p:cTn>
                        </p:par>
                        <p:par>
                          <p:cTn id="8" fill="hold">
                            <p:stCondLst>
                              <p:cond delay="1250"/>
                            </p:stCondLst>
                            <p:childTnLst>
                              <p:par>
                                <p:cTn id="9" presetID="22" presetClass="entr" presetSubtype="4"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1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466E5B-9406-4D83-98FE-CBBC9F1A3322}"/>
              </a:ext>
            </a:extLst>
          </p:cNvPr>
          <p:cNvSpPr>
            <a:spLocks noGrp="1"/>
          </p:cNvSpPr>
          <p:nvPr>
            <p:ph type="title"/>
            <p:custDataLst>
              <p:tags r:id="rId1"/>
            </p:custDataLst>
          </p:nvPr>
        </p:nvSpPr>
        <p:spPr>
          <a:xfrm>
            <a:off x="879157" y="2768600"/>
            <a:ext cx="6347713" cy="1320800"/>
          </a:xfrm>
        </p:spPr>
        <p:txBody>
          <a:bodyPr/>
          <a:lstStyle/>
          <a:p>
            <a:r>
              <a:rPr lang="fr-CA" dirty="0"/>
              <a:t>Introduction</a:t>
            </a:r>
          </a:p>
        </p:txBody>
      </p:sp>
    </p:spTree>
    <p:extLst>
      <p:ext uri="{BB962C8B-B14F-4D97-AF65-F5344CB8AC3E}">
        <p14:creationId xmlns:p14="http://schemas.microsoft.com/office/powerpoint/2010/main" val="49581991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8258B6-E558-4E47-9736-BB46EAB61B50}"/>
              </a:ext>
            </a:extLst>
          </p:cNvPr>
          <p:cNvSpPr>
            <a:spLocks noGrp="1"/>
          </p:cNvSpPr>
          <p:nvPr>
            <p:ph type="title"/>
            <p:custDataLst>
              <p:tags r:id="rId1"/>
            </p:custDataLst>
          </p:nvPr>
        </p:nvSpPr>
        <p:spPr/>
        <p:txBody>
          <a:bodyPr/>
          <a:lstStyle/>
          <a:p>
            <a:r>
              <a:rPr lang="fr-CA" dirty="0"/>
              <a:t>Contexte</a:t>
            </a:r>
          </a:p>
        </p:txBody>
      </p:sp>
      <p:sp>
        <p:nvSpPr>
          <p:cNvPr id="3" name="Espace réservé du contenu 2">
            <a:extLst>
              <a:ext uri="{FF2B5EF4-FFF2-40B4-BE49-F238E27FC236}">
                <a16:creationId xmlns:a16="http://schemas.microsoft.com/office/drawing/2014/main" id="{1DBC8155-8A3A-4767-B5FE-EED12680E91B}"/>
              </a:ext>
            </a:extLst>
          </p:cNvPr>
          <p:cNvSpPr>
            <a:spLocks noGrp="1"/>
          </p:cNvSpPr>
          <p:nvPr>
            <p:ph idx="1"/>
            <p:custDataLst>
              <p:tags r:id="rId2"/>
            </p:custDataLst>
          </p:nvPr>
        </p:nvSpPr>
        <p:spPr>
          <a:xfrm>
            <a:off x="559704" y="1270000"/>
            <a:ext cx="6447501" cy="5110497"/>
          </a:xfrm>
        </p:spPr>
        <p:txBody>
          <a:bodyPr>
            <a:normAutofit fontScale="32500" lnSpcReduction="20000"/>
          </a:bodyPr>
          <a:lstStyle/>
          <a:p>
            <a:pPr algn="just">
              <a:lnSpc>
                <a:spcPct val="150000"/>
              </a:lnSpc>
              <a:spcBef>
                <a:spcPts val="0"/>
              </a:spcBef>
              <a:buFont typeface="Symbol" panose="05050102010706020507" pitchFamily="18" charset="2"/>
              <a:buChar char=""/>
            </a:pPr>
            <a:r>
              <a:rPr lang="fr-CA" sz="5500" dirty="0">
                <a:latin typeface="Arial" panose="020B0604020202020204" pitchFamily="34" charset="0"/>
                <a:ea typeface="Calibri" panose="020F0502020204030204" pitchFamily="34" charset="0"/>
                <a:cs typeface="Arial" panose="020B0604020202020204" pitchFamily="34" charset="0"/>
              </a:rPr>
              <a:t>Les principaux facteurs de changement dans nos sociétés selon Émile Durkheim</a:t>
            </a:r>
          </a:p>
          <a:p>
            <a:pPr algn="just">
              <a:lnSpc>
                <a:spcPct val="150000"/>
              </a:lnSpc>
              <a:spcBef>
                <a:spcPts val="0"/>
              </a:spcBef>
              <a:buFont typeface="Symbol" panose="05050102010706020507" pitchFamily="18" charset="2"/>
              <a:buChar char=""/>
            </a:pPr>
            <a:r>
              <a:rPr lang="fr-CA" sz="5500" dirty="0">
                <a:latin typeface="Arial" panose="020B0604020202020204" pitchFamily="34" charset="0"/>
                <a:ea typeface="Calibri" panose="020F0502020204030204" pitchFamily="34" charset="0"/>
                <a:cs typeface="Arial" panose="020B0604020202020204" pitchFamily="34" charset="0"/>
              </a:rPr>
              <a:t>Le grand passage d’une société analogique à une société numérique</a:t>
            </a:r>
          </a:p>
          <a:p>
            <a:pPr algn="just">
              <a:lnSpc>
                <a:spcPct val="150000"/>
              </a:lnSpc>
              <a:spcBef>
                <a:spcPts val="0"/>
              </a:spcBef>
              <a:buFont typeface="Symbol" panose="05050102010706020507" pitchFamily="18" charset="2"/>
              <a:buChar char=""/>
            </a:pPr>
            <a:r>
              <a:rPr lang="fr-CA" sz="5500" dirty="0">
                <a:latin typeface="Arial" panose="020B0604020202020204" pitchFamily="34" charset="0"/>
                <a:ea typeface="Calibri" panose="020F0502020204030204" pitchFamily="34" charset="0"/>
                <a:cs typeface="Arial" panose="020B0604020202020204" pitchFamily="34" charset="0"/>
              </a:rPr>
              <a:t>Une brisure majeure</a:t>
            </a:r>
          </a:p>
          <a:p>
            <a:pPr algn="just">
              <a:lnSpc>
                <a:spcPct val="150000"/>
              </a:lnSpc>
              <a:spcBef>
                <a:spcPts val="0"/>
              </a:spcBef>
              <a:buFont typeface="Symbol" panose="05050102010706020507" pitchFamily="18" charset="2"/>
              <a:buChar char=""/>
            </a:pPr>
            <a:r>
              <a:rPr lang="fr-CA" sz="5500" dirty="0">
                <a:latin typeface="Arial" panose="020B0604020202020204" pitchFamily="34" charset="0"/>
                <a:ea typeface="Calibri" panose="020F0502020204030204" pitchFamily="34" charset="0"/>
                <a:cs typeface="Arial" panose="020B0604020202020204" pitchFamily="34" charset="0"/>
              </a:rPr>
              <a:t>L’éclatement des frontières du permissif</a:t>
            </a:r>
          </a:p>
          <a:p>
            <a:pPr algn="just">
              <a:lnSpc>
                <a:spcPct val="150000"/>
              </a:lnSpc>
              <a:spcBef>
                <a:spcPts val="0"/>
              </a:spcBef>
              <a:buFont typeface="Symbol" panose="05050102010706020507" pitchFamily="18" charset="2"/>
              <a:buChar char=""/>
            </a:pPr>
            <a:r>
              <a:rPr lang="fr-CA" sz="5500" dirty="0">
                <a:latin typeface="Arial" panose="020B0604020202020204" pitchFamily="34" charset="0"/>
                <a:ea typeface="Calibri" panose="020F0502020204030204" pitchFamily="34" charset="0"/>
                <a:cs typeface="Arial" panose="020B0604020202020204" pitchFamily="34" charset="0"/>
              </a:rPr>
              <a:t>Les changements macrosociologiques importants des dernières décennies selon Marcello </a:t>
            </a:r>
            <a:r>
              <a:rPr lang="fr-CA" sz="5500" dirty="0" err="1">
                <a:latin typeface="Arial" panose="020B0604020202020204" pitchFamily="34" charset="0"/>
                <a:ea typeface="Calibri" panose="020F0502020204030204" pitchFamily="34" charset="0"/>
                <a:cs typeface="Arial" panose="020B0604020202020204" pitchFamily="34" charset="0"/>
              </a:rPr>
              <a:t>Otéro</a:t>
            </a:r>
            <a:endParaRPr lang="fr-CA" sz="5500" dirty="0">
              <a:latin typeface="Arial" panose="020B0604020202020204" pitchFamily="34" charset="0"/>
              <a:ea typeface="Calibri" panose="020F0502020204030204" pitchFamily="34" charset="0"/>
              <a:cs typeface="Arial" panose="020B0604020202020204" pitchFamily="34" charset="0"/>
            </a:endParaRPr>
          </a:p>
          <a:p>
            <a:pPr lvl="1" indent="-257175" algn="just">
              <a:lnSpc>
                <a:spcPct val="150000"/>
              </a:lnSpc>
              <a:spcBef>
                <a:spcPts val="0"/>
              </a:spcBef>
              <a:buFont typeface="Symbol" panose="05050102010706020507" pitchFamily="18" charset="2"/>
              <a:buChar char=""/>
            </a:pPr>
            <a:r>
              <a:rPr lang="fr-CA" sz="4300" dirty="0">
                <a:latin typeface="Arial" panose="020B0604020202020204" pitchFamily="34" charset="0"/>
                <a:ea typeface="Calibri" panose="020F0502020204030204" pitchFamily="34" charset="0"/>
                <a:cs typeface="Arial" panose="020B0604020202020204" pitchFamily="34" charset="0"/>
              </a:rPr>
              <a:t>l</a:t>
            </a:r>
            <a:r>
              <a:rPr lang="fr-CA" sz="4300" dirty="0">
                <a:effectLst/>
                <a:latin typeface="Arial" panose="020B0604020202020204" pitchFamily="34" charset="0"/>
                <a:ea typeface="Calibri" panose="020F0502020204030204" pitchFamily="34" charset="0"/>
                <a:cs typeface="Arial" panose="020B0604020202020204" pitchFamily="34" charset="0"/>
              </a:rPr>
              <a:t>a prédominance de la responsabilisation sur l’assujettissement qui s’impose de plus en plus comme forme généralisée de subordination sociale</a:t>
            </a:r>
          </a:p>
          <a:p>
            <a:pPr lvl="1" algn="just">
              <a:lnSpc>
                <a:spcPct val="150000"/>
              </a:lnSpc>
              <a:spcBef>
                <a:spcPts val="0"/>
              </a:spcBef>
              <a:buFont typeface="Symbol" panose="05050102010706020507" pitchFamily="18" charset="2"/>
              <a:buChar char=""/>
            </a:pPr>
            <a:r>
              <a:rPr lang="fr-CA" sz="4300" dirty="0">
                <a:latin typeface="Arial" panose="020B0604020202020204" pitchFamily="34" charset="0"/>
                <a:ea typeface="Calibri" panose="020F0502020204030204" pitchFamily="34" charset="0"/>
                <a:cs typeface="Arial" panose="020B0604020202020204" pitchFamily="34" charset="0"/>
              </a:rPr>
              <a:t>l</a:t>
            </a:r>
            <a:r>
              <a:rPr lang="fr-CA" sz="4300" dirty="0">
                <a:effectLst/>
                <a:latin typeface="Arial" panose="020B0604020202020204" pitchFamily="34" charset="0"/>
                <a:ea typeface="Calibri" panose="020F0502020204030204" pitchFamily="34" charset="0"/>
                <a:cs typeface="Arial" panose="020B0604020202020204" pitchFamily="34" charset="0"/>
              </a:rPr>
              <a:t>a société aujourd’hui replace la </a:t>
            </a:r>
            <a:r>
              <a:rPr lang="fr-CA" sz="4300" dirty="0">
                <a:latin typeface="Arial" panose="020B0604020202020204" pitchFamily="34" charset="0"/>
                <a:ea typeface="Calibri" panose="020F0502020204030204" pitchFamily="34" charset="0"/>
                <a:cs typeface="Arial" panose="020B0604020202020204" pitchFamily="34" charset="0"/>
              </a:rPr>
              <a:t>responsabilité de se socialiser entre </a:t>
            </a:r>
            <a:r>
              <a:rPr lang="fr-CA" sz="4300" dirty="0">
                <a:effectLst/>
                <a:latin typeface="Arial" panose="020B0604020202020204" pitchFamily="34" charset="0"/>
                <a:ea typeface="Calibri" panose="020F0502020204030204" pitchFamily="34" charset="0"/>
                <a:cs typeface="Arial" panose="020B0604020202020204" pitchFamily="34" charset="0"/>
              </a:rPr>
              <a:t>les mains de l’individu lui-même</a:t>
            </a:r>
          </a:p>
          <a:p>
            <a:pPr algn="just">
              <a:lnSpc>
                <a:spcPct val="150000"/>
              </a:lnSpc>
              <a:spcBef>
                <a:spcPts val="0"/>
              </a:spcBef>
              <a:buFont typeface="Symbol" panose="05050102010706020507" pitchFamily="18" charset="2"/>
              <a:buChar char=""/>
            </a:pPr>
            <a:r>
              <a:rPr lang="fr-CA" sz="5500" dirty="0">
                <a:latin typeface="Arial" panose="020B0604020202020204" pitchFamily="34" charset="0"/>
                <a:ea typeface="Calibri" panose="020F0502020204030204" pitchFamily="34" charset="0"/>
                <a:cs typeface="Arial" panose="020B0604020202020204" pitchFamily="34" charset="0"/>
              </a:rPr>
              <a:t>Les nouveaux déterminants dans la socialisation de l’individu</a:t>
            </a:r>
          </a:p>
          <a:p>
            <a:endParaRPr lang="fr-CA" dirty="0"/>
          </a:p>
        </p:txBody>
      </p:sp>
    </p:spTree>
    <p:extLst>
      <p:ext uri="{BB962C8B-B14F-4D97-AF65-F5344CB8AC3E}">
        <p14:creationId xmlns:p14="http://schemas.microsoft.com/office/powerpoint/2010/main" val="193656058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childTnLst>
                          </p:cTn>
                        </p:par>
                        <p:par>
                          <p:cTn id="8" fill="hold">
                            <p:stCondLst>
                              <p:cond delay="1250"/>
                            </p:stCondLst>
                            <p:childTnLst>
                              <p:par>
                                <p:cTn id="9" presetID="22" presetClass="entr" presetSubtype="4" fill="hold" grpId="0" nodeType="afterEffect">
                                  <p:stCondLst>
                                    <p:cond delay="2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1250"/>
                                        <p:tgtEl>
                                          <p:spTgt spid="3">
                                            <p:txEl>
                                              <p:pRg st="1" end="1"/>
                                            </p:txEl>
                                          </p:spTgt>
                                        </p:tgtEl>
                                      </p:cBhvr>
                                    </p:animEffect>
                                  </p:childTnLst>
                                </p:cTn>
                              </p:par>
                            </p:childTnLst>
                          </p:cTn>
                        </p:par>
                        <p:par>
                          <p:cTn id="12" fill="hold">
                            <p:stCondLst>
                              <p:cond delay="4500"/>
                            </p:stCondLst>
                            <p:childTnLst>
                              <p:par>
                                <p:cTn id="13" presetID="22" presetClass="entr" presetSubtype="4" fill="hold" grpId="0" nodeType="afterEffect">
                                  <p:stCondLst>
                                    <p:cond delay="2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1250"/>
                                        <p:tgtEl>
                                          <p:spTgt spid="3">
                                            <p:txEl>
                                              <p:pRg st="2" end="2"/>
                                            </p:txEl>
                                          </p:spTgt>
                                        </p:tgtEl>
                                      </p:cBhvr>
                                    </p:animEffect>
                                  </p:childTnLst>
                                </p:cTn>
                              </p:par>
                            </p:childTnLst>
                          </p:cTn>
                        </p:par>
                        <p:par>
                          <p:cTn id="16" fill="hold">
                            <p:stCondLst>
                              <p:cond delay="7750"/>
                            </p:stCondLst>
                            <p:childTnLst>
                              <p:par>
                                <p:cTn id="17" presetID="22" presetClass="entr" presetSubtype="4" fill="hold" grpId="0" nodeType="afterEffect">
                                  <p:stCondLst>
                                    <p:cond delay="2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1250"/>
                                        <p:tgtEl>
                                          <p:spTgt spid="3">
                                            <p:txEl>
                                              <p:pRg st="3" end="3"/>
                                            </p:txEl>
                                          </p:spTgt>
                                        </p:tgtEl>
                                      </p:cBhvr>
                                    </p:animEffect>
                                  </p:childTnLst>
                                </p:cTn>
                              </p:par>
                            </p:childTnLst>
                          </p:cTn>
                        </p:par>
                        <p:par>
                          <p:cTn id="20" fill="hold">
                            <p:stCondLst>
                              <p:cond delay="11000"/>
                            </p:stCondLst>
                            <p:childTnLst>
                              <p:par>
                                <p:cTn id="21" presetID="22" presetClass="entr" presetSubtype="4" fill="hold" grpId="0" nodeType="afterEffect">
                                  <p:stCondLst>
                                    <p:cond delay="2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1250"/>
                                        <p:tgtEl>
                                          <p:spTgt spid="3">
                                            <p:txEl>
                                              <p:pRg st="4" end="4"/>
                                            </p:txEl>
                                          </p:spTgt>
                                        </p:tgtEl>
                                      </p:cBhvr>
                                    </p:animEffect>
                                  </p:childTnLst>
                                </p:cTn>
                              </p:par>
                            </p:childTnLst>
                          </p:cTn>
                        </p:par>
                        <p:par>
                          <p:cTn id="24" fill="hold">
                            <p:stCondLst>
                              <p:cond delay="1425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1250"/>
                                        <p:tgtEl>
                                          <p:spTgt spid="3">
                                            <p:txEl>
                                              <p:pRg st="5" end="5"/>
                                            </p:txEl>
                                          </p:spTgt>
                                        </p:tgtEl>
                                      </p:cBhvr>
                                    </p:animEffect>
                                  </p:childTnLst>
                                </p:cTn>
                              </p:par>
                            </p:childTnLst>
                          </p:cTn>
                        </p:par>
                        <p:par>
                          <p:cTn id="28" fill="hold">
                            <p:stCondLst>
                              <p:cond delay="15500"/>
                            </p:stCondLst>
                            <p:childTnLst>
                              <p:par>
                                <p:cTn id="29" presetID="22" presetClass="entr" presetSubtype="4"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1250"/>
                                        <p:tgtEl>
                                          <p:spTgt spid="3">
                                            <p:txEl>
                                              <p:pRg st="6" end="6"/>
                                            </p:txEl>
                                          </p:spTgt>
                                        </p:tgtEl>
                                      </p:cBhvr>
                                    </p:animEffect>
                                  </p:childTnLst>
                                </p:cTn>
                              </p:par>
                            </p:childTnLst>
                          </p:cTn>
                        </p:par>
                        <p:par>
                          <p:cTn id="32" fill="hold">
                            <p:stCondLst>
                              <p:cond delay="16750"/>
                            </p:stCondLst>
                            <p:childTnLst>
                              <p:par>
                                <p:cTn id="33" presetID="22" presetClass="entr" presetSubtype="4"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1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78E8F2-8EC3-4CF1-9D34-0483951B50D6}"/>
              </a:ext>
            </a:extLst>
          </p:cNvPr>
          <p:cNvSpPr>
            <a:spLocks noGrp="1"/>
          </p:cNvSpPr>
          <p:nvPr>
            <p:ph type="title"/>
            <p:custDataLst>
              <p:tags r:id="rId1"/>
            </p:custDataLst>
          </p:nvPr>
        </p:nvSpPr>
        <p:spPr>
          <a:xfrm>
            <a:off x="609599" y="559849"/>
            <a:ext cx="6589697" cy="990600"/>
          </a:xfrm>
        </p:spPr>
        <p:txBody>
          <a:bodyPr>
            <a:normAutofit/>
          </a:bodyPr>
          <a:lstStyle/>
          <a:p>
            <a:r>
              <a:rPr lang="fr-CA" dirty="0"/>
              <a:t>Problématique </a:t>
            </a:r>
          </a:p>
        </p:txBody>
      </p:sp>
      <p:sp>
        <p:nvSpPr>
          <p:cNvPr id="3" name="Espace réservé du contenu 2">
            <a:extLst>
              <a:ext uri="{FF2B5EF4-FFF2-40B4-BE49-F238E27FC236}">
                <a16:creationId xmlns:a16="http://schemas.microsoft.com/office/drawing/2014/main" id="{E1814216-A0A2-4E81-9348-6AF5C9A7E132}"/>
              </a:ext>
            </a:extLst>
          </p:cNvPr>
          <p:cNvSpPr>
            <a:spLocks noGrp="1"/>
          </p:cNvSpPr>
          <p:nvPr>
            <p:ph idx="1"/>
            <p:custDataLst>
              <p:tags r:id="rId2"/>
            </p:custDataLst>
          </p:nvPr>
        </p:nvSpPr>
        <p:spPr>
          <a:xfrm>
            <a:off x="730590" y="2045747"/>
            <a:ext cx="6347714" cy="3813514"/>
          </a:xfrm>
        </p:spPr>
        <p:txBody>
          <a:bodyPr>
            <a:normAutofit/>
          </a:bodyPr>
          <a:lstStyle/>
          <a:p>
            <a:pPr algn="just">
              <a:lnSpc>
                <a:spcPct val="120000"/>
              </a:lnSpc>
              <a:spcBef>
                <a:spcPts val="0"/>
              </a:spcBef>
              <a:buFont typeface="Symbol" panose="05050102010706020507" pitchFamily="18" charset="2"/>
              <a:buChar char=""/>
            </a:pPr>
            <a:r>
              <a:rPr lang="fr-CA" dirty="0">
                <a:solidFill>
                  <a:schemeClr val="tx1"/>
                </a:solidFill>
                <a:latin typeface="Arial" panose="020B0604020202020204" pitchFamily="34" charset="0"/>
                <a:ea typeface="Calibri" panose="020F0502020204030204" pitchFamily="34" charset="0"/>
                <a:cs typeface="Arial" panose="020B0604020202020204" pitchFamily="34" charset="0"/>
              </a:rPr>
              <a:t>La socialisation de l’individu</a:t>
            </a:r>
          </a:p>
          <a:p>
            <a:pPr algn="just">
              <a:lnSpc>
                <a:spcPct val="150000"/>
              </a:lnSpc>
              <a:spcBef>
                <a:spcPts val="0"/>
              </a:spcBef>
              <a:buFont typeface="Symbol" panose="05050102010706020507" pitchFamily="18" charset="2"/>
              <a:buChar char=""/>
            </a:pPr>
            <a:r>
              <a:rPr lang="fr-CA" dirty="0">
                <a:solidFill>
                  <a:schemeClr val="tx1"/>
                </a:solidFill>
                <a:latin typeface="Arial" panose="020B0604020202020204" pitchFamily="34" charset="0"/>
                <a:ea typeface="Calibri" panose="020F0502020204030204" pitchFamily="34" charset="0"/>
                <a:cs typeface="Arial" panose="020B0604020202020204" pitchFamily="34" charset="0"/>
              </a:rPr>
              <a:t>Les réseaux et les médias sociaux physiques et virtuels</a:t>
            </a:r>
          </a:p>
          <a:p>
            <a:pPr algn="just">
              <a:lnSpc>
                <a:spcPct val="150000"/>
              </a:lnSpc>
              <a:spcBef>
                <a:spcPts val="0"/>
              </a:spcBef>
              <a:buFont typeface="Symbol" panose="05050102010706020507" pitchFamily="18" charset="2"/>
              <a:buChar char=""/>
            </a:pPr>
            <a:r>
              <a:rPr lang="fr-CA" dirty="0">
                <a:solidFill>
                  <a:schemeClr val="tx1"/>
                </a:solidFill>
                <a:latin typeface="Arial" panose="020B0604020202020204" pitchFamily="34" charset="0"/>
                <a:ea typeface="Calibri" panose="020F0502020204030204" pitchFamily="34" charset="0"/>
                <a:cs typeface="Arial" panose="020B0604020202020204" pitchFamily="34" charset="0"/>
              </a:rPr>
              <a:t>Le passage vers la vie adulte</a:t>
            </a:r>
          </a:p>
          <a:p>
            <a:pPr algn="just">
              <a:lnSpc>
                <a:spcPct val="150000"/>
              </a:lnSpc>
              <a:spcBef>
                <a:spcPts val="0"/>
              </a:spcBef>
              <a:buFont typeface="Symbol" panose="05050102010706020507" pitchFamily="18" charset="2"/>
              <a:buChar char=""/>
            </a:pPr>
            <a:r>
              <a:rPr lang="fr-CA" dirty="0">
                <a:solidFill>
                  <a:schemeClr val="tx1"/>
                </a:solidFill>
                <a:latin typeface="Arial" panose="020B0604020202020204" pitchFamily="34" charset="0"/>
                <a:ea typeface="Calibri" panose="020F0502020204030204" pitchFamily="34" charset="0"/>
                <a:cs typeface="Arial" panose="020B0604020202020204" pitchFamily="34" charset="0"/>
              </a:rPr>
              <a:t>Les principales activités</a:t>
            </a:r>
          </a:p>
          <a:p>
            <a:pPr algn="just">
              <a:lnSpc>
                <a:spcPct val="150000"/>
              </a:lnSpc>
              <a:spcBef>
                <a:spcPts val="0"/>
              </a:spcBef>
              <a:buFont typeface="Symbol" panose="05050102010706020507" pitchFamily="18" charset="2"/>
              <a:buChar char=""/>
            </a:pPr>
            <a:r>
              <a:rPr lang="fr-CA" dirty="0">
                <a:solidFill>
                  <a:schemeClr val="tx1"/>
                </a:solidFill>
                <a:latin typeface="Arial" panose="020B0604020202020204" pitchFamily="34" charset="0"/>
                <a:ea typeface="Calibri" panose="020F0502020204030204" pitchFamily="34" charset="0"/>
                <a:cs typeface="Arial" panose="020B0604020202020204" pitchFamily="34" charset="0"/>
              </a:rPr>
              <a:t>La quête d’information par les jeunes</a:t>
            </a:r>
          </a:p>
          <a:p>
            <a:pPr algn="just">
              <a:lnSpc>
                <a:spcPct val="150000"/>
              </a:lnSpc>
              <a:spcBef>
                <a:spcPts val="0"/>
              </a:spcBef>
              <a:buFont typeface="Symbol" panose="05050102010706020507" pitchFamily="18" charset="2"/>
              <a:buChar char=""/>
            </a:pPr>
            <a:r>
              <a:rPr lang="fr-CA" dirty="0">
                <a:solidFill>
                  <a:schemeClr val="tx1"/>
                </a:solidFill>
                <a:latin typeface="Arial" panose="020B0604020202020204" pitchFamily="34" charset="0"/>
                <a:ea typeface="Calibri" panose="020F0502020204030204" pitchFamily="34" charset="0"/>
                <a:cs typeface="Arial" panose="020B0604020202020204" pitchFamily="34" charset="0"/>
              </a:rPr>
              <a:t>La validité de l’information</a:t>
            </a:r>
          </a:p>
          <a:p>
            <a:pPr algn="just">
              <a:lnSpc>
                <a:spcPct val="150000"/>
              </a:lnSpc>
              <a:spcBef>
                <a:spcPts val="0"/>
              </a:spcBef>
              <a:buFont typeface="Symbol" panose="05050102010706020507" pitchFamily="18" charset="2"/>
              <a:buChar char=""/>
            </a:pPr>
            <a:r>
              <a:rPr lang="fr-CA" dirty="0">
                <a:solidFill>
                  <a:schemeClr val="tx1"/>
                </a:solidFill>
                <a:latin typeface="Arial" panose="020B0604020202020204" pitchFamily="34" charset="0"/>
                <a:ea typeface="Calibri" panose="020F0502020204030204" pitchFamily="34" charset="0"/>
                <a:cs typeface="Arial" panose="020B0604020202020204" pitchFamily="34" charset="0"/>
              </a:rPr>
              <a:t>Le comportement des jeunes</a:t>
            </a:r>
          </a:p>
        </p:txBody>
      </p:sp>
    </p:spTree>
    <p:extLst>
      <p:ext uri="{BB962C8B-B14F-4D97-AF65-F5344CB8AC3E}">
        <p14:creationId xmlns:p14="http://schemas.microsoft.com/office/powerpoint/2010/main" val="43872756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78E8F2-8EC3-4CF1-9D34-0483951B50D6}"/>
              </a:ext>
            </a:extLst>
          </p:cNvPr>
          <p:cNvSpPr>
            <a:spLocks noGrp="1"/>
          </p:cNvSpPr>
          <p:nvPr>
            <p:ph type="title"/>
            <p:custDataLst>
              <p:tags r:id="rId1"/>
            </p:custDataLst>
          </p:nvPr>
        </p:nvSpPr>
        <p:spPr>
          <a:xfrm>
            <a:off x="609599" y="559849"/>
            <a:ext cx="6589697" cy="990600"/>
          </a:xfrm>
        </p:spPr>
        <p:txBody>
          <a:bodyPr>
            <a:normAutofit/>
          </a:bodyPr>
          <a:lstStyle/>
          <a:p>
            <a:r>
              <a:rPr lang="fr-CA" dirty="0"/>
              <a:t>Problématique </a:t>
            </a:r>
          </a:p>
        </p:txBody>
      </p:sp>
      <p:sp>
        <p:nvSpPr>
          <p:cNvPr id="3" name="Espace réservé du contenu 2">
            <a:extLst>
              <a:ext uri="{FF2B5EF4-FFF2-40B4-BE49-F238E27FC236}">
                <a16:creationId xmlns:a16="http://schemas.microsoft.com/office/drawing/2014/main" id="{E1814216-A0A2-4E81-9348-6AF5C9A7E132}"/>
              </a:ext>
            </a:extLst>
          </p:cNvPr>
          <p:cNvSpPr>
            <a:spLocks noGrp="1"/>
          </p:cNvSpPr>
          <p:nvPr>
            <p:ph idx="1"/>
            <p:custDataLst>
              <p:tags r:id="rId2"/>
            </p:custDataLst>
          </p:nvPr>
        </p:nvSpPr>
        <p:spPr>
          <a:xfrm>
            <a:off x="730589" y="1550450"/>
            <a:ext cx="6667737" cy="4046786"/>
          </a:xfrm>
        </p:spPr>
        <p:txBody>
          <a:bodyPr>
            <a:normAutofit lnSpcReduction="10000"/>
          </a:bodyPr>
          <a:lstStyle/>
          <a:p>
            <a:pPr marL="0" indent="0" algn="just">
              <a:lnSpc>
                <a:spcPct val="120000"/>
              </a:lnSpc>
              <a:spcBef>
                <a:spcPts val="0"/>
              </a:spcBef>
              <a:spcAft>
                <a:spcPts val="1000"/>
              </a:spcAft>
              <a:buNone/>
            </a:pPr>
            <a:r>
              <a:rPr lang="fr-CA" dirty="0"/>
              <a:t>Le processus de socialisation secondaire de l’individu passant de l’adolescence à l’âge adulte s’effectue aujourd’hui sous de nouveaux déterminants:</a:t>
            </a:r>
          </a:p>
          <a:p>
            <a:pPr algn="just">
              <a:lnSpc>
                <a:spcPct val="120000"/>
              </a:lnSpc>
              <a:spcBef>
                <a:spcPts val="0"/>
              </a:spcBef>
              <a:spcAft>
                <a:spcPts val="1000"/>
              </a:spcAft>
              <a:buFont typeface="Arial" panose="020B0604020202020204" pitchFamily="34" charset="0"/>
              <a:buChar char="•"/>
            </a:pPr>
            <a:r>
              <a:rPr lang="fr-CA" dirty="0"/>
              <a:t>d’une part, les médias sociaux virtuels qui ont fait éclater les frontières du permissif et, </a:t>
            </a:r>
          </a:p>
          <a:p>
            <a:pPr algn="just">
              <a:lnSpc>
                <a:spcPct val="120000"/>
              </a:lnSpc>
              <a:spcBef>
                <a:spcPts val="0"/>
              </a:spcBef>
              <a:spcAft>
                <a:spcPts val="1000"/>
              </a:spcAft>
              <a:buFont typeface="Arial" panose="020B0604020202020204" pitchFamily="34" charset="0"/>
              <a:buChar char="•"/>
            </a:pPr>
            <a:r>
              <a:rPr lang="fr-CA" dirty="0"/>
              <a:t>de l’autre, le nouvel environnement macrosociologique qui impose de nouvelles règles afin de devenir un individu socialisé.</a:t>
            </a:r>
          </a:p>
          <a:p>
            <a:pPr marL="0" indent="0" algn="just">
              <a:lnSpc>
                <a:spcPct val="120000"/>
              </a:lnSpc>
              <a:spcBef>
                <a:spcPts val="0"/>
              </a:spcBef>
              <a:buNone/>
            </a:pPr>
            <a:r>
              <a:rPr lang="fr-CA" dirty="0"/>
              <a:t>Les dynamiques à l’œuvre dans la socialisation secondaire de l’individu qui passe de l’adolescence à l’âge adulte dans l’ère numérique dans laquelle nous évoluons aujourd’hui.</a:t>
            </a:r>
            <a:endParaRPr lang="fr-CA"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454654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childTnLst>
                          </p:cTn>
                        </p:par>
                        <p:par>
                          <p:cTn id="8" fill="hold">
                            <p:stCondLst>
                              <p:cond delay="1250"/>
                            </p:stCondLst>
                            <p:childTnLst>
                              <p:par>
                                <p:cTn id="9" presetID="22" presetClass="entr" presetSubtype="4" fill="hold" grpId="0" nodeType="afterEffect">
                                  <p:stCondLst>
                                    <p:cond delay="2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1250"/>
                                        <p:tgtEl>
                                          <p:spTgt spid="3">
                                            <p:txEl>
                                              <p:pRg st="1" end="1"/>
                                            </p:txEl>
                                          </p:spTgt>
                                        </p:tgtEl>
                                      </p:cBhvr>
                                    </p:animEffect>
                                  </p:childTnLst>
                                </p:cTn>
                              </p:par>
                            </p:childTnLst>
                          </p:cTn>
                        </p:par>
                        <p:par>
                          <p:cTn id="12" fill="hold">
                            <p:stCondLst>
                              <p:cond delay="4500"/>
                            </p:stCondLst>
                            <p:childTnLst>
                              <p:par>
                                <p:cTn id="13" presetID="22" presetClass="entr" presetSubtype="4" fill="hold" grpId="0" nodeType="afterEffect">
                                  <p:stCondLst>
                                    <p:cond delay="2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125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78E8F2-8EC3-4CF1-9D34-0483951B50D6}"/>
              </a:ext>
            </a:extLst>
          </p:cNvPr>
          <p:cNvSpPr>
            <a:spLocks noGrp="1"/>
          </p:cNvSpPr>
          <p:nvPr>
            <p:ph type="title"/>
            <p:custDataLst>
              <p:tags r:id="rId1"/>
            </p:custDataLst>
          </p:nvPr>
        </p:nvSpPr>
        <p:spPr>
          <a:xfrm>
            <a:off x="508000" y="625691"/>
            <a:ext cx="6589697" cy="990600"/>
          </a:xfrm>
        </p:spPr>
        <p:txBody>
          <a:bodyPr>
            <a:normAutofit fontScale="90000"/>
          </a:bodyPr>
          <a:lstStyle/>
          <a:p>
            <a:r>
              <a:rPr lang="fr-CA" sz="4000" dirty="0"/>
              <a:t>Problématique </a:t>
            </a:r>
            <a:br>
              <a:rPr lang="fr-CA" dirty="0"/>
            </a:br>
            <a:r>
              <a:rPr lang="fr-CA" sz="1350" b="1" dirty="0">
                <a:latin typeface="Arial" panose="020B0604020202020204" pitchFamily="34" charset="0"/>
                <a:ea typeface="Calibri" panose="020F0502020204030204" pitchFamily="34" charset="0"/>
                <a:cs typeface="Times New Roman" panose="02020603050405020304" pitchFamily="18" charset="0"/>
              </a:rPr>
              <a:t>Remarque au niveau de la nature de l’information</a:t>
            </a:r>
            <a:br>
              <a:rPr lang="fr-CA" sz="1350" dirty="0">
                <a:latin typeface="Calibri" panose="020F0502020204030204" pitchFamily="34" charset="0"/>
                <a:ea typeface="Calibri" panose="020F0502020204030204" pitchFamily="34" charset="0"/>
                <a:cs typeface="Times New Roman" panose="02020603050405020304" pitchFamily="18" charset="0"/>
              </a:rPr>
            </a:br>
            <a:endParaRPr lang="fr-CA" dirty="0"/>
          </a:p>
        </p:txBody>
      </p:sp>
      <p:sp>
        <p:nvSpPr>
          <p:cNvPr id="3" name="Espace réservé du contenu 2">
            <a:extLst>
              <a:ext uri="{FF2B5EF4-FFF2-40B4-BE49-F238E27FC236}">
                <a16:creationId xmlns:a16="http://schemas.microsoft.com/office/drawing/2014/main" id="{E1814216-A0A2-4E81-9348-6AF5C9A7E132}"/>
              </a:ext>
            </a:extLst>
          </p:cNvPr>
          <p:cNvSpPr>
            <a:spLocks noGrp="1"/>
          </p:cNvSpPr>
          <p:nvPr>
            <p:ph idx="1"/>
            <p:custDataLst>
              <p:tags r:id="rId2"/>
            </p:custDataLst>
          </p:nvPr>
        </p:nvSpPr>
        <p:spPr>
          <a:xfrm>
            <a:off x="508000" y="1782841"/>
            <a:ext cx="6447501" cy="2840031"/>
          </a:xfrm>
        </p:spPr>
        <p:txBody>
          <a:bodyPr>
            <a:normAutofit fontScale="77500" lnSpcReduction="20000"/>
          </a:bodyPr>
          <a:lstStyle/>
          <a:p>
            <a:pPr algn="just">
              <a:lnSpc>
                <a:spcPct val="150000"/>
              </a:lnSpc>
              <a:buFont typeface="Symbol" panose="05050102010706020507" pitchFamily="18" charset="2"/>
              <a:buChar char=""/>
            </a:pPr>
            <a:r>
              <a:rPr lang="fr-CA" sz="2300" dirty="0">
                <a:latin typeface="Arial" panose="020B0604020202020204" pitchFamily="34" charset="0"/>
                <a:ea typeface="Calibri" panose="020F0502020204030204" pitchFamily="34" charset="0"/>
                <a:cs typeface="Times New Roman" panose="02020603050405020304" pitchFamily="18" charset="0"/>
              </a:rPr>
              <a:t>Il y a une distinction à faire au niveau de l’information: </a:t>
            </a:r>
          </a:p>
          <a:p>
            <a:pPr lvl="1" indent="-257175" algn="just">
              <a:lnSpc>
                <a:spcPct val="150000"/>
              </a:lnSpc>
              <a:buFont typeface="Symbol" panose="05050102010706020507" pitchFamily="18" charset="2"/>
              <a:buChar char=""/>
            </a:pPr>
            <a:r>
              <a:rPr lang="fr-CA" sz="1800" dirty="0">
                <a:effectLst/>
                <a:latin typeface="Arial" panose="020B0604020202020204" pitchFamily="34" charset="0"/>
                <a:ea typeface="Calibri" panose="020F0502020204030204" pitchFamily="34" charset="0"/>
                <a:cs typeface="Times New Roman" panose="02020603050405020304" pitchFamily="18" charset="0"/>
              </a:rPr>
              <a:t>l’information banale ou anodine</a:t>
            </a:r>
          </a:p>
          <a:p>
            <a:pPr lvl="1" indent="-257175" algn="just">
              <a:lnSpc>
                <a:spcPct val="150000"/>
              </a:lnSpc>
              <a:buFont typeface="Symbol" panose="05050102010706020507" pitchFamily="18" charset="2"/>
              <a:buChar char=""/>
            </a:pPr>
            <a:r>
              <a:rPr lang="fr-CA" sz="1800" dirty="0">
                <a:effectLst/>
                <a:latin typeface="Arial" panose="020B0604020202020204" pitchFamily="34" charset="0"/>
                <a:ea typeface="Calibri" panose="020F0502020204030204" pitchFamily="34" charset="0"/>
                <a:cs typeface="Times New Roman" panose="02020603050405020304" pitchFamily="18" charset="0"/>
              </a:rPr>
              <a:t>l’information non banale</a:t>
            </a:r>
          </a:p>
          <a:p>
            <a:pPr lvl="1" indent="-257175" algn="just">
              <a:lnSpc>
                <a:spcPct val="150000"/>
              </a:lnSpc>
              <a:buFont typeface="Symbol" panose="05050102010706020507" pitchFamily="18" charset="2"/>
              <a:buChar char=""/>
            </a:pPr>
            <a:r>
              <a:rPr lang="fr-CA" sz="1800" dirty="0">
                <a:latin typeface="Arial" panose="020B0604020202020204" pitchFamily="34" charset="0"/>
                <a:ea typeface="Calibri" panose="020F0502020204030204" pitchFamily="34" charset="0"/>
                <a:cs typeface="Times New Roman" panose="02020603050405020304" pitchFamily="18" charset="0"/>
              </a:rPr>
              <a:t>la possibilité d’</a:t>
            </a:r>
            <a:r>
              <a:rPr lang="fr-CA" sz="1800" dirty="0">
                <a:effectLst/>
                <a:latin typeface="Arial" panose="020B0604020202020204" pitchFamily="34" charset="0"/>
                <a:ea typeface="Calibri" panose="020F0502020204030204" pitchFamily="34" charset="0"/>
                <a:cs typeface="Times New Roman" panose="02020603050405020304" pitchFamily="18" charset="0"/>
              </a:rPr>
              <a:t>un impact important sur le futur du jeune dans sa réalisation des marqueurs du passage vers l’âge adulte</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buFont typeface="Symbol" panose="05050102010706020507" pitchFamily="18" charset="2"/>
              <a:buChar char=""/>
            </a:pPr>
            <a:r>
              <a:rPr lang="fr-CA" sz="2300" dirty="0">
                <a:latin typeface="Arial" panose="020B0604020202020204" pitchFamily="34" charset="0"/>
                <a:ea typeface="Calibri" panose="020F0502020204030204" pitchFamily="34" charset="0"/>
                <a:cs typeface="Times New Roman" panose="02020603050405020304" pitchFamily="18" charset="0"/>
              </a:rPr>
              <a:t>On parle beaucoup de la désinformation qui circule le web et dans les médias sociaux qu’elle soit volontaire ou non</a:t>
            </a:r>
            <a:endParaRPr lang="fr-CA" sz="2300" dirty="0">
              <a:latin typeface="Calibri" panose="020F0502020204030204" pitchFamily="34" charset="0"/>
              <a:ea typeface="Calibri" panose="020F0502020204030204" pitchFamily="34" charset="0"/>
              <a:cs typeface="Times New Roman" panose="02020603050405020304" pitchFamily="18" charset="0"/>
            </a:endParaRPr>
          </a:p>
          <a:p>
            <a:endParaRPr lang="fr-CA" dirty="0"/>
          </a:p>
        </p:txBody>
      </p:sp>
    </p:spTree>
    <p:extLst>
      <p:ext uri="{BB962C8B-B14F-4D97-AF65-F5344CB8AC3E}">
        <p14:creationId xmlns:p14="http://schemas.microsoft.com/office/powerpoint/2010/main" val="294374093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125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125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125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1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15C8E-C398-4405-B1C2-A0EBC4388860}"/>
              </a:ext>
            </a:extLst>
          </p:cNvPr>
          <p:cNvSpPr>
            <a:spLocks noGrp="1"/>
          </p:cNvSpPr>
          <p:nvPr>
            <p:ph type="title"/>
            <p:custDataLst>
              <p:tags r:id="rId1"/>
            </p:custDataLst>
          </p:nvPr>
        </p:nvSpPr>
        <p:spPr/>
        <p:txBody>
          <a:bodyPr/>
          <a:lstStyle/>
          <a:p>
            <a:r>
              <a:rPr lang="fr-CA" dirty="0"/>
              <a:t>Questions de recherche</a:t>
            </a:r>
          </a:p>
        </p:txBody>
      </p:sp>
      <p:sp>
        <p:nvSpPr>
          <p:cNvPr id="3" name="Espace réservé du contenu 2">
            <a:extLst>
              <a:ext uri="{FF2B5EF4-FFF2-40B4-BE49-F238E27FC236}">
                <a16:creationId xmlns:a16="http://schemas.microsoft.com/office/drawing/2014/main" id="{A9A0572C-69C0-4CBC-B1C1-3C342C536909}"/>
              </a:ext>
            </a:extLst>
          </p:cNvPr>
          <p:cNvSpPr>
            <a:spLocks noGrp="1"/>
          </p:cNvSpPr>
          <p:nvPr>
            <p:ph idx="1"/>
            <p:custDataLst>
              <p:tags r:id="rId2"/>
            </p:custDataLst>
          </p:nvPr>
        </p:nvSpPr>
        <p:spPr>
          <a:xfrm>
            <a:off x="609599" y="1774637"/>
            <a:ext cx="6779330" cy="4312127"/>
          </a:xfrm>
        </p:spPr>
        <p:txBody>
          <a:bodyPr>
            <a:normAutofit fontScale="55000" lnSpcReduction="20000"/>
          </a:bodyPr>
          <a:lstStyle/>
          <a:p>
            <a:pPr marL="0" indent="0" algn="just">
              <a:lnSpc>
                <a:spcPct val="120000"/>
              </a:lnSpc>
              <a:spcBef>
                <a:spcPts val="0"/>
              </a:spcBef>
              <a:spcAft>
                <a:spcPts val="1000"/>
              </a:spcAft>
              <a:buNone/>
            </a:pPr>
            <a:r>
              <a:rPr lang="fr-CA" sz="3300" dirty="0">
                <a:latin typeface="Arial" panose="020B0604020202020204" pitchFamily="34" charset="0"/>
                <a:ea typeface="Calibri" panose="020F0502020204030204" pitchFamily="34" charset="0"/>
                <a:cs typeface="Arial" panose="020B0604020202020204" pitchFamily="34" charset="0"/>
              </a:rPr>
              <a:t>En considérant ces nouveaux déterminants, la question qui se pose est donc: </a:t>
            </a:r>
            <a:r>
              <a:rPr lang="fr-CA" sz="3300" b="1" dirty="0">
                <a:latin typeface="Arial" panose="020B0604020202020204" pitchFamily="34" charset="0"/>
                <a:ea typeface="Calibri" panose="020F0502020204030204" pitchFamily="34" charset="0"/>
                <a:cs typeface="Arial" panose="020B0604020202020204" pitchFamily="34" charset="0"/>
              </a:rPr>
              <a:t>quelles sont les dynamiques à l’œuvre dans la socialisation secondaire (construction de son identité sociale, par exemple) de l’individu qui passe de l’adolescence à l’âge adulte dans cette ère numérique</a:t>
            </a:r>
            <a:r>
              <a:rPr lang="fr-CA" sz="3300" dirty="0">
                <a:latin typeface="Arial" panose="020B0604020202020204" pitchFamily="34" charset="0"/>
                <a:ea typeface="Calibri" panose="020F0502020204030204" pitchFamily="34" charset="0"/>
                <a:cs typeface="Arial" panose="020B0604020202020204" pitchFamily="34" charset="0"/>
              </a:rPr>
              <a:t>. Nous déclinons cette question en plusieurs sous-questions :</a:t>
            </a:r>
          </a:p>
          <a:p>
            <a:pPr algn="just">
              <a:lnSpc>
                <a:spcPct val="120000"/>
              </a:lnSpc>
              <a:spcBef>
                <a:spcPts val="0"/>
              </a:spcBef>
              <a:spcAft>
                <a:spcPts val="1000"/>
              </a:spcAft>
              <a:buFont typeface="+mj-lt"/>
              <a:buAutoNum type="arabicPeriod"/>
            </a:pPr>
            <a:r>
              <a:rPr lang="fr-FR" sz="3300" dirty="0">
                <a:latin typeface="Arial" panose="020B0604020202020204" pitchFamily="34" charset="0"/>
                <a:ea typeface="Calibri" panose="020F0502020204030204" pitchFamily="34" charset="0"/>
                <a:cs typeface="Arial" panose="020B0604020202020204" pitchFamily="34" charset="0"/>
              </a:rPr>
              <a:t>Quels sont les (nouveaux) marqueurs (sociaux et objectifs et/ou subjectifs et individualistes) du passage à l’âge adulte au Québec et b) de quels types sont-ils au niveau de leur séquence chronologique ? (Diachronique vs synchronique)</a:t>
            </a:r>
          </a:p>
          <a:p>
            <a:pPr marL="0" indent="0">
              <a:lnSpc>
                <a:spcPct val="120000"/>
              </a:lnSpc>
              <a:spcBef>
                <a:spcPts val="0"/>
              </a:spcBef>
              <a:buNone/>
            </a:pPr>
            <a:r>
              <a:rPr lang="fr-FR" sz="3300" dirty="0">
                <a:latin typeface="Arial" panose="020B0604020202020204" pitchFamily="34" charset="0"/>
                <a:ea typeface="Calibri" panose="020F0502020204030204" pitchFamily="34" charset="0"/>
                <a:cs typeface="Arial" panose="020B0604020202020204" pitchFamily="34" charset="0"/>
              </a:rPr>
              <a:t>Note: Séquentialité différée ou non</a:t>
            </a:r>
            <a:endParaRPr lang="fr-CA" sz="3300" dirty="0">
              <a:latin typeface="Arial" panose="020B0604020202020204" pitchFamily="34" charset="0"/>
              <a:ea typeface="Calibri" panose="020F0502020204030204" pitchFamily="34" charset="0"/>
              <a:cs typeface="Arial" panose="020B0604020202020204" pitchFamily="34" charset="0"/>
            </a:endParaRPr>
          </a:p>
          <a:p>
            <a:endParaRPr lang="fr-CA" dirty="0"/>
          </a:p>
        </p:txBody>
      </p:sp>
    </p:spTree>
    <p:extLst>
      <p:ext uri="{BB962C8B-B14F-4D97-AF65-F5344CB8AC3E}">
        <p14:creationId xmlns:p14="http://schemas.microsoft.com/office/powerpoint/2010/main" val="82548853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childTnLst>
                          </p:cTn>
                        </p:par>
                        <p:par>
                          <p:cTn id="8" fill="hold">
                            <p:stCondLst>
                              <p:cond delay="125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1250"/>
                                        <p:tgtEl>
                                          <p:spTgt spid="3">
                                            <p:txEl>
                                              <p:pRg st="1" end="1"/>
                                            </p:txEl>
                                          </p:spTgt>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1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15C8E-C398-4405-B1C2-A0EBC4388860}"/>
              </a:ext>
            </a:extLst>
          </p:cNvPr>
          <p:cNvSpPr>
            <a:spLocks noGrp="1"/>
          </p:cNvSpPr>
          <p:nvPr>
            <p:ph type="title"/>
            <p:custDataLst>
              <p:tags r:id="rId1"/>
            </p:custDataLst>
          </p:nvPr>
        </p:nvSpPr>
        <p:spPr>
          <a:xfrm>
            <a:off x="609599" y="609600"/>
            <a:ext cx="6519170" cy="1320800"/>
          </a:xfrm>
        </p:spPr>
        <p:txBody>
          <a:bodyPr/>
          <a:lstStyle/>
          <a:p>
            <a:r>
              <a:rPr lang="fr-CA" dirty="0"/>
              <a:t>Questions de recherche (Suite)</a:t>
            </a:r>
          </a:p>
        </p:txBody>
      </p:sp>
      <p:sp>
        <p:nvSpPr>
          <p:cNvPr id="3" name="Espace réservé du contenu 2">
            <a:extLst>
              <a:ext uri="{FF2B5EF4-FFF2-40B4-BE49-F238E27FC236}">
                <a16:creationId xmlns:a16="http://schemas.microsoft.com/office/drawing/2014/main" id="{A9A0572C-69C0-4CBC-B1C1-3C342C536909}"/>
              </a:ext>
            </a:extLst>
          </p:cNvPr>
          <p:cNvSpPr>
            <a:spLocks noGrp="1"/>
          </p:cNvSpPr>
          <p:nvPr>
            <p:ph idx="1"/>
            <p:custDataLst>
              <p:tags r:id="rId2"/>
            </p:custDataLst>
          </p:nvPr>
        </p:nvSpPr>
        <p:spPr>
          <a:xfrm>
            <a:off x="607789" y="1340527"/>
            <a:ext cx="6347713" cy="5637321"/>
          </a:xfrm>
        </p:spPr>
        <p:txBody>
          <a:bodyPr>
            <a:normAutofit fontScale="32500" lnSpcReduction="20000"/>
          </a:bodyPr>
          <a:lstStyle/>
          <a:p>
            <a:pPr marL="442913" indent="-442913" algn="just">
              <a:lnSpc>
                <a:spcPct val="120000"/>
              </a:lnSpc>
              <a:spcBef>
                <a:spcPts val="0"/>
              </a:spcBef>
              <a:buFont typeface="+mj-lt"/>
              <a:buAutoNum type="arabicPeriod" startAt="2"/>
            </a:pPr>
            <a:r>
              <a:rPr lang="fr-FR" sz="5600" dirty="0">
                <a:latin typeface="Arial" panose="020B0604020202020204" pitchFamily="34" charset="0"/>
                <a:ea typeface="Calibri" panose="020F0502020204030204" pitchFamily="34" charset="0"/>
                <a:cs typeface="Arial" panose="020B0604020202020204" pitchFamily="34" charset="0"/>
              </a:rPr>
              <a:t>Quelle est la place des réseaux sociaux virtuels par rapport aux réseaux sociaux physiques dans la socialisation secondaire d’une personne qui passe de l’adolescence à l’âge adulte au Québec ?</a:t>
            </a:r>
            <a:endParaRPr lang="fr-CA" sz="5600" dirty="0">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buFont typeface="+mj-lt"/>
              <a:buAutoNum type="alphaLcPeriod"/>
            </a:pPr>
            <a:r>
              <a:rPr lang="fr-FR" sz="5600" dirty="0">
                <a:latin typeface="Arial" panose="020B0604020202020204" pitchFamily="34" charset="0"/>
                <a:ea typeface="Calibri" panose="020F0502020204030204" pitchFamily="34" charset="0"/>
                <a:cs typeface="Arial" panose="020B0604020202020204" pitchFamily="34" charset="0"/>
              </a:rPr>
              <a:t>De quelle manière les jeunes font recours aux médias sociaux virtuels dans leur prise de décision importante en ce qui a trait au passage à l’âge adulte (quitter la maison familiale, mariage, métier, achat de propriété…) ?</a:t>
            </a:r>
            <a:endParaRPr lang="fr-CA" sz="5600" dirty="0">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buFont typeface="+mj-lt"/>
              <a:buAutoNum type="alphaLcPeriod"/>
            </a:pPr>
            <a:r>
              <a:rPr lang="fr-FR" sz="5600" dirty="0">
                <a:latin typeface="Arial" panose="020B0604020202020204" pitchFamily="34" charset="0"/>
                <a:ea typeface="Calibri" panose="020F0502020204030204" pitchFamily="34" charset="0"/>
                <a:cs typeface="Arial" panose="020B0604020202020204" pitchFamily="34" charset="0"/>
              </a:rPr>
              <a:t>Quelles sont les approches utilisées pour valider les informations des médias sociaux ?</a:t>
            </a:r>
            <a:endParaRPr lang="fr-CA" sz="56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8858199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250"/>
                                        <p:tgtEl>
                                          <p:spTgt spid="3">
                                            <p:txEl>
                                              <p:pRg st="0" end="0"/>
                                            </p:txEl>
                                          </p:spTgt>
                                        </p:tgtEl>
                                      </p:cBhvr>
                                    </p:animEffect>
                                  </p:childTnLst>
                                </p:cTn>
                              </p:par>
                            </p:childTnLst>
                          </p:cTn>
                        </p:par>
                        <p:par>
                          <p:cTn id="8" fill="hold">
                            <p:stCondLst>
                              <p:cond delay="125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1250"/>
                                        <p:tgtEl>
                                          <p:spTgt spid="3">
                                            <p:txEl>
                                              <p:pRg st="1" end="1"/>
                                            </p:txEl>
                                          </p:spTgt>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1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2"/>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1"/>
</p:tagLst>
</file>

<file path=ppt/tags/tag29.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1"/>
</p:tagLst>
</file>

<file path=ppt/tags/tag31.xml><?xml version="1.0" encoding="utf-8"?>
<p:tagLst xmlns:a="http://schemas.openxmlformats.org/drawingml/2006/main" xmlns:r="http://schemas.openxmlformats.org/officeDocument/2006/relationships" xmlns:p="http://schemas.openxmlformats.org/presentationml/2006/main">
  <p:tag name="NUM" val="2"/>
</p:tagLst>
</file>

<file path=ppt/tags/tag32.xml><?xml version="1.0" encoding="utf-8"?>
<p:tagLst xmlns:a="http://schemas.openxmlformats.org/drawingml/2006/main" xmlns:r="http://schemas.openxmlformats.org/officeDocument/2006/relationships" xmlns:p="http://schemas.openxmlformats.org/presentationml/2006/main">
  <p:tag name="NUM" val="1"/>
</p:tagLst>
</file>

<file path=ppt/tags/tag33.xml><?xml version="1.0" encoding="utf-8"?>
<p:tagLst xmlns:a="http://schemas.openxmlformats.org/drawingml/2006/main" xmlns:r="http://schemas.openxmlformats.org/officeDocument/2006/relationships" xmlns:p="http://schemas.openxmlformats.org/presentationml/2006/main">
  <p:tag name="NUM" val="2"/>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1"/>
</p:tagLst>
</file>

<file path=ppt/tags/tag38.xml><?xml version="1.0" encoding="utf-8"?>
<p:tagLst xmlns:a="http://schemas.openxmlformats.org/drawingml/2006/main" xmlns:r="http://schemas.openxmlformats.org/officeDocument/2006/relationships" xmlns:p="http://schemas.openxmlformats.org/presentationml/2006/main">
  <p:tag name="NUM" val="2"/>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40.xml><?xml version="1.0" encoding="utf-8"?>
<p:tagLst xmlns:a="http://schemas.openxmlformats.org/drawingml/2006/main" xmlns:r="http://schemas.openxmlformats.org/officeDocument/2006/relationships" xmlns:p="http://schemas.openxmlformats.org/presentationml/2006/main">
  <p:tag name="NUM" val="2"/>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1"/>
</p:tagLst>
</file>

<file path=ppt/tags/tag44.xml><?xml version="1.0" encoding="utf-8"?>
<p:tagLst xmlns:a="http://schemas.openxmlformats.org/drawingml/2006/main" xmlns:r="http://schemas.openxmlformats.org/officeDocument/2006/relationships" xmlns:p="http://schemas.openxmlformats.org/presentationml/2006/main">
  <p:tag name="NUM" val="2"/>
</p:tagLst>
</file>

<file path=ppt/tags/tag45.xml><?xml version="1.0" encoding="utf-8"?>
<p:tagLst xmlns:a="http://schemas.openxmlformats.org/drawingml/2006/main" xmlns:r="http://schemas.openxmlformats.org/officeDocument/2006/relationships" xmlns:p="http://schemas.openxmlformats.org/presentationml/2006/main">
  <p:tag name="NUM" val="1"/>
</p:tagLst>
</file>

<file path=ppt/tags/tag46.xml><?xml version="1.0" encoding="utf-8"?>
<p:tagLst xmlns:a="http://schemas.openxmlformats.org/drawingml/2006/main" xmlns:r="http://schemas.openxmlformats.org/officeDocument/2006/relationships" xmlns:p="http://schemas.openxmlformats.org/presentationml/2006/main">
  <p:tag name="NUM" val="2"/>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50.xml><?xml version="1.0" encoding="utf-8"?>
<p:tagLst xmlns:a="http://schemas.openxmlformats.org/drawingml/2006/main" xmlns:r="http://schemas.openxmlformats.org/officeDocument/2006/relationships" xmlns:p="http://schemas.openxmlformats.org/presentationml/2006/main">
  <p:tag name="NUM" val="2"/>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3259</TotalTime>
  <Words>1580</Words>
  <Application>Microsoft Office PowerPoint</Application>
  <PresentationFormat>Affichage à l'écran (4:3)</PresentationFormat>
  <Paragraphs>181</Paragraphs>
  <Slides>27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Arial</vt:lpstr>
      <vt:lpstr>Calibri</vt:lpstr>
      <vt:lpstr>Symbol</vt:lpstr>
      <vt:lpstr>Trebuchet MS</vt:lpstr>
      <vt:lpstr>Wingdings 3</vt:lpstr>
      <vt:lpstr>Facette</vt:lpstr>
      <vt:lpstr>Les réseaux sociaux  et la transition à l’âge adulte  au Québec</vt:lpstr>
      <vt:lpstr>Tables des matières</vt:lpstr>
      <vt:lpstr>Introduction</vt:lpstr>
      <vt:lpstr>Contexte</vt:lpstr>
      <vt:lpstr>Problématique </vt:lpstr>
      <vt:lpstr>Problématique </vt:lpstr>
      <vt:lpstr>Problématique  Remarque au niveau de la nature de l’information </vt:lpstr>
      <vt:lpstr>Questions de recherche</vt:lpstr>
      <vt:lpstr>Questions de recherche (Suite)</vt:lpstr>
      <vt:lpstr>Questions de recherche (Suite)</vt:lpstr>
      <vt:lpstr>Revue de littérature</vt:lpstr>
      <vt:lpstr>Revue de littérature (Suite)</vt:lpstr>
      <vt:lpstr>Revue de littérature (Suite)</vt:lpstr>
      <vt:lpstr>Hypothèses de recherche et cadre conceptuel </vt:lpstr>
      <vt:lpstr>Hypothèses de recherche</vt:lpstr>
      <vt:lpstr>Hypothèses de recherche (Suite)</vt:lpstr>
      <vt:lpstr>Cadre conceptuel</vt:lpstr>
      <vt:lpstr>Méthodologie</vt:lpstr>
      <vt:lpstr>Populations</vt:lpstr>
      <vt:lpstr>Données</vt:lpstr>
      <vt:lpstr>Variables</vt:lpstr>
      <vt:lpstr>Variables (Suite)</vt:lpstr>
      <vt:lpstr>Analyses principales</vt:lpstr>
      <vt:lpstr>Analyses principales (Suite)</vt:lpstr>
      <vt:lpstr>Résultats attendus</vt:lpstr>
      <vt:lpstr>Résultats attendus (Suite)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réseaux sociaux et La transition à l’âge adulte au Québec</dc:title>
  <dc:creator>Louis De Coster</dc:creator>
  <cp:lastModifiedBy>Louis</cp:lastModifiedBy>
  <cp:revision>174</cp:revision>
  <dcterms:created xsi:type="dcterms:W3CDTF">2021-10-17T19:30:10Z</dcterms:created>
  <dcterms:modified xsi:type="dcterms:W3CDTF">2023-03-23T17:25:42Z</dcterms:modified>
</cp:coreProperties>
</file>