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4" r:id="rId1"/>
  </p:sldMasterIdLst>
  <p:notesMasterIdLst>
    <p:notesMasterId r:id="rId59"/>
  </p:notesMasterIdLst>
  <p:handoutMasterIdLst>
    <p:handoutMasterId r:id="rId60"/>
  </p:handoutMasterIdLst>
  <p:sldIdLst>
    <p:sldId id="256" r:id="rId2"/>
    <p:sldId id="514" r:id="rId3"/>
    <p:sldId id="523" r:id="rId4"/>
    <p:sldId id="474" r:id="rId5"/>
    <p:sldId id="475" r:id="rId6"/>
    <p:sldId id="515" r:id="rId7"/>
    <p:sldId id="555" r:id="rId8"/>
    <p:sldId id="476" r:id="rId9"/>
    <p:sldId id="508" r:id="rId10"/>
    <p:sldId id="519" r:id="rId11"/>
    <p:sldId id="507" r:id="rId12"/>
    <p:sldId id="509" r:id="rId13"/>
    <p:sldId id="510" r:id="rId14"/>
    <p:sldId id="511" r:id="rId15"/>
    <p:sldId id="512" r:id="rId16"/>
    <p:sldId id="535" r:id="rId17"/>
    <p:sldId id="513" r:id="rId18"/>
    <p:sldId id="484" r:id="rId19"/>
    <p:sldId id="485" r:id="rId20"/>
    <p:sldId id="486" r:id="rId21"/>
    <p:sldId id="487" r:id="rId22"/>
    <p:sldId id="488" r:id="rId23"/>
    <p:sldId id="489" r:id="rId24"/>
    <p:sldId id="490" r:id="rId25"/>
    <p:sldId id="491" r:id="rId26"/>
    <p:sldId id="516" r:id="rId27"/>
    <p:sldId id="524" r:id="rId28"/>
    <p:sldId id="525" r:id="rId29"/>
    <p:sldId id="492" r:id="rId30"/>
    <p:sldId id="529" r:id="rId31"/>
    <p:sldId id="557" r:id="rId32"/>
    <p:sldId id="496" r:id="rId33"/>
    <p:sldId id="497" r:id="rId34"/>
    <p:sldId id="498" r:id="rId35"/>
    <p:sldId id="499" r:id="rId36"/>
    <p:sldId id="500" r:id="rId37"/>
    <p:sldId id="518" r:id="rId38"/>
    <p:sldId id="502" r:id="rId39"/>
    <p:sldId id="501" r:id="rId40"/>
    <p:sldId id="503" r:id="rId41"/>
    <p:sldId id="504" r:id="rId42"/>
    <p:sldId id="505" r:id="rId43"/>
    <p:sldId id="530" r:id="rId44"/>
    <p:sldId id="531" r:id="rId45"/>
    <p:sldId id="532" r:id="rId46"/>
    <p:sldId id="533" r:id="rId47"/>
    <p:sldId id="534" r:id="rId48"/>
    <p:sldId id="544" r:id="rId49"/>
    <p:sldId id="546" r:id="rId50"/>
    <p:sldId id="548" r:id="rId51"/>
    <p:sldId id="547" r:id="rId52"/>
    <p:sldId id="549" r:id="rId53"/>
    <p:sldId id="550" r:id="rId54"/>
    <p:sldId id="551" r:id="rId55"/>
    <p:sldId id="552" r:id="rId56"/>
    <p:sldId id="554" r:id="rId57"/>
    <p:sldId id="558"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3A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94291" autoAdjust="0"/>
  </p:normalViewPr>
  <p:slideViewPr>
    <p:cSldViewPr>
      <p:cViewPr varScale="1">
        <p:scale>
          <a:sx n="65" d="100"/>
          <a:sy n="65" d="100"/>
        </p:scale>
        <p:origin x="1566" y="60"/>
      </p:cViewPr>
      <p:guideLst>
        <p:guide orient="horz" pos="2160"/>
        <p:guide pos="288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6341A123-C94E-455D-BE2B-BCD7ACF462CE}" type="datetimeFigureOut">
              <a:rPr lang="en-US"/>
              <a:pPr>
                <a:defRPr/>
              </a:pPr>
              <a:t>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C0DD908-2215-4274-A862-C14E458D02B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F947A74-43E8-4C63-A87E-704A0E295CB7}" type="datetimeFigureOut">
              <a:rPr lang="en-US"/>
              <a:pPr>
                <a:defRPr/>
              </a:pPr>
              <a:t>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AF4D1FBF-534C-4152-9BD2-18D2EF580E5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C39B26-85E3-4D61-94B4-B25116D08E98}"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10"/>
          </p:nvPr>
        </p:nvSpPr>
        <p:spPr/>
        <p:txBody>
          <a:bodyPr/>
          <a:lstStyle/>
          <a:p>
            <a:fld id="{80A44067-D8EB-49AE-BA07-484FA1B57DEF}" type="slidenum">
              <a:rPr lang="en-US" smtClean="0"/>
              <a:t>42</a:t>
            </a:fld>
            <a:endParaRPr lang="en-US"/>
          </a:p>
        </p:txBody>
      </p:sp>
    </p:spTree>
    <p:extLst>
      <p:ext uri="{BB962C8B-B14F-4D97-AF65-F5344CB8AC3E}">
        <p14:creationId xmlns:p14="http://schemas.microsoft.com/office/powerpoint/2010/main" val="215647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414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C7DBF8-03CE-40AC-BC87-2C9764E75AB6}" type="slidenum">
              <a:rPr lang="en-US" altLang="en-US">
                <a:latin typeface="Calibri" panose="020F0502020204030204" pitchFamily="34" charset="0"/>
              </a:rPr>
              <a:pPr eaLnBrk="1" hangingPunct="1"/>
              <a:t>48</a:t>
            </a:fld>
            <a:endParaRPr lang="en-US" altLang="en-US">
              <a:latin typeface="Calibri" panose="020F0502020204030204" pitchFamily="34" charset="0"/>
            </a:endParaRPr>
          </a:p>
        </p:txBody>
      </p:sp>
    </p:spTree>
    <p:extLst>
      <p:ext uri="{BB962C8B-B14F-4D97-AF65-F5344CB8AC3E}">
        <p14:creationId xmlns:p14="http://schemas.microsoft.com/office/powerpoint/2010/main" val="2298065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49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857232"/>
            <a:ext cx="6400800" cy="1214446"/>
          </a:xfrm>
        </p:spPr>
        <p:txBody>
          <a:bodyPr anchor="ct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2E25C-DDCB-4C0E-B6A5-248AE166AD5B}" type="datetime5">
              <a:rPr lang="en-US" smtClean="0"/>
              <a:t>3-Feb-23</a:t>
            </a:fld>
            <a:endParaRPr lang="en-US"/>
          </a:p>
        </p:txBody>
      </p:sp>
      <p:sp>
        <p:nvSpPr>
          <p:cNvPr id="5" name="Footer Placeholder 4"/>
          <p:cNvSpPr>
            <a:spLocks noGrp="1"/>
          </p:cNvSpPr>
          <p:nvPr>
            <p:ph type="ftr" sz="quarter" idx="11"/>
          </p:nvPr>
        </p:nvSpPr>
        <p:spPr/>
        <p:txBody>
          <a:bodyPr/>
          <a:lstStyle/>
          <a:p>
            <a:r>
              <a:rPr lang="en-US" dirty="0"/>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390618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357166"/>
            <a:ext cx="5486400" cy="437040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BB8C7-C87A-4E60-9FC4-3505662A3C6F}" type="datetime5">
              <a:rPr lang="en-US" smtClean="0"/>
              <a:t>3-Feb-23</a:t>
            </a:fld>
            <a:endParaRPr lang="en-US"/>
          </a:p>
        </p:txBody>
      </p:sp>
      <p:sp>
        <p:nvSpPr>
          <p:cNvPr id="6" name="Footer Placeholder 5"/>
          <p:cNvSpPr>
            <a:spLocks noGrp="1"/>
          </p:cNvSpPr>
          <p:nvPr>
            <p:ph type="ftr" sz="quarter" idx="11"/>
          </p:nvPr>
        </p:nvSpPr>
        <p:spPr/>
        <p:txBody>
          <a:bodyPr/>
          <a:lstStyle/>
          <a:p>
            <a:r>
              <a:rPr lang="en-US"/>
              <a:t>Created by: Dr. Abdelkareem Alashqar</a:t>
            </a:r>
          </a:p>
        </p:txBody>
      </p:sp>
      <p:sp>
        <p:nvSpPr>
          <p:cNvPr id="7" name="Slide Number Placeholder 6"/>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264330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50628D-AD26-49AF-B65D-E87FB833BBAE}"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3543429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11506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12A03-2277-4E1A-A3BD-449D813DE879}"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248392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lvl2pPr>
              <a:buFont typeface="Wingdings"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9"/>
          <p:cNvSpPr>
            <a:spLocks noGrp="1"/>
          </p:cNvSpPr>
          <p:nvPr>
            <p:ph type="dt" sz="half" idx="10"/>
          </p:nvPr>
        </p:nvSpPr>
        <p:spPr/>
        <p:txBody>
          <a:bodyPr/>
          <a:lstStyle>
            <a:lvl1pPr>
              <a:defRPr/>
            </a:lvl1pPr>
          </a:lstStyle>
          <a:p>
            <a:pPr>
              <a:defRPr/>
            </a:pPr>
            <a:fld id="{DD86CA19-D37F-498A-9066-50A2EE3D946F}" type="datetime5">
              <a:rPr lang="en-US" smtClean="0"/>
              <a:t>3-Feb-23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Created by: Dr. Abdelkareem Alashqar</a:t>
            </a:r>
          </a:p>
        </p:txBody>
      </p:sp>
      <p:sp>
        <p:nvSpPr>
          <p:cNvPr id="6" name="Slide Number Placeholder 17"/>
          <p:cNvSpPr>
            <a:spLocks noGrp="1"/>
          </p:cNvSpPr>
          <p:nvPr>
            <p:ph type="sldNum" sz="quarter" idx="12"/>
          </p:nvPr>
        </p:nvSpPr>
        <p:spPr/>
        <p:txBody>
          <a:bodyPr/>
          <a:lstStyle>
            <a:lvl1pPr>
              <a:defRPr/>
            </a:lvl1pPr>
          </a:lstStyle>
          <a:p>
            <a:fld id="{483CA1BC-D84C-4F2F-8D89-21484C4DD4F4}" type="slidenum">
              <a:rPr lang="en-US" altLang="en-US"/>
              <a:pPr/>
              <a:t>‹#›</a:t>
            </a:fld>
            <a:endParaRPr lang="en-US" altLang="en-US"/>
          </a:p>
        </p:txBody>
      </p:sp>
    </p:spTree>
    <p:extLst>
      <p:ext uri="{BB962C8B-B14F-4D97-AF65-F5344CB8AC3E}">
        <p14:creationId xmlns:p14="http://schemas.microsoft.com/office/powerpoint/2010/main" val="1988278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163622"/>
            <a:ext cx="8229600" cy="5194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12C5B9-B073-49F2-998A-F06E7F15C84E}"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1760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496"/>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857232"/>
            <a:ext cx="6400800" cy="1214446"/>
          </a:xfrm>
        </p:spPr>
        <p:txBody>
          <a:bodyPr anchor="ctr"/>
          <a:lstStyle>
            <a:lvl1pPr marL="0" indent="0" algn="ctr">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352EAA-3364-4911-986A-6D434447F4AA}" type="datetime5">
              <a:rPr lang="en-US" smtClean="0"/>
              <a:t>3-Feb-23</a:t>
            </a:fld>
            <a:endParaRPr lang="en-US"/>
          </a:p>
        </p:txBody>
      </p:sp>
      <p:sp>
        <p:nvSpPr>
          <p:cNvPr id="5" name="Footer Placeholder 4"/>
          <p:cNvSpPr>
            <a:spLocks noGrp="1"/>
          </p:cNvSpPr>
          <p:nvPr>
            <p:ph type="ftr" sz="quarter" idx="11"/>
          </p:nvPr>
        </p:nvSpPr>
        <p:spPr/>
        <p:txBody>
          <a:bodyPr/>
          <a:lstStyle/>
          <a:p>
            <a:r>
              <a:rPr lang="en-US" dirty="0"/>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a:t>
            </a:fld>
            <a:endParaRPr lang="en-US"/>
          </a:p>
        </p:txBody>
      </p:sp>
      <p:sp>
        <p:nvSpPr>
          <p:cNvPr id="18" name="Text Placeholder 17"/>
          <p:cNvSpPr>
            <a:spLocks noGrp="1"/>
          </p:cNvSpPr>
          <p:nvPr>
            <p:ph type="body" sz="quarter" idx="13" hasCustomPrompt="1"/>
          </p:nvPr>
        </p:nvSpPr>
        <p:spPr>
          <a:xfrm>
            <a:off x="984250" y="4960938"/>
            <a:ext cx="7175500" cy="814386"/>
          </a:xfrm>
        </p:spPr>
        <p:txBody>
          <a:bodyPr anchor="ctr">
            <a:normAutofit/>
          </a:bodyPr>
          <a:lstStyle>
            <a:lvl1pPr marL="0" indent="0" algn="ctr">
              <a:buNone/>
              <a:defRPr sz="1800">
                <a:solidFill>
                  <a:srgbClr val="7030A0"/>
                </a:solidFill>
              </a:defRPr>
            </a:lvl1pPr>
            <a:lvl2pPr marL="457200" indent="0">
              <a:buNone/>
              <a:defRPr/>
            </a:lvl2pPr>
          </a:lstStyle>
          <a:p>
            <a:pPr lvl="0"/>
            <a:r>
              <a:rPr lang="en-US" dirty="0"/>
              <a:t>Click to edit Master subtitle style </a:t>
            </a:r>
          </a:p>
        </p:txBody>
      </p:sp>
    </p:spTree>
    <p:extLst>
      <p:ext uri="{BB962C8B-B14F-4D97-AF65-F5344CB8AC3E}">
        <p14:creationId xmlns:p14="http://schemas.microsoft.com/office/powerpoint/2010/main" val="403241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45098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C31B0D-0881-4BD7-B816-A6613BA178CE}"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484426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87414"/>
            <a:ext cx="4038600" cy="5170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87414"/>
            <a:ext cx="4038600" cy="517054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7F823-CCF5-46A0-9DFB-04C548148DCE}" type="datetime5">
              <a:rPr lang="en-US" smtClean="0"/>
              <a:t>3-Feb-23</a:t>
            </a:fld>
            <a:endParaRPr lang="en-US"/>
          </a:p>
        </p:txBody>
      </p:sp>
      <p:sp>
        <p:nvSpPr>
          <p:cNvPr id="6" name="Footer Placeholder 5"/>
          <p:cNvSpPr>
            <a:spLocks noGrp="1"/>
          </p:cNvSpPr>
          <p:nvPr>
            <p:ph type="ftr" sz="quarter" idx="11"/>
          </p:nvPr>
        </p:nvSpPr>
        <p:spPr/>
        <p:txBody>
          <a:bodyPr/>
          <a:lstStyle/>
          <a:p>
            <a:r>
              <a:rPr lang="en-US"/>
              <a:t>Created by: Dr. Abdelkareem Alashqar</a:t>
            </a:r>
          </a:p>
        </p:txBody>
      </p:sp>
      <p:sp>
        <p:nvSpPr>
          <p:cNvPr id="7" name="Slide Number Placeholder 6"/>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25313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0966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49422"/>
            <a:ext cx="4040188" cy="45085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20966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49422"/>
            <a:ext cx="4041775" cy="45085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9A656E-AE14-4216-BC93-9CE70D5583CF}" type="datetime5">
              <a:rPr lang="en-US" smtClean="0"/>
              <a:t>3-Feb-23</a:t>
            </a:fld>
            <a:endParaRPr lang="en-US"/>
          </a:p>
        </p:txBody>
      </p:sp>
      <p:sp>
        <p:nvSpPr>
          <p:cNvPr id="8" name="Footer Placeholder 7"/>
          <p:cNvSpPr>
            <a:spLocks noGrp="1"/>
          </p:cNvSpPr>
          <p:nvPr>
            <p:ph type="ftr" sz="quarter" idx="11"/>
          </p:nvPr>
        </p:nvSpPr>
        <p:spPr/>
        <p:txBody>
          <a:bodyPr/>
          <a:lstStyle/>
          <a:p>
            <a:r>
              <a:rPr lang="en-US"/>
              <a:t>Created by: Dr. Abdelkareem Alashqar</a:t>
            </a:r>
          </a:p>
        </p:txBody>
      </p:sp>
      <p:sp>
        <p:nvSpPr>
          <p:cNvPr id="9" name="Slide Number Placeholder 8"/>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242115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1B41AF-E62D-43CF-802A-22891CED9D43}" type="datetime5">
              <a:rPr lang="en-US" smtClean="0"/>
              <a:t>3-Feb-23</a:t>
            </a:fld>
            <a:endParaRPr lang="en-US"/>
          </a:p>
        </p:txBody>
      </p:sp>
      <p:sp>
        <p:nvSpPr>
          <p:cNvPr id="4" name="Footer Placeholder 3"/>
          <p:cNvSpPr>
            <a:spLocks noGrp="1"/>
          </p:cNvSpPr>
          <p:nvPr>
            <p:ph type="ftr" sz="quarter" idx="11"/>
          </p:nvPr>
        </p:nvSpPr>
        <p:spPr/>
        <p:txBody>
          <a:bodyPr/>
          <a:lstStyle/>
          <a:p>
            <a:r>
              <a:rPr lang="en-US"/>
              <a:t>Created by: Dr. Abdelkareem Alashqar</a:t>
            </a:r>
          </a:p>
        </p:txBody>
      </p:sp>
      <p:sp>
        <p:nvSpPr>
          <p:cNvPr id="5" name="Slide Number Placeholder 4"/>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326052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B49F6-0461-45A0-99EE-CF225070B4A0}" type="datetime5">
              <a:rPr lang="en-US" smtClean="0"/>
              <a:t>3-Feb-23</a:t>
            </a:fld>
            <a:endParaRPr lang="en-US"/>
          </a:p>
        </p:txBody>
      </p:sp>
      <p:sp>
        <p:nvSpPr>
          <p:cNvPr id="3" name="Footer Placeholder 2"/>
          <p:cNvSpPr>
            <a:spLocks noGrp="1"/>
          </p:cNvSpPr>
          <p:nvPr>
            <p:ph type="ftr" sz="quarter" idx="11"/>
          </p:nvPr>
        </p:nvSpPr>
        <p:spPr/>
        <p:txBody>
          <a:bodyPr/>
          <a:lstStyle/>
          <a:p>
            <a:r>
              <a:rPr lang="en-US"/>
              <a:t>Created by: Dr. Abdelkareem Alashqar</a:t>
            </a:r>
          </a:p>
        </p:txBody>
      </p:sp>
      <p:sp>
        <p:nvSpPr>
          <p:cNvPr id="4" name="Slide Number Placeholder 3"/>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223514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1900222" cy="1370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428860" y="273050"/>
            <a:ext cx="6257940" cy="60134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714488"/>
            <a:ext cx="1900222" cy="45720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D02208-9681-43E7-8FEE-0B0ADECBB612}" type="datetime5">
              <a:rPr lang="en-US" smtClean="0"/>
              <a:t>3-Feb-23</a:t>
            </a:fld>
            <a:endParaRPr lang="en-US"/>
          </a:p>
        </p:txBody>
      </p:sp>
      <p:sp>
        <p:nvSpPr>
          <p:cNvPr id="6" name="Footer Placeholder 5"/>
          <p:cNvSpPr>
            <a:spLocks noGrp="1"/>
          </p:cNvSpPr>
          <p:nvPr>
            <p:ph type="ftr" sz="quarter" idx="11"/>
          </p:nvPr>
        </p:nvSpPr>
        <p:spPr/>
        <p:txBody>
          <a:bodyPr/>
          <a:lstStyle/>
          <a:p>
            <a:r>
              <a:rPr lang="en-US"/>
              <a:t>Created by: Dr. Abdelkareem Alashqar</a:t>
            </a:r>
          </a:p>
        </p:txBody>
      </p:sp>
      <p:sp>
        <p:nvSpPr>
          <p:cNvPr id="7" name="Slide Number Placeholder 6"/>
          <p:cNvSpPr>
            <a:spLocks noGrp="1"/>
          </p:cNvSpPr>
          <p:nvPr>
            <p:ph type="sldNum" sz="quarter" idx="12"/>
          </p:nvPr>
        </p:nvSpPr>
        <p:spPr/>
        <p:txBody>
          <a:bodyPr/>
          <a:lstStyle/>
          <a:p>
            <a:fld id="{40763A2C-7DD2-48FE-BD62-3013F0F43D36}" type="slidenum">
              <a:rPr lang="en-US" smtClean="0"/>
              <a:pPr/>
              <a:t>‹#›</a:t>
            </a:fld>
            <a:endParaRPr lang="en-US"/>
          </a:p>
        </p:txBody>
      </p:sp>
    </p:spTree>
    <p:extLst>
      <p:ext uri="{BB962C8B-B14F-4D97-AF65-F5344CB8AC3E}">
        <p14:creationId xmlns:p14="http://schemas.microsoft.com/office/powerpoint/2010/main" val="407684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85738"/>
            <a:ext cx="8229600" cy="939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163622"/>
            <a:ext cx="8229600" cy="51943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419850"/>
            <a:ext cx="2133600" cy="365125"/>
          </a:xfrm>
          <a:prstGeom prst="rect">
            <a:avLst/>
          </a:prstGeom>
        </p:spPr>
        <p:txBody>
          <a:bodyPr vert="horz" lIns="91440" tIns="45720" rIns="91440" bIns="45720" rtlCol="0" anchor="ctr"/>
          <a:lstStyle>
            <a:lvl1pPr algn="l">
              <a:defRPr sz="1300">
                <a:solidFill>
                  <a:srgbClr val="C00000"/>
                </a:solidFill>
                <a:latin typeface="+mn-lt"/>
              </a:defRPr>
            </a:lvl1pPr>
          </a:lstStyle>
          <a:p>
            <a:fld id="{C79BD58D-5B4B-46B8-BE7D-A71A3A7CD0DF}" type="datetime5">
              <a:rPr lang="en-US" smtClean="0"/>
              <a:t>3-Feb-23</a:t>
            </a:fld>
            <a:endParaRPr lang="en-US"/>
          </a:p>
        </p:txBody>
      </p:sp>
      <p:sp>
        <p:nvSpPr>
          <p:cNvPr id="5" name="Footer Placeholder 4"/>
          <p:cNvSpPr>
            <a:spLocks noGrp="1"/>
          </p:cNvSpPr>
          <p:nvPr>
            <p:ph type="ftr" sz="quarter" idx="3"/>
          </p:nvPr>
        </p:nvSpPr>
        <p:spPr>
          <a:xfrm>
            <a:off x="2908300" y="6419850"/>
            <a:ext cx="3314700" cy="365125"/>
          </a:xfrm>
          <a:prstGeom prst="rect">
            <a:avLst/>
          </a:prstGeom>
        </p:spPr>
        <p:txBody>
          <a:bodyPr vert="horz" lIns="91440" tIns="45720" rIns="91440" bIns="45720" rtlCol="0" anchor="ctr"/>
          <a:lstStyle>
            <a:lvl1pPr algn="ctr">
              <a:defRPr sz="1300">
                <a:solidFill>
                  <a:srgbClr val="C00000"/>
                </a:solidFill>
                <a:latin typeface="+mn-lt"/>
              </a:defRPr>
            </a:lvl1pPr>
          </a:lstStyle>
          <a:p>
            <a:r>
              <a:rPr lang="en-US"/>
              <a:t>Created by: Dr. Abdelkareem Alashqar</a:t>
            </a:r>
            <a:endParaRPr lang="en-US" dirty="0"/>
          </a:p>
        </p:txBody>
      </p:sp>
      <p:sp>
        <p:nvSpPr>
          <p:cNvPr id="6" name="Slide Number Placeholder 5"/>
          <p:cNvSpPr>
            <a:spLocks noGrp="1"/>
          </p:cNvSpPr>
          <p:nvPr>
            <p:ph type="sldNum" sz="quarter" idx="4"/>
          </p:nvPr>
        </p:nvSpPr>
        <p:spPr>
          <a:xfrm>
            <a:off x="6553200" y="6419850"/>
            <a:ext cx="2133600" cy="365125"/>
          </a:xfrm>
          <a:prstGeom prst="rect">
            <a:avLst/>
          </a:prstGeom>
        </p:spPr>
        <p:txBody>
          <a:bodyPr vert="horz" lIns="91440" tIns="45720" rIns="91440" bIns="45720" rtlCol="0" anchor="ctr"/>
          <a:lstStyle>
            <a:lvl1pPr algn="r">
              <a:defRPr sz="1300">
                <a:solidFill>
                  <a:srgbClr val="C00000"/>
                </a:solidFill>
                <a:latin typeface="+mn-lt"/>
              </a:defRPr>
            </a:lvl1pPr>
          </a:lstStyle>
          <a:p>
            <a:fld id="{40763A2C-7DD2-48FE-BD62-3013F0F43D36}" type="slidenum">
              <a:rPr lang="en-US" smtClean="0"/>
              <a:pPr/>
              <a:t>‹#›</a:t>
            </a:fld>
            <a:endParaRPr lang="en-US"/>
          </a:p>
        </p:txBody>
      </p:sp>
    </p:spTree>
    <p:extLst>
      <p:ext uri="{BB962C8B-B14F-4D97-AF65-F5344CB8AC3E}">
        <p14:creationId xmlns:p14="http://schemas.microsoft.com/office/powerpoint/2010/main" val="250589238"/>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Lst>
  <p:hf hdr="0"/>
  <p:txStyles>
    <p:titleStyle>
      <a:lvl1pPr algn="ctr" defTabSz="914400" rtl="0" eaLnBrk="1" latinLnBrk="0" hangingPunct="1">
        <a:spcBef>
          <a:spcPct val="0"/>
        </a:spcBef>
        <a:buNone/>
        <a:defRPr sz="3800" b="1" kern="1200">
          <a:solidFill>
            <a:srgbClr val="0000FF"/>
          </a:solidFill>
          <a:latin typeface="+mj-lt"/>
          <a:ea typeface="+mj-ea"/>
          <a:cs typeface="+mj-cs"/>
        </a:defRPr>
      </a:lvl1pPr>
    </p:titleStyle>
    <p:bodyStyle>
      <a:lvl1pPr marL="342900" indent="-342900" algn="l" defTabSz="914400" rtl="0" eaLnBrk="1" latinLnBrk="0" hangingPunct="1">
        <a:spcBef>
          <a:spcPct val="20000"/>
        </a:spcBef>
        <a:buClr>
          <a:srgbClr val="0000FF"/>
        </a:buClr>
        <a:buSzPct val="120000"/>
        <a:buFont typeface="Wingdings" panose="05000000000000000000"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00FF"/>
        </a:buClr>
        <a:buSzPct val="120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00FF"/>
        </a:buClr>
        <a:buFont typeface="Times New Roman" panose="02020603050405020304" pitchFamily="18"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0000FF"/>
        </a:buClr>
        <a:buFont typeface="Courier New" panose="02070309020205020404" pitchFamily="49" charset="0"/>
        <a:buChar char="o"/>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0000FF"/>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Chapter 1</a:t>
            </a:r>
            <a:br>
              <a:rPr lang="en-US" dirty="0"/>
            </a:br>
            <a:r>
              <a:rPr lang="en-US" dirty="0"/>
              <a:t>Introduction</a:t>
            </a:r>
          </a:p>
        </p:txBody>
      </p:sp>
      <p:sp>
        <p:nvSpPr>
          <p:cNvPr id="10243" name="Subtitle 3"/>
          <p:cNvSpPr>
            <a:spLocks noGrp="1"/>
          </p:cNvSpPr>
          <p:nvPr>
            <p:ph type="subTitle" idx="1"/>
          </p:nvPr>
        </p:nvSpPr>
        <p:spPr/>
        <p:txBody>
          <a:bodyPr/>
          <a:lstStyle/>
          <a:p>
            <a:r>
              <a:rPr lang="en-US" altLang="en-US"/>
              <a:t>Programming 3</a:t>
            </a:r>
          </a:p>
          <a:p>
            <a:r>
              <a:rPr lang="en-US" altLang="en-US"/>
              <a:t>CSCI 2308</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Data Types</a:t>
            </a:r>
          </a:p>
        </p:txBody>
      </p:sp>
      <p:sp>
        <p:nvSpPr>
          <p:cNvPr id="3" name="Content Placeholder 2"/>
          <p:cNvSpPr>
            <a:spLocks noGrp="1"/>
          </p:cNvSpPr>
          <p:nvPr>
            <p:ph idx="1"/>
          </p:nvPr>
        </p:nvSpPr>
        <p:spPr>
          <a:xfrm>
            <a:off x="457200" y="1163622"/>
            <a:ext cx="8229600" cy="4170378"/>
          </a:xfrm>
        </p:spPr>
        <p:txBody>
          <a:bodyPr>
            <a:normAutofit fontScale="92500" lnSpcReduction="10000"/>
          </a:bodyPr>
          <a:lstStyle/>
          <a:p>
            <a:r>
              <a:rPr lang="en-US" dirty="0"/>
              <a:t>In </a:t>
            </a:r>
            <a:r>
              <a:rPr lang="en-US" dirty="0">
                <a:solidFill>
                  <a:srgbClr val="C00000"/>
                </a:solidFill>
              </a:rPr>
              <a:t>Java SE 8 </a:t>
            </a:r>
            <a:r>
              <a:rPr lang="en-US" dirty="0"/>
              <a:t>and later, you can use the </a:t>
            </a:r>
            <a:r>
              <a:rPr lang="en-US" dirty="0" err="1">
                <a:solidFill>
                  <a:srgbClr val="0000FF"/>
                </a:solidFill>
                <a:latin typeface="Consolas" panose="020B0609020204030204" pitchFamily="49" charset="0"/>
              </a:rPr>
              <a:t>int</a:t>
            </a:r>
            <a:r>
              <a:rPr lang="en-US" dirty="0"/>
              <a:t> data type to represent an </a:t>
            </a:r>
            <a:r>
              <a:rPr lang="en-US" dirty="0">
                <a:solidFill>
                  <a:srgbClr val="C00000"/>
                </a:solidFill>
              </a:rPr>
              <a:t>unsigned 32-bit integer</a:t>
            </a:r>
            <a:r>
              <a:rPr lang="en-US" dirty="0"/>
              <a:t>, which has a minimum value of 0 and a maximum value of 2</a:t>
            </a:r>
            <a:r>
              <a:rPr lang="en-US" baseline="30000" dirty="0"/>
              <a:t>32</a:t>
            </a:r>
            <a:r>
              <a:rPr lang="en-US" dirty="0"/>
              <a:t>-1.</a:t>
            </a:r>
          </a:p>
          <a:p>
            <a:endParaRPr lang="en-US" dirty="0"/>
          </a:p>
          <a:p>
            <a:r>
              <a:rPr lang="en-US" dirty="0"/>
              <a:t>you can use the </a:t>
            </a:r>
            <a:r>
              <a:rPr lang="en-US" dirty="0">
                <a:solidFill>
                  <a:srgbClr val="0000FF"/>
                </a:solidFill>
                <a:latin typeface="Consolas" panose="020B0609020204030204" pitchFamily="49" charset="0"/>
              </a:rPr>
              <a:t>long</a:t>
            </a:r>
            <a:r>
              <a:rPr lang="en-US" dirty="0"/>
              <a:t> data type to represent an </a:t>
            </a:r>
            <a:r>
              <a:rPr lang="en-US" dirty="0">
                <a:solidFill>
                  <a:srgbClr val="C00000"/>
                </a:solidFill>
              </a:rPr>
              <a:t>unsigned 64-bit long</a:t>
            </a:r>
            <a:r>
              <a:rPr lang="en-US" dirty="0"/>
              <a:t>, which has a minimum value of 0 and a maximum value of 2</a:t>
            </a:r>
            <a:r>
              <a:rPr lang="en-US" baseline="30000" dirty="0"/>
              <a:t>64</a:t>
            </a:r>
            <a:r>
              <a:rPr lang="en-US" dirty="0"/>
              <a:t>-1.</a:t>
            </a:r>
          </a:p>
          <a:p>
            <a:endParaRPr lang="en-US" dirty="0"/>
          </a:p>
          <a:p>
            <a:r>
              <a:rPr lang="en-US" dirty="0"/>
              <a:t>Unsigned integer example:</a:t>
            </a:r>
          </a:p>
        </p:txBody>
      </p:sp>
      <p:sp>
        <p:nvSpPr>
          <p:cNvPr id="4" name="Date Placeholder 3"/>
          <p:cNvSpPr>
            <a:spLocks noGrp="1"/>
          </p:cNvSpPr>
          <p:nvPr>
            <p:ph type="dt" sz="half" idx="10"/>
          </p:nvPr>
        </p:nvSpPr>
        <p:spPr/>
        <p:txBody>
          <a:bodyPr/>
          <a:lstStyle/>
          <a:p>
            <a:fld id="{CCEC1D4A-FE42-45A9-BAF6-FEB36468D9BE}"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10</a:t>
            </a:fld>
            <a:endParaRPr lang="en-US"/>
          </a:p>
        </p:txBody>
      </p:sp>
      <p:sp>
        <p:nvSpPr>
          <p:cNvPr id="8" name="Rectangle 7">
            <a:extLst>
              <a:ext uri="{FF2B5EF4-FFF2-40B4-BE49-F238E27FC236}">
                <a16:creationId xmlns:a16="http://schemas.microsoft.com/office/drawing/2014/main" id="{0BBFD813-9845-47FB-8F35-D82226713BC0}"/>
              </a:ext>
            </a:extLst>
          </p:cNvPr>
          <p:cNvSpPr/>
          <p:nvPr/>
        </p:nvSpPr>
        <p:spPr>
          <a:xfrm>
            <a:off x="685800" y="5410200"/>
            <a:ext cx="7391399" cy="7239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lvl="1"/>
            <a:r>
              <a:rPr lang="en-US" dirty="0" err="1">
                <a:solidFill>
                  <a:srgbClr val="0000FF"/>
                </a:solidFill>
                <a:latin typeface="Consolas" panose="020B0609020204030204" pitchFamily="49" charset="0"/>
              </a:rPr>
              <a:t>int</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uint</a:t>
            </a:r>
            <a:r>
              <a:rPr lang="en-US" dirty="0">
                <a:solidFill>
                  <a:schemeClr val="tx1"/>
                </a:solidFill>
                <a:latin typeface="Consolas" panose="020B0609020204030204" pitchFamily="49" charset="0"/>
              </a:rPr>
              <a:t> = </a:t>
            </a:r>
            <a:r>
              <a:rPr lang="en-US" dirty="0" err="1">
                <a:solidFill>
                  <a:schemeClr val="tx1"/>
                </a:solidFill>
                <a:latin typeface="Consolas" panose="020B0609020204030204" pitchFamily="49" charset="0"/>
              </a:rPr>
              <a:t>Integer.parseUnsignedInt</a:t>
            </a:r>
            <a:r>
              <a:rPr lang="en-US" dirty="0">
                <a:solidFill>
                  <a:schemeClr val="tx1"/>
                </a:solidFill>
                <a:latin typeface="Consolas" panose="020B0609020204030204" pitchFamily="49" charset="0"/>
              </a:rPr>
              <a:t>("4294967295");</a:t>
            </a:r>
          </a:p>
          <a:p>
            <a:pPr marL="177800" lvl="1"/>
            <a:r>
              <a:rPr lang="en-US" dirty="0" err="1">
                <a:solidFill>
                  <a:schemeClr val="tx1"/>
                </a:solidFill>
                <a:latin typeface="Consolas" panose="020B0609020204030204" pitchFamily="49" charset="0"/>
              </a:rPr>
              <a:t>System.out.println</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Integer.toUnsignedString</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uint</a:t>
            </a:r>
            <a:r>
              <a:rPr lang="en-US"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18219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Arithmetic Operators</a:t>
            </a:r>
          </a:p>
        </p:txBody>
      </p:sp>
      <p:sp>
        <p:nvSpPr>
          <p:cNvPr id="3" name="Date Placeholder 2"/>
          <p:cNvSpPr>
            <a:spLocks noGrp="1"/>
          </p:cNvSpPr>
          <p:nvPr>
            <p:ph type="dt" sz="half" idx="10"/>
          </p:nvPr>
        </p:nvSpPr>
        <p:spPr/>
        <p:txBody>
          <a:bodyPr/>
          <a:lstStyle/>
          <a:p>
            <a:fld id="{B9FB300E-2C99-4D0E-972A-C36945CDC05D}" type="datetime5">
              <a:rPr lang="en-US" smtClean="0"/>
              <a:t>3-Feb-23</a:t>
            </a:fld>
            <a:endParaRPr lang="en-US"/>
          </a:p>
        </p:txBody>
      </p:sp>
      <p:sp>
        <p:nvSpPr>
          <p:cNvPr id="4" name="Footer Placeholder 3"/>
          <p:cNvSpPr>
            <a:spLocks noGrp="1"/>
          </p:cNvSpPr>
          <p:nvPr>
            <p:ph type="ftr" sz="quarter" idx="11"/>
          </p:nvPr>
        </p:nvSpPr>
        <p:spPr/>
        <p:txBody>
          <a:bodyPr/>
          <a:lstStyle/>
          <a:p>
            <a:r>
              <a:rPr lang="en-US"/>
              <a:t>Created by: Dr. Abdelkareem Alashqar</a:t>
            </a:r>
          </a:p>
        </p:txBody>
      </p:sp>
      <p:sp>
        <p:nvSpPr>
          <p:cNvPr id="5" name="Slide Number Placeholder 4"/>
          <p:cNvSpPr>
            <a:spLocks noGrp="1"/>
          </p:cNvSpPr>
          <p:nvPr>
            <p:ph type="sldNum" sz="quarter" idx="12"/>
          </p:nvPr>
        </p:nvSpPr>
        <p:spPr/>
        <p:txBody>
          <a:bodyPr/>
          <a:lstStyle/>
          <a:p>
            <a:fld id="{40763A2C-7DD2-48FE-BD62-3013F0F43D36}"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95474715"/>
              </p:ext>
            </p:extLst>
          </p:nvPr>
        </p:nvGraphicFramePr>
        <p:xfrm>
          <a:off x="571500" y="1524000"/>
          <a:ext cx="8001000" cy="4003675"/>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34438390"/>
                    </a:ext>
                  </a:extLst>
                </a:gridCol>
                <a:gridCol w="4343400">
                  <a:extLst>
                    <a:ext uri="{9D8B030D-6E8A-4147-A177-3AD203B41FA5}">
                      <a16:colId xmlns:a16="http://schemas.microsoft.com/office/drawing/2014/main" val="723075272"/>
                    </a:ext>
                  </a:extLst>
                </a:gridCol>
                <a:gridCol w="2133600">
                  <a:extLst>
                    <a:ext uri="{9D8B030D-6E8A-4147-A177-3AD203B41FA5}">
                      <a16:colId xmlns:a16="http://schemas.microsoft.com/office/drawing/2014/main" val="3212097614"/>
                    </a:ext>
                  </a:extLst>
                </a:gridCol>
              </a:tblGrid>
              <a:tr h="264767">
                <a:tc>
                  <a:txBody>
                    <a:bodyPr/>
                    <a:lstStyle/>
                    <a:p>
                      <a:pPr algn="ctr" fontAlgn="t"/>
                      <a:r>
                        <a:rPr lang="en-US" sz="1800" dirty="0">
                          <a:effectLst/>
                        </a:rPr>
                        <a:t>Operator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dirty="0">
                          <a:effectLst/>
                        </a:rPr>
                        <a:t>Description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dirty="0">
                          <a:effectLst/>
                        </a:rPr>
                        <a:t>Example: </a:t>
                      </a:r>
                      <a:r>
                        <a:rPr lang="en-US" sz="1800" dirty="0">
                          <a:solidFill>
                            <a:srgbClr val="FFFF00"/>
                          </a:solidFill>
                          <a:effectLst/>
                        </a:rPr>
                        <a:t>A=10, B=20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5428366"/>
                  </a:ext>
                </a:extLst>
              </a:tr>
              <a:tr h="434975">
                <a:tc>
                  <a:txBody>
                    <a:bodyPr/>
                    <a:lstStyle/>
                    <a:p>
                      <a:pPr algn="l" fontAlgn="ctr"/>
                      <a:r>
                        <a:rPr lang="en-US" sz="1800" dirty="0">
                          <a:effectLst/>
                        </a:rPr>
                        <a:t>+ (Addition)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Adds values on either side of the operator.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a:effectLst/>
                        </a:rPr>
                        <a:t>A + B will give 30</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162426"/>
                  </a:ext>
                </a:extLst>
              </a:tr>
              <a:tr h="434975">
                <a:tc>
                  <a:txBody>
                    <a:bodyPr/>
                    <a:lstStyle/>
                    <a:p>
                      <a:pPr algn="l" fontAlgn="ctr"/>
                      <a:r>
                        <a:rPr lang="en-US" sz="1800" dirty="0">
                          <a:effectLst/>
                        </a:rPr>
                        <a:t>- (Subtraction)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Subtracts right-hand operand from left-hand operand.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 B will give -10</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730250"/>
                  </a:ext>
                </a:extLst>
              </a:tr>
              <a:tr h="434975">
                <a:tc>
                  <a:txBody>
                    <a:bodyPr/>
                    <a:lstStyle/>
                    <a:p>
                      <a:pPr algn="l" fontAlgn="ctr"/>
                      <a:r>
                        <a:rPr lang="en-US" sz="1800">
                          <a:effectLst/>
                        </a:rPr>
                        <a:t>* (Multiplication)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Multiplies values on either side of the operator.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 B will give 200</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052902"/>
                  </a:ext>
                </a:extLst>
              </a:tr>
              <a:tr h="434975">
                <a:tc>
                  <a:txBody>
                    <a:bodyPr/>
                    <a:lstStyle/>
                    <a:p>
                      <a:pPr algn="l" fontAlgn="ctr"/>
                      <a:r>
                        <a:rPr lang="en-US" sz="1800">
                          <a:effectLst/>
                        </a:rPr>
                        <a:t>/ (Division)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Divides left-hand operand by right-hand operand.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B / A will give 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7404625"/>
                  </a:ext>
                </a:extLst>
              </a:tr>
              <a:tr h="605183">
                <a:tc>
                  <a:txBody>
                    <a:bodyPr/>
                    <a:lstStyle/>
                    <a:p>
                      <a:pPr algn="l" fontAlgn="ctr"/>
                      <a:r>
                        <a:rPr lang="en-US" sz="1800">
                          <a:effectLst/>
                        </a:rPr>
                        <a:t>% (Modulus)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Divides left-hand operand by right-hand operand and returns remainder.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B % A will give 0</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277885"/>
                  </a:ext>
                </a:extLst>
              </a:tr>
              <a:tr h="434975">
                <a:tc>
                  <a:txBody>
                    <a:bodyPr/>
                    <a:lstStyle/>
                    <a:p>
                      <a:pPr algn="l" fontAlgn="ctr"/>
                      <a:r>
                        <a:rPr lang="en-US" sz="1800" dirty="0">
                          <a:effectLst/>
                        </a:rPr>
                        <a:t>++ (Increment)</a:t>
                      </a:r>
                      <a:r>
                        <a:rPr lang="en-US" sz="1800" dirty="0">
                          <a:solidFill>
                            <a:srgbClr val="0000FF"/>
                          </a:solidFill>
                          <a:effectLst/>
                        </a:rPr>
                        <a: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Increases the value of operand by 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++B gives 21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344350"/>
                  </a:ext>
                </a:extLst>
              </a:tr>
              <a:tr h="434975">
                <a:tc>
                  <a:txBody>
                    <a:bodyPr/>
                    <a:lstStyle/>
                    <a:p>
                      <a:pPr algn="l" fontAlgn="ctr"/>
                      <a:r>
                        <a:rPr lang="en-US" sz="1800" dirty="0">
                          <a:effectLst/>
                        </a:rPr>
                        <a:t>-- (Decrement)</a:t>
                      </a:r>
                      <a:r>
                        <a:rPr lang="en-US" sz="1800" dirty="0">
                          <a:solidFill>
                            <a:srgbClr val="0000FF"/>
                          </a:solidFill>
                          <a:effectLst/>
                        </a:rPr>
                        <a: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Decreases the value of operand by 1.</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--B gives 19</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8915464"/>
                  </a:ext>
                </a:extLst>
              </a:tr>
            </a:tbl>
          </a:graphicData>
        </a:graphic>
      </p:graphicFrame>
      <p:sp>
        <p:nvSpPr>
          <p:cNvPr id="7" name="Rectangle 6">
            <a:extLst>
              <a:ext uri="{FF2B5EF4-FFF2-40B4-BE49-F238E27FC236}">
                <a16:creationId xmlns:a16="http://schemas.microsoft.com/office/drawing/2014/main" id="{605C4AA3-0F4C-49DE-B0B7-B25408D7FDE2}"/>
              </a:ext>
            </a:extLst>
          </p:cNvPr>
          <p:cNvSpPr/>
          <p:nvPr/>
        </p:nvSpPr>
        <p:spPr>
          <a:xfrm>
            <a:off x="571500" y="5715000"/>
            <a:ext cx="8229600" cy="628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rgbClr val="0000FF"/>
                </a:solidFill>
              </a:rPr>
              <a:t>*Prefix:</a:t>
            </a:r>
            <a:r>
              <a:rPr lang="en-US" sz="1700" dirty="0">
                <a:solidFill>
                  <a:schemeClr val="tx1"/>
                </a:solidFill>
              </a:rPr>
              <a:t> Increment/decrement by 1, then use the new value in the expression in which it resides.</a:t>
            </a:r>
          </a:p>
          <a:p>
            <a:r>
              <a:rPr lang="en-US" sz="1700" dirty="0">
                <a:solidFill>
                  <a:srgbClr val="0000FF"/>
                </a:solidFill>
              </a:rPr>
              <a:t>*Postfix:</a:t>
            </a:r>
            <a:r>
              <a:rPr lang="en-US" sz="1700" dirty="0">
                <a:solidFill>
                  <a:schemeClr val="tx1"/>
                </a:solidFill>
              </a:rPr>
              <a:t> Use the current value in the expression in which it resides, then increment/decrement it by 1.</a:t>
            </a:r>
            <a:endParaRPr lang="LID4096" sz="1700" dirty="0">
              <a:solidFill>
                <a:schemeClr val="tx1"/>
              </a:solidFill>
            </a:endParaRPr>
          </a:p>
        </p:txBody>
      </p:sp>
    </p:spTree>
    <p:extLst>
      <p:ext uri="{BB962C8B-B14F-4D97-AF65-F5344CB8AC3E}">
        <p14:creationId xmlns:p14="http://schemas.microsoft.com/office/powerpoint/2010/main" val="404119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Relational Operators</a:t>
            </a:r>
          </a:p>
        </p:txBody>
      </p:sp>
      <p:sp>
        <p:nvSpPr>
          <p:cNvPr id="4" name="Date Placeholder 3"/>
          <p:cNvSpPr>
            <a:spLocks noGrp="1"/>
          </p:cNvSpPr>
          <p:nvPr>
            <p:ph type="dt" sz="half" idx="10"/>
          </p:nvPr>
        </p:nvSpPr>
        <p:spPr/>
        <p:txBody>
          <a:bodyPr/>
          <a:lstStyle/>
          <a:p>
            <a:fld id="{D9BF1897-D97C-4FB6-82D6-9168D27FBC14}"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75681360"/>
              </p:ext>
            </p:extLst>
          </p:nvPr>
        </p:nvGraphicFramePr>
        <p:xfrm>
          <a:off x="222250" y="1312170"/>
          <a:ext cx="8686800" cy="51076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932217543"/>
                    </a:ext>
                  </a:extLst>
                </a:gridCol>
                <a:gridCol w="5029200">
                  <a:extLst>
                    <a:ext uri="{9D8B030D-6E8A-4147-A177-3AD203B41FA5}">
                      <a16:colId xmlns:a16="http://schemas.microsoft.com/office/drawing/2014/main" val="2387578717"/>
                    </a:ext>
                  </a:extLst>
                </a:gridCol>
                <a:gridCol w="2057400">
                  <a:extLst>
                    <a:ext uri="{9D8B030D-6E8A-4147-A177-3AD203B41FA5}">
                      <a16:colId xmlns:a16="http://schemas.microsoft.com/office/drawing/2014/main" val="2878776828"/>
                    </a:ext>
                  </a:extLst>
                </a:gridCol>
              </a:tblGrid>
              <a:tr h="262488">
                <a:tc>
                  <a:txBody>
                    <a:bodyPr/>
                    <a:lstStyle/>
                    <a:p>
                      <a:pPr algn="ctr" fontAlgn="t"/>
                      <a:r>
                        <a:rPr lang="en-US" sz="1800" dirty="0">
                          <a:effectLst/>
                        </a:rPr>
                        <a:t>Operator</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a:effectLst/>
                        </a:rPr>
                        <a:t>Description</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dirty="0">
                          <a:effectLst/>
                        </a:rPr>
                        <a:t>Example: </a:t>
                      </a:r>
                      <a:r>
                        <a:rPr lang="en-US" sz="1800" dirty="0">
                          <a:solidFill>
                            <a:srgbClr val="FFFF00"/>
                          </a:solidFill>
                          <a:effectLst/>
                        </a:rPr>
                        <a:t>A=10, B=20</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110643"/>
                  </a:ext>
                </a:extLst>
              </a:tr>
              <a:tr h="690579">
                <a:tc>
                  <a:txBody>
                    <a:bodyPr/>
                    <a:lstStyle/>
                    <a:p>
                      <a:pPr algn="l" fontAlgn="ctr"/>
                      <a:r>
                        <a:rPr lang="en-US" sz="1800" dirty="0">
                          <a:effectLst/>
                        </a:rPr>
                        <a:t>== (equal to)</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Checks if the values of two operands are equal or not, if yes then condition becomes true.</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 B) is not true.</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206665"/>
                  </a:ext>
                </a:extLst>
              </a:tr>
              <a:tr h="690579">
                <a:tc>
                  <a:txBody>
                    <a:bodyPr/>
                    <a:lstStyle/>
                    <a:p>
                      <a:pPr algn="l" fontAlgn="ctr"/>
                      <a:r>
                        <a:rPr lang="en-US" sz="1800">
                          <a:effectLst/>
                        </a:rPr>
                        <a:t>!= (not equal to)</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dirty="0">
                          <a:effectLst/>
                        </a:rPr>
                        <a:t>Checks if the values of two operands are equal or not, if values are not equal then condition becomes true.</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 B) is true.</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137961"/>
                  </a:ext>
                </a:extLst>
              </a:tr>
              <a:tr h="690579">
                <a:tc>
                  <a:txBody>
                    <a:bodyPr/>
                    <a:lstStyle/>
                    <a:p>
                      <a:pPr algn="l" fontAlgn="ctr"/>
                      <a:r>
                        <a:rPr lang="en-US" sz="1800">
                          <a:effectLst/>
                        </a:rPr>
                        <a:t>&gt; (greater than)</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Checks if the value of left operand is greater than the value of right operand, if yes then condition becomes true.</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&gt; B) is not true.</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2487943"/>
                  </a:ext>
                </a:extLst>
              </a:tr>
              <a:tr h="690579">
                <a:tc>
                  <a:txBody>
                    <a:bodyPr/>
                    <a:lstStyle/>
                    <a:p>
                      <a:pPr algn="l" fontAlgn="ctr"/>
                      <a:r>
                        <a:rPr lang="en-US" sz="1800">
                          <a:effectLst/>
                        </a:rPr>
                        <a:t>&lt; (less than)</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Checks if the value of left operand is less than the value of right operand, if yes then condition becomes true.</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&lt; B) is true.</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217164"/>
                  </a:ext>
                </a:extLst>
              </a:tr>
              <a:tr h="966269">
                <a:tc>
                  <a:txBody>
                    <a:bodyPr/>
                    <a:lstStyle/>
                    <a:p>
                      <a:pPr algn="l" fontAlgn="ctr"/>
                      <a:r>
                        <a:rPr lang="en-US" sz="1800">
                          <a:effectLst/>
                        </a:rPr>
                        <a:t>&gt;= (greater than or equal to)</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Checks if the value of left operand is greater than or equal to the value of right operand, if yes then condition becomes true.</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&gt;= B) is not true.</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542336"/>
                  </a:ext>
                </a:extLst>
              </a:tr>
              <a:tr h="966269">
                <a:tc>
                  <a:txBody>
                    <a:bodyPr/>
                    <a:lstStyle/>
                    <a:p>
                      <a:pPr algn="l" fontAlgn="ctr"/>
                      <a:r>
                        <a:rPr lang="en-US" sz="1800">
                          <a:effectLst/>
                        </a:rPr>
                        <a:t>&lt;= (less than or equal to)</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a:effectLst/>
                        </a:rPr>
                        <a:t>Checks if the value of left operand is less than or equal to the value of right operand, if yes then condition becomes true.</a:t>
                      </a:r>
                    </a:p>
                  </a:txBody>
                  <a:tcPr marL="62957" marR="62957" marT="69253" marB="692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800" dirty="0">
                          <a:effectLst/>
                        </a:rPr>
                        <a:t>(A &lt;= B) is true.</a:t>
                      </a:r>
                    </a:p>
                  </a:txBody>
                  <a:tcPr marL="62957" marR="62957" marT="69253" marB="692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138570"/>
                  </a:ext>
                </a:extLst>
              </a:tr>
            </a:tbl>
          </a:graphicData>
        </a:graphic>
      </p:graphicFrame>
    </p:spTree>
    <p:extLst>
      <p:ext uri="{BB962C8B-B14F-4D97-AF65-F5344CB8AC3E}">
        <p14:creationId xmlns:p14="http://schemas.microsoft.com/office/powerpoint/2010/main" val="282990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Bitwise Operators</a:t>
            </a:r>
          </a:p>
        </p:txBody>
      </p:sp>
      <p:sp>
        <p:nvSpPr>
          <p:cNvPr id="4" name="Date Placeholder 3"/>
          <p:cNvSpPr>
            <a:spLocks noGrp="1"/>
          </p:cNvSpPr>
          <p:nvPr>
            <p:ph type="dt" sz="half" idx="10"/>
          </p:nvPr>
        </p:nvSpPr>
        <p:spPr/>
        <p:txBody>
          <a:bodyPr/>
          <a:lstStyle/>
          <a:p>
            <a:fld id="{6035D20B-CEC3-4F65-A03A-9CBF98CC0D2C}"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68097918"/>
              </p:ext>
            </p:extLst>
          </p:nvPr>
        </p:nvGraphicFramePr>
        <p:xfrm>
          <a:off x="228600" y="1143000"/>
          <a:ext cx="8763000" cy="5316626"/>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471530785"/>
                    </a:ext>
                  </a:extLst>
                </a:gridCol>
                <a:gridCol w="4800600">
                  <a:extLst>
                    <a:ext uri="{9D8B030D-6E8A-4147-A177-3AD203B41FA5}">
                      <a16:colId xmlns:a16="http://schemas.microsoft.com/office/drawing/2014/main" val="4193683399"/>
                    </a:ext>
                  </a:extLst>
                </a:gridCol>
                <a:gridCol w="2438400">
                  <a:extLst>
                    <a:ext uri="{9D8B030D-6E8A-4147-A177-3AD203B41FA5}">
                      <a16:colId xmlns:a16="http://schemas.microsoft.com/office/drawing/2014/main" val="2302463766"/>
                    </a:ext>
                  </a:extLst>
                </a:gridCol>
              </a:tblGrid>
              <a:tr h="370840">
                <a:tc>
                  <a:txBody>
                    <a:bodyPr/>
                    <a:lstStyle/>
                    <a:p>
                      <a:pPr algn="ctr" fontAlgn="t"/>
                      <a:r>
                        <a:rPr lang="en-US" sz="1600" dirty="0">
                          <a:effectLst/>
                        </a:rPr>
                        <a:t>Operator</a:t>
                      </a:r>
                    </a:p>
                  </a:txBody>
                  <a:tcPr marL="57179" marR="57179" marT="57179" marB="571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a:effectLst/>
                        </a:rPr>
                        <a:t>Description</a:t>
                      </a:r>
                    </a:p>
                  </a:txBody>
                  <a:tcPr marL="57179" marR="57179" marT="57179" marB="571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dirty="0">
                          <a:effectLst/>
                        </a:rPr>
                        <a:t>Example: </a:t>
                      </a:r>
                      <a:r>
                        <a:rPr lang="en-US" sz="1600" dirty="0">
                          <a:solidFill>
                            <a:srgbClr val="FFFF00"/>
                          </a:solidFill>
                          <a:effectLst/>
                        </a:rPr>
                        <a:t>A=60, B=13</a:t>
                      </a:r>
                    </a:p>
                  </a:txBody>
                  <a:tcPr marL="57179" marR="57179" marT="57179" marB="571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3487105"/>
                  </a:ext>
                </a:extLst>
              </a:tr>
              <a:tr h="370840">
                <a:tc>
                  <a:txBody>
                    <a:bodyPr/>
                    <a:lstStyle/>
                    <a:p>
                      <a:pPr algn="l" fontAlgn="ctr"/>
                      <a:r>
                        <a:rPr lang="en-US" sz="1600" dirty="0">
                          <a:effectLst/>
                        </a:rPr>
                        <a:t>&amp; (bitwise and)</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Binary AND Operator copies a bit to the result if it exists in both operands.</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(A &amp; B) will give 12 which is 00001100</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1531251"/>
                  </a:ext>
                </a:extLst>
              </a:tr>
              <a:tr h="370840">
                <a:tc>
                  <a:txBody>
                    <a:bodyPr/>
                    <a:lstStyle/>
                    <a:p>
                      <a:pPr algn="l" fontAlgn="ctr"/>
                      <a:r>
                        <a:rPr lang="en-US" sz="1600">
                          <a:effectLst/>
                        </a:rPr>
                        <a:t>| (bitwise or)</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Binary OR Operator copies a bit if it exists in either operand.</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(A | B) will give 61 which is 00111101</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182206"/>
                  </a:ext>
                </a:extLst>
              </a:tr>
              <a:tr h="370840">
                <a:tc>
                  <a:txBody>
                    <a:bodyPr/>
                    <a:lstStyle/>
                    <a:p>
                      <a:pPr algn="l" fontAlgn="ctr"/>
                      <a:r>
                        <a:rPr lang="en-US" sz="1600">
                          <a:effectLst/>
                        </a:rPr>
                        <a:t>^ (bitwise XOR)</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Binary XOR Operator copies the bit if it is set in one operand but not both.</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(A ^ B) will give 49 which is 00110001</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6105625"/>
                  </a:ext>
                </a:extLst>
              </a:tr>
              <a:tr h="370840">
                <a:tc>
                  <a:txBody>
                    <a:bodyPr/>
                    <a:lstStyle/>
                    <a:p>
                      <a:pPr algn="l" fontAlgn="ctr"/>
                      <a:r>
                        <a:rPr lang="en-US" sz="1600" dirty="0">
                          <a:effectLst/>
                        </a:rPr>
                        <a:t>~ (bitwise compliment)</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Binary Ones Complement Operator is unary and has the effect of "flipping" bits.</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(~A ) will give -61 which is 11000011 in 2's complement form due to a signed binary number.</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9987742"/>
                  </a:ext>
                </a:extLst>
              </a:tr>
              <a:tr h="370840">
                <a:tc>
                  <a:txBody>
                    <a:bodyPr/>
                    <a:lstStyle/>
                    <a:p>
                      <a:pPr algn="l" fontAlgn="ctr"/>
                      <a:r>
                        <a:rPr lang="en-US" sz="1600">
                          <a:effectLst/>
                        </a:rPr>
                        <a:t>&lt;&lt; (left shift)</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Binary Left Shift Operator. The left operands value is moved left by the number of bits specified by the right operand.</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A &lt;&lt; 2 will give 240 which is 11110000</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868416"/>
                  </a:ext>
                </a:extLst>
              </a:tr>
              <a:tr h="370840">
                <a:tc>
                  <a:txBody>
                    <a:bodyPr/>
                    <a:lstStyle/>
                    <a:p>
                      <a:pPr algn="l" fontAlgn="ctr"/>
                      <a:r>
                        <a:rPr lang="en-US" sz="1600">
                          <a:effectLst/>
                        </a:rPr>
                        <a:t>&gt;&gt; (right shift)</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Binary Right Shift Operator. The left operands value is moved right by the number of bits specified by the right operand.</a:t>
                      </a:r>
                    </a:p>
                  </a:txBody>
                  <a:tcPr marL="57179" marR="57179" marT="57179" marB="571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A &gt;&gt; 2 will give 15 which is 00001111</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752945"/>
                  </a:ext>
                </a:extLst>
              </a:tr>
              <a:tr h="370840">
                <a:tc>
                  <a:txBody>
                    <a:bodyPr/>
                    <a:lstStyle/>
                    <a:p>
                      <a:pPr algn="l" fontAlgn="ctr"/>
                      <a:r>
                        <a:rPr lang="en-US" sz="1600">
                          <a:effectLst/>
                        </a:rPr>
                        <a:t>&gt;&gt;&gt; (zero fill right shift)</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600" dirty="0">
                          <a:effectLst/>
                        </a:rPr>
                        <a:t>Shift right zero fill operator. The left operands value is moved right by the number of bits specified by the right operand and shifted values are filled up with zeros.</a:t>
                      </a:r>
                    </a:p>
                  </a:txBody>
                  <a:tcPr marL="57179" marR="57179" marT="57179" marB="5717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dirty="0">
                          <a:effectLst/>
                        </a:rPr>
                        <a:t>A &gt;&gt;&gt;2 will give 15 which is 00001111</a:t>
                      </a:r>
                    </a:p>
                  </a:txBody>
                  <a:tcPr marL="57179" marR="57179" marT="57179" marB="5717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226092"/>
                  </a:ext>
                </a:extLst>
              </a:tr>
            </a:tbl>
          </a:graphicData>
        </a:graphic>
      </p:graphicFrame>
    </p:spTree>
    <p:extLst>
      <p:ext uri="{BB962C8B-B14F-4D97-AF65-F5344CB8AC3E}">
        <p14:creationId xmlns:p14="http://schemas.microsoft.com/office/powerpoint/2010/main" val="271472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Logical Operators</a:t>
            </a:r>
          </a:p>
        </p:txBody>
      </p:sp>
      <p:sp>
        <p:nvSpPr>
          <p:cNvPr id="4" name="Date Placeholder 3"/>
          <p:cNvSpPr>
            <a:spLocks noGrp="1"/>
          </p:cNvSpPr>
          <p:nvPr>
            <p:ph type="dt" sz="half" idx="10"/>
          </p:nvPr>
        </p:nvSpPr>
        <p:spPr/>
        <p:txBody>
          <a:bodyPr/>
          <a:lstStyle/>
          <a:p>
            <a:fld id="{23EC6DD2-9525-47A2-AE0E-3139A89D6820}"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14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975654173"/>
              </p:ext>
            </p:extLst>
          </p:nvPr>
        </p:nvGraphicFramePr>
        <p:xfrm>
          <a:off x="304800" y="1620519"/>
          <a:ext cx="8382001" cy="3103881"/>
        </p:xfrm>
        <a:graphic>
          <a:graphicData uri="http://schemas.openxmlformats.org/drawingml/2006/table">
            <a:tbl>
              <a:tblPr firstRow="1" bandRow="1">
                <a:tableStyleId>{5C22544A-7EE6-4342-B048-85BDC9FD1C3A}</a:tableStyleId>
              </a:tblPr>
              <a:tblGrid>
                <a:gridCol w="1806466">
                  <a:extLst>
                    <a:ext uri="{9D8B030D-6E8A-4147-A177-3AD203B41FA5}">
                      <a16:colId xmlns:a16="http://schemas.microsoft.com/office/drawing/2014/main" val="530935532"/>
                    </a:ext>
                  </a:extLst>
                </a:gridCol>
                <a:gridCol w="4407776">
                  <a:extLst>
                    <a:ext uri="{9D8B030D-6E8A-4147-A177-3AD203B41FA5}">
                      <a16:colId xmlns:a16="http://schemas.microsoft.com/office/drawing/2014/main" val="1571844596"/>
                    </a:ext>
                  </a:extLst>
                </a:gridCol>
                <a:gridCol w="2167759">
                  <a:extLst>
                    <a:ext uri="{9D8B030D-6E8A-4147-A177-3AD203B41FA5}">
                      <a16:colId xmlns:a16="http://schemas.microsoft.com/office/drawing/2014/main" val="984856148"/>
                    </a:ext>
                  </a:extLst>
                </a:gridCol>
              </a:tblGrid>
              <a:tr h="430241">
                <a:tc>
                  <a:txBody>
                    <a:bodyPr/>
                    <a:lstStyle/>
                    <a:p>
                      <a:pPr algn="ctr" fontAlgn="t"/>
                      <a:r>
                        <a:rPr lang="en-US" dirty="0">
                          <a:effectLst/>
                        </a:rPr>
                        <a:t>Operator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rPr>
                        <a:t>Description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rPr>
                        <a:t>Example: </a:t>
                      </a:r>
                      <a:r>
                        <a:rPr lang="en-US" dirty="0">
                          <a:solidFill>
                            <a:srgbClr val="FFFF00"/>
                          </a:solidFill>
                          <a:effectLst/>
                        </a:rPr>
                        <a:t>A=1, B=0</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6767406"/>
                  </a:ext>
                </a:extLst>
              </a:tr>
              <a:tr h="706824">
                <a:tc>
                  <a:txBody>
                    <a:bodyPr/>
                    <a:lstStyle/>
                    <a:p>
                      <a:pPr algn="l" fontAlgn="ctr"/>
                      <a:r>
                        <a:rPr lang="en-US" dirty="0">
                          <a:effectLst/>
                        </a:rPr>
                        <a:t>&amp;&amp; (logical and)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a:effectLst/>
                        </a:rPr>
                        <a:t>Called Logical AND operator. If both the operands are non-zero, then the condition becomes 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a:effectLst/>
                        </a:rPr>
                        <a:t>(A &amp;&amp; B) is false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014878"/>
                  </a:ext>
                </a:extLst>
              </a:tr>
              <a:tr h="983408">
                <a:tc>
                  <a:txBody>
                    <a:bodyPr/>
                    <a:lstStyle/>
                    <a:p>
                      <a:pPr algn="l" fontAlgn="ctr"/>
                      <a:r>
                        <a:rPr lang="en-US">
                          <a:effectLst/>
                        </a:rPr>
                        <a:t>|| (logical or)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a:effectLst/>
                        </a:rPr>
                        <a:t>Called Logical OR Operator. If any of the two operands are non-zero, then the condition becomes true.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dirty="0">
                          <a:effectLst/>
                        </a:rPr>
                        <a:t>(A || B) is true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1385417"/>
                  </a:ext>
                </a:extLst>
              </a:tr>
              <a:tr h="983408">
                <a:tc>
                  <a:txBody>
                    <a:bodyPr/>
                    <a:lstStyle/>
                    <a:p>
                      <a:pPr algn="l" fontAlgn="ctr"/>
                      <a:r>
                        <a:rPr lang="en-US">
                          <a:effectLst/>
                        </a:rPr>
                        <a:t>! (logical not)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dirty="0">
                          <a:effectLst/>
                        </a:rPr>
                        <a:t>Called Logical NOT Operator. Use </a:t>
                      </a:r>
                      <a:r>
                        <a:rPr lang="en-US">
                          <a:effectLst/>
                        </a:rPr>
                        <a:t>to reverse </a:t>
                      </a:r>
                      <a:r>
                        <a:rPr lang="en-US" dirty="0">
                          <a:effectLst/>
                        </a:rPr>
                        <a:t>the logical state of its operand. If a condition is true then Logical NOT operator will make 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dirty="0">
                          <a:effectLst/>
                        </a:rPr>
                        <a:t>!(A &amp;&amp; B) is true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516505"/>
                  </a:ext>
                </a:extLst>
              </a:tr>
            </a:tbl>
          </a:graphicData>
        </a:graphic>
      </p:graphicFrame>
    </p:spTree>
    <p:extLst>
      <p:ext uri="{BB962C8B-B14F-4D97-AF65-F5344CB8AC3E}">
        <p14:creationId xmlns:p14="http://schemas.microsoft.com/office/powerpoint/2010/main" val="1131398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Assignment Operators</a:t>
            </a:r>
          </a:p>
        </p:txBody>
      </p:sp>
      <p:sp>
        <p:nvSpPr>
          <p:cNvPr id="4" name="Date Placeholder 3"/>
          <p:cNvSpPr>
            <a:spLocks noGrp="1"/>
          </p:cNvSpPr>
          <p:nvPr>
            <p:ph type="dt" sz="half" idx="10"/>
          </p:nvPr>
        </p:nvSpPr>
        <p:spPr/>
        <p:txBody>
          <a:bodyPr/>
          <a:lstStyle/>
          <a:p>
            <a:fld id="{15EAEB6C-B07C-45B5-AAEF-54CE29916AA2}"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15</a:t>
            </a:fld>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941320626"/>
              </p:ext>
            </p:extLst>
          </p:nvPr>
        </p:nvGraphicFramePr>
        <p:xfrm>
          <a:off x="228600" y="1219200"/>
          <a:ext cx="8686800" cy="5219832"/>
        </p:xfrm>
        <a:graphic>
          <a:graphicData uri="http://schemas.openxmlformats.org/drawingml/2006/table">
            <a:tbl>
              <a:tblPr firstRow="1" bandRow="1">
                <a:tableStyleId>{5C22544A-7EE6-4342-B048-85BDC9FD1C3A}</a:tableStyleId>
              </a:tblPr>
              <a:tblGrid>
                <a:gridCol w="755487">
                  <a:extLst>
                    <a:ext uri="{9D8B030D-6E8A-4147-A177-3AD203B41FA5}">
                      <a16:colId xmlns:a16="http://schemas.microsoft.com/office/drawing/2014/main" val="2334944061"/>
                    </a:ext>
                  </a:extLst>
                </a:gridCol>
                <a:gridCol w="4807113">
                  <a:extLst>
                    <a:ext uri="{9D8B030D-6E8A-4147-A177-3AD203B41FA5}">
                      <a16:colId xmlns:a16="http://schemas.microsoft.com/office/drawing/2014/main" val="2993644783"/>
                    </a:ext>
                  </a:extLst>
                </a:gridCol>
                <a:gridCol w="3124200">
                  <a:extLst>
                    <a:ext uri="{9D8B030D-6E8A-4147-A177-3AD203B41FA5}">
                      <a16:colId xmlns:a16="http://schemas.microsoft.com/office/drawing/2014/main" val="156194446"/>
                    </a:ext>
                  </a:extLst>
                </a:gridCol>
              </a:tblGrid>
              <a:tr h="180519">
                <a:tc>
                  <a:txBody>
                    <a:bodyPr/>
                    <a:lstStyle/>
                    <a:p>
                      <a:pPr algn="ctr" fontAlgn="t"/>
                      <a:r>
                        <a:rPr lang="en-US" sz="1500" dirty="0">
                          <a:effectLst/>
                        </a:rPr>
                        <a:t>Operator</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500" dirty="0">
                          <a:effectLst/>
                        </a:rPr>
                        <a:t>Description</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500" dirty="0">
                          <a:effectLst/>
                        </a:rPr>
                        <a:t>Example</a:t>
                      </a:r>
                      <a:endParaRPr lang="en-US" sz="1500" dirty="0">
                        <a:solidFill>
                          <a:srgbClr val="FFFF00"/>
                        </a:solidFill>
                        <a:effectLst/>
                      </a:endParaRP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073542"/>
                  </a:ext>
                </a:extLst>
              </a:tr>
              <a:tr h="306615">
                <a:tc>
                  <a:txBody>
                    <a:bodyPr/>
                    <a:lstStyle/>
                    <a:p>
                      <a:pPr algn="l" rtl="0" fontAlgn="ctr"/>
                      <a:r>
                        <a:rPr lang="ar-SA" sz="1500" dirty="0">
                          <a:effectLst/>
                        </a:rPr>
                        <a:t>=</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dirty="0">
                          <a:effectLst/>
                        </a:rPr>
                        <a:t>Simple assignment operator. Assigns values from right side operands to left side operand.</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a:effectLst/>
                        </a:rPr>
                        <a:t>C = A + B will assign value of A + B into C</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9387346"/>
                  </a:ext>
                </a:extLst>
              </a:tr>
              <a:tr h="306615">
                <a:tc>
                  <a:txBody>
                    <a:bodyPr/>
                    <a:lstStyle/>
                    <a:p>
                      <a:pPr algn="l" rtl="0" fontAlgn="ctr"/>
                      <a:r>
                        <a:rPr lang="en-US" sz="1500" dirty="0">
                          <a:effectLst/>
                        </a:rPr>
                        <a: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dirty="0">
                          <a:effectLst/>
                        </a:rPr>
                        <a:t>Add AND assignment operator. It adds right operand to the left operand and assign the result to left operand.</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 A is equivalent to C = C + A</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8944111"/>
                  </a:ext>
                </a:extLst>
              </a:tr>
              <a:tr h="306615">
                <a:tc>
                  <a:txBody>
                    <a:bodyPr/>
                    <a:lstStyle/>
                    <a:p>
                      <a:pPr algn="l" rtl="0" fontAlgn="ctr"/>
                      <a:r>
                        <a:rPr lang="en-US" sz="1500" dirty="0">
                          <a:effectLst/>
                        </a:rPr>
                        <a: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dirty="0">
                          <a:effectLst/>
                        </a:rPr>
                        <a:t>Subtract AND assignment operator. It subtracts right operand from the left operand and assign the result to left operand.</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 A is equivalent to C = C – A</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95142"/>
                  </a:ext>
                </a:extLst>
              </a:tr>
              <a:tr h="306615">
                <a:tc>
                  <a:txBody>
                    <a:bodyPr/>
                    <a:lstStyle/>
                    <a:p>
                      <a:pPr algn="l" rtl="0" fontAlgn="ctr"/>
                      <a:r>
                        <a:rPr lang="en-US" sz="1500" dirty="0">
                          <a:effectLst/>
                        </a:rPr>
                        <a: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dirty="0">
                          <a:effectLst/>
                        </a:rPr>
                        <a:t>Multiply AND assignment operator. It multiplies right operand with the left operand and assign the result to left operand.</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a:effectLst/>
                        </a:rPr>
                        <a:t>C *= A is equivalent to C = C * A</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35692"/>
                  </a:ext>
                </a:extLst>
              </a:tr>
              <a:tr h="306615">
                <a:tc>
                  <a:txBody>
                    <a:bodyPr/>
                    <a:lstStyle/>
                    <a:p>
                      <a:pPr algn="l" rtl="0" fontAlgn="t"/>
                      <a:r>
                        <a:rPr lang="en-US" sz="1500" dirty="0">
                          <a:effectLst/>
                        </a:rPr>
                        <a:t>/=</a:t>
                      </a:r>
                      <a:endParaRPr lang="ar-SA" sz="1500" dirty="0">
                        <a:effectLst/>
                      </a:endParaRP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dirty="0">
                          <a:effectLst/>
                        </a:rPr>
                        <a:t>Divide AND assignment operator. It divides left operand with the right operand and assign the result to left operand.</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 A is equivalent to C = C / A</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76200"/>
                  </a:ext>
                </a:extLst>
              </a:tr>
              <a:tr h="306615">
                <a:tc>
                  <a:txBody>
                    <a:bodyPr/>
                    <a:lstStyle/>
                    <a:p>
                      <a:pPr algn="l" rtl="0" fontAlgn="ctr"/>
                      <a:r>
                        <a:rPr lang="en-US" sz="1500" dirty="0">
                          <a:effectLst/>
                        </a:rPr>
                        <a: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a:effectLst/>
                        </a:rPr>
                        <a:t>Modulus AND assignment operator. It takes modulus using two operands and assign the result to left operand.</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 A is equivalent to C = C % A</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4567045"/>
                  </a:ext>
                </a:extLst>
              </a:tr>
              <a:tr h="306615">
                <a:tc>
                  <a:txBody>
                    <a:bodyPr/>
                    <a:lstStyle/>
                    <a:p>
                      <a:pPr algn="l" rtl="0" fontAlgn="ctr"/>
                      <a:r>
                        <a:rPr lang="en-US" sz="1500" dirty="0">
                          <a:effectLst/>
                        </a:rPr>
                        <a:t>&lt;&lt;=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a:effectLst/>
                        </a:rPr>
                        <a:t>Left shift AND assignment operator.</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&lt;&lt;= 2 is same as C = C &lt;&lt; 2</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0610962"/>
                  </a:ext>
                </a:extLst>
              </a:tr>
              <a:tr h="306615">
                <a:tc>
                  <a:txBody>
                    <a:bodyPr/>
                    <a:lstStyle/>
                    <a:p>
                      <a:pPr algn="l" rtl="0" fontAlgn="ctr"/>
                      <a:r>
                        <a:rPr lang="en-US" sz="1500" dirty="0">
                          <a:effectLst/>
                        </a:rPr>
                        <a:t>&gt;&gt;=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Right shift AND assignment operator.</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&gt;&gt;= 2 is same as C = C &gt;&gt; 2</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41965"/>
                  </a:ext>
                </a:extLst>
              </a:tr>
              <a:tr h="180519">
                <a:tc>
                  <a:txBody>
                    <a:bodyPr/>
                    <a:lstStyle/>
                    <a:p>
                      <a:pPr algn="l" rtl="0" fontAlgn="ctr"/>
                      <a:r>
                        <a:rPr lang="en-US" sz="1500" dirty="0">
                          <a:effectLst/>
                        </a:rPr>
                        <a:t>&amp;=</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Bitwise AND assignment operator.</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&amp;= 2 is same as C = C &amp; 2</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100772"/>
                  </a:ext>
                </a:extLst>
              </a:tr>
              <a:tr h="180519">
                <a:tc>
                  <a:txBody>
                    <a:bodyPr/>
                    <a:lstStyle/>
                    <a:p>
                      <a:pPr algn="l" rtl="0" fontAlgn="ctr"/>
                      <a:r>
                        <a:rPr lang="en-US" sz="1500" dirty="0">
                          <a:effectLst/>
                        </a:rPr>
                        <a: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dirty="0">
                          <a:effectLst/>
                        </a:rPr>
                        <a:t>bitwise exclusive OR and assignment operator.</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 2 is same as C = C ^ 2</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095525"/>
                  </a:ext>
                </a:extLst>
              </a:tr>
              <a:tr h="180519">
                <a:tc>
                  <a:txBody>
                    <a:bodyPr/>
                    <a:lstStyle/>
                    <a:p>
                      <a:pPr algn="l" rtl="0" fontAlgn="ctr"/>
                      <a:r>
                        <a:rPr lang="en-US" sz="1500" dirty="0">
                          <a:effectLst/>
                        </a:rPr>
                        <a:t>|=</a:t>
                      </a:r>
                      <a:endParaRPr lang="ar-SA" sz="1500" dirty="0">
                        <a:effectLst/>
                      </a:endParaRP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500" dirty="0">
                          <a:effectLst/>
                        </a:rPr>
                        <a:t>bitwise inclusive OR and assignment operator.</a:t>
                      </a:r>
                    </a:p>
                  </a:txBody>
                  <a:tcPr marL="46043" marR="46043" marT="46043" marB="46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500" dirty="0">
                          <a:effectLst/>
                        </a:rPr>
                        <a:t>C |= 2 is same as C = C | 2</a:t>
                      </a:r>
                    </a:p>
                  </a:txBody>
                  <a:tcPr marL="46043" marR="46043" marT="46043" marB="46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0719365"/>
                  </a:ext>
                </a:extLst>
              </a:tr>
            </a:tbl>
          </a:graphicData>
        </a:graphic>
      </p:graphicFrame>
    </p:spTree>
    <p:extLst>
      <p:ext uri="{BB962C8B-B14F-4D97-AF65-F5344CB8AC3E}">
        <p14:creationId xmlns:p14="http://schemas.microsoft.com/office/powerpoint/2010/main" val="379868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6FFE-AB25-4A83-80D2-FE6E37500E03}"/>
              </a:ext>
            </a:extLst>
          </p:cNvPr>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The Conditional (Ternary) Operator</a:t>
            </a:r>
            <a:endParaRPr lang="LID4096" dirty="0"/>
          </a:p>
        </p:txBody>
      </p:sp>
      <p:sp>
        <p:nvSpPr>
          <p:cNvPr id="3" name="Date Placeholder 2">
            <a:extLst>
              <a:ext uri="{FF2B5EF4-FFF2-40B4-BE49-F238E27FC236}">
                <a16:creationId xmlns:a16="http://schemas.microsoft.com/office/drawing/2014/main" id="{B92B6F00-CDC3-4D4B-826A-DC3F4FCC4AD0}"/>
              </a:ext>
            </a:extLst>
          </p:cNvPr>
          <p:cNvSpPr>
            <a:spLocks noGrp="1"/>
          </p:cNvSpPr>
          <p:nvPr>
            <p:ph type="dt" sz="half" idx="10"/>
          </p:nvPr>
        </p:nvSpPr>
        <p:spPr/>
        <p:txBody>
          <a:bodyPr/>
          <a:lstStyle/>
          <a:p>
            <a:fld id="{FDAA1455-1414-4822-960E-6ED607843923}" type="datetime5">
              <a:rPr lang="en-US" smtClean="0"/>
              <a:t>3-Feb-23</a:t>
            </a:fld>
            <a:endParaRPr lang="en-US"/>
          </a:p>
        </p:txBody>
      </p:sp>
      <p:sp>
        <p:nvSpPr>
          <p:cNvPr id="4" name="Footer Placeholder 3">
            <a:extLst>
              <a:ext uri="{FF2B5EF4-FFF2-40B4-BE49-F238E27FC236}">
                <a16:creationId xmlns:a16="http://schemas.microsoft.com/office/drawing/2014/main" id="{B0192065-E7C3-4F98-81B7-0F22B801F621}"/>
              </a:ext>
            </a:extLst>
          </p:cNvPr>
          <p:cNvSpPr>
            <a:spLocks noGrp="1"/>
          </p:cNvSpPr>
          <p:nvPr>
            <p:ph type="ftr" sz="quarter" idx="11"/>
          </p:nvPr>
        </p:nvSpPr>
        <p:spPr/>
        <p:txBody>
          <a:bodyPr/>
          <a:lstStyle/>
          <a:p>
            <a:r>
              <a:rPr lang="en-US"/>
              <a:t>Created by: Dr. Abdelkareem Alashqar</a:t>
            </a:r>
          </a:p>
        </p:txBody>
      </p:sp>
      <p:sp>
        <p:nvSpPr>
          <p:cNvPr id="5" name="Slide Number Placeholder 4">
            <a:extLst>
              <a:ext uri="{FF2B5EF4-FFF2-40B4-BE49-F238E27FC236}">
                <a16:creationId xmlns:a16="http://schemas.microsoft.com/office/drawing/2014/main" id="{DE0E7EA5-9F1E-4BB0-B12E-22634D1FF05C}"/>
              </a:ext>
            </a:extLst>
          </p:cNvPr>
          <p:cNvSpPr>
            <a:spLocks noGrp="1"/>
          </p:cNvSpPr>
          <p:nvPr>
            <p:ph type="sldNum" sz="quarter" idx="12"/>
          </p:nvPr>
        </p:nvSpPr>
        <p:spPr/>
        <p:txBody>
          <a:bodyPr/>
          <a:lstStyle/>
          <a:p>
            <a:fld id="{40763A2C-7DD2-48FE-BD62-3013F0F43D36}" type="slidenum">
              <a:rPr lang="en-US" smtClean="0"/>
              <a:pPr/>
              <a:t>16</a:t>
            </a:fld>
            <a:endParaRPr lang="en-US"/>
          </a:p>
        </p:txBody>
      </p:sp>
      <p:graphicFrame>
        <p:nvGraphicFramePr>
          <p:cNvPr id="6" name="Table 5">
            <a:extLst>
              <a:ext uri="{FF2B5EF4-FFF2-40B4-BE49-F238E27FC236}">
                <a16:creationId xmlns:a16="http://schemas.microsoft.com/office/drawing/2014/main" id="{2EE40D36-0E4B-4C6B-BEFC-A682D62FEC86}"/>
              </a:ext>
            </a:extLst>
          </p:cNvPr>
          <p:cNvGraphicFramePr>
            <a:graphicFrameLocks noGrp="1"/>
          </p:cNvGraphicFramePr>
          <p:nvPr>
            <p:extLst>
              <p:ext uri="{D42A27DB-BD31-4B8C-83A1-F6EECF244321}">
                <p14:modId xmlns:p14="http://schemas.microsoft.com/office/powerpoint/2010/main" val="1205309127"/>
              </p:ext>
            </p:extLst>
          </p:nvPr>
        </p:nvGraphicFramePr>
        <p:xfrm>
          <a:off x="304799" y="2286000"/>
          <a:ext cx="8382001" cy="1137065"/>
        </p:xfrm>
        <a:graphic>
          <a:graphicData uri="http://schemas.openxmlformats.org/drawingml/2006/table">
            <a:tbl>
              <a:tblPr firstRow="1" bandRow="1">
                <a:tableStyleId>{5C22544A-7EE6-4342-B048-85BDC9FD1C3A}</a:tableStyleId>
              </a:tblPr>
              <a:tblGrid>
                <a:gridCol w="1066801">
                  <a:extLst>
                    <a:ext uri="{9D8B030D-6E8A-4147-A177-3AD203B41FA5}">
                      <a16:colId xmlns:a16="http://schemas.microsoft.com/office/drawing/2014/main" val="530935532"/>
                    </a:ext>
                  </a:extLst>
                </a:gridCol>
                <a:gridCol w="4572000">
                  <a:extLst>
                    <a:ext uri="{9D8B030D-6E8A-4147-A177-3AD203B41FA5}">
                      <a16:colId xmlns:a16="http://schemas.microsoft.com/office/drawing/2014/main" val="1571844596"/>
                    </a:ext>
                  </a:extLst>
                </a:gridCol>
                <a:gridCol w="2743200">
                  <a:extLst>
                    <a:ext uri="{9D8B030D-6E8A-4147-A177-3AD203B41FA5}">
                      <a16:colId xmlns:a16="http://schemas.microsoft.com/office/drawing/2014/main" val="984856148"/>
                    </a:ext>
                  </a:extLst>
                </a:gridCol>
              </a:tblGrid>
              <a:tr h="430241">
                <a:tc>
                  <a:txBody>
                    <a:bodyPr/>
                    <a:lstStyle/>
                    <a:p>
                      <a:pPr algn="ctr" fontAlgn="t"/>
                      <a:r>
                        <a:rPr lang="en-US" dirty="0">
                          <a:effectLst/>
                        </a:rPr>
                        <a:t>Operator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rPr>
                        <a:t>Description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dirty="0">
                          <a:effectLst/>
                        </a:rPr>
                        <a:t>Example</a:t>
                      </a:r>
                      <a:endParaRPr lang="en-US" dirty="0">
                        <a:solidFill>
                          <a:srgbClr val="FFFF00"/>
                        </a:solidFill>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6767406"/>
                  </a:ext>
                </a:extLst>
              </a:tr>
              <a:tr h="706824">
                <a:tc>
                  <a:txBody>
                    <a:bodyPr/>
                    <a:lstStyle/>
                    <a:p>
                      <a:pPr algn="l" fontAlgn="ctr"/>
                      <a:r>
                        <a:rPr lang="en-US" dirty="0">
                          <a:effectLst/>
                        </a:rPr>
                        <a: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kern="1200" dirty="0">
                          <a:solidFill>
                            <a:schemeClr val="dk1"/>
                          </a:solidFill>
                          <a:effectLst/>
                          <a:latin typeface="+mn-lt"/>
                          <a:ea typeface="+mn-ea"/>
                          <a:cs typeface="+mn-cs"/>
                        </a:rPr>
                        <a:t>Uses the </a:t>
                      </a:r>
                      <a:r>
                        <a:rPr lang="en-US" sz="1800" b="0" i="0" kern="1200" dirty="0" err="1">
                          <a:solidFill>
                            <a:schemeClr val="dk1"/>
                          </a:solidFill>
                          <a:effectLst/>
                          <a:latin typeface="+mn-lt"/>
                          <a:ea typeface="+mn-ea"/>
                          <a:cs typeface="+mn-cs"/>
                        </a:rPr>
                        <a:t>boolean</a:t>
                      </a:r>
                      <a:r>
                        <a:rPr lang="en-US" sz="1800" b="0" i="0" kern="1200" dirty="0">
                          <a:solidFill>
                            <a:schemeClr val="dk1"/>
                          </a:solidFill>
                          <a:effectLst/>
                          <a:latin typeface="+mn-lt"/>
                          <a:ea typeface="+mn-ea"/>
                          <a:cs typeface="+mn-cs"/>
                        </a:rPr>
                        <a:t> value of one expression to decide which of two other expressions should be evaluated.</a:t>
                      </a:r>
                      <a:endParaRPr lang="en-US"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dirty="0">
                          <a:effectLst/>
                        </a:rPr>
                        <a:t>int x = 2;</a:t>
                      </a:r>
                    </a:p>
                    <a:p>
                      <a:pPr algn="l" fontAlgn="ctr"/>
                      <a:r>
                        <a:rPr lang="en-US" dirty="0">
                          <a:effectLst/>
                        </a:rPr>
                        <a:t>String result = x &gt; 1 ? "a" : "b";</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014878"/>
                  </a:ext>
                </a:extLst>
              </a:tr>
            </a:tbl>
          </a:graphicData>
        </a:graphic>
      </p:graphicFrame>
    </p:spTree>
    <p:extLst>
      <p:ext uri="{BB962C8B-B14F-4D97-AF65-F5344CB8AC3E}">
        <p14:creationId xmlns:p14="http://schemas.microsoft.com/office/powerpoint/2010/main" val="62893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Operators and its Precedence</a:t>
            </a:r>
          </a:p>
        </p:txBody>
      </p:sp>
      <p:sp>
        <p:nvSpPr>
          <p:cNvPr id="4" name="Date Placeholder 3"/>
          <p:cNvSpPr>
            <a:spLocks noGrp="1"/>
          </p:cNvSpPr>
          <p:nvPr>
            <p:ph type="dt" sz="half" idx="10"/>
          </p:nvPr>
        </p:nvSpPr>
        <p:spPr/>
        <p:txBody>
          <a:bodyPr/>
          <a:lstStyle/>
          <a:p>
            <a:fld id="{4693DC5E-5E57-4102-8551-F226E987BF94}"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17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020849031"/>
              </p:ext>
            </p:extLst>
          </p:nvPr>
        </p:nvGraphicFramePr>
        <p:xfrm>
          <a:off x="1625292" y="1219200"/>
          <a:ext cx="5893415" cy="5025477"/>
        </p:xfrm>
        <a:graphic>
          <a:graphicData uri="http://schemas.openxmlformats.org/drawingml/2006/table">
            <a:tbl>
              <a:tblPr firstRow="1" bandRow="1">
                <a:tableStyleId>{5C22544A-7EE6-4342-B048-85BDC9FD1C3A}</a:tableStyleId>
              </a:tblPr>
              <a:tblGrid>
                <a:gridCol w="4140815">
                  <a:extLst>
                    <a:ext uri="{9D8B030D-6E8A-4147-A177-3AD203B41FA5}">
                      <a16:colId xmlns:a16="http://schemas.microsoft.com/office/drawing/2014/main" val="2966710757"/>
                    </a:ext>
                  </a:extLst>
                </a:gridCol>
                <a:gridCol w="1752600">
                  <a:extLst>
                    <a:ext uri="{9D8B030D-6E8A-4147-A177-3AD203B41FA5}">
                      <a16:colId xmlns:a16="http://schemas.microsoft.com/office/drawing/2014/main" val="4018580648"/>
                    </a:ext>
                  </a:extLst>
                </a:gridCol>
              </a:tblGrid>
              <a:tr h="294640">
                <a:tc>
                  <a:txBody>
                    <a:bodyPr/>
                    <a:lstStyle/>
                    <a:p>
                      <a:pPr marL="0" marR="0">
                        <a:lnSpc>
                          <a:spcPct val="115000"/>
                        </a:lnSpc>
                        <a:spcBef>
                          <a:spcPts val="0"/>
                        </a:spcBef>
                        <a:spcAft>
                          <a:spcPts val="1000"/>
                        </a:spcAft>
                      </a:pPr>
                      <a:r>
                        <a:rPr lang="en-US" sz="1600" dirty="0">
                          <a:effectLst/>
                        </a:rPr>
                        <a:t>Operators</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effectLst/>
                        </a:rPr>
                        <a:t>Associativity</a:t>
                      </a:r>
                      <a:endParaRPr lang="en-US" sz="160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158520"/>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 . () (method call) </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143000"/>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 ~ ++ -- + (unary) – (unary) () (cast) new</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a:effectLst/>
                        </a:rPr>
                        <a:t>Right to left</a:t>
                      </a:r>
                      <a:endParaRPr lang="en-US" sz="160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8268085"/>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 / %</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7129467"/>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547428"/>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&lt;&lt;  &gt;&gt;  &gt;&gt;&gt;</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987537"/>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&lt; &lt;= &gt; &gt;= </a:t>
                      </a:r>
                      <a:r>
                        <a:rPr lang="en-US" sz="1600" dirty="0" err="1">
                          <a:effectLst/>
                          <a:latin typeface="Times New Roman" pitchFamily="18" charset="0"/>
                          <a:cs typeface="Times New Roman" pitchFamily="18" charset="0"/>
                        </a:rPr>
                        <a:t>instanceof</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0126427"/>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 !=</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0876495"/>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&amp;</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0816384"/>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5724642"/>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869292"/>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&amp;&amp;</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144107"/>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Left to right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114343"/>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Right to left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9482048"/>
                  </a:ext>
                </a:extLst>
              </a:tr>
              <a:tr h="294640">
                <a:tc>
                  <a:txBody>
                    <a:bodyPr/>
                    <a:lstStyle/>
                    <a:p>
                      <a:pPr marL="0" marR="0">
                        <a:lnSpc>
                          <a:spcPct val="115000"/>
                        </a:lnSpc>
                        <a:spcBef>
                          <a:spcPts val="0"/>
                        </a:spcBef>
                        <a:spcAft>
                          <a:spcPts val="1000"/>
                        </a:spcAft>
                      </a:pPr>
                      <a:r>
                        <a:rPr lang="en-US" sz="1600" dirty="0">
                          <a:effectLst/>
                          <a:latin typeface="Times New Roman" pitchFamily="18" charset="0"/>
                          <a:cs typeface="Times New Roman" pitchFamily="18" charset="0"/>
                        </a:rPr>
                        <a:t>= += -= *= /= %= &amp;= |= ^= &lt;&lt;= &gt;&gt;= &gt;&gt;&gt;=</a:t>
                      </a:r>
                      <a:endParaRPr lang="en-US" sz="1600" dirty="0">
                        <a:effectLst/>
                        <a:latin typeface="Times New Roman" pitchFamily="18" charset="0"/>
                        <a:ea typeface="Calibri"/>
                        <a:cs typeface="Times New Roman" pitchFamily="18" charset="0"/>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600" dirty="0">
                          <a:effectLst/>
                        </a:rPr>
                        <a:t>Right to left</a:t>
                      </a:r>
                      <a:endParaRPr lang="en-US" sz="1600" dirty="0">
                        <a:effectLst/>
                        <a:latin typeface="Calibri"/>
                        <a:ea typeface="Calibri"/>
                        <a:cs typeface="Arial"/>
                      </a:endParaRPr>
                    </a:p>
                  </a:txBody>
                  <a:tcPr marL="36454" marR="36454" marT="36454" marB="364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513033"/>
                  </a:ext>
                </a:extLst>
              </a:tr>
            </a:tbl>
          </a:graphicData>
        </a:graphic>
      </p:graphicFrame>
    </p:spTree>
    <p:extLst>
      <p:ext uri="{BB962C8B-B14F-4D97-AF65-F5344CB8AC3E}">
        <p14:creationId xmlns:p14="http://schemas.microsoft.com/office/powerpoint/2010/main" val="2778884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Arrays</a:t>
            </a:r>
          </a:p>
        </p:txBody>
      </p:sp>
      <p:sp>
        <p:nvSpPr>
          <p:cNvPr id="6" name="Content Placeholder 5"/>
          <p:cNvSpPr>
            <a:spLocks noGrp="1"/>
          </p:cNvSpPr>
          <p:nvPr>
            <p:ph idx="1"/>
          </p:nvPr>
        </p:nvSpPr>
        <p:spPr>
          <a:xfrm>
            <a:off x="457200" y="1163622"/>
            <a:ext cx="8229600" cy="4094178"/>
          </a:xfrm>
        </p:spPr>
        <p:txBody>
          <a:bodyPr>
            <a:normAutofit fontScale="85000" lnSpcReduction="10000"/>
          </a:bodyPr>
          <a:lstStyle/>
          <a:p>
            <a:r>
              <a:rPr lang="en-US" dirty="0"/>
              <a:t>Array is a data structure that </a:t>
            </a:r>
            <a:r>
              <a:rPr lang="en-US" dirty="0">
                <a:solidFill>
                  <a:srgbClr val="C00000"/>
                </a:solidFill>
              </a:rPr>
              <a:t>stores</a:t>
            </a:r>
            <a:r>
              <a:rPr lang="en-US" dirty="0"/>
              <a:t> a collection of values of the </a:t>
            </a:r>
            <a:r>
              <a:rPr lang="en-US" dirty="0">
                <a:solidFill>
                  <a:srgbClr val="C00000"/>
                </a:solidFill>
              </a:rPr>
              <a:t>same type</a:t>
            </a:r>
            <a:r>
              <a:rPr lang="en-US" dirty="0"/>
              <a:t>.</a:t>
            </a:r>
          </a:p>
          <a:p>
            <a:endParaRPr lang="en-US" dirty="0">
              <a:latin typeface="Franklin Gothic Medium" panose="020B0603020102020204" pitchFamily="34" charset="0"/>
            </a:endParaRPr>
          </a:p>
          <a:p>
            <a:endParaRPr lang="en-US" dirty="0">
              <a:latin typeface="Franklin Gothic Medium" panose="020B0603020102020204" pitchFamily="34" charset="0"/>
            </a:endParaRPr>
          </a:p>
          <a:p>
            <a:endParaRPr lang="en-US" dirty="0">
              <a:latin typeface="Franklin Gothic Medium" panose="020B0603020102020204" pitchFamily="34" charset="0"/>
            </a:endParaRPr>
          </a:p>
          <a:p>
            <a:endParaRPr lang="en-US" dirty="0">
              <a:latin typeface="Franklin Gothic Medium" panose="020B0603020102020204" pitchFamily="34" charset="0"/>
            </a:endParaRPr>
          </a:p>
          <a:p>
            <a:endParaRPr lang="en-US" dirty="0"/>
          </a:p>
          <a:p>
            <a:endParaRPr lang="en-US" dirty="0"/>
          </a:p>
          <a:p>
            <a:r>
              <a:rPr lang="en-US" dirty="0"/>
              <a:t>You access each individual value through an </a:t>
            </a:r>
            <a:r>
              <a:rPr lang="en-US" dirty="0">
                <a:solidFill>
                  <a:srgbClr val="C00000"/>
                </a:solidFill>
              </a:rPr>
              <a:t>integer index</a:t>
            </a:r>
            <a:r>
              <a:rPr lang="en-US" dirty="0"/>
              <a:t>.</a:t>
            </a:r>
          </a:p>
        </p:txBody>
      </p:sp>
      <p:sp>
        <p:nvSpPr>
          <p:cNvPr id="9" name="Date Placeholder 8"/>
          <p:cNvSpPr>
            <a:spLocks noGrp="1"/>
          </p:cNvSpPr>
          <p:nvPr>
            <p:ph type="dt" sz="half" idx="10"/>
          </p:nvPr>
        </p:nvSpPr>
        <p:spPr/>
        <p:txBody>
          <a:bodyPr/>
          <a:lstStyle/>
          <a:p>
            <a:fld id="{077E42AA-E644-4BC8-90CD-D8FCA94134FB}" type="datetime5">
              <a:rPr lang="en-US" smtClean="0"/>
              <a:t>3-Feb-23</a:t>
            </a:fld>
            <a:endParaRPr lang="en-US"/>
          </a:p>
        </p:txBody>
      </p:sp>
      <p:sp>
        <p:nvSpPr>
          <p:cNvPr id="10" name="Footer Placeholder 9"/>
          <p:cNvSpPr>
            <a:spLocks noGrp="1"/>
          </p:cNvSpPr>
          <p:nvPr>
            <p:ph type="ftr" sz="quarter" idx="11"/>
          </p:nvPr>
        </p:nvSpPr>
        <p:spPr/>
        <p:txBody>
          <a:bodyPr/>
          <a:lstStyle/>
          <a:p>
            <a:r>
              <a:rPr lang="en-US"/>
              <a:t>Created by: Dr. Abdelkareem Alashqar</a:t>
            </a:r>
          </a:p>
        </p:txBody>
      </p:sp>
      <p:sp>
        <p:nvSpPr>
          <p:cNvPr id="11" name="Slide Number Placeholder 10"/>
          <p:cNvSpPr>
            <a:spLocks noGrp="1"/>
          </p:cNvSpPr>
          <p:nvPr>
            <p:ph type="sldNum" sz="quarter" idx="12"/>
          </p:nvPr>
        </p:nvSpPr>
        <p:spPr/>
        <p:txBody>
          <a:bodyPr/>
          <a:lstStyle/>
          <a:p>
            <a:fld id="{40763A2C-7DD2-48FE-BD62-3013F0F43D36}" type="slidenum">
              <a:rPr lang="en-US" smtClean="0"/>
              <a:pPr/>
              <a:t>18</a:t>
            </a:fld>
            <a:endParaRPr lang="en-US"/>
          </a:p>
        </p:txBody>
      </p:sp>
      <p:sp>
        <p:nvSpPr>
          <p:cNvPr id="8" name="Rectangle 7">
            <a:extLst>
              <a:ext uri="{FF2B5EF4-FFF2-40B4-BE49-F238E27FC236}">
                <a16:creationId xmlns:a16="http://schemas.microsoft.com/office/drawing/2014/main" id="{0BBFD813-9845-47FB-8F35-D82226713BC0}"/>
              </a:ext>
            </a:extLst>
          </p:cNvPr>
          <p:cNvSpPr/>
          <p:nvPr/>
        </p:nvSpPr>
        <p:spPr>
          <a:xfrm>
            <a:off x="990600" y="2014750"/>
            <a:ext cx="4419600" cy="225245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lvl="1" algn="just">
              <a:buNone/>
            </a:pPr>
            <a:r>
              <a:rPr lang="en-US" dirty="0">
                <a:solidFill>
                  <a:srgbClr val="008000"/>
                </a:solidFill>
                <a:latin typeface="Consolas" panose="020B0609020204030204" pitchFamily="49" charset="0"/>
              </a:rPr>
              <a:t>// create an array of integers</a:t>
            </a:r>
          </a:p>
          <a:p>
            <a:pPr marL="177800" lvl="1" algn="just">
              <a:buNone/>
            </a:pPr>
            <a:r>
              <a:rPr lang="en-US" dirty="0" err="1">
                <a:solidFill>
                  <a:srgbClr val="0000FF"/>
                </a:solidFill>
                <a:latin typeface="Consolas" panose="020B0609020204030204" pitchFamily="49" charset="0"/>
              </a:rPr>
              <a:t>int</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anArray</a:t>
            </a:r>
            <a:r>
              <a:rPr lang="en-US" dirty="0">
                <a:solidFill>
                  <a:schemeClr val="tx1"/>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int</a:t>
            </a:r>
            <a:r>
              <a:rPr lang="en-US" dirty="0">
                <a:solidFill>
                  <a:schemeClr val="tx1"/>
                </a:solidFill>
                <a:latin typeface="Consolas" panose="020B0609020204030204" pitchFamily="49" charset="0"/>
              </a:rPr>
              <a:t>[10];</a:t>
            </a:r>
          </a:p>
          <a:p>
            <a:pPr marL="177800" lvl="1" algn="just">
              <a:buNone/>
            </a:pPr>
            <a:r>
              <a:rPr lang="en-US" dirty="0" err="1">
                <a:solidFill>
                  <a:schemeClr val="tx1"/>
                </a:solidFill>
                <a:latin typeface="Consolas" panose="020B0609020204030204" pitchFamily="49" charset="0"/>
              </a:rPr>
              <a:t>anArry</a:t>
            </a:r>
            <a:r>
              <a:rPr lang="en-US" dirty="0">
                <a:solidFill>
                  <a:schemeClr val="tx1"/>
                </a:solidFill>
                <a:latin typeface="Consolas" panose="020B0609020204030204" pitchFamily="49" charset="0"/>
              </a:rPr>
              <a:t>[0] = 20;</a:t>
            </a:r>
          </a:p>
          <a:p>
            <a:pPr marL="177800" lvl="1" algn="just">
              <a:buNone/>
            </a:pPr>
            <a:r>
              <a:rPr lang="en-US" dirty="0" err="1">
                <a:solidFill>
                  <a:srgbClr val="0000FF"/>
                </a:solidFill>
                <a:latin typeface="Consolas" panose="020B0609020204030204" pitchFamily="49" charset="0"/>
              </a:rPr>
              <a:t>int</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anArray</a:t>
            </a:r>
            <a:r>
              <a:rPr lang="en-US" dirty="0">
                <a:solidFill>
                  <a:schemeClr val="tx1"/>
                </a:solidFill>
                <a:latin typeface="Consolas" panose="020B0609020204030204" pitchFamily="49" charset="0"/>
              </a:rPr>
              <a:t> = { </a:t>
            </a:r>
          </a:p>
          <a:p>
            <a:pPr marL="177800" lvl="1" algn="just">
              <a:buNone/>
            </a:pPr>
            <a:r>
              <a:rPr lang="en-US" dirty="0">
                <a:solidFill>
                  <a:schemeClr val="tx1"/>
                </a:solidFill>
                <a:latin typeface="Consolas" panose="020B0609020204030204" pitchFamily="49" charset="0"/>
              </a:rPr>
              <a:t>    100, 200, 300,</a:t>
            </a:r>
          </a:p>
          <a:p>
            <a:pPr marL="177800" lvl="1" algn="just">
              <a:buNone/>
            </a:pPr>
            <a:r>
              <a:rPr lang="en-US" dirty="0">
                <a:solidFill>
                  <a:schemeClr val="tx1"/>
                </a:solidFill>
                <a:latin typeface="Consolas" panose="020B0609020204030204" pitchFamily="49" charset="0"/>
              </a:rPr>
              <a:t>    400, 500, 600, </a:t>
            </a:r>
          </a:p>
          <a:p>
            <a:pPr marL="177800" lvl="1" algn="just">
              <a:buNone/>
            </a:pPr>
            <a:r>
              <a:rPr lang="en-US" dirty="0">
                <a:solidFill>
                  <a:schemeClr val="tx1"/>
                </a:solidFill>
                <a:latin typeface="Consolas" panose="020B0609020204030204" pitchFamily="49" charset="0"/>
              </a:rPr>
              <a:t>    700, 800, 900, 1000</a:t>
            </a:r>
          </a:p>
          <a:p>
            <a:pPr marL="177800" lvl="1" algn="just">
              <a:buNone/>
            </a:pPr>
            <a:r>
              <a:rPr lang="en-US" dirty="0">
                <a:solidFill>
                  <a:schemeClr val="tx1"/>
                </a:solidFill>
                <a:latin typeface="Consolas" panose="020B0609020204030204" pitchFamily="49" charset="0"/>
              </a:rPr>
              <a:t>};</a:t>
            </a:r>
          </a:p>
        </p:txBody>
      </p:sp>
      <p:pic>
        <p:nvPicPr>
          <p:cNvPr id="3" name="Picture 2">
            <a:extLst>
              <a:ext uri="{FF2B5EF4-FFF2-40B4-BE49-F238E27FC236}">
                <a16:creationId xmlns:a16="http://schemas.microsoft.com/office/drawing/2014/main" id="{6C7006D3-E8FC-4E98-8811-F25ACA8E58EB}"/>
              </a:ext>
            </a:extLst>
          </p:cNvPr>
          <p:cNvPicPr>
            <a:picLocks noChangeAspect="1"/>
          </p:cNvPicPr>
          <p:nvPr/>
        </p:nvPicPr>
        <p:blipFill>
          <a:blip r:embed="rId2"/>
          <a:stretch>
            <a:fillRect/>
          </a:stretch>
        </p:blipFill>
        <p:spPr>
          <a:xfrm>
            <a:off x="4876800" y="2580742"/>
            <a:ext cx="4144431" cy="1534058"/>
          </a:xfrm>
          <a:prstGeom prst="rect">
            <a:avLst/>
          </a:prstGeom>
        </p:spPr>
      </p:pic>
      <p:sp>
        <p:nvSpPr>
          <p:cNvPr id="13" name="Rectangle 12">
            <a:extLst>
              <a:ext uri="{FF2B5EF4-FFF2-40B4-BE49-F238E27FC236}">
                <a16:creationId xmlns:a16="http://schemas.microsoft.com/office/drawing/2014/main" id="{0BBFD813-9845-47FB-8F35-D82226713BC0}"/>
              </a:ext>
            </a:extLst>
          </p:cNvPr>
          <p:cNvSpPr/>
          <p:nvPr/>
        </p:nvSpPr>
        <p:spPr>
          <a:xfrm>
            <a:off x="990600" y="5351101"/>
            <a:ext cx="6242653" cy="94508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lvl="1">
              <a:buNone/>
            </a:pPr>
            <a:r>
              <a:rPr lang="en-US" dirty="0" err="1">
                <a:solidFill>
                  <a:srgbClr val="0000FF"/>
                </a:solidFill>
                <a:latin typeface="Consolas" panose="020B0609020204030204" pitchFamily="49" charset="0"/>
              </a:rPr>
              <a:t>int</a:t>
            </a:r>
            <a:r>
              <a:rPr lang="en-US" dirty="0">
                <a:solidFill>
                  <a:schemeClr val="tx1"/>
                </a:solidFill>
                <a:latin typeface="Consolas" panose="020B0609020204030204" pitchFamily="49" charset="0"/>
              </a:rPr>
              <a:t>[] a =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int</a:t>
            </a:r>
            <a:r>
              <a:rPr lang="en-US" dirty="0">
                <a:solidFill>
                  <a:schemeClr val="tx1"/>
                </a:solidFill>
                <a:latin typeface="Consolas" panose="020B0609020204030204" pitchFamily="49" charset="0"/>
              </a:rPr>
              <a:t>[100]; </a:t>
            </a:r>
          </a:p>
          <a:p>
            <a:pPr marL="177800" lvl="1">
              <a:buNone/>
            </a:pPr>
            <a:r>
              <a:rPr lang="en-US" dirty="0">
                <a:solidFill>
                  <a:srgbClr val="0000FF"/>
                </a:solidFill>
                <a:latin typeface="Consolas" panose="020B0609020204030204" pitchFamily="49" charset="0"/>
              </a:rPr>
              <a:t>for</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int</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 0;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&lt; 100;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a:t>
            </a:r>
          </a:p>
          <a:p>
            <a:pPr marL="450850" lvl="2">
              <a:buNone/>
            </a:pPr>
            <a:r>
              <a:rPr lang="en-US" dirty="0">
                <a:solidFill>
                  <a:schemeClr val="tx1"/>
                </a:solidFill>
                <a:latin typeface="Consolas" panose="020B0609020204030204" pitchFamily="49" charset="0"/>
              </a:rPr>
              <a:t>a[</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 </a:t>
            </a:r>
            <a:r>
              <a:rPr lang="en-US" dirty="0" err="1">
                <a:solidFill>
                  <a:schemeClr val="tx1"/>
                </a:solidFill>
                <a:latin typeface="Consolas" panose="020B0609020204030204" pitchFamily="49" charset="0"/>
              </a:rPr>
              <a:t>i</a:t>
            </a:r>
            <a:r>
              <a:rPr lang="en-US" dirty="0">
                <a:solidFill>
                  <a:schemeClr val="tx1"/>
                </a:solidFill>
                <a:latin typeface="Consolas" panose="020B0609020204030204" pitchFamily="49" charset="0"/>
              </a:rPr>
              <a:t>; </a:t>
            </a:r>
            <a:r>
              <a:rPr lang="en-US" dirty="0">
                <a:solidFill>
                  <a:srgbClr val="008000"/>
                </a:solidFill>
                <a:latin typeface="Consolas" panose="020B0609020204030204" pitchFamily="49" charset="0"/>
              </a:rPr>
              <a:t>// fills the array with 0 to 99</a:t>
            </a:r>
          </a:p>
        </p:txBody>
      </p:sp>
    </p:spTree>
    <p:extLst>
      <p:ext uri="{BB962C8B-B14F-4D97-AF65-F5344CB8AC3E}">
        <p14:creationId xmlns:p14="http://schemas.microsoft.com/office/powerpoint/2010/main" val="872551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Arrays</a:t>
            </a:r>
          </a:p>
        </p:txBody>
      </p:sp>
      <p:sp>
        <p:nvSpPr>
          <p:cNvPr id="6" name="Content Placeholder 5"/>
          <p:cNvSpPr>
            <a:spLocks noGrp="1"/>
          </p:cNvSpPr>
          <p:nvPr>
            <p:ph idx="1"/>
          </p:nvPr>
        </p:nvSpPr>
        <p:spPr/>
        <p:txBody>
          <a:bodyPr/>
          <a:lstStyle/>
          <a:p>
            <a:r>
              <a:rPr lang="en-US" dirty="0">
                <a:solidFill>
                  <a:srgbClr val="C00000"/>
                </a:solidFill>
              </a:rPr>
              <a:t>Multidimensional</a:t>
            </a:r>
            <a:r>
              <a:rPr lang="en-US" dirty="0"/>
              <a:t> arrays use </a:t>
            </a:r>
            <a:r>
              <a:rPr lang="en-US" dirty="0">
                <a:solidFill>
                  <a:srgbClr val="C00000"/>
                </a:solidFill>
              </a:rPr>
              <a:t>more than one index</a:t>
            </a:r>
            <a:r>
              <a:rPr lang="en-US" dirty="0"/>
              <a:t> to access array elements. They are used for tables and other more complex arrangements.</a:t>
            </a:r>
          </a:p>
          <a:p>
            <a:endParaRPr lang="en-US" dirty="0"/>
          </a:p>
        </p:txBody>
      </p:sp>
      <p:sp>
        <p:nvSpPr>
          <p:cNvPr id="8" name="Date Placeholder 7"/>
          <p:cNvSpPr>
            <a:spLocks noGrp="1"/>
          </p:cNvSpPr>
          <p:nvPr>
            <p:ph type="dt" sz="half" idx="10"/>
          </p:nvPr>
        </p:nvSpPr>
        <p:spPr/>
        <p:txBody>
          <a:bodyPr/>
          <a:lstStyle/>
          <a:p>
            <a:fld id="{F106B89F-7F4B-420E-B060-210451CD6BC0}"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19</a:t>
            </a:fld>
            <a:endParaRPr lang="en-US"/>
          </a:p>
        </p:txBody>
      </p:sp>
      <p:sp>
        <p:nvSpPr>
          <p:cNvPr id="11" name="Rectangle 10">
            <a:extLst>
              <a:ext uri="{FF2B5EF4-FFF2-40B4-BE49-F238E27FC236}">
                <a16:creationId xmlns:a16="http://schemas.microsoft.com/office/drawing/2014/main" id="{0BBFD813-9845-47FB-8F35-D82226713BC0}"/>
              </a:ext>
            </a:extLst>
          </p:cNvPr>
          <p:cNvSpPr/>
          <p:nvPr/>
        </p:nvSpPr>
        <p:spPr>
          <a:xfrm>
            <a:off x="647700" y="2819400"/>
            <a:ext cx="7848600" cy="14859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0">
              <a:lnSpc>
                <a:spcPct val="100000"/>
              </a:lnSpc>
              <a:buNone/>
            </a:pPr>
            <a:r>
              <a:rPr lang="en-US" sz="2000" dirty="0" err="1">
                <a:solidFill>
                  <a:srgbClr val="0000FF"/>
                </a:solidFill>
                <a:latin typeface="Consolas" panose="020B0609020204030204" pitchFamily="49" charset="0"/>
              </a:rPr>
              <a:t>int</a:t>
            </a:r>
            <a:r>
              <a:rPr lang="en-US" sz="2000" dirty="0">
                <a:solidFill>
                  <a:schemeClr val="tx1"/>
                </a:solidFill>
                <a:latin typeface="Consolas" panose="020B0609020204030204" pitchFamily="49" charset="0"/>
              </a:rPr>
              <a:t>[][] a = </a:t>
            </a:r>
            <a:r>
              <a:rPr lang="en-US" sz="2000" dirty="0">
                <a:solidFill>
                  <a:srgbClr val="0000FF"/>
                </a:solidFill>
                <a:latin typeface="Consolas" panose="020B0609020204030204" pitchFamily="49" charset="0"/>
              </a:rPr>
              <a:t>new</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int</a:t>
            </a:r>
            <a:r>
              <a:rPr lang="en-US" sz="2000" dirty="0">
                <a:solidFill>
                  <a:schemeClr val="tx1"/>
                </a:solidFill>
                <a:latin typeface="Consolas" panose="020B0609020204030204" pitchFamily="49" charset="0"/>
              </a:rPr>
              <a:t>[100][100]; </a:t>
            </a:r>
          </a:p>
          <a:p>
            <a:pPr marL="342900" lvl="1" indent="0">
              <a:lnSpc>
                <a:spcPct val="100000"/>
              </a:lnSpc>
              <a:buNone/>
            </a:pPr>
            <a:r>
              <a:rPr lang="en-US" sz="2000" dirty="0">
                <a:solidFill>
                  <a:srgbClr val="0000FF"/>
                </a:solidFill>
                <a:latin typeface="Consolas" panose="020B0609020204030204" pitchFamily="49" charset="0"/>
              </a:rPr>
              <a:t>for</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int</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 0;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&lt; 100;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a:t>
            </a:r>
          </a:p>
          <a:p>
            <a:pPr marL="342900" lvl="1" indent="0">
              <a:lnSpc>
                <a:spcPct val="100000"/>
              </a:lnSpc>
              <a:buNone/>
            </a:pPr>
            <a:r>
              <a:rPr lang="en-US" sz="2000" dirty="0">
                <a:solidFill>
                  <a:schemeClr val="tx1"/>
                </a:solidFill>
                <a:latin typeface="Consolas" panose="020B0609020204030204" pitchFamily="49" charset="0"/>
              </a:rPr>
              <a:t>	</a:t>
            </a:r>
            <a:r>
              <a:rPr lang="en-US" sz="2000" dirty="0">
                <a:solidFill>
                  <a:srgbClr val="0000FF"/>
                </a:solidFill>
                <a:latin typeface="Consolas" panose="020B0609020204030204" pitchFamily="49" charset="0"/>
              </a:rPr>
              <a:t>for</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int</a:t>
            </a:r>
            <a:r>
              <a:rPr lang="en-US" sz="2000" dirty="0">
                <a:solidFill>
                  <a:schemeClr val="tx1"/>
                </a:solidFill>
                <a:latin typeface="Consolas" panose="020B0609020204030204" pitchFamily="49" charset="0"/>
              </a:rPr>
              <a:t> j = 0; j &lt; 100; </a:t>
            </a:r>
            <a:r>
              <a:rPr lang="en-US" sz="2000" dirty="0" err="1">
                <a:solidFill>
                  <a:schemeClr val="tx1"/>
                </a:solidFill>
                <a:latin typeface="Consolas" panose="020B0609020204030204" pitchFamily="49" charset="0"/>
              </a:rPr>
              <a:t>j++</a:t>
            </a:r>
            <a:r>
              <a:rPr lang="en-US" sz="2000" dirty="0">
                <a:solidFill>
                  <a:schemeClr val="tx1"/>
                </a:solidFill>
                <a:latin typeface="Consolas" panose="020B0609020204030204" pitchFamily="49" charset="0"/>
              </a:rPr>
              <a:t>) </a:t>
            </a:r>
          </a:p>
          <a:p>
            <a:pPr marL="685800" lvl="2" indent="0">
              <a:lnSpc>
                <a:spcPct val="100000"/>
              </a:lnSpc>
              <a:buNone/>
            </a:pPr>
            <a:r>
              <a:rPr lang="en-US" sz="2000" dirty="0">
                <a:solidFill>
                  <a:schemeClr val="tx1"/>
                </a:solidFill>
                <a:latin typeface="Consolas" panose="020B0609020204030204" pitchFamily="49" charset="0"/>
              </a:rPr>
              <a:t>a[</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][j] = </a:t>
            </a:r>
            <a:r>
              <a:rPr lang="en-US" sz="2000" dirty="0" err="1">
                <a:solidFill>
                  <a:schemeClr val="tx1"/>
                </a:solidFill>
                <a:latin typeface="Consolas" panose="020B0609020204030204" pitchFamily="49" charset="0"/>
              </a:rPr>
              <a:t>i</a:t>
            </a:r>
            <a:r>
              <a:rPr lang="en-US" sz="2000" dirty="0">
                <a:solidFill>
                  <a:schemeClr val="tx1"/>
                </a:solidFill>
                <a:latin typeface="Consolas" panose="020B0609020204030204" pitchFamily="49" charset="0"/>
              </a:rPr>
              <a:t>; </a:t>
            </a:r>
            <a:r>
              <a:rPr lang="en-US" sz="2000" dirty="0">
                <a:solidFill>
                  <a:srgbClr val="008000"/>
                </a:solidFill>
                <a:latin typeface="Consolas" panose="020B0609020204030204" pitchFamily="49" charset="0"/>
              </a:rPr>
              <a:t>// fills the array rows with 0 to 99</a:t>
            </a:r>
          </a:p>
        </p:txBody>
      </p:sp>
    </p:spTree>
    <p:extLst>
      <p:ext uri="{BB962C8B-B14F-4D97-AF65-F5344CB8AC3E}">
        <p14:creationId xmlns:p14="http://schemas.microsoft.com/office/powerpoint/2010/main" val="39241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normAutofit fontScale="70000" lnSpcReduction="20000"/>
          </a:bodyPr>
          <a:lstStyle/>
          <a:p>
            <a:r>
              <a:rPr lang="en-US" dirty="0"/>
              <a:t>Java Overview</a:t>
            </a:r>
          </a:p>
          <a:p>
            <a:r>
              <a:rPr lang="en-US" altLang="ar-SA" dirty="0"/>
              <a:t>Java Libraries (API’s)</a:t>
            </a:r>
          </a:p>
          <a:p>
            <a:r>
              <a:rPr lang="en-US" altLang="ar-SA" dirty="0"/>
              <a:t>Java Frameworks</a:t>
            </a:r>
          </a:p>
          <a:p>
            <a:r>
              <a:rPr lang="en-US" dirty="0"/>
              <a:t>Basic Programming Concepts</a:t>
            </a:r>
          </a:p>
          <a:p>
            <a:pPr lvl="1"/>
            <a:r>
              <a:rPr lang="en-US" dirty="0"/>
              <a:t>Comments, Data Types, Arithmetic Operators, Relational Operators, Bitwise Operators, Logical Operators, Assignment Operators, Arrays, Reference Datatype: Strings, Control Flow</a:t>
            </a:r>
          </a:p>
          <a:p>
            <a:r>
              <a:rPr lang="en-US" dirty="0"/>
              <a:t>Java </a:t>
            </a:r>
            <a:r>
              <a:rPr lang="en-US" dirty="0" err="1"/>
              <a:t>enum</a:t>
            </a:r>
            <a:endParaRPr lang="en-US" dirty="0"/>
          </a:p>
          <a:p>
            <a:r>
              <a:rPr lang="en-US" dirty="0"/>
              <a:t>Wrapper Classes</a:t>
            </a:r>
          </a:p>
          <a:p>
            <a:r>
              <a:rPr lang="en-US" dirty="0"/>
              <a:t>Functions</a:t>
            </a:r>
          </a:p>
          <a:p>
            <a:r>
              <a:rPr lang="en-US" dirty="0"/>
              <a:t>Object Oriented Programing (OOP)</a:t>
            </a:r>
          </a:p>
          <a:p>
            <a:r>
              <a:rPr lang="en-US" dirty="0"/>
              <a:t>Exception Handling</a:t>
            </a:r>
          </a:p>
          <a:p>
            <a:r>
              <a:rPr lang="en-US" dirty="0"/>
              <a:t>File I/O</a:t>
            </a:r>
          </a:p>
          <a:p>
            <a:r>
              <a:rPr lang="en-US" dirty="0"/>
              <a:t>Collections</a:t>
            </a:r>
          </a:p>
          <a:p>
            <a:r>
              <a:rPr lang="en-US" dirty="0"/>
              <a:t>Java lambda and Functional Programming</a:t>
            </a:r>
          </a:p>
        </p:txBody>
      </p:sp>
      <p:sp>
        <p:nvSpPr>
          <p:cNvPr id="4" name="Date Placeholder 3"/>
          <p:cNvSpPr>
            <a:spLocks noGrp="1"/>
          </p:cNvSpPr>
          <p:nvPr>
            <p:ph type="dt" sz="half" idx="10"/>
          </p:nvPr>
        </p:nvSpPr>
        <p:spPr/>
        <p:txBody>
          <a:bodyPr/>
          <a:lstStyle/>
          <a:p>
            <a:fld id="{29935D59-88DB-40D1-9874-8DE7D779DB57}"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2</a:t>
            </a:fld>
            <a:endParaRPr lang="en-US"/>
          </a:p>
        </p:txBody>
      </p:sp>
    </p:spTree>
    <p:extLst>
      <p:ext uri="{BB962C8B-B14F-4D97-AF65-F5344CB8AC3E}">
        <p14:creationId xmlns:p14="http://schemas.microsoft.com/office/powerpoint/2010/main" val="3341293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Reference datatype: Strings</a:t>
            </a:r>
          </a:p>
        </p:txBody>
      </p:sp>
      <p:sp>
        <p:nvSpPr>
          <p:cNvPr id="6" name="Content Placeholder 5"/>
          <p:cNvSpPr>
            <a:spLocks noGrp="1"/>
          </p:cNvSpPr>
          <p:nvPr>
            <p:ph idx="1"/>
          </p:nvPr>
        </p:nvSpPr>
        <p:spPr/>
        <p:txBody>
          <a:bodyPr>
            <a:normAutofit fontScale="77500" lnSpcReduction="20000"/>
          </a:bodyPr>
          <a:lstStyle/>
          <a:p>
            <a:r>
              <a:rPr lang="en-US" dirty="0"/>
              <a:t>Conceptually, Java strings are sequences of Unicode characters.</a:t>
            </a:r>
          </a:p>
          <a:p>
            <a:endParaRPr lang="en-US" dirty="0"/>
          </a:p>
          <a:p>
            <a:endParaRPr lang="en-US" dirty="0"/>
          </a:p>
          <a:p>
            <a:endParaRPr lang="en-US" dirty="0"/>
          </a:p>
          <a:p>
            <a:r>
              <a:rPr lang="en-US" dirty="0"/>
              <a:t>Each quoted string is an instance of the </a:t>
            </a:r>
            <a:r>
              <a:rPr lang="en-US" dirty="0">
                <a:solidFill>
                  <a:srgbClr val="0000FF"/>
                </a:solidFill>
                <a:latin typeface="Consolas" panose="020B0609020204030204" pitchFamily="49" charset="0"/>
              </a:rPr>
              <a:t>String</a:t>
            </a:r>
            <a:r>
              <a:rPr lang="en-US" dirty="0"/>
              <a:t> class:</a:t>
            </a:r>
          </a:p>
          <a:p>
            <a:r>
              <a:rPr lang="en-US" dirty="0"/>
              <a:t>Some popular functions:</a:t>
            </a:r>
          </a:p>
          <a:p>
            <a:pPr lvl="1"/>
            <a:r>
              <a:rPr lang="en-US" dirty="0">
                <a:solidFill>
                  <a:srgbClr val="0000FF"/>
                </a:solidFill>
                <a:latin typeface="Consolas" panose="020B0609020204030204" pitchFamily="49" charset="0"/>
              </a:rPr>
              <a:t>length()</a:t>
            </a:r>
          </a:p>
          <a:p>
            <a:pPr lvl="1"/>
            <a:r>
              <a:rPr lang="en-US" dirty="0" err="1">
                <a:solidFill>
                  <a:srgbClr val="0000FF"/>
                </a:solidFill>
                <a:latin typeface="Consolas" panose="020B0609020204030204" pitchFamily="49" charset="0"/>
              </a:rPr>
              <a:t>charAt</a:t>
            </a:r>
            <a:r>
              <a:rPr lang="en-US" dirty="0">
                <a:solidFill>
                  <a:srgbClr val="0000FF"/>
                </a:solidFill>
                <a:latin typeface="Consolas" panose="020B0609020204030204" pitchFamily="49" charset="0"/>
              </a:rPr>
              <a:t>(n)</a:t>
            </a:r>
          </a:p>
          <a:p>
            <a:pPr lvl="1"/>
            <a:r>
              <a:rPr lang="en-US" dirty="0" err="1">
                <a:solidFill>
                  <a:srgbClr val="0000FF"/>
                </a:solidFill>
                <a:latin typeface="Consolas" panose="020B0609020204030204" pitchFamily="49" charset="0"/>
              </a:rPr>
              <a:t>indexOf</a:t>
            </a:r>
            <a:r>
              <a:rPr lang="en-US" dirty="0">
                <a:solidFill>
                  <a:srgbClr val="0000FF"/>
                </a:solidFill>
                <a:latin typeface="Consolas" panose="020B0609020204030204" pitchFamily="49" charset="0"/>
              </a:rPr>
              <a:t>(s)</a:t>
            </a:r>
          </a:p>
          <a:p>
            <a:pPr lvl="1"/>
            <a:r>
              <a:rPr lang="en-US" dirty="0"/>
              <a:t>"</a:t>
            </a:r>
            <a:r>
              <a:rPr lang="en-US" dirty="0">
                <a:solidFill>
                  <a:srgbClr val="0000FF"/>
                </a:solidFill>
                <a:latin typeface="Consolas" panose="020B0609020204030204" pitchFamily="49" charset="0"/>
              </a:rPr>
              <a:t>+</a:t>
            </a:r>
            <a:r>
              <a:rPr lang="en-US" dirty="0"/>
              <a:t>" sign to concatenate two strings</a:t>
            </a:r>
          </a:p>
          <a:p>
            <a:pPr lvl="1"/>
            <a:r>
              <a:rPr lang="en-US" dirty="0">
                <a:solidFill>
                  <a:srgbClr val="0000FF"/>
                </a:solidFill>
                <a:latin typeface="Consolas" panose="020B0609020204030204" pitchFamily="49" charset="0"/>
              </a:rPr>
              <a:t>substring(s, l)</a:t>
            </a:r>
          </a:p>
          <a:p>
            <a:pPr lvl="1"/>
            <a:r>
              <a:rPr lang="en-US" dirty="0">
                <a:solidFill>
                  <a:srgbClr val="0000FF"/>
                </a:solidFill>
                <a:latin typeface="Consolas" panose="020B0609020204030204" pitchFamily="49" charset="0"/>
              </a:rPr>
              <a:t>equals(), </a:t>
            </a:r>
            <a:r>
              <a:rPr lang="en-US" dirty="0" err="1">
                <a:solidFill>
                  <a:srgbClr val="0000FF"/>
                </a:solidFill>
                <a:latin typeface="Consolas" panose="020B0609020204030204" pitchFamily="49" charset="0"/>
              </a:rPr>
              <a:t>equalsIgnoreCase</a:t>
            </a:r>
            <a:r>
              <a:rPr lang="en-US" dirty="0">
                <a:solidFill>
                  <a:srgbClr val="0000FF"/>
                </a:solidFill>
                <a:latin typeface="Consolas" panose="020B0609020204030204" pitchFamily="49" charset="0"/>
              </a:rPr>
              <a:t>()</a:t>
            </a:r>
          </a:p>
          <a:p>
            <a:pPr lvl="1"/>
            <a:r>
              <a:rPr lang="en-US" dirty="0" err="1">
                <a:solidFill>
                  <a:srgbClr val="0000FF"/>
                </a:solidFill>
                <a:latin typeface="Consolas" panose="020B0609020204030204" pitchFamily="49" charset="0"/>
              </a:rPr>
              <a:t>startWith</a:t>
            </a:r>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endWith</a:t>
            </a:r>
            <a:r>
              <a:rPr lang="en-US" dirty="0">
                <a:solidFill>
                  <a:srgbClr val="0000FF"/>
                </a:solidFill>
                <a:latin typeface="Consolas" panose="020B0609020204030204" pitchFamily="49" charset="0"/>
              </a:rPr>
              <a:t>()</a:t>
            </a:r>
          </a:p>
          <a:p>
            <a:pPr lvl="1"/>
            <a:r>
              <a:rPr lang="en-US" dirty="0">
                <a:solidFill>
                  <a:srgbClr val="0000FF"/>
                </a:solidFill>
                <a:latin typeface="Consolas" panose="020B0609020204030204" pitchFamily="49" charset="0"/>
              </a:rPr>
              <a:t>split()</a:t>
            </a:r>
          </a:p>
        </p:txBody>
      </p:sp>
      <p:sp>
        <p:nvSpPr>
          <p:cNvPr id="8" name="Date Placeholder 7"/>
          <p:cNvSpPr>
            <a:spLocks noGrp="1"/>
          </p:cNvSpPr>
          <p:nvPr>
            <p:ph type="dt" sz="half" idx="10"/>
          </p:nvPr>
        </p:nvSpPr>
        <p:spPr/>
        <p:txBody>
          <a:bodyPr/>
          <a:lstStyle/>
          <a:p>
            <a:fld id="{077DCE80-F78D-45A2-9552-BD2495E1316C}"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20</a:t>
            </a:fld>
            <a:endParaRPr lang="en-US"/>
          </a:p>
        </p:txBody>
      </p:sp>
      <p:sp>
        <p:nvSpPr>
          <p:cNvPr id="7" name="Rectangle 6">
            <a:extLst>
              <a:ext uri="{FF2B5EF4-FFF2-40B4-BE49-F238E27FC236}">
                <a16:creationId xmlns:a16="http://schemas.microsoft.com/office/drawing/2014/main" id="{0BBFD813-9845-47FB-8F35-D82226713BC0}"/>
              </a:ext>
            </a:extLst>
          </p:cNvPr>
          <p:cNvSpPr/>
          <p:nvPr/>
        </p:nvSpPr>
        <p:spPr>
          <a:xfrm>
            <a:off x="838200" y="1676400"/>
            <a:ext cx="5911850" cy="6858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lvl="1"/>
            <a:r>
              <a:rPr lang="en-US" sz="2000" dirty="0">
                <a:solidFill>
                  <a:srgbClr val="0000FF"/>
                </a:solidFill>
                <a:latin typeface="Consolas" panose="020B0609020204030204" pitchFamily="49" charset="0"/>
              </a:rPr>
              <a:t>String</a:t>
            </a:r>
            <a:r>
              <a:rPr lang="en-US" sz="2000" dirty="0">
                <a:solidFill>
                  <a:schemeClr val="tx1"/>
                </a:solidFill>
                <a:latin typeface="Consolas" panose="020B0609020204030204" pitchFamily="49" charset="0"/>
              </a:rPr>
              <a:t> e = ""; </a:t>
            </a:r>
            <a:r>
              <a:rPr lang="en-US" sz="2000" dirty="0">
                <a:solidFill>
                  <a:srgbClr val="008000"/>
                </a:solidFill>
                <a:latin typeface="Consolas" panose="020B0609020204030204" pitchFamily="49" charset="0"/>
              </a:rPr>
              <a:t>// an empty string </a:t>
            </a:r>
          </a:p>
          <a:p>
            <a:pPr marL="177800" lvl="1"/>
            <a:r>
              <a:rPr lang="en-US" sz="2000" dirty="0">
                <a:solidFill>
                  <a:srgbClr val="0000FF"/>
                </a:solidFill>
                <a:latin typeface="Consolas" panose="020B0609020204030204" pitchFamily="49" charset="0"/>
              </a:rPr>
              <a:t>String</a:t>
            </a:r>
            <a:r>
              <a:rPr lang="en-US" sz="2000" dirty="0">
                <a:solidFill>
                  <a:schemeClr val="tx1"/>
                </a:solidFill>
                <a:latin typeface="Consolas" panose="020B0609020204030204" pitchFamily="49" charset="0"/>
              </a:rPr>
              <a:t> greeting = "Hello";</a:t>
            </a:r>
          </a:p>
        </p:txBody>
      </p:sp>
    </p:spTree>
    <p:extLst>
      <p:ext uri="{BB962C8B-B14F-4D97-AF65-F5344CB8AC3E}">
        <p14:creationId xmlns:p14="http://schemas.microsoft.com/office/powerpoint/2010/main" val="1927362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Control Flow</a:t>
            </a:r>
          </a:p>
        </p:txBody>
      </p:sp>
      <p:sp>
        <p:nvSpPr>
          <p:cNvPr id="6" name="Content Placeholder 5"/>
          <p:cNvSpPr>
            <a:spLocks noGrp="1"/>
          </p:cNvSpPr>
          <p:nvPr>
            <p:ph sz="quarter" idx="1"/>
          </p:nvPr>
        </p:nvSpPr>
        <p:spPr/>
        <p:txBody>
          <a:bodyPr>
            <a:normAutofit/>
          </a:bodyPr>
          <a:lstStyle/>
          <a:p>
            <a:r>
              <a:rPr lang="en-US" dirty="0">
                <a:solidFill>
                  <a:srgbClr val="0000FF"/>
                </a:solidFill>
                <a:latin typeface="Consolas" panose="020B0609020204030204" pitchFamily="49" charset="0"/>
              </a:rPr>
              <a:t>if</a:t>
            </a:r>
            <a:r>
              <a:rPr lang="en-US" dirty="0"/>
              <a:t>  statement:</a:t>
            </a:r>
          </a:p>
          <a:p>
            <a:pPr marL="57150" indent="0">
              <a:buNone/>
            </a:pPr>
            <a:endParaRPr lang="en-US" dirty="0">
              <a:latin typeface="Consolas" panose="020B0609020204030204" pitchFamily="49" charset="0"/>
            </a:endParaRPr>
          </a:p>
        </p:txBody>
      </p:sp>
      <p:sp>
        <p:nvSpPr>
          <p:cNvPr id="3" name="Content Placeholder 2"/>
          <p:cNvSpPr>
            <a:spLocks noGrp="1"/>
          </p:cNvSpPr>
          <p:nvPr>
            <p:ph sz="quarter" idx="2"/>
          </p:nvPr>
        </p:nvSpPr>
        <p:spPr/>
        <p:txBody>
          <a:bodyPr>
            <a:normAutofit/>
          </a:bodyPr>
          <a:lstStyle/>
          <a:p>
            <a:r>
              <a:rPr lang="en-US" dirty="0">
                <a:solidFill>
                  <a:srgbClr val="0000FF"/>
                </a:solidFill>
                <a:latin typeface="Consolas" panose="020B0609020204030204" pitchFamily="49" charset="0"/>
              </a:rPr>
              <a:t>switch</a:t>
            </a:r>
            <a:r>
              <a:rPr lang="en-US" dirty="0"/>
              <a:t> Statement</a:t>
            </a:r>
          </a:p>
          <a:p>
            <a:pPr marL="57150" indent="0">
              <a:buNone/>
            </a:pPr>
            <a:endParaRPr lang="en-US" dirty="0">
              <a:latin typeface="Consolas" panose="020B0609020204030204" pitchFamily="49" charset="0"/>
            </a:endParaRPr>
          </a:p>
        </p:txBody>
      </p:sp>
      <p:sp>
        <p:nvSpPr>
          <p:cNvPr id="10" name="Date Placeholder 9"/>
          <p:cNvSpPr>
            <a:spLocks noGrp="1"/>
          </p:cNvSpPr>
          <p:nvPr>
            <p:ph type="dt" sz="half" idx="10"/>
          </p:nvPr>
        </p:nvSpPr>
        <p:spPr/>
        <p:txBody>
          <a:bodyPr/>
          <a:lstStyle/>
          <a:p>
            <a:fld id="{0100F6D2-0A13-4A5B-ACD2-29FB17CA3DFD}" type="datetime5">
              <a:rPr lang="en-US" smtClean="0"/>
              <a:t>3-Feb-23</a:t>
            </a:fld>
            <a:endParaRPr lang="en-US"/>
          </a:p>
        </p:txBody>
      </p:sp>
      <p:sp>
        <p:nvSpPr>
          <p:cNvPr id="11" name="Footer Placeholder 10"/>
          <p:cNvSpPr>
            <a:spLocks noGrp="1"/>
          </p:cNvSpPr>
          <p:nvPr>
            <p:ph type="ftr" sz="quarter" idx="11"/>
          </p:nvPr>
        </p:nvSpPr>
        <p:spPr/>
        <p:txBody>
          <a:bodyPr/>
          <a:lstStyle/>
          <a:p>
            <a:r>
              <a:rPr lang="en-US"/>
              <a:t>Created by: Dr. Abdelkareem Alashqar</a:t>
            </a:r>
          </a:p>
        </p:txBody>
      </p:sp>
      <p:sp>
        <p:nvSpPr>
          <p:cNvPr id="12" name="Slide Number Placeholder 11"/>
          <p:cNvSpPr>
            <a:spLocks noGrp="1"/>
          </p:cNvSpPr>
          <p:nvPr>
            <p:ph type="sldNum" sz="quarter" idx="12"/>
          </p:nvPr>
        </p:nvSpPr>
        <p:spPr/>
        <p:txBody>
          <a:bodyPr/>
          <a:lstStyle/>
          <a:p>
            <a:fld id="{40763A2C-7DD2-48FE-BD62-3013F0F43D36}" type="slidenum">
              <a:rPr lang="en-US" smtClean="0"/>
              <a:pPr/>
              <a:t>21</a:t>
            </a:fld>
            <a:endParaRPr lang="en-US"/>
          </a:p>
        </p:txBody>
      </p:sp>
      <p:sp>
        <p:nvSpPr>
          <p:cNvPr id="2" name="Rectangle 1"/>
          <p:cNvSpPr/>
          <p:nvPr/>
        </p:nvSpPr>
        <p:spPr>
          <a:xfrm>
            <a:off x="762000" y="1981200"/>
            <a:ext cx="2819400" cy="1323439"/>
          </a:xfrm>
          <a:prstGeom prst="rect">
            <a:avLst/>
          </a:prstGeom>
          <a:ln>
            <a:solidFill>
              <a:srgbClr val="0000FF"/>
            </a:solidFill>
          </a:ln>
        </p:spPr>
        <p:txBody>
          <a:bodyPr wrap="square">
            <a:spAutoFit/>
          </a:bodyPr>
          <a:lstStyle/>
          <a:p>
            <a:pPr marL="57150" indent="0">
              <a:buNone/>
            </a:pPr>
            <a:r>
              <a:rPr lang="en-US" sz="2000" dirty="0">
                <a:solidFill>
                  <a:srgbClr val="0000FF"/>
                </a:solidFill>
                <a:latin typeface="Consolas" panose="020B0609020204030204" pitchFamily="49" charset="0"/>
              </a:rPr>
              <a:t>if</a:t>
            </a:r>
            <a:r>
              <a:rPr lang="en-US" sz="2000" dirty="0">
                <a:latin typeface="Consolas" panose="020B0609020204030204" pitchFamily="49" charset="0"/>
              </a:rPr>
              <a:t> (condition)</a:t>
            </a:r>
          </a:p>
          <a:p>
            <a:pPr marL="57150" indent="0">
              <a:buNone/>
            </a:pPr>
            <a:r>
              <a:rPr lang="en-US" sz="2000" dirty="0">
                <a:latin typeface="Consolas" panose="020B0609020204030204" pitchFamily="49" charset="0"/>
              </a:rPr>
              <a:t>  statement/block</a:t>
            </a:r>
          </a:p>
          <a:p>
            <a:pPr marL="57150" indent="0">
              <a:buNone/>
            </a:pPr>
            <a:r>
              <a:rPr lang="en-US" sz="2000" dirty="0">
                <a:solidFill>
                  <a:srgbClr val="0000FF"/>
                </a:solidFill>
                <a:latin typeface="Consolas" panose="020B0609020204030204" pitchFamily="49" charset="0"/>
              </a:rPr>
              <a:t>else</a:t>
            </a:r>
          </a:p>
          <a:p>
            <a:pPr marL="57150" indent="0">
              <a:buNone/>
            </a:pPr>
            <a:r>
              <a:rPr lang="en-US" sz="2000" dirty="0">
                <a:latin typeface="Consolas" panose="020B0609020204030204" pitchFamily="49" charset="0"/>
              </a:rPr>
              <a:t>  statement/block</a:t>
            </a:r>
          </a:p>
        </p:txBody>
      </p:sp>
      <p:sp>
        <p:nvSpPr>
          <p:cNvPr id="9" name="Rectangle 8"/>
          <p:cNvSpPr/>
          <p:nvPr/>
        </p:nvSpPr>
        <p:spPr>
          <a:xfrm>
            <a:off x="4953000" y="1828800"/>
            <a:ext cx="3429000" cy="3477875"/>
          </a:xfrm>
          <a:prstGeom prst="rect">
            <a:avLst/>
          </a:prstGeom>
          <a:ln>
            <a:solidFill>
              <a:srgbClr val="0000FF"/>
            </a:solidFill>
          </a:ln>
        </p:spPr>
        <p:txBody>
          <a:bodyPr wrap="square">
            <a:spAutoFit/>
          </a:bodyPr>
          <a:lstStyle/>
          <a:p>
            <a:pPr marL="57150" indent="0">
              <a:buNone/>
            </a:pPr>
            <a:r>
              <a:rPr lang="en-US" sz="2000" dirty="0">
                <a:solidFill>
                  <a:srgbClr val="0000FF"/>
                </a:solidFill>
                <a:latin typeface="Consolas" panose="020B0609020204030204" pitchFamily="49" charset="0"/>
              </a:rPr>
              <a:t>switch</a:t>
            </a:r>
            <a:r>
              <a:rPr lang="en-US" sz="2000" dirty="0">
                <a:latin typeface="Consolas" panose="020B0609020204030204" pitchFamily="49" charset="0"/>
              </a:rPr>
              <a:t> (choice) { </a:t>
            </a:r>
          </a:p>
          <a:p>
            <a:pPr marL="57150" indent="0">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case</a:t>
            </a:r>
            <a:r>
              <a:rPr lang="en-US" sz="2000" dirty="0">
                <a:latin typeface="Consolas" panose="020B0609020204030204" pitchFamily="49" charset="0"/>
              </a:rPr>
              <a:t> 1: </a:t>
            </a:r>
          </a:p>
          <a:p>
            <a:pPr marL="57150" indent="0">
              <a:buNone/>
            </a:pPr>
            <a:r>
              <a:rPr lang="en-US" sz="2000" dirty="0">
                <a:latin typeface="Consolas" panose="020B0609020204030204" pitchFamily="49" charset="0"/>
              </a:rPr>
              <a:t>    ... </a:t>
            </a:r>
          </a:p>
          <a:p>
            <a:pPr marL="57150" indent="0">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break</a:t>
            </a:r>
            <a:r>
              <a:rPr lang="en-US" sz="2000" dirty="0">
                <a:latin typeface="Consolas" panose="020B0609020204030204" pitchFamily="49" charset="0"/>
              </a:rPr>
              <a:t>; </a:t>
            </a:r>
          </a:p>
          <a:p>
            <a:pPr marL="57150" indent="0">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case</a:t>
            </a:r>
            <a:r>
              <a:rPr lang="en-US" sz="2000" dirty="0">
                <a:latin typeface="Consolas" panose="020B0609020204030204" pitchFamily="49" charset="0"/>
              </a:rPr>
              <a:t> 2: </a:t>
            </a:r>
          </a:p>
          <a:p>
            <a:pPr marL="57150" indent="0">
              <a:buNone/>
            </a:pPr>
            <a:r>
              <a:rPr lang="en-US" sz="2000" dirty="0">
                <a:latin typeface="Consolas" panose="020B0609020204030204" pitchFamily="49" charset="0"/>
              </a:rPr>
              <a:t>    ...</a:t>
            </a:r>
          </a:p>
          <a:p>
            <a:pPr marL="57150" indent="0">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break</a:t>
            </a:r>
            <a:r>
              <a:rPr lang="en-US" sz="2000" dirty="0">
                <a:latin typeface="Consolas" panose="020B0609020204030204" pitchFamily="49" charset="0"/>
              </a:rPr>
              <a:t>; </a:t>
            </a:r>
          </a:p>
          <a:p>
            <a:pPr marL="57150" indent="0">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default</a:t>
            </a:r>
            <a:r>
              <a:rPr lang="en-US" sz="2000" dirty="0">
                <a:latin typeface="Consolas" panose="020B0609020204030204" pitchFamily="49" charset="0"/>
              </a:rPr>
              <a:t>: </a:t>
            </a:r>
            <a:r>
              <a:rPr lang="en-US" sz="2000" dirty="0">
                <a:solidFill>
                  <a:srgbClr val="03AD13"/>
                </a:solidFill>
                <a:latin typeface="Consolas" panose="020B0609020204030204" pitchFamily="49" charset="0"/>
              </a:rPr>
              <a:t>//bad input </a:t>
            </a:r>
          </a:p>
          <a:p>
            <a:pPr marL="57150" indent="0">
              <a:buNone/>
            </a:pPr>
            <a:r>
              <a:rPr lang="en-US" sz="2000" dirty="0">
                <a:latin typeface="Consolas" panose="020B0609020204030204" pitchFamily="49" charset="0"/>
              </a:rPr>
              <a:t>    ...</a:t>
            </a:r>
          </a:p>
          <a:p>
            <a:pPr marL="57150" indent="0">
              <a:buNone/>
            </a:pPr>
            <a:r>
              <a:rPr lang="en-US" sz="2000" dirty="0">
                <a:latin typeface="Consolas" panose="020B0609020204030204" pitchFamily="49" charset="0"/>
              </a:rPr>
              <a:t>    </a:t>
            </a:r>
            <a:r>
              <a:rPr lang="en-US" sz="2000" dirty="0">
                <a:solidFill>
                  <a:srgbClr val="0000FF"/>
                </a:solidFill>
                <a:latin typeface="Consolas" panose="020B0609020204030204" pitchFamily="49" charset="0"/>
              </a:rPr>
              <a:t>break</a:t>
            </a:r>
            <a:r>
              <a:rPr lang="en-US" sz="2000" dirty="0">
                <a:latin typeface="Consolas" panose="020B0609020204030204" pitchFamily="49" charset="0"/>
              </a:rPr>
              <a:t>; </a:t>
            </a:r>
          </a:p>
          <a:p>
            <a:pPr marL="57150" indent="0">
              <a:buNone/>
            </a:pPr>
            <a:r>
              <a:rPr lang="en-US" sz="2000" dirty="0">
                <a:latin typeface="Consolas" panose="020B0609020204030204" pitchFamily="49" charset="0"/>
              </a:rPr>
              <a:t>}</a:t>
            </a:r>
          </a:p>
        </p:txBody>
      </p:sp>
    </p:spTree>
    <p:extLst>
      <p:ext uri="{BB962C8B-B14F-4D97-AF65-F5344CB8AC3E}">
        <p14:creationId xmlns:p14="http://schemas.microsoft.com/office/powerpoint/2010/main" val="199439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Control Flow</a:t>
            </a:r>
          </a:p>
        </p:txBody>
      </p:sp>
      <p:sp>
        <p:nvSpPr>
          <p:cNvPr id="6" name="Content Placeholder 5"/>
          <p:cNvSpPr>
            <a:spLocks noGrp="1"/>
          </p:cNvSpPr>
          <p:nvPr>
            <p:ph sz="quarter" idx="1"/>
          </p:nvPr>
        </p:nvSpPr>
        <p:spPr/>
        <p:txBody>
          <a:bodyPr>
            <a:normAutofit/>
          </a:bodyPr>
          <a:lstStyle/>
          <a:p>
            <a:endParaRPr lang="en-US" dirty="0"/>
          </a:p>
          <a:p>
            <a:r>
              <a:rPr lang="en-US" dirty="0">
                <a:solidFill>
                  <a:srgbClr val="0000FF"/>
                </a:solidFill>
                <a:latin typeface="Consolas" panose="020B0609020204030204" pitchFamily="49" charset="0"/>
              </a:rPr>
              <a:t>for()</a:t>
            </a:r>
            <a:r>
              <a:rPr lang="en-US" dirty="0"/>
              <a:t> statement:</a:t>
            </a:r>
          </a:p>
          <a:p>
            <a:endParaRPr lang="en-US" dirty="0"/>
          </a:p>
          <a:p>
            <a:endParaRPr lang="en-US" dirty="0"/>
          </a:p>
          <a:p>
            <a:pPr lvl="2"/>
            <a:endParaRPr lang="en-US" dirty="0"/>
          </a:p>
          <a:p>
            <a:pPr lvl="2"/>
            <a:endParaRPr lang="en-US" dirty="0"/>
          </a:p>
          <a:p>
            <a:r>
              <a:rPr lang="en-US" dirty="0">
                <a:solidFill>
                  <a:srgbClr val="0000FF"/>
                </a:solidFill>
                <a:latin typeface="Consolas" panose="020B0609020204030204" pitchFamily="49" charset="0"/>
              </a:rPr>
              <a:t>while()</a:t>
            </a:r>
            <a:r>
              <a:rPr lang="en-US" dirty="0"/>
              <a:t> Statement</a:t>
            </a:r>
          </a:p>
          <a:p>
            <a:endParaRPr lang="en-US" dirty="0"/>
          </a:p>
        </p:txBody>
      </p:sp>
      <p:sp>
        <p:nvSpPr>
          <p:cNvPr id="3" name="Content Placeholder 2"/>
          <p:cNvSpPr>
            <a:spLocks noGrp="1"/>
          </p:cNvSpPr>
          <p:nvPr>
            <p:ph sz="quarter" idx="2"/>
          </p:nvPr>
        </p:nvSpPr>
        <p:spPr/>
        <p:txBody>
          <a:bodyPr>
            <a:normAutofit/>
          </a:bodyPr>
          <a:lstStyle/>
          <a:p>
            <a:endParaRPr lang="en-US" dirty="0"/>
          </a:p>
          <a:p>
            <a:r>
              <a:rPr lang="en-US" dirty="0">
                <a:solidFill>
                  <a:srgbClr val="0000FF"/>
                </a:solidFill>
                <a:latin typeface="Consolas" panose="020B0609020204030204" pitchFamily="49" charset="0"/>
              </a:rPr>
              <a:t>do…while()</a:t>
            </a:r>
            <a:r>
              <a:rPr lang="en-US" dirty="0"/>
              <a:t> Statement</a:t>
            </a:r>
          </a:p>
          <a:p>
            <a:pPr marL="544513" indent="0">
              <a:buNone/>
            </a:pPr>
            <a:endParaRPr lang="en-US" sz="2000" dirty="0">
              <a:latin typeface="Franklin Gothic Medium" panose="020B0603020102020204" pitchFamily="34" charset="0"/>
            </a:endParaRPr>
          </a:p>
          <a:p>
            <a:pPr marL="0" indent="0">
              <a:buNone/>
            </a:pPr>
            <a:endParaRPr lang="en-US" sz="2000" dirty="0">
              <a:latin typeface="Franklin Gothic Medium" panose="020B0603020102020204" pitchFamily="34" charset="0"/>
            </a:endParaRPr>
          </a:p>
        </p:txBody>
      </p:sp>
      <p:sp>
        <p:nvSpPr>
          <p:cNvPr id="10" name="Date Placeholder 9"/>
          <p:cNvSpPr>
            <a:spLocks noGrp="1"/>
          </p:cNvSpPr>
          <p:nvPr>
            <p:ph type="dt" sz="half" idx="10"/>
          </p:nvPr>
        </p:nvSpPr>
        <p:spPr/>
        <p:txBody>
          <a:bodyPr/>
          <a:lstStyle/>
          <a:p>
            <a:fld id="{CC82010A-5D38-4EEC-AC40-830EC8BE6AA1}" type="datetime5">
              <a:rPr lang="en-US" smtClean="0"/>
              <a:t>3-Feb-23</a:t>
            </a:fld>
            <a:endParaRPr lang="en-US"/>
          </a:p>
        </p:txBody>
      </p:sp>
      <p:sp>
        <p:nvSpPr>
          <p:cNvPr id="11" name="Footer Placeholder 10"/>
          <p:cNvSpPr>
            <a:spLocks noGrp="1"/>
          </p:cNvSpPr>
          <p:nvPr>
            <p:ph type="ftr" sz="quarter" idx="11"/>
          </p:nvPr>
        </p:nvSpPr>
        <p:spPr/>
        <p:txBody>
          <a:bodyPr/>
          <a:lstStyle/>
          <a:p>
            <a:r>
              <a:rPr lang="en-US"/>
              <a:t>Created by: Dr. Abdelkareem Alashqar</a:t>
            </a:r>
          </a:p>
        </p:txBody>
      </p:sp>
      <p:sp>
        <p:nvSpPr>
          <p:cNvPr id="12" name="Slide Number Placeholder 11"/>
          <p:cNvSpPr>
            <a:spLocks noGrp="1"/>
          </p:cNvSpPr>
          <p:nvPr>
            <p:ph type="sldNum" sz="quarter" idx="12"/>
          </p:nvPr>
        </p:nvSpPr>
        <p:spPr/>
        <p:txBody>
          <a:bodyPr/>
          <a:lstStyle/>
          <a:p>
            <a:fld id="{40763A2C-7DD2-48FE-BD62-3013F0F43D36}" type="slidenum">
              <a:rPr lang="en-US" smtClean="0"/>
              <a:pPr/>
              <a:t>22</a:t>
            </a:fld>
            <a:endParaRPr lang="en-US"/>
          </a:p>
        </p:txBody>
      </p:sp>
      <p:sp>
        <p:nvSpPr>
          <p:cNvPr id="8" name="Rectangle 7"/>
          <p:cNvSpPr/>
          <p:nvPr/>
        </p:nvSpPr>
        <p:spPr>
          <a:xfrm>
            <a:off x="586854" y="2554069"/>
            <a:ext cx="3657600" cy="646331"/>
          </a:xfrm>
          <a:prstGeom prst="rect">
            <a:avLst/>
          </a:prstGeom>
          <a:ln>
            <a:solidFill>
              <a:srgbClr val="0000FF"/>
            </a:solidFill>
          </a:ln>
        </p:spPr>
        <p:txBody>
          <a:bodyPr wrap="square">
            <a:spAutoFit/>
          </a:bodyPr>
          <a:lstStyle/>
          <a:p>
            <a:pPr marL="179388" lvl="1" indent="0">
              <a:buNone/>
            </a:pPr>
            <a:r>
              <a:rPr lang="en-US" dirty="0">
                <a:solidFill>
                  <a:srgbClr val="0000FF"/>
                </a:solidFill>
                <a:latin typeface="Consolas" panose="020B0609020204030204" pitchFamily="49" charset="0"/>
              </a:rPr>
              <a:t>for</a:t>
            </a:r>
            <a:r>
              <a:rPr lang="en-US" dirty="0">
                <a:latin typeface="Consolas" panose="020B0609020204030204" pitchFamily="49" charset="0"/>
              </a:rPr>
              <a:t>(var. </a:t>
            </a:r>
            <a:r>
              <a:rPr lang="en-US" dirty="0" err="1">
                <a:latin typeface="Consolas" panose="020B0609020204030204" pitchFamily="49" charset="0"/>
              </a:rPr>
              <a:t>ini</a:t>
            </a:r>
            <a:r>
              <a:rPr lang="en-US" dirty="0">
                <a:latin typeface="Consolas" panose="020B0609020204030204" pitchFamily="49" charset="0"/>
              </a:rPr>
              <a:t>.; con.; step)</a:t>
            </a:r>
          </a:p>
          <a:p>
            <a:pPr marL="179388" lvl="2" indent="0">
              <a:buNone/>
            </a:pPr>
            <a:r>
              <a:rPr lang="en-US" dirty="0">
                <a:latin typeface="Consolas" panose="020B0609020204030204" pitchFamily="49" charset="0"/>
              </a:rPr>
              <a:t>   Statement/block</a:t>
            </a:r>
            <a:endParaRPr lang="en-US" dirty="0"/>
          </a:p>
        </p:txBody>
      </p:sp>
      <p:sp>
        <p:nvSpPr>
          <p:cNvPr id="9" name="Rectangle 8"/>
          <p:cNvSpPr/>
          <p:nvPr/>
        </p:nvSpPr>
        <p:spPr>
          <a:xfrm>
            <a:off x="586855" y="4724400"/>
            <a:ext cx="3657600" cy="646331"/>
          </a:xfrm>
          <a:prstGeom prst="rect">
            <a:avLst/>
          </a:prstGeom>
          <a:ln>
            <a:solidFill>
              <a:srgbClr val="0000FF"/>
            </a:solidFill>
          </a:ln>
        </p:spPr>
        <p:txBody>
          <a:bodyPr wrap="square">
            <a:spAutoFit/>
          </a:bodyPr>
          <a:lstStyle/>
          <a:p>
            <a:pPr marL="177800" lvl="1"/>
            <a:r>
              <a:rPr lang="en-US" dirty="0">
                <a:solidFill>
                  <a:srgbClr val="0000FF"/>
                </a:solidFill>
                <a:latin typeface="Consolas" panose="020B0609020204030204" pitchFamily="49" charset="0"/>
              </a:rPr>
              <a:t>while</a:t>
            </a:r>
            <a:r>
              <a:rPr lang="en-US" dirty="0">
                <a:latin typeface="Consolas" panose="020B0609020204030204" pitchFamily="49" charset="0"/>
              </a:rPr>
              <a:t>(condition) </a:t>
            </a:r>
          </a:p>
          <a:p>
            <a:pPr marL="177800" lvl="1"/>
            <a:r>
              <a:rPr lang="en-US" dirty="0">
                <a:latin typeface="Consolas" panose="020B0609020204030204" pitchFamily="49" charset="0"/>
              </a:rPr>
              <a:t>   Statement/block</a:t>
            </a:r>
            <a:endParaRPr lang="en-US" dirty="0"/>
          </a:p>
        </p:txBody>
      </p:sp>
      <p:sp>
        <p:nvSpPr>
          <p:cNvPr id="13" name="Rectangle 12"/>
          <p:cNvSpPr/>
          <p:nvPr/>
        </p:nvSpPr>
        <p:spPr>
          <a:xfrm>
            <a:off x="5029200" y="2581870"/>
            <a:ext cx="3657600" cy="923330"/>
          </a:xfrm>
          <a:prstGeom prst="rect">
            <a:avLst/>
          </a:prstGeom>
          <a:ln>
            <a:solidFill>
              <a:srgbClr val="0000FF"/>
            </a:solidFill>
          </a:ln>
        </p:spPr>
        <p:txBody>
          <a:bodyPr wrap="square">
            <a:spAutoFit/>
          </a:bodyPr>
          <a:lstStyle/>
          <a:p>
            <a:pPr marL="177800" lvl="2">
              <a:buNone/>
            </a:pPr>
            <a:r>
              <a:rPr lang="en-US" dirty="0">
                <a:solidFill>
                  <a:srgbClr val="0000FF"/>
                </a:solidFill>
                <a:latin typeface="Consolas" panose="020B0609020204030204" pitchFamily="49" charset="0"/>
              </a:rPr>
              <a:t>do</a:t>
            </a:r>
          </a:p>
          <a:p>
            <a:pPr marL="439738" lvl="2" indent="0">
              <a:buNone/>
            </a:pPr>
            <a:r>
              <a:rPr lang="en-US" dirty="0">
                <a:latin typeface="Consolas" panose="020B0609020204030204" pitchFamily="49" charset="0"/>
              </a:rPr>
              <a:t>Statement/block</a:t>
            </a:r>
          </a:p>
          <a:p>
            <a:pPr marL="177800" lvl="2">
              <a:buNone/>
            </a:pPr>
            <a:r>
              <a:rPr lang="en-US" dirty="0">
                <a:solidFill>
                  <a:srgbClr val="0000FF"/>
                </a:solidFill>
                <a:latin typeface="Consolas" panose="020B0609020204030204" pitchFamily="49" charset="0"/>
              </a:rPr>
              <a:t>while</a:t>
            </a:r>
            <a:r>
              <a:rPr lang="en-US" dirty="0">
                <a:latin typeface="Consolas" panose="020B0609020204030204" pitchFamily="49" charset="0"/>
              </a:rPr>
              <a:t>(condition); </a:t>
            </a:r>
          </a:p>
        </p:txBody>
      </p:sp>
    </p:spTree>
    <p:extLst>
      <p:ext uri="{BB962C8B-B14F-4D97-AF65-F5344CB8AC3E}">
        <p14:creationId xmlns:p14="http://schemas.microsoft.com/office/powerpoint/2010/main" val="23769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EF38B7-CE73-454E-8B56-AA0C31A51723}"/>
              </a:ext>
            </a:extLst>
          </p:cNvPr>
          <p:cNvSpPr>
            <a:spLocks noGrp="1"/>
          </p:cNvSpPr>
          <p:nvPr>
            <p:ph type="title"/>
          </p:nvPr>
        </p:nvSpPr>
        <p:spPr/>
        <p:txBody>
          <a:bodyPr/>
          <a:lstStyle/>
          <a:p>
            <a:r>
              <a:rPr lang="en-US" dirty="0"/>
              <a:t>Java </a:t>
            </a:r>
            <a:r>
              <a:rPr lang="en-US" dirty="0" err="1"/>
              <a:t>enum</a:t>
            </a:r>
            <a:endParaRPr lang="ar-SA" dirty="0"/>
          </a:p>
        </p:txBody>
      </p:sp>
      <p:sp>
        <p:nvSpPr>
          <p:cNvPr id="6" name="Content Placeholder 5">
            <a:extLst>
              <a:ext uri="{FF2B5EF4-FFF2-40B4-BE49-F238E27FC236}">
                <a16:creationId xmlns:a16="http://schemas.microsoft.com/office/drawing/2014/main" id="{760ED925-A2A9-4E50-B064-68642D79912B}"/>
              </a:ext>
            </a:extLst>
          </p:cNvPr>
          <p:cNvSpPr>
            <a:spLocks noGrp="1"/>
          </p:cNvSpPr>
          <p:nvPr>
            <p:ph idx="1"/>
          </p:nvPr>
        </p:nvSpPr>
        <p:spPr>
          <a:xfrm>
            <a:off x="457200" y="1163622"/>
            <a:ext cx="8229600" cy="2913078"/>
          </a:xfrm>
        </p:spPr>
        <p:txBody>
          <a:bodyPr>
            <a:normAutofit fontScale="85000" lnSpcReduction="10000"/>
          </a:bodyPr>
          <a:lstStyle/>
          <a:p>
            <a:r>
              <a:rPr lang="en-US" dirty="0"/>
              <a:t>An </a:t>
            </a:r>
            <a:r>
              <a:rPr lang="en-US" dirty="0" err="1">
                <a:solidFill>
                  <a:srgbClr val="0000FF"/>
                </a:solidFill>
                <a:latin typeface="Consolas" panose="020B0609020204030204" pitchFamily="49" charset="0"/>
              </a:rPr>
              <a:t>enum</a:t>
            </a:r>
            <a:r>
              <a:rPr lang="en-US" dirty="0"/>
              <a:t> type is a </a:t>
            </a:r>
            <a:r>
              <a:rPr lang="en-US" dirty="0">
                <a:solidFill>
                  <a:srgbClr val="C00000"/>
                </a:solidFill>
              </a:rPr>
              <a:t>special data type</a:t>
            </a:r>
            <a:r>
              <a:rPr lang="en-US" dirty="0"/>
              <a:t> that enables for a variable to be a set of predefined constants. </a:t>
            </a:r>
          </a:p>
          <a:p>
            <a:r>
              <a:rPr lang="en-US" dirty="0"/>
              <a:t>The variable must be equal to one of the values that have been predefined for it. </a:t>
            </a:r>
          </a:p>
          <a:p>
            <a:pPr lvl="1"/>
            <a:r>
              <a:rPr lang="en-US" dirty="0"/>
              <a:t>E.g.: directions (values of </a:t>
            </a:r>
            <a:r>
              <a:rPr lang="en-US" dirty="0">
                <a:solidFill>
                  <a:srgbClr val="0000FF"/>
                </a:solidFill>
                <a:latin typeface="Consolas" panose="020B0609020204030204" pitchFamily="49" charset="0"/>
              </a:rPr>
              <a:t>NORTH</a:t>
            </a:r>
            <a:r>
              <a:rPr lang="en-US" dirty="0"/>
              <a:t>, </a:t>
            </a:r>
            <a:r>
              <a:rPr lang="en-US" dirty="0">
                <a:solidFill>
                  <a:srgbClr val="0000FF"/>
                </a:solidFill>
                <a:latin typeface="Consolas" panose="020B0609020204030204" pitchFamily="49" charset="0"/>
              </a:rPr>
              <a:t>SOUTH</a:t>
            </a:r>
            <a:r>
              <a:rPr lang="en-US" dirty="0"/>
              <a:t>, </a:t>
            </a:r>
            <a:r>
              <a:rPr lang="en-US" dirty="0">
                <a:solidFill>
                  <a:srgbClr val="0000FF"/>
                </a:solidFill>
                <a:latin typeface="Consolas" panose="020B0609020204030204" pitchFamily="49" charset="0"/>
              </a:rPr>
              <a:t>EAST</a:t>
            </a:r>
            <a:r>
              <a:rPr lang="en-US" dirty="0"/>
              <a:t>, and </a:t>
            </a:r>
            <a:r>
              <a:rPr lang="en-US" dirty="0">
                <a:solidFill>
                  <a:srgbClr val="0000FF"/>
                </a:solidFill>
                <a:latin typeface="Consolas" panose="020B0609020204030204" pitchFamily="49" charset="0"/>
              </a:rPr>
              <a:t>WEST</a:t>
            </a:r>
            <a:r>
              <a:rPr lang="en-US" dirty="0"/>
              <a:t>).</a:t>
            </a:r>
          </a:p>
          <a:p>
            <a:r>
              <a:rPr lang="en-US" dirty="0"/>
              <a:t>Because they are constants, the names of an </a:t>
            </a:r>
            <a:r>
              <a:rPr lang="en-US" dirty="0" err="1">
                <a:solidFill>
                  <a:srgbClr val="0000FF"/>
                </a:solidFill>
                <a:latin typeface="Consolas" panose="020B0609020204030204" pitchFamily="49" charset="0"/>
              </a:rPr>
              <a:t>enum</a:t>
            </a:r>
            <a:r>
              <a:rPr lang="en-US" dirty="0"/>
              <a:t> type's fields are in uppercase letters.</a:t>
            </a:r>
          </a:p>
          <a:p>
            <a:endParaRPr lang="en-US" dirty="0"/>
          </a:p>
          <a:p>
            <a:endParaRPr lang="ar-SA" dirty="0"/>
          </a:p>
        </p:txBody>
      </p:sp>
      <p:sp>
        <p:nvSpPr>
          <p:cNvPr id="4" name="Date Placeholder 3"/>
          <p:cNvSpPr>
            <a:spLocks noGrp="1"/>
          </p:cNvSpPr>
          <p:nvPr>
            <p:ph type="dt" sz="half" idx="10"/>
          </p:nvPr>
        </p:nvSpPr>
        <p:spPr/>
        <p:txBody>
          <a:bodyPr/>
          <a:lstStyle/>
          <a:p>
            <a:fld id="{1A8E9947-982A-47D4-B5DA-FF3069545038}" type="datetime5">
              <a:rPr lang="en-US" smtClean="0"/>
              <a:t>3-Feb-23</a:t>
            </a:fld>
            <a:endParaRPr lang="en-US" dirty="0"/>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23</a:t>
            </a:fld>
            <a:endParaRPr lang="en-US" dirty="0"/>
          </a:p>
        </p:txBody>
      </p:sp>
      <p:sp>
        <p:nvSpPr>
          <p:cNvPr id="7" name="Rectangle 6">
            <a:extLst>
              <a:ext uri="{FF2B5EF4-FFF2-40B4-BE49-F238E27FC236}">
                <a16:creationId xmlns:a16="http://schemas.microsoft.com/office/drawing/2014/main" id="{0BBFD813-9845-47FB-8F35-D82226713BC0}"/>
              </a:ext>
            </a:extLst>
          </p:cNvPr>
          <p:cNvSpPr/>
          <p:nvPr/>
        </p:nvSpPr>
        <p:spPr>
          <a:xfrm>
            <a:off x="647700" y="4131860"/>
            <a:ext cx="7848600" cy="207645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lvl="1">
              <a:buNone/>
            </a:pPr>
            <a:r>
              <a:rPr lang="en-US" sz="2000" dirty="0">
                <a:solidFill>
                  <a:srgbClr val="0000FF"/>
                </a:solidFill>
                <a:latin typeface="Consolas" panose="020B0609020204030204" pitchFamily="49" charset="0"/>
              </a:rPr>
              <a:t>public</a:t>
            </a:r>
            <a:r>
              <a:rPr lang="en-US" sz="2000" dirty="0">
                <a:solidFill>
                  <a:schemeClr val="tx1"/>
                </a:solidFill>
                <a:latin typeface="Consolas" panose="020B0609020204030204" pitchFamily="49" charset="0"/>
              </a:rPr>
              <a:t> </a:t>
            </a:r>
            <a:r>
              <a:rPr lang="en-US" sz="2000" dirty="0" err="1">
                <a:solidFill>
                  <a:schemeClr val="tx1"/>
                </a:solidFill>
                <a:latin typeface="Consolas" panose="020B0609020204030204" pitchFamily="49" charset="0"/>
              </a:rPr>
              <a:t>enum</a:t>
            </a:r>
            <a:r>
              <a:rPr lang="en-US" sz="2000" dirty="0">
                <a:solidFill>
                  <a:schemeClr val="tx1"/>
                </a:solidFill>
                <a:latin typeface="Consolas" panose="020B0609020204030204" pitchFamily="49" charset="0"/>
              </a:rPr>
              <a:t> Directions  { NORTH, SOUTH, EAST, WEST}</a:t>
            </a:r>
            <a:endParaRPr lang="ar-SA" sz="2000" dirty="0">
              <a:solidFill>
                <a:schemeClr val="tx1"/>
              </a:solidFill>
              <a:latin typeface="Consolas" panose="020B0609020204030204" pitchFamily="49" charset="0"/>
            </a:endParaRPr>
          </a:p>
          <a:p>
            <a:pPr marL="177800" lvl="1">
              <a:buNone/>
            </a:pPr>
            <a:endParaRPr lang="en-US" sz="2000" dirty="0">
              <a:solidFill>
                <a:schemeClr val="tx1"/>
              </a:solidFill>
              <a:latin typeface="Consolas" panose="020B0609020204030204" pitchFamily="49" charset="0"/>
            </a:endParaRPr>
          </a:p>
          <a:p>
            <a:pPr marL="177800" lvl="1">
              <a:buNone/>
            </a:pPr>
            <a:r>
              <a:rPr lang="en-US" sz="2000" dirty="0">
                <a:solidFill>
                  <a:srgbClr val="0000FF"/>
                </a:solidFill>
                <a:latin typeface="Consolas" panose="020B0609020204030204" pitchFamily="49" charset="0"/>
              </a:rPr>
              <a:t>public</a:t>
            </a:r>
            <a:r>
              <a:rPr lang="en-US" sz="2000" dirty="0">
                <a:solidFill>
                  <a:schemeClr val="tx1"/>
                </a:solidFill>
                <a:latin typeface="Consolas" panose="020B0609020204030204" pitchFamily="49" charset="0"/>
              </a:rPr>
              <a:t> </a:t>
            </a:r>
            <a:r>
              <a:rPr lang="en-US" sz="2000" dirty="0">
                <a:solidFill>
                  <a:srgbClr val="0000FF"/>
                </a:solidFill>
                <a:latin typeface="Consolas" panose="020B0609020204030204" pitchFamily="49" charset="0"/>
              </a:rPr>
              <a:t>class</a:t>
            </a:r>
            <a:r>
              <a:rPr lang="en-US" sz="2000" dirty="0">
                <a:solidFill>
                  <a:schemeClr val="tx1"/>
                </a:solidFill>
                <a:latin typeface="Consolas" panose="020B0609020204030204" pitchFamily="49" charset="0"/>
              </a:rPr>
              <a:t> Test{</a:t>
            </a:r>
          </a:p>
          <a:p>
            <a:pPr marL="177800" lvl="1">
              <a:buNone/>
            </a:pPr>
            <a:r>
              <a:rPr lang="en-US" sz="2000" dirty="0">
                <a:solidFill>
                  <a:srgbClr val="0000FF"/>
                </a:solidFill>
                <a:latin typeface="Consolas" panose="020B0609020204030204" pitchFamily="49" charset="0"/>
              </a:rPr>
              <a:t>public</a:t>
            </a:r>
            <a:r>
              <a:rPr lang="en-US" sz="2000" dirty="0">
                <a:solidFill>
                  <a:schemeClr val="tx1"/>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chemeClr val="tx1"/>
                </a:solidFill>
                <a:latin typeface="Consolas" panose="020B0609020204030204" pitchFamily="49" charset="0"/>
              </a:rPr>
              <a:t> void main(String[] </a:t>
            </a:r>
            <a:r>
              <a:rPr lang="en-US" sz="2000" dirty="0" err="1">
                <a:solidFill>
                  <a:schemeClr val="tx1"/>
                </a:solidFill>
                <a:latin typeface="Consolas" panose="020B0609020204030204" pitchFamily="49" charset="0"/>
              </a:rPr>
              <a:t>args</a:t>
            </a:r>
            <a:r>
              <a:rPr lang="en-US" sz="2000" dirty="0">
                <a:solidFill>
                  <a:schemeClr val="tx1"/>
                </a:solidFill>
                <a:latin typeface="Consolas" panose="020B0609020204030204" pitchFamily="49" charset="0"/>
              </a:rPr>
              <a:t>) {</a:t>
            </a:r>
          </a:p>
          <a:p>
            <a:pPr marL="177800" lvl="1">
              <a:buNone/>
            </a:pPr>
            <a:r>
              <a:rPr lang="en-US" sz="2000" dirty="0">
                <a:solidFill>
                  <a:schemeClr val="tx1"/>
                </a:solidFill>
                <a:latin typeface="Consolas" panose="020B0609020204030204" pitchFamily="49" charset="0"/>
              </a:rPr>
              <a:t>    Directions </a:t>
            </a:r>
            <a:r>
              <a:rPr lang="en-US" sz="2000" dirty="0" err="1">
                <a:solidFill>
                  <a:schemeClr val="tx1"/>
                </a:solidFill>
                <a:latin typeface="Consolas" panose="020B0609020204030204" pitchFamily="49" charset="0"/>
              </a:rPr>
              <a:t>dirc</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Directions.</a:t>
            </a:r>
            <a:r>
              <a:rPr lang="en-US" sz="2000" i="1" dirty="0" err="1">
                <a:solidFill>
                  <a:schemeClr val="tx1"/>
                </a:solidFill>
                <a:latin typeface="Consolas" panose="020B0609020204030204" pitchFamily="49" charset="0"/>
              </a:rPr>
              <a:t>NORTH</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a:t>
            </a:r>
            <a:endParaRPr lang="ar-SA"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030540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EF38B7-CE73-454E-8B56-AA0C31A51723}"/>
              </a:ext>
            </a:extLst>
          </p:cNvPr>
          <p:cNvSpPr>
            <a:spLocks noGrp="1"/>
          </p:cNvSpPr>
          <p:nvPr>
            <p:ph type="title"/>
          </p:nvPr>
        </p:nvSpPr>
        <p:spPr/>
        <p:txBody>
          <a:bodyPr>
            <a:normAutofit fontScale="90000"/>
          </a:bodyPr>
          <a:lstStyle/>
          <a:p>
            <a:r>
              <a:rPr lang="en-US" dirty="0"/>
              <a:t>Java </a:t>
            </a:r>
            <a:r>
              <a:rPr lang="en-US" dirty="0" err="1"/>
              <a:t>enum</a:t>
            </a:r>
            <a:r>
              <a:rPr lang="en-US" dirty="0"/>
              <a:t> (cont.)</a:t>
            </a:r>
            <a:br>
              <a:rPr lang="en-US" dirty="0"/>
            </a:br>
            <a:r>
              <a:rPr lang="en-US" dirty="0"/>
              <a:t>Another Example</a:t>
            </a:r>
            <a:endParaRPr lang="ar-SA" dirty="0"/>
          </a:p>
        </p:txBody>
      </p:sp>
      <p:sp>
        <p:nvSpPr>
          <p:cNvPr id="11" name="Content Placeholder 10">
            <a:extLst>
              <a:ext uri="{FF2B5EF4-FFF2-40B4-BE49-F238E27FC236}">
                <a16:creationId xmlns:a16="http://schemas.microsoft.com/office/drawing/2014/main" id="{3F70FBFB-0B80-4D0F-BF26-791E114D158B}"/>
              </a:ext>
            </a:extLst>
          </p:cNvPr>
          <p:cNvSpPr>
            <a:spLocks noGrp="1"/>
          </p:cNvSpPr>
          <p:nvPr>
            <p:ph sz="half" idx="1"/>
          </p:nvPr>
        </p:nvSpPr>
        <p:spPr>
          <a:ln>
            <a:solidFill>
              <a:srgbClr val="0000FF"/>
            </a:solidFill>
          </a:ln>
        </p:spPr>
        <p:txBody>
          <a:bodyPr>
            <a:normAutofit fontScale="62500" lnSpcReduction="20000"/>
          </a:bodyPr>
          <a:lstStyle/>
          <a:p>
            <a:pPr marL="0" indent="0">
              <a:buNone/>
            </a:pPr>
            <a:endParaRPr lang="en-US" sz="3200" dirty="0">
              <a:latin typeface="Franklin Gothic Medium" panose="020B0603020102020204" pitchFamily="34" charset="0"/>
            </a:endParaRPr>
          </a:p>
          <a:p>
            <a:pPr marL="0" indent="0">
              <a:buNone/>
            </a:pPr>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err="1">
                <a:latin typeface="Consolas" panose="020B0609020204030204" pitchFamily="49" charset="0"/>
              </a:rPr>
              <a:t>enum</a:t>
            </a:r>
            <a:r>
              <a:rPr lang="en-US" dirty="0">
                <a:latin typeface="Consolas" panose="020B0609020204030204" pitchFamily="49" charset="0"/>
              </a:rPr>
              <a:t> Grade {</a:t>
            </a:r>
          </a:p>
          <a:p>
            <a:pPr marL="0" indent="0">
              <a:buNone/>
            </a:pPr>
            <a:r>
              <a:rPr lang="en-US" dirty="0">
                <a:latin typeface="Consolas" panose="020B0609020204030204" pitchFamily="49" charset="0"/>
              </a:rPr>
              <a:t>	</a:t>
            </a:r>
            <a:r>
              <a:rPr lang="en-US" dirty="0">
                <a:solidFill>
                  <a:srgbClr val="00B0F0"/>
                </a:solidFill>
                <a:latin typeface="Consolas" panose="020B0609020204030204" pitchFamily="49" charset="0"/>
              </a:rPr>
              <a:t>A(2000)</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a:solidFill>
                  <a:srgbClr val="00B0F0"/>
                </a:solidFill>
                <a:latin typeface="Consolas" panose="020B0609020204030204" pitchFamily="49" charset="0"/>
              </a:rPr>
              <a:t>B(1500)</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a:solidFill>
                  <a:srgbClr val="00B0F0"/>
                </a:solidFill>
                <a:latin typeface="Consolas" panose="020B0609020204030204" pitchFamily="49" charset="0"/>
              </a:rPr>
              <a:t>C(1000)</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a:solidFill>
                  <a:srgbClr val="00B0F0"/>
                </a:solidFill>
                <a:latin typeface="Consolas" panose="020B0609020204030204" pitchFamily="49" charset="0"/>
              </a:rPr>
              <a:t>D(500)</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rPr>
              <a:t>private</a:t>
            </a:r>
            <a:r>
              <a:rPr lang="en-US" dirty="0">
                <a:latin typeface="Consolas" panose="020B0609020204030204" pitchFamily="49" charset="0"/>
              </a:rPr>
              <a:t> </a:t>
            </a:r>
            <a:r>
              <a:rPr lang="en-US" dirty="0" err="1">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Grade(</a:t>
            </a:r>
            <a:r>
              <a:rPr lang="en-US" dirty="0" err="1">
                <a:solidFill>
                  <a:srgbClr val="0000FF"/>
                </a:solidFill>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a:t>
            </a:r>
          </a:p>
          <a:p>
            <a:pPr marL="0" indent="0">
              <a:buNone/>
            </a:pPr>
            <a:r>
              <a:rPr lang="en-US" dirty="0">
                <a:latin typeface="Consolas" panose="020B0609020204030204" pitchFamily="49" charset="0"/>
              </a:rPr>
              <a:t>       </a:t>
            </a:r>
            <a:r>
              <a:rPr lang="en-US" dirty="0" err="1">
                <a:latin typeface="Consolas" panose="020B0609020204030204" pitchFamily="49" charset="0"/>
              </a:rPr>
              <a:t>this.val</a:t>
            </a:r>
            <a:r>
              <a:rPr lang="en-US" dirty="0">
                <a:latin typeface="Consolas" panose="020B0609020204030204" pitchFamily="49" charset="0"/>
              </a:rPr>
              <a:t> = </a:t>
            </a:r>
            <a:r>
              <a:rPr lang="en-US" dirty="0" err="1">
                <a:latin typeface="Consolas" panose="020B0609020204030204" pitchFamily="49" charset="0"/>
              </a:rPr>
              <a:t>val</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r>
              <a:rPr lang="en-US" dirty="0">
                <a:solidFill>
                  <a:srgbClr val="0000FF"/>
                </a:solidFill>
                <a:latin typeface="Consolas" panose="020B0609020204030204" pitchFamily="49" charset="0"/>
              </a:rPr>
              <a:t>public </a:t>
            </a:r>
            <a:r>
              <a:rPr lang="en-US" dirty="0" err="1">
                <a:solidFill>
                  <a:srgbClr val="0000FF"/>
                </a:solidFill>
                <a:latin typeface="Consolas" panose="020B0609020204030204" pitchFamily="49" charset="0"/>
              </a:rPr>
              <a:t>int</a:t>
            </a:r>
            <a:r>
              <a:rPr lang="en-US" dirty="0">
                <a:latin typeface="Consolas" panose="020B0609020204030204" pitchFamily="49" charset="0"/>
              </a:rPr>
              <a:t> salary(){</a:t>
            </a:r>
          </a:p>
          <a:p>
            <a:pPr marL="0" indent="0">
              <a:buNone/>
            </a:pPr>
            <a:r>
              <a:rPr lang="en-US" dirty="0">
                <a:latin typeface="Consolas" panose="020B0609020204030204" pitchFamily="49" charset="0"/>
              </a:rPr>
              <a:t>       return </a:t>
            </a:r>
            <a:r>
              <a:rPr lang="en-US" dirty="0" err="1">
                <a:latin typeface="Consolas" panose="020B0609020204030204" pitchFamily="49" charset="0"/>
              </a:rPr>
              <a:t>val</a:t>
            </a:r>
            <a:r>
              <a:rPr lang="en-US" dirty="0">
                <a:latin typeface="Consolas" panose="020B0609020204030204" pitchFamily="49" charset="0"/>
              </a:rPr>
              <a:t>;</a:t>
            </a:r>
          </a:p>
          <a:p>
            <a:pPr marL="0" indent="0">
              <a:buNone/>
            </a:pPr>
            <a:r>
              <a:rPr lang="en-US" dirty="0">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a:t>
            </a:r>
          </a:p>
          <a:p>
            <a:pPr marL="0" indent="0">
              <a:buNone/>
            </a:pPr>
            <a:endParaRPr lang="ar-SA" dirty="0">
              <a:latin typeface="Consolas" panose="020B0609020204030204" pitchFamily="49" charset="0"/>
            </a:endParaRPr>
          </a:p>
        </p:txBody>
      </p:sp>
      <p:sp>
        <p:nvSpPr>
          <p:cNvPr id="9" name="Content Placeholder 8"/>
          <p:cNvSpPr>
            <a:spLocks noGrp="1"/>
          </p:cNvSpPr>
          <p:nvPr>
            <p:ph sz="half" idx="2"/>
          </p:nvPr>
        </p:nvSpPr>
        <p:spPr>
          <a:xfrm>
            <a:off x="4648200" y="1187414"/>
            <a:ext cx="4038600" cy="3079786"/>
          </a:xfrm>
          <a:ln>
            <a:solidFill>
              <a:srgbClr val="0000FF"/>
            </a:solidFill>
          </a:ln>
        </p:spPr>
        <p:txBody>
          <a:bodyPr>
            <a:normAutofit fontScale="62500" lnSpcReduction="20000"/>
          </a:bodyPr>
          <a:lstStyle/>
          <a:p>
            <a:pPr marL="0" indent="0">
              <a:buNone/>
            </a:pPr>
            <a:endParaRPr lang="en-US" dirty="0">
              <a:latin typeface="Consolas" panose="020B0609020204030204" pitchFamily="49" charset="0"/>
            </a:endParaRPr>
          </a:p>
          <a:p>
            <a:pPr marL="0" indent="0">
              <a:buNone/>
            </a:pPr>
            <a:r>
              <a:rPr lang="en-US" sz="2900" dirty="0">
                <a:solidFill>
                  <a:srgbClr val="0000FF"/>
                </a:solidFill>
                <a:latin typeface="Consolas" panose="020B0609020204030204" pitchFamily="49" charset="0"/>
              </a:rPr>
              <a:t>public class</a:t>
            </a:r>
            <a:r>
              <a:rPr lang="en-US" sz="2900" dirty="0">
                <a:latin typeface="Consolas" panose="020B0609020204030204" pitchFamily="49" charset="0"/>
              </a:rPr>
              <a:t> Test{</a:t>
            </a:r>
          </a:p>
          <a:p>
            <a:pPr marL="0" indent="0">
              <a:buNone/>
            </a:pPr>
            <a:endParaRPr lang="en-US" sz="2900" dirty="0">
              <a:latin typeface="Consolas" panose="020B0609020204030204" pitchFamily="49" charset="0"/>
            </a:endParaRPr>
          </a:p>
          <a:p>
            <a:pPr marL="0" indent="0">
              <a:buNone/>
            </a:pPr>
            <a:r>
              <a:rPr lang="en-US" sz="2900" dirty="0">
                <a:solidFill>
                  <a:srgbClr val="0000FF"/>
                </a:solidFill>
                <a:latin typeface="Consolas" panose="020B0609020204030204" pitchFamily="49" charset="0"/>
              </a:rPr>
              <a:t>public static void</a:t>
            </a:r>
            <a:r>
              <a:rPr lang="en-US" sz="2900" dirty="0">
                <a:latin typeface="Consolas" panose="020B0609020204030204" pitchFamily="49" charset="0"/>
              </a:rPr>
              <a:t> main(String[] </a:t>
            </a:r>
            <a:r>
              <a:rPr lang="en-US" sz="2900" dirty="0" err="1">
                <a:latin typeface="Consolas" panose="020B0609020204030204" pitchFamily="49" charset="0"/>
              </a:rPr>
              <a:t>args</a:t>
            </a:r>
            <a:r>
              <a:rPr lang="en-US" sz="2900" dirty="0">
                <a:latin typeface="Consolas" panose="020B0609020204030204" pitchFamily="49" charset="0"/>
              </a:rPr>
              <a:t>) {</a:t>
            </a:r>
          </a:p>
          <a:p>
            <a:pPr marL="0" indent="0">
              <a:buNone/>
            </a:pPr>
            <a:r>
              <a:rPr lang="en-US" sz="2900" dirty="0">
                <a:solidFill>
                  <a:srgbClr val="7030A0"/>
                </a:solidFill>
                <a:latin typeface="Consolas" panose="020B0609020204030204" pitchFamily="49" charset="0"/>
              </a:rPr>
              <a:t>   </a:t>
            </a:r>
            <a:r>
              <a:rPr lang="en-US" sz="2900" dirty="0">
                <a:latin typeface="Consolas" panose="020B0609020204030204" pitchFamily="49" charset="0"/>
              </a:rPr>
              <a:t>Grade </a:t>
            </a:r>
            <a:r>
              <a:rPr lang="en-US" sz="2900" dirty="0" err="1">
                <a:latin typeface="Consolas" panose="020B0609020204030204" pitchFamily="49" charset="0"/>
              </a:rPr>
              <a:t>grade</a:t>
            </a:r>
            <a:r>
              <a:rPr lang="en-US" sz="2900" dirty="0">
                <a:latin typeface="Consolas" panose="020B0609020204030204" pitchFamily="49" charset="0"/>
              </a:rPr>
              <a:t> = </a:t>
            </a:r>
            <a:r>
              <a:rPr lang="en-US" sz="2900" dirty="0" err="1">
                <a:latin typeface="Consolas" panose="020B0609020204030204" pitchFamily="49" charset="0"/>
              </a:rPr>
              <a:t>Grade.</a:t>
            </a:r>
            <a:r>
              <a:rPr lang="en-US" sz="2900" i="1" dirty="0" err="1">
                <a:solidFill>
                  <a:srgbClr val="00B0F0"/>
                </a:solidFill>
                <a:latin typeface="Consolas" panose="020B0609020204030204" pitchFamily="49" charset="0"/>
              </a:rPr>
              <a:t>A</a:t>
            </a:r>
            <a:r>
              <a:rPr lang="en-US" sz="2900" dirty="0">
                <a:latin typeface="Consolas" panose="020B0609020204030204" pitchFamily="49" charset="0"/>
              </a:rPr>
              <a:t>;</a:t>
            </a:r>
          </a:p>
          <a:p>
            <a:pPr marL="0" indent="0">
              <a:buNone/>
            </a:pPr>
            <a:r>
              <a:rPr lang="en-US" sz="2900" dirty="0">
                <a:latin typeface="Consolas" panose="020B0609020204030204" pitchFamily="49" charset="0"/>
              </a:rPr>
              <a:t>   </a:t>
            </a:r>
            <a:r>
              <a:rPr lang="en-US" sz="2900" dirty="0">
                <a:solidFill>
                  <a:srgbClr val="008000"/>
                </a:solidFill>
                <a:latin typeface="Consolas" panose="020B0609020204030204" pitchFamily="49" charset="0"/>
              </a:rPr>
              <a:t>//</a:t>
            </a:r>
            <a:r>
              <a:rPr lang="en-US" sz="2900" dirty="0" err="1">
                <a:solidFill>
                  <a:srgbClr val="008000"/>
                </a:solidFill>
                <a:latin typeface="Consolas" panose="020B0609020204030204" pitchFamily="49" charset="0"/>
              </a:rPr>
              <a:t>int</a:t>
            </a:r>
            <a:r>
              <a:rPr lang="en-US" sz="2900" dirty="0">
                <a:solidFill>
                  <a:srgbClr val="008000"/>
                </a:solidFill>
                <a:latin typeface="Consolas" panose="020B0609020204030204" pitchFamily="49" charset="0"/>
              </a:rPr>
              <a:t> salary = </a:t>
            </a:r>
          </a:p>
          <a:p>
            <a:pPr marL="0" indent="0">
              <a:buNone/>
            </a:pPr>
            <a:r>
              <a:rPr lang="en-US" sz="2900" dirty="0">
                <a:solidFill>
                  <a:srgbClr val="008000"/>
                </a:solidFill>
                <a:latin typeface="Consolas" panose="020B0609020204030204" pitchFamily="49" charset="0"/>
              </a:rPr>
              <a:t>       </a:t>
            </a:r>
            <a:r>
              <a:rPr lang="en-US" sz="2900" dirty="0" err="1">
                <a:solidFill>
                  <a:srgbClr val="008000"/>
                </a:solidFill>
                <a:latin typeface="Consolas" panose="020B0609020204030204" pitchFamily="49" charset="0"/>
              </a:rPr>
              <a:t>Grade.A.salary</a:t>
            </a:r>
            <a:r>
              <a:rPr lang="en-US" sz="2900" dirty="0">
                <a:solidFill>
                  <a:srgbClr val="008000"/>
                </a:solidFill>
                <a:latin typeface="Consolas" panose="020B0609020204030204" pitchFamily="49" charset="0"/>
              </a:rPr>
              <a:t>();</a:t>
            </a:r>
          </a:p>
          <a:p>
            <a:pPr marL="0" indent="0">
              <a:buNone/>
            </a:pPr>
            <a:r>
              <a:rPr lang="en-US" sz="2900" dirty="0">
                <a:latin typeface="Consolas" panose="020B0609020204030204" pitchFamily="49" charset="0"/>
              </a:rPr>
              <a:t>   </a:t>
            </a:r>
            <a:r>
              <a:rPr lang="en-US" sz="2900" dirty="0" err="1">
                <a:solidFill>
                  <a:srgbClr val="0000FF"/>
                </a:solidFill>
                <a:latin typeface="Consolas" panose="020B0609020204030204" pitchFamily="49" charset="0"/>
              </a:rPr>
              <a:t>int</a:t>
            </a:r>
            <a:r>
              <a:rPr lang="en-US" sz="2900" dirty="0">
                <a:latin typeface="Consolas" panose="020B0609020204030204" pitchFamily="49" charset="0"/>
              </a:rPr>
              <a:t> salary =</a:t>
            </a:r>
          </a:p>
          <a:p>
            <a:pPr marL="0" indent="0">
              <a:buNone/>
            </a:pPr>
            <a:r>
              <a:rPr lang="en-US" sz="2900" dirty="0">
                <a:latin typeface="Consolas" panose="020B0609020204030204" pitchFamily="49" charset="0"/>
              </a:rPr>
              <a:t>	</a:t>
            </a:r>
            <a:r>
              <a:rPr lang="en-US" sz="2900" dirty="0" err="1">
                <a:latin typeface="Consolas" panose="020B0609020204030204" pitchFamily="49" charset="0"/>
              </a:rPr>
              <a:t>grade.salary</a:t>
            </a:r>
            <a:r>
              <a:rPr lang="en-US" sz="2900" dirty="0">
                <a:latin typeface="Consolas" panose="020B0609020204030204" pitchFamily="49" charset="0"/>
              </a:rPr>
              <a:t>();</a:t>
            </a:r>
            <a:br>
              <a:rPr lang="en-US" sz="2900" dirty="0">
                <a:latin typeface="Consolas" panose="020B0609020204030204" pitchFamily="49" charset="0"/>
              </a:rPr>
            </a:br>
            <a:r>
              <a:rPr lang="en-US" sz="2900" dirty="0">
                <a:latin typeface="Consolas" panose="020B0609020204030204" pitchFamily="49" charset="0"/>
              </a:rPr>
              <a:t>}</a:t>
            </a:r>
            <a:endParaRPr lang="ar-SA" sz="2900" dirty="0">
              <a:latin typeface="Consolas" panose="020B0609020204030204" pitchFamily="49" charset="0"/>
            </a:endParaRPr>
          </a:p>
          <a:p>
            <a:pPr marL="0" indent="0">
              <a:buNone/>
            </a:pPr>
            <a:endParaRPr lang="en-US" sz="2900" dirty="0">
              <a:latin typeface="Consolas" panose="020B0609020204030204" pitchFamily="49" charset="0"/>
            </a:endParaRPr>
          </a:p>
        </p:txBody>
      </p:sp>
      <p:sp>
        <p:nvSpPr>
          <p:cNvPr id="4" name="Date Placeholder 3"/>
          <p:cNvSpPr>
            <a:spLocks noGrp="1"/>
          </p:cNvSpPr>
          <p:nvPr>
            <p:ph type="dt" sz="half" idx="10"/>
          </p:nvPr>
        </p:nvSpPr>
        <p:spPr/>
        <p:txBody>
          <a:bodyPr/>
          <a:lstStyle/>
          <a:p>
            <a:fld id="{ED886980-66F6-4BA6-AAE3-6EC3A3DEDEF8}" type="datetime5">
              <a:rPr lang="en-US" smtClean="0"/>
              <a:t>3-Feb-23</a:t>
            </a:fld>
            <a:endParaRPr lang="en-US"/>
          </a:p>
        </p:txBody>
      </p:sp>
      <p:sp>
        <p:nvSpPr>
          <p:cNvPr id="6" name="Footer Placeholder 5"/>
          <p:cNvSpPr>
            <a:spLocks noGrp="1"/>
          </p:cNvSpPr>
          <p:nvPr>
            <p:ph type="ftr" sz="quarter" idx="11"/>
          </p:nvPr>
        </p:nvSpPr>
        <p:spPr/>
        <p:txBody>
          <a:bodyPr/>
          <a:lstStyle/>
          <a:p>
            <a:r>
              <a:rPr lang="en-US"/>
              <a:t>Created by: Dr. Abdelkareem Alashqar</a:t>
            </a:r>
          </a:p>
        </p:txBody>
      </p:sp>
      <p:sp>
        <p:nvSpPr>
          <p:cNvPr id="8" name="Slide Number Placeholder 7"/>
          <p:cNvSpPr>
            <a:spLocks noGrp="1"/>
          </p:cNvSpPr>
          <p:nvPr>
            <p:ph type="sldNum" sz="quarter" idx="12"/>
          </p:nvPr>
        </p:nvSpPr>
        <p:spPr/>
        <p:txBody>
          <a:bodyPr/>
          <a:lstStyle/>
          <a:p>
            <a:fld id="{40763A2C-7DD2-48FE-BD62-3013F0F43D36}" type="slidenum">
              <a:rPr lang="en-US" smtClean="0"/>
              <a:pPr/>
              <a:t>24</a:t>
            </a:fld>
            <a:endParaRPr lang="en-US"/>
          </a:p>
        </p:txBody>
      </p:sp>
    </p:spTree>
    <p:extLst>
      <p:ext uri="{BB962C8B-B14F-4D97-AF65-F5344CB8AC3E}">
        <p14:creationId xmlns:p14="http://schemas.microsoft.com/office/powerpoint/2010/main" val="4041181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A8A3-A385-4880-8D50-90B7B49A91BC}"/>
              </a:ext>
            </a:extLst>
          </p:cNvPr>
          <p:cNvSpPr>
            <a:spLocks noGrp="1"/>
          </p:cNvSpPr>
          <p:nvPr>
            <p:ph type="title"/>
          </p:nvPr>
        </p:nvSpPr>
        <p:spPr/>
        <p:txBody>
          <a:bodyPr/>
          <a:lstStyle/>
          <a:p>
            <a:r>
              <a:rPr lang="en-US" dirty="0"/>
              <a:t>Wrapper Classes </a:t>
            </a:r>
            <a:endParaRPr lang="ar-SA" dirty="0"/>
          </a:p>
        </p:txBody>
      </p:sp>
      <p:sp>
        <p:nvSpPr>
          <p:cNvPr id="3" name="Content Placeholder 2">
            <a:extLst>
              <a:ext uri="{FF2B5EF4-FFF2-40B4-BE49-F238E27FC236}">
                <a16:creationId xmlns:a16="http://schemas.microsoft.com/office/drawing/2014/main" id="{AD4F046D-F3EC-404F-8849-7AA319A08FB3}"/>
              </a:ext>
            </a:extLst>
          </p:cNvPr>
          <p:cNvSpPr>
            <a:spLocks noGrp="1"/>
          </p:cNvSpPr>
          <p:nvPr>
            <p:ph idx="1"/>
          </p:nvPr>
        </p:nvSpPr>
        <p:spPr/>
        <p:txBody>
          <a:bodyPr/>
          <a:lstStyle/>
          <a:p>
            <a:r>
              <a:rPr lang="en-US" dirty="0">
                <a:solidFill>
                  <a:srgbClr val="C00000"/>
                </a:solidFill>
              </a:rPr>
              <a:t>Wrapper class</a:t>
            </a:r>
            <a:r>
              <a:rPr lang="en-US" dirty="0"/>
              <a:t> in java provides the mechanism to convert primitive into object and object into primitive.</a:t>
            </a:r>
          </a:p>
          <a:p>
            <a:pPr lvl="1"/>
            <a:r>
              <a:rPr lang="en-US" dirty="0">
                <a:solidFill>
                  <a:srgbClr val="C00000"/>
                </a:solidFill>
              </a:rPr>
              <a:t>Auto-boxing</a:t>
            </a:r>
            <a:r>
              <a:rPr lang="en-US" dirty="0"/>
              <a:t> and </a:t>
            </a:r>
            <a:r>
              <a:rPr lang="en-US" dirty="0">
                <a:solidFill>
                  <a:srgbClr val="C00000"/>
                </a:solidFill>
              </a:rPr>
              <a:t>auto-unboxing</a:t>
            </a:r>
            <a:r>
              <a:rPr lang="en-US" dirty="0"/>
              <a:t> feature converts primitive into object and object into primitive automatically and vice-versa. </a:t>
            </a:r>
          </a:p>
          <a:p>
            <a:pPr lvl="1"/>
            <a:r>
              <a:rPr lang="en-US" dirty="0"/>
              <a:t>Wrapper classes allow programmer to </a:t>
            </a:r>
            <a:r>
              <a:rPr lang="en-US" dirty="0">
                <a:solidFill>
                  <a:srgbClr val="C00000"/>
                </a:solidFill>
              </a:rPr>
              <a:t>parse primitive data</a:t>
            </a:r>
            <a:r>
              <a:rPr lang="en-US" dirty="0"/>
              <a:t> from String through the pre-defined methods.</a:t>
            </a:r>
          </a:p>
        </p:txBody>
      </p:sp>
      <p:sp>
        <p:nvSpPr>
          <p:cNvPr id="8" name="Date Placeholder 7"/>
          <p:cNvSpPr>
            <a:spLocks noGrp="1"/>
          </p:cNvSpPr>
          <p:nvPr>
            <p:ph type="dt" sz="half" idx="10"/>
          </p:nvPr>
        </p:nvSpPr>
        <p:spPr/>
        <p:txBody>
          <a:bodyPr/>
          <a:lstStyle/>
          <a:p>
            <a:fld id="{482D0ED2-42FA-4375-9AFD-BB57D9983FD1}"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25</a:t>
            </a:fld>
            <a:endParaRPr lang="en-US"/>
          </a:p>
        </p:txBody>
      </p:sp>
    </p:spTree>
    <p:extLst>
      <p:ext uri="{BB962C8B-B14F-4D97-AF65-F5344CB8AC3E}">
        <p14:creationId xmlns:p14="http://schemas.microsoft.com/office/powerpoint/2010/main" val="85081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Wrapper Classes (cont.)</a:t>
            </a:r>
          </a:p>
        </p:txBody>
      </p:sp>
      <p:graphicFrame>
        <p:nvGraphicFramePr>
          <p:cNvPr id="11" name="Content Placeholder 10"/>
          <p:cNvGraphicFramePr>
            <a:graphicFrameLocks noGrp="1"/>
          </p:cNvGraphicFramePr>
          <p:nvPr>
            <p:ph sz="half" idx="1"/>
            <p:extLst>
              <p:ext uri="{D42A27DB-BD31-4B8C-83A1-F6EECF244321}">
                <p14:modId xmlns:p14="http://schemas.microsoft.com/office/powerpoint/2010/main" val="2200510592"/>
              </p:ext>
            </p:extLst>
          </p:nvPr>
        </p:nvGraphicFramePr>
        <p:xfrm>
          <a:off x="304800" y="1524000"/>
          <a:ext cx="3124200" cy="3194312"/>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3316437241"/>
                    </a:ext>
                  </a:extLst>
                </a:gridCol>
                <a:gridCol w="1562100">
                  <a:extLst>
                    <a:ext uri="{9D8B030D-6E8A-4147-A177-3AD203B41FA5}">
                      <a16:colId xmlns:a16="http://schemas.microsoft.com/office/drawing/2014/main" val="1628742546"/>
                    </a:ext>
                  </a:extLst>
                </a:gridCol>
              </a:tblGrid>
              <a:tr h="370840">
                <a:tc>
                  <a:txBody>
                    <a:bodyPr/>
                    <a:lstStyle/>
                    <a:p>
                      <a:pPr algn="ctr" fontAlgn="t"/>
                      <a:r>
                        <a:rPr lang="en-US" sz="1800" dirty="0"/>
                        <a:t>Primitive Type</a:t>
                      </a:r>
                      <a:endParaRPr lang="en-US" sz="1800" b="1" dirty="0"/>
                    </a:p>
                  </a:txBody>
                  <a:tcPr marL="88213" marR="88213" marT="88213" marB="882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800" dirty="0"/>
                        <a:t>Wrapper class</a:t>
                      </a:r>
                      <a:endParaRPr lang="en-US" sz="1800" b="1" dirty="0"/>
                    </a:p>
                  </a:txBody>
                  <a:tcPr marL="88213" marR="88213" marT="88213" marB="882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9627276"/>
                  </a:ext>
                </a:extLst>
              </a:tr>
              <a:tr h="370840">
                <a:tc>
                  <a:txBody>
                    <a:bodyPr/>
                    <a:lstStyle/>
                    <a:p>
                      <a:pPr algn="just" fontAlgn="t"/>
                      <a:r>
                        <a:rPr lang="en-US" sz="1800" dirty="0" err="1"/>
                        <a:t>boolean</a:t>
                      </a:r>
                      <a:endParaRPr lang="en-US" sz="1800" dirty="0"/>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a:t>Boolean</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995400"/>
                  </a:ext>
                </a:extLst>
              </a:tr>
              <a:tr h="370840">
                <a:tc>
                  <a:txBody>
                    <a:bodyPr/>
                    <a:lstStyle/>
                    <a:p>
                      <a:pPr algn="just" fontAlgn="t"/>
                      <a:r>
                        <a:rPr lang="en-US" sz="1800" dirty="0"/>
                        <a:t>char</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dirty="0"/>
                        <a:t>Character</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2723025"/>
                  </a:ext>
                </a:extLst>
              </a:tr>
              <a:tr h="370840">
                <a:tc>
                  <a:txBody>
                    <a:bodyPr/>
                    <a:lstStyle/>
                    <a:p>
                      <a:pPr algn="just" fontAlgn="t"/>
                      <a:r>
                        <a:rPr lang="en-US" sz="1800" dirty="0"/>
                        <a:t>byte</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dirty="0"/>
                        <a:t>Byte</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917608"/>
                  </a:ext>
                </a:extLst>
              </a:tr>
              <a:tr h="370840">
                <a:tc>
                  <a:txBody>
                    <a:bodyPr/>
                    <a:lstStyle/>
                    <a:p>
                      <a:pPr algn="just" fontAlgn="t"/>
                      <a:r>
                        <a:rPr lang="en-US" sz="1800"/>
                        <a:t>short</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dirty="0"/>
                        <a:t>Short</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2653172"/>
                  </a:ext>
                </a:extLst>
              </a:tr>
              <a:tr h="370840">
                <a:tc>
                  <a:txBody>
                    <a:bodyPr/>
                    <a:lstStyle/>
                    <a:p>
                      <a:pPr algn="just" fontAlgn="t"/>
                      <a:r>
                        <a:rPr lang="en-US" sz="1800"/>
                        <a:t>int</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dirty="0"/>
                        <a:t>Integer</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264903"/>
                  </a:ext>
                </a:extLst>
              </a:tr>
              <a:tr h="370840">
                <a:tc>
                  <a:txBody>
                    <a:bodyPr/>
                    <a:lstStyle/>
                    <a:p>
                      <a:pPr algn="just" fontAlgn="t"/>
                      <a:r>
                        <a:rPr lang="en-US" sz="1800"/>
                        <a:t>long</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dirty="0"/>
                        <a:t>Long</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9436276"/>
                  </a:ext>
                </a:extLst>
              </a:tr>
              <a:tr h="370840">
                <a:tc>
                  <a:txBody>
                    <a:bodyPr/>
                    <a:lstStyle/>
                    <a:p>
                      <a:pPr algn="just" fontAlgn="t"/>
                      <a:r>
                        <a:rPr lang="en-US" sz="1800"/>
                        <a:t>float</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US" sz="1800" dirty="0"/>
                        <a:t>Float</a:t>
                      </a:r>
                    </a:p>
                  </a:txBody>
                  <a:tcPr marL="58809" marR="58809" marT="58809" marB="588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056454"/>
                  </a:ext>
                </a:extLst>
              </a:tr>
            </a:tbl>
          </a:graphicData>
        </a:graphic>
      </p:graphicFrame>
      <p:sp>
        <p:nvSpPr>
          <p:cNvPr id="9" name="Content Placeholder 8"/>
          <p:cNvSpPr>
            <a:spLocks noGrp="1"/>
          </p:cNvSpPr>
          <p:nvPr>
            <p:ph sz="half" idx="2"/>
          </p:nvPr>
        </p:nvSpPr>
        <p:spPr>
          <a:xfrm>
            <a:off x="3733800" y="1187414"/>
            <a:ext cx="4953000" cy="4070386"/>
          </a:xfrm>
          <a:ln>
            <a:solidFill>
              <a:srgbClr val="0000FF"/>
            </a:solidFill>
          </a:ln>
        </p:spPr>
        <p:txBody>
          <a:bodyPr>
            <a:noAutofit/>
          </a:bodyPr>
          <a:lstStyle/>
          <a:p>
            <a:pPr marL="0" indent="0">
              <a:buNone/>
            </a:pPr>
            <a:r>
              <a:rPr lang="en-US" sz="1800" dirty="0">
                <a:solidFill>
                  <a:srgbClr val="0000FF"/>
                </a:solidFill>
                <a:latin typeface="Consolas" panose="020B0609020204030204" pitchFamily="49" charset="0"/>
              </a:rPr>
              <a:t>public static void</a:t>
            </a:r>
            <a:r>
              <a:rPr lang="en-US" sz="1800" dirty="0">
                <a:latin typeface="Consolas" panose="020B0609020204030204" pitchFamily="49" charset="0"/>
              </a:rPr>
              <a:t> main(String </a:t>
            </a:r>
            <a:r>
              <a:rPr lang="en-US" sz="1800" dirty="0" err="1">
                <a:latin typeface="Consolas" panose="020B0609020204030204" pitchFamily="49" charset="0"/>
              </a:rPr>
              <a:t>args</a:t>
            </a:r>
            <a:r>
              <a:rPr lang="en-US" sz="1800" dirty="0">
                <a:latin typeface="Consolas" panose="020B0609020204030204" pitchFamily="49" charset="0"/>
              </a:rPr>
              <a:t>[]) {</a:t>
            </a:r>
            <a:endParaRPr lang="en-US" sz="1800" dirty="0">
              <a:solidFill>
                <a:srgbClr val="00B050"/>
              </a:solidFill>
              <a:latin typeface="Consolas" panose="020B0609020204030204" pitchFamily="49" charset="0"/>
            </a:endParaRPr>
          </a:p>
          <a:p>
            <a:pPr marL="457200" lvl="1" indent="0">
              <a:buNone/>
            </a:pPr>
            <a:r>
              <a:rPr lang="en-US" sz="1800" dirty="0">
                <a:solidFill>
                  <a:srgbClr val="03AD13"/>
                </a:solidFill>
                <a:latin typeface="Consolas" panose="020B0609020204030204" pitchFamily="49" charset="0"/>
              </a:rPr>
              <a:t>// boxes </a:t>
            </a:r>
            <a:r>
              <a:rPr lang="en-US" sz="1800" dirty="0" err="1">
                <a:solidFill>
                  <a:srgbClr val="03AD13"/>
                </a:solidFill>
                <a:latin typeface="Consolas" panose="020B0609020204030204" pitchFamily="49" charset="0"/>
              </a:rPr>
              <a:t>int</a:t>
            </a:r>
            <a:r>
              <a:rPr lang="en-US" sz="1800" dirty="0">
                <a:solidFill>
                  <a:srgbClr val="03AD13"/>
                </a:solidFill>
                <a:latin typeface="Consolas" panose="020B0609020204030204" pitchFamily="49" charset="0"/>
              </a:rPr>
              <a:t> to an Integer object</a:t>
            </a:r>
            <a:r>
              <a:rPr lang="en-US" sz="1800" dirty="0">
                <a:solidFill>
                  <a:srgbClr val="00B050"/>
                </a:solidFill>
                <a:latin typeface="Consolas" panose="020B0609020204030204" pitchFamily="49" charset="0"/>
              </a:rPr>
              <a:t>      </a:t>
            </a:r>
          </a:p>
          <a:p>
            <a:pPr marL="457200" lvl="1" indent="0">
              <a:buNone/>
            </a:pPr>
            <a:r>
              <a:rPr lang="en-US" sz="1800" dirty="0">
                <a:latin typeface="Consolas" panose="020B0609020204030204" pitchFamily="49" charset="0"/>
              </a:rPr>
              <a:t>Integer x = </a:t>
            </a:r>
            <a:r>
              <a:rPr lang="en-US" sz="1800" dirty="0">
                <a:solidFill>
                  <a:srgbClr val="00B0F0"/>
                </a:solidFill>
                <a:latin typeface="Consolas" panose="020B0609020204030204" pitchFamily="49" charset="0"/>
              </a:rPr>
              <a:t>5</a:t>
            </a:r>
            <a:r>
              <a:rPr lang="en-US" sz="1800" dirty="0">
                <a:latin typeface="Consolas" panose="020B0609020204030204" pitchFamily="49" charset="0"/>
              </a:rPr>
              <a:t>; </a:t>
            </a:r>
          </a:p>
          <a:p>
            <a:pPr marL="457200" lvl="1" indent="0">
              <a:buNone/>
            </a:pPr>
            <a:r>
              <a:rPr lang="en-US" sz="1800" dirty="0">
                <a:solidFill>
                  <a:srgbClr val="03AD13"/>
                </a:solidFill>
                <a:latin typeface="Consolas" panose="020B0609020204030204" pitchFamily="49" charset="0"/>
              </a:rPr>
              <a:t>// unboxes the Integer to a </a:t>
            </a:r>
            <a:r>
              <a:rPr lang="en-US" sz="1800" dirty="0" err="1">
                <a:solidFill>
                  <a:srgbClr val="03AD13"/>
                </a:solidFill>
                <a:latin typeface="Consolas" panose="020B0609020204030204" pitchFamily="49" charset="0"/>
              </a:rPr>
              <a:t>int</a:t>
            </a:r>
            <a:endParaRPr lang="en-US" sz="1800" dirty="0">
              <a:solidFill>
                <a:srgbClr val="03AD13"/>
              </a:solidFill>
              <a:latin typeface="Consolas" panose="020B0609020204030204" pitchFamily="49" charset="0"/>
            </a:endParaRPr>
          </a:p>
          <a:p>
            <a:pPr marL="457200" lvl="1" indent="0">
              <a:buNone/>
            </a:pPr>
            <a:r>
              <a:rPr lang="en-US" sz="1800" dirty="0">
                <a:latin typeface="Consolas" panose="020B0609020204030204" pitchFamily="49" charset="0"/>
              </a:rPr>
              <a:t>x =  x + </a:t>
            </a:r>
            <a:r>
              <a:rPr lang="en-US" sz="1800" dirty="0">
                <a:solidFill>
                  <a:srgbClr val="00B0F0"/>
                </a:solidFill>
                <a:latin typeface="Consolas" panose="020B0609020204030204" pitchFamily="49" charset="0"/>
              </a:rPr>
              <a:t>10</a:t>
            </a:r>
            <a:r>
              <a:rPr lang="en-US" sz="1800" dirty="0">
                <a:latin typeface="Consolas" panose="020B0609020204030204" pitchFamily="49" charset="0"/>
              </a:rPr>
              <a:t>;</a:t>
            </a:r>
          </a:p>
          <a:p>
            <a:pPr marL="457200" lvl="1" indent="0">
              <a:buNone/>
            </a:pPr>
            <a:r>
              <a:rPr lang="en-US" sz="1800" dirty="0" err="1">
                <a:latin typeface="Consolas" panose="020B0609020204030204" pitchFamily="49" charset="0"/>
              </a:rPr>
              <a:t>System.out.println</a:t>
            </a:r>
            <a:r>
              <a:rPr lang="en-US" sz="1800" dirty="0">
                <a:latin typeface="Consolas" panose="020B0609020204030204" pitchFamily="49" charset="0"/>
              </a:rPr>
              <a:t>(x);</a:t>
            </a:r>
          </a:p>
          <a:p>
            <a:pPr marL="457200" lvl="1" indent="0">
              <a:buNone/>
            </a:pPr>
            <a:endParaRPr lang="en-US" sz="1800" dirty="0">
              <a:latin typeface="Consolas" panose="020B0609020204030204" pitchFamily="49" charset="0"/>
            </a:endParaRPr>
          </a:p>
          <a:p>
            <a:pPr marL="457200" lvl="1" indent="0">
              <a:buNone/>
            </a:pPr>
            <a:r>
              <a:rPr lang="en-US" sz="1800" dirty="0">
                <a:solidFill>
                  <a:srgbClr val="03AD13"/>
                </a:solidFill>
                <a:latin typeface="Consolas" panose="020B0609020204030204" pitchFamily="49" charset="0"/>
              </a:rPr>
              <a:t>//parsing data from String</a:t>
            </a:r>
          </a:p>
          <a:p>
            <a:pPr marL="457200" lvl="1" indent="0">
              <a:buNone/>
            </a:pPr>
            <a:r>
              <a:rPr lang="en-US" sz="1800" dirty="0">
                <a:solidFill>
                  <a:srgbClr val="0000FF"/>
                </a:solidFill>
                <a:latin typeface="Consolas" panose="020B0609020204030204" pitchFamily="49" charset="0"/>
              </a:rPr>
              <a:t>double</a:t>
            </a:r>
            <a:r>
              <a:rPr lang="en-US" sz="1800" dirty="0">
                <a:latin typeface="Consolas" panose="020B0609020204030204" pitchFamily="49" charset="0"/>
              </a:rPr>
              <a:t> pi = </a:t>
            </a:r>
            <a:r>
              <a:rPr lang="en-US" sz="1800" dirty="0" err="1">
                <a:latin typeface="Consolas" panose="020B0609020204030204" pitchFamily="49" charset="0"/>
              </a:rPr>
              <a:t>Double.parseDouble</a:t>
            </a:r>
            <a:r>
              <a:rPr lang="en-US" sz="1800" dirty="0">
                <a:latin typeface="Consolas" panose="020B0609020204030204" pitchFamily="49" charset="0"/>
              </a:rPr>
              <a:t>(</a:t>
            </a:r>
            <a:r>
              <a:rPr lang="en-US" sz="1800" dirty="0">
                <a:solidFill>
                  <a:srgbClr val="00B0F0"/>
                </a:solidFill>
                <a:latin typeface="Consolas" panose="020B0609020204030204" pitchFamily="49" charset="0"/>
              </a:rPr>
              <a:t>"3.14"</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endParaRPr lang="ar-SA" sz="1800" dirty="0">
              <a:latin typeface="Consolas" panose="020B0609020204030204" pitchFamily="49" charset="0"/>
            </a:endParaRPr>
          </a:p>
          <a:p>
            <a:pPr marL="0" indent="0">
              <a:buNone/>
            </a:pPr>
            <a:endParaRPr lang="en-US" sz="2000" dirty="0">
              <a:latin typeface="Consolas" panose="020B0609020204030204" pitchFamily="49" charset="0"/>
            </a:endParaRPr>
          </a:p>
        </p:txBody>
      </p:sp>
      <p:sp>
        <p:nvSpPr>
          <p:cNvPr id="4" name="Date Placeholder 3"/>
          <p:cNvSpPr>
            <a:spLocks noGrp="1"/>
          </p:cNvSpPr>
          <p:nvPr>
            <p:ph type="dt" sz="half" idx="10"/>
          </p:nvPr>
        </p:nvSpPr>
        <p:spPr/>
        <p:txBody>
          <a:bodyPr/>
          <a:lstStyle/>
          <a:p>
            <a:fld id="{15CF4E42-E7E1-4602-8D1B-7D56DF27044B}"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26</a:t>
            </a:fld>
            <a:endParaRPr lang="en-US"/>
          </a:p>
        </p:txBody>
      </p:sp>
    </p:spTree>
    <p:extLst>
      <p:ext uri="{BB962C8B-B14F-4D97-AF65-F5344CB8AC3E}">
        <p14:creationId xmlns:p14="http://schemas.microsoft.com/office/powerpoint/2010/main" val="3042642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Functions</a:t>
            </a:r>
          </a:p>
        </p:txBody>
      </p:sp>
      <p:sp>
        <p:nvSpPr>
          <p:cNvPr id="9" name="Content Placeholder 8"/>
          <p:cNvSpPr>
            <a:spLocks noGrp="1"/>
          </p:cNvSpPr>
          <p:nvPr>
            <p:ph idx="1"/>
          </p:nvPr>
        </p:nvSpPr>
        <p:spPr>
          <a:xfrm>
            <a:off x="457200" y="1163622"/>
            <a:ext cx="8229600" cy="4398978"/>
          </a:xfrm>
        </p:spPr>
        <p:txBody>
          <a:bodyPr>
            <a:normAutofit fontScale="92500" lnSpcReduction="10000"/>
          </a:bodyPr>
          <a:lstStyle/>
          <a:p>
            <a:r>
              <a:rPr lang="en-GB" altLang="en-US" dirty="0"/>
              <a:t>The </a:t>
            </a:r>
            <a:r>
              <a:rPr lang="en-GB" altLang="en-US" dirty="0">
                <a:solidFill>
                  <a:srgbClr val="C00000"/>
                </a:solidFill>
              </a:rPr>
              <a:t>function</a:t>
            </a:r>
            <a:r>
              <a:rPr lang="en-GB" altLang="en-US" dirty="0"/>
              <a:t> in Java is called </a:t>
            </a:r>
            <a:r>
              <a:rPr lang="en-GB" altLang="en-US" dirty="0">
                <a:solidFill>
                  <a:srgbClr val="C00000"/>
                </a:solidFill>
              </a:rPr>
              <a:t>method</a:t>
            </a:r>
            <a:r>
              <a:rPr lang="en-GB" altLang="en-US" dirty="0"/>
              <a:t>.</a:t>
            </a:r>
          </a:p>
          <a:p>
            <a:r>
              <a:rPr lang="en-GB" altLang="en-US" dirty="0"/>
              <a:t>A </a:t>
            </a:r>
            <a:r>
              <a:rPr lang="en-GB" altLang="en-US" dirty="0">
                <a:solidFill>
                  <a:srgbClr val="C00000"/>
                </a:solidFill>
              </a:rPr>
              <a:t>method</a:t>
            </a:r>
            <a:r>
              <a:rPr lang="en-GB" altLang="en-US" dirty="0"/>
              <a:t> is a named </a:t>
            </a:r>
            <a:r>
              <a:rPr lang="en-GB" altLang="en-US" dirty="0">
                <a:solidFill>
                  <a:srgbClr val="C00000"/>
                </a:solidFill>
              </a:rPr>
              <a:t>sequence of code</a:t>
            </a:r>
            <a:r>
              <a:rPr lang="en-GB" altLang="en-US" dirty="0"/>
              <a:t> that can be invoked by other Java code.</a:t>
            </a:r>
          </a:p>
          <a:p>
            <a:r>
              <a:rPr lang="en-GB" altLang="en-US" dirty="0"/>
              <a:t>A method takes some parameters, performs some computations and then optionally returns a value (or object).</a:t>
            </a:r>
          </a:p>
          <a:p>
            <a:r>
              <a:rPr lang="en-GB" altLang="en-US" dirty="0"/>
              <a:t>Methods can be used as part of an expression statement.</a:t>
            </a:r>
          </a:p>
          <a:p>
            <a:pPr marL="0" indent="0">
              <a:buNone/>
            </a:pPr>
            <a:r>
              <a:rPr lang="en-GB" altLang="en-US" sz="2400" dirty="0">
                <a:latin typeface="Consolas" panose="020B0609020204030204" pitchFamily="49" charset="0"/>
              </a:rPr>
              <a:t>	</a:t>
            </a:r>
          </a:p>
          <a:p>
            <a:pPr marL="0" indent="0">
              <a:buNone/>
            </a:pPr>
            <a:r>
              <a:rPr lang="en-GB" altLang="en-US" sz="2400" dirty="0">
                <a:latin typeface="Consolas" panose="020B0609020204030204" pitchFamily="49" charset="0"/>
              </a:rPr>
              <a:t>  </a:t>
            </a:r>
            <a:endParaRPr lang="en-US" dirty="0"/>
          </a:p>
        </p:txBody>
      </p:sp>
      <p:sp>
        <p:nvSpPr>
          <p:cNvPr id="5" name="Date Placeholder 4"/>
          <p:cNvSpPr>
            <a:spLocks noGrp="1"/>
          </p:cNvSpPr>
          <p:nvPr>
            <p:ph type="dt" sz="half" idx="10"/>
          </p:nvPr>
        </p:nvSpPr>
        <p:spPr/>
        <p:txBody>
          <a:bodyPr/>
          <a:lstStyle/>
          <a:p>
            <a:fld id="{58B3FDFB-74BC-4683-9851-71B858C3901D}" type="datetime5">
              <a:rPr lang="en-US" smtClean="0"/>
              <a:t>3-Feb-23</a:t>
            </a:fld>
            <a:endParaRPr lang="en-US"/>
          </a:p>
        </p:txBody>
      </p:sp>
      <p:sp>
        <p:nvSpPr>
          <p:cNvPr id="6" name="Footer Placeholder 5"/>
          <p:cNvSpPr>
            <a:spLocks noGrp="1"/>
          </p:cNvSpPr>
          <p:nvPr>
            <p:ph type="ftr" sz="quarter" idx="11"/>
          </p:nvPr>
        </p:nvSpPr>
        <p:spPr/>
        <p:txBody>
          <a:bodyPr/>
          <a:lstStyle/>
          <a:p>
            <a:r>
              <a:rPr lang="en-US"/>
              <a:t>Created by: Dr. Abdelkareem Alashqar</a:t>
            </a:r>
          </a:p>
        </p:txBody>
      </p:sp>
      <p:sp>
        <p:nvSpPr>
          <p:cNvPr id="7" name="Slide Number Placeholder 6"/>
          <p:cNvSpPr>
            <a:spLocks noGrp="1"/>
          </p:cNvSpPr>
          <p:nvPr>
            <p:ph type="sldNum" sz="quarter" idx="12"/>
          </p:nvPr>
        </p:nvSpPr>
        <p:spPr/>
        <p:txBody>
          <a:bodyPr/>
          <a:lstStyle/>
          <a:p>
            <a:fld id="{40763A2C-7DD2-48FE-BD62-3013F0F43D36}" type="slidenum">
              <a:rPr lang="en-US" smtClean="0"/>
              <a:pPr/>
              <a:t>27</a:t>
            </a:fld>
            <a:endParaRPr lang="en-US"/>
          </a:p>
        </p:txBody>
      </p:sp>
      <p:sp>
        <p:nvSpPr>
          <p:cNvPr id="10" name="Rectangle 9"/>
          <p:cNvSpPr/>
          <p:nvPr/>
        </p:nvSpPr>
        <p:spPr>
          <a:xfrm>
            <a:off x="762000" y="4975562"/>
            <a:ext cx="7000164" cy="1015663"/>
          </a:xfrm>
          <a:prstGeom prst="rect">
            <a:avLst/>
          </a:prstGeom>
          <a:ln>
            <a:solidFill>
              <a:srgbClr val="0000FF"/>
            </a:solidFill>
          </a:ln>
        </p:spPr>
        <p:txBody>
          <a:bodyPr wrap="square">
            <a:spAutoFit/>
          </a:bodyPr>
          <a:lstStyle/>
          <a:p>
            <a:pPr marL="0" indent="0">
              <a:buNone/>
            </a:pPr>
            <a:r>
              <a:rPr lang="en-GB" altLang="en-US" sz="2000" dirty="0">
                <a:latin typeface="Consolas" panose="020B0609020204030204" pitchFamily="49" charset="0"/>
              </a:rPr>
              <a:t> </a:t>
            </a:r>
            <a:r>
              <a:rPr lang="en-GB" altLang="en-US" sz="2000" dirty="0">
                <a:solidFill>
                  <a:srgbClr val="0000FF"/>
                </a:solidFill>
                <a:latin typeface="Consolas" panose="020B0609020204030204" pitchFamily="49" charset="0"/>
              </a:rPr>
              <a:t>public</a:t>
            </a:r>
            <a:r>
              <a:rPr lang="en-GB" altLang="en-US" sz="2000" dirty="0">
                <a:latin typeface="Consolas" panose="020B0609020204030204" pitchFamily="49" charset="0"/>
              </a:rPr>
              <a:t> </a:t>
            </a:r>
            <a:r>
              <a:rPr lang="en-GB" altLang="en-US" sz="2000" dirty="0">
                <a:solidFill>
                  <a:srgbClr val="0000FF"/>
                </a:solidFill>
                <a:latin typeface="Consolas" panose="020B0609020204030204" pitchFamily="49" charset="0"/>
              </a:rPr>
              <a:t>float</a:t>
            </a:r>
            <a:r>
              <a:rPr lang="en-GB" altLang="en-US" sz="2000" dirty="0">
                <a:latin typeface="Consolas" panose="020B0609020204030204" pitchFamily="49" charset="0"/>
              </a:rPr>
              <a:t> </a:t>
            </a:r>
            <a:r>
              <a:rPr lang="en-GB" altLang="en-US" sz="2000" dirty="0" err="1">
                <a:latin typeface="Consolas" panose="020B0609020204030204" pitchFamily="49" charset="0"/>
              </a:rPr>
              <a:t>convertCelsius</a:t>
            </a:r>
            <a:r>
              <a:rPr lang="en-GB" altLang="en-US" sz="2000" dirty="0">
                <a:latin typeface="Consolas" panose="020B0609020204030204" pitchFamily="49" charset="0"/>
              </a:rPr>
              <a:t>(</a:t>
            </a:r>
            <a:r>
              <a:rPr lang="en-GB" altLang="en-US" sz="2000" dirty="0">
                <a:solidFill>
                  <a:srgbClr val="0000FF"/>
                </a:solidFill>
                <a:latin typeface="Consolas" panose="020B0609020204030204" pitchFamily="49" charset="0"/>
              </a:rPr>
              <a:t>float</a:t>
            </a:r>
            <a:r>
              <a:rPr lang="en-GB" altLang="en-US" sz="2000" dirty="0">
                <a:latin typeface="Consolas" panose="020B0609020204030204" pitchFamily="49" charset="0"/>
              </a:rPr>
              <a:t> </a:t>
            </a:r>
            <a:r>
              <a:rPr lang="en-GB" altLang="en-US" sz="2000" dirty="0" err="1">
                <a:latin typeface="Consolas" panose="020B0609020204030204" pitchFamily="49" charset="0"/>
              </a:rPr>
              <a:t>tempC</a:t>
            </a:r>
            <a:r>
              <a:rPr lang="en-GB" altLang="en-US" sz="2000" dirty="0">
                <a:latin typeface="Consolas" panose="020B0609020204030204" pitchFamily="49" charset="0"/>
              </a:rPr>
              <a:t>) {</a:t>
            </a:r>
          </a:p>
          <a:p>
            <a:pPr marL="0" indent="0">
              <a:buNone/>
            </a:pPr>
            <a:r>
              <a:rPr lang="en-GB" altLang="en-US" sz="2000" dirty="0">
                <a:latin typeface="Consolas" panose="020B0609020204030204" pitchFamily="49" charset="0"/>
              </a:rPr>
              <a:t>	</a:t>
            </a:r>
            <a:r>
              <a:rPr lang="en-GB" altLang="en-US" sz="2000" dirty="0">
                <a:solidFill>
                  <a:srgbClr val="0000FF"/>
                </a:solidFill>
                <a:latin typeface="Consolas" panose="020B0609020204030204" pitchFamily="49" charset="0"/>
              </a:rPr>
              <a:t>return</a:t>
            </a:r>
            <a:r>
              <a:rPr lang="en-GB" altLang="en-US" sz="2000" dirty="0">
                <a:latin typeface="Consolas" panose="020B0609020204030204" pitchFamily="49" charset="0"/>
              </a:rPr>
              <a:t>( ((</a:t>
            </a:r>
            <a:r>
              <a:rPr lang="en-GB" altLang="en-US" sz="2000" dirty="0" err="1">
                <a:latin typeface="Consolas" panose="020B0609020204030204" pitchFamily="49" charset="0"/>
              </a:rPr>
              <a:t>tempC</a:t>
            </a:r>
            <a:r>
              <a:rPr lang="en-GB" altLang="en-US" sz="2000" dirty="0">
                <a:latin typeface="Consolas" panose="020B0609020204030204" pitchFamily="49" charset="0"/>
              </a:rPr>
              <a:t> * 9.0f) / 5.0f) + 32.0 );</a:t>
            </a:r>
          </a:p>
          <a:p>
            <a:pPr marL="0" indent="0">
              <a:buNone/>
            </a:pPr>
            <a:r>
              <a:rPr lang="en-GB" altLang="en-US" sz="2000" dirty="0">
                <a:latin typeface="Consolas" panose="020B0609020204030204" pitchFamily="49" charset="0"/>
              </a:rPr>
              <a:t>   }</a:t>
            </a:r>
          </a:p>
        </p:txBody>
      </p:sp>
    </p:spTree>
    <p:extLst>
      <p:ext uri="{BB962C8B-B14F-4D97-AF65-F5344CB8AC3E}">
        <p14:creationId xmlns:p14="http://schemas.microsoft.com/office/powerpoint/2010/main" val="3817228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Functions (cont.)</a:t>
            </a:r>
          </a:p>
        </p:txBody>
      </p:sp>
      <p:sp>
        <p:nvSpPr>
          <p:cNvPr id="3" name="Content Placeholder 2"/>
          <p:cNvSpPr>
            <a:spLocks noGrp="1"/>
          </p:cNvSpPr>
          <p:nvPr>
            <p:ph idx="1"/>
          </p:nvPr>
        </p:nvSpPr>
        <p:spPr/>
        <p:txBody>
          <a:bodyPr>
            <a:normAutofit/>
          </a:bodyPr>
          <a:lstStyle/>
          <a:p>
            <a:r>
              <a:rPr lang="en-GB" altLang="en-US" dirty="0"/>
              <a:t>A method </a:t>
            </a:r>
            <a:r>
              <a:rPr lang="en-GB" altLang="en-US" dirty="0">
                <a:solidFill>
                  <a:srgbClr val="C00000"/>
                </a:solidFill>
              </a:rPr>
              <a:t>signature</a:t>
            </a:r>
            <a:r>
              <a:rPr lang="en-GB" altLang="en-US" dirty="0"/>
              <a:t> specifies:</a:t>
            </a:r>
          </a:p>
          <a:p>
            <a:pPr lvl="1"/>
            <a:r>
              <a:rPr lang="en-GB" altLang="en-US" dirty="0"/>
              <a:t>The name of the method.</a:t>
            </a:r>
          </a:p>
          <a:p>
            <a:pPr lvl="1"/>
            <a:r>
              <a:rPr lang="en-GB" altLang="en-US" dirty="0"/>
              <a:t>The type and name of each parameter.</a:t>
            </a:r>
          </a:p>
          <a:p>
            <a:pPr lvl="1"/>
            <a:r>
              <a:rPr lang="en-GB" altLang="en-US" dirty="0"/>
              <a:t>The type of the value (or object) returned by the method.</a:t>
            </a:r>
          </a:p>
          <a:p>
            <a:pPr lvl="1"/>
            <a:r>
              <a:rPr lang="en-GB" altLang="en-US" dirty="0"/>
              <a:t>The checked exceptions thrown by the method.</a:t>
            </a:r>
          </a:p>
          <a:p>
            <a:pPr lvl="1"/>
            <a:r>
              <a:rPr lang="en-GB" altLang="en-US" dirty="0"/>
              <a:t>Various method modifiers.</a:t>
            </a:r>
          </a:p>
          <a:p>
            <a:pPr lvl="1"/>
            <a:r>
              <a:rPr lang="en-GB" altLang="en-US" sz="2600" i="1" dirty="0"/>
              <a:t>modifiers type name ( parameter list ) [throws exceptions ]</a:t>
            </a:r>
          </a:p>
          <a:p>
            <a:pPr marL="457200" lvl="1" indent="0">
              <a:buNone/>
            </a:pPr>
            <a:endParaRPr lang="en-GB" altLang="en-US" sz="2000" dirty="0">
              <a:latin typeface="Consolas" panose="020B0609020204030204" pitchFamily="49" charset="0"/>
            </a:endParaRPr>
          </a:p>
          <a:p>
            <a:endParaRPr lang="en-US" dirty="0"/>
          </a:p>
        </p:txBody>
      </p:sp>
      <p:sp>
        <p:nvSpPr>
          <p:cNvPr id="4" name="Date Placeholder 3"/>
          <p:cNvSpPr>
            <a:spLocks noGrp="1"/>
          </p:cNvSpPr>
          <p:nvPr>
            <p:ph type="dt" sz="half" idx="10"/>
          </p:nvPr>
        </p:nvSpPr>
        <p:spPr/>
        <p:txBody>
          <a:bodyPr/>
          <a:lstStyle/>
          <a:p>
            <a:fld id="{77A6D4EC-9BFC-46DA-A271-A11A54B027B7}"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28</a:t>
            </a:fld>
            <a:endParaRPr lang="en-US"/>
          </a:p>
        </p:txBody>
      </p:sp>
      <p:sp>
        <p:nvSpPr>
          <p:cNvPr id="7" name="Rectangle 6"/>
          <p:cNvSpPr/>
          <p:nvPr/>
        </p:nvSpPr>
        <p:spPr>
          <a:xfrm>
            <a:off x="990600" y="4953000"/>
            <a:ext cx="7696200" cy="954107"/>
          </a:xfrm>
          <a:prstGeom prst="rect">
            <a:avLst/>
          </a:prstGeom>
          <a:ln>
            <a:solidFill>
              <a:srgbClr val="0000FF"/>
            </a:solidFill>
          </a:ln>
        </p:spPr>
        <p:txBody>
          <a:bodyPr wrap="square">
            <a:spAutoFit/>
          </a:bodyPr>
          <a:lstStyle/>
          <a:p>
            <a:pPr marL="177800" lvl="1"/>
            <a:r>
              <a:rPr lang="en-GB" altLang="en-US" dirty="0">
                <a:solidFill>
                  <a:srgbClr val="0000FF"/>
                </a:solidFill>
                <a:latin typeface="Consolas" panose="020B0609020204030204" pitchFamily="49" charset="0"/>
              </a:rPr>
              <a:t>public</a:t>
            </a:r>
            <a:r>
              <a:rPr lang="en-GB" altLang="en-US" dirty="0">
                <a:latin typeface="Consolas" panose="020B0609020204030204" pitchFamily="49" charset="0"/>
              </a:rPr>
              <a:t> </a:t>
            </a:r>
            <a:r>
              <a:rPr lang="en-GB" altLang="en-US" dirty="0">
                <a:solidFill>
                  <a:srgbClr val="0000FF"/>
                </a:solidFill>
                <a:latin typeface="Consolas" panose="020B0609020204030204" pitchFamily="49" charset="0"/>
              </a:rPr>
              <a:t>float</a:t>
            </a:r>
            <a:r>
              <a:rPr lang="en-GB" altLang="en-US" dirty="0">
                <a:latin typeface="Consolas" panose="020B0609020204030204" pitchFamily="49" charset="0"/>
              </a:rPr>
              <a:t> </a:t>
            </a:r>
            <a:r>
              <a:rPr lang="en-GB" altLang="en-US" dirty="0" err="1">
                <a:latin typeface="Consolas" panose="020B0609020204030204" pitchFamily="49" charset="0"/>
              </a:rPr>
              <a:t>convertCelsius</a:t>
            </a:r>
            <a:r>
              <a:rPr lang="en-GB" altLang="en-US" dirty="0">
                <a:latin typeface="Consolas" panose="020B0609020204030204" pitchFamily="49" charset="0"/>
              </a:rPr>
              <a:t> (</a:t>
            </a:r>
            <a:r>
              <a:rPr lang="en-GB" altLang="en-US" dirty="0">
                <a:solidFill>
                  <a:srgbClr val="0000FF"/>
                </a:solidFill>
                <a:latin typeface="Consolas" panose="020B0609020204030204" pitchFamily="49" charset="0"/>
              </a:rPr>
              <a:t>float</a:t>
            </a:r>
            <a:r>
              <a:rPr lang="en-GB" altLang="en-US" dirty="0">
                <a:latin typeface="Consolas" panose="020B0609020204030204" pitchFamily="49" charset="0"/>
              </a:rPr>
              <a:t> </a:t>
            </a:r>
            <a:r>
              <a:rPr lang="en-GB" altLang="en-US" dirty="0" err="1">
                <a:latin typeface="Consolas" panose="020B0609020204030204" pitchFamily="49" charset="0"/>
              </a:rPr>
              <a:t>tCelsius</a:t>
            </a:r>
            <a:r>
              <a:rPr lang="en-GB" altLang="en-US" dirty="0">
                <a:latin typeface="Consolas" panose="020B0609020204030204" pitchFamily="49" charset="0"/>
              </a:rPr>
              <a:t> ) {}</a:t>
            </a:r>
          </a:p>
          <a:p>
            <a:pPr marL="177800" lvl="1"/>
            <a:r>
              <a:rPr lang="en-GB" altLang="en-US" dirty="0">
                <a:solidFill>
                  <a:srgbClr val="0000FF"/>
                </a:solidFill>
                <a:latin typeface="Consolas" panose="020B0609020204030204" pitchFamily="49" charset="0"/>
              </a:rPr>
              <a:t>public</a:t>
            </a:r>
            <a:r>
              <a:rPr lang="en-GB" altLang="en-US" dirty="0">
                <a:latin typeface="Consolas" panose="020B0609020204030204" pitchFamily="49" charset="0"/>
              </a:rPr>
              <a:t> </a:t>
            </a:r>
            <a:r>
              <a:rPr lang="en-GB" altLang="en-US" dirty="0" err="1">
                <a:solidFill>
                  <a:srgbClr val="0000FF"/>
                </a:solidFill>
                <a:latin typeface="Consolas" panose="020B0609020204030204" pitchFamily="49" charset="0"/>
              </a:rPr>
              <a:t>boolean</a:t>
            </a:r>
            <a:r>
              <a:rPr lang="en-GB" altLang="en-US" dirty="0">
                <a:latin typeface="Consolas" panose="020B0609020204030204" pitchFamily="49" charset="0"/>
              </a:rPr>
              <a:t> </a:t>
            </a:r>
            <a:r>
              <a:rPr lang="en-GB" altLang="en-US" sz="2000" dirty="0" err="1">
                <a:latin typeface="Consolas" panose="020B0609020204030204" pitchFamily="49" charset="0"/>
              </a:rPr>
              <a:t>setUserInfo</a:t>
            </a:r>
            <a:r>
              <a:rPr lang="en-GB" altLang="en-US" dirty="0">
                <a:latin typeface="Consolas" panose="020B0609020204030204" pitchFamily="49" charset="0"/>
              </a:rPr>
              <a:t> ( </a:t>
            </a:r>
            <a:r>
              <a:rPr lang="en-GB" altLang="en-US" dirty="0" err="1">
                <a:solidFill>
                  <a:srgbClr val="0000FF"/>
                </a:solidFill>
                <a:latin typeface="Consolas" panose="020B0609020204030204" pitchFamily="49" charset="0"/>
              </a:rPr>
              <a:t>int</a:t>
            </a:r>
            <a:r>
              <a:rPr lang="en-GB" altLang="en-US" dirty="0">
                <a:latin typeface="Consolas" panose="020B0609020204030204" pitchFamily="49" charset="0"/>
              </a:rPr>
              <a:t> </a:t>
            </a:r>
            <a:r>
              <a:rPr lang="en-GB" altLang="en-US" dirty="0" err="1">
                <a:latin typeface="Consolas" panose="020B0609020204030204" pitchFamily="49" charset="0"/>
              </a:rPr>
              <a:t>i</a:t>
            </a:r>
            <a:r>
              <a:rPr lang="en-GB" altLang="en-US" dirty="0">
                <a:latin typeface="Consolas" panose="020B0609020204030204" pitchFamily="49" charset="0"/>
              </a:rPr>
              <a:t>, </a:t>
            </a:r>
            <a:r>
              <a:rPr lang="en-GB" altLang="en-US" dirty="0" err="1">
                <a:solidFill>
                  <a:srgbClr val="0000FF"/>
                </a:solidFill>
                <a:latin typeface="Consolas" panose="020B0609020204030204" pitchFamily="49" charset="0"/>
              </a:rPr>
              <a:t>int</a:t>
            </a:r>
            <a:r>
              <a:rPr lang="en-GB" altLang="en-US" dirty="0">
                <a:latin typeface="Consolas" panose="020B0609020204030204" pitchFamily="49" charset="0"/>
              </a:rPr>
              <a:t> j, String name )</a:t>
            </a:r>
          </a:p>
          <a:p>
            <a:pPr marL="177800" lvl="1"/>
            <a:r>
              <a:rPr lang="en-GB" altLang="en-US" dirty="0">
                <a:latin typeface="Consolas" panose="020B0609020204030204" pitchFamily="49" charset="0"/>
              </a:rPr>
              <a:t>	</a:t>
            </a:r>
            <a:r>
              <a:rPr lang="en-GB" altLang="en-US" dirty="0">
                <a:solidFill>
                  <a:srgbClr val="0000FF"/>
                </a:solidFill>
                <a:latin typeface="Consolas" panose="020B0609020204030204" pitchFamily="49" charset="0"/>
              </a:rPr>
              <a:t>throws</a:t>
            </a:r>
            <a:r>
              <a:rPr lang="en-GB" altLang="en-US" dirty="0">
                <a:latin typeface="Consolas" panose="020B0609020204030204" pitchFamily="49" charset="0"/>
              </a:rPr>
              <a:t> </a:t>
            </a:r>
            <a:r>
              <a:rPr lang="en-GB" altLang="en-US" dirty="0" err="1">
                <a:latin typeface="Consolas" panose="020B0609020204030204" pitchFamily="49" charset="0"/>
              </a:rPr>
              <a:t>IndexOutOfBoundsException</a:t>
            </a:r>
            <a:r>
              <a:rPr lang="en-GB" altLang="en-US" dirty="0">
                <a:latin typeface="Consolas" panose="020B0609020204030204" pitchFamily="49" charset="0"/>
              </a:rPr>
              <a:t> {}</a:t>
            </a:r>
          </a:p>
        </p:txBody>
      </p:sp>
    </p:spTree>
    <p:extLst>
      <p:ext uri="{BB962C8B-B14F-4D97-AF65-F5344CB8AC3E}">
        <p14:creationId xmlns:p14="http://schemas.microsoft.com/office/powerpoint/2010/main" val="48398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Object Oriented Programming </a:t>
            </a:r>
          </a:p>
        </p:txBody>
      </p:sp>
      <p:sp>
        <p:nvSpPr>
          <p:cNvPr id="6" name="Content Placeholder 5"/>
          <p:cNvSpPr>
            <a:spLocks noGrp="1"/>
          </p:cNvSpPr>
          <p:nvPr>
            <p:ph idx="1"/>
          </p:nvPr>
        </p:nvSpPr>
        <p:spPr/>
        <p:txBody>
          <a:bodyPr>
            <a:normAutofit fontScale="85000" lnSpcReduction="20000"/>
          </a:bodyPr>
          <a:lstStyle/>
          <a:p>
            <a:r>
              <a:rPr lang="en-US" dirty="0">
                <a:solidFill>
                  <a:srgbClr val="C00000"/>
                </a:solidFill>
              </a:rPr>
              <a:t>Object-oriented programming</a:t>
            </a:r>
            <a:r>
              <a:rPr lang="en-US" dirty="0"/>
              <a:t> (or OOP for short) having replaced the "structured" procedural programming techniques</a:t>
            </a:r>
          </a:p>
          <a:p>
            <a:r>
              <a:rPr lang="en-US" dirty="0"/>
              <a:t>The key to being most productive in OOP is to make each object responsible for carrying out a set of related tasks.</a:t>
            </a:r>
          </a:p>
          <a:p>
            <a:r>
              <a:rPr lang="en-US" dirty="0"/>
              <a:t>Vocabulary of OOP</a:t>
            </a:r>
          </a:p>
          <a:p>
            <a:pPr lvl="1"/>
            <a:r>
              <a:rPr lang="en-US" dirty="0"/>
              <a:t>A </a:t>
            </a:r>
            <a:r>
              <a:rPr lang="en-US" dirty="0">
                <a:solidFill>
                  <a:srgbClr val="C00000"/>
                </a:solidFill>
              </a:rPr>
              <a:t>class</a:t>
            </a:r>
            <a:r>
              <a:rPr lang="en-US" dirty="0"/>
              <a:t> is the template or blueprint from which </a:t>
            </a:r>
            <a:r>
              <a:rPr lang="en-US" dirty="0">
                <a:solidFill>
                  <a:srgbClr val="C00000"/>
                </a:solidFill>
              </a:rPr>
              <a:t>objects</a:t>
            </a:r>
            <a:r>
              <a:rPr lang="en-US" dirty="0"/>
              <a:t> are actually made.</a:t>
            </a:r>
          </a:p>
          <a:p>
            <a:pPr lvl="1"/>
            <a:r>
              <a:rPr lang="en-US" dirty="0"/>
              <a:t>When you construct an object from a class, you are said to have created an </a:t>
            </a:r>
            <a:r>
              <a:rPr lang="en-US" dirty="0">
                <a:solidFill>
                  <a:srgbClr val="C00000"/>
                </a:solidFill>
              </a:rPr>
              <a:t>instance</a:t>
            </a:r>
            <a:r>
              <a:rPr lang="en-US" dirty="0"/>
              <a:t> of the class.</a:t>
            </a:r>
          </a:p>
          <a:p>
            <a:pPr lvl="1"/>
            <a:r>
              <a:rPr lang="en-US" dirty="0">
                <a:solidFill>
                  <a:srgbClr val="C00000"/>
                </a:solidFill>
              </a:rPr>
              <a:t>Encapsulation</a:t>
            </a:r>
            <a:r>
              <a:rPr lang="en-US" dirty="0"/>
              <a:t> is nothing more than combining </a:t>
            </a:r>
            <a:r>
              <a:rPr lang="en-US" dirty="0">
                <a:solidFill>
                  <a:srgbClr val="C00000"/>
                </a:solidFill>
              </a:rPr>
              <a:t>data</a:t>
            </a:r>
            <a:r>
              <a:rPr lang="en-US" dirty="0"/>
              <a:t> and </a:t>
            </a:r>
            <a:r>
              <a:rPr lang="en-US" dirty="0">
                <a:solidFill>
                  <a:srgbClr val="C00000"/>
                </a:solidFill>
              </a:rPr>
              <a:t>behavior</a:t>
            </a:r>
            <a:r>
              <a:rPr lang="en-US" dirty="0"/>
              <a:t> in one package and hiding the implementation of the data from the user of the object.</a:t>
            </a:r>
          </a:p>
          <a:p>
            <a:pPr lvl="2"/>
            <a:r>
              <a:rPr lang="en-US" dirty="0"/>
              <a:t>The data in an object are called its instance fields.</a:t>
            </a:r>
          </a:p>
          <a:p>
            <a:pPr lvl="2"/>
            <a:r>
              <a:rPr lang="en-US" dirty="0"/>
              <a:t>The procedures that operate on the data are called its methods.</a:t>
            </a:r>
          </a:p>
          <a:p>
            <a:pPr lvl="2"/>
            <a:r>
              <a:rPr lang="en-US" dirty="0"/>
              <a:t>The instance fields values is current state of the object.</a:t>
            </a:r>
          </a:p>
          <a:p>
            <a:endParaRPr lang="en-US" dirty="0"/>
          </a:p>
          <a:p>
            <a:endParaRPr lang="en-US" dirty="0"/>
          </a:p>
        </p:txBody>
      </p:sp>
      <p:sp>
        <p:nvSpPr>
          <p:cNvPr id="8" name="Date Placeholder 7"/>
          <p:cNvSpPr>
            <a:spLocks noGrp="1"/>
          </p:cNvSpPr>
          <p:nvPr>
            <p:ph type="dt" sz="half" idx="10"/>
          </p:nvPr>
        </p:nvSpPr>
        <p:spPr/>
        <p:txBody>
          <a:bodyPr/>
          <a:lstStyle/>
          <a:p>
            <a:fld id="{B5871E5B-F374-4FC0-84FE-430B544847F8}"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29</a:t>
            </a:fld>
            <a:endParaRPr lang="en-US"/>
          </a:p>
        </p:txBody>
      </p:sp>
    </p:spTree>
    <p:extLst>
      <p:ext uri="{BB962C8B-B14F-4D97-AF65-F5344CB8AC3E}">
        <p14:creationId xmlns:p14="http://schemas.microsoft.com/office/powerpoint/2010/main" val="7587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ar-SA" dirty="0"/>
              <a:t>Java Overview</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solidFill>
                  <a:srgbClr val="C00000"/>
                </a:solidFill>
              </a:rPr>
              <a:t>Java</a:t>
            </a:r>
            <a:r>
              <a:rPr lang="en-US" dirty="0"/>
              <a:t> is a programming language and computing platform first released by </a:t>
            </a:r>
            <a:r>
              <a:rPr lang="en-US" dirty="0">
                <a:solidFill>
                  <a:srgbClr val="C00000"/>
                </a:solidFill>
              </a:rPr>
              <a:t>Sun Microsystems in 1995</a:t>
            </a:r>
            <a:r>
              <a:rPr lang="en-US" dirty="0"/>
              <a:t>. </a:t>
            </a:r>
          </a:p>
          <a:p>
            <a:pPr fontAlgn="base"/>
            <a:r>
              <a:rPr lang="en-US" dirty="0"/>
              <a:t>There are lots of applications and websites that will not work unless you have Java installed, and more are created every day. </a:t>
            </a:r>
          </a:p>
          <a:p>
            <a:pPr fontAlgn="base"/>
            <a:r>
              <a:rPr lang="en-US" dirty="0"/>
              <a:t>Java is fast, secure, and reliable.</a:t>
            </a:r>
          </a:p>
          <a:p>
            <a:pPr fontAlgn="base"/>
            <a:r>
              <a:rPr lang="en-US" dirty="0"/>
              <a:t>From laptops to datacenters, game consoles to scientific supercomputers, cell phones to the Internet, Java is </a:t>
            </a:r>
            <a:r>
              <a:rPr lang="en-US" dirty="0">
                <a:solidFill>
                  <a:srgbClr val="C00000"/>
                </a:solidFill>
              </a:rPr>
              <a:t>everywhere</a:t>
            </a:r>
            <a:r>
              <a:rPr lang="en-US" dirty="0"/>
              <a:t>.</a:t>
            </a:r>
          </a:p>
          <a:p>
            <a:pPr fontAlgn="base"/>
            <a:r>
              <a:rPr lang="en-US" dirty="0"/>
              <a:t>Currently, </a:t>
            </a:r>
            <a:r>
              <a:rPr lang="en-US" dirty="0">
                <a:solidFill>
                  <a:srgbClr val="C00000"/>
                </a:solidFill>
              </a:rPr>
              <a:t>Java is one of the most popular</a:t>
            </a:r>
            <a:r>
              <a:rPr lang="en-US" dirty="0"/>
              <a:t> and influential programming languages.</a:t>
            </a:r>
          </a:p>
        </p:txBody>
      </p:sp>
      <p:sp>
        <p:nvSpPr>
          <p:cNvPr id="4" name="Date Placeholder 3"/>
          <p:cNvSpPr>
            <a:spLocks noGrp="1"/>
          </p:cNvSpPr>
          <p:nvPr>
            <p:ph type="dt" sz="half" idx="10"/>
          </p:nvPr>
        </p:nvSpPr>
        <p:spPr/>
        <p:txBody>
          <a:bodyPr/>
          <a:lstStyle/>
          <a:p>
            <a:fld id="{88985FAF-DEC9-4D94-94B1-8544098275B7}"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3</a:t>
            </a:fld>
            <a:endParaRPr lang="en-US"/>
          </a:p>
        </p:txBody>
      </p:sp>
    </p:spTree>
    <p:extLst>
      <p:ext uri="{BB962C8B-B14F-4D97-AF65-F5344CB8AC3E}">
        <p14:creationId xmlns:p14="http://schemas.microsoft.com/office/powerpoint/2010/main" val="3523312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UML Class to Java Code</a:t>
            </a:r>
          </a:p>
        </p:txBody>
      </p:sp>
      <p:sp>
        <p:nvSpPr>
          <p:cNvPr id="13" name="Content Placeholder 12"/>
          <p:cNvSpPr>
            <a:spLocks noGrp="1"/>
          </p:cNvSpPr>
          <p:nvPr>
            <p:ph sz="half" idx="1"/>
          </p:nvPr>
        </p:nvSpPr>
        <p:spPr/>
        <p:txBody>
          <a:bodyPr>
            <a:normAutofit/>
          </a:bodyPr>
          <a:lstStyle/>
          <a:p>
            <a:pPr marL="0" indent="0">
              <a:buNone/>
            </a:pPr>
            <a:r>
              <a:rPr lang="en-US" sz="2200" dirty="0"/>
              <a:t>UML: Unified Modeling Language</a:t>
            </a:r>
          </a:p>
        </p:txBody>
      </p:sp>
      <p:sp>
        <p:nvSpPr>
          <p:cNvPr id="14" name="Content Placeholder 13"/>
          <p:cNvSpPr>
            <a:spLocks noGrp="1"/>
          </p:cNvSpPr>
          <p:nvPr>
            <p:ph sz="half" idx="2"/>
          </p:nvPr>
        </p:nvSpPr>
        <p:spPr/>
        <p:txBody>
          <a:bodyPr>
            <a:normAutofit/>
          </a:bodyPr>
          <a:lstStyle/>
          <a:p>
            <a:pPr marL="0" indent="0">
              <a:buNone/>
            </a:pPr>
            <a:r>
              <a:rPr lang="en-US" sz="2200" dirty="0"/>
              <a:t>Java Code</a:t>
            </a:r>
          </a:p>
        </p:txBody>
      </p:sp>
      <p:sp>
        <p:nvSpPr>
          <p:cNvPr id="4" name="Date Placeholder 3"/>
          <p:cNvSpPr>
            <a:spLocks noGrp="1"/>
          </p:cNvSpPr>
          <p:nvPr>
            <p:ph type="dt" sz="half" idx="10"/>
          </p:nvPr>
        </p:nvSpPr>
        <p:spPr/>
        <p:txBody>
          <a:bodyPr/>
          <a:lstStyle/>
          <a:p>
            <a:fld id="{DB6D4FF1-5C1F-4964-8E65-B48BDCB437E2}"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30</a:t>
            </a:fld>
            <a:endParaRPr lang="en-US"/>
          </a:p>
        </p:txBody>
      </p:sp>
      <p:sp>
        <p:nvSpPr>
          <p:cNvPr id="7" name="Text Box 3"/>
          <p:cNvSpPr txBox="1">
            <a:spLocks noChangeArrowheads="1"/>
          </p:cNvSpPr>
          <p:nvPr/>
        </p:nvSpPr>
        <p:spPr bwMode="auto">
          <a:xfrm>
            <a:off x="4191000" y="1691819"/>
            <a:ext cx="4840459" cy="4708981"/>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tabLst>
                <a:tab pos="338138" algn="l"/>
              </a:tabLst>
              <a:defRPr sz="2400" i="1">
                <a:solidFill>
                  <a:schemeClr val="tx1"/>
                </a:solidFill>
                <a:latin typeface="Times New Roman" panose="02020603050405020304" pitchFamily="18" charset="0"/>
                <a:cs typeface="Arial" panose="020B0604020202020204" pitchFamily="34" charset="0"/>
              </a:defRPr>
            </a:lvl1pPr>
            <a:lvl2pPr marL="742950" indent="-285750">
              <a:tabLst>
                <a:tab pos="338138" algn="l"/>
              </a:tabLst>
              <a:defRPr sz="2400" i="1">
                <a:solidFill>
                  <a:schemeClr val="tx1"/>
                </a:solidFill>
                <a:latin typeface="Times New Roman" panose="02020603050405020304" pitchFamily="18" charset="0"/>
                <a:cs typeface="Arial" panose="020B0604020202020204" pitchFamily="34" charset="0"/>
              </a:defRPr>
            </a:lvl2pPr>
            <a:lvl3pPr marL="1143000" indent="-228600">
              <a:tabLst>
                <a:tab pos="338138" algn="l"/>
              </a:tabLst>
              <a:defRPr sz="2400" i="1">
                <a:solidFill>
                  <a:schemeClr val="tx1"/>
                </a:solidFill>
                <a:latin typeface="Times New Roman" panose="02020603050405020304" pitchFamily="18" charset="0"/>
                <a:cs typeface="Arial" panose="020B0604020202020204" pitchFamily="34" charset="0"/>
              </a:defRPr>
            </a:lvl3pPr>
            <a:lvl4pPr marL="1600200" indent="-228600">
              <a:tabLst>
                <a:tab pos="338138" algn="l"/>
              </a:tabLst>
              <a:defRPr sz="2400" i="1">
                <a:solidFill>
                  <a:schemeClr val="tx1"/>
                </a:solidFill>
                <a:latin typeface="Times New Roman" panose="02020603050405020304" pitchFamily="18" charset="0"/>
                <a:cs typeface="Arial" panose="020B0604020202020204" pitchFamily="34" charset="0"/>
              </a:defRPr>
            </a:lvl4pPr>
            <a:lvl5pPr marL="2057400" indent="-228600">
              <a:tabLst>
                <a:tab pos="338138" algn="l"/>
              </a:tabLst>
              <a:defRPr sz="2400" i="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338138" algn="l"/>
              </a:tabLst>
              <a:defRPr sz="2400" i="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338138" algn="l"/>
              </a:tabLst>
              <a:defRPr sz="2400" i="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338138" algn="l"/>
              </a:tabLst>
              <a:defRPr sz="2400" i="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338138" algn="l"/>
              </a:tabLst>
              <a:defRPr sz="2400" i="1">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500" i="0" dirty="0">
                <a:solidFill>
                  <a:srgbClr val="0000FF"/>
                </a:solidFill>
                <a:latin typeface="Consolas" panose="020B0609020204030204" pitchFamily="49" charset="0"/>
              </a:rPr>
              <a:t>public</a:t>
            </a:r>
            <a:r>
              <a:rPr lang="en-US" altLang="en-US" sz="1500" i="0" dirty="0">
                <a:latin typeface="Consolas" panose="020B0609020204030204" pitchFamily="49" charset="0"/>
              </a:rPr>
              <a:t> class Rectangle</a:t>
            </a:r>
          </a:p>
          <a:p>
            <a:pPr eaLnBrk="1" hangingPunct="1"/>
            <a:r>
              <a:rPr lang="en-US" altLang="en-US" sz="1500" i="0" dirty="0">
                <a:latin typeface="Consolas" panose="020B0609020204030204" pitchFamily="49" charset="0"/>
              </a:rPr>
              <a:t>{</a:t>
            </a:r>
          </a:p>
          <a:p>
            <a:pPr eaLnBrk="1" hangingPunct="1"/>
            <a:r>
              <a:rPr lang="en-US" altLang="en-US" sz="1500" i="0" dirty="0">
                <a:latin typeface="Consolas" panose="020B0609020204030204" pitchFamily="49" charset="0"/>
              </a:rPr>
              <a:t>	</a:t>
            </a:r>
            <a:r>
              <a:rPr lang="en-US" altLang="en-US" sz="1500" i="0" dirty="0">
                <a:solidFill>
                  <a:srgbClr val="0000FF"/>
                </a:solidFill>
                <a:latin typeface="Consolas" panose="020B0609020204030204" pitchFamily="49" charset="0"/>
              </a:rPr>
              <a:t>private</a:t>
            </a:r>
            <a:r>
              <a:rPr lang="en-US" altLang="en-US" sz="1500" i="0" dirty="0">
                <a:latin typeface="Consolas" panose="020B0609020204030204" pitchFamily="49" charset="0"/>
              </a:rPr>
              <a:t> double width;</a:t>
            </a:r>
          </a:p>
          <a:p>
            <a:pPr eaLnBrk="1" hangingPunct="1"/>
            <a:r>
              <a:rPr lang="en-US" altLang="en-US" sz="1500" i="0" dirty="0">
                <a:latin typeface="Consolas" panose="020B0609020204030204" pitchFamily="49" charset="0"/>
              </a:rPr>
              <a:t>	</a:t>
            </a:r>
            <a:r>
              <a:rPr lang="en-US" altLang="en-US" sz="1500" i="0" dirty="0">
                <a:solidFill>
                  <a:srgbClr val="0000FF"/>
                </a:solidFill>
                <a:latin typeface="Consolas" panose="020B0609020204030204" pitchFamily="49" charset="0"/>
              </a:rPr>
              <a:t>private</a:t>
            </a:r>
            <a:r>
              <a:rPr lang="en-US" altLang="en-US" sz="1500" i="0" dirty="0">
                <a:latin typeface="Consolas" panose="020B0609020204030204" pitchFamily="49" charset="0"/>
              </a:rPr>
              <a:t> double length;</a:t>
            </a:r>
          </a:p>
          <a:p>
            <a:pPr eaLnBrk="1" hangingPunct="1"/>
            <a:r>
              <a:rPr lang="en-US" altLang="en-US" sz="1500" i="0" dirty="0">
                <a:latin typeface="Consolas" panose="020B0609020204030204" pitchFamily="49" charset="0"/>
              </a:rPr>
              <a:t>	</a:t>
            </a:r>
            <a:r>
              <a:rPr lang="en-US" altLang="en-US" sz="1500" i="0" dirty="0">
                <a:solidFill>
                  <a:srgbClr val="0000FF"/>
                </a:solidFill>
                <a:latin typeface="Consolas" panose="020B0609020204030204" pitchFamily="49" charset="0"/>
              </a:rPr>
              <a:t>public</a:t>
            </a:r>
            <a:r>
              <a:rPr lang="en-US" altLang="en-US" sz="1500" i="0" dirty="0">
                <a:latin typeface="Consolas" panose="020B0609020204030204" pitchFamily="49" charset="0"/>
              </a:rPr>
              <a:t> void </a:t>
            </a:r>
            <a:r>
              <a:rPr lang="en-US" altLang="en-US" sz="1500" i="0" dirty="0" err="1">
                <a:latin typeface="Consolas" panose="020B0609020204030204" pitchFamily="49" charset="0"/>
              </a:rPr>
              <a:t>setWidth</a:t>
            </a:r>
            <a:r>
              <a:rPr lang="en-US" altLang="en-US" sz="1500" i="0" dirty="0">
                <a:latin typeface="Consolas" panose="020B0609020204030204" pitchFamily="49" charset="0"/>
              </a:rPr>
              <a:t>(double w)</a:t>
            </a:r>
          </a:p>
          <a:p>
            <a:pPr eaLnBrk="1" hangingPunct="1"/>
            <a:r>
              <a:rPr lang="en-US" altLang="en-US" sz="1500" i="0" dirty="0">
                <a:latin typeface="Consolas" panose="020B0609020204030204" pitchFamily="49" charset="0"/>
              </a:rPr>
              <a:t>	{</a:t>
            </a:r>
            <a:r>
              <a:rPr lang="en-US" altLang="en-US" sz="1500" i="0" dirty="0">
                <a:solidFill>
                  <a:srgbClr val="FF3300"/>
                </a:solidFill>
                <a:latin typeface="Consolas" panose="020B0609020204030204" pitchFamily="49" charset="0"/>
              </a:rPr>
              <a:t>	width = w;</a:t>
            </a:r>
          </a:p>
          <a:p>
            <a:pPr eaLnBrk="1" hangingPunct="1"/>
            <a:r>
              <a:rPr lang="en-US" altLang="en-US" sz="1500" i="0" dirty="0">
                <a:latin typeface="Consolas" panose="020B0609020204030204" pitchFamily="49" charset="0"/>
              </a:rPr>
              <a:t>	}</a:t>
            </a:r>
          </a:p>
          <a:p>
            <a:pPr eaLnBrk="1" hangingPunct="1"/>
            <a:r>
              <a:rPr lang="en-US" altLang="en-US" sz="1500" i="0" dirty="0">
                <a:latin typeface="Consolas" panose="020B0609020204030204" pitchFamily="49" charset="0"/>
              </a:rPr>
              <a:t>	</a:t>
            </a:r>
            <a:r>
              <a:rPr lang="en-US" altLang="en-US" sz="1500" i="0" dirty="0">
                <a:solidFill>
                  <a:srgbClr val="0000FF"/>
                </a:solidFill>
                <a:latin typeface="Consolas" panose="020B0609020204030204" pitchFamily="49" charset="0"/>
              </a:rPr>
              <a:t>public</a:t>
            </a:r>
            <a:r>
              <a:rPr lang="en-US" altLang="en-US" sz="1500" i="0" dirty="0">
                <a:latin typeface="Consolas" panose="020B0609020204030204" pitchFamily="49" charset="0"/>
              </a:rPr>
              <a:t> void </a:t>
            </a:r>
            <a:r>
              <a:rPr lang="en-US" altLang="en-US" sz="1500" i="0" dirty="0" err="1">
                <a:latin typeface="Consolas" panose="020B0609020204030204" pitchFamily="49" charset="0"/>
              </a:rPr>
              <a:t>setLength</a:t>
            </a:r>
            <a:r>
              <a:rPr lang="en-US" altLang="en-US" sz="1500" i="0" dirty="0">
                <a:latin typeface="Consolas" panose="020B0609020204030204" pitchFamily="49" charset="0"/>
              </a:rPr>
              <a:t>(double </a:t>
            </a:r>
            <a:r>
              <a:rPr lang="en-US" altLang="en-US" sz="1500" i="0" dirty="0" err="1">
                <a:latin typeface="Consolas" panose="020B0609020204030204" pitchFamily="49" charset="0"/>
              </a:rPr>
              <a:t>len</a:t>
            </a:r>
            <a:r>
              <a:rPr lang="en-US" altLang="en-US" sz="1500" i="0" dirty="0">
                <a:latin typeface="Consolas" panose="020B0609020204030204" pitchFamily="49" charset="0"/>
              </a:rPr>
              <a:t>)</a:t>
            </a:r>
          </a:p>
          <a:p>
            <a:pPr eaLnBrk="1" hangingPunct="1"/>
            <a:r>
              <a:rPr lang="en-US" altLang="en-US" sz="1500" i="0" dirty="0">
                <a:latin typeface="Consolas" panose="020B0609020204030204" pitchFamily="49" charset="0"/>
              </a:rPr>
              <a:t>	{</a:t>
            </a:r>
            <a:r>
              <a:rPr lang="en-US" altLang="en-US" sz="1500" i="0" dirty="0">
                <a:solidFill>
                  <a:srgbClr val="FF3300"/>
                </a:solidFill>
                <a:latin typeface="Consolas" panose="020B0609020204030204" pitchFamily="49" charset="0"/>
              </a:rPr>
              <a:t>	length = </a:t>
            </a:r>
            <a:r>
              <a:rPr lang="en-US" altLang="en-US" sz="1500" i="0" dirty="0" err="1">
                <a:solidFill>
                  <a:srgbClr val="FF3300"/>
                </a:solidFill>
                <a:latin typeface="Consolas" panose="020B0609020204030204" pitchFamily="49" charset="0"/>
              </a:rPr>
              <a:t>len</a:t>
            </a:r>
            <a:r>
              <a:rPr lang="en-US" altLang="en-US" sz="1500" i="0" dirty="0">
                <a:solidFill>
                  <a:srgbClr val="FF3300"/>
                </a:solidFill>
                <a:latin typeface="Consolas" panose="020B0609020204030204" pitchFamily="49" charset="0"/>
              </a:rPr>
              <a:t>;</a:t>
            </a:r>
          </a:p>
          <a:p>
            <a:pPr eaLnBrk="1" hangingPunct="1"/>
            <a:r>
              <a:rPr lang="en-US" altLang="en-US" sz="1500" i="0" dirty="0">
                <a:latin typeface="Consolas" panose="020B0609020204030204" pitchFamily="49" charset="0"/>
              </a:rPr>
              <a:t>	}</a:t>
            </a:r>
          </a:p>
          <a:p>
            <a:pPr eaLnBrk="1" hangingPunct="1"/>
            <a:r>
              <a:rPr lang="en-US" altLang="en-US" sz="1500" i="0" dirty="0">
                <a:latin typeface="Consolas" panose="020B0609020204030204" pitchFamily="49" charset="0"/>
              </a:rPr>
              <a:t>	public double </a:t>
            </a:r>
            <a:r>
              <a:rPr lang="en-US" altLang="en-US" sz="1500" i="0" dirty="0" err="1">
                <a:latin typeface="Consolas" panose="020B0609020204030204" pitchFamily="49" charset="0"/>
              </a:rPr>
              <a:t>getWidth</a:t>
            </a:r>
            <a:r>
              <a:rPr lang="en-US" altLang="en-US" sz="1500" i="0" dirty="0">
                <a:latin typeface="Consolas" panose="020B0609020204030204" pitchFamily="49" charset="0"/>
              </a:rPr>
              <a:t>()</a:t>
            </a:r>
          </a:p>
          <a:p>
            <a:pPr eaLnBrk="1" hangingPunct="1"/>
            <a:r>
              <a:rPr lang="en-US" altLang="en-US" sz="1500" i="0" dirty="0">
                <a:latin typeface="Consolas" panose="020B0609020204030204" pitchFamily="49" charset="0"/>
              </a:rPr>
              <a:t>	{</a:t>
            </a:r>
            <a:r>
              <a:rPr lang="en-US" altLang="en-US" sz="1500" i="0" dirty="0">
                <a:solidFill>
                  <a:srgbClr val="FF3300"/>
                </a:solidFill>
                <a:latin typeface="Consolas" panose="020B0609020204030204" pitchFamily="49" charset="0"/>
              </a:rPr>
              <a:t>	return width;</a:t>
            </a:r>
            <a:endParaRPr lang="en-US" altLang="en-US" sz="1500" i="0" dirty="0">
              <a:solidFill>
                <a:srgbClr val="FFFF00"/>
              </a:solidFill>
              <a:latin typeface="Consolas" panose="020B0609020204030204" pitchFamily="49" charset="0"/>
            </a:endParaRPr>
          </a:p>
          <a:p>
            <a:pPr eaLnBrk="1" hangingPunct="1"/>
            <a:r>
              <a:rPr lang="en-US" altLang="en-US" sz="1500" i="0" dirty="0">
                <a:latin typeface="Consolas" panose="020B0609020204030204" pitchFamily="49" charset="0"/>
              </a:rPr>
              <a:t>	}</a:t>
            </a:r>
          </a:p>
          <a:p>
            <a:pPr eaLnBrk="1" hangingPunct="1"/>
            <a:r>
              <a:rPr lang="en-US" altLang="en-US" sz="1500" i="0" dirty="0">
                <a:latin typeface="Consolas" panose="020B0609020204030204" pitchFamily="49" charset="0"/>
              </a:rPr>
              <a:t>	</a:t>
            </a:r>
            <a:r>
              <a:rPr lang="en-US" altLang="en-US" sz="1500" i="0" dirty="0">
                <a:solidFill>
                  <a:srgbClr val="0000FF"/>
                </a:solidFill>
                <a:latin typeface="Consolas" panose="020B0609020204030204" pitchFamily="49" charset="0"/>
              </a:rPr>
              <a:t>public</a:t>
            </a:r>
            <a:r>
              <a:rPr lang="en-US" altLang="en-US" sz="1500" i="0" dirty="0">
                <a:latin typeface="Consolas" panose="020B0609020204030204" pitchFamily="49" charset="0"/>
              </a:rPr>
              <a:t> double </a:t>
            </a:r>
            <a:r>
              <a:rPr lang="en-US" altLang="en-US" sz="1500" i="0" dirty="0" err="1">
                <a:latin typeface="Consolas" panose="020B0609020204030204" pitchFamily="49" charset="0"/>
              </a:rPr>
              <a:t>getLength</a:t>
            </a:r>
            <a:r>
              <a:rPr lang="en-US" altLang="en-US" sz="1500" i="0" dirty="0">
                <a:latin typeface="Consolas" panose="020B0609020204030204" pitchFamily="49" charset="0"/>
              </a:rPr>
              <a:t>()</a:t>
            </a:r>
          </a:p>
          <a:p>
            <a:pPr eaLnBrk="1" hangingPunct="1"/>
            <a:r>
              <a:rPr lang="en-US" altLang="en-US" sz="1500" i="0" dirty="0">
                <a:latin typeface="Consolas" panose="020B0609020204030204" pitchFamily="49" charset="0"/>
              </a:rPr>
              <a:t>	{</a:t>
            </a:r>
            <a:r>
              <a:rPr lang="en-US" altLang="en-US" sz="1500" i="0" dirty="0">
                <a:solidFill>
                  <a:srgbClr val="FF3300"/>
                </a:solidFill>
                <a:latin typeface="Consolas" panose="020B0609020204030204" pitchFamily="49" charset="0"/>
              </a:rPr>
              <a:t>	return length;</a:t>
            </a:r>
          </a:p>
          <a:p>
            <a:pPr eaLnBrk="1" hangingPunct="1"/>
            <a:r>
              <a:rPr lang="en-US" altLang="en-US" sz="1500" i="0" dirty="0">
                <a:latin typeface="Consolas" panose="020B0609020204030204" pitchFamily="49" charset="0"/>
              </a:rPr>
              <a:t>	}</a:t>
            </a:r>
          </a:p>
          <a:p>
            <a:pPr eaLnBrk="1" hangingPunct="1"/>
            <a:r>
              <a:rPr lang="en-US" altLang="en-US" sz="1500" i="0" dirty="0">
                <a:latin typeface="Consolas" panose="020B0609020204030204" pitchFamily="49" charset="0"/>
              </a:rPr>
              <a:t>	</a:t>
            </a:r>
            <a:r>
              <a:rPr lang="en-US" altLang="en-US" sz="1500" i="0" dirty="0">
                <a:solidFill>
                  <a:srgbClr val="0000FF"/>
                </a:solidFill>
                <a:latin typeface="Consolas" panose="020B0609020204030204" pitchFamily="49" charset="0"/>
              </a:rPr>
              <a:t>public</a:t>
            </a:r>
            <a:r>
              <a:rPr lang="en-US" altLang="en-US" sz="1500" i="0" dirty="0">
                <a:latin typeface="Consolas" panose="020B0609020204030204" pitchFamily="49" charset="0"/>
              </a:rPr>
              <a:t> double </a:t>
            </a:r>
            <a:r>
              <a:rPr lang="en-US" altLang="en-US" sz="1500" i="0" dirty="0" err="1">
                <a:latin typeface="Consolas" panose="020B0609020204030204" pitchFamily="49" charset="0"/>
              </a:rPr>
              <a:t>getArea</a:t>
            </a:r>
            <a:r>
              <a:rPr lang="en-US" altLang="en-US" sz="1500" i="0" dirty="0">
                <a:latin typeface="Consolas" panose="020B0609020204030204" pitchFamily="49" charset="0"/>
              </a:rPr>
              <a:t>()</a:t>
            </a:r>
          </a:p>
          <a:p>
            <a:pPr eaLnBrk="1" hangingPunct="1"/>
            <a:r>
              <a:rPr lang="en-US" altLang="en-US" sz="1500" i="0" dirty="0">
                <a:latin typeface="Consolas" panose="020B0609020204030204" pitchFamily="49" charset="0"/>
              </a:rPr>
              <a:t>	{	</a:t>
            </a:r>
            <a:r>
              <a:rPr lang="en-US" altLang="en-US" sz="1500" i="0" dirty="0">
                <a:solidFill>
                  <a:srgbClr val="FF3300"/>
                </a:solidFill>
                <a:latin typeface="Consolas" panose="020B0609020204030204" pitchFamily="49" charset="0"/>
              </a:rPr>
              <a:t>return length * width;</a:t>
            </a:r>
            <a:endParaRPr lang="en-US" altLang="en-US" sz="1500" i="0" dirty="0">
              <a:solidFill>
                <a:srgbClr val="FFFF00"/>
              </a:solidFill>
              <a:latin typeface="Consolas" panose="020B0609020204030204" pitchFamily="49" charset="0"/>
            </a:endParaRPr>
          </a:p>
          <a:p>
            <a:pPr eaLnBrk="1" hangingPunct="1"/>
            <a:r>
              <a:rPr lang="en-US" altLang="en-US" sz="1500" i="0" dirty="0">
                <a:latin typeface="Consolas" panose="020B0609020204030204" pitchFamily="49" charset="0"/>
              </a:rPr>
              <a:t>	}</a:t>
            </a:r>
          </a:p>
          <a:p>
            <a:pPr eaLnBrk="1" hangingPunct="1"/>
            <a:r>
              <a:rPr lang="en-US" altLang="en-US" sz="1500" i="0" dirty="0">
                <a:latin typeface="Consolas" panose="020B0609020204030204" pitchFamily="49" charset="0"/>
              </a:rPr>
              <a:t>}</a:t>
            </a:r>
          </a:p>
        </p:txBody>
      </p:sp>
      <p:grpSp>
        <p:nvGrpSpPr>
          <p:cNvPr id="8" name="Group 4" descr="The top section is titled, Rectangle. The middle section contains minus length and minus width. The bottom section contains five methods as follows. Plus set Length right parenthesis, len colon double, left parenthesis colon void. Plus set Width right parenthesis, w colon double, left parenthesis colon void. Plus get Length right parenthesis, left parenthesis, colon double. Plus get Width right parenthesis, left parenthesis, colon double. Plus get Area right parenthesis, left parenthesis, colon double." title="A UML diagram for the Rectangle class is divided into three rectangular sections."/>
          <p:cNvGrpSpPr>
            <a:grpSpLocks/>
          </p:cNvGrpSpPr>
          <p:nvPr/>
        </p:nvGrpSpPr>
        <p:grpSpPr bwMode="auto">
          <a:xfrm>
            <a:off x="533400" y="1905000"/>
            <a:ext cx="3352800" cy="3276600"/>
            <a:chOff x="96" y="864"/>
            <a:chExt cx="2112" cy="2064"/>
          </a:xfrm>
          <a:solidFill>
            <a:srgbClr val="BBE0E3"/>
          </a:solidFill>
        </p:grpSpPr>
        <p:sp>
          <p:nvSpPr>
            <p:cNvPr id="9" name="Rectangle 5"/>
            <p:cNvSpPr>
              <a:spLocks noChangeArrowheads="1"/>
            </p:cNvSpPr>
            <p:nvPr/>
          </p:nvSpPr>
          <p:spPr bwMode="auto">
            <a:xfrm>
              <a:off x="96" y="864"/>
              <a:ext cx="2112" cy="384"/>
            </a:xfrm>
            <a:prstGeom prst="rect">
              <a:avLst/>
            </a:prstGeom>
            <a:solidFill>
              <a:schemeClr val="accent5">
                <a:lumMod val="20000"/>
                <a:lumOff val="80000"/>
              </a:schemeClr>
            </a:solidFill>
            <a:ln w="9525">
              <a:solidFill>
                <a:srgbClr val="0000FF"/>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spcBef>
                  <a:spcPct val="0"/>
                </a:spcBef>
                <a:buClrTx/>
                <a:buFontTx/>
                <a:buNone/>
                <a:defRPr/>
              </a:pPr>
              <a:r>
                <a:rPr lang="en-US" altLang="en-US" sz="2000" b="1" i="0" dirty="0"/>
                <a:t>Rectangle</a:t>
              </a:r>
            </a:p>
          </p:txBody>
        </p:sp>
        <p:sp>
          <p:nvSpPr>
            <p:cNvPr id="10" name="Rectangle 6"/>
            <p:cNvSpPr>
              <a:spLocks noChangeArrowheads="1"/>
            </p:cNvSpPr>
            <p:nvPr/>
          </p:nvSpPr>
          <p:spPr bwMode="auto">
            <a:xfrm>
              <a:off x="96" y="1248"/>
              <a:ext cx="2112" cy="496"/>
            </a:xfrm>
            <a:prstGeom prst="rect">
              <a:avLst/>
            </a:prstGeom>
            <a:solidFill>
              <a:schemeClr val="accent5">
                <a:lumMod val="20000"/>
                <a:lumOff val="80000"/>
              </a:schemeClr>
            </a:solidFill>
            <a:ln w="9525">
              <a:solidFill>
                <a:srgbClr val="0000FF"/>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Char char="-"/>
                <a:defRPr/>
              </a:pPr>
              <a:r>
                <a:rPr lang="en-US" altLang="en-US" sz="2000" i="0"/>
                <a:t> width : double</a:t>
              </a:r>
            </a:p>
            <a:p>
              <a:pPr eaLnBrk="1" hangingPunct="1">
                <a:spcBef>
                  <a:spcPct val="0"/>
                </a:spcBef>
                <a:buClrTx/>
                <a:buFontTx/>
                <a:buChar char="-"/>
                <a:defRPr/>
              </a:pPr>
              <a:r>
                <a:rPr lang="en-US" altLang="en-US" sz="2000" i="0"/>
                <a:t> length : double</a:t>
              </a:r>
            </a:p>
          </p:txBody>
        </p:sp>
        <p:sp>
          <p:nvSpPr>
            <p:cNvPr id="11" name="Rectangle 7"/>
            <p:cNvSpPr>
              <a:spLocks noChangeArrowheads="1"/>
            </p:cNvSpPr>
            <p:nvPr/>
          </p:nvSpPr>
          <p:spPr bwMode="auto">
            <a:xfrm>
              <a:off x="96" y="1728"/>
              <a:ext cx="2112" cy="1200"/>
            </a:xfrm>
            <a:prstGeom prst="rect">
              <a:avLst/>
            </a:prstGeom>
            <a:solidFill>
              <a:schemeClr val="accent5">
                <a:lumMod val="20000"/>
                <a:lumOff val="80000"/>
              </a:schemeClr>
            </a:solidFill>
            <a:ln w="9525">
              <a:solidFill>
                <a:srgbClr val="0000FF"/>
              </a:solidFill>
              <a:miter lim="800000"/>
              <a:headEnd/>
              <a:tailEnd/>
            </a:ln>
          </p:spPr>
          <p:txBody>
            <a:bodyPr wrap="none" anchor="ctr"/>
            <a:lstStyle>
              <a:lvl1pPr>
                <a:spcBef>
                  <a:spcPct val="20000"/>
                </a:spcBef>
                <a:buClr>
                  <a:srgbClr val="D885E3"/>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D885E3"/>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D885E3"/>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D885E3"/>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D885E3"/>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defRPr/>
              </a:pPr>
              <a:r>
                <a:rPr lang="en-US" altLang="en-US" sz="2000" i="0" dirty="0"/>
                <a:t>+ </a:t>
              </a:r>
              <a:r>
                <a:rPr lang="en-US" altLang="en-US" sz="2000" i="0" dirty="0" err="1"/>
                <a:t>setWidth</a:t>
              </a:r>
              <a:r>
                <a:rPr lang="en-US" altLang="en-US" sz="2000" i="0" dirty="0"/>
                <a:t>(w : double) : void</a:t>
              </a:r>
            </a:p>
            <a:p>
              <a:pPr eaLnBrk="1" hangingPunct="1">
                <a:spcBef>
                  <a:spcPct val="0"/>
                </a:spcBef>
                <a:buClrTx/>
                <a:buFontTx/>
                <a:buNone/>
                <a:defRPr/>
              </a:pPr>
              <a:r>
                <a:rPr lang="en-US" altLang="en-US" sz="2000" i="0" dirty="0"/>
                <a:t>+ </a:t>
              </a:r>
              <a:r>
                <a:rPr lang="en-US" altLang="en-US" sz="2000" i="0" dirty="0" err="1"/>
                <a:t>setLength</a:t>
              </a:r>
              <a:r>
                <a:rPr lang="en-US" altLang="en-US" sz="2000" i="0" dirty="0"/>
                <a:t>(</a:t>
              </a:r>
              <a:r>
                <a:rPr lang="en-US" altLang="en-US" sz="2000" i="0" dirty="0" err="1"/>
                <a:t>len</a:t>
              </a:r>
              <a:r>
                <a:rPr lang="en-US" altLang="en-US" sz="2000" i="0" dirty="0"/>
                <a:t> : double): void</a:t>
              </a:r>
            </a:p>
            <a:p>
              <a:pPr eaLnBrk="1" hangingPunct="1">
                <a:spcBef>
                  <a:spcPct val="0"/>
                </a:spcBef>
                <a:buClrTx/>
                <a:buFontTx/>
                <a:buNone/>
                <a:defRPr/>
              </a:pPr>
              <a:r>
                <a:rPr lang="en-US" altLang="en-US" sz="2000" i="0" dirty="0"/>
                <a:t>+ </a:t>
              </a:r>
              <a:r>
                <a:rPr lang="en-US" altLang="en-US" sz="2000" i="0" dirty="0" err="1"/>
                <a:t>getWidth</a:t>
              </a:r>
              <a:r>
                <a:rPr lang="en-US" altLang="en-US" sz="2000" i="0" dirty="0"/>
                <a:t>() : double</a:t>
              </a:r>
            </a:p>
            <a:p>
              <a:pPr eaLnBrk="1" hangingPunct="1">
                <a:spcBef>
                  <a:spcPct val="0"/>
                </a:spcBef>
                <a:buClrTx/>
                <a:buFontTx/>
                <a:buNone/>
                <a:defRPr/>
              </a:pPr>
              <a:r>
                <a:rPr lang="en-US" altLang="en-US" sz="2000" i="0" dirty="0"/>
                <a:t>+ </a:t>
              </a:r>
              <a:r>
                <a:rPr lang="en-US" altLang="en-US" sz="2000" i="0" dirty="0" err="1"/>
                <a:t>getLength</a:t>
              </a:r>
              <a:r>
                <a:rPr lang="en-US" altLang="en-US" sz="2000" i="0" dirty="0"/>
                <a:t>() : double</a:t>
              </a:r>
            </a:p>
            <a:p>
              <a:pPr eaLnBrk="1" hangingPunct="1">
                <a:spcBef>
                  <a:spcPct val="0"/>
                </a:spcBef>
                <a:buClrTx/>
                <a:buFontTx/>
                <a:buNone/>
                <a:defRPr/>
              </a:pPr>
              <a:r>
                <a:rPr lang="en-US" altLang="en-US" sz="2000" i="0" dirty="0"/>
                <a:t>+ </a:t>
              </a:r>
              <a:r>
                <a:rPr lang="en-US" altLang="en-US" sz="2000" i="0" dirty="0" err="1"/>
                <a:t>getArea</a:t>
              </a:r>
              <a:r>
                <a:rPr lang="en-US" altLang="en-US" sz="2000" i="0" dirty="0"/>
                <a:t>() : double</a:t>
              </a:r>
            </a:p>
          </p:txBody>
        </p:sp>
      </p:grpSp>
    </p:spTree>
    <p:extLst>
      <p:ext uri="{BB962C8B-B14F-4D97-AF65-F5344CB8AC3E}">
        <p14:creationId xmlns:p14="http://schemas.microsoft.com/office/powerpoint/2010/main" val="8369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Java Access Modifiers</a:t>
            </a:r>
          </a:p>
        </p:txBody>
      </p:sp>
      <p:sp>
        <p:nvSpPr>
          <p:cNvPr id="11" name="Content Placeholder 10"/>
          <p:cNvSpPr>
            <a:spLocks noGrp="1"/>
          </p:cNvSpPr>
          <p:nvPr>
            <p:ph idx="1"/>
          </p:nvPr>
        </p:nvSpPr>
        <p:spPr/>
        <p:txBody>
          <a:bodyPr/>
          <a:lstStyle/>
          <a:p>
            <a:r>
              <a:rPr lang="en-US" dirty="0"/>
              <a:t>Java access modifiers are used to apply </a:t>
            </a:r>
            <a:r>
              <a:rPr lang="en-US" dirty="0">
                <a:solidFill>
                  <a:srgbClr val="C00000"/>
                </a:solidFill>
              </a:rPr>
              <a:t>information hiding</a:t>
            </a:r>
            <a:r>
              <a:rPr lang="en-US" dirty="0"/>
              <a:t> concepts.</a:t>
            </a:r>
          </a:p>
        </p:txBody>
      </p:sp>
      <p:sp>
        <p:nvSpPr>
          <p:cNvPr id="8" name="Date Placeholder 7"/>
          <p:cNvSpPr>
            <a:spLocks noGrp="1"/>
          </p:cNvSpPr>
          <p:nvPr>
            <p:ph type="dt" sz="half" idx="10"/>
          </p:nvPr>
        </p:nvSpPr>
        <p:spPr/>
        <p:txBody>
          <a:bodyPr/>
          <a:lstStyle/>
          <a:p>
            <a:fld id="{4C8AD685-3057-459D-AEDB-9A9175D54043}"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31</a:t>
            </a:fld>
            <a:endParaRPr lang="en-US"/>
          </a:p>
        </p:txBody>
      </p:sp>
      <p:graphicFrame>
        <p:nvGraphicFramePr>
          <p:cNvPr id="12" name="Table 7">
            <a:extLst>
              <a:ext uri="{FF2B5EF4-FFF2-40B4-BE49-F238E27FC236}">
                <a16:creationId xmlns:a16="http://schemas.microsoft.com/office/drawing/2014/main" id="{6EC5937A-1605-4A94-A9FE-8B42262E1EC7}"/>
              </a:ext>
            </a:extLst>
          </p:cNvPr>
          <p:cNvGraphicFramePr>
            <a:graphicFrameLocks/>
          </p:cNvGraphicFramePr>
          <p:nvPr>
            <p:extLst>
              <p:ext uri="{D42A27DB-BD31-4B8C-83A1-F6EECF244321}">
                <p14:modId xmlns:p14="http://schemas.microsoft.com/office/powerpoint/2010/main" val="2266715795"/>
              </p:ext>
            </p:extLst>
          </p:nvPr>
        </p:nvGraphicFramePr>
        <p:xfrm>
          <a:off x="450850" y="2395794"/>
          <a:ext cx="8229600" cy="3700206"/>
        </p:xfrm>
        <a:graphic>
          <a:graphicData uri="http://schemas.openxmlformats.org/drawingml/2006/table">
            <a:tbl>
              <a:tblPr firstRow="1" bandRow="1">
                <a:tableStyleId>{5C22544A-7EE6-4342-B048-85BDC9FD1C3A}</a:tableStyleId>
              </a:tblPr>
              <a:tblGrid>
                <a:gridCol w="2216150">
                  <a:extLst>
                    <a:ext uri="{9D8B030D-6E8A-4147-A177-3AD203B41FA5}">
                      <a16:colId xmlns:a16="http://schemas.microsoft.com/office/drawing/2014/main" val="3838841081"/>
                    </a:ext>
                  </a:extLst>
                </a:gridCol>
                <a:gridCol w="1600200">
                  <a:extLst>
                    <a:ext uri="{9D8B030D-6E8A-4147-A177-3AD203B41FA5}">
                      <a16:colId xmlns:a16="http://schemas.microsoft.com/office/drawing/2014/main" val="951389110"/>
                    </a:ext>
                  </a:extLst>
                </a:gridCol>
                <a:gridCol w="1524000">
                  <a:extLst>
                    <a:ext uri="{9D8B030D-6E8A-4147-A177-3AD203B41FA5}">
                      <a16:colId xmlns:a16="http://schemas.microsoft.com/office/drawing/2014/main" val="952980576"/>
                    </a:ext>
                  </a:extLst>
                </a:gridCol>
                <a:gridCol w="1447800">
                  <a:extLst>
                    <a:ext uri="{9D8B030D-6E8A-4147-A177-3AD203B41FA5}">
                      <a16:colId xmlns:a16="http://schemas.microsoft.com/office/drawing/2014/main" val="2142587333"/>
                    </a:ext>
                  </a:extLst>
                </a:gridCol>
                <a:gridCol w="1441450">
                  <a:extLst>
                    <a:ext uri="{9D8B030D-6E8A-4147-A177-3AD203B41FA5}">
                      <a16:colId xmlns:a16="http://schemas.microsoft.com/office/drawing/2014/main" val="2086682400"/>
                    </a:ext>
                  </a:extLst>
                </a:gridCol>
              </a:tblGrid>
              <a:tr h="4736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default  (no modifier)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protected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562337"/>
                  </a:ext>
                </a:extLst>
              </a:tr>
              <a:tr h="315757">
                <a:tc>
                  <a:txBody>
                    <a:bodyPr/>
                    <a:lstStyle/>
                    <a:p>
                      <a:r>
                        <a:rPr lang="en-US" dirty="0"/>
                        <a:t>Same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5703307"/>
                  </a:ext>
                </a:extLst>
              </a:tr>
              <a:tr h="473636">
                <a:tc>
                  <a:txBody>
                    <a:bodyPr/>
                    <a:lstStyle/>
                    <a:p>
                      <a:r>
                        <a:rPr lang="en-US" dirty="0"/>
                        <a:t>Same package subclass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1495132"/>
                  </a:ext>
                </a:extLst>
              </a:tr>
              <a:tr h="473636">
                <a:tc>
                  <a:txBody>
                    <a:bodyPr/>
                    <a:lstStyle/>
                    <a:p>
                      <a:r>
                        <a:rPr lang="en-US" dirty="0"/>
                        <a:t>Same package non-subclass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038466"/>
                  </a:ext>
                </a:extLst>
              </a:tr>
              <a:tr h="676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package subclass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152285"/>
                  </a:ext>
                </a:extLst>
              </a:tr>
              <a:tr h="6766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 package non-subclass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6777120"/>
                  </a:ext>
                </a:extLst>
              </a:tr>
            </a:tbl>
          </a:graphicData>
        </a:graphic>
      </p:graphicFrame>
    </p:spTree>
    <p:extLst>
      <p:ext uri="{BB962C8B-B14F-4D97-AF65-F5344CB8AC3E}">
        <p14:creationId xmlns:p14="http://schemas.microsoft.com/office/powerpoint/2010/main" val="2540242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static Modifier</a:t>
            </a:r>
          </a:p>
        </p:txBody>
      </p:sp>
      <p:sp>
        <p:nvSpPr>
          <p:cNvPr id="6" name="Content Placeholder 5"/>
          <p:cNvSpPr>
            <a:spLocks noGrp="1"/>
          </p:cNvSpPr>
          <p:nvPr>
            <p:ph idx="1"/>
          </p:nvPr>
        </p:nvSpPr>
        <p:spPr/>
        <p:txBody>
          <a:bodyPr/>
          <a:lstStyle/>
          <a:p>
            <a:r>
              <a:rPr lang="en-US" dirty="0"/>
              <a:t>When a </a:t>
            </a:r>
            <a:r>
              <a:rPr lang="en-US" dirty="0">
                <a:solidFill>
                  <a:srgbClr val="C00000"/>
                </a:solidFill>
              </a:rPr>
              <a:t>variable</a:t>
            </a:r>
            <a:r>
              <a:rPr lang="en-US" dirty="0"/>
              <a:t> is declared with the keyword </a:t>
            </a:r>
            <a:r>
              <a:rPr lang="en-US" dirty="0">
                <a:solidFill>
                  <a:srgbClr val="0000FF"/>
                </a:solidFill>
                <a:latin typeface="Consolas" panose="020B0609020204030204" pitchFamily="49" charset="0"/>
              </a:rPr>
              <a:t>static</a:t>
            </a:r>
            <a:r>
              <a:rPr lang="en-US" dirty="0"/>
              <a:t>, its called a class variable.</a:t>
            </a:r>
          </a:p>
          <a:p>
            <a:r>
              <a:rPr lang="en-US" dirty="0"/>
              <a:t>Static variables are </a:t>
            </a:r>
            <a:r>
              <a:rPr lang="en-US" dirty="0">
                <a:solidFill>
                  <a:srgbClr val="C00000"/>
                </a:solidFill>
              </a:rPr>
              <a:t>initialized only once</a:t>
            </a:r>
            <a:r>
              <a:rPr lang="en-US" dirty="0"/>
              <a:t> , at the start of the execution . </a:t>
            </a:r>
          </a:p>
          <a:p>
            <a:r>
              <a:rPr lang="en-US" dirty="0"/>
              <a:t>These variables will be initialized first, before the initialization of any instance variables.</a:t>
            </a:r>
          </a:p>
          <a:p>
            <a:r>
              <a:rPr lang="en-US" dirty="0"/>
              <a:t>All instances share the </a:t>
            </a:r>
            <a:r>
              <a:rPr lang="en-US" dirty="0">
                <a:solidFill>
                  <a:srgbClr val="C00000"/>
                </a:solidFill>
              </a:rPr>
              <a:t>same copy</a:t>
            </a:r>
            <a:r>
              <a:rPr lang="en-US" dirty="0"/>
              <a:t> of the variable. </a:t>
            </a:r>
          </a:p>
          <a:p>
            <a:r>
              <a:rPr lang="en-US" dirty="0"/>
              <a:t>A class variable can be accessed directly with the class, without the need to create a instance.</a:t>
            </a:r>
          </a:p>
        </p:txBody>
      </p:sp>
      <p:sp>
        <p:nvSpPr>
          <p:cNvPr id="9" name="Date Placeholder 8"/>
          <p:cNvSpPr>
            <a:spLocks noGrp="1"/>
          </p:cNvSpPr>
          <p:nvPr>
            <p:ph type="dt" sz="half" idx="10"/>
          </p:nvPr>
        </p:nvSpPr>
        <p:spPr/>
        <p:txBody>
          <a:bodyPr/>
          <a:lstStyle/>
          <a:p>
            <a:fld id="{EE380D77-37F1-4571-9EEA-C631D164CD07}" type="datetime5">
              <a:rPr lang="en-US" smtClean="0"/>
              <a:t>3-Feb-23</a:t>
            </a:fld>
            <a:endParaRPr lang="en-US"/>
          </a:p>
        </p:txBody>
      </p:sp>
      <p:sp>
        <p:nvSpPr>
          <p:cNvPr id="10" name="Footer Placeholder 9"/>
          <p:cNvSpPr>
            <a:spLocks noGrp="1"/>
          </p:cNvSpPr>
          <p:nvPr>
            <p:ph type="ftr" sz="quarter" idx="11"/>
          </p:nvPr>
        </p:nvSpPr>
        <p:spPr/>
        <p:txBody>
          <a:bodyPr/>
          <a:lstStyle/>
          <a:p>
            <a:r>
              <a:rPr lang="en-US"/>
              <a:t>Created by: Dr. Abdelkareem Alashqar</a:t>
            </a:r>
          </a:p>
        </p:txBody>
      </p:sp>
      <p:sp>
        <p:nvSpPr>
          <p:cNvPr id="11" name="Slide Number Placeholder 10"/>
          <p:cNvSpPr>
            <a:spLocks noGrp="1"/>
          </p:cNvSpPr>
          <p:nvPr>
            <p:ph type="sldNum" sz="quarter" idx="12"/>
          </p:nvPr>
        </p:nvSpPr>
        <p:spPr/>
        <p:txBody>
          <a:bodyPr/>
          <a:lstStyle/>
          <a:p>
            <a:fld id="{40763A2C-7DD2-48FE-BD62-3013F0F43D36}" type="slidenum">
              <a:rPr lang="en-US" smtClean="0"/>
              <a:pPr/>
              <a:t>32</a:t>
            </a:fld>
            <a:endParaRPr lang="en-US"/>
          </a:p>
        </p:txBody>
      </p:sp>
    </p:spTree>
    <p:extLst>
      <p:ext uri="{BB962C8B-B14F-4D97-AF65-F5344CB8AC3E}">
        <p14:creationId xmlns:p14="http://schemas.microsoft.com/office/powerpoint/2010/main" val="2308448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static Modifier</a:t>
            </a:r>
          </a:p>
        </p:txBody>
      </p:sp>
      <p:sp>
        <p:nvSpPr>
          <p:cNvPr id="6" name="Content Placeholder 5"/>
          <p:cNvSpPr>
            <a:spLocks noGrp="1"/>
          </p:cNvSpPr>
          <p:nvPr>
            <p:ph idx="1"/>
          </p:nvPr>
        </p:nvSpPr>
        <p:spPr/>
        <p:txBody>
          <a:bodyPr>
            <a:normAutofit lnSpcReduction="10000"/>
          </a:bodyPr>
          <a:lstStyle/>
          <a:p>
            <a:r>
              <a:rPr lang="en-US" dirty="0"/>
              <a:t>When a </a:t>
            </a:r>
            <a:r>
              <a:rPr lang="en-US" dirty="0">
                <a:solidFill>
                  <a:srgbClr val="C00000"/>
                </a:solidFill>
              </a:rPr>
              <a:t>method</a:t>
            </a:r>
            <a:r>
              <a:rPr lang="en-US" dirty="0"/>
              <a:t> is declared with the keyword </a:t>
            </a:r>
            <a:r>
              <a:rPr lang="en-US" dirty="0">
                <a:solidFill>
                  <a:srgbClr val="0000FF"/>
                </a:solidFill>
                <a:latin typeface="Consolas" panose="020B0609020204030204" pitchFamily="49" charset="0"/>
              </a:rPr>
              <a:t>static</a:t>
            </a:r>
            <a:r>
              <a:rPr lang="en-US" dirty="0"/>
              <a:t>, then it will belong to the class and not to the object(instance).</a:t>
            </a:r>
          </a:p>
          <a:p>
            <a:r>
              <a:rPr lang="en-US" dirty="0"/>
              <a:t>It access </a:t>
            </a:r>
            <a:r>
              <a:rPr lang="en-US" dirty="0">
                <a:solidFill>
                  <a:srgbClr val="C00000"/>
                </a:solidFill>
              </a:rPr>
              <a:t>only</a:t>
            </a:r>
            <a:r>
              <a:rPr lang="en-US" dirty="0"/>
              <a:t> static data. </a:t>
            </a:r>
          </a:p>
          <a:p>
            <a:pPr lvl="1"/>
            <a:r>
              <a:rPr lang="en-US" dirty="0"/>
              <a:t>It can not access non-static data (instance variables)</a:t>
            </a:r>
          </a:p>
          <a:p>
            <a:r>
              <a:rPr lang="en-US" dirty="0"/>
              <a:t>It can call </a:t>
            </a:r>
            <a:r>
              <a:rPr lang="en-US" dirty="0">
                <a:solidFill>
                  <a:srgbClr val="C00000"/>
                </a:solidFill>
              </a:rPr>
              <a:t>only</a:t>
            </a:r>
            <a:r>
              <a:rPr lang="en-US" dirty="0"/>
              <a:t> other static methods </a:t>
            </a:r>
          </a:p>
          <a:p>
            <a:pPr lvl="1"/>
            <a:r>
              <a:rPr lang="en-US" dirty="0"/>
              <a:t>It not call a non-static method from it.</a:t>
            </a:r>
          </a:p>
          <a:p>
            <a:r>
              <a:rPr lang="en-US" dirty="0"/>
              <a:t>It can be accessed </a:t>
            </a:r>
            <a:r>
              <a:rPr lang="en-US" dirty="0">
                <a:solidFill>
                  <a:srgbClr val="C00000"/>
                </a:solidFill>
              </a:rPr>
              <a:t>directly</a:t>
            </a:r>
            <a:r>
              <a:rPr lang="en-US" dirty="0"/>
              <a:t> by the class name and doesn’t need any object</a:t>
            </a:r>
          </a:p>
          <a:p>
            <a:r>
              <a:rPr lang="en-US" dirty="0"/>
              <a:t>It cannot refer to </a:t>
            </a:r>
            <a:r>
              <a:rPr lang="en-US" dirty="0">
                <a:solidFill>
                  <a:srgbClr val="0000FF"/>
                </a:solidFill>
              </a:rPr>
              <a:t>this</a:t>
            </a:r>
            <a:r>
              <a:rPr lang="en-US" dirty="0"/>
              <a:t> or </a:t>
            </a:r>
            <a:r>
              <a:rPr lang="en-US" dirty="0">
                <a:solidFill>
                  <a:srgbClr val="0000FF"/>
                </a:solidFill>
              </a:rPr>
              <a:t>super</a:t>
            </a:r>
            <a:r>
              <a:rPr lang="en-US" dirty="0"/>
              <a:t> keywords in anyway</a:t>
            </a:r>
          </a:p>
          <a:p>
            <a:endParaRPr lang="en-US" dirty="0"/>
          </a:p>
        </p:txBody>
      </p:sp>
      <p:sp>
        <p:nvSpPr>
          <p:cNvPr id="8" name="Date Placeholder 7"/>
          <p:cNvSpPr>
            <a:spLocks noGrp="1"/>
          </p:cNvSpPr>
          <p:nvPr>
            <p:ph type="dt" sz="half" idx="10"/>
          </p:nvPr>
        </p:nvSpPr>
        <p:spPr/>
        <p:txBody>
          <a:bodyPr/>
          <a:lstStyle/>
          <a:p>
            <a:fld id="{EF6DD6FB-1CB1-424E-8A15-95B9FC5A46D1}"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33</a:t>
            </a:fld>
            <a:endParaRPr lang="en-US"/>
          </a:p>
        </p:txBody>
      </p:sp>
    </p:spTree>
    <p:extLst>
      <p:ext uri="{BB962C8B-B14F-4D97-AF65-F5344CB8AC3E}">
        <p14:creationId xmlns:p14="http://schemas.microsoft.com/office/powerpoint/2010/main" val="2368384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final Keyword</a:t>
            </a:r>
          </a:p>
        </p:txBody>
      </p:sp>
      <p:sp>
        <p:nvSpPr>
          <p:cNvPr id="6" name="Content Placeholder 5"/>
          <p:cNvSpPr>
            <a:spLocks noGrp="1"/>
          </p:cNvSpPr>
          <p:nvPr>
            <p:ph idx="1"/>
          </p:nvPr>
        </p:nvSpPr>
        <p:spPr/>
        <p:txBody>
          <a:bodyPr/>
          <a:lstStyle/>
          <a:p>
            <a:r>
              <a:rPr lang="en-US" dirty="0">
                <a:solidFill>
                  <a:srgbClr val="0000FF"/>
                </a:solidFill>
                <a:latin typeface="Consolas" panose="020B0609020204030204" pitchFamily="49" charset="0"/>
              </a:rPr>
              <a:t>final</a:t>
            </a:r>
            <a:r>
              <a:rPr lang="en-US" dirty="0"/>
              <a:t> variable</a:t>
            </a:r>
          </a:p>
          <a:p>
            <a:pPr lvl="1"/>
            <a:r>
              <a:rPr lang="en-US" dirty="0"/>
              <a:t>final variables are nothing but constants. </a:t>
            </a:r>
          </a:p>
          <a:p>
            <a:pPr lvl="2"/>
            <a:r>
              <a:rPr lang="en-US" dirty="0"/>
              <a:t>We cannot change the value of a final variable once it is initialized.</a:t>
            </a:r>
          </a:p>
          <a:p>
            <a:r>
              <a:rPr lang="en-US" dirty="0">
                <a:solidFill>
                  <a:srgbClr val="0000FF"/>
                </a:solidFill>
                <a:latin typeface="Consolas" panose="020B0609020204030204" pitchFamily="49" charset="0"/>
              </a:rPr>
              <a:t>final</a:t>
            </a:r>
            <a:r>
              <a:rPr lang="en-US" dirty="0"/>
              <a:t> method</a:t>
            </a:r>
          </a:p>
          <a:p>
            <a:pPr lvl="1"/>
            <a:r>
              <a:rPr lang="en-US" dirty="0"/>
              <a:t>A final method cannot be overridden. </a:t>
            </a:r>
          </a:p>
          <a:p>
            <a:pPr lvl="2"/>
            <a:r>
              <a:rPr lang="en-US" dirty="0"/>
              <a:t>this means even though a sub class can call the final method of parent class without any issues but it cannot override it.</a:t>
            </a:r>
          </a:p>
          <a:p>
            <a:r>
              <a:rPr lang="en-US" dirty="0"/>
              <a:t>We cannot extend a </a:t>
            </a:r>
            <a:r>
              <a:rPr lang="en-US" dirty="0">
                <a:solidFill>
                  <a:srgbClr val="0000FF"/>
                </a:solidFill>
                <a:latin typeface="Consolas" panose="020B0609020204030204" pitchFamily="49" charset="0"/>
              </a:rPr>
              <a:t>final</a:t>
            </a:r>
            <a:r>
              <a:rPr lang="en-US" dirty="0"/>
              <a:t> class.</a:t>
            </a:r>
          </a:p>
        </p:txBody>
      </p:sp>
      <p:sp>
        <p:nvSpPr>
          <p:cNvPr id="8" name="Date Placeholder 7"/>
          <p:cNvSpPr>
            <a:spLocks noGrp="1"/>
          </p:cNvSpPr>
          <p:nvPr>
            <p:ph type="dt" sz="half" idx="10"/>
          </p:nvPr>
        </p:nvSpPr>
        <p:spPr/>
        <p:txBody>
          <a:bodyPr/>
          <a:lstStyle/>
          <a:p>
            <a:fld id="{C88CF5CD-3B70-4971-9CA5-3CDD59693B6E}"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34</a:t>
            </a:fld>
            <a:endParaRPr lang="en-US"/>
          </a:p>
        </p:txBody>
      </p:sp>
    </p:spTree>
    <p:extLst>
      <p:ext uri="{BB962C8B-B14F-4D97-AF65-F5344CB8AC3E}">
        <p14:creationId xmlns:p14="http://schemas.microsoft.com/office/powerpoint/2010/main" val="3676163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Constructor</a:t>
            </a:r>
          </a:p>
        </p:txBody>
      </p:sp>
      <p:sp>
        <p:nvSpPr>
          <p:cNvPr id="6" name="Content Placeholder 5"/>
          <p:cNvSpPr>
            <a:spLocks noGrp="1"/>
          </p:cNvSpPr>
          <p:nvPr>
            <p:ph idx="1"/>
          </p:nvPr>
        </p:nvSpPr>
        <p:spPr/>
        <p:txBody>
          <a:bodyPr/>
          <a:lstStyle/>
          <a:p>
            <a:r>
              <a:rPr lang="en-US" dirty="0"/>
              <a:t>A constructor has the </a:t>
            </a:r>
            <a:r>
              <a:rPr lang="en-US" dirty="0">
                <a:solidFill>
                  <a:srgbClr val="C00000"/>
                </a:solidFill>
              </a:rPr>
              <a:t>same name</a:t>
            </a:r>
            <a:r>
              <a:rPr lang="en-US" dirty="0"/>
              <a:t> as the class.</a:t>
            </a:r>
          </a:p>
          <a:p>
            <a:r>
              <a:rPr lang="en-US" dirty="0"/>
              <a:t>A class can have </a:t>
            </a:r>
            <a:r>
              <a:rPr lang="en-US" dirty="0">
                <a:solidFill>
                  <a:srgbClr val="C00000"/>
                </a:solidFill>
              </a:rPr>
              <a:t>more than one</a:t>
            </a:r>
            <a:r>
              <a:rPr lang="en-US" dirty="0"/>
              <a:t> constructor.</a:t>
            </a:r>
          </a:p>
          <a:p>
            <a:r>
              <a:rPr lang="en-US" dirty="0"/>
              <a:t>A constructor can take </a:t>
            </a:r>
            <a:r>
              <a:rPr lang="en-US" dirty="0">
                <a:solidFill>
                  <a:srgbClr val="C00000"/>
                </a:solidFill>
              </a:rPr>
              <a:t>zero, one, or more parameters</a:t>
            </a:r>
            <a:r>
              <a:rPr lang="en-US" dirty="0"/>
              <a:t>.</a:t>
            </a:r>
          </a:p>
          <a:p>
            <a:r>
              <a:rPr lang="en-US" dirty="0"/>
              <a:t>A constructor has </a:t>
            </a:r>
            <a:r>
              <a:rPr lang="en-US" dirty="0">
                <a:solidFill>
                  <a:srgbClr val="C00000"/>
                </a:solidFill>
              </a:rPr>
              <a:t>no return value</a:t>
            </a:r>
            <a:r>
              <a:rPr lang="en-US" dirty="0"/>
              <a:t>.</a:t>
            </a:r>
          </a:p>
          <a:p>
            <a:r>
              <a:rPr lang="en-US" dirty="0"/>
              <a:t>A constructor is always called with the </a:t>
            </a:r>
            <a:r>
              <a:rPr lang="en-US" dirty="0">
                <a:solidFill>
                  <a:srgbClr val="0000FF"/>
                </a:solidFill>
              </a:rPr>
              <a:t>new</a:t>
            </a:r>
            <a:r>
              <a:rPr lang="en-US" dirty="0"/>
              <a:t> operator. </a:t>
            </a:r>
          </a:p>
        </p:txBody>
      </p:sp>
      <p:sp>
        <p:nvSpPr>
          <p:cNvPr id="8" name="Date Placeholder 7"/>
          <p:cNvSpPr>
            <a:spLocks noGrp="1"/>
          </p:cNvSpPr>
          <p:nvPr>
            <p:ph type="dt" sz="half" idx="10"/>
          </p:nvPr>
        </p:nvSpPr>
        <p:spPr/>
        <p:txBody>
          <a:bodyPr/>
          <a:lstStyle/>
          <a:p>
            <a:fld id="{E2EE222E-E694-4517-9766-D42899B4C0EA}"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35</a:t>
            </a:fld>
            <a:endParaRPr lang="en-US"/>
          </a:p>
        </p:txBody>
      </p:sp>
    </p:spTree>
    <p:extLst>
      <p:ext uri="{BB962C8B-B14F-4D97-AF65-F5344CB8AC3E}">
        <p14:creationId xmlns:p14="http://schemas.microsoft.com/office/powerpoint/2010/main" val="637807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BCBB-2E5B-449D-9505-E266AB9CB340}"/>
              </a:ext>
            </a:extLst>
          </p:cNvPr>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Inheritance</a:t>
            </a:r>
            <a:r>
              <a:rPr lang="en-US" dirty="0"/>
              <a:t> </a:t>
            </a:r>
            <a:endParaRPr lang="ar-SA" dirty="0"/>
          </a:p>
        </p:txBody>
      </p:sp>
      <p:sp>
        <p:nvSpPr>
          <p:cNvPr id="5" name="Content Placeholder 4">
            <a:extLst>
              <a:ext uri="{FF2B5EF4-FFF2-40B4-BE49-F238E27FC236}">
                <a16:creationId xmlns:a16="http://schemas.microsoft.com/office/drawing/2014/main" id="{22D4A07F-FE5A-46D1-A4F5-A80001182AF8}"/>
              </a:ext>
            </a:extLst>
          </p:cNvPr>
          <p:cNvSpPr>
            <a:spLocks noGrp="1"/>
          </p:cNvSpPr>
          <p:nvPr>
            <p:ph idx="1"/>
          </p:nvPr>
        </p:nvSpPr>
        <p:spPr/>
        <p:txBody>
          <a:bodyPr/>
          <a:lstStyle/>
          <a:p>
            <a:r>
              <a:rPr lang="en-US" dirty="0"/>
              <a:t>Inheritance can be defined as the process where one class </a:t>
            </a:r>
            <a:r>
              <a:rPr lang="en-US" dirty="0">
                <a:solidFill>
                  <a:srgbClr val="C00000"/>
                </a:solidFill>
              </a:rPr>
              <a:t>acquires the properties</a:t>
            </a:r>
            <a:r>
              <a:rPr lang="en-US" dirty="0"/>
              <a:t> (methods and fields) of another. </a:t>
            </a:r>
          </a:p>
          <a:p>
            <a:r>
              <a:rPr lang="en-US" dirty="0"/>
              <a:t>With the use of inheritance the information is made manageable in a hierarchical order.</a:t>
            </a:r>
          </a:p>
          <a:p>
            <a:pPr lvl="1"/>
            <a:r>
              <a:rPr lang="en-US" dirty="0">
                <a:solidFill>
                  <a:srgbClr val="0000FF"/>
                </a:solidFill>
              </a:rPr>
              <a:t>extends</a:t>
            </a:r>
            <a:r>
              <a:rPr lang="en-US" dirty="0"/>
              <a:t> is the keyword used to inherit the properties of a class.</a:t>
            </a:r>
          </a:p>
          <a:p>
            <a:r>
              <a:rPr lang="en-US" dirty="0"/>
              <a:t>The figure in next slide shows the syntax of </a:t>
            </a:r>
            <a:r>
              <a:rPr lang="en-US" dirty="0">
                <a:solidFill>
                  <a:srgbClr val="0000FF"/>
                </a:solidFill>
              </a:rPr>
              <a:t>extends</a:t>
            </a:r>
            <a:r>
              <a:rPr lang="en-US" dirty="0"/>
              <a:t> keyword.</a:t>
            </a:r>
            <a:endParaRPr lang="ar-SA" dirty="0"/>
          </a:p>
        </p:txBody>
      </p:sp>
      <p:sp>
        <p:nvSpPr>
          <p:cNvPr id="6" name="Date Placeholder 5"/>
          <p:cNvSpPr>
            <a:spLocks noGrp="1"/>
          </p:cNvSpPr>
          <p:nvPr>
            <p:ph type="dt" sz="half" idx="10"/>
          </p:nvPr>
        </p:nvSpPr>
        <p:spPr/>
        <p:txBody>
          <a:bodyPr/>
          <a:lstStyle/>
          <a:p>
            <a:fld id="{28C13C7C-1633-427F-8BDD-FA461563C55B}" type="datetime5">
              <a:rPr lang="en-US" smtClean="0"/>
              <a:t>3-Feb-23</a:t>
            </a:fld>
            <a:endParaRPr lang="en-US"/>
          </a:p>
        </p:txBody>
      </p:sp>
      <p:sp>
        <p:nvSpPr>
          <p:cNvPr id="8" name="Footer Placeholder 7"/>
          <p:cNvSpPr>
            <a:spLocks noGrp="1"/>
          </p:cNvSpPr>
          <p:nvPr>
            <p:ph type="ftr" sz="quarter" idx="11"/>
          </p:nvPr>
        </p:nvSpPr>
        <p:spPr/>
        <p:txBody>
          <a:bodyPr/>
          <a:lstStyle/>
          <a:p>
            <a:r>
              <a:rPr lang="en-US"/>
              <a:t>Created by: Dr. Abdelkareem Alashqar</a:t>
            </a:r>
          </a:p>
        </p:txBody>
      </p:sp>
      <p:sp>
        <p:nvSpPr>
          <p:cNvPr id="9" name="Slide Number Placeholder 8"/>
          <p:cNvSpPr>
            <a:spLocks noGrp="1"/>
          </p:cNvSpPr>
          <p:nvPr>
            <p:ph type="sldNum" sz="quarter" idx="12"/>
          </p:nvPr>
        </p:nvSpPr>
        <p:spPr/>
        <p:txBody>
          <a:bodyPr/>
          <a:lstStyle/>
          <a:p>
            <a:fld id="{40763A2C-7DD2-48FE-BD62-3013F0F43D36}" type="slidenum">
              <a:rPr lang="en-US" smtClean="0"/>
              <a:pPr/>
              <a:t>36</a:t>
            </a:fld>
            <a:endParaRPr lang="en-US"/>
          </a:p>
        </p:txBody>
      </p:sp>
    </p:spTree>
    <p:extLst>
      <p:ext uri="{BB962C8B-B14F-4D97-AF65-F5344CB8AC3E}">
        <p14:creationId xmlns:p14="http://schemas.microsoft.com/office/powerpoint/2010/main" val="233305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Inheritance</a:t>
            </a:r>
          </a:p>
        </p:txBody>
      </p:sp>
      <p:sp>
        <p:nvSpPr>
          <p:cNvPr id="4" name="Date Placeholder 3"/>
          <p:cNvSpPr>
            <a:spLocks noGrp="1"/>
          </p:cNvSpPr>
          <p:nvPr>
            <p:ph type="dt" sz="half" idx="10"/>
          </p:nvPr>
        </p:nvSpPr>
        <p:spPr/>
        <p:txBody>
          <a:bodyPr/>
          <a:lstStyle/>
          <a:p>
            <a:fld id="{448C7437-840D-4ACA-9C5A-85C65E4FDEF7}"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37</a:t>
            </a:fld>
            <a:endParaRPr lang="en-US"/>
          </a:p>
        </p:txBody>
      </p:sp>
      <p:pic>
        <p:nvPicPr>
          <p:cNvPr id="7" name="Picture 6">
            <a:extLst>
              <a:ext uri="{FF2B5EF4-FFF2-40B4-BE49-F238E27FC236}">
                <a16:creationId xmlns:a16="http://schemas.microsoft.com/office/drawing/2014/main" id="{B1081258-C0BB-43E0-8611-3DDAD079B52F}"/>
              </a:ext>
            </a:extLst>
          </p:cNvPr>
          <p:cNvPicPr>
            <a:picLocks noChangeAspect="1"/>
          </p:cNvPicPr>
          <p:nvPr/>
        </p:nvPicPr>
        <p:blipFill>
          <a:blip r:embed="rId2"/>
          <a:stretch>
            <a:fillRect/>
          </a:stretch>
        </p:blipFill>
        <p:spPr>
          <a:xfrm>
            <a:off x="1340498" y="1143000"/>
            <a:ext cx="6450303" cy="5353749"/>
          </a:xfrm>
          <a:prstGeom prst="rect">
            <a:avLst/>
          </a:prstGeom>
        </p:spPr>
      </p:pic>
    </p:spTree>
    <p:extLst>
      <p:ext uri="{BB962C8B-B14F-4D97-AF65-F5344CB8AC3E}">
        <p14:creationId xmlns:p14="http://schemas.microsoft.com/office/powerpoint/2010/main" val="927602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BCBB-2E5B-449D-9505-E266AB9CB340}"/>
              </a:ext>
            </a:extLst>
          </p:cNvPr>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Inheritance</a:t>
            </a:r>
            <a:r>
              <a:rPr lang="en-US" dirty="0"/>
              <a:t> </a:t>
            </a:r>
            <a:endParaRPr lang="ar-SA" dirty="0"/>
          </a:p>
        </p:txBody>
      </p:sp>
      <p:sp>
        <p:nvSpPr>
          <p:cNvPr id="7" name="Date Placeholder 6"/>
          <p:cNvSpPr>
            <a:spLocks noGrp="1"/>
          </p:cNvSpPr>
          <p:nvPr>
            <p:ph type="dt" sz="half" idx="10"/>
          </p:nvPr>
        </p:nvSpPr>
        <p:spPr/>
        <p:txBody>
          <a:bodyPr/>
          <a:lstStyle/>
          <a:p>
            <a:fld id="{B910DD20-163C-4FBA-9DD3-9CA0359DC111}" type="datetime5">
              <a:rPr lang="en-US" smtClean="0"/>
              <a:t>3-Feb-23</a:t>
            </a:fld>
            <a:endParaRPr lang="en-US"/>
          </a:p>
        </p:txBody>
      </p:sp>
      <p:sp>
        <p:nvSpPr>
          <p:cNvPr id="8" name="Footer Placeholder 7"/>
          <p:cNvSpPr>
            <a:spLocks noGrp="1"/>
          </p:cNvSpPr>
          <p:nvPr>
            <p:ph type="ftr" sz="quarter" idx="11"/>
          </p:nvPr>
        </p:nvSpPr>
        <p:spPr/>
        <p:txBody>
          <a:bodyPr/>
          <a:lstStyle/>
          <a:p>
            <a:r>
              <a:rPr lang="en-US"/>
              <a:t>Created by: Dr. Abdelkareem Alashqar</a:t>
            </a:r>
          </a:p>
        </p:txBody>
      </p:sp>
      <p:sp>
        <p:nvSpPr>
          <p:cNvPr id="9" name="Slide Number Placeholder 8"/>
          <p:cNvSpPr>
            <a:spLocks noGrp="1"/>
          </p:cNvSpPr>
          <p:nvPr>
            <p:ph type="sldNum" sz="quarter" idx="12"/>
          </p:nvPr>
        </p:nvSpPr>
        <p:spPr/>
        <p:txBody>
          <a:bodyPr/>
          <a:lstStyle/>
          <a:p>
            <a:fld id="{40763A2C-7DD2-48FE-BD62-3013F0F43D36}" type="slidenum">
              <a:rPr lang="en-US" smtClean="0"/>
              <a:pPr/>
              <a:t>38</a:t>
            </a:fld>
            <a:endParaRPr lang="en-US"/>
          </a:p>
        </p:txBody>
      </p:sp>
      <p:graphicFrame>
        <p:nvGraphicFramePr>
          <p:cNvPr id="6" name="Content Placeholder 3">
            <a:extLst>
              <a:ext uri="{FF2B5EF4-FFF2-40B4-BE49-F238E27FC236}">
                <a16:creationId xmlns:a16="http://schemas.microsoft.com/office/drawing/2014/main" id="{AE4D726E-E7FD-400F-855C-A88EA0595BE9}"/>
              </a:ext>
            </a:extLst>
          </p:cNvPr>
          <p:cNvGraphicFramePr>
            <a:graphicFrameLocks/>
          </p:cNvGraphicFramePr>
          <p:nvPr>
            <p:extLst>
              <p:ext uri="{D42A27DB-BD31-4B8C-83A1-F6EECF244321}">
                <p14:modId xmlns:p14="http://schemas.microsoft.com/office/powerpoint/2010/main" val="2716729749"/>
              </p:ext>
            </p:extLst>
          </p:nvPr>
        </p:nvGraphicFramePr>
        <p:xfrm>
          <a:off x="990600" y="1524000"/>
          <a:ext cx="6814749" cy="3322320"/>
        </p:xfrm>
        <a:graphic>
          <a:graphicData uri="http://schemas.openxmlformats.org/drawingml/2006/table">
            <a:tbl>
              <a:tblPr rtl="1" firstRow="1" bandRow="1">
                <a:tableStyleId>{5C22544A-7EE6-4342-B048-85BDC9FD1C3A}</a:tableStyleId>
              </a:tblPr>
              <a:tblGrid>
                <a:gridCol w="2271583">
                  <a:extLst>
                    <a:ext uri="{9D8B030D-6E8A-4147-A177-3AD203B41FA5}">
                      <a16:colId xmlns:a16="http://schemas.microsoft.com/office/drawing/2014/main" val="1567818233"/>
                    </a:ext>
                  </a:extLst>
                </a:gridCol>
                <a:gridCol w="2271583">
                  <a:extLst>
                    <a:ext uri="{9D8B030D-6E8A-4147-A177-3AD203B41FA5}">
                      <a16:colId xmlns:a16="http://schemas.microsoft.com/office/drawing/2014/main" val="2901000930"/>
                    </a:ext>
                  </a:extLst>
                </a:gridCol>
                <a:gridCol w="2271583">
                  <a:extLst>
                    <a:ext uri="{9D8B030D-6E8A-4147-A177-3AD203B41FA5}">
                      <a16:colId xmlns:a16="http://schemas.microsoft.com/office/drawing/2014/main" val="3859350696"/>
                    </a:ext>
                  </a:extLst>
                </a:gridCol>
              </a:tblGrid>
              <a:tr h="301028">
                <a:tc>
                  <a:txBody>
                    <a:bodyPr/>
                    <a:lstStyle/>
                    <a:p>
                      <a:pPr algn="l" rtl="0"/>
                      <a:r>
                        <a:rPr lang="en-US" sz="2000" dirty="0" err="1"/>
                        <a:t>PartTimeEmployee</a:t>
                      </a:r>
                      <a:endParaRPr lang="ar-S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dirty="0" err="1"/>
                        <a:t>FullTimeEmployee</a:t>
                      </a:r>
                      <a:endParaRPr lang="ar-S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dirty="0"/>
                        <a:t>Employee</a:t>
                      </a:r>
                      <a:endParaRPr lang="ar-S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2697145"/>
                  </a:ext>
                </a:extLst>
              </a:tr>
              <a:tr h="1521122">
                <a:tc>
                  <a:txBody>
                    <a:bodyPr/>
                    <a:lstStyle/>
                    <a:p>
                      <a:pPr algn="l" rtl="0"/>
                      <a:r>
                        <a:rPr lang="en-US" sz="2000" dirty="0"/>
                        <a:t>No</a:t>
                      </a:r>
                    </a:p>
                    <a:p>
                      <a:pPr algn="l" rtl="0"/>
                      <a:r>
                        <a:rPr lang="en-US" sz="2000" dirty="0"/>
                        <a:t>Name</a:t>
                      </a:r>
                    </a:p>
                    <a:p>
                      <a:pPr algn="l" rtl="0"/>
                      <a:r>
                        <a:rPr lang="en-US" sz="2000" dirty="0"/>
                        <a:t>Job</a:t>
                      </a:r>
                      <a:endParaRPr lang="ar-SA" sz="2000" dirty="0"/>
                    </a:p>
                    <a:p>
                      <a:pPr algn="l" rtl="0"/>
                      <a:r>
                        <a:rPr lang="en-US" sz="2000" dirty="0" err="1">
                          <a:solidFill>
                            <a:srgbClr val="C00000"/>
                          </a:solidFill>
                        </a:rPr>
                        <a:t>WorkingHour</a:t>
                      </a:r>
                      <a:endParaRPr lang="ar-SA" sz="2000" dirty="0">
                        <a:solidFill>
                          <a:srgbClr val="C00000"/>
                        </a:solidFill>
                      </a:endParaRPr>
                    </a:p>
                    <a:p>
                      <a:pPr algn="l" rtl="0"/>
                      <a:r>
                        <a:rPr lang="en-US" sz="2000" dirty="0" err="1">
                          <a:solidFill>
                            <a:srgbClr val="C00000"/>
                          </a:solidFill>
                        </a:rPr>
                        <a:t>HourRate</a:t>
                      </a:r>
                      <a:endParaRPr lang="ar-SA"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dirty="0"/>
                        <a:t>No</a:t>
                      </a:r>
                    </a:p>
                    <a:p>
                      <a:pPr algn="l" rtl="0"/>
                      <a:r>
                        <a:rPr lang="en-US" sz="2000" dirty="0"/>
                        <a:t>Name</a:t>
                      </a:r>
                    </a:p>
                    <a:p>
                      <a:pPr algn="l" rtl="0"/>
                      <a:r>
                        <a:rPr lang="en-US" sz="2000" dirty="0"/>
                        <a:t>Job</a:t>
                      </a:r>
                      <a:endParaRPr lang="ar-SA" sz="2000"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sz="2000" dirty="0" err="1">
                          <a:solidFill>
                            <a:srgbClr val="C00000"/>
                          </a:solidFill>
                        </a:rPr>
                        <a:t>HireDate</a:t>
                      </a:r>
                      <a:r>
                        <a:rPr lang="en-US" sz="2000" dirty="0">
                          <a:solidFill>
                            <a:srgbClr val="C00000"/>
                          </a:solidFill>
                        </a:rPr>
                        <a:t> </a:t>
                      </a:r>
                    </a:p>
                    <a:p>
                      <a:pPr algn="l" rtl="0"/>
                      <a:r>
                        <a:rPr lang="en-US" sz="2000" dirty="0">
                          <a:solidFill>
                            <a:srgbClr val="C00000"/>
                          </a:solidFill>
                        </a:rPr>
                        <a:t>Grade</a:t>
                      </a:r>
                      <a:endParaRPr lang="ar-SA"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dirty="0"/>
                        <a:t>No</a:t>
                      </a:r>
                    </a:p>
                    <a:p>
                      <a:pPr algn="l" rtl="0"/>
                      <a:r>
                        <a:rPr lang="en-US" sz="2000" dirty="0"/>
                        <a:t>Name</a:t>
                      </a:r>
                    </a:p>
                    <a:p>
                      <a:pPr algn="l" rtl="0"/>
                      <a:r>
                        <a:rPr lang="en-US" sz="2000" dirty="0"/>
                        <a:t>Job</a:t>
                      </a:r>
                    </a:p>
                    <a:p>
                      <a:pPr algn="l" rtl="0"/>
                      <a:endParaRPr lang="en-US" sz="2000" dirty="0"/>
                    </a:p>
                    <a:p>
                      <a:pPr algn="l" rtl="0"/>
                      <a:endParaRPr lang="en-US" sz="2000" dirty="0"/>
                    </a:p>
                    <a:p>
                      <a:pPr algn="l" rtl="0"/>
                      <a:endParaRPr lang="ar-S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969156"/>
                  </a:ext>
                </a:extLst>
              </a:tr>
              <a:tr h="764147">
                <a:tc>
                  <a:txBody>
                    <a:bodyPr/>
                    <a:lstStyle/>
                    <a:p>
                      <a:pPr algn="l" rtl="0"/>
                      <a:r>
                        <a:rPr lang="en-US" sz="2000" dirty="0"/>
                        <a:t>set...</a:t>
                      </a:r>
                    </a:p>
                    <a:p>
                      <a:pPr algn="l" rtl="0"/>
                      <a:r>
                        <a:rPr lang="en-US" sz="2000" dirty="0"/>
                        <a:t>get…</a:t>
                      </a:r>
                      <a:endParaRPr lang="ar-SA" sz="2000" dirty="0"/>
                    </a:p>
                    <a:p>
                      <a:pPr algn="l" rtl="0"/>
                      <a:endParaRPr lang="ar-S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dirty="0"/>
                        <a:t>set...</a:t>
                      </a:r>
                    </a:p>
                    <a:p>
                      <a:pPr algn="l" rtl="0"/>
                      <a:r>
                        <a:rPr lang="en-US" sz="2000" dirty="0"/>
                        <a:t>get…</a:t>
                      </a:r>
                      <a:endParaRPr lang="ar-S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a:r>
                        <a:rPr lang="en-US" sz="2000" dirty="0"/>
                        <a:t>set...</a:t>
                      </a:r>
                    </a:p>
                    <a:p>
                      <a:pPr algn="l" rtl="0"/>
                      <a:r>
                        <a:rPr lang="en-US" sz="2000" dirty="0"/>
                        <a:t>get…</a:t>
                      </a:r>
                      <a:endParaRPr lang="ar-S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9527154"/>
                  </a:ext>
                </a:extLst>
              </a:tr>
            </a:tbl>
          </a:graphicData>
        </a:graphic>
      </p:graphicFrame>
      <p:sp>
        <p:nvSpPr>
          <p:cNvPr id="10" name="Rectangle 9"/>
          <p:cNvSpPr/>
          <p:nvPr/>
        </p:nvSpPr>
        <p:spPr>
          <a:xfrm>
            <a:off x="927100" y="5140474"/>
            <a:ext cx="7277100" cy="923330"/>
          </a:xfrm>
          <a:prstGeom prst="rect">
            <a:avLst/>
          </a:prstGeom>
          <a:ln>
            <a:solidFill>
              <a:srgbClr val="0000FF"/>
            </a:solidFill>
          </a:ln>
        </p:spPr>
        <p:txBody>
          <a:bodyPr wrap="square">
            <a:spAutoFit/>
          </a:bodyPr>
          <a:lstStyle/>
          <a:p>
            <a:pPr marL="177800" lvl="1"/>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Employee { …</a:t>
            </a:r>
          </a:p>
          <a:p>
            <a:pPr marL="177800" lvl="1"/>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FullTimeEmployee</a:t>
            </a:r>
            <a:r>
              <a:rPr lang="en-US" dirty="0">
                <a:latin typeface="Consolas" panose="020B0609020204030204" pitchFamily="49" charset="0"/>
              </a:rPr>
              <a:t> </a:t>
            </a:r>
            <a:r>
              <a:rPr lang="en-US" dirty="0" err="1">
                <a:solidFill>
                  <a:srgbClr val="0000FF"/>
                </a:solidFill>
                <a:latin typeface="Consolas" panose="020B0609020204030204" pitchFamily="49" charset="0"/>
              </a:rPr>
              <a:t>extemds</a:t>
            </a:r>
            <a:r>
              <a:rPr lang="en-US" dirty="0">
                <a:latin typeface="Consolas" panose="020B0609020204030204" pitchFamily="49" charset="0"/>
              </a:rPr>
              <a:t> </a:t>
            </a:r>
            <a:r>
              <a:rPr lang="en-US" dirty="0" err="1">
                <a:latin typeface="Consolas" panose="020B0609020204030204" pitchFamily="49" charset="0"/>
              </a:rPr>
              <a:t>Employess</a:t>
            </a:r>
            <a:r>
              <a:rPr lang="en-US" dirty="0">
                <a:latin typeface="Consolas" panose="020B0609020204030204" pitchFamily="49" charset="0"/>
              </a:rPr>
              <a:t> { …</a:t>
            </a:r>
          </a:p>
          <a:p>
            <a:pPr marL="177800" lvl="1"/>
            <a:r>
              <a:rPr lang="en-US" dirty="0">
                <a:solidFill>
                  <a:srgbClr val="0000FF"/>
                </a:solidFill>
                <a:latin typeface="Consolas" panose="020B0609020204030204" pitchFamily="49" charset="0"/>
              </a:rPr>
              <a:t>public</a:t>
            </a:r>
            <a:r>
              <a:rPr lang="en-US" dirty="0">
                <a:latin typeface="Consolas" panose="020B0609020204030204" pitchFamily="49" charset="0"/>
              </a:rPr>
              <a:t> </a:t>
            </a:r>
            <a:r>
              <a:rPr lang="en-US" dirty="0">
                <a:solidFill>
                  <a:srgbClr val="0000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PartTimeEmployee</a:t>
            </a:r>
            <a:r>
              <a:rPr lang="en-US" dirty="0">
                <a:latin typeface="Consolas" panose="020B0609020204030204" pitchFamily="49" charset="0"/>
              </a:rPr>
              <a:t>  </a:t>
            </a:r>
            <a:r>
              <a:rPr lang="en-US" dirty="0" err="1">
                <a:solidFill>
                  <a:srgbClr val="0000FF"/>
                </a:solidFill>
                <a:latin typeface="Consolas" panose="020B0609020204030204" pitchFamily="49" charset="0"/>
              </a:rPr>
              <a:t>extemds</a:t>
            </a:r>
            <a:r>
              <a:rPr lang="en-US" dirty="0">
                <a:latin typeface="Consolas" panose="020B0609020204030204" pitchFamily="49" charset="0"/>
              </a:rPr>
              <a:t> </a:t>
            </a:r>
            <a:r>
              <a:rPr lang="en-US" dirty="0" err="1">
                <a:latin typeface="Consolas" panose="020B0609020204030204" pitchFamily="49" charset="0"/>
              </a:rPr>
              <a:t>Employess</a:t>
            </a:r>
            <a:r>
              <a:rPr lang="en-US" dirty="0">
                <a:latin typeface="Consolas" panose="020B0609020204030204" pitchFamily="49" charset="0"/>
              </a:rPr>
              <a:t> { …</a:t>
            </a:r>
            <a:endParaRPr lang="en-GB" altLang="en-US" dirty="0">
              <a:latin typeface="Consolas" panose="020B0609020204030204" pitchFamily="49" charset="0"/>
            </a:endParaRPr>
          </a:p>
        </p:txBody>
      </p:sp>
    </p:spTree>
    <p:extLst>
      <p:ext uri="{BB962C8B-B14F-4D97-AF65-F5344CB8AC3E}">
        <p14:creationId xmlns:p14="http://schemas.microsoft.com/office/powerpoint/2010/main" val="3853115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2367-1E51-4523-8E77-6F0FB7BAF89C}"/>
              </a:ext>
            </a:extLst>
          </p:cNvPr>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Overriding</a:t>
            </a:r>
            <a:endParaRPr lang="ar-SA" dirty="0">
              <a:solidFill>
                <a:srgbClr val="C00000"/>
              </a:solidFill>
            </a:endParaRPr>
          </a:p>
        </p:txBody>
      </p:sp>
      <p:sp>
        <p:nvSpPr>
          <p:cNvPr id="3" name="Content Placeholder 2">
            <a:extLst>
              <a:ext uri="{FF2B5EF4-FFF2-40B4-BE49-F238E27FC236}">
                <a16:creationId xmlns:a16="http://schemas.microsoft.com/office/drawing/2014/main" id="{FDE118C0-32EB-4A68-A19F-6F7C70BDFEBF}"/>
              </a:ext>
            </a:extLst>
          </p:cNvPr>
          <p:cNvSpPr>
            <a:spLocks noGrp="1"/>
          </p:cNvSpPr>
          <p:nvPr>
            <p:ph idx="1"/>
          </p:nvPr>
        </p:nvSpPr>
        <p:spPr/>
        <p:txBody>
          <a:bodyPr>
            <a:normAutofit fontScale="85000" lnSpcReduction="20000"/>
          </a:bodyPr>
          <a:lstStyle/>
          <a:p>
            <a:r>
              <a:rPr lang="en-US" dirty="0"/>
              <a:t>Overriding means to override the functionality of an existing method.</a:t>
            </a:r>
          </a:p>
          <a:p>
            <a:pPr lvl="1"/>
            <a:r>
              <a:rPr lang="en-US" dirty="0"/>
              <a:t>The </a:t>
            </a:r>
            <a:r>
              <a:rPr lang="en-US" dirty="0">
                <a:solidFill>
                  <a:srgbClr val="C00000"/>
                </a:solidFill>
              </a:rPr>
              <a:t>argument</a:t>
            </a:r>
            <a:r>
              <a:rPr lang="en-US" dirty="0"/>
              <a:t> list should be exactly the same as that of the overridden method.</a:t>
            </a:r>
          </a:p>
          <a:p>
            <a:pPr lvl="1"/>
            <a:r>
              <a:rPr lang="en-US" dirty="0"/>
              <a:t>The </a:t>
            </a:r>
            <a:r>
              <a:rPr lang="en-US" dirty="0">
                <a:solidFill>
                  <a:srgbClr val="C00000"/>
                </a:solidFill>
              </a:rPr>
              <a:t>return</a:t>
            </a:r>
            <a:r>
              <a:rPr lang="en-US" dirty="0"/>
              <a:t> type should be the same or a subtype of the return type declared in the original overridden method in the superclass.</a:t>
            </a:r>
          </a:p>
          <a:p>
            <a:pPr lvl="1"/>
            <a:r>
              <a:rPr lang="en-US" dirty="0"/>
              <a:t>The access level </a:t>
            </a:r>
            <a:r>
              <a:rPr lang="en-US" dirty="0">
                <a:solidFill>
                  <a:srgbClr val="C00000"/>
                </a:solidFill>
              </a:rPr>
              <a:t>cannot be more restrictive</a:t>
            </a:r>
            <a:r>
              <a:rPr lang="en-US" dirty="0"/>
              <a:t> than the overridden method's access level. </a:t>
            </a:r>
          </a:p>
          <a:p>
            <a:pPr lvl="2"/>
            <a:r>
              <a:rPr lang="en-US" dirty="0"/>
              <a:t>For example: If the superclass method is declared public then the overriding method in the sub class cannot be either private or protected.</a:t>
            </a:r>
          </a:p>
          <a:p>
            <a:pPr lvl="1"/>
            <a:r>
              <a:rPr lang="en-US" dirty="0"/>
              <a:t>A method declared </a:t>
            </a:r>
            <a:r>
              <a:rPr lang="en-US" dirty="0">
                <a:solidFill>
                  <a:srgbClr val="C00000"/>
                </a:solidFill>
              </a:rPr>
              <a:t>private</a:t>
            </a:r>
            <a:r>
              <a:rPr lang="en-US" dirty="0"/>
              <a:t> cannot be overridden.</a:t>
            </a:r>
          </a:p>
          <a:p>
            <a:pPr lvl="1"/>
            <a:r>
              <a:rPr lang="en-US" dirty="0"/>
              <a:t>A method declared </a:t>
            </a:r>
            <a:r>
              <a:rPr lang="en-US" dirty="0">
                <a:solidFill>
                  <a:srgbClr val="C00000"/>
                </a:solidFill>
              </a:rPr>
              <a:t>final</a:t>
            </a:r>
            <a:r>
              <a:rPr lang="en-US" dirty="0"/>
              <a:t> cannot be overridden.</a:t>
            </a:r>
          </a:p>
          <a:p>
            <a:pPr lvl="1"/>
            <a:r>
              <a:rPr lang="en-US" dirty="0"/>
              <a:t>A method declared </a:t>
            </a:r>
            <a:r>
              <a:rPr lang="en-US" dirty="0">
                <a:solidFill>
                  <a:srgbClr val="C00000"/>
                </a:solidFill>
              </a:rPr>
              <a:t>static</a:t>
            </a:r>
            <a:r>
              <a:rPr lang="en-US" dirty="0"/>
              <a:t> cannot be overridden but can be re-declared.</a:t>
            </a:r>
          </a:p>
          <a:p>
            <a:pPr lvl="1"/>
            <a:r>
              <a:rPr lang="en-US" dirty="0">
                <a:solidFill>
                  <a:srgbClr val="C00000"/>
                </a:solidFill>
              </a:rPr>
              <a:t>Constructors</a:t>
            </a:r>
            <a:r>
              <a:rPr lang="en-US" dirty="0"/>
              <a:t> cannot be overridden.</a:t>
            </a:r>
            <a:endParaRPr lang="ar-SA" dirty="0"/>
          </a:p>
        </p:txBody>
      </p:sp>
      <p:sp>
        <p:nvSpPr>
          <p:cNvPr id="6" name="Date Placeholder 5"/>
          <p:cNvSpPr>
            <a:spLocks noGrp="1"/>
          </p:cNvSpPr>
          <p:nvPr>
            <p:ph type="dt" sz="half" idx="10"/>
          </p:nvPr>
        </p:nvSpPr>
        <p:spPr/>
        <p:txBody>
          <a:bodyPr/>
          <a:lstStyle/>
          <a:p>
            <a:fld id="{AEBFA3EB-BC5B-4C4C-A4C6-8CC6C822AD28}" type="datetime5">
              <a:rPr lang="en-US" smtClean="0"/>
              <a:t>3-Feb-23</a:t>
            </a:fld>
            <a:endParaRPr lang="en-US"/>
          </a:p>
        </p:txBody>
      </p:sp>
      <p:sp>
        <p:nvSpPr>
          <p:cNvPr id="7" name="Footer Placeholder 6"/>
          <p:cNvSpPr>
            <a:spLocks noGrp="1"/>
          </p:cNvSpPr>
          <p:nvPr>
            <p:ph type="ftr" sz="quarter" idx="11"/>
          </p:nvPr>
        </p:nvSpPr>
        <p:spPr/>
        <p:txBody>
          <a:bodyPr/>
          <a:lstStyle/>
          <a:p>
            <a:r>
              <a:rPr lang="en-US"/>
              <a:t>Created by: Dr. Abdelkareem Alashqar</a:t>
            </a:r>
          </a:p>
        </p:txBody>
      </p:sp>
      <p:sp>
        <p:nvSpPr>
          <p:cNvPr id="8" name="Slide Number Placeholder 7"/>
          <p:cNvSpPr>
            <a:spLocks noGrp="1"/>
          </p:cNvSpPr>
          <p:nvPr>
            <p:ph type="sldNum" sz="quarter" idx="12"/>
          </p:nvPr>
        </p:nvSpPr>
        <p:spPr/>
        <p:txBody>
          <a:bodyPr/>
          <a:lstStyle/>
          <a:p>
            <a:fld id="{40763A2C-7DD2-48FE-BD62-3013F0F43D36}" type="slidenum">
              <a:rPr lang="en-US" smtClean="0"/>
              <a:pPr/>
              <a:t>39</a:t>
            </a:fld>
            <a:endParaRPr lang="en-US"/>
          </a:p>
        </p:txBody>
      </p:sp>
    </p:spTree>
    <p:extLst>
      <p:ext uri="{BB962C8B-B14F-4D97-AF65-F5344CB8AC3E}">
        <p14:creationId xmlns:p14="http://schemas.microsoft.com/office/powerpoint/2010/main" val="125033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8EF0656-EA66-4A58-88E0-5129C8B9C4DB}"/>
              </a:ext>
            </a:extLst>
          </p:cNvPr>
          <p:cNvSpPr>
            <a:spLocks noGrp="1" noChangeArrowheads="1"/>
          </p:cNvSpPr>
          <p:nvPr>
            <p:ph type="title"/>
          </p:nvPr>
        </p:nvSpPr>
        <p:spPr/>
        <p:txBody>
          <a:bodyPr/>
          <a:lstStyle/>
          <a:p>
            <a:r>
              <a:rPr lang="en-US" altLang="ar-SA" dirty="0"/>
              <a:t>Java Overview (cont.)</a:t>
            </a:r>
          </a:p>
        </p:txBody>
      </p:sp>
      <p:sp>
        <p:nvSpPr>
          <p:cNvPr id="8195" name="Rectangle 3">
            <a:extLst>
              <a:ext uri="{FF2B5EF4-FFF2-40B4-BE49-F238E27FC236}">
                <a16:creationId xmlns:a16="http://schemas.microsoft.com/office/drawing/2014/main" id="{40DC2AC0-6040-4E1E-B82C-F439789EE742}"/>
              </a:ext>
            </a:extLst>
          </p:cNvPr>
          <p:cNvSpPr>
            <a:spLocks noGrp="1" noChangeArrowheads="1"/>
          </p:cNvSpPr>
          <p:nvPr>
            <p:ph type="body" sz="half" idx="1"/>
          </p:nvPr>
        </p:nvSpPr>
        <p:spPr/>
        <p:txBody>
          <a:bodyPr>
            <a:normAutofit fontScale="77500" lnSpcReduction="20000"/>
          </a:bodyPr>
          <a:lstStyle/>
          <a:p>
            <a:r>
              <a:rPr lang="en-US" altLang="ar-SA" dirty="0">
                <a:solidFill>
                  <a:srgbClr val="C00000"/>
                </a:solidFill>
              </a:rPr>
              <a:t>Simple</a:t>
            </a:r>
          </a:p>
          <a:p>
            <a:pPr lvl="1"/>
            <a:r>
              <a:rPr lang="en-US" altLang="ar-SA" dirty="0"/>
              <a:t>Simpler than C++</a:t>
            </a:r>
          </a:p>
          <a:p>
            <a:r>
              <a:rPr lang="en-US" altLang="ar-SA" dirty="0">
                <a:solidFill>
                  <a:srgbClr val="C00000"/>
                </a:solidFill>
              </a:rPr>
              <a:t>Object Orientated</a:t>
            </a:r>
          </a:p>
          <a:p>
            <a:pPr lvl="1"/>
            <a:r>
              <a:rPr lang="en-US" altLang="ar-SA" dirty="0"/>
              <a:t>Designed from the start to be object-oriented</a:t>
            </a:r>
          </a:p>
          <a:p>
            <a:r>
              <a:rPr lang="en-US" altLang="ar-SA" dirty="0">
                <a:solidFill>
                  <a:srgbClr val="C00000"/>
                </a:solidFill>
              </a:rPr>
              <a:t>Distributed</a:t>
            </a:r>
          </a:p>
          <a:p>
            <a:pPr lvl="1"/>
            <a:r>
              <a:rPr lang="en-US" altLang="ar-SA" dirty="0"/>
              <a:t>Built in support for Internet protocols, URL’s, HTTP etc.</a:t>
            </a:r>
          </a:p>
          <a:p>
            <a:pPr lvl="1"/>
            <a:r>
              <a:rPr lang="en-US" altLang="ar-SA" dirty="0"/>
              <a:t>Support for distributed objects, RMI, CORBA etc. </a:t>
            </a:r>
          </a:p>
          <a:p>
            <a:r>
              <a:rPr lang="en-US" altLang="ar-SA" dirty="0">
                <a:solidFill>
                  <a:srgbClr val="C00000"/>
                </a:solidFill>
              </a:rPr>
              <a:t>Robust</a:t>
            </a:r>
          </a:p>
          <a:p>
            <a:pPr lvl="1"/>
            <a:r>
              <a:rPr lang="en-US" altLang="ar-SA" dirty="0"/>
              <a:t>Difficult to create memory leaks, go beyond the end of an array, corrupt stack or code</a:t>
            </a:r>
          </a:p>
          <a:p>
            <a:r>
              <a:rPr lang="en-US" altLang="ar-SA" dirty="0">
                <a:solidFill>
                  <a:srgbClr val="C00000"/>
                </a:solidFill>
              </a:rPr>
              <a:t>Secure</a:t>
            </a:r>
          </a:p>
          <a:p>
            <a:pPr lvl="1"/>
            <a:r>
              <a:rPr lang="en-US" altLang="ar-SA" dirty="0"/>
              <a:t>Implements several security mechanisms to protect your system against harm</a:t>
            </a:r>
          </a:p>
        </p:txBody>
      </p:sp>
      <p:sp>
        <p:nvSpPr>
          <p:cNvPr id="8196" name="Rectangle 4">
            <a:extLst>
              <a:ext uri="{FF2B5EF4-FFF2-40B4-BE49-F238E27FC236}">
                <a16:creationId xmlns:a16="http://schemas.microsoft.com/office/drawing/2014/main" id="{9CE7CBE6-B278-4FB7-8F9B-5026A3ABE1F9}"/>
              </a:ext>
            </a:extLst>
          </p:cNvPr>
          <p:cNvSpPr>
            <a:spLocks noGrp="1" noChangeArrowheads="1"/>
          </p:cNvSpPr>
          <p:nvPr>
            <p:ph type="body" sz="half" idx="2"/>
          </p:nvPr>
        </p:nvSpPr>
        <p:spPr/>
        <p:txBody>
          <a:bodyPr>
            <a:normAutofit fontScale="77500" lnSpcReduction="20000"/>
          </a:bodyPr>
          <a:lstStyle/>
          <a:p>
            <a:r>
              <a:rPr lang="en-US" altLang="ar-SA" dirty="0">
                <a:solidFill>
                  <a:srgbClr val="C00000"/>
                </a:solidFill>
              </a:rPr>
              <a:t>Architecture Neural, Portable</a:t>
            </a:r>
          </a:p>
          <a:p>
            <a:pPr lvl="1"/>
            <a:r>
              <a:rPr lang="en-US" altLang="ar-SA" dirty="0"/>
              <a:t>Runs on PC, MAC, Unix, VMS</a:t>
            </a:r>
          </a:p>
          <a:p>
            <a:r>
              <a:rPr lang="en-US" altLang="ar-SA" dirty="0">
                <a:solidFill>
                  <a:srgbClr val="C00000"/>
                </a:solidFill>
              </a:rPr>
              <a:t>Interpreted</a:t>
            </a:r>
          </a:p>
          <a:p>
            <a:pPr lvl="1"/>
            <a:r>
              <a:rPr lang="en-US" altLang="ar-SA" dirty="0"/>
              <a:t>“Compiler” converts code into machine independent “bytecodes”</a:t>
            </a:r>
          </a:p>
          <a:p>
            <a:r>
              <a:rPr lang="en-US" altLang="ar-SA" dirty="0">
                <a:solidFill>
                  <a:srgbClr val="C00000"/>
                </a:solidFill>
              </a:rPr>
              <a:t>High Performance</a:t>
            </a:r>
          </a:p>
          <a:p>
            <a:pPr lvl="1"/>
            <a:r>
              <a:rPr lang="en-US" altLang="ar-SA" dirty="0"/>
              <a:t>With Just-In-Time (JIT) compiler still several times slower than native C++</a:t>
            </a:r>
          </a:p>
          <a:p>
            <a:pPr lvl="1"/>
            <a:r>
              <a:rPr lang="en-US" altLang="ar-SA" dirty="0"/>
              <a:t>Oracle works on improving the performance</a:t>
            </a:r>
          </a:p>
          <a:p>
            <a:r>
              <a:rPr lang="en-US" altLang="ar-SA" dirty="0">
                <a:solidFill>
                  <a:srgbClr val="C00000"/>
                </a:solidFill>
              </a:rPr>
              <a:t>Multithreaded</a:t>
            </a:r>
          </a:p>
          <a:p>
            <a:pPr lvl="1"/>
            <a:r>
              <a:rPr lang="en-US" altLang="ar-SA" dirty="0"/>
              <a:t>Multithread programming is smoothly integrated in Java</a:t>
            </a:r>
          </a:p>
          <a:p>
            <a:r>
              <a:rPr lang="en-US" altLang="ar-SA" dirty="0">
                <a:solidFill>
                  <a:srgbClr val="C00000"/>
                </a:solidFill>
              </a:rPr>
              <a:t>Dynamic</a:t>
            </a:r>
          </a:p>
          <a:p>
            <a:pPr lvl="1"/>
            <a:r>
              <a:rPr lang="en-US" altLang="ar-SA" dirty="0"/>
              <a:t>Libraries can change without recompiling programs that use them</a:t>
            </a:r>
          </a:p>
        </p:txBody>
      </p:sp>
      <p:sp>
        <p:nvSpPr>
          <p:cNvPr id="8" name="Date Placeholder 7"/>
          <p:cNvSpPr>
            <a:spLocks noGrp="1"/>
          </p:cNvSpPr>
          <p:nvPr>
            <p:ph type="dt" sz="half" idx="10"/>
          </p:nvPr>
        </p:nvSpPr>
        <p:spPr/>
        <p:txBody>
          <a:bodyPr/>
          <a:lstStyle/>
          <a:p>
            <a:fld id="{73490879-18CD-471A-9043-D866F61BD657}" type="datetime5">
              <a:rPr lang="en-US" smtClean="0"/>
              <a:t>3-Feb-23</a:t>
            </a:fld>
            <a:endParaRPr lang="en-US"/>
          </a:p>
        </p:txBody>
      </p:sp>
      <p:sp>
        <p:nvSpPr>
          <p:cNvPr id="9" name="Footer Placeholder 8"/>
          <p:cNvSpPr>
            <a:spLocks noGrp="1"/>
          </p:cNvSpPr>
          <p:nvPr>
            <p:ph type="ftr" sz="quarter" idx="11"/>
          </p:nvPr>
        </p:nvSpPr>
        <p:spPr/>
        <p:txBody>
          <a:bodyPr/>
          <a:lstStyle/>
          <a:p>
            <a:r>
              <a:rPr lang="en-US"/>
              <a:t>Created by: Dr. Abdelkareem Alashqar</a:t>
            </a:r>
          </a:p>
        </p:txBody>
      </p:sp>
      <p:sp>
        <p:nvSpPr>
          <p:cNvPr id="10" name="Slide Number Placeholder 9"/>
          <p:cNvSpPr>
            <a:spLocks noGrp="1"/>
          </p:cNvSpPr>
          <p:nvPr>
            <p:ph type="sldNum" sz="quarter" idx="12"/>
          </p:nvPr>
        </p:nvSpPr>
        <p:spPr/>
        <p:txBody>
          <a:bodyPr/>
          <a:lstStyle/>
          <a:p>
            <a:fld id="{40763A2C-7DD2-48FE-BD62-3013F0F43D36}" type="slidenum">
              <a:rPr lang="en-US" smtClean="0"/>
              <a:pPr/>
              <a:t>4</a:t>
            </a:fld>
            <a:endParaRPr lang="en-US"/>
          </a:p>
        </p:txBody>
      </p:sp>
    </p:spTree>
    <p:extLst>
      <p:ext uri="{BB962C8B-B14F-4D97-AF65-F5344CB8AC3E}">
        <p14:creationId xmlns:p14="http://schemas.microsoft.com/office/powerpoint/2010/main" val="1011468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A2C2-6681-4561-A4E4-2EC534E28666}"/>
              </a:ext>
            </a:extLst>
          </p:cNvPr>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Abstract Class</a:t>
            </a:r>
            <a:endParaRPr lang="ar-SA" dirty="0">
              <a:solidFill>
                <a:srgbClr val="C00000"/>
              </a:solidFill>
            </a:endParaRPr>
          </a:p>
        </p:txBody>
      </p:sp>
      <p:sp>
        <p:nvSpPr>
          <p:cNvPr id="3" name="Content Placeholder 2">
            <a:extLst>
              <a:ext uri="{FF2B5EF4-FFF2-40B4-BE49-F238E27FC236}">
                <a16:creationId xmlns:a16="http://schemas.microsoft.com/office/drawing/2014/main" id="{842FB8F0-7B1F-4C31-9FC7-E99107F263CA}"/>
              </a:ext>
            </a:extLst>
          </p:cNvPr>
          <p:cNvSpPr>
            <a:spLocks noGrp="1"/>
          </p:cNvSpPr>
          <p:nvPr>
            <p:ph idx="1"/>
          </p:nvPr>
        </p:nvSpPr>
        <p:spPr/>
        <p:txBody>
          <a:bodyPr>
            <a:normAutofit fontScale="92500" lnSpcReduction="20000"/>
          </a:bodyPr>
          <a:lstStyle/>
          <a:p>
            <a:r>
              <a:rPr lang="en-US" dirty="0"/>
              <a:t>A class which contains the </a:t>
            </a:r>
            <a:r>
              <a:rPr lang="en-US" dirty="0">
                <a:solidFill>
                  <a:srgbClr val="0000FF"/>
                </a:solidFill>
              </a:rPr>
              <a:t>abstract</a:t>
            </a:r>
            <a:r>
              <a:rPr lang="en-US" dirty="0"/>
              <a:t> keyword in its declaration is known as abstract class.</a:t>
            </a:r>
          </a:p>
          <a:p>
            <a:pPr lvl="1"/>
            <a:r>
              <a:rPr lang="en-US" dirty="0"/>
              <a:t>Abstract classes may or may not contain abstract methods</a:t>
            </a:r>
          </a:p>
          <a:p>
            <a:pPr lvl="2"/>
            <a:r>
              <a:rPr lang="en-US" dirty="0"/>
              <a:t>i.e., methods without body ( </a:t>
            </a:r>
            <a:r>
              <a:rPr lang="en-US" dirty="0">
                <a:solidFill>
                  <a:srgbClr val="0000FF"/>
                </a:solidFill>
                <a:latin typeface="Consolas" panose="020B0609020204030204" pitchFamily="49" charset="0"/>
              </a:rPr>
              <a:t>public void get();</a:t>
            </a:r>
            <a:r>
              <a:rPr lang="en-US" dirty="0">
                <a:latin typeface="Consolas" panose="020B0609020204030204" pitchFamily="49" charset="0"/>
              </a:rPr>
              <a:t> </a:t>
            </a:r>
            <a:r>
              <a:rPr lang="en-US" dirty="0"/>
              <a:t>)</a:t>
            </a:r>
          </a:p>
          <a:p>
            <a:pPr lvl="1"/>
            <a:r>
              <a:rPr lang="en-US" dirty="0"/>
              <a:t>If a class has </a:t>
            </a:r>
            <a:r>
              <a:rPr lang="en-US" dirty="0">
                <a:solidFill>
                  <a:srgbClr val="C00000"/>
                </a:solidFill>
              </a:rPr>
              <a:t>at least one</a:t>
            </a:r>
            <a:r>
              <a:rPr lang="en-US" dirty="0"/>
              <a:t> abstract method, then the class must be declared abstract.</a:t>
            </a:r>
          </a:p>
          <a:p>
            <a:pPr lvl="1"/>
            <a:r>
              <a:rPr lang="en-US" dirty="0"/>
              <a:t>If a class is declared abstract, it cannot be instantiated.</a:t>
            </a:r>
          </a:p>
          <a:p>
            <a:pPr lvl="1"/>
            <a:r>
              <a:rPr lang="en-US" dirty="0"/>
              <a:t>To use an abstract class, you have to </a:t>
            </a:r>
            <a:r>
              <a:rPr lang="en-US" dirty="0">
                <a:solidFill>
                  <a:srgbClr val="C00000"/>
                </a:solidFill>
              </a:rPr>
              <a:t>inherit</a:t>
            </a:r>
            <a:r>
              <a:rPr lang="en-US" dirty="0"/>
              <a:t> it from another class, provide implementations to the abstract methods in it.</a:t>
            </a:r>
          </a:p>
          <a:p>
            <a:pPr lvl="1"/>
            <a:r>
              <a:rPr lang="en-US" dirty="0"/>
              <a:t>If you inherit an abstract class, you have to provide implementations to all the abstract methods in it.</a:t>
            </a:r>
          </a:p>
          <a:p>
            <a:pPr lvl="1"/>
            <a:endParaRPr lang="en-US" dirty="0"/>
          </a:p>
          <a:p>
            <a:pPr marL="457200" lvl="1" indent="0">
              <a:buNone/>
            </a:pPr>
            <a:r>
              <a:rPr lang="en-US" dirty="0"/>
              <a:t> </a:t>
            </a:r>
            <a:endParaRPr lang="ar-SA" sz="2200" dirty="0">
              <a:latin typeface="Consolas" panose="020B0609020204030204" pitchFamily="49" charset="0"/>
            </a:endParaRPr>
          </a:p>
        </p:txBody>
      </p:sp>
      <p:sp>
        <p:nvSpPr>
          <p:cNvPr id="7" name="Date Placeholder 6"/>
          <p:cNvSpPr>
            <a:spLocks noGrp="1"/>
          </p:cNvSpPr>
          <p:nvPr>
            <p:ph type="dt" sz="half" idx="10"/>
          </p:nvPr>
        </p:nvSpPr>
        <p:spPr/>
        <p:txBody>
          <a:bodyPr/>
          <a:lstStyle/>
          <a:p>
            <a:fld id="{21A6756C-EE56-48DD-A522-6819AEE10FD6}" type="datetime5">
              <a:rPr lang="en-US" smtClean="0"/>
              <a:t>3-Feb-23</a:t>
            </a:fld>
            <a:endParaRPr lang="en-US"/>
          </a:p>
        </p:txBody>
      </p:sp>
      <p:sp>
        <p:nvSpPr>
          <p:cNvPr id="8" name="Footer Placeholder 7"/>
          <p:cNvSpPr>
            <a:spLocks noGrp="1"/>
          </p:cNvSpPr>
          <p:nvPr>
            <p:ph type="ftr" sz="quarter" idx="11"/>
          </p:nvPr>
        </p:nvSpPr>
        <p:spPr/>
        <p:txBody>
          <a:bodyPr/>
          <a:lstStyle/>
          <a:p>
            <a:r>
              <a:rPr lang="en-US"/>
              <a:t>Created by: Dr. Abdelkareem Alashqar</a:t>
            </a:r>
          </a:p>
        </p:txBody>
      </p:sp>
      <p:sp>
        <p:nvSpPr>
          <p:cNvPr id="9" name="Slide Number Placeholder 8"/>
          <p:cNvSpPr>
            <a:spLocks noGrp="1"/>
          </p:cNvSpPr>
          <p:nvPr>
            <p:ph type="sldNum" sz="quarter" idx="12"/>
          </p:nvPr>
        </p:nvSpPr>
        <p:spPr/>
        <p:txBody>
          <a:bodyPr/>
          <a:lstStyle/>
          <a:p>
            <a:fld id="{40763A2C-7DD2-48FE-BD62-3013F0F43D36}" type="slidenum">
              <a:rPr lang="en-US" smtClean="0"/>
              <a:pPr/>
              <a:t>40</a:t>
            </a:fld>
            <a:endParaRPr lang="en-US"/>
          </a:p>
        </p:txBody>
      </p:sp>
      <p:sp>
        <p:nvSpPr>
          <p:cNvPr id="10" name="Rectangle 9"/>
          <p:cNvSpPr/>
          <p:nvPr/>
        </p:nvSpPr>
        <p:spPr>
          <a:xfrm>
            <a:off x="1143000" y="5638800"/>
            <a:ext cx="6858000" cy="400110"/>
          </a:xfrm>
          <a:prstGeom prst="rect">
            <a:avLst/>
          </a:prstGeom>
          <a:ln>
            <a:solidFill>
              <a:srgbClr val="0000FF"/>
            </a:solidFill>
          </a:ln>
        </p:spPr>
        <p:txBody>
          <a:bodyPr wrap="square">
            <a:spAutoFit/>
          </a:bodyPr>
          <a:lstStyle/>
          <a:p>
            <a:pPr marL="177800" lvl="1"/>
            <a:r>
              <a:rPr lang="en-US" sz="2000" dirty="0">
                <a:solidFill>
                  <a:srgbClr val="0000FF"/>
                </a:solidFill>
                <a:latin typeface="Consolas" panose="020B0609020204030204" pitchFamily="49" charset="0"/>
              </a:rPr>
              <a:t>public</a:t>
            </a:r>
            <a:r>
              <a:rPr lang="en-US" sz="2000" dirty="0">
                <a:latin typeface="Consolas" panose="020B0609020204030204" pitchFamily="49" charset="0"/>
              </a:rPr>
              <a:t> </a:t>
            </a:r>
            <a:r>
              <a:rPr lang="en-US" sz="2000" dirty="0">
                <a:solidFill>
                  <a:srgbClr val="0000FF"/>
                </a:solidFill>
                <a:latin typeface="Consolas" panose="020B0609020204030204" pitchFamily="49" charset="0"/>
              </a:rPr>
              <a:t>abstract</a:t>
            </a:r>
            <a:r>
              <a:rPr lang="en-US" sz="2000" dirty="0">
                <a:latin typeface="Consolas" panose="020B0609020204030204" pitchFamily="49" charset="0"/>
              </a:rPr>
              <a:t> </a:t>
            </a:r>
            <a:r>
              <a:rPr lang="en-US" sz="2000" dirty="0">
                <a:solidFill>
                  <a:srgbClr val="0000FF"/>
                </a:solidFill>
                <a:latin typeface="Consolas" panose="020B0609020204030204" pitchFamily="49" charset="0"/>
              </a:rPr>
              <a:t>class</a:t>
            </a:r>
            <a:r>
              <a:rPr lang="en-US" sz="2000" dirty="0">
                <a:latin typeface="Consolas" panose="020B0609020204030204" pitchFamily="49" charset="0"/>
              </a:rPr>
              <a:t> Employee { ...</a:t>
            </a:r>
            <a:endParaRPr lang="ar-SA" sz="2000" dirty="0">
              <a:latin typeface="Consolas" panose="020B0609020204030204" pitchFamily="49" charset="0"/>
            </a:endParaRPr>
          </a:p>
        </p:txBody>
      </p:sp>
    </p:spTree>
    <p:extLst>
      <p:ext uri="{BB962C8B-B14F-4D97-AF65-F5344CB8AC3E}">
        <p14:creationId xmlns:p14="http://schemas.microsoft.com/office/powerpoint/2010/main" val="717503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F159C-1BD8-4BC9-BED5-9BCEB5D5CF98}"/>
              </a:ext>
            </a:extLst>
          </p:cNvPr>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Polymorphism</a:t>
            </a:r>
            <a:endParaRPr lang="ar-SA" dirty="0">
              <a:solidFill>
                <a:srgbClr val="C00000"/>
              </a:solidFill>
            </a:endParaRPr>
          </a:p>
        </p:txBody>
      </p:sp>
      <p:sp>
        <p:nvSpPr>
          <p:cNvPr id="3" name="Content Placeholder 2">
            <a:extLst>
              <a:ext uri="{FF2B5EF4-FFF2-40B4-BE49-F238E27FC236}">
                <a16:creationId xmlns:a16="http://schemas.microsoft.com/office/drawing/2014/main" id="{C170427B-6AF6-42C3-A003-785B1C0C188F}"/>
              </a:ext>
            </a:extLst>
          </p:cNvPr>
          <p:cNvSpPr>
            <a:spLocks noGrp="1"/>
          </p:cNvSpPr>
          <p:nvPr>
            <p:ph idx="1"/>
          </p:nvPr>
        </p:nvSpPr>
        <p:spPr/>
        <p:txBody>
          <a:bodyPr/>
          <a:lstStyle/>
          <a:p>
            <a:r>
              <a:rPr lang="en-US" dirty="0">
                <a:solidFill>
                  <a:srgbClr val="C00000"/>
                </a:solidFill>
              </a:rPr>
              <a:t>Polymorphism</a:t>
            </a:r>
            <a:r>
              <a:rPr lang="en-US" dirty="0"/>
              <a:t> is the ability of an object to take on </a:t>
            </a:r>
            <a:r>
              <a:rPr lang="en-US" dirty="0">
                <a:solidFill>
                  <a:srgbClr val="C00000"/>
                </a:solidFill>
              </a:rPr>
              <a:t>many forms</a:t>
            </a:r>
            <a:r>
              <a:rPr lang="en-US" dirty="0"/>
              <a:t>. The most common use of polymorphism in OOP occurs when a parent class reference is used to refer to a child class object.</a:t>
            </a:r>
          </a:p>
          <a:p>
            <a:r>
              <a:rPr lang="en-US" dirty="0"/>
              <a:t>Any instance of sub-class is an instance the super-class</a:t>
            </a:r>
          </a:p>
          <a:p>
            <a:pPr lvl="1"/>
            <a:r>
              <a:rPr lang="en-US" dirty="0">
                <a:solidFill>
                  <a:srgbClr val="C00000"/>
                </a:solidFill>
              </a:rPr>
              <a:t>is-a relationship</a:t>
            </a:r>
            <a:endParaRPr lang="ar-SA" dirty="0">
              <a:solidFill>
                <a:srgbClr val="C00000"/>
              </a:solidFill>
            </a:endParaRPr>
          </a:p>
        </p:txBody>
      </p:sp>
      <p:sp>
        <p:nvSpPr>
          <p:cNvPr id="6" name="Date Placeholder 5"/>
          <p:cNvSpPr>
            <a:spLocks noGrp="1"/>
          </p:cNvSpPr>
          <p:nvPr>
            <p:ph type="dt" sz="half" idx="10"/>
          </p:nvPr>
        </p:nvSpPr>
        <p:spPr/>
        <p:txBody>
          <a:bodyPr/>
          <a:lstStyle/>
          <a:p>
            <a:fld id="{BDDD4F03-0C44-4319-8F1A-96EE11890ABF}" type="datetime5">
              <a:rPr lang="en-US" smtClean="0"/>
              <a:t>3-Feb-23</a:t>
            </a:fld>
            <a:endParaRPr lang="en-US"/>
          </a:p>
        </p:txBody>
      </p:sp>
      <p:sp>
        <p:nvSpPr>
          <p:cNvPr id="7" name="Footer Placeholder 6"/>
          <p:cNvSpPr>
            <a:spLocks noGrp="1"/>
          </p:cNvSpPr>
          <p:nvPr>
            <p:ph type="ftr" sz="quarter" idx="11"/>
          </p:nvPr>
        </p:nvSpPr>
        <p:spPr/>
        <p:txBody>
          <a:bodyPr/>
          <a:lstStyle/>
          <a:p>
            <a:r>
              <a:rPr lang="en-US"/>
              <a:t>Created by: Dr. Abdelkareem Alashqar</a:t>
            </a:r>
          </a:p>
        </p:txBody>
      </p:sp>
      <p:sp>
        <p:nvSpPr>
          <p:cNvPr id="8" name="Slide Number Placeholder 7"/>
          <p:cNvSpPr>
            <a:spLocks noGrp="1"/>
          </p:cNvSpPr>
          <p:nvPr>
            <p:ph type="sldNum" sz="quarter" idx="12"/>
          </p:nvPr>
        </p:nvSpPr>
        <p:spPr/>
        <p:txBody>
          <a:bodyPr/>
          <a:lstStyle/>
          <a:p>
            <a:fld id="{40763A2C-7DD2-48FE-BD62-3013F0F43D36}" type="slidenum">
              <a:rPr lang="en-US" smtClean="0"/>
              <a:pPr/>
              <a:t>41</a:t>
            </a:fld>
            <a:endParaRPr lang="en-US"/>
          </a:p>
        </p:txBody>
      </p:sp>
    </p:spTree>
    <p:extLst>
      <p:ext uri="{BB962C8B-B14F-4D97-AF65-F5344CB8AC3E}">
        <p14:creationId xmlns:p14="http://schemas.microsoft.com/office/powerpoint/2010/main" val="3663123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5671-B3A5-47F7-894B-3231BB26180B}"/>
              </a:ext>
            </a:extLst>
          </p:cNvPr>
          <p:cNvSpPr>
            <a:spLocks noGrp="1"/>
          </p:cNvSpPr>
          <p:nvPr>
            <p:ph type="title"/>
          </p:nvPr>
        </p:nvSpPr>
        <p:spPr/>
        <p:txBody>
          <a:bodyPr>
            <a:normAutofit fontScale="90000"/>
          </a:bodyPr>
          <a:lstStyle/>
          <a:p>
            <a:r>
              <a:rPr lang="en-US" dirty="0"/>
              <a:t>Object Oriented Programming (cont.)</a:t>
            </a:r>
            <a:br>
              <a:rPr lang="en-US" dirty="0"/>
            </a:br>
            <a:r>
              <a:rPr lang="en-US" dirty="0">
                <a:solidFill>
                  <a:srgbClr val="C00000"/>
                </a:solidFill>
              </a:rPr>
              <a:t>Interface</a:t>
            </a:r>
            <a:endParaRPr lang="ar-SA" dirty="0">
              <a:solidFill>
                <a:srgbClr val="C00000"/>
              </a:solidFill>
            </a:endParaRPr>
          </a:p>
        </p:txBody>
      </p:sp>
      <p:sp>
        <p:nvSpPr>
          <p:cNvPr id="3" name="Content Placeholder 2">
            <a:extLst>
              <a:ext uri="{FF2B5EF4-FFF2-40B4-BE49-F238E27FC236}">
                <a16:creationId xmlns:a16="http://schemas.microsoft.com/office/drawing/2014/main" id="{998FB122-7E8B-47B8-BA01-7562A768C52F}"/>
              </a:ext>
            </a:extLst>
          </p:cNvPr>
          <p:cNvSpPr>
            <a:spLocks noGrp="1"/>
          </p:cNvSpPr>
          <p:nvPr>
            <p:ph idx="1"/>
          </p:nvPr>
        </p:nvSpPr>
        <p:spPr/>
        <p:txBody>
          <a:bodyPr>
            <a:normAutofit fontScale="70000" lnSpcReduction="20000"/>
          </a:bodyPr>
          <a:lstStyle/>
          <a:p>
            <a:r>
              <a:rPr lang="en-US" dirty="0"/>
              <a:t>An </a:t>
            </a:r>
            <a:r>
              <a:rPr lang="en-US" dirty="0">
                <a:solidFill>
                  <a:srgbClr val="0000FF"/>
                </a:solidFill>
              </a:rPr>
              <a:t>interface</a:t>
            </a:r>
            <a:r>
              <a:rPr lang="en-US" dirty="0"/>
              <a:t> is a reference type in Java. It is similar to class. </a:t>
            </a:r>
          </a:p>
          <a:p>
            <a:r>
              <a:rPr lang="en-US" dirty="0"/>
              <a:t>It is a collection of abstract methods. </a:t>
            </a:r>
          </a:p>
          <a:p>
            <a:r>
              <a:rPr lang="en-US" dirty="0"/>
              <a:t>A class </a:t>
            </a:r>
            <a:r>
              <a:rPr lang="en-US" dirty="0">
                <a:solidFill>
                  <a:srgbClr val="0000FF"/>
                </a:solidFill>
              </a:rPr>
              <a:t>implements</a:t>
            </a:r>
            <a:r>
              <a:rPr lang="en-US" dirty="0"/>
              <a:t> an interface, thereby inheriting the abstract methods of the interface.</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An interface does not contain any constructors and cannot be instantiated.</a:t>
            </a:r>
          </a:p>
          <a:p>
            <a:r>
              <a:rPr lang="en-US" dirty="0"/>
              <a:t>All of the methods in an interface are abstract.</a:t>
            </a:r>
          </a:p>
          <a:p>
            <a:r>
              <a:rPr lang="en-US" dirty="0"/>
              <a:t>The instance fields must be declared both static and final.</a:t>
            </a:r>
          </a:p>
          <a:p>
            <a:r>
              <a:rPr lang="en-US" dirty="0"/>
              <a:t>An interface is not extended by a class; it is implemented by a class.</a:t>
            </a:r>
          </a:p>
          <a:p>
            <a:r>
              <a:rPr lang="en-US" dirty="0"/>
              <a:t>An interface can extend multiple interfaces.</a:t>
            </a:r>
            <a:endParaRPr lang="ar-SA" dirty="0"/>
          </a:p>
        </p:txBody>
      </p:sp>
      <p:sp>
        <p:nvSpPr>
          <p:cNvPr id="8" name="Date Placeholder 7"/>
          <p:cNvSpPr>
            <a:spLocks noGrp="1"/>
          </p:cNvSpPr>
          <p:nvPr>
            <p:ph type="dt" sz="half" idx="10"/>
          </p:nvPr>
        </p:nvSpPr>
        <p:spPr/>
        <p:txBody>
          <a:bodyPr/>
          <a:lstStyle/>
          <a:p>
            <a:fld id="{38E8F0EA-00CA-4E47-9FAA-1CB2FB7B8808}" type="datetime5">
              <a:rPr lang="en-US" smtClean="0"/>
              <a:t>3-Feb-23</a:t>
            </a:fld>
            <a:endParaRPr lang="en-US"/>
          </a:p>
        </p:txBody>
      </p:sp>
      <p:sp>
        <p:nvSpPr>
          <p:cNvPr id="9" name="Footer Placeholder 8"/>
          <p:cNvSpPr>
            <a:spLocks noGrp="1"/>
          </p:cNvSpPr>
          <p:nvPr>
            <p:ph type="ftr" sz="quarter" idx="11"/>
          </p:nvPr>
        </p:nvSpPr>
        <p:spPr/>
        <p:txBody>
          <a:bodyPr/>
          <a:lstStyle/>
          <a:p>
            <a:r>
              <a:rPr lang="en-US" dirty="0"/>
              <a:t>Created by: Dr. Abdelkareem </a:t>
            </a:r>
            <a:r>
              <a:rPr lang="en-US" dirty="0" err="1"/>
              <a:t>Alashqar</a:t>
            </a:r>
            <a:endParaRPr lang="en-US" dirty="0"/>
          </a:p>
        </p:txBody>
      </p:sp>
      <p:sp>
        <p:nvSpPr>
          <p:cNvPr id="10" name="Slide Number Placeholder 9"/>
          <p:cNvSpPr>
            <a:spLocks noGrp="1"/>
          </p:cNvSpPr>
          <p:nvPr>
            <p:ph type="sldNum" sz="quarter" idx="12"/>
          </p:nvPr>
        </p:nvSpPr>
        <p:spPr/>
        <p:txBody>
          <a:bodyPr/>
          <a:lstStyle/>
          <a:p>
            <a:fld id="{40763A2C-7DD2-48FE-BD62-3013F0F43D36}" type="slidenum">
              <a:rPr lang="en-US" smtClean="0"/>
              <a:pPr/>
              <a:t>42</a:t>
            </a:fld>
            <a:endParaRPr lang="en-US"/>
          </a:p>
        </p:txBody>
      </p:sp>
      <p:sp>
        <p:nvSpPr>
          <p:cNvPr id="7" name="Rectangle 6"/>
          <p:cNvSpPr/>
          <p:nvPr/>
        </p:nvSpPr>
        <p:spPr>
          <a:xfrm>
            <a:off x="914400" y="2542264"/>
            <a:ext cx="6858000" cy="1200329"/>
          </a:xfrm>
          <a:prstGeom prst="rect">
            <a:avLst/>
          </a:prstGeom>
          <a:ln>
            <a:solidFill>
              <a:srgbClr val="0000FF"/>
            </a:solidFill>
          </a:ln>
        </p:spPr>
        <p:txBody>
          <a:bodyPr wrap="square">
            <a:spAutoFit/>
          </a:bodyPr>
          <a:lstStyle/>
          <a:p>
            <a:pPr marL="177800" lvl="1">
              <a:buNone/>
            </a:pPr>
            <a:r>
              <a:rPr lang="en-US" dirty="0">
                <a:solidFill>
                  <a:srgbClr val="0000FF"/>
                </a:solidFill>
                <a:latin typeface="Consolas" panose="020B0609020204030204" pitchFamily="49" charset="0"/>
              </a:rPr>
              <a:t>public interface</a:t>
            </a:r>
            <a:r>
              <a:rPr lang="en-US" dirty="0">
                <a:latin typeface="Consolas" panose="020B0609020204030204" pitchFamily="49" charset="0"/>
              </a:rPr>
              <a:t> </a:t>
            </a:r>
            <a:r>
              <a:rPr lang="en-US" dirty="0" err="1">
                <a:latin typeface="Consolas" panose="020B0609020204030204" pitchFamily="49" charset="0"/>
              </a:rPr>
              <a:t>NameOfInterface</a:t>
            </a:r>
            <a:r>
              <a:rPr lang="en-US" dirty="0">
                <a:latin typeface="Consolas" panose="020B0609020204030204" pitchFamily="49" charset="0"/>
              </a:rPr>
              <a:t> {</a:t>
            </a:r>
          </a:p>
          <a:p>
            <a:pPr marL="177800" lvl="1">
              <a:buNone/>
            </a:pPr>
            <a:r>
              <a:rPr lang="en-US" dirty="0">
                <a:solidFill>
                  <a:srgbClr val="03AD13"/>
                </a:solidFill>
                <a:latin typeface="Consolas" panose="020B0609020204030204" pitchFamily="49" charset="0"/>
              </a:rPr>
              <a:t>   // Any number of final, static fields</a:t>
            </a:r>
          </a:p>
          <a:p>
            <a:pPr marL="177800" lvl="1">
              <a:buNone/>
            </a:pPr>
            <a:r>
              <a:rPr lang="en-US" dirty="0">
                <a:solidFill>
                  <a:srgbClr val="03AD13"/>
                </a:solidFill>
                <a:latin typeface="Consolas" panose="020B0609020204030204" pitchFamily="49" charset="0"/>
              </a:rPr>
              <a:t>   // Any number of abstract method declarations</a:t>
            </a:r>
          </a:p>
          <a:p>
            <a:pPr marL="177800" lvl="1">
              <a:buNone/>
            </a:pPr>
            <a:r>
              <a:rPr lang="en-US" dirty="0">
                <a:latin typeface="Consolas" panose="020B0609020204030204" pitchFamily="49" charset="0"/>
              </a:rPr>
              <a:t>}</a:t>
            </a:r>
            <a:endParaRPr lang="ar-SA" dirty="0">
              <a:latin typeface="Consolas" panose="020B0609020204030204" pitchFamily="49" charset="0"/>
            </a:endParaRPr>
          </a:p>
        </p:txBody>
      </p:sp>
      <p:sp>
        <p:nvSpPr>
          <p:cNvPr id="11" name="Rectangle 10"/>
          <p:cNvSpPr/>
          <p:nvPr/>
        </p:nvSpPr>
        <p:spPr>
          <a:xfrm>
            <a:off x="914400" y="5988626"/>
            <a:ext cx="7010400" cy="369332"/>
          </a:xfrm>
          <a:prstGeom prst="rect">
            <a:avLst/>
          </a:prstGeom>
          <a:ln>
            <a:solidFill>
              <a:srgbClr val="0000FF"/>
            </a:solidFill>
          </a:ln>
        </p:spPr>
        <p:txBody>
          <a:bodyPr wrap="square">
            <a:spAutoFit/>
          </a:bodyPr>
          <a:lstStyle/>
          <a:p>
            <a:pPr marL="177800" lvl="1"/>
            <a:r>
              <a:rPr lang="en-US" dirty="0">
                <a:solidFill>
                  <a:srgbClr val="0000FF"/>
                </a:solidFill>
                <a:latin typeface="Consolas" panose="020B0609020204030204" pitchFamily="49" charset="0"/>
              </a:rPr>
              <a:t>public class</a:t>
            </a:r>
            <a:r>
              <a:rPr lang="en-US" dirty="0">
                <a:latin typeface="Consolas" panose="020B0609020204030204" pitchFamily="49" charset="0"/>
              </a:rPr>
              <a:t> </a:t>
            </a:r>
            <a:r>
              <a:rPr lang="en-US" dirty="0" err="1">
                <a:latin typeface="Consolas" panose="020B0609020204030204" pitchFamily="49" charset="0"/>
              </a:rPr>
              <a:t>SubClass</a:t>
            </a:r>
            <a:r>
              <a:rPr lang="en-US" dirty="0">
                <a:latin typeface="Consolas" panose="020B0609020204030204" pitchFamily="49" charset="0"/>
              </a:rPr>
              <a:t> </a:t>
            </a:r>
            <a:r>
              <a:rPr lang="en-US" dirty="0">
                <a:solidFill>
                  <a:srgbClr val="0000FF"/>
                </a:solidFill>
                <a:latin typeface="Consolas" panose="020B0609020204030204" pitchFamily="49" charset="0"/>
              </a:rPr>
              <a:t>implements</a:t>
            </a:r>
            <a:r>
              <a:rPr lang="en-US" dirty="0">
                <a:latin typeface="Consolas" panose="020B0609020204030204" pitchFamily="49" charset="0"/>
              </a:rPr>
              <a:t> </a:t>
            </a:r>
            <a:r>
              <a:rPr lang="en-US" dirty="0" err="1">
                <a:latin typeface="Consolas" panose="020B0609020204030204" pitchFamily="49" charset="0"/>
              </a:rPr>
              <a:t>InterfaceClass</a:t>
            </a:r>
            <a:r>
              <a:rPr lang="en-US" dirty="0">
                <a:latin typeface="Consolas" panose="020B0609020204030204" pitchFamily="49" charset="0"/>
              </a:rPr>
              <a:t> { ...</a:t>
            </a:r>
            <a:endParaRPr lang="ar-SA" dirty="0">
              <a:latin typeface="Consolas" panose="020B0609020204030204" pitchFamily="49" charset="0"/>
            </a:endParaRPr>
          </a:p>
        </p:txBody>
      </p:sp>
    </p:spTree>
    <p:extLst>
      <p:ext uri="{BB962C8B-B14F-4D97-AF65-F5344CB8AC3E}">
        <p14:creationId xmlns:p14="http://schemas.microsoft.com/office/powerpoint/2010/main" val="4157446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normAutofit fontScale="92500"/>
          </a:bodyPr>
          <a:lstStyle/>
          <a:p>
            <a:r>
              <a:rPr lang="en-US" altLang="en-US" dirty="0"/>
              <a:t>With exception handling a </a:t>
            </a:r>
            <a:r>
              <a:rPr lang="en-US" altLang="en-US" dirty="0">
                <a:solidFill>
                  <a:srgbClr val="C00000"/>
                </a:solidFill>
              </a:rPr>
              <a:t>program can continue executing</a:t>
            </a:r>
            <a:r>
              <a:rPr lang="en-US" altLang="en-US" dirty="0"/>
              <a:t>, rather than terminating, after dealing with a problem (</a:t>
            </a:r>
            <a:r>
              <a:rPr lang="en-US" altLang="en-US" dirty="0">
                <a:solidFill>
                  <a:srgbClr val="C00000"/>
                </a:solidFill>
              </a:rPr>
              <a:t>run-time error</a:t>
            </a:r>
            <a:r>
              <a:rPr lang="en-US" altLang="en-US" dirty="0"/>
              <a:t>).</a:t>
            </a:r>
          </a:p>
          <a:p>
            <a:r>
              <a:rPr lang="en-US" altLang="en-US" dirty="0"/>
              <a:t>Exceptions are </a:t>
            </a:r>
            <a:r>
              <a:rPr lang="en-US" altLang="en-US" dirty="0">
                <a:solidFill>
                  <a:srgbClr val="C00000"/>
                </a:solidFill>
              </a:rPr>
              <a:t>thrown</a:t>
            </a:r>
            <a:r>
              <a:rPr lang="en-US" altLang="en-US" dirty="0"/>
              <a:t> (i.e., the exception occurs) by a method detects a problem and is unable to handle it. </a:t>
            </a:r>
          </a:p>
          <a:p>
            <a:r>
              <a:rPr lang="en-US" altLang="en-US" dirty="0">
                <a:solidFill>
                  <a:srgbClr val="C00000"/>
                </a:solidFill>
              </a:rPr>
              <a:t>Stack trace</a:t>
            </a:r>
            <a:r>
              <a:rPr lang="en-US" altLang="en-US" dirty="0"/>
              <a:t>: information displayed when an exception occurs and is not handled.</a:t>
            </a:r>
          </a:p>
          <a:p>
            <a:r>
              <a:rPr lang="en-US" dirty="0"/>
              <a:t>In Java, all exceptions </a:t>
            </a:r>
            <a:r>
              <a:rPr lang="en-US" dirty="0">
                <a:solidFill>
                  <a:srgbClr val="C00000"/>
                </a:solidFill>
              </a:rPr>
              <a:t>are represented</a:t>
            </a:r>
            <a:r>
              <a:rPr lang="en-US" dirty="0"/>
              <a:t> by </a:t>
            </a:r>
            <a:r>
              <a:rPr lang="en-US" dirty="0">
                <a:solidFill>
                  <a:srgbClr val="C00000"/>
                </a:solidFill>
              </a:rPr>
              <a:t>classes</a:t>
            </a:r>
            <a:r>
              <a:rPr lang="en-US" dirty="0"/>
              <a:t>.</a:t>
            </a:r>
          </a:p>
          <a:p>
            <a:r>
              <a:rPr lang="en-US" dirty="0"/>
              <a:t>All exception classes are </a:t>
            </a:r>
            <a:r>
              <a:rPr lang="en-US" dirty="0">
                <a:solidFill>
                  <a:srgbClr val="C00000"/>
                </a:solidFill>
              </a:rPr>
              <a:t>derived from</a:t>
            </a:r>
            <a:r>
              <a:rPr lang="en-US" dirty="0"/>
              <a:t> a class called </a:t>
            </a:r>
            <a:r>
              <a:rPr lang="en-US" dirty="0" err="1">
                <a:solidFill>
                  <a:srgbClr val="0000FF"/>
                </a:solidFill>
                <a:latin typeface="Consolas" panose="020B0609020204030204" pitchFamily="49" charset="0"/>
              </a:rPr>
              <a:t>Throwable</a:t>
            </a:r>
            <a:r>
              <a:rPr lang="en-US" dirty="0"/>
              <a:t> and they constitute a hierarchy.</a:t>
            </a:r>
          </a:p>
          <a:p>
            <a:endParaRPr lang="en-US" altLang="en-US" dirty="0"/>
          </a:p>
          <a:p>
            <a:endParaRPr lang="en-US" dirty="0"/>
          </a:p>
          <a:p>
            <a:endParaRPr lang="en-US" dirty="0"/>
          </a:p>
        </p:txBody>
      </p:sp>
      <p:sp>
        <p:nvSpPr>
          <p:cNvPr id="4" name="Date Placeholder 3"/>
          <p:cNvSpPr>
            <a:spLocks noGrp="1"/>
          </p:cNvSpPr>
          <p:nvPr>
            <p:ph type="dt" sz="half" idx="10"/>
          </p:nvPr>
        </p:nvSpPr>
        <p:spPr/>
        <p:txBody>
          <a:bodyPr/>
          <a:lstStyle/>
          <a:p>
            <a:fld id="{44DAD80A-24B8-458B-96E1-DDF1534F0F8F}"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43</a:t>
            </a:fld>
            <a:endParaRPr lang="en-US"/>
          </a:p>
        </p:txBody>
      </p:sp>
    </p:spTree>
    <p:extLst>
      <p:ext uri="{BB962C8B-B14F-4D97-AF65-F5344CB8AC3E}">
        <p14:creationId xmlns:p14="http://schemas.microsoft.com/office/powerpoint/2010/main" val="130057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Exception Hierarchy</a:t>
            </a:r>
          </a:p>
        </p:txBody>
      </p:sp>
      <p:sp>
        <p:nvSpPr>
          <p:cNvPr id="4" name="Date Placeholder 3"/>
          <p:cNvSpPr>
            <a:spLocks noGrp="1"/>
          </p:cNvSpPr>
          <p:nvPr>
            <p:ph type="dt" sz="half" idx="10"/>
          </p:nvPr>
        </p:nvSpPr>
        <p:spPr/>
        <p:txBody>
          <a:bodyPr/>
          <a:lstStyle/>
          <a:p>
            <a:fld id="{D150DC4F-2117-439B-83B2-090AA04B1436}" type="datetime5">
              <a:rPr lang="en-US" smtClean="0"/>
              <a:t>3-Feb-23</a:t>
            </a:fld>
            <a:endParaRPr lang="en-US"/>
          </a:p>
        </p:txBody>
      </p:sp>
      <p:sp>
        <p:nvSpPr>
          <p:cNvPr id="6" name="Footer Placeholder 5"/>
          <p:cNvSpPr>
            <a:spLocks noGrp="1"/>
          </p:cNvSpPr>
          <p:nvPr>
            <p:ph type="ftr" sz="quarter" idx="11"/>
          </p:nvPr>
        </p:nvSpPr>
        <p:spPr/>
        <p:txBody>
          <a:bodyPr/>
          <a:lstStyle/>
          <a:p>
            <a:r>
              <a:rPr lang="en-US"/>
              <a:t>Created by: Dr. Abdelkareem Alashqar</a:t>
            </a:r>
          </a:p>
        </p:txBody>
      </p:sp>
      <p:sp>
        <p:nvSpPr>
          <p:cNvPr id="7" name="Slide Number Placeholder 6"/>
          <p:cNvSpPr>
            <a:spLocks noGrp="1"/>
          </p:cNvSpPr>
          <p:nvPr>
            <p:ph type="sldNum" sz="quarter" idx="12"/>
          </p:nvPr>
        </p:nvSpPr>
        <p:spPr/>
        <p:txBody>
          <a:bodyPr/>
          <a:lstStyle/>
          <a:p>
            <a:fld id="{40763A2C-7DD2-48FE-BD62-3013F0F43D36}" type="slidenum">
              <a:rPr lang="en-US" smtClean="0"/>
              <a:pPr/>
              <a:t>44</a:t>
            </a:fld>
            <a:endParaRPr lang="en-US"/>
          </a:p>
        </p:txBody>
      </p:sp>
      <p:pic>
        <p:nvPicPr>
          <p:cNvPr id="5" name="Picture 1" descr="jhtp_11_Exceptions_Page_18"/>
          <p:cNvPicPr>
            <a:picLocks noGrp="1" noChangeAspect="1"/>
          </p:cNvPicPr>
          <p:nvPr isPhoto="1"/>
        </p:nvPicPr>
        <p:blipFill rotWithShape="1">
          <a:blip r:embed="rId2">
            <a:extLst>
              <a:ext uri="{28A0092B-C50C-407E-A947-70E740481C1C}">
                <a14:useLocalDpi xmlns:a14="http://schemas.microsoft.com/office/drawing/2010/main" val="0"/>
              </a:ext>
            </a:extLst>
          </a:blip>
          <a:srcRect l="3913" t="6627" r="20870" b="18177"/>
          <a:stretch/>
        </p:blipFill>
        <p:spPr bwMode="auto">
          <a:xfrm>
            <a:off x="251759" y="1118148"/>
            <a:ext cx="8627781" cy="523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694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ar-SA" dirty="0"/>
              <a:t>Checked &amp; Unchecked Exceptions</a:t>
            </a:r>
            <a:endParaRPr lang="en-US" dirty="0"/>
          </a:p>
        </p:txBody>
      </p:sp>
      <p:sp>
        <p:nvSpPr>
          <p:cNvPr id="7" name="Content Placeholder 6"/>
          <p:cNvSpPr>
            <a:spLocks noGrp="1"/>
          </p:cNvSpPr>
          <p:nvPr>
            <p:ph idx="1"/>
          </p:nvPr>
        </p:nvSpPr>
        <p:spPr/>
        <p:txBody>
          <a:bodyPr/>
          <a:lstStyle/>
          <a:p>
            <a:r>
              <a:rPr lang="en-US" altLang="ar-SA" dirty="0">
                <a:solidFill>
                  <a:srgbClr val="C00000"/>
                </a:solidFill>
              </a:rPr>
              <a:t>Checked Exceptions:</a:t>
            </a:r>
          </a:p>
          <a:p>
            <a:pPr lvl="1"/>
            <a:r>
              <a:rPr lang="en-US" altLang="ar-SA" dirty="0"/>
              <a:t>Inherit from </a:t>
            </a:r>
            <a:r>
              <a:rPr lang="en-US" altLang="ar-SA" dirty="0">
                <a:solidFill>
                  <a:srgbClr val="0000FF"/>
                </a:solidFill>
                <a:latin typeface="Consolas" panose="020B0609020204030204" pitchFamily="49" charset="0"/>
              </a:rPr>
              <a:t>Exception</a:t>
            </a:r>
            <a:r>
              <a:rPr lang="en-US" altLang="ar-SA" dirty="0">
                <a:solidFill>
                  <a:srgbClr val="C00000"/>
                </a:solidFill>
              </a:rPr>
              <a:t> class</a:t>
            </a:r>
            <a:r>
              <a:rPr lang="en-US" altLang="ar-SA" dirty="0"/>
              <a:t> but not from </a:t>
            </a:r>
            <a:r>
              <a:rPr lang="en-US" altLang="ar-SA" dirty="0" err="1">
                <a:solidFill>
                  <a:srgbClr val="0000FF"/>
                </a:solidFill>
                <a:latin typeface="Consolas" panose="020B0609020204030204" pitchFamily="49" charset="0"/>
              </a:rPr>
              <a:t>RuntimeException</a:t>
            </a:r>
            <a:endParaRPr lang="en-US" altLang="ar-SA" dirty="0"/>
          </a:p>
          <a:p>
            <a:pPr lvl="1"/>
            <a:r>
              <a:rPr lang="en-US" altLang="ar-SA" dirty="0"/>
              <a:t>Compiler enforces </a:t>
            </a:r>
            <a:r>
              <a:rPr lang="en-US" altLang="ar-SA" dirty="0">
                <a:solidFill>
                  <a:srgbClr val="C00000"/>
                </a:solidFill>
              </a:rPr>
              <a:t>catch-or-declare</a:t>
            </a:r>
            <a:r>
              <a:rPr lang="en-US" altLang="ar-SA" dirty="0"/>
              <a:t> requirement</a:t>
            </a:r>
          </a:p>
          <a:p>
            <a:r>
              <a:rPr lang="en-US" altLang="ar-SA" dirty="0">
                <a:solidFill>
                  <a:srgbClr val="C00000"/>
                </a:solidFill>
              </a:rPr>
              <a:t>Unchecked Exceptions:</a:t>
            </a:r>
          </a:p>
          <a:p>
            <a:pPr lvl="1"/>
            <a:r>
              <a:rPr lang="en-US" altLang="ar-SA" dirty="0"/>
              <a:t>Inherit from class </a:t>
            </a:r>
            <a:r>
              <a:rPr lang="en-US" altLang="ar-SA" dirty="0" err="1">
                <a:solidFill>
                  <a:srgbClr val="0000FF"/>
                </a:solidFill>
                <a:latin typeface="Consolas" panose="020B0609020204030204" pitchFamily="49" charset="0"/>
              </a:rPr>
              <a:t>RuntimeException</a:t>
            </a:r>
            <a:r>
              <a:rPr lang="en-US" altLang="ar-SA" dirty="0"/>
              <a:t> or class </a:t>
            </a:r>
            <a:r>
              <a:rPr lang="en-US" altLang="ar-SA" dirty="0">
                <a:solidFill>
                  <a:srgbClr val="0000FF"/>
                </a:solidFill>
                <a:latin typeface="Consolas" panose="020B0609020204030204" pitchFamily="49" charset="0"/>
              </a:rPr>
              <a:t>Error</a:t>
            </a:r>
            <a:r>
              <a:rPr lang="en-US" altLang="ar-SA" dirty="0"/>
              <a:t>.</a:t>
            </a:r>
          </a:p>
          <a:p>
            <a:pPr lvl="1"/>
            <a:r>
              <a:rPr lang="en-US" altLang="ar-SA" dirty="0"/>
              <a:t>Compiler </a:t>
            </a:r>
            <a:r>
              <a:rPr lang="en-US" altLang="ar-SA" dirty="0">
                <a:solidFill>
                  <a:srgbClr val="C00000"/>
                </a:solidFill>
              </a:rPr>
              <a:t>does not check code</a:t>
            </a:r>
            <a:r>
              <a:rPr lang="en-US" altLang="ar-SA" dirty="0"/>
              <a:t> to see if exception caught or declared. So, the programmer will does.</a:t>
            </a:r>
          </a:p>
          <a:p>
            <a:endParaRPr lang="en-US" dirty="0"/>
          </a:p>
        </p:txBody>
      </p:sp>
      <p:sp>
        <p:nvSpPr>
          <p:cNvPr id="3" name="Date Placeholder 2"/>
          <p:cNvSpPr>
            <a:spLocks noGrp="1"/>
          </p:cNvSpPr>
          <p:nvPr>
            <p:ph type="dt" sz="half" idx="10"/>
          </p:nvPr>
        </p:nvSpPr>
        <p:spPr/>
        <p:txBody>
          <a:bodyPr/>
          <a:lstStyle/>
          <a:p>
            <a:fld id="{1C470A34-99B3-43AD-8353-DE62E3913389}" type="datetime5">
              <a:rPr lang="en-US" smtClean="0"/>
              <a:t>3-Feb-23</a:t>
            </a:fld>
            <a:endParaRPr lang="en-US"/>
          </a:p>
        </p:txBody>
      </p:sp>
      <p:sp>
        <p:nvSpPr>
          <p:cNvPr id="4" name="Footer Placeholder 3"/>
          <p:cNvSpPr>
            <a:spLocks noGrp="1"/>
          </p:cNvSpPr>
          <p:nvPr>
            <p:ph type="ftr" sz="quarter" idx="11"/>
          </p:nvPr>
        </p:nvSpPr>
        <p:spPr/>
        <p:txBody>
          <a:bodyPr/>
          <a:lstStyle/>
          <a:p>
            <a:r>
              <a:rPr lang="en-US"/>
              <a:t>Created by: Dr. Abdelkareem Alashqar</a:t>
            </a:r>
          </a:p>
        </p:txBody>
      </p:sp>
      <p:sp>
        <p:nvSpPr>
          <p:cNvPr id="5" name="Slide Number Placeholder 4"/>
          <p:cNvSpPr>
            <a:spLocks noGrp="1"/>
          </p:cNvSpPr>
          <p:nvPr>
            <p:ph type="sldNum" sz="quarter" idx="12"/>
          </p:nvPr>
        </p:nvSpPr>
        <p:spPr/>
        <p:txBody>
          <a:bodyPr/>
          <a:lstStyle/>
          <a:p>
            <a:fld id="{40763A2C-7DD2-48FE-BD62-3013F0F43D36}" type="slidenum">
              <a:rPr lang="en-US" smtClean="0"/>
              <a:pPr/>
              <a:t>45</a:t>
            </a:fld>
            <a:endParaRPr lang="en-US"/>
          </a:p>
        </p:txBody>
      </p:sp>
    </p:spTree>
    <p:extLst>
      <p:ext uri="{BB962C8B-B14F-4D97-AF65-F5344CB8AC3E}">
        <p14:creationId xmlns:p14="http://schemas.microsoft.com/office/powerpoint/2010/main" val="1786706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Block of Exception Handling</a:t>
            </a:r>
          </a:p>
        </p:txBody>
      </p:sp>
      <p:sp>
        <p:nvSpPr>
          <p:cNvPr id="3" name="Content Placeholder 2"/>
          <p:cNvSpPr>
            <a:spLocks noGrp="1"/>
          </p:cNvSpPr>
          <p:nvPr>
            <p:ph idx="1"/>
          </p:nvPr>
        </p:nvSpPr>
        <p:spPr>
          <a:xfrm>
            <a:off x="457200" y="1163622"/>
            <a:ext cx="8229600" cy="893778"/>
          </a:xfrm>
        </p:spPr>
        <p:txBody>
          <a:bodyPr>
            <a:normAutofit fontScale="92500" lnSpcReduction="20000"/>
          </a:bodyPr>
          <a:lstStyle/>
          <a:p>
            <a:r>
              <a:rPr lang="en-US" dirty="0"/>
              <a:t>At the core of exception handling are </a:t>
            </a:r>
            <a:r>
              <a:rPr lang="en-US" dirty="0">
                <a:solidFill>
                  <a:srgbClr val="0000FF"/>
                </a:solidFill>
                <a:latin typeface="Consolas" panose="020B0609020204030204" pitchFamily="49" charset="0"/>
              </a:rPr>
              <a:t>try</a:t>
            </a:r>
            <a:r>
              <a:rPr lang="en-US" dirty="0"/>
              <a:t> and </a:t>
            </a:r>
            <a:r>
              <a:rPr lang="en-US" dirty="0">
                <a:solidFill>
                  <a:srgbClr val="0000FF"/>
                </a:solidFill>
                <a:latin typeface="Consolas" panose="020B0609020204030204" pitchFamily="49" charset="0"/>
              </a:rPr>
              <a:t>catch</a:t>
            </a:r>
            <a:r>
              <a:rPr lang="en-US" dirty="0"/>
              <a:t>. </a:t>
            </a:r>
            <a:r>
              <a:rPr lang="en-US" dirty="0">
                <a:solidFill>
                  <a:srgbClr val="0000FF"/>
                </a:solidFill>
                <a:latin typeface="Consolas" panose="020B0609020204030204" pitchFamily="49" charset="0"/>
              </a:rPr>
              <a:t>finally</a:t>
            </a:r>
            <a:r>
              <a:rPr lang="en-US" dirty="0"/>
              <a:t> is optional.</a:t>
            </a:r>
          </a:p>
        </p:txBody>
      </p:sp>
      <p:sp>
        <p:nvSpPr>
          <p:cNvPr id="4" name="Date Placeholder 3"/>
          <p:cNvSpPr>
            <a:spLocks noGrp="1"/>
          </p:cNvSpPr>
          <p:nvPr>
            <p:ph type="dt" sz="half" idx="10"/>
          </p:nvPr>
        </p:nvSpPr>
        <p:spPr/>
        <p:txBody>
          <a:bodyPr/>
          <a:lstStyle/>
          <a:p>
            <a:fld id="{211F42E3-A652-4056-80B9-BF65AEBB2A86}"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46</a:t>
            </a:fld>
            <a:endParaRPr lang="en-US"/>
          </a:p>
        </p:txBody>
      </p:sp>
      <p:sp>
        <p:nvSpPr>
          <p:cNvPr id="7" name="Rectangle 6"/>
          <p:cNvSpPr/>
          <p:nvPr/>
        </p:nvSpPr>
        <p:spPr>
          <a:xfrm>
            <a:off x="1524474" y="2291938"/>
            <a:ext cx="6139069" cy="3893374"/>
          </a:xfrm>
          <a:prstGeom prst="rect">
            <a:avLst/>
          </a:prstGeom>
          <a:ln>
            <a:solidFill>
              <a:schemeClr val="tx2">
                <a:lumMod val="60000"/>
                <a:lumOff val="40000"/>
              </a:schemeClr>
            </a:solidFill>
          </a:ln>
        </p:spPr>
        <p:txBody>
          <a:bodyPr wrap="square">
            <a:spAutoFit/>
          </a:bodyPr>
          <a:lstStyle/>
          <a:p>
            <a:r>
              <a:rPr lang="en-US" sz="1900" dirty="0">
                <a:solidFill>
                  <a:srgbClr val="0000FF"/>
                </a:solidFill>
                <a:latin typeface="Consolas" panose="020B0609020204030204" pitchFamily="49" charset="0"/>
              </a:rPr>
              <a:t>try</a:t>
            </a:r>
            <a:r>
              <a:rPr lang="en-US" sz="1900" dirty="0">
                <a:latin typeface="Consolas" panose="020B0609020204030204" pitchFamily="49" charset="0"/>
              </a:rPr>
              <a:t> {</a:t>
            </a:r>
          </a:p>
          <a:p>
            <a:r>
              <a:rPr lang="en-US" sz="1900" dirty="0">
                <a:latin typeface="Consolas" panose="020B0609020204030204" pitchFamily="49" charset="0"/>
              </a:rPr>
              <a:t>      </a:t>
            </a:r>
            <a:r>
              <a:rPr lang="en-US" sz="1900" dirty="0">
                <a:solidFill>
                  <a:srgbClr val="00B050"/>
                </a:solidFill>
                <a:latin typeface="Consolas" panose="020B0609020204030204" pitchFamily="49" charset="0"/>
              </a:rPr>
              <a:t>// block of code to monitor for errors</a:t>
            </a:r>
            <a:r>
              <a:rPr lang="en-US" sz="1900" dirty="0">
                <a:latin typeface="Consolas" panose="020B0609020204030204" pitchFamily="49" charset="0"/>
              </a:rPr>
              <a:t> </a:t>
            </a:r>
          </a:p>
          <a:p>
            <a:r>
              <a:rPr lang="en-US" sz="1900" dirty="0">
                <a:latin typeface="Consolas" panose="020B0609020204030204" pitchFamily="49" charset="0"/>
              </a:rPr>
              <a:t>}</a:t>
            </a:r>
          </a:p>
          <a:p>
            <a:r>
              <a:rPr lang="en-US" sz="1900" dirty="0">
                <a:solidFill>
                  <a:srgbClr val="0000FF"/>
                </a:solidFill>
                <a:latin typeface="Consolas" panose="020B0609020204030204" pitchFamily="49" charset="0"/>
              </a:rPr>
              <a:t>catch</a:t>
            </a:r>
            <a:r>
              <a:rPr lang="en-US" sz="1900" dirty="0">
                <a:latin typeface="Consolas" panose="020B0609020204030204" pitchFamily="49" charset="0"/>
              </a:rPr>
              <a:t> (ExcepType1 </a:t>
            </a:r>
            <a:r>
              <a:rPr lang="en-US" sz="1900" dirty="0" err="1">
                <a:latin typeface="Consolas" panose="020B0609020204030204" pitchFamily="49" charset="0"/>
              </a:rPr>
              <a:t>exOb</a:t>
            </a:r>
            <a:r>
              <a:rPr lang="en-US" sz="1900" dirty="0">
                <a:latin typeface="Consolas" panose="020B0609020204030204" pitchFamily="49" charset="0"/>
              </a:rPr>
              <a:t>) { </a:t>
            </a:r>
          </a:p>
          <a:p>
            <a:r>
              <a:rPr lang="en-US" sz="1900" dirty="0">
                <a:latin typeface="Consolas" panose="020B0609020204030204" pitchFamily="49" charset="0"/>
              </a:rPr>
              <a:t>     </a:t>
            </a:r>
            <a:r>
              <a:rPr lang="en-US" sz="1900" dirty="0">
                <a:solidFill>
                  <a:srgbClr val="00B050"/>
                </a:solidFill>
                <a:latin typeface="Consolas" panose="020B0609020204030204" pitchFamily="49" charset="0"/>
              </a:rPr>
              <a:t>// handler for ExcepType1 </a:t>
            </a:r>
          </a:p>
          <a:p>
            <a:r>
              <a:rPr lang="en-US" sz="1900" dirty="0">
                <a:latin typeface="Consolas" panose="020B0609020204030204" pitchFamily="49" charset="0"/>
              </a:rPr>
              <a:t>} </a:t>
            </a:r>
          </a:p>
          <a:p>
            <a:r>
              <a:rPr lang="en-US" sz="1900" dirty="0">
                <a:solidFill>
                  <a:srgbClr val="0000FF"/>
                </a:solidFill>
                <a:latin typeface="Consolas" panose="020B0609020204030204" pitchFamily="49" charset="0"/>
              </a:rPr>
              <a:t>catch</a:t>
            </a:r>
            <a:r>
              <a:rPr lang="en-US" sz="1900" dirty="0">
                <a:latin typeface="Consolas" panose="020B0609020204030204" pitchFamily="49" charset="0"/>
              </a:rPr>
              <a:t> (ExcepType2 </a:t>
            </a:r>
            <a:r>
              <a:rPr lang="en-US" sz="1900" dirty="0" err="1">
                <a:latin typeface="Consolas" panose="020B0609020204030204" pitchFamily="49" charset="0"/>
              </a:rPr>
              <a:t>exOb</a:t>
            </a:r>
            <a:r>
              <a:rPr lang="en-US" sz="1900" dirty="0">
                <a:latin typeface="Consolas" panose="020B0609020204030204" pitchFamily="49" charset="0"/>
              </a:rPr>
              <a:t>) { </a:t>
            </a:r>
          </a:p>
          <a:p>
            <a:r>
              <a:rPr lang="en-US" sz="1900" dirty="0">
                <a:latin typeface="Consolas" panose="020B0609020204030204" pitchFamily="49" charset="0"/>
              </a:rPr>
              <a:t>     </a:t>
            </a:r>
            <a:r>
              <a:rPr lang="en-US" sz="1900" dirty="0">
                <a:solidFill>
                  <a:srgbClr val="00B050"/>
                </a:solidFill>
                <a:latin typeface="Consolas" panose="020B0609020204030204" pitchFamily="49" charset="0"/>
              </a:rPr>
              <a:t>// handler for ExcepType2 </a:t>
            </a:r>
          </a:p>
          <a:p>
            <a:r>
              <a:rPr lang="en-US" sz="1900" dirty="0">
                <a:latin typeface="Consolas" panose="020B0609020204030204" pitchFamily="49" charset="0"/>
              </a:rPr>
              <a:t>} </a:t>
            </a:r>
          </a:p>
          <a:p>
            <a:r>
              <a:rPr lang="en-US" sz="1900" dirty="0">
                <a:solidFill>
                  <a:srgbClr val="0000FF"/>
                </a:solidFill>
                <a:latin typeface="Consolas" panose="020B0609020204030204" pitchFamily="49" charset="0"/>
              </a:rPr>
              <a:t>finally</a:t>
            </a:r>
            <a:r>
              <a:rPr lang="en-US" sz="1900" dirty="0">
                <a:latin typeface="Consolas" panose="020B0609020204030204" pitchFamily="49" charset="0"/>
              </a:rPr>
              <a:t>{</a:t>
            </a:r>
          </a:p>
          <a:p>
            <a:r>
              <a:rPr lang="en-US" sz="1900" dirty="0">
                <a:latin typeface="Consolas" panose="020B0609020204030204" pitchFamily="49" charset="0"/>
              </a:rPr>
              <a:t>     </a:t>
            </a:r>
            <a:r>
              <a:rPr lang="en-US" sz="1900" dirty="0">
                <a:solidFill>
                  <a:srgbClr val="00B050"/>
                </a:solidFill>
                <a:latin typeface="Consolas" panose="020B0609020204030204" pitchFamily="49" charset="0"/>
              </a:rPr>
              <a:t>//must executed code</a:t>
            </a:r>
          </a:p>
          <a:p>
            <a:r>
              <a:rPr lang="en-US" sz="1900" dirty="0">
                <a:latin typeface="Consolas" panose="020B0609020204030204" pitchFamily="49" charset="0"/>
              </a:rPr>
              <a:t>}</a:t>
            </a:r>
          </a:p>
          <a:p>
            <a:r>
              <a:rPr lang="en-US" sz="1900" dirty="0">
                <a:latin typeface="Consolas" panose="020B0609020204030204" pitchFamily="49" charset="0"/>
              </a:rPr>
              <a:t>. . .</a:t>
            </a:r>
          </a:p>
        </p:txBody>
      </p:sp>
    </p:spTree>
    <p:extLst>
      <p:ext uri="{BB962C8B-B14F-4D97-AF65-F5344CB8AC3E}">
        <p14:creationId xmlns:p14="http://schemas.microsoft.com/office/powerpoint/2010/main" val="2798682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 &amp; throws</a:t>
            </a:r>
          </a:p>
        </p:txBody>
      </p:sp>
      <p:sp>
        <p:nvSpPr>
          <p:cNvPr id="3" name="Content Placeholder 2"/>
          <p:cNvSpPr>
            <a:spLocks noGrp="1"/>
          </p:cNvSpPr>
          <p:nvPr>
            <p:ph idx="1"/>
          </p:nvPr>
        </p:nvSpPr>
        <p:spPr>
          <a:xfrm>
            <a:off x="457200" y="1163622"/>
            <a:ext cx="8229600" cy="4170378"/>
          </a:xfrm>
        </p:spPr>
        <p:txBody>
          <a:bodyPr>
            <a:normAutofit fontScale="77500" lnSpcReduction="20000"/>
          </a:bodyPr>
          <a:lstStyle/>
          <a:p>
            <a:r>
              <a:rPr lang="en-US" dirty="0">
                <a:solidFill>
                  <a:srgbClr val="0000FF"/>
                </a:solidFill>
                <a:latin typeface="Consolas" panose="020B0609020204030204" pitchFamily="49" charset="0"/>
              </a:rPr>
              <a:t>throw</a:t>
            </a:r>
            <a:r>
              <a:rPr lang="en-US" dirty="0"/>
              <a:t> clause use to </a:t>
            </a:r>
            <a:r>
              <a:rPr lang="en-US" dirty="0">
                <a:solidFill>
                  <a:srgbClr val="0000FF"/>
                </a:solidFill>
                <a:latin typeface="Consolas" panose="020B0609020204030204" pitchFamily="49" charset="0"/>
              </a:rPr>
              <a:t>throw</a:t>
            </a:r>
            <a:r>
              <a:rPr lang="en-US" dirty="0"/>
              <a:t> exception </a:t>
            </a:r>
            <a:r>
              <a:rPr lang="en-US" dirty="0">
                <a:solidFill>
                  <a:srgbClr val="C00000"/>
                </a:solidFill>
              </a:rPr>
              <a:t>manually</a:t>
            </a:r>
            <a:r>
              <a:rPr lang="en-US" dirty="0"/>
              <a:t> when a certain error detection.</a:t>
            </a:r>
          </a:p>
          <a:p>
            <a:r>
              <a:rPr lang="en-US" dirty="0"/>
              <a:t>Example: </a:t>
            </a:r>
          </a:p>
          <a:p>
            <a:endParaRPr lang="en-US" dirty="0"/>
          </a:p>
          <a:p>
            <a:endParaRPr lang="en-US" dirty="0"/>
          </a:p>
          <a:p>
            <a:endParaRPr lang="en-US" dirty="0"/>
          </a:p>
          <a:p>
            <a:endParaRPr lang="en-US" dirty="0"/>
          </a:p>
          <a:p>
            <a:r>
              <a:rPr lang="en-US" dirty="0"/>
              <a:t>The </a:t>
            </a:r>
            <a:r>
              <a:rPr lang="en-US" dirty="0">
                <a:solidFill>
                  <a:srgbClr val="0000FF"/>
                </a:solidFill>
                <a:latin typeface="Consolas" panose="020B0609020204030204" pitchFamily="49" charset="0"/>
              </a:rPr>
              <a:t>throws</a:t>
            </a:r>
            <a:r>
              <a:rPr lang="en-US" dirty="0"/>
              <a:t> clause </a:t>
            </a:r>
            <a:r>
              <a:rPr lang="en-US" dirty="0">
                <a:solidFill>
                  <a:srgbClr val="C00000"/>
                </a:solidFill>
              </a:rPr>
              <a:t>tells</a:t>
            </a:r>
            <a:r>
              <a:rPr lang="en-US" dirty="0"/>
              <a:t> the caller of the method that it may encounter an </a:t>
            </a:r>
            <a:r>
              <a:rPr lang="en-US" dirty="0">
                <a:solidFill>
                  <a:srgbClr val="0000FF"/>
                </a:solidFill>
                <a:latin typeface="Consolas" panose="020B0609020204030204" pitchFamily="49" charset="0"/>
              </a:rPr>
              <a:t>Exception</a:t>
            </a:r>
            <a:r>
              <a:rPr lang="en-US" dirty="0"/>
              <a:t>. Then the </a:t>
            </a:r>
            <a:r>
              <a:rPr lang="en-US" dirty="0">
                <a:solidFill>
                  <a:srgbClr val="C00000"/>
                </a:solidFill>
              </a:rPr>
              <a:t>caller</a:t>
            </a:r>
            <a:r>
              <a:rPr lang="en-US" dirty="0"/>
              <a:t> needs to handle the exception, or declare that the exception may be thrown.</a:t>
            </a:r>
            <a:endParaRPr lang="ar-SA" dirty="0"/>
          </a:p>
          <a:p>
            <a:r>
              <a:rPr lang="en-US" dirty="0"/>
              <a:t>Example: </a:t>
            </a:r>
          </a:p>
        </p:txBody>
      </p:sp>
      <p:sp>
        <p:nvSpPr>
          <p:cNvPr id="4" name="Date Placeholder 3"/>
          <p:cNvSpPr>
            <a:spLocks noGrp="1"/>
          </p:cNvSpPr>
          <p:nvPr>
            <p:ph type="dt" sz="half" idx="10"/>
          </p:nvPr>
        </p:nvSpPr>
        <p:spPr/>
        <p:txBody>
          <a:bodyPr/>
          <a:lstStyle/>
          <a:p>
            <a:fld id="{24BB2B57-3049-43F4-ACB3-30F2B481A950}"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47</a:t>
            </a:fld>
            <a:endParaRPr lang="en-US"/>
          </a:p>
        </p:txBody>
      </p:sp>
      <p:sp>
        <p:nvSpPr>
          <p:cNvPr id="7" name="Rectangle 6"/>
          <p:cNvSpPr/>
          <p:nvPr/>
        </p:nvSpPr>
        <p:spPr>
          <a:xfrm>
            <a:off x="685800" y="2362200"/>
            <a:ext cx="7696200" cy="1200329"/>
          </a:xfrm>
          <a:prstGeom prst="rect">
            <a:avLst/>
          </a:prstGeom>
          <a:ln>
            <a:solidFill>
              <a:srgbClr val="0000FF"/>
            </a:solidFill>
          </a:ln>
        </p:spPr>
        <p:txBody>
          <a:bodyPr wrap="square">
            <a:spAutoFit/>
          </a:bodyPr>
          <a:lstStyle/>
          <a:p>
            <a:pPr marL="400050" lvl="1" indent="-400050">
              <a:buNone/>
            </a:pPr>
            <a:r>
              <a:rPr lang="en-US" dirty="0">
                <a:solidFill>
                  <a:srgbClr val="0000FF"/>
                </a:solidFill>
                <a:latin typeface="Consolas" panose="020B0609020204030204" pitchFamily="49" charset="0"/>
              </a:rPr>
              <a:t>if</a:t>
            </a:r>
            <a:r>
              <a:rPr lang="en-US" dirty="0">
                <a:latin typeface="Consolas" panose="020B0609020204030204" pitchFamily="49" charset="0"/>
              </a:rPr>
              <a:t> (amount &gt; balance)</a:t>
            </a:r>
            <a:endParaRPr lang="ar-SA" dirty="0">
              <a:latin typeface="Consolas" panose="020B0609020204030204" pitchFamily="49" charset="0"/>
            </a:endParaRPr>
          </a:p>
          <a:p>
            <a:pPr marL="400050" lvl="1" indent="-400050">
              <a:buNone/>
            </a:pPr>
            <a:r>
              <a:rPr lang="en-US" dirty="0">
                <a:latin typeface="Consolas" panose="020B0609020204030204" pitchFamily="49" charset="0"/>
              </a:rPr>
              <a:t>	</a:t>
            </a:r>
            <a:r>
              <a:rPr lang="en-US" dirty="0">
                <a:solidFill>
                  <a:srgbClr val="0000FF"/>
                </a:solidFill>
                <a:latin typeface="Consolas" panose="020B0609020204030204" pitchFamily="49" charset="0"/>
              </a:rPr>
              <a:t>throw</a:t>
            </a:r>
            <a:r>
              <a:rPr lang="en-US" dirty="0">
                <a:latin typeface="Consolas" panose="020B0609020204030204" pitchFamily="49" charset="0"/>
              </a:rPr>
              <a:t> </a:t>
            </a:r>
            <a:r>
              <a:rPr lang="en-US" dirty="0">
                <a:solidFill>
                  <a:srgbClr val="0000FF"/>
                </a:solidFill>
                <a:latin typeface="Consolas" panose="020B0609020204030204" pitchFamily="49" charset="0"/>
              </a:rPr>
              <a:t>new</a:t>
            </a:r>
            <a:r>
              <a:rPr lang="en-US" dirty="0">
                <a:latin typeface="Consolas" panose="020B0609020204030204" pitchFamily="49" charset="0"/>
              </a:rPr>
              <a:t> </a:t>
            </a:r>
            <a:r>
              <a:rPr lang="en-US" dirty="0" err="1">
                <a:latin typeface="Consolas" panose="020B0609020204030204" pitchFamily="49" charset="0"/>
              </a:rPr>
              <a:t>IllegalArgumentException</a:t>
            </a:r>
            <a:r>
              <a:rPr lang="en-US" dirty="0">
                <a:latin typeface="Consolas" panose="020B0609020204030204" pitchFamily="49" charset="0"/>
              </a:rPr>
              <a:t>("Amount exceeds balance");</a:t>
            </a:r>
            <a:endParaRPr lang="ar-SA" dirty="0">
              <a:latin typeface="Consolas" panose="020B0609020204030204" pitchFamily="49" charset="0"/>
            </a:endParaRPr>
          </a:p>
          <a:p>
            <a:pPr marL="400050" lvl="1" indent="-400050">
              <a:buNone/>
            </a:pPr>
            <a:r>
              <a:rPr lang="en-US" dirty="0">
                <a:latin typeface="Consolas" panose="020B0609020204030204" pitchFamily="49" charset="0"/>
              </a:rPr>
              <a:t>balance = balance - amount</a:t>
            </a:r>
            <a:endParaRPr lang="ar-SA" dirty="0">
              <a:latin typeface="Consolas" panose="020B0609020204030204" pitchFamily="49" charset="0"/>
            </a:endParaRPr>
          </a:p>
        </p:txBody>
      </p:sp>
      <p:sp>
        <p:nvSpPr>
          <p:cNvPr id="8" name="Rectangle 7"/>
          <p:cNvSpPr/>
          <p:nvPr/>
        </p:nvSpPr>
        <p:spPr>
          <a:xfrm>
            <a:off x="685800" y="5291919"/>
            <a:ext cx="7696200" cy="923330"/>
          </a:xfrm>
          <a:prstGeom prst="rect">
            <a:avLst/>
          </a:prstGeom>
          <a:ln>
            <a:solidFill>
              <a:srgbClr val="0000FF"/>
            </a:solidFill>
          </a:ln>
        </p:spPr>
        <p:txBody>
          <a:bodyPr wrap="square">
            <a:spAutoFit/>
          </a:bodyPr>
          <a:lstStyle/>
          <a:p>
            <a:pPr marL="400050" lvl="1" indent="0">
              <a:buNone/>
            </a:pPr>
            <a:r>
              <a:rPr lang="en-US" dirty="0">
                <a:solidFill>
                  <a:srgbClr val="0000FF"/>
                </a:solidFill>
                <a:latin typeface="Consolas" panose="020B0609020204030204" pitchFamily="49" charset="0"/>
              </a:rPr>
              <a:t>public</a:t>
            </a:r>
            <a:r>
              <a:rPr lang="en-US" dirty="0">
                <a:latin typeface="Consolas" panose="020B0609020204030204" pitchFamily="49" charset="0"/>
              </a:rPr>
              <a:t> static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divid</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x, </a:t>
            </a:r>
            <a:r>
              <a:rPr lang="en-US" dirty="0" err="1">
                <a:latin typeface="Consolas" panose="020B0609020204030204" pitchFamily="49" charset="0"/>
              </a:rPr>
              <a:t>int</a:t>
            </a:r>
            <a:r>
              <a:rPr lang="en-US" dirty="0">
                <a:latin typeface="Consolas" panose="020B0609020204030204" pitchFamily="49" charset="0"/>
              </a:rPr>
              <a:t> y) </a:t>
            </a:r>
            <a:r>
              <a:rPr lang="en-US" dirty="0">
                <a:solidFill>
                  <a:srgbClr val="0000FF"/>
                </a:solidFill>
                <a:latin typeface="Consolas" panose="020B0609020204030204" pitchFamily="49" charset="0"/>
              </a:rPr>
              <a:t>throws</a:t>
            </a:r>
            <a:r>
              <a:rPr lang="en-US" dirty="0">
                <a:latin typeface="Consolas" panose="020B0609020204030204" pitchFamily="49" charset="0"/>
              </a:rPr>
              <a:t> Exception{</a:t>
            </a:r>
          </a:p>
          <a:p>
            <a:pPr marL="400050" lvl="1" indent="0">
              <a:buNone/>
            </a:pPr>
            <a:r>
              <a:rPr lang="en-US" dirty="0">
                <a:latin typeface="Consolas" panose="020B0609020204030204" pitchFamily="49" charset="0"/>
              </a:rPr>
              <a:t>	return  x / y;</a:t>
            </a:r>
          </a:p>
          <a:p>
            <a:pPr marL="400050" lvl="1" indent="0">
              <a:buNone/>
            </a:pPr>
            <a:r>
              <a:rPr lang="en-US" dirty="0">
                <a:latin typeface="Consolas" panose="020B0609020204030204" pitchFamily="49" charset="0"/>
              </a:rPr>
              <a:t>}</a:t>
            </a:r>
            <a:endParaRPr lang="en-US" dirty="0"/>
          </a:p>
        </p:txBody>
      </p:sp>
    </p:spTree>
    <p:extLst>
      <p:ext uri="{BB962C8B-B14F-4D97-AF65-F5344CB8AC3E}">
        <p14:creationId xmlns:p14="http://schemas.microsoft.com/office/powerpoint/2010/main" val="1788433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a:t>
            </a:r>
          </a:p>
        </p:txBody>
      </p:sp>
      <p:sp>
        <p:nvSpPr>
          <p:cNvPr id="13315" name="Text Placeholder 2"/>
          <p:cNvSpPr>
            <a:spLocks noGrp="1"/>
          </p:cNvSpPr>
          <p:nvPr>
            <p:ph type="body" idx="1"/>
          </p:nvPr>
        </p:nvSpPr>
        <p:spPr/>
        <p:txBody>
          <a:bodyPr>
            <a:normAutofit fontScale="92500" lnSpcReduction="10000"/>
          </a:bodyPr>
          <a:lstStyle/>
          <a:p>
            <a:r>
              <a:rPr lang="en-US" altLang="en-US" dirty="0"/>
              <a:t>Data stored in </a:t>
            </a:r>
            <a:r>
              <a:rPr lang="en-US" altLang="en-US" dirty="0">
                <a:solidFill>
                  <a:srgbClr val="C00000"/>
                </a:solidFill>
              </a:rPr>
              <a:t>variables</a:t>
            </a:r>
            <a:r>
              <a:rPr lang="en-US" altLang="en-US" dirty="0"/>
              <a:t> and arrays is </a:t>
            </a:r>
            <a:r>
              <a:rPr lang="en-US" altLang="en-US" dirty="0">
                <a:solidFill>
                  <a:srgbClr val="C00000"/>
                </a:solidFill>
              </a:rPr>
              <a:t>temporary</a:t>
            </a:r>
          </a:p>
          <a:p>
            <a:pPr lvl="1"/>
            <a:r>
              <a:rPr lang="en-US" altLang="en-US" dirty="0"/>
              <a:t>It’s lost when a local variable goes out of scope or when the program terminates.</a:t>
            </a:r>
          </a:p>
          <a:p>
            <a:r>
              <a:rPr lang="en-US" altLang="en-US" dirty="0"/>
              <a:t>For </a:t>
            </a:r>
            <a:r>
              <a:rPr lang="en-US" altLang="en-US"/>
              <a:t>long-term retention of </a:t>
            </a:r>
            <a:r>
              <a:rPr lang="en-US" altLang="en-US" dirty="0"/>
              <a:t>data, computers use </a:t>
            </a:r>
            <a:r>
              <a:rPr lang="en-US" altLang="en-US" dirty="0">
                <a:solidFill>
                  <a:srgbClr val="C00000"/>
                </a:solidFill>
              </a:rPr>
              <a:t>files</a:t>
            </a:r>
            <a:r>
              <a:rPr lang="en-US" altLang="en-US" dirty="0"/>
              <a:t>. </a:t>
            </a:r>
          </a:p>
          <a:p>
            <a:r>
              <a:rPr lang="en-US" altLang="en-US" dirty="0"/>
              <a:t>Computers store files on </a:t>
            </a:r>
            <a:r>
              <a:rPr lang="en-US" altLang="en-US" dirty="0">
                <a:solidFill>
                  <a:srgbClr val="C00000"/>
                </a:solidFill>
              </a:rPr>
              <a:t>secondary storage devices</a:t>
            </a:r>
            <a:r>
              <a:rPr lang="en-US" altLang="en-US" dirty="0"/>
              <a:t> </a:t>
            </a:r>
          </a:p>
          <a:p>
            <a:pPr lvl="1"/>
            <a:r>
              <a:rPr lang="en-US" altLang="en-US" dirty="0"/>
              <a:t>hard disks, flash drives, DVDs and more. </a:t>
            </a:r>
          </a:p>
          <a:p>
            <a:r>
              <a:rPr lang="en-US" altLang="en-US" dirty="0"/>
              <a:t>Data maintained in files is </a:t>
            </a:r>
            <a:r>
              <a:rPr lang="en-US" altLang="en-US" dirty="0">
                <a:solidFill>
                  <a:srgbClr val="C00000"/>
                </a:solidFill>
              </a:rPr>
              <a:t>persistent data</a:t>
            </a:r>
            <a:r>
              <a:rPr lang="en-US" altLang="en-US" dirty="0"/>
              <a:t> because it exists beyond the duration of program execution. </a:t>
            </a:r>
          </a:p>
          <a:p>
            <a:r>
              <a:rPr lang="en-US" altLang="en-US" dirty="0"/>
              <a:t>Text/Binary file:</a:t>
            </a:r>
          </a:p>
          <a:p>
            <a:pPr lvl="1"/>
            <a:r>
              <a:rPr lang="en-US" altLang="en-US" dirty="0"/>
              <a:t>Text: Designed to be read by human.</a:t>
            </a:r>
          </a:p>
          <a:p>
            <a:pPr lvl="1"/>
            <a:r>
              <a:rPr lang="en-US" altLang="en-US" dirty="0"/>
              <a:t>Binary: Designed to be read by computer (more efficient).</a:t>
            </a:r>
          </a:p>
          <a:p>
            <a:endParaRPr lang="en-US" altLang="en-US" dirty="0"/>
          </a:p>
        </p:txBody>
      </p:sp>
      <p:sp>
        <p:nvSpPr>
          <p:cNvPr id="7" name="Date Placeholder 6"/>
          <p:cNvSpPr>
            <a:spLocks noGrp="1"/>
          </p:cNvSpPr>
          <p:nvPr>
            <p:ph type="dt" sz="half" idx="10"/>
          </p:nvPr>
        </p:nvSpPr>
        <p:spPr/>
        <p:txBody>
          <a:bodyPr/>
          <a:lstStyle/>
          <a:p>
            <a:pPr>
              <a:defRPr/>
            </a:pPr>
            <a:fld id="{501A5184-0A46-4714-A5BC-09A5B6BB915E}" type="datetime5">
              <a:rPr lang="en-US" smtClean="0"/>
              <a:t>3-Feb-23</a:t>
            </a:fld>
            <a:endParaRPr lang="en-US"/>
          </a:p>
        </p:txBody>
      </p:sp>
      <p:sp>
        <p:nvSpPr>
          <p:cNvPr id="8" name="Footer Placeholder 7"/>
          <p:cNvSpPr>
            <a:spLocks noGrp="1"/>
          </p:cNvSpPr>
          <p:nvPr>
            <p:ph type="ftr" sz="quarter" idx="11"/>
          </p:nvPr>
        </p:nvSpPr>
        <p:spPr/>
        <p:txBody>
          <a:bodyPr/>
          <a:lstStyle/>
          <a:p>
            <a:pPr>
              <a:defRPr/>
            </a:pPr>
            <a:r>
              <a:rPr lang="en-US"/>
              <a:t>Created by: Dr. Abdelkareem Alashqar</a:t>
            </a:r>
          </a:p>
        </p:txBody>
      </p:sp>
      <p:sp>
        <p:nvSpPr>
          <p:cNvPr id="9" name="Slide Number Placeholder 8"/>
          <p:cNvSpPr>
            <a:spLocks noGrp="1"/>
          </p:cNvSpPr>
          <p:nvPr>
            <p:ph type="sldNum" sz="quarter" idx="12"/>
          </p:nvPr>
        </p:nvSpPr>
        <p:spPr/>
        <p:txBody>
          <a:bodyPr/>
          <a:lstStyle/>
          <a:p>
            <a:fld id="{483CA1BC-D84C-4F2F-8D89-21484C4DD4F4}" type="slidenum">
              <a:rPr lang="en-US" altLang="en-US" smtClean="0"/>
              <a:pPr/>
              <a:t>48</a:t>
            </a:fld>
            <a:endParaRPr lang="en-US" altLang="en-US"/>
          </a:p>
        </p:txBody>
      </p:sp>
    </p:spTree>
    <p:extLst>
      <p:ext uri="{BB962C8B-B14F-4D97-AF65-F5344CB8AC3E}">
        <p14:creationId xmlns:p14="http://schemas.microsoft.com/office/powerpoint/2010/main" val="2885404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3CF7-F82C-4529-AD73-225CE41E1634}"/>
              </a:ext>
            </a:extLst>
          </p:cNvPr>
          <p:cNvSpPr>
            <a:spLocks noGrp="1"/>
          </p:cNvSpPr>
          <p:nvPr>
            <p:ph type="title"/>
          </p:nvPr>
        </p:nvSpPr>
        <p:spPr/>
        <p:txBody>
          <a:bodyPr/>
          <a:lstStyle/>
          <a:p>
            <a:r>
              <a:rPr lang="en-US" dirty="0"/>
              <a:t>Text File Processing</a:t>
            </a:r>
            <a:endParaRPr lang="LID4096" dirty="0"/>
          </a:p>
        </p:txBody>
      </p:sp>
      <p:sp>
        <p:nvSpPr>
          <p:cNvPr id="3" name="Text Placeholder 2">
            <a:extLst>
              <a:ext uri="{FF2B5EF4-FFF2-40B4-BE49-F238E27FC236}">
                <a16:creationId xmlns:a16="http://schemas.microsoft.com/office/drawing/2014/main" id="{6FE203F4-1BF6-4D27-BD02-B8D78D56E4EE}"/>
              </a:ext>
            </a:extLst>
          </p:cNvPr>
          <p:cNvSpPr>
            <a:spLocks noGrp="1"/>
          </p:cNvSpPr>
          <p:nvPr>
            <p:ph type="body" idx="1"/>
          </p:nvPr>
        </p:nvSpPr>
        <p:spPr/>
        <p:txBody>
          <a:bodyPr/>
          <a:lstStyle/>
          <a:p>
            <a:r>
              <a:rPr lang="en-US" dirty="0"/>
              <a:t>Write/read to/from text file</a:t>
            </a:r>
          </a:p>
        </p:txBody>
      </p:sp>
      <p:sp>
        <p:nvSpPr>
          <p:cNvPr id="4" name="Date Placeholder 3">
            <a:extLst>
              <a:ext uri="{FF2B5EF4-FFF2-40B4-BE49-F238E27FC236}">
                <a16:creationId xmlns:a16="http://schemas.microsoft.com/office/drawing/2014/main" id="{C68CD796-7260-46FE-BE00-CB8D4E13AFC6}"/>
              </a:ext>
            </a:extLst>
          </p:cNvPr>
          <p:cNvSpPr>
            <a:spLocks noGrp="1"/>
          </p:cNvSpPr>
          <p:nvPr>
            <p:ph type="dt" sz="half" idx="10"/>
          </p:nvPr>
        </p:nvSpPr>
        <p:spPr/>
        <p:txBody>
          <a:bodyPr/>
          <a:lstStyle/>
          <a:p>
            <a:fld id="{C6777707-6915-423C-9B41-194A2C8D6AE6}" type="datetime5">
              <a:rPr lang="en-US" smtClean="0"/>
              <a:t>3-Feb-23</a:t>
            </a:fld>
            <a:endParaRPr lang="en-US"/>
          </a:p>
        </p:txBody>
      </p:sp>
      <p:sp>
        <p:nvSpPr>
          <p:cNvPr id="5" name="Footer Placeholder 4">
            <a:extLst>
              <a:ext uri="{FF2B5EF4-FFF2-40B4-BE49-F238E27FC236}">
                <a16:creationId xmlns:a16="http://schemas.microsoft.com/office/drawing/2014/main" id="{787F3257-6155-4100-B415-A5E55F16A936}"/>
              </a:ext>
            </a:extLst>
          </p:cNvPr>
          <p:cNvSpPr>
            <a:spLocks noGrp="1"/>
          </p:cNvSpPr>
          <p:nvPr>
            <p:ph type="ftr" sz="quarter" idx="11"/>
          </p:nvPr>
        </p:nvSpPr>
        <p:spPr/>
        <p:txBody>
          <a:bodyPr/>
          <a:lstStyle/>
          <a:p>
            <a:r>
              <a:rPr lang="en-US"/>
              <a:t>Created by: Dr. Abdelkareem Alashqar</a:t>
            </a:r>
          </a:p>
        </p:txBody>
      </p:sp>
      <p:sp>
        <p:nvSpPr>
          <p:cNvPr id="6" name="Slide Number Placeholder 5">
            <a:extLst>
              <a:ext uri="{FF2B5EF4-FFF2-40B4-BE49-F238E27FC236}">
                <a16:creationId xmlns:a16="http://schemas.microsoft.com/office/drawing/2014/main" id="{5899418A-C7E8-4FE5-BAFA-5AB5CA809B5A}"/>
              </a:ext>
            </a:extLst>
          </p:cNvPr>
          <p:cNvSpPr>
            <a:spLocks noGrp="1"/>
          </p:cNvSpPr>
          <p:nvPr>
            <p:ph type="sldNum" sz="quarter" idx="12"/>
          </p:nvPr>
        </p:nvSpPr>
        <p:spPr/>
        <p:txBody>
          <a:bodyPr/>
          <a:lstStyle/>
          <a:p>
            <a:fld id="{483CA1BC-D84C-4F2F-8D89-21484C4DD4F4}" type="slidenum">
              <a:rPr lang="en-US" altLang="en-US" smtClean="0"/>
              <a:pPr/>
              <a:t>49</a:t>
            </a:fld>
            <a:endParaRPr lang="en-US" altLang="en-US"/>
          </a:p>
        </p:txBody>
      </p:sp>
      <p:sp>
        <p:nvSpPr>
          <p:cNvPr id="7" name="Rectangle 6">
            <a:extLst>
              <a:ext uri="{FF2B5EF4-FFF2-40B4-BE49-F238E27FC236}">
                <a16:creationId xmlns:a16="http://schemas.microsoft.com/office/drawing/2014/main" id="{0BBFD813-9845-47FB-8F35-D82226713BC0}"/>
              </a:ext>
            </a:extLst>
          </p:cNvPr>
          <p:cNvSpPr/>
          <p:nvPr/>
        </p:nvSpPr>
        <p:spPr>
          <a:xfrm>
            <a:off x="459475" y="2057400"/>
            <a:ext cx="8305799" cy="37338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FF"/>
                </a:solidFill>
                <a:latin typeface="Consolas" panose="020B0609020204030204" pitchFamily="49" charset="0"/>
              </a:rPr>
              <a:t>public</a:t>
            </a:r>
            <a:r>
              <a:rPr lang="en-US" dirty="0">
                <a:solidFill>
                  <a:schemeClr val="tx1"/>
                </a:solidFill>
                <a:latin typeface="Consolas" panose="020B0609020204030204" pitchFamily="49" charset="0"/>
              </a:rPr>
              <a:t> class </a:t>
            </a:r>
            <a:r>
              <a:rPr lang="en-US" dirty="0" err="1">
                <a:solidFill>
                  <a:schemeClr val="tx1"/>
                </a:solidFill>
                <a:latin typeface="Consolas" panose="020B0609020204030204" pitchFamily="49" charset="0"/>
              </a:rPr>
              <a:t>TestDataText</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public static void main(String[] </a:t>
            </a:r>
            <a:r>
              <a:rPr lang="en-US" dirty="0" err="1">
                <a:solidFill>
                  <a:schemeClr val="tx1"/>
                </a:solidFill>
                <a:latin typeface="Consolas" panose="020B0609020204030204" pitchFamily="49" charset="0"/>
              </a:rPr>
              <a:t>args</a:t>
            </a:r>
            <a:r>
              <a:rPr lang="en-US" dirty="0">
                <a:solidFill>
                  <a:schemeClr val="tx1"/>
                </a:solidFill>
                <a:latin typeface="Consolas" panose="020B0609020204030204" pitchFamily="49" charset="0"/>
              </a:rPr>
              <a:t>) throws  </a:t>
            </a:r>
            <a:r>
              <a:rPr lang="en-US" dirty="0" err="1">
                <a:solidFill>
                  <a:schemeClr val="tx1"/>
                </a:solidFill>
                <a:latin typeface="Consolas" panose="020B0609020204030204" pitchFamily="49" charset="0"/>
              </a:rPr>
              <a:t>IOException</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File</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file</a:t>
            </a:r>
            <a:r>
              <a:rPr lang="en-US" dirty="0">
                <a:solidFill>
                  <a:schemeClr val="tx1"/>
                </a:solidFill>
                <a:latin typeface="Consolas" panose="020B0609020204030204" pitchFamily="49" charset="0"/>
              </a:rPr>
              <a:t> =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File("data.txt");</a:t>
            </a:r>
          </a:p>
          <a:p>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PrintWriter</a:t>
            </a:r>
            <a:r>
              <a:rPr lang="en-US" dirty="0">
                <a:solidFill>
                  <a:schemeClr val="tx1"/>
                </a:solidFill>
                <a:latin typeface="Consolas" panose="020B0609020204030204" pitchFamily="49" charset="0"/>
              </a:rPr>
              <a:t> output =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PrintWriter</a:t>
            </a:r>
            <a:r>
              <a:rPr lang="en-US" dirty="0">
                <a:solidFill>
                  <a:schemeClr val="tx1"/>
                </a:solidFill>
                <a:latin typeface="Consolas" panose="020B0609020204030204" pitchFamily="49" charset="0"/>
              </a:rPr>
              <a:t>(file);</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output.print</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Ahamd</a:t>
            </a:r>
            <a:r>
              <a:rPr lang="en-US" dirty="0">
                <a:solidFill>
                  <a:schemeClr val="tx1"/>
                </a:solidFill>
                <a:latin typeface="Consolas" panose="020B0609020204030204" pitchFamily="49" charset="0"/>
              </a:rPr>
              <a:t> CS 87.3");</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output.close</a:t>
            </a:r>
            <a:r>
              <a:rPr lang="en-US" dirty="0">
                <a:solidFill>
                  <a:schemeClr val="tx1"/>
                </a:solidFill>
                <a:latin typeface="Consolas" panose="020B0609020204030204" pitchFamily="49" charset="0"/>
              </a:rPr>
              <a:t>();</a:t>
            </a:r>
          </a:p>
          <a:p>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Scanner</a:t>
            </a:r>
            <a:r>
              <a:rPr lang="en-US" dirty="0">
                <a:solidFill>
                  <a:schemeClr val="tx1"/>
                </a:solidFill>
                <a:latin typeface="Consolas" panose="020B0609020204030204" pitchFamily="49" charset="0"/>
              </a:rPr>
              <a:t> input =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Scanner</a:t>
            </a:r>
            <a:r>
              <a:rPr lang="en-US" dirty="0">
                <a:solidFill>
                  <a:schemeClr val="tx1"/>
                </a:solidFill>
                <a:latin typeface="Consolas" panose="020B0609020204030204" pitchFamily="49" charset="0"/>
              </a:rPr>
              <a:t>(file);</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while</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input.hasNext</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System.out.println</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input.nextLine</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input.close</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a:t>
            </a:r>
            <a:endParaRPr lang="LID4096"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98587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8CFB35F-BB1A-4EDE-9921-F1FF023695FD}"/>
              </a:ext>
            </a:extLst>
          </p:cNvPr>
          <p:cNvSpPr>
            <a:spLocks noGrp="1" noChangeArrowheads="1"/>
          </p:cNvSpPr>
          <p:nvPr>
            <p:ph type="title"/>
          </p:nvPr>
        </p:nvSpPr>
        <p:spPr/>
        <p:txBody>
          <a:bodyPr/>
          <a:lstStyle/>
          <a:p>
            <a:r>
              <a:rPr lang="en-US" altLang="ar-SA" dirty="0"/>
              <a:t>Java Libraries (API’s)</a:t>
            </a:r>
          </a:p>
        </p:txBody>
      </p:sp>
      <p:sp>
        <p:nvSpPr>
          <p:cNvPr id="22531" name="Rectangle 3">
            <a:extLst>
              <a:ext uri="{FF2B5EF4-FFF2-40B4-BE49-F238E27FC236}">
                <a16:creationId xmlns:a16="http://schemas.microsoft.com/office/drawing/2014/main" id="{972DA302-1870-4CE8-944D-3567FA67364E}"/>
              </a:ext>
            </a:extLst>
          </p:cNvPr>
          <p:cNvSpPr>
            <a:spLocks noGrp="1" noChangeArrowheads="1"/>
          </p:cNvSpPr>
          <p:nvPr>
            <p:ph type="body" idx="1"/>
          </p:nvPr>
        </p:nvSpPr>
        <p:spPr/>
        <p:txBody>
          <a:bodyPr>
            <a:normAutofit fontScale="70000" lnSpcReduction="20000"/>
          </a:bodyPr>
          <a:lstStyle/>
          <a:p>
            <a:r>
              <a:rPr lang="en-US" altLang="ar-SA" dirty="0"/>
              <a:t>The usefulness of Java is greatly enhanced by the large range of platform independent libraries available, here some popular standard libraries:</a:t>
            </a:r>
          </a:p>
          <a:p>
            <a:pPr lvl="1"/>
            <a:r>
              <a:rPr lang="en-US" altLang="ar-SA" dirty="0">
                <a:solidFill>
                  <a:srgbClr val="C00000"/>
                </a:solidFill>
              </a:rPr>
              <a:t>JavaFX</a:t>
            </a:r>
            <a:r>
              <a:rPr lang="en-US" altLang="ar-SA" dirty="0"/>
              <a:t> - </a:t>
            </a:r>
            <a:r>
              <a:rPr lang="en-US" dirty="0"/>
              <a:t>The latest GUI environment that Java uses, its predecessors are AWT and Swing.</a:t>
            </a:r>
            <a:endParaRPr lang="en-US" altLang="ar-SA" dirty="0"/>
          </a:p>
          <a:p>
            <a:pPr lvl="1"/>
            <a:r>
              <a:rPr lang="en-US" altLang="ar-SA" dirty="0">
                <a:solidFill>
                  <a:srgbClr val="C00000"/>
                </a:solidFill>
              </a:rPr>
              <a:t>2D</a:t>
            </a:r>
            <a:r>
              <a:rPr lang="en-US" altLang="ar-SA" dirty="0"/>
              <a:t> - Transformations, stroked fonts, pattern fill, textures etc.</a:t>
            </a:r>
          </a:p>
          <a:p>
            <a:pPr lvl="1"/>
            <a:r>
              <a:rPr lang="en-US" altLang="ar-SA" dirty="0">
                <a:solidFill>
                  <a:srgbClr val="C00000"/>
                </a:solidFill>
              </a:rPr>
              <a:t>BEANS</a:t>
            </a:r>
            <a:r>
              <a:rPr lang="en-US" altLang="ar-SA" dirty="0"/>
              <a:t> - Java based components, plug commercial components into your applications.</a:t>
            </a:r>
          </a:p>
          <a:p>
            <a:pPr lvl="1"/>
            <a:r>
              <a:rPr lang="en-US" altLang="ar-SA" dirty="0">
                <a:solidFill>
                  <a:srgbClr val="C00000"/>
                </a:solidFill>
              </a:rPr>
              <a:t>NIO</a:t>
            </a:r>
            <a:r>
              <a:rPr lang="en-US" altLang="ar-SA" dirty="0"/>
              <a:t> - </a:t>
            </a:r>
            <a:r>
              <a:rPr lang="en-US" dirty="0"/>
              <a:t>Defines buffers, which are containers for data.</a:t>
            </a:r>
            <a:endParaRPr lang="en-US" altLang="ar-SA" dirty="0"/>
          </a:p>
          <a:p>
            <a:pPr lvl="1"/>
            <a:r>
              <a:rPr lang="en-US" altLang="ar-SA" dirty="0">
                <a:solidFill>
                  <a:srgbClr val="C00000"/>
                </a:solidFill>
              </a:rPr>
              <a:t>JDBC</a:t>
            </a:r>
            <a:r>
              <a:rPr lang="en-US" altLang="ar-SA" dirty="0"/>
              <a:t> - Standard Interface between Java and SQL databases</a:t>
            </a:r>
          </a:p>
          <a:p>
            <a:pPr lvl="1"/>
            <a:r>
              <a:rPr lang="en-US" altLang="ar-SA" dirty="0">
                <a:solidFill>
                  <a:srgbClr val="C00000"/>
                </a:solidFill>
              </a:rPr>
              <a:t>SQL</a:t>
            </a:r>
            <a:r>
              <a:rPr lang="en-US" altLang="ar-SA" dirty="0"/>
              <a:t> - Accessing and processing data stored in a data source (usually a relational database).</a:t>
            </a:r>
          </a:p>
          <a:p>
            <a:pPr lvl="1"/>
            <a:r>
              <a:rPr lang="en-US" altLang="ar-SA" dirty="0">
                <a:solidFill>
                  <a:srgbClr val="C00000"/>
                </a:solidFill>
              </a:rPr>
              <a:t>SECURITY</a:t>
            </a:r>
            <a:r>
              <a:rPr lang="en-US" altLang="ar-SA" dirty="0"/>
              <a:t> - </a:t>
            </a:r>
            <a:r>
              <a:rPr lang="en-US" dirty="0"/>
              <a:t>Authentication and authorization, p</a:t>
            </a:r>
            <a:r>
              <a:rPr lang="en-US" altLang="ar-SA" dirty="0"/>
              <a:t>arsing and managing certificates, generating RSA keys etc.</a:t>
            </a:r>
          </a:p>
          <a:p>
            <a:pPr lvl="1"/>
            <a:r>
              <a:rPr lang="en-US" altLang="ar-SA" dirty="0">
                <a:solidFill>
                  <a:srgbClr val="C00000"/>
                </a:solidFill>
              </a:rPr>
              <a:t>RMI </a:t>
            </a:r>
            <a:r>
              <a:rPr lang="en-US" altLang="ar-SA" dirty="0"/>
              <a:t>- Remote method invocations between distributed Java applications, and between Java and other languages</a:t>
            </a:r>
          </a:p>
          <a:p>
            <a:pPr lvl="1"/>
            <a:r>
              <a:rPr lang="en-US" altLang="ar-SA" dirty="0">
                <a:solidFill>
                  <a:srgbClr val="C00000"/>
                </a:solidFill>
              </a:rPr>
              <a:t>Media</a:t>
            </a:r>
            <a:r>
              <a:rPr lang="en-US" altLang="ar-SA" dirty="0"/>
              <a:t> (audio, video etc.), Share (e.g. whiteboards), Animation, Telephony, 3D (developed by SUN and SGI), cryptography, server.</a:t>
            </a:r>
          </a:p>
        </p:txBody>
      </p:sp>
      <p:sp>
        <p:nvSpPr>
          <p:cNvPr id="4" name="Date Placeholder 3"/>
          <p:cNvSpPr>
            <a:spLocks noGrp="1"/>
          </p:cNvSpPr>
          <p:nvPr>
            <p:ph type="dt" sz="half" idx="10"/>
          </p:nvPr>
        </p:nvSpPr>
        <p:spPr/>
        <p:txBody>
          <a:bodyPr/>
          <a:lstStyle/>
          <a:p>
            <a:fld id="{FE81E633-C82F-43AA-9931-C5F790EC02BA}"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5</a:t>
            </a:fld>
            <a:endParaRPr lang="en-US"/>
          </a:p>
        </p:txBody>
      </p:sp>
    </p:spTree>
    <p:extLst>
      <p:ext uri="{BB962C8B-B14F-4D97-AF65-F5344CB8AC3E}">
        <p14:creationId xmlns:p14="http://schemas.microsoft.com/office/powerpoint/2010/main" val="3394802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altLang="en-US"/>
              <a:t>Binary I/O Classes</a:t>
            </a:r>
          </a:p>
        </p:txBody>
      </p:sp>
      <p:sp>
        <p:nvSpPr>
          <p:cNvPr id="19460" name="Rectangle 15"/>
          <p:cNvSpPr>
            <a:spLocks noChangeArrowheads="1"/>
          </p:cNvSpPr>
          <p:nvPr/>
        </p:nvSpPr>
        <p:spPr bwMode="auto">
          <a:xfrm>
            <a:off x="1543050" y="1455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9461" name="Rectangle 17"/>
          <p:cNvSpPr>
            <a:spLocks noChangeArrowheads="1"/>
          </p:cNvSpPr>
          <p:nvPr/>
        </p:nvSpPr>
        <p:spPr bwMode="auto">
          <a:xfrm>
            <a:off x="2257425" y="2543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1946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787127"/>
            <a:ext cx="836295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 name="Date Placeholder 3">
            <a:extLst>
              <a:ext uri="{FF2B5EF4-FFF2-40B4-BE49-F238E27FC236}">
                <a16:creationId xmlns:a16="http://schemas.microsoft.com/office/drawing/2014/main" id="{D228834F-D827-4D2F-AC27-6A051E81CE70}"/>
              </a:ext>
            </a:extLst>
          </p:cNvPr>
          <p:cNvSpPr>
            <a:spLocks noGrp="1"/>
          </p:cNvSpPr>
          <p:nvPr>
            <p:ph type="dt" sz="half" idx="10"/>
          </p:nvPr>
        </p:nvSpPr>
        <p:spPr/>
        <p:txBody>
          <a:bodyPr/>
          <a:lstStyle/>
          <a:p>
            <a:fld id="{8F4D8AEE-50C7-414E-9F6C-2F9732163B5A}" type="datetime5">
              <a:rPr lang="en-US" smtClean="0"/>
              <a:t>3-Feb-23</a:t>
            </a:fld>
            <a:endParaRPr lang="en-US"/>
          </a:p>
        </p:txBody>
      </p:sp>
      <p:sp>
        <p:nvSpPr>
          <p:cNvPr id="6" name="Footer Placeholder 5">
            <a:extLst>
              <a:ext uri="{FF2B5EF4-FFF2-40B4-BE49-F238E27FC236}">
                <a16:creationId xmlns:a16="http://schemas.microsoft.com/office/drawing/2014/main" id="{B0E98FA0-75EE-4EDD-94A4-9054DB2AF63D}"/>
              </a:ext>
            </a:extLst>
          </p:cNvPr>
          <p:cNvSpPr>
            <a:spLocks noGrp="1"/>
          </p:cNvSpPr>
          <p:nvPr>
            <p:ph type="ftr" sz="quarter" idx="11"/>
          </p:nvPr>
        </p:nvSpPr>
        <p:spPr/>
        <p:txBody>
          <a:bodyPr/>
          <a:lstStyle/>
          <a:p>
            <a:r>
              <a:rPr lang="en-US"/>
              <a:t>Created by: Dr. Abdelkareem Alashqar</a:t>
            </a:r>
          </a:p>
        </p:txBody>
      </p:sp>
      <p:sp>
        <p:nvSpPr>
          <p:cNvPr id="7" name="Slide Number Placeholder 6">
            <a:extLst>
              <a:ext uri="{FF2B5EF4-FFF2-40B4-BE49-F238E27FC236}">
                <a16:creationId xmlns:a16="http://schemas.microsoft.com/office/drawing/2014/main" id="{A5329518-B1C1-4BB3-9482-1342A4E9C85B}"/>
              </a:ext>
            </a:extLst>
          </p:cNvPr>
          <p:cNvSpPr>
            <a:spLocks noGrp="1"/>
          </p:cNvSpPr>
          <p:nvPr>
            <p:ph type="sldNum" sz="quarter" idx="12"/>
          </p:nvPr>
        </p:nvSpPr>
        <p:spPr/>
        <p:txBody>
          <a:bodyPr/>
          <a:lstStyle/>
          <a:p>
            <a:fld id="{40763A2C-7DD2-48FE-BD62-3013F0F43D36}" type="slidenum">
              <a:rPr lang="en-US" smtClean="0"/>
              <a:pPr/>
              <a:t>50</a:t>
            </a:fld>
            <a:endParaRPr lang="en-US"/>
          </a:p>
        </p:txBody>
      </p:sp>
    </p:spTree>
    <p:extLst>
      <p:ext uri="{BB962C8B-B14F-4D97-AF65-F5344CB8AC3E}">
        <p14:creationId xmlns:p14="http://schemas.microsoft.com/office/powerpoint/2010/main" val="2046484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1365-42E3-4A66-9341-6210F0F24173}"/>
              </a:ext>
            </a:extLst>
          </p:cNvPr>
          <p:cNvSpPr>
            <a:spLocks noGrp="1"/>
          </p:cNvSpPr>
          <p:nvPr>
            <p:ph type="title"/>
          </p:nvPr>
        </p:nvSpPr>
        <p:spPr/>
        <p:txBody>
          <a:bodyPr/>
          <a:lstStyle/>
          <a:p>
            <a:r>
              <a:rPr lang="en-US" dirty="0"/>
              <a:t>Binary File Processing</a:t>
            </a:r>
            <a:endParaRPr lang="LID4096" dirty="0"/>
          </a:p>
        </p:txBody>
      </p:sp>
      <p:sp>
        <p:nvSpPr>
          <p:cNvPr id="3" name="Text Placeholder 2">
            <a:extLst>
              <a:ext uri="{FF2B5EF4-FFF2-40B4-BE49-F238E27FC236}">
                <a16:creationId xmlns:a16="http://schemas.microsoft.com/office/drawing/2014/main" id="{01F890BD-DB33-4C8E-A4F3-3C49EE180024}"/>
              </a:ext>
            </a:extLst>
          </p:cNvPr>
          <p:cNvSpPr>
            <a:spLocks noGrp="1"/>
          </p:cNvSpPr>
          <p:nvPr>
            <p:ph type="body" idx="1"/>
          </p:nvPr>
        </p:nvSpPr>
        <p:spPr/>
        <p:txBody>
          <a:bodyPr/>
          <a:lstStyle/>
          <a:p>
            <a:r>
              <a:rPr lang="en-US" dirty="0"/>
              <a:t>Write/Read to/from binary file</a:t>
            </a:r>
            <a:endParaRPr lang="LID4096" dirty="0"/>
          </a:p>
        </p:txBody>
      </p:sp>
      <p:sp>
        <p:nvSpPr>
          <p:cNvPr id="4" name="Date Placeholder 3">
            <a:extLst>
              <a:ext uri="{FF2B5EF4-FFF2-40B4-BE49-F238E27FC236}">
                <a16:creationId xmlns:a16="http://schemas.microsoft.com/office/drawing/2014/main" id="{ED052766-84C0-4E5E-B330-3C3E39435C47}"/>
              </a:ext>
            </a:extLst>
          </p:cNvPr>
          <p:cNvSpPr>
            <a:spLocks noGrp="1"/>
          </p:cNvSpPr>
          <p:nvPr>
            <p:ph type="dt" sz="half" idx="10"/>
          </p:nvPr>
        </p:nvSpPr>
        <p:spPr/>
        <p:txBody>
          <a:bodyPr/>
          <a:lstStyle/>
          <a:p>
            <a:pPr>
              <a:defRPr/>
            </a:pPr>
            <a:fld id="{FB158EEA-0265-425B-88A1-D7C3A67E7DCF}" type="datetime5">
              <a:rPr lang="en-US" smtClean="0"/>
              <a:t>3-Feb-23</a:t>
            </a:fld>
            <a:endParaRPr lang="en-US"/>
          </a:p>
        </p:txBody>
      </p:sp>
      <p:sp>
        <p:nvSpPr>
          <p:cNvPr id="5" name="Footer Placeholder 4">
            <a:extLst>
              <a:ext uri="{FF2B5EF4-FFF2-40B4-BE49-F238E27FC236}">
                <a16:creationId xmlns:a16="http://schemas.microsoft.com/office/drawing/2014/main" id="{ADE54AD0-EE9D-4340-83C6-19CD2CFBE6FE}"/>
              </a:ext>
            </a:extLst>
          </p:cNvPr>
          <p:cNvSpPr>
            <a:spLocks noGrp="1"/>
          </p:cNvSpPr>
          <p:nvPr>
            <p:ph type="ftr" sz="quarter" idx="11"/>
          </p:nvPr>
        </p:nvSpPr>
        <p:spPr/>
        <p:txBody>
          <a:bodyPr/>
          <a:lstStyle/>
          <a:p>
            <a:pPr>
              <a:defRPr/>
            </a:pPr>
            <a:r>
              <a:rPr lang="en-US"/>
              <a:t>Created by: Dr. Abdelkareem Alashqar</a:t>
            </a:r>
          </a:p>
        </p:txBody>
      </p:sp>
      <p:sp>
        <p:nvSpPr>
          <p:cNvPr id="6" name="Slide Number Placeholder 5">
            <a:extLst>
              <a:ext uri="{FF2B5EF4-FFF2-40B4-BE49-F238E27FC236}">
                <a16:creationId xmlns:a16="http://schemas.microsoft.com/office/drawing/2014/main" id="{19A04076-C055-4752-8AFF-8C3497608214}"/>
              </a:ext>
            </a:extLst>
          </p:cNvPr>
          <p:cNvSpPr>
            <a:spLocks noGrp="1"/>
          </p:cNvSpPr>
          <p:nvPr>
            <p:ph type="sldNum" sz="quarter" idx="12"/>
          </p:nvPr>
        </p:nvSpPr>
        <p:spPr/>
        <p:txBody>
          <a:bodyPr/>
          <a:lstStyle/>
          <a:p>
            <a:fld id="{483CA1BC-D84C-4F2F-8D89-21484C4DD4F4}" type="slidenum">
              <a:rPr lang="en-US" altLang="en-US" smtClean="0"/>
              <a:pPr/>
              <a:t>51</a:t>
            </a:fld>
            <a:endParaRPr lang="en-US" altLang="en-US"/>
          </a:p>
        </p:txBody>
      </p:sp>
      <p:sp>
        <p:nvSpPr>
          <p:cNvPr id="8" name="Rectangle 7">
            <a:extLst>
              <a:ext uri="{FF2B5EF4-FFF2-40B4-BE49-F238E27FC236}">
                <a16:creationId xmlns:a16="http://schemas.microsoft.com/office/drawing/2014/main" id="{01E470E9-E3D8-4A51-9373-1412F5C94A16}"/>
              </a:ext>
            </a:extLst>
          </p:cNvPr>
          <p:cNvSpPr/>
          <p:nvPr/>
        </p:nvSpPr>
        <p:spPr>
          <a:xfrm>
            <a:off x="609601" y="1719242"/>
            <a:ext cx="8077199" cy="4681558"/>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FF"/>
                </a:solidFill>
                <a:latin typeface="Consolas" panose="020B0609020204030204" pitchFamily="49" charset="0"/>
              </a:rPr>
              <a:t>public</a:t>
            </a:r>
            <a:r>
              <a:rPr lang="en-US" dirty="0">
                <a:solidFill>
                  <a:schemeClr val="tx1"/>
                </a:solidFill>
                <a:latin typeface="Consolas" panose="020B0609020204030204" pitchFamily="49" charset="0"/>
              </a:rPr>
              <a:t> class </a:t>
            </a:r>
            <a:r>
              <a:rPr lang="en-US" dirty="0" err="1">
                <a:solidFill>
                  <a:schemeClr val="tx1"/>
                </a:solidFill>
                <a:latin typeface="Consolas" panose="020B0609020204030204" pitchFamily="49" charset="0"/>
              </a:rPr>
              <a:t>TestDataStream</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public static void main(String[] </a:t>
            </a:r>
            <a:r>
              <a:rPr lang="en-US" dirty="0" err="1">
                <a:solidFill>
                  <a:schemeClr val="tx1"/>
                </a:solidFill>
                <a:latin typeface="Consolas" panose="020B0609020204030204" pitchFamily="49" charset="0"/>
              </a:rPr>
              <a:t>args</a:t>
            </a:r>
            <a:r>
              <a:rPr lang="en-US" dirty="0">
                <a:solidFill>
                  <a:schemeClr val="tx1"/>
                </a:solidFill>
                <a:latin typeface="Consolas" panose="020B0609020204030204" pitchFamily="49" charset="0"/>
              </a:rPr>
              <a:t>) throws </a:t>
            </a:r>
            <a:r>
              <a:rPr lang="en-US" dirty="0" err="1">
                <a:solidFill>
                  <a:schemeClr val="tx1"/>
                </a:solidFill>
                <a:latin typeface="Consolas" panose="020B0609020204030204" pitchFamily="49" charset="0"/>
              </a:rPr>
              <a:t>IOException</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DataOutputStream</a:t>
            </a:r>
            <a:r>
              <a:rPr lang="en-US" dirty="0">
                <a:solidFill>
                  <a:schemeClr val="tx1"/>
                </a:solidFill>
                <a:latin typeface="Consolas" panose="020B0609020204030204" pitchFamily="49" charset="0"/>
              </a:rPr>
              <a:t> output =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DataOutputStream</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FileOutputStream</a:t>
            </a:r>
            <a:r>
              <a:rPr lang="en-US" dirty="0">
                <a:solidFill>
                  <a:schemeClr val="tx1"/>
                </a:solidFill>
                <a:latin typeface="Consolas" panose="020B0609020204030204" pitchFamily="49" charset="0"/>
              </a:rPr>
              <a:t>("stud.dat"));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output.writeUTF</a:t>
            </a:r>
            <a:r>
              <a:rPr lang="en-US" dirty="0">
                <a:solidFill>
                  <a:schemeClr val="tx1"/>
                </a:solidFill>
                <a:latin typeface="Consolas" panose="020B0609020204030204" pitchFamily="49" charset="0"/>
              </a:rPr>
              <a:t>("Ahmad");</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output.writeUTF</a:t>
            </a:r>
            <a:r>
              <a:rPr lang="en-US" dirty="0">
                <a:solidFill>
                  <a:schemeClr val="tx1"/>
                </a:solidFill>
                <a:latin typeface="Consolas" panose="020B0609020204030204" pitchFamily="49" charset="0"/>
              </a:rPr>
              <a:t>("CS");</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output.writeDouble</a:t>
            </a:r>
            <a:r>
              <a:rPr lang="en-US" dirty="0">
                <a:solidFill>
                  <a:schemeClr val="tx1"/>
                </a:solidFill>
                <a:latin typeface="Consolas" panose="020B0609020204030204" pitchFamily="49" charset="0"/>
              </a:rPr>
              <a:t>(87.3);</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output.close</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DataInputStream</a:t>
            </a:r>
            <a:r>
              <a:rPr lang="en-US" dirty="0">
                <a:solidFill>
                  <a:schemeClr val="tx1"/>
                </a:solidFill>
                <a:latin typeface="Consolas" panose="020B0609020204030204" pitchFamily="49" charset="0"/>
              </a:rPr>
              <a:t> input =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DataInputStream</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new</a:t>
            </a:r>
            <a:r>
              <a:rPr lang="en-US" dirty="0">
                <a:solidFill>
                  <a:schemeClr val="tx1"/>
                </a:solidFill>
                <a:latin typeface="Consolas" panose="020B0609020204030204" pitchFamily="49" charset="0"/>
              </a:rPr>
              <a:t> </a:t>
            </a:r>
            <a:r>
              <a:rPr lang="en-US" dirty="0" err="1">
                <a:solidFill>
                  <a:srgbClr val="0000FF"/>
                </a:solidFill>
                <a:latin typeface="Consolas" panose="020B0609020204030204" pitchFamily="49" charset="0"/>
              </a:rPr>
              <a:t>FileInputStream</a:t>
            </a:r>
            <a:r>
              <a:rPr lang="en-US" dirty="0">
                <a:solidFill>
                  <a:schemeClr val="tx1"/>
                </a:solidFill>
                <a:latin typeface="Consolas" panose="020B0609020204030204" pitchFamily="49" charset="0"/>
              </a:rPr>
              <a:t>("stud.dat"));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System.out.println</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input.readUTF</a:t>
            </a:r>
            <a:r>
              <a:rPr lang="en-US" dirty="0">
                <a:solidFill>
                  <a:schemeClr val="tx1"/>
                </a:solidFill>
                <a:latin typeface="Consolas" panose="020B0609020204030204" pitchFamily="49" charset="0"/>
              </a:rPr>
              <a:t>() + " " </a:t>
            </a:r>
          </a:p>
          <a:p>
            <a:r>
              <a:rPr lang="en-US" dirty="0">
                <a:solidFill>
                  <a:schemeClr val="tx1"/>
                </a:solidFill>
                <a:latin typeface="Consolas" panose="020B0609020204030204" pitchFamily="49" charset="0"/>
              </a:rPr>
              <a:t>                + </a:t>
            </a:r>
            <a:r>
              <a:rPr lang="en-US" dirty="0" err="1">
                <a:solidFill>
                  <a:schemeClr val="tx1"/>
                </a:solidFill>
                <a:latin typeface="Consolas" panose="020B0609020204030204" pitchFamily="49" charset="0"/>
              </a:rPr>
              <a:t>input.readUTF</a:t>
            </a:r>
            <a:r>
              <a:rPr lang="en-US" dirty="0">
                <a:solidFill>
                  <a:schemeClr val="tx1"/>
                </a:solidFill>
                <a:latin typeface="Consolas" panose="020B0609020204030204" pitchFamily="49" charset="0"/>
              </a:rPr>
              <a:t>() + " " </a:t>
            </a:r>
          </a:p>
          <a:p>
            <a:r>
              <a:rPr lang="en-US" dirty="0">
                <a:solidFill>
                  <a:schemeClr val="tx1"/>
                </a:solidFill>
                <a:latin typeface="Consolas" panose="020B0609020204030204" pitchFamily="49" charset="0"/>
              </a:rPr>
              <a:t>                + </a:t>
            </a:r>
            <a:r>
              <a:rPr lang="en-US" dirty="0" err="1">
                <a:solidFill>
                  <a:schemeClr val="tx1"/>
                </a:solidFill>
                <a:latin typeface="Consolas" panose="020B0609020204030204" pitchFamily="49" charset="0"/>
              </a:rPr>
              <a:t>input.readDouble</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input.close</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253192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8089-54D9-44A0-9ED1-DA26C9546450}"/>
              </a:ext>
            </a:extLst>
          </p:cNvPr>
          <p:cNvSpPr>
            <a:spLocks noGrp="1"/>
          </p:cNvSpPr>
          <p:nvPr>
            <p:ph type="title"/>
          </p:nvPr>
        </p:nvSpPr>
        <p:spPr/>
        <p:txBody>
          <a:bodyPr/>
          <a:lstStyle/>
          <a:p>
            <a:r>
              <a:rPr lang="en-US" dirty="0"/>
              <a:t>Collections</a:t>
            </a:r>
            <a:endParaRPr lang="LID4096" dirty="0"/>
          </a:p>
        </p:txBody>
      </p:sp>
      <p:sp>
        <p:nvSpPr>
          <p:cNvPr id="3" name="Text Placeholder 2">
            <a:extLst>
              <a:ext uri="{FF2B5EF4-FFF2-40B4-BE49-F238E27FC236}">
                <a16:creationId xmlns:a16="http://schemas.microsoft.com/office/drawing/2014/main" id="{7987AD1A-FF23-413A-9A2B-F7191656A6CA}"/>
              </a:ext>
            </a:extLst>
          </p:cNvPr>
          <p:cNvSpPr>
            <a:spLocks noGrp="1"/>
          </p:cNvSpPr>
          <p:nvPr>
            <p:ph type="body" idx="1"/>
          </p:nvPr>
        </p:nvSpPr>
        <p:spPr/>
        <p:txBody>
          <a:bodyPr>
            <a:normAutofit fontScale="85000" lnSpcReduction="10000"/>
          </a:bodyPr>
          <a:lstStyle/>
          <a:p>
            <a:r>
              <a:rPr lang="en-US" altLang="en-US" dirty="0"/>
              <a:t>A </a:t>
            </a:r>
            <a:r>
              <a:rPr lang="en-US" altLang="en-US" dirty="0">
                <a:solidFill>
                  <a:srgbClr val="C00000"/>
                </a:solidFill>
              </a:rPr>
              <a:t>collection is a data structure</a:t>
            </a:r>
            <a:r>
              <a:rPr lang="en-US" altLang="en-US" dirty="0"/>
              <a:t>, actually an object that can hold references to other objects. </a:t>
            </a:r>
          </a:p>
          <a:p>
            <a:r>
              <a:rPr lang="en-US" altLang="en-US" dirty="0"/>
              <a:t>Collections </a:t>
            </a:r>
            <a:r>
              <a:rPr lang="en-US" altLang="en-US" dirty="0">
                <a:solidFill>
                  <a:srgbClr val="C00000"/>
                </a:solidFill>
              </a:rPr>
              <a:t>cannot</a:t>
            </a:r>
            <a:r>
              <a:rPr lang="en-US" altLang="en-US" dirty="0"/>
              <a:t> </a:t>
            </a:r>
            <a:r>
              <a:rPr lang="en-US" altLang="en-US" dirty="0">
                <a:solidFill>
                  <a:srgbClr val="C00000"/>
                </a:solidFill>
              </a:rPr>
              <a:t>manipulate</a:t>
            </a:r>
            <a:r>
              <a:rPr lang="en-US" altLang="en-US" dirty="0"/>
              <a:t> variables of primitive types. </a:t>
            </a:r>
          </a:p>
          <a:p>
            <a:r>
              <a:rPr lang="en-US" altLang="en-US" dirty="0"/>
              <a:t>They can manipulate objects of the </a:t>
            </a:r>
            <a:r>
              <a:rPr lang="en-US" altLang="en-US" dirty="0">
                <a:solidFill>
                  <a:srgbClr val="C00000"/>
                </a:solidFill>
              </a:rPr>
              <a:t>type-wrapper</a:t>
            </a:r>
            <a:r>
              <a:rPr lang="en-US" altLang="en-US" dirty="0"/>
              <a:t> classes, because every class ultimately derives from Object.</a:t>
            </a:r>
          </a:p>
          <a:p>
            <a:endParaRPr lang="en-US" dirty="0"/>
          </a:p>
          <a:p>
            <a:r>
              <a:rPr lang="en-US" dirty="0"/>
              <a:t>Some Collections Framework Interfaces: </a:t>
            </a:r>
          </a:p>
          <a:p>
            <a:pPr lvl="1"/>
            <a:r>
              <a:rPr lang="en-US" dirty="0"/>
              <a:t>List, Set, Map, Queue</a:t>
            </a:r>
          </a:p>
          <a:p>
            <a:r>
              <a:rPr lang="en-US" dirty="0"/>
              <a:t>Each framework can be implemented by several classes.</a:t>
            </a:r>
          </a:p>
          <a:p>
            <a:pPr lvl="1"/>
            <a:r>
              <a:rPr lang="en-US" dirty="0"/>
              <a:t>For example, List interface is implemented by </a:t>
            </a:r>
            <a:r>
              <a:rPr lang="en-US" dirty="0" err="1"/>
              <a:t>ArrayList</a:t>
            </a:r>
            <a:r>
              <a:rPr lang="en-US" dirty="0"/>
              <a:t>, LinkedList and Vector. </a:t>
            </a:r>
            <a:endParaRPr lang="LID4096" dirty="0"/>
          </a:p>
        </p:txBody>
      </p:sp>
      <p:sp>
        <p:nvSpPr>
          <p:cNvPr id="4" name="Date Placeholder 3">
            <a:extLst>
              <a:ext uri="{FF2B5EF4-FFF2-40B4-BE49-F238E27FC236}">
                <a16:creationId xmlns:a16="http://schemas.microsoft.com/office/drawing/2014/main" id="{96351B85-D0A2-484E-B3AD-B506430AF7BC}"/>
              </a:ext>
            </a:extLst>
          </p:cNvPr>
          <p:cNvSpPr>
            <a:spLocks noGrp="1"/>
          </p:cNvSpPr>
          <p:nvPr>
            <p:ph type="dt" sz="half" idx="10"/>
          </p:nvPr>
        </p:nvSpPr>
        <p:spPr/>
        <p:txBody>
          <a:bodyPr/>
          <a:lstStyle/>
          <a:p>
            <a:pPr>
              <a:defRPr/>
            </a:pPr>
            <a:fld id="{FE9715E2-B9C1-404C-82D8-3EAEF60E30A5}" type="datetime5">
              <a:rPr lang="en-US" smtClean="0"/>
              <a:t>3-Feb-23</a:t>
            </a:fld>
            <a:endParaRPr lang="en-US"/>
          </a:p>
        </p:txBody>
      </p:sp>
      <p:sp>
        <p:nvSpPr>
          <p:cNvPr id="5" name="Footer Placeholder 4">
            <a:extLst>
              <a:ext uri="{FF2B5EF4-FFF2-40B4-BE49-F238E27FC236}">
                <a16:creationId xmlns:a16="http://schemas.microsoft.com/office/drawing/2014/main" id="{BE22F96B-F923-402B-9A76-2A33898C327E}"/>
              </a:ext>
            </a:extLst>
          </p:cNvPr>
          <p:cNvSpPr>
            <a:spLocks noGrp="1"/>
          </p:cNvSpPr>
          <p:nvPr>
            <p:ph type="ftr" sz="quarter" idx="11"/>
          </p:nvPr>
        </p:nvSpPr>
        <p:spPr/>
        <p:txBody>
          <a:bodyPr/>
          <a:lstStyle/>
          <a:p>
            <a:pPr>
              <a:defRPr/>
            </a:pPr>
            <a:r>
              <a:rPr lang="en-US"/>
              <a:t>Created by: Dr. Abdelkareem Alashqar</a:t>
            </a:r>
          </a:p>
        </p:txBody>
      </p:sp>
      <p:sp>
        <p:nvSpPr>
          <p:cNvPr id="6" name="Slide Number Placeholder 5">
            <a:extLst>
              <a:ext uri="{FF2B5EF4-FFF2-40B4-BE49-F238E27FC236}">
                <a16:creationId xmlns:a16="http://schemas.microsoft.com/office/drawing/2014/main" id="{1770539F-050B-40B6-9C3E-4C3001A1BFCC}"/>
              </a:ext>
            </a:extLst>
          </p:cNvPr>
          <p:cNvSpPr>
            <a:spLocks noGrp="1"/>
          </p:cNvSpPr>
          <p:nvPr>
            <p:ph type="sldNum" sz="quarter" idx="12"/>
          </p:nvPr>
        </p:nvSpPr>
        <p:spPr/>
        <p:txBody>
          <a:bodyPr/>
          <a:lstStyle/>
          <a:p>
            <a:fld id="{483CA1BC-D84C-4F2F-8D89-21484C4DD4F4}" type="slidenum">
              <a:rPr lang="en-US" altLang="en-US" smtClean="0"/>
              <a:pPr/>
              <a:t>52</a:t>
            </a:fld>
            <a:endParaRPr lang="en-US" altLang="en-US"/>
          </a:p>
        </p:txBody>
      </p:sp>
    </p:spTree>
    <p:extLst>
      <p:ext uri="{BB962C8B-B14F-4D97-AF65-F5344CB8AC3E}">
        <p14:creationId xmlns:p14="http://schemas.microsoft.com/office/powerpoint/2010/main" val="1811578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C084-5ABC-4C5B-8EC6-046A49EAEA55}"/>
              </a:ext>
            </a:extLst>
          </p:cNvPr>
          <p:cNvSpPr>
            <a:spLocks noGrp="1"/>
          </p:cNvSpPr>
          <p:nvPr>
            <p:ph type="title"/>
          </p:nvPr>
        </p:nvSpPr>
        <p:spPr/>
        <p:txBody>
          <a:bodyPr/>
          <a:lstStyle/>
          <a:p>
            <a:r>
              <a:rPr lang="en-US" dirty="0" err="1"/>
              <a:t>ArrayList</a:t>
            </a:r>
            <a:r>
              <a:rPr lang="en-US" dirty="0"/>
              <a:t> Processing</a:t>
            </a:r>
            <a:endParaRPr lang="LID4096" dirty="0"/>
          </a:p>
        </p:txBody>
      </p:sp>
      <p:sp>
        <p:nvSpPr>
          <p:cNvPr id="4" name="Date Placeholder 3">
            <a:extLst>
              <a:ext uri="{FF2B5EF4-FFF2-40B4-BE49-F238E27FC236}">
                <a16:creationId xmlns:a16="http://schemas.microsoft.com/office/drawing/2014/main" id="{12CFB0B6-5D08-4748-8A61-7C73E6BE0A70}"/>
              </a:ext>
            </a:extLst>
          </p:cNvPr>
          <p:cNvSpPr>
            <a:spLocks noGrp="1"/>
          </p:cNvSpPr>
          <p:nvPr>
            <p:ph type="dt" sz="half" idx="10"/>
          </p:nvPr>
        </p:nvSpPr>
        <p:spPr/>
        <p:txBody>
          <a:bodyPr/>
          <a:lstStyle/>
          <a:p>
            <a:pPr>
              <a:defRPr/>
            </a:pPr>
            <a:fld id="{6D97915F-64C6-4CE5-A9B0-D747FE419033}" type="datetime5">
              <a:rPr lang="en-US" smtClean="0"/>
              <a:t>3-Feb-23</a:t>
            </a:fld>
            <a:endParaRPr lang="en-US"/>
          </a:p>
        </p:txBody>
      </p:sp>
      <p:sp>
        <p:nvSpPr>
          <p:cNvPr id="5" name="Footer Placeholder 4">
            <a:extLst>
              <a:ext uri="{FF2B5EF4-FFF2-40B4-BE49-F238E27FC236}">
                <a16:creationId xmlns:a16="http://schemas.microsoft.com/office/drawing/2014/main" id="{CD7DEC28-5E51-4EFE-9BC8-487E51BCE432}"/>
              </a:ext>
            </a:extLst>
          </p:cNvPr>
          <p:cNvSpPr>
            <a:spLocks noGrp="1"/>
          </p:cNvSpPr>
          <p:nvPr>
            <p:ph type="ftr" sz="quarter" idx="11"/>
          </p:nvPr>
        </p:nvSpPr>
        <p:spPr/>
        <p:txBody>
          <a:bodyPr/>
          <a:lstStyle/>
          <a:p>
            <a:pPr>
              <a:defRPr/>
            </a:pPr>
            <a:r>
              <a:rPr lang="en-US"/>
              <a:t>Created by: Dr. Abdelkareem Alashqar</a:t>
            </a:r>
          </a:p>
        </p:txBody>
      </p:sp>
      <p:sp>
        <p:nvSpPr>
          <p:cNvPr id="6" name="Slide Number Placeholder 5">
            <a:extLst>
              <a:ext uri="{FF2B5EF4-FFF2-40B4-BE49-F238E27FC236}">
                <a16:creationId xmlns:a16="http://schemas.microsoft.com/office/drawing/2014/main" id="{42BC6F7E-0C50-4C6C-9C04-E083CF4E3FC2}"/>
              </a:ext>
            </a:extLst>
          </p:cNvPr>
          <p:cNvSpPr>
            <a:spLocks noGrp="1"/>
          </p:cNvSpPr>
          <p:nvPr>
            <p:ph type="sldNum" sz="quarter" idx="12"/>
          </p:nvPr>
        </p:nvSpPr>
        <p:spPr/>
        <p:txBody>
          <a:bodyPr/>
          <a:lstStyle/>
          <a:p>
            <a:fld id="{483CA1BC-D84C-4F2F-8D89-21484C4DD4F4}" type="slidenum">
              <a:rPr lang="en-US" altLang="en-US" smtClean="0"/>
              <a:pPr/>
              <a:t>53</a:t>
            </a:fld>
            <a:endParaRPr lang="en-US" altLang="en-US"/>
          </a:p>
        </p:txBody>
      </p:sp>
      <p:sp>
        <p:nvSpPr>
          <p:cNvPr id="7" name="Rectangle 6">
            <a:extLst>
              <a:ext uri="{FF2B5EF4-FFF2-40B4-BE49-F238E27FC236}">
                <a16:creationId xmlns:a16="http://schemas.microsoft.com/office/drawing/2014/main" id="{CBF2A9ED-16E9-4E66-AF6F-2DB7154B626B}"/>
              </a:ext>
            </a:extLst>
          </p:cNvPr>
          <p:cNvSpPr/>
          <p:nvPr/>
        </p:nvSpPr>
        <p:spPr>
          <a:xfrm>
            <a:off x="527050" y="1828800"/>
            <a:ext cx="8077199" cy="2928958"/>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FF"/>
                </a:solidFill>
                <a:latin typeface="Consolas" panose="020B0609020204030204" pitchFamily="49" charset="0"/>
              </a:rPr>
              <a:t>public</a:t>
            </a:r>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ListColors</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chemeClr val="tx1"/>
                </a:solidFill>
                <a:latin typeface="Consolas" panose="020B0609020204030204" pitchFamily="49" charset="0"/>
              </a:rPr>
              <a:t> void main(String[] </a:t>
            </a:r>
            <a:r>
              <a:rPr lang="en-US" dirty="0" err="1">
                <a:solidFill>
                  <a:schemeClr val="tx1"/>
                </a:solidFill>
                <a:latin typeface="Consolas" panose="020B0609020204030204" pitchFamily="49" charset="0"/>
              </a:rPr>
              <a:t>args</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List</a:t>
            </a:r>
            <a:r>
              <a:rPr lang="en-US" dirty="0">
                <a:solidFill>
                  <a:schemeClr val="tx1"/>
                </a:solidFill>
                <a:latin typeface="Consolas" panose="020B0609020204030204" pitchFamily="49" charset="0"/>
              </a:rPr>
              <a:t>&lt;String&gt; colors = new </a:t>
            </a:r>
            <a:r>
              <a:rPr lang="en-US" dirty="0" err="1">
                <a:solidFill>
                  <a:srgbClr val="0000FF"/>
                </a:solidFill>
                <a:latin typeface="Consolas" panose="020B0609020204030204" pitchFamily="49" charset="0"/>
              </a:rPr>
              <a:t>ArrayList</a:t>
            </a:r>
            <a:r>
              <a:rPr lang="en-US" dirty="0">
                <a:solidFill>
                  <a:schemeClr val="tx1"/>
                </a:solidFill>
                <a:latin typeface="Consolas" panose="020B0609020204030204" pitchFamily="49" charset="0"/>
              </a:rPr>
              <a:t>&lt;String&gt;();</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colors.add</a:t>
            </a:r>
            <a:r>
              <a:rPr lang="en-US" dirty="0">
                <a:solidFill>
                  <a:schemeClr val="tx1"/>
                </a:solidFill>
                <a:latin typeface="Consolas" panose="020B0609020204030204" pitchFamily="49" charset="0"/>
              </a:rPr>
              <a:t>("Red");</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colors.add</a:t>
            </a:r>
            <a:r>
              <a:rPr lang="en-US" dirty="0">
                <a:solidFill>
                  <a:schemeClr val="tx1"/>
                </a:solidFill>
                <a:latin typeface="Consolas" panose="020B0609020204030204" pitchFamily="49" charset="0"/>
              </a:rPr>
              <a:t>("Green");</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colors.add</a:t>
            </a:r>
            <a:r>
              <a:rPr lang="en-US" dirty="0">
                <a:solidFill>
                  <a:schemeClr val="tx1"/>
                </a:solidFill>
                <a:latin typeface="Consolas" panose="020B0609020204030204" pitchFamily="49" charset="0"/>
              </a:rPr>
              <a:t>("Blue");</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chemeClr val="tx1"/>
                </a:solidFill>
                <a:latin typeface="Consolas" panose="020B0609020204030204" pitchFamily="49" charset="0"/>
              </a:rPr>
              <a:t>(String color : colors)</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System.out.println</a:t>
            </a:r>
            <a:r>
              <a:rPr lang="en-US" dirty="0">
                <a:solidFill>
                  <a:schemeClr val="tx1"/>
                </a:solidFill>
                <a:latin typeface="Consolas" panose="020B0609020204030204" pitchFamily="49" charset="0"/>
              </a:rPr>
              <a:t>(color);</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992666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Java lambda and Functional Programming</a:t>
            </a:r>
          </a:p>
        </p:txBody>
      </p:sp>
      <p:sp>
        <p:nvSpPr>
          <p:cNvPr id="3" name="Content Placeholder 2"/>
          <p:cNvSpPr>
            <a:spLocks noGrp="1"/>
          </p:cNvSpPr>
          <p:nvPr>
            <p:ph idx="1"/>
          </p:nvPr>
        </p:nvSpPr>
        <p:spPr/>
        <p:txBody>
          <a:bodyPr>
            <a:normAutofit/>
          </a:bodyPr>
          <a:lstStyle/>
          <a:p>
            <a:r>
              <a:rPr lang="en-US" dirty="0"/>
              <a:t>Java </a:t>
            </a:r>
            <a:r>
              <a:rPr lang="en-US" dirty="0">
                <a:solidFill>
                  <a:srgbClr val="C00000"/>
                </a:solidFill>
              </a:rPr>
              <a:t>lambda</a:t>
            </a:r>
            <a:r>
              <a:rPr lang="en-US" dirty="0"/>
              <a:t> expressions are new in Java 8 and they are Java's first step into </a:t>
            </a:r>
            <a:r>
              <a:rPr lang="en-US" dirty="0">
                <a:solidFill>
                  <a:srgbClr val="C00000"/>
                </a:solidFill>
              </a:rPr>
              <a:t>functional programming</a:t>
            </a:r>
            <a:r>
              <a:rPr lang="en-US" dirty="0"/>
              <a:t>.</a:t>
            </a:r>
          </a:p>
          <a:p>
            <a:r>
              <a:rPr lang="en-US" dirty="0"/>
              <a:t>A Java lambda expression is a </a:t>
            </a:r>
            <a:r>
              <a:rPr lang="en-US" dirty="0">
                <a:solidFill>
                  <a:srgbClr val="C00000"/>
                </a:solidFill>
              </a:rPr>
              <a:t>function</a:t>
            </a:r>
            <a:r>
              <a:rPr lang="en-US" dirty="0"/>
              <a:t> which can be created without belonging to any class, and can be passed around as if it was an object and executed on demand.</a:t>
            </a:r>
          </a:p>
          <a:p>
            <a:r>
              <a:rPr lang="en-US" dirty="0"/>
              <a:t>Java lambda expressions are commonly used to implement simple event listeners / callbacks, or in functional programming with the Java Streams API.</a:t>
            </a:r>
          </a:p>
        </p:txBody>
      </p:sp>
      <p:sp>
        <p:nvSpPr>
          <p:cNvPr id="4" name="Date Placeholder 3"/>
          <p:cNvSpPr>
            <a:spLocks noGrp="1"/>
          </p:cNvSpPr>
          <p:nvPr>
            <p:ph type="dt" sz="half" idx="10"/>
          </p:nvPr>
        </p:nvSpPr>
        <p:spPr/>
        <p:txBody>
          <a:bodyPr/>
          <a:lstStyle/>
          <a:p>
            <a:fld id="{EFFBE700-DB32-48FC-ACC1-C8BA71CAE746}"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54</a:t>
            </a:fld>
            <a:endParaRPr lang="en-US"/>
          </a:p>
        </p:txBody>
      </p:sp>
    </p:spTree>
    <p:extLst>
      <p:ext uri="{BB962C8B-B14F-4D97-AF65-F5344CB8AC3E}">
        <p14:creationId xmlns:p14="http://schemas.microsoft.com/office/powerpoint/2010/main" val="1099127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Java lambda and Functional Programming (cont.)</a:t>
            </a:r>
          </a:p>
        </p:txBody>
      </p:sp>
      <p:sp>
        <p:nvSpPr>
          <p:cNvPr id="3" name="Content Placeholder 2"/>
          <p:cNvSpPr>
            <a:spLocks noGrp="1"/>
          </p:cNvSpPr>
          <p:nvPr>
            <p:ph idx="1"/>
          </p:nvPr>
        </p:nvSpPr>
        <p:spPr/>
        <p:txBody>
          <a:bodyPr>
            <a:normAutofit fontScale="92500" lnSpcReduction="10000"/>
          </a:bodyPr>
          <a:lstStyle/>
          <a:p>
            <a:r>
              <a:rPr lang="en-US" altLang="en-US" dirty="0"/>
              <a:t>Prior to Java SE 8, Java supported </a:t>
            </a:r>
            <a:r>
              <a:rPr lang="en-US" altLang="en-US" dirty="0">
                <a:solidFill>
                  <a:srgbClr val="C00000"/>
                </a:solidFill>
              </a:rPr>
              <a:t>three</a:t>
            </a:r>
            <a:r>
              <a:rPr lang="en-US" altLang="en-US" dirty="0"/>
              <a:t> programming paradigms:</a:t>
            </a:r>
          </a:p>
          <a:p>
            <a:pPr lvl="1"/>
            <a:r>
              <a:rPr lang="en-US" altLang="en-US" dirty="0"/>
              <a:t>procedural programming,</a:t>
            </a:r>
          </a:p>
          <a:p>
            <a:pPr lvl="1"/>
            <a:r>
              <a:rPr lang="en-US" altLang="en-US" dirty="0"/>
              <a:t>object-oriented programming, and</a:t>
            </a:r>
          </a:p>
          <a:p>
            <a:pPr lvl="1"/>
            <a:r>
              <a:rPr lang="en-US" altLang="en-US" dirty="0"/>
              <a:t>generic programming. </a:t>
            </a:r>
          </a:p>
          <a:p>
            <a:r>
              <a:rPr lang="en-US" altLang="en-US" dirty="0"/>
              <a:t>Java SE 8 adds:</a:t>
            </a:r>
          </a:p>
          <a:p>
            <a:pPr lvl="1"/>
            <a:r>
              <a:rPr lang="en-US" altLang="en-US" dirty="0">
                <a:solidFill>
                  <a:srgbClr val="C00000"/>
                </a:solidFill>
              </a:rPr>
              <a:t>functional programming. </a:t>
            </a:r>
          </a:p>
          <a:p>
            <a:r>
              <a:rPr lang="en-US" altLang="en-US" dirty="0"/>
              <a:t>Lambda expression </a:t>
            </a:r>
          </a:p>
          <a:p>
            <a:pPr lvl="1"/>
            <a:r>
              <a:rPr lang="en-US" altLang="en-US" dirty="0">
                <a:solidFill>
                  <a:srgbClr val="C00000"/>
                </a:solidFill>
              </a:rPr>
              <a:t>anonymous</a:t>
            </a:r>
            <a:r>
              <a:rPr lang="en-US" altLang="en-US" dirty="0"/>
              <a:t> method that is </a:t>
            </a:r>
            <a:r>
              <a:rPr lang="en-US" altLang="en-US" dirty="0">
                <a:solidFill>
                  <a:srgbClr val="C00000"/>
                </a:solidFill>
              </a:rPr>
              <a:t>shorthand notation</a:t>
            </a:r>
            <a:r>
              <a:rPr lang="en-US" altLang="en-US" dirty="0"/>
              <a:t> for implementing a </a:t>
            </a:r>
            <a:r>
              <a:rPr lang="en-US" altLang="en-US" dirty="0">
                <a:solidFill>
                  <a:srgbClr val="C00000"/>
                </a:solidFill>
              </a:rPr>
              <a:t>functional interface</a:t>
            </a:r>
            <a:r>
              <a:rPr lang="en-US" altLang="en-US" dirty="0"/>
              <a:t>. </a:t>
            </a:r>
          </a:p>
          <a:p>
            <a:pPr lvl="1"/>
            <a:r>
              <a:rPr lang="en-US" altLang="en-US" dirty="0"/>
              <a:t>Can be used anywhere functional interfaces are expected.</a:t>
            </a:r>
          </a:p>
        </p:txBody>
      </p:sp>
      <p:sp>
        <p:nvSpPr>
          <p:cNvPr id="4" name="Date Placeholder 3"/>
          <p:cNvSpPr>
            <a:spLocks noGrp="1"/>
          </p:cNvSpPr>
          <p:nvPr>
            <p:ph type="dt" sz="half" idx="10"/>
          </p:nvPr>
        </p:nvSpPr>
        <p:spPr/>
        <p:txBody>
          <a:bodyPr/>
          <a:lstStyle/>
          <a:p>
            <a:fld id="{0DCD09DD-5676-4949-8A80-8304FCBB1558}"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55</a:t>
            </a:fld>
            <a:endParaRPr lang="en-US"/>
          </a:p>
        </p:txBody>
      </p:sp>
    </p:spTree>
    <p:extLst>
      <p:ext uri="{BB962C8B-B14F-4D97-AF65-F5344CB8AC3E}">
        <p14:creationId xmlns:p14="http://schemas.microsoft.com/office/powerpoint/2010/main" val="2060128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Functional Interfaces: Example</a:t>
            </a:r>
            <a:br>
              <a:rPr lang="en-US"/>
            </a:br>
            <a:endParaRPr lang="en-US" dirty="0"/>
          </a:p>
        </p:txBody>
      </p:sp>
      <p:sp>
        <p:nvSpPr>
          <p:cNvPr id="3" name="Date Placeholder 2"/>
          <p:cNvSpPr>
            <a:spLocks noGrp="1"/>
          </p:cNvSpPr>
          <p:nvPr>
            <p:ph type="dt" sz="half" idx="10"/>
          </p:nvPr>
        </p:nvSpPr>
        <p:spPr/>
        <p:txBody>
          <a:bodyPr/>
          <a:lstStyle/>
          <a:p>
            <a:fld id="{CE3696FE-7099-4F44-9A01-C017B5C86CB2}" type="datetime5">
              <a:rPr lang="en-US" smtClean="0"/>
              <a:t>3-Feb-23</a:t>
            </a:fld>
            <a:endParaRPr lang="en-US"/>
          </a:p>
        </p:txBody>
      </p:sp>
      <p:sp>
        <p:nvSpPr>
          <p:cNvPr id="4" name="Footer Placeholder 3"/>
          <p:cNvSpPr>
            <a:spLocks noGrp="1"/>
          </p:cNvSpPr>
          <p:nvPr>
            <p:ph type="ftr" sz="quarter" idx="11"/>
          </p:nvPr>
        </p:nvSpPr>
        <p:spPr/>
        <p:txBody>
          <a:bodyPr/>
          <a:lstStyle/>
          <a:p>
            <a:r>
              <a:rPr lang="en-US"/>
              <a:t>Created by: Dr. Abdelkareem Alashqar</a:t>
            </a:r>
          </a:p>
        </p:txBody>
      </p:sp>
      <p:sp>
        <p:nvSpPr>
          <p:cNvPr id="5" name="Slide Number Placeholder 4"/>
          <p:cNvSpPr>
            <a:spLocks noGrp="1"/>
          </p:cNvSpPr>
          <p:nvPr>
            <p:ph type="sldNum" sz="quarter" idx="12"/>
          </p:nvPr>
        </p:nvSpPr>
        <p:spPr/>
        <p:txBody>
          <a:bodyPr/>
          <a:lstStyle/>
          <a:p>
            <a:fld id="{40763A2C-7DD2-48FE-BD62-3013F0F43D36}" type="slidenum">
              <a:rPr lang="en-US" smtClean="0"/>
              <a:pPr/>
              <a:t>56</a:t>
            </a:fld>
            <a:endParaRPr lang="en-US"/>
          </a:p>
        </p:txBody>
      </p:sp>
      <p:sp>
        <p:nvSpPr>
          <p:cNvPr id="6" name="Rectangle 5">
            <a:extLst>
              <a:ext uri="{FF2B5EF4-FFF2-40B4-BE49-F238E27FC236}">
                <a16:creationId xmlns:a16="http://schemas.microsoft.com/office/drawing/2014/main" id="{CBF2A9ED-16E9-4E66-AF6F-2DB7154B626B}"/>
              </a:ext>
            </a:extLst>
          </p:cNvPr>
          <p:cNvSpPr/>
          <p:nvPr/>
        </p:nvSpPr>
        <p:spPr>
          <a:xfrm>
            <a:off x="527050" y="762000"/>
            <a:ext cx="7931150" cy="55626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0FF"/>
                </a:solidFill>
                <a:latin typeface="Consolas" panose="020B0609020204030204" pitchFamily="49" charset="0"/>
              </a:rPr>
              <a:t>public</a:t>
            </a:r>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LambdaApp</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static</a:t>
            </a:r>
            <a:r>
              <a:rPr lang="en-US" dirty="0">
                <a:solidFill>
                  <a:schemeClr val="tx1"/>
                </a:solidFill>
                <a:latin typeface="Consolas" panose="020B0609020204030204" pitchFamily="49" charset="0"/>
              </a:rPr>
              <a:t> void main(String[] </a:t>
            </a:r>
            <a:r>
              <a:rPr lang="en-US" dirty="0" err="1">
                <a:solidFill>
                  <a:schemeClr val="tx1"/>
                </a:solidFill>
                <a:latin typeface="Consolas" panose="020B0609020204030204" pitchFamily="49" charset="0"/>
              </a:rPr>
              <a:t>args</a:t>
            </a:r>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a:solidFill>
                  <a:srgbClr val="7030A0"/>
                </a:solidFill>
                <a:latin typeface="Consolas" panose="020B0609020204030204" pitchFamily="49" charset="0"/>
              </a:rPr>
              <a:t>Operation</a:t>
            </a:r>
            <a:r>
              <a:rPr lang="en-US" dirty="0">
                <a:solidFill>
                  <a:schemeClr val="tx1"/>
                </a:solidFill>
                <a:latin typeface="Consolas" panose="020B0609020204030204" pitchFamily="49" charset="0"/>
              </a:rPr>
              <a:t>&lt;</a:t>
            </a:r>
            <a:r>
              <a:rPr lang="en-US" dirty="0">
                <a:solidFill>
                  <a:srgbClr val="0000FF"/>
                </a:solidFill>
                <a:latin typeface="Consolas" panose="020B0609020204030204" pitchFamily="49" charset="0"/>
              </a:rPr>
              <a:t>Integer</a:t>
            </a:r>
            <a:r>
              <a:rPr lang="en-US" dirty="0">
                <a:solidFill>
                  <a:schemeClr val="tx1"/>
                </a:solidFill>
                <a:latin typeface="Consolas" panose="020B0609020204030204" pitchFamily="49" charset="0"/>
              </a:rPr>
              <a:t>&gt; operation1 = </a:t>
            </a:r>
          </a:p>
          <a:p>
            <a:r>
              <a:rPr lang="en-US" dirty="0">
                <a:solidFill>
                  <a:schemeClr val="tx1"/>
                </a:solidFill>
                <a:latin typeface="Consolas" panose="020B0609020204030204" pitchFamily="49" charset="0"/>
              </a:rPr>
              <a:t>		(num1,num2) -&gt; {return num1 + num2;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System.out.println</a:t>
            </a:r>
            <a:r>
              <a:rPr lang="en-US" dirty="0">
                <a:solidFill>
                  <a:schemeClr val="tx1"/>
                </a:solidFill>
                <a:latin typeface="Consolas" panose="020B0609020204030204" pitchFamily="49" charset="0"/>
              </a:rPr>
              <a:t>(operation1.add(7, 5));</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a:solidFill>
                  <a:srgbClr val="7030A0"/>
                </a:solidFill>
                <a:latin typeface="Consolas" panose="020B0609020204030204" pitchFamily="49" charset="0"/>
              </a:rPr>
              <a:t>Operation</a:t>
            </a:r>
            <a:r>
              <a:rPr lang="en-US" dirty="0">
                <a:solidFill>
                  <a:schemeClr val="tx1"/>
                </a:solidFill>
                <a:latin typeface="Consolas" panose="020B0609020204030204" pitchFamily="49" charset="0"/>
              </a:rPr>
              <a:t>&lt;</a:t>
            </a:r>
            <a:r>
              <a:rPr lang="en-US" dirty="0">
                <a:solidFill>
                  <a:srgbClr val="0000FF"/>
                </a:solidFill>
                <a:latin typeface="Consolas" panose="020B0609020204030204" pitchFamily="49" charset="0"/>
              </a:rPr>
              <a:t>String</a:t>
            </a:r>
            <a:r>
              <a:rPr lang="en-US" dirty="0">
                <a:solidFill>
                  <a:schemeClr val="tx1"/>
                </a:solidFill>
                <a:latin typeface="Consolas" panose="020B0609020204030204" pitchFamily="49" charset="0"/>
              </a:rPr>
              <a:t>&gt; operation2 = </a:t>
            </a:r>
          </a:p>
          <a:p>
            <a:r>
              <a:rPr lang="en-US" dirty="0">
                <a:solidFill>
                  <a:schemeClr val="tx1"/>
                </a:solidFill>
                <a:latin typeface="Consolas" panose="020B0609020204030204" pitchFamily="49" charset="0"/>
              </a:rPr>
              <a:t>                (str1,str2) -&gt; {</a:t>
            </a:r>
          </a:p>
          <a:p>
            <a:r>
              <a:rPr lang="en-US" dirty="0">
                <a:solidFill>
                  <a:schemeClr val="tx1"/>
                </a:solidFill>
                <a:latin typeface="Consolas" panose="020B0609020204030204" pitchFamily="49" charset="0"/>
              </a:rPr>
              <a:t>                    str1 = str1.substring(2);</a:t>
            </a:r>
          </a:p>
          <a:p>
            <a:r>
              <a:rPr lang="en-US" dirty="0">
                <a:solidFill>
                  <a:schemeClr val="tx1"/>
                </a:solidFill>
                <a:latin typeface="Consolas" panose="020B0609020204030204" pitchFamily="49" charset="0"/>
              </a:rPr>
              <a:t>                    str2 = str2.substring(3, 7);</a:t>
            </a:r>
          </a:p>
          <a:p>
            <a:r>
              <a:rPr lang="en-US" dirty="0">
                <a:solidFill>
                  <a:schemeClr val="tx1"/>
                </a:solidFill>
                <a:latin typeface="Consolas" panose="020B0609020204030204" pitchFamily="49" charset="0"/>
              </a:rPr>
              <a:t>                    return str1 + str2;</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System.out.println</a:t>
            </a:r>
            <a:r>
              <a:rPr lang="en-US" dirty="0">
                <a:solidFill>
                  <a:schemeClr val="tx1"/>
                </a:solidFill>
                <a:latin typeface="Consolas" panose="020B0609020204030204" pitchFamily="49" charset="0"/>
              </a:rPr>
              <a:t>(operation2.add</a:t>
            </a:r>
          </a:p>
          <a:p>
            <a:r>
              <a:rPr lang="en-US" dirty="0">
                <a:solidFill>
                  <a:schemeClr val="tx1"/>
                </a:solidFill>
                <a:latin typeface="Consolas" panose="020B0609020204030204" pitchFamily="49" charset="0"/>
              </a:rPr>
              <a:t>				("abcdefg","0123456789"));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private</a:t>
            </a:r>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interface</a:t>
            </a:r>
            <a:r>
              <a:rPr lang="en-US" dirty="0">
                <a:solidFill>
                  <a:schemeClr val="tx1"/>
                </a:solidFill>
                <a:latin typeface="Consolas" panose="020B0609020204030204" pitchFamily="49" charset="0"/>
              </a:rPr>
              <a:t> </a:t>
            </a:r>
            <a:r>
              <a:rPr lang="en-US" dirty="0">
                <a:solidFill>
                  <a:srgbClr val="7030A0"/>
                </a:solidFill>
                <a:latin typeface="Consolas" panose="020B0609020204030204" pitchFamily="49" charset="0"/>
              </a:rPr>
              <a:t>Operation</a:t>
            </a:r>
            <a:r>
              <a:rPr lang="en-US" dirty="0">
                <a:solidFill>
                  <a:schemeClr val="tx1"/>
                </a:solidFill>
                <a:latin typeface="Consolas" panose="020B0609020204030204" pitchFamily="49" charset="0"/>
              </a:rPr>
              <a:t>&lt;T&gt;{</a:t>
            </a:r>
          </a:p>
          <a:p>
            <a:r>
              <a:rPr lang="en-US" dirty="0">
                <a:solidFill>
                  <a:schemeClr val="tx1"/>
                </a:solidFill>
                <a:latin typeface="Consolas" panose="020B0609020204030204" pitchFamily="49" charset="0"/>
              </a:rPr>
              <a:t>       T add(T x, T y);</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a:t>
            </a:r>
          </a:p>
        </p:txBody>
      </p:sp>
      <p:sp>
        <p:nvSpPr>
          <p:cNvPr id="7" name="Right Brace 6">
            <a:extLst>
              <a:ext uri="{FF2B5EF4-FFF2-40B4-BE49-F238E27FC236}">
                <a16:creationId xmlns:a16="http://schemas.microsoft.com/office/drawing/2014/main" id="{46B53C08-EEC0-4D8F-B970-600E908DDE0D}"/>
              </a:ext>
            </a:extLst>
          </p:cNvPr>
          <p:cNvSpPr/>
          <p:nvPr/>
        </p:nvSpPr>
        <p:spPr bwMode="auto">
          <a:xfrm>
            <a:off x="6588344" y="2895600"/>
            <a:ext cx="446088" cy="1108759"/>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8" name="TextBox 20"/>
          <p:cNvSpPr txBox="1">
            <a:spLocks noChangeArrowheads="1"/>
          </p:cNvSpPr>
          <p:nvPr/>
        </p:nvSpPr>
        <p:spPr bwMode="auto">
          <a:xfrm>
            <a:off x="7074881" y="3126813"/>
            <a:ext cx="13428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C00000"/>
                </a:solidFill>
              </a:rPr>
              <a:t>Lambda expression </a:t>
            </a:r>
          </a:p>
        </p:txBody>
      </p:sp>
      <p:sp>
        <p:nvSpPr>
          <p:cNvPr id="9" name="Right Brace 8">
            <a:extLst>
              <a:ext uri="{FF2B5EF4-FFF2-40B4-BE49-F238E27FC236}">
                <a16:creationId xmlns:a16="http://schemas.microsoft.com/office/drawing/2014/main" id="{46B53C08-EEC0-4D8F-B970-600E908DDE0D}"/>
              </a:ext>
            </a:extLst>
          </p:cNvPr>
          <p:cNvSpPr/>
          <p:nvPr/>
        </p:nvSpPr>
        <p:spPr bwMode="auto">
          <a:xfrm>
            <a:off x="5205632" y="5407034"/>
            <a:ext cx="446088" cy="827088"/>
          </a:xfrm>
          <a:prstGeom prst="rightBrace">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solidFill>
                <a:srgbClr val="0000FF"/>
              </a:solidFill>
            </a:endParaRPr>
          </a:p>
        </p:txBody>
      </p:sp>
      <p:sp>
        <p:nvSpPr>
          <p:cNvPr id="10" name="TextBox 20"/>
          <p:cNvSpPr txBox="1">
            <a:spLocks noChangeArrowheads="1"/>
          </p:cNvSpPr>
          <p:nvPr/>
        </p:nvSpPr>
        <p:spPr bwMode="auto">
          <a:xfrm>
            <a:off x="5691563" y="5465544"/>
            <a:ext cx="1342869"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dirty="0">
                <a:solidFill>
                  <a:srgbClr val="0000FF"/>
                </a:solidFill>
              </a:rPr>
              <a:t>functional interface</a:t>
            </a:r>
          </a:p>
        </p:txBody>
      </p:sp>
    </p:spTree>
    <p:extLst>
      <p:ext uri="{BB962C8B-B14F-4D97-AF65-F5344CB8AC3E}">
        <p14:creationId xmlns:p14="http://schemas.microsoft.com/office/powerpoint/2010/main" val="7464250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45F3D7A-26B9-48CF-831F-609A3D60E733}"/>
              </a:ext>
            </a:extLst>
          </p:cNvPr>
          <p:cNvSpPr>
            <a:spLocks noGrp="1"/>
          </p:cNvSpPr>
          <p:nvPr>
            <p:ph type="ctrTitle"/>
          </p:nvPr>
        </p:nvSpPr>
        <p:spPr/>
        <p:txBody>
          <a:bodyPr/>
          <a:lstStyle/>
          <a:p>
            <a:r>
              <a:rPr lang="en-US" dirty="0"/>
              <a:t>That’s it!</a:t>
            </a:r>
          </a:p>
        </p:txBody>
      </p:sp>
    </p:spTree>
    <p:extLst>
      <p:ext uri="{BB962C8B-B14F-4D97-AF65-F5344CB8AC3E}">
        <p14:creationId xmlns:p14="http://schemas.microsoft.com/office/powerpoint/2010/main" val="184219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Popular Frameworks</a:t>
            </a:r>
          </a:p>
        </p:txBody>
      </p:sp>
      <p:sp>
        <p:nvSpPr>
          <p:cNvPr id="3" name="Content Placeholder 2"/>
          <p:cNvSpPr>
            <a:spLocks noGrp="1"/>
          </p:cNvSpPr>
          <p:nvPr>
            <p:ph idx="1"/>
          </p:nvPr>
        </p:nvSpPr>
        <p:spPr/>
        <p:txBody>
          <a:bodyPr>
            <a:normAutofit fontScale="70000" lnSpcReduction="20000"/>
          </a:bodyPr>
          <a:lstStyle/>
          <a:p>
            <a:r>
              <a:rPr lang="en-US" dirty="0"/>
              <a:t>A framework is a general foundation on which different modules of a project can be developed in a very organized and efficient way. The application can have a better flexibility for future additions. Some well-known java frameworks include:</a:t>
            </a:r>
          </a:p>
          <a:p>
            <a:r>
              <a:rPr lang="en-US" dirty="0">
                <a:solidFill>
                  <a:srgbClr val="C00000"/>
                </a:solidFill>
              </a:rPr>
              <a:t>Spring Boot:</a:t>
            </a:r>
            <a:r>
              <a:rPr lang="en-US" dirty="0"/>
              <a:t> Provides a good platform for Java developers to develop a stand-alone and production-grade spring application that you can just run.</a:t>
            </a:r>
          </a:p>
          <a:p>
            <a:r>
              <a:rPr lang="en-US" dirty="0">
                <a:solidFill>
                  <a:srgbClr val="C00000"/>
                </a:solidFill>
              </a:rPr>
              <a:t>Struts 2</a:t>
            </a:r>
            <a:r>
              <a:rPr lang="en-US" dirty="0"/>
              <a:t>: A tailor-made to develop an application from the beginning to the finish including maintenance support.</a:t>
            </a:r>
          </a:p>
          <a:p>
            <a:r>
              <a:rPr lang="en-US" dirty="0">
                <a:solidFill>
                  <a:srgbClr val="C00000"/>
                </a:solidFill>
              </a:rPr>
              <a:t>Java Server Faces(JSF)</a:t>
            </a:r>
            <a:r>
              <a:rPr lang="en-US" dirty="0"/>
              <a:t>: It is based on Java EE and it comes with a great set of tools and libraries to develop user-friendly interfaces that Java always lacked. </a:t>
            </a:r>
          </a:p>
          <a:p>
            <a:r>
              <a:rPr lang="en-US" dirty="0">
                <a:solidFill>
                  <a:srgbClr val="C00000"/>
                </a:solidFill>
              </a:rPr>
              <a:t>Hibernate</a:t>
            </a:r>
            <a:r>
              <a:rPr lang="en-US" dirty="0"/>
              <a:t>: Used to create robust back-end interface and application to maintain the front-end effortlessly. It gives developers a pass to do operations on the databases through Java.</a:t>
            </a:r>
          </a:p>
          <a:p>
            <a:r>
              <a:rPr lang="en-US" dirty="0">
                <a:solidFill>
                  <a:srgbClr val="C00000"/>
                </a:solidFill>
              </a:rPr>
              <a:t>GWT</a:t>
            </a:r>
            <a:r>
              <a:rPr lang="en-US" dirty="0"/>
              <a:t>: A Google Web Toolkit that helps web developers to optimize the web applications better. There are widgets and APIs available to build large-scale application after the JavaScript development is done.</a:t>
            </a:r>
          </a:p>
        </p:txBody>
      </p:sp>
      <p:sp>
        <p:nvSpPr>
          <p:cNvPr id="4" name="Date Placeholder 3"/>
          <p:cNvSpPr>
            <a:spLocks noGrp="1"/>
          </p:cNvSpPr>
          <p:nvPr>
            <p:ph type="dt" sz="half" idx="10"/>
          </p:nvPr>
        </p:nvSpPr>
        <p:spPr/>
        <p:txBody>
          <a:bodyPr/>
          <a:lstStyle/>
          <a:p>
            <a:fld id="{F497F1C7-1350-45F1-90D3-60613AE69690}"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6</a:t>
            </a:fld>
            <a:endParaRPr lang="en-US"/>
          </a:p>
        </p:txBody>
      </p:sp>
    </p:spTree>
    <p:extLst>
      <p:ext uri="{BB962C8B-B14F-4D97-AF65-F5344CB8AC3E}">
        <p14:creationId xmlns:p14="http://schemas.microsoft.com/office/powerpoint/2010/main" val="361902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Platforms</a:t>
            </a:r>
          </a:p>
        </p:txBody>
      </p:sp>
      <p:sp>
        <p:nvSpPr>
          <p:cNvPr id="3" name="Content Placeholder 2"/>
          <p:cNvSpPr>
            <a:spLocks noGrp="1"/>
          </p:cNvSpPr>
          <p:nvPr>
            <p:ph idx="1"/>
          </p:nvPr>
        </p:nvSpPr>
        <p:spPr/>
        <p:txBody>
          <a:bodyPr>
            <a:normAutofit fontScale="77500" lnSpcReduction="20000"/>
          </a:bodyPr>
          <a:lstStyle/>
          <a:p>
            <a:r>
              <a:rPr lang="en-US" dirty="0">
                <a:solidFill>
                  <a:srgbClr val="C00000"/>
                </a:solidFill>
              </a:rPr>
              <a:t>Standard Edition (Java SE):</a:t>
            </a:r>
          </a:p>
          <a:p>
            <a:pPr lvl="1"/>
            <a:r>
              <a:rPr lang="en-US" dirty="0"/>
              <a:t>Provides the core functionality of the Java programming language. (e.g. basic types, objects, networking, security, database access, GUI, and XML parsing.</a:t>
            </a:r>
          </a:p>
          <a:p>
            <a:pPr lvl="1"/>
            <a:endParaRPr lang="en-US" dirty="0"/>
          </a:p>
          <a:p>
            <a:r>
              <a:rPr lang="en-US" dirty="0">
                <a:solidFill>
                  <a:srgbClr val="C00000"/>
                </a:solidFill>
              </a:rPr>
              <a:t>Enterprise Edition (Java EE):</a:t>
            </a:r>
          </a:p>
          <a:p>
            <a:pPr lvl="1"/>
            <a:r>
              <a:rPr lang="en-US" dirty="0"/>
              <a:t>Built on top of Java SE and provides an API and runtime environment for developing large-scale, multi-tiered, reliable, and secure network applications.</a:t>
            </a:r>
          </a:p>
          <a:p>
            <a:pPr lvl="1"/>
            <a:endParaRPr lang="en-US" dirty="0"/>
          </a:p>
          <a:p>
            <a:r>
              <a:rPr lang="en-US" dirty="0">
                <a:solidFill>
                  <a:srgbClr val="C00000"/>
                </a:solidFill>
              </a:rPr>
              <a:t>Micro Edition (Java ME):</a:t>
            </a:r>
          </a:p>
          <a:p>
            <a:pPr lvl="1"/>
            <a:r>
              <a:rPr lang="en-US" dirty="0"/>
              <a:t>Provides an API and a small-footprint virtual machine for running Java applications on small devices, like mobile phones. The API is a subset of the Java SE API, along with special class libraries.</a:t>
            </a:r>
          </a:p>
          <a:p>
            <a:pPr marL="0" indent="0">
              <a:buNone/>
            </a:pPr>
            <a:r>
              <a:rPr lang="en-US" dirty="0"/>
              <a:t> </a:t>
            </a:r>
          </a:p>
        </p:txBody>
      </p:sp>
      <p:sp>
        <p:nvSpPr>
          <p:cNvPr id="4" name="Date Placeholder 3"/>
          <p:cNvSpPr>
            <a:spLocks noGrp="1"/>
          </p:cNvSpPr>
          <p:nvPr>
            <p:ph type="dt" sz="half" idx="10"/>
          </p:nvPr>
        </p:nvSpPr>
        <p:spPr/>
        <p:txBody>
          <a:bodyPr/>
          <a:lstStyle/>
          <a:p>
            <a:fld id="{FDA03BAD-C7C1-4075-BD3B-1BFAC5FFA905}"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7</a:t>
            </a:fld>
            <a:endParaRPr lang="en-US"/>
          </a:p>
        </p:txBody>
      </p:sp>
      <p:sp>
        <p:nvSpPr>
          <p:cNvPr id="7" name="TextBox 6"/>
          <p:cNvSpPr txBox="1"/>
          <p:nvPr/>
        </p:nvSpPr>
        <p:spPr>
          <a:xfrm>
            <a:off x="457200" y="5857990"/>
            <a:ext cx="8229600" cy="353943"/>
          </a:xfrm>
          <a:prstGeom prst="rect">
            <a:avLst/>
          </a:prstGeom>
          <a:noFill/>
          <a:ln>
            <a:solidFill>
              <a:schemeClr val="tx1"/>
            </a:solidFill>
          </a:ln>
        </p:spPr>
        <p:txBody>
          <a:bodyPr wrap="square" rtlCol="0">
            <a:spAutoFit/>
          </a:bodyPr>
          <a:lstStyle/>
          <a:p>
            <a:pPr algn="ctr"/>
            <a:r>
              <a:rPr lang="en-US" sz="1700" dirty="0">
                <a:solidFill>
                  <a:srgbClr val="0000FF"/>
                </a:solidFill>
                <a:latin typeface="Arial Narrow" panose="020B0606020202030204" pitchFamily="34" charset="0"/>
              </a:rPr>
              <a:t>All platforms consist of a Java Virtual Machine (JVM) and an Application Programming Interface (API)</a:t>
            </a:r>
          </a:p>
        </p:txBody>
      </p:sp>
    </p:spTree>
    <p:extLst>
      <p:ext uri="{BB962C8B-B14F-4D97-AF65-F5344CB8AC3E}">
        <p14:creationId xmlns:p14="http://schemas.microsoft.com/office/powerpoint/2010/main" val="392276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Programming Concepts</a:t>
            </a:r>
            <a:br>
              <a:rPr lang="en-US" dirty="0"/>
            </a:br>
            <a:r>
              <a:rPr lang="en-US" dirty="0">
                <a:solidFill>
                  <a:srgbClr val="C00000"/>
                </a:solidFill>
              </a:rPr>
              <a:t>Comments</a:t>
            </a:r>
          </a:p>
        </p:txBody>
      </p:sp>
      <p:sp>
        <p:nvSpPr>
          <p:cNvPr id="6" name="Content Placeholder 5"/>
          <p:cNvSpPr>
            <a:spLocks noGrp="1"/>
          </p:cNvSpPr>
          <p:nvPr>
            <p:ph idx="1"/>
          </p:nvPr>
        </p:nvSpPr>
        <p:spPr/>
        <p:txBody>
          <a:bodyPr>
            <a:normAutofit/>
          </a:bodyPr>
          <a:lstStyle/>
          <a:p>
            <a:r>
              <a:rPr lang="en-US" sz="2600" dirty="0"/>
              <a:t>The most common used method for comments is the line comment </a:t>
            </a:r>
            <a:r>
              <a:rPr lang="en-US" sz="2600" dirty="0">
                <a:solidFill>
                  <a:srgbClr val="0000FF"/>
                </a:solidFill>
                <a:latin typeface="Consolas" panose="020B0609020204030204" pitchFamily="49" charset="0"/>
              </a:rPr>
              <a:t>//</a:t>
            </a:r>
          </a:p>
          <a:p>
            <a:endParaRPr lang="en-US" sz="2600" dirty="0">
              <a:solidFill>
                <a:srgbClr val="0000FF"/>
              </a:solidFill>
              <a:latin typeface="Consolas" panose="020B0609020204030204" pitchFamily="49" charset="0"/>
            </a:endParaRPr>
          </a:p>
          <a:p>
            <a:endParaRPr lang="en-US" sz="2600" dirty="0"/>
          </a:p>
          <a:p>
            <a:r>
              <a:rPr lang="en-US" sz="2600" dirty="0"/>
              <a:t>When longer comments are needed, you can use the </a:t>
            </a:r>
            <a:r>
              <a:rPr lang="en-US" sz="2600" dirty="0">
                <a:solidFill>
                  <a:srgbClr val="0000FF"/>
                </a:solidFill>
                <a:latin typeface="Consolas" panose="020B0609020204030204" pitchFamily="49" charset="0"/>
              </a:rPr>
              <a:t>/*</a:t>
            </a:r>
            <a:r>
              <a:rPr lang="en-US" sz="2600" dirty="0"/>
              <a:t> and </a:t>
            </a:r>
            <a:r>
              <a:rPr lang="en-US" sz="2600" dirty="0">
                <a:solidFill>
                  <a:srgbClr val="0000FF"/>
                </a:solidFill>
                <a:latin typeface="Consolas" panose="020B0609020204030204" pitchFamily="49" charset="0"/>
              </a:rPr>
              <a:t>*/</a:t>
            </a:r>
            <a:r>
              <a:rPr lang="en-US" sz="2600" dirty="0"/>
              <a:t> comment delimiters</a:t>
            </a:r>
          </a:p>
          <a:p>
            <a:pPr marL="0" indent="0">
              <a:buNone/>
            </a:pPr>
            <a:endParaRPr lang="en-US" sz="2600" dirty="0"/>
          </a:p>
        </p:txBody>
      </p:sp>
      <p:sp>
        <p:nvSpPr>
          <p:cNvPr id="11" name="Date Placeholder 10"/>
          <p:cNvSpPr>
            <a:spLocks noGrp="1"/>
          </p:cNvSpPr>
          <p:nvPr>
            <p:ph type="dt" sz="half" idx="10"/>
          </p:nvPr>
        </p:nvSpPr>
        <p:spPr/>
        <p:txBody>
          <a:bodyPr/>
          <a:lstStyle/>
          <a:p>
            <a:fld id="{4EC9A062-A6E8-4D5D-9820-EE86B1A96446}" type="datetime5">
              <a:rPr lang="en-US" smtClean="0"/>
              <a:t>3-Feb-23</a:t>
            </a:fld>
            <a:endParaRPr lang="en-US"/>
          </a:p>
        </p:txBody>
      </p:sp>
      <p:sp>
        <p:nvSpPr>
          <p:cNvPr id="12" name="Footer Placeholder 11"/>
          <p:cNvSpPr>
            <a:spLocks noGrp="1"/>
          </p:cNvSpPr>
          <p:nvPr>
            <p:ph type="ftr" sz="quarter" idx="11"/>
          </p:nvPr>
        </p:nvSpPr>
        <p:spPr/>
        <p:txBody>
          <a:bodyPr/>
          <a:lstStyle/>
          <a:p>
            <a:r>
              <a:rPr lang="en-US"/>
              <a:t>Created by: Dr. Abdelkareem Alashqar</a:t>
            </a:r>
          </a:p>
        </p:txBody>
      </p:sp>
      <p:sp>
        <p:nvSpPr>
          <p:cNvPr id="13" name="Slide Number Placeholder 12"/>
          <p:cNvSpPr>
            <a:spLocks noGrp="1"/>
          </p:cNvSpPr>
          <p:nvPr>
            <p:ph type="sldNum" sz="quarter" idx="12"/>
          </p:nvPr>
        </p:nvSpPr>
        <p:spPr/>
        <p:txBody>
          <a:bodyPr/>
          <a:lstStyle/>
          <a:p>
            <a:fld id="{40763A2C-7DD2-48FE-BD62-3013F0F43D36}" type="slidenum">
              <a:rPr lang="en-US" smtClean="0"/>
              <a:pPr/>
              <a:t>8</a:t>
            </a:fld>
            <a:endParaRPr lang="en-US"/>
          </a:p>
        </p:txBody>
      </p:sp>
      <p:sp>
        <p:nvSpPr>
          <p:cNvPr id="7" name="Rectangle 6">
            <a:extLst>
              <a:ext uri="{FF2B5EF4-FFF2-40B4-BE49-F238E27FC236}">
                <a16:creationId xmlns:a16="http://schemas.microsoft.com/office/drawing/2014/main" id="{0BBFD813-9845-47FB-8F35-D82226713BC0}"/>
              </a:ext>
            </a:extLst>
          </p:cNvPr>
          <p:cNvSpPr/>
          <p:nvPr/>
        </p:nvSpPr>
        <p:spPr>
          <a:xfrm>
            <a:off x="685801" y="2133600"/>
            <a:ext cx="7619999" cy="6096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latin typeface="Consolas" panose="020B0609020204030204" pitchFamily="49" charset="0"/>
              </a:rPr>
              <a:t>System.out.println</a:t>
            </a:r>
            <a:r>
              <a:rPr lang="en-US" dirty="0">
                <a:solidFill>
                  <a:schemeClr val="tx1"/>
                </a:solidFill>
                <a:latin typeface="Consolas" panose="020B0609020204030204" pitchFamily="49" charset="0"/>
              </a:rPr>
              <a:t>("Hello, World!"); </a:t>
            </a:r>
            <a:r>
              <a:rPr lang="en-US" dirty="0">
                <a:solidFill>
                  <a:srgbClr val="008000"/>
                </a:solidFill>
                <a:latin typeface="Consolas" panose="020B0609020204030204" pitchFamily="49" charset="0"/>
              </a:rPr>
              <a:t>// just show a message</a:t>
            </a:r>
            <a:endParaRPr lang="LID4096" dirty="0">
              <a:solidFill>
                <a:srgbClr val="008000"/>
              </a:solidFill>
              <a:latin typeface="Consolas" panose="020B0609020204030204" pitchFamily="49" charset="0"/>
            </a:endParaRPr>
          </a:p>
        </p:txBody>
      </p:sp>
      <p:sp>
        <p:nvSpPr>
          <p:cNvPr id="8" name="Rectangle 7">
            <a:extLst>
              <a:ext uri="{FF2B5EF4-FFF2-40B4-BE49-F238E27FC236}">
                <a16:creationId xmlns:a16="http://schemas.microsoft.com/office/drawing/2014/main" id="{0BBFD813-9845-47FB-8F35-D82226713BC0}"/>
              </a:ext>
            </a:extLst>
          </p:cNvPr>
          <p:cNvSpPr/>
          <p:nvPr/>
        </p:nvSpPr>
        <p:spPr>
          <a:xfrm>
            <a:off x="609600" y="3962400"/>
            <a:ext cx="7772399" cy="2448631"/>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0">
              <a:buNone/>
            </a:pPr>
            <a:r>
              <a:rPr lang="en-US" dirty="0">
                <a:solidFill>
                  <a:srgbClr val="0000FF"/>
                </a:solidFill>
                <a:latin typeface="Consolas" panose="020B0609020204030204" pitchFamily="49" charset="0"/>
              </a:rPr>
              <a:t>public</a:t>
            </a:r>
            <a:r>
              <a:rPr lang="en-US" dirty="0">
                <a:solidFill>
                  <a:schemeClr val="tx1"/>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FirstSample</a:t>
            </a:r>
            <a:r>
              <a:rPr lang="en-US" dirty="0">
                <a:solidFill>
                  <a:schemeClr val="tx1"/>
                </a:solidFill>
                <a:latin typeface="Consolas" panose="020B0609020204030204" pitchFamily="49" charset="0"/>
              </a:rPr>
              <a:t> </a:t>
            </a:r>
          </a:p>
          <a:p>
            <a:pPr marL="342900" lvl="1" indent="0">
              <a:buNone/>
            </a:pPr>
            <a:r>
              <a:rPr lang="en-US" dirty="0">
                <a:solidFill>
                  <a:schemeClr val="tx1"/>
                </a:solidFill>
                <a:latin typeface="Consolas" panose="020B0609020204030204" pitchFamily="49" charset="0"/>
              </a:rPr>
              <a:t>{ </a:t>
            </a:r>
            <a:r>
              <a:rPr lang="en-US" dirty="0">
                <a:solidFill>
                  <a:srgbClr val="008000"/>
                </a:solidFill>
                <a:latin typeface="Consolas" panose="020B0609020204030204" pitchFamily="49" charset="0"/>
              </a:rPr>
              <a:t>/*</a:t>
            </a:r>
          </a:p>
          <a:p>
            <a:pPr marL="685800" lvl="2" indent="0">
              <a:buNone/>
            </a:pPr>
            <a:r>
              <a:rPr lang="en-US" dirty="0">
                <a:solidFill>
                  <a:srgbClr val="008000"/>
                </a:solidFill>
                <a:latin typeface="Consolas" panose="020B0609020204030204" pitchFamily="49" charset="0"/>
              </a:rPr>
              <a:t>public static void main(String[] </a:t>
            </a:r>
            <a:r>
              <a:rPr lang="en-US" dirty="0" err="1">
                <a:solidFill>
                  <a:srgbClr val="008000"/>
                </a:solidFill>
                <a:latin typeface="Consolas" panose="020B0609020204030204" pitchFamily="49" charset="0"/>
              </a:rPr>
              <a:t>args</a:t>
            </a:r>
            <a:r>
              <a:rPr lang="en-US" dirty="0">
                <a:solidFill>
                  <a:srgbClr val="008000"/>
                </a:solidFill>
                <a:latin typeface="Consolas" panose="020B0609020204030204" pitchFamily="49" charset="0"/>
              </a:rPr>
              <a:t>) </a:t>
            </a:r>
          </a:p>
          <a:p>
            <a:pPr marL="685800" lvl="2" indent="0">
              <a:buNone/>
            </a:pPr>
            <a:r>
              <a:rPr lang="en-US" dirty="0">
                <a:solidFill>
                  <a:srgbClr val="008000"/>
                </a:solidFill>
                <a:latin typeface="Consolas" panose="020B0609020204030204" pitchFamily="49" charset="0"/>
              </a:rPr>
              <a:t>{ </a:t>
            </a:r>
          </a:p>
          <a:p>
            <a:pPr marL="1028700" lvl="3" indent="0">
              <a:buNone/>
            </a:pPr>
            <a:r>
              <a:rPr lang="en-US" dirty="0" err="1">
                <a:solidFill>
                  <a:srgbClr val="008000"/>
                </a:solidFill>
                <a:latin typeface="Consolas" panose="020B0609020204030204" pitchFamily="49" charset="0"/>
              </a:rPr>
              <a:t>System.out.println</a:t>
            </a:r>
            <a:r>
              <a:rPr lang="en-US" dirty="0">
                <a:solidFill>
                  <a:srgbClr val="008000"/>
                </a:solidFill>
                <a:latin typeface="Consolas" panose="020B0609020204030204" pitchFamily="49" charset="0"/>
              </a:rPr>
              <a:t>("Hello, World!"); </a:t>
            </a:r>
          </a:p>
          <a:p>
            <a:pPr marL="685800" lvl="2" indent="0">
              <a:buNone/>
            </a:pPr>
            <a:r>
              <a:rPr lang="en-US" dirty="0">
                <a:solidFill>
                  <a:srgbClr val="008000"/>
                </a:solidFill>
                <a:latin typeface="Consolas" panose="020B0609020204030204" pitchFamily="49" charset="0"/>
              </a:rPr>
              <a:t>} </a:t>
            </a:r>
          </a:p>
          <a:p>
            <a:pPr marL="342900" lvl="1" indent="0">
              <a:buNone/>
            </a:pPr>
            <a:r>
              <a:rPr lang="en-US" dirty="0">
                <a:solidFill>
                  <a:srgbClr val="008000"/>
                </a:solidFill>
                <a:latin typeface="Consolas" panose="020B0609020204030204" pitchFamily="49" charset="0"/>
              </a:rPr>
              <a:t>*/</a:t>
            </a:r>
          </a:p>
          <a:p>
            <a:pPr marL="342900" lvl="1" indent="0">
              <a:buNone/>
            </a:pPr>
            <a:r>
              <a:rPr lang="en-US"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3143994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Basic Programming Concepts (cont.)</a:t>
            </a:r>
            <a:br>
              <a:rPr lang="en-US" dirty="0"/>
            </a:br>
            <a:r>
              <a:rPr lang="en-US" dirty="0">
                <a:solidFill>
                  <a:srgbClr val="C00000"/>
                </a:solidFill>
              </a:rPr>
              <a:t>Data Types: 8 Primitive Types in Java</a:t>
            </a:r>
          </a:p>
        </p:txBody>
      </p:sp>
      <p:sp>
        <p:nvSpPr>
          <p:cNvPr id="4" name="Date Placeholder 3"/>
          <p:cNvSpPr>
            <a:spLocks noGrp="1"/>
          </p:cNvSpPr>
          <p:nvPr>
            <p:ph type="dt" sz="half" idx="10"/>
          </p:nvPr>
        </p:nvSpPr>
        <p:spPr/>
        <p:txBody>
          <a:bodyPr/>
          <a:lstStyle/>
          <a:p>
            <a:fld id="{90E40858-41BC-4D31-B81A-51BC0FD16304}" type="datetime5">
              <a:rPr lang="en-US" smtClean="0"/>
              <a:t>3-Feb-23</a:t>
            </a:fld>
            <a:endParaRPr lang="en-US"/>
          </a:p>
        </p:txBody>
      </p:sp>
      <p:sp>
        <p:nvSpPr>
          <p:cNvPr id="5" name="Footer Placeholder 4"/>
          <p:cNvSpPr>
            <a:spLocks noGrp="1"/>
          </p:cNvSpPr>
          <p:nvPr>
            <p:ph type="ftr" sz="quarter" idx="11"/>
          </p:nvPr>
        </p:nvSpPr>
        <p:spPr/>
        <p:txBody>
          <a:bodyPr/>
          <a:lstStyle/>
          <a:p>
            <a:r>
              <a:rPr lang="en-US"/>
              <a:t>Created by: Dr. Abdelkareem Alashqar</a:t>
            </a:r>
          </a:p>
        </p:txBody>
      </p:sp>
      <p:sp>
        <p:nvSpPr>
          <p:cNvPr id="6" name="Slide Number Placeholder 5"/>
          <p:cNvSpPr>
            <a:spLocks noGrp="1"/>
          </p:cNvSpPr>
          <p:nvPr>
            <p:ph type="sldNum" sz="quarter" idx="12"/>
          </p:nvPr>
        </p:nvSpPr>
        <p:spPr/>
        <p:txBody>
          <a:bodyPr/>
          <a:lstStyle/>
          <a:p>
            <a:fld id="{40763A2C-7DD2-48FE-BD62-3013F0F43D36}" type="slidenum">
              <a:rPr lang="en-US" smtClean="0"/>
              <a:pPr/>
              <a:t>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328875334"/>
              </p:ext>
            </p:extLst>
          </p:nvPr>
        </p:nvGraphicFramePr>
        <p:xfrm>
          <a:off x="450849" y="1424373"/>
          <a:ext cx="8229601" cy="4682111"/>
        </p:xfrm>
        <a:graphic>
          <a:graphicData uri="http://schemas.openxmlformats.org/drawingml/2006/table">
            <a:tbl>
              <a:tblPr firstRow="1" bandRow="1">
                <a:tableStyleId>{5C22544A-7EE6-4342-B048-85BDC9FD1C3A}</a:tableStyleId>
              </a:tblPr>
              <a:tblGrid>
                <a:gridCol w="1086928">
                  <a:extLst>
                    <a:ext uri="{9D8B030D-6E8A-4147-A177-3AD203B41FA5}">
                      <a16:colId xmlns:a16="http://schemas.microsoft.com/office/drawing/2014/main" val="2880676808"/>
                    </a:ext>
                  </a:extLst>
                </a:gridCol>
                <a:gridCol w="1009291">
                  <a:extLst>
                    <a:ext uri="{9D8B030D-6E8A-4147-A177-3AD203B41FA5}">
                      <a16:colId xmlns:a16="http://schemas.microsoft.com/office/drawing/2014/main" val="1451677820"/>
                    </a:ext>
                  </a:extLst>
                </a:gridCol>
                <a:gridCol w="1630393">
                  <a:extLst>
                    <a:ext uri="{9D8B030D-6E8A-4147-A177-3AD203B41FA5}">
                      <a16:colId xmlns:a16="http://schemas.microsoft.com/office/drawing/2014/main" val="2174244885"/>
                    </a:ext>
                  </a:extLst>
                </a:gridCol>
                <a:gridCol w="4502989">
                  <a:extLst>
                    <a:ext uri="{9D8B030D-6E8A-4147-A177-3AD203B41FA5}">
                      <a16:colId xmlns:a16="http://schemas.microsoft.com/office/drawing/2014/main" val="526708006"/>
                    </a:ext>
                  </a:extLst>
                </a:gridCol>
              </a:tblGrid>
              <a:tr h="555933">
                <a:tc>
                  <a:txBody>
                    <a:bodyPr/>
                    <a:lstStyle/>
                    <a:p>
                      <a:r>
                        <a:rPr lang="en-US" sz="1800" dirty="0">
                          <a:latin typeface="+mn-lt"/>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effectLst/>
                          <a:latin typeface="+mn-lt"/>
                        </a:rPr>
                        <a:t>Type</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effectLst/>
                          <a:latin typeface="+mn-lt"/>
                        </a:rPr>
                        <a:t>Storage Req.</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effectLst/>
                          <a:latin typeface="+mn-lt"/>
                        </a:rPr>
                        <a:t>Range (Inclusive)</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3730326"/>
                  </a:ext>
                </a:extLst>
              </a:tr>
              <a:tr h="294152">
                <a:tc rowSpan="4">
                  <a:txBody>
                    <a:bodyPr/>
                    <a:lstStyle/>
                    <a:p>
                      <a:r>
                        <a:rPr lang="en-US" sz="1800" dirty="0">
                          <a:latin typeface="+mn-lt"/>
                        </a:rPr>
                        <a:t>Integers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solidFill>
                            <a:srgbClr val="0000FF"/>
                          </a:solidFill>
                          <a:effectLst/>
                          <a:latin typeface="Consolas" panose="020B0609020204030204" pitchFamily="49" charset="0"/>
                        </a:rPr>
                        <a:t>byte</a:t>
                      </a:r>
                      <a:endParaRPr lang="en-US" sz="1800" dirty="0">
                        <a:solidFill>
                          <a:srgbClr val="0000FF"/>
                        </a:solidFill>
                        <a:effectLst/>
                        <a:latin typeface="Consolas" panose="020B0609020204030204" pitchFamily="49" charset="0"/>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effectLst/>
                          <a:latin typeface="+mn-lt"/>
                        </a:rPr>
                        <a:t>1 byte</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rtl="0">
                        <a:lnSpc>
                          <a:spcPct val="115000"/>
                        </a:lnSpc>
                        <a:spcBef>
                          <a:spcPts val="0"/>
                        </a:spcBef>
                        <a:spcAft>
                          <a:spcPts val="1000"/>
                        </a:spcAft>
                      </a:pPr>
                      <a:r>
                        <a:rPr lang="en-US" sz="1800" dirty="0">
                          <a:effectLst/>
                          <a:latin typeface="+mn-lt"/>
                        </a:rPr>
                        <a:t>–128 to 127 (–2</a:t>
                      </a:r>
                      <a:r>
                        <a:rPr lang="en-US" sz="1800" baseline="30000" dirty="0">
                          <a:effectLst/>
                          <a:latin typeface="+mn-lt"/>
                        </a:rPr>
                        <a:t>7</a:t>
                      </a:r>
                      <a:r>
                        <a:rPr lang="en-US" sz="1800" baseline="0" dirty="0">
                          <a:effectLst/>
                          <a:latin typeface="+mn-lt"/>
                        </a:rPr>
                        <a:t> to 2</a:t>
                      </a:r>
                      <a:r>
                        <a:rPr lang="en-US" sz="1800" baseline="30000" dirty="0">
                          <a:effectLst/>
                          <a:latin typeface="+mn-lt"/>
                        </a:rPr>
                        <a:t>7</a:t>
                      </a:r>
                      <a:r>
                        <a:rPr lang="en-US" sz="1800" dirty="0">
                          <a:effectLst/>
                          <a:latin typeface="+mn-lt"/>
                        </a:rPr>
                        <a:t>–1)</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5901656"/>
                  </a:ext>
                </a:extLst>
              </a:tr>
              <a:tr h="294152">
                <a:tc vMerge="1">
                  <a:txBody>
                    <a:bodyPr/>
                    <a:lstStyle/>
                    <a:p>
                      <a:endParaRPr lang="en-US" sz="2000" dirty="0"/>
                    </a:p>
                  </a:txBody>
                  <a:tcPr/>
                </a:tc>
                <a:tc>
                  <a:txBody>
                    <a:bodyPr/>
                    <a:lstStyle/>
                    <a:p>
                      <a:pPr marL="0" marR="0">
                        <a:lnSpc>
                          <a:spcPct val="115000"/>
                        </a:lnSpc>
                        <a:spcBef>
                          <a:spcPts val="0"/>
                        </a:spcBef>
                        <a:spcAft>
                          <a:spcPts val="1000"/>
                        </a:spcAft>
                      </a:pPr>
                      <a:r>
                        <a:rPr lang="en-US" sz="1800" dirty="0">
                          <a:solidFill>
                            <a:srgbClr val="0000FF"/>
                          </a:solidFill>
                          <a:effectLst/>
                          <a:latin typeface="Consolas" panose="020B0609020204030204" pitchFamily="49" charset="0"/>
                        </a:rPr>
                        <a:t>short</a:t>
                      </a:r>
                      <a:endParaRPr lang="en-US" sz="1800" dirty="0">
                        <a:solidFill>
                          <a:srgbClr val="0000FF"/>
                        </a:solidFill>
                        <a:effectLst/>
                        <a:latin typeface="Consolas" panose="020B0609020204030204" pitchFamily="49" charset="0"/>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effectLst/>
                          <a:latin typeface="+mn-lt"/>
                        </a:rPr>
                        <a:t>2 bytes</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mn-lt"/>
                        </a:rPr>
                        <a:t>–32,768 to 32,767 (–2</a:t>
                      </a:r>
                      <a:r>
                        <a:rPr lang="en-US" sz="1800" baseline="30000" dirty="0">
                          <a:effectLst/>
                          <a:latin typeface="+mn-lt"/>
                        </a:rPr>
                        <a:t>15</a:t>
                      </a:r>
                      <a:r>
                        <a:rPr lang="en-US" sz="1800" baseline="0" dirty="0">
                          <a:effectLst/>
                          <a:latin typeface="+mn-lt"/>
                        </a:rPr>
                        <a:t> to 2</a:t>
                      </a:r>
                      <a:r>
                        <a:rPr lang="en-US" sz="1800" baseline="30000" dirty="0">
                          <a:effectLst/>
                          <a:latin typeface="+mn-lt"/>
                        </a:rPr>
                        <a:t>15</a:t>
                      </a:r>
                      <a:r>
                        <a:rPr lang="en-US" sz="1800" dirty="0">
                          <a:effectLst/>
                          <a:latin typeface="+mn-lt"/>
                        </a:rPr>
                        <a:t>–1)</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6653617"/>
                  </a:ext>
                </a:extLst>
              </a:tr>
              <a:tr h="294152">
                <a:tc vMerge="1">
                  <a:txBody>
                    <a:bodyPr/>
                    <a:lstStyle/>
                    <a:p>
                      <a:endParaRPr lang="en-US" sz="2000" dirty="0"/>
                    </a:p>
                  </a:txBody>
                  <a:tcPr/>
                </a:tc>
                <a:tc>
                  <a:txBody>
                    <a:bodyPr/>
                    <a:lstStyle/>
                    <a:p>
                      <a:pPr marL="0" marR="0">
                        <a:lnSpc>
                          <a:spcPct val="115000"/>
                        </a:lnSpc>
                        <a:spcBef>
                          <a:spcPts val="0"/>
                        </a:spcBef>
                        <a:spcAft>
                          <a:spcPts val="1000"/>
                        </a:spcAft>
                      </a:pPr>
                      <a:r>
                        <a:rPr lang="en-US" sz="1800" dirty="0" err="1">
                          <a:solidFill>
                            <a:srgbClr val="0000FF"/>
                          </a:solidFill>
                          <a:effectLst/>
                          <a:latin typeface="Consolas" panose="020B0609020204030204" pitchFamily="49" charset="0"/>
                        </a:rPr>
                        <a:t>int</a:t>
                      </a:r>
                      <a:endParaRPr lang="en-US" sz="1800" dirty="0">
                        <a:solidFill>
                          <a:srgbClr val="0000FF"/>
                        </a:solidFill>
                        <a:effectLst/>
                        <a:latin typeface="Consolas" panose="020B0609020204030204" pitchFamily="49" charset="0"/>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effectLst/>
                          <a:latin typeface="+mn-lt"/>
                        </a:rPr>
                        <a:t>4 bytes</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mn-lt"/>
                        </a:rPr>
                        <a:t>–2,147,483,648 to 2,147,483, 647 (–2</a:t>
                      </a:r>
                      <a:r>
                        <a:rPr lang="en-US" sz="1800" baseline="30000" dirty="0">
                          <a:effectLst/>
                          <a:latin typeface="+mn-lt"/>
                        </a:rPr>
                        <a:t>31</a:t>
                      </a:r>
                      <a:r>
                        <a:rPr lang="en-US" sz="1800" baseline="0" dirty="0">
                          <a:effectLst/>
                          <a:latin typeface="+mn-lt"/>
                        </a:rPr>
                        <a:t> to 2</a:t>
                      </a:r>
                      <a:r>
                        <a:rPr lang="en-US" sz="1800" baseline="30000" dirty="0">
                          <a:effectLst/>
                          <a:latin typeface="+mn-lt"/>
                        </a:rPr>
                        <a:t>31</a:t>
                      </a:r>
                      <a:r>
                        <a:rPr lang="en-US" sz="1800" dirty="0">
                          <a:effectLst/>
                          <a:latin typeface="+mn-lt"/>
                        </a:rPr>
                        <a:t>–1)</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4053420"/>
                  </a:ext>
                </a:extLst>
              </a:tr>
              <a:tr h="294152">
                <a:tc vMerge="1">
                  <a:txBody>
                    <a:bodyPr/>
                    <a:lstStyle/>
                    <a:p>
                      <a:endParaRPr lang="en-US" sz="18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solidFill>
                            <a:srgbClr val="0000FF"/>
                          </a:solidFill>
                          <a:effectLst/>
                          <a:latin typeface="Consolas" panose="020B0609020204030204" pitchFamily="49" charset="0"/>
                        </a:rPr>
                        <a:t>long</a:t>
                      </a:r>
                      <a:endParaRPr lang="en-US" sz="1800" dirty="0">
                        <a:solidFill>
                          <a:srgbClr val="0000FF"/>
                        </a:solidFill>
                        <a:effectLst/>
                        <a:latin typeface="Consolas" panose="020B0609020204030204" pitchFamily="49" charset="0"/>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800" dirty="0">
                          <a:effectLst/>
                          <a:latin typeface="+mn-lt"/>
                        </a:rPr>
                        <a:t>8 bytes</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1800" dirty="0">
                          <a:effectLst/>
                          <a:latin typeface="+mn-lt"/>
                        </a:rPr>
                        <a:t>–9,223,372,036,854,775,808  to 9,223,372,036,854,775,807 (–2</a:t>
                      </a:r>
                      <a:r>
                        <a:rPr lang="en-US" sz="1800" baseline="30000" dirty="0">
                          <a:effectLst/>
                          <a:latin typeface="+mn-lt"/>
                        </a:rPr>
                        <a:t>63</a:t>
                      </a:r>
                      <a:r>
                        <a:rPr lang="en-US" sz="1800" baseline="0" dirty="0">
                          <a:effectLst/>
                          <a:latin typeface="+mn-lt"/>
                        </a:rPr>
                        <a:t> to 2</a:t>
                      </a:r>
                      <a:r>
                        <a:rPr lang="en-US" sz="1800" baseline="30000" dirty="0">
                          <a:effectLst/>
                          <a:latin typeface="+mn-lt"/>
                        </a:rPr>
                        <a:t>63</a:t>
                      </a:r>
                      <a:r>
                        <a:rPr lang="en-US" sz="1800" dirty="0">
                          <a:effectLst/>
                          <a:latin typeface="+mn-lt"/>
                        </a:rPr>
                        <a:t>–1)</a:t>
                      </a:r>
                      <a:endParaRPr lang="en-US" sz="1800" dirty="0">
                        <a:effectLst/>
                        <a:latin typeface="+mn-lt"/>
                        <a:ea typeface="Calibri"/>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6690206"/>
                  </a:ext>
                </a:extLst>
              </a:tr>
              <a:tr h="551616">
                <a:tc rowSpan="2">
                  <a:txBody>
                    <a:bodyPr/>
                    <a:lstStyle/>
                    <a:p>
                      <a:r>
                        <a:rPr lang="en-US" sz="1800" dirty="0">
                          <a:effectLst/>
                          <a:latin typeface="+mn-lt"/>
                        </a:rPr>
                        <a:t>Floating-Point</a:t>
                      </a:r>
                      <a:endParaRPr lang="en-US" sz="18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pPr>
                      <a:r>
                        <a:rPr lang="en-US" sz="1800" dirty="0">
                          <a:solidFill>
                            <a:srgbClr val="0000FF"/>
                          </a:solidFill>
                          <a:effectLst/>
                          <a:latin typeface="Consolas" panose="020B0609020204030204" pitchFamily="49" charset="0"/>
                        </a:rPr>
                        <a:t>float</a:t>
                      </a:r>
                      <a:endParaRPr lang="en-US" sz="1800" dirty="0">
                        <a:solidFill>
                          <a:srgbClr val="0000FF"/>
                        </a:solidFill>
                        <a:effectLst/>
                        <a:latin typeface="Consolas" panose="020B0609020204030204" pitchFamily="49" charset="0"/>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pPr>
                      <a:r>
                        <a:rPr lang="en-US" sz="1800" dirty="0">
                          <a:effectLst/>
                          <a:latin typeface="+mn-lt"/>
                        </a:rPr>
                        <a:t>4 bytes</a:t>
                      </a:r>
                      <a:endParaRPr lang="en-US" sz="1800" dirty="0">
                        <a:effectLst/>
                        <a:latin typeface="+mn-lt"/>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800" b="0" i="0" u="sng" strike="noStrike" cap="none" normalizeH="0" baseline="0" dirty="0">
                          <a:ln>
                            <a:noFill/>
                          </a:ln>
                          <a:solidFill>
                            <a:schemeClr val="tx1"/>
                          </a:solidFill>
                          <a:effectLst/>
                          <a:latin typeface="+mn-lt"/>
                        </a:rPr>
                        <a:t>+</a:t>
                      </a:r>
                      <a:r>
                        <a:rPr kumimoji="0" lang="en-US" sz="1800" b="0" i="0" u="none" strike="noStrike" cap="none" normalizeH="0" baseline="0" dirty="0">
                          <a:ln>
                            <a:noFill/>
                          </a:ln>
                          <a:solidFill>
                            <a:schemeClr val="tx1"/>
                          </a:solidFill>
                          <a:effectLst/>
                          <a:latin typeface="+mn-lt"/>
                        </a:rPr>
                        <a:t> 1.4E-45 to </a:t>
                      </a:r>
                      <a:r>
                        <a:rPr kumimoji="0" lang="en-US" sz="1800" b="0" i="0" u="sng" strike="noStrike" cap="none" normalizeH="0" baseline="0" dirty="0">
                          <a:ln>
                            <a:noFill/>
                          </a:ln>
                          <a:solidFill>
                            <a:schemeClr val="tx1"/>
                          </a:solidFill>
                          <a:effectLst/>
                          <a:latin typeface="+mn-lt"/>
                        </a:rPr>
                        <a:t>+</a:t>
                      </a:r>
                      <a:r>
                        <a:rPr kumimoji="0" lang="en-US" sz="1800" b="0" i="0" u="none" strike="noStrike" cap="none" normalizeH="0" baseline="0" dirty="0">
                          <a:ln>
                            <a:noFill/>
                          </a:ln>
                          <a:solidFill>
                            <a:schemeClr val="tx1"/>
                          </a:solidFill>
                          <a:effectLst/>
                          <a:latin typeface="+mn-lt"/>
                        </a:rPr>
                        <a:t> 3.4028235E+38 </a:t>
                      </a:r>
                    </a:p>
                    <a:p>
                      <a:pPr marL="0" marR="0">
                        <a:lnSpc>
                          <a:spcPct val="115000"/>
                        </a:lnSpc>
                      </a:pPr>
                      <a:r>
                        <a:rPr lang="en-US" sz="1800" dirty="0">
                          <a:effectLst/>
                          <a:latin typeface="+mn-lt"/>
                        </a:rPr>
                        <a:t>(6–7 significant decimal digits)</a:t>
                      </a:r>
                      <a:endParaRPr lang="en-US" sz="1800" dirty="0">
                        <a:effectLst/>
                        <a:latin typeface="+mn-lt"/>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4201963"/>
                  </a:ext>
                </a:extLst>
              </a:tr>
              <a:tr h="551616">
                <a:tc vMerge="1">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pPr>
                      <a:r>
                        <a:rPr lang="en-US" sz="1800" dirty="0">
                          <a:solidFill>
                            <a:srgbClr val="0000FF"/>
                          </a:solidFill>
                          <a:effectLst/>
                          <a:latin typeface="Consolas" panose="020B0609020204030204" pitchFamily="49" charset="0"/>
                        </a:rPr>
                        <a:t>double</a:t>
                      </a:r>
                      <a:endParaRPr lang="en-US" sz="1800" dirty="0">
                        <a:solidFill>
                          <a:srgbClr val="0000FF"/>
                        </a:solidFill>
                        <a:effectLst/>
                        <a:latin typeface="Consolas" panose="020B0609020204030204" pitchFamily="49" charset="0"/>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pPr>
                      <a:r>
                        <a:rPr lang="en-US" sz="1800" dirty="0">
                          <a:effectLst/>
                          <a:latin typeface="+mn-lt"/>
                        </a:rPr>
                        <a:t>8 bytes</a:t>
                      </a:r>
                      <a:endParaRPr lang="en-US" sz="1800" dirty="0">
                        <a:effectLst/>
                        <a:latin typeface="+mn-lt"/>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800" b="0" i="0" u="sng" strike="noStrike" cap="none" normalizeH="0" baseline="0" dirty="0">
                          <a:ln>
                            <a:noFill/>
                          </a:ln>
                          <a:solidFill>
                            <a:schemeClr val="tx1"/>
                          </a:solidFill>
                          <a:effectLst/>
                          <a:latin typeface="+mn-lt"/>
                        </a:rPr>
                        <a:t>+</a:t>
                      </a:r>
                      <a:r>
                        <a:rPr kumimoji="0" lang="en-US" sz="1800" b="0" i="0" u="none" strike="noStrike" cap="none" normalizeH="0" baseline="0" dirty="0">
                          <a:ln>
                            <a:noFill/>
                          </a:ln>
                          <a:solidFill>
                            <a:schemeClr val="tx1"/>
                          </a:solidFill>
                          <a:effectLst/>
                          <a:latin typeface="+mn-lt"/>
                        </a:rPr>
                        <a:t> 4.9E-324 to </a:t>
                      </a:r>
                      <a:r>
                        <a:rPr kumimoji="0" lang="en-US" sz="1800" b="0" i="0" u="sng" strike="noStrike" cap="none" normalizeH="0" baseline="0" dirty="0">
                          <a:ln>
                            <a:noFill/>
                          </a:ln>
                          <a:solidFill>
                            <a:schemeClr val="tx1"/>
                          </a:solidFill>
                          <a:effectLst/>
                          <a:latin typeface="+mn-lt"/>
                        </a:rPr>
                        <a:t>+</a:t>
                      </a:r>
                      <a:r>
                        <a:rPr kumimoji="0" lang="en-US" sz="1800" b="0" i="0" u="none" strike="noStrike" cap="none" normalizeH="0" baseline="0" dirty="0">
                          <a:ln>
                            <a:noFill/>
                          </a:ln>
                          <a:solidFill>
                            <a:schemeClr val="tx1"/>
                          </a:solidFill>
                          <a:effectLst/>
                          <a:latin typeface="+mn-lt"/>
                        </a:rPr>
                        <a:t> 1.7976931348623157E+308 </a:t>
                      </a:r>
                    </a:p>
                    <a:p>
                      <a:pPr marL="0" marR="0">
                        <a:lnSpc>
                          <a:spcPct val="115000"/>
                        </a:lnSpc>
                      </a:pPr>
                      <a:r>
                        <a:rPr lang="en-US" sz="1800" dirty="0">
                          <a:effectLst/>
                          <a:latin typeface="+mn-lt"/>
                        </a:rPr>
                        <a:t>(15 significant decimal digits)</a:t>
                      </a:r>
                      <a:endParaRPr lang="en-US" sz="1800" dirty="0">
                        <a:effectLst/>
                        <a:latin typeface="+mn-lt"/>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042822"/>
                  </a:ext>
                </a:extLst>
              </a:tr>
              <a:tr h="296034">
                <a:tc>
                  <a:txBody>
                    <a:bodyPr/>
                    <a:lstStyle/>
                    <a:p>
                      <a:r>
                        <a:rPr lang="en-US" sz="1800" dirty="0">
                          <a:latin typeface="+mn-lt"/>
                        </a:rPr>
                        <a:t>Text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pPr>
                      <a:r>
                        <a:rPr lang="en-US" sz="1800" dirty="0">
                          <a:solidFill>
                            <a:srgbClr val="0000FF"/>
                          </a:solidFill>
                          <a:effectLst/>
                          <a:latin typeface="Consolas" panose="020B0609020204030204" pitchFamily="49" charset="0"/>
                        </a:rPr>
                        <a:t>char</a:t>
                      </a:r>
                      <a:endParaRPr lang="en-US" sz="1800" dirty="0">
                        <a:solidFill>
                          <a:srgbClr val="0000FF"/>
                        </a:solidFill>
                        <a:effectLst/>
                        <a:latin typeface="Consolas" panose="020B0609020204030204" pitchFamily="49" charset="0"/>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pPr>
                      <a:r>
                        <a:rPr lang="en-US" sz="1800" dirty="0">
                          <a:effectLst/>
                          <a:latin typeface="+mn-lt"/>
                        </a:rPr>
                        <a:t> 2 bytes (Unicode)</a:t>
                      </a:r>
                      <a:endParaRPr lang="en-US" sz="1800" dirty="0">
                        <a:effectLst/>
                        <a:latin typeface="+mn-lt"/>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endParaRPr lang="en-US" sz="1800" dirty="0">
                        <a:effectLst/>
                        <a:latin typeface="+mn-lt"/>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3345414"/>
                  </a:ext>
                </a:extLst>
              </a:tr>
              <a:tr h="296034">
                <a:tc>
                  <a:txBody>
                    <a:bodyPr/>
                    <a:lstStyle/>
                    <a:p>
                      <a:r>
                        <a:rPr lang="en-US" sz="1800" dirty="0">
                          <a:latin typeface="+mn-lt"/>
                        </a:rPr>
                        <a:t>Logical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pPr>
                      <a:r>
                        <a:rPr lang="en-US" sz="1800" dirty="0" err="1">
                          <a:solidFill>
                            <a:srgbClr val="0000FF"/>
                          </a:solidFill>
                          <a:effectLst/>
                          <a:latin typeface="Consolas" panose="020B0609020204030204" pitchFamily="49" charset="0"/>
                        </a:rPr>
                        <a:t>boolean</a:t>
                      </a:r>
                      <a:endParaRPr lang="en-US" sz="1800" dirty="0">
                        <a:solidFill>
                          <a:srgbClr val="0000FF"/>
                        </a:solidFill>
                        <a:effectLst/>
                        <a:latin typeface="Consolas" panose="020B0609020204030204" pitchFamily="49" charset="0"/>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pPr>
                      <a:r>
                        <a:rPr lang="en-US" sz="1800" dirty="0">
                          <a:effectLst/>
                          <a:latin typeface="+mn-lt"/>
                        </a:rPr>
                        <a:t> 1 bit</a:t>
                      </a:r>
                      <a:endParaRPr lang="en-US" sz="1800" dirty="0">
                        <a:effectLst/>
                        <a:latin typeface="+mn-lt"/>
                        <a:ea typeface="Times New Roman"/>
                        <a:cs typeface="Arial"/>
                      </a:endParaRP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a:effectLst/>
                          <a:latin typeface="+mn-lt"/>
                        </a:rPr>
                        <a:t> {</a:t>
                      </a:r>
                      <a:r>
                        <a:rPr lang="en-US" sz="1800" dirty="0" err="1">
                          <a:effectLst/>
                          <a:latin typeface="+mn-lt"/>
                        </a:rPr>
                        <a:t>true,false</a:t>
                      </a:r>
                      <a:r>
                        <a:rPr lang="en-US" sz="1800" dirty="0">
                          <a:effectLst/>
                          <a:latin typeface="+mn-lt"/>
                        </a:rPr>
                        <a:t>}</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dirty="0" err="1">
                          <a:effectLst/>
                          <a:latin typeface="+mn-lt"/>
                        </a:rPr>
                        <a:t>booleans</a:t>
                      </a:r>
                      <a:r>
                        <a:rPr lang="en-US" sz="1800" dirty="0">
                          <a:effectLst/>
                          <a:latin typeface="+mn-lt"/>
                        </a:rPr>
                        <a:t> cannot be converted to or from other types</a:t>
                      </a:r>
                    </a:p>
                  </a:txBody>
                  <a:tcPr marL="32998" marR="32998" marT="32998" marB="329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1418645"/>
                  </a:ext>
                </a:extLst>
              </a:tr>
            </a:tbl>
          </a:graphicData>
        </a:graphic>
      </p:graphicFrame>
    </p:spTree>
    <p:extLst>
      <p:ext uri="{BB962C8B-B14F-4D97-AF65-F5344CB8AC3E}">
        <p14:creationId xmlns:p14="http://schemas.microsoft.com/office/powerpoint/2010/main" val="684255594"/>
      </p:ext>
    </p:extLst>
  </p:cSld>
  <p:clrMapOvr>
    <a:masterClrMapping/>
  </p:clrMapOvr>
</p:sld>
</file>

<file path=ppt/theme/theme1.xml><?xml version="1.0" encoding="utf-8"?>
<a:theme xmlns:a="http://schemas.openxmlformats.org/drawingml/2006/main" name="Presentation_Alashqar_Class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3EB2018D-DA89-4D38-8922-D28B61E07F50}" vid="{9DDEA9B4-F8D6-4B3E-8F1A-E5C742DB41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13030</TotalTime>
  <Words>6115</Words>
  <Application>Microsoft Office PowerPoint</Application>
  <PresentationFormat>On-screen Show (4:3)</PresentationFormat>
  <Paragraphs>956</Paragraphs>
  <Slides>57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Arial Narrow</vt:lpstr>
      <vt:lpstr>Calibri</vt:lpstr>
      <vt:lpstr>Consolas</vt:lpstr>
      <vt:lpstr>Courier New</vt:lpstr>
      <vt:lpstr>Franklin Gothic Medium</vt:lpstr>
      <vt:lpstr>Times New Roman</vt:lpstr>
      <vt:lpstr>Wingdings</vt:lpstr>
      <vt:lpstr>Presentation_Alashqar_Classic</vt:lpstr>
      <vt:lpstr>Chapter 1 Introduction</vt:lpstr>
      <vt:lpstr>Topics Covered</vt:lpstr>
      <vt:lpstr>Java Overview</vt:lpstr>
      <vt:lpstr>Java Overview (cont.)</vt:lpstr>
      <vt:lpstr>Java Libraries (API’s)</vt:lpstr>
      <vt:lpstr>Java Popular Frameworks</vt:lpstr>
      <vt:lpstr>Java Platforms</vt:lpstr>
      <vt:lpstr>Basic Programming Concepts Comments</vt:lpstr>
      <vt:lpstr>Basic Programming Concepts (cont.) Data Types: 8 Primitive Types in Java</vt:lpstr>
      <vt:lpstr>Basic Programming Concepts (cont.) Data Types</vt:lpstr>
      <vt:lpstr>Basic Programming Concepts (cont.) Arithmetic Operators</vt:lpstr>
      <vt:lpstr>Basic Programming Concepts (cont.) Relational Operators</vt:lpstr>
      <vt:lpstr>Basic Programming Concepts (cont.) Bitwise Operators</vt:lpstr>
      <vt:lpstr>Basic Programming Concepts (cont.) Logical Operators</vt:lpstr>
      <vt:lpstr>Basic Programming Concepts (cont.) Assignment Operators</vt:lpstr>
      <vt:lpstr>Basic Programming Concepts (cont.) The Conditional (Ternary) Operator</vt:lpstr>
      <vt:lpstr>Basic Programming Concepts (cont.) Operators and its Precedence</vt:lpstr>
      <vt:lpstr>Basic Programming Concepts (cont.) Arrays</vt:lpstr>
      <vt:lpstr>Basic Programming Concepts (cont.) Arrays</vt:lpstr>
      <vt:lpstr>Basic Programming Concepts (cont.) Reference datatype: Strings</vt:lpstr>
      <vt:lpstr>Basic Programming Concepts (cont.) Control Flow</vt:lpstr>
      <vt:lpstr>Basic Programming Concepts (cont.) Control Flow</vt:lpstr>
      <vt:lpstr>Java enum</vt:lpstr>
      <vt:lpstr>Java enum (cont.) Another Example</vt:lpstr>
      <vt:lpstr>Wrapper Classes </vt:lpstr>
      <vt:lpstr>Wrapper Classes (cont.)</vt:lpstr>
      <vt:lpstr>Functions</vt:lpstr>
      <vt:lpstr>Functions (cont.)</vt:lpstr>
      <vt:lpstr>Object Oriented Programming </vt:lpstr>
      <vt:lpstr>Object Oriented Programming (cont.) UML Class to Java Code</vt:lpstr>
      <vt:lpstr>Object Oriented Programming (cont.) Java Access Modifiers</vt:lpstr>
      <vt:lpstr>Object Oriented Programming (cont.) static Modifier</vt:lpstr>
      <vt:lpstr>Object Oriented Programming (cont.) static Modifier</vt:lpstr>
      <vt:lpstr>Object Oriented Programming (cont.) final Keyword</vt:lpstr>
      <vt:lpstr>Object Oriented Programming (cont.) Constructor</vt:lpstr>
      <vt:lpstr>Object Oriented Programming (cont.) Inheritance </vt:lpstr>
      <vt:lpstr>Object Oriented Programming (cont.) Inheritance</vt:lpstr>
      <vt:lpstr>Object Oriented Programming (cont.) Inheritance </vt:lpstr>
      <vt:lpstr>Object Oriented Programming (cont.) Overriding</vt:lpstr>
      <vt:lpstr>Object Oriented Programming (cont.) Abstract Class</vt:lpstr>
      <vt:lpstr>Object Oriented Programming (cont.) Polymorphism</vt:lpstr>
      <vt:lpstr>Object Oriented Programming (cont.) Interface</vt:lpstr>
      <vt:lpstr>Exception Handling</vt:lpstr>
      <vt:lpstr>The Exception Hierarchy</vt:lpstr>
      <vt:lpstr>Checked &amp; Unchecked Exceptions</vt:lpstr>
      <vt:lpstr>The Main Block of Exception Handling</vt:lpstr>
      <vt:lpstr>throw &amp; throws</vt:lpstr>
      <vt:lpstr>File I/O</vt:lpstr>
      <vt:lpstr>Text File Processing</vt:lpstr>
      <vt:lpstr>Binary I/O Classes</vt:lpstr>
      <vt:lpstr>Binary File Processing</vt:lpstr>
      <vt:lpstr>Collections</vt:lpstr>
      <vt:lpstr>ArrayList Processing</vt:lpstr>
      <vt:lpstr>Java lambda and Functional Programming</vt:lpstr>
      <vt:lpstr>Java lambda and Functional Programming (cont.)</vt:lpstr>
      <vt:lpstr>Functional Interfaces: Example </vt:lpstr>
      <vt:lpstr>That’s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Abdelkareem M. Alashgar</dc:creator>
  <cp:lastModifiedBy>Abdelkareem M. Alashgar</cp:lastModifiedBy>
  <cp:revision>344</cp:revision>
  <dcterms:created xsi:type="dcterms:W3CDTF">2009-05-11T15:07:32Z</dcterms:created>
  <dcterms:modified xsi:type="dcterms:W3CDTF">2023-02-03T18:39:43Z</dcterms:modified>
</cp:coreProperties>
</file>