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1"/>
  </p:sldMasterIdLst>
  <p:notesMasterIdLst>
    <p:notesMasterId r:id="rId57"/>
  </p:notesMasterIdLst>
  <p:handoutMasterIdLst>
    <p:handoutMasterId r:id="rId58"/>
  </p:handoutMasterIdLst>
  <p:sldIdLst>
    <p:sldId id="412" r:id="rId2"/>
    <p:sldId id="414" r:id="rId3"/>
    <p:sldId id="645" r:id="rId4"/>
    <p:sldId id="518" r:id="rId5"/>
    <p:sldId id="519" r:id="rId6"/>
    <p:sldId id="521" r:id="rId7"/>
    <p:sldId id="646" r:id="rId8"/>
    <p:sldId id="647" r:id="rId9"/>
    <p:sldId id="649" r:id="rId10"/>
    <p:sldId id="648" r:id="rId11"/>
    <p:sldId id="650" r:id="rId12"/>
    <p:sldId id="651" r:id="rId13"/>
    <p:sldId id="652" r:id="rId14"/>
    <p:sldId id="653" r:id="rId15"/>
    <p:sldId id="654" r:id="rId16"/>
    <p:sldId id="655" r:id="rId17"/>
    <p:sldId id="671" r:id="rId18"/>
    <p:sldId id="673" r:id="rId19"/>
    <p:sldId id="674" r:id="rId20"/>
    <p:sldId id="672" r:id="rId21"/>
    <p:sldId id="675" r:id="rId22"/>
    <p:sldId id="676" r:id="rId23"/>
    <p:sldId id="679" r:id="rId24"/>
    <p:sldId id="678" r:id="rId25"/>
    <p:sldId id="677" r:id="rId26"/>
    <p:sldId id="680" r:id="rId27"/>
    <p:sldId id="682" r:id="rId28"/>
    <p:sldId id="681" r:id="rId29"/>
    <p:sldId id="683" r:id="rId30"/>
    <p:sldId id="684" r:id="rId31"/>
    <p:sldId id="685" r:id="rId32"/>
    <p:sldId id="686" r:id="rId33"/>
    <p:sldId id="687" r:id="rId34"/>
    <p:sldId id="688" r:id="rId35"/>
    <p:sldId id="694" r:id="rId36"/>
    <p:sldId id="695" r:id="rId37"/>
    <p:sldId id="696" r:id="rId38"/>
    <p:sldId id="697" r:id="rId39"/>
    <p:sldId id="698" r:id="rId40"/>
    <p:sldId id="699" r:id="rId41"/>
    <p:sldId id="700" r:id="rId42"/>
    <p:sldId id="701" r:id="rId43"/>
    <p:sldId id="702" r:id="rId44"/>
    <p:sldId id="703" r:id="rId45"/>
    <p:sldId id="704" r:id="rId46"/>
    <p:sldId id="705" r:id="rId47"/>
    <p:sldId id="706" r:id="rId48"/>
    <p:sldId id="708" r:id="rId49"/>
    <p:sldId id="709" r:id="rId50"/>
    <p:sldId id="710" r:id="rId51"/>
    <p:sldId id="711" r:id="rId52"/>
    <p:sldId id="712" r:id="rId53"/>
    <p:sldId id="713" r:id="rId54"/>
    <p:sldId id="714" r:id="rId55"/>
    <p:sldId id="71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34D2FB-9100-4835-B04C-8006C410A058}">
          <p14:sldIdLst>
            <p14:sldId id="412"/>
            <p14:sldId id="414"/>
            <p14:sldId id="645"/>
            <p14:sldId id="518"/>
            <p14:sldId id="519"/>
            <p14:sldId id="521"/>
            <p14:sldId id="646"/>
            <p14:sldId id="647"/>
            <p14:sldId id="649"/>
            <p14:sldId id="648"/>
            <p14:sldId id="650"/>
            <p14:sldId id="651"/>
            <p14:sldId id="652"/>
            <p14:sldId id="653"/>
            <p14:sldId id="654"/>
            <p14:sldId id="655"/>
            <p14:sldId id="671"/>
            <p14:sldId id="673"/>
            <p14:sldId id="674"/>
            <p14:sldId id="672"/>
            <p14:sldId id="675"/>
            <p14:sldId id="676"/>
            <p14:sldId id="679"/>
            <p14:sldId id="678"/>
            <p14:sldId id="677"/>
            <p14:sldId id="680"/>
            <p14:sldId id="682"/>
            <p14:sldId id="681"/>
            <p14:sldId id="683"/>
            <p14:sldId id="684"/>
            <p14:sldId id="685"/>
            <p14:sldId id="686"/>
            <p14:sldId id="687"/>
            <p14:sldId id="688"/>
            <p14:sldId id="694"/>
            <p14:sldId id="695"/>
            <p14:sldId id="696"/>
            <p14:sldId id="697"/>
            <p14:sldId id="698"/>
            <p14:sldId id="699"/>
            <p14:sldId id="700"/>
            <p14:sldId id="701"/>
            <p14:sldId id="702"/>
            <p14:sldId id="703"/>
            <p14:sldId id="704"/>
            <p14:sldId id="705"/>
            <p14:sldId id="706"/>
            <p14:sldId id="708"/>
            <p14:sldId id="709"/>
            <p14:sldId id="710"/>
            <p14:sldId id="711"/>
            <p14:sldId id="712"/>
            <p14:sldId id="713"/>
            <p14:sldId id="714"/>
            <p14:sldId id="7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9BFF"/>
    <a:srgbClr val="0099FF"/>
    <a:srgbClr val="0000FF"/>
    <a:srgbClr val="A0D3F6"/>
    <a:srgbClr val="F4EE00"/>
    <a:srgbClr val="FFFF00"/>
    <a:srgbClr val="FFFF66"/>
    <a:srgbClr val="FFFF99"/>
    <a:srgbClr val="CCE7F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67"/>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685325-5FA6-47DA-8932-4CF1F12E1D67}" type="datetimeFigureOut">
              <a:rPr lang="en-US" smtClean="0"/>
              <a:t>08/01/2018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906E59-DB82-4FF3-BEF9-188EACAD5FFD}" type="slidenum">
              <a:rPr lang="en-US" smtClean="0"/>
              <a:t>‹#›</a:t>
            </a:fld>
            <a:endParaRPr lang="en-US"/>
          </a:p>
        </p:txBody>
      </p:sp>
    </p:spTree>
    <p:extLst>
      <p:ext uri="{BB962C8B-B14F-4D97-AF65-F5344CB8AC3E}">
        <p14:creationId xmlns:p14="http://schemas.microsoft.com/office/powerpoint/2010/main" val="2228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23F12-A81A-4C96-BCDF-F7C3AFFA1F19}" type="datetimeFigureOut">
              <a:rPr lang="en-US" smtClean="0"/>
              <a:t>08/01/2018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4A864-0791-440A-8503-628C425BE813}" type="slidenum">
              <a:rPr lang="en-US" smtClean="0"/>
              <a:t>‹#›</a:t>
            </a:fld>
            <a:endParaRPr lang="en-US"/>
          </a:p>
        </p:txBody>
      </p:sp>
    </p:spTree>
    <p:extLst>
      <p:ext uri="{BB962C8B-B14F-4D97-AF65-F5344CB8AC3E}">
        <p14:creationId xmlns:p14="http://schemas.microsoft.com/office/powerpoint/2010/main" val="304956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7E2D07-FAD8-4699-AB3C-C2583B7199ED}" type="datetimeFigureOut">
              <a:rPr lang="en-US" smtClean="0"/>
              <a:t>08/01/2018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3DC40-94BF-4390-8CAC-061247560CEA}" type="slidenum">
              <a:rPr lang="en-US" smtClean="0"/>
              <a:t>‹#›</a:t>
            </a:fld>
            <a:endParaRPr lang="en-US"/>
          </a:p>
        </p:txBody>
      </p:sp>
    </p:spTree>
    <p:extLst>
      <p:ext uri="{BB962C8B-B14F-4D97-AF65-F5344CB8AC3E}">
        <p14:creationId xmlns:p14="http://schemas.microsoft.com/office/powerpoint/2010/main" val="27497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426067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121360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731520"/>
          </a:xfrm>
        </p:spPr>
        <p:txBody>
          <a:bodyPr>
            <a:normAutofit/>
          </a:bodyPr>
          <a:lstStyle>
            <a:lvl1pPr>
              <a:defRPr sz="3600" b="1">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097280"/>
            <a:ext cx="8229600"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06503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94660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14979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ThS. GVC Tô Oai Hùng</a:t>
            </a:r>
          </a:p>
        </p:txBody>
      </p:sp>
      <p:sp>
        <p:nvSpPr>
          <p:cNvPr id="8" name="Footer Placeholder 7"/>
          <p:cNvSpPr>
            <a:spLocks noGrp="1"/>
          </p:cNvSpPr>
          <p:nvPr>
            <p:ph type="ftr" sz="quarter" idx="11"/>
          </p:nvPr>
        </p:nvSpPr>
        <p:spPr/>
        <p:txBody>
          <a:bodyPr/>
          <a:lstStyle/>
          <a:p>
            <a:endParaRPr lang="en-US">
              <a:solidFill>
                <a:srgbClr val="000066"/>
              </a:solidFill>
            </a:endParaRPr>
          </a:p>
        </p:txBody>
      </p:sp>
      <p:sp>
        <p:nvSpPr>
          <p:cNvPr id="9" name="Slide Number Placeholder 8"/>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3659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ThS. GVC Tô Oai Hùng</a:t>
            </a:r>
          </a:p>
        </p:txBody>
      </p:sp>
      <p:sp>
        <p:nvSpPr>
          <p:cNvPr id="4" name="Footer Placeholder 3"/>
          <p:cNvSpPr>
            <a:spLocks noGrp="1"/>
          </p:cNvSpPr>
          <p:nvPr>
            <p:ph type="ftr" sz="quarter" idx="11"/>
          </p:nvPr>
        </p:nvSpPr>
        <p:spPr/>
        <p:txBody>
          <a:bodyPr/>
          <a:lstStyle/>
          <a:p>
            <a:endParaRPr lang="en-US">
              <a:solidFill>
                <a:srgbClr val="000066"/>
              </a:solidFill>
            </a:endParaRPr>
          </a:p>
        </p:txBody>
      </p:sp>
      <p:sp>
        <p:nvSpPr>
          <p:cNvPr id="5" name="Slide Number Placeholder 4"/>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45278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ThS. GVC Tô Oai Hùng</a:t>
            </a:r>
          </a:p>
        </p:txBody>
      </p:sp>
      <p:sp>
        <p:nvSpPr>
          <p:cNvPr id="3" name="Footer Placeholder 2"/>
          <p:cNvSpPr>
            <a:spLocks noGrp="1"/>
          </p:cNvSpPr>
          <p:nvPr>
            <p:ph type="ftr" sz="quarter" idx="11"/>
          </p:nvPr>
        </p:nvSpPr>
        <p:spPr/>
        <p:txBody>
          <a:bodyPr/>
          <a:lstStyle/>
          <a:p>
            <a:endParaRPr lang="en-US">
              <a:solidFill>
                <a:srgbClr val="000066"/>
              </a:solidFill>
            </a:endParaRPr>
          </a:p>
        </p:txBody>
      </p:sp>
      <p:sp>
        <p:nvSpPr>
          <p:cNvPr id="4" name="Slide Number Placeholder 3"/>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50055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86379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14461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rgbClr val="0099FF"/>
                </a:solidFill>
              </a:defRPr>
            </a:lvl1pPr>
          </a:lstStyle>
          <a:p>
            <a:r>
              <a:rPr lang="en-US"/>
              <a:t>ThS. GVC Tô Oai Hùng</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000066"/>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rgbClr val="0099FF"/>
                </a:solidFill>
              </a:defRPr>
            </a:lvl1pPr>
          </a:lstStyle>
          <a:p>
            <a:fld id="{47B46601-ECD6-4E29-AAA2-C596D4A6F376}" type="slidenum">
              <a:rPr lang="en-US" smtClean="0"/>
              <a:pPr/>
              <a:t>‹#›</a:t>
            </a:fld>
            <a:endParaRPr lang="en-US"/>
          </a:p>
        </p:txBody>
      </p:sp>
    </p:spTree>
    <p:extLst>
      <p:ext uri="{BB962C8B-B14F-4D97-AF65-F5344CB8AC3E}">
        <p14:creationId xmlns:p14="http://schemas.microsoft.com/office/powerpoint/2010/main" val="262035217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0" y="6019800"/>
            <a:ext cx="1219200" cy="369332"/>
          </a:xfrm>
          <a:prstGeom prst="rect">
            <a:avLst/>
          </a:prstGeom>
          <a:noFill/>
        </p:spPr>
        <p:txBody>
          <a:bodyPr wrap="square" rtlCol="0">
            <a:spAutoFit/>
          </a:bodyPr>
          <a:lstStyle/>
          <a:p>
            <a:endParaRPr lang="en-US"/>
          </a:p>
        </p:txBody>
      </p:sp>
      <p:sp>
        <p:nvSpPr>
          <p:cNvPr id="13" name="TextBox 12"/>
          <p:cNvSpPr txBox="1"/>
          <p:nvPr/>
        </p:nvSpPr>
        <p:spPr>
          <a:xfrm>
            <a:off x="7620000" y="6019800"/>
            <a:ext cx="1219200" cy="369332"/>
          </a:xfrm>
          <a:prstGeom prst="rect">
            <a:avLst/>
          </a:prstGeom>
          <a:noFill/>
        </p:spPr>
        <p:txBody>
          <a:bodyPr wrap="square" rtlCol="0">
            <a:spAutoFit/>
          </a:bodyPr>
          <a:lstStyle/>
          <a:p>
            <a:endParaRPr lang="en-US"/>
          </a:p>
        </p:txBody>
      </p:sp>
      <p:sp>
        <p:nvSpPr>
          <p:cNvPr id="8" name="Text Box 2"/>
          <p:cNvSpPr txBox="1">
            <a:spLocks noChangeArrowheads="1"/>
          </p:cNvSpPr>
          <p:nvPr/>
        </p:nvSpPr>
        <p:spPr bwMode="auto">
          <a:xfrm>
            <a:off x="228600" y="495925"/>
            <a:ext cx="4343400" cy="723275"/>
          </a:xfrm>
          <a:prstGeom prst="rect">
            <a:avLst/>
          </a:prstGeom>
          <a:noFill/>
          <a:ln>
            <a:noFill/>
          </a:ln>
          <a:effectLst/>
          <a:extLst/>
        </p:spPr>
        <p:txBody>
          <a:bodyPr vert="horz" wrap="square" lIns="91440" tIns="45720" rIns="91440" bIns="45720" numCol="1" anchor="t" anchorCtr="0" compatLnSpc="1">
            <a:prstTxWarp prst="textNoShape">
              <a:avLst/>
            </a:prstTxWarp>
            <a:spAutoFit/>
          </a:bodyPr>
          <a:lstStyle/>
          <a:p>
            <a:pPr marR="0" lvl="0" defTabSz="914400" rtl="0" eaLnBrk="1" fontAlgn="base" latinLnBrk="0" hangingPunct="1">
              <a:lnSpc>
                <a:spcPct val="90000"/>
              </a:lnSpc>
              <a:spcBef>
                <a:spcPct val="0"/>
              </a:spcBef>
              <a:spcAft>
                <a:spcPct val="0"/>
              </a:spcAft>
              <a:buClrTx/>
              <a:buSzTx/>
              <a:buFontTx/>
              <a:buNone/>
              <a:tabLst>
                <a:tab pos="2065338" algn="ctr"/>
              </a:tabLst>
              <a:defRPr/>
            </a:pPr>
            <a:r>
              <a:rPr kumimoji="0" lang="en-US" sz="2000" b="1" i="0" u="none" strike="noStrike" kern="0" cap="none" spc="0" normalizeH="0" baseline="0" noProof="0">
                <a:ln>
                  <a:noFill/>
                </a:ln>
                <a:solidFill>
                  <a:srgbClr val="FBFCD8"/>
                </a:solidFill>
                <a:effectLst/>
                <a:uLnTx/>
                <a:uFillTx/>
                <a:latin typeface="Arial" pitchFamily="34" charset="0"/>
                <a:cs typeface="Arial" pitchFamily="34" charset="0"/>
              </a:rPr>
              <a:t>	  </a:t>
            </a:r>
            <a:r>
              <a:rPr kumimoji="0" lang="en-US" sz="2000" b="1" i="0" u="none" strike="noStrike" kern="0" cap="none" spc="0" normalizeH="0" baseline="0" noProof="0">
                <a:ln>
                  <a:noFill/>
                </a:ln>
                <a:solidFill>
                  <a:schemeClr val="bg1"/>
                </a:solidFill>
                <a:effectLst/>
                <a:uLnTx/>
                <a:uFillTx/>
                <a:latin typeface="Arial" pitchFamily="34" charset="0"/>
                <a:cs typeface="Arial" pitchFamily="34" charset="0"/>
              </a:rPr>
              <a:t>ĐẠI HỌC MỞ TP.HCM</a:t>
            </a:r>
          </a:p>
          <a:p>
            <a:pPr marR="0" lvl="0" defTabSz="914400" rtl="0" eaLnBrk="1" fontAlgn="base" latinLnBrk="0" hangingPunct="1">
              <a:lnSpc>
                <a:spcPct val="90000"/>
              </a:lnSpc>
              <a:spcBef>
                <a:spcPts val="600"/>
              </a:spcBef>
              <a:spcAft>
                <a:spcPct val="0"/>
              </a:spcAft>
              <a:buClrTx/>
              <a:buSzTx/>
              <a:buFontTx/>
              <a:buNone/>
              <a:tabLst>
                <a:tab pos="2065338" algn="ctr"/>
              </a:tabLst>
              <a:defRPr/>
            </a:pPr>
            <a:r>
              <a:rPr kumimoji="0" lang="en-US" sz="2000" b="1" i="0" u="none" strike="noStrike" kern="0" cap="none" spc="0" normalizeH="0" baseline="0" noProof="0">
                <a:ln>
                  <a:noFill/>
                </a:ln>
                <a:solidFill>
                  <a:schemeClr val="bg1"/>
                </a:solidFill>
                <a:effectLst/>
                <a:uLnTx/>
                <a:uFillTx/>
                <a:latin typeface="Arial" pitchFamily="34" charset="0"/>
                <a:cs typeface="Arial" pitchFamily="34" charset="0"/>
              </a:rPr>
              <a:t>  KHOA CÔNG NGHỆ THÔNG TIN</a:t>
            </a:r>
          </a:p>
        </p:txBody>
      </p:sp>
      <p:sp>
        <p:nvSpPr>
          <p:cNvPr id="16" name="TextBox 15"/>
          <p:cNvSpPr txBox="1"/>
          <p:nvPr/>
        </p:nvSpPr>
        <p:spPr>
          <a:xfrm>
            <a:off x="7650480" y="6080760"/>
            <a:ext cx="1188720" cy="320040"/>
          </a:xfrm>
          <a:prstGeom prst="rect">
            <a:avLst/>
          </a:prstGeom>
          <a:blipFill>
            <a:blip r:embed="rId2"/>
            <a:stretch>
              <a:fillRect/>
            </a:stretch>
          </a:blipFill>
        </p:spPr>
        <p:txBody>
          <a:bodyPr wrap="square" rtlCol="0">
            <a:spAutoFit/>
          </a:bodyPr>
          <a:lstStyle/>
          <a:p>
            <a:endParaRPr lang="en-US"/>
          </a:p>
        </p:txBody>
      </p:sp>
      <p:sp>
        <p:nvSpPr>
          <p:cNvPr id="2" name="Rectangle 1">
            <a:extLst>
              <a:ext uri="{FF2B5EF4-FFF2-40B4-BE49-F238E27FC236}">
                <a16:creationId xmlns:a16="http://schemas.microsoft.com/office/drawing/2014/main" id="{2F5E4CB8-5EFE-415A-9C04-3FE75A045E1E}"/>
              </a:ext>
            </a:extLst>
          </p:cNvPr>
          <p:cNvSpPr/>
          <p:nvPr/>
        </p:nvSpPr>
        <p:spPr>
          <a:xfrm>
            <a:off x="1600200" y="2696430"/>
            <a:ext cx="6129627" cy="769441"/>
          </a:xfrm>
          <a:prstGeom prst="rect">
            <a:avLst/>
          </a:prstGeom>
        </p:spPr>
        <p:txBody>
          <a:bodyPr wrap="none">
            <a:spAutoFit/>
          </a:bodyPr>
          <a:lstStyle/>
          <a:p>
            <a:r>
              <a:rPr lang="en-US" sz="4400" b="1">
                <a:ln w="12700">
                  <a:solidFill>
                    <a:schemeClr val="tx2">
                      <a:lumMod val="75000"/>
                    </a:schemeClr>
                  </a:solidFill>
                  <a:prstDash val="solid"/>
                </a:ln>
                <a:solidFill>
                  <a:srgbClr val="9B9BFF"/>
                </a:solidFill>
                <a:effectLst>
                  <a:outerShdw dist="38100" dir="2640000" algn="bl" rotWithShape="0">
                    <a:schemeClr val="tx2">
                      <a:lumMod val="75000"/>
                    </a:schemeClr>
                  </a:outerShdw>
                </a:effectLst>
                <a:latin typeface="Arial" pitchFamily="34" charset="0"/>
                <a:cs typeface="Arial" pitchFamily="34" charset="0"/>
              </a:rPr>
              <a:t>KIẾN TRÚC MÁY TÍNH</a:t>
            </a:r>
            <a:endParaRPr lang="en-US" sz="4400" b="1">
              <a:ln w="12700">
                <a:solidFill>
                  <a:schemeClr val="tx2">
                    <a:lumMod val="75000"/>
                  </a:schemeClr>
                </a:solidFill>
                <a:prstDash val="solid"/>
              </a:ln>
              <a:solidFill>
                <a:srgbClr val="9B9BFF"/>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51671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solidFill>
                  <a:srgbClr val="0070C0"/>
                </a:solidFill>
              </a:rPr>
              <a:t>Cấu Trúc, Chức Năng Của Máy Tính</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Máy tính là một hệ thống phân cấp phức tạp. Tại mỗi cấp, hệ thống bao gồm một tập hợp các thành phần con cùng với những mối liên hệ giữa chúng.</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Có hai yếu tố được quan tâm đến là cấu trúc (</a:t>
            </a:r>
            <a:r>
              <a:rPr lang="en-US" b="1" i="1">
                <a:solidFill>
                  <a:srgbClr val="4E67C8">
                    <a:lumMod val="75000"/>
                  </a:srgbClr>
                </a:solidFill>
                <a:latin typeface="Arial" pitchFamily="34" charset="0"/>
                <a:cs typeface="Arial" pitchFamily="34" charset="0"/>
              </a:rPr>
              <a:t>structure</a:t>
            </a:r>
            <a:r>
              <a:rPr lang="en-US" b="1">
                <a:solidFill>
                  <a:srgbClr val="4E67C8">
                    <a:lumMod val="75000"/>
                  </a:srgbClr>
                </a:solidFill>
                <a:latin typeface="Arial" pitchFamily="34" charset="0"/>
                <a:cs typeface="Arial" pitchFamily="34" charset="0"/>
              </a:rPr>
              <a:t>) và chức năng (</a:t>
            </a:r>
            <a:r>
              <a:rPr lang="en-US" b="1" i="1">
                <a:solidFill>
                  <a:srgbClr val="4E67C8">
                    <a:lumMod val="75000"/>
                  </a:srgbClr>
                </a:solidFill>
                <a:latin typeface="Arial" pitchFamily="34" charset="0"/>
                <a:cs typeface="Arial" pitchFamily="34" charset="0"/>
              </a:rPr>
              <a:t>function</a:t>
            </a:r>
            <a:r>
              <a:rPr lang="en-US"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Cấu trúc: cách thức mà các thành phần của hệ thống tương quan với nhau.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Chức năng: hoạt động của mỗi thành phần.</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10</a:t>
            </a:fld>
            <a:endParaRPr lang="en-US"/>
          </a:p>
        </p:txBody>
      </p:sp>
    </p:spTree>
    <p:extLst>
      <p:ext uri="{BB962C8B-B14F-4D97-AF65-F5344CB8AC3E}">
        <p14:creationId xmlns:p14="http://schemas.microsoft.com/office/powerpoint/2010/main" val="2193090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Chức Năng Của Máy Tính</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Một cách tổng quát, máy tính có thể thực hiện bốn chức năng cơ bản sau (xem Hình 1.1): </a:t>
            </a:r>
          </a:p>
          <a:p>
            <a:pPr marL="803275" lvl="2" indent="-361950" algn="just" fontAlgn="base">
              <a:lnSpc>
                <a:spcPct val="90000"/>
              </a:lnSpc>
              <a:spcBef>
                <a:spcPts val="0"/>
              </a:spcBef>
              <a:buClr>
                <a:srgbClr val="008000"/>
              </a:buClr>
              <a:buSzPct val="130000"/>
              <a:buFont typeface="Wingdings" pitchFamily="2" charset="2"/>
              <a:buChar char="§"/>
            </a:pPr>
            <a:r>
              <a:rPr lang="en-US" sz="3000" b="1">
                <a:solidFill>
                  <a:srgbClr val="4E67C8">
                    <a:lumMod val="75000"/>
                  </a:srgbClr>
                </a:solidFill>
                <a:latin typeface="Arial" pitchFamily="34" charset="0"/>
                <a:cs typeface="Arial" pitchFamily="34" charset="0"/>
              </a:rPr>
              <a:t>Xử lý dữ liệu.</a:t>
            </a:r>
          </a:p>
          <a:p>
            <a:pPr marL="803275" lvl="2" indent="-361950" algn="just" fontAlgn="base">
              <a:lnSpc>
                <a:spcPct val="90000"/>
              </a:lnSpc>
              <a:spcBef>
                <a:spcPts val="0"/>
              </a:spcBef>
              <a:buClr>
                <a:srgbClr val="008000"/>
              </a:buClr>
              <a:buSzPct val="130000"/>
              <a:buFont typeface="Wingdings" pitchFamily="2" charset="2"/>
              <a:buChar char="§"/>
            </a:pPr>
            <a:r>
              <a:rPr lang="en-US" sz="3000" b="1">
                <a:solidFill>
                  <a:srgbClr val="4E67C8">
                    <a:lumMod val="75000"/>
                  </a:srgbClr>
                </a:solidFill>
                <a:latin typeface="Arial" pitchFamily="34" charset="0"/>
                <a:cs typeface="Arial" pitchFamily="34" charset="0"/>
              </a:rPr>
              <a:t>Lưu trữ dữ liệu.</a:t>
            </a:r>
          </a:p>
          <a:p>
            <a:pPr marL="803275" lvl="2" indent="-361950" algn="just" fontAlgn="base">
              <a:lnSpc>
                <a:spcPct val="90000"/>
              </a:lnSpc>
              <a:spcBef>
                <a:spcPts val="0"/>
              </a:spcBef>
              <a:buClr>
                <a:srgbClr val="008000"/>
              </a:buClr>
              <a:buSzPct val="130000"/>
              <a:buFont typeface="Wingdings" pitchFamily="2" charset="2"/>
              <a:buChar char="§"/>
            </a:pPr>
            <a:r>
              <a:rPr lang="en-US" sz="3000" b="1">
                <a:solidFill>
                  <a:srgbClr val="4E67C8">
                    <a:lumMod val="75000"/>
                  </a:srgbClr>
                </a:solidFill>
                <a:latin typeface="Arial" pitchFamily="34" charset="0"/>
                <a:cs typeface="Arial" pitchFamily="34" charset="0"/>
              </a:rPr>
              <a:t>Di chuyển dữ liệu.</a:t>
            </a:r>
          </a:p>
          <a:p>
            <a:pPr marL="803275" lvl="2" indent="-361950" algn="just" fontAlgn="base">
              <a:lnSpc>
                <a:spcPct val="90000"/>
              </a:lnSpc>
              <a:spcBef>
                <a:spcPts val="0"/>
              </a:spcBef>
              <a:buClr>
                <a:srgbClr val="008000"/>
              </a:buClr>
              <a:buSzPct val="130000"/>
              <a:buFont typeface="Wingdings" pitchFamily="2" charset="2"/>
              <a:buChar char="§"/>
            </a:pPr>
            <a:r>
              <a:rPr lang="en-US" sz="3000" b="1">
                <a:solidFill>
                  <a:srgbClr val="4E67C8">
                    <a:lumMod val="75000"/>
                  </a:srgbClr>
                </a:solidFill>
                <a:latin typeface="Arial" pitchFamily="34" charset="0"/>
                <a:cs typeface="Arial" pitchFamily="34" charset="0"/>
              </a:rPr>
              <a:t>Điều khiển.</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11</a:t>
            </a:fld>
            <a:endParaRPr lang="en-US"/>
          </a:p>
        </p:txBody>
      </p:sp>
    </p:spTree>
    <p:extLst>
      <p:ext uri="{BB962C8B-B14F-4D97-AF65-F5344CB8AC3E}">
        <p14:creationId xmlns:p14="http://schemas.microsoft.com/office/powerpoint/2010/main" val="28425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Chức Năng Của Máy Tính</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12</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143000"/>
            <a:ext cx="3581400" cy="5257800"/>
          </a:xfrm>
          <a:prstGeom prst="rect">
            <a:avLst/>
          </a:prstGeom>
          <a:noFill/>
          <a:ln>
            <a:noFill/>
          </a:ln>
        </p:spPr>
      </p:pic>
      <p:sp>
        <p:nvSpPr>
          <p:cNvPr id="7" name="TextBox 6"/>
          <p:cNvSpPr txBox="1"/>
          <p:nvPr/>
        </p:nvSpPr>
        <p:spPr>
          <a:xfrm>
            <a:off x="5943600" y="4267200"/>
            <a:ext cx="2669628" cy="1283428"/>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99FF"/>
                </a:solidFill>
                <a:latin typeface="Arial" pitchFamily="34" charset="0"/>
                <a:cs typeface="Arial" pitchFamily="34" charset="0"/>
              </a:rPr>
              <a:t>Hình 1.1: Các chức năng cơ bản của máy tính.</a:t>
            </a:r>
          </a:p>
          <a:p>
            <a:endParaRPr lang="en-US"/>
          </a:p>
        </p:txBody>
      </p:sp>
    </p:spTree>
    <p:extLst>
      <p:ext uri="{BB962C8B-B14F-4D97-AF65-F5344CB8AC3E}">
        <p14:creationId xmlns:p14="http://schemas.microsoft.com/office/powerpoint/2010/main" val="21690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Của Máy Tính</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Hình 1.2 mô tả máy tính ở dạng đơn giản nhất:</a:t>
            </a:r>
          </a:p>
          <a:p>
            <a:pPr marL="0" lvl="1" indent="0" algn="just" fontAlgn="base">
              <a:lnSpc>
                <a:spcPct val="90000"/>
              </a:lnSpc>
              <a:spcBef>
                <a:spcPts val="0"/>
              </a:spcBef>
              <a:buClr>
                <a:srgbClr val="0099FF"/>
              </a:buClr>
              <a:buSzPct val="130000"/>
              <a:buNone/>
            </a:pPr>
            <a:endParaRPr lang="en-US" sz="30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13</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496207" y="1828800"/>
            <a:ext cx="4609322" cy="3962400"/>
          </a:xfrm>
          <a:prstGeom prst="rect">
            <a:avLst/>
          </a:prstGeom>
          <a:noFill/>
          <a:ln>
            <a:noFill/>
          </a:ln>
        </p:spPr>
      </p:pic>
      <p:sp>
        <p:nvSpPr>
          <p:cNvPr id="7" name="TextBox 6"/>
          <p:cNvSpPr txBox="1"/>
          <p:nvPr/>
        </p:nvSpPr>
        <p:spPr>
          <a:xfrm>
            <a:off x="3429000" y="5963440"/>
            <a:ext cx="3061138" cy="397032"/>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99FF"/>
                </a:solidFill>
                <a:latin typeface="Arial" pitchFamily="34" charset="0"/>
                <a:cs typeface="Arial" pitchFamily="34" charset="0"/>
              </a:rPr>
              <a:t>Hình 1.2: Máy tính.</a:t>
            </a:r>
            <a:endParaRPr lang="en-US"/>
          </a:p>
        </p:txBody>
      </p:sp>
    </p:spTree>
    <p:extLst>
      <p:ext uri="{BB962C8B-B14F-4D97-AF65-F5344CB8AC3E}">
        <p14:creationId xmlns:p14="http://schemas.microsoft.com/office/powerpoint/2010/main" val="15535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Của Máy Tính</a:t>
            </a:r>
            <a:endParaRPr lang="en-US"/>
          </a:p>
        </p:txBody>
      </p:sp>
      <p:sp>
        <p:nvSpPr>
          <p:cNvPr id="3" name="Content Placeholder 2"/>
          <p:cNvSpPr>
            <a:spLocks noGrp="1"/>
          </p:cNvSpPr>
          <p:nvPr>
            <p:ph idx="1"/>
          </p:nvPr>
        </p:nvSpPr>
        <p:spPr>
          <a:xfrm>
            <a:off x="457200" y="990600"/>
            <a:ext cx="8229600" cy="5410200"/>
          </a:xfrm>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Hình 1.3 mô tả với bốn thành phần chính:</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76090" y="1600199"/>
            <a:ext cx="4198281" cy="5082619"/>
          </a:xfrm>
          <a:prstGeom prst="rect">
            <a:avLst/>
          </a:prstGeom>
          <a:noFill/>
          <a:ln>
            <a:noFill/>
          </a:ln>
        </p:spPr>
      </p:pic>
      <p:sp>
        <p:nvSpPr>
          <p:cNvPr id="7" name="TextBox 6"/>
          <p:cNvSpPr txBox="1"/>
          <p:nvPr/>
        </p:nvSpPr>
        <p:spPr>
          <a:xfrm>
            <a:off x="5457496" y="5486400"/>
            <a:ext cx="2667000" cy="1006429"/>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99FF"/>
                </a:solidFill>
                <a:latin typeface="Arial" pitchFamily="34" charset="0"/>
                <a:cs typeface="Arial" pitchFamily="34" charset="0"/>
              </a:rPr>
              <a:t>Hình 1.3: Cấu trúc mức cao nhất của máy tính.</a:t>
            </a:r>
          </a:p>
        </p:txBody>
      </p:sp>
    </p:spTree>
    <p:extLst>
      <p:ext uri="{BB962C8B-B14F-4D97-AF65-F5344CB8AC3E}">
        <p14:creationId xmlns:p14="http://schemas.microsoft.com/office/powerpoint/2010/main" val="418941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Của Máy Tính</a:t>
            </a:r>
            <a:endParaRPr lang="en-US"/>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Các thành phần của máy tính:</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Bộ xử lý trung tâm (</a:t>
            </a:r>
            <a:r>
              <a:rPr lang="en-US" sz="2800" b="1" i="1">
                <a:solidFill>
                  <a:srgbClr val="4E67C8">
                    <a:lumMod val="75000"/>
                  </a:srgbClr>
                </a:solidFill>
                <a:latin typeface="Arial" pitchFamily="34" charset="0"/>
                <a:cs typeface="Arial" pitchFamily="34" charset="0"/>
              </a:rPr>
              <a:t>Central processing unit</a:t>
            </a:r>
            <a:r>
              <a:rPr lang="en-US" sz="2800" b="1">
                <a:solidFill>
                  <a:srgbClr val="4E67C8">
                    <a:lumMod val="75000"/>
                  </a:srgbClr>
                </a:solidFill>
                <a:latin typeface="Arial" pitchFamily="34" charset="0"/>
                <a:cs typeface="Arial" pitchFamily="34" charset="0"/>
              </a:rPr>
              <a:t> - CPU): điều khiển hoạt động của máy tính và thực hiện các chức năng xử lý dữ liệu. Bộ xử lý trung tâm được gọi ngắn gọn là bộ xử lý (processor).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Bộ nhớ chính (</a:t>
            </a:r>
            <a:r>
              <a:rPr lang="en-US" sz="2800" b="1" i="1">
                <a:solidFill>
                  <a:srgbClr val="4E67C8">
                    <a:lumMod val="75000"/>
                  </a:srgbClr>
                </a:solidFill>
                <a:latin typeface="Arial" pitchFamily="34" charset="0"/>
                <a:cs typeface="Arial" pitchFamily="34" charset="0"/>
              </a:rPr>
              <a:t>Main</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memory</a:t>
            </a:r>
            <a:r>
              <a:rPr lang="en-US" sz="2800" b="1">
                <a:solidFill>
                  <a:srgbClr val="4E67C8">
                    <a:lumMod val="75000"/>
                  </a:srgbClr>
                </a:solidFill>
                <a:latin typeface="Arial" pitchFamily="34" charset="0"/>
                <a:cs typeface="Arial" pitchFamily="34" charset="0"/>
              </a:rPr>
              <a:t>): Lưu trữ dữ liệu.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Thành phần nhập/xuất (</a:t>
            </a:r>
            <a:r>
              <a:rPr lang="en-US" sz="2800" b="1" i="1">
                <a:solidFill>
                  <a:srgbClr val="4E67C8">
                    <a:lumMod val="75000"/>
                  </a:srgbClr>
                </a:solidFill>
                <a:latin typeface="Arial" pitchFamily="34" charset="0"/>
                <a:cs typeface="Arial" pitchFamily="34" charset="0"/>
              </a:rPr>
              <a:t>I/O</a:t>
            </a:r>
            <a:r>
              <a:rPr lang="en-US" sz="2800" b="1">
                <a:solidFill>
                  <a:srgbClr val="4E67C8">
                    <a:lumMod val="75000"/>
                  </a:srgbClr>
                </a:solidFill>
                <a:latin typeface="Arial" pitchFamily="34" charset="0"/>
                <a:cs typeface="Arial" pitchFamily="34" charset="0"/>
              </a:rPr>
              <a:t>): Di chuyển dữ liệu giữa máy tính với môi trường bên ngoài.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Thành phần kết nối hệ thống (</a:t>
            </a:r>
            <a:r>
              <a:rPr lang="en-US" sz="2800" b="1" i="1">
                <a:solidFill>
                  <a:srgbClr val="4E67C8">
                    <a:lumMod val="75000"/>
                  </a:srgbClr>
                </a:solidFill>
                <a:latin typeface="Arial" pitchFamily="34" charset="0"/>
                <a:cs typeface="Arial" pitchFamily="34" charset="0"/>
              </a:rPr>
              <a:t>System interconnection</a:t>
            </a:r>
            <a:r>
              <a:rPr lang="en-US" sz="2800" b="1">
                <a:solidFill>
                  <a:srgbClr val="4E67C8">
                    <a:lumMod val="75000"/>
                  </a:srgbClr>
                </a:solidFill>
                <a:latin typeface="Arial" pitchFamily="34" charset="0"/>
                <a:cs typeface="Arial" pitchFamily="34" charset="0"/>
              </a:rPr>
              <a:t>): Cung cấp cơ chế kết nối</a:t>
            </a: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15</a:t>
            </a:fld>
            <a:endParaRPr lang="en-US"/>
          </a:p>
        </p:txBody>
      </p:sp>
    </p:spTree>
    <p:extLst>
      <p:ext uri="{BB962C8B-B14F-4D97-AF65-F5344CB8AC3E}">
        <p14:creationId xmlns:p14="http://schemas.microsoft.com/office/powerpoint/2010/main" val="3935346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Của Máy Tính</a:t>
            </a:r>
            <a:endParaRPr lang="en-US"/>
          </a:p>
        </p:txBody>
      </p:sp>
      <p:sp>
        <p:nvSpPr>
          <p:cNvPr id="3" name="Content Placeholder 2"/>
          <p:cNvSpPr>
            <a:spLocks noGrp="1"/>
          </p:cNvSpPr>
          <p:nvPr>
            <p:ph idx="1"/>
          </p:nvPr>
        </p:nvSpPr>
        <p:spPr>
          <a:xfrm>
            <a:off x="457200" y="990600"/>
            <a:ext cx="8229600" cy="5486400"/>
          </a:xfrm>
        </p:spPr>
        <p:txBody>
          <a:bodyPr>
            <a:normAutofit fontScale="77500" lnSpcReduction="20000"/>
          </a:bodyPr>
          <a:lstStyle/>
          <a:p>
            <a:pPr marL="803275" lvl="2" indent="0" algn="just">
              <a:lnSpc>
                <a:spcPct val="110000"/>
              </a:lnSpc>
              <a:buNone/>
            </a:pPr>
            <a:r>
              <a:rPr lang="en-US" sz="3600" b="1">
                <a:solidFill>
                  <a:srgbClr val="4E67C8">
                    <a:lumMod val="75000"/>
                  </a:srgbClr>
                </a:solidFill>
                <a:latin typeface="Arial" pitchFamily="34" charset="0"/>
                <a:cs typeface="Arial" pitchFamily="34" charset="0"/>
              </a:rPr>
              <a:t>giữa CPU, bộ nhớ chính và thành phần nhập/xuất. </a:t>
            </a:r>
            <a:endParaRPr lang="en-US" sz="3600"/>
          </a:p>
          <a:p>
            <a:pPr marL="457200" lvl="1" indent="-457200" algn="just" fontAlgn="base">
              <a:lnSpc>
                <a:spcPct val="110000"/>
              </a:lnSpc>
              <a:spcBef>
                <a:spcPts val="0"/>
              </a:spcBef>
              <a:buClr>
                <a:srgbClr val="0099FF"/>
              </a:buClr>
              <a:buSzPct val="130000"/>
              <a:buFont typeface="Wingdings" pitchFamily="2" charset="2"/>
              <a:buChar char="v"/>
            </a:pPr>
            <a:r>
              <a:rPr lang="en-US" sz="3600" b="1">
                <a:solidFill>
                  <a:srgbClr val="4E67C8">
                    <a:lumMod val="75000"/>
                  </a:srgbClr>
                </a:solidFill>
                <a:latin typeface="Arial" pitchFamily="34" charset="0"/>
                <a:cs typeface="Arial" pitchFamily="34" charset="0"/>
              </a:rPr>
              <a:t>Các thành phần của bộ xử lý:</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Đơn vị điều khiển (</a:t>
            </a:r>
            <a:r>
              <a:rPr lang="en-US" sz="3600" b="1" i="1">
                <a:solidFill>
                  <a:srgbClr val="4E67C8">
                    <a:lumMod val="75000"/>
                  </a:srgbClr>
                </a:solidFill>
                <a:latin typeface="Arial" pitchFamily="34" charset="0"/>
                <a:cs typeface="Arial" pitchFamily="34" charset="0"/>
              </a:rPr>
              <a:t>Control unit </a:t>
            </a:r>
            <a:r>
              <a:rPr lang="en-US" sz="3600" b="1">
                <a:solidFill>
                  <a:srgbClr val="4E67C8">
                    <a:lumMod val="75000"/>
                  </a:srgbClr>
                </a:solidFill>
                <a:latin typeface="Arial" pitchFamily="34" charset="0"/>
                <a:cs typeface="Arial" pitchFamily="34" charset="0"/>
              </a:rPr>
              <a:t>- CU): Điều khiển hoạt động của CPU và cũng là điều khiển hoạt động của máy tính.</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Đơn vị số học và luận lý (</a:t>
            </a:r>
            <a:r>
              <a:rPr lang="en-US" sz="3600" b="1" i="1">
                <a:solidFill>
                  <a:srgbClr val="4E67C8">
                    <a:lumMod val="75000"/>
                  </a:srgbClr>
                </a:solidFill>
                <a:latin typeface="Arial" pitchFamily="34" charset="0"/>
                <a:cs typeface="Arial" pitchFamily="34" charset="0"/>
              </a:rPr>
              <a:t>Arithmetic and logic unit</a:t>
            </a:r>
            <a:r>
              <a:rPr lang="en-US" sz="3600" b="1">
                <a:solidFill>
                  <a:srgbClr val="4E67C8">
                    <a:lumMod val="75000"/>
                  </a:srgbClr>
                </a:solidFill>
                <a:latin typeface="Arial" pitchFamily="34" charset="0"/>
                <a:cs typeface="Arial" pitchFamily="34" charset="0"/>
              </a:rPr>
              <a:t> - ALU): Thực hiện các chức năng xử lý dữ liệu của máy tính.</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Các thanh ghi (</a:t>
            </a:r>
            <a:r>
              <a:rPr lang="en-US" sz="3600" b="1" i="1">
                <a:solidFill>
                  <a:srgbClr val="4E67C8">
                    <a:lumMod val="75000"/>
                  </a:srgbClr>
                </a:solidFill>
                <a:latin typeface="Arial" pitchFamily="34" charset="0"/>
                <a:cs typeface="Arial" pitchFamily="34" charset="0"/>
              </a:rPr>
              <a:t>Register</a:t>
            </a:r>
            <a:r>
              <a:rPr lang="en-US" sz="3600" b="1">
                <a:solidFill>
                  <a:srgbClr val="4E67C8">
                    <a:lumMod val="75000"/>
                  </a:srgbClr>
                </a:solidFill>
                <a:latin typeface="Arial" pitchFamily="34" charset="0"/>
                <a:cs typeface="Arial" pitchFamily="34" charset="0"/>
              </a:rPr>
              <a:t>): Cung cấp nơi lưu trữ bên trong CPU.</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Thành phần nối kết CPU: Cung cấp cơ chế kết nối giữa đơn vị điều khiển, ALU và các thanh ghi.</a:t>
            </a:r>
          </a:p>
          <a:p>
            <a:pPr marL="803275" lvl="2" indent="-361950" algn="just" fontAlgn="base">
              <a:lnSpc>
                <a:spcPct val="110000"/>
              </a:lnSpc>
              <a:spcBef>
                <a:spcPts val="0"/>
              </a:spcBef>
              <a:buClr>
                <a:srgbClr val="008000"/>
              </a:buClr>
              <a:buSzPct val="130000"/>
              <a:buFont typeface="Wingdings" pitchFamily="2" charset="2"/>
              <a:buChar char="§"/>
            </a:pPr>
            <a:endParaRPr lang="en-US" sz="30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16</a:t>
            </a:fld>
            <a:endParaRPr lang="en-US"/>
          </a:p>
        </p:txBody>
      </p:sp>
    </p:spTree>
    <p:extLst>
      <p:ext uri="{BB962C8B-B14F-4D97-AF65-F5344CB8AC3E}">
        <p14:creationId xmlns:p14="http://schemas.microsoft.com/office/powerpoint/2010/main" val="130265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Phân Loại Máy Tính</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Có nhiều cách để phân loại máy tính: theo nguyên tắc hoạt động, theo mục đích sử dụng, theo kích thước và khả năng, theo số lượng vi xử lý, theo thứ tự xuất hiện (thế hệ), …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Chúng ta chỉ xét hai cách phân loại là theo kích thước, khả năng và theo thế hệ.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17</a:t>
            </a:fld>
            <a:endParaRPr lang="en-US"/>
          </a:p>
        </p:txBody>
      </p:sp>
    </p:spTree>
    <p:extLst>
      <p:ext uri="{BB962C8B-B14F-4D97-AF65-F5344CB8AC3E}">
        <p14:creationId xmlns:p14="http://schemas.microsoft.com/office/powerpoint/2010/main" val="74721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70C0"/>
                </a:solidFill>
              </a:rPr>
              <a:t>Phân Loại Theo Kích Thước Và Khả Năng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Máy vi tính (</a:t>
            </a:r>
            <a:r>
              <a:rPr lang="en-US" b="1" i="1">
                <a:solidFill>
                  <a:srgbClr val="4E67C8">
                    <a:lumMod val="75000"/>
                  </a:srgbClr>
                </a:solidFill>
                <a:latin typeface="Arial" pitchFamily="34" charset="0"/>
                <a:cs typeface="Arial" pitchFamily="34" charset="0"/>
              </a:rPr>
              <a:t>Microcomputer</a:t>
            </a:r>
            <a:r>
              <a:rPr lang="en-US" b="1">
                <a:solidFill>
                  <a:srgbClr val="4E67C8">
                    <a:lumMod val="75000"/>
                  </a:srgbClr>
                </a:solidFill>
                <a:latin typeface="Arial" pitchFamily="34" charset="0"/>
                <a:cs typeface="Arial" pitchFamily="34" charset="0"/>
              </a:rPr>
              <a:t>): Đây là loại máy tính đang được sử dụng phổ biến. Máy vi tính được giới thiệu vào trước thập niên 1970. </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32134" y="2648607"/>
            <a:ext cx="4286250" cy="3216910"/>
          </a:xfrm>
          <a:prstGeom prst="rect">
            <a:avLst/>
          </a:prstGeom>
          <a:noFill/>
          <a:ln>
            <a:noFill/>
          </a:ln>
        </p:spPr>
      </p:pic>
      <p:sp>
        <p:nvSpPr>
          <p:cNvPr id="7" name="TextBox 6"/>
          <p:cNvSpPr txBox="1"/>
          <p:nvPr/>
        </p:nvSpPr>
        <p:spPr>
          <a:xfrm>
            <a:off x="3124200" y="6071194"/>
            <a:ext cx="3394184" cy="430887"/>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1.11: Máy vi tính.</a:t>
            </a:r>
          </a:p>
        </p:txBody>
      </p:sp>
    </p:spTree>
    <p:extLst>
      <p:ext uri="{BB962C8B-B14F-4D97-AF65-F5344CB8AC3E}">
        <p14:creationId xmlns:p14="http://schemas.microsoft.com/office/powerpoint/2010/main" val="2317376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70C0"/>
                </a:solidFill>
              </a:rPr>
              <a:t>Phân Loại Theo Kích Thước Và Khả Năng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Máy tính nhỏ (</a:t>
            </a:r>
            <a:r>
              <a:rPr lang="en-US" b="1" i="1">
                <a:solidFill>
                  <a:srgbClr val="4E67C8">
                    <a:lumMod val="75000"/>
                  </a:srgbClr>
                </a:solidFill>
                <a:latin typeface="Arial" pitchFamily="34" charset="0"/>
                <a:cs typeface="Arial" pitchFamily="34" charset="0"/>
              </a:rPr>
              <a:t>Minicomputer</a:t>
            </a:r>
            <a:r>
              <a:rPr lang="en-US" b="1">
                <a:solidFill>
                  <a:srgbClr val="4E67C8">
                    <a:lumMod val="75000"/>
                  </a:srgbClr>
                </a:solidFill>
                <a:latin typeface="Arial" pitchFamily="34" charset="0"/>
                <a:cs typeface="Arial" pitchFamily="34" charset="0"/>
              </a:rPr>
              <a:t>): Máy tính này có kích thước và khả năng (tốc độ, dung lượng lưu trữ và những thứ khác) lớn hơn máy ví tính.</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19</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419350" y="2819400"/>
            <a:ext cx="4305300" cy="3286125"/>
          </a:xfrm>
          <a:prstGeom prst="rect">
            <a:avLst/>
          </a:prstGeom>
          <a:noFill/>
          <a:ln>
            <a:noFill/>
          </a:ln>
        </p:spPr>
      </p:pic>
      <p:sp>
        <p:nvSpPr>
          <p:cNvPr id="7" name="TextBox 6"/>
          <p:cNvSpPr txBox="1"/>
          <p:nvPr/>
        </p:nvSpPr>
        <p:spPr>
          <a:xfrm>
            <a:off x="3048000" y="6172200"/>
            <a:ext cx="3886200" cy="430887"/>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1.12: Máy tính nhỏ.</a:t>
            </a:r>
          </a:p>
        </p:txBody>
      </p:sp>
    </p:spTree>
    <p:extLst>
      <p:ext uri="{BB962C8B-B14F-4D97-AF65-F5344CB8AC3E}">
        <p14:creationId xmlns:p14="http://schemas.microsoft.com/office/powerpoint/2010/main" val="96910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en-US" sz="3600" b="1">
                <a:solidFill>
                  <a:srgbClr val="0070C0"/>
                </a:solidFill>
                <a:latin typeface="Arial" pitchFamily="34" charset="0"/>
                <a:cs typeface="Arial" pitchFamily="34" charset="0"/>
              </a:rPr>
              <a:t>Mục Tiêu Môn Học</a:t>
            </a:r>
          </a:p>
        </p:txBody>
      </p:sp>
      <p:sp>
        <p:nvSpPr>
          <p:cNvPr id="66563" name="Rectangle 3"/>
          <p:cNvSpPr>
            <a:spLocks noGrp="1" noChangeArrowheads="1"/>
          </p:cNvSpPr>
          <p:nvPr>
            <p:ph idx="1"/>
          </p:nvPr>
        </p:nvSpPr>
        <p:spPr/>
        <p:txBody>
          <a:bodyPr>
            <a:noAutofit/>
          </a:bodyPr>
          <a:lstStyle/>
          <a:p>
            <a:pPr marL="457200" indent="-457200" algn="just" fontAlgn="base">
              <a:lnSpc>
                <a:spcPct val="90000"/>
              </a:lnSpc>
              <a:spcBef>
                <a:spcPts val="0"/>
              </a:spcBef>
              <a:buClr>
                <a:srgbClr val="0099FF"/>
              </a:buClr>
              <a:buFont typeface="Wingdings" pitchFamily="2" charset="2"/>
              <a:buChar char="v"/>
            </a:pPr>
            <a:r>
              <a:rPr lang="en-US" sz="2800" b="1">
                <a:solidFill>
                  <a:srgbClr val="4E67C8">
                    <a:lumMod val="75000"/>
                  </a:srgbClr>
                </a:solidFill>
                <a:latin typeface="Arial" pitchFamily="34" charset="0"/>
                <a:cs typeface="Arial" pitchFamily="34" charset="0"/>
              </a:rPr>
              <a:t>Cung cấp kiến thức về:</a:t>
            </a:r>
          </a:p>
          <a:p>
            <a:pPr marL="725488" indent="-363538" algn="just" fontAlgn="base">
              <a:lnSpc>
                <a:spcPct val="90000"/>
              </a:lnSpc>
              <a:spcBef>
                <a:spcPts val="0"/>
              </a:spcBef>
              <a:buClr>
                <a:srgbClr val="00B050"/>
              </a:buClr>
              <a:buFont typeface="Wingdings" pitchFamily="2" charset="2"/>
              <a:buChar char="§"/>
            </a:pPr>
            <a:r>
              <a:rPr lang="en-US" sz="2800" b="1">
                <a:solidFill>
                  <a:srgbClr val="4E67C8">
                    <a:lumMod val="75000"/>
                  </a:srgbClr>
                </a:solidFill>
                <a:latin typeface="Arial" pitchFamily="34" charset="0"/>
                <a:cs typeface="Arial" pitchFamily="34" charset="0"/>
              </a:rPr>
              <a:t>C</a:t>
            </a:r>
            <a:r>
              <a:rPr lang="vi-VN" sz="2800" b="1">
                <a:solidFill>
                  <a:srgbClr val="4E67C8">
                    <a:lumMod val="75000"/>
                  </a:srgbClr>
                </a:solidFill>
                <a:latin typeface="Arial" pitchFamily="34" charset="0"/>
                <a:cs typeface="Arial" pitchFamily="34" charset="0"/>
              </a:rPr>
              <a:t>ấu trúc và hoạt động máy tính thông qua các thành phần</a:t>
            </a:r>
            <a:r>
              <a:rPr lang="en-US" sz="2800" b="1">
                <a:solidFill>
                  <a:srgbClr val="4E67C8">
                    <a:lumMod val="75000"/>
                  </a:srgbClr>
                </a:solidFill>
                <a:latin typeface="Arial" pitchFamily="34" charset="0"/>
                <a:cs typeface="Arial" pitchFamily="34" charset="0"/>
              </a:rPr>
              <a:t>: </a:t>
            </a:r>
            <a:r>
              <a:rPr lang="vi-VN" sz="2800" b="1">
                <a:solidFill>
                  <a:srgbClr val="4E67C8">
                    <a:lumMod val="75000"/>
                  </a:srgbClr>
                </a:solidFill>
                <a:latin typeface="Arial" pitchFamily="34" charset="0"/>
                <a:cs typeface="Arial" pitchFamily="34" charset="0"/>
              </a:rPr>
              <a:t>bộ xử lý, bộ nhớ, bus, các thiết bị xuất nhập chính (đĩa từ, màn hình, máy in).</a:t>
            </a:r>
            <a:endParaRPr lang="en-US" sz="2800" b="1">
              <a:solidFill>
                <a:srgbClr val="4E67C8">
                  <a:lumMod val="75000"/>
                </a:srgbClr>
              </a:solidFill>
              <a:latin typeface="Arial" pitchFamily="34" charset="0"/>
              <a:cs typeface="Arial" pitchFamily="34" charset="0"/>
            </a:endParaRPr>
          </a:p>
          <a:p>
            <a:pPr marL="725488" indent="-363538" algn="just" fontAlgn="base">
              <a:lnSpc>
                <a:spcPct val="90000"/>
              </a:lnSpc>
              <a:spcBef>
                <a:spcPts val="0"/>
              </a:spcBef>
              <a:buClr>
                <a:srgbClr val="00B050"/>
              </a:buClr>
              <a:buFont typeface="Wingdings" pitchFamily="2" charset="2"/>
              <a:buChar char="§"/>
            </a:pPr>
            <a:r>
              <a:rPr lang="en-US" sz="2800" b="1">
                <a:solidFill>
                  <a:srgbClr val="4E67C8">
                    <a:lumMod val="75000"/>
                  </a:srgbClr>
                </a:solidFill>
                <a:latin typeface="Arial" pitchFamily="34" charset="0"/>
                <a:cs typeface="Arial" pitchFamily="34" charset="0"/>
              </a:rPr>
              <a:t>C</a:t>
            </a:r>
            <a:r>
              <a:rPr lang="vi-VN" sz="2800" b="1">
                <a:solidFill>
                  <a:srgbClr val="4E67C8">
                    <a:lumMod val="75000"/>
                  </a:srgbClr>
                </a:solidFill>
                <a:latin typeface="Arial" pitchFamily="34" charset="0"/>
                <a:cs typeface="Arial" pitchFamily="34" charset="0"/>
              </a:rPr>
              <a:t>ấu trúc và hoạt động của bộ xử lý.</a:t>
            </a:r>
            <a:endParaRPr lang="en-US" sz="2800" b="1">
              <a:solidFill>
                <a:srgbClr val="4E67C8">
                  <a:lumMod val="75000"/>
                </a:srgbClr>
              </a:solidFill>
              <a:latin typeface="Arial" pitchFamily="34" charset="0"/>
              <a:cs typeface="Arial" pitchFamily="34" charset="0"/>
            </a:endParaRPr>
          </a:p>
          <a:p>
            <a:pPr marL="725488" indent="-363538" algn="just" fontAlgn="base">
              <a:lnSpc>
                <a:spcPct val="90000"/>
              </a:lnSpc>
              <a:spcBef>
                <a:spcPts val="0"/>
              </a:spcBef>
              <a:buClr>
                <a:srgbClr val="00B050"/>
              </a:buClr>
              <a:buFont typeface="Wingdings" pitchFamily="2" charset="2"/>
              <a:buChar char="§"/>
            </a:pPr>
            <a:r>
              <a:rPr lang="en-US" sz="2800" b="1">
                <a:solidFill>
                  <a:srgbClr val="4E67C8">
                    <a:lumMod val="75000"/>
                  </a:srgbClr>
                </a:solidFill>
                <a:latin typeface="Arial" pitchFamily="34" charset="0"/>
                <a:cs typeface="Arial" pitchFamily="34" charset="0"/>
              </a:rPr>
              <a:t>H</a:t>
            </a:r>
            <a:r>
              <a:rPr lang="vi-VN" sz="2800" b="1">
                <a:solidFill>
                  <a:srgbClr val="4E67C8">
                    <a:lumMod val="75000"/>
                  </a:srgbClr>
                </a:solidFill>
                <a:latin typeface="Arial" pitchFamily="34" charset="0"/>
                <a:cs typeface="Arial" pitchFamily="34" charset="0"/>
              </a:rPr>
              <a:t>oạt động của bộ nhớ.</a:t>
            </a:r>
            <a:endParaRPr lang="en-US" sz="2800" b="1">
              <a:solidFill>
                <a:srgbClr val="4E67C8">
                  <a:lumMod val="75000"/>
                </a:srgbClr>
              </a:solidFill>
              <a:latin typeface="Arial" pitchFamily="34" charset="0"/>
              <a:cs typeface="Arial" pitchFamily="34" charset="0"/>
            </a:endParaRPr>
          </a:p>
          <a:p>
            <a:pPr marL="725488" indent="-363538" algn="just" fontAlgn="base">
              <a:lnSpc>
                <a:spcPct val="90000"/>
              </a:lnSpc>
              <a:spcBef>
                <a:spcPts val="0"/>
              </a:spcBef>
              <a:buClr>
                <a:srgbClr val="00B050"/>
              </a:buClr>
              <a:buFont typeface="Wingdings" pitchFamily="2" charset="2"/>
              <a:buChar char="§"/>
            </a:pPr>
            <a:r>
              <a:rPr lang="en-US" sz="2800" b="1">
                <a:solidFill>
                  <a:srgbClr val="4E67C8">
                    <a:lumMod val="75000"/>
                  </a:srgbClr>
                </a:solidFill>
                <a:latin typeface="Arial" pitchFamily="34" charset="0"/>
                <a:cs typeface="Arial" pitchFamily="34" charset="0"/>
              </a:rPr>
              <a:t>T</a:t>
            </a:r>
            <a:r>
              <a:rPr lang="vi-VN" sz="2800" b="1">
                <a:solidFill>
                  <a:srgbClr val="4E67C8">
                    <a:lumMod val="75000"/>
                  </a:srgbClr>
                </a:solidFill>
                <a:latin typeface="Arial" pitchFamily="34" charset="0"/>
                <a:cs typeface="Arial" pitchFamily="34" charset="0"/>
              </a:rPr>
              <a:t>ập lệnh bộ xử lý.</a:t>
            </a:r>
            <a:endParaRPr lang="en-US" sz="2800" b="1">
              <a:solidFill>
                <a:srgbClr val="4E67C8">
                  <a:lumMod val="75000"/>
                </a:srgbClr>
              </a:solidFill>
              <a:latin typeface="Arial" pitchFamily="34" charset="0"/>
              <a:cs typeface="Arial" pitchFamily="34" charset="0"/>
            </a:endParaRPr>
          </a:p>
          <a:p>
            <a:pPr marL="457200" indent="-457200" algn="just" fontAlgn="base">
              <a:lnSpc>
                <a:spcPct val="90000"/>
              </a:lnSpc>
              <a:spcBef>
                <a:spcPts val="0"/>
              </a:spcBef>
              <a:buClr>
                <a:srgbClr val="0099FF"/>
              </a:buClr>
              <a:buFont typeface="Wingdings" pitchFamily="2" charset="2"/>
              <a:buChar char="v"/>
            </a:pPr>
            <a:endParaRPr lang="en-US" sz="2800" b="1">
              <a:solidFill>
                <a:srgbClr val="4E67C8">
                  <a:lumMod val="75000"/>
                </a:srgbClr>
              </a:solidFill>
              <a:latin typeface="Arial" pitchFamily="34" charset="0"/>
              <a:cs typeface="Arial" pitchFamily="34" charset="0"/>
            </a:endParaRPr>
          </a:p>
          <a:p>
            <a:pPr marL="457200" indent="-457200" algn="just" fontAlgn="base">
              <a:lnSpc>
                <a:spcPct val="90000"/>
              </a:lnSpc>
              <a:spcBef>
                <a:spcPts val="0"/>
              </a:spcBef>
              <a:buClr>
                <a:srgbClr val="0099FF"/>
              </a:buClr>
              <a:buFont typeface="Wingdings" pitchFamily="2" charset="2"/>
              <a:buChar char="v"/>
            </a:pPr>
            <a:endParaRPr lang="en-US" sz="2800" kern="1200">
              <a:solidFill>
                <a:srgbClr val="4E67C8">
                  <a:lumMod val="75000"/>
                </a:srgbClr>
              </a:solidFill>
              <a:latin typeface="Arial" pitchFamily="34" charset="0"/>
              <a:cs typeface="Arial" pitchFamily="34" charset="0"/>
            </a:endParaRPr>
          </a:p>
        </p:txBody>
      </p:sp>
      <p:sp>
        <p:nvSpPr>
          <p:cNvPr id="6" name="Date Placeholder 3"/>
          <p:cNvSpPr>
            <a:spLocks noGrp="1"/>
          </p:cNvSpPr>
          <p:nvPr>
            <p:ph type="dt" sz="half" idx="10"/>
          </p:nvPr>
        </p:nvSpPr>
        <p:spPr/>
        <p:txBody>
          <a:bodyPr/>
          <a:lstStyle/>
          <a:p>
            <a:r>
              <a:rPr lang="en-US"/>
              <a:t>ThS. GVC Tô Oai Hùng</a:t>
            </a:r>
          </a:p>
        </p:txBody>
      </p:sp>
      <p:sp>
        <p:nvSpPr>
          <p:cNvPr id="7" name="Slide Number Placeholder 4"/>
          <p:cNvSpPr>
            <a:spLocks noGrp="1"/>
          </p:cNvSpPr>
          <p:nvPr>
            <p:ph type="sldNum" sz="quarter" idx="12"/>
          </p:nvPr>
        </p:nvSpPr>
        <p:spPr/>
        <p:txBody>
          <a:bodyPr/>
          <a:lstStyle/>
          <a:p>
            <a:fld id="{47B46601-ECD6-4E29-AAA2-C596D4A6F376}" type="slidenum">
              <a:rPr lang="en-US" smtClean="0"/>
              <a:pPr/>
              <a:t>2</a:t>
            </a:fld>
            <a:endParaRPr lang="en-US"/>
          </a:p>
        </p:txBody>
      </p:sp>
    </p:spTree>
    <p:extLst>
      <p:ext uri="{BB962C8B-B14F-4D97-AF65-F5344CB8AC3E}">
        <p14:creationId xmlns:p14="http://schemas.microsoft.com/office/powerpoint/2010/main" val="182480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70C0"/>
                </a:solidFill>
              </a:rPr>
              <a:t>Phân Loại Theo Kích Thước Và Khả Năng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Máy tính lớn (</a:t>
            </a:r>
            <a:r>
              <a:rPr lang="en-US" b="1" i="1">
                <a:solidFill>
                  <a:srgbClr val="4E67C8">
                    <a:lumMod val="75000"/>
                  </a:srgbClr>
                </a:solidFill>
                <a:latin typeface="Arial" pitchFamily="34" charset="0"/>
                <a:cs typeface="Arial" pitchFamily="34" charset="0"/>
              </a:rPr>
              <a:t>Mainframe computer</a:t>
            </a:r>
            <a:r>
              <a:rPr lang="en-US" b="1">
                <a:solidFill>
                  <a:srgbClr val="4E67C8">
                    <a:lumMod val="75000"/>
                  </a:srgbClr>
                </a:solidFill>
                <a:latin typeface="Arial" pitchFamily="34" charset="0"/>
                <a:cs typeface="Arial" pitchFamily="34" charset="0"/>
              </a:rPr>
              <a:t>): Máy tính này có dung lượng lưu trữ và tốc độ xử lý rất cao so với máy tính nhỏ và máy vi tính. </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43200"/>
            <a:ext cx="4876800" cy="3581400"/>
          </a:xfrm>
          <a:prstGeom prst="rect">
            <a:avLst/>
          </a:prstGeom>
          <a:noFill/>
          <a:ln>
            <a:noFill/>
          </a:ln>
        </p:spPr>
      </p:pic>
      <p:sp>
        <p:nvSpPr>
          <p:cNvPr id="7" name="TextBox 6"/>
          <p:cNvSpPr txBox="1"/>
          <p:nvPr/>
        </p:nvSpPr>
        <p:spPr>
          <a:xfrm>
            <a:off x="7073462" y="4405148"/>
            <a:ext cx="2070538" cy="769441"/>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1.13: Máy tính lớn.</a:t>
            </a:r>
          </a:p>
        </p:txBody>
      </p:sp>
    </p:spTree>
    <p:extLst>
      <p:ext uri="{BB962C8B-B14F-4D97-AF65-F5344CB8AC3E}">
        <p14:creationId xmlns:p14="http://schemas.microsoft.com/office/powerpoint/2010/main" val="32139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70C0"/>
                </a:solidFill>
              </a:rPr>
              <a:t>Phân Loại Theo Kích Thước Và Khả Năng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Siêu máy tính (</a:t>
            </a:r>
            <a:r>
              <a:rPr lang="en-US" b="1" i="1">
                <a:solidFill>
                  <a:srgbClr val="4E67C8">
                    <a:lumMod val="75000"/>
                  </a:srgbClr>
                </a:solidFill>
                <a:latin typeface="Arial" pitchFamily="34" charset="0"/>
                <a:cs typeface="Arial" pitchFamily="34" charset="0"/>
              </a:rPr>
              <a:t>Supercomputer</a:t>
            </a:r>
            <a:r>
              <a:rPr lang="en-US" b="1">
                <a:solidFill>
                  <a:srgbClr val="4E67C8">
                    <a:lumMod val="75000"/>
                  </a:srgbClr>
                </a:solidFill>
                <a:latin typeface="Arial" pitchFamily="34" charset="0"/>
                <a:cs typeface="Arial" pitchFamily="34" charset="0"/>
              </a:rPr>
              <a:t>): Máy tính này có dung lượng lưu trữ và tốc độ tính toán cực kỳ lớn, lớn hơn gấp nhiều lần so với các máy tính khác.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21</a:t>
            </a:fld>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828800" y="2915307"/>
            <a:ext cx="5029200" cy="3352800"/>
          </a:xfrm>
          <a:prstGeom prst="rect">
            <a:avLst/>
          </a:prstGeom>
        </p:spPr>
      </p:pic>
      <p:sp>
        <p:nvSpPr>
          <p:cNvPr id="7" name="TextBox 6"/>
          <p:cNvSpPr txBox="1"/>
          <p:nvPr/>
        </p:nvSpPr>
        <p:spPr>
          <a:xfrm>
            <a:off x="7086601" y="4411717"/>
            <a:ext cx="1676400" cy="1107996"/>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1.14: Siêu máy tính.</a:t>
            </a:r>
          </a:p>
        </p:txBody>
      </p:sp>
    </p:spTree>
    <p:extLst>
      <p:ext uri="{BB962C8B-B14F-4D97-AF65-F5344CB8AC3E}">
        <p14:creationId xmlns:p14="http://schemas.microsoft.com/office/powerpoint/2010/main" val="2490136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Phân Loại Theo Thế Hệ</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Thế hệ đầu tiên (1946-1957) - Đèn điện tử chân không:</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Máy tính ENIAC (</a:t>
            </a:r>
            <a:r>
              <a:rPr lang="en-US" sz="2800" b="1" i="1">
                <a:solidFill>
                  <a:srgbClr val="4E67C8">
                    <a:lumMod val="75000"/>
                  </a:srgbClr>
                </a:solidFill>
                <a:latin typeface="Arial" pitchFamily="34" charset="0"/>
                <a:cs typeface="Arial" pitchFamily="34" charset="0"/>
              </a:rPr>
              <a:t>Electronic Numerical Integrator And Computer</a:t>
            </a:r>
            <a:r>
              <a:rPr lang="en-US" sz="2800" b="1">
                <a:solidFill>
                  <a:srgbClr val="4E67C8">
                    <a:lumMod val="75000"/>
                  </a:srgbClr>
                </a:solidFill>
                <a:latin typeface="Arial" pitchFamily="34" charset="0"/>
                <a:cs typeface="Arial" pitchFamily="34" charset="0"/>
              </a:rPr>
              <a:t>): Là máy tính điện tử số đầu tiên sử dụng đèn điện tử chân không do Giáo sư thuộc lĩnh vực kỹ thuật điện Mauchly và học trò Eckert tại Đại học Pennsylvania thiết kế vào năm 1943 và được hoàn thành vào năm 1946.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22</a:t>
            </a:fld>
            <a:endParaRPr lang="en-US"/>
          </a:p>
        </p:txBody>
      </p:sp>
    </p:spTree>
    <p:extLst>
      <p:ext uri="{BB962C8B-B14F-4D97-AF65-F5344CB8AC3E}">
        <p14:creationId xmlns:p14="http://schemas.microsoft.com/office/powerpoint/2010/main" val="2205670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23</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791200" cy="4422062"/>
          </a:xfrm>
          <a:prstGeom prst="rect">
            <a:avLst/>
          </a:prstGeom>
          <a:noFill/>
          <a:ln>
            <a:noFill/>
          </a:ln>
        </p:spPr>
      </p:pic>
      <p:sp>
        <p:nvSpPr>
          <p:cNvPr id="8" name="TextBox 7"/>
          <p:cNvSpPr txBox="1"/>
          <p:nvPr/>
        </p:nvSpPr>
        <p:spPr>
          <a:xfrm>
            <a:off x="3090041" y="6019800"/>
            <a:ext cx="3996560" cy="430887"/>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1.15: Máy tính ENIAC.</a:t>
            </a:r>
          </a:p>
        </p:txBody>
      </p:sp>
    </p:spTree>
    <p:extLst>
      <p:ext uri="{BB962C8B-B14F-4D97-AF65-F5344CB8AC3E}">
        <p14:creationId xmlns:p14="http://schemas.microsoft.com/office/powerpoint/2010/main" val="3055712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Phân Loại Theo Thế Hệ</a:t>
            </a:r>
          </a:p>
        </p:txBody>
      </p:sp>
      <p:sp>
        <p:nvSpPr>
          <p:cNvPr id="3" name="Content Placeholder 2"/>
          <p:cNvSpPr>
            <a:spLocks noGrp="1"/>
          </p:cNvSpPr>
          <p:nvPr>
            <p:ph idx="1"/>
          </p:nvPr>
        </p:nvSpPr>
        <p:spPr>
          <a:xfrm>
            <a:off x="457200" y="990600"/>
            <a:ext cx="8229600" cy="5410200"/>
          </a:xfrm>
        </p:spPr>
        <p:txBody>
          <a:bodyPr>
            <a:no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Máy Von Neumann: Công việc lập trình trên máy ENIAC rất tẻ nhạt, năm 1946, giáo sư toán học John Von Neumann và các cộng sự đã đưa ra ý tưởng thiết kế máy tính IAS tại viện nghiên cứu cao cấp Princeton (Princeton Institute for Advan-ced Studies) với chương trình được lưu trong bộ nhớ. Máy IAS gồm:</a:t>
            </a:r>
          </a:p>
          <a:p>
            <a:pPr marL="1071563" lvl="3" indent="-26828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Bộ nhớ chính (</a:t>
            </a:r>
            <a:r>
              <a:rPr lang="en-US" sz="2800" b="1" i="1">
                <a:solidFill>
                  <a:srgbClr val="4E67C8">
                    <a:lumMod val="75000"/>
                  </a:srgbClr>
                </a:solidFill>
                <a:latin typeface="Arial" pitchFamily="34" charset="0"/>
                <a:cs typeface="Arial" pitchFamily="34" charset="0"/>
              </a:rPr>
              <a:t>main memory</a:t>
            </a:r>
            <a:r>
              <a:rPr lang="en-US" sz="2800" b="1">
                <a:solidFill>
                  <a:srgbClr val="4E67C8">
                    <a:lumMod val="75000"/>
                  </a:srgbClr>
                </a:solidFill>
                <a:latin typeface="Arial" pitchFamily="34" charset="0"/>
                <a:cs typeface="Arial" pitchFamily="34" charset="0"/>
              </a:rPr>
              <a:t>): chứa dữ liệu và lệnh.</a:t>
            </a:r>
          </a:p>
          <a:p>
            <a:pPr marL="1071563" lvl="3" indent="-26828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Đơn vị số học và luận lý (ALU): tính toán trên dữ liệu nhị phân.</a:t>
            </a:r>
          </a:p>
          <a:p>
            <a:pPr marL="1071563" lvl="3" indent="-26828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Đơn vị điều khiển (CU): lấy lệnh và dữ liệu trong bộ nhớ để thực thi.</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24</a:t>
            </a:fld>
            <a:endParaRPr lang="en-US"/>
          </a:p>
        </p:txBody>
      </p:sp>
    </p:spTree>
    <p:extLst>
      <p:ext uri="{BB962C8B-B14F-4D97-AF65-F5344CB8AC3E}">
        <p14:creationId xmlns:p14="http://schemas.microsoft.com/office/powerpoint/2010/main" val="328422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3" name="Content Placeholder 2"/>
          <p:cNvSpPr>
            <a:spLocks noGrp="1"/>
          </p:cNvSpPr>
          <p:nvPr>
            <p:ph idx="1"/>
          </p:nvPr>
        </p:nvSpPr>
        <p:spPr/>
        <p:txBody>
          <a:bodyPr/>
          <a:lstStyle/>
          <a:p>
            <a:pPr marL="1071563" lvl="3" indent="-26828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Các thiết bị nhập/xuất: được điều khiển bởi đơn vị điều khiển.</a:t>
            </a:r>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25</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33903"/>
            <a:ext cx="5188213" cy="4038600"/>
          </a:xfrm>
          <a:prstGeom prst="rect">
            <a:avLst/>
          </a:prstGeom>
          <a:noFill/>
          <a:ln>
            <a:noFill/>
          </a:ln>
        </p:spPr>
      </p:pic>
      <p:sp>
        <p:nvSpPr>
          <p:cNvPr id="7" name="TextBox 6"/>
          <p:cNvSpPr txBox="1"/>
          <p:nvPr/>
        </p:nvSpPr>
        <p:spPr>
          <a:xfrm>
            <a:off x="2362200" y="6019800"/>
            <a:ext cx="5215760" cy="430887"/>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1.16: Cấu trúc của máy tính IAS.</a:t>
            </a:r>
          </a:p>
        </p:txBody>
      </p:sp>
    </p:spTree>
    <p:extLst>
      <p:ext uri="{BB962C8B-B14F-4D97-AF65-F5344CB8AC3E}">
        <p14:creationId xmlns:p14="http://schemas.microsoft.com/office/powerpoint/2010/main" val="2983134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3" name="Content Placeholder 2"/>
          <p:cNvSpPr>
            <a:spLocks noGrp="1"/>
          </p:cNvSpPr>
          <p:nvPr>
            <p:ph idx="1"/>
          </p:nvPr>
        </p:nvSpPr>
        <p:spPr/>
        <p:txBody>
          <a:bodyPr>
            <a:normAutofit fontScale="25000" lnSpcReduction="20000"/>
          </a:bodyPr>
          <a:lstStyle/>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Thế hệ thứ hai (1958-1964) - Transistor: Trong máy tính thế hệ thứ hai, đèn điện tử được thay thế bằng transistor (linh kiện bán dẫn). Transistor có kích thước nhỏ, rẻ và tiêu tốn năng lượng ít hơn đèn điện tử. </a:t>
            </a:r>
          </a:p>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Máy tính tiêu biểu cho thế hệ thứ hai là PDP-1 của công ty DEC (Digital Equipment Corporation). Đây là chiếc máy mở đầu cho dòng máy tính mini của DEC, vốn rất phổ biến trong các máy tính thế hệ thứ ba (xem Hình 1.17).</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26</a:t>
            </a:fld>
            <a:endParaRPr lang="en-US"/>
          </a:p>
        </p:txBody>
      </p:sp>
    </p:spTree>
    <p:extLst>
      <p:ext uri="{BB962C8B-B14F-4D97-AF65-F5344CB8AC3E}">
        <p14:creationId xmlns:p14="http://schemas.microsoft.com/office/powerpoint/2010/main" val="1496539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27</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2163" y="1096963"/>
            <a:ext cx="4574837" cy="4694237"/>
          </a:xfrm>
          <a:prstGeom prst="rect">
            <a:avLst/>
          </a:prstGeom>
          <a:noFill/>
          <a:ln>
            <a:noFill/>
          </a:ln>
        </p:spPr>
      </p:pic>
      <p:sp>
        <p:nvSpPr>
          <p:cNvPr id="7" name="TextBox 6"/>
          <p:cNvSpPr txBox="1"/>
          <p:nvPr/>
        </p:nvSpPr>
        <p:spPr>
          <a:xfrm>
            <a:off x="2209800" y="5943600"/>
            <a:ext cx="4267200" cy="430887"/>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1.17: Máy tính PDP-1.</a:t>
            </a:r>
          </a:p>
        </p:txBody>
      </p:sp>
    </p:spTree>
    <p:extLst>
      <p:ext uri="{BB962C8B-B14F-4D97-AF65-F5344CB8AC3E}">
        <p14:creationId xmlns:p14="http://schemas.microsoft.com/office/powerpoint/2010/main" val="2955252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Ngoài ra, thế hệ thứ hai còn có các máy tính của IBM. Từ máy tính đầu tiên IBM 701 được giới thiệu vào năm 1952 đến máy tính cuối cùng IBM 7094 II được giới thiệu vào năm 1964.</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1.18 mô tả cấu hình của máy IBM 7094. Cấu hình máy này có nhiều điểm khác biệt so với máy IAS. Điểm quan trọng nhất trong số đó là việc sử dụng các kênh dữ liệu (data channel). Một kênh dữ liệu là một module nhập/xuất độc lập có bộ xử lý và tập lệnh riêng.</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28</a:t>
            </a:fld>
            <a:endParaRPr lang="en-US"/>
          </a:p>
        </p:txBody>
      </p:sp>
    </p:spTree>
    <p:extLst>
      <p:ext uri="{BB962C8B-B14F-4D97-AF65-F5344CB8AC3E}">
        <p14:creationId xmlns:p14="http://schemas.microsoft.com/office/powerpoint/2010/main" val="279810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29</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143000"/>
            <a:ext cx="5212532" cy="5128705"/>
          </a:xfrm>
          <a:prstGeom prst="rect">
            <a:avLst/>
          </a:prstGeom>
          <a:noFill/>
          <a:ln>
            <a:noFill/>
          </a:ln>
        </p:spPr>
      </p:pic>
      <p:sp>
        <p:nvSpPr>
          <p:cNvPr id="7" name="TextBox 6"/>
          <p:cNvSpPr txBox="1"/>
          <p:nvPr/>
        </p:nvSpPr>
        <p:spPr>
          <a:xfrm>
            <a:off x="7010400" y="3331817"/>
            <a:ext cx="1981200" cy="1107996"/>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1.18: Cấu hình của IBM 7094.</a:t>
            </a:r>
          </a:p>
        </p:txBody>
      </p:sp>
    </p:spTree>
    <p:extLst>
      <p:ext uri="{BB962C8B-B14F-4D97-AF65-F5344CB8AC3E}">
        <p14:creationId xmlns:p14="http://schemas.microsoft.com/office/powerpoint/2010/main" val="154869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Nội Dung Môn Học</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a:t>
            </a:fld>
            <a:endParaRPr lang="en-US"/>
          </a:p>
        </p:txBody>
      </p:sp>
      <p:grpSp>
        <p:nvGrpSpPr>
          <p:cNvPr id="11" name="Group 10"/>
          <p:cNvGrpSpPr/>
          <p:nvPr/>
        </p:nvGrpSpPr>
        <p:grpSpPr>
          <a:xfrm>
            <a:off x="609600" y="1371600"/>
            <a:ext cx="8001000" cy="990600"/>
            <a:chOff x="461416" y="1406525"/>
            <a:chExt cx="8225384" cy="990600"/>
          </a:xfrm>
        </p:grpSpPr>
        <p:sp>
          <p:nvSpPr>
            <p:cNvPr id="12" name="AutoShape 24"/>
            <p:cNvSpPr>
              <a:spLocks noChangeArrowheads="1"/>
            </p:cNvSpPr>
            <p:nvPr/>
          </p:nvSpPr>
          <p:spPr bwMode="gray">
            <a:xfrm>
              <a:off x="1143000" y="1414463"/>
              <a:ext cx="7543800" cy="871537"/>
            </a:xfrm>
            <a:prstGeom prst="roundRect">
              <a:avLst>
                <a:gd name="adj" fmla="val 16667"/>
              </a:avLst>
            </a:prstGeom>
            <a:gradFill rotWithShape="1">
              <a:gsLst>
                <a:gs pos="0">
                  <a:srgbClr val="189E8E"/>
                </a:gs>
                <a:gs pos="50000">
                  <a:srgbClr val="189E8E">
                    <a:gamma/>
                    <a:tint val="21176"/>
                    <a:invGamma/>
                  </a:srgbClr>
                </a:gs>
                <a:gs pos="100000">
                  <a:srgbClr val="189E8E"/>
                </a:gs>
              </a:gsLst>
              <a:lin ang="5400000" scaled="1"/>
            </a:gradFill>
            <a:ln w="12700" algn="ctr">
              <a:solidFill>
                <a:srgbClr val="FEFEFE"/>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13" name="AutoShape 25"/>
            <p:cNvSpPr>
              <a:spLocks noChangeArrowheads="1"/>
            </p:cNvSpPr>
            <p:nvPr/>
          </p:nvSpPr>
          <p:spPr bwMode="gray">
            <a:xfrm>
              <a:off x="461416" y="1406525"/>
              <a:ext cx="1066800" cy="990600"/>
            </a:xfrm>
            <a:prstGeom prst="diamond">
              <a:avLst/>
            </a:prstGeom>
            <a:gradFill>
              <a:gsLst>
                <a:gs pos="50000">
                  <a:schemeClr val="accent5">
                    <a:lumMod val="60000"/>
                    <a:lumOff val="40000"/>
                  </a:schemeClr>
                </a:gs>
                <a:gs pos="1000">
                  <a:schemeClr val="accent5">
                    <a:lumMod val="75000"/>
                  </a:schemeClr>
                </a:gs>
                <a:gs pos="100000">
                  <a:schemeClr val="accent5">
                    <a:lumMod val="75000"/>
                  </a:schemeClr>
                </a:gs>
              </a:gsLst>
              <a:path path="shape">
                <a:fillToRect l="50000" t="50000" r="50000" b="50000"/>
              </a:path>
            </a:gradFill>
            <a:ln w="25400" algn="ctr">
              <a:solidFill>
                <a:srgbClr val="FEFEFE"/>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14" name="Text Box 26"/>
            <p:cNvSpPr txBox="1">
              <a:spLocks noChangeArrowheads="1"/>
            </p:cNvSpPr>
            <p:nvPr/>
          </p:nvSpPr>
          <p:spPr bwMode="gray">
            <a:xfrm>
              <a:off x="1552901" y="1635125"/>
              <a:ext cx="713389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lvl="0" algn="just">
                <a:lnSpc>
                  <a:spcPct val="90000"/>
                </a:lnSpc>
                <a:buClr>
                  <a:srgbClr val="4E67C8">
                    <a:lumMod val="75000"/>
                  </a:srgbClr>
                </a:buClr>
                <a:buSzPct val="100000"/>
              </a:pPr>
              <a:r>
                <a:rPr lang="en-US" sz="2800" b="1">
                  <a:solidFill>
                    <a:srgbClr val="4E67C8">
                      <a:lumMod val="75000"/>
                    </a:srgbClr>
                  </a:solidFill>
                  <a:latin typeface="Arial" pitchFamily="34" charset="0"/>
                  <a:cs typeface="Arial" pitchFamily="34" charset="0"/>
                </a:rPr>
                <a:t>Giới Thiệu Kiến Trúc Máy Tính</a:t>
              </a:r>
              <a:endParaRPr kumimoji="0" lang="nl-NL" sz="2800" b="1" i="0" u="none" strike="noStrike" kern="0" cap="none" spc="0" normalizeH="0" baseline="0" noProof="0">
                <a:ln>
                  <a:noFill/>
                </a:ln>
                <a:solidFill>
                  <a:srgbClr val="4E67C8">
                    <a:lumMod val="75000"/>
                  </a:srgbClr>
                </a:solidFill>
                <a:effectLst/>
                <a:uLnTx/>
                <a:uFillTx/>
                <a:latin typeface="Arial" pitchFamily="34" charset="0"/>
                <a:cs typeface="Arial" pitchFamily="34" charset="0"/>
              </a:endParaRPr>
            </a:p>
          </p:txBody>
        </p:sp>
        <p:sp>
          <p:nvSpPr>
            <p:cNvPr id="15" name="Text Box 27"/>
            <p:cNvSpPr txBox="1">
              <a:spLocks noChangeArrowheads="1"/>
            </p:cNvSpPr>
            <p:nvPr/>
          </p:nvSpPr>
          <p:spPr bwMode="gray">
            <a:xfrm>
              <a:off x="707478" y="1635125"/>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EFEFE"/>
                  </a:solidFill>
                  <a:effectLst/>
                  <a:uLnTx/>
                  <a:uFillTx/>
                  <a:latin typeface="Arial" charset="0"/>
                </a:rPr>
                <a:t>C1</a:t>
              </a:r>
            </a:p>
          </p:txBody>
        </p:sp>
      </p:grpSp>
      <p:grpSp>
        <p:nvGrpSpPr>
          <p:cNvPr id="21" name="Group 20"/>
          <p:cNvGrpSpPr/>
          <p:nvPr/>
        </p:nvGrpSpPr>
        <p:grpSpPr>
          <a:xfrm>
            <a:off x="609600" y="2365375"/>
            <a:ext cx="8012184" cy="987425"/>
            <a:chOff x="457200" y="2441575"/>
            <a:chExt cx="8241104" cy="987425"/>
          </a:xfrm>
        </p:grpSpPr>
        <p:sp>
          <p:nvSpPr>
            <p:cNvPr id="22" name="AutoShape 28"/>
            <p:cNvSpPr>
              <a:spLocks noChangeArrowheads="1"/>
            </p:cNvSpPr>
            <p:nvPr/>
          </p:nvSpPr>
          <p:spPr bwMode="gray">
            <a:xfrm>
              <a:off x="1143000" y="2478088"/>
              <a:ext cx="7543800" cy="874712"/>
            </a:xfrm>
            <a:prstGeom prst="roundRect">
              <a:avLst>
                <a:gd name="adj" fmla="val 16667"/>
              </a:avLst>
            </a:prstGeom>
            <a:gradFill rotWithShape="1">
              <a:gsLst>
                <a:gs pos="0">
                  <a:srgbClr val="0000FF"/>
                </a:gs>
                <a:gs pos="50000">
                  <a:schemeClr val="accent1">
                    <a:lumMod val="20000"/>
                    <a:lumOff val="80000"/>
                  </a:schemeClr>
                </a:gs>
                <a:gs pos="100000">
                  <a:srgbClr val="0000FF"/>
                </a:gs>
              </a:gsLst>
              <a:lin ang="5400000" scaled="1"/>
            </a:gradFill>
            <a:ln w="12700" algn="ctr">
              <a:solidFill>
                <a:srgbClr val="FEFEFE"/>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23" name="AutoShape 29"/>
            <p:cNvSpPr>
              <a:spLocks noChangeArrowheads="1"/>
            </p:cNvSpPr>
            <p:nvPr/>
          </p:nvSpPr>
          <p:spPr bwMode="gray">
            <a:xfrm>
              <a:off x="457200" y="2441575"/>
              <a:ext cx="1069975" cy="987425"/>
            </a:xfrm>
            <a:prstGeom prst="diamond">
              <a:avLst/>
            </a:prstGeom>
            <a:gradFill rotWithShape="1">
              <a:gsLst>
                <a:gs pos="0">
                  <a:srgbClr val="0000FF"/>
                </a:gs>
                <a:gs pos="50000">
                  <a:srgbClr val="9B9BFF"/>
                </a:gs>
                <a:gs pos="100000">
                  <a:srgbClr val="000056">
                    <a:lumMod val="90000"/>
                    <a:lumOff val="10000"/>
                  </a:srgbClr>
                </a:gs>
              </a:gsLst>
              <a:path path="shape">
                <a:fillToRect l="50000" t="50000" r="50000" b="50000"/>
              </a:path>
            </a:gradFill>
            <a:ln w="25400" algn="ctr">
              <a:solidFill>
                <a:srgbClr val="FEFEFE"/>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24" name="Text Box 30"/>
            <p:cNvSpPr txBox="1">
              <a:spLocks noChangeArrowheads="1"/>
            </p:cNvSpPr>
            <p:nvPr/>
          </p:nvSpPr>
          <p:spPr bwMode="gray">
            <a:xfrm>
              <a:off x="1549245" y="2675378"/>
              <a:ext cx="71490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lvl="0" algn="just">
                <a:lnSpc>
                  <a:spcPct val="90000"/>
                </a:lnSpc>
                <a:buClr>
                  <a:srgbClr val="4E67C8">
                    <a:lumMod val="75000"/>
                  </a:srgbClr>
                </a:buClr>
                <a:buSzPct val="100000"/>
                <a:tabLst>
                  <a:tab pos="2397125" algn="l"/>
                </a:tabLst>
              </a:pPr>
              <a:r>
                <a:rPr kumimoji="0" lang="nl-NL" sz="2800" b="1" i="0" u="none" strike="noStrike" kern="0" cap="none" spc="0" normalizeH="0" baseline="0" noProof="0">
                  <a:ln>
                    <a:noFill/>
                  </a:ln>
                  <a:solidFill>
                    <a:srgbClr val="4E67C8">
                      <a:lumMod val="75000"/>
                    </a:srgbClr>
                  </a:solidFill>
                  <a:effectLst/>
                  <a:uLnTx/>
                  <a:uFillTx/>
                  <a:latin typeface="Arial" pitchFamily="34" charset="0"/>
                  <a:cs typeface="Arial" pitchFamily="34" charset="0"/>
                </a:rPr>
                <a:t> </a:t>
              </a:r>
              <a:r>
                <a:rPr lang="en-US" sz="2800" b="1">
                  <a:solidFill>
                    <a:srgbClr val="4E67C8">
                      <a:lumMod val="75000"/>
                    </a:srgbClr>
                  </a:solidFill>
                  <a:latin typeface="Arial" pitchFamily="34" charset="0"/>
                  <a:cs typeface="Arial" pitchFamily="34" charset="0"/>
                </a:rPr>
                <a:t>Bộ Xử Lý</a:t>
              </a:r>
              <a:endParaRPr kumimoji="0" lang="nl-NL" sz="2800" b="1" i="0" u="none" strike="noStrike" kern="0" cap="none" spc="0" normalizeH="0" baseline="0" noProof="0">
                <a:ln>
                  <a:noFill/>
                </a:ln>
                <a:solidFill>
                  <a:srgbClr val="4E67C8">
                    <a:lumMod val="75000"/>
                  </a:srgbClr>
                </a:solidFill>
                <a:effectLst/>
                <a:uLnTx/>
                <a:uFillTx/>
                <a:latin typeface="Arial" pitchFamily="34" charset="0"/>
                <a:cs typeface="Arial" pitchFamily="34" charset="0"/>
              </a:endParaRPr>
            </a:p>
          </p:txBody>
        </p:sp>
        <p:sp>
          <p:nvSpPr>
            <p:cNvPr id="25" name="Text Box 31"/>
            <p:cNvSpPr txBox="1">
              <a:spLocks noChangeArrowheads="1"/>
            </p:cNvSpPr>
            <p:nvPr/>
          </p:nvSpPr>
          <p:spPr bwMode="gray">
            <a:xfrm>
              <a:off x="720725" y="2667000"/>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EFEFE"/>
                  </a:solidFill>
                  <a:effectLst/>
                  <a:uLnTx/>
                  <a:uFillTx/>
                  <a:latin typeface="Arial" charset="0"/>
                </a:rPr>
                <a:t>C2</a:t>
              </a:r>
            </a:p>
          </p:txBody>
        </p:sp>
      </p:grpSp>
      <p:grpSp>
        <p:nvGrpSpPr>
          <p:cNvPr id="26" name="Group 25"/>
          <p:cNvGrpSpPr/>
          <p:nvPr/>
        </p:nvGrpSpPr>
        <p:grpSpPr>
          <a:xfrm>
            <a:off x="609600" y="3355975"/>
            <a:ext cx="7987108" cy="987425"/>
            <a:chOff x="454025" y="4425950"/>
            <a:chExt cx="8232774" cy="987425"/>
          </a:xfrm>
        </p:grpSpPr>
        <p:sp>
          <p:nvSpPr>
            <p:cNvPr id="27" name="AutoShape 36"/>
            <p:cNvSpPr>
              <a:spLocks noChangeArrowheads="1"/>
            </p:cNvSpPr>
            <p:nvPr/>
          </p:nvSpPr>
          <p:spPr bwMode="gray">
            <a:xfrm>
              <a:off x="1152524" y="4459288"/>
              <a:ext cx="7534275" cy="874712"/>
            </a:xfrm>
            <a:prstGeom prst="roundRect">
              <a:avLst>
                <a:gd name="adj" fmla="val 16667"/>
              </a:avLst>
            </a:prstGeom>
            <a:gradFill rotWithShape="1">
              <a:gsLst>
                <a:gs pos="0">
                  <a:srgbClr val="9964A2"/>
                </a:gs>
                <a:gs pos="50000">
                  <a:srgbClr val="9964A2">
                    <a:gamma/>
                    <a:tint val="21176"/>
                    <a:invGamma/>
                  </a:srgbClr>
                </a:gs>
                <a:gs pos="100000">
                  <a:srgbClr val="9964A2"/>
                </a:gs>
              </a:gsLst>
              <a:lin ang="5400000" scaled="1"/>
            </a:gradFill>
            <a:ln w="12700" algn="ctr">
              <a:solidFill>
                <a:srgbClr val="FEFEFE"/>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28" name="AutoShape 37"/>
            <p:cNvSpPr>
              <a:spLocks noChangeArrowheads="1"/>
            </p:cNvSpPr>
            <p:nvPr/>
          </p:nvSpPr>
          <p:spPr bwMode="gray">
            <a:xfrm>
              <a:off x="454025" y="4425950"/>
              <a:ext cx="1069975" cy="987425"/>
            </a:xfrm>
            <a:prstGeom prst="diamond">
              <a:avLst/>
            </a:prstGeom>
            <a:gradFill rotWithShape="1">
              <a:gsLst>
                <a:gs pos="48800">
                  <a:schemeClr val="accent4">
                    <a:lumMod val="60000"/>
                    <a:lumOff val="40000"/>
                  </a:schemeClr>
                </a:gs>
                <a:gs pos="0">
                  <a:srgbClr val="9964A2"/>
                </a:gs>
                <a:gs pos="100000">
                  <a:srgbClr val="9964A2">
                    <a:gamma/>
                    <a:shade val="46275"/>
                    <a:invGamma/>
                  </a:srgbClr>
                </a:gs>
              </a:gsLst>
              <a:path path="shape">
                <a:fillToRect l="50000" t="50000" r="50000" b="50000"/>
              </a:path>
            </a:gradFill>
            <a:ln w="25400" algn="ctr">
              <a:solidFill>
                <a:srgbClr val="FEFEFE"/>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29" name="Text Box 38"/>
            <p:cNvSpPr txBox="1">
              <a:spLocks noChangeArrowheads="1"/>
            </p:cNvSpPr>
            <p:nvPr/>
          </p:nvSpPr>
          <p:spPr bwMode="gray">
            <a:xfrm>
              <a:off x="1514475" y="4704644"/>
              <a:ext cx="7172324"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lvl="0" algn="just">
                <a:lnSpc>
                  <a:spcPct val="90000"/>
                </a:lnSpc>
                <a:buClr>
                  <a:srgbClr val="4E67C8">
                    <a:lumMod val="75000"/>
                  </a:srgbClr>
                </a:buClr>
                <a:buSzPct val="100000"/>
                <a:tabLst>
                  <a:tab pos="2397125" algn="l"/>
                </a:tabLst>
              </a:pPr>
              <a:r>
                <a:rPr lang="en-US" sz="2800" b="1">
                  <a:solidFill>
                    <a:srgbClr val="4E67C8">
                      <a:lumMod val="75000"/>
                    </a:srgbClr>
                  </a:solidFill>
                  <a:latin typeface="Arial" pitchFamily="34" charset="0"/>
                  <a:cs typeface="Arial" pitchFamily="34" charset="0"/>
                </a:rPr>
                <a:t>Bộ Nhớ</a:t>
              </a:r>
              <a:endParaRPr kumimoji="0" lang="nl-NL" sz="2800" b="1" i="0" u="none" strike="noStrike" kern="0" cap="none" spc="0" normalizeH="0" baseline="0" noProof="0">
                <a:ln>
                  <a:noFill/>
                </a:ln>
                <a:solidFill>
                  <a:srgbClr val="4E67C8">
                    <a:lumMod val="75000"/>
                  </a:srgbClr>
                </a:solidFill>
                <a:effectLst/>
                <a:uLnTx/>
                <a:uFillTx/>
                <a:latin typeface="Arial" pitchFamily="34" charset="0"/>
                <a:cs typeface="Arial" pitchFamily="34" charset="0"/>
              </a:endParaRPr>
            </a:p>
          </p:txBody>
        </p:sp>
        <p:sp>
          <p:nvSpPr>
            <p:cNvPr id="30" name="Text Box 39"/>
            <p:cNvSpPr txBox="1">
              <a:spLocks noChangeArrowheads="1"/>
            </p:cNvSpPr>
            <p:nvPr/>
          </p:nvSpPr>
          <p:spPr bwMode="gray">
            <a:xfrm>
              <a:off x="696409" y="4646910"/>
              <a:ext cx="5968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EFEFE"/>
                  </a:solidFill>
                  <a:effectLst/>
                  <a:uLnTx/>
                  <a:uFillTx/>
                  <a:latin typeface="Arial" charset="0"/>
                </a:rPr>
                <a:t>C3</a:t>
              </a:r>
            </a:p>
          </p:txBody>
        </p:sp>
      </p:grpSp>
      <p:grpSp>
        <p:nvGrpSpPr>
          <p:cNvPr id="36" name="Group 35"/>
          <p:cNvGrpSpPr/>
          <p:nvPr/>
        </p:nvGrpSpPr>
        <p:grpSpPr>
          <a:xfrm>
            <a:off x="609600" y="4346575"/>
            <a:ext cx="7987108" cy="987425"/>
            <a:chOff x="457200" y="2447925"/>
            <a:chExt cx="8229600" cy="987425"/>
          </a:xfrm>
        </p:grpSpPr>
        <p:sp>
          <p:nvSpPr>
            <p:cNvPr id="37" name="AutoShape 28"/>
            <p:cNvSpPr>
              <a:spLocks noChangeArrowheads="1"/>
            </p:cNvSpPr>
            <p:nvPr/>
          </p:nvSpPr>
          <p:spPr bwMode="gray">
            <a:xfrm>
              <a:off x="1143000" y="2478088"/>
              <a:ext cx="7543800" cy="874712"/>
            </a:xfrm>
            <a:prstGeom prst="roundRect">
              <a:avLst>
                <a:gd name="adj" fmla="val 16667"/>
              </a:avLst>
            </a:prstGeom>
            <a:gradFill rotWithShape="1">
              <a:gsLst>
                <a:gs pos="0">
                  <a:srgbClr val="FFCC66">
                    <a:lumMod val="100000"/>
                  </a:srgbClr>
                </a:gs>
                <a:gs pos="50000">
                  <a:srgbClr val="FFFFFF">
                    <a:lumMod val="95000"/>
                  </a:srgbClr>
                </a:gs>
                <a:gs pos="100000">
                  <a:srgbClr val="FFCC66">
                    <a:lumMod val="60000"/>
                    <a:lumOff val="40000"/>
                  </a:srgbClr>
                </a:gs>
              </a:gsLst>
              <a:lin ang="5400000" scaled="1"/>
            </a:gradFill>
            <a:ln w="12700" algn="ctr">
              <a:solidFill>
                <a:srgbClr val="FEFEFE"/>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38" name="AutoShape 29"/>
            <p:cNvSpPr>
              <a:spLocks noChangeArrowheads="1"/>
            </p:cNvSpPr>
            <p:nvPr/>
          </p:nvSpPr>
          <p:spPr bwMode="gray">
            <a:xfrm>
              <a:off x="457200" y="2447925"/>
              <a:ext cx="1069975" cy="987425"/>
            </a:xfrm>
            <a:prstGeom prst="diamond">
              <a:avLst/>
            </a:prstGeom>
            <a:gradFill rotWithShape="1">
              <a:gsLst>
                <a:gs pos="0">
                  <a:srgbClr val="FFCC66">
                    <a:lumMod val="100000"/>
                  </a:srgbClr>
                </a:gs>
                <a:gs pos="100000">
                  <a:srgbClr val="FFCC66">
                    <a:lumMod val="50000"/>
                  </a:srgbClr>
                </a:gs>
              </a:gsLst>
              <a:path path="shape">
                <a:fillToRect l="50000" t="50000" r="50000" b="50000"/>
              </a:path>
            </a:gradFill>
            <a:ln w="25400" algn="ctr">
              <a:solidFill>
                <a:srgbClr val="FEFEFE"/>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ndParaRPr>
            </a:p>
          </p:txBody>
        </p:sp>
        <p:sp>
          <p:nvSpPr>
            <p:cNvPr id="39" name="Text Box 30"/>
            <p:cNvSpPr txBox="1">
              <a:spLocks noChangeArrowheads="1"/>
            </p:cNvSpPr>
            <p:nvPr/>
          </p:nvSpPr>
          <p:spPr bwMode="gray">
            <a:xfrm>
              <a:off x="1537740" y="2726619"/>
              <a:ext cx="71490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lvl="0" algn="just">
                <a:lnSpc>
                  <a:spcPct val="90000"/>
                </a:lnSpc>
                <a:buClr>
                  <a:srgbClr val="4E67C8">
                    <a:lumMod val="75000"/>
                  </a:srgbClr>
                </a:buClr>
                <a:buSzPct val="100000"/>
                <a:tabLst>
                  <a:tab pos="2397125" algn="l"/>
                </a:tabLst>
              </a:pPr>
              <a:r>
                <a:rPr lang="en-US" sz="2800" b="1">
                  <a:solidFill>
                    <a:srgbClr val="4E67C8">
                      <a:lumMod val="75000"/>
                    </a:srgbClr>
                  </a:solidFill>
                  <a:latin typeface="Arial" pitchFamily="34" charset="0"/>
                  <a:cs typeface="Arial" pitchFamily="34" charset="0"/>
                </a:rPr>
                <a:t>Bus</a:t>
              </a:r>
              <a:endParaRPr kumimoji="0" lang="nl-NL" sz="2800" b="1" i="0" u="none" strike="noStrike" kern="0" cap="none" spc="0" normalizeH="0" baseline="0" noProof="0">
                <a:ln>
                  <a:noFill/>
                </a:ln>
                <a:solidFill>
                  <a:srgbClr val="4E67C8">
                    <a:lumMod val="75000"/>
                  </a:srgbClr>
                </a:solidFill>
                <a:effectLst/>
                <a:uLnTx/>
                <a:uFillTx/>
                <a:latin typeface="Arial" pitchFamily="34" charset="0"/>
                <a:cs typeface="Arial" pitchFamily="34" charset="0"/>
              </a:endParaRPr>
            </a:p>
          </p:txBody>
        </p:sp>
        <p:sp>
          <p:nvSpPr>
            <p:cNvPr id="40" name="Text Box 31"/>
            <p:cNvSpPr txBox="1">
              <a:spLocks noChangeArrowheads="1"/>
            </p:cNvSpPr>
            <p:nvPr/>
          </p:nvSpPr>
          <p:spPr bwMode="gray">
            <a:xfrm>
              <a:off x="677012" y="2668885"/>
              <a:ext cx="596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EFEFE"/>
                  </a:solidFill>
                  <a:effectLst/>
                  <a:uLnTx/>
                  <a:uFillTx/>
                  <a:latin typeface="Arial" charset="0"/>
                </a:rPr>
                <a:t>C4</a:t>
              </a:r>
            </a:p>
          </p:txBody>
        </p:sp>
      </p:grpSp>
      <p:grpSp>
        <p:nvGrpSpPr>
          <p:cNvPr id="41" name="Group 40"/>
          <p:cNvGrpSpPr/>
          <p:nvPr/>
        </p:nvGrpSpPr>
        <p:grpSpPr>
          <a:xfrm>
            <a:off x="609600" y="5334000"/>
            <a:ext cx="7987107" cy="990600"/>
            <a:chOff x="461416" y="1377950"/>
            <a:chExt cx="8225384" cy="990600"/>
          </a:xfrm>
        </p:grpSpPr>
        <p:sp>
          <p:nvSpPr>
            <p:cNvPr id="42" name="AutoShape 24"/>
            <p:cNvSpPr>
              <a:spLocks noChangeArrowheads="1"/>
            </p:cNvSpPr>
            <p:nvPr/>
          </p:nvSpPr>
          <p:spPr bwMode="gray">
            <a:xfrm>
              <a:off x="1143000" y="1414463"/>
              <a:ext cx="7543800" cy="871537"/>
            </a:xfrm>
            <a:prstGeom prst="roundRect">
              <a:avLst>
                <a:gd name="adj" fmla="val 16667"/>
              </a:avLst>
            </a:prstGeom>
            <a:gradFill rotWithShape="1">
              <a:gsLst>
                <a:gs pos="100000">
                  <a:srgbClr val="0070C0"/>
                </a:gs>
                <a:gs pos="0">
                  <a:srgbClr val="0070C0"/>
                </a:gs>
                <a:gs pos="50000">
                  <a:schemeClr val="accent1">
                    <a:gamma/>
                    <a:tint val="21176"/>
                    <a:invGamma/>
                  </a:schemeClr>
                </a:gs>
                <a:gs pos="100000">
                  <a:srgbClr val="EF27BB"/>
                </a:gs>
              </a:gsLst>
              <a:lin ang="5400000" scaled="1"/>
            </a:gradFill>
            <a:ln w="12700" algn="ctr">
              <a:solidFill>
                <a:srgbClr val="FEFEFE"/>
              </a:solidFill>
              <a:round/>
              <a:headEnd/>
              <a:tailEnd/>
            </a:ln>
            <a:effectLst/>
            <a:extLst/>
          </p:spPr>
          <p:txBody>
            <a:bodyPr wrap="none" anchor="ctr"/>
            <a:lstStyle/>
            <a:p>
              <a:pPr>
                <a:defRPr/>
              </a:pPr>
              <a:endParaRPr lang="en-US">
                <a:solidFill>
                  <a:prstClr val="black"/>
                </a:solidFill>
              </a:endParaRPr>
            </a:p>
          </p:txBody>
        </p:sp>
        <p:sp>
          <p:nvSpPr>
            <p:cNvPr id="43" name="AutoShape 25"/>
            <p:cNvSpPr>
              <a:spLocks noChangeArrowheads="1"/>
            </p:cNvSpPr>
            <p:nvPr/>
          </p:nvSpPr>
          <p:spPr bwMode="gray">
            <a:xfrm>
              <a:off x="461416" y="1377950"/>
              <a:ext cx="1066800" cy="990600"/>
            </a:xfrm>
            <a:prstGeom prst="diamond">
              <a:avLst/>
            </a:prstGeom>
            <a:gradFill rotWithShape="1">
              <a:gsLst>
                <a:gs pos="0">
                  <a:srgbClr val="0070C0"/>
                </a:gs>
                <a:gs pos="100000">
                  <a:schemeClr val="accent1">
                    <a:gamma/>
                    <a:shade val="46275"/>
                    <a:invGamma/>
                  </a:schemeClr>
                </a:gs>
              </a:gsLst>
              <a:path path="shape">
                <a:fillToRect l="50000" t="50000" r="50000" b="50000"/>
              </a:path>
            </a:gradFill>
            <a:ln w="25400" algn="ctr">
              <a:solidFill>
                <a:srgbClr val="FEFEFE"/>
              </a:solidFill>
              <a:miter lim="800000"/>
              <a:headEnd/>
              <a:tailEnd/>
            </a:ln>
            <a:effectLst/>
            <a:extLst/>
          </p:spPr>
          <p:txBody>
            <a:bodyPr wrap="none" anchor="ctr"/>
            <a:lstStyle/>
            <a:p>
              <a:pPr>
                <a:defRPr/>
              </a:pPr>
              <a:endParaRPr lang="en-US">
                <a:solidFill>
                  <a:prstClr val="black"/>
                </a:solidFill>
              </a:endParaRPr>
            </a:p>
          </p:txBody>
        </p:sp>
        <p:sp>
          <p:nvSpPr>
            <p:cNvPr id="44" name="Text Box 26"/>
            <p:cNvSpPr txBox="1">
              <a:spLocks noChangeArrowheads="1"/>
            </p:cNvSpPr>
            <p:nvPr/>
          </p:nvSpPr>
          <p:spPr bwMode="gray">
            <a:xfrm>
              <a:off x="1552902" y="1659819"/>
              <a:ext cx="713389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a:lnSpc>
                  <a:spcPct val="90000"/>
                </a:lnSpc>
                <a:buClr>
                  <a:srgbClr val="4E67C8">
                    <a:lumMod val="75000"/>
                  </a:srgbClr>
                </a:buClr>
                <a:buSzPct val="100000"/>
                <a:tabLst>
                  <a:tab pos="2397125" algn="l"/>
                </a:tabLst>
              </a:pPr>
              <a:r>
                <a:rPr lang="en-US" sz="2800" b="1">
                  <a:solidFill>
                    <a:srgbClr val="4E67C8">
                      <a:lumMod val="75000"/>
                    </a:srgbClr>
                  </a:solidFill>
                  <a:latin typeface="Arial" pitchFamily="34" charset="0"/>
                  <a:cs typeface="Arial" pitchFamily="34" charset="0"/>
                </a:rPr>
                <a:t>Tập Lệnh</a:t>
              </a:r>
              <a:endParaRPr lang="nl-NL" sz="2800" b="1">
                <a:solidFill>
                  <a:srgbClr val="4E67C8">
                    <a:lumMod val="75000"/>
                  </a:srgbClr>
                </a:solidFill>
                <a:latin typeface="Arial" pitchFamily="34" charset="0"/>
                <a:cs typeface="Arial" pitchFamily="34" charset="0"/>
              </a:endParaRPr>
            </a:p>
          </p:txBody>
        </p:sp>
        <p:sp>
          <p:nvSpPr>
            <p:cNvPr id="45" name="Text Box 27"/>
            <p:cNvSpPr txBox="1">
              <a:spLocks noChangeArrowheads="1"/>
            </p:cNvSpPr>
            <p:nvPr/>
          </p:nvSpPr>
          <p:spPr bwMode="gray">
            <a:xfrm>
              <a:off x="696676" y="1602085"/>
              <a:ext cx="596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sz="2400">
                  <a:solidFill>
                    <a:srgbClr val="FEFEFE"/>
                  </a:solidFill>
                  <a:latin typeface="Arial" charset="0"/>
                </a:rPr>
                <a:t>C5</a:t>
              </a:r>
            </a:p>
          </p:txBody>
        </p:sp>
      </p:grpSp>
    </p:spTree>
    <p:extLst>
      <p:ext uri="{BB962C8B-B14F-4D97-AF65-F5344CB8AC3E}">
        <p14:creationId xmlns:p14="http://schemas.microsoft.com/office/powerpoint/2010/main" val="268884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Thế hệ thứ ba (1965-1971) - Mạch tích hợp (</a:t>
            </a:r>
            <a:r>
              <a:rPr lang="en-US" b="1" i="1">
                <a:solidFill>
                  <a:srgbClr val="4E67C8">
                    <a:lumMod val="75000"/>
                  </a:srgbClr>
                </a:solidFill>
                <a:latin typeface="Arial" pitchFamily="34" charset="0"/>
                <a:cs typeface="Arial" pitchFamily="34" charset="0"/>
              </a:rPr>
              <a:t>Integrated Circuit </a:t>
            </a:r>
            <a:r>
              <a:rPr lang="en-US" b="1">
                <a:solidFill>
                  <a:srgbClr val="4E67C8">
                    <a:lumMod val="75000"/>
                  </a:srgbClr>
                </a:solidFill>
                <a:latin typeface="Arial" pitchFamily="34" charset="0"/>
                <a:cs typeface="Arial" pitchFamily="34" charset="0"/>
              </a:rPr>
              <a:t>- IC): Sự phát minh ra mạch tích hợp vào năm 1958 đã cách mạng hóa điện tử và bắt đầu cho kỷ nguyên vi điện tử với nhiều thành tựu rực rỡ. Mạch tích hợp chính là yếu tố xác định thế hệ thứ ba của máy tính. Hai thành viên quan trọng nhất trong các máy tính thế hệ thứ ba là máy IBM System/360 và máy DEC PDP-8.</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30</a:t>
            </a:fld>
            <a:endParaRPr lang="en-US"/>
          </a:p>
        </p:txBody>
      </p:sp>
    </p:spTree>
    <p:extLst>
      <p:ext uri="{BB962C8B-B14F-4D97-AF65-F5344CB8AC3E}">
        <p14:creationId xmlns:p14="http://schemas.microsoft.com/office/powerpoint/2010/main" val="1202029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31</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199" y="1371600"/>
            <a:ext cx="7138079" cy="4495800"/>
          </a:xfrm>
          <a:prstGeom prst="rect">
            <a:avLst/>
          </a:prstGeom>
          <a:noFill/>
          <a:ln>
            <a:noFill/>
          </a:ln>
        </p:spPr>
      </p:pic>
      <p:sp>
        <p:nvSpPr>
          <p:cNvPr id="7" name="TextBox 6"/>
          <p:cNvSpPr txBox="1"/>
          <p:nvPr/>
        </p:nvSpPr>
        <p:spPr>
          <a:xfrm>
            <a:off x="1600200" y="5965447"/>
            <a:ext cx="6553200" cy="430887"/>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1.19: Máy tính  IBM System/360 Model 50.</a:t>
            </a:r>
          </a:p>
        </p:txBody>
      </p:sp>
    </p:spTree>
    <p:extLst>
      <p:ext uri="{BB962C8B-B14F-4D97-AF65-F5344CB8AC3E}">
        <p14:creationId xmlns:p14="http://schemas.microsoft.com/office/powerpoint/2010/main" val="45612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thế hệ sau này (1972 – đến nay): Bảng 1.1 cho thấy các thế hệ sau thế hệ thứ ba ra đời dựa vào mật độ tích hợp.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43818"/>
            <a:ext cx="8044100" cy="2890181"/>
          </a:xfrm>
          <a:prstGeom prst="rect">
            <a:avLst/>
          </a:prstGeom>
          <a:noFill/>
          <a:ln>
            <a:noFill/>
          </a:ln>
        </p:spPr>
      </p:pic>
      <p:sp>
        <p:nvSpPr>
          <p:cNvPr id="7" name="TextBox 6"/>
          <p:cNvSpPr txBox="1"/>
          <p:nvPr/>
        </p:nvSpPr>
        <p:spPr>
          <a:xfrm>
            <a:off x="2514600" y="5534560"/>
            <a:ext cx="4343400" cy="430887"/>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Bảng 1.1: Các thế hệ máy tính.</a:t>
            </a:r>
          </a:p>
        </p:txBody>
      </p:sp>
    </p:spTree>
    <p:extLst>
      <p:ext uri="{BB962C8B-B14F-4D97-AF65-F5344CB8AC3E}">
        <p14:creationId xmlns:p14="http://schemas.microsoft.com/office/powerpoint/2010/main" val="108236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Có hai thành tựu tiêu biểu về công nghệ máy tính của các thế hệ sau này là bộ nhớ bán dẫn và bộ vi xử lý.</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Kể từ năm 1970, bộ nhớ bán dẫn đã đi qua 13 thế hệ: 1K, 4K, 16K, 64K, 256K,</a:t>
            </a:r>
            <a:br>
              <a:rPr lang="en-US" b="1">
                <a:solidFill>
                  <a:srgbClr val="4E67C8">
                    <a:lumMod val="75000"/>
                  </a:srgbClr>
                </a:solidFill>
                <a:latin typeface="Arial" pitchFamily="34" charset="0"/>
                <a:cs typeface="Arial" pitchFamily="34" charset="0"/>
              </a:rPr>
            </a:br>
            <a:r>
              <a:rPr lang="en-US" b="1">
                <a:solidFill>
                  <a:srgbClr val="4E67C8">
                    <a:lumMod val="75000"/>
                  </a:srgbClr>
                </a:solidFill>
                <a:latin typeface="Arial" pitchFamily="34" charset="0"/>
                <a:cs typeface="Arial" pitchFamily="34" charset="0"/>
              </a:rPr>
              <a:t>1M, 4M, 16M, 64M, 256M, 1G, 4G và 16G bit trên một chip đơn (1K = 210, 1M = 220, 1G = 230). Mỗi thế hệ cung cấp khả năng lưu trữ nhiều gấp bốn lần so với thế hệ trước, cùng với sự giảm giá thành trên mỗi bit và giảm thời gian truy cập.</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thông số về một số CPU của Intel:</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33</a:t>
            </a:fld>
            <a:endParaRPr lang="en-US"/>
          </a:p>
        </p:txBody>
      </p:sp>
    </p:spTree>
    <p:extLst>
      <p:ext uri="{BB962C8B-B14F-4D97-AF65-F5344CB8AC3E}">
        <p14:creationId xmlns:p14="http://schemas.microsoft.com/office/powerpoint/2010/main" val="1350900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Thế Hệ</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1" cy="2881292"/>
          </a:xfrm>
          <a:prstGeom prst="rect">
            <a:avLst/>
          </a:prstGeom>
          <a:noFill/>
          <a:ln>
            <a:noFill/>
          </a:ln>
        </p:spPr>
      </p:pic>
      <p:sp>
        <p:nvSpPr>
          <p:cNvPr id="7" name="TextBox 6"/>
          <p:cNvSpPr txBox="1"/>
          <p:nvPr/>
        </p:nvSpPr>
        <p:spPr>
          <a:xfrm>
            <a:off x="2362200" y="4648200"/>
            <a:ext cx="4191000" cy="769441"/>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Bảng 1.2: Quá trình phát triển của một số bộ vi xử lý Intel.</a:t>
            </a:r>
          </a:p>
        </p:txBody>
      </p:sp>
    </p:spTree>
    <p:extLst>
      <p:ext uri="{BB962C8B-B14F-4D97-AF65-F5344CB8AC3E}">
        <p14:creationId xmlns:p14="http://schemas.microsoft.com/office/powerpoint/2010/main" val="3973351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solidFill>
                  <a:srgbClr val="0070C0"/>
                </a:solidFill>
              </a:rPr>
              <a:t>Tổ Chức Vật Lý Máy Tính - Tổng Quát</a:t>
            </a:r>
          </a:p>
        </p:txBody>
      </p:sp>
      <p:sp>
        <p:nvSpPr>
          <p:cNvPr id="3" name="Content Placeholder 2"/>
          <p:cNvSpPr>
            <a:spLocks noGrp="1"/>
          </p:cNvSpPr>
          <p:nvPr>
            <p:ph idx="1"/>
          </p:nvPr>
        </p:nvSpPr>
        <p:spPr>
          <a:xfrm>
            <a:off x="457200" y="990600"/>
            <a:ext cx="8229600" cy="5410200"/>
          </a:xfrm>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thành phần vật lý của máy tính được gọi là phần cứng máy tính (</a:t>
            </a:r>
            <a:r>
              <a:rPr lang="en-US" b="1" i="1">
                <a:solidFill>
                  <a:srgbClr val="4E67C8">
                    <a:lumMod val="75000"/>
                  </a:srgbClr>
                </a:solidFill>
                <a:latin typeface="Arial" pitchFamily="34" charset="0"/>
                <a:cs typeface="Arial" pitchFamily="34" charset="0"/>
              </a:rPr>
              <a:t>computer hardware</a:t>
            </a:r>
            <a:r>
              <a:rPr lang="en-US" b="1">
                <a:solidFill>
                  <a:srgbClr val="4E67C8">
                    <a:lumMod val="75000"/>
                  </a:srgbClr>
                </a:solidFill>
                <a:latin typeface="Arial" pitchFamily="34" charset="0"/>
                <a:cs typeface="Arial" pitchFamily="34" charset="0"/>
              </a:rPr>
              <a:t>).</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35</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057400" y="2286534"/>
            <a:ext cx="4807970" cy="4038066"/>
          </a:xfrm>
          <a:prstGeom prst="rect">
            <a:avLst/>
          </a:prstGeom>
        </p:spPr>
      </p:pic>
      <p:sp>
        <p:nvSpPr>
          <p:cNvPr id="7" name="TextBox 6"/>
          <p:cNvSpPr txBox="1"/>
          <p:nvPr/>
        </p:nvSpPr>
        <p:spPr>
          <a:xfrm>
            <a:off x="6402114" y="4953000"/>
            <a:ext cx="2514600" cy="1107996"/>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1.23: Một hệ thống máy để bàn tiêu biểu.</a:t>
            </a:r>
          </a:p>
        </p:txBody>
      </p:sp>
    </p:spTree>
    <p:extLst>
      <p:ext uri="{BB962C8B-B14F-4D97-AF65-F5344CB8AC3E}">
        <p14:creationId xmlns:p14="http://schemas.microsoft.com/office/powerpoint/2010/main" val="2367160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Bên Ngoài Khối Hệ Thống</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Trên máy tính để bàn, phần quan trọng nhất của phần cứng là khối hệ thống (system unit). Nó là một hộp lớn chứa nhiều thành phần khác như bộ nguồn (</a:t>
            </a:r>
            <a:r>
              <a:rPr lang="en-US" b="1" i="1">
                <a:solidFill>
                  <a:srgbClr val="4E67C8">
                    <a:lumMod val="75000"/>
                  </a:srgbClr>
                </a:solidFill>
                <a:latin typeface="Arial" pitchFamily="34" charset="0"/>
                <a:cs typeface="Arial" pitchFamily="34" charset="0"/>
              </a:rPr>
              <a:t>power supply</a:t>
            </a:r>
            <a:r>
              <a:rPr lang="en-US" b="1">
                <a:solidFill>
                  <a:srgbClr val="4E67C8">
                    <a:lumMod val="75000"/>
                  </a:srgbClr>
                </a:solidFill>
                <a:latin typeface="Arial" pitchFamily="34" charset="0"/>
                <a:cs typeface="Arial" pitchFamily="34" charset="0"/>
              </a:rPr>
              <a:t>), bo mạch chính hay bo mạch chủ (</a:t>
            </a:r>
            <a:r>
              <a:rPr lang="en-US" b="1" i="1">
                <a:solidFill>
                  <a:srgbClr val="4E67C8">
                    <a:lumMod val="75000"/>
                  </a:srgbClr>
                </a:solidFill>
                <a:latin typeface="Arial" pitchFamily="34" charset="0"/>
                <a:cs typeface="Arial" pitchFamily="34" charset="0"/>
              </a:rPr>
              <a:t>mainboard</a:t>
            </a:r>
            <a:r>
              <a:rPr lang="en-US" b="1">
                <a:solidFill>
                  <a:srgbClr val="4E67C8">
                    <a:lumMod val="75000"/>
                  </a:srgbClr>
                </a:solidFill>
                <a:latin typeface="Arial" pitchFamily="34" charset="0"/>
                <a:cs typeface="Arial" pitchFamily="34" charset="0"/>
              </a:rPr>
              <a:t> / </a:t>
            </a:r>
            <a:r>
              <a:rPr lang="en-US" b="1" i="1">
                <a:solidFill>
                  <a:srgbClr val="4E67C8">
                    <a:lumMod val="75000"/>
                  </a:srgbClr>
                </a:solidFill>
                <a:latin typeface="Arial" pitchFamily="34" charset="0"/>
                <a:cs typeface="Arial" pitchFamily="34" charset="0"/>
              </a:rPr>
              <a:t>motherboard</a:t>
            </a:r>
            <a:r>
              <a:rPr lang="en-US" b="1">
                <a:solidFill>
                  <a:srgbClr val="4E67C8">
                    <a:lumMod val="75000"/>
                  </a:srgbClr>
                </a:solidFill>
                <a:latin typeface="Arial" pitchFamily="34" charset="0"/>
                <a:cs typeface="Arial" pitchFamily="34" charset="0"/>
              </a:rPr>
              <a:t>), CPU, RAM, ổ đĩa, …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Hầu hết các khối hệ thống được thiết kế theo dạng đứng (có dạng nằm ngang), được gọi là tower hay mini-tower phụ thuộc vào kích thước của nó.</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36</a:t>
            </a:fld>
            <a:endParaRPr lang="en-US"/>
          </a:p>
        </p:txBody>
      </p:sp>
    </p:spTree>
    <p:extLst>
      <p:ext uri="{BB962C8B-B14F-4D97-AF65-F5344CB8AC3E}">
        <p14:creationId xmlns:p14="http://schemas.microsoft.com/office/powerpoint/2010/main" val="899502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Bên Ngoài Khối Hệ Thống</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37</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7656" y="1524000"/>
            <a:ext cx="4537287" cy="3505200"/>
          </a:xfrm>
          <a:prstGeom prst="rect">
            <a:avLst/>
          </a:prstGeom>
          <a:noFill/>
          <a:ln>
            <a:noFill/>
          </a:ln>
        </p:spPr>
      </p:pic>
      <p:sp>
        <p:nvSpPr>
          <p:cNvPr id="7" name="TextBox 6"/>
          <p:cNvSpPr txBox="1"/>
          <p:nvPr/>
        </p:nvSpPr>
        <p:spPr>
          <a:xfrm>
            <a:off x="2514600" y="5334000"/>
            <a:ext cx="4343400" cy="769441"/>
          </a:xfrm>
          <a:prstGeom prst="rect">
            <a:avLst/>
          </a:prstGeom>
          <a:noFill/>
        </p:spPr>
        <p:txBody>
          <a:bodyPr wrap="square" rtlCol="0">
            <a:spAutoFit/>
          </a:bodyPr>
          <a:lstStyle/>
          <a:p>
            <a:r>
              <a:rPr lang="en-US" sz="2200" b="1">
                <a:solidFill>
                  <a:srgbClr val="0099FF"/>
                </a:solidFill>
                <a:latin typeface="Arial" pitchFamily="34" charset="0"/>
                <a:cs typeface="Arial" pitchFamily="34" charset="0"/>
              </a:rPr>
              <a:t>Hình 1.24: Khối hệ thống máy tính cá nhân để bàn tiêu biểu.</a:t>
            </a:r>
          </a:p>
        </p:txBody>
      </p:sp>
    </p:spTree>
    <p:extLst>
      <p:ext uri="{BB962C8B-B14F-4D97-AF65-F5344CB8AC3E}">
        <p14:creationId xmlns:p14="http://schemas.microsoft.com/office/powerpoint/2010/main" val="4134439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Bên Ngoài Khối Hệ Thống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Khối hệ thống là nơi mà mọi thứ được kết nối từ đó. Nó thực sự là Hub trung tâm cho toàn bộ hệ thống. Vì lý do này mà phía sau của khối hệ thống được thiết kế để cho phép các thành phần khác nhau kết nối với nhau thông qua nhiều loại đầu nối (còn được gọi là các cổng - </a:t>
            </a:r>
            <a:r>
              <a:rPr lang="en-US" b="1" i="1">
                <a:solidFill>
                  <a:srgbClr val="4E67C8">
                    <a:lumMod val="75000"/>
                  </a:srgbClr>
                </a:solidFill>
                <a:latin typeface="Arial" pitchFamily="34" charset="0"/>
                <a:cs typeface="Arial" pitchFamily="34" charset="0"/>
              </a:rPr>
              <a:t>port</a:t>
            </a:r>
            <a:r>
              <a:rPr lang="en-US" b="1">
                <a:solidFill>
                  <a:srgbClr val="4E67C8">
                    <a:lumMod val="75000"/>
                  </a:srgbClr>
                </a:solidFill>
                <a:latin typeface="Arial" pitchFamily="34" charset="0"/>
                <a:cs typeface="Arial" pitchFamily="34" charset="0"/>
              </a:rPr>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38</a:t>
            </a:fld>
            <a:endParaRPr lang="en-US"/>
          </a:p>
        </p:txBody>
      </p:sp>
    </p:spTree>
    <p:extLst>
      <p:ext uri="{BB962C8B-B14F-4D97-AF65-F5344CB8AC3E}">
        <p14:creationId xmlns:p14="http://schemas.microsoft.com/office/powerpoint/2010/main" val="979562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Bên Ngoài Khối Hệ Thống</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39</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08689"/>
            <a:ext cx="4419600" cy="4430749"/>
          </a:xfrm>
          <a:prstGeom prst="rect">
            <a:avLst/>
          </a:prstGeom>
          <a:noFill/>
          <a:ln>
            <a:noFill/>
          </a:ln>
        </p:spPr>
      </p:pic>
      <p:sp>
        <p:nvSpPr>
          <p:cNvPr id="7" name="Rectangle 6"/>
          <p:cNvSpPr/>
          <p:nvPr/>
        </p:nvSpPr>
        <p:spPr>
          <a:xfrm>
            <a:off x="2383221" y="5707559"/>
            <a:ext cx="4572000" cy="769441"/>
          </a:xfrm>
          <a:prstGeom prst="rect">
            <a:avLst/>
          </a:prstGeom>
        </p:spPr>
        <p:txBody>
          <a:bodyPr>
            <a:spAutoFit/>
          </a:bodyPr>
          <a:lstStyle/>
          <a:p>
            <a:r>
              <a:rPr lang="en-US" sz="2200" b="1">
                <a:solidFill>
                  <a:srgbClr val="0099FF"/>
                </a:solidFill>
                <a:latin typeface="Arial" pitchFamily="34" charset="0"/>
                <a:cs typeface="Arial" pitchFamily="34" charset="0"/>
              </a:rPr>
              <a:t>Hình 1.25: Phía sau của khối hệ thống máy tính để bàn tiêu biểu.</a:t>
            </a:r>
          </a:p>
        </p:txBody>
      </p:sp>
    </p:spTree>
    <p:extLst>
      <p:ext uri="{BB962C8B-B14F-4D97-AF65-F5344CB8AC3E}">
        <p14:creationId xmlns:p14="http://schemas.microsoft.com/office/powerpoint/2010/main" val="233829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solidFill>
                  <a:srgbClr val="0070C0"/>
                </a:solidFill>
                <a:latin typeface="Arial" pitchFamily="34" charset="0"/>
                <a:cs typeface="Arial" pitchFamily="34" charset="0"/>
              </a:rPr>
              <a:t>Tài Liệu</a:t>
            </a:r>
          </a:p>
        </p:txBody>
      </p:sp>
      <p:sp>
        <p:nvSpPr>
          <p:cNvPr id="3" name="Content Placeholder 2"/>
          <p:cNvSpPr>
            <a:spLocks noGrp="1"/>
          </p:cNvSpPr>
          <p:nvPr>
            <p:ph idx="1"/>
          </p:nvPr>
        </p:nvSpPr>
        <p:spPr/>
        <p:txBody>
          <a:bodyPr>
            <a:noAutofit/>
          </a:bodyPr>
          <a:lstStyle/>
          <a:p>
            <a:pPr marL="457200" indent="-457200" algn="just" fontAlgn="base">
              <a:lnSpc>
                <a:spcPct val="90000"/>
              </a:lnSpc>
              <a:spcBef>
                <a:spcPts val="0"/>
              </a:spcBef>
              <a:buClr>
                <a:srgbClr val="0099FF"/>
              </a:buClr>
              <a:buSzPct val="130000"/>
              <a:buFont typeface="Wingdings" pitchFamily="2" charset="2"/>
              <a:buChar char="v"/>
            </a:pPr>
            <a:r>
              <a:rPr lang="en-US" sz="2800" b="1">
                <a:solidFill>
                  <a:srgbClr val="4E67C8">
                    <a:lumMod val="75000"/>
                  </a:srgbClr>
                </a:solidFill>
                <a:latin typeface="Arial" pitchFamily="34" charset="0"/>
                <a:cs typeface="Arial" pitchFamily="34" charset="0"/>
              </a:rPr>
              <a:t>Tài liệu chính: </a:t>
            </a:r>
          </a:p>
          <a:p>
            <a:pPr marL="914400" lvl="1" indent="-457200" algn="just" fontAlgn="base">
              <a:lnSpc>
                <a:spcPct val="85000"/>
              </a:lnSpc>
              <a:spcBef>
                <a:spcPts val="0"/>
              </a:spcBef>
              <a:buClr>
                <a:srgbClr val="008000"/>
              </a:buClr>
              <a:buSzPct val="100000"/>
              <a:buFont typeface="+mj-lt"/>
              <a:buAutoNum type="arabicPeriod"/>
            </a:pPr>
            <a:r>
              <a:rPr lang="en-US" b="1">
                <a:solidFill>
                  <a:srgbClr val="4E67C8">
                    <a:lumMod val="75000"/>
                  </a:srgbClr>
                </a:solidFill>
                <a:latin typeface="Arial" pitchFamily="34" charset="0"/>
                <a:cs typeface="Arial" pitchFamily="34" charset="0"/>
              </a:rPr>
              <a:t>William Stallings, </a:t>
            </a:r>
            <a:r>
              <a:rPr lang="en-US" b="1" i="1">
                <a:solidFill>
                  <a:srgbClr val="4E67C8">
                    <a:lumMod val="75000"/>
                  </a:srgbClr>
                </a:solidFill>
                <a:latin typeface="Arial" pitchFamily="34" charset="0"/>
                <a:cs typeface="Arial" pitchFamily="34" charset="0"/>
              </a:rPr>
              <a:t>Computer Organization and Architecture</a:t>
            </a:r>
            <a:r>
              <a:rPr lang="en-US" b="1">
                <a:solidFill>
                  <a:srgbClr val="4E67C8">
                    <a:lumMod val="75000"/>
                  </a:srgbClr>
                </a:solidFill>
                <a:latin typeface="Arial" pitchFamily="34" charset="0"/>
                <a:cs typeface="Arial" pitchFamily="34" charset="0"/>
              </a:rPr>
              <a:t>, Ninth Edition, Prentice Hall, 2013.</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Tài liệu tham khảo:</a:t>
            </a:r>
          </a:p>
          <a:p>
            <a:pPr marL="971550" lvl="1" indent="-514350" algn="just" fontAlgn="base">
              <a:lnSpc>
                <a:spcPct val="85000"/>
              </a:lnSpc>
              <a:spcBef>
                <a:spcPts val="0"/>
              </a:spcBef>
              <a:buClr>
                <a:srgbClr val="008000"/>
              </a:buClr>
              <a:buSzPct val="100000"/>
              <a:buFont typeface="+mj-lt"/>
              <a:buAutoNum type="arabicPeriod" startAt="2"/>
            </a:pPr>
            <a:r>
              <a:rPr lang="en-US" b="1">
                <a:solidFill>
                  <a:srgbClr val="4E67C8">
                    <a:lumMod val="75000"/>
                  </a:srgbClr>
                </a:solidFill>
                <a:latin typeface="Arial" pitchFamily="34" charset="0"/>
                <a:cs typeface="Arial" pitchFamily="34" charset="0"/>
              </a:rPr>
              <a:t>Andrew S. Tanenbaum, Todd Austin, </a:t>
            </a:r>
            <a:r>
              <a:rPr lang="en-US" b="1" i="1">
                <a:solidFill>
                  <a:srgbClr val="4E67C8">
                    <a:lumMod val="75000"/>
                  </a:srgbClr>
                </a:solidFill>
                <a:latin typeface="Arial" pitchFamily="34" charset="0"/>
                <a:cs typeface="Arial" pitchFamily="34" charset="0"/>
              </a:rPr>
              <a:t>Structured Computer Organization</a:t>
            </a:r>
            <a:r>
              <a:rPr lang="en-US" b="1">
                <a:solidFill>
                  <a:srgbClr val="4E67C8">
                    <a:lumMod val="75000"/>
                  </a:srgbClr>
                </a:solidFill>
                <a:latin typeface="Arial" pitchFamily="34" charset="0"/>
                <a:cs typeface="Arial" pitchFamily="34" charset="0"/>
              </a:rPr>
              <a:t>, Sixth Edition, Prentice Hall, 2013.</a:t>
            </a:r>
          </a:p>
          <a:p>
            <a:pPr marL="914400" lvl="1" indent="-457200" algn="just" fontAlgn="base">
              <a:lnSpc>
                <a:spcPct val="85000"/>
              </a:lnSpc>
              <a:spcBef>
                <a:spcPts val="0"/>
              </a:spcBef>
              <a:buClr>
                <a:srgbClr val="008000"/>
              </a:buClr>
              <a:buSzPct val="100000"/>
              <a:buFont typeface="+mj-lt"/>
              <a:buAutoNum type="arabicPeriod" startAt="2"/>
            </a:pPr>
            <a:r>
              <a:rPr lang="en-US" b="1">
                <a:solidFill>
                  <a:srgbClr val="4E67C8">
                    <a:lumMod val="75000"/>
                  </a:srgbClr>
                </a:solidFill>
                <a:latin typeface="Arial" pitchFamily="34" charset="0"/>
                <a:cs typeface="Arial" pitchFamily="34" charset="0"/>
              </a:rPr>
              <a:t>Cisco - IT Essentials Virtual Desktop.</a:t>
            </a:r>
          </a:p>
          <a:p>
            <a:pPr marL="457200" lvl="1" indent="0" algn="just" fontAlgn="base">
              <a:lnSpc>
                <a:spcPct val="85000"/>
              </a:lnSpc>
              <a:spcBef>
                <a:spcPts val="0"/>
              </a:spcBef>
              <a:buClr>
                <a:srgbClr val="008000"/>
              </a:buClr>
              <a:buSzPct val="100000"/>
              <a:buNone/>
            </a:pPr>
            <a:br>
              <a:rPr lang="en-US"/>
            </a:br>
            <a:br>
              <a:rPr lang="en-US"/>
            </a:b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a:t>
            </a:fld>
            <a:endParaRPr lang="en-US"/>
          </a:p>
        </p:txBody>
      </p:sp>
    </p:spTree>
    <p:extLst>
      <p:ext uri="{BB962C8B-B14F-4D97-AF65-F5344CB8AC3E}">
        <p14:creationId xmlns:p14="http://schemas.microsoft.com/office/powerpoint/2010/main" val="34201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Bên Trong Khối Hệ Thống</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Bên trong máy tính là các chip (IC) và bo mạch. Hầu hết các phần này được kết nối với bảng mạch lớn được gọi là bo mạch chủ (</a:t>
            </a:r>
            <a:r>
              <a:rPr lang="en-US" b="1" i="1">
                <a:solidFill>
                  <a:srgbClr val="4E67C8">
                    <a:lumMod val="75000"/>
                  </a:srgbClr>
                </a:solidFill>
                <a:latin typeface="Arial" pitchFamily="34" charset="0"/>
                <a:cs typeface="Arial" pitchFamily="34" charset="0"/>
              </a:rPr>
              <a:t>motherboard</a:t>
            </a:r>
            <a:r>
              <a:rPr lang="en-US" b="1">
                <a:solidFill>
                  <a:srgbClr val="4E67C8">
                    <a:lumMod val="75000"/>
                  </a:srgbClr>
                </a:solidFill>
                <a:latin typeface="Arial" pitchFamily="34" charset="0"/>
                <a:cs typeface="Arial" pitchFamily="34" charset="0"/>
              </a:rPr>
              <a:t>), bởi vì nó kết nối bộ xử lý, các chip nhớ, cũng như các thành phần bên trong khác lại với nhau để hệ thống máy tính hoạt động.</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40</a:t>
            </a:fld>
            <a:endParaRPr lang="en-US"/>
          </a:p>
        </p:txBody>
      </p:sp>
    </p:spTree>
    <p:extLst>
      <p:ext uri="{BB962C8B-B14F-4D97-AF65-F5344CB8AC3E}">
        <p14:creationId xmlns:p14="http://schemas.microsoft.com/office/powerpoint/2010/main" val="2667414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Bên Trong Khối Hệ Thống</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41</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7018998" cy="5075237"/>
          </a:xfrm>
          <a:prstGeom prst="rect">
            <a:avLst/>
          </a:prstGeom>
          <a:noFill/>
          <a:ln>
            <a:noFill/>
          </a:ln>
        </p:spPr>
      </p:pic>
      <p:sp>
        <p:nvSpPr>
          <p:cNvPr id="7" name="Rectangle 6"/>
          <p:cNvSpPr/>
          <p:nvPr/>
        </p:nvSpPr>
        <p:spPr>
          <a:xfrm>
            <a:off x="5638800" y="5322838"/>
            <a:ext cx="2971800" cy="769441"/>
          </a:xfrm>
          <a:prstGeom prst="rect">
            <a:avLst/>
          </a:prstGeom>
        </p:spPr>
        <p:txBody>
          <a:bodyPr wrap="square">
            <a:spAutoFit/>
          </a:bodyPr>
          <a:lstStyle/>
          <a:p>
            <a:r>
              <a:rPr lang="en-US" sz="2200" b="1">
                <a:solidFill>
                  <a:srgbClr val="0099FF"/>
                </a:solidFill>
                <a:latin typeface="Arial" pitchFamily="34" charset="0"/>
                <a:cs typeface="Arial" pitchFamily="34" charset="0"/>
              </a:rPr>
              <a:t>Hình 1.26: Bên trong khối hệ thống.</a:t>
            </a:r>
          </a:p>
        </p:txBody>
      </p:sp>
    </p:spTree>
    <p:extLst>
      <p:ext uri="{BB962C8B-B14F-4D97-AF65-F5344CB8AC3E}">
        <p14:creationId xmlns:p14="http://schemas.microsoft.com/office/powerpoint/2010/main" val="2409378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Bên Trong Khối Hệ Thống</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42</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809" y="1410786"/>
            <a:ext cx="7552381" cy="4676191"/>
          </a:xfrm>
          <a:prstGeom prst="rect">
            <a:avLst/>
          </a:prstGeom>
          <a:noFill/>
          <a:ln>
            <a:noFill/>
          </a:ln>
        </p:spPr>
      </p:pic>
      <p:sp>
        <p:nvSpPr>
          <p:cNvPr id="7" name="Rectangle 6"/>
          <p:cNvSpPr/>
          <p:nvPr/>
        </p:nvSpPr>
        <p:spPr>
          <a:xfrm>
            <a:off x="3962400" y="6117903"/>
            <a:ext cx="3657600" cy="430887"/>
          </a:xfrm>
          <a:prstGeom prst="rect">
            <a:avLst/>
          </a:prstGeom>
        </p:spPr>
        <p:txBody>
          <a:bodyPr wrap="square">
            <a:spAutoFit/>
          </a:bodyPr>
          <a:lstStyle/>
          <a:p>
            <a:r>
              <a:rPr lang="en-US" sz="2200" b="1">
                <a:solidFill>
                  <a:srgbClr val="0099FF"/>
                </a:solidFill>
                <a:latin typeface="Arial" pitchFamily="34" charset="0"/>
                <a:cs typeface="Arial" pitchFamily="34" charset="0"/>
              </a:rPr>
              <a:t>Hình 1.27: Bo mạch chủ.</a:t>
            </a:r>
          </a:p>
        </p:txBody>
      </p:sp>
    </p:spTree>
    <p:extLst>
      <p:ext uri="{BB962C8B-B14F-4D97-AF65-F5344CB8AC3E}">
        <p14:creationId xmlns:p14="http://schemas.microsoft.com/office/powerpoint/2010/main" val="255471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Giới Thiệu BIOS Và CMOS</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BIOS là chữ viết tắt của Basic Input/Output System (</a:t>
            </a:r>
            <a:r>
              <a:rPr lang="en-US" b="1" i="1">
                <a:solidFill>
                  <a:srgbClr val="4E67C8">
                    <a:lumMod val="75000"/>
                  </a:srgbClr>
                </a:solidFill>
                <a:latin typeface="Arial" pitchFamily="34" charset="0"/>
                <a:cs typeface="Arial" pitchFamily="34" charset="0"/>
              </a:rPr>
              <a:t>Hệ thống nhập/xuất cơ bản</a:t>
            </a:r>
            <a:r>
              <a:rPr lang="en-US" b="1">
                <a:solidFill>
                  <a:srgbClr val="4E67C8">
                    <a:lumMod val="75000"/>
                  </a:srgbClr>
                </a:solidFill>
                <a:latin typeface="Arial" pitchFamily="34" charset="0"/>
                <a:cs typeface="Arial" pitchFamily="34" charset="0"/>
              </a:rPr>
              <a:t>). Nó là một chip nhớ được tích hợp trên bo mạch chủ dưới dạng bộ nhớ chỉ đọc nên còn gọi là ROM BIOS. Trong ROM BIOS chứa các chương trình để thực hiện các chức năng sau: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Chương trình tự kiểm tra khi khởi động (Power On Self Test - POST).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Chương trình thiết lập BIOS.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Chương trình bẫy khởi động (Bootstrap).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Chương trình phục vụ ngắt. </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43</a:t>
            </a:fld>
            <a:endParaRPr lang="en-US"/>
          </a:p>
        </p:txBody>
      </p:sp>
    </p:spTree>
    <p:extLst>
      <p:ext uri="{BB962C8B-B14F-4D97-AF65-F5344CB8AC3E}">
        <p14:creationId xmlns:p14="http://schemas.microsoft.com/office/powerpoint/2010/main" val="4195686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Giới Thiệu BIOS Và CMOS</a:t>
            </a:r>
            <a:endParaRPr lang="en-US"/>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CMOS là chữ viết tắt của Complementary Metal Oxide Semicondutor. Nó là một công nghệ dùng để chế tạo bộ nhớ.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Thông thường, chúng ta sử dụng thuật ngữ CMOS đế nói đến một chip nhớ mà nó chứa các thông tin cấu hình phần cứng nhằm cung cấp thông số cho quá trình khởi động máy tính.</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CMOS cũng nằm trên bo mạch chủ nhưng nó là một chip RAM (Random Access Memory).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Bình thường, dữ liệu trong RAM bị mất nếu máy tính không được cung cấp nguồn điện.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44</a:t>
            </a:fld>
            <a:endParaRPr lang="en-US"/>
          </a:p>
        </p:txBody>
      </p:sp>
    </p:spTree>
    <p:extLst>
      <p:ext uri="{BB962C8B-B14F-4D97-AF65-F5344CB8AC3E}">
        <p14:creationId xmlns:p14="http://schemas.microsoft.com/office/powerpoint/2010/main" val="1445760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Giới Thiệu BIOS Và CMOS</a:t>
            </a:r>
            <a:endParaRPr lang="en-US"/>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duy trì thông tin trên CMOS, người ta sử dụng nguồn năng lượng pin.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thông tin cấu hình trong RAM CMOS có thể thay đổi được nhờ chương trình BIOS Setup nằm trong ROM BIOS.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Khi khởi động máy tính, chương trình có tên là BIOS trên ROM BIOS sẽ đọc thông tin thiết lập phần cứng từ CMOS.</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45</a:t>
            </a:fld>
            <a:endParaRPr lang="en-US"/>
          </a:p>
        </p:txBody>
      </p:sp>
    </p:spTree>
    <p:extLst>
      <p:ext uri="{BB962C8B-B14F-4D97-AF65-F5344CB8AC3E}">
        <p14:creationId xmlns:p14="http://schemas.microsoft.com/office/powerpoint/2010/main" val="4198001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Quá Trình Khởi Động Máy Tính</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Khi công tắc nguồn của máy tính được bật, CPU tự khởi động nhờ được kích bằng các xung nhịp được sinh ra bởi đồng hồ hệ thống.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ROM BIOS sẽ chạy một chương trình được nạp sẵn trong nó gọi là POST (</a:t>
            </a:r>
            <a:r>
              <a:rPr lang="en-US" b="1" i="1">
                <a:solidFill>
                  <a:srgbClr val="4E67C8">
                    <a:lumMod val="75000"/>
                  </a:srgbClr>
                </a:solidFill>
                <a:latin typeface="Arial" pitchFamily="34" charset="0"/>
                <a:cs typeface="Arial" pitchFamily="34" charset="0"/>
              </a:rPr>
              <a:t>Power On Self Test</a:t>
            </a:r>
            <a:r>
              <a:rPr lang="en-US" b="1">
                <a:solidFill>
                  <a:srgbClr val="4E67C8">
                    <a:lumMod val="75000"/>
                  </a:srgbClr>
                </a:solidFill>
                <a:latin typeface="Arial" pitchFamily="34" charset="0"/>
                <a:cs typeface="Arial" pitchFamily="34" charset="0"/>
              </a:rPr>
              <a:t>). POST bắt đầu kiểm tra chip BIOS và RAM CMOS. Nếu POST không phát hiện lỗi pin,  nó tiếp tục khởi tạo CPU, kiểm tra các thiết bị phần cứng.</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khi POST đã xác định tất cả các thành phần đều hoạt động tốt và CPU được khởi tạo thành công, một chương trình khác là</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46</a:t>
            </a:fld>
            <a:endParaRPr lang="en-US"/>
          </a:p>
        </p:txBody>
      </p:sp>
    </p:spTree>
    <p:extLst>
      <p:ext uri="{BB962C8B-B14F-4D97-AF65-F5344CB8AC3E}">
        <p14:creationId xmlns:p14="http://schemas.microsoft.com/office/powerpoint/2010/main" val="811103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Quá Trình Khởi Động Máy Tính</a:t>
            </a:r>
          </a:p>
        </p:txBody>
      </p:sp>
      <p:sp>
        <p:nvSpPr>
          <p:cNvPr id="3" name="Content Placeholder 2"/>
          <p:cNvSpPr>
            <a:spLocks noGrp="1"/>
          </p:cNvSpPr>
          <p:nvPr>
            <p:ph idx="1"/>
          </p:nvPr>
        </p:nvSpPr>
        <p:spPr/>
        <p:txBody>
          <a:bodyPr>
            <a:noAutofit/>
          </a:bodyPr>
          <a:lstStyle/>
          <a:p>
            <a:pPr marL="441325" lvl="1" indent="0" algn="just" fontAlgn="base">
              <a:lnSpc>
                <a:spcPct val="90000"/>
              </a:lnSpc>
              <a:spcBef>
                <a:spcPts val="0"/>
              </a:spcBef>
              <a:buClr>
                <a:srgbClr val="0099FF"/>
              </a:buClr>
              <a:buSzPct val="130000"/>
              <a:buNone/>
            </a:pPr>
            <a:r>
              <a:rPr lang="en-US" b="1">
                <a:solidFill>
                  <a:srgbClr val="4E67C8">
                    <a:lumMod val="75000"/>
                  </a:srgbClr>
                </a:solidFill>
                <a:latin typeface="Arial" pitchFamily="34" charset="0"/>
                <a:cs typeface="Arial" pitchFamily="34" charset="0"/>
              </a:rPr>
              <a:t>BIOS trong ROM BIOS sẽ tìm kiếm hệ điều hành để nạp.</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Thứ tự các ổ đĩa để tìm nạp hệ điều hành được lưu trong CMOS và có thể thay đổi được bởi chương trình thiết lập BIOS của chip BIOS.</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đọc hệ điều hành từ ổ cứng, BIOS sẽ đọc sector đầu tiên của ổ cứng, gọi là partition sector.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Tiếp theo, BIOS sẽ nạp boot sector là sector đầu tiên của phân khu khởi động và chép các tập tin của nó vào bộ nhớ và chuyển quyền điều khiển cho chương trình ghi trên boot sector. </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47</a:t>
            </a:fld>
            <a:endParaRPr lang="en-US"/>
          </a:p>
        </p:txBody>
      </p:sp>
    </p:spTree>
    <p:extLst>
      <p:ext uri="{BB962C8B-B14F-4D97-AF65-F5344CB8AC3E}">
        <p14:creationId xmlns:p14="http://schemas.microsoft.com/office/powerpoint/2010/main" val="4083682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Quá Trình Khởi Động Máy Tính</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Boot sector có chức năng là điều khiển việc đọc các tập tin của hệ điều hành vào bộ nhớ, các chương trình điều khiển thiết bị ngoại vi (</a:t>
            </a:r>
            <a:r>
              <a:rPr lang="en-US" b="1" i="1">
                <a:solidFill>
                  <a:srgbClr val="4E67C8">
                    <a:lumMod val="75000"/>
                  </a:srgbClr>
                </a:solidFill>
                <a:latin typeface="Arial" pitchFamily="34" charset="0"/>
                <a:cs typeface="Arial" pitchFamily="34" charset="0"/>
              </a:rPr>
              <a:t>driver</a:t>
            </a:r>
            <a:r>
              <a:rPr lang="en-US" b="1">
                <a:solidFill>
                  <a:srgbClr val="4E67C8">
                    <a:lumMod val="75000"/>
                  </a:srgbClr>
                </a:solidFill>
                <a:latin typeface="Arial" pitchFamily="34" charset="0"/>
                <a:cs typeface="Arial" pitchFamily="34" charset="0"/>
              </a:rPr>
              <a:t>) như máy in, máy scan, đĩa quang, chuột và bàn phím. Đây là giai đoạn cuối cùng trong tiến trình khởi động máy tính, trả lại quyền điều khiển cho hệ điều hành.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Sau đó người sử dụng có thể truy cập các ứng dụng của hệ thống để thực hiện các tác vụ.</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48</a:t>
            </a:fld>
            <a:endParaRPr lang="en-US"/>
          </a:p>
        </p:txBody>
      </p:sp>
    </p:spTree>
    <p:extLst>
      <p:ext uri="{BB962C8B-B14F-4D97-AF65-F5344CB8AC3E}">
        <p14:creationId xmlns:p14="http://schemas.microsoft.com/office/powerpoint/2010/main" val="1550438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Tổng Quan Về Phần Mềm</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Phần mềm (</a:t>
            </a:r>
            <a:r>
              <a:rPr lang="en-US" b="1" i="1">
                <a:solidFill>
                  <a:srgbClr val="4E67C8">
                    <a:lumMod val="75000"/>
                  </a:srgbClr>
                </a:solidFill>
                <a:latin typeface="Arial" pitchFamily="34" charset="0"/>
                <a:cs typeface="Arial" pitchFamily="34" charset="0"/>
              </a:rPr>
              <a:t>software</a:t>
            </a:r>
            <a:r>
              <a:rPr lang="en-US" b="1">
                <a:solidFill>
                  <a:srgbClr val="4E67C8">
                    <a:lumMod val="75000"/>
                  </a:srgbClr>
                </a:solidFill>
                <a:latin typeface="Arial" pitchFamily="34" charset="0"/>
                <a:cs typeface="Arial" pitchFamily="34" charset="0"/>
              </a:rPr>
              <a:t>) bao gồm các chương trình có chức năng điều khiển, khai thác phần cứng và để thực hiện các yêu cầu xử lý thông tin.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Phần mềm cũng bao gồm các phương pháp tổ chức dữ liệu tương ứng với chương trình xử lý thông tin. Tìm ra các phương pháp xử lý thông tin có hiệu quả, tổ chức dữ liệu tốt.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Phần mềm của máy tính được phân làm 2 loại chính: phần mềm hệ thống (</a:t>
            </a:r>
            <a:r>
              <a:rPr lang="en-US" b="1" i="1">
                <a:solidFill>
                  <a:srgbClr val="4E67C8">
                    <a:lumMod val="75000"/>
                  </a:srgbClr>
                </a:solidFill>
                <a:latin typeface="Arial" pitchFamily="34" charset="0"/>
                <a:cs typeface="Arial" pitchFamily="34" charset="0"/>
              </a:rPr>
              <a:t>system software</a:t>
            </a:r>
            <a:r>
              <a:rPr lang="en-US" b="1">
                <a:solidFill>
                  <a:srgbClr val="4E67C8">
                    <a:lumMod val="75000"/>
                  </a:srgbClr>
                </a:solidFill>
                <a:latin typeface="Arial" pitchFamily="34" charset="0"/>
                <a:cs typeface="Arial" pitchFamily="34" charset="0"/>
              </a:rPr>
              <a:t>) và phần mềm ứng dụng (</a:t>
            </a:r>
            <a:r>
              <a:rPr lang="en-US" b="1" i="1">
                <a:solidFill>
                  <a:srgbClr val="4E67C8">
                    <a:lumMod val="75000"/>
                  </a:srgbClr>
                </a:solidFill>
                <a:latin typeface="Arial" pitchFamily="34" charset="0"/>
                <a:cs typeface="Arial" pitchFamily="34" charset="0"/>
              </a:rPr>
              <a:t>application software</a:t>
            </a:r>
            <a:r>
              <a:rPr lang="en-US" b="1">
                <a:solidFill>
                  <a:srgbClr val="4E67C8">
                    <a:lumMod val="75000"/>
                  </a:srgbClr>
                </a:solidFill>
                <a:latin typeface="Arial" pitchFamily="34" charset="0"/>
                <a:cs typeface="Arial" pitchFamily="34" charset="0"/>
              </a:rPr>
              <a:t>).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49</a:t>
            </a:fld>
            <a:endParaRPr lang="en-US"/>
          </a:p>
        </p:txBody>
      </p:sp>
    </p:spTree>
    <p:extLst>
      <p:ext uri="{BB962C8B-B14F-4D97-AF65-F5344CB8AC3E}">
        <p14:creationId xmlns:p14="http://schemas.microsoft.com/office/powerpoint/2010/main" val="364121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solidFill>
                  <a:srgbClr val="0070C0"/>
                </a:solidFill>
                <a:latin typeface="Arial" pitchFamily="34" charset="0"/>
                <a:cs typeface="Arial" pitchFamily="34" charset="0"/>
              </a:rPr>
              <a:t>Đánh Giá Kết Quả Học Tập</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Kiểm tra giữa kỳ (tự luận) + chuyên cần: 30%.</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Thi cuối kỳ (tự luận): 70%.</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a:t>
            </a:fld>
            <a:endParaRPr lang="en-US"/>
          </a:p>
        </p:txBody>
      </p:sp>
    </p:spTree>
    <p:extLst>
      <p:ext uri="{BB962C8B-B14F-4D97-AF65-F5344CB8AC3E}">
        <p14:creationId xmlns:p14="http://schemas.microsoft.com/office/powerpoint/2010/main" val="2602588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Tổng Quan Về Phần Mềm</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50</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4000" y="1119981"/>
            <a:ext cx="6096000" cy="5257800"/>
          </a:xfrm>
          <a:prstGeom prst="rect">
            <a:avLst/>
          </a:prstGeom>
        </p:spPr>
      </p:pic>
      <p:sp>
        <p:nvSpPr>
          <p:cNvPr id="7" name="Rectangle 6"/>
          <p:cNvSpPr/>
          <p:nvPr/>
        </p:nvSpPr>
        <p:spPr>
          <a:xfrm>
            <a:off x="4543096" y="5562600"/>
            <a:ext cx="3200401" cy="769441"/>
          </a:xfrm>
          <a:prstGeom prst="rect">
            <a:avLst/>
          </a:prstGeom>
        </p:spPr>
        <p:txBody>
          <a:bodyPr wrap="square">
            <a:spAutoFit/>
          </a:bodyPr>
          <a:lstStyle/>
          <a:p>
            <a:r>
              <a:rPr lang="en-US" sz="2200" b="1">
                <a:solidFill>
                  <a:srgbClr val="0099FF"/>
                </a:solidFill>
                <a:latin typeface="Arial" pitchFamily="34" charset="0"/>
                <a:cs typeface="Arial" pitchFamily="34" charset="0"/>
              </a:rPr>
              <a:t>Hình 1.28: Biểu đồ phân loại phần mềm.</a:t>
            </a:r>
          </a:p>
        </p:txBody>
      </p:sp>
    </p:spTree>
    <p:extLst>
      <p:ext uri="{BB962C8B-B14F-4D97-AF65-F5344CB8AC3E}">
        <p14:creationId xmlns:p14="http://schemas.microsoft.com/office/powerpoint/2010/main" val="3650039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Phần Mềm Hệ Thống</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Thuật ngữ phần mềm hệ thống dùng để nói đến những phần mềm mà nó chủ yếu được dùng để vận hành phần cứng. Phần mềm hệ thống bao gồm các hệ điều hành, chương trình tiện ích, chương trình thư viện, chương trình dịch.</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Hệ điều hành (</a:t>
            </a:r>
            <a:r>
              <a:rPr lang="en-US" sz="2800" b="1" i="1">
                <a:solidFill>
                  <a:srgbClr val="4E67C8">
                    <a:lumMod val="75000"/>
                  </a:srgbClr>
                </a:solidFill>
                <a:latin typeface="Arial" pitchFamily="34" charset="0"/>
                <a:cs typeface="Arial" pitchFamily="34" charset="0"/>
              </a:rPr>
              <a:t>Operating system</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Chương trình tiện ích (</a:t>
            </a:r>
            <a:r>
              <a:rPr lang="en-US" sz="2800" b="1" i="1">
                <a:solidFill>
                  <a:srgbClr val="4E67C8">
                    <a:lumMod val="75000"/>
                  </a:srgbClr>
                </a:solidFill>
                <a:latin typeface="Arial" pitchFamily="34" charset="0"/>
                <a:cs typeface="Arial" pitchFamily="34" charset="0"/>
              </a:rPr>
              <a:t>Utility program</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Chương trình thư viện (</a:t>
            </a:r>
            <a:r>
              <a:rPr lang="en-US" sz="2800" b="1" i="1">
                <a:solidFill>
                  <a:srgbClr val="4E67C8">
                    <a:lumMod val="75000"/>
                  </a:srgbClr>
                </a:solidFill>
                <a:latin typeface="Arial" pitchFamily="34" charset="0"/>
                <a:cs typeface="Arial" pitchFamily="34" charset="0"/>
              </a:rPr>
              <a:t>Library program</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Chương trình dịch ngôn ngữ (</a:t>
            </a:r>
            <a:r>
              <a:rPr lang="en-US" sz="2800" b="1" i="1">
                <a:solidFill>
                  <a:srgbClr val="4E67C8">
                    <a:lumMod val="75000"/>
                  </a:srgbClr>
                </a:solidFill>
                <a:latin typeface="Arial" pitchFamily="34" charset="0"/>
                <a:cs typeface="Arial" pitchFamily="34" charset="0"/>
              </a:rPr>
              <a:t>Language translator</a:t>
            </a:r>
            <a:r>
              <a:rPr lang="en-US" sz="2800" b="1">
                <a:solidFill>
                  <a:srgbClr val="4E67C8">
                    <a:lumMod val="75000"/>
                  </a:srgbClr>
                </a:solidFill>
                <a:latin typeface="Arial" pitchFamily="34" charset="0"/>
                <a:cs typeface="Arial" pitchFamily="34" charset="0"/>
              </a:rPr>
              <a:t>). Có ba loại chương trình dịch chính được sử dụng: </a:t>
            </a:r>
          </a:p>
          <a:p>
            <a:pPr>
              <a:lnSpc>
                <a:spcPct val="90000"/>
              </a:lnSpc>
            </a:pP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51</a:t>
            </a:fld>
            <a:endParaRPr lang="en-US"/>
          </a:p>
        </p:txBody>
      </p:sp>
    </p:spTree>
    <p:extLst>
      <p:ext uri="{BB962C8B-B14F-4D97-AF65-F5344CB8AC3E}">
        <p14:creationId xmlns:p14="http://schemas.microsoft.com/office/powerpoint/2010/main" val="3330006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Phần Mềm Hệ Thống</a:t>
            </a:r>
            <a:endParaRPr lang="en-US"/>
          </a:p>
        </p:txBody>
      </p:sp>
      <p:sp>
        <p:nvSpPr>
          <p:cNvPr id="3" name="Content Placeholder 2"/>
          <p:cNvSpPr>
            <a:spLocks noGrp="1"/>
          </p:cNvSpPr>
          <p:nvPr>
            <p:ph idx="1"/>
          </p:nvPr>
        </p:nvSpPr>
        <p:spPr/>
        <p:txBody>
          <a:bodyPr>
            <a:normAutofit/>
          </a:bodyPr>
          <a:lstStyle/>
          <a:p>
            <a:pPr marL="725488" lvl="2" indent="-284163"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Trình hợp dịch (</a:t>
            </a:r>
            <a:r>
              <a:rPr lang="en-US" sz="2800" b="1" i="1">
                <a:solidFill>
                  <a:srgbClr val="4E67C8">
                    <a:lumMod val="75000"/>
                  </a:srgbClr>
                </a:solidFill>
                <a:latin typeface="Arial" pitchFamily="34" charset="0"/>
                <a:cs typeface="Arial" pitchFamily="34" charset="0"/>
              </a:rPr>
              <a:t>Assembler</a:t>
            </a:r>
            <a:r>
              <a:rPr lang="en-US" sz="2800" b="1">
                <a:solidFill>
                  <a:srgbClr val="4E67C8">
                    <a:lumMod val="75000"/>
                  </a:srgbClr>
                </a:solidFill>
                <a:latin typeface="Arial" pitchFamily="34" charset="0"/>
                <a:cs typeface="Arial" pitchFamily="34" charset="0"/>
              </a:rPr>
              <a:t>).</a:t>
            </a:r>
          </a:p>
          <a:p>
            <a:pPr marL="725488" lvl="2" indent="-284163"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Trình biên dịch (</a:t>
            </a:r>
            <a:r>
              <a:rPr lang="en-US" sz="2800" b="1" i="1">
                <a:solidFill>
                  <a:srgbClr val="4E67C8">
                    <a:lumMod val="75000"/>
                  </a:srgbClr>
                </a:solidFill>
                <a:latin typeface="Arial" pitchFamily="34" charset="0"/>
                <a:cs typeface="Arial" pitchFamily="34" charset="0"/>
              </a:rPr>
              <a:t>Compiler</a:t>
            </a:r>
            <a:r>
              <a:rPr lang="en-US" sz="2800" b="1">
                <a:solidFill>
                  <a:srgbClr val="4E67C8">
                    <a:lumMod val="75000"/>
                  </a:srgbClr>
                </a:solidFill>
                <a:latin typeface="Arial" pitchFamily="34" charset="0"/>
                <a:cs typeface="Arial" pitchFamily="34" charset="0"/>
              </a:rPr>
              <a:t>).</a:t>
            </a:r>
          </a:p>
          <a:p>
            <a:pPr marL="725488" lvl="2" indent="-284163"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Trình thông dịch (</a:t>
            </a:r>
            <a:r>
              <a:rPr lang="en-US" sz="2800" b="1" i="1">
                <a:solidFill>
                  <a:srgbClr val="4E67C8">
                    <a:lumMod val="75000"/>
                  </a:srgbClr>
                </a:solidFill>
                <a:latin typeface="Arial" pitchFamily="34" charset="0"/>
                <a:cs typeface="Arial" pitchFamily="34" charset="0"/>
              </a:rPr>
              <a:t>Interpreter</a:t>
            </a:r>
            <a:r>
              <a:rPr lang="en-US" sz="2800" b="1">
                <a:solidFill>
                  <a:srgbClr val="4E67C8">
                    <a:lumMod val="75000"/>
                  </a:srgbClr>
                </a:solidFill>
                <a:latin typeface="Arial" pitchFamily="34" charset="0"/>
                <a:cs typeface="Arial" pitchFamily="34" charset="0"/>
              </a:rPr>
              <a:t>).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số ngôn ngữ lập trình sử dụng cả hai trình biên dịch và trình thông dịch, chẳng hạn Java.</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52</a:t>
            </a:fld>
            <a:endParaRPr lang="en-US"/>
          </a:p>
        </p:txBody>
      </p:sp>
    </p:spTree>
    <p:extLst>
      <p:ext uri="{BB962C8B-B14F-4D97-AF65-F5344CB8AC3E}">
        <p14:creationId xmlns:p14="http://schemas.microsoft.com/office/powerpoint/2010/main" val="1272920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Phần Mềm Hệ Thống</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53</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52598" y="1219200"/>
            <a:ext cx="6430993" cy="4114800"/>
          </a:xfrm>
          <a:prstGeom prst="rect">
            <a:avLst/>
          </a:prstGeom>
          <a:noFill/>
          <a:ln>
            <a:noFill/>
          </a:ln>
        </p:spPr>
      </p:pic>
      <p:sp>
        <p:nvSpPr>
          <p:cNvPr id="7" name="Rectangle 6"/>
          <p:cNvSpPr/>
          <p:nvPr/>
        </p:nvSpPr>
        <p:spPr>
          <a:xfrm>
            <a:off x="2682094" y="5486400"/>
            <a:ext cx="4572000" cy="769441"/>
          </a:xfrm>
          <a:prstGeom prst="rect">
            <a:avLst/>
          </a:prstGeom>
        </p:spPr>
        <p:txBody>
          <a:bodyPr>
            <a:spAutoFit/>
          </a:bodyPr>
          <a:lstStyle/>
          <a:p>
            <a:r>
              <a:rPr lang="en-US" sz="2200" b="1">
                <a:solidFill>
                  <a:srgbClr val="0099FF"/>
                </a:solidFill>
                <a:latin typeface="Arial" pitchFamily="34" charset="0"/>
                <a:cs typeface="Arial" pitchFamily="34" charset="0"/>
              </a:rPr>
              <a:t>Hình 1.29: Quá trình biên dịch và thông dịch chương trình Java. </a:t>
            </a:r>
          </a:p>
        </p:txBody>
      </p:sp>
    </p:spTree>
    <p:extLst>
      <p:ext uri="{BB962C8B-B14F-4D97-AF65-F5344CB8AC3E}">
        <p14:creationId xmlns:p14="http://schemas.microsoft.com/office/powerpoint/2010/main" val="1481703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Phần Mềm Ứng Dụng</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Phần mềm ứng dụng được sử dụng cho các tác vụ có liên quan đến thế giới bên ngoài máy tính. Cho ví dụ, chúng ta có thể sử dụng bộ xử lý văn bản để viết thư hay bài tiểu luận. Phần mềm ứng dụng bao gồm phần mềm đa dụng, phần mềm chuyên dụng và phần mềm theo đơn đặt hàng.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Phần mềm đa dụng (</a:t>
            </a:r>
            <a:r>
              <a:rPr lang="en-US" sz="2800" b="1" i="1">
                <a:solidFill>
                  <a:srgbClr val="4E67C8">
                    <a:lumMod val="75000"/>
                  </a:srgbClr>
                </a:solidFill>
                <a:latin typeface="Arial" pitchFamily="34" charset="0"/>
                <a:cs typeface="Arial" pitchFamily="34" charset="0"/>
              </a:rPr>
              <a:t>General purpose</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Phần mềm chuyên dụng (</a:t>
            </a:r>
            <a:r>
              <a:rPr lang="en-US" sz="2800" b="1" i="1">
                <a:solidFill>
                  <a:srgbClr val="4E67C8">
                    <a:lumMod val="75000"/>
                  </a:srgbClr>
                </a:solidFill>
                <a:latin typeface="Arial" pitchFamily="34" charset="0"/>
                <a:cs typeface="Arial" pitchFamily="34" charset="0"/>
              </a:rPr>
              <a:t>Special pur-pose</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Phần mềm theo đơn đặt hàng (</a:t>
            </a:r>
            <a:r>
              <a:rPr lang="en-US" sz="2800" b="1" i="1">
                <a:solidFill>
                  <a:srgbClr val="4E67C8">
                    <a:lumMod val="75000"/>
                  </a:srgbClr>
                </a:solidFill>
                <a:latin typeface="Arial" pitchFamily="34" charset="0"/>
                <a:cs typeface="Arial" pitchFamily="34" charset="0"/>
              </a:rPr>
              <a:t>Bespoke software</a:t>
            </a:r>
            <a:r>
              <a:rPr lang="en-US" sz="2800" b="1">
                <a:solidFill>
                  <a:srgbClr val="4E67C8">
                    <a:lumMod val="75000"/>
                  </a:srgbClr>
                </a:solidFill>
                <a:latin typeface="Arial" pitchFamily="34" charset="0"/>
                <a:cs typeface="Arial" pitchFamily="34" charset="0"/>
              </a:rPr>
              <a:t>). </a:t>
            </a:r>
          </a:p>
          <a:p>
            <a:pPr>
              <a:lnSpc>
                <a:spcPct val="90000"/>
              </a:lnSpc>
            </a:pP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54</a:t>
            </a:fld>
            <a:endParaRPr lang="en-US"/>
          </a:p>
        </p:txBody>
      </p:sp>
    </p:spTree>
    <p:extLst>
      <p:ext uri="{BB962C8B-B14F-4D97-AF65-F5344CB8AC3E}">
        <p14:creationId xmlns:p14="http://schemas.microsoft.com/office/powerpoint/2010/main" val="1380080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Câu Hỏi Và Bài Tập</a:t>
            </a:r>
          </a:p>
        </p:txBody>
      </p:sp>
      <p:sp>
        <p:nvSpPr>
          <p:cNvPr id="3" name="Content Placeholder 2"/>
          <p:cNvSpPr>
            <a:spLocks noGrp="1"/>
          </p:cNvSpPr>
          <p:nvPr>
            <p:ph idx="1"/>
          </p:nvPr>
        </p:nvSpPr>
        <p:spPr>
          <a:xfrm>
            <a:off x="457200" y="1097280"/>
            <a:ext cx="8229600" cy="5303520"/>
          </a:xfrm>
        </p:spPr>
        <p:txBody>
          <a:bodyPr>
            <a:noAutofit/>
          </a:bodyPr>
          <a:lstStyle/>
          <a:p>
            <a:pPr marL="441325" lvl="0" indent="-441325">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Phân biệt giữa tổ chức máy tính và kiến trúc máy tính?</a:t>
            </a:r>
          </a:p>
          <a:p>
            <a:pPr marL="441325" lvl="0" indent="-441325">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Phân biệt giữa cấu trúc máy tính và chức năng máy tính?</a:t>
            </a:r>
          </a:p>
          <a:p>
            <a:pPr marL="441325" lvl="0" indent="-441325">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Bốn chức năng chính của máy tính là gì?</a:t>
            </a:r>
          </a:p>
          <a:p>
            <a:pPr marL="441325" lvl="0" indent="-441325">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Liệt kê và định nghĩa tóm tắt các thành phần cấu trúc chính của máy tính.</a:t>
            </a:r>
          </a:p>
          <a:p>
            <a:pPr marL="441325" lvl="0" indent="-441325">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Liệt kê và định nghĩa tóm tắt các thành phần cấu trúc chính của bộ xử lý.</a:t>
            </a:r>
          </a:p>
          <a:p>
            <a:pPr marL="461963" indent="-461963">
              <a:spcBef>
                <a:spcPts val="0"/>
              </a:spcBef>
              <a:buFont typeface="+mj-lt"/>
              <a:buAutoNum type="arabicPeriod" startAt="6"/>
            </a:pPr>
            <a:r>
              <a:rPr lang="en-US" sz="2800" b="1">
                <a:solidFill>
                  <a:srgbClr val="4E67C8">
                    <a:lumMod val="75000"/>
                  </a:srgbClr>
                </a:solidFill>
                <a:latin typeface="Arial" pitchFamily="34" charset="0"/>
                <a:cs typeface="Arial" pitchFamily="34" charset="0"/>
              </a:rPr>
              <a:t>Máy tính có chương trình lưu trữ là gì?</a:t>
            </a:r>
          </a:p>
          <a:p>
            <a:pPr marL="630238" indent="-630238">
              <a:spcBef>
                <a:spcPts val="0"/>
              </a:spcBef>
              <a:buFont typeface="+mj-lt"/>
              <a:buAutoNum type="arabicPeriod" startAt="6"/>
            </a:pPr>
            <a:r>
              <a:rPr lang="en-US" sz="2800" b="1">
                <a:solidFill>
                  <a:srgbClr val="4E67C8">
                    <a:lumMod val="75000"/>
                  </a:srgbClr>
                </a:solidFill>
                <a:latin typeface="Arial" pitchFamily="34" charset="0"/>
                <a:cs typeface="Arial" pitchFamily="34" charset="0"/>
              </a:rPr>
              <a:t>Bốn thành phần chính của máy tính Von Neumann là gì?</a:t>
            </a:r>
          </a:p>
          <a:p>
            <a:pPr marL="441325" lvl="0" indent="-441325">
              <a:lnSpc>
                <a:spcPct val="90000"/>
              </a:lnSpc>
              <a:spcBef>
                <a:spcPts val="0"/>
              </a:spcBef>
              <a:buFont typeface="+mj-lt"/>
              <a:buAutoNum type="arabicPeriod"/>
            </a:pP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55</a:t>
            </a:fld>
            <a:endParaRPr lang="en-US"/>
          </a:p>
        </p:txBody>
      </p:sp>
    </p:spTree>
    <p:extLst>
      <p:ext uri="{BB962C8B-B14F-4D97-AF65-F5344CB8AC3E}">
        <p14:creationId xmlns:p14="http://schemas.microsoft.com/office/powerpoint/2010/main" val="70389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1828800"/>
          </a:xfrm>
        </p:spPr>
        <p:txBody>
          <a:bodyPr>
            <a:normAutofit/>
          </a:bodyPr>
          <a:lstStyle/>
          <a:p>
            <a:pPr marL="393700" indent="0">
              <a:spcBef>
                <a:spcPts val="0"/>
              </a:spcBef>
              <a:buNone/>
            </a:pPr>
            <a:r>
              <a:rPr lang="en-US"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Chương 1:</a:t>
            </a:r>
          </a:p>
          <a:p>
            <a:pPr marL="0" indent="0" algn="ctr">
              <a:spcBef>
                <a:spcPts val="1200"/>
              </a:spcBef>
              <a:buNone/>
            </a:pPr>
            <a:r>
              <a:rPr lang="nl-NL" sz="3600"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GIỚI THIỆU</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6</a:t>
            </a:fld>
            <a:endParaRPr lang="en-US"/>
          </a:p>
        </p:txBody>
      </p:sp>
    </p:spTree>
    <p:extLst>
      <p:ext uri="{BB962C8B-B14F-4D97-AF65-F5344CB8AC3E}">
        <p14:creationId xmlns:p14="http://schemas.microsoft.com/office/powerpoint/2010/main" val="68244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Định Nghĩa Kiến Trúc Máy Tính</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Kiến trúc máy tính (</a:t>
            </a:r>
            <a:r>
              <a:rPr lang="en-US" b="1" i="1">
                <a:solidFill>
                  <a:srgbClr val="4E67C8">
                    <a:lumMod val="75000"/>
                  </a:srgbClr>
                </a:solidFill>
                <a:latin typeface="Arial" pitchFamily="34" charset="0"/>
                <a:cs typeface="Arial" pitchFamily="34" charset="0"/>
              </a:rPr>
              <a:t>computer architecture</a:t>
            </a:r>
            <a:r>
              <a:rPr lang="en-US"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Đề cập đến những thuộc tính hệ thống mà người lập trình có thể thấy được.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Đó là những thuộc tính có ảnh hưởng trực tiếp với sự thực thi của một chương trình.</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Cho ví dụ, tập lệnh máy, số bit dùng để biểu diễn kiểu dữ liệu (số, ký tự, …), cơ chế nhập/xuất và các kỹ thuật định địa chỉ bộ nhớ, v.v…</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Tổ chức máy tính (</a:t>
            </a:r>
            <a:r>
              <a:rPr lang="en-US" b="1" i="1">
                <a:solidFill>
                  <a:srgbClr val="4E67C8">
                    <a:lumMod val="75000"/>
                  </a:srgbClr>
                </a:solidFill>
                <a:latin typeface="Arial" pitchFamily="34" charset="0"/>
                <a:cs typeface="Arial" pitchFamily="34" charset="0"/>
              </a:rPr>
              <a:t>computer organization</a:t>
            </a:r>
            <a:r>
              <a:rPr lang="en-US"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Quan tâm đến các đơn vị vận hành và sự kết nối giữa chúng nhằm cho thấy những đặc tả về kiến trúc. </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7</a:t>
            </a:fld>
            <a:endParaRPr lang="en-US"/>
          </a:p>
        </p:txBody>
      </p:sp>
    </p:spTree>
    <p:extLst>
      <p:ext uri="{BB962C8B-B14F-4D97-AF65-F5344CB8AC3E}">
        <p14:creationId xmlns:p14="http://schemas.microsoft.com/office/powerpoint/2010/main" val="271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Định Nghĩa Kiến Trúc Máy Tính</a:t>
            </a:r>
          </a:p>
        </p:txBody>
      </p:sp>
      <p:sp>
        <p:nvSpPr>
          <p:cNvPr id="3" name="Content Placeholder 2"/>
          <p:cNvSpPr>
            <a:spLocks noGrp="1"/>
          </p:cNvSpPr>
          <p:nvPr>
            <p:ph idx="1"/>
          </p:nvPr>
        </p:nvSpPr>
        <p:spPr/>
        <p:txBody>
          <a:bodyPr>
            <a:no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Tổ chức máy tính gồm các chi tiết phần cứng “trong suốt” với người lập trình, chẳng hạn các tín hiệu điều khiển, giao tiếp giữa máy tính và thiết bị ngoại vi, công nghệ bộ nhớ được sử dụng, v.v…</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Cấu trúc của máy tính (</a:t>
            </a:r>
            <a:r>
              <a:rPr lang="en-US" b="1" i="1">
                <a:solidFill>
                  <a:srgbClr val="4E67C8">
                    <a:lumMod val="75000"/>
                  </a:srgbClr>
                </a:solidFill>
                <a:latin typeface="Arial" pitchFamily="34" charset="0"/>
                <a:cs typeface="Arial" pitchFamily="34" charset="0"/>
              </a:rPr>
              <a:t>computer structure</a:t>
            </a:r>
            <a:r>
              <a:rPr lang="en-US"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Phương thức mà các thành phần hệ thống liên hệ với nhau, bao gồm: bộ nhớ trong, bộ vi xử lý, các thành phần nhập/xuất và các thành phần kết nối hệ thống (bus).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Ví dụ: Chúng ta hãy xét đến phép toán nhân.</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Máy tính có trang bị phép toán này hay không là vấn đề thuộc về kiến trúc máy</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8</a:t>
            </a:fld>
            <a:endParaRPr lang="en-US"/>
          </a:p>
        </p:txBody>
      </p:sp>
    </p:spTree>
    <p:extLst>
      <p:ext uri="{BB962C8B-B14F-4D97-AF65-F5344CB8AC3E}">
        <p14:creationId xmlns:p14="http://schemas.microsoft.com/office/powerpoint/2010/main" val="163633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Định Nghĩa Kiến Trúc Máy Tính</a:t>
            </a:r>
          </a:p>
        </p:txBody>
      </p:sp>
      <p:sp>
        <p:nvSpPr>
          <p:cNvPr id="3" name="Content Placeholder 2"/>
          <p:cNvSpPr>
            <a:spLocks noGrp="1"/>
          </p:cNvSpPr>
          <p:nvPr>
            <p:ph idx="1"/>
          </p:nvPr>
        </p:nvSpPr>
        <p:spPr/>
        <p:txBody>
          <a:bodyPr>
            <a:noAutofit/>
          </a:bodyPr>
          <a:lstStyle/>
          <a:p>
            <a:pPr marL="803275" lvl="1" indent="0" algn="just" fontAlgn="base">
              <a:lnSpc>
                <a:spcPct val="90000"/>
              </a:lnSpc>
              <a:spcBef>
                <a:spcPts val="0"/>
              </a:spcBef>
              <a:buClr>
                <a:srgbClr val="0099FF"/>
              </a:buClr>
              <a:buSzPct val="130000"/>
              <a:buNone/>
            </a:pPr>
            <a:r>
              <a:rPr lang="en-US" sz="2800" b="1">
                <a:solidFill>
                  <a:srgbClr val="4E67C8">
                    <a:lumMod val="75000"/>
                  </a:srgbClr>
                </a:solidFill>
                <a:latin typeface="Arial" pitchFamily="34" charset="0"/>
                <a:cs typeface="Arial" pitchFamily="34" charset="0"/>
              </a:rPr>
              <a:t>tính. Trong khi đó, việc thực hiện phép toán thông qua một đơn vị nhân đặc biệt hay qua cơ chế sử dụng lặp đi lặp lại đơn vị cộng là vấn đề thuộc về tổ chức máy tính.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Tổ chức máy tính lựa chọn cơ chế nào để thực hiện sẽ phụ thuộc vào các yếu tố như tần số, tốc độ tương đối của cả hai cách tiếp cận, giá cả và kích thước vật lý của đơn vị nhân đặc biệt.</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9</a:t>
            </a:fld>
            <a:endParaRPr lang="en-US"/>
          </a:p>
        </p:txBody>
      </p:sp>
    </p:spTree>
    <p:extLst>
      <p:ext uri="{BB962C8B-B14F-4D97-AF65-F5344CB8AC3E}">
        <p14:creationId xmlns:p14="http://schemas.microsoft.com/office/powerpoint/2010/main" val="234196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15431</TotalTime>
  <Words>3778</Words>
  <Application>Microsoft Office PowerPoint</Application>
  <PresentationFormat>On-screen Show (4:3)</PresentationFormat>
  <Paragraphs>321</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Tahoma</vt:lpstr>
      <vt:lpstr>Verdana</vt:lpstr>
      <vt:lpstr>Wingdings</vt:lpstr>
      <vt:lpstr>Office Theme</vt:lpstr>
      <vt:lpstr>PowerPoint Presentation</vt:lpstr>
      <vt:lpstr>Mục Tiêu Môn Học</vt:lpstr>
      <vt:lpstr>Nội Dung Môn Học</vt:lpstr>
      <vt:lpstr>Tài Liệu</vt:lpstr>
      <vt:lpstr>Đánh Giá Kết Quả Học Tập</vt:lpstr>
      <vt:lpstr>PowerPoint Presentation</vt:lpstr>
      <vt:lpstr>Định Nghĩa Kiến Trúc Máy Tính</vt:lpstr>
      <vt:lpstr>Định Nghĩa Kiến Trúc Máy Tính</vt:lpstr>
      <vt:lpstr>Định Nghĩa Kiến Trúc Máy Tính</vt:lpstr>
      <vt:lpstr>Cấu Trúc, Chức Năng Của Máy Tính</vt:lpstr>
      <vt:lpstr>Chức Năng Của Máy Tính</vt:lpstr>
      <vt:lpstr>Chức Năng Của Máy Tính</vt:lpstr>
      <vt:lpstr>Cấu Trúc Của Máy Tính</vt:lpstr>
      <vt:lpstr>Cấu Trúc Của Máy Tính</vt:lpstr>
      <vt:lpstr>Cấu Trúc Của Máy Tính</vt:lpstr>
      <vt:lpstr>Cấu Trúc Của Máy Tính</vt:lpstr>
      <vt:lpstr>Phân Loại Máy Tính</vt:lpstr>
      <vt:lpstr>Phân Loại Theo Kích Thước Và Khả Năng</vt:lpstr>
      <vt:lpstr>Phân Loại Theo Kích Thước Và Khả Năng</vt:lpstr>
      <vt:lpstr>Phân Loại Theo Kích Thước Và Khả Năng</vt:lpstr>
      <vt:lpstr>Phân Loại Theo Kích Thước Và Khả Năng</vt:lpstr>
      <vt:lpstr>Phân Loại Theo Thế Hệ</vt:lpstr>
      <vt:lpstr>Phân Loại Theo Thế Hệ</vt:lpstr>
      <vt:lpstr>Phân Loại Theo Thế Hệ</vt:lpstr>
      <vt:lpstr>Phân Loại Theo Thế Hệ</vt:lpstr>
      <vt:lpstr>Phân Loại Theo Thế Hệ</vt:lpstr>
      <vt:lpstr>Phân Loại Theo Thế Hệ</vt:lpstr>
      <vt:lpstr>Phân Loại Theo Thế Hệ</vt:lpstr>
      <vt:lpstr>Phân Loại Theo Thế Hệ</vt:lpstr>
      <vt:lpstr>Phân Loại Theo Thế Hệ</vt:lpstr>
      <vt:lpstr>Phân Loại Theo Thế Hệ</vt:lpstr>
      <vt:lpstr>Phân Loại Theo Thế Hệ</vt:lpstr>
      <vt:lpstr>Phân Loại Theo Thế Hệ</vt:lpstr>
      <vt:lpstr>Phân Loại Theo Thế Hệ</vt:lpstr>
      <vt:lpstr>Tổ Chức Vật Lý Máy Tính - Tổng Quát</vt:lpstr>
      <vt:lpstr>Bên Ngoài Khối Hệ Thống</vt:lpstr>
      <vt:lpstr>Bên Ngoài Khối Hệ Thống</vt:lpstr>
      <vt:lpstr>Bên Ngoài Khối Hệ Thống</vt:lpstr>
      <vt:lpstr>Bên Ngoài Khối Hệ Thống</vt:lpstr>
      <vt:lpstr>Bên Trong Khối Hệ Thống</vt:lpstr>
      <vt:lpstr>Bên Trong Khối Hệ Thống</vt:lpstr>
      <vt:lpstr>Bên Trong Khối Hệ Thống</vt:lpstr>
      <vt:lpstr>Giới Thiệu BIOS Và CMOS</vt:lpstr>
      <vt:lpstr>Giới Thiệu BIOS Và CMOS</vt:lpstr>
      <vt:lpstr>Giới Thiệu BIOS Và CMOS</vt:lpstr>
      <vt:lpstr>Quá Trình Khởi Động Máy Tính</vt:lpstr>
      <vt:lpstr>Quá Trình Khởi Động Máy Tính</vt:lpstr>
      <vt:lpstr>Quá Trình Khởi Động Máy Tính</vt:lpstr>
      <vt:lpstr>Tổng Quan Về Phần Mềm</vt:lpstr>
      <vt:lpstr>Tổng Quan Về Phần Mềm</vt:lpstr>
      <vt:lpstr>Phần Mềm Hệ Thống</vt:lpstr>
      <vt:lpstr>Phần Mềm Hệ Thống</vt:lpstr>
      <vt:lpstr>Phần Mềm Hệ Thống</vt:lpstr>
      <vt:lpstr>Phần Mềm Ứng Dụng</vt:lpstr>
      <vt:lpstr>Câu Hỏi Và Bài Tập</vt:lpstr>
    </vt:vector>
  </TitlesOfParts>
  <Company>HCMC Open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To Oai Hung</dc:creator>
  <cp:lastModifiedBy>To Oai Hung</cp:lastModifiedBy>
  <cp:revision>653</cp:revision>
  <dcterms:created xsi:type="dcterms:W3CDTF">2013-06-09T18:34:17Z</dcterms:created>
  <dcterms:modified xsi:type="dcterms:W3CDTF">2018-01-08T05:57:37Z</dcterms:modified>
</cp:coreProperties>
</file>