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2" r:id="rId1"/>
  </p:sldMasterIdLst>
  <p:notesMasterIdLst>
    <p:notesMasterId r:id="rId48"/>
  </p:notesMasterIdLst>
  <p:handoutMasterIdLst>
    <p:handoutMasterId r:id="rId49"/>
  </p:handoutMasterIdLst>
  <p:sldIdLst>
    <p:sldId id="521" r:id="rId2"/>
    <p:sldId id="646" r:id="rId3"/>
    <p:sldId id="647" r:id="rId4"/>
    <p:sldId id="648" r:id="rId5"/>
    <p:sldId id="649" r:id="rId6"/>
    <p:sldId id="650" r:id="rId7"/>
    <p:sldId id="652" r:id="rId8"/>
    <p:sldId id="653" r:id="rId9"/>
    <p:sldId id="654" r:id="rId10"/>
    <p:sldId id="655" r:id="rId11"/>
    <p:sldId id="656" r:id="rId12"/>
    <p:sldId id="669" r:id="rId13"/>
    <p:sldId id="671" r:id="rId14"/>
    <p:sldId id="672" r:id="rId15"/>
    <p:sldId id="673" r:id="rId16"/>
    <p:sldId id="674" r:id="rId17"/>
    <p:sldId id="657" r:id="rId18"/>
    <p:sldId id="658" r:id="rId19"/>
    <p:sldId id="659" r:id="rId20"/>
    <p:sldId id="660" r:id="rId21"/>
    <p:sldId id="675" r:id="rId22"/>
    <p:sldId id="661" r:id="rId23"/>
    <p:sldId id="676" r:id="rId24"/>
    <p:sldId id="662" r:id="rId25"/>
    <p:sldId id="663" r:id="rId26"/>
    <p:sldId id="664" r:id="rId27"/>
    <p:sldId id="677" r:id="rId28"/>
    <p:sldId id="665" r:id="rId29"/>
    <p:sldId id="666" r:id="rId30"/>
    <p:sldId id="678" r:id="rId31"/>
    <p:sldId id="679" r:id="rId32"/>
    <p:sldId id="680" r:id="rId33"/>
    <p:sldId id="681" r:id="rId34"/>
    <p:sldId id="682" r:id="rId35"/>
    <p:sldId id="683" r:id="rId36"/>
    <p:sldId id="684" r:id="rId37"/>
    <p:sldId id="685" r:id="rId38"/>
    <p:sldId id="686" r:id="rId39"/>
    <p:sldId id="687" r:id="rId40"/>
    <p:sldId id="688" r:id="rId41"/>
    <p:sldId id="689" r:id="rId42"/>
    <p:sldId id="690" r:id="rId43"/>
    <p:sldId id="691" r:id="rId44"/>
    <p:sldId id="692" r:id="rId45"/>
    <p:sldId id="693" r:id="rId46"/>
    <p:sldId id="694"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534D2FB-9100-4835-B04C-8006C410A058}">
          <p14:sldIdLst>
            <p14:sldId id="521"/>
            <p14:sldId id="646"/>
            <p14:sldId id="647"/>
            <p14:sldId id="648"/>
            <p14:sldId id="649"/>
            <p14:sldId id="650"/>
            <p14:sldId id="652"/>
            <p14:sldId id="653"/>
            <p14:sldId id="654"/>
            <p14:sldId id="655"/>
            <p14:sldId id="656"/>
            <p14:sldId id="669"/>
            <p14:sldId id="671"/>
            <p14:sldId id="672"/>
            <p14:sldId id="673"/>
            <p14:sldId id="674"/>
            <p14:sldId id="657"/>
            <p14:sldId id="658"/>
            <p14:sldId id="659"/>
            <p14:sldId id="660"/>
            <p14:sldId id="675"/>
            <p14:sldId id="661"/>
            <p14:sldId id="676"/>
            <p14:sldId id="662"/>
            <p14:sldId id="663"/>
            <p14:sldId id="664"/>
            <p14:sldId id="677"/>
            <p14:sldId id="665"/>
            <p14:sldId id="666"/>
            <p14:sldId id="678"/>
            <p14:sldId id="679"/>
            <p14:sldId id="680"/>
            <p14:sldId id="681"/>
            <p14:sldId id="682"/>
            <p14:sldId id="683"/>
            <p14:sldId id="684"/>
            <p14:sldId id="685"/>
            <p14:sldId id="686"/>
            <p14:sldId id="687"/>
            <p14:sldId id="688"/>
            <p14:sldId id="689"/>
            <p14:sldId id="690"/>
            <p14:sldId id="691"/>
            <p14:sldId id="692"/>
            <p14:sldId id="693"/>
            <p14:sldId id="69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66FF"/>
    <a:srgbClr val="0099FF"/>
    <a:srgbClr val="0000FF"/>
    <a:srgbClr val="9B9BFF"/>
    <a:srgbClr val="A0D3F6"/>
    <a:srgbClr val="F4EE00"/>
    <a:srgbClr val="FFFF00"/>
    <a:srgbClr val="FFFF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22" y="67"/>
      </p:cViewPr>
      <p:guideLst>
        <p:guide orient="horz" pos="2160"/>
        <p:guide pos="2880"/>
      </p:guideLst>
    </p:cSldViewPr>
  </p:slideViewPr>
  <p:notesTextViewPr>
    <p:cViewPr>
      <p:scale>
        <a:sx n="1" d="1"/>
        <a:sy n="1" d="1"/>
      </p:scale>
      <p:origin x="0" y="0"/>
    </p:cViewPr>
  </p:notesTextViewPr>
  <p:notesViewPr>
    <p:cSldViewPr>
      <p:cViewPr varScale="1">
        <p:scale>
          <a:sx n="50" d="100"/>
          <a:sy n="50" d="100"/>
        </p:scale>
        <p:origin x="-293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F685325-5FA6-47DA-8932-4CF1F12E1D67}" type="datetimeFigureOut">
              <a:rPr lang="en-US" smtClean="0"/>
              <a:t>23/01/2018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E906E59-DB82-4FF3-BEF9-188EACAD5FFD}" type="slidenum">
              <a:rPr lang="en-US" smtClean="0"/>
              <a:t>‹#›</a:t>
            </a:fld>
            <a:endParaRPr lang="en-US"/>
          </a:p>
        </p:txBody>
      </p:sp>
    </p:spTree>
    <p:extLst>
      <p:ext uri="{BB962C8B-B14F-4D97-AF65-F5344CB8AC3E}">
        <p14:creationId xmlns:p14="http://schemas.microsoft.com/office/powerpoint/2010/main" val="222814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B23F12-A81A-4C96-BCDF-F7C3AFFA1F19}" type="datetimeFigureOut">
              <a:rPr lang="en-US" smtClean="0"/>
              <a:t>23/01/2018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74A864-0791-440A-8503-628C425BE813}" type="slidenum">
              <a:rPr lang="en-US" smtClean="0"/>
              <a:t>‹#›</a:t>
            </a:fld>
            <a:endParaRPr lang="en-US"/>
          </a:p>
        </p:txBody>
      </p:sp>
    </p:spTree>
    <p:extLst>
      <p:ext uri="{BB962C8B-B14F-4D97-AF65-F5344CB8AC3E}">
        <p14:creationId xmlns:p14="http://schemas.microsoft.com/office/powerpoint/2010/main" val="3049569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B7E2D07-FAD8-4699-AB3C-C2583B7199ED}" type="datetimeFigureOut">
              <a:rPr lang="en-US" smtClean="0"/>
              <a:t>23/01/2018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3DC40-94BF-4390-8CAC-061247560CEA}" type="slidenum">
              <a:rPr lang="en-US" smtClean="0"/>
              <a:t>‹#›</a:t>
            </a:fld>
            <a:endParaRPr lang="en-US"/>
          </a:p>
        </p:txBody>
      </p:sp>
    </p:spTree>
    <p:extLst>
      <p:ext uri="{BB962C8B-B14F-4D97-AF65-F5344CB8AC3E}">
        <p14:creationId xmlns:p14="http://schemas.microsoft.com/office/powerpoint/2010/main" val="2749777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ThS. GVC Tô Oai Hùng</a:t>
            </a:r>
          </a:p>
        </p:txBody>
      </p:sp>
      <p:sp>
        <p:nvSpPr>
          <p:cNvPr id="5" name="Footer Placeholder 4"/>
          <p:cNvSpPr>
            <a:spLocks noGrp="1"/>
          </p:cNvSpPr>
          <p:nvPr>
            <p:ph type="ftr" sz="quarter" idx="11"/>
          </p:nvPr>
        </p:nvSpPr>
        <p:spPr/>
        <p:txBody>
          <a:bodyPr/>
          <a:lstStyle/>
          <a:p>
            <a:endParaRPr lang="en-US">
              <a:solidFill>
                <a:srgbClr val="000066"/>
              </a:solidFill>
            </a:endParaRPr>
          </a:p>
        </p:txBody>
      </p:sp>
      <p:sp>
        <p:nvSpPr>
          <p:cNvPr id="6" name="Slide Number Placeholder 5"/>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4260678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ThS. GVC Tô Oai Hùng</a:t>
            </a:r>
          </a:p>
        </p:txBody>
      </p:sp>
      <p:sp>
        <p:nvSpPr>
          <p:cNvPr id="5" name="Footer Placeholder 4"/>
          <p:cNvSpPr>
            <a:spLocks noGrp="1"/>
          </p:cNvSpPr>
          <p:nvPr>
            <p:ph type="ftr" sz="quarter" idx="11"/>
          </p:nvPr>
        </p:nvSpPr>
        <p:spPr/>
        <p:txBody>
          <a:bodyPr/>
          <a:lstStyle/>
          <a:p>
            <a:endParaRPr lang="en-US">
              <a:solidFill>
                <a:srgbClr val="000066"/>
              </a:solidFill>
            </a:endParaRPr>
          </a:p>
        </p:txBody>
      </p:sp>
      <p:sp>
        <p:nvSpPr>
          <p:cNvPr id="6" name="Slide Number Placeholder 5"/>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121360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731520"/>
          </a:xfrm>
        </p:spPr>
        <p:txBody>
          <a:bodyPr>
            <a:normAutofit/>
          </a:bodyPr>
          <a:lstStyle>
            <a:lvl1pPr>
              <a:defRPr sz="3600" b="1">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a:xfrm>
            <a:off x="457200" y="1097280"/>
            <a:ext cx="8229600" cy="5303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ThS. GVC Tô Oai Hùng</a:t>
            </a:r>
          </a:p>
        </p:txBody>
      </p:sp>
      <p:sp>
        <p:nvSpPr>
          <p:cNvPr id="5" name="Footer Placeholder 4"/>
          <p:cNvSpPr>
            <a:spLocks noGrp="1"/>
          </p:cNvSpPr>
          <p:nvPr>
            <p:ph type="ftr" sz="quarter" idx="11"/>
          </p:nvPr>
        </p:nvSpPr>
        <p:spPr/>
        <p:txBody>
          <a:bodyPr/>
          <a:lstStyle/>
          <a:p>
            <a:endParaRPr lang="en-US">
              <a:solidFill>
                <a:srgbClr val="000066"/>
              </a:solidFill>
            </a:endParaRPr>
          </a:p>
        </p:txBody>
      </p:sp>
      <p:sp>
        <p:nvSpPr>
          <p:cNvPr id="6" name="Slide Number Placeholder 5"/>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3065032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ThS. GVC Tô Oai Hùng</a:t>
            </a:r>
          </a:p>
        </p:txBody>
      </p:sp>
      <p:sp>
        <p:nvSpPr>
          <p:cNvPr id="5" name="Footer Placeholder 4"/>
          <p:cNvSpPr>
            <a:spLocks noGrp="1"/>
          </p:cNvSpPr>
          <p:nvPr>
            <p:ph type="ftr" sz="quarter" idx="11"/>
          </p:nvPr>
        </p:nvSpPr>
        <p:spPr/>
        <p:txBody>
          <a:bodyPr/>
          <a:lstStyle/>
          <a:p>
            <a:endParaRPr lang="en-US">
              <a:solidFill>
                <a:srgbClr val="000066"/>
              </a:solidFill>
            </a:endParaRPr>
          </a:p>
        </p:txBody>
      </p:sp>
      <p:sp>
        <p:nvSpPr>
          <p:cNvPr id="6" name="Slide Number Placeholder 5"/>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3946606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ThS. GVC Tô Oai Hùng</a:t>
            </a:r>
          </a:p>
        </p:txBody>
      </p:sp>
      <p:sp>
        <p:nvSpPr>
          <p:cNvPr id="6" name="Footer Placeholder 5"/>
          <p:cNvSpPr>
            <a:spLocks noGrp="1"/>
          </p:cNvSpPr>
          <p:nvPr>
            <p:ph type="ftr" sz="quarter" idx="11"/>
          </p:nvPr>
        </p:nvSpPr>
        <p:spPr/>
        <p:txBody>
          <a:bodyPr/>
          <a:lstStyle/>
          <a:p>
            <a:endParaRPr lang="en-US">
              <a:solidFill>
                <a:srgbClr val="000066"/>
              </a:solidFill>
            </a:endParaRPr>
          </a:p>
        </p:txBody>
      </p:sp>
      <p:sp>
        <p:nvSpPr>
          <p:cNvPr id="7" name="Slide Number Placeholder 6"/>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314979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ThS. GVC Tô Oai Hùng</a:t>
            </a:r>
          </a:p>
        </p:txBody>
      </p:sp>
      <p:sp>
        <p:nvSpPr>
          <p:cNvPr id="8" name="Footer Placeholder 7"/>
          <p:cNvSpPr>
            <a:spLocks noGrp="1"/>
          </p:cNvSpPr>
          <p:nvPr>
            <p:ph type="ftr" sz="quarter" idx="11"/>
          </p:nvPr>
        </p:nvSpPr>
        <p:spPr/>
        <p:txBody>
          <a:bodyPr/>
          <a:lstStyle/>
          <a:p>
            <a:endParaRPr lang="en-US">
              <a:solidFill>
                <a:srgbClr val="000066"/>
              </a:solidFill>
            </a:endParaRPr>
          </a:p>
        </p:txBody>
      </p:sp>
      <p:sp>
        <p:nvSpPr>
          <p:cNvPr id="9" name="Slide Number Placeholder 8"/>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2365929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ThS. GVC Tô Oai Hùng</a:t>
            </a:r>
          </a:p>
        </p:txBody>
      </p:sp>
      <p:sp>
        <p:nvSpPr>
          <p:cNvPr id="4" name="Footer Placeholder 3"/>
          <p:cNvSpPr>
            <a:spLocks noGrp="1"/>
          </p:cNvSpPr>
          <p:nvPr>
            <p:ph type="ftr" sz="quarter" idx="11"/>
          </p:nvPr>
        </p:nvSpPr>
        <p:spPr/>
        <p:txBody>
          <a:bodyPr/>
          <a:lstStyle/>
          <a:p>
            <a:endParaRPr lang="en-US">
              <a:solidFill>
                <a:srgbClr val="000066"/>
              </a:solidFill>
            </a:endParaRPr>
          </a:p>
        </p:txBody>
      </p:sp>
      <p:sp>
        <p:nvSpPr>
          <p:cNvPr id="5" name="Slide Number Placeholder 4"/>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2452786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ThS. GVC Tô Oai Hùng</a:t>
            </a:r>
          </a:p>
        </p:txBody>
      </p:sp>
      <p:sp>
        <p:nvSpPr>
          <p:cNvPr id="3" name="Footer Placeholder 2"/>
          <p:cNvSpPr>
            <a:spLocks noGrp="1"/>
          </p:cNvSpPr>
          <p:nvPr>
            <p:ph type="ftr" sz="quarter" idx="11"/>
          </p:nvPr>
        </p:nvSpPr>
        <p:spPr/>
        <p:txBody>
          <a:bodyPr/>
          <a:lstStyle/>
          <a:p>
            <a:endParaRPr lang="en-US">
              <a:solidFill>
                <a:srgbClr val="000066"/>
              </a:solidFill>
            </a:endParaRPr>
          </a:p>
        </p:txBody>
      </p:sp>
      <p:sp>
        <p:nvSpPr>
          <p:cNvPr id="4" name="Slide Number Placeholder 3"/>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2500552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ThS. GVC Tô Oai Hùng</a:t>
            </a:r>
          </a:p>
        </p:txBody>
      </p:sp>
      <p:sp>
        <p:nvSpPr>
          <p:cNvPr id="6" name="Footer Placeholder 5"/>
          <p:cNvSpPr>
            <a:spLocks noGrp="1"/>
          </p:cNvSpPr>
          <p:nvPr>
            <p:ph type="ftr" sz="quarter" idx="11"/>
          </p:nvPr>
        </p:nvSpPr>
        <p:spPr/>
        <p:txBody>
          <a:bodyPr/>
          <a:lstStyle/>
          <a:p>
            <a:endParaRPr lang="en-US">
              <a:solidFill>
                <a:srgbClr val="000066"/>
              </a:solidFill>
            </a:endParaRPr>
          </a:p>
        </p:txBody>
      </p:sp>
      <p:sp>
        <p:nvSpPr>
          <p:cNvPr id="7" name="Slide Number Placeholder 6"/>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2863797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ThS. GVC Tô Oai Hùng</a:t>
            </a:r>
          </a:p>
        </p:txBody>
      </p:sp>
      <p:sp>
        <p:nvSpPr>
          <p:cNvPr id="6" name="Footer Placeholder 5"/>
          <p:cNvSpPr>
            <a:spLocks noGrp="1"/>
          </p:cNvSpPr>
          <p:nvPr>
            <p:ph type="ftr" sz="quarter" idx="11"/>
          </p:nvPr>
        </p:nvSpPr>
        <p:spPr/>
        <p:txBody>
          <a:bodyPr/>
          <a:lstStyle/>
          <a:p>
            <a:endParaRPr lang="en-US">
              <a:solidFill>
                <a:srgbClr val="000066"/>
              </a:solidFill>
            </a:endParaRPr>
          </a:p>
        </p:txBody>
      </p:sp>
      <p:sp>
        <p:nvSpPr>
          <p:cNvPr id="7" name="Slide Number Placeholder 6"/>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2144611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600">
                <a:solidFill>
                  <a:srgbClr val="0099FF"/>
                </a:solidFill>
              </a:defRPr>
            </a:lvl1pPr>
          </a:lstStyle>
          <a:p>
            <a:r>
              <a:rPr lang="en-US"/>
              <a:t>ThS. GVC Tô Oai Hùng</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a:solidFill>
                <a:srgbClr val="000066"/>
              </a:solidFill>
              <a:latin typeface="Arial"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600">
                <a:solidFill>
                  <a:srgbClr val="0099FF"/>
                </a:solidFill>
              </a:defRPr>
            </a:lvl1pPr>
          </a:lstStyle>
          <a:p>
            <a:fld id="{47B46601-ECD6-4E29-AAA2-C596D4A6F376}" type="slidenum">
              <a:rPr lang="en-US" smtClean="0"/>
              <a:pPr/>
              <a:t>‹#›</a:t>
            </a:fld>
            <a:endParaRPr lang="en-US"/>
          </a:p>
        </p:txBody>
      </p:sp>
    </p:spTree>
    <p:extLst>
      <p:ext uri="{BB962C8B-B14F-4D97-AF65-F5344CB8AC3E}">
        <p14:creationId xmlns:p14="http://schemas.microsoft.com/office/powerpoint/2010/main" val="2620352174"/>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574" y="2209800"/>
            <a:ext cx="8229600" cy="1752600"/>
          </a:xfrm>
        </p:spPr>
        <p:txBody>
          <a:bodyPr>
            <a:normAutofit/>
          </a:bodyPr>
          <a:lstStyle/>
          <a:p>
            <a:pPr marL="393700" indent="0">
              <a:spcBef>
                <a:spcPts val="0"/>
              </a:spcBef>
              <a:buNone/>
            </a:pPr>
            <a:r>
              <a:rPr lang="en-US" b="1">
                <a:solidFill>
                  <a:srgbClr val="B4DCFA">
                    <a:lumMod val="50000"/>
                  </a:srgbClr>
                </a:solidFill>
                <a:effectLst>
                  <a:outerShdw blurRad="50000" dist="30000" dir="5400000" algn="tl" rotWithShape="0">
                    <a:srgbClr val="000000">
                      <a:alpha val="30000"/>
                    </a:srgbClr>
                  </a:outerShdw>
                </a:effectLst>
                <a:latin typeface="Arial" pitchFamily="34" charset="0"/>
                <a:ea typeface="Tahoma" pitchFamily="34" charset="0"/>
                <a:cs typeface="Arial" pitchFamily="34" charset="0"/>
              </a:rPr>
              <a:t>Chương 2:</a:t>
            </a:r>
          </a:p>
          <a:p>
            <a:pPr marL="0" indent="0" algn="ctr">
              <a:spcBef>
                <a:spcPts val="1200"/>
              </a:spcBef>
              <a:buNone/>
            </a:pPr>
            <a:r>
              <a:rPr lang="nl-NL" sz="3600" b="1">
                <a:solidFill>
                  <a:srgbClr val="B4DCFA">
                    <a:lumMod val="50000"/>
                  </a:srgbClr>
                </a:solidFill>
                <a:effectLst>
                  <a:outerShdw blurRad="50000" dist="30000" dir="5400000" algn="tl" rotWithShape="0">
                    <a:srgbClr val="000000">
                      <a:alpha val="30000"/>
                    </a:srgbClr>
                  </a:outerShdw>
                </a:effectLst>
                <a:latin typeface="Arial" pitchFamily="34" charset="0"/>
                <a:ea typeface="Tahoma" pitchFamily="34" charset="0"/>
                <a:cs typeface="Arial" pitchFamily="34" charset="0"/>
              </a:rPr>
              <a:t>MẠCH LOGIC</a:t>
            </a: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a:t>
            </a:fld>
            <a:endParaRPr lang="en-US"/>
          </a:p>
        </p:txBody>
      </p:sp>
    </p:spTree>
    <p:extLst>
      <p:ext uri="{BB962C8B-B14F-4D97-AF65-F5344CB8AC3E}">
        <p14:creationId xmlns:p14="http://schemas.microsoft.com/office/powerpoint/2010/main" val="682446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Các Cổng Logic</a:t>
            </a:r>
            <a:endParaRPr lang="en-US"/>
          </a:p>
        </p:txBody>
      </p:sp>
      <p:sp>
        <p:nvSpPr>
          <p:cNvPr id="3" name="Content Placeholder 2"/>
          <p:cNvSpPr>
            <a:spLocks noGrp="1"/>
          </p:cNvSpPr>
          <p:nvPr>
            <p:ph idx="1"/>
          </p:nvPr>
        </p:nvSpPr>
        <p:spPr/>
        <p:txBody>
          <a:bodyPr>
            <a:norm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Bài tập tại lớp: Hãy sinh phép toán AND từ phép toán OR và NOT trong tập thứ 3.</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Các cổng AND, OR, NOT có thể được tạo ra bởi các cổng NAND trong tập thứ 4 (Hình 2.2) hoặc các cổng NOR. Vì lý do này, thường thì các mạch số chỉ sử dụng các cổng NAND hay NOR.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Bài tập tại lớp: Sử dụng các cổng NOR trong tập thứ 5 để tạo ra AND, OR, NOT (Hình 2.3).</a:t>
            </a:r>
          </a:p>
          <a:p>
            <a:pPr marL="457200" lvl="1" indent="-457200" algn="just" fontAlgn="base">
              <a:lnSpc>
                <a:spcPct val="90000"/>
              </a:lnSpc>
              <a:spcBef>
                <a:spcPts val="0"/>
              </a:spcBef>
              <a:buClr>
                <a:srgbClr val="0099FF"/>
              </a:buClr>
              <a:buSzPct val="130000"/>
              <a:buFont typeface="Wingdings" pitchFamily="2" charset="2"/>
              <a:buChar char="v"/>
            </a:pPr>
            <a:endParaRPr lang="en-US" b="1">
              <a:solidFill>
                <a:srgbClr val="4E67C8">
                  <a:lumMod val="75000"/>
                </a:srgbClr>
              </a:solidFill>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10</a:t>
            </a:fld>
            <a:endParaRPr lang="en-US"/>
          </a:p>
        </p:txBody>
      </p:sp>
    </p:spTree>
    <p:extLst>
      <p:ext uri="{BB962C8B-B14F-4D97-AF65-F5344CB8AC3E}">
        <p14:creationId xmlns:p14="http://schemas.microsoft.com/office/powerpoint/2010/main" val="3343233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Các Cổng Logic</a:t>
            </a: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11</a:t>
            </a:fld>
            <a:endParaRPr lang="en-US"/>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8400" y="1219200"/>
            <a:ext cx="5014407" cy="4191000"/>
          </a:xfrm>
          <a:prstGeom prst="rect">
            <a:avLst/>
          </a:prstGeom>
          <a:noFill/>
          <a:ln>
            <a:noFill/>
          </a:ln>
        </p:spPr>
      </p:pic>
      <p:sp>
        <p:nvSpPr>
          <p:cNvPr id="7" name="TextBox 6"/>
          <p:cNvSpPr txBox="1"/>
          <p:nvPr/>
        </p:nvSpPr>
        <p:spPr>
          <a:xfrm>
            <a:off x="2257097" y="5562600"/>
            <a:ext cx="5257800" cy="757130"/>
          </a:xfrm>
          <a:prstGeom prst="rect">
            <a:avLst/>
          </a:prstGeom>
          <a:noFill/>
        </p:spPr>
        <p:txBody>
          <a:bodyPr wrap="square" rtlCol="0">
            <a:spAutoFit/>
          </a:bodyPr>
          <a:lstStyle/>
          <a:p>
            <a:pPr>
              <a:lnSpc>
                <a:spcPct val="90000"/>
              </a:lnSpc>
            </a:pPr>
            <a:r>
              <a:rPr lang="en-US" sz="2400" b="1">
                <a:solidFill>
                  <a:srgbClr val="0033CC"/>
                </a:solidFill>
                <a:latin typeface="Arial" pitchFamily="34" charset="0"/>
                <a:cs typeface="Arial" pitchFamily="34" charset="0"/>
              </a:rPr>
              <a:t>Hình 2.2: Sử dụng các cổng NAND </a:t>
            </a:r>
          </a:p>
          <a:p>
            <a:pPr>
              <a:lnSpc>
                <a:spcPct val="90000"/>
              </a:lnSpc>
            </a:pPr>
            <a:r>
              <a:rPr lang="en-US" sz="2400" b="1">
                <a:solidFill>
                  <a:srgbClr val="0033CC"/>
                </a:solidFill>
                <a:latin typeface="Arial" pitchFamily="34" charset="0"/>
                <a:cs typeface="Arial" pitchFamily="34" charset="0"/>
              </a:rPr>
              <a:t>để tạo ra AND, OR, NOT.</a:t>
            </a:r>
          </a:p>
        </p:txBody>
      </p:sp>
    </p:spTree>
    <p:extLst>
      <p:ext uri="{BB962C8B-B14F-4D97-AF65-F5344CB8AC3E}">
        <p14:creationId xmlns:p14="http://schemas.microsoft.com/office/powerpoint/2010/main" val="1067742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325B-CC76-4475-8DE7-70B7E3DA61F3}"/>
              </a:ext>
            </a:extLst>
          </p:cNvPr>
          <p:cNvSpPr>
            <a:spLocks noGrp="1"/>
          </p:cNvSpPr>
          <p:nvPr>
            <p:ph type="title"/>
          </p:nvPr>
        </p:nvSpPr>
        <p:spPr/>
        <p:txBody>
          <a:bodyPr>
            <a:normAutofit/>
          </a:bodyPr>
          <a:lstStyle/>
          <a:p>
            <a:r>
              <a:rPr lang="en-US">
                <a:solidFill>
                  <a:srgbClr val="0070C0"/>
                </a:solidFill>
              </a:rPr>
              <a:t>Bản Đồ Karnaugh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E2D676-B674-4227-812B-08C134B5B83E}"/>
                  </a:ext>
                </a:extLst>
              </p:cNvPr>
              <p:cNvSpPr>
                <a:spLocks noGrp="1"/>
              </p:cNvSpPr>
              <p:nvPr>
                <p:ph idx="1"/>
              </p:nvPr>
            </p:nvSpPr>
            <p:spPr/>
            <p:txBody>
              <a:bodyPr>
                <a:no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anose="020B0604020202020204" pitchFamily="34" charset="0"/>
                    <a:cs typeface="Arial" pitchFamily="34" charset="0"/>
                  </a:rPr>
                  <a:t>Bản đồ Karnaugh (</a:t>
                </a:r>
                <a:r>
                  <a:rPr lang="en-US" b="1" i="1">
                    <a:solidFill>
                      <a:srgbClr val="4E67C8">
                        <a:lumMod val="75000"/>
                      </a:srgbClr>
                    </a:solidFill>
                    <a:latin typeface="Arial" panose="020B0604020202020204" pitchFamily="34" charset="0"/>
                    <a:cs typeface="Arial" pitchFamily="34" charset="0"/>
                  </a:rPr>
                  <a:t>Karnaugh map</a:t>
                </a:r>
                <a:r>
                  <a:rPr lang="en-US" b="1">
                    <a:solidFill>
                      <a:srgbClr val="4E67C8">
                        <a:lumMod val="75000"/>
                      </a:srgbClr>
                    </a:solidFill>
                    <a:latin typeface="Arial" panose="020B0604020202020204" pitchFamily="34" charset="0"/>
                    <a:cs typeface="Arial" pitchFamily="34" charset="0"/>
                  </a:rPr>
                  <a:t>) được sử dụng để đơn giản hoá biểu thức Boolean với số biến nhỏ.</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anose="020B0604020202020204" pitchFamily="34" charset="0"/>
                    <a:cs typeface="Arial" pitchFamily="34" charset="0"/>
                  </a:rPr>
                  <a:t>Bản đồ là một ma trận có </a:t>
                </a:r>
                <a:r>
                  <a:rPr lang="en-US" b="1">
                    <a:solidFill>
                      <a:srgbClr val="4E67C8">
                        <a:lumMod val="75000"/>
                      </a:srgbClr>
                    </a:solidFill>
                    <a:latin typeface="Courier New" panose="02070309020205020404" pitchFamily="49" charset="0"/>
                    <a:cs typeface="Courier New" panose="02070309020205020404" pitchFamily="49" charset="0"/>
                  </a:rPr>
                  <a:t>2</a:t>
                </a:r>
                <a:r>
                  <a:rPr lang="en-US" b="1" baseline="30000">
                    <a:solidFill>
                      <a:srgbClr val="4E67C8">
                        <a:lumMod val="75000"/>
                      </a:srgbClr>
                    </a:solidFill>
                    <a:latin typeface="Courier New" panose="02070309020205020404" pitchFamily="49" charset="0"/>
                    <a:cs typeface="Courier New" panose="02070309020205020404" pitchFamily="49" charset="0"/>
                  </a:rPr>
                  <a:t>n</a:t>
                </a:r>
                <a:r>
                  <a:rPr lang="en-US" b="1">
                    <a:solidFill>
                      <a:srgbClr val="4E67C8">
                        <a:lumMod val="75000"/>
                      </a:srgbClr>
                    </a:solidFill>
                    <a:latin typeface="Arial" pitchFamily="34" charset="0"/>
                    <a:cs typeface="Arial" pitchFamily="34" charset="0"/>
                  </a:rPr>
                  <a:t> ô vuông, thể hiện cho tất cả tổ hợp giá trị có thể của </a:t>
                </a:r>
                <a:r>
                  <a:rPr lang="en-US" b="1">
                    <a:solidFill>
                      <a:srgbClr val="4E67C8">
                        <a:lumMod val="75000"/>
                      </a:srgbClr>
                    </a:solidFill>
                    <a:latin typeface="Courier New" panose="02070309020205020404" pitchFamily="49" charset="0"/>
                    <a:cs typeface="Courier New" panose="02070309020205020404" pitchFamily="49" charset="0"/>
                  </a:rPr>
                  <a:t>n</a:t>
                </a:r>
                <a:r>
                  <a:rPr lang="en-US" b="1">
                    <a:solidFill>
                      <a:srgbClr val="4E67C8">
                        <a:lumMod val="75000"/>
                      </a:srgbClr>
                    </a:solidFill>
                    <a:latin typeface="Arial" pitchFamily="34" charset="0"/>
                    <a:cs typeface="Arial" pitchFamily="34" charset="0"/>
                  </a:rPr>
                  <a:t> biến nhị phân.</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Hình 2.4a cho thấy bản đồ là ma trận có một hàng và bốn cột được sử dụng cho biểu thức Boolean có hai biến. Bởi vì tổ hợp các giá trị của hai biến nhị phân A và B là: 00 (</a:t>
                </a:r>
                <a14:m>
                  <m:oMath xmlns:m="http://schemas.openxmlformats.org/officeDocument/2006/math">
                    <m:acc>
                      <m:accPr>
                        <m:chr m:val="̅"/>
                        <m:ctrlPr>
                          <a:rPr lang="en-US" b="1" i="1">
                            <a:solidFill>
                              <a:srgbClr val="4E67C8">
                                <a:lumMod val="75000"/>
                              </a:srgbClr>
                            </a:solidFill>
                            <a:latin typeface="Cambria Math" panose="02040503050406030204" pitchFamily="18" charset="0"/>
                          </a:rPr>
                        </m:ctrlPr>
                      </m:accPr>
                      <m:e>
                        <m:r>
                          <m:rPr>
                            <m:sty m:val="p"/>
                          </m:rPr>
                          <a:rPr lang="en-US" b="1">
                            <a:solidFill>
                              <a:srgbClr val="4E67C8">
                                <a:lumMod val="75000"/>
                              </a:srgbClr>
                            </a:solidFill>
                            <a:latin typeface="Cambria Math" panose="02040503050406030204" pitchFamily="18" charset="0"/>
                          </a:rPr>
                          <m:t>A</m:t>
                        </m:r>
                      </m:e>
                    </m:acc>
                    <m:acc>
                      <m:accPr>
                        <m:chr m:val="̅"/>
                        <m:ctrlPr>
                          <a:rPr lang="en-US" b="1" i="1">
                            <a:solidFill>
                              <a:srgbClr val="4E67C8">
                                <a:lumMod val="75000"/>
                              </a:srgbClr>
                            </a:solidFill>
                            <a:latin typeface="Cambria Math" panose="02040503050406030204" pitchFamily="18" charset="0"/>
                          </a:rPr>
                        </m:ctrlPr>
                      </m:accPr>
                      <m:e>
                        <m:r>
                          <m:rPr>
                            <m:sty m:val="p"/>
                          </m:rPr>
                          <a:rPr lang="en-US" b="1">
                            <a:solidFill>
                              <a:srgbClr val="4E67C8">
                                <a:lumMod val="75000"/>
                              </a:srgbClr>
                            </a:solidFill>
                            <a:latin typeface="Cambria Math" panose="02040503050406030204" pitchFamily="18" charset="0"/>
                          </a:rPr>
                          <m:t>B</m:t>
                        </m:r>
                      </m:e>
                    </m:acc>
                  </m:oMath>
                </a14:m>
                <a:r>
                  <a:rPr lang="en-US" b="1">
                    <a:solidFill>
                      <a:srgbClr val="4E67C8">
                        <a:lumMod val="75000"/>
                      </a:srgbClr>
                    </a:solidFill>
                    <a:latin typeface="Arial" pitchFamily="34" charset="0"/>
                    <a:cs typeface="Arial" pitchFamily="34" charset="0"/>
                  </a:rPr>
                  <a:t>), 01 (</a:t>
                </a:r>
                <a14:m>
                  <m:oMath xmlns:m="http://schemas.openxmlformats.org/officeDocument/2006/math">
                    <m:acc>
                      <m:accPr>
                        <m:chr m:val="̅"/>
                        <m:ctrlPr>
                          <a:rPr lang="en-US" b="1" i="1">
                            <a:solidFill>
                              <a:srgbClr val="4E67C8">
                                <a:lumMod val="75000"/>
                              </a:srgbClr>
                            </a:solidFill>
                            <a:latin typeface="Cambria Math" panose="02040503050406030204" pitchFamily="18" charset="0"/>
                          </a:rPr>
                        </m:ctrlPr>
                      </m:accPr>
                      <m:e>
                        <m:r>
                          <m:rPr>
                            <m:sty m:val="p"/>
                          </m:rPr>
                          <a:rPr lang="en-US" b="1">
                            <a:solidFill>
                              <a:srgbClr val="4E67C8">
                                <a:lumMod val="75000"/>
                              </a:srgbClr>
                            </a:solidFill>
                            <a:latin typeface="Cambria Math" panose="02040503050406030204" pitchFamily="18" charset="0"/>
                          </a:rPr>
                          <m:t>A</m:t>
                        </m:r>
                      </m:e>
                    </m:acc>
                    <m:r>
                      <m:rPr>
                        <m:sty m:val="p"/>
                      </m:rPr>
                      <a:rPr lang="en-US" b="1">
                        <a:solidFill>
                          <a:srgbClr val="4E67C8">
                            <a:lumMod val="75000"/>
                          </a:srgbClr>
                        </a:solidFill>
                        <a:latin typeface="Cambria Math" panose="02040503050406030204" pitchFamily="18" charset="0"/>
                      </a:rPr>
                      <m:t>B</m:t>
                    </m:r>
                  </m:oMath>
                </a14:m>
                <a:r>
                  <a:rPr lang="en-US" b="1">
                    <a:solidFill>
                      <a:srgbClr val="4E67C8">
                        <a:lumMod val="75000"/>
                      </a:srgbClr>
                    </a:solidFill>
                    <a:latin typeface="Arial" pitchFamily="34" charset="0"/>
                    <a:cs typeface="Arial" pitchFamily="34" charset="0"/>
                  </a:rPr>
                  <a:t>), 11 (</a:t>
                </a:r>
                <a14:m>
                  <m:oMath xmlns:m="http://schemas.openxmlformats.org/officeDocument/2006/math">
                    <m:r>
                      <m:rPr>
                        <m:sty m:val="p"/>
                      </m:rPr>
                      <a:rPr lang="en-US" b="1">
                        <a:solidFill>
                          <a:srgbClr val="4E67C8">
                            <a:lumMod val="75000"/>
                          </a:srgbClr>
                        </a:solidFill>
                        <a:latin typeface="Cambria Math" panose="02040503050406030204" pitchFamily="18" charset="0"/>
                      </a:rPr>
                      <m:t>AB</m:t>
                    </m:r>
                  </m:oMath>
                </a14:m>
                <a:r>
                  <a:rPr lang="en-US" b="1">
                    <a:solidFill>
                      <a:srgbClr val="4E67C8">
                        <a:lumMod val="75000"/>
                      </a:srgbClr>
                    </a:solidFill>
                    <a:latin typeface="Arial" pitchFamily="34" charset="0"/>
                    <a:cs typeface="Arial" pitchFamily="34" charset="0"/>
                  </a:rPr>
                  <a:t>) và 10 (</a:t>
                </a:r>
                <a14:m>
                  <m:oMath xmlns:m="http://schemas.openxmlformats.org/officeDocument/2006/math">
                    <m:r>
                      <m:rPr>
                        <m:sty m:val="p"/>
                      </m:rPr>
                      <a:rPr lang="en-US" b="1">
                        <a:solidFill>
                          <a:srgbClr val="4E67C8">
                            <a:lumMod val="75000"/>
                          </a:srgbClr>
                        </a:solidFill>
                        <a:latin typeface="Cambria Math" panose="02040503050406030204" pitchFamily="18" charset="0"/>
                      </a:rPr>
                      <m:t>A</m:t>
                    </m:r>
                    <m:acc>
                      <m:accPr>
                        <m:chr m:val="̅"/>
                        <m:ctrlPr>
                          <a:rPr lang="en-US" b="1" i="1">
                            <a:solidFill>
                              <a:srgbClr val="4E67C8">
                                <a:lumMod val="75000"/>
                              </a:srgbClr>
                            </a:solidFill>
                            <a:latin typeface="Cambria Math" panose="02040503050406030204" pitchFamily="18" charset="0"/>
                          </a:rPr>
                        </m:ctrlPr>
                      </m:accPr>
                      <m:e>
                        <m:r>
                          <m:rPr>
                            <m:sty m:val="p"/>
                          </m:rPr>
                          <a:rPr lang="en-US" b="1">
                            <a:solidFill>
                              <a:srgbClr val="4E67C8">
                                <a:lumMod val="75000"/>
                              </a:srgbClr>
                            </a:solidFill>
                            <a:latin typeface="Cambria Math" panose="02040503050406030204" pitchFamily="18" charset="0"/>
                          </a:rPr>
                          <m:t>B</m:t>
                        </m:r>
                      </m:e>
                    </m:acc>
                  </m:oMath>
                </a14:m>
                <a:r>
                  <a:rPr lang="en-US" b="1">
                    <a:solidFill>
                      <a:srgbClr val="4E67C8">
                        <a:lumMod val="75000"/>
                      </a:srgbClr>
                    </a:solidFill>
                    <a:latin typeface="Arial" panose="020B0604020202020204" pitchFamily="34" charset="0"/>
                    <a:cs typeface="Arial" pitchFamily="34" charset="0"/>
                  </a:rPr>
                  <a:t>).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anose="020B0604020202020204" pitchFamily="34" charset="0"/>
                    <a:cs typeface="Arial" pitchFamily="34" charset="0"/>
                  </a:rPr>
                  <a:t>Ba biến tạo thành tám ô vuông (Hình 2.4b) và bốn biến, cần 16 ô vuông (Hình 2.4c).</a:t>
                </a:r>
                <a:endParaRPr lang="en-US"/>
              </a:p>
            </p:txBody>
          </p:sp>
        </mc:Choice>
        <mc:Fallback xmlns="">
          <p:sp>
            <p:nvSpPr>
              <p:cNvPr id="3" name="Content Placeholder 2">
                <a:extLst>
                  <a:ext uri="{FF2B5EF4-FFF2-40B4-BE49-F238E27FC236}">
                    <a16:creationId xmlns:a16="http://schemas.microsoft.com/office/drawing/2014/main" id="{89E2D676-B674-4227-812B-08C134B5B83E}"/>
                  </a:ext>
                </a:extLst>
              </p:cNvPr>
              <p:cNvSpPr>
                <a:spLocks noGrp="1" noRot="1" noChangeAspect="1" noMove="1" noResize="1" noEditPoints="1" noAdjustHandles="1" noChangeArrowheads="1" noChangeShapeType="1" noTextEdit="1"/>
              </p:cNvSpPr>
              <p:nvPr>
                <p:ph idx="1"/>
              </p:nvPr>
            </p:nvSpPr>
            <p:spPr>
              <a:blipFill>
                <a:blip r:embed="rId2"/>
                <a:stretch>
                  <a:fillRect l="-2000" t="-3678" r="-148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283F284B-65A5-4B8D-A63F-4CF1E30A7BC5}"/>
              </a:ext>
            </a:extLst>
          </p:cNvPr>
          <p:cNvSpPr>
            <a:spLocks noGrp="1"/>
          </p:cNvSpPr>
          <p:nvPr>
            <p:ph type="dt" sz="half" idx="10"/>
          </p:nvPr>
        </p:nvSpPr>
        <p:spPr/>
        <p:txBody>
          <a:bodyPr/>
          <a:lstStyle/>
          <a:p>
            <a:r>
              <a:rPr lang="en-US"/>
              <a:t>ThS. GVC Tô Oai Hùng</a:t>
            </a:r>
          </a:p>
        </p:txBody>
      </p:sp>
      <p:sp>
        <p:nvSpPr>
          <p:cNvPr id="5" name="Slide Number Placeholder 4">
            <a:extLst>
              <a:ext uri="{FF2B5EF4-FFF2-40B4-BE49-F238E27FC236}">
                <a16:creationId xmlns:a16="http://schemas.microsoft.com/office/drawing/2014/main" id="{2990D666-5CA1-4625-B89B-7DFCFF49194F}"/>
              </a:ext>
            </a:extLst>
          </p:cNvPr>
          <p:cNvSpPr>
            <a:spLocks noGrp="1"/>
          </p:cNvSpPr>
          <p:nvPr>
            <p:ph type="sldNum" sz="quarter" idx="12"/>
          </p:nvPr>
        </p:nvSpPr>
        <p:spPr/>
        <p:txBody>
          <a:bodyPr/>
          <a:lstStyle/>
          <a:p>
            <a:fld id="{47B46601-ECD6-4E29-AAA2-C596D4A6F376}" type="slidenum">
              <a:rPr lang="en-US" smtClean="0"/>
              <a:pPr/>
              <a:t>12</a:t>
            </a:fld>
            <a:endParaRPr lang="en-US"/>
          </a:p>
        </p:txBody>
      </p:sp>
    </p:spTree>
    <p:extLst>
      <p:ext uri="{BB962C8B-B14F-4D97-AF65-F5344CB8AC3E}">
        <p14:creationId xmlns:p14="http://schemas.microsoft.com/office/powerpoint/2010/main" val="2859055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325B-CC76-4475-8DE7-70B7E3DA61F3}"/>
              </a:ext>
            </a:extLst>
          </p:cNvPr>
          <p:cNvSpPr>
            <a:spLocks noGrp="1"/>
          </p:cNvSpPr>
          <p:nvPr>
            <p:ph type="title"/>
          </p:nvPr>
        </p:nvSpPr>
        <p:spPr/>
        <p:txBody>
          <a:bodyPr>
            <a:normAutofit/>
          </a:bodyPr>
          <a:lstStyle/>
          <a:p>
            <a:r>
              <a:rPr lang="en-US">
                <a:solidFill>
                  <a:srgbClr val="0070C0"/>
                </a:solidFill>
              </a:rPr>
              <a:t>Bản Đồ Karnaugh</a:t>
            </a:r>
          </a:p>
        </p:txBody>
      </p:sp>
      <p:sp>
        <p:nvSpPr>
          <p:cNvPr id="4" name="Date Placeholder 3">
            <a:extLst>
              <a:ext uri="{FF2B5EF4-FFF2-40B4-BE49-F238E27FC236}">
                <a16:creationId xmlns:a16="http://schemas.microsoft.com/office/drawing/2014/main" id="{283F284B-65A5-4B8D-A63F-4CF1E30A7BC5}"/>
              </a:ext>
            </a:extLst>
          </p:cNvPr>
          <p:cNvSpPr>
            <a:spLocks noGrp="1"/>
          </p:cNvSpPr>
          <p:nvPr>
            <p:ph type="dt" sz="half" idx="10"/>
          </p:nvPr>
        </p:nvSpPr>
        <p:spPr/>
        <p:txBody>
          <a:bodyPr/>
          <a:lstStyle/>
          <a:p>
            <a:r>
              <a:rPr lang="en-US"/>
              <a:t>ThS. GVC Tô Oai Hùng</a:t>
            </a:r>
          </a:p>
        </p:txBody>
      </p:sp>
      <p:sp>
        <p:nvSpPr>
          <p:cNvPr id="5" name="Slide Number Placeholder 4">
            <a:extLst>
              <a:ext uri="{FF2B5EF4-FFF2-40B4-BE49-F238E27FC236}">
                <a16:creationId xmlns:a16="http://schemas.microsoft.com/office/drawing/2014/main" id="{2990D666-5CA1-4625-B89B-7DFCFF49194F}"/>
              </a:ext>
            </a:extLst>
          </p:cNvPr>
          <p:cNvSpPr>
            <a:spLocks noGrp="1"/>
          </p:cNvSpPr>
          <p:nvPr>
            <p:ph type="sldNum" sz="quarter" idx="12"/>
          </p:nvPr>
        </p:nvSpPr>
        <p:spPr/>
        <p:txBody>
          <a:bodyPr/>
          <a:lstStyle/>
          <a:p>
            <a:fld id="{47B46601-ECD6-4E29-AAA2-C596D4A6F376}" type="slidenum">
              <a:rPr lang="en-US" smtClean="0"/>
              <a:pPr/>
              <a:t>13</a:t>
            </a:fld>
            <a:endParaRPr lang="en-US"/>
          </a:p>
        </p:txBody>
      </p:sp>
      <p:pic>
        <p:nvPicPr>
          <p:cNvPr id="6" name="Content Placeholder 5">
            <a:extLst>
              <a:ext uri="{FF2B5EF4-FFF2-40B4-BE49-F238E27FC236}">
                <a16:creationId xmlns:a16="http://schemas.microsoft.com/office/drawing/2014/main" id="{B0466979-663D-45FF-9017-9669985263C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015471"/>
            <a:ext cx="7717466" cy="2971800"/>
          </a:xfrm>
          <a:prstGeom prst="rect">
            <a:avLst/>
          </a:prstGeom>
          <a:noFill/>
          <a:ln>
            <a:noFill/>
          </a:ln>
        </p:spPr>
      </p:pic>
      <p:sp>
        <p:nvSpPr>
          <p:cNvPr id="7" name="Rectangle 6">
            <a:extLst>
              <a:ext uri="{FF2B5EF4-FFF2-40B4-BE49-F238E27FC236}">
                <a16:creationId xmlns:a16="http://schemas.microsoft.com/office/drawing/2014/main" id="{A1BC65AC-5DD9-450B-A3CF-971E3F7E5FEC}"/>
              </a:ext>
            </a:extLst>
          </p:cNvPr>
          <p:cNvSpPr/>
          <p:nvPr/>
        </p:nvSpPr>
        <p:spPr>
          <a:xfrm>
            <a:off x="1828800" y="4267200"/>
            <a:ext cx="5943600" cy="757130"/>
          </a:xfrm>
          <a:prstGeom prst="rect">
            <a:avLst/>
          </a:prstGeom>
        </p:spPr>
        <p:txBody>
          <a:bodyPr wrap="square">
            <a:spAutoFit/>
          </a:bodyPr>
          <a:lstStyle/>
          <a:p>
            <a:pPr>
              <a:lnSpc>
                <a:spcPct val="90000"/>
              </a:lnSpc>
              <a:spcBef>
                <a:spcPts val="600"/>
              </a:spcBef>
              <a:spcAft>
                <a:spcPts val="0"/>
              </a:spcAft>
              <a:tabLst>
                <a:tab pos="1376363" algn="l"/>
              </a:tabLst>
            </a:pPr>
            <a:r>
              <a:rPr lang="en-US" sz="2400" b="1">
                <a:solidFill>
                  <a:srgbClr val="0033CC"/>
                </a:solidFill>
                <a:latin typeface="Arial" pitchFamily="34" charset="0"/>
                <a:cs typeface="Arial" pitchFamily="34" charset="0"/>
              </a:rPr>
              <a:t>Hình 2.4: Sử dụng bảng đồ Karnaugh để biểu diễn biểu thức Boolean.</a:t>
            </a:r>
          </a:p>
        </p:txBody>
      </p:sp>
    </p:spTree>
    <p:extLst>
      <p:ext uri="{BB962C8B-B14F-4D97-AF65-F5344CB8AC3E}">
        <p14:creationId xmlns:p14="http://schemas.microsoft.com/office/powerpoint/2010/main" val="3202112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1ED18-0826-4693-9C56-3865BA0B3102}"/>
              </a:ext>
            </a:extLst>
          </p:cNvPr>
          <p:cNvSpPr>
            <a:spLocks noGrp="1"/>
          </p:cNvSpPr>
          <p:nvPr>
            <p:ph type="title"/>
          </p:nvPr>
        </p:nvSpPr>
        <p:spPr/>
        <p:txBody>
          <a:bodyPr/>
          <a:lstStyle/>
          <a:p>
            <a:r>
              <a:rPr lang="en-US">
                <a:solidFill>
                  <a:srgbClr val="0070C0"/>
                </a:solidFill>
              </a:rPr>
              <a:t>Bản Đồ Karnaugh</a:t>
            </a:r>
            <a:endParaRPr lang="en-US"/>
          </a:p>
        </p:txBody>
      </p:sp>
      <p:sp>
        <p:nvSpPr>
          <p:cNvPr id="3" name="Content Placeholder 2">
            <a:extLst>
              <a:ext uri="{FF2B5EF4-FFF2-40B4-BE49-F238E27FC236}">
                <a16:creationId xmlns:a16="http://schemas.microsoft.com/office/drawing/2014/main" id="{C2DA5647-5EBE-4E22-8207-4C37A7936FEC}"/>
              </a:ext>
            </a:extLst>
          </p:cNvPr>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Với mỗi toán hạng của một tổng, ô tương ứng trong bản đồ được ghi là 1.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Sau khi ghi vào bản đồ, chúng ta nhóm các ô có giá trị 1 kề nhau trong cùng hàng hoặc cùng cột và chỉ giữ lại biến chung.</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Ví dụ, nhóm các ô kề nhau trên Hình 2.4b như Hình 2.5.</a:t>
            </a:r>
          </a:p>
          <a:p>
            <a:endParaRPr lang="en-US"/>
          </a:p>
        </p:txBody>
      </p:sp>
      <p:sp>
        <p:nvSpPr>
          <p:cNvPr id="4" name="Date Placeholder 3">
            <a:extLst>
              <a:ext uri="{FF2B5EF4-FFF2-40B4-BE49-F238E27FC236}">
                <a16:creationId xmlns:a16="http://schemas.microsoft.com/office/drawing/2014/main" id="{96146F7F-6712-4E49-B999-A8CD95B9DBA6}"/>
              </a:ext>
            </a:extLst>
          </p:cNvPr>
          <p:cNvSpPr>
            <a:spLocks noGrp="1"/>
          </p:cNvSpPr>
          <p:nvPr>
            <p:ph type="dt" sz="half" idx="10"/>
          </p:nvPr>
        </p:nvSpPr>
        <p:spPr/>
        <p:txBody>
          <a:bodyPr/>
          <a:lstStyle/>
          <a:p>
            <a:r>
              <a:rPr lang="en-US"/>
              <a:t>ThS. GVC Tô Oai Hùng</a:t>
            </a:r>
          </a:p>
        </p:txBody>
      </p:sp>
      <p:sp>
        <p:nvSpPr>
          <p:cNvPr id="5" name="Slide Number Placeholder 4">
            <a:extLst>
              <a:ext uri="{FF2B5EF4-FFF2-40B4-BE49-F238E27FC236}">
                <a16:creationId xmlns:a16="http://schemas.microsoft.com/office/drawing/2014/main" id="{6BD35E04-4D23-4D3F-9268-C41AB2EBE6A3}"/>
              </a:ext>
            </a:extLst>
          </p:cNvPr>
          <p:cNvSpPr>
            <a:spLocks noGrp="1"/>
          </p:cNvSpPr>
          <p:nvPr>
            <p:ph type="sldNum" sz="quarter" idx="12"/>
          </p:nvPr>
        </p:nvSpPr>
        <p:spPr/>
        <p:txBody>
          <a:bodyPr/>
          <a:lstStyle/>
          <a:p>
            <a:fld id="{47B46601-ECD6-4E29-AAA2-C596D4A6F376}" type="slidenum">
              <a:rPr lang="en-US" smtClean="0"/>
              <a:pPr/>
              <a:t>14</a:t>
            </a:fld>
            <a:endParaRPr lang="en-US"/>
          </a:p>
        </p:txBody>
      </p:sp>
      <p:pic>
        <p:nvPicPr>
          <p:cNvPr id="6" name="Picture 5">
            <a:extLst>
              <a:ext uri="{FF2B5EF4-FFF2-40B4-BE49-F238E27FC236}">
                <a16:creationId xmlns:a16="http://schemas.microsoft.com/office/drawing/2014/main" id="{47002D6F-0E74-408E-94BC-1F0926F2200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23999" y="3955097"/>
            <a:ext cx="3922495" cy="2766377"/>
          </a:xfrm>
          <a:prstGeom prst="rect">
            <a:avLst/>
          </a:prstGeom>
          <a:noFill/>
          <a:ln>
            <a:noFill/>
          </a:ln>
        </p:spPr>
      </p:pic>
      <p:sp>
        <p:nvSpPr>
          <p:cNvPr id="7" name="Rectangle 6">
            <a:extLst>
              <a:ext uri="{FF2B5EF4-FFF2-40B4-BE49-F238E27FC236}">
                <a16:creationId xmlns:a16="http://schemas.microsoft.com/office/drawing/2014/main" id="{F05DD872-8B39-4758-A5F7-4215B6764B1B}"/>
              </a:ext>
            </a:extLst>
          </p:cNvPr>
          <p:cNvSpPr/>
          <p:nvPr/>
        </p:nvSpPr>
        <p:spPr>
          <a:xfrm>
            <a:off x="5672618" y="4800600"/>
            <a:ext cx="3038338" cy="1089529"/>
          </a:xfrm>
          <a:prstGeom prst="rect">
            <a:avLst/>
          </a:prstGeom>
        </p:spPr>
        <p:txBody>
          <a:bodyPr wrap="square">
            <a:spAutoFit/>
          </a:bodyPr>
          <a:lstStyle/>
          <a:p>
            <a:pPr>
              <a:lnSpc>
                <a:spcPct val="90000"/>
              </a:lnSpc>
              <a:spcBef>
                <a:spcPts val="600"/>
              </a:spcBef>
              <a:tabLst>
                <a:tab pos="1376363" algn="l"/>
              </a:tabLst>
            </a:pPr>
            <a:r>
              <a:rPr lang="en-US" sz="2400" b="1">
                <a:solidFill>
                  <a:srgbClr val="0033CC"/>
                </a:solidFill>
                <a:latin typeface="Arial" pitchFamily="34" charset="0"/>
                <a:cs typeface="Arial" pitchFamily="34" charset="0"/>
              </a:rPr>
              <a:t>Hình 2.5: Nhóm các ô trên cùng hàng hoặc cùng cột.</a:t>
            </a:r>
          </a:p>
        </p:txBody>
      </p:sp>
    </p:spTree>
    <p:extLst>
      <p:ext uri="{BB962C8B-B14F-4D97-AF65-F5344CB8AC3E}">
        <p14:creationId xmlns:p14="http://schemas.microsoft.com/office/powerpoint/2010/main" val="1465878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FA60-5631-4E14-93D1-2B65141C2990}"/>
              </a:ext>
            </a:extLst>
          </p:cNvPr>
          <p:cNvSpPr>
            <a:spLocks noGrp="1"/>
          </p:cNvSpPr>
          <p:nvPr>
            <p:ph type="title"/>
          </p:nvPr>
        </p:nvSpPr>
        <p:spPr/>
        <p:txBody>
          <a:bodyPr/>
          <a:lstStyle/>
          <a:p>
            <a:r>
              <a:rPr lang="en-US">
                <a:solidFill>
                  <a:srgbClr val="0070C0"/>
                </a:solidFill>
              </a:rPr>
              <a:t>Bản Đồ Karnaugh</a:t>
            </a: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EF8A82-EC18-4C26-960F-4365D99F52E6}"/>
                  </a:ext>
                </a:extLst>
              </p:cNvPr>
              <p:cNvSpPr>
                <a:spLocks noGrp="1"/>
              </p:cNvSpPr>
              <p:nvPr>
                <p:ph idx="1"/>
              </p:nvPr>
            </p:nvSpPr>
            <p:spPr/>
            <p:txBody>
              <a:bodyPr/>
              <a:lstStyle/>
              <a:p>
                <a:pPr marL="457200" lvl="1" indent="-457200" algn="just" fontAlgn="base">
                  <a:lnSpc>
                    <a:spcPct val="90000"/>
                  </a:lnSpc>
                  <a:spcBef>
                    <a:spcPts val="0"/>
                  </a:spcBef>
                  <a:spcAft>
                    <a:spcPts val="600"/>
                  </a:spcAft>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Vậy biểu thức:</a:t>
                </a:r>
              </a:p>
              <a:p>
                <a:pPr marL="0" lvl="1" indent="0" algn="just" fontAlgn="base">
                  <a:lnSpc>
                    <a:spcPct val="90000"/>
                  </a:lnSpc>
                  <a:spcBef>
                    <a:spcPts val="600"/>
                  </a:spcBef>
                  <a:spcAft>
                    <a:spcPts val="600"/>
                  </a:spcAft>
                  <a:buClr>
                    <a:srgbClr val="0099FF"/>
                  </a:buClr>
                  <a:buSzPct val="130000"/>
                  <a:buNone/>
                </a:pPr>
                <a14:m>
                  <m:oMathPara xmlns:m="http://schemas.openxmlformats.org/officeDocument/2006/math">
                    <m:oMathParaPr>
                      <m:jc m:val="centerGroup"/>
                    </m:oMathParaPr>
                    <m:oMath xmlns:m="http://schemas.openxmlformats.org/officeDocument/2006/math">
                      <m:r>
                        <a:rPr lang="en-US" b="1" i="1">
                          <a:solidFill>
                            <a:srgbClr val="4E67C8">
                              <a:lumMod val="75000"/>
                            </a:srgbClr>
                          </a:solidFill>
                          <a:latin typeface="Cambria Math" panose="02040503050406030204" pitchFamily="18" charset="0"/>
                          <a:cs typeface="Arial" pitchFamily="34" charset="0"/>
                        </a:rPr>
                        <m:t>𝐅</m:t>
                      </m:r>
                      <m:r>
                        <a:rPr lang="en-US" b="1">
                          <a:solidFill>
                            <a:srgbClr val="4E67C8">
                              <a:lumMod val="75000"/>
                            </a:srgbClr>
                          </a:solidFill>
                          <a:latin typeface="Cambria Math" panose="02040503050406030204" pitchFamily="18" charset="0"/>
                          <a:cs typeface="Arial" pitchFamily="34" charset="0"/>
                        </a:rPr>
                        <m:t>= </m:t>
                      </m:r>
                      <m:acc>
                        <m:accPr>
                          <m:chr m:val="̅"/>
                          <m:ctrlPr>
                            <a:rPr lang="en-US" b="1" i="1">
                              <a:solidFill>
                                <a:srgbClr val="4E67C8">
                                  <a:lumMod val="75000"/>
                                </a:srgbClr>
                              </a:solidFill>
                              <a:latin typeface="Cambria Math" panose="02040503050406030204" pitchFamily="18" charset="0"/>
                              <a:cs typeface="Arial" pitchFamily="34" charset="0"/>
                            </a:rPr>
                          </m:ctrlPr>
                        </m:accPr>
                        <m:e>
                          <m:r>
                            <a:rPr lang="en-US" b="1" i="1">
                              <a:solidFill>
                                <a:srgbClr val="4E67C8">
                                  <a:lumMod val="75000"/>
                                </a:srgbClr>
                              </a:solidFill>
                              <a:latin typeface="Cambria Math" panose="02040503050406030204" pitchFamily="18" charset="0"/>
                              <a:cs typeface="Arial" pitchFamily="34" charset="0"/>
                            </a:rPr>
                            <m:t>𝐀</m:t>
                          </m:r>
                        </m:e>
                      </m:acc>
                      <m:r>
                        <a:rPr lang="en-US" b="1" i="1">
                          <a:solidFill>
                            <a:srgbClr val="4E67C8">
                              <a:lumMod val="75000"/>
                            </a:srgbClr>
                          </a:solidFill>
                          <a:latin typeface="Cambria Math" panose="02040503050406030204" pitchFamily="18" charset="0"/>
                          <a:cs typeface="Arial" pitchFamily="34" charset="0"/>
                        </a:rPr>
                        <m:t>𝐁</m:t>
                      </m:r>
                      <m:acc>
                        <m:accPr>
                          <m:chr m:val="̅"/>
                          <m:ctrlPr>
                            <a:rPr lang="en-US" b="1" i="1">
                              <a:solidFill>
                                <a:srgbClr val="4E67C8">
                                  <a:lumMod val="75000"/>
                                </a:srgbClr>
                              </a:solidFill>
                              <a:latin typeface="Cambria Math" panose="02040503050406030204" pitchFamily="18" charset="0"/>
                              <a:cs typeface="Arial" pitchFamily="34" charset="0"/>
                            </a:rPr>
                          </m:ctrlPr>
                        </m:accPr>
                        <m:e>
                          <m:r>
                            <a:rPr lang="en-US" b="1" i="1">
                              <a:solidFill>
                                <a:srgbClr val="4E67C8">
                                  <a:lumMod val="75000"/>
                                </a:srgbClr>
                              </a:solidFill>
                              <a:latin typeface="Cambria Math" panose="02040503050406030204" pitchFamily="18" charset="0"/>
                              <a:cs typeface="Arial" pitchFamily="34" charset="0"/>
                            </a:rPr>
                            <m:t>𝐂</m:t>
                          </m:r>
                        </m:e>
                      </m:acc>
                      <m:r>
                        <a:rPr lang="en-US" b="1">
                          <a:solidFill>
                            <a:srgbClr val="4E67C8">
                              <a:lumMod val="75000"/>
                            </a:srgbClr>
                          </a:solidFill>
                          <a:latin typeface="Cambria Math" panose="02040503050406030204" pitchFamily="18" charset="0"/>
                          <a:cs typeface="Arial" pitchFamily="34" charset="0"/>
                        </a:rPr>
                        <m:t>+ </m:t>
                      </m:r>
                      <m:acc>
                        <m:accPr>
                          <m:chr m:val="̅"/>
                          <m:ctrlPr>
                            <a:rPr lang="en-US" b="1" i="1">
                              <a:solidFill>
                                <a:srgbClr val="4E67C8">
                                  <a:lumMod val="75000"/>
                                </a:srgbClr>
                              </a:solidFill>
                              <a:latin typeface="Cambria Math" panose="02040503050406030204" pitchFamily="18" charset="0"/>
                              <a:cs typeface="Arial" pitchFamily="34" charset="0"/>
                            </a:rPr>
                          </m:ctrlPr>
                        </m:accPr>
                        <m:e>
                          <m:r>
                            <a:rPr lang="en-US" b="1" i="1">
                              <a:solidFill>
                                <a:srgbClr val="4E67C8">
                                  <a:lumMod val="75000"/>
                                </a:srgbClr>
                              </a:solidFill>
                              <a:latin typeface="Cambria Math" panose="02040503050406030204" pitchFamily="18" charset="0"/>
                              <a:cs typeface="Arial" pitchFamily="34" charset="0"/>
                            </a:rPr>
                            <m:t>𝐀</m:t>
                          </m:r>
                        </m:e>
                      </m:acc>
                      <m:r>
                        <a:rPr lang="en-US" b="1" i="1">
                          <a:solidFill>
                            <a:srgbClr val="4E67C8">
                              <a:lumMod val="75000"/>
                            </a:srgbClr>
                          </a:solidFill>
                          <a:latin typeface="Cambria Math" panose="02040503050406030204" pitchFamily="18" charset="0"/>
                          <a:cs typeface="Arial" pitchFamily="34" charset="0"/>
                        </a:rPr>
                        <m:t>𝐁𝐂</m:t>
                      </m:r>
                      <m:r>
                        <a:rPr lang="en-US" b="1">
                          <a:solidFill>
                            <a:srgbClr val="4E67C8">
                              <a:lumMod val="75000"/>
                            </a:srgbClr>
                          </a:solidFill>
                          <a:latin typeface="Cambria Math" panose="02040503050406030204" pitchFamily="18" charset="0"/>
                          <a:cs typeface="Arial" pitchFamily="34" charset="0"/>
                        </a:rPr>
                        <m:t>+</m:t>
                      </m:r>
                      <m:r>
                        <a:rPr lang="en-US" b="1" i="1">
                          <a:solidFill>
                            <a:srgbClr val="4E67C8">
                              <a:lumMod val="75000"/>
                            </a:srgbClr>
                          </a:solidFill>
                          <a:latin typeface="Cambria Math" panose="02040503050406030204" pitchFamily="18" charset="0"/>
                          <a:cs typeface="Arial" pitchFamily="34" charset="0"/>
                        </a:rPr>
                        <m:t>𝐀𝐁</m:t>
                      </m:r>
                      <m:acc>
                        <m:accPr>
                          <m:chr m:val="̅"/>
                          <m:ctrlPr>
                            <a:rPr lang="en-US" b="1" i="1">
                              <a:solidFill>
                                <a:srgbClr val="4E67C8">
                                  <a:lumMod val="75000"/>
                                </a:srgbClr>
                              </a:solidFill>
                              <a:latin typeface="Cambria Math" panose="02040503050406030204" pitchFamily="18" charset="0"/>
                              <a:cs typeface="Arial" pitchFamily="34" charset="0"/>
                            </a:rPr>
                          </m:ctrlPr>
                        </m:accPr>
                        <m:e>
                          <m:r>
                            <a:rPr lang="en-US" b="1" i="1">
                              <a:solidFill>
                                <a:srgbClr val="4E67C8">
                                  <a:lumMod val="75000"/>
                                </a:srgbClr>
                              </a:solidFill>
                              <a:latin typeface="Cambria Math" panose="02040503050406030204" pitchFamily="18" charset="0"/>
                              <a:cs typeface="Arial" pitchFamily="34" charset="0"/>
                            </a:rPr>
                            <m:t>𝐂</m:t>
                          </m:r>
                        </m:e>
                      </m:acc>
                      <m:r>
                        <a:rPr lang="en-US" b="1">
                          <a:solidFill>
                            <a:srgbClr val="4E67C8">
                              <a:lumMod val="75000"/>
                            </a:srgbClr>
                          </a:solidFill>
                          <a:latin typeface="Cambria Math" panose="02040503050406030204" pitchFamily="18" charset="0"/>
                          <a:cs typeface="Arial" pitchFamily="34" charset="0"/>
                        </a:rPr>
                        <m:t>= </m:t>
                      </m:r>
                      <m:acc>
                        <m:accPr>
                          <m:chr m:val="̅"/>
                          <m:ctrlPr>
                            <a:rPr lang="en-US" b="1" i="1">
                              <a:solidFill>
                                <a:srgbClr val="4E67C8">
                                  <a:lumMod val="75000"/>
                                </a:srgbClr>
                              </a:solidFill>
                              <a:latin typeface="Cambria Math" panose="02040503050406030204" pitchFamily="18" charset="0"/>
                              <a:cs typeface="Arial" pitchFamily="34" charset="0"/>
                            </a:rPr>
                          </m:ctrlPr>
                        </m:accPr>
                        <m:e>
                          <m:r>
                            <a:rPr lang="en-US" b="1" i="1">
                              <a:solidFill>
                                <a:srgbClr val="4E67C8">
                                  <a:lumMod val="75000"/>
                                </a:srgbClr>
                              </a:solidFill>
                              <a:latin typeface="Cambria Math" panose="02040503050406030204" pitchFamily="18" charset="0"/>
                              <a:cs typeface="Arial" pitchFamily="34" charset="0"/>
                            </a:rPr>
                            <m:t>𝐀</m:t>
                          </m:r>
                        </m:e>
                      </m:acc>
                      <m:r>
                        <a:rPr lang="en-US" b="1" i="1">
                          <a:solidFill>
                            <a:srgbClr val="4E67C8">
                              <a:lumMod val="75000"/>
                            </a:srgbClr>
                          </a:solidFill>
                          <a:latin typeface="Cambria Math" panose="02040503050406030204" pitchFamily="18" charset="0"/>
                          <a:cs typeface="Arial" pitchFamily="34" charset="0"/>
                        </a:rPr>
                        <m:t>𝐁</m:t>
                      </m:r>
                      <m:r>
                        <a:rPr lang="en-US" b="1">
                          <a:solidFill>
                            <a:srgbClr val="4E67C8">
                              <a:lumMod val="75000"/>
                            </a:srgbClr>
                          </a:solidFill>
                          <a:latin typeface="Cambria Math" panose="02040503050406030204" pitchFamily="18" charset="0"/>
                          <a:cs typeface="Arial" pitchFamily="34" charset="0"/>
                        </a:rPr>
                        <m:t>+</m:t>
                      </m:r>
                      <m:r>
                        <a:rPr lang="en-US" b="1" i="1">
                          <a:solidFill>
                            <a:srgbClr val="4E67C8">
                              <a:lumMod val="75000"/>
                            </a:srgbClr>
                          </a:solidFill>
                          <a:latin typeface="Cambria Math" panose="02040503050406030204" pitchFamily="18" charset="0"/>
                          <a:cs typeface="Arial" pitchFamily="34" charset="0"/>
                        </a:rPr>
                        <m:t>𝐁</m:t>
                      </m:r>
                      <m:acc>
                        <m:accPr>
                          <m:chr m:val="̅"/>
                          <m:ctrlPr>
                            <a:rPr lang="en-US" b="1" i="1">
                              <a:solidFill>
                                <a:srgbClr val="4E67C8">
                                  <a:lumMod val="75000"/>
                                </a:srgbClr>
                              </a:solidFill>
                              <a:latin typeface="Cambria Math" panose="02040503050406030204" pitchFamily="18" charset="0"/>
                              <a:cs typeface="Arial" pitchFamily="34" charset="0"/>
                            </a:rPr>
                          </m:ctrlPr>
                        </m:accPr>
                        <m:e>
                          <m:r>
                            <a:rPr lang="en-US" b="1" i="1">
                              <a:solidFill>
                                <a:srgbClr val="4E67C8">
                                  <a:lumMod val="75000"/>
                                </a:srgbClr>
                              </a:solidFill>
                              <a:latin typeface="Cambria Math" panose="02040503050406030204" pitchFamily="18" charset="0"/>
                              <a:cs typeface="Arial" pitchFamily="34" charset="0"/>
                            </a:rPr>
                            <m:t>𝐂</m:t>
                          </m:r>
                        </m:e>
                      </m:acc>
                      <m:r>
                        <a:rPr lang="en-US" b="1">
                          <a:solidFill>
                            <a:srgbClr val="4E67C8">
                              <a:lumMod val="75000"/>
                            </a:srgbClr>
                          </a:solidFill>
                          <a:latin typeface="Cambria Math" panose="02040503050406030204" pitchFamily="18" charset="0"/>
                          <a:cs typeface="Arial" pitchFamily="34" charset="0"/>
                        </a:rPr>
                        <m:t> </m:t>
                      </m:r>
                    </m:oMath>
                  </m:oMathPara>
                </a14:m>
                <a:endParaRPr lang="en-US" b="1">
                  <a:solidFill>
                    <a:srgbClr val="4E67C8">
                      <a:lumMod val="75000"/>
                    </a:srgbClr>
                  </a:solidFill>
                  <a:latin typeface="Courier New" panose="02070309020205020404" pitchFamily="49" charset="0"/>
                  <a:cs typeface="Courier New" panose="02070309020205020404" pitchFamily="49" charset="0"/>
                </a:endParaRP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Bài tập tại lớp: Chứng minh kết quả của biểu thức này bằng đại số Boolean.</a:t>
                </a:r>
              </a:p>
              <a:p>
                <a:endParaRPr lang="en-US"/>
              </a:p>
            </p:txBody>
          </p:sp>
        </mc:Choice>
        <mc:Fallback xmlns="">
          <p:sp>
            <p:nvSpPr>
              <p:cNvPr id="3" name="Content Placeholder 2">
                <a:extLst>
                  <a:ext uri="{FF2B5EF4-FFF2-40B4-BE49-F238E27FC236}">
                    <a16:creationId xmlns:a16="http://schemas.microsoft.com/office/drawing/2014/main" id="{F4EF8A82-EC18-4C26-960F-4365D99F52E6}"/>
                  </a:ext>
                </a:extLst>
              </p:cNvPr>
              <p:cNvSpPr>
                <a:spLocks noGrp="1" noRot="1" noChangeAspect="1" noMove="1" noResize="1" noEditPoints="1" noAdjustHandles="1" noChangeArrowheads="1" noChangeShapeType="1" noTextEdit="1"/>
              </p:cNvSpPr>
              <p:nvPr>
                <p:ph idx="1"/>
              </p:nvPr>
            </p:nvSpPr>
            <p:spPr>
              <a:blipFill>
                <a:blip r:embed="rId2"/>
                <a:stretch>
                  <a:fillRect l="-2000" t="-3678" r="-148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126235D-8D90-422D-A7D2-9A5F92061ADB}"/>
              </a:ext>
            </a:extLst>
          </p:cNvPr>
          <p:cNvSpPr>
            <a:spLocks noGrp="1"/>
          </p:cNvSpPr>
          <p:nvPr>
            <p:ph type="dt" sz="half" idx="10"/>
          </p:nvPr>
        </p:nvSpPr>
        <p:spPr/>
        <p:txBody>
          <a:bodyPr/>
          <a:lstStyle/>
          <a:p>
            <a:r>
              <a:rPr lang="en-US"/>
              <a:t>ThS. GVC Tô Oai Hùng</a:t>
            </a:r>
          </a:p>
        </p:txBody>
      </p:sp>
      <p:sp>
        <p:nvSpPr>
          <p:cNvPr id="5" name="Slide Number Placeholder 4">
            <a:extLst>
              <a:ext uri="{FF2B5EF4-FFF2-40B4-BE49-F238E27FC236}">
                <a16:creationId xmlns:a16="http://schemas.microsoft.com/office/drawing/2014/main" id="{A848BCB3-E256-4E5E-854B-78A52BBA054E}"/>
              </a:ext>
            </a:extLst>
          </p:cNvPr>
          <p:cNvSpPr>
            <a:spLocks noGrp="1"/>
          </p:cNvSpPr>
          <p:nvPr>
            <p:ph type="sldNum" sz="quarter" idx="12"/>
          </p:nvPr>
        </p:nvSpPr>
        <p:spPr/>
        <p:txBody>
          <a:bodyPr/>
          <a:lstStyle/>
          <a:p>
            <a:fld id="{47B46601-ECD6-4E29-AAA2-C596D4A6F376}" type="slidenum">
              <a:rPr lang="en-US" smtClean="0"/>
              <a:pPr/>
              <a:t>15</a:t>
            </a:fld>
            <a:endParaRPr lang="en-US"/>
          </a:p>
        </p:txBody>
      </p:sp>
    </p:spTree>
    <p:extLst>
      <p:ext uri="{BB962C8B-B14F-4D97-AF65-F5344CB8AC3E}">
        <p14:creationId xmlns:p14="http://schemas.microsoft.com/office/powerpoint/2010/main" val="1944139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2B6A8-F46D-49C3-9067-4C75B20699DF}"/>
              </a:ext>
            </a:extLst>
          </p:cNvPr>
          <p:cNvSpPr>
            <a:spLocks noGrp="1"/>
          </p:cNvSpPr>
          <p:nvPr>
            <p:ph type="title"/>
          </p:nvPr>
        </p:nvSpPr>
        <p:spPr/>
        <p:txBody>
          <a:bodyPr>
            <a:normAutofit/>
          </a:bodyPr>
          <a:lstStyle/>
          <a:p>
            <a:r>
              <a:rPr lang="en-US">
                <a:solidFill>
                  <a:srgbClr val="0070C0"/>
                </a:solidFill>
              </a:rPr>
              <a:t>Mạch Tổ Hợp</a:t>
            </a:r>
          </a:p>
        </p:txBody>
      </p:sp>
      <p:sp>
        <p:nvSpPr>
          <p:cNvPr id="3" name="Content Placeholder 2">
            <a:extLst>
              <a:ext uri="{FF2B5EF4-FFF2-40B4-BE49-F238E27FC236}">
                <a16:creationId xmlns:a16="http://schemas.microsoft.com/office/drawing/2014/main" id="{D6B60701-CD8D-4CB2-A062-C2040C0B47B3}"/>
              </a:ext>
            </a:extLst>
          </p:cNvPr>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Mạch số được chia làm hai loại: Mạch tổ hợp (</a:t>
            </a:r>
            <a:r>
              <a:rPr lang="en-US" b="1" i="1">
                <a:solidFill>
                  <a:srgbClr val="4E67C8">
                    <a:lumMod val="75000"/>
                  </a:srgbClr>
                </a:solidFill>
                <a:latin typeface="Arial" pitchFamily="34" charset="0"/>
                <a:cs typeface="Arial" pitchFamily="34" charset="0"/>
              </a:rPr>
              <a:t>combinational circuit</a:t>
            </a:r>
            <a:r>
              <a:rPr lang="en-US" b="1">
                <a:solidFill>
                  <a:srgbClr val="4E67C8">
                    <a:lumMod val="75000"/>
                  </a:srgbClr>
                </a:solidFill>
                <a:latin typeface="Arial" pitchFamily="34" charset="0"/>
                <a:cs typeface="Arial" pitchFamily="34" charset="0"/>
              </a:rPr>
              <a:t>) và mạch tuần tự (</a:t>
            </a:r>
            <a:r>
              <a:rPr lang="en-US" b="1" i="1">
                <a:solidFill>
                  <a:srgbClr val="4E67C8">
                    <a:lumMod val="75000"/>
                  </a:srgbClr>
                </a:solidFill>
                <a:latin typeface="Arial" pitchFamily="34" charset="0"/>
                <a:cs typeface="Arial" pitchFamily="34" charset="0"/>
              </a:rPr>
              <a:t>sequential circuit</a:t>
            </a:r>
            <a:r>
              <a:rPr lang="en-US" b="1">
                <a:solidFill>
                  <a:srgbClr val="4E67C8">
                    <a:lumMod val="75000"/>
                  </a:srgbClr>
                </a:solidFill>
                <a:latin typeface="Arial" pitchFamily="34" charset="0"/>
                <a:cs typeface="Arial" pitchFamily="34" charset="0"/>
              </a:rPr>
              <a:t>).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Mạch tổ hợp bao gồm </a:t>
            </a:r>
            <a:r>
              <a:rPr lang="en-US" b="1">
                <a:solidFill>
                  <a:srgbClr val="4E67C8">
                    <a:lumMod val="75000"/>
                  </a:srgbClr>
                </a:solidFill>
                <a:latin typeface="Courier New" panose="02070309020205020404" pitchFamily="49" charset="0"/>
                <a:cs typeface="Courier New" panose="02070309020205020404" pitchFamily="49" charset="0"/>
              </a:rPr>
              <a:t>n</a:t>
            </a:r>
            <a:r>
              <a:rPr lang="en-US" b="1">
                <a:solidFill>
                  <a:srgbClr val="4E67C8">
                    <a:lumMod val="75000"/>
                  </a:srgbClr>
                </a:solidFill>
                <a:latin typeface="Arial" pitchFamily="34" charset="0"/>
                <a:cs typeface="Arial" pitchFamily="34" charset="0"/>
              </a:rPr>
              <a:t> ngõ vào và </a:t>
            </a:r>
            <a:r>
              <a:rPr lang="en-US" b="1">
                <a:solidFill>
                  <a:srgbClr val="4E67C8">
                    <a:lumMod val="75000"/>
                  </a:srgbClr>
                </a:solidFill>
                <a:latin typeface="Courier New" panose="02070309020205020404" pitchFamily="49" charset="0"/>
                <a:cs typeface="Courier New" panose="02070309020205020404" pitchFamily="49" charset="0"/>
              </a:rPr>
              <a:t>m</a:t>
            </a:r>
            <a:r>
              <a:rPr lang="en-US" b="1">
                <a:solidFill>
                  <a:srgbClr val="4E67C8">
                    <a:lumMod val="75000"/>
                  </a:srgbClr>
                </a:solidFill>
                <a:latin typeface="Arial" pitchFamily="34" charset="0"/>
                <a:cs typeface="Arial" pitchFamily="34" charset="0"/>
              </a:rPr>
              <a:t> ngõ ra.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Các mạch cộng và trừ được trình bày sau đây là các mạch tổ hợp.</a:t>
            </a:r>
          </a:p>
          <a:p>
            <a:endParaRPr lang="en-US"/>
          </a:p>
        </p:txBody>
      </p:sp>
      <p:sp>
        <p:nvSpPr>
          <p:cNvPr id="4" name="Date Placeholder 3">
            <a:extLst>
              <a:ext uri="{FF2B5EF4-FFF2-40B4-BE49-F238E27FC236}">
                <a16:creationId xmlns:a16="http://schemas.microsoft.com/office/drawing/2014/main" id="{095742D9-3AB2-4DF4-A977-FE7901EDF033}"/>
              </a:ext>
            </a:extLst>
          </p:cNvPr>
          <p:cNvSpPr>
            <a:spLocks noGrp="1"/>
          </p:cNvSpPr>
          <p:nvPr>
            <p:ph type="dt" sz="half" idx="10"/>
          </p:nvPr>
        </p:nvSpPr>
        <p:spPr/>
        <p:txBody>
          <a:bodyPr/>
          <a:lstStyle/>
          <a:p>
            <a:r>
              <a:rPr lang="en-US"/>
              <a:t>ThS. GVC Tô Oai Hùng</a:t>
            </a:r>
          </a:p>
        </p:txBody>
      </p:sp>
      <p:sp>
        <p:nvSpPr>
          <p:cNvPr id="5" name="Slide Number Placeholder 4">
            <a:extLst>
              <a:ext uri="{FF2B5EF4-FFF2-40B4-BE49-F238E27FC236}">
                <a16:creationId xmlns:a16="http://schemas.microsoft.com/office/drawing/2014/main" id="{CD0FF6B7-AA07-4E58-850B-CC8123FC0E02}"/>
              </a:ext>
            </a:extLst>
          </p:cNvPr>
          <p:cNvSpPr>
            <a:spLocks noGrp="1"/>
          </p:cNvSpPr>
          <p:nvPr>
            <p:ph type="sldNum" sz="quarter" idx="12"/>
          </p:nvPr>
        </p:nvSpPr>
        <p:spPr/>
        <p:txBody>
          <a:bodyPr/>
          <a:lstStyle/>
          <a:p>
            <a:fld id="{47B46601-ECD6-4E29-AAA2-C596D4A6F376}" type="slidenum">
              <a:rPr lang="en-US" smtClean="0"/>
              <a:pPr/>
              <a:t>16</a:t>
            </a:fld>
            <a:endParaRPr lang="en-US"/>
          </a:p>
        </p:txBody>
      </p:sp>
    </p:spTree>
    <p:extLst>
      <p:ext uri="{BB962C8B-B14F-4D97-AF65-F5344CB8AC3E}">
        <p14:creationId xmlns:p14="http://schemas.microsoft.com/office/powerpoint/2010/main" val="3654814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Mạch Cộng Bán Phần</a:t>
            </a:r>
          </a:p>
        </p:txBody>
      </p:sp>
      <p:sp>
        <p:nvSpPr>
          <p:cNvPr id="3" name="Content Placeholder 2"/>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Mạch cộng bán phần (</a:t>
            </a:r>
            <a:r>
              <a:rPr lang="en-US" b="1" i="1">
                <a:solidFill>
                  <a:srgbClr val="4E67C8">
                    <a:lumMod val="75000"/>
                  </a:srgbClr>
                </a:solidFill>
                <a:latin typeface="Arial" pitchFamily="34" charset="0"/>
                <a:cs typeface="Arial" pitchFamily="34" charset="0"/>
              </a:rPr>
              <a:t>haft adder</a:t>
            </a:r>
            <a:r>
              <a:rPr lang="en-US" b="1">
                <a:solidFill>
                  <a:srgbClr val="4E67C8">
                    <a:lumMod val="75000"/>
                  </a:srgbClr>
                </a:solidFill>
                <a:latin typeface="Arial" pitchFamily="34" charset="0"/>
                <a:cs typeface="Arial" pitchFamily="34" charset="0"/>
              </a:rPr>
              <a:t> - HA) là mạch cộng 1 bit không có nhớ. Chúng ta có thể xây dựng mạch cộng này như sau:</a:t>
            </a:r>
          </a:p>
          <a:p>
            <a:pPr marL="803275" lvl="2" indent="-361950" algn="just" fontAlgn="base">
              <a:lnSpc>
                <a:spcPct val="90000"/>
              </a:lnSpc>
              <a:spcBef>
                <a:spcPts val="60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Gọi </a:t>
            </a:r>
            <a:r>
              <a:rPr lang="en-US" sz="2800" b="1">
                <a:solidFill>
                  <a:srgbClr val="4E67C8">
                    <a:lumMod val="75000"/>
                  </a:srgbClr>
                </a:solidFill>
                <a:latin typeface="Courier New" panose="02070309020205020404" pitchFamily="49" charset="0"/>
                <a:cs typeface="Courier New" panose="02070309020205020404" pitchFamily="49" charset="0"/>
              </a:rPr>
              <a:t>A</a:t>
            </a:r>
            <a:r>
              <a:rPr lang="en-US" sz="2800" b="1">
                <a:solidFill>
                  <a:srgbClr val="4E67C8">
                    <a:lumMod val="75000"/>
                  </a:srgbClr>
                </a:solidFill>
                <a:latin typeface="Arial" pitchFamily="34" charset="0"/>
                <a:cs typeface="Arial" pitchFamily="34" charset="0"/>
              </a:rPr>
              <a:t>, </a:t>
            </a:r>
            <a:r>
              <a:rPr lang="en-US" sz="2800" b="1">
                <a:solidFill>
                  <a:srgbClr val="4E67C8">
                    <a:lumMod val="75000"/>
                  </a:srgbClr>
                </a:solidFill>
                <a:latin typeface="Courier New" panose="02070309020205020404" pitchFamily="49" charset="0"/>
                <a:cs typeface="Courier New" panose="02070309020205020404" pitchFamily="49" charset="0"/>
              </a:rPr>
              <a:t>B</a:t>
            </a:r>
            <a:r>
              <a:rPr lang="en-US" sz="2800" b="1">
                <a:solidFill>
                  <a:srgbClr val="4E67C8">
                    <a:lumMod val="75000"/>
                  </a:srgbClr>
                </a:solidFill>
                <a:latin typeface="Arial" pitchFamily="34" charset="0"/>
                <a:cs typeface="Arial" pitchFamily="34" charset="0"/>
              </a:rPr>
              <a:t> là các số nhị phân 1 bit cần cộng, </a:t>
            </a:r>
            <a:r>
              <a:rPr lang="en-US" sz="2800" b="1">
                <a:solidFill>
                  <a:srgbClr val="4E67C8">
                    <a:lumMod val="75000"/>
                  </a:srgbClr>
                </a:solidFill>
                <a:latin typeface="Courier New" panose="02070309020205020404" pitchFamily="49" charset="0"/>
                <a:cs typeface="Courier New" panose="02070309020205020404" pitchFamily="49" charset="0"/>
              </a:rPr>
              <a:t>S</a:t>
            </a:r>
            <a:r>
              <a:rPr lang="en-US" sz="2800" b="1">
                <a:solidFill>
                  <a:srgbClr val="4E67C8">
                    <a:lumMod val="75000"/>
                  </a:srgbClr>
                </a:solidFill>
                <a:latin typeface="Arial" pitchFamily="34" charset="0"/>
                <a:cs typeface="Arial" pitchFamily="34" charset="0"/>
              </a:rPr>
              <a:t> là bit tổng và </a:t>
            </a:r>
            <a:r>
              <a:rPr lang="en-US" sz="2800" b="1">
                <a:solidFill>
                  <a:srgbClr val="4E67C8">
                    <a:lumMod val="75000"/>
                  </a:srgbClr>
                </a:solidFill>
                <a:latin typeface="Courier New" panose="02070309020205020404" pitchFamily="49" charset="0"/>
                <a:cs typeface="Courier New" panose="02070309020205020404" pitchFamily="49" charset="0"/>
              </a:rPr>
              <a:t>C</a:t>
            </a:r>
            <a:r>
              <a:rPr lang="en-US" sz="2800" b="1">
                <a:solidFill>
                  <a:srgbClr val="4E67C8">
                    <a:lumMod val="75000"/>
                  </a:srgbClr>
                </a:solidFill>
                <a:latin typeface="Arial" pitchFamily="34" charset="0"/>
                <a:cs typeface="Arial" pitchFamily="34" charset="0"/>
              </a:rPr>
              <a:t> là bit nhớ. Ta có:</a:t>
            </a:r>
          </a:p>
          <a:p>
            <a:pPr marL="0" lvl="1" indent="0" algn="just" fontAlgn="base">
              <a:lnSpc>
                <a:spcPct val="90000"/>
              </a:lnSpc>
              <a:spcBef>
                <a:spcPts val="0"/>
              </a:spcBef>
              <a:buClr>
                <a:srgbClr val="0099FF"/>
              </a:buClr>
              <a:buSzPct val="130000"/>
              <a:buNone/>
            </a:pPr>
            <a:r>
              <a:rPr lang="en-US" b="1">
                <a:solidFill>
                  <a:srgbClr val="4E67C8">
                    <a:lumMod val="75000"/>
                  </a:srgbClr>
                </a:solidFill>
                <a:latin typeface="Arial" pitchFamily="34" charset="0"/>
                <a:cs typeface="Arial" pitchFamily="34" charset="0"/>
              </a:rPr>
              <a:t> </a:t>
            </a:r>
          </a:p>
          <a:p>
            <a:pPr marL="0" indent="0">
              <a:buNone/>
            </a:pP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17</a:t>
            </a:fld>
            <a:endParaRPr lang="en-US"/>
          </a:p>
        </p:txBody>
      </p:sp>
      <p:pic>
        <p:nvPicPr>
          <p:cNvPr id="7" name="Picture 6">
            <a:extLst>
              <a:ext uri="{FF2B5EF4-FFF2-40B4-BE49-F238E27FC236}">
                <a16:creationId xmlns:a16="http://schemas.microsoft.com/office/drawing/2014/main" id="{32F3C7FE-D225-4630-ADEA-008E61C927A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426542"/>
            <a:ext cx="3141596" cy="1828800"/>
          </a:xfrm>
          <a:prstGeom prst="rect">
            <a:avLst/>
          </a:prstGeom>
          <a:noFill/>
          <a:ln>
            <a:noFill/>
          </a:ln>
        </p:spPr>
      </p:pic>
    </p:spTree>
    <p:extLst>
      <p:ext uri="{BB962C8B-B14F-4D97-AF65-F5344CB8AC3E}">
        <p14:creationId xmlns:p14="http://schemas.microsoft.com/office/powerpoint/2010/main" val="375153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Mạch Cộng Bán Phần</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Bảng sự thật:</a:t>
                </a:r>
              </a:p>
              <a:p>
                <a:pPr marL="803275" lvl="2" indent="-361950" algn="just" fontAlgn="base">
                  <a:lnSpc>
                    <a:spcPct val="90000"/>
                  </a:lnSpc>
                  <a:spcBef>
                    <a:spcPts val="0"/>
                  </a:spcBef>
                  <a:buClr>
                    <a:srgbClr val="008000"/>
                  </a:buClr>
                  <a:buSzPct val="130000"/>
                  <a:buFont typeface="Wingdings" pitchFamily="2" charset="2"/>
                  <a:buChar char="§"/>
                </a:pPr>
                <a:endParaRPr lang="en-US" sz="2800" b="1">
                  <a:solidFill>
                    <a:srgbClr val="4E67C8">
                      <a:lumMod val="75000"/>
                    </a:srgbClr>
                  </a:solidFill>
                  <a:latin typeface="Arial" pitchFamily="34" charset="0"/>
                  <a:cs typeface="Arial" pitchFamily="34" charset="0"/>
                </a:endParaRPr>
              </a:p>
              <a:p>
                <a:pPr marL="803275" lvl="2" indent="-361950" algn="just" fontAlgn="base">
                  <a:lnSpc>
                    <a:spcPct val="90000"/>
                  </a:lnSpc>
                  <a:spcBef>
                    <a:spcPts val="0"/>
                  </a:spcBef>
                  <a:buClr>
                    <a:srgbClr val="008000"/>
                  </a:buClr>
                  <a:buSzPct val="130000"/>
                  <a:buFont typeface="Wingdings" pitchFamily="2" charset="2"/>
                  <a:buChar char="§"/>
                </a:pPr>
                <a:endParaRPr lang="en-US" sz="2800" b="1">
                  <a:solidFill>
                    <a:srgbClr val="4E67C8">
                      <a:lumMod val="75000"/>
                    </a:srgbClr>
                  </a:solidFill>
                  <a:latin typeface="Arial" pitchFamily="34" charset="0"/>
                  <a:cs typeface="Arial" pitchFamily="34" charset="0"/>
                </a:endParaRPr>
              </a:p>
              <a:p>
                <a:pPr marL="803275" lvl="2" indent="-361950" algn="just" fontAlgn="base">
                  <a:lnSpc>
                    <a:spcPct val="90000"/>
                  </a:lnSpc>
                  <a:spcBef>
                    <a:spcPts val="0"/>
                  </a:spcBef>
                  <a:buClr>
                    <a:srgbClr val="008000"/>
                  </a:buClr>
                  <a:buSzPct val="130000"/>
                  <a:buFont typeface="Wingdings" pitchFamily="2" charset="2"/>
                  <a:buChar char="§"/>
                </a:pPr>
                <a:endParaRPr lang="en-US" sz="2800" b="1">
                  <a:solidFill>
                    <a:srgbClr val="4E67C8">
                      <a:lumMod val="75000"/>
                    </a:srgbClr>
                  </a:solidFill>
                  <a:latin typeface="Arial" pitchFamily="34" charset="0"/>
                  <a:cs typeface="Arial" pitchFamily="34" charset="0"/>
                </a:endParaRPr>
              </a:p>
              <a:p>
                <a:pPr marL="803275" lvl="2" indent="-361950" algn="just" fontAlgn="base">
                  <a:lnSpc>
                    <a:spcPct val="90000"/>
                  </a:lnSpc>
                  <a:spcBef>
                    <a:spcPts val="0"/>
                  </a:spcBef>
                  <a:buClr>
                    <a:srgbClr val="008000"/>
                  </a:buClr>
                  <a:buSzPct val="130000"/>
                  <a:buFont typeface="Wingdings" pitchFamily="2" charset="2"/>
                  <a:buChar char="§"/>
                </a:pPr>
                <a:endParaRPr lang="en-US" sz="2800" b="1">
                  <a:solidFill>
                    <a:srgbClr val="4E67C8">
                      <a:lumMod val="75000"/>
                    </a:srgbClr>
                  </a:solidFill>
                  <a:latin typeface="Arial" pitchFamily="34" charset="0"/>
                  <a:cs typeface="Arial" pitchFamily="34" charset="0"/>
                </a:endParaRPr>
              </a:p>
              <a:p>
                <a:pPr marL="803275" lvl="2" indent="-361950" algn="just" fontAlgn="base">
                  <a:lnSpc>
                    <a:spcPct val="90000"/>
                  </a:lnSpc>
                  <a:spcBef>
                    <a:spcPts val="0"/>
                  </a:spcBef>
                  <a:buClr>
                    <a:srgbClr val="008000"/>
                  </a:buClr>
                  <a:buSzPct val="130000"/>
                  <a:buFont typeface="Wingdings" pitchFamily="2" charset="2"/>
                  <a:buChar char="§"/>
                </a:pPr>
                <a:endParaRPr lang="en-US" sz="2800" b="1">
                  <a:solidFill>
                    <a:srgbClr val="4E67C8">
                      <a:lumMod val="75000"/>
                    </a:srgbClr>
                  </a:solidFill>
                  <a:latin typeface="Arial" pitchFamily="34" charset="0"/>
                  <a:cs typeface="Arial" pitchFamily="34" charset="0"/>
                </a:endParaRPr>
              </a:p>
              <a:p>
                <a:pPr marL="803275" lvl="2" indent="-361950" algn="just" fontAlgn="base">
                  <a:lnSpc>
                    <a:spcPct val="90000"/>
                  </a:lnSpc>
                  <a:spcBef>
                    <a:spcPts val="0"/>
                  </a:spcBef>
                  <a:buClr>
                    <a:srgbClr val="008000"/>
                  </a:buClr>
                  <a:buSzPct val="130000"/>
                  <a:buFont typeface="Wingdings" pitchFamily="2" charset="2"/>
                  <a:buChar char="§"/>
                </a:pPr>
                <a:endParaRPr lang="en-US" sz="2800" b="1">
                  <a:solidFill>
                    <a:srgbClr val="4E67C8">
                      <a:lumMod val="75000"/>
                    </a:srgbClr>
                  </a:solidFill>
                  <a:latin typeface="Arial" pitchFamily="34" charset="0"/>
                  <a:cs typeface="Arial" pitchFamily="34" charset="0"/>
                </a:endParaRPr>
              </a:p>
              <a:p>
                <a:pPr marL="803275" lvl="2" indent="-361950" algn="just" fontAlgn="base">
                  <a:lnSpc>
                    <a:spcPct val="90000"/>
                  </a:lnSpc>
                  <a:spcBef>
                    <a:spcPts val="0"/>
                  </a:spcBef>
                  <a:buClr>
                    <a:srgbClr val="008000"/>
                  </a:buClr>
                  <a:buSzPct val="130000"/>
                  <a:buFont typeface="Wingdings" pitchFamily="2" charset="2"/>
                  <a:buChar char="§"/>
                </a:pPr>
                <a:endParaRPr lang="en-US" sz="2800" b="1">
                  <a:solidFill>
                    <a:srgbClr val="4E67C8">
                      <a:lumMod val="75000"/>
                    </a:srgbClr>
                  </a:solidFill>
                  <a:latin typeface="Arial" pitchFamily="34" charset="0"/>
                  <a:cs typeface="Arial" pitchFamily="34" charset="0"/>
                </a:endParaRPr>
              </a:p>
              <a:p>
                <a:pPr marL="803275" lvl="2" indent="-361950" algn="just" fontAlgn="base">
                  <a:lnSpc>
                    <a:spcPct val="90000"/>
                  </a:lnSpc>
                  <a:spcBef>
                    <a:spcPts val="60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Từ bảng sự thật trên, ta có hệ thức và mạch logic sau:</a:t>
                </a:r>
              </a:p>
              <a:p>
                <a:pPr marL="1071563" lvl="2" indent="0" algn="just" fontAlgn="base">
                  <a:lnSpc>
                    <a:spcPct val="90000"/>
                  </a:lnSpc>
                  <a:spcBef>
                    <a:spcPts val="600"/>
                  </a:spcBef>
                  <a:buClr>
                    <a:srgbClr val="008000"/>
                  </a:buClr>
                  <a:buSzPct val="130000"/>
                  <a:buNone/>
                </a:pPr>
                <a:r>
                  <a:rPr lang="en-US" sz="2800" b="1">
                    <a:solidFill>
                      <a:srgbClr val="4E67C8">
                        <a:lumMod val="75000"/>
                      </a:srgbClr>
                    </a:solidFill>
                    <a:latin typeface="Courier New" panose="02070309020205020404" pitchFamily="49" charset="0"/>
                    <a:cs typeface="Courier New" panose="02070309020205020404" pitchFamily="49" charset="0"/>
                  </a:rPr>
                  <a:t>S = </a:t>
                </a:r>
                <a14:m>
                  <m:oMath xmlns:m="http://schemas.openxmlformats.org/officeDocument/2006/math">
                    <m:acc>
                      <m:accPr>
                        <m:chr m:val="̅"/>
                        <m:ctrlPr>
                          <a:rPr lang="en-US" sz="2800" b="1" i="1" smtClean="0">
                            <a:solidFill>
                              <a:srgbClr val="4E67C8">
                                <a:lumMod val="75000"/>
                              </a:srgbClr>
                            </a:solidFill>
                            <a:latin typeface="Cambria Math" panose="02040503050406030204" pitchFamily="18" charset="0"/>
                            <a:cs typeface="Arial" pitchFamily="34" charset="0"/>
                          </a:rPr>
                        </m:ctrlPr>
                      </m:accPr>
                      <m:e>
                        <m:r>
                          <a:rPr lang="en-US" sz="2800" b="1" i="0" smtClean="0">
                            <a:solidFill>
                              <a:srgbClr val="4E67C8">
                                <a:lumMod val="75000"/>
                              </a:srgbClr>
                            </a:solidFill>
                            <a:latin typeface="Cambria Math" panose="02040503050406030204" pitchFamily="18" charset="0"/>
                            <a:cs typeface="Arial" pitchFamily="34" charset="0"/>
                          </a:rPr>
                          <m:t>𝐀</m:t>
                        </m:r>
                      </m:e>
                    </m:acc>
                    <m:r>
                      <a:rPr lang="en-US" sz="2800" b="1" i="0" smtClean="0">
                        <a:solidFill>
                          <a:srgbClr val="4E67C8">
                            <a:lumMod val="75000"/>
                          </a:srgbClr>
                        </a:solidFill>
                        <a:latin typeface="Cambria Math" panose="02040503050406030204" pitchFamily="18" charset="0"/>
                        <a:cs typeface="Arial" pitchFamily="34" charset="0"/>
                      </a:rPr>
                      <m:t>𝐁</m:t>
                    </m:r>
                    <m:r>
                      <a:rPr lang="en-US" sz="2800" b="1" i="0" smtClean="0">
                        <a:solidFill>
                          <a:srgbClr val="4E67C8">
                            <a:lumMod val="75000"/>
                          </a:srgbClr>
                        </a:solidFill>
                        <a:latin typeface="Cambria Math" panose="02040503050406030204" pitchFamily="18" charset="0"/>
                        <a:cs typeface="Arial" pitchFamily="34" charset="0"/>
                      </a:rPr>
                      <m:t>+</m:t>
                    </m:r>
                    <m:r>
                      <a:rPr lang="en-US" sz="2800" b="1" i="0" smtClean="0">
                        <a:solidFill>
                          <a:srgbClr val="4E67C8">
                            <a:lumMod val="75000"/>
                          </a:srgbClr>
                        </a:solidFill>
                        <a:latin typeface="Cambria Math" panose="02040503050406030204" pitchFamily="18" charset="0"/>
                        <a:cs typeface="Arial" pitchFamily="34" charset="0"/>
                      </a:rPr>
                      <m:t>𝐀</m:t>
                    </m:r>
                    <m:acc>
                      <m:accPr>
                        <m:chr m:val="̅"/>
                        <m:ctrlPr>
                          <a:rPr lang="en-US" sz="2800" b="1" i="1" smtClean="0">
                            <a:solidFill>
                              <a:srgbClr val="4E67C8">
                                <a:lumMod val="75000"/>
                              </a:srgbClr>
                            </a:solidFill>
                            <a:latin typeface="Cambria Math" panose="02040503050406030204" pitchFamily="18" charset="0"/>
                            <a:cs typeface="Arial" pitchFamily="34" charset="0"/>
                          </a:rPr>
                        </m:ctrlPr>
                      </m:accPr>
                      <m:e>
                        <m:r>
                          <a:rPr lang="en-US" sz="2800" b="1" i="0" smtClean="0">
                            <a:solidFill>
                              <a:srgbClr val="4E67C8">
                                <a:lumMod val="75000"/>
                              </a:srgbClr>
                            </a:solidFill>
                            <a:latin typeface="Cambria Math" panose="02040503050406030204" pitchFamily="18" charset="0"/>
                            <a:cs typeface="Arial" pitchFamily="34" charset="0"/>
                          </a:rPr>
                          <m:t>𝐁</m:t>
                        </m:r>
                      </m:e>
                    </m:acc>
                  </m:oMath>
                </a14:m>
                <a:r>
                  <a:rPr lang="en-US" sz="2800" b="1">
                    <a:solidFill>
                      <a:srgbClr val="4E67C8">
                        <a:lumMod val="75000"/>
                      </a:srgbClr>
                    </a:solidFill>
                    <a:latin typeface="Courier New" panose="02070309020205020404" pitchFamily="49" charset="0"/>
                    <a:cs typeface="Courier New" panose="02070309020205020404" pitchFamily="49" charset="0"/>
                  </a:rPr>
                  <a:t> = A </a:t>
                </a:r>
                <a:r>
                  <a:rPr lang="en-US" sz="2800" b="1">
                    <a:solidFill>
                      <a:srgbClr val="4E67C8">
                        <a:lumMod val="75000"/>
                      </a:srgbClr>
                    </a:solidFill>
                    <a:latin typeface="Courier New" panose="02070309020205020404" pitchFamily="49" charset="0"/>
                    <a:cs typeface="Courier New" panose="02070309020205020404" pitchFamily="49" charset="0"/>
                    <a:sym typeface="Symbol"/>
                  </a:rPr>
                  <a:t></a:t>
                </a:r>
                <a:r>
                  <a:rPr lang="en-US" sz="2800" b="1">
                    <a:solidFill>
                      <a:srgbClr val="4E67C8">
                        <a:lumMod val="75000"/>
                      </a:srgbClr>
                    </a:solidFill>
                    <a:latin typeface="Courier New" panose="02070309020205020404" pitchFamily="49" charset="0"/>
                    <a:cs typeface="Courier New" panose="02070309020205020404" pitchFamily="49" charset="0"/>
                  </a:rPr>
                  <a:t> B</a:t>
                </a:r>
              </a:p>
              <a:p>
                <a:pPr marL="1071563" lvl="2" indent="0" algn="just" fontAlgn="base">
                  <a:lnSpc>
                    <a:spcPct val="90000"/>
                  </a:lnSpc>
                  <a:spcBef>
                    <a:spcPts val="0"/>
                  </a:spcBef>
                  <a:buClr>
                    <a:srgbClr val="008000"/>
                  </a:buClr>
                  <a:buSzPct val="130000"/>
                  <a:buNone/>
                </a:pPr>
                <a:r>
                  <a:rPr lang="en-US" sz="2800" b="1">
                    <a:solidFill>
                      <a:srgbClr val="4E67C8">
                        <a:lumMod val="75000"/>
                      </a:srgbClr>
                    </a:solidFill>
                    <a:latin typeface="Courier New" panose="02070309020205020404" pitchFamily="49" charset="0"/>
                    <a:cs typeface="Courier New" panose="02070309020205020404" pitchFamily="49" charset="0"/>
                  </a:rPr>
                  <a:t>C = AB</a:t>
                </a:r>
              </a:p>
              <a:p>
                <a:pPr marL="803275" lvl="2" indent="-361950" algn="just" fontAlgn="base">
                  <a:lnSpc>
                    <a:spcPct val="90000"/>
                  </a:lnSpc>
                  <a:spcBef>
                    <a:spcPts val="0"/>
                  </a:spcBef>
                  <a:buClr>
                    <a:srgbClr val="008000"/>
                  </a:buClr>
                  <a:buSzPct val="130000"/>
                  <a:buFont typeface="Wingdings" pitchFamily="2" charset="2"/>
                  <a:buChar char="§"/>
                </a:pPr>
                <a:endParaRPr lang="en-US" sz="2800" b="1">
                  <a:solidFill>
                    <a:srgbClr val="4E67C8">
                      <a:lumMod val="75000"/>
                    </a:srgbClr>
                  </a:solidFill>
                  <a:latin typeface="Arial" pitchFamily="34" charset="0"/>
                  <a:cs typeface="Arial"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3678" r="-148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18</a:t>
            </a:fld>
            <a:endParaRPr lang="en-US"/>
          </a:p>
        </p:txBody>
      </p:sp>
      <p:graphicFrame>
        <p:nvGraphicFramePr>
          <p:cNvPr id="20" name="Table 19"/>
          <p:cNvGraphicFramePr>
            <a:graphicFrameLocks noGrp="1"/>
          </p:cNvGraphicFramePr>
          <p:nvPr>
            <p:extLst>
              <p:ext uri="{D42A27DB-BD31-4B8C-83A1-F6EECF244321}">
                <p14:modId xmlns:p14="http://schemas.microsoft.com/office/powerpoint/2010/main" val="2160398545"/>
              </p:ext>
            </p:extLst>
          </p:nvPr>
        </p:nvGraphicFramePr>
        <p:xfrm>
          <a:off x="1905000" y="1752600"/>
          <a:ext cx="3886200" cy="2362201"/>
        </p:xfrm>
        <a:graphic>
          <a:graphicData uri="http://schemas.openxmlformats.org/drawingml/2006/table">
            <a:tbl>
              <a:tblPr firstRow="1" firstCol="1" bandRow="1">
                <a:tableStyleId>{B301B821-A1FF-4177-AEE7-76D212191A09}</a:tableStyleId>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tblGrid>
              <a:tr h="397117">
                <a:tc>
                  <a:txBody>
                    <a:bodyPr/>
                    <a:lstStyle/>
                    <a:p>
                      <a:pPr algn="ctr">
                        <a:lnSpc>
                          <a:spcPct val="107000"/>
                        </a:lnSpc>
                        <a:spcAft>
                          <a:spcPts val="0"/>
                        </a:spcAft>
                      </a:pPr>
                      <a:r>
                        <a:rPr lang="en-US" sz="2400">
                          <a:effectLst/>
                        </a:rPr>
                        <a:t>Input</a:t>
                      </a:r>
                      <a:endParaRPr lang="en-US" sz="2400">
                        <a:effectLst/>
                        <a:latin typeface="Times New Roman"/>
                        <a:ea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400">
                          <a:effectLst/>
                        </a:rPr>
                        <a:t>Output</a:t>
                      </a:r>
                      <a:endParaRPr lang="en-US" sz="2400">
                        <a:effectLst/>
                        <a:latin typeface="Times New Roman"/>
                        <a:ea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7117">
                <a:tc>
                  <a:txBody>
                    <a:bodyPr/>
                    <a:lstStyle/>
                    <a:p>
                      <a:pPr algn="just">
                        <a:lnSpc>
                          <a:spcPct val="107000"/>
                        </a:lnSpc>
                        <a:spcAft>
                          <a:spcPts val="0"/>
                        </a:spcAft>
                        <a:tabLst>
                          <a:tab pos="1260475" algn="l"/>
                        </a:tabLst>
                      </a:pPr>
                      <a:r>
                        <a:rPr lang="en-US" sz="2400" b="0">
                          <a:effectLst/>
                        </a:rPr>
                        <a:t>A 	B</a:t>
                      </a:r>
                      <a:endParaRPr lang="en-US" sz="2400" b="0">
                        <a:effectLst/>
                        <a:latin typeface="Times New Roman"/>
                        <a:ea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7000"/>
                        </a:lnSpc>
                        <a:spcAft>
                          <a:spcPts val="0"/>
                        </a:spcAft>
                        <a:tabLst>
                          <a:tab pos="1260475" algn="l"/>
                        </a:tabLst>
                      </a:pPr>
                      <a:r>
                        <a:rPr lang="en-US" sz="2400">
                          <a:effectLst/>
                        </a:rPr>
                        <a:t>S	C</a:t>
                      </a:r>
                      <a:endParaRPr lang="en-US" sz="2400" b="0">
                        <a:effectLst/>
                        <a:latin typeface="Times New Roman"/>
                        <a:ea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67967">
                <a:tc>
                  <a:txBody>
                    <a:bodyPr/>
                    <a:lstStyle/>
                    <a:p>
                      <a:pPr algn="just">
                        <a:lnSpc>
                          <a:spcPct val="107000"/>
                        </a:lnSpc>
                        <a:spcAft>
                          <a:spcPts val="0"/>
                        </a:spcAft>
                        <a:tabLst>
                          <a:tab pos="1260475" algn="l"/>
                        </a:tabLst>
                      </a:pPr>
                      <a:r>
                        <a:rPr lang="en-US" sz="2400" b="0">
                          <a:effectLst/>
                        </a:rPr>
                        <a:t>0	0</a:t>
                      </a:r>
                    </a:p>
                    <a:p>
                      <a:pPr algn="just">
                        <a:lnSpc>
                          <a:spcPct val="107000"/>
                        </a:lnSpc>
                        <a:spcAft>
                          <a:spcPts val="0"/>
                        </a:spcAft>
                        <a:tabLst>
                          <a:tab pos="1260475" algn="l"/>
                        </a:tabLst>
                      </a:pPr>
                      <a:r>
                        <a:rPr lang="en-US" sz="2400" b="0">
                          <a:effectLst/>
                        </a:rPr>
                        <a:t>0	1</a:t>
                      </a:r>
                    </a:p>
                    <a:p>
                      <a:pPr algn="just">
                        <a:lnSpc>
                          <a:spcPct val="107000"/>
                        </a:lnSpc>
                        <a:spcAft>
                          <a:spcPts val="0"/>
                        </a:spcAft>
                        <a:tabLst>
                          <a:tab pos="1260475" algn="l"/>
                        </a:tabLst>
                      </a:pPr>
                      <a:r>
                        <a:rPr lang="en-US" sz="2400" b="0">
                          <a:effectLst/>
                        </a:rPr>
                        <a:t>1	0</a:t>
                      </a:r>
                    </a:p>
                    <a:p>
                      <a:pPr algn="just">
                        <a:lnSpc>
                          <a:spcPct val="107000"/>
                        </a:lnSpc>
                        <a:spcAft>
                          <a:spcPts val="0"/>
                        </a:spcAft>
                        <a:tabLst>
                          <a:tab pos="1260475" algn="l"/>
                        </a:tabLst>
                      </a:pPr>
                      <a:r>
                        <a:rPr lang="en-US" sz="2400" b="0">
                          <a:effectLst/>
                        </a:rPr>
                        <a:t>1	1</a:t>
                      </a:r>
                      <a:endParaRPr lang="en-US" sz="2400" b="0">
                        <a:effectLst/>
                        <a:latin typeface="Times New Roman"/>
                        <a:ea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7000"/>
                        </a:lnSpc>
                        <a:spcAft>
                          <a:spcPts val="0"/>
                        </a:spcAft>
                        <a:tabLst>
                          <a:tab pos="1260475" algn="l"/>
                        </a:tabLst>
                      </a:pPr>
                      <a:r>
                        <a:rPr lang="en-US" sz="2400">
                          <a:effectLst/>
                        </a:rPr>
                        <a:t>0	0</a:t>
                      </a:r>
                    </a:p>
                    <a:p>
                      <a:pPr algn="just">
                        <a:lnSpc>
                          <a:spcPct val="107000"/>
                        </a:lnSpc>
                        <a:spcAft>
                          <a:spcPts val="0"/>
                        </a:spcAft>
                        <a:tabLst>
                          <a:tab pos="1260475" algn="l"/>
                        </a:tabLst>
                      </a:pPr>
                      <a:r>
                        <a:rPr lang="en-US" sz="2400">
                          <a:effectLst/>
                        </a:rPr>
                        <a:t>1	0</a:t>
                      </a:r>
                    </a:p>
                    <a:p>
                      <a:pPr algn="just">
                        <a:lnSpc>
                          <a:spcPct val="107000"/>
                        </a:lnSpc>
                        <a:spcAft>
                          <a:spcPts val="0"/>
                        </a:spcAft>
                        <a:tabLst>
                          <a:tab pos="1260475" algn="l"/>
                        </a:tabLst>
                      </a:pPr>
                      <a:r>
                        <a:rPr lang="en-US" sz="2400">
                          <a:effectLst/>
                        </a:rPr>
                        <a:t>1	0</a:t>
                      </a:r>
                    </a:p>
                    <a:p>
                      <a:pPr algn="just">
                        <a:lnSpc>
                          <a:spcPct val="107000"/>
                        </a:lnSpc>
                        <a:spcAft>
                          <a:spcPts val="0"/>
                        </a:spcAft>
                        <a:tabLst>
                          <a:tab pos="1260475" algn="l"/>
                        </a:tabLst>
                      </a:pPr>
                      <a:r>
                        <a:rPr lang="en-US" sz="2400">
                          <a:effectLst/>
                        </a:rPr>
                        <a:t>0	1</a:t>
                      </a:r>
                      <a:endParaRPr lang="en-US" sz="2400" b="0">
                        <a:effectLst/>
                        <a:latin typeface="Times New Roman"/>
                        <a:ea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92033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Mạch Cộng Bán Phần</a:t>
            </a:r>
            <a:endParaRPr lang="en-US"/>
          </a:p>
        </p:txBody>
      </p:sp>
      <p:sp>
        <p:nvSpPr>
          <p:cNvPr id="3" name="Content Placeholder 2"/>
          <p:cNvSpPr>
            <a:spLocks noGrp="1"/>
          </p:cNvSpPr>
          <p:nvPr>
            <p:ph idx="1"/>
          </p:nvPr>
        </p:nvSpPr>
        <p:spPr/>
        <p:txBody>
          <a:bodyPr/>
          <a:lstStyle/>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19</a:t>
            </a:fld>
            <a:endParaRPr lang="en-US"/>
          </a:p>
        </p:txBody>
      </p:sp>
      <p:pic>
        <p:nvPicPr>
          <p:cNvPr id="9" name="Content Placeholder 5"/>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118661" y="1217725"/>
            <a:ext cx="2944277" cy="1981200"/>
          </a:xfrm>
          <a:prstGeom prst="rect">
            <a:avLst/>
          </a:prstGeom>
          <a:noFill/>
          <a:ln>
            <a:noFill/>
          </a:ln>
        </p:spPr>
      </p:pic>
      <p:sp>
        <p:nvSpPr>
          <p:cNvPr id="10" name="TextBox 9"/>
          <p:cNvSpPr txBox="1"/>
          <p:nvPr/>
        </p:nvSpPr>
        <p:spPr>
          <a:xfrm>
            <a:off x="2133600" y="3429000"/>
            <a:ext cx="5029200" cy="424732"/>
          </a:xfrm>
          <a:prstGeom prst="rect">
            <a:avLst/>
          </a:prstGeom>
          <a:noFill/>
        </p:spPr>
        <p:txBody>
          <a:bodyPr wrap="square" rtlCol="0">
            <a:spAutoFit/>
          </a:bodyPr>
          <a:lstStyle/>
          <a:p>
            <a:pPr>
              <a:lnSpc>
                <a:spcPct val="90000"/>
              </a:lnSpc>
              <a:spcBef>
                <a:spcPts val="600"/>
              </a:spcBef>
              <a:tabLst>
                <a:tab pos="1376363" algn="l"/>
              </a:tabLst>
            </a:pPr>
            <a:r>
              <a:rPr lang="en-US" sz="2400" b="1">
                <a:solidFill>
                  <a:srgbClr val="0033CC"/>
                </a:solidFill>
                <a:latin typeface="Arial" pitchFamily="34" charset="0"/>
                <a:cs typeface="Arial" pitchFamily="34" charset="0"/>
              </a:rPr>
              <a:t>Hình 2.6: Mạch cộng bán phần.</a:t>
            </a:r>
          </a:p>
        </p:txBody>
      </p:sp>
      <p:pic>
        <p:nvPicPr>
          <p:cNvPr id="8" name="Picture 7">
            <a:extLst>
              <a:ext uri="{FF2B5EF4-FFF2-40B4-BE49-F238E27FC236}">
                <a16:creationId xmlns:a16="http://schemas.microsoft.com/office/drawing/2014/main" id="{6B5A8E1C-E7BA-4869-82C8-E32A1479CA5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413759" y="1529991"/>
            <a:ext cx="3863225" cy="1364226"/>
          </a:xfrm>
          <a:prstGeom prst="rect">
            <a:avLst/>
          </a:prstGeom>
          <a:noFill/>
          <a:ln>
            <a:noFill/>
          </a:ln>
        </p:spPr>
      </p:pic>
    </p:spTree>
    <p:extLst>
      <p:ext uri="{BB962C8B-B14F-4D97-AF65-F5344CB8AC3E}">
        <p14:creationId xmlns:p14="http://schemas.microsoft.com/office/powerpoint/2010/main" val="2999926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Giới Thiệu</a:t>
            </a:r>
          </a:p>
        </p:txBody>
      </p:sp>
      <p:sp>
        <p:nvSpPr>
          <p:cNvPr id="3" name="Content Placeholder 2"/>
          <p:cNvSpPr>
            <a:spLocks noGrp="1"/>
          </p:cNvSpPr>
          <p:nvPr>
            <p:ph idx="1"/>
          </p:nvPr>
        </p:nvSpPr>
        <p:spPr/>
        <p:txBody>
          <a:bodyPr>
            <a:no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Các hoạt động của máy tính số được dựa trên việc lưu trữ và xử lý dữ liệu nhị phân.</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Chương này sẽ xem xét các thành phần cơ bản mà từ đó tạo nên tất cả máy tính.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Bắt đầu bằng đại số Boolean, tiếp theo là giới thiệu về một số cổng logic. Cuối cùng là thiết kế một số mạch tổ hợp và mạch tuần tự.</a:t>
            </a:r>
          </a:p>
          <a:p>
            <a:pPr marL="457200" lvl="1" indent="-457200" algn="just" fontAlgn="base">
              <a:lnSpc>
                <a:spcPct val="90000"/>
              </a:lnSpc>
              <a:spcBef>
                <a:spcPts val="0"/>
              </a:spcBef>
              <a:buClr>
                <a:srgbClr val="0099FF"/>
              </a:buClr>
              <a:buSzPct val="130000"/>
              <a:buFont typeface="Wingdings" pitchFamily="2" charset="2"/>
              <a:buChar char="v"/>
            </a:pPr>
            <a:endParaRPr lang="en-US" b="1">
              <a:solidFill>
                <a:srgbClr val="4E67C8">
                  <a:lumMod val="75000"/>
                </a:srgbClr>
              </a:solidFill>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a:t>
            </a:fld>
            <a:endParaRPr lang="en-US"/>
          </a:p>
        </p:txBody>
      </p:sp>
    </p:spTree>
    <p:extLst>
      <p:ext uri="{BB962C8B-B14F-4D97-AF65-F5344CB8AC3E}">
        <p14:creationId xmlns:p14="http://schemas.microsoft.com/office/powerpoint/2010/main" val="2719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Mạch Cộng Toàn Phần</a:t>
            </a:r>
            <a:endParaRPr lang="en-US"/>
          </a:p>
        </p:txBody>
      </p:sp>
      <p:sp>
        <p:nvSpPr>
          <p:cNvPr id="3" name="Content Placeholder 2"/>
          <p:cNvSpPr>
            <a:spLocks noGrp="1"/>
          </p:cNvSpPr>
          <p:nvPr>
            <p:ph idx="1"/>
          </p:nvPr>
        </p:nvSpPr>
        <p:spPr/>
        <p:txBody>
          <a:bodyPr>
            <a:norm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Để xây dựng mạch cộng nhiều bit, trước hết chúng ta phải xây dựng mạch cộng 1 bit có nhớ được gọi là mạch cộng toàn phần (</a:t>
            </a:r>
            <a:r>
              <a:rPr lang="en-US" b="1" i="1">
                <a:solidFill>
                  <a:srgbClr val="4E67C8">
                    <a:lumMod val="75000"/>
                  </a:srgbClr>
                </a:solidFill>
                <a:latin typeface="Arial" pitchFamily="34" charset="0"/>
                <a:cs typeface="Arial" pitchFamily="34" charset="0"/>
              </a:rPr>
              <a:t>full adder</a:t>
            </a:r>
            <a:r>
              <a:rPr lang="en-US" b="1">
                <a:solidFill>
                  <a:srgbClr val="4E67C8">
                    <a:lumMod val="75000"/>
                  </a:srgbClr>
                </a:solidFill>
                <a:latin typeface="Arial" pitchFamily="34" charset="0"/>
                <a:cs typeface="Arial" pitchFamily="34" charset="0"/>
              </a:rPr>
              <a:t> - FA).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Mạch cộng toàn phần sẽ tính:</a:t>
            </a:r>
          </a:p>
          <a:p>
            <a:pPr marL="796925" lvl="2" indent="-355600" algn="just" fontAlgn="base">
              <a:lnSpc>
                <a:spcPct val="90000"/>
              </a:lnSpc>
              <a:spcBef>
                <a:spcPts val="0"/>
              </a:spcBef>
              <a:buClr>
                <a:srgbClr val="008000"/>
              </a:buClr>
              <a:buSzPct val="130000"/>
              <a:buFont typeface="Arial" panose="020B0604020202020204" pitchFamily="34" charset="0"/>
              <a:buChar char="-"/>
            </a:pPr>
            <a:r>
              <a:rPr lang="en-US" sz="2800" b="1">
                <a:solidFill>
                  <a:srgbClr val="4E67C8">
                    <a:lumMod val="75000"/>
                  </a:srgbClr>
                </a:solidFill>
                <a:latin typeface="Courier New" panose="02070309020205020404" pitchFamily="49" charset="0"/>
                <a:cs typeface="Courier New" panose="02070309020205020404" pitchFamily="49" charset="0"/>
              </a:rPr>
              <a:t>S = A + B + C</a:t>
            </a:r>
            <a:r>
              <a:rPr lang="en-US" sz="2800" b="1" baseline="-25000">
                <a:solidFill>
                  <a:srgbClr val="4E67C8">
                    <a:lumMod val="75000"/>
                  </a:srgbClr>
                </a:solidFill>
                <a:latin typeface="Courier New" panose="02070309020205020404" pitchFamily="49" charset="0"/>
                <a:cs typeface="Courier New" panose="02070309020205020404" pitchFamily="49" charset="0"/>
              </a:rPr>
              <a:t>0</a:t>
            </a:r>
          </a:p>
          <a:p>
            <a:pPr marL="796925" lvl="2" indent="-355600" algn="just" fontAlgn="base">
              <a:lnSpc>
                <a:spcPct val="90000"/>
              </a:lnSpc>
              <a:spcBef>
                <a:spcPts val="0"/>
              </a:spcBef>
              <a:buClr>
                <a:srgbClr val="008000"/>
              </a:buClr>
              <a:buSzPct val="130000"/>
              <a:buFont typeface="Arial" panose="020B0604020202020204" pitchFamily="34" charset="0"/>
              <a:buChar char="-"/>
            </a:pPr>
            <a:r>
              <a:rPr lang="en-US" sz="2800" b="1">
                <a:solidFill>
                  <a:srgbClr val="4E67C8">
                    <a:lumMod val="75000"/>
                  </a:srgbClr>
                </a:solidFill>
                <a:latin typeface="Courier New" panose="02070309020205020404" pitchFamily="49" charset="0"/>
                <a:cs typeface="Courier New" panose="02070309020205020404" pitchFamily="49" charset="0"/>
              </a:rPr>
              <a:t>C</a:t>
            </a:r>
            <a:r>
              <a:rPr lang="en-US" sz="2800" b="1">
                <a:solidFill>
                  <a:srgbClr val="4E67C8">
                    <a:lumMod val="75000"/>
                  </a:srgbClr>
                </a:solidFill>
                <a:latin typeface="Arial" pitchFamily="34" charset="0"/>
                <a:cs typeface="Arial" pitchFamily="34" charset="0"/>
              </a:rPr>
              <a:t> là bit nhớ của phép tính tổng </a:t>
            </a:r>
            <a:r>
              <a:rPr lang="en-US" sz="2800" b="1">
                <a:solidFill>
                  <a:srgbClr val="4E67C8">
                    <a:lumMod val="75000"/>
                  </a:srgbClr>
                </a:solidFill>
                <a:latin typeface="Courier New" panose="02070309020205020404" pitchFamily="49" charset="0"/>
                <a:cs typeface="Courier New" panose="02070309020205020404" pitchFamily="49" charset="0"/>
              </a:rPr>
              <a:t>S</a:t>
            </a:r>
            <a:r>
              <a:rPr lang="en-US" sz="2800" b="1">
                <a:solidFill>
                  <a:srgbClr val="4E67C8">
                    <a:lumMod val="75000"/>
                  </a:srgbClr>
                </a:solidFill>
                <a:latin typeface="Arial" pitchFamily="34" charset="0"/>
                <a:cs typeface="Arial" pitchFamily="34" charset="0"/>
              </a:rPr>
              <a:t>.</a:t>
            </a:r>
            <a:endParaRPr lang="en-US" sz="2800" b="1" baseline="-25000">
              <a:solidFill>
                <a:srgbClr val="4E67C8">
                  <a:lumMod val="75000"/>
                </a:srgbClr>
              </a:solidFill>
              <a:latin typeface="Courier New" panose="02070309020205020404" pitchFamily="49" charset="0"/>
              <a:cs typeface="Courier New" panose="02070309020205020404" pitchFamily="49" charset="0"/>
            </a:endParaRPr>
          </a:p>
          <a:p>
            <a:pPr marL="803275" lvl="2" indent="-361950" algn="just" fontAlgn="base">
              <a:lnSpc>
                <a:spcPct val="90000"/>
              </a:lnSpc>
              <a:spcBef>
                <a:spcPts val="0"/>
              </a:spcBef>
              <a:buClr>
                <a:srgbClr val="008000"/>
              </a:buClr>
              <a:buSzPct val="130000"/>
              <a:buFont typeface="Wingdings" pitchFamily="2" charset="2"/>
              <a:buChar char="§"/>
            </a:pPr>
            <a:endParaRPr lang="en-US" dirty="0"/>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20</a:t>
            </a:fld>
            <a:endParaRPr lang="en-US"/>
          </a:p>
        </p:txBody>
      </p:sp>
    </p:spTree>
    <p:extLst>
      <p:ext uri="{BB962C8B-B14F-4D97-AF65-F5344CB8AC3E}">
        <p14:creationId xmlns:p14="http://schemas.microsoft.com/office/powerpoint/2010/main" val="3430234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Mạch Cộng Toàn Phần</a:t>
            </a:r>
            <a:endParaRPr lang="en-US"/>
          </a:p>
        </p:txBody>
      </p:sp>
      <p:sp>
        <p:nvSpPr>
          <p:cNvPr id="3" name="Content Placeholder 2"/>
          <p:cNvSpPr>
            <a:spLocks noGrp="1"/>
          </p:cNvSpPr>
          <p:nvPr>
            <p:ph idx="1"/>
          </p:nvPr>
        </p:nvSpPr>
        <p:spPr/>
        <p:txBody>
          <a:bodyPr>
            <a:normAutofit/>
          </a:bodyPr>
          <a:lstStyle/>
          <a:p>
            <a:pPr marL="803275" lvl="2" indent="-361950" algn="just" fontAlgn="base">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Bảng </a:t>
            </a:r>
            <a:r>
              <a:rPr lang="en-US" sz="2800" b="1" dirty="0" err="1">
                <a:solidFill>
                  <a:srgbClr val="4E67C8">
                    <a:lumMod val="75000"/>
                  </a:srgbClr>
                </a:solidFill>
                <a:latin typeface="Arial" pitchFamily="34" charset="0"/>
                <a:cs typeface="Arial" pitchFamily="34" charset="0"/>
              </a:rPr>
              <a:t>sự</a:t>
            </a:r>
            <a:r>
              <a:rPr lang="en-US" sz="2800" b="1" dirty="0">
                <a:solidFill>
                  <a:srgbClr val="4E67C8">
                    <a:lumMod val="75000"/>
                  </a:srgbClr>
                </a:solidFill>
                <a:latin typeface="Arial" pitchFamily="34" charset="0"/>
                <a:cs typeface="Arial" pitchFamily="34" charset="0"/>
              </a:rPr>
              <a:t> </a:t>
            </a:r>
            <a:r>
              <a:rPr lang="en-US" sz="2800" b="1" dirty="0" err="1">
                <a:solidFill>
                  <a:srgbClr val="4E67C8">
                    <a:lumMod val="75000"/>
                  </a:srgbClr>
                </a:solidFill>
                <a:latin typeface="Arial" pitchFamily="34" charset="0"/>
                <a:cs typeface="Arial" pitchFamily="34" charset="0"/>
              </a:rPr>
              <a:t>thật</a:t>
            </a:r>
            <a:r>
              <a:rPr lang="en-US" sz="2800" b="1" dirty="0">
                <a:solidFill>
                  <a:srgbClr val="4E67C8">
                    <a:lumMod val="75000"/>
                  </a:srgbClr>
                </a:solidFill>
                <a:latin typeface="Arial" pitchFamily="34" charset="0"/>
                <a:cs typeface="Arial" pitchFamily="34" charset="0"/>
              </a:rPr>
              <a:t>:</a:t>
            </a:r>
          </a:p>
          <a:p>
            <a:pPr marL="0" indent="0">
              <a:buNone/>
            </a:pPr>
            <a:endParaRPr lang="en-US" dirty="0"/>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21</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9617537"/>
              </p:ext>
            </p:extLst>
          </p:nvPr>
        </p:nvGraphicFramePr>
        <p:xfrm>
          <a:off x="2362200" y="1841909"/>
          <a:ext cx="4343400" cy="3918811"/>
        </p:xfrm>
        <a:graphic>
          <a:graphicData uri="http://schemas.openxmlformats.org/drawingml/2006/table">
            <a:tbl>
              <a:tblPr firstRow="1" firstCol="1" bandRow="1">
                <a:tableStyleId>{69012ECD-51FC-41F1-AA8D-1B2483CD663E}</a:tableStyleId>
              </a:tblPr>
              <a:tblGrid>
                <a:gridCol w="2610133">
                  <a:extLst>
                    <a:ext uri="{9D8B030D-6E8A-4147-A177-3AD203B41FA5}">
                      <a16:colId xmlns:a16="http://schemas.microsoft.com/office/drawing/2014/main" val="20000"/>
                    </a:ext>
                  </a:extLst>
                </a:gridCol>
                <a:gridCol w="1733267">
                  <a:extLst>
                    <a:ext uri="{9D8B030D-6E8A-4147-A177-3AD203B41FA5}">
                      <a16:colId xmlns:a16="http://schemas.microsoft.com/office/drawing/2014/main" val="20001"/>
                    </a:ext>
                  </a:extLst>
                </a:gridCol>
              </a:tblGrid>
              <a:tr h="375045">
                <a:tc>
                  <a:txBody>
                    <a:bodyPr/>
                    <a:lstStyle/>
                    <a:p>
                      <a:pPr algn="ctr">
                        <a:lnSpc>
                          <a:spcPct val="107000"/>
                        </a:lnSpc>
                        <a:spcAft>
                          <a:spcPts val="0"/>
                        </a:spcAft>
                      </a:pPr>
                      <a:r>
                        <a:rPr lang="en-US" sz="2400">
                          <a:effectLst/>
                        </a:rPr>
                        <a:t>Input</a:t>
                      </a:r>
                      <a:endParaRPr lang="en-US" sz="2400" b="1">
                        <a:effectLst/>
                        <a:latin typeface="Times New Roman"/>
                        <a:ea typeface="Calibri"/>
                      </a:endParaRPr>
                    </a:p>
                  </a:txBody>
                  <a:tcPr marL="68580" marR="68580" marT="0" marB="0"/>
                </a:tc>
                <a:tc>
                  <a:txBody>
                    <a:bodyPr/>
                    <a:lstStyle/>
                    <a:p>
                      <a:pPr algn="ctr">
                        <a:lnSpc>
                          <a:spcPct val="107000"/>
                        </a:lnSpc>
                        <a:spcAft>
                          <a:spcPts val="0"/>
                        </a:spcAft>
                      </a:pPr>
                      <a:r>
                        <a:rPr lang="en-US" sz="2400">
                          <a:effectLst/>
                        </a:rPr>
                        <a:t>Output</a:t>
                      </a:r>
                      <a:endParaRPr lang="en-US" sz="2400" b="1">
                        <a:effectLst/>
                        <a:latin typeface="Times New Roman"/>
                        <a:ea typeface="Calibri"/>
                      </a:endParaRPr>
                    </a:p>
                  </a:txBody>
                  <a:tcPr marL="68580" marR="68580" marT="0" marB="0"/>
                </a:tc>
                <a:extLst>
                  <a:ext uri="{0D108BD9-81ED-4DB2-BD59-A6C34878D82A}">
                    <a16:rowId xmlns:a16="http://schemas.microsoft.com/office/drawing/2014/main" val="10000"/>
                  </a:ext>
                </a:extLst>
              </a:tr>
              <a:tr h="375045">
                <a:tc>
                  <a:txBody>
                    <a:bodyPr/>
                    <a:lstStyle/>
                    <a:p>
                      <a:pPr algn="just">
                        <a:lnSpc>
                          <a:spcPct val="107000"/>
                        </a:lnSpc>
                        <a:spcAft>
                          <a:spcPts val="0"/>
                        </a:spcAft>
                        <a:tabLst>
                          <a:tab pos="803275" algn="l"/>
                          <a:tab pos="1608138" algn="l"/>
                        </a:tabLst>
                      </a:pPr>
                      <a:r>
                        <a:rPr lang="en-US" sz="2400" b="1">
                          <a:effectLst/>
                        </a:rPr>
                        <a:t>C</a:t>
                      </a:r>
                      <a:r>
                        <a:rPr lang="en-US" sz="2400" b="1" baseline="-25000">
                          <a:effectLst/>
                        </a:rPr>
                        <a:t>0</a:t>
                      </a:r>
                      <a:r>
                        <a:rPr lang="en-US" sz="2400" b="1">
                          <a:effectLst/>
                        </a:rPr>
                        <a:t>	A 	B</a:t>
                      </a:r>
                      <a:endParaRPr lang="en-US" sz="2400" b="1">
                        <a:effectLst/>
                        <a:latin typeface="Times New Roman"/>
                        <a:ea typeface="Calibri"/>
                      </a:endParaRPr>
                    </a:p>
                  </a:txBody>
                  <a:tcPr marL="68580" marR="68580" marT="0" marB="0"/>
                </a:tc>
                <a:tc>
                  <a:txBody>
                    <a:bodyPr/>
                    <a:lstStyle/>
                    <a:p>
                      <a:pPr algn="just">
                        <a:lnSpc>
                          <a:spcPct val="107000"/>
                        </a:lnSpc>
                        <a:spcAft>
                          <a:spcPts val="0"/>
                        </a:spcAft>
                        <a:tabLst>
                          <a:tab pos="1071563" algn="l"/>
                        </a:tabLst>
                      </a:pPr>
                      <a:r>
                        <a:rPr lang="en-US" sz="2400" b="1">
                          <a:effectLst/>
                        </a:rPr>
                        <a:t>S	C</a:t>
                      </a:r>
                      <a:endParaRPr lang="en-US" sz="2400" b="1">
                        <a:effectLst/>
                        <a:latin typeface="Times New Roman"/>
                        <a:ea typeface="Calibri"/>
                      </a:endParaRPr>
                    </a:p>
                  </a:txBody>
                  <a:tcPr marL="68580" marR="68580" marT="0" marB="0"/>
                </a:tc>
                <a:extLst>
                  <a:ext uri="{0D108BD9-81ED-4DB2-BD59-A6C34878D82A}">
                    <a16:rowId xmlns:a16="http://schemas.microsoft.com/office/drawing/2014/main" val="10001"/>
                  </a:ext>
                </a:extLst>
              </a:tr>
              <a:tr h="3136109">
                <a:tc>
                  <a:txBody>
                    <a:bodyPr/>
                    <a:lstStyle/>
                    <a:p>
                      <a:pPr algn="just">
                        <a:lnSpc>
                          <a:spcPct val="107000"/>
                        </a:lnSpc>
                        <a:spcAft>
                          <a:spcPts val="0"/>
                        </a:spcAft>
                        <a:tabLst>
                          <a:tab pos="803275" algn="l"/>
                          <a:tab pos="1608138" algn="l"/>
                        </a:tabLst>
                      </a:pPr>
                      <a:r>
                        <a:rPr lang="en-US" sz="2400" b="1">
                          <a:effectLst/>
                        </a:rPr>
                        <a:t>0	0	0</a:t>
                      </a:r>
                    </a:p>
                    <a:p>
                      <a:pPr algn="just">
                        <a:lnSpc>
                          <a:spcPct val="107000"/>
                        </a:lnSpc>
                        <a:spcAft>
                          <a:spcPts val="0"/>
                        </a:spcAft>
                        <a:tabLst>
                          <a:tab pos="803275" algn="l"/>
                          <a:tab pos="1608138" algn="l"/>
                        </a:tabLst>
                      </a:pPr>
                      <a:r>
                        <a:rPr lang="en-US" sz="2400" b="1">
                          <a:effectLst/>
                        </a:rPr>
                        <a:t>0	0	1</a:t>
                      </a:r>
                    </a:p>
                    <a:p>
                      <a:pPr algn="just">
                        <a:lnSpc>
                          <a:spcPct val="107000"/>
                        </a:lnSpc>
                        <a:spcAft>
                          <a:spcPts val="0"/>
                        </a:spcAft>
                        <a:tabLst>
                          <a:tab pos="803275" algn="l"/>
                          <a:tab pos="1608138" algn="l"/>
                        </a:tabLst>
                      </a:pPr>
                      <a:r>
                        <a:rPr lang="en-US" sz="2400" b="1">
                          <a:effectLst/>
                        </a:rPr>
                        <a:t>0	1	0</a:t>
                      </a:r>
                    </a:p>
                    <a:p>
                      <a:pPr algn="just">
                        <a:lnSpc>
                          <a:spcPct val="107000"/>
                        </a:lnSpc>
                        <a:spcAft>
                          <a:spcPts val="0"/>
                        </a:spcAft>
                        <a:tabLst>
                          <a:tab pos="803275" algn="l"/>
                          <a:tab pos="1608138" algn="l"/>
                        </a:tabLst>
                      </a:pPr>
                      <a:r>
                        <a:rPr lang="en-US" sz="2400" b="1">
                          <a:effectLst/>
                        </a:rPr>
                        <a:t>0	1	1</a:t>
                      </a:r>
                    </a:p>
                    <a:p>
                      <a:pPr algn="just">
                        <a:lnSpc>
                          <a:spcPct val="107000"/>
                        </a:lnSpc>
                        <a:spcAft>
                          <a:spcPts val="0"/>
                        </a:spcAft>
                        <a:tabLst>
                          <a:tab pos="803275" algn="l"/>
                          <a:tab pos="1608138" algn="l"/>
                        </a:tabLst>
                      </a:pPr>
                      <a:r>
                        <a:rPr lang="en-US" sz="2400" b="1">
                          <a:effectLst/>
                        </a:rPr>
                        <a:t>1	0	0</a:t>
                      </a:r>
                    </a:p>
                    <a:p>
                      <a:pPr algn="just">
                        <a:lnSpc>
                          <a:spcPct val="107000"/>
                        </a:lnSpc>
                        <a:spcAft>
                          <a:spcPts val="0"/>
                        </a:spcAft>
                        <a:tabLst>
                          <a:tab pos="803275" algn="l"/>
                          <a:tab pos="1608138" algn="l"/>
                        </a:tabLst>
                      </a:pPr>
                      <a:r>
                        <a:rPr lang="en-US" sz="2400" b="1">
                          <a:effectLst/>
                        </a:rPr>
                        <a:t>1	0	1</a:t>
                      </a:r>
                    </a:p>
                    <a:p>
                      <a:pPr algn="just">
                        <a:lnSpc>
                          <a:spcPct val="107000"/>
                        </a:lnSpc>
                        <a:spcAft>
                          <a:spcPts val="0"/>
                        </a:spcAft>
                        <a:tabLst>
                          <a:tab pos="803275" algn="l"/>
                          <a:tab pos="1608138" algn="l"/>
                        </a:tabLst>
                      </a:pPr>
                      <a:r>
                        <a:rPr lang="en-US" sz="2400" b="1">
                          <a:effectLst/>
                        </a:rPr>
                        <a:t>1	1	0</a:t>
                      </a:r>
                    </a:p>
                    <a:p>
                      <a:pPr algn="just">
                        <a:lnSpc>
                          <a:spcPct val="107000"/>
                        </a:lnSpc>
                        <a:spcAft>
                          <a:spcPts val="0"/>
                        </a:spcAft>
                        <a:tabLst>
                          <a:tab pos="803275" algn="l"/>
                          <a:tab pos="1608138" algn="l"/>
                        </a:tabLst>
                      </a:pPr>
                      <a:r>
                        <a:rPr lang="en-US" sz="2400" b="1">
                          <a:effectLst/>
                        </a:rPr>
                        <a:t>1	1	1</a:t>
                      </a:r>
                      <a:endParaRPr lang="en-US" sz="2400" b="1">
                        <a:effectLst/>
                        <a:latin typeface="Times New Roman"/>
                        <a:ea typeface="Calibri"/>
                      </a:endParaRPr>
                    </a:p>
                  </a:txBody>
                  <a:tcPr marL="68580" marR="68580" marT="0" marB="0"/>
                </a:tc>
                <a:tc>
                  <a:txBody>
                    <a:bodyPr/>
                    <a:lstStyle/>
                    <a:p>
                      <a:pPr algn="just">
                        <a:lnSpc>
                          <a:spcPct val="107000"/>
                        </a:lnSpc>
                        <a:spcAft>
                          <a:spcPts val="0"/>
                        </a:spcAft>
                        <a:tabLst>
                          <a:tab pos="1071563" algn="l"/>
                        </a:tabLst>
                      </a:pPr>
                      <a:r>
                        <a:rPr lang="en-US" sz="2400" b="1">
                          <a:effectLst/>
                        </a:rPr>
                        <a:t>0	0</a:t>
                      </a:r>
                    </a:p>
                    <a:p>
                      <a:pPr algn="just">
                        <a:lnSpc>
                          <a:spcPct val="107000"/>
                        </a:lnSpc>
                        <a:spcAft>
                          <a:spcPts val="0"/>
                        </a:spcAft>
                        <a:tabLst>
                          <a:tab pos="1071563" algn="l"/>
                        </a:tabLst>
                      </a:pPr>
                      <a:r>
                        <a:rPr lang="en-US" sz="2400" b="1">
                          <a:effectLst/>
                        </a:rPr>
                        <a:t>1	0</a:t>
                      </a:r>
                    </a:p>
                    <a:p>
                      <a:pPr algn="just">
                        <a:lnSpc>
                          <a:spcPct val="107000"/>
                        </a:lnSpc>
                        <a:spcAft>
                          <a:spcPts val="0"/>
                        </a:spcAft>
                        <a:tabLst>
                          <a:tab pos="1071563" algn="l"/>
                        </a:tabLst>
                      </a:pPr>
                      <a:r>
                        <a:rPr lang="en-US" sz="2400" b="1">
                          <a:effectLst/>
                        </a:rPr>
                        <a:t>1	0</a:t>
                      </a:r>
                    </a:p>
                    <a:p>
                      <a:pPr algn="just">
                        <a:lnSpc>
                          <a:spcPct val="107000"/>
                        </a:lnSpc>
                        <a:spcAft>
                          <a:spcPts val="0"/>
                        </a:spcAft>
                        <a:tabLst>
                          <a:tab pos="1071563" algn="l"/>
                        </a:tabLst>
                      </a:pPr>
                      <a:r>
                        <a:rPr lang="en-US" sz="2400" b="1">
                          <a:effectLst/>
                        </a:rPr>
                        <a:t>0	1</a:t>
                      </a:r>
                    </a:p>
                    <a:p>
                      <a:pPr algn="just">
                        <a:lnSpc>
                          <a:spcPct val="107000"/>
                        </a:lnSpc>
                        <a:spcAft>
                          <a:spcPts val="0"/>
                        </a:spcAft>
                        <a:tabLst>
                          <a:tab pos="1071563" algn="l"/>
                        </a:tabLst>
                      </a:pPr>
                      <a:r>
                        <a:rPr lang="en-US" sz="2400" b="1">
                          <a:effectLst/>
                        </a:rPr>
                        <a:t>1	0</a:t>
                      </a:r>
                    </a:p>
                    <a:p>
                      <a:pPr algn="just">
                        <a:lnSpc>
                          <a:spcPct val="107000"/>
                        </a:lnSpc>
                        <a:spcAft>
                          <a:spcPts val="0"/>
                        </a:spcAft>
                        <a:tabLst>
                          <a:tab pos="1071563" algn="l"/>
                        </a:tabLst>
                      </a:pPr>
                      <a:r>
                        <a:rPr lang="en-US" sz="2400" b="1">
                          <a:effectLst/>
                        </a:rPr>
                        <a:t>0	1</a:t>
                      </a:r>
                    </a:p>
                    <a:p>
                      <a:pPr algn="just">
                        <a:lnSpc>
                          <a:spcPct val="107000"/>
                        </a:lnSpc>
                        <a:spcAft>
                          <a:spcPts val="0"/>
                        </a:spcAft>
                        <a:tabLst>
                          <a:tab pos="1071563" algn="l"/>
                        </a:tabLst>
                      </a:pPr>
                      <a:r>
                        <a:rPr lang="en-US" sz="2400" b="1">
                          <a:effectLst/>
                        </a:rPr>
                        <a:t>0	1</a:t>
                      </a:r>
                    </a:p>
                    <a:p>
                      <a:pPr algn="just">
                        <a:lnSpc>
                          <a:spcPct val="107000"/>
                        </a:lnSpc>
                        <a:spcAft>
                          <a:spcPts val="0"/>
                        </a:spcAft>
                        <a:tabLst>
                          <a:tab pos="1071563" algn="l"/>
                        </a:tabLst>
                      </a:pPr>
                      <a:r>
                        <a:rPr lang="en-US" sz="2400" b="1">
                          <a:effectLst/>
                        </a:rPr>
                        <a:t>1	1</a:t>
                      </a:r>
                      <a:endParaRPr lang="en-US" sz="2400" b="1">
                        <a:effectLst/>
                        <a:latin typeface="Times New Roman"/>
                        <a:ea typeface="Calibri"/>
                      </a:endParaRPr>
                    </a:p>
                  </a:txBody>
                  <a:tcPr marL="68580" marR="68580" marT="0" marB="0"/>
                </a:tc>
                <a:extLst>
                  <a:ext uri="{0D108BD9-81ED-4DB2-BD59-A6C34878D82A}">
                    <a16:rowId xmlns:a16="http://schemas.microsoft.com/office/drawing/2014/main" val="10002"/>
                  </a:ext>
                </a:extLst>
              </a:tr>
            </a:tbl>
          </a:graphicData>
        </a:graphic>
      </p:graphicFrame>
      <p:cxnSp>
        <p:nvCxnSpPr>
          <p:cNvPr id="8" name="Straight Connector 7">
            <a:extLst>
              <a:ext uri="{FF2B5EF4-FFF2-40B4-BE49-F238E27FC236}">
                <a16:creationId xmlns:a16="http://schemas.microsoft.com/office/drawing/2014/main" id="{28DE73F3-A3BA-46B2-892D-564001662B4A}"/>
              </a:ext>
            </a:extLst>
          </p:cNvPr>
          <p:cNvCxnSpPr/>
          <p:nvPr/>
        </p:nvCxnSpPr>
        <p:spPr>
          <a:xfrm>
            <a:off x="4572000" y="1841909"/>
            <a:ext cx="0" cy="3918811"/>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6255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Mạch Cộng Toàn Phần</a:t>
            </a:r>
            <a:endParaRPr lang="en-US"/>
          </a:p>
        </p:txBody>
      </p:sp>
      <p:sp>
        <p:nvSpPr>
          <p:cNvPr id="3" name="Content Placeholder 2"/>
          <p:cNvSpPr>
            <a:spLocks noGrp="1"/>
          </p:cNvSpPr>
          <p:nvPr>
            <p:ph idx="1"/>
          </p:nvPr>
        </p:nvSpPr>
        <p:spPr/>
        <p:txBody>
          <a:bodyPr/>
          <a:lstStyle/>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Từ bảng sự thật, để có đ</a:t>
            </a:r>
            <a:r>
              <a:rPr lang="vi-VN" sz="2800" b="1">
                <a:solidFill>
                  <a:srgbClr val="4E67C8">
                    <a:lumMod val="75000"/>
                  </a:srgbClr>
                </a:solidFill>
                <a:latin typeface="Arial" pitchFamily="34" charset="0"/>
                <a:cs typeface="Arial" pitchFamily="34" charset="0"/>
              </a:rPr>
              <a:t>ư</a:t>
            </a:r>
            <a:r>
              <a:rPr lang="en-US" sz="2800" b="1">
                <a:solidFill>
                  <a:srgbClr val="4E67C8">
                    <a:lumMod val="75000"/>
                  </a:srgbClr>
                </a:solidFill>
                <a:latin typeface="Arial" pitchFamily="34" charset="0"/>
                <a:cs typeface="Arial" pitchFamily="34" charset="0"/>
              </a:rPr>
              <a:t>ợc biểu thức logic tối giản của </a:t>
            </a:r>
            <a:r>
              <a:rPr lang="en-US" sz="2800" b="1">
                <a:solidFill>
                  <a:srgbClr val="4E67C8">
                    <a:lumMod val="75000"/>
                  </a:srgbClr>
                </a:solidFill>
                <a:latin typeface="Courier New" panose="02070309020205020404" pitchFamily="49" charset="0"/>
                <a:cs typeface="Courier New" panose="02070309020205020404" pitchFamily="49" charset="0"/>
              </a:rPr>
              <a:t>S</a:t>
            </a:r>
            <a:r>
              <a:rPr lang="en-US" sz="2800" b="1">
                <a:solidFill>
                  <a:srgbClr val="4E67C8">
                    <a:lumMod val="75000"/>
                  </a:srgbClr>
                </a:solidFill>
                <a:latin typeface="Arial" pitchFamily="34" charset="0"/>
                <a:cs typeface="Arial" pitchFamily="34" charset="0"/>
              </a:rPr>
              <a:t> và </a:t>
            </a:r>
            <a:r>
              <a:rPr lang="en-US" sz="2800" b="1">
                <a:solidFill>
                  <a:srgbClr val="4E67C8">
                    <a:lumMod val="75000"/>
                  </a:srgbClr>
                </a:solidFill>
                <a:latin typeface="Courier New" panose="02070309020205020404" pitchFamily="49" charset="0"/>
                <a:cs typeface="Courier New" panose="02070309020205020404" pitchFamily="49" charset="0"/>
              </a:rPr>
              <a:t>C</a:t>
            </a:r>
            <a:r>
              <a:rPr lang="en-US" sz="2800" b="1">
                <a:solidFill>
                  <a:srgbClr val="4E67C8">
                    <a:lumMod val="75000"/>
                  </a:srgbClr>
                </a:solidFill>
                <a:latin typeface="Arial" pitchFamily="34" charset="0"/>
                <a:cs typeface="Arial" pitchFamily="34" charset="0"/>
              </a:rPr>
              <a:t>, sử dụng một trong hai cách sau:</a:t>
            </a:r>
          </a:p>
          <a:p>
            <a:pPr marL="1139825" lvl="2" indent="-342900" algn="just" fontAlgn="base">
              <a:lnSpc>
                <a:spcPct val="90000"/>
              </a:lnSpc>
              <a:spcBef>
                <a:spcPts val="0"/>
              </a:spcBef>
              <a:buClr>
                <a:srgbClr val="008000"/>
              </a:buClr>
              <a:buSzPct val="130000"/>
              <a:buFont typeface="Arial" panose="020B0604020202020204" pitchFamily="34" charset="0"/>
              <a:buChar char="-"/>
            </a:pPr>
            <a:r>
              <a:rPr lang="en-US" sz="2800" b="1">
                <a:solidFill>
                  <a:srgbClr val="4E67C8">
                    <a:lumMod val="75000"/>
                  </a:srgbClr>
                </a:solidFill>
                <a:latin typeface="Arial" pitchFamily="34" charset="0"/>
                <a:cs typeface="Arial" pitchFamily="34" charset="0"/>
              </a:rPr>
              <a:t>Cách 1: Sử dụng đại số Boolean.</a:t>
            </a:r>
          </a:p>
          <a:p>
            <a:pPr marL="1258888" lvl="2" indent="0" algn="just" fontAlgn="base">
              <a:lnSpc>
                <a:spcPct val="90000"/>
              </a:lnSpc>
              <a:spcBef>
                <a:spcPts val="600"/>
              </a:spcBef>
              <a:buClr>
                <a:srgbClr val="008000"/>
              </a:buClr>
              <a:buSzPct val="130000"/>
              <a:buNone/>
            </a:pPr>
            <a:r>
              <a:rPr lang="en-US" sz="2800" b="1">
                <a:solidFill>
                  <a:srgbClr val="4E67C8">
                    <a:lumMod val="75000"/>
                  </a:srgbClr>
                </a:solidFill>
                <a:latin typeface="Courier New" panose="02070309020205020404" pitchFamily="49" charset="0"/>
                <a:cs typeface="Courier New" panose="02070309020205020404" pitchFamily="49" charset="0"/>
              </a:rPr>
              <a:t>S = C</a:t>
            </a:r>
            <a:r>
              <a:rPr lang="en-US" sz="2800" b="1" baseline="-25000">
                <a:solidFill>
                  <a:srgbClr val="4E67C8">
                    <a:lumMod val="75000"/>
                  </a:srgbClr>
                </a:solidFill>
                <a:latin typeface="Courier New" panose="02070309020205020404" pitchFamily="49" charset="0"/>
                <a:cs typeface="Courier New" panose="02070309020205020404" pitchFamily="49" charset="0"/>
              </a:rPr>
              <a:t>0</a:t>
            </a:r>
            <a:r>
              <a:rPr lang="en-US" sz="2800" b="1">
                <a:solidFill>
                  <a:srgbClr val="4E67C8">
                    <a:lumMod val="75000"/>
                  </a:srgbClr>
                </a:solidFill>
                <a:latin typeface="Courier New" panose="02070309020205020404" pitchFamily="49" charset="0"/>
                <a:cs typeface="Courier New" panose="02070309020205020404" pitchFamily="49" charset="0"/>
              </a:rPr>
              <a:t> </a:t>
            </a:r>
            <a:r>
              <a:rPr lang="en-US" sz="2800" b="1">
                <a:solidFill>
                  <a:srgbClr val="4E67C8">
                    <a:lumMod val="75000"/>
                  </a:srgbClr>
                </a:solidFill>
                <a:latin typeface="Courier New" panose="02070309020205020404" pitchFamily="49" charset="0"/>
                <a:cs typeface="Courier New" panose="02070309020205020404" pitchFamily="49" charset="0"/>
                <a:sym typeface="Symbol"/>
              </a:rPr>
              <a:t></a:t>
            </a:r>
            <a:r>
              <a:rPr lang="en-US" sz="2800" b="1">
                <a:solidFill>
                  <a:srgbClr val="4E67C8">
                    <a:lumMod val="75000"/>
                  </a:srgbClr>
                </a:solidFill>
                <a:latin typeface="Courier New" panose="02070309020205020404" pitchFamily="49" charset="0"/>
                <a:cs typeface="Courier New" panose="02070309020205020404" pitchFamily="49" charset="0"/>
              </a:rPr>
              <a:t> (A </a:t>
            </a:r>
            <a:r>
              <a:rPr lang="en-US" sz="2800" b="1">
                <a:solidFill>
                  <a:srgbClr val="4E67C8">
                    <a:lumMod val="75000"/>
                  </a:srgbClr>
                </a:solidFill>
                <a:latin typeface="Courier New" panose="02070309020205020404" pitchFamily="49" charset="0"/>
                <a:cs typeface="Courier New" panose="02070309020205020404" pitchFamily="49" charset="0"/>
                <a:sym typeface="Symbol"/>
              </a:rPr>
              <a:t></a:t>
            </a:r>
            <a:r>
              <a:rPr lang="en-US" sz="2800" b="1">
                <a:solidFill>
                  <a:srgbClr val="4E67C8">
                    <a:lumMod val="75000"/>
                  </a:srgbClr>
                </a:solidFill>
                <a:latin typeface="Courier New" panose="02070309020205020404" pitchFamily="49" charset="0"/>
                <a:cs typeface="Courier New" panose="02070309020205020404" pitchFamily="49" charset="0"/>
              </a:rPr>
              <a:t> B)</a:t>
            </a:r>
          </a:p>
          <a:p>
            <a:pPr marL="1258888" lvl="2" indent="0" algn="just" fontAlgn="base">
              <a:lnSpc>
                <a:spcPct val="90000"/>
              </a:lnSpc>
              <a:spcBef>
                <a:spcPts val="0"/>
              </a:spcBef>
              <a:buClr>
                <a:srgbClr val="008000"/>
              </a:buClr>
              <a:buSzPct val="130000"/>
              <a:buNone/>
            </a:pPr>
            <a:r>
              <a:rPr lang="en-US" sz="2800" b="1">
                <a:solidFill>
                  <a:srgbClr val="4E67C8">
                    <a:lumMod val="75000"/>
                  </a:srgbClr>
                </a:solidFill>
                <a:latin typeface="Courier New" panose="02070309020205020404" pitchFamily="49" charset="0"/>
                <a:cs typeface="Courier New" panose="02070309020205020404" pitchFamily="49" charset="0"/>
              </a:rPr>
              <a:t>C = AB + C</a:t>
            </a:r>
            <a:r>
              <a:rPr lang="en-US" sz="2800" b="1" baseline="-25000">
                <a:solidFill>
                  <a:srgbClr val="4E67C8">
                    <a:lumMod val="75000"/>
                  </a:srgbClr>
                </a:solidFill>
                <a:latin typeface="Courier New" panose="02070309020205020404" pitchFamily="49" charset="0"/>
                <a:cs typeface="Courier New" panose="02070309020205020404" pitchFamily="49" charset="0"/>
              </a:rPr>
              <a:t>0</a:t>
            </a:r>
            <a:r>
              <a:rPr lang="en-US" sz="2800" b="1">
                <a:solidFill>
                  <a:srgbClr val="4E67C8">
                    <a:lumMod val="75000"/>
                  </a:srgbClr>
                </a:solidFill>
                <a:latin typeface="Courier New" panose="02070309020205020404" pitchFamily="49" charset="0"/>
                <a:cs typeface="Courier New" panose="02070309020205020404" pitchFamily="49" charset="0"/>
              </a:rPr>
              <a:t>(A </a:t>
            </a:r>
            <a:r>
              <a:rPr lang="en-US" sz="2800" b="1">
                <a:solidFill>
                  <a:srgbClr val="4E67C8">
                    <a:lumMod val="75000"/>
                  </a:srgbClr>
                </a:solidFill>
                <a:latin typeface="Courier New" panose="02070309020205020404" pitchFamily="49" charset="0"/>
                <a:cs typeface="Courier New" panose="02070309020205020404" pitchFamily="49" charset="0"/>
                <a:sym typeface="Symbol"/>
              </a:rPr>
              <a:t>+</a:t>
            </a:r>
            <a:r>
              <a:rPr lang="en-US" sz="2800" b="1">
                <a:solidFill>
                  <a:srgbClr val="4E67C8">
                    <a:lumMod val="75000"/>
                  </a:srgbClr>
                </a:solidFill>
                <a:latin typeface="Courier New" panose="02070309020205020404" pitchFamily="49" charset="0"/>
                <a:cs typeface="Courier New" panose="02070309020205020404" pitchFamily="49" charset="0"/>
              </a:rPr>
              <a:t> B)</a:t>
            </a:r>
          </a:p>
          <a:p>
            <a:pPr marL="1139825" lvl="2" indent="-342900" algn="just" fontAlgn="base">
              <a:lnSpc>
                <a:spcPct val="90000"/>
              </a:lnSpc>
              <a:spcBef>
                <a:spcPts val="0"/>
              </a:spcBef>
              <a:buClr>
                <a:srgbClr val="008000"/>
              </a:buClr>
              <a:buSzPct val="130000"/>
              <a:buFont typeface="Arial" panose="020B0604020202020204" pitchFamily="34" charset="0"/>
              <a:buChar char="-"/>
            </a:pPr>
            <a:r>
              <a:rPr lang="en-US" sz="2800" b="1">
                <a:solidFill>
                  <a:srgbClr val="4E67C8">
                    <a:lumMod val="75000"/>
                  </a:srgbClr>
                </a:solidFill>
                <a:latin typeface="Arial" pitchFamily="34" charset="0"/>
                <a:cs typeface="Arial" pitchFamily="34" charset="0"/>
              </a:rPr>
              <a:t>Cách 2: Sử dụng bản đồ Karnaugh.</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Bài tập tại lớp: Sinh viên hãy chứng minh biểu thức của cách 1 và thực hiện cách 2 để cho thấy chúng có cùng một kết quả.</a:t>
            </a:r>
          </a:p>
          <a:p>
            <a:pPr marL="1071563" lvl="2" indent="0" algn="just" fontAlgn="base">
              <a:lnSpc>
                <a:spcPct val="90000"/>
              </a:lnSpc>
              <a:spcBef>
                <a:spcPts val="0"/>
              </a:spcBef>
              <a:buClr>
                <a:srgbClr val="008000"/>
              </a:buClr>
              <a:buSzPct val="130000"/>
              <a:buNone/>
            </a:pPr>
            <a:endParaRPr lang="en-US" sz="2800" b="1">
              <a:solidFill>
                <a:srgbClr val="4E67C8">
                  <a:lumMod val="75000"/>
                </a:srgbClr>
              </a:solidFill>
              <a:latin typeface="Arial" pitchFamily="34" charset="0"/>
              <a:cs typeface="Arial" pitchFamily="34" charset="0"/>
            </a:endParaRPr>
          </a:p>
          <a:p>
            <a:pPr marL="1071563" lvl="2" indent="0" algn="just" fontAlgn="base">
              <a:lnSpc>
                <a:spcPct val="90000"/>
              </a:lnSpc>
              <a:spcBef>
                <a:spcPts val="0"/>
              </a:spcBef>
              <a:buClr>
                <a:srgbClr val="008000"/>
              </a:buClr>
              <a:buSzPct val="130000"/>
              <a:buNone/>
            </a:pPr>
            <a:endParaRPr lang="en-US" sz="2800" b="1">
              <a:solidFill>
                <a:srgbClr val="4E67C8">
                  <a:lumMod val="75000"/>
                </a:srgbClr>
              </a:solidFill>
              <a:latin typeface="Arial" pitchFamily="34" charset="0"/>
              <a:cs typeface="Arial" pitchFamily="34" charset="0"/>
            </a:endParaRPr>
          </a:p>
          <a:p>
            <a:pPr marL="1071563" lvl="2" indent="0" algn="just" fontAlgn="base">
              <a:lnSpc>
                <a:spcPct val="90000"/>
              </a:lnSpc>
              <a:spcBef>
                <a:spcPts val="0"/>
              </a:spcBef>
              <a:buClr>
                <a:srgbClr val="008000"/>
              </a:buClr>
              <a:buSzPct val="130000"/>
              <a:buNone/>
            </a:pPr>
            <a:endParaRPr lang="en-US" sz="2800" b="1">
              <a:solidFill>
                <a:srgbClr val="4E67C8">
                  <a:lumMod val="75000"/>
                </a:srgbClr>
              </a:solidFill>
              <a:latin typeface="Arial" pitchFamily="34" charset="0"/>
              <a:cs typeface="Arial" pitchFamily="34" charset="0"/>
            </a:endParaRPr>
          </a:p>
          <a:p>
            <a:pPr marL="1071563" lvl="2" indent="0" algn="just" fontAlgn="base">
              <a:lnSpc>
                <a:spcPct val="90000"/>
              </a:lnSpc>
              <a:spcBef>
                <a:spcPts val="0"/>
              </a:spcBef>
              <a:buClr>
                <a:srgbClr val="008000"/>
              </a:buClr>
              <a:buSzPct val="130000"/>
              <a:buNone/>
            </a:pPr>
            <a:endParaRPr lang="en-US" sz="2800" b="1">
              <a:solidFill>
                <a:srgbClr val="4E67C8">
                  <a:lumMod val="75000"/>
                </a:srgbClr>
              </a:solidFill>
              <a:latin typeface="Arial" pitchFamily="34" charset="0"/>
              <a:cs typeface="Arial" pitchFamily="34" charset="0"/>
            </a:endParaRPr>
          </a:p>
          <a:p>
            <a:pPr marL="1071563" lvl="2" indent="0" algn="just" fontAlgn="base">
              <a:lnSpc>
                <a:spcPct val="90000"/>
              </a:lnSpc>
              <a:spcBef>
                <a:spcPts val="0"/>
              </a:spcBef>
              <a:buClr>
                <a:srgbClr val="008000"/>
              </a:buClr>
              <a:buSzPct val="130000"/>
              <a:buNone/>
            </a:pPr>
            <a:endParaRPr lang="en-US" sz="2800" b="1">
              <a:solidFill>
                <a:srgbClr val="4E67C8">
                  <a:lumMod val="75000"/>
                </a:srgbClr>
              </a:solidFill>
              <a:latin typeface="Arial" pitchFamily="34" charset="0"/>
              <a:cs typeface="Arial" pitchFamily="34" charset="0"/>
            </a:endParaRP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22</a:t>
            </a:fld>
            <a:endParaRPr lang="en-US"/>
          </a:p>
        </p:txBody>
      </p:sp>
    </p:spTree>
    <p:extLst>
      <p:ext uri="{BB962C8B-B14F-4D97-AF65-F5344CB8AC3E}">
        <p14:creationId xmlns:p14="http://schemas.microsoft.com/office/powerpoint/2010/main" val="108460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Mạch Cộng Toàn Phần</a:t>
            </a: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23</a:t>
            </a:fld>
            <a:endParaRPr lang="en-US"/>
          </a:p>
        </p:txBody>
      </p:sp>
      <p:sp>
        <p:nvSpPr>
          <p:cNvPr id="7" name="TextBox 6"/>
          <p:cNvSpPr txBox="1"/>
          <p:nvPr/>
        </p:nvSpPr>
        <p:spPr>
          <a:xfrm>
            <a:off x="1604575" y="5435643"/>
            <a:ext cx="5562600" cy="424732"/>
          </a:xfrm>
          <a:prstGeom prst="rect">
            <a:avLst/>
          </a:prstGeom>
          <a:noFill/>
        </p:spPr>
        <p:txBody>
          <a:bodyPr wrap="square" rtlCol="0">
            <a:spAutoFit/>
          </a:bodyPr>
          <a:lstStyle/>
          <a:p>
            <a:pPr>
              <a:lnSpc>
                <a:spcPct val="90000"/>
              </a:lnSpc>
              <a:spcBef>
                <a:spcPts val="600"/>
              </a:spcBef>
              <a:tabLst>
                <a:tab pos="1376363" algn="l"/>
              </a:tabLst>
            </a:pPr>
            <a:r>
              <a:rPr lang="en-US" sz="2400" b="1">
                <a:solidFill>
                  <a:srgbClr val="0033CC"/>
                </a:solidFill>
                <a:latin typeface="Arial" pitchFamily="34" charset="0"/>
                <a:cs typeface="Arial" pitchFamily="34" charset="0"/>
              </a:rPr>
              <a:t>Hình 2.7: Mạch cộng toàn phần 1 bit.</a:t>
            </a:r>
          </a:p>
        </p:txBody>
      </p:sp>
      <p:pic>
        <p:nvPicPr>
          <p:cNvPr id="8" name="Picture 7">
            <a:extLst>
              <a:ext uri="{FF2B5EF4-FFF2-40B4-BE49-F238E27FC236}">
                <a16:creationId xmlns:a16="http://schemas.microsoft.com/office/drawing/2014/main" id="{E34D3AA7-73B4-49FF-8DE1-7043A6FB53B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49168" y="1209991"/>
            <a:ext cx="4873415" cy="2473960"/>
          </a:xfrm>
          <a:prstGeom prst="rect">
            <a:avLst/>
          </a:prstGeom>
          <a:noFill/>
          <a:ln>
            <a:noFill/>
          </a:ln>
        </p:spPr>
      </p:pic>
      <p:pic>
        <p:nvPicPr>
          <p:cNvPr id="9" name="Picture 8">
            <a:extLst>
              <a:ext uri="{FF2B5EF4-FFF2-40B4-BE49-F238E27FC236}">
                <a16:creationId xmlns:a16="http://schemas.microsoft.com/office/drawing/2014/main" id="{C101A13C-3E16-411E-B040-B72AD548740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999515"/>
            <a:ext cx="3906601" cy="1276164"/>
          </a:xfrm>
          <a:prstGeom prst="rect">
            <a:avLst/>
          </a:prstGeom>
          <a:noFill/>
          <a:ln>
            <a:noFill/>
          </a:ln>
        </p:spPr>
      </p:pic>
    </p:spTree>
    <p:extLst>
      <p:ext uri="{BB962C8B-B14F-4D97-AF65-F5344CB8AC3E}">
        <p14:creationId xmlns:p14="http://schemas.microsoft.com/office/powerpoint/2010/main" val="3985143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solidFill>
                  <a:srgbClr val="0070C0"/>
                </a:solidFill>
              </a:rPr>
              <a:t>Mạch</a:t>
            </a:r>
            <a:r>
              <a:rPr lang="en-US">
                <a:solidFill>
                  <a:srgbClr val="0070C0"/>
                </a:solidFill>
              </a:rPr>
              <a:t> Cộng Nhiều Bit</a:t>
            </a:r>
            <a:endParaRPr lang="en-US" dirty="0"/>
          </a:p>
        </p:txBody>
      </p:sp>
      <p:sp>
        <p:nvSpPr>
          <p:cNvPr id="3" name="Content Placeholder 2"/>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Phép cộng của bit LSB có thể sử dụng mạch cộng bán phần hoặc mạch cộng toàn phần với ngõ vào bit nhớ </a:t>
            </a:r>
            <a:r>
              <a:rPr lang="en-US" b="1">
                <a:solidFill>
                  <a:srgbClr val="4E67C8">
                    <a:lumMod val="75000"/>
                  </a:srgbClr>
                </a:solidFill>
                <a:latin typeface="Courier New" panose="02070309020205020404" pitchFamily="49" charset="0"/>
                <a:cs typeface="Courier New" panose="02070309020205020404" pitchFamily="49" charset="0"/>
              </a:rPr>
              <a:t>C</a:t>
            </a:r>
            <a:r>
              <a:rPr lang="en-US" b="1" baseline="-25000">
                <a:solidFill>
                  <a:srgbClr val="4E67C8">
                    <a:lumMod val="75000"/>
                  </a:srgbClr>
                </a:solidFill>
                <a:latin typeface="Courier New" panose="02070309020205020404" pitchFamily="49" charset="0"/>
                <a:cs typeface="Courier New" panose="02070309020205020404" pitchFamily="49" charset="0"/>
              </a:rPr>
              <a:t>0</a:t>
            </a:r>
            <a:r>
              <a:rPr lang="en-US" b="1">
                <a:solidFill>
                  <a:srgbClr val="4E67C8">
                    <a:lumMod val="75000"/>
                  </a:srgbClr>
                </a:solidFill>
                <a:latin typeface="Arial" pitchFamily="34" charset="0"/>
                <a:cs typeface="Arial" pitchFamily="34" charset="0"/>
              </a:rPr>
              <a:t> = 0.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Phép cộng của các bit cao hơn phải là mạch cộng toàn phần. </a:t>
            </a:r>
          </a:p>
          <a:p>
            <a:pPr marL="457200" lvl="1" indent="-457200" algn="just" fontAlgn="base">
              <a:lnSpc>
                <a:spcPct val="90000"/>
              </a:lnSpc>
              <a:spcBef>
                <a:spcPts val="0"/>
              </a:spcBef>
              <a:buClr>
                <a:srgbClr val="0099FF"/>
              </a:buClr>
              <a:buSzPct val="130000"/>
              <a:buFont typeface="Wingdings" pitchFamily="2" charset="2"/>
              <a:buChar char="v"/>
            </a:pPr>
            <a:endParaRPr lang="en-US" b="1" dirty="0">
              <a:solidFill>
                <a:srgbClr val="4E67C8">
                  <a:lumMod val="75000"/>
                </a:srgbClr>
              </a:solidFill>
              <a:latin typeface="Arial" pitchFamily="34" charset="0"/>
              <a:cs typeface="Arial" pitchFamily="34" charset="0"/>
            </a:endParaRPr>
          </a:p>
          <a:p>
            <a:endParaRPr lang="en-US" dirty="0"/>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24</a:t>
            </a:fld>
            <a:endParaRPr lang="en-US"/>
          </a:p>
        </p:txBody>
      </p:sp>
      <p:sp>
        <p:nvSpPr>
          <p:cNvPr id="7" name="TextBox 6"/>
          <p:cNvSpPr txBox="1"/>
          <p:nvPr/>
        </p:nvSpPr>
        <p:spPr>
          <a:xfrm>
            <a:off x="2613858" y="5542558"/>
            <a:ext cx="4052244" cy="424732"/>
          </a:xfrm>
          <a:prstGeom prst="rect">
            <a:avLst/>
          </a:prstGeom>
          <a:noFill/>
        </p:spPr>
        <p:txBody>
          <a:bodyPr wrap="square" rtlCol="0">
            <a:spAutoFit/>
          </a:bodyPr>
          <a:lstStyle/>
          <a:p>
            <a:pPr>
              <a:lnSpc>
                <a:spcPct val="90000"/>
              </a:lnSpc>
              <a:spcBef>
                <a:spcPts val="600"/>
              </a:spcBef>
              <a:tabLst>
                <a:tab pos="1376363" algn="l"/>
              </a:tabLst>
            </a:pPr>
            <a:r>
              <a:rPr lang="en-US" sz="2400" b="1">
                <a:solidFill>
                  <a:srgbClr val="0033CC"/>
                </a:solidFill>
                <a:latin typeface="Arial" pitchFamily="34" charset="0"/>
                <a:cs typeface="Arial" pitchFamily="34" charset="0"/>
              </a:rPr>
              <a:t>Hình 2.8: Mạch cộng 4 bit.</a:t>
            </a:r>
          </a:p>
        </p:txBody>
      </p:sp>
      <p:pic>
        <p:nvPicPr>
          <p:cNvPr id="8" name="Picture 7">
            <a:extLst>
              <a:ext uri="{FF2B5EF4-FFF2-40B4-BE49-F238E27FC236}">
                <a16:creationId xmlns:a16="http://schemas.microsoft.com/office/drawing/2014/main" id="{76382FAF-6A63-4D12-90A8-0AC9A2A2776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93161" y="3298426"/>
            <a:ext cx="8093639" cy="2080260"/>
          </a:xfrm>
          <a:prstGeom prst="rect">
            <a:avLst/>
          </a:prstGeom>
          <a:noFill/>
          <a:ln>
            <a:noFill/>
          </a:ln>
        </p:spPr>
      </p:pic>
    </p:spTree>
    <p:extLst>
      <p:ext uri="{BB962C8B-B14F-4D97-AF65-F5344CB8AC3E}">
        <p14:creationId xmlns:p14="http://schemas.microsoft.com/office/powerpoint/2010/main" val="2051989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solidFill>
                  <a:srgbClr val="0070C0"/>
                </a:solidFill>
              </a:rPr>
              <a:t>Mạch</a:t>
            </a:r>
            <a:r>
              <a:rPr lang="en-US">
                <a:solidFill>
                  <a:srgbClr val="0070C0"/>
                </a:solidFill>
              </a:rPr>
              <a:t> Trừ Bán Phần</a:t>
            </a:r>
            <a:endParaRPr lang="en-US" dirty="0"/>
          </a:p>
        </p:txBody>
      </p:sp>
      <p:sp>
        <p:nvSpPr>
          <p:cNvPr id="3" name="Content Placeholder 2"/>
          <p:cNvSpPr>
            <a:spLocks noGrp="1"/>
          </p:cNvSpPr>
          <p:nvPr>
            <p:ph idx="1"/>
          </p:nvPr>
        </p:nvSpPr>
        <p:spPr/>
        <p:txBody>
          <a:bodyPr>
            <a:norm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Mạch trừ bán phần (</a:t>
            </a:r>
            <a:r>
              <a:rPr lang="en-US" b="1" i="1">
                <a:solidFill>
                  <a:srgbClr val="4E67C8">
                    <a:lumMod val="75000"/>
                  </a:srgbClr>
                </a:solidFill>
                <a:latin typeface="Arial" pitchFamily="34" charset="0"/>
                <a:cs typeface="Arial" pitchFamily="34" charset="0"/>
              </a:rPr>
              <a:t>haft subtractor </a:t>
            </a:r>
            <a:r>
              <a:rPr lang="en-US" b="1">
                <a:solidFill>
                  <a:srgbClr val="4E67C8">
                    <a:lumMod val="75000"/>
                  </a:srgbClr>
                </a:solidFill>
                <a:latin typeface="Arial" pitchFamily="34" charset="0"/>
                <a:cs typeface="Arial" pitchFamily="34" charset="0"/>
              </a:rPr>
              <a:t>- HS) là mạch trừ 1 bit không có mượn. </a:t>
            </a:r>
            <a:endParaRPr lang="en-US" b="1" dirty="0">
              <a:solidFill>
                <a:srgbClr val="4E67C8">
                  <a:lumMod val="75000"/>
                </a:srgbClr>
              </a:solidFill>
              <a:latin typeface="Arial" pitchFamily="34" charset="0"/>
              <a:cs typeface="Arial" pitchFamily="34" charset="0"/>
            </a:endParaRPr>
          </a:p>
          <a:p>
            <a:pPr marL="803275" lvl="2" indent="-361950" algn="just" fontAlgn="base">
              <a:lnSpc>
                <a:spcPct val="90000"/>
              </a:lnSpc>
              <a:spcBef>
                <a:spcPts val="0"/>
              </a:spcBef>
              <a:buClr>
                <a:srgbClr val="008000"/>
              </a:buClr>
              <a:buSzPct val="130000"/>
              <a:buFont typeface="Wingdings" pitchFamily="2" charset="2"/>
              <a:buChar char="§"/>
            </a:pPr>
            <a:r>
              <a:rPr lang="en-US" sz="2800" b="1" dirty="0" err="1">
                <a:solidFill>
                  <a:srgbClr val="4E67C8">
                    <a:lumMod val="75000"/>
                  </a:srgbClr>
                </a:solidFill>
                <a:latin typeface="Arial" pitchFamily="34" charset="0"/>
                <a:cs typeface="Arial" pitchFamily="34" charset="0"/>
              </a:rPr>
              <a:t>Gọi</a:t>
            </a:r>
            <a:r>
              <a:rPr lang="en-US" sz="2800" b="1" dirty="0">
                <a:solidFill>
                  <a:srgbClr val="4E67C8">
                    <a:lumMod val="75000"/>
                  </a:srgbClr>
                </a:solidFill>
                <a:latin typeface="Arial" pitchFamily="34" charset="0"/>
                <a:cs typeface="Arial" pitchFamily="34" charset="0"/>
              </a:rPr>
              <a:t> </a:t>
            </a:r>
            <a:r>
              <a:rPr lang="en-US" sz="2800" b="1" dirty="0">
                <a:solidFill>
                  <a:srgbClr val="4E67C8">
                    <a:lumMod val="75000"/>
                  </a:srgbClr>
                </a:solidFill>
                <a:latin typeface="Courier New" panose="02070309020205020404" pitchFamily="49" charset="0"/>
                <a:cs typeface="Courier New" panose="02070309020205020404" pitchFamily="49" charset="0"/>
              </a:rPr>
              <a:t>A</a:t>
            </a:r>
            <a:r>
              <a:rPr lang="en-US" sz="2800" b="1" dirty="0">
                <a:solidFill>
                  <a:srgbClr val="4E67C8">
                    <a:lumMod val="75000"/>
                  </a:srgbClr>
                </a:solidFill>
                <a:latin typeface="Arial" pitchFamily="34" charset="0"/>
                <a:cs typeface="Arial" pitchFamily="34" charset="0"/>
              </a:rPr>
              <a:t>, </a:t>
            </a:r>
            <a:r>
              <a:rPr lang="en-US" sz="2800" b="1" dirty="0">
                <a:solidFill>
                  <a:srgbClr val="4E67C8">
                    <a:lumMod val="75000"/>
                  </a:srgbClr>
                </a:solidFill>
                <a:latin typeface="Courier New" panose="02070309020205020404" pitchFamily="49" charset="0"/>
                <a:cs typeface="Courier New" panose="02070309020205020404" pitchFamily="49" charset="0"/>
              </a:rPr>
              <a:t>B</a:t>
            </a:r>
            <a:r>
              <a:rPr lang="en-US" sz="2800" b="1" dirty="0">
                <a:solidFill>
                  <a:srgbClr val="4E67C8">
                    <a:lumMod val="75000"/>
                  </a:srgbClr>
                </a:solidFill>
                <a:latin typeface="Arial" pitchFamily="34" charset="0"/>
                <a:cs typeface="Arial" pitchFamily="34" charset="0"/>
              </a:rPr>
              <a:t> </a:t>
            </a:r>
            <a:r>
              <a:rPr lang="en-US" sz="2800" b="1" dirty="0" err="1">
                <a:solidFill>
                  <a:srgbClr val="4E67C8">
                    <a:lumMod val="75000"/>
                  </a:srgbClr>
                </a:solidFill>
                <a:latin typeface="Arial" pitchFamily="34" charset="0"/>
                <a:cs typeface="Arial" pitchFamily="34" charset="0"/>
              </a:rPr>
              <a:t>là</a:t>
            </a:r>
            <a:r>
              <a:rPr lang="en-US" sz="2800" b="1" dirty="0">
                <a:solidFill>
                  <a:srgbClr val="4E67C8">
                    <a:lumMod val="75000"/>
                  </a:srgbClr>
                </a:solidFill>
                <a:latin typeface="Arial" pitchFamily="34" charset="0"/>
                <a:cs typeface="Arial" pitchFamily="34" charset="0"/>
              </a:rPr>
              <a:t> </a:t>
            </a:r>
            <a:r>
              <a:rPr lang="en-US" sz="2800" b="1" dirty="0" err="1">
                <a:solidFill>
                  <a:srgbClr val="4E67C8">
                    <a:lumMod val="75000"/>
                  </a:srgbClr>
                </a:solidFill>
                <a:latin typeface="Arial" pitchFamily="34" charset="0"/>
                <a:cs typeface="Arial" pitchFamily="34" charset="0"/>
              </a:rPr>
              <a:t>các</a:t>
            </a:r>
            <a:r>
              <a:rPr lang="en-US" sz="2800" b="1" dirty="0">
                <a:solidFill>
                  <a:srgbClr val="4E67C8">
                    <a:lumMod val="75000"/>
                  </a:srgbClr>
                </a:solidFill>
                <a:latin typeface="Arial" pitchFamily="34" charset="0"/>
                <a:cs typeface="Arial" pitchFamily="34" charset="0"/>
              </a:rPr>
              <a:t> </a:t>
            </a:r>
            <a:r>
              <a:rPr lang="en-US" sz="2800" b="1" dirty="0" err="1">
                <a:solidFill>
                  <a:srgbClr val="4E67C8">
                    <a:lumMod val="75000"/>
                  </a:srgbClr>
                </a:solidFill>
                <a:latin typeface="Arial" pitchFamily="34" charset="0"/>
                <a:cs typeface="Arial" pitchFamily="34" charset="0"/>
              </a:rPr>
              <a:t>số</a:t>
            </a:r>
            <a:r>
              <a:rPr lang="en-US" sz="2800" b="1" dirty="0">
                <a:solidFill>
                  <a:srgbClr val="4E67C8">
                    <a:lumMod val="75000"/>
                  </a:srgbClr>
                </a:solidFill>
                <a:latin typeface="Arial" pitchFamily="34" charset="0"/>
                <a:cs typeface="Arial" pitchFamily="34" charset="0"/>
              </a:rPr>
              <a:t> </a:t>
            </a:r>
            <a:r>
              <a:rPr lang="en-US" sz="2800" b="1" dirty="0" err="1">
                <a:solidFill>
                  <a:srgbClr val="4E67C8">
                    <a:lumMod val="75000"/>
                  </a:srgbClr>
                </a:solidFill>
                <a:latin typeface="Arial" pitchFamily="34" charset="0"/>
                <a:cs typeface="Arial" pitchFamily="34" charset="0"/>
              </a:rPr>
              <a:t>nhị</a:t>
            </a:r>
            <a:r>
              <a:rPr lang="en-US" sz="2800" b="1" dirty="0">
                <a:solidFill>
                  <a:srgbClr val="4E67C8">
                    <a:lumMod val="75000"/>
                  </a:srgbClr>
                </a:solidFill>
                <a:latin typeface="Arial" pitchFamily="34" charset="0"/>
                <a:cs typeface="Arial" pitchFamily="34" charset="0"/>
              </a:rPr>
              <a:t> </a:t>
            </a:r>
            <a:r>
              <a:rPr lang="en-US" sz="2800" b="1" dirty="0" err="1">
                <a:solidFill>
                  <a:srgbClr val="4E67C8">
                    <a:lumMod val="75000"/>
                  </a:srgbClr>
                </a:solidFill>
                <a:latin typeface="Arial" pitchFamily="34" charset="0"/>
                <a:cs typeface="Arial" pitchFamily="34" charset="0"/>
              </a:rPr>
              <a:t>phân</a:t>
            </a:r>
            <a:r>
              <a:rPr lang="en-US" sz="2800" b="1" dirty="0">
                <a:solidFill>
                  <a:srgbClr val="4E67C8">
                    <a:lumMod val="75000"/>
                  </a:srgbClr>
                </a:solidFill>
                <a:latin typeface="Arial" pitchFamily="34" charset="0"/>
                <a:cs typeface="Arial" pitchFamily="34" charset="0"/>
              </a:rPr>
              <a:t> 1 bit </a:t>
            </a:r>
            <a:r>
              <a:rPr lang="en-US" sz="2800" b="1" dirty="0" err="1">
                <a:solidFill>
                  <a:srgbClr val="4E67C8">
                    <a:lumMod val="75000"/>
                  </a:srgbClr>
                </a:solidFill>
                <a:latin typeface="Arial" pitchFamily="34" charset="0"/>
                <a:cs typeface="Arial" pitchFamily="34" charset="0"/>
              </a:rPr>
              <a:t>cần</a:t>
            </a:r>
            <a:r>
              <a:rPr lang="en-US" sz="2800" b="1" dirty="0">
                <a:solidFill>
                  <a:srgbClr val="4E67C8">
                    <a:lumMod val="75000"/>
                  </a:srgbClr>
                </a:solidFill>
                <a:latin typeface="Arial" pitchFamily="34" charset="0"/>
                <a:cs typeface="Arial" pitchFamily="34" charset="0"/>
              </a:rPr>
              <a:t> </a:t>
            </a:r>
            <a:r>
              <a:rPr lang="en-US" sz="2800" b="1" dirty="0" err="1">
                <a:solidFill>
                  <a:srgbClr val="4E67C8">
                    <a:lumMod val="75000"/>
                  </a:srgbClr>
                </a:solidFill>
                <a:latin typeface="Arial" pitchFamily="34" charset="0"/>
                <a:cs typeface="Arial" pitchFamily="34" charset="0"/>
              </a:rPr>
              <a:t>thực</a:t>
            </a:r>
            <a:r>
              <a:rPr lang="en-US" sz="2800" b="1" dirty="0">
                <a:solidFill>
                  <a:srgbClr val="4E67C8">
                    <a:lumMod val="75000"/>
                  </a:srgbClr>
                </a:solidFill>
                <a:latin typeface="Arial" pitchFamily="34" charset="0"/>
                <a:cs typeface="Arial" pitchFamily="34" charset="0"/>
              </a:rPr>
              <a:t> </a:t>
            </a:r>
            <a:r>
              <a:rPr lang="en-US" sz="2800" b="1" dirty="0" err="1">
                <a:solidFill>
                  <a:srgbClr val="4E67C8">
                    <a:lumMod val="75000"/>
                  </a:srgbClr>
                </a:solidFill>
                <a:latin typeface="Arial" pitchFamily="34" charset="0"/>
                <a:cs typeface="Arial" pitchFamily="34" charset="0"/>
              </a:rPr>
              <a:t>hiện</a:t>
            </a:r>
            <a:r>
              <a:rPr lang="en-US" sz="2800" b="1" dirty="0">
                <a:solidFill>
                  <a:srgbClr val="4E67C8">
                    <a:lumMod val="75000"/>
                  </a:srgbClr>
                </a:solidFill>
                <a:latin typeface="Arial" pitchFamily="34" charset="0"/>
                <a:cs typeface="Arial" pitchFamily="34" charset="0"/>
              </a:rPr>
              <a:t> </a:t>
            </a:r>
            <a:r>
              <a:rPr lang="en-US" sz="2800" b="1" dirty="0" err="1">
                <a:solidFill>
                  <a:srgbClr val="4E67C8">
                    <a:lumMod val="75000"/>
                  </a:srgbClr>
                </a:solidFill>
                <a:latin typeface="Arial" pitchFamily="34" charset="0"/>
                <a:cs typeface="Arial" pitchFamily="34" charset="0"/>
              </a:rPr>
              <a:t>phép</a:t>
            </a:r>
            <a:r>
              <a:rPr lang="en-US" sz="2800" b="1" dirty="0">
                <a:solidFill>
                  <a:srgbClr val="4E67C8">
                    <a:lumMod val="75000"/>
                  </a:srgbClr>
                </a:solidFill>
                <a:latin typeface="Arial" pitchFamily="34" charset="0"/>
                <a:cs typeface="Arial" pitchFamily="34" charset="0"/>
              </a:rPr>
              <a:t> </a:t>
            </a:r>
            <a:r>
              <a:rPr lang="en-US" sz="2800" b="1" dirty="0" err="1">
                <a:solidFill>
                  <a:srgbClr val="4E67C8">
                    <a:lumMod val="75000"/>
                  </a:srgbClr>
                </a:solidFill>
                <a:latin typeface="Arial" pitchFamily="34" charset="0"/>
                <a:cs typeface="Arial" pitchFamily="34" charset="0"/>
              </a:rPr>
              <a:t>trừ</a:t>
            </a:r>
            <a:r>
              <a:rPr lang="en-US" sz="2800" b="1" dirty="0">
                <a:solidFill>
                  <a:srgbClr val="4E67C8">
                    <a:lumMod val="75000"/>
                  </a:srgbClr>
                </a:solidFill>
                <a:latin typeface="Arial" pitchFamily="34" charset="0"/>
                <a:cs typeface="Arial" pitchFamily="34" charset="0"/>
              </a:rPr>
              <a:t>, </a:t>
            </a:r>
            <a:r>
              <a:rPr lang="en-US" sz="2800" b="1" dirty="0">
                <a:solidFill>
                  <a:srgbClr val="4E67C8">
                    <a:lumMod val="75000"/>
                  </a:srgbClr>
                </a:solidFill>
                <a:latin typeface="Courier New" panose="02070309020205020404" pitchFamily="49" charset="0"/>
                <a:cs typeface="Courier New" panose="02070309020205020404" pitchFamily="49" charset="0"/>
              </a:rPr>
              <a:t>D</a:t>
            </a:r>
            <a:r>
              <a:rPr lang="en-US" sz="2800" b="1" dirty="0">
                <a:solidFill>
                  <a:srgbClr val="4E67C8">
                    <a:lumMod val="75000"/>
                  </a:srgbClr>
                </a:solidFill>
                <a:latin typeface="Arial" pitchFamily="34" charset="0"/>
                <a:cs typeface="Arial" pitchFamily="34" charset="0"/>
              </a:rPr>
              <a:t> (</a:t>
            </a:r>
            <a:r>
              <a:rPr lang="en-US" sz="2800" b="1" i="1" dirty="0">
                <a:solidFill>
                  <a:srgbClr val="4E67C8">
                    <a:lumMod val="75000"/>
                  </a:srgbClr>
                </a:solidFill>
                <a:latin typeface="Arial" pitchFamily="34" charset="0"/>
                <a:cs typeface="Arial" pitchFamily="34" charset="0"/>
              </a:rPr>
              <a:t>difference</a:t>
            </a:r>
            <a:r>
              <a:rPr lang="en-US" sz="2800" b="1" dirty="0">
                <a:solidFill>
                  <a:srgbClr val="4E67C8">
                    <a:lumMod val="75000"/>
                  </a:srgbClr>
                </a:solidFill>
                <a:latin typeface="Arial" pitchFamily="34" charset="0"/>
                <a:cs typeface="Arial" pitchFamily="34" charset="0"/>
              </a:rPr>
              <a:t>) </a:t>
            </a:r>
            <a:r>
              <a:rPr lang="en-US" sz="2800" b="1" dirty="0" err="1">
                <a:solidFill>
                  <a:srgbClr val="4E67C8">
                    <a:lumMod val="75000"/>
                  </a:srgbClr>
                </a:solidFill>
                <a:latin typeface="Arial" pitchFamily="34" charset="0"/>
                <a:cs typeface="Arial" pitchFamily="34" charset="0"/>
              </a:rPr>
              <a:t>là</a:t>
            </a:r>
            <a:r>
              <a:rPr lang="en-US" sz="2800" b="1" dirty="0">
                <a:solidFill>
                  <a:srgbClr val="4E67C8">
                    <a:lumMod val="75000"/>
                  </a:srgbClr>
                </a:solidFill>
                <a:latin typeface="Arial" pitchFamily="34" charset="0"/>
                <a:cs typeface="Arial" pitchFamily="34" charset="0"/>
              </a:rPr>
              <a:t> bit </a:t>
            </a:r>
            <a:r>
              <a:rPr lang="en-US" sz="2800" b="1" dirty="0" err="1">
                <a:solidFill>
                  <a:srgbClr val="4E67C8">
                    <a:lumMod val="75000"/>
                  </a:srgbClr>
                </a:solidFill>
                <a:latin typeface="Arial" pitchFamily="34" charset="0"/>
                <a:cs typeface="Arial" pitchFamily="34" charset="0"/>
              </a:rPr>
              <a:t>hiệu</a:t>
            </a:r>
            <a:r>
              <a:rPr lang="en-US" sz="2800" b="1" dirty="0">
                <a:solidFill>
                  <a:srgbClr val="4E67C8">
                    <a:lumMod val="75000"/>
                  </a:srgbClr>
                </a:solidFill>
                <a:latin typeface="Arial" pitchFamily="34" charset="0"/>
                <a:cs typeface="Arial" pitchFamily="34" charset="0"/>
              </a:rPr>
              <a:t> </a:t>
            </a:r>
            <a:r>
              <a:rPr lang="en-US" sz="2800" b="1" dirty="0" err="1">
                <a:solidFill>
                  <a:srgbClr val="4E67C8">
                    <a:lumMod val="75000"/>
                  </a:srgbClr>
                </a:solidFill>
                <a:latin typeface="Arial" pitchFamily="34" charset="0"/>
                <a:cs typeface="Arial" pitchFamily="34" charset="0"/>
              </a:rPr>
              <a:t>và</a:t>
            </a:r>
            <a:r>
              <a:rPr lang="en-US" sz="2800" b="1" dirty="0">
                <a:solidFill>
                  <a:srgbClr val="4E67C8">
                    <a:lumMod val="75000"/>
                  </a:srgbClr>
                </a:solidFill>
                <a:latin typeface="Arial" pitchFamily="34" charset="0"/>
                <a:cs typeface="Arial" pitchFamily="34" charset="0"/>
              </a:rPr>
              <a:t> </a:t>
            </a:r>
            <a:r>
              <a:rPr lang="en-US" sz="2800" b="1" dirty="0">
                <a:solidFill>
                  <a:srgbClr val="4E67C8">
                    <a:lumMod val="75000"/>
                  </a:srgbClr>
                </a:solidFill>
                <a:latin typeface="Courier New" panose="02070309020205020404" pitchFamily="49" charset="0"/>
                <a:cs typeface="Courier New" panose="02070309020205020404" pitchFamily="49" charset="0"/>
              </a:rPr>
              <a:t>Br</a:t>
            </a:r>
            <a:r>
              <a:rPr lang="en-US" sz="2800" b="1" dirty="0">
                <a:solidFill>
                  <a:srgbClr val="4E67C8">
                    <a:lumMod val="75000"/>
                  </a:srgbClr>
                </a:solidFill>
                <a:latin typeface="Arial" pitchFamily="34" charset="0"/>
                <a:cs typeface="Arial" pitchFamily="34" charset="0"/>
              </a:rPr>
              <a:t> (</a:t>
            </a:r>
            <a:r>
              <a:rPr lang="en-US" sz="2800" b="1" i="1" dirty="0">
                <a:solidFill>
                  <a:srgbClr val="4E67C8">
                    <a:lumMod val="75000"/>
                  </a:srgbClr>
                </a:solidFill>
                <a:latin typeface="Arial" pitchFamily="34" charset="0"/>
                <a:cs typeface="Arial" pitchFamily="34" charset="0"/>
              </a:rPr>
              <a:t>borrow</a:t>
            </a:r>
            <a:r>
              <a:rPr lang="en-US" sz="2800" b="1" dirty="0">
                <a:solidFill>
                  <a:srgbClr val="4E67C8">
                    <a:lumMod val="75000"/>
                  </a:srgbClr>
                </a:solidFill>
                <a:latin typeface="Arial" pitchFamily="34" charset="0"/>
                <a:cs typeface="Arial" pitchFamily="34" charset="0"/>
              </a:rPr>
              <a:t>) </a:t>
            </a:r>
            <a:r>
              <a:rPr lang="en-US" sz="2800" b="1" dirty="0" err="1">
                <a:solidFill>
                  <a:srgbClr val="4E67C8">
                    <a:lumMod val="75000"/>
                  </a:srgbClr>
                </a:solidFill>
                <a:latin typeface="Arial" pitchFamily="34" charset="0"/>
                <a:cs typeface="Arial" pitchFamily="34" charset="0"/>
              </a:rPr>
              <a:t>là</a:t>
            </a:r>
            <a:r>
              <a:rPr lang="en-US" sz="2800" b="1" dirty="0">
                <a:solidFill>
                  <a:srgbClr val="4E67C8">
                    <a:lumMod val="75000"/>
                  </a:srgbClr>
                </a:solidFill>
                <a:latin typeface="Arial" pitchFamily="34" charset="0"/>
                <a:cs typeface="Arial" pitchFamily="34" charset="0"/>
              </a:rPr>
              <a:t> bit </a:t>
            </a:r>
            <a:r>
              <a:rPr lang="en-US" sz="2800" b="1" dirty="0" err="1">
                <a:solidFill>
                  <a:srgbClr val="4E67C8">
                    <a:lumMod val="75000"/>
                  </a:srgbClr>
                </a:solidFill>
                <a:latin typeface="Arial" pitchFamily="34" charset="0"/>
                <a:cs typeface="Arial" pitchFamily="34" charset="0"/>
              </a:rPr>
              <a:t>mượn</a:t>
            </a:r>
            <a:r>
              <a:rPr lang="en-US" sz="2800" b="1" dirty="0">
                <a:solidFill>
                  <a:srgbClr val="4E67C8">
                    <a:lumMod val="75000"/>
                  </a:srgbClr>
                </a:solidFill>
                <a:latin typeface="Arial" pitchFamily="34" charset="0"/>
                <a:cs typeface="Arial" pitchFamily="34" charset="0"/>
              </a:rPr>
              <a:t>. Ta </a:t>
            </a:r>
            <a:r>
              <a:rPr lang="en-US" sz="2800" b="1" dirty="0" err="1">
                <a:solidFill>
                  <a:srgbClr val="4E67C8">
                    <a:lumMod val="75000"/>
                  </a:srgbClr>
                </a:solidFill>
                <a:latin typeface="Arial" pitchFamily="34" charset="0"/>
                <a:cs typeface="Arial" pitchFamily="34" charset="0"/>
              </a:rPr>
              <a:t>có</a:t>
            </a:r>
            <a:r>
              <a:rPr lang="en-US" sz="2800" b="1" dirty="0">
                <a:solidFill>
                  <a:srgbClr val="4E67C8">
                    <a:lumMod val="75000"/>
                  </a:srgbClr>
                </a:solidFill>
                <a:latin typeface="Arial" pitchFamily="34" charset="0"/>
                <a:cs typeface="Arial" pitchFamily="34" charset="0"/>
              </a:rPr>
              <a:t>:</a:t>
            </a:r>
          </a:p>
          <a:p>
            <a:pPr marL="457200" lvl="1" indent="-457200" algn="just" fontAlgn="base">
              <a:lnSpc>
                <a:spcPct val="90000"/>
              </a:lnSpc>
              <a:spcBef>
                <a:spcPts val="0"/>
              </a:spcBef>
              <a:buClr>
                <a:srgbClr val="0099FF"/>
              </a:buClr>
              <a:buSzPct val="130000"/>
              <a:buFont typeface="Wingdings" pitchFamily="2" charset="2"/>
              <a:buChar char="v"/>
            </a:pPr>
            <a:endParaRPr lang="en-US" b="1" dirty="0">
              <a:solidFill>
                <a:srgbClr val="4E67C8">
                  <a:lumMod val="75000"/>
                </a:srgbClr>
              </a:solidFill>
              <a:latin typeface="Arial" pitchFamily="34" charset="0"/>
              <a:cs typeface="Arial" pitchFamily="34" charset="0"/>
            </a:endParaRPr>
          </a:p>
          <a:p>
            <a:pPr marL="457200" lvl="1" indent="-457200" algn="just" fontAlgn="base">
              <a:lnSpc>
                <a:spcPct val="90000"/>
              </a:lnSpc>
              <a:spcBef>
                <a:spcPts val="0"/>
              </a:spcBef>
              <a:buClr>
                <a:srgbClr val="0099FF"/>
              </a:buClr>
              <a:buSzPct val="130000"/>
              <a:buFont typeface="Wingdings" pitchFamily="2" charset="2"/>
              <a:buChar char="v"/>
            </a:pPr>
            <a:endParaRPr lang="en-US" b="1" dirty="0">
              <a:solidFill>
                <a:srgbClr val="4E67C8">
                  <a:lumMod val="75000"/>
                </a:srgbClr>
              </a:solidFill>
              <a:latin typeface="Arial" pitchFamily="34" charset="0"/>
              <a:cs typeface="Arial" pitchFamily="34" charset="0"/>
            </a:endParaRPr>
          </a:p>
          <a:p>
            <a:pPr marL="457200" lvl="1" indent="-457200" algn="just" fontAlgn="base">
              <a:lnSpc>
                <a:spcPct val="90000"/>
              </a:lnSpc>
              <a:spcBef>
                <a:spcPts val="0"/>
              </a:spcBef>
              <a:buClr>
                <a:srgbClr val="0099FF"/>
              </a:buClr>
              <a:buSzPct val="130000"/>
              <a:buFont typeface="Wingdings" pitchFamily="2" charset="2"/>
              <a:buChar char="v"/>
            </a:pPr>
            <a:endParaRPr lang="en-US" b="1" dirty="0">
              <a:solidFill>
                <a:srgbClr val="4E67C8">
                  <a:lumMod val="75000"/>
                </a:srgbClr>
              </a:solidFill>
              <a:latin typeface="Arial" pitchFamily="34" charset="0"/>
              <a:cs typeface="Arial" pitchFamily="34" charset="0"/>
            </a:endParaRPr>
          </a:p>
          <a:p>
            <a:pPr marL="457200" lvl="1" indent="-457200" algn="just" fontAlgn="base">
              <a:lnSpc>
                <a:spcPct val="90000"/>
              </a:lnSpc>
              <a:spcBef>
                <a:spcPts val="0"/>
              </a:spcBef>
              <a:buClr>
                <a:srgbClr val="0099FF"/>
              </a:buClr>
              <a:buSzPct val="130000"/>
              <a:buFont typeface="Wingdings" pitchFamily="2" charset="2"/>
              <a:buChar char="v"/>
            </a:pPr>
            <a:endParaRPr lang="en-US" b="1" dirty="0">
              <a:solidFill>
                <a:srgbClr val="4E67C8">
                  <a:lumMod val="75000"/>
                </a:srgbClr>
              </a:solidFill>
              <a:latin typeface="Arial" pitchFamily="34" charset="0"/>
              <a:cs typeface="Arial" pitchFamily="34" charset="0"/>
            </a:endParaRPr>
          </a:p>
          <a:p>
            <a:pPr marL="457200" lvl="1" indent="-457200" algn="just" fontAlgn="base">
              <a:lnSpc>
                <a:spcPct val="90000"/>
              </a:lnSpc>
              <a:spcBef>
                <a:spcPts val="0"/>
              </a:spcBef>
              <a:buClr>
                <a:srgbClr val="0099FF"/>
              </a:buClr>
              <a:buSzPct val="130000"/>
              <a:buFont typeface="Wingdings" pitchFamily="2" charset="2"/>
              <a:buChar char="v"/>
            </a:pPr>
            <a:endParaRPr lang="en-US" b="1" dirty="0">
              <a:solidFill>
                <a:srgbClr val="4E67C8">
                  <a:lumMod val="75000"/>
                </a:srgbClr>
              </a:solidFill>
              <a:latin typeface="Arial" pitchFamily="34" charset="0"/>
              <a:cs typeface="Arial" pitchFamily="34" charset="0"/>
            </a:endParaRPr>
          </a:p>
          <a:p>
            <a:pPr marL="457200" lvl="1" indent="-457200" algn="just" fontAlgn="base">
              <a:lnSpc>
                <a:spcPct val="90000"/>
              </a:lnSpc>
              <a:spcBef>
                <a:spcPts val="0"/>
              </a:spcBef>
              <a:buClr>
                <a:srgbClr val="0099FF"/>
              </a:buClr>
              <a:buSzPct val="130000"/>
              <a:buFont typeface="Wingdings" pitchFamily="2" charset="2"/>
              <a:buChar char="v"/>
            </a:pPr>
            <a:endParaRPr lang="en-US" b="1" dirty="0">
              <a:solidFill>
                <a:srgbClr val="4E67C8">
                  <a:lumMod val="75000"/>
                </a:srgbClr>
              </a:solidFill>
              <a:latin typeface="Arial" pitchFamily="34" charset="0"/>
              <a:cs typeface="Arial" pitchFamily="34" charset="0"/>
            </a:endParaRPr>
          </a:p>
          <a:p>
            <a:pPr marL="803275" lvl="2" indent="-361950" algn="just" fontAlgn="base">
              <a:lnSpc>
                <a:spcPct val="90000"/>
              </a:lnSpc>
              <a:spcBef>
                <a:spcPts val="0"/>
              </a:spcBef>
              <a:buClr>
                <a:srgbClr val="008000"/>
              </a:buClr>
              <a:buSzPct val="130000"/>
              <a:buFont typeface="Wingdings" pitchFamily="2" charset="2"/>
              <a:buChar char="§"/>
            </a:pPr>
            <a:r>
              <a:rPr lang="en-US" sz="2800" b="1" dirty="0" err="1">
                <a:solidFill>
                  <a:srgbClr val="4E67C8">
                    <a:lumMod val="75000"/>
                  </a:srgbClr>
                </a:solidFill>
                <a:latin typeface="Arial" pitchFamily="34" charset="0"/>
                <a:cs typeface="Arial" pitchFamily="34" charset="0"/>
              </a:rPr>
              <a:t>Bảng</a:t>
            </a:r>
            <a:r>
              <a:rPr lang="en-US" sz="2800" b="1" dirty="0">
                <a:solidFill>
                  <a:srgbClr val="4E67C8">
                    <a:lumMod val="75000"/>
                  </a:srgbClr>
                </a:solidFill>
                <a:latin typeface="Arial" pitchFamily="34" charset="0"/>
                <a:cs typeface="Arial" pitchFamily="34" charset="0"/>
              </a:rPr>
              <a:t> </a:t>
            </a:r>
            <a:r>
              <a:rPr lang="en-US" sz="2800" b="1" dirty="0" err="1">
                <a:solidFill>
                  <a:srgbClr val="4E67C8">
                    <a:lumMod val="75000"/>
                  </a:srgbClr>
                </a:solidFill>
                <a:latin typeface="Arial" pitchFamily="34" charset="0"/>
                <a:cs typeface="Arial" pitchFamily="34" charset="0"/>
              </a:rPr>
              <a:t>sự</a:t>
            </a:r>
            <a:r>
              <a:rPr lang="en-US" sz="2800" b="1" dirty="0">
                <a:solidFill>
                  <a:srgbClr val="4E67C8">
                    <a:lumMod val="75000"/>
                  </a:srgbClr>
                </a:solidFill>
                <a:latin typeface="Arial" pitchFamily="34" charset="0"/>
                <a:cs typeface="Arial" pitchFamily="34" charset="0"/>
              </a:rPr>
              <a:t> </a:t>
            </a:r>
            <a:r>
              <a:rPr lang="en-US" sz="2800" b="1" dirty="0" err="1">
                <a:solidFill>
                  <a:srgbClr val="4E67C8">
                    <a:lumMod val="75000"/>
                  </a:srgbClr>
                </a:solidFill>
                <a:latin typeface="Arial" pitchFamily="34" charset="0"/>
                <a:cs typeface="Arial" pitchFamily="34" charset="0"/>
              </a:rPr>
              <a:t>thật</a:t>
            </a:r>
            <a:r>
              <a:rPr lang="en-US" sz="2800" b="1" dirty="0">
                <a:solidFill>
                  <a:srgbClr val="4E67C8">
                    <a:lumMod val="75000"/>
                  </a:srgbClr>
                </a:solidFill>
                <a:latin typeface="Arial" pitchFamily="34" charset="0"/>
                <a:cs typeface="Arial" pitchFamily="34" charset="0"/>
              </a:rPr>
              <a:t>:</a:t>
            </a:r>
          </a:p>
          <a:p>
            <a:pPr marL="457200" lvl="1" indent="-457200" algn="just" fontAlgn="base">
              <a:lnSpc>
                <a:spcPct val="90000"/>
              </a:lnSpc>
              <a:spcBef>
                <a:spcPts val="0"/>
              </a:spcBef>
              <a:buClr>
                <a:srgbClr val="0099FF"/>
              </a:buClr>
              <a:buSzPct val="130000"/>
              <a:buFont typeface="Wingdings" pitchFamily="2" charset="2"/>
              <a:buChar char="v"/>
            </a:pPr>
            <a:endParaRPr lang="en-US" b="1" dirty="0">
              <a:solidFill>
                <a:srgbClr val="4E67C8">
                  <a:lumMod val="75000"/>
                </a:srgbClr>
              </a:solidFill>
              <a:latin typeface="Arial" pitchFamily="34" charset="0"/>
              <a:cs typeface="Arial" pitchFamily="34" charset="0"/>
            </a:endParaRPr>
          </a:p>
          <a:p>
            <a:endParaRPr lang="en-US" dirty="0"/>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25</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807734877"/>
              </p:ext>
            </p:extLst>
          </p:nvPr>
        </p:nvGraphicFramePr>
        <p:xfrm>
          <a:off x="4724400" y="4044218"/>
          <a:ext cx="2927012" cy="2448022"/>
        </p:xfrm>
        <a:graphic>
          <a:graphicData uri="http://schemas.openxmlformats.org/drawingml/2006/table">
            <a:tbl>
              <a:tblPr firstRow="1" firstCol="1" bandRow="1">
                <a:tableStyleId>{B301B821-A1FF-4177-AEE7-76D212191A09}</a:tableStyleId>
              </a:tblPr>
              <a:tblGrid>
                <a:gridCol w="1463506">
                  <a:extLst>
                    <a:ext uri="{9D8B030D-6E8A-4147-A177-3AD203B41FA5}">
                      <a16:colId xmlns:a16="http://schemas.microsoft.com/office/drawing/2014/main" val="20000"/>
                    </a:ext>
                  </a:extLst>
                </a:gridCol>
                <a:gridCol w="1463506">
                  <a:extLst>
                    <a:ext uri="{9D8B030D-6E8A-4147-A177-3AD203B41FA5}">
                      <a16:colId xmlns:a16="http://schemas.microsoft.com/office/drawing/2014/main" val="20001"/>
                    </a:ext>
                  </a:extLst>
                </a:gridCol>
              </a:tblGrid>
              <a:tr h="408004">
                <a:tc>
                  <a:txBody>
                    <a:bodyPr/>
                    <a:lstStyle/>
                    <a:p>
                      <a:pPr algn="ctr">
                        <a:lnSpc>
                          <a:spcPct val="107000"/>
                        </a:lnSpc>
                        <a:spcAft>
                          <a:spcPts val="0"/>
                        </a:spcAft>
                      </a:pPr>
                      <a:r>
                        <a:rPr lang="en-US" sz="2400" dirty="0">
                          <a:effectLst/>
                        </a:rPr>
                        <a:t>Input</a:t>
                      </a:r>
                      <a:endParaRPr lang="en-US" sz="2400" dirty="0">
                        <a:effectLst/>
                        <a:latin typeface="Times New Roman"/>
                        <a:ea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400" dirty="0">
                          <a:effectLst/>
                        </a:rPr>
                        <a:t>Output</a:t>
                      </a:r>
                      <a:endParaRPr lang="en-US" sz="2400" dirty="0">
                        <a:effectLst/>
                        <a:latin typeface="Times New Roman"/>
                        <a:ea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8004">
                <a:tc>
                  <a:txBody>
                    <a:bodyPr/>
                    <a:lstStyle/>
                    <a:p>
                      <a:pPr algn="just">
                        <a:lnSpc>
                          <a:spcPct val="107000"/>
                        </a:lnSpc>
                        <a:spcAft>
                          <a:spcPts val="0"/>
                        </a:spcAft>
                        <a:tabLst>
                          <a:tab pos="630555" algn="l"/>
                        </a:tabLst>
                      </a:pPr>
                      <a:r>
                        <a:rPr lang="en-US" sz="2400" dirty="0">
                          <a:effectLst/>
                        </a:rPr>
                        <a:t>A 	B</a:t>
                      </a:r>
                      <a:endParaRPr lang="en-US" sz="2400" dirty="0">
                        <a:effectLst/>
                        <a:latin typeface="Times New Roman"/>
                        <a:ea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7000"/>
                        </a:lnSpc>
                        <a:spcAft>
                          <a:spcPts val="0"/>
                        </a:spcAft>
                        <a:tabLst>
                          <a:tab pos="634365" algn="l"/>
                        </a:tabLst>
                      </a:pPr>
                      <a:r>
                        <a:rPr lang="en-US" sz="2400" b="1" dirty="0">
                          <a:effectLst/>
                        </a:rPr>
                        <a:t>D	Br</a:t>
                      </a:r>
                      <a:endParaRPr lang="en-US" sz="2400" b="1" dirty="0">
                        <a:effectLst/>
                        <a:latin typeface="Times New Roman"/>
                        <a:ea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32014">
                <a:tc>
                  <a:txBody>
                    <a:bodyPr/>
                    <a:lstStyle/>
                    <a:p>
                      <a:pPr algn="just">
                        <a:lnSpc>
                          <a:spcPct val="107000"/>
                        </a:lnSpc>
                        <a:spcAft>
                          <a:spcPts val="0"/>
                        </a:spcAft>
                        <a:tabLst>
                          <a:tab pos="630555" algn="l"/>
                        </a:tabLst>
                      </a:pPr>
                      <a:r>
                        <a:rPr lang="en-US" sz="2400">
                          <a:effectLst/>
                        </a:rPr>
                        <a:t>0	0</a:t>
                      </a:r>
                    </a:p>
                    <a:p>
                      <a:pPr algn="just">
                        <a:lnSpc>
                          <a:spcPct val="107000"/>
                        </a:lnSpc>
                        <a:spcAft>
                          <a:spcPts val="0"/>
                        </a:spcAft>
                        <a:tabLst>
                          <a:tab pos="630555" algn="l"/>
                        </a:tabLst>
                      </a:pPr>
                      <a:r>
                        <a:rPr lang="en-US" sz="2400">
                          <a:effectLst/>
                        </a:rPr>
                        <a:t>0	1</a:t>
                      </a:r>
                    </a:p>
                    <a:p>
                      <a:pPr algn="just">
                        <a:lnSpc>
                          <a:spcPct val="107000"/>
                        </a:lnSpc>
                        <a:spcAft>
                          <a:spcPts val="0"/>
                        </a:spcAft>
                        <a:tabLst>
                          <a:tab pos="630555" algn="l"/>
                        </a:tabLst>
                      </a:pPr>
                      <a:r>
                        <a:rPr lang="en-US" sz="2400">
                          <a:effectLst/>
                        </a:rPr>
                        <a:t>1	0</a:t>
                      </a:r>
                    </a:p>
                    <a:p>
                      <a:pPr algn="just">
                        <a:lnSpc>
                          <a:spcPct val="107000"/>
                        </a:lnSpc>
                        <a:spcAft>
                          <a:spcPts val="0"/>
                        </a:spcAft>
                        <a:tabLst>
                          <a:tab pos="630555" algn="l"/>
                        </a:tabLst>
                      </a:pPr>
                      <a:r>
                        <a:rPr lang="en-US" sz="2400">
                          <a:effectLst/>
                        </a:rPr>
                        <a:t>1	1</a:t>
                      </a:r>
                      <a:endParaRPr lang="en-US" sz="2400">
                        <a:effectLst/>
                        <a:latin typeface="Times New Roman"/>
                        <a:ea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7000"/>
                        </a:lnSpc>
                        <a:spcAft>
                          <a:spcPts val="0"/>
                        </a:spcAft>
                        <a:tabLst>
                          <a:tab pos="634365" algn="l"/>
                        </a:tabLst>
                      </a:pPr>
                      <a:r>
                        <a:rPr lang="en-US" sz="2400" b="1" dirty="0">
                          <a:effectLst/>
                        </a:rPr>
                        <a:t>0	0</a:t>
                      </a:r>
                    </a:p>
                    <a:p>
                      <a:pPr algn="just">
                        <a:lnSpc>
                          <a:spcPct val="107000"/>
                        </a:lnSpc>
                        <a:spcAft>
                          <a:spcPts val="0"/>
                        </a:spcAft>
                        <a:tabLst>
                          <a:tab pos="634365" algn="l"/>
                        </a:tabLst>
                      </a:pPr>
                      <a:r>
                        <a:rPr lang="en-US" sz="2400" b="1" dirty="0">
                          <a:effectLst/>
                        </a:rPr>
                        <a:t>1	1</a:t>
                      </a:r>
                    </a:p>
                    <a:p>
                      <a:pPr algn="just">
                        <a:lnSpc>
                          <a:spcPct val="107000"/>
                        </a:lnSpc>
                        <a:spcAft>
                          <a:spcPts val="0"/>
                        </a:spcAft>
                        <a:tabLst>
                          <a:tab pos="634365" algn="l"/>
                        </a:tabLst>
                      </a:pPr>
                      <a:r>
                        <a:rPr lang="en-US" sz="2400" b="1" dirty="0">
                          <a:effectLst/>
                        </a:rPr>
                        <a:t>1	0</a:t>
                      </a:r>
                    </a:p>
                    <a:p>
                      <a:pPr algn="just">
                        <a:lnSpc>
                          <a:spcPct val="107000"/>
                        </a:lnSpc>
                        <a:spcAft>
                          <a:spcPts val="0"/>
                        </a:spcAft>
                        <a:tabLst>
                          <a:tab pos="634365" algn="l"/>
                        </a:tabLst>
                      </a:pPr>
                      <a:r>
                        <a:rPr lang="en-US" sz="2400" b="1" dirty="0">
                          <a:effectLst/>
                        </a:rPr>
                        <a:t>0	0</a:t>
                      </a:r>
                      <a:endParaRPr lang="en-US" sz="2400" b="1" dirty="0">
                        <a:effectLst/>
                        <a:latin typeface="Times New Roman"/>
                        <a:ea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pic>
        <p:nvPicPr>
          <p:cNvPr id="8" name="Picture 7">
            <a:extLst>
              <a:ext uri="{FF2B5EF4-FFF2-40B4-BE49-F238E27FC236}">
                <a16:creationId xmlns:a16="http://schemas.microsoft.com/office/drawing/2014/main" id="{B6CED6AD-CC04-4D42-9D6B-7EBC4522F40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33900" y="3258820"/>
            <a:ext cx="2927012" cy="1770380"/>
          </a:xfrm>
          <a:prstGeom prst="rect">
            <a:avLst/>
          </a:prstGeom>
          <a:noFill/>
          <a:ln>
            <a:noFill/>
          </a:ln>
        </p:spPr>
      </p:pic>
    </p:spTree>
    <p:extLst>
      <p:ext uri="{BB962C8B-B14F-4D97-AF65-F5344CB8AC3E}">
        <p14:creationId xmlns:p14="http://schemas.microsoft.com/office/powerpoint/2010/main" val="480917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solidFill>
                  <a:srgbClr val="0070C0"/>
                </a:solidFill>
              </a:rPr>
              <a:t>Mạch</a:t>
            </a:r>
            <a:r>
              <a:rPr lang="en-US">
                <a:solidFill>
                  <a:srgbClr val="0070C0"/>
                </a:solidFill>
              </a:rPr>
              <a:t> Trừ Bán Phần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803275" lvl="2" indent="-361950" algn="just" fontAlgn="base">
                  <a:lnSpc>
                    <a:spcPct val="90000"/>
                  </a:lnSpc>
                  <a:spcBef>
                    <a:spcPts val="0"/>
                  </a:spcBef>
                  <a:buClr>
                    <a:srgbClr val="008000"/>
                  </a:buClr>
                  <a:buSzPct val="130000"/>
                  <a:buFont typeface="Wingdings" pitchFamily="2" charset="2"/>
                  <a:buChar char="§"/>
                </a:pPr>
                <a:r>
                  <a:rPr lang="en-US" sz="2800" b="1" dirty="0" err="1">
                    <a:solidFill>
                      <a:srgbClr val="4E67C8">
                        <a:lumMod val="75000"/>
                      </a:srgbClr>
                    </a:solidFill>
                    <a:latin typeface="Arial" pitchFamily="34" charset="0"/>
                    <a:cs typeface="Arial" pitchFamily="34" charset="0"/>
                  </a:rPr>
                  <a:t>Hệ</a:t>
                </a:r>
                <a:r>
                  <a:rPr lang="en-US" sz="2800" b="1" dirty="0">
                    <a:solidFill>
                      <a:srgbClr val="4E67C8">
                        <a:lumMod val="75000"/>
                      </a:srgbClr>
                    </a:solidFill>
                    <a:latin typeface="Arial" pitchFamily="34" charset="0"/>
                    <a:cs typeface="Arial" pitchFamily="34" charset="0"/>
                  </a:rPr>
                  <a:t> </a:t>
                </a:r>
                <a:r>
                  <a:rPr lang="en-US" sz="2800" b="1" dirty="0" err="1">
                    <a:solidFill>
                      <a:srgbClr val="4E67C8">
                        <a:lumMod val="75000"/>
                      </a:srgbClr>
                    </a:solidFill>
                    <a:latin typeface="Arial" pitchFamily="34" charset="0"/>
                    <a:cs typeface="Arial" pitchFamily="34" charset="0"/>
                  </a:rPr>
                  <a:t>thức</a:t>
                </a:r>
                <a:r>
                  <a:rPr lang="en-US" sz="2800" b="1" dirty="0">
                    <a:solidFill>
                      <a:srgbClr val="4E67C8">
                        <a:lumMod val="75000"/>
                      </a:srgbClr>
                    </a:solidFill>
                    <a:latin typeface="Arial" pitchFamily="34" charset="0"/>
                    <a:cs typeface="Arial" pitchFamily="34" charset="0"/>
                  </a:rPr>
                  <a:t> </a:t>
                </a:r>
                <a:r>
                  <a:rPr lang="en-US" sz="2800" b="1" dirty="0" err="1">
                    <a:solidFill>
                      <a:srgbClr val="4E67C8">
                        <a:lumMod val="75000"/>
                      </a:srgbClr>
                    </a:solidFill>
                    <a:latin typeface="Arial" pitchFamily="34" charset="0"/>
                    <a:cs typeface="Arial" pitchFamily="34" charset="0"/>
                  </a:rPr>
                  <a:t>và</a:t>
                </a:r>
                <a:r>
                  <a:rPr lang="en-US" sz="2800" b="1" dirty="0">
                    <a:solidFill>
                      <a:srgbClr val="4E67C8">
                        <a:lumMod val="75000"/>
                      </a:srgbClr>
                    </a:solidFill>
                    <a:latin typeface="Arial" pitchFamily="34" charset="0"/>
                    <a:cs typeface="Arial" pitchFamily="34" charset="0"/>
                  </a:rPr>
                  <a:t> </a:t>
                </a:r>
                <a:r>
                  <a:rPr lang="en-US" sz="2800" b="1" dirty="0" err="1">
                    <a:solidFill>
                      <a:srgbClr val="4E67C8">
                        <a:lumMod val="75000"/>
                      </a:srgbClr>
                    </a:solidFill>
                    <a:latin typeface="Arial" pitchFamily="34" charset="0"/>
                    <a:cs typeface="Arial" pitchFamily="34" charset="0"/>
                  </a:rPr>
                  <a:t>mạch</a:t>
                </a:r>
                <a:r>
                  <a:rPr lang="en-US" sz="2800" b="1" dirty="0">
                    <a:solidFill>
                      <a:srgbClr val="4E67C8">
                        <a:lumMod val="75000"/>
                      </a:srgbClr>
                    </a:solidFill>
                    <a:latin typeface="Arial" pitchFamily="34" charset="0"/>
                    <a:cs typeface="Arial" pitchFamily="34" charset="0"/>
                  </a:rPr>
                  <a:t> logic:</a:t>
                </a:r>
              </a:p>
              <a:p>
                <a:pPr marL="1139825" indent="0">
                  <a:lnSpc>
                    <a:spcPct val="90000"/>
                  </a:lnSpc>
                  <a:spcBef>
                    <a:spcPts val="0"/>
                  </a:spcBef>
                  <a:buNone/>
                </a:pPr>
                <a:r>
                  <a:rPr lang="en-US" sz="2800" b="1" dirty="0">
                    <a:solidFill>
                      <a:srgbClr val="4E67C8">
                        <a:lumMod val="75000"/>
                      </a:srgbClr>
                    </a:solidFill>
                    <a:latin typeface="Courier New" panose="02070309020205020404" pitchFamily="49" charset="0"/>
                    <a:cs typeface="Courier New" panose="02070309020205020404" pitchFamily="49" charset="0"/>
                  </a:rPr>
                  <a:t>D = A </a:t>
                </a:r>
                <a:r>
                  <a:rPr lang="en-US" sz="2800" b="1">
                    <a:solidFill>
                      <a:srgbClr val="4E67C8">
                        <a:lumMod val="75000"/>
                      </a:srgbClr>
                    </a:solidFill>
                    <a:latin typeface="Courier New" panose="02070309020205020404" pitchFamily="49" charset="0"/>
                    <a:cs typeface="Courier New" panose="02070309020205020404" pitchFamily="49" charset="0"/>
                    <a:sym typeface="Symbol"/>
                  </a:rPr>
                  <a:t></a:t>
                </a:r>
                <a:r>
                  <a:rPr lang="en-US" sz="2800" b="1">
                    <a:solidFill>
                      <a:srgbClr val="4E67C8">
                        <a:lumMod val="75000"/>
                      </a:srgbClr>
                    </a:solidFill>
                    <a:latin typeface="Courier New" panose="02070309020205020404" pitchFamily="49" charset="0"/>
                    <a:cs typeface="Courier New" panose="02070309020205020404" pitchFamily="49" charset="0"/>
                  </a:rPr>
                  <a:t> B</a:t>
                </a:r>
                <a:endParaRPr lang="en-US" sz="2800" b="1" dirty="0">
                  <a:solidFill>
                    <a:srgbClr val="4E67C8">
                      <a:lumMod val="75000"/>
                    </a:srgbClr>
                  </a:solidFill>
                  <a:latin typeface="Courier New" panose="02070309020205020404" pitchFamily="49" charset="0"/>
                  <a:cs typeface="Courier New" panose="02070309020205020404" pitchFamily="49" charset="0"/>
                </a:endParaRPr>
              </a:p>
              <a:p>
                <a:pPr marL="1139825" indent="0">
                  <a:lnSpc>
                    <a:spcPct val="90000"/>
                  </a:lnSpc>
                  <a:spcBef>
                    <a:spcPts val="0"/>
                  </a:spcBef>
                  <a:buNone/>
                </a:pPr>
                <a:r>
                  <a:rPr lang="en-US" sz="2800" b="1" dirty="0">
                    <a:solidFill>
                      <a:srgbClr val="4E67C8">
                        <a:lumMod val="75000"/>
                      </a:srgbClr>
                    </a:solidFill>
                    <a:latin typeface="Courier New" panose="02070309020205020404" pitchFamily="49" charset="0"/>
                    <a:cs typeface="Courier New" panose="02070309020205020404" pitchFamily="49" charset="0"/>
                  </a:rPr>
                  <a:t>Br = </a:t>
                </a:r>
                <a14:m>
                  <m:oMath xmlns:m="http://schemas.openxmlformats.org/officeDocument/2006/math">
                    <m:acc>
                      <m:accPr>
                        <m:chr m:val="̅"/>
                        <m:ctrlPr>
                          <a:rPr lang="en-US" sz="2800" b="1" i="1">
                            <a:solidFill>
                              <a:srgbClr val="4E67C8">
                                <a:lumMod val="75000"/>
                              </a:srgbClr>
                            </a:solidFill>
                            <a:latin typeface="Cambria Math" panose="02040503050406030204" pitchFamily="18" charset="0"/>
                          </a:rPr>
                        </m:ctrlPr>
                      </m:accPr>
                      <m:e>
                        <m:r>
                          <a:rPr lang="en-US" sz="2800" b="1">
                            <a:solidFill>
                              <a:srgbClr val="4E67C8">
                                <a:lumMod val="75000"/>
                              </a:srgbClr>
                            </a:solidFill>
                            <a:latin typeface="Cambria Math" panose="02040503050406030204" pitchFamily="18" charset="0"/>
                          </a:rPr>
                          <m:t>𝐀</m:t>
                        </m:r>
                      </m:e>
                    </m:acc>
                  </m:oMath>
                </a14:m>
                <a:r>
                  <a:rPr lang="en-US" sz="2800" b="1" dirty="0">
                    <a:solidFill>
                      <a:srgbClr val="4E67C8">
                        <a:lumMod val="75000"/>
                      </a:srgbClr>
                    </a:solidFill>
                    <a:latin typeface="Courier New" panose="02070309020205020404" pitchFamily="49" charset="0"/>
                    <a:cs typeface="Courier New" panose="02070309020205020404" pitchFamily="49" charset="0"/>
                  </a:rPr>
                  <a:t>B</a:t>
                </a:r>
              </a:p>
              <a:p>
                <a:pPr marL="803275" lvl="2" indent="-361950" algn="just" fontAlgn="base">
                  <a:lnSpc>
                    <a:spcPct val="90000"/>
                  </a:lnSpc>
                  <a:spcBef>
                    <a:spcPts val="0"/>
                  </a:spcBef>
                  <a:buClr>
                    <a:srgbClr val="008000"/>
                  </a:buClr>
                  <a:buSzPct val="130000"/>
                  <a:buFont typeface="Wingdings" pitchFamily="2" charset="2"/>
                  <a:buChar char="§"/>
                </a:pPr>
                <a:endParaRPr lang="en-US" sz="2800" b="1" dirty="0">
                  <a:solidFill>
                    <a:srgbClr val="4E67C8">
                      <a:lumMod val="75000"/>
                    </a:srgbClr>
                  </a:solidFill>
                  <a:latin typeface="Arial" pitchFamily="34" charset="0"/>
                  <a:cs typeface="Arial" pitchFamily="34" charset="0"/>
                </a:endParaRPr>
              </a:p>
              <a:p>
                <a:pPr marL="803275" lvl="2" indent="-361950" algn="just" fontAlgn="base">
                  <a:lnSpc>
                    <a:spcPct val="90000"/>
                  </a:lnSpc>
                  <a:spcBef>
                    <a:spcPts val="0"/>
                  </a:spcBef>
                  <a:buClr>
                    <a:srgbClr val="008000"/>
                  </a:buClr>
                  <a:buSzPct val="130000"/>
                  <a:buFont typeface="Wingdings" pitchFamily="2" charset="2"/>
                  <a:buChar char="§"/>
                </a:pPr>
                <a:endParaRPr lang="en-US" sz="2800" b="1" dirty="0">
                  <a:solidFill>
                    <a:srgbClr val="4E67C8">
                      <a:lumMod val="75000"/>
                    </a:srgbClr>
                  </a:solidFill>
                  <a:latin typeface="Arial" pitchFamily="34" charset="0"/>
                  <a:cs typeface="Arial" pitchFamily="34" charset="0"/>
                </a:endParaRPr>
              </a:p>
              <a:p>
                <a:pPr marL="803275" lvl="2" indent="-361950" algn="just" fontAlgn="base">
                  <a:lnSpc>
                    <a:spcPct val="90000"/>
                  </a:lnSpc>
                  <a:spcBef>
                    <a:spcPts val="0"/>
                  </a:spcBef>
                  <a:buClr>
                    <a:srgbClr val="008000"/>
                  </a:buClr>
                  <a:buSzPct val="130000"/>
                  <a:buFont typeface="Wingdings" pitchFamily="2" charset="2"/>
                  <a:buChar char="§"/>
                </a:pPr>
                <a:endParaRPr lang="en-US" sz="2800" b="1" dirty="0">
                  <a:solidFill>
                    <a:srgbClr val="4E67C8">
                      <a:lumMod val="75000"/>
                    </a:srgbClr>
                  </a:solidFill>
                  <a:latin typeface="Arial" pitchFamily="34" charset="0"/>
                  <a:cs typeface="Arial" pitchFamily="34" charset="0"/>
                </a:endParaRPr>
              </a:p>
              <a:p>
                <a:pPr marL="803275" lvl="2" indent="-361950" algn="just" fontAlgn="base">
                  <a:lnSpc>
                    <a:spcPct val="90000"/>
                  </a:lnSpc>
                  <a:spcBef>
                    <a:spcPts val="0"/>
                  </a:spcBef>
                  <a:buClr>
                    <a:srgbClr val="008000"/>
                  </a:buClr>
                  <a:buSzPct val="130000"/>
                  <a:buFont typeface="Wingdings" pitchFamily="2" charset="2"/>
                  <a:buChar char="§"/>
                </a:pPr>
                <a:endParaRPr lang="en-US" sz="2800" b="1" dirty="0">
                  <a:solidFill>
                    <a:srgbClr val="4E67C8">
                      <a:lumMod val="75000"/>
                    </a:srgbClr>
                  </a:solidFill>
                  <a:latin typeface="Arial" pitchFamily="34" charset="0"/>
                  <a:cs typeface="Arial" pitchFamily="34" charset="0"/>
                </a:endParaRPr>
              </a:p>
              <a:p>
                <a:pPr marL="803275" lvl="2" indent="-361950" algn="just" fontAlgn="base">
                  <a:lnSpc>
                    <a:spcPct val="90000"/>
                  </a:lnSpc>
                  <a:spcBef>
                    <a:spcPts val="0"/>
                  </a:spcBef>
                  <a:buClr>
                    <a:srgbClr val="008000"/>
                  </a:buClr>
                  <a:buSzPct val="130000"/>
                  <a:buFont typeface="Wingdings" pitchFamily="2" charset="2"/>
                  <a:buChar char="§"/>
                </a:pPr>
                <a:endParaRPr lang="en-US" sz="2800" b="1" dirty="0">
                  <a:solidFill>
                    <a:srgbClr val="4E67C8">
                      <a:lumMod val="75000"/>
                    </a:srgbClr>
                  </a:solidFill>
                  <a:latin typeface="Arial" pitchFamily="34" charset="0"/>
                  <a:cs typeface="Arial" pitchFamily="34" charset="0"/>
                </a:endParaRPr>
              </a:p>
              <a:p>
                <a:pPr marL="0" lvl="1" indent="0" algn="just" fontAlgn="base">
                  <a:lnSpc>
                    <a:spcPct val="90000"/>
                  </a:lnSpc>
                  <a:spcBef>
                    <a:spcPts val="0"/>
                  </a:spcBef>
                  <a:buClr>
                    <a:srgbClr val="0099FF"/>
                  </a:buClr>
                  <a:buSzPct val="130000"/>
                  <a:buNone/>
                </a:pPr>
                <a:endParaRPr lang="en-US" b="1" dirty="0">
                  <a:solidFill>
                    <a:srgbClr val="4E67C8">
                      <a:lumMod val="75000"/>
                    </a:srgbClr>
                  </a:solidFill>
                  <a:latin typeface="Arial" pitchFamily="34" charset="0"/>
                  <a:cs typeface="Arial"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367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26</a:t>
            </a:fld>
            <a:endParaRPr lang="en-US"/>
          </a:p>
        </p:txBody>
      </p:sp>
      <p:pic>
        <p:nvPicPr>
          <p:cNvPr id="7" name="Picture 6">
            <a:extLst>
              <a:ext uri="{FF2B5EF4-FFF2-40B4-BE49-F238E27FC236}">
                <a16:creationId xmlns:a16="http://schemas.microsoft.com/office/drawing/2014/main" id="{7DEF781B-8322-4D11-9539-CA80DAE10B5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77335" y="2514600"/>
            <a:ext cx="3494665" cy="1657668"/>
          </a:xfrm>
          <a:prstGeom prst="rect">
            <a:avLst/>
          </a:prstGeom>
          <a:noFill/>
          <a:ln>
            <a:noFill/>
          </a:ln>
        </p:spPr>
      </p:pic>
      <p:pic>
        <p:nvPicPr>
          <p:cNvPr id="8" name="Picture 7">
            <a:extLst>
              <a:ext uri="{FF2B5EF4-FFF2-40B4-BE49-F238E27FC236}">
                <a16:creationId xmlns:a16="http://schemas.microsoft.com/office/drawing/2014/main" id="{3ED1AD2A-C9AE-4F2A-8775-38AAE7E58B6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831165"/>
            <a:ext cx="3651330" cy="1125138"/>
          </a:xfrm>
          <a:prstGeom prst="rect">
            <a:avLst/>
          </a:prstGeom>
          <a:noFill/>
          <a:ln>
            <a:noFill/>
          </a:ln>
        </p:spPr>
      </p:pic>
      <p:sp>
        <p:nvSpPr>
          <p:cNvPr id="9" name="Rectangle 8">
            <a:extLst>
              <a:ext uri="{FF2B5EF4-FFF2-40B4-BE49-F238E27FC236}">
                <a16:creationId xmlns:a16="http://schemas.microsoft.com/office/drawing/2014/main" id="{D6FC6268-A468-4096-8740-48AA4E80A252}"/>
              </a:ext>
            </a:extLst>
          </p:cNvPr>
          <p:cNvSpPr/>
          <p:nvPr/>
        </p:nvSpPr>
        <p:spPr>
          <a:xfrm>
            <a:off x="2438400" y="4475457"/>
            <a:ext cx="4421403" cy="424732"/>
          </a:xfrm>
          <a:prstGeom prst="rect">
            <a:avLst/>
          </a:prstGeom>
        </p:spPr>
        <p:txBody>
          <a:bodyPr wrap="none">
            <a:spAutoFit/>
          </a:bodyPr>
          <a:lstStyle/>
          <a:p>
            <a:pPr>
              <a:lnSpc>
                <a:spcPct val="90000"/>
              </a:lnSpc>
              <a:spcBef>
                <a:spcPts val="600"/>
              </a:spcBef>
              <a:spcAft>
                <a:spcPts val="0"/>
              </a:spcAft>
              <a:tabLst>
                <a:tab pos="1376363" algn="l"/>
              </a:tabLst>
            </a:pPr>
            <a:r>
              <a:rPr lang="en-US" sz="2400" b="1">
                <a:solidFill>
                  <a:srgbClr val="0033CC"/>
                </a:solidFill>
                <a:latin typeface="Arial" pitchFamily="34" charset="0"/>
                <a:cs typeface="Arial" pitchFamily="34" charset="0"/>
              </a:rPr>
              <a:t>Hình 2.9: Mạch trừ bán phần.</a:t>
            </a:r>
          </a:p>
        </p:txBody>
      </p:sp>
    </p:spTree>
    <p:extLst>
      <p:ext uri="{BB962C8B-B14F-4D97-AF65-F5344CB8AC3E}">
        <p14:creationId xmlns:p14="http://schemas.microsoft.com/office/powerpoint/2010/main" val="391499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533C6-8C3B-4380-9376-915DC5852B2C}"/>
              </a:ext>
            </a:extLst>
          </p:cNvPr>
          <p:cNvSpPr>
            <a:spLocks noGrp="1"/>
          </p:cNvSpPr>
          <p:nvPr>
            <p:ph type="title"/>
          </p:nvPr>
        </p:nvSpPr>
        <p:spPr/>
        <p:txBody>
          <a:bodyPr/>
          <a:lstStyle/>
          <a:p>
            <a:r>
              <a:rPr lang="en-US">
                <a:solidFill>
                  <a:srgbClr val="0070C0"/>
                </a:solidFill>
              </a:rPr>
              <a:t>Mạch Trừ Toàn Phần</a:t>
            </a:r>
            <a:endParaRPr lang="en-US"/>
          </a:p>
        </p:txBody>
      </p:sp>
      <p:sp>
        <p:nvSpPr>
          <p:cNvPr id="3" name="Content Placeholder 2">
            <a:extLst>
              <a:ext uri="{FF2B5EF4-FFF2-40B4-BE49-F238E27FC236}">
                <a16:creationId xmlns:a16="http://schemas.microsoft.com/office/drawing/2014/main" id="{A06B50B7-59F5-4309-A488-747CD00C1F4A}"/>
              </a:ext>
            </a:extLst>
          </p:cNvPr>
          <p:cNvSpPr>
            <a:spLocks noGrp="1"/>
          </p:cNvSpPr>
          <p:nvPr>
            <p:ph idx="1"/>
          </p:nvPr>
        </p:nvSpPr>
        <p:spPr/>
        <p:txBody>
          <a:bodyPr>
            <a:norm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Mạch trừ 1 bit có mượn được gọi là mạch trừ toàn phần (</a:t>
            </a:r>
            <a:r>
              <a:rPr lang="en-US" b="1" i="1">
                <a:solidFill>
                  <a:srgbClr val="4E67C8">
                    <a:lumMod val="75000"/>
                  </a:srgbClr>
                </a:solidFill>
                <a:latin typeface="Arial" pitchFamily="34" charset="0"/>
                <a:cs typeface="Arial" pitchFamily="34" charset="0"/>
              </a:rPr>
              <a:t>full subtractor </a:t>
            </a:r>
            <a:r>
              <a:rPr lang="en-US" b="1">
                <a:solidFill>
                  <a:srgbClr val="4E67C8">
                    <a:lumMod val="75000"/>
                  </a:srgbClr>
                </a:solidFill>
                <a:latin typeface="Arial" pitchFamily="34" charset="0"/>
                <a:cs typeface="Arial" pitchFamily="34" charset="0"/>
              </a:rPr>
              <a:t>- FS).</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Mạch trừ toàn phần sẽ tính:</a:t>
            </a:r>
          </a:p>
          <a:p>
            <a:pPr marL="796925" lvl="2" indent="-355600" algn="just" fontAlgn="base">
              <a:lnSpc>
                <a:spcPct val="90000"/>
              </a:lnSpc>
              <a:spcBef>
                <a:spcPts val="0"/>
              </a:spcBef>
              <a:buClr>
                <a:srgbClr val="008000"/>
              </a:buClr>
              <a:buSzPct val="130000"/>
              <a:buFont typeface="Arial" panose="020B0604020202020204" pitchFamily="34" charset="0"/>
              <a:buChar char="-"/>
            </a:pPr>
            <a:r>
              <a:rPr lang="en-US" sz="2800" b="1">
                <a:solidFill>
                  <a:srgbClr val="4E67C8">
                    <a:lumMod val="75000"/>
                  </a:srgbClr>
                </a:solidFill>
                <a:latin typeface="Courier New" panose="02070309020205020404" pitchFamily="49" charset="0"/>
                <a:cs typeface="Courier New" panose="02070309020205020404" pitchFamily="49" charset="0"/>
              </a:rPr>
              <a:t>D = A – (B + Br</a:t>
            </a:r>
            <a:r>
              <a:rPr lang="en-US" sz="2800" b="1" baseline="-25000">
                <a:solidFill>
                  <a:srgbClr val="4E67C8">
                    <a:lumMod val="75000"/>
                  </a:srgbClr>
                </a:solidFill>
                <a:latin typeface="Courier New" panose="02070309020205020404" pitchFamily="49" charset="0"/>
                <a:cs typeface="Courier New" panose="02070309020205020404" pitchFamily="49" charset="0"/>
              </a:rPr>
              <a:t>0</a:t>
            </a:r>
            <a:r>
              <a:rPr lang="en-US" sz="2800" b="1">
                <a:solidFill>
                  <a:srgbClr val="4E67C8">
                    <a:lumMod val="75000"/>
                  </a:srgbClr>
                </a:solidFill>
                <a:latin typeface="Courier New" panose="02070309020205020404" pitchFamily="49" charset="0"/>
                <a:cs typeface="Courier New" panose="02070309020205020404" pitchFamily="49" charset="0"/>
              </a:rPr>
              <a:t>).</a:t>
            </a:r>
          </a:p>
          <a:p>
            <a:pPr marL="796925" lvl="2" indent="-355600" algn="just" fontAlgn="base">
              <a:lnSpc>
                <a:spcPct val="90000"/>
              </a:lnSpc>
              <a:spcBef>
                <a:spcPts val="0"/>
              </a:spcBef>
              <a:buClr>
                <a:srgbClr val="008000"/>
              </a:buClr>
              <a:buSzPct val="130000"/>
              <a:buFont typeface="Arial" panose="020B0604020202020204" pitchFamily="34" charset="0"/>
              <a:buChar char="-"/>
            </a:pPr>
            <a:r>
              <a:rPr lang="en-US" sz="2800" b="1">
                <a:solidFill>
                  <a:srgbClr val="4E67C8">
                    <a:lumMod val="75000"/>
                  </a:srgbClr>
                </a:solidFill>
                <a:latin typeface="Courier New" panose="02070309020205020404" pitchFamily="49" charset="0"/>
                <a:cs typeface="Courier New" panose="02070309020205020404" pitchFamily="49" charset="0"/>
              </a:rPr>
              <a:t>Br</a:t>
            </a:r>
            <a:r>
              <a:rPr lang="en-US" sz="2800" b="1" baseline="-25000">
                <a:solidFill>
                  <a:srgbClr val="4E67C8">
                    <a:lumMod val="75000"/>
                  </a:srgbClr>
                </a:solidFill>
                <a:latin typeface="Courier New" panose="02070309020205020404" pitchFamily="49" charset="0"/>
                <a:cs typeface="Courier New" panose="02070309020205020404" pitchFamily="49" charset="0"/>
              </a:rPr>
              <a:t>0</a:t>
            </a:r>
            <a:r>
              <a:rPr lang="en-US" sz="2800" b="1">
                <a:solidFill>
                  <a:srgbClr val="4E67C8">
                    <a:lumMod val="75000"/>
                  </a:srgbClr>
                </a:solidFill>
                <a:latin typeface="Arial" pitchFamily="34" charset="0"/>
                <a:cs typeface="Arial" pitchFamily="34" charset="0"/>
              </a:rPr>
              <a:t> là bit mượn của phép tính hiệu </a:t>
            </a:r>
            <a:r>
              <a:rPr lang="en-US" sz="2800" b="1">
                <a:solidFill>
                  <a:srgbClr val="4E67C8">
                    <a:lumMod val="75000"/>
                  </a:srgbClr>
                </a:solidFill>
                <a:latin typeface="Courier New" panose="02070309020205020404" pitchFamily="49" charset="0"/>
                <a:cs typeface="Courier New" panose="02070309020205020404" pitchFamily="49" charset="0"/>
              </a:rPr>
              <a:t>D</a:t>
            </a:r>
            <a:r>
              <a:rPr lang="en-US" sz="2800" b="1">
                <a:solidFill>
                  <a:srgbClr val="4E67C8">
                    <a:lumMod val="75000"/>
                  </a:srgbClr>
                </a:solidFill>
                <a:latin typeface="Arial" pitchFamily="34" charset="0"/>
                <a:cs typeface="Arial" pitchFamily="34" charset="0"/>
              </a:rPr>
              <a:t>.</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Bảng sự thật:</a:t>
            </a:r>
          </a:p>
          <a:p>
            <a:pPr marL="441325" lvl="2" indent="0" algn="just" fontAlgn="base">
              <a:lnSpc>
                <a:spcPct val="90000"/>
              </a:lnSpc>
              <a:spcBef>
                <a:spcPts val="0"/>
              </a:spcBef>
              <a:buClr>
                <a:srgbClr val="008000"/>
              </a:buClr>
              <a:buSzPct val="130000"/>
              <a:buNone/>
            </a:pPr>
            <a:endParaRPr lang="en-US" sz="2800" b="1">
              <a:solidFill>
                <a:srgbClr val="4E67C8">
                  <a:lumMod val="75000"/>
                </a:srgbClr>
              </a:solidFill>
              <a:latin typeface="Courier New" panose="02070309020205020404" pitchFamily="49" charset="0"/>
              <a:cs typeface="Courier New" panose="02070309020205020404" pitchFamily="49" charset="0"/>
            </a:endParaRPr>
          </a:p>
          <a:p>
            <a:pPr marL="803275" lvl="2" indent="-361950" algn="just" fontAlgn="base">
              <a:lnSpc>
                <a:spcPct val="90000"/>
              </a:lnSpc>
              <a:spcBef>
                <a:spcPts val="0"/>
              </a:spcBef>
              <a:buClr>
                <a:srgbClr val="008000"/>
              </a:buClr>
              <a:buSzPct val="130000"/>
              <a:buFont typeface="Wingdings" pitchFamily="2" charset="2"/>
              <a:buChar char="§"/>
            </a:pPr>
            <a:endParaRPr lang="en-US"/>
          </a:p>
        </p:txBody>
      </p:sp>
      <p:sp>
        <p:nvSpPr>
          <p:cNvPr id="4" name="Date Placeholder 3">
            <a:extLst>
              <a:ext uri="{FF2B5EF4-FFF2-40B4-BE49-F238E27FC236}">
                <a16:creationId xmlns:a16="http://schemas.microsoft.com/office/drawing/2014/main" id="{6A65FFDC-021F-41C1-84FF-1E07A9DE654F}"/>
              </a:ext>
            </a:extLst>
          </p:cNvPr>
          <p:cNvSpPr>
            <a:spLocks noGrp="1"/>
          </p:cNvSpPr>
          <p:nvPr>
            <p:ph type="dt" sz="half" idx="10"/>
          </p:nvPr>
        </p:nvSpPr>
        <p:spPr/>
        <p:txBody>
          <a:bodyPr/>
          <a:lstStyle/>
          <a:p>
            <a:r>
              <a:rPr lang="en-US"/>
              <a:t>ThS. GVC Tô Oai Hùng</a:t>
            </a:r>
          </a:p>
        </p:txBody>
      </p:sp>
      <p:sp>
        <p:nvSpPr>
          <p:cNvPr id="5" name="Slide Number Placeholder 4">
            <a:extLst>
              <a:ext uri="{FF2B5EF4-FFF2-40B4-BE49-F238E27FC236}">
                <a16:creationId xmlns:a16="http://schemas.microsoft.com/office/drawing/2014/main" id="{C6B7E646-4098-4B15-9300-761E34F94C95}"/>
              </a:ext>
            </a:extLst>
          </p:cNvPr>
          <p:cNvSpPr>
            <a:spLocks noGrp="1"/>
          </p:cNvSpPr>
          <p:nvPr>
            <p:ph type="sldNum" sz="quarter" idx="12"/>
          </p:nvPr>
        </p:nvSpPr>
        <p:spPr/>
        <p:txBody>
          <a:bodyPr/>
          <a:lstStyle/>
          <a:p>
            <a:fld id="{47B46601-ECD6-4E29-AAA2-C596D4A6F376}" type="slidenum">
              <a:rPr lang="en-US" smtClean="0"/>
              <a:pPr/>
              <a:t>27</a:t>
            </a:fld>
            <a:endParaRPr lang="en-US"/>
          </a:p>
        </p:txBody>
      </p:sp>
    </p:spTree>
    <p:extLst>
      <p:ext uri="{BB962C8B-B14F-4D97-AF65-F5344CB8AC3E}">
        <p14:creationId xmlns:p14="http://schemas.microsoft.com/office/powerpoint/2010/main" val="1080622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solidFill>
                  <a:srgbClr val="0070C0"/>
                </a:solidFill>
              </a:rPr>
              <a:t>Mạch</a:t>
            </a:r>
            <a:r>
              <a:rPr lang="en-US">
                <a:solidFill>
                  <a:srgbClr val="0070C0"/>
                </a:solidFill>
              </a:rPr>
              <a:t> Trừ Toàn Phần</a:t>
            </a:r>
            <a:endParaRPr lang="en-US" dirty="0"/>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28</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30151675"/>
              </p:ext>
            </p:extLst>
          </p:nvPr>
        </p:nvGraphicFramePr>
        <p:xfrm>
          <a:off x="2438401" y="1295400"/>
          <a:ext cx="3429000" cy="3980303"/>
        </p:xfrm>
        <a:graphic>
          <a:graphicData uri="http://schemas.openxmlformats.org/drawingml/2006/table">
            <a:tbl>
              <a:tblPr firstRow="1" firstCol="1" bandRow="1">
                <a:tableStyleId>{B301B821-A1FF-4177-AEE7-76D212191A09}</a:tableStyleId>
              </a:tblPr>
              <a:tblGrid>
                <a:gridCol w="1836145">
                  <a:extLst>
                    <a:ext uri="{9D8B030D-6E8A-4147-A177-3AD203B41FA5}">
                      <a16:colId xmlns:a16="http://schemas.microsoft.com/office/drawing/2014/main" val="20000"/>
                    </a:ext>
                  </a:extLst>
                </a:gridCol>
                <a:gridCol w="1592855">
                  <a:extLst>
                    <a:ext uri="{9D8B030D-6E8A-4147-A177-3AD203B41FA5}">
                      <a16:colId xmlns:a16="http://schemas.microsoft.com/office/drawing/2014/main" val="20001"/>
                    </a:ext>
                  </a:extLst>
                </a:gridCol>
              </a:tblGrid>
              <a:tr h="382399">
                <a:tc>
                  <a:txBody>
                    <a:bodyPr/>
                    <a:lstStyle/>
                    <a:p>
                      <a:pPr algn="ctr">
                        <a:lnSpc>
                          <a:spcPct val="107000"/>
                        </a:lnSpc>
                        <a:spcAft>
                          <a:spcPts val="0"/>
                        </a:spcAft>
                      </a:pPr>
                      <a:r>
                        <a:rPr lang="en-US" sz="2400" dirty="0">
                          <a:effectLst/>
                        </a:rPr>
                        <a:t>Input</a:t>
                      </a:r>
                      <a:endParaRPr lang="en-US" sz="2400" dirty="0">
                        <a:effectLst/>
                        <a:latin typeface="Times New Roman"/>
                        <a:ea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400">
                          <a:effectLst/>
                        </a:rPr>
                        <a:t>Output</a:t>
                      </a:r>
                      <a:endParaRPr lang="en-US" sz="2400">
                        <a:effectLst/>
                        <a:latin typeface="Times New Roman"/>
                        <a:ea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2399">
                <a:tc>
                  <a:txBody>
                    <a:bodyPr/>
                    <a:lstStyle/>
                    <a:p>
                      <a:pPr algn="just">
                        <a:lnSpc>
                          <a:spcPct val="107000"/>
                        </a:lnSpc>
                        <a:spcAft>
                          <a:spcPts val="0"/>
                        </a:spcAft>
                        <a:tabLst>
                          <a:tab pos="540385" algn="l"/>
                          <a:tab pos="1085850" algn="l"/>
                        </a:tabLst>
                      </a:pPr>
                      <a:r>
                        <a:rPr lang="en-US" sz="2400">
                          <a:effectLst/>
                        </a:rPr>
                        <a:t>Br</a:t>
                      </a:r>
                      <a:r>
                        <a:rPr lang="en-US" sz="2400" baseline="-25000">
                          <a:effectLst/>
                        </a:rPr>
                        <a:t>0</a:t>
                      </a:r>
                      <a:r>
                        <a:rPr lang="en-US" sz="2400" dirty="0">
                          <a:effectLst/>
                        </a:rPr>
                        <a:t>	A 	B</a:t>
                      </a:r>
                      <a:endParaRPr lang="en-US" sz="2400" dirty="0">
                        <a:effectLst/>
                        <a:latin typeface="Times New Roman"/>
                        <a:ea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7000"/>
                        </a:lnSpc>
                        <a:spcAft>
                          <a:spcPts val="0"/>
                        </a:spcAft>
                        <a:tabLst>
                          <a:tab pos="166688" algn="l"/>
                          <a:tab pos="796925" algn="l"/>
                        </a:tabLst>
                      </a:pPr>
                      <a:r>
                        <a:rPr lang="en-US" sz="2400" b="1" kern="1200">
                          <a:solidFill>
                            <a:schemeClr val="dk1"/>
                          </a:solidFill>
                          <a:effectLst/>
                          <a:latin typeface="+mn-lt"/>
                          <a:ea typeface="+mn-ea"/>
                          <a:cs typeface="+mn-cs"/>
                        </a:rPr>
                        <a:t>	D	Br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197601">
                <a:tc>
                  <a:txBody>
                    <a:bodyPr/>
                    <a:lstStyle/>
                    <a:p>
                      <a:pPr algn="just">
                        <a:lnSpc>
                          <a:spcPct val="107000"/>
                        </a:lnSpc>
                        <a:spcAft>
                          <a:spcPts val="0"/>
                        </a:spcAft>
                        <a:tabLst>
                          <a:tab pos="540385" algn="l"/>
                          <a:tab pos="1085850" algn="l"/>
                        </a:tabLst>
                      </a:pPr>
                      <a:r>
                        <a:rPr lang="en-US" sz="2400">
                          <a:effectLst/>
                        </a:rPr>
                        <a:t>0	0	0</a:t>
                      </a:r>
                    </a:p>
                    <a:p>
                      <a:pPr algn="just">
                        <a:lnSpc>
                          <a:spcPct val="107000"/>
                        </a:lnSpc>
                        <a:spcAft>
                          <a:spcPts val="0"/>
                        </a:spcAft>
                        <a:tabLst>
                          <a:tab pos="540385" algn="l"/>
                          <a:tab pos="1085850" algn="l"/>
                        </a:tabLst>
                      </a:pPr>
                      <a:r>
                        <a:rPr lang="en-US" sz="2400">
                          <a:effectLst/>
                        </a:rPr>
                        <a:t>0	0	1</a:t>
                      </a:r>
                    </a:p>
                    <a:p>
                      <a:pPr algn="just">
                        <a:lnSpc>
                          <a:spcPct val="107000"/>
                        </a:lnSpc>
                        <a:spcAft>
                          <a:spcPts val="0"/>
                        </a:spcAft>
                        <a:tabLst>
                          <a:tab pos="540385" algn="l"/>
                          <a:tab pos="1085850" algn="l"/>
                        </a:tabLst>
                      </a:pPr>
                      <a:r>
                        <a:rPr lang="en-US" sz="2400">
                          <a:effectLst/>
                        </a:rPr>
                        <a:t>0	1	0</a:t>
                      </a:r>
                    </a:p>
                    <a:p>
                      <a:pPr algn="just">
                        <a:lnSpc>
                          <a:spcPct val="107000"/>
                        </a:lnSpc>
                        <a:spcAft>
                          <a:spcPts val="0"/>
                        </a:spcAft>
                        <a:tabLst>
                          <a:tab pos="540385" algn="l"/>
                          <a:tab pos="1085850" algn="l"/>
                        </a:tabLst>
                      </a:pPr>
                      <a:r>
                        <a:rPr lang="en-US" sz="2400">
                          <a:effectLst/>
                        </a:rPr>
                        <a:t>0	1	1</a:t>
                      </a:r>
                    </a:p>
                    <a:p>
                      <a:pPr algn="just">
                        <a:lnSpc>
                          <a:spcPct val="107000"/>
                        </a:lnSpc>
                        <a:spcAft>
                          <a:spcPts val="0"/>
                        </a:spcAft>
                        <a:tabLst>
                          <a:tab pos="540385" algn="l"/>
                          <a:tab pos="1085850" algn="l"/>
                        </a:tabLst>
                      </a:pPr>
                      <a:r>
                        <a:rPr lang="en-US" sz="2400">
                          <a:effectLst/>
                        </a:rPr>
                        <a:t>1	0	0</a:t>
                      </a:r>
                    </a:p>
                    <a:p>
                      <a:pPr algn="just">
                        <a:lnSpc>
                          <a:spcPct val="107000"/>
                        </a:lnSpc>
                        <a:spcAft>
                          <a:spcPts val="0"/>
                        </a:spcAft>
                        <a:tabLst>
                          <a:tab pos="540385" algn="l"/>
                          <a:tab pos="1085850" algn="l"/>
                        </a:tabLst>
                      </a:pPr>
                      <a:r>
                        <a:rPr lang="en-US" sz="2400">
                          <a:effectLst/>
                        </a:rPr>
                        <a:t>1	0	1</a:t>
                      </a:r>
                    </a:p>
                    <a:p>
                      <a:pPr algn="just">
                        <a:lnSpc>
                          <a:spcPct val="107000"/>
                        </a:lnSpc>
                        <a:spcAft>
                          <a:spcPts val="0"/>
                        </a:spcAft>
                        <a:tabLst>
                          <a:tab pos="540385" algn="l"/>
                          <a:tab pos="1085850" algn="l"/>
                        </a:tabLst>
                      </a:pPr>
                      <a:r>
                        <a:rPr lang="en-US" sz="2400">
                          <a:effectLst/>
                        </a:rPr>
                        <a:t>1	1	0</a:t>
                      </a:r>
                    </a:p>
                    <a:p>
                      <a:pPr algn="just">
                        <a:lnSpc>
                          <a:spcPct val="107000"/>
                        </a:lnSpc>
                        <a:spcAft>
                          <a:spcPts val="0"/>
                        </a:spcAft>
                        <a:tabLst>
                          <a:tab pos="540385" algn="l"/>
                          <a:tab pos="1085850" algn="l"/>
                        </a:tabLst>
                      </a:pPr>
                      <a:r>
                        <a:rPr lang="en-US" sz="2400">
                          <a:effectLst/>
                        </a:rPr>
                        <a:t>1	1	1</a:t>
                      </a:r>
                      <a:endParaRPr lang="en-US" sz="2400">
                        <a:effectLst/>
                        <a:latin typeface="Times New Roman"/>
                        <a:ea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7000"/>
                        </a:lnSpc>
                        <a:spcAft>
                          <a:spcPts val="0"/>
                        </a:spcAft>
                        <a:tabLst>
                          <a:tab pos="166688" algn="l"/>
                          <a:tab pos="855663" algn="l"/>
                        </a:tabLst>
                      </a:pPr>
                      <a:r>
                        <a:rPr lang="en-US" sz="2400" b="1" kern="1200">
                          <a:solidFill>
                            <a:schemeClr val="dk1"/>
                          </a:solidFill>
                          <a:effectLst/>
                          <a:latin typeface="+mn-lt"/>
                          <a:ea typeface="+mn-ea"/>
                          <a:cs typeface="+mn-cs"/>
                        </a:rPr>
                        <a:t>	0	0</a:t>
                      </a:r>
                      <a:endParaRPr lang="en-US" sz="2400" b="1" kern="1200" dirty="0">
                        <a:solidFill>
                          <a:schemeClr val="dk1"/>
                        </a:solidFill>
                        <a:effectLst/>
                        <a:latin typeface="+mn-lt"/>
                        <a:ea typeface="+mn-ea"/>
                        <a:cs typeface="+mn-cs"/>
                      </a:endParaRPr>
                    </a:p>
                    <a:p>
                      <a:pPr marL="0" algn="just" defTabSz="914400" rtl="0" eaLnBrk="1" latinLnBrk="0" hangingPunct="1">
                        <a:lnSpc>
                          <a:spcPct val="107000"/>
                        </a:lnSpc>
                        <a:spcAft>
                          <a:spcPts val="0"/>
                        </a:spcAft>
                        <a:tabLst>
                          <a:tab pos="166688" algn="l"/>
                          <a:tab pos="855663" algn="l"/>
                        </a:tabLst>
                      </a:pPr>
                      <a:r>
                        <a:rPr lang="en-US" sz="2400" b="1" kern="1200">
                          <a:solidFill>
                            <a:schemeClr val="dk1"/>
                          </a:solidFill>
                          <a:effectLst/>
                          <a:latin typeface="+mn-lt"/>
                          <a:ea typeface="+mn-ea"/>
                          <a:cs typeface="+mn-cs"/>
                        </a:rPr>
                        <a:t>	1</a:t>
                      </a:r>
                      <a:r>
                        <a:rPr lang="en-US" sz="2400" b="1" kern="1200" dirty="0">
                          <a:solidFill>
                            <a:schemeClr val="dk1"/>
                          </a:solidFill>
                          <a:effectLst/>
                          <a:latin typeface="+mn-lt"/>
                          <a:ea typeface="+mn-ea"/>
                          <a:cs typeface="+mn-cs"/>
                        </a:rPr>
                        <a:t>	1</a:t>
                      </a:r>
                    </a:p>
                    <a:p>
                      <a:pPr marL="0" algn="just" defTabSz="914400" rtl="0" eaLnBrk="1" latinLnBrk="0" hangingPunct="1">
                        <a:lnSpc>
                          <a:spcPct val="107000"/>
                        </a:lnSpc>
                        <a:spcAft>
                          <a:spcPts val="0"/>
                        </a:spcAft>
                        <a:tabLst>
                          <a:tab pos="166688" algn="l"/>
                          <a:tab pos="855663" algn="l"/>
                        </a:tabLst>
                      </a:pPr>
                      <a:r>
                        <a:rPr lang="en-US" sz="2400" b="1" kern="1200">
                          <a:solidFill>
                            <a:schemeClr val="dk1"/>
                          </a:solidFill>
                          <a:effectLst/>
                          <a:latin typeface="+mn-lt"/>
                          <a:ea typeface="+mn-ea"/>
                          <a:cs typeface="+mn-cs"/>
                        </a:rPr>
                        <a:t>	1		0</a:t>
                      </a:r>
                      <a:endParaRPr lang="en-US" sz="2400" b="1" kern="1200" dirty="0">
                        <a:solidFill>
                          <a:schemeClr val="dk1"/>
                        </a:solidFill>
                        <a:effectLst/>
                        <a:latin typeface="+mn-lt"/>
                        <a:ea typeface="+mn-ea"/>
                        <a:cs typeface="+mn-cs"/>
                      </a:endParaRPr>
                    </a:p>
                    <a:p>
                      <a:pPr marL="0" algn="just" defTabSz="914400" rtl="0" eaLnBrk="1" latinLnBrk="0" hangingPunct="1">
                        <a:lnSpc>
                          <a:spcPct val="107000"/>
                        </a:lnSpc>
                        <a:spcAft>
                          <a:spcPts val="0"/>
                        </a:spcAft>
                        <a:tabLst>
                          <a:tab pos="166688" algn="l"/>
                          <a:tab pos="855663" algn="l"/>
                        </a:tabLst>
                      </a:pPr>
                      <a:r>
                        <a:rPr lang="en-US" sz="2400" b="1" kern="1200">
                          <a:solidFill>
                            <a:schemeClr val="dk1"/>
                          </a:solidFill>
                          <a:effectLst/>
                          <a:latin typeface="+mn-lt"/>
                          <a:ea typeface="+mn-ea"/>
                          <a:cs typeface="+mn-cs"/>
                        </a:rPr>
                        <a:t>	0</a:t>
                      </a:r>
                      <a:r>
                        <a:rPr lang="en-US" sz="2400" b="1" kern="1200" dirty="0">
                          <a:solidFill>
                            <a:schemeClr val="dk1"/>
                          </a:solidFill>
                          <a:effectLst/>
                          <a:latin typeface="+mn-lt"/>
                          <a:ea typeface="+mn-ea"/>
                          <a:cs typeface="+mn-cs"/>
                        </a:rPr>
                        <a:t>	0</a:t>
                      </a:r>
                    </a:p>
                    <a:p>
                      <a:pPr marL="0" algn="just" defTabSz="914400" rtl="0" eaLnBrk="1" latinLnBrk="0" hangingPunct="1">
                        <a:lnSpc>
                          <a:spcPct val="107000"/>
                        </a:lnSpc>
                        <a:spcAft>
                          <a:spcPts val="0"/>
                        </a:spcAft>
                        <a:tabLst>
                          <a:tab pos="166688" algn="l"/>
                          <a:tab pos="855663" algn="l"/>
                        </a:tabLst>
                      </a:pPr>
                      <a:r>
                        <a:rPr lang="en-US" sz="2400" b="1" kern="1200">
                          <a:solidFill>
                            <a:schemeClr val="dk1"/>
                          </a:solidFill>
                          <a:effectLst/>
                          <a:latin typeface="+mn-lt"/>
                          <a:ea typeface="+mn-ea"/>
                          <a:cs typeface="+mn-cs"/>
                        </a:rPr>
                        <a:t>	1</a:t>
                      </a:r>
                      <a:r>
                        <a:rPr lang="en-US" sz="2400" b="1" kern="1200" dirty="0">
                          <a:solidFill>
                            <a:schemeClr val="dk1"/>
                          </a:solidFill>
                          <a:effectLst/>
                          <a:latin typeface="+mn-lt"/>
                          <a:ea typeface="+mn-ea"/>
                          <a:cs typeface="+mn-cs"/>
                        </a:rPr>
                        <a:t>	1</a:t>
                      </a:r>
                    </a:p>
                    <a:p>
                      <a:pPr marL="0" algn="just" defTabSz="914400" rtl="0" eaLnBrk="1" latinLnBrk="0" hangingPunct="1">
                        <a:lnSpc>
                          <a:spcPct val="107000"/>
                        </a:lnSpc>
                        <a:spcAft>
                          <a:spcPts val="0"/>
                        </a:spcAft>
                        <a:tabLst>
                          <a:tab pos="166688" algn="l"/>
                          <a:tab pos="855663" algn="l"/>
                        </a:tabLst>
                      </a:pPr>
                      <a:r>
                        <a:rPr lang="en-US" sz="2400" b="1" kern="1200">
                          <a:solidFill>
                            <a:schemeClr val="dk1"/>
                          </a:solidFill>
                          <a:effectLst/>
                          <a:latin typeface="+mn-lt"/>
                          <a:ea typeface="+mn-ea"/>
                          <a:cs typeface="+mn-cs"/>
                        </a:rPr>
                        <a:t>	0</a:t>
                      </a:r>
                      <a:r>
                        <a:rPr lang="en-US" sz="2400" b="1" kern="1200" dirty="0">
                          <a:solidFill>
                            <a:schemeClr val="dk1"/>
                          </a:solidFill>
                          <a:effectLst/>
                          <a:latin typeface="+mn-lt"/>
                          <a:ea typeface="+mn-ea"/>
                          <a:cs typeface="+mn-cs"/>
                        </a:rPr>
                        <a:t>	1</a:t>
                      </a:r>
                    </a:p>
                    <a:p>
                      <a:pPr marL="0" algn="just" defTabSz="914400" rtl="0" eaLnBrk="1" latinLnBrk="0" hangingPunct="1">
                        <a:lnSpc>
                          <a:spcPct val="107000"/>
                        </a:lnSpc>
                        <a:spcAft>
                          <a:spcPts val="0"/>
                        </a:spcAft>
                        <a:tabLst>
                          <a:tab pos="166688" algn="l"/>
                          <a:tab pos="855663" algn="l"/>
                        </a:tabLst>
                      </a:pPr>
                      <a:r>
                        <a:rPr lang="en-US" sz="2400" b="1" kern="1200">
                          <a:solidFill>
                            <a:schemeClr val="dk1"/>
                          </a:solidFill>
                          <a:effectLst/>
                          <a:latin typeface="+mn-lt"/>
                          <a:ea typeface="+mn-ea"/>
                          <a:cs typeface="+mn-cs"/>
                        </a:rPr>
                        <a:t>	0</a:t>
                      </a:r>
                      <a:r>
                        <a:rPr lang="en-US" sz="2400" b="1" kern="1200" dirty="0">
                          <a:solidFill>
                            <a:schemeClr val="dk1"/>
                          </a:solidFill>
                          <a:effectLst/>
                          <a:latin typeface="+mn-lt"/>
                          <a:ea typeface="+mn-ea"/>
                          <a:cs typeface="+mn-cs"/>
                        </a:rPr>
                        <a:t>	0</a:t>
                      </a:r>
                    </a:p>
                    <a:p>
                      <a:pPr marL="0" algn="just" defTabSz="914400" rtl="0" eaLnBrk="1" latinLnBrk="0" hangingPunct="1">
                        <a:lnSpc>
                          <a:spcPct val="107000"/>
                        </a:lnSpc>
                        <a:spcAft>
                          <a:spcPts val="0"/>
                        </a:spcAft>
                        <a:tabLst>
                          <a:tab pos="166688" algn="l"/>
                          <a:tab pos="855663" algn="l"/>
                        </a:tabLst>
                      </a:pPr>
                      <a:r>
                        <a:rPr lang="en-US" sz="2400" b="1" kern="1200">
                          <a:solidFill>
                            <a:schemeClr val="dk1"/>
                          </a:solidFill>
                          <a:effectLst/>
                          <a:latin typeface="+mn-lt"/>
                          <a:ea typeface="+mn-ea"/>
                          <a:cs typeface="+mn-cs"/>
                        </a:rPr>
                        <a:t>	1</a:t>
                      </a:r>
                      <a:r>
                        <a:rPr lang="en-US" sz="2400" b="1" kern="1200" dirty="0">
                          <a:solidFill>
                            <a:schemeClr val="dk1"/>
                          </a:solidFill>
                          <a:effectLst/>
                          <a:latin typeface="+mn-lt"/>
                          <a:ea typeface="+mn-ea"/>
                          <a:cs typeface="+mn-cs"/>
                        </a:rPr>
                        <a:t>	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8" name="Rectangle 7"/>
          <p:cNvSpPr/>
          <p:nvPr/>
        </p:nvSpPr>
        <p:spPr>
          <a:xfrm>
            <a:off x="533400" y="5486400"/>
            <a:ext cx="6858000" cy="480131"/>
          </a:xfrm>
          <a:prstGeom prst="rect">
            <a:avLst/>
          </a:prstGeom>
        </p:spPr>
        <p:txBody>
          <a:bodyPr wrap="square">
            <a:spAutoFit/>
          </a:bodyPr>
          <a:lstStyle/>
          <a:p>
            <a:pPr marL="803275" lvl="2" indent="-361950" algn="just" fontAlgn="base">
              <a:lnSpc>
                <a:spcPct val="90000"/>
              </a:lnSpc>
              <a:spcBef>
                <a:spcPts val="0"/>
              </a:spcBef>
              <a:buClr>
                <a:srgbClr val="008000"/>
              </a:buClr>
              <a:buSzPct val="130000"/>
              <a:buFont typeface="Wingdings" pitchFamily="2" charset="2"/>
              <a:buChar char="§"/>
            </a:pPr>
            <a:r>
              <a:rPr lang="en-US" sz="2800" b="1" dirty="0" err="1">
                <a:solidFill>
                  <a:srgbClr val="4E67C8">
                    <a:lumMod val="75000"/>
                  </a:srgbClr>
                </a:solidFill>
                <a:latin typeface="Arial" pitchFamily="34" charset="0"/>
                <a:cs typeface="Arial" pitchFamily="34" charset="0"/>
              </a:rPr>
              <a:t>Hệ</a:t>
            </a:r>
            <a:r>
              <a:rPr lang="en-US" sz="2800" b="1" dirty="0">
                <a:solidFill>
                  <a:srgbClr val="4E67C8">
                    <a:lumMod val="75000"/>
                  </a:srgbClr>
                </a:solidFill>
                <a:latin typeface="Arial" pitchFamily="34" charset="0"/>
                <a:cs typeface="Arial" pitchFamily="34" charset="0"/>
              </a:rPr>
              <a:t> </a:t>
            </a:r>
            <a:r>
              <a:rPr lang="en-US" sz="2800" b="1" dirty="0" err="1">
                <a:solidFill>
                  <a:srgbClr val="4E67C8">
                    <a:lumMod val="75000"/>
                  </a:srgbClr>
                </a:solidFill>
                <a:latin typeface="Arial" pitchFamily="34" charset="0"/>
                <a:cs typeface="Arial" pitchFamily="34" charset="0"/>
              </a:rPr>
              <a:t>thức</a:t>
            </a:r>
            <a:r>
              <a:rPr lang="en-US" sz="2800" b="1" dirty="0">
                <a:solidFill>
                  <a:srgbClr val="4E67C8">
                    <a:lumMod val="75000"/>
                  </a:srgbClr>
                </a:solidFill>
                <a:latin typeface="Arial" pitchFamily="34" charset="0"/>
                <a:cs typeface="Arial" pitchFamily="34" charset="0"/>
              </a:rPr>
              <a:t> </a:t>
            </a:r>
            <a:r>
              <a:rPr lang="en-US" sz="2800" b="1" dirty="0" err="1">
                <a:solidFill>
                  <a:srgbClr val="4E67C8">
                    <a:lumMod val="75000"/>
                  </a:srgbClr>
                </a:solidFill>
                <a:latin typeface="Arial" pitchFamily="34" charset="0"/>
                <a:cs typeface="Arial" pitchFamily="34" charset="0"/>
              </a:rPr>
              <a:t>và</a:t>
            </a:r>
            <a:r>
              <a:rPr lang="en-US" sz="2800" b="1" dirty="0">
                <a:solidFill>
                  <a:srgbClr val="4E67C8">
                    <a:lumMod val="75000"/>
                  </a:srgbClr>
                </a:solidFill>
                <a:latin typeface="Arial" pitchFamily="34" charset="0"/>
                <a:cs typeface="Arial" pitchFamily="34" charset="0"/>
              </a:rPr>
              <a:t> </a:t>
            </a:r>
            <a:r>
              <a:rPr lang="en-US" sz="2800" b="1" dirty="0" err="1">
                <a:solidFill>
                  <a:srgbClr val="4E67C8">
                    <a:lumMod val="75000"/>
                  </a:srgbClr>
                </a:solidFill>
                <a:latin typeface="Arial" pitchFamily="34" charset="0"/>
                <a:cs typeface="Arial" pitchFamily="34" charset="0"/>
              </a:rPr>
              <a:t>mạch</a:t>
            </a:r>
            <a:r>
              <a:rPr lang="en-US" sz="2800" b="1" dirty="0">
                <a:solidFill>
                  <a:srgbClr val="4E67C8">
                    <a:lumMod val="75000"/>
                  </a:srgbClr>
                </a:solidFill>
                <a:latin typeface="Arial" pitchFamily="34" charset="0"/>
                <a:cs typeface="Arial" pitchFamily="34" charset="0"/>
              </a:rPr>
              <a:t> logic:</a:t>
            </a:r>
          </a:p>
        </p:txBody>
      </p:sp>
    </p:spTree>
    <p:extLst>
      <p:ext uri="{BB962C8B-B14F-4D97-AF65-F5344CB8AC3E}">
        <p14:creationId xmlns:p14="http://schemas.microsoft.com/office/powerpoint/2010/main" val="2182878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solidFill>
                  <a:srgbClr val="0070C0"/>
                </a:solidFill>
              </a:rPr>
              <a:t>Mạch</a:t>
            </a:r>
            <a:r>
              <a:rPr lang="en-US">
                <a:solidFill>
                  <a:srgbClr val="0070C0"/>
                </a:solidFill>
              </a:rPr>
              <a:t> Trừ Toàn Phần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1139825" indent="0">
                  <a:lnSpc>
                    <a:spcPct val="90000"/>
                  </a:lnSpc>
                  <a:spcBef>
                    <a:spcPts val="0"/>
                  </a:spcBef>
                  <a:buNone/>
                </a:pPr>
                <a:r>
                  <a:rPr lang="en-US" sz="2800" b="1" dirty="0">
                    <a:solidFill>
                      <a:srgbClr val="4E67C8">
                        <a:lumMod val="75000"/>
                      </a:srgbClr>
                    </a:solidFill>
                    <a:latin typeface="Courier New" panose="02070309020205020404" pitchFamily="49" charset="0"/>
                    <a:cs typeface="Courier New" panose="02070309020205020404" pitchFamily="49" charset="0"/>
                  </a:rPr>
                  <a:t>D </a:t>
                </a:r>
                <a:r>
                  <a:rPr lang="en-US" sz="2800" b="1">
                    <a:solidFill>
                      <a:srgbClr val="4E67C8">
                        <a:lumMod val="75000"/>
                      </a:srgbClr>
                    </a:solidFill>
                    <a:latin typeface="Courier New" panose="02070309020205020404" pitchFamily="49" charset="0"/>
                    <a:cs typeface="Courier New" panose="02070309020205020404" pitchFamily="49" charset="0"/>
                  </a:rPr>
                  <a:t>= Br</a:t>
                </a:r>
                <a:r>
                  <a:rPr lang="en-US" sz="2800" b="1" baseline="-25000">
                    <a:solidFill>
                      <a:srgbClr val="4E67C8">
                        <a:lumMod val="75000"/>
                      </a:srgbClr>
                    </a:solidFill>
                    <a:latin typeface="Courier New" panose="02070309020205020404" pitchFamily="49" charset="0"/>
                    <a:cs typeface="Courier New" panose="02070309020205020404" pitchFamily="49" charset="0"/>
                  </a:rPr>
                  <a:t>0</a:t>
                </a:r>
                <a:r>
                  <a:rPr lang="en-US" sz="2800" b="1">
                    <a:solidFill>
                      <a:srgbClr val="4E67C8">
                        <a:lumMod val="75000"/>
                      </a:srgbClr>
                    </a:solidFill>
                    <a:latin typeface="Courier New" panose="02070309020205020404" pitchFamily="49" charset="0"/>
                    <a:cs typeface="Courier New" panose="02070309020205020404" pitchFamily="49" charset="0"/>
                  </a:rPr>
                  <a:t> </a:t>
                </a:r>
                <a:r>
                  <a:rPr lang="en-US" sz="2800" b="1" dirty="0">
                    <a:solidFill>
                      <a:srgbClr val="4E67C8">
                        <a:lumMod val="75000"/>
                      </a:srgbClr>
                    </a:solidFill>
                    <a:latin typeface="Courier New" panose="02070309020205020404" pitchFamily="49" charset="0"/>
                    <a:cs typeface="Courier New" panose="02070309020205020404" pitchFamily="49" charset="0"/>
                    <a:sym typeface="Symbol"/>
                  </a:rPr>
                  <a:t></a:t>
                </a:r>
                <a:r>
                  <a:rPr lang="en-US" sz="2800" b="1" dirty="0">
                    <a:solidFill>
                      <a:srgbClr val="4E67C8">
                        <a:lumMod val="75000"/>
                      </a:srgbClr>
                    </a:solidFill>
                    <a:latin typeface="Courier New" panose="02070309020205020404" pitchFamily="49" charset="0"/>
                    <a:cs typeface="Courier New" panose="02070309020205020404" pitchFamily="49" charset="0"/>
                  </a:rPr>
                  <a:t> A </a:t>
                </a:r>
                <a:r>
                  <a:rPr lang="en-US" sz="2800" b="1" dirty="0">
                    <a:solidFill>
                      <a:srgbClr val="4E67C8">
                        <a:lumMod val="75000"/>
                      </a:srgbClr>
                    </a:solidFill>
                    <a:latin typeface="Courier New" panose="02070309020205020404" pitchFamily="49" charset="0"/>
                    <a:cs typeface="Courier New" panose="02070309020205020404" pitchFamily="49" charset="0"/>
                    <a:sym typeface="Symbol"/>
                  </a:rPr>
                  <a:t></a:t>
                </a:r>
                <a:r>
                  <a:rPr lang="en-US" sz="2800" b="1" dirty="0">
                    <a:solidFill>
                      <a:srgbClr val="4E67C8">
                        <a:lumMod val="75000"/>
                      </a:srgbClr>
                    </a:solidFill>
                    <a:latin typeface="Courier New" panose="02070309020205020404" pitchFamily="49" charset="0"/>
                    <a:cs typeface="Courier New" panose="02070309020205020404" pitchFamily="49" charset="0"/>
                  </a:rPr>
                  <a:t> B</a:t>
                </a:r>
              </a:p>
              <a:p>
                <a:pPr marL="1139825" indent="0">
                  <a:lnSpc>
                    <a:spcPct val="90000"/>
                  </a:lnSpc>
                  <a:spcBef>
                    <a:spcPts val="0"/>
                  </a:spcBef>
                  <a:buNone/>
                </a:pPr>
                <a:r>
                  <a:rPr lang="en-US" sz="2800" b="1" dirty="0">
                    <a:solidFill>
                      <a:srgbClr val="4E67C8">
                        <a:lumMod val="75000"/>
                      </a:srgbClr>
                    </a:solidFill>
                    <a:latin typeface="Courier New" panose="02070309020205020404" pitchFamily="49" charset="0"/>
                    <a:cs typeface="Courier New" panose="02070309020205020404" pitchFamily="49" charset="0"/>
                  </a:rPr>
                  <a:t>Br </a:t>
                </a:r>
                <a:r>
                  <a:rPr lang="en-US" sz="2800" b="1">
                    <a:solidFill>
                      <a:srgbClr val="4E67C8">
                        <a:lumMod val="75000"/>
                      </a:srgbClr>
                    </a:solidFill>
                    <a:latin typeface="Courier New" panose="02070309020205020404" pitchFamily="49" charset="0"/>
                    <a:cs typeface="Courier New" panose="02070309020205020404" pitchFamily="49" charset="0"/>
                  </a:rPr>
                  <a:t>= </a:t>
                </a:r>
                <a14:m>
                  <m:oMath xmlns:m="http://schemas.openxmlformats.org/officeDocument/2006/math">
                    <m:acc>
                      <m:accPr>
                        <m:chr m:val="̅"/>
                        <m:ctrlPr>
                          <a:rPr lang="en-US" sz="2800" b="1" i="1">
                            <a:solidFill>
                              <a:srgbClr val="4E67C8">
                                <a:lumMod val="75000"/>
                              </a:srgbClr>
                            </a:solidFill>
                            <a:latin typeface="Cambria Math" panose="02040503050406030204" pitchFamily="18" charset="0"/>
                          </a:rPr>
                        </m:ctrlPr>
                      </m:accPr>
                      <m:e>
                        <m:r>
                          <a:rPr lang="en-US" sz="2800" b="1">
                            <a:solidFill>
                              <a:srgbClr val="4E67C8">
                                <a:lumMod val="75000"/>
                              </a:srgbClr>
                            </a:solidFill>
                            <a:latin typeface="Cambria Math" panose="02040503050406030204" pitchFamily="18" charset="0"/>
                          </a:rPr>
                          <m:t>𝐀</m:t>
                        </m:r>
                      </m:e>
                    </m:acc>
                  </m:oMath>
                </a14:m>
                <a:r>
                  <a:rPr lang="en-US" sz="2800" b="1" dirty="0">
                    <a:solidFill>
                      <a:srgbClr val="4E67C8">
                        <a:lumMod val="75000"/>
                      </a:srgbClr>
                    </a:solidFill>
                    <a:latin typeface="Courier New" panose="02070309020205020404" pitchFamily="49" charset="0"/>
                    <a:cs typeface="Courier New" panose="02070309020205020404" pitchFamily="49" charset="0"/>
                  </a:rPr>
                  <a:t>B </a:t>
                </a:r>
                <a:r>
                  <a:rPr lang="en-US" sz="2800" b="1">
                    <a:solidFill>
                      <a:srgbClr val="4E67C8">
                        <a:lumMod val="75000"/>
                      </a:srgbClr>
                    </a:solidFill>
                    <a:latin typeface="Courier New" panose="02070309020205020404" pitchFamily="49" charset="0"/>
                    <a:cs typeface="Courier New" panose="02070309020205020404" pitchFamily="49" charset="0"/>
                  </a:rPr>
                  <a:t>+ Br</a:t>
                </a:r>
                <a:r>
                  <a:rPr lang="en-US" sz="2800" b="1" baseline="-25000">
                    <a:solidFill>
                      <a:srgbClr val="4E67C8">
                        <a:lumMod val="75000"/>
                      </a:srgbClr>
                    </a:solidFill>
                    <a:latin typeface="Courier New" panose="02070309020205020404" pitchFamily="49" charset="0"/>
                    <a:cs typeface="Courier New" panose="02070309020205020404" pitchFamily="49" charset="0"/>
                  </a:rPr>
                  <a:t>0</a:t>
                </a:r>
                <a:r>
                  <a:rPr lang="en-US" sz="2800" b="1" dirty="0">
                    <a:solidFill>
                      <a:srgbClr val="4E67C8">
                        <a:lumMod val="75000"/>
                      </a:srgbClr>
                    </a:solidFill>
                    <a:latin typeface="Courier New" panose="02070309020205020404" pitchFamily="49" charset="0"/>
                    <a:cs typeface="Courier New" panose="02070309020205020404" pitchFamily="49" charset="0"/>
                  </a:rPr>
                  <a:t>(</a:t>
                </a:r>
                <a14:m>
                  <m:oMath xmlns:m="http://schemas.openxmlformats.org/officeDocument/2006/math">
                    <m:acc>
                      <m:accPr>
                        <m:chr m:val="̅"/>
                        <m:ctrlPr>
                          <a:rPr lang="en-US" sz="2800" b="1" i="1">
                            <a:solidFill>
                              <a:srgbClr val="4E67C8">
                                <a:lumMod val="75000"/>
                              </a:srgbClr>
                            </a:solidFill>
                            <a:latin typeface="Cambria Math" panose="02040503050406030204" pitchFamily="18" charset="0"/>
                          </a:rPr>
                        </m:ctrlPr>
                      </m:accPr>
                      <m:e>
                        <m:r>
                          <a:rPr lang="en-US" sz="2800" b="1">
                            <a:solidFill>
                              <a:srgbClr val="4E67C8">
                                <a:lumMod val="75000"/>
                              </a:srgbClr>
                            </a:solidFill>
                            <a:latin typeface="Cambria Math" panose="02040503050406030204" pitchFamily="18" charset="0"/>
                          </a:rPr>
                          <m:t>𝐀</m:t>
                        </m:r>
                        <m:r>
                          <m:rPr>
                            <m:nor/>
                          </m:rPr>
                          <a:rPr lang="en-US" sz="2800" b="1">
                            <a:solidFill>
                              <a:srgbClr val="4E67C8">
                                <a:lumMod val="75000"/>
                              </a:srgbClr>
                            </a:solidFill>
                            <a:latin typeface="Courier New" panose="02070309020205020404" pitchFamily="49" charset="0"/>
                            <a:cs typeface="Courier New" panose="02070309020205020404" pitchFamily="49" charset="0"/>
                            <a:sym typeface="Symbol"/>
                          </a:rPr>
                          <m:t></m:t>
                        </m:r>
                        <m:r>
                          <a:rPr lang="en-US" sz="2800" b="1">
                            <a:solidFill>
                              <a:srgbClr val="4E67C8">
                                <a:lumMod val="75000"/>
                              </a:srgbClr>
                            </a:solidFill>
                            <a:latin typeface="Cambria Math" panose="02040503050406030204" pitchFamily="18" charset="0"/>
                            <a:sym typeface="Symbol"/>
                          </a:rPr>
                          <m:t> </m:t>
                        </m:r>
                        <m:r>
                          <a:rPr lang="en-US" sz="2800" b="1">
                            <a:solidFill>
                              <a:srgbClr val="4E67C8">
                                <a:lumMod val="75000"/>
                              </a:srgbClr>
                            </a:solidFill>
                            <a:latin typeface="Cambria Math" panose="02040503050406030204" pitchFamily="18" charset="0"/>
                            <a:sym typeface="Symbol"/>
                          </a:rPr>
                          <m:t>𝐁</m:t>
                        </m:r>
                      </m:e>
                    </m:acc>
                  </m:oMath>
                </a14:m>
                <a:r>
                  <a:rPr lang="en-US" sz="2800" b="1">
                    <a:solidFill>
                      <a:srgbClr val="4E67C8">
                        <a:lumMod val="75000"/>
                      </a:srgbClr>
                    </a:solidFill>
                    <a:latin typeface="Courier New" panose="02070309020205020404" pitchFamily="49" charset="0"/>
                    <a:cs typeface="Courier New" panose="02070309020205020404" pitchFamily="49" charset="0"/>
                  </a:rPr>
                  <a:t>)</a:t>
                </a:r>
                <a:endParaRPr lang="en-US" sz="2800" b="1" dirty="0">
                  <a:solidFill>
                    <a:srgbClr val="4E67C8">
                      <a:lumMod val="75000"/>
                    </a:srgbClr>
                  </a:solidFill>
                  <a:latin typeface="Courier New" panose="02070309020205020404" pitchFamily="49" charset="0"/>
                  <a:cs typeface="Courier New" panose="02070309020205020404" pitchFamily="49" charset="0"/>
                </a:endParaRPr>
              </a:p>
              <a:p>
                <a:pPr marL="803275" lvl="2" indent="-361950" algn="just" fontAlgn="base">
                  <a:lnSpc>
                    <a:spcPct val="90000"/>
                  </a:lnSpc>
                  <a:spcBef>
                    <a:spcPts val="600"/>
                  </a:spcBef>
                  <a:buClr>
                    <a:srgbClr val="008000"/>
                  </a:buClr>
                  <a:buSzPct val="130000"/>
                  <a:buFont typeface="Wingdings" pitchFamily="2" charset="2"/>
                  <a:buChar char="§"/>
                </a:pPr>
                <a:endParaRPr lang="en-US" sz="2800" b="1">
                  <a:solidFill>
                    <a:srgbClr val="4E67C8">
                      <a:lumMod val="75000"/>
                    </a:srgbClr>
                  </a:solidFill>
                  <a:latin typeface="Arial" pitchFamily="34" charset="0"/>
                  <a:cs typeface="Arial" pitchFamily="34" charset="0"/>
                </a:endParaRPr>
              </a:p>
              <a:p>
                <a:pPr marL="803275" lvl="2" indent="-361950" algn="just" fontAlgn="base">
                  <a:lnSpc>
                    <a:spcPct val="90000"/>
                  </a:lnSpc>
                  <a:spcBef>
                    <a:spcPts val="600"/>
                  </a:spcBef>
                  <a:buClr>
                    <a:srgbClr val="008000"/>
                  </a:buClr>
                  <a:buSzPct val="130000"/>
                  <a:buFont typeface="Wingdings" pitchFamily="2" charset="2"/>
                  <a:buChar char="§"/>
                </a:pPr>
                <a:endParaRPr lang="en-US" sz="2800" b="1">
                  <a:solidFill>
                    <a:srgbClr val="4E67C8">
                      <a:lumMod val="75000"/>
                    </a:srgbClr>
                  </a:solidFill>
                  <a:latin typeface="Arial" pitchFamily="34" charset="0"/>
                  <a:cs typeface="Arial" pitchFamily="34" charset="0"/>
                </a:endParaRPr>
              </a:p>
              <a:p>
                <a:pPr marL="803275" lvl="2" indent="-361950" algn="just" fontAlgn="base">
                  <a:lnSpc>
                    <a:spcPct val="90000"/>
                  </a:lnSpc>
                  <a:spcBef>
                    <a:spcPts val="600"/>
                  </a:spcBef>
                  <a:buClr>
                    <a:srgbClr val="008000"/>
                  </a:buClr>
                  <a:buSzPct val="130000"/>
                  <a:buFont typeface="Wingdings" pitchFamily="2" charset="2"/>
                  <a:buChar char="§"/>
                </a:pPr>
                <a:endParaRPr lang="en-US" sz="2800" b="1">
                  <a:solidFill>
                    <a:srgbClr val="4E67C8">
                      <a:lumMod val="75000"/>
                    </a:srgbClr>
                  </a:solidFill>
                  <a:latin typeface="Arial" pitchFamily="34" charset="0"/>
                  <a:cs typeface="Arial" pitchFamily="34" charset="0"/>
                </a:endParaRPr>
              </a:p>
              <a:p>
                <a:pPr marL="803275" lvl="2" indent="-361950" algn="just" fontAlgn="base">
                  <a:lnSpc>
                    <a:spcPct val="90000"/>
                  </a:lnSpc>
                  <a:spcBef>
                    <a:spcPts val="600"/>
                  </a:spcBef>
                  <a:buClr>
                    <a:srgbClr val="008000"/>
                  </a:buClr>
                  <a:buSzPct val="130000"/>
                  <a:buFont typeface="Wingdings" pitchFamily="2" charset="2"/>
                  <a:buChar char="§"/>
                </a:pPr>
                <a:endParaRPr lang="en-US" sz="2800" b="1">
                  <a:solidFill>
                    <a:srgbClr val="4E67C8">
                      <a:lumMod val="75000"/>
                    </a:srgbClr>
                  </a:solidFill>
                  <a:latin typeface="Arial" pitchFamily="34" charset="0"/>
                  <a:cs typeface="Arial" pitchFamily="34" charset="0"/>
                </a:endParaRPr>
              </a:p>
              <a:p>
                <a:pPr marL="803275" lvl="2" indent="-361950" algn="just" fontAlgn="base">
                  <a:lnSpc>
                    <a:spcPct val="90000"/>
                  </a:lnSpc>
                  <a:spcBef>
                    <a:spcPts val="0"/>
                  </a:spcBef>
                  <a:buClr>
                    <a:srgbClr val="008000"/>
                  </a:buClr>
                  <a:buSzPct val="130000"/>
                  <a:buFont typeface="Wingdings" pitchFamily="2" charset="2"/>
                  <a:buChar char="§"/>
                </a:pPr>
                <a:endParaRPr lang="en-US" sz="2800" b="1">
                  <a:solidFill>
                    <a:srgbClr val="4E67C8">
                      <a:lumMod val="75000"/>
                    </a:srgbClr>
                  </a:solidFill>
                  <a:latin typeface="Arial" pitchFamily="34" charset="0"/>
                  <a:cs typeface="Arial" pitchFamily="34" charset="0"/>
                </a:endParaRP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Bài </a:t>
                </a:r>
                <a:r>
                  <a:rPr lang="en-US" sz="2800" b="1" dirty="0" err="1">
                    <a:solidFill>
                      <a:srgbClr val="4E67C8">
                        <a:lumMod val="75000"/>
                      </a:srgbClr>
                    </a:solidFill>
                    <a:latin typeface="Arial" pitchFamily="34" charset="0"/>
                    <a:cs typeface="Arial" pitchFamily="34" charset="0"/>
                  </a:rPr>
                  <a:t>tập</a:t>
                </a:r>
                <a:r>
                  <a:rPr lang="en-US" sz="2800" b="1" dirty="0">
                    <a:solidFill>
                      <a:srgbClr val="4E67C8">
                        <a:lumMod val="75000"/>
                      </a:srgbClr>
                    </a:solidFill>
                    <a:latin typeface="Arial" pitchFamily="34" charset="0"/>
                    <a:cs typeface="Arial" pitchFamily="34" charset="0"/>
                  </a:rPr>
                  <a:t> </a:t>
                </a:r>
                <a:r>
                  <a:rPr lang="en-US" sz="2800" b="1" dirty="0" err="1">
                    <a:solidFill>
                      <a:srgbClr val="4E67C8">
                        <a:lumMod val="75000"/>
                      </a:srgbClr>
                    </a:solidFill>
                    <a:latin typeface="Arial" pitchFamily="34" charset="0"/>
                    <a:cs typeface="Arial" pitchFamily="34" charset="0"/>
                  </a:rPr>
                  <a:t>tại</a:t>
                </a:r>
                <a:r>
                  <a:rPr lang="en-US" sz="2800" b="1" dirty="0">
                    <a:solidFill>
                      <a:srgbClr val="4E67C8">
                        <a:lumMod val="75000"/>
                      </a:srgbClr>
                    </a:solidFill>
                    <a:latin typeface="Arial" pitchFamily="34" charset="0"/>
                    <a:cs typeface="Arial" pitchFamily="34" charset="0"/>
                  </a:rPr>
                  <a:t> </a:t>
                </a:r>
                <a:r>
                  <a:rPr lang="en-US" sz="2800" b="1" dirty="0" err="1">
                    <a:solidFill>
                      <a:srgbClr val="4E67C8">
                        <a:lumMod val="75000"/>
                      </a:srgbClr>
                    </a:solidFill>
                    <a:latin typeface="Arial" pitchFamily="34" charset="0"/>
                    <a:cs typeface="Arial" pitchFamily="34" charset="0"/>
                  </a:rPr>
                  <a:t>lớp</a:t>
                </a:r>
                <a:r>
                  <a:rPr lang="en-US" sz="2800" b="1" dirty="0">
                    <a:solidFill>
                      <a:srgbClr val="4E67C8">
                        <a:lumMod val="75000"/>
                      </a:srgbClr>
                    </a:solidFill>
                    <a:latin typeface="Arial" pitchFamily="34" charset="0"/>
                    <a:cs typeface="Arial" pitchFamily="34" charset="0"/>
                  </a:rPr>
                  <a:t>: </a:t>
                </a:r>
                <a:r>
                  <a:rPr lang="en-US" sz="2800" b="1" dirty="0" err="1">
                    <a:solidFill>
                      <a:srgbClr val="4E67C8">
                        <a:lumMod val="75000"/>
                      </a:srgbClr>
                    </a:solidFill>
                    <a:latin typeface="Arial" pitchFamily="34" charset="0"/>
                    <a:cs typeface="Arial" pitchFamily="34" charset="0"/>
                  </a:rPr>
                  <a:t>Sinh</a:t>
                </a:r>
                <a:r>
                  <a:rPr lang="en-US" sz="2800" b="1" dirty="0">
                    <a:solidFill>
                      <a:srgbClr val="4E67C8">
                        <a:lumMod val="75000"/>
                      </a:srgbClr>
                    </a:solidFill>
                    <a:latin typeface="Arial" pitchFamily="34" charset="0"/>
                    <a:cs typeface="Arial" pitchFamily="34" charset="0"/>
                  </a:rPr>
                  <a:t> </a:t>
                </a:r>
                <a:r>
                  <a:rPr lang="en-US" sz="2800" b="1" dirty="0" err="1">
                    <a:solidFill>
                      <a:srgbClr val="4E67C8">
                        <a:lumMod val="75000"/>
                      </a:srgbClr>
                    </a:solidFill>
                    <a:latin typeface="Arial" pitchFamily="34" charset="0"/>
                    <a:cs typeface="Arial" pitchFamily="34" charset="0"/>
                  </a:rPr>
                  <a:t>viên</a:t>
                </a:r>
                <a:r>
                  <a:rPr lang="en-US" sz="2800" b="1" dirty="0">
                    <a:solidFill>
                      <a:srgbClr val="4E67C8">
                        <a:lumMod val="75000"/>
                      </a:srgbClr>
                    </a:solidFill>
                    <a:latin typeface="Arial" pitchFamily="34" charset="0"/>
                    <a:cs typeface="Arial" pitchFamily="34" charset="0"/>
                  </a:rPr>
                  <a:t> </a:t>
                </a:r>
                <a:r>
                  <a:rPr lang="en-US" sz="2800" b="1" dirty="0" err="1">
                    <a:solidFill>
                      <a:srgbClr val="4E67C8">
                        <a:lumMod val="75000"/>
                      </a:srgbClr>
                    </a:solidFill>
                    <a:latin typeface="Arial" pitchFamily="34" charset="0"/>
                    <a:cs typeface="Arial" pitchFamily="34" charset="0"/>
                  </a:rPr>
                  <a:t>vẽ</a:t>
                </a:r>
                <a:r>
                  <a:rPr lang="en-US" sz="2800" b="1" dirty="0">
                    <a:solidFill>
                      <a:srgbClr val="4E67C8">
                        <a:lumMod val="75000"/>
                      </a:srgbClr>
                    </a:solidFill>
                    <a:latin typeface="Arial" pitchFamily="34" charset="0"/>
                    <a:cs typeface="Arial" pitchFamily="34" charset="0"/>
                  </a:rPr>
                  <a:t> </a:t>
                </a:r>
                <a:r>
                  <a:rPr lang="en-US" sz="2800" b="1" dirty="0" err="1">
                    <a:solidFill>
                      <a:srgbClr val="4E67C8">
                        <a:lumMod val="75000"/>
                      </a:srgbClr>
                    </a:solidFill>
                    <a:latin typeface="Arial" pitchFamily="34" charset="0"/>
                    <a:cs typeface="Arial" pitchFamily="34" charset="0"/>
                  </a:rPr>
                  <a:t>mạch</a:t>
                </a:r>
                <a:r>
                  <a:rPr lang="en-US" sz="2800" b="1" dirty="0">
                    <a:solidFill>
                      <a:srgbClr val="4E67C8">
                        <a:lumMod val="75000"/>
                      </a:srgbClr>
                    </a:solidFill>
                    <a:latin typeface="Arial" pitchFamily="34" charset="0"/>
                    <a:cs typeface="Arial" pitchFamily="34" charset="0"/>
                  </a:rPr>
                  <a:t> </a:t>
                </a:r>
                <a:r>
                  <a:rPr lang="en-US" sz="2800" b="1" dirty="0" err="1">
                    <a:solidFill>
                      <a:srgbClr val="4E67C8">
                        <a:lumMod val="75000"/>
                      </a:srgbClr>
                    </a:solidFill>
                    <a:latin typeface="Arial" pitchFamily="34" charset="0"/>
                    <a:cs typeface="Arial" pitchFamily="34" charset="0"/>
                  </a:rPr>
                  <a:t>trừ</a:t>
                </a:r>
                <a:r>
                  <a:rPr lang="en-US" sz="2800" b="1" dirty="0">
                    <a:solidFill>
                      <a:srgbClr val="4E67C8">
                        <a:lumMod val="75000"/>
                      </a:srgbClr>
                    </a:solidFill>
                    <a:latin typeface="Arial" pitchFamily="34" charset="0"/>
                    <a:cs typeface="Arial" pitchFamily="34" charset="0"/>
                  </a:rPr>
                  <a:t> </a:t>
                </a:r>
                <a:r>
                  <a:rPr lang="en-US" sz="2800" b="1" dirty="0" err="1">
                    <a:solidFill>
                      <a:srgbClr val="4E67C8">
                        <a:lumMod val="75000"/>
                      </a:srgbClr>
                    </a:solidFill>
                    <a:latin typeface="Arial" pitchFamily="34" charset="0"/>
                    <a:cs typeface="Arial" pitchFamily="34" charset="0"/>
                  </a:rPr>
                  <a:t>toàn</a:t>
                </a:r>
                <a:r>
                  <a:rPr lang="en-US" sz="2800" b="1" dirty="0">
                    <a:solidFill>
                      <a:srgbClr val="4E67C8">
                        <a:lumMod val="75000"/>
                      </a:srgbClr>
                    </a:solidFill>
                    <a:latin typeface="Arial" pitchFamily="34" charset="0"/>
                    <a:cs typeface="Arial" pitchFamily="34" charset="0"/>
                  </a:rPr>
                  <a:t> </a:t>
                </a:r>
                <a:r>
                  <a:rPr lang="en-US" sz="2800" b="1" dirty="0" err="1">
                    <a:solidFill>
                      <a:srgbClr val="4E67C8">
                        <a:lumMod val="75000"/>
                      </a:srgbClr>
                    </a:solidFill>
                    <a:latin typeface="Arial" pitchFamily="34" charset="0"/>
                    <a:cs typeface="Arial" pitchFamily="34" charset="0"/>
                  </a:rPr>
                  <a:t>phần</a:t>
                </a:r>
                <a:r>
                  <a:rPr lang="en-US" sz="2800" b="1" dirty="0">
                    <a:solidFill>
                      <a:srgbClr val="4E67C8">
                        <a:lumMod val="75000"/>
                      </a:srgbClr>
                    </a:solidFill>
                    <a:latin typeface="Arial" pitchFamily="34" charset="0"/>
                    <a:cs typeface="Arial" pitchFamily="34" charset="0"/>
                  </a:rPr>
                  <a:t> 1 </a:t>
                </a:r>
                <a:r>
                  <a:rPr lang="en-US" sz="2800" b="1">
                    <a:solidFill>
                      <a:srgbClr val="4E67C8">
                        <a:lumMod val="75000"/>
                      </a:srgbClr>
                    </a:solidFill>
                    <a:latin typeface="Arial" pitchFamily="34" charset="0"/>
                    <a:cs typeface="Arial" pitchFamily="34" charset="0"/>
                  </a:rPr>
                  <a:t>bit dựa vào mạch trừ bán phần.</a:t>
                </a:r>
                <a:endParaRPr lang="en-US" b="1" dirty="0">
                  <a:solidFill>
                    <a:srgbClr val="4E67C8">
                      <a:lumMod val="75000"/>
                    </a:srgbClr>
                  </a:solidFill>
                  <a:latin typeface="Arial" pitchFamily="34" charset="0"/>
                  <a:cs typeface="Arial"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2299" r="-148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29</a:t>
            </a:fld>
            <a:endParaRPr lang="en-US"/>
          </a:p>
        </p:txBody>
      </p:sp>
      <p:pic>
        <p:nvPicPr>
          <p:cNvPr id="6" name="Picture 5">
            <a:extLst>
              <a:ext uri="{FF2B5EF4-FFF2-40B4-BE49-F238E27FC236}">
                <a16:creationId xmlns:a16="http://schemas.microsoft.com/office/drawing/2014/main" id="{3F3D71A5-A155-4410-9ABE-6494BA973DC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133600"/>
            <a:ext cx="4419599" cy="1295400"/>
          </a:xfrm>
          <a:prstGeom prst="rect">
            <a:avLst/>
          </a:prstGeom>
          <a:noFill/>
          <a:ln>
            <a:noFill/>
          </a:ln>
        </p:spPr>
      </p:pic>
      <p:sp>
        <p:nvSpPr>
          <p:cNvPr id="8" name="TextBox 7">
            <a:extLst>
              <a:ext uri="{FF2B5EF4-FFF2-40B4-BE49-F238E27FC236}">
                <a16:creationId xmlns:a16="http://schemas.microsoft.com/office/drawing/2014/main" id="{BDB76B6A-50F5-466C-872F-95D1E5B76DD5}"/>
              </a:ext>
            </a:extLst>
          </p:cNvPr>
          <p:cNvSpPr txBox="1"/>
          <p:nvPr/>
        </p:nvSpPr>
        <p:spPr>
          <a:xfrm>
            <a:off x="1865970" y="3507104"/>
            <a:ext cx="5412059" cy="461665"/>
          </a:xfrm>
          <a:prstGeom prst="rect">
            <a:avLst/>
          </a:prstGeom>
          <a:noFill/>
        </p:spPr>
        <p:txBody>
          <a:bodyPr wrap="none" rtlCol="0">
            <a:spAutoFit/>
          </a:bodyPr>
          <a:lstStyle/>
          <a:p>
            <a:r>
              <a:rPr lang="en-US" sz="2400" b="1">
                <a:solidFill>
                  <a:srgbClr val="0033CC"/>
                </a:solidFill>
                <a:latin typeface="Arial" pitchFamily="34" charset="0"/>
                <a:cs typeface="Arial" pitchFamily="34" charset="0"/>
              </a:rPr>
              <a:t>Hình 2.10: Mạch trừ toàn phần 1 bit.</a:t>
            </a:r>
            <a:endParaRPr lang="en-US"/>
          </a:p>
        </p:txBody>
      </p:sp>
    </p:spTree>
    <p:extLst>
      <p:ext uri="{BB962C8B-B14F-4D97-AF65-F5344CB8AC3E}">
        <p14:creationId xmlns:p14="http://schemas.microsoft.com/office/powerpoint/2010/main" val="3779778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Đại Số Boolean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Đại số Boolean nghiên cứu các phép toán thực hiện trên các biến nhị phân.</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Đại số Boolean bao gồm một số luật và chỉ có ba phép toán luận lý: AND, OR và NOT.</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Chúng đ</a:t>
                </a:r>
                <a:r>
                  <a:rPr lang="vi-VN" b="1">
                    <a:solidFill>
                      <a:srgbClr val="4E67C8">
                        <a:lumMod val="75000"/>
                      </a:srgbClr>
                    </a:solidFill>
                    <a:latin typeface="Arial" pitchFamily="34" charset="0"/>
                    <a:cs typeface="Arial" pitchFamily="34" charset="0"/>
                  </a:rPr>
                  <a:t>ư</a:t>
                </a:r>
                <a:r>
                  <a:rPr lang="en-US" b="1">
                    <a:solidFill>
                      <a:srgbClr val="4E67C8">
                        <a:lumMod val="75000"/>
                      </a:srgbClr>
                    </a:solidFill>
                    <a:latin typeface="Arial" pitchFamily="34" charset="0"/>
                    <a:cs typeface="Arial" pitchFamily="34" charset="0"/>
                  </a:rPr>
                  <a:t>ợc ký hiệu nh</a:t>
                </a:r>
                <a:r>
                  <a:rPr lang="vi-VN" b="1">
                    <a:solidFill>
                      <a:srgbClr val="4E67C8">
                        <a:lumMod val="75000"/>
                      </a:srgbClr>
                    </a:solidFill>
                    <a:latin typeface="Arial" pitchFamily="34" charset="0"/>
                    <a:cs typeface="Arial" pitchFamily="34" charset="0"/>
                  </a:rPr>
                  <a:t>ư</a:t>
                </a:r>
                <a:r>
                  <a:rPr lang="en-US" b="1">
                    <a:solidFill>
                      <a:srgbClr val="4E67C8">
                        <a:lumMod val="75000"/>
                      </a:srgbClr>
                    </a:solidFill>
                    <a:latin typeface="Arial" pitchFamily="34" charset="0"/>
                    <a:cs typeface="Arial" pitchFamily="34" charset="0"/>
                  </a:rPr>
                  <a:t> sau:</a:t>
                </a:r>
              </a:p>
              <a:p>
                <a:pPr marL="914400" indent="0">
                  <a:lnSpc>
                    <a:spcPct val="90000"/>
                  </a:lnSpc>
                  <a:spcBef>
                    <a:spcPts val="600"/>
                  </a:spcBef>
                  <a:buNone/>
                </a:pPr>
                <a:r>
                  <a:rPr lang="en-US" sz="2800" b="1">
                    <a:solidFill>
                      <a:srgbClr val="4E67C8">
                        <a:lumMod val="75000"/>
                      </a:srgbClr>
                    </a:solidFill>
                    <a:latin typeface="Courier New" panose="02070309020205020404" pitchFamily="49" charset="0"/>
                    <a:cs typeface="Courier New" panose="02070309020205020404" pitchFamily="49" charset="0"/>
                  </a:rPr>
                  <a:t>A</a:t>
                </a:r>
                <a:r>
                  <a:rPr lang="en-US" sz="2800" b="1">
                    <a:solidFill>
                      <a:srgbClr val="4E67C8">
                        <a:lumMod val="75000"/>
                      </a:srgbClr>
                    </a:solidFill>
                    <a:latin typeface="Arial" panose="020B0604020202020204" pitchFamily="34" charset="0"/>
                    <a:cs typeface="Arial" panose="020B0604020202020204" pitchFamily="34" charset="0"/>
                  </a:rPr>
                  <a:t> </a:t>
                </a:r>
                <a:r>
                  <a:rPr lang="en-US" sz="2800" b="1">
                    <a:solidFill>
                      <a:srgbClr val="4E67C8">
                        <a:lumMod val="75000"/>
                      </a:srgbClr>
                    </a:solidFill>
                    <a:latin typeface="Courier New" panose="02070309020205020404" pitchFamily="49" charset="0"/>
                    <a:cs typeface="Courier New" panose="02070309020205020404" pitchFamily="49" charset="0"/>
                  </a:rPr>
                  <a:t>AND</a:t>
                </a:r>
                <a:r>
                  <a:rPr lang="en-US" sz="2800" b="1">
                    <a:solidFill>
                      <a:srgbClr val="4E67C8">
                        <a:lumMod val="75000"/>
                      </a:srgbClr>
                    </a:solidFill>
                    <a:latin typeface="Arial" panose="020B0604020202020204" pitchFamily="34" charset="0"/>
                    <a:cs typeface="Arial" panose="020B0604020202020204" pitchFamily="34" charset="0"/>
                  </a:rPr>
                  <a:t> </a:t>
                </a:r>
                <a:r>
                  <a:rPr lang="en-US" sz="2800" b="1">
                    <a:solidFill>
                      <a:srgbClr val="4E67C8">
                        <a:lumMod val="75000"/>
                      </a:srgbClr>
                    </a:solidFill>
                    <a:latin typeface="Courier New" panose="02070309020205020404" pitchFamily="49" charset="0"/>
                    <a:cs typeface="Courier New" panose="02070309020205020404" pitchFamily="49" charset="0"/>
                  </a:rPr>
                  <a:t>B</a:t>
                </a:r>
                <a:r>
                  <a:rPr lang="en-US" sz="2800" b="1">
                    <a:solidFill>
                      <a:srgbClr val="4E67C8">
                        <a:lumMod val="75000"/>
                      </a:srgbClr>
                    </a:solidFill>
                    <a:latin typeface="Arial" panose="020B0604020202020204" pitchFamily="34" charset="0"/>
                    <a:cs typeface="Arial" panose="020B0604020202020204" pitchFamily="34" charset="0"/>
                  </a:rPr>
                  <a:t> </a:t>
                </a:r>
                <a:r>
                  <a:rPr lang="en-US" sz="2800" b="1">
                    <a:solidFill>
                      <a:srgbClr val="4E67C8">
                        <a:lumMod val="75000"/>
                      </a:srgbClr>
                    </a:solidFill>
                    <a:latin typeface="Courier New" panose="02070309020205020404" pitchFamily="49" charset="0"/>
                    <a:cs typeface="Courier New" panose="02070309020205020404" pitchFamily="49" charset="0"/>
                  </a:rPr>
                  <a:t>=</a:t>
                </a:r>
                <a:r>
                  <a:rPr lang="en-US" sz="2800" b="1">
                    <a:solidFill>
                      <a:srgbClr val="4E67C8">
                        <a:lumMod val="75000"/>
                      </a:srgbClr>
                    </a:solidFill>
                    <a:latin typeface="Arial" panose="020B0604020202020204" pitchFamily="34" charset="0"/>
                    <a:cs typeface="Arial" panose="020B0604020202020204" pitchFamily="34" charset="0"/>
                  </a:rPr>
                  <a:t> </a:t>
                </a:r>
                <a:r>
                  <a:rPr lang="en-US" sz="2800" b="1">
                    <a:solidFill>
                      <a:srgbClr val="4E67C8">
                        <a:lumMod val="75000"/>
                      </a:srgbClr>
                    </a:solidFill>
                    <a:latin typeface="Courier New" panose="02070309020205020404" pitchFamily="49" charset="0"/>
                    <a:cs typeface="Courier New" panose="02070309020205020404" pitchFamily="49" charset="0"/>
                  </a:rPr>
                  <a:t>A.B</a:t>
                </a:r>
              </a:p>
              <a:p>
                <a:pPr marL="914400" indent="0">
                  <a:lnSpc>
                    <a:spcPct val="90000"/>
                  </a:lnSpc>
                  <a:spcBef>
                    <a:spcPts val="0"/>
                  </a:spcBef>
                  <a:buNone/>
                </a:pPr>
                <a:r>
                  <a:rPr lang="en-US" sz="2800" b="1">
                    <a:solidFill>
                      <a:srgbClr val="4E67C8">
                        <a:lumMod val="75000"/>
                      </a:srgbClr>
                    </a:solidFill>
                    <a:latin typeface="Courier New" panose="02070309020205020404" pitchFamily="49" charset="0"/>
                    <a:cs typeface="Courier New" panose="02070309020205020404" pitchFamily="49" charset="0"/>
                  </a:rPr>
                  <a:t>A</a:t>
                </a:r>
                <a:r>
                  <a:rPr lang="en-US" sz="2800" b="1">
                    <a:solidFill>
                      <a:srgbClr val="4E67C8">
                        <a:lumMod val="75000"/>
                      </a:srgbClr>
                    </a:solidFill>
                    <a:latin typeface="Arial" panose="020B0604020202020204" pitchFamily="34" charset="0"/>
                    <a:cs typeface="Arial" panose="020B0604020202020204" pitchFamily="34" charset="0"/>
                  </a:rPr>
                  <a:t> </a:t>
                </a:r>
                <a:r>
                  <a:rPr lang="en-US" sz="2800" b="1">
                    <a:solidFill>
                      <a:srgbClr val="4E67C8">
                        <a:lumMod val="75000"/>
                      </a:srgbClr>
                    </a:solidFill>
                    <a:latin typeface="Courier New" panose="02070309020205020404" pitchFamily="49" charset="0"/>
                    <a:cs typeface="Courier New" panose="02070309020205020404" pitchFamily="49" charset="0"/>
                  </a:rPr>
                  <a:t>OR</a:t>
                </a:r>
                <a:r>
                  <a:rPr lang="en-US" sz="2800" b="1">
                    <a:solidFill>
                      <a:srgbClr val="4E67C8">
                        <a:lumMod val="75000"/>
                      </a:srgbClr>
                    </a:solidFill>
                    <a:latin typeface="Arial" panose="020B0604020202020204" pitchFamily="34" charset="0"/>
                    <a:cs typeface="Arial" panose="020B0604020202020204" pitchFamily="34" charset="0"/>
                  </a:rPr>
                  <a:t> </a:t>
                </a:r>
                <a:r>
                  <a:rPr lang="en-US" sz="2800" b="1">
                    <a:solidFill>
                      <a:srgbClr val="4E67C8">
                        <a:lumMod val="75000"/>
                      </a:srgbClr>
                    </a:solidFill>
                    <a:latin typeface="Courier New" panose="02070309020205020404" pitchFamily="49" charset="0"/>
                    <a:cs typeface="Courier New" panose="02070309020205020404" pitchFamily="49" charset="0"/>
                  </a:rPr>
                  <a:t>B</a:t>
                </a:r>
                <a:r>
                  <a:rPr lang="en-US" sz="2800" b="1">
                    <a:solidFill>
                      <a:srgbClr val="4E67C8">
                        <a:lumMod val="75000"/>
                      </a:srgbClr>
                    </a:solidFill>
                    <a:latin typeface="Arial" panose="020B0604020202020204" pitchFamily="34" charset="0"/>
                    <a:cs typeface="Arial" panose="020B0604020202020204" pitchFamily="34" charset="0"/>
                  </a:rPr>
                  <a:t> </a:t>
                </a:r>
                <a:r>
                  <a:rPr lang="en-US" sz="2800" b="1">
                    <a:solidFill>
                      <a:srgbClr val="4E67C8">
                        <a:lumMod val="75000"/>
                      </a:srgbClr>
                    </a:solidFill>
                    <a:latin typeface="Courier New" panose="02070309020205020404" pitchFamily="49" charset="0"/>
                    <a:cs typeface="Courier New" panose="02070309020205020404" pitchFamily="49" charset="0"/>
                  </a:rPr>
                  <a:t>=</a:t>
                </a:r>
                <a:r>
                  <a:rPr lang="en-US" sz="2800" b="1">
                    <a:solidFill>
                      <a:srgbClr val="4E67C8">
                        <a:lumMod val="75000"/>
                      </a:srgbClr>
                    </a:solidFill>
                    <a:latin typeface="Arial" panose="020B0604020202020204" pitchFamily="34" charset="0"/>
                    <a:cs typeface="Arial" panose="020B0604020202020204" pitchFamily="34" charset="0"/>
                  </a:rPr>
                  <a:t> </a:t>
                </a:r>
                <a:r>
                  <a:rPr lang="en-US" sz="2800" b="1">
                    <a:solidFill>
                      <a:srgbClr val="4E67C8">
                        <a:lumMod val="75000"/>
                      </a:srgbClr>
                    </a:solidFill>
                    <a:latin typeface="Courier New" panose="02070309020205020404" pitchFamily="49" charset="0"/>
                    <a:cs typeface="Courier New" panose="02070309020205020404" pitchFamily="49" charset="0"/>
                  </a:rPr>
                  <a:t>A</a:t>
                </a:r>
                <a:r>
                  <a:rPr lang="en-US" sz="2800" b="1">
                    <a:solidFill>
                      <a:srgbClr val="4E67C8">
                        <a:lumMod val="75000"/>
                      </a:srgbClr>
                    </a:solidFill>
                    <a:latin typeface="Arial" panose="020B0604020202020204" pitchFamily="34" charset="0"/>
                    <a:cs typeface="Arial" panose="020B0604020202020204" pitchFamily="34" charset="0"/>
                  </a:rPr>
                  <a:t> </a:t>
                </a:r>
                <a:r>
                  <a:rPr lang="en-US" sz="2800" b="1">
                    <a:solidFill>
                      <a:srgbClr val="4E67C8">
                        <a:lumMod val="75000"/>
                      </a:srgbClr>
                    </a:solidFill>
                    <a:latin typeface="Courier New" panose="02070309020205020404" pitchFamily="49" charset="0"/>
                    <a:cs typeface="Courier New" panose="02070309020205020404" pitchFamily="49" charset="0"/>
                  </a:rPr>
                  <a:t>+</a:t>
                </a:r>
                <a:r>
                  <a:rPr lang="en-US" sz="2800" b="1">
                    <a:solidFill>
                      <a:srgbClr val="4E67C8">
                        <a:lumMod val="75000"/>
                      </a:srgbClr>
                    </a:solidFill>
                    <a:latin typeface="Arial" panose="020B0604020202020204" pitchFamily="34" charset="0"/>
                    <a:cs typeface="Arial" panose="020B0604020202020204" pitchFamily="34" charset="0"/>
                  </a:rPr>
                  <a:t> </a:t>
                </a:r>
                <a:r>
                  <a:rPr lang="en-US" sz="2800" b="1">
                    <a:solidFill>
                      <a:srgbClr val="4E67C8">
                        <a:lumMod val="75000"/>
                      </a:srgbClr>
                    </a:solidFill>
                    <a:latin typeface="Courier New" panose="02070309020205020404" pitchFamily="49" charset="0"/>
                    <a:cs typeface="Courier New" panose="02070309020205020404" pitchFamily="49" charset="0"/>
                  </a:rPr>
                  <a:t>B</a:t>
                </a:r>
              </a:p>
              <a:p>
                <a:pPr marL="914400" indent="0">
                  <a:lnSpc>
                    <a:spcPct val="90000"/>
                  </a:lnSpc>
                  <a:spcBef>
                    <a:spcPts val="0"/>
                  </a:spcBef>
                  <a:buNone/>
                </a:pPr>
                <a:r>
                  <a:rPr lang="en-US" sz="2800" b="1">
                    <a:solidFill>
                      <a:srgbClr val="4E67C8">
                        <a:lumMod val="75000"/>
                      </a:srgbClr>
                    </a:solidFill>
                    <a:latin typeface="Courier New" panose="02070309020205020404" pitchFamily="49" charset="0"/>
                    <a:cs typeface="Courier New" panose="02070309020205020404" pitchFamily="49" charset="0"/>
                  </a:rPr>
                  <a:t>NOT</a:t>
                </a:r>
                <a:r>
                  <a:rPr lang="en-US" sz="2800" b="1">
                    <a:solidFill>
                      <a:srgbClr val="4E67C8">
                        <a:lumMod val="75000"/>
                      </a:srgbClr>
                    </a:solidFill>
                    <a:latin typeface="Arial" panose="020B0604020202020204" pitchFamily="34" charset="0"/>
                    <a:cs typeface="Arial" panose="020B0604020202020204" pitchFamily="34" charset="0"/>
                  </a:rPr>
                  <a:t> </a:t>
                </a:r>
                <a:r>
                  <a:rPr lang="en-US" sz="2800" b="1">
                    <a:solidFill>
                      <a:srgbClr val="4E67C8">
                        <a:lumMod val="75000"/>
                      </a:srgbClr>
                    </a:solidFill>
                    <a:latin typeface="Courier New" panose="02070309020205020404" pitchFamily="49" charset="0"/>
                    <a:cs typeface="Courier New" panose="02070309020205020404" pitchFamily="49" charset="0"/>
                  </a:rPr>
                  <a:t>A</a:t>
                </a:r>
                <a:r>
                  <a:rPr lang="en-US" sz="2800" b="1">
                    <a:solidFill>
                      <a:srgbClr val="4E67C8">
                        <a:lumMod val="75000"/>
                      </a:srgbClr>
                    </a:solidFill>
                    <a:latin typeface="Arial" panose="020B0604020202020204" pitchFamily="34" charset="0"/>
                    <a:cs typeface="Arial" panose="020B0604020202020204" pitchFamily="34" charset="0"/>
                  </a:rPr>
                  <a:t> </a:t>
                </a:r>
                <a:r>
                  <a:rPr lang="en-US" sz="2800" b="1">
                    <a:solidFill>
                      <a:srgbClr val="4E67C8">
                        <a:lumMod val="75000"/>
                      </a:srgbClr>
                    </a:solidFill>
                    <a:latin typeface="Courier New" panose="02070309020205020404" pitchFamily="49" charset="0"/>
                    <a:cs typeface="Courier New" panose="02070309020205020404" pitchFamily="49" charset="0"/>
                  </a:rPr>
                  <a:t>=</a:t>
                </a:r>
                <a:r>
                  <a:rPr lang="en-US" sz="2800" b="1">
                    <a:solidFill>
                      <a:srgbClr val="4E67C8">
                        <a:lumMod val="75000"/>
                      </a:srgbClr>
                    </a:solidFill>
                    <a:latin typeface="Arial" panose="020B0604020202020204" pitchFamily="34" charset="0"/>
                    <a:cs typeface="Arial" panose="020B0604020202020204" pitchFamily="34" charset="0"/>
                  </a:rPr>
                  <a:t> </a:t>
                </a:r>
                <a14:m>
                  <m:oMath xmlns:m="http://schemas.openxmlformats.org/officeDocument/2006/math">
                    <m:acc>
                      <m:accPr>
                        <m:chr m:val="̅"/>
                        <m:ctrlPr>
                          <a:rPr lang="en-US" sz="2800" b="1" i="1">
                            <a:solidFill>
                              <a:srgbClr val="4E67C8">
                                <a:lumMod val="75000"/>
                              </a:srgbClr>
                            </a:solidFill>
                            <a:latin typeface="Cambria Math" panose="02040503050406030204" pitchFamily="18" charset="0"/>
                          </a:rPr>
                        </m:ctrlPr>
                      </m:accPr>
                      <m:e>
                        <m:r>
                          <m:rPr>
                            <m:sty m:val="p"/>
                          </m:rPr>
                          <a:rPr lang="en-US" sz="2800" b="1">
                            <a:solidFill>
                              <a:srgbClr val="4E67C8">
                                <a:lumMod val="75000"/>
                              </a:srgbClr>
                            </a:solidFill>
                            <a:latin typeface="Cambria Math" panose="02040503050406030204" pitchFamily="18" charset="0"/>
                          </a:rPr>
                          <m:t>A</m:t>
                        </m:r>
                      </m:e>
                    </m:acc>
                  </m:oMath>
                </a14:m>
                <a:endParaRPr lang="en-US" sz="2800" b="1">
                  <a:solidFill>
                    <a:srgbClr val="4E67C8">
                      <a:lumMod val="75000"/>
                    </a:srgbClr>
                  </a:solidFill>
                  <a:latin typeface="Courier New" panose="02070309020205020404" pitchFamily="49" charset="0"/>
                  <a:cs typeface="Courier New" panose="02070309020205020404" pitchFamily="49" charset="0"/>
                </a:endParaRPr>
              </a:p>
              <a:p>
                <a:pPr marL="457200" lvl="1" indent="-457200" algn="just" fontAlgn="base">
                  <a:lnSpc>
                    <a:spcPct val="90000"/>
                  </a:lnSpc>
                  <a:spcBef>
                    <a:spcPts val="0"/>
                  </a:spcBef>
                  <a:buClr>
                    <a:srgbClr val="0099FF"/>
                  </a:buClr>
                  <a:buSzPct val="130000"/>
                  <a:buFont typeface="Wingdings" pitchFamily="2" charset="2"/>
                  <a:buChar char="v"/>
                </a:pPr>
                <a:endParaRPr lang="en-US" b="1">
                  <a:solidFill>
                    <a:srgbClr val="4E67C8">
                      <a:lumMod val="75000"/>
                    </a:srgbClr>
                  </a:solidFill>
                  <a:latin typeface="Arial" pitchFamily="34" charset="0"/>
                  <a:cs typeface="Arial"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000" t="-3678" r="-148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3</a:t>
            </a:fld>
            <a:endParaRPr lang="en-US"/>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98510449-7995-4F78-807E-D03A98D9ED1B}"/>
                  </a:ext>
                </a:extLst>
              </p:cNvPr>
              <p:cNvGraphicFramePr>
                <a:graphicFrameLocks noGrp="1"/>
              </p:cNvGraphicFramePr>
              <p:nvPr>
                <p:extLst>
                  <p:ext uri="{D42A27DB-BD31-4B8C-83A1-F6EECF244321}">
                    <p14:modId xmlns:p14="http://schemas.microsoft.com/office/powerpoint/2010/main" val="1754075064"/>
                  </p:ext>
                </p:extLst>
              </p:nvPr>
            </p:nvGraphicFramePr>
            <p:xfrm>
              <a:off x="1371600" y="4346065"/>
              <a:ext cx="6693418" cy="2054735"/>
            </p:xfrm>
            <a:graphic>
              <a:graphicData uri="http://schemas.openxmlformats.org/drawingml/2006/table">
                <a:tbl>
                  <a:tblPr firstRow="1" firstCol="1" bandRow="1">
                    <a:tableStyleId>{5C22544A-7EE6-4342-B048-85BDC9FD1C3A}</a:tableStyleId>
                  </a:tblPr>
                  <a:tblGrid>
                    <a:gridCol w="956042">
                      <a:extLst>
                        <a:ext uri="{9D8B030D-6E8A-4147-A177-3AD203B41FA5}">
                          <a16:colId xmlns:a16="http://schemas.microsoft.com/office/drawing/2014/main" val="1255993399"/>
                        </a:ext>
                      </a:extLst>
                    </a:gridCol>
                    <a:gridCol w="956042">
                      <a:extLst>
                        <a:ext uri="{9D8B030D-6E8A-4147-A177-3AD203B41FA5}">
                          <a16:colId xmlns:a16="http://schemas.microsoft.com/office/drawing/2014/main" val="1904255040"/>
                        </a:ext>
                      </a:extLst>
                    </a:gridCol>
                    <a:gridCol w="1593778">
                      <a:extLst>
                        <a:ext uri="{9D8B030D-6E8A-4147-A177-3AD203B41FA5}">
                          <a16:colId xmlns:a16="http://schemas.microsoft.com/office/drawing/2014/main" val="964112071"/>
                        </a:ext>
                      </a:extLst>
                    </a:gridCol>
                    <a:gridCol w="1593778">
                      <a:extLst>
                        <a:ext uri="{9D8B030D-6E8A-4147-A177-3AD203B41FA5}">
                          <a16:colId xmlns:a16="http://schemas.microsoft.com/office/drawing/2014/main" val="1137313786"/>
                        </a:ext>
                      </a:extLst>
                    </a:gridCol>
                    <a:gridCol w="1593778">
                      <a:extLst>
                        <a:ext uri="{9D8B030D-6E8A-4147-A177-3AD203B41FA5}">
                          <a16:colId xmlns:a16="http://schemas.microsoft.com/office/drawing/2014/main" val="2049058765"/>
                        </a:ext>
                      </a:extLst>
                    </a:gridCol>
                  </a:tblGrid>
                  <a:tr h="676316">
                    <a:tc>
                      <a:txBody>
                        <a:bodyPr/>
                        <a:lstStyle/>
                        <a:p>
                          <a:pPr algn="ctr">
                            <a:lnSpc>
                              <a:spcPct val="107000"/>
                            </a:lnSpc>
                            <a:spcAft>
                              <a:spcPts val="0"/>
                            </a:spcAft>
                          </a:pPr>
                          <a:r>
                            <a:rPr lang="en-US" sz="2100">
                              <a:effectLst/>
                            </a:rPr>
                            <a:t>P</a:t>
                          </a:r>
                          <a:endParaRPr lang="en-US" sz="2300">
                            <a:effectLst/>
                            <a:latin typeface="Times New Roman" panose="02020603050405020304" pitchFamily="18" charset="0"/>
                            <a:ea typeface="SimSun" panose="02010600030101010101" pitchFamily="2" charset="-122"/>
                          </a:endParaRPr>
                        </a:p>
                      </a:txBody>
                      <a:tcPr marL="121474" marR="121474" marT="0" marB="0"/>
                    </a:tc>
                    <a:tc>
                      <a:txBody>
                        <a:bodyPr/>
                        <a:lstStyle/>
                        <a:p>
                          <a:pPr algn="ctr">
                            <a:lnSpc>
                              <a:spcPct val="107000"/>
                            </a:lnSpc>
                            <a:spcAft>
                              <a:spcPts val="0"/>
                            </a:spcAft>
                          </a:pPr>
                          <a:r>
                            <a:rPr lang="en-US" sz="2100">
                              <a:effectLst/>
                            </a:rPr>
                            <a:t>Q</a:t>
                          </a:r>
                          <a:endParaRPr lang="en-US" sz="2300">
                            <a:effectLst/>
                            <a:latin typeface="Times New Roman" panose="02020603050405020304" pitchFamily="18" charset="0"/>
                            <a:ea typeface="SimSun" panose="02010600030101010101" pitchFamily="2" charset="-122"/>
                          </a:endParaRPr>
                        </a:p>
                      </a:txBody>
                      <a:tcPr marL="121474" marR="121474" marT="0" marB="0"/>
                    </a:tc>
                    <a:tc>
                      <a:txBody>
                        <a:bodyPr/>
                        <a:lstStyle/>
                        <a:p>
                          <a:pPr algn="ctr">
                            <a:lnSpc>
                              <a:spcPct val="107000"/>
                            </a:lnSpc>
                            <a:spcAft>
                              <a:spcPts val="0"/>
                            </a:spcAft>
                          </a:pPr>
                          <a:r>
                            <a:rPr lang="en-US" sz="2100">
                              <a:effectLst/>
                            </a:rPr>
                            <a:t>NOT P</a:t>
                          </a:r>
                          <a:endParaRPr lang="en-US" sz="2300">
                            <a:effectLst/>
                          </a:endParaRPr>
                        </a:p>
                        <a:p>
                          <a:pPr algn="ctr">
                            <a:lnSpc>
                              <a:spcPct val="107000"/>
                            </a:lnSpc>
                            <a:spcAft>
                              <a:spcPts val="0"/>
                            </a:spcAft>
                          </a:pPr>
                          <a:r>
                            <a:rPr lang="en-US" sz="2100">
                              <a:effectLst/>
                            </a:rPr>
                            <a:t>(</a:t>
                          </a:r>
                          <a14:m>
                            <m:oMath xmlns:m="http://schemas.openxmlformats.org/officeDocument/2006/math">
                              <m:acc>
                                <m:accPr>
                                  <m:chr m:val="̅"/>
                                  <m:ctrlPr>
                                    <a:rPr lang="en-US" sz="2100" i="1">
                                      <a:effectLst/>
                                      <a:latin typeface="Cambria Math" panose="02040503050406030204" pitchFamily="18" charset="0"/>
                                    </a:rPr>
                                  </m:ctrlPr>
                                </m:accPr>
                                <m:e>
                                  <m:r>
                                    <a:rPr lang="en-US" sz="2100">
                                      <a:effectLst/>
                                      <a:latin typeface="Cambria Math" panose="02040503050406030204" pitchFamily="18" charset="0"/>
                                    </a:rPr>
                                    <m:t>𝐏</m:t>
                                  </m:r>
                                </m:e>
                              </m:acc>
                            </m:oMath>
                          </a14:m>
                          <a:r>
                            <a:rPr lang="en-US" sz="2100">
                              <a:effectLst/>
                            </a:rPr>
                            <a:t>)</a:t>
                          </a:r>
                          <a:endParaRPr lang="en-US" sz="2300">
                            <a:effectLst/>
                            <a:latin typeface="Times New Roman" panose="02020603050405020304" pitchFamily="18" charset="0"/>
                            <a:ea typeface="SimSun" panose="02010600030101010101" pitchFamily="2" charset="-122"/>
                          </a:endParaRPr>
                        </a:p>
                      </a:txBody>
                      <a:tcPr marL="121474" marR="121474" marT="0" marB="0"/>
                    </a:tc>
                    <a:tc>
                      <a:txBody>
                        <a:bodyPr/>
                        <a:lstStyle/>
                        <a:p>
                          <a:pPr algn="ctr">
                            <a:lnSpc>
                              <a:spcPct val="107000"/>
                            </a:lnSpc>
                            <a:spcAft>
                              <a:spcPts val="0"/>
                            </a:spcAft>
                          </a:pPr>
                          <a:r>
                            <a:rPr lang="en-US" sz="2100">
                              <a:effectLst/>
                            </a:rPr>
                            <a:t>P AND Q</a:t>
                          </a:r>
                          <a:endParaRPr lang="en-US" sz="2300">
                            <a:effectLst/>
                          </a:endParaRPr>
                        </a:p>
                        <a:p>
                          <a:pPr algn="ctr">
                            <a:lnSpc>
                              <a:spcPct val="107000"/>
                            </a:lnSpc>
                            <a:spcAft>
                              <a:spcPts val="0"/>
                            </a:spcAft>
                          </a:pPr>
                          <a:r>
                            <a:rPr lang="en-US" sz="2100">
                              <a:effectLst/>
                            </a:rPr>
                            <a:t>(P.Q)</a:t>
                          </a:r>
                          <a:endParaRPr lang="en-US" sz="2300">
                            <a:effectLst/>
                            <a:latin typeface="Times New Roman" panose="02020603050405020304" pitchFamily="18" charset="0"/>
                            <a:ea typeface="SimSun" panose="02010600030101010101" pitchFamily="2" charset="-122"/>
                          </a:endParaRPr>
                        </a:p>
                      </a:txBody>
                      <a:tcPr marL="121474" marR="121474" marT="0" marB="0"/>
                    </a:tc>
                    <a:tc>
                      <a:txBody>
                        <a:bodyPr/>
                        <a:lstStyle/>
                        <a:p>
                          <a:pPr algn="ctr">
                            <a:lnSpc>
                              <a:spcPct val="107000"/>
                            </a:lnSpc>
                            <a:spcAft>
                              <a:spcPts val="0"/>
                            </a:spcAft>
                          </a:pPr>
                          <a:r>
                            <a:rPr lang="en-US" sz="2100">
                              <a:effectLst/>
                            </a:rPr>
                            <a:t>P OR Q</a:t>
                          </a:r>
                          <a:endParaRPr lang="en-US" sz="2300">
                            <a:effectLst/>
                          </a:endParaRPr>
                        </a:p>
                        <a:p>
                          <a:pPr algn="ctr">
                            <a:lnSpc>
                              <a:spcPct val="107000"/>
                            </a:lnSpc>
                            <a:spcAft>
                              <a:spcPts val="0"/>
                            </a:spcAft>
                          </a:pPr>
                          <a:r>
                            <a:rPr lang="en-US" sz="2100">
                              <a:effectLst/>
                            </a:rPr>
                            <a:t>(P +Q)</a:t>
                          </a:r>
                          <a:endParaRPr lang="en-US" sz="2300">
                            <a:effectLst/>
                            <a:latin typeface="Times New Roman" panose="02020603050405020304" pitchFamily="18" charset="0"/>
                            <a:ea typeface="SimSun" panose="02010600030101010101" pitchFamily="2" charset="-122"/>
                          </a:endParaRPr>
                        </a:p>
                      </a:txBody>
                      <a:tcPr marL="121474" marR="121474" marT="0" marB="0"/>
                    </a:tc>
                    <a:extLst>
                      <a:ext uri="{0D108BD9-81ED-4DB2-BD59-A6C34878D82A}">
                        <a16:rowId xmlns:a16="http://schemas.microsoft.com/office/drawing/2014/main" val="1936195387"/>
                      </a:ext>
                    </a:extLst>
                  </a:tr>
                  <a:tr h="329667">
                    <a:tc>
                      <a:txBody>
                        <a:bodyPr/>
                        <a:lstStyle/>
                        <a:p>
                          <a:pPr algn="ctr">
                            <a:lnSpc>
                              <a:spcPct val="107000"/>
                            </a:lnSpc>
                            <a:spcAft>
                              <a:spcPts val="0"/>
                            </a:spcAft>
                          </a:pPr>
                          <a:r>
                            <a:rPr lang="en-US" sz="2100">
                              <a:effectLst/>
                            </a:rPr>
                            <a:t>0</a:t>
                          </a:r>
                          <a:endParaRPr lang="en-US" sz="2300">
                            <a:effectLst/>
                            <a:latin typeface="Times New Roman" panose="02020603050405020304" pitchFamily="18" charset="0"/>
                            <a:ea typeface="SimSun" panose="02010600030101010101" pitchFamily="2" charset="-122"/>
                          </a:endParaRPr>
                        </a:p>
                      </a:txBody>
                      <a:tcPr marL="121474" marR="121474" marT="0" marB="0"/>
                    </a:tc>
                    <a:tc>
                      <a:txBody>
                        <a:bodyPr/>
                        <a:lstStyle/>
                        <a:p>
                          <a:pPr algn="ctr">
                            <a:lnSpc>
                              <a:spcPct val="107000"/>
                            </a:lnSpc>
                            <a:spcAft>
                              <a:spcPts val="0"/>
                            </a:spcAft>
                          </a:pPr>
                          <a:r>
                            <a:rPr lang="en-US" sz="2100">
                              <a:effectLst/>
                            </a:rPr>
                            <a:t>0</a:t>
                          </a:r>
                          <a:endParaRPr lang="en-US" sz="2300">
                            <a:effectLst/>
                            <a:latin typeface="Times New Roman" panose="02020603050405020304" pitchFamily="18" charset="0"/>
                            <a:ea typeface="SimSun" panose="02010600030101010101" pitchFamily="2" charset="-122"/>
                          </a:endParaRPr>
                        </a:p>
                      </a:txBody>
                      <a:tcPr marL="121474" marR="121474" marT="0" marB="0"/>
                    </a:tc>
                    <a:tc>
                      <a:txBody>
                        <a:bodyPr/>
                        <a:lstStyle/>
                        <a:p>
                          <a:pPr algn="ctr">
                            <a:lnSpc>
                              <a:spcPct val="107000"/>
                            </a:lnSpc>
                            <a:spcAft>
                              <a:spcPts val="0"/>
                            </a:spcAft>
                          </a:pPr>
                          <a:r>
                            <a:rPr lang="en-US" sz="2100">
                              <a:effectLst/>
                            </a:rPr>
                            <a:t>1</a:t>
                          </a:r>
                          <a:endParaRPr lang="en-US" sz="2300">
                            <a:effectLst/>
                            <a:latin typeface="Times New Roman" panose="02020603050405020304" pitchFamily="18" charset="0"/>
                            <a:ea typeface="SimSun" panose="02010600030101010101" pitchFamily="2" charset="-122"/>
                          </a:endParaRPr>
                        </a:p>
                      </a:txBody>
                      <a:tcPr marL="121474" marR="121474" marT="0" marB="0"/>
                    </a:tc>
                    <a:tc>
                      <a:txBody>
                        <a:bodyPr/>
                        <a:lstStyle/>
                        <a:p>
                          <a:pPr algn="ctr">
                            <a:lnSpc>
                              <a:spcPct val="107000"/>
                            </a:lnSpc>
                            <a:spcAft>
                              <a:spcPts val="0"/>
                            </a:spcAft>
                          </a:pPr>
                          <a:r>
                            <a:rPr lang="en-US" sz="2100">
                              <a:effectLst/>
                            </a:rPr>
                            <a:t>0</a:t>
                          </a:r>
                          <a:endParaRPr lang="en-US" sz="2300">
                            <a:effectLst/>
                            <a:latin typeface="Times New Roman" panose="02020603050405020304" pitchFamily="18" charset="0"/>
                            <a:ea typeface="SimSun" panose="02010600030101010101" pitchFamily="2" charset="-122"/>
                          </a:endParaRPr>
                        </a:p>
                      </a:txBody>
                      <a:tcPr marL="121474" marR="121474" marT="0" marB="0"/>
                    </a:tc>
                    <a:tc>
                      <a:txBody>
                        <a:bodyPr/>
                        <a:lstStyle/>
                        <a:p>
                          <a:pPr algn="ctr">
                            <a:lnSpc>
                              <a:spcPct val="107000"/>
                            </a:lnSpc>
                            <a:spcAft>
                              <a:spcPts val="0"/>
                            </a:spcAft>
                          </a:pPr>
                          <a:r>
                            <a:rPr lang="en-US" sz="2100">
                              <a:effectLst/>
                            </a:rPr>
                            <a:t>0</a:t>
                          </a:r>
                          <a:endParaRPr lang="en-US" sz="2300">
                            <a:effectLst/>
                            <a:latin typeface="Times New Roman" panose="02020603050405020304" pitchFamily="18" charset="0"/>
                            <a:ea typeface="SimSun" panose="02010600030101010101" pitchFamily="2" charset="-122"/>
                          </a:endParaRPr>
                        </a:p>
                      </a:txBody>
                      <a:tcPr marL="121474" marR="121474" marT="0" marB="0"/>
                    </a:tc>
                    <a:extLst>
                      <a:ext uri="{0D108BD9-81ED-4DB2-BD59-A6C34878D82A}">
                        <a16:rowId xmlns:a16="http://schemas.microsoft.com/office/drawing/2014/main" val="2741716637"/>
                      </a:ext>
                    </a:extLst>
                  </a:tr>
                  <a:tr h="329667">
                    <a:tc>
                      <a:txBody>
                        <a:bodyPr/>
                        <a:lstStyle/>
                        <a:p>
                          <a:pPr algn="ctr">
                            <a:lnSpc>
                              <a:spcPct val="107000"/>
                            </a:lnSpc>
                            <a:spcAft>
                              <a:spcPts val="0"/>
                            </a:spcAft>
                          </a:pPr>
                          <a:r>
                            <a:rPr lang="en-US" sz="2100">
                              <a:effectLst/>
                            </a:rPr>
                            <a:t>0</a:t>
                          </a:r>
                          <a:endParaRPr lang="en-US" sz="2300">
                            <a:effectLst/>
                            <a:latin typeface="Times New Roman" panose="02020603050405020304" pitchFamily="18" charset="0"/>
                            <a:ea typeface="SimSun" panose="02010600030101010101" pitchFamily="2" charset="-122"/>
                          </a:endParaRPr>
                        </a:p>
                      </a:txBody>
                      <a:tcPr marL="121474" marR="121474" marT="0" marB="0"/>
                    </a:tc>
                    <a:tc>
                      <a:txBody>
                        <a:bodyPr/>
                        <a:lstStyle/>
                        <a:p>
                          <a:pPr algn="ctr">
                            <a:lnSpc>
                              <a:spcPct val="107000"/>
                            </a:lnSpc>
                            <a:spcAft>
                              <a:spcPts val="0"/>
                            </a:spcAft>
                          </a:pPr>
                          <a:r>
                            <a:rPr lang="en-US" sz="2100">
                              <a:effectLst/>
                            </a:rPr>
                            <a:t>1</a:t>
                          </a:r>
                          <a:endParaRPr lang="en-US" sz="2300">
                            <a:effectLst/>
                            <a:latin typeface="Times New Roman" panose="02020603050405020304" pitchFamily="18" charset="0"/>
                            <a:ea typeface="SimSun" panose="02010600030101010101" pitchFamily="2" charset="-122"/>
                          </a:endParaRPr>
                        </a:p>
                      </a:txBody>
                      <a:tcPr marL="121474" marR="121474" marT="0" marB="0"/>
                    </a:tc>
                    <a:tc>
                      <a:txBody>
                        <a:bodyPr/>
                        <a:lstStyle/>
                        <a:p>
                          <a:pPr algn="ctr">
                            <a:lnSpc>
                              <a:spcPct val="107000"/>
                            </a:lnSpc>
                            <a:spcAft>
                              <a:spcPts val="0"/>
                            </a:spcAft>
                          </a:pPr>
                          <a:r>
                            <a:rPr lang="en-US" sz="2100">
                              <a:effectLst/>
                            </a:rPr>
                            <a:t>1</a:t>
                          </a:r>
                          <a:endParaRPr lang="en-US" sz="2300">
                            <a:effectLst/>
                            <a:latin typeface="Times New Roman" panose="02020603050405020304" pitchFamily="18" charset="0"/>
                            <a:ea typeface="SimSun" panose="02010600030101010101" pitchFamily="2" charset="-122"/>
                          </a:endParaRPr>
                        </a:p>
                      </a:txBody>
                      <a:tcPr marL="121474" marR="121474" marT="0" marB="0"/>
                    </a:tc>
                    <a:tc>
                      <a:txBody>
                        <a:bodyPr/>
                        <a:lstStyle/>
                        <a:p>
                          <a:pPr algn="ctr">
                            <a:lnSpc>
                              <a:spcPct val="107000"/>
                            </a:lnSpc>
                            <a:spcAft>
                              <a:spcPts val="0"/>
                            </a:spcAft>
                          </a:pPr>
                          <a:r>
                            <a:rPr lang="en-US" sz="2100">
                              <a:effectLst/>
                            </a:rPr>
                            <a:t>0</a:t>
                          </a:r>
                          <a:endParaRPr lang="en-US" sz="2300">
                            <a:effectLst/>
                            <a:latin typeface="Times New Roman" panose="02020603050405020304" pitchFamily="18" charset="0"/>
                            <a:ea typeface="SimSun" panose="02010600030101010101" pitchFamily="2" charset="-122"/>
                          </a:endParaRPr>
                        </a:p>
                      </a:txBody>
                      <a:tcPr marL="121474" marR="121474" marT="0" marB="0"/>
                    </a:tc>
                    <a:tc>
                      <a:txBody>
                        <a:bodyPr/>
                        <a:lstStyle/>
                        <a:p>
                          <a:pPr algn="ctr">
                            <a:lnSpc>
                              <a:spcPct val="107000"/>
                            </a:lnSpc>
                            <a:spcAft>
                              <a:spcPts val="0"/>
                            </a:spcAft>
                          </a:pPr>
                          <a:r>
                            <a:rPr lang="en-US" sz="2100">
                              <a:effectLst/>
                            </a:rPr>
                            <a:t>1</a:t>
                          </a:r>
                          <a:endParaRPr lang="en-US" sz="2300">
                            <a:effectLst/>
                            <a:latin typeface="Times New Roman" panose="02020603050405020304" pitchFamily="18" charset="0"/>
                            <a:ea typeface="SimSun" panose="02010600030101010101" pitchFamily="2" charset="-122"/>
                          </a:endParaRPr>
                        </a:p>
                      </a:txBody>
                      <a:tcPr marL="121474" marR="121474" marT="0" marB="0"/>
                    </a:tc>
                    <a:extLst>
                      <a:ext uri="{0D108BD9-81ED-4DB2-BD59-A6C34878D82A}">
                        <a16:rowId xmlns:a16="http://schemas.microsoft.com/office/drawing/2014/main" val="1602495786"/>
                      </a:ext>
                    </a:extLst>
                  </a:tr>
                  <a:tr h="329667">
                    <a:tc>
                      <a:txBody>
                        <a:bodyPr/>
                        <a:lstStyle/>
                        <a:p>
                          <a:pPr algn="ctr">
                            <a:lnSpc>
                              <a:spcPct val="107000"/>
                            </a:lnSpc>
                            <a:spcAft>
                              <a:spcPts val="0"/>
                            </a:spcAft>
                          </a:pPr>
                          <a:r>
                            <a:rPr lang="en-US" sz="2100">
                              <a:effectLst/>
                            </a:rPr>
                            <a:t>1</a:t>
                          </a:r>
                          <a:endParaRPr lang="en-US" sz="2300">
                            <a:effectLst/>
                            <a:latin typeface="Times New Roman" panose="02020603050405020304" pitchFamily="18" charset="0"/>
                            <a:ea typeface="SimSun" panose="02010600030101010101" pitchFamily="2" charset="-122"/>
                          </a:endParaRPr>
                        </a:p>
                      </a:txBody>
                      <a:tcPr marL="121474" marR="121474" marT="0" marB="0"/>
                    </a:tc>
                    <a:tc>
                      <a:txBody>
                        <a:bodyPr/>
                        <a:lstStyle/>
                        <a:p>
                          <a:pPr algn="ctr">
                            <a:lnSpc>
                              <a:spcPct val="107000"/>
                            </a:lnSpc>
                            <a:spcAft>
                              <a:spcPts val="0"/>
                            </a:spcAft>
                          </a:pPr>
                          <a:r>
                            <a:rPr lang="en-US" sz="2100">
                              <a:effectLst/>
                            </a:rPr>
                            <a:t>0</a:t>
                          </a:r>
                          <a:endParaRPr lang="en-US" sz="2300">
                            <a:effectLst/>
                            <a:latin typeface="Times New Roman" panose="02020603050405020304" pitchFamily="18" charset="0"/>
                            <a:ea typeface="SimSun" panose="02010600030101010101" pitchFamily="2" charset="-122"/>
                          </a:endParaRPr>
                        </a:p>
                      </a:txBody>
                      <a:tcPr marL="121474" marR="121474" marT="0" marB="0"/>
                    </a:tc>
                    <a:tc>
                      <a:txBody>
                        <a:bodyPr/>
                        <a:lstStyle/>
                        <a:p>
                          <a:pPr algn="ctr">
                            <a:lnSpc>
                              <a:spcPct val="107000"/>
                            </a:lnSpc>
                            <a:spcAft>
                              <a:spcPts val="0"/>
                            </a:spcAft>
                          </a:pPr>
                          <a:r>
                            <a:rPr lang="en-US" sz="2100">
                              <a:effectLst/>
                            </a:rPr>
                            <a:t>0</a:t>
                          </a:r>
                          <a:endParaRPr lang="en-US" sz="2300">
                            <a:effectLst/>
                            <a:latin typeface="Times New Roman" panose="02020603050405020304" pitchFamily="18" charset="0"/>
                            <a:ea typeface="SimSun" panose="02010600030101010101" pitchFamily="2" charset="-122"/>
                          </a:endParaRPr>
                        </a:p>
                      </a:txBody>
                      <a:tcPr marL="121474" marR="121474" marT="0" marB="0"/>
                    </a:tc>
                    <a:tc>
                      <a:txBody>
                        <a:bodyPr/>
                        <a:lstStyle/>
                        <a:p>
                          <a:pPr algn="ctr">
                            <a:lnSpc>
                              <a:spcPct val="107000"/>
                            </a:lnSpc>
                            <a:spcAft>
                              <a:spcPts val="0"/>
                            </a:spcAft>
                          </a:pPr>
                          <a:r>
                            <a:rPr lang="en-US" sz="2100">
                              <a:effectLst/>
                            </a:rPr>
                            <a:t>0</a:t>
                          </a:r>
                          <a:endParaRPr lang="en-US" sz="2300">
                            <a:effectLst/>
                            <a:latin typeface="Times New Roman" panose="02020603050405020304" pitchFamily="18" charset="0"/>
                            <a:ea typeface="SimSun" panose="02010600030101010101" pitchFamily="2" charset="-122"/>
                          </a:endParaRPr>
                        </a:p>
                      </a:txBody>
                      <a:tcPr marL="121474" marR="121474" marT="0" marB="0"/>
                    </a:tc>
                    <a:tc>
                      <a:txBody>
                        <a:bodyPr/>
                        <a:lstStyle/>
                        <a:p>
                          <a:pPr algn="ctr">
                            <a:lnSpc>
                              <a:spcPct val="107000"/>
                            </a:lnSpc>
                            <a:spcAft>
                              <a:spcPts val="0"/>
                            </a:spcAft>
                          </a:pPr>
                          <a:r>
                            <a:rPr lang="en-US" sz="2100">
                              <a:effectLst/>
                            </a:rPr>
                            <a:t>1</a:t>
                          </a:r>
                          <a:endParaRPr lang="en-US" sz="2300">
                            <a:effectLst/>
                            <a:latin typeface="Times New Roman" panose="02020603050405020304" pitchFamily="18" charset="0"/>
                            <a:ea typeface="SimSun" panose="02010600030101010101" pitchFamily="2" charset="-122"/>
                          </a:endParaRPr>
                        </a:p>
                      </a:txBody>
                      <a:tcPr marL="121474" marR="121474" marT="0" marB="0"/>
                    </a:tc>
                    <a:extLst>
                      <a:ext uri="{0D108BD9-81ED-4DB2-BD59-A6C34878D82A}">
                        <a16:rowId xmlns:a16="http://schemas.microsoft.com/office/drawing/2014/main" val="1374860705"/>
                      </a:ext>
                    </a:extLst>
                  </a:tr>
                  <a:tr h="329667">
                    <a:tc>
                      <a:txBody>
                        <a:bodyPr/>
                        <a:lstStyle/>
                        <a:p>
                          <a:pPr algn="ctr">
                            <a:lnSpc>
                              <a:spcPct val="107000"/>
                            </a:lnSpc>
                            <a:spcAft>
                              <a:spcPts val="0"/>
                            </a:spcAft>
                          </a:pPr>
                          <a:r>
                            <a:rPr lang="en-US" sz="2100">
                              <a:effectLst/>
                            </a:rPr>
                            <a:t>1</a:t>
                          </a:r>
                          <a:endParaRPr lang="en-US" sz="2300">
                            <a:effectLst/>
                            <a:latin typeface="Times New Roman" panose="02020603050405020304" pitchFamily="18" charset="0"/>
                            <a:ea typeface="SimSun" panose="02010600030101010101" pitchFamily="2" charset="-122"/>
                          </a:endParaRPr>
                        </a:p>
                      </a:txBody>
                      <a:tcPr marL="121474" marR="121474" marT="0" marB="0"/>
                    </a:tc>
                    <a:tc>
                      <a:txBody>
                        <a:bodyPr/>
                        <a:lstStyle/>
                        <a:p>
                          <a:pPr algn="ctr">
                            <a:lnSpc>
                              <a:spcPct val="107000"/>
                            </a:lnSpc>
                            <a:spcAft>
                              <a:spcPts val="0"/>
                            </a:spcAft>
                          </a:pPr>
                          <a:r>
                            <a:rPr lang="en-US" sz="2100">
                              <a:effectLst/>
                            </a:rPr>
                            <a:t>1</a:t>
                          </a:r>
                          <a:endParaRPr lang="en-US" sz="2300">
                            <a:effectLst/>
                            <a:latin typeface="Times New Roman" panose="02020603050405020304" pitchFamily="18" charset="0"/>
                            <a:ea typeface="SimSun" panose="02010600030101010101" pitchFamily="2" charset="-122"/>
                          </a:endParaRPr>
                        </a:p>
                      </a:txBody>
                      <a:tcPr marL="121474" marR="121474" marT="0" marB="0"/>
                    </a:tc>
                    <a:tc>
                      <a:txBody>
                        <a:bodyPr/>
                        <a:lstStyle/>
                        <a:p>
                          <a:pPr algn="ctr">
                            <a:lnSpc>
                              <a:spcPct val="107000"/>
                            </a:lnSpc>
                            <a:spcAft>
                              <a:spcPts val="0"/>
                            </a:spcAft>
                          </a:pPr>
                          <a:r>
                            <a:rPr lang="en-US" sz="2100">
                              <a:effectLst/>
                            </a:rPr>
                            <a:t>0</a:t>
                          </a:r>
                          <a:endParaRPr lang="en-US" sz="2300">
                            <a:effectLst/>
                            <a:latin typeface="Times New Roman" panose="02020603050405020304" pitchFamily="18" charset="0"/>
                            <a:ea typeface="SimSun" panose="02010600030101010101" pitchFamily="2" charset="-122"/>
                          </a:endParaRPr>
                        </a:p>
                      </a:txBody>
                      <a:tcPr marL="121474" marR="121474" marT="0" marB="0"/>
                    </a:tc>
                    <a:tc>
                      <a:txBody>
                        <a:bodyPr/>
                        <a:lstStyle/>
                        <a:p>
                          <a:pPr algn="ctr">
                            <a:lnSpc>
                              <a:spcPct val="107000"/>
                            </a:lnSpc>
                            <a:spcAft>
                              <a:spcPts val="0"/>
                            </a:spcAft>
                          </a:pPr>
                          <a:r>
                            <a:rPr lang="en-US" sz="2100">
                              <a:effectLst/>
                            </a:rPr>
                            <a:t>1</a:t>
                          </a:r>
                          <a:endParaRPr lang="en-US" sz="2300">
                            <a:effectLst/>
                            <a:latin typeface="Times New Roman" panose="02020603050405020304" pitchFamily="18" charset="0"/>
                            <a:ea typeface="SimSun" panose="02010600030101010101" pitchFamily="2" charset="-122"/>
                          </a:endParaRPr>
                        </a:p>
                      </a:txBody>
                      <a:tcPr marL="121474" marR="121474" marT="0" marB="0"/>
                    </a:tc>
                    <a:tc>
                      <a:txBody>
                        <a:bodyPr/>
                        <a:lstStyle/>
                        <a:p>
                          <a:pPr algn="ctr">
                            <a:lnSpc>
                              <a:spcPct val="107000"/>
                            </a:lnSpc>
                            <a:spcAft>
                              <a:spcPts val="0"/>
                            </a:spcAft>
                          </a:pPr>
                          <a:r>
                            <a:rPr lang="en-US" sz="2100">
                              <a:effectLst/>
                            </a:rPr>
                            <a:t>1</a:t>
                          </a:r>
                          <a:endParaRPr lang="en-US" sz="2300">
                            <a:effectLst/>
                            <a:latin typeface="Times New Roman" panose="02020603050405020304" pitchFamily="18" charset="0"/>
                            <a:ea typeface="SimSun" panose="02010600030101010101" pitchFamily="2" charset="-122"/>
                          </a:endParaRPr>
                        </a:p>
                      </a:txBody>
                      <a:tcPr marL="121474" marR="121474" marT="0" marB="0"/>
                    </a:tc>
                    <a:extLst>
                      <a:ext uri="{0D108BD9-81ED-4DB2-BD59-A6C34878D82A}">
                        <a16:rowId xmlns:a16="http://schemas.microsoft.com/office/drawing/2014/main" val="2928535933"/>
                      </a:ext>
                    </a:extLst>
                  </a:tr>
                </a:tbl>
              </a:graphicData>
            </a:graphic>
          </p:graphicFrame>
        </mc:Choice>
        <mc:Fallback xmlns="">
          <p:graphicFrame>
            <p:nvGraphicFramePr>
              <p:cNvPr id="6" name="Table 5">
                <a:extLst>
                  <a:ext uri="{FF2B5EF4-FFF2-40B4-BE49-F238E27FC236}">
                    <a16:creationId xmlns:a16="http://schemas.microsoft.com/office/drawing/2014/main" id="{98510449-7995-4F78-807E-D03A98D9ED1B}"/>
                  </a:ext>
                </a:extLst>
              </p:cNvPr>
              <p:cNvGraphicFramePr>
                <a:graphicFrameLocks noGrp="1"/>
              </p:cNvGraphicFramePr>
              <p:nvPr>
                <p:extLst>
                  <p:ext uri="{D42A27DB-BD31-4B8C-83A1-F6EECF244321}">
                    <p14:modId xmlns:p14="http://schemas.microsoft.com/office/powerpoint/2010/main" val="1754075064"/>
                  </p:ext>
                </p:extLst>
              </p:nvPr>
            </p:nvGraphicFramePr>
            <p:xfrm>
              <a:off x="1371600" y="4346065"/>
              <a:ext cx="6693418" cy="2054735"/>
            </p:xfrm>
            <a:graphic>
              <a:graphicData uri="http://schemas.openxmlformats.org/drawingml/2006/table">
                <a:tbl>
                  <a:tblPr firstRow="1" firstCol="1" bandRow="1">
                    <a:tableStyleId>{5C22544A-7EE6-4342-B048-85BDC9FD1C3A}</a:tableStyleId>
                  </a:tblPr>
                  <a:tblGrid>
                    <a:gridCol w="956042">
                      <a:extLst>
                        <a:ext uri="{9D8B030D-6E8A-4147-A177-3AD203B41FA5}">
                          <a16:colId xmlns:a16="http://schemas.microsoft.com/office/drawing/2014/main" val="1255993399"/>
                        </a:ext>
                      </a:extLst>
                    </a:gridCol>
                    <a:gridCol w="956042">
                      <a:extLst>
                        <a:ext uri="{9D8B030D-6E8A-4147-A177-3AD203B41FA5}">
                          <a16:colId xmlns:a16="http://schemas.microsoft.com/office/drawing/2014/main" val="1904255040"/>
                        </a:ext>
                      </a:extLst>
                    </a:gridCol>
                    <a:gridCol w="1593778">
                      <a:extLst>
                        <a:ext uri="{9D8B030D-6E8A-4147-A177-3AD203B41FA5}">
                          <a16:colId xmlns:a16="http://schemas.microsoft.com/office/drawing/2014/main" val="964112071"/>
                        </a:ext>
                      </a:extLst>
                    </a:gridCol>
                    <a:gridCol w="1593778">
                      <a:extLst>
                        <a:ext uri="{9D8B030D-6E8A-4147-A177-3AD203B41FA5}">
                          <a16:colId xmlns:a16="http://schemas.microsoft.com/office/drawing/2014/main" val="1137313786"/>
                        </a:ext>
                      </a:extLst>
                    </a:gridCol>
                    <a:gridCol w="1593778">
                      <a:extLst>
                        <a:ext uri="{9D8B030D-6E8A-4147-A177-3AD203B41FA5}">
                          <a16:colId xmlns:a16="http://schemas.microsoft.com/office/drawing/2014/main" val="2049058765"/>
                        </a:ext>
                      </a:extLst>
                    </a:gridCol>
                  </a:tblGrid>
                  <a:tr h="684911">
                    <a:tc>
                      <a:txBody>
                        <a:bodyPr/>
                        <a:lstStyle/>
                        <a:p>
                          <a:pPr algn="ctr">
                            <a:lnSpc>
                              <a:spcPct val="107000"/>
                            </a:lnSpc>
                            <a:spcAft>
                              <a:spcPts val="0"/>
                            </a:spcAft>
                          </a:pPr>
                          <a:r>
                            <a:rPr lang="en-US" sz="2100">
                              <a:effectLst/>
                            </a:rPr>
                            <a:t>P</a:t>
                          </a:r>
                          <a:endParaRPr lang="en-US" sz="2300">
                            <a:effectLst/>
                            <a:latin typeface="Times New Roman" panose="02020603050405020304" pitchFamily="18" charset="0"/>
                            <a:ea typeface="SimSun" panose="02010600030101010101" pitchFamily="2" charset="-122"/>
                          </a:endParaRPr>
                        </a:p>
                      </a:txBody>
                      <a:tcPr marL="121474" marR="121474" marT="0" marB="0"/>
                    </a:tc>
                    <a:tc>
                      <a:txBody>
                        <a:bodyPr/>
                        <a:lstStyle/>
                        <a:p>
                          <a:pPr algn="ctr">
                            <a:lnSpc>
                              <a:spcPct val="107000"/>
                            </a:lnSpc>
                            <a:spcAft>
                              <a:spcPts val="0"/>
                            </a:spcAft>
                          </a:pPr>
                          <a:r>
                            <a:rPr lang="en-US" sz="2100">
                              <a:effectLst/>
                            </a:rPr>
                            <a:t>Q</a:t>
                          </a:r>
                          <a:endParaRPr lang="en-US" sz="2300">
                            <a:effectLst/>
                            <a:latin typeface="Times New Roman" panose="02020603050405020304" pitchFamily="18" charset="0"/>
                            <a:ea typeface="SimSun" panose="02010600030101010101" pitchFamily="2" charset="-122"/>
                          </a:endParaRPr>
                        </a:p>
                      </a:txBody>
                      <a:tcPr marL="121474" marR="121474" marT="0" marB="0"/>
                    </a:tc>
                    <a:tc>
                      <a:txBody>
                        <a:bodyPr/>
                        <a:lstStyle/>
                        <a:p>
                          <a:endParaRPr lang="en-US"/>
                        </a:p>
                      </a:txBody>
                      <a:tcPr marL="121474" marR="121474" marT="0" marB="0">
                        <a:blipFill>
                          <a:blip r:embed="rId3"/>
                          <a:stretch>
                            <a:fillRect l="-120611" t="-10619" r="-201145" b="-221239"/>
                          </a:stretch>
                        </a:blipFill>
                      </a:tcPr>
                    </a:tc>
                    <a:tc>
                      <a:txBody>
                        <a:bodyPr/>
                        <a:lstStyle/>
                        <a:p>
                          <a:pPr algn="ctr">
                            <a:lnSpc>
                              <a:spcPct val="107000"/>
                            </a:lnSpc>
                            <a:spcAft>
                              <a:spcPts val="0"/>
                            </a:spcAft>
                          </a:pPr>
                          <a:r>
                            <a:rPr lang="en-US" sz="2100">
                              <a:effectLst/>
                            </a:rPr>
                            <a:t>P AND Q</a:t>
                          </a:r>
                          <a:endParaRPr lang="en-US" sz="2300">
                            <a:effectLst/>
                          </a:endParaRPr>
                        </a:p>
                        <a:p>
                          <a:pPr algn="ctr">
                            <a:lnSpc>
                              <a:spcPct val="107000"/>
                            </a:lnSpc>
                            <a:spcAft>
                              <a:spcPts val="0"/>
                            </a:spcAft>
                          </a:pPr>
                          <a:r>
                            <a:rPr lang="en-US" sz="2100">
                              <a:effectLst/>
                            </a:rPr>
                            <a:t>(P.Q)</a:t>
                          </a:r>
                          <a:endParaRPr lang="en-US" sz="2300">
                            <a:effectLst/>
                            <a:latin typeface="Times New Roman" panose="02020603050405020304" pitchFamily="18" charset="0"/>
                            <a:ea typeface="SimSun" panose="02010600030101010101" pitchFamily="2" charset="-122"/>
                          </a:endParaRPr>
                        </a:p>
                      </a:txBody>
                      <a:tcPr marL="121474" marR="121474" marT="0" marB="0"/>
                    </a:tc>
                    <a:tc>
                      <a:txBody>
                        <a:bodyPr/>
                        <a:lstStyle/>
                        <a:p>
                          <a:pPr algn="ctr">
                            <a:lnSpc>
                              <a:spcPct val="107000"/>
                            </a:lnSpc>
                            <a:spcAft>
                              <a:spcPts val="0"/>
                            </a:spcAft>
                          </a:pPr>
                          <a:r>
                            <a:rPr lang="en-US" sz="2100">
                              <a:effectLst/>
                            </a:rPr>
                            <a:t>P OR Q</a:t>
                          </a:r>
                          <a:endParaRPr lang="en-US" sz="2300">
                            <a:effectLst/>
                          </a:endParaRPr>
                        </a:p>
                        <a:p>
                          <a:pPr algn="ctr">
                            <a:lnSpc>
                              <a:spcPct val="107000"/>
                            </a:lnSpc>
                            <a:spcAft>
                              <a:spcPts val="0"/>
                            </a:spcAft>
                          </a:pPr>
                          <a:r>
                            <a:rPr lang="en-US" sz="2100">
                              <a:effectLst/>
                            </a:rPr>
                            <a:t>(P +Q)</a:t>
                          </a:r>
                          <a:endParaRPr lang="en-US" sz="2300">
                            <a:effectLst/>
                            <a:latin typeface="Times New Roman" panose="02020603050405020304" pitchFamily="18" charset="0"/>
                            <a:ea typeface="SimSun" panose="02010600030101010101" pitchFamily="2" charset="-122"/>
                          </a:endParaRPr>
                        </a:p>
                      </a:txBody>
                      <a:tcPr marL="121474" marR="121474" marT="0" marB="0"/>
                    </a:tc>
                    <a:extLst>
                      <a:ext uri="{0D108BD9-81ED-4DB2-BD59-A6C34878D82A}">
                        <a16:rowId xmlns:a16="http://schemas.microsoft.com/office/drawing/2014/main" val="1936195387"/>
                      </a:ext>
                    </a:extLst>
                  </a:tr>
                  <a:tr h="342456">
                    <a:tc>
                      <a:txBody>
                        <a:bodyPr/>
                        <a:lstStyle/>
                        <a:p>
                          <a:pPr algn="ctr">
                            <a:lnSpc>
                              <a:spcPct val="107000"/>
                            </a:lnSpc>
                            <a:spcAft>
                              <a:spcPts val="0"/>
                            </a:spcAft>
                          </a:pPr>
                          <a:r>
                            <a:rPr lang="en-US" sz="2100">
                              <a:effectLst/>
                            </a:rPr>
                            <a:t>0</a:t>
                          </a:r>
                          <a:endParaRPr lang="en-US" sz="2300">
                            <a:effectLst/>
                            <a:latin typeface="Times New Roman" panose="02020603050405020304" pitchFamily="18" charset="0"/>
                            <a:ea typeface="SimSun" panose="02010600030101010101" pitchFamily="2" charset="-122"/>
                          </a:endParaRPr>
                        </a:p>
                      </a:txBody>
                      <a:tcPr marL="121474" marR="121474" marT="0" marB="0"/>
                    </a:tc>
                    <a:tc>
                      <a:txBody>
                        <a:bodyPr/>
                        <a:lstStyle/>
                        <a:p>
                          <a:pPr algn="ctr">
                            <a:lnSpc>
                              <a:spcPct val="107000"/>
                            </a:lnSpc>
                            <a:spcAft>
                              <a:spcPts val="0"/>
                            </a:spcAft>
                          </a:pPr>
                          <a:r>
                            <a:rPr lang="en-US" sz="2100">
                              <a:effectLst/>
                            </a:rPr>
                            <a:t>0</a:t>
                          </a:r>
                          <a:endParaRPr lang="en-US" sz="2300">
                            <a:effectLst/>
                            <a:latin typeface="Times New Roman" panose="02020603050405020304" pitchFamily="18" charset="0"/>
                            <a:ea typeface="SimSun" panose="02010600030101010101" pitchFamily="2" charset="-122"/>
                          </a:endParaRPr>
                        </a:p>
                      </a:txBody>
                      <a:tcPr marL="121474" marR="121474" marT="0" marB="0"/>
                    </a:tc>
                    <a:tc>
                      <a:txBody>
                        <a:bodyPr/>
                        <a:lstStyle/>
                        <a:p>
                          <a:pPr algn="ctr">
                            <a:lnSpc>
                              <a:spcPct val="107000"/>
                            </a:lnSpc>
                            <a:spcAft>
                              <a:spcPts val="0"/>
                            </a:spcAft>
                          </a:pPr>
                          <a:r>
                            <a:rPr lang="en-US" sz="2100">
                              <a:effectLst/>
                            </a:rPr>
                            <a:t>1</a:t>
                          </a:r>
                          <a:endParaRPr lang="en-US" sz="2300">
                            <a:effectLst/>
                            <a:latin typeface="Times New Roman" panose="02020603050405020304" pitchFamily="18" charset="0"/>
                            <a:ea typeface="SimSun" panose="02010600030101010101" pitchFamily="2" charset="-122"/>
                          </a:endParaRPr>
                        </a:p>
                      </a:txBody>
                      <a:tcPr marL="121474" marR="121474" marT="0" marB="0"/>
                    </a:tc>
                    <a:tc>
                      <a:txBody>
                        <a:bodyPr/>
                        <a:lstStyle/>
                        <a:p>
                          <a:pPr algn="ctr">
                            <a:lnSpc>
                              <a:spcPct val="107000"/>
                            </a:lnSpc>
                            <a:spcAft>
                              <a:spcPts val="0"/>
                            </a:spcAft>
                          </a:pPr>
                          <a:r>
                            <a:rPr lang="en-US" sz="2100">
                              <a:effectLst/>
                            </a:rPr>
                            <a:t>0</a:t>
                          </a:r>
                          <a:endParaRPr lang="en-US" sz="2300">
                            <a:effectLst/>
                            <a:latin typeface="Times New Roman" panose="02020603050405020304" pitchFamily="18" charset="0"/>
                            <a:ea typeface="SimSun" panose="02010600030101010101" pitchFamily="2" charset="-122"/>
                          </a:endParaRPr>
                        </a:p>
                      </a:txBody>
                      <a:tcPr marL="121474" marR="121474" marT="0" marB="0"/>
                    </a:tc>
                    <a:tc>
                      <a:txBody>
                        <a:bodyPr/>
                        <a:lstStyle/>
                        <a:p>
                          <a:pPr algn="ctr">
                            <a:lnSpc>
                              <a:spcPct val="107000"/>
                            </a:lnSpc>
                            <a:spcAft>
                              <a:spcPts val="0"/>
                            </a:spcAft>
                          </a:pPr>
                          <a:r>
                            <a:rPr lang="en-US" sz="2100">
                              <a:effectLst/>
                            </a:rPr>
                            <a:t>0</a:t>
                          </a:r>
                          <a:endParaRPr lang="en-US" sz="2300">
                            <a:effectLst/>
                            <a:latin typeface="Times New Roman" panose="02020603050405020304" pitchFamily="18" charset="0"/>
                            <a:ea typeface="SimSun" panose="02010600030101010101" pitchFamily="2" charset="-122"/>
                          </a:endParaRPr>
                        </a:p>
                      </a:txBody>
                      <a:tcPr marL="121474" marR="121474" marT="0" marB="0"/>
                    </a:tc>
                    <a:extLst>
                      <a:ext uri="{0D108BD9-81ED-4DB2-BD59-A6C34878D82A}">
                        <a16:rowId xmlns:a16="http://schemas.microsoft.com/office/drawing/2014/main" val="2741716637"/>
                      </a:ext>
                    </a:extLst>
                  </a:tr>
                  <a:tr h="342456">
                    <a:tc>
                      <a:txBody>
                        <a:bodyPr/>
                        <a:lstStyle/>
                        <a:p>
                          <a:pPr algn="ctr">
                            <a:lnSpc>
                              <a:spcPct val="107000"/>
                            </a:lnSpc>
                            <a:spcAft>
                              <a:spcPts val="0"/>
                            </a:spcAft>
                          </a:pPr>
                          <a:r>
                            <a:rPr lang="en-US" sz="2100">
                              <a:effectLst/>
                            </a:rPr>
                            <a:t>0</a:t>
                          </a:r>
                          <a:endParaRPr lang="en-US" sz="2300">
                            <a:effectLst/>
                            <a:latin typeface="Times New Roman" panose="02020603050405020304" pitchFamily="18" charset="0"/>
                            <a:ea typeface="SimSun" panose="02010600030101010101" pitchFamily="2" charset="-122"/>
                          </a:endParaRPr>
                        </a:p>
                      </a:txBody>
                      <a:tcPr marL="121474" marR="121474" marT="0" marB="0"/>
                    </a:tc>
                    <a:tc>
                      <a:txBody>
                        <a:bodyPr/>
                        <a:lstStyle/>
                        <a:p>
                          <a:pPr algn="ctr">
                            <a:lnSpc>
                              <a:spcPct val="107000"/>
                            </a:lnSpc>
                            <a:spcAft>
                              <a:spcPts val="0"/>
                            </a:spcAft>
                          </a:pPr>
                          <a:r>
                            <a:rPr lang="en-US" sz="2100">
                              <a:effectLst/>
                            </a:rPr>
                            <a:t>1</a:t>
                          </a:r>
                          <a:endParaRPr lang="en-US" sz="2300">
                            <a:effectLst/>
                            <a:latin typeface="Times New Roman" panose="02020603050405020304" pitchFamily="18" charset="0"/>
                            <a:ea typeface="SimSun" panose="02010600030101010101" pitchFamily="2" charset="-122"/>
                          </a:endParaRPr>
                        </a:p>
                      </a:txBody>
                      <a:tcPr marL="121474" marR="121474" marT="0" marB="0"/>
                    </a:tc>
                    <a:tc>
                      <a:txBody>
                        <a:bodyPr/>
                        <a:lstStyle/>
                        <a:p>
                          <a:pPr algn="ctr">
                            <a:lnSpc>
                              <a:spcPct val="107000"/>
                            </a:lnSpc>
                            <a:spcAft>
                              <a:spcPts val="0"/>
                            </a:spcAft>
                          </a:pPr>
                          <a:r>
                            <a:rPr lang="en-US" sz="2100">
                              <a:effectLst/>
                            </a:rPr>
                            <a:t>1</a:t>
                          </a:r>
                          <a:endParaRPr lang="en-US" sz="2300">
                            <a:effectLst/>
                            <a:latin typeface="Times New Roman" panose="02020603050405020304" pitchFamily="18" charset="0"/>
                            <a:ea typeface="SimSun" panose="02010600030101010101" pitchFamily="2" charset="-122"/>
                          </a:endParaRPr>
                        </a:p>
                      </a:txBody>
                      <a:tcPr marL="121474" marR="121474" marT="0" marB="0"/>
                    </a:tc>
                    <a:tc>
                      <a:txBody>
                        <a:bodyPr/>
                        <a:lstStyle/>
                        <a:p>
                          <a:pPr algn="ctr">
                            <a:lnSpc>
                              <a:spcPct val="107000"/>
                            </a:lnSpc>
                            <a:spcAft>
                              <a:spcPts val="0"/>
                            </a:spcAft>
                          </a:pPr>
                          <a:r>
                            <a:rPr lang="en-US" sz="2100">
                              <a:effectLst/>
                            </a:rPr>
                            <a:t>0</a:t>
                          </a:r>
                          <a:endParaRPr lang="en-US" sz="2300">
                            <a:effectLst/>
                            <a:latin typeface="Times New Roman" panose="02020603050405020304" pitchFamily="18" charset="0"/>
                            <a:ea typeface="SimSun" panose="02010600030101010101" pitchFamily="2" charset="-122"/>
                          </a:endParaRPr>
                        </a:p>
                      </a:txBody>
                      <a:tcPr marL="121474" marR="121474" marT="0" marB="0"/>
                    </a:tc>
                    <a:tc>
                      <a:txBody>
                        <a:bodyPr/>
                        <a:lstStyle/>
                        <a:p>
                          <a:pPr algn="ctr">
                            <a:lnSpc>
                              <a:spcPct val="107000"/>
                            </a:lnSpc>
                            <a:spcAft>
                              <a:spcPts val="0"/>
                            </a:spcAft>
                          </a:pPr>
                          <a:r>
                            <a:rPr lang="en-US" sz="2100">
                              <a:effectLst/>
                            </a:rPr>
                            <a:t>1</a:t>
                          </a:r>
                          <a:endParaRPr lang="en-US" sz="2300">
                            <a:effectLst/>
                            <a:latin typeface="Times New Roman" panose="02020603050405020304" pitchFamily="18" charset="0"/>
                            <a:ea typeface="SimSun" panose="02010600030101010101" pitchFamily="2" charset="-122"/>
                          </a:endParaRPr>
                        </a:p>
                      </a:txBody>
                      <a:tcPr marL="121474" marR="121474" marT="0" marB="0"/>
                    </a:tc>
                    <a:extLst>
                      <a:ext uri="{0D108BD9-81ED-4DB2-BD59-A6C34878D82A}">
                        <a16:rowId xmlns:a16="http://schemas.microsoft.com/office/drawing/2014/main" val="1602495786"/>
                      </a:ext>
                    </a:extLst>
                  </a:tr>
                  <a:tr h="342456">
                    <a:tc>
                      <a:txBody>
                        <a:bodyPr/>
                        <a:lstStyle/>
                        <a:p>
                          <a:pPr algn="ctr">
                            <a:lnSpc>
                              <a:spcPct val="107000"/>
                            </a:lnSpc>
                            <a:spcAft>
                              <a:spcPts val="0"/>
                            </a:spcAft>
                          </a:pPr>
                          <a:r>
                            <a:rPr lang="en-US" sz="2100">
                              <a:effectLst/>
                            </a:rPr>
                            <a:t>1</a:t>
                          </a:r>
                          <a:endParaRPr lang="en-US" sz="2300">
                            <a:effectLst/>
                            <a:latin typeface="Times New Roman" panose="02020603050405020304" pitchFamily="18" charset="0"/>
                            <a:ea typeface="SimSun" panose="02010600030101010101" pitchFamily="2" charset="-122"/>
                          </a:endParaRPr>
                        </a:p>
                      </a:txBody>
                      <a:tcPr marL="121474" marR="121474" marT="0" marB="0"/>
                    </a:tc>
                    <a:tc>
                      <a:txBody>
                        <a:bodyPr/>
                        <a:lstStyle/>
                        <a:p>
                          <a:pPr algn="ctr">
                            <a:lnSpc>
                              <a:spcPct val="107000"/>
                            </a:lnSpc>
                            <a:spcAft>
                              <a:spcPts val="0"/>
                            </a:spcAft>
                          </a:pPr>
                          <a:r>
                            <a:rPr lang="en-US" sz="2100">
                              <a:effectLst/>
                            </a:rPr>
                            <a:t>0</a:t>
                          </a:r>
                          <a:endParaRPr lang="en-US" sz="2300">
                            <a:effectLst/>
                            <a:latin typeface="Times New Roman" panose="02020603050405020304" pitchFamily="18" charset="0"/>
                            <a:ea typeface="SimSun" panose="02010600030101010101" pitchFamily="2" charset="-122"/>
                          </a:endParaRPr>
                        </a:p>
                      </a:txBody>
                      <a:tcPr marL="121474" marR="121474" marT="0" marB="0"/>
                    </a:tc>
                    <a:tc>
                      <a:txBody>
                        <a:bodyPr/>
                        <a:lstStyle/>
                        <a:p>
                          <a:pPr algn="ctr">
                            <a:lnSpc>
                              <a:spcPct val="107000"/>
                            </a:lnSpc>
                            <a:spcAft>
                              <a:spcPts val="0"/>
                            </a:spcAft>
                          </a:pPr>
                          <a:r>
                            <a:rPr lang="en-US" sz="2100">
                              <a:effectLst/>
                            </a:rPr>
                            <a:t>0</a:t>
                          </a:r>
                          <a:endParaRPr lang="en-US" sz="2300">
                            <a:effectLst/>
                            <a:latin typeface="Times New Roman" panose="02020603050405020304" pitchFamily="18" charset="0"/>
                            <a:ea typeface="SimSun" panose="02010600030101010101" pitchFamily="2" charset="-122"/>
                          </a:endParaRPr>
                        </a:p>
                      </a:txBody>
                      <a:tcPr marL="121474" marR="121474" marT="0" marB="0"/>
                    </a:tc>
                    <a:tc>
                      <a:txBody>
                        <a:bodyPr/>
                        <a:lstStyle/>
                        <a:p>
                          <a:pPr algn="ctr">
                            <a:lnSpc>
                              <a:spcPct val="107000"/>
                            </a:lnSpc>
                            <a:spcAft>
                              <a:spcPts val="0"/>
                            </a:spcAft>
                          </a:pPr>
                          <a:r>
                            <a:rPr lang="en-US" sz="2100">
                              <a:effectLst/>
                            </a:rPr>
                            <a:t>0</a:t>
                          </a:r>
                          <a:endParaRPr lang="en-US" sz="2300">
                            <a:effectLst/>
                            <a:latin typeface="Times New Roman" panose="02020603050405020304" pitchFamily="18" charset="0"/>
                            <a:ea typeface="SimSun" panose="02010600030101010101" pitchFamily="2" charset="-122"/>
                          </a:endParaRPr>
                        </a:p>
                      </a:txBody>
                      <a:tcPr marL="121474" marR="121474" marT="0" marB="0"/>
                    </a:tc>
                    <a:tc>
                      <a:txBody>
                        <a:bodyPr/>
                        <a:lstStyle/>
                        <a:p>
                          <a:pPr algn="ctr">
                            <a:lnSpc>
                              <a:spcPct val="107000"/>
                            </a:lnSpc>
                            <a:spcAft>
                              <a:spcPts val="0"/>
                            </a:spcAft>
                          </a:pPr>
                          <a:r>
                            <a:rPr lang="en-US" sz="2100">
                              <a:effectLst/>
                            </a:rPr>
                            <a:t>1</a:t>
                          </a:r>
                          <a:endParaRPr lang="en-US" sz="2300">
                            <a:effectLst/>
                            <a:latin typeface="Times New Roman" panose="02020603050405020304" pitchFamily="18" charset="0"/>
                            <a:ea typeface="SimSun" panose="02010600030101010101" pitchFamily="2" charset="-122"/>
                          </a:endParaRPr>
                        </a:p>
                      </a:txBody>
                      <a:tcPr marL="121474" marR="121474" marT="0" marB="0"/>
                    </a:tc>
                    <a:extLst>
                      <a:ext uri="{0D108BD9-81ED-4DB2-BD59-A6C34878D82A}">
                        <a16:rowId xmlns:a16="http://schemas.microsoft.com/office/drawing/2014/main" val="1374860705"/>
                      </a:ext>
                    </a:extLst>
                  </a:tr>
                  <a:tr h="342456">
                    <a:tc>
                      <a:txBody>
                        <a:bodyPr/>
                        <a:lstStyle/>
                        <a:p>
                          <a:pPr algn="ctr">
                            <a:lnSpc>
                              <a:spcPct val="107000"/>
                            </a:lnSpc>
                            <a:spcAft>
                              <a:spcPts val="0"/>
                            </a:spcAft>
                          </a:pPr>
                          <a:r>
                            <a:rPr lang="en-US" sz="2100">
                              <a:effectLst/>
                            </a:rPr>
                            <a:t>1</a:t>
                          </a:r>
                          <a:endParaRPr lang="en-US" sz="2300">
                            <a:effectLst/>
                            <a:latin typeface="Times New Roman" panose="02020603050405020304" pitchFamily="18" charset="0"/>
                            <a:ea typeface="SimSun" panose="02010600030101010101" pitchFamily="2" charset="-122"/>
                          </a:endParaRPr>
                        </a:p>
                      </a:txBody>
                      <a:tcPr marL="121474" marR="121474" marT="0" marB="0"/>
                    </a:tc>
                    <a:tc>
                      <a:txBody>
                        <a:bodyPr/>
                        <a:lstStyle/>
                        <a:p>
                          <a:pPr algn="ctr">
                            <a:lnSpc>
                              <a:spcPct val="107000"/>
                            </a:lnSpc>
                            <a:spcAft>
                              <a:spcPts val="0"/>
                            </a:spcAft>
                          </a:pPr>
                          <a:r>
                            <a:rPr lang="en-US" sz="2100">
                              <a:effectLst/>
                            </a:rPr>
                            <a:t>1</a:t>
                          </a:r>
                          <a:endParaRPr lang="en-US" sz="2300">
                            <a:effectLst/>
                            <a:latin typeface="Times New Roman" panose="02020603050405020304" pitchFamily="18" charset="0"/>
                            <a:ea typeface="SimSun" panose="02010600030101010101" pitchFamily="2" charset="-122"/>
                          </a:endParaRPr>
                        </a:p>
                      </a:txBody>
                      <a:tcPr marL="121474" marR="121474" marT="0" marB="0"/>
                    </a:tc>
                    <a:tc>
                      <a:txBody>
                        <a:bodyPr/>
                        <a:lstStyle/>
                        <a:p>
                          <a:pPr algn="ctr">
                            <a:lnSpc>
                              <a:spcPct val="107000"/>
                            </a:lnSpc>
                            <a:spcAft>
                              <a:spcPts val="0"/>
                            </a:spcAft>
                          </a:pPr>
                          <a:r>
                            <a:rPr lang="en-US" sz="2100">
                              <a:effectLst/>
                            </a:rPr>
                            <a:t>0</a:t>
                          </a:r>
                          <a:endParaRPr lang="en-US" sz="2300">
                            <a:effectLst/>
                            <a:latin typeface="Times New Roman" panose="02020603050405020304" pitchFamily="18" charset="0"/>
                            <a:ea typeface="SimSun" panose="02010600030101010101" pitchFamily="2" charset="-122"/>
                          </a:endParaRPr>
                        </a:p>
                      </a:txBody>
                      <a:tcPr marL="121474" marR="121474" marT="0" marB="0"/>
                    </a:tc>
                    <a:tc>
                      <a:txBody>
                        <a:bodyPr/>
                        <a:lstStyle/>
                        <a:p>
                          <a:pPr algn="ctr">
                            <a:lnSpc>
                              <a:spcPct val="107000"/>
                            </a:lnSpc>
                            <a:spcAft>
                              <a:spcPts val="0"/>
                            </a:spcAft>
                          </a:pPr>
                          <a:r>
                            <a:rPr lang="en-US" sz="2100">
                              <a:effectLst/>
                            </a:rPr>
                            <a:t>1</a:t>
                          </a:r>
                          <a:endParaRPr lang="en-US" sz="2300">
                            <a:effectLst/>
                            <a:latin typeface="Times New Roman" panose="02020603050405020304" pitchFamily="18" charset="0"/>
                            <a:ea typeface="SimSun" panose="02010600030101010101" pitchFamily="2" charset="-122"/>
                          </a:endParaRPr>
                        </a:p>
                      </a:txBody>
                      <a:tcPr marL="121474" marR="121474" marT="0" marB="0"/>
                    </a:tc>
                    <a:tc>
                      <a:txBody>
                        <a:bodyPr/>
                        <a:lstStyle/>
                        <a:p>
                          <a:pPr algn="ctr">
                            <a:lnSpc>
                              <a:spcPct val="107000"/>
                            </a:lnSpc>
                            <a:spcAft>
                              <a:spcPts val="0"/>
                            </a:spcAft>
                          </a:pPr>
                          <a:r>
                            <a:rPr lang="en-US" sz="2100">
                              <a:effectLst/>
                            </a:rPr>
                            <a:t>1</a:t>
                          </a:r>
                          <a:endParaRPr lang="en-US" sz="2300">
                            <a:effectLst/>
                            <a:latin typeface="Times New Roman" panose="02020603050405020304" pitchFamily="18" charset="0"/>
                            <a:ea typeface="SimSun" panose="02010600030101010101" pitchFamily="2" charset="-122"/>
                          </a:endParaRPr>
                        </a:p>
                      </a:txBody>
                      <a:tcPr marL="121474" marR="121474" marT="0" marB="0"/>
                    </a:tc>
                    <a:extLst>
                      <a:ext uri="{0D108BD9-81ED-4DB2-BD59-A6C34878D82A}">
                        <a16:rowId xmlns:a16="http://schemas.microsoft.com/office/drawing/2014/main" val="2928535933"/>
                      </a:ext>
                    </a:extLst>
                  </a:tr>
                </a:tbl>
              </a:graphicData>
            </a:graphic>
          </p:graphicFrame>
        </mc:Fallback>
      </mc:AlternateContent>
      <p:sp>
        <p:nvSpPr>
          <p:cNvPr id="7" name="TextBox 6">
            <a:extLst>
              <a:ext uri="{FF2B5EF4-FFF2-40B4-BE49-F238E27FC236}">
                <a16:creationId xmlns:a16="http://schemas.microsoft.com/office/drawing/2014/main" id="{3A268899-1DE1-4CB0-A229-EA21BDDCFE64}"/>
              </a:ext>
            </a:extLst>
          </p:cNvPr>
          <p:cNvSpPr txBox="1"/>
          <p:nvPr/>
        </p:nvSpPr>
        <p:spPr>
          <a:xfrm>
            <a:off x="5638800" y="3100191"/>
            <a:ext cx="3276600" cy="1089529"/>
          </a:xfrm>
          <a:prstGeom prst="rect">
            <a:avLst/>
          </a:prstGeom>
          <a:noFill/>
        </p:spPr>
        <p:txBody>
          <a:bodyPr wrap="square" rtlCol="0">
            <a:spAutoFit/>
          </a:bodyPr>
          <a:lstStyle/>
          <a:p>
            <a:pPr>
              <a:lnSpc>
                <a:spcPct val="90000"/>
              </a:lnSpc>
            </a:pPr>
            <a:r>
              <a:rPr lang="en-US" sz="2400" b="1">
                <a:solidFill>
                  <a:srgbClr val="0033CC"/>
                </a:solidFill>
                <a:latin typeface="Arial" pitchFamily="34" charset="0"/>
                <a:cs typeface="Arial" pitchFamily="34" charset="0"/>
              </a:rPr>
              <a:t>Bảng 2.1: Các phép toán Boolean cho hai biến P và Q.</a:t>
            </a:r>
          </a:p>
        </p:txBody>
      </p:sp>
    </p:spTree>
    <p:extLst>
      <p:ext uri="{BB962C8B-B14F-4D97-AF65-F5344CB8AC3E}">
        <p14:creationId xmlns:p14="http://schemas.microsoft.com/office/powerpoint/2010/main" val="4217755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26764-929D-4595-99FC-7F31E0CA5ED5}"/>
              </a:ext>
            </a:extLst>
          </p:cNvPr>
          <p:cNvSpPr>
            <a:spLocks noGrp="1"/>
          </p:cNvSpPr>
          <p:nvPr>
            <p:ph type="title"/>
          </p:nvPr>
        </p:nvSpPr>
        <p:spPr/>
        <p:txBody>
          <a:bodyPr/>
          <a:lstStyle/>
          <a:p>
            <a:r>
              <a:rPr lang="en-US">
                <a:solidFill>
                  <a:srgbClr val="0070C0"/>
                </a:solidFill>
              </a:rPr>
              <a:t>Mạch Cộng và Trừ Dùng Số Bù 2</a:t>
            </a:r>
          </a:p>
        </p:txBody>
      </p:sp>
      <p:sp>
        <p:nvSpPr>
          <p:cNvPr id="3" name="Content Placeholder 2">
            <a:extLst>
              <a:ext uri="{FF2B5EF4-FFF2-40B4-BE49-F238E27FC236}">
                <a16:creationId xmlns:a16="http://schemas.microsoft.com/office/drawing/2014/main" id="{343BCD68-D8CE-4D1B-8DD7-0717DBC6870C}"/>
              </a:ext>
            </a:extLst>
          </p:cNvPr>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Thông thường, phép trừ hai số nhị phân nhiều bit </a:t>
            </a:r>
            <a:r>
              <a:rPr lang="en-US" b="1">
                <a:solidFill>
                  <a:srgbClr val="4E67C8">
                    <a:lumMod val="75000"/>
                  </a:srgbClr>
                </a:solidFill>
                <a:latin typeface="Courier New" panose="02070309020205020404" pitchFamily="49" charset="0"/>
                <a:cs typeface="Courier New" panose="02070309020205020404" pitchFamily="49" charset="0"/>
              </a:rPr>
              <a:t>A</a:t>
            </a:r>
            <a:r>
              <a:rPr lang="en-US" b="1">
                <a:solidFill>
                  <a:srgbClr val="4E67C8">
                    <a:lumMod val="75000"/>
                  </a:srgbClr>
                </a:solidFill>
                <a:latin typeface="Arial" pitchFamily="34" charset="0"/>
                <a:cs typeface="Arial" pitchFamily="34" charset="0"/>
              </a:rPr>
              <a:t> – </a:t>
            </a:r>
            <a:r>
              <a:rPr lang="en-US" b="1">
                <a:solidFill>
                  <a:srgbClr val="4E67C8">
                    <a:lumMod val="75000"/>
                  </a:srgbClr>
                </a:solidFill>
                <a:latin typeface="Courier New" panose="02070309020205020404" pitchFamily="49" charset="0"/>
                <a:cs typeface="Courier New" panose="02070309020205020404" pitchFamily="49" charset="0"/>
              </a:rPr>
              <a:t>B</a:t>
            </a:r>
            <a:r>
              <a:rPr lang="en-US" b="1">
                <a:solidFill>
                  <a:srgbClr val="4E67C8">
                    <a:lumMod val="75000"/>
                  </a:srgbClr>
                </a:solidFill>
                <a:latin typeface="Arial" pitchFamily="34" charset="0"/>
                <a:cs typeface="Arial" pitchFamily="34" charset="0"/>
              </a:rPr>
              <a:t> được đổi thành phép cộng </a:t>
            </a:r>
            <a:r>
              <a:rPr lang="en-US" b="1">
                <a:solidFill>
                  <a:srgbClr val="4E67C8">
                    <a:lumMod val="75000"/>
                  </a:srgbClr>
                </a:solidFill>
                <a:latin typeface="Courier New" panose="02070309020205020404" pitchFamily="49" charset="0"/>
                <a:cs typeface="Courier New" panose="02070309020205020404" pitchFamily="49" charset="0"/>
              </a:rPr>
              <a:t>A</a:t>
            </a:r>
            <a:r>
              <a:rPr lang="en-US" b="1">
                <a:solidFill>
                  <a:srgbClr val="4E67C8">
                    <a:lumMod val="75000"/>
                  </a:srgbClr>
                </a:solidFill>
                <a:latin typeface="Arial" pitchFamily="34" charset="0"/>
                <a:cs typeface="Arial" pitchFamily="34" charset="0"/>
              </a:rPr>
              <a:t> + (</a:t>
            </a:r>
            <a:r>
              <a:rPr lang="en-US" b="1">
                <a:solidFill>
                  <a:srgbClr val="4E67C8">
                    <a:lumMod val="75000"/>
                  </a:srgbClr>
                </a:solidFill>
                <a:latin typeface="Courier New" panose="02070309020205020404" pitchFamily="49" charset="0"/>
                <a:cs typeface="Courier New" panose="02070309020205020404" pitchFamily="49" charset="0"/>
              </a:rPr>
              <a:t>–B</a:t>
            </a:r>
            <a:r>
              <a:rPr lang="en-US" b="1">
                <a:solidFill>
                  <a:srgbClr val="4E67C8">
                    <a:lumMod val="75000"/>
                  </a:srgbClr>
                </a:solidFill>
                <a:latin typeface="Arial" pitchFamily="34" charset="0"/>
                <a:cs typeface="Arial" pitchFamily="34" charset="0"/>
              </a:rPr>
              <a:t> ).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Để biểu diễn số âm (</a:t>
            </a:r>
            <a:r>
              <a:rPr lang="en-US" b="1">
                <a:solidFill>
                  <a:srgbClr val="4E67C8">
                    <a:lumMod val="75000"/>
                  </a:srgbClr>
                </a:solidFill>
                <a:latin typeface="Courier New" panose="02070309020205020404" pitchFamily="49" charset="0"/>
                <a:cs typeface="Courier New" panose="02070309020205020404" pitchFamily="49" charset="0"/>
              </a:rPr>
              <a:t>–B</a:t>
            </a:r>
            <a:r>
              <a:rPr lang="en-US" b="1">
                <a:solidFill>
                  <a:srgbClr val="4E67C8">
                    <a:lumMod val="75000"/>
                  </a:srgbClr>
                </a:solidFill>
                <a:latin typeface="Arial" pitchFamily="34" charset="0"/>
                <a:cs typeface="Arial" pitchFamily="34" charset="0"/>
              </a:rPr>
              <a:t>), người ta sử dụng số bù 1 hoặc bù 2 của </a:t>
            </a:r>
            <a:r>
              <a:rPr lang="en-US" b="1">
                <a:solidFill>
                  <a:srgbClr val="4E67C8">
                    <a:lumMod val="75000"/>
                  </a:srgbClr>
                </a:solidFill>
                <a:latin typeface="Courier New" panose="02070309020205020404" pitchFamily="49" charset="0"/>
                <a:cs typeface="Courier New" panose="02070309020205020404" pitchFamily="49" charset="0"/>
              </a:rPr>
              <a:t>B</a:t>
            </a:r>
            <a:r>
              <a:rPr lang="en-US" b="1">
                <a:solidFill>
                  <a:srgbClr val="4E67C8">
                    <a:lumMod val="75000"/>
                  </a:srgbClr>
                </a:solidFill>
                <a:latin typeface="Arial" pitchFamily="34" charset="0"/>
                <a:cs typeface="Arial" pitchFamily="34" charset="0"/>
              </a:rPr>
              <a:t>.</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Hình sau là mạch cộng/trừ 4 bit dùng số bù 2.</a:t>
            </a:r>
          </a:p>
          <a:p>
            <a:endParaRPr lang="en-US"/>
          </a:p>
        </p:txBody>
      </p:sp>
      <p:sp>
        <p:nvSpPr>
          <p:cNvPr id="4" name="Date Placeholder 3">
            <a:extLst>
              <a:ext uri="{FF2B5EF4-FFF2-40B4-BE49-F238E27FC236}">
                <a16:creationId xmlns:a16="http://schemas.microsoft.com/office/drawing/2014/main" id="{D6636095-130D-4C57-8355-911D46A2F771}"/>
              </a:ext>
            </a:extLst>
          </p:cNvPr>
          <p:cNvSpPr>
            <a:spLocks noGrp="1"/>
          </p:cNvSpPr>
          <p:nvPr>
            <p:ph type="dt" sz="half" idx="10"/>
          </p:nvPr>
        </p:nvSpPr>
        <p:spPr/>
        <p:txBody>
          <a:bodyPr/>
          <a:lstStyle/>
          <a:p>
            <a:r>
              <a:rPr lang="en-US"/>
              <a:t>ThS. GVC Tô Oai Hùng</a:t>
            </a:r>
          </a:p>
        </p:txBody>
      </p:sp>
      <p:sp>
        <p:nvSpPr>
          <p:cNvPr id="5" name="Slide Number Placeholder 4">
            <a:extLst>
              <a:ext uri="{FF2B5EF4-FFF2-40B4-BE49-F238E27FC236}">
                <a16:creationId xmlns:a16="http://schemas.microsoft.com/office/drawing/2014/main" id="{2ECA21FE-CA7B-46C9-B32E-6118213C29A4}"/>
              </a:ext>
            </a:extLst>
          </p:cNvPr>
          <p:cNvSpPr>
            <a:spLocks noGrp="1"/>
          </p:cNvSpPr>
          <p:nvPr>
            <p:ph type="sldNum" sz="quarter" idx="12"/>
          </p:nvPr>
        </p:nvSpPr>
        <p:spPr/>
        <p:txBody>
          <a:bodyPr/>
          <a:lstStyle/>
          <a:p>
            <a:fld id="{47B46601-ECD6-4E29-AAA2-C596D4A6F376}" type="slidenum">
              <a:rPr lang="en-US" smtClean="0"/>
              <a:pPr/>
              <a:t>30</a:t>
            </a:fld>
            <a:endParaRPr lang="en-US"/>
          </a:p>
        </p:txBody>
      </p:sp>
    </p:spTree>
    <p:extLst>
      <p:ext uri="{BB962C8B-B14F-4D97-AF65-F5344CB8AC3E}">
        <p14:creationId xmlns:p14="http://schemas.microsoft.com/office/powerpoint/2010/main" val="168195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CB8A9-32F5-4521-B439-54B5EE5CEA71}"/>
              </a:ext>
            </a:extLst>
          </p:cNvPr>
          <p:cNvSpPr>
            <a:spLocks noGrp="1"/>
          </p:cNvSpPr>
          <p:nvPr>
            <p:ph type="title"/>
          </p:nvPr>
        </p:nvSpPr>
        <p:spPr/>
        <p:txBody>
          <a:bodyPr/>
          <a:lstStyle/>
          <a:p>
            <a:r>
              <a:rPr lang="en-US">
                <a:solidFill>
                  <a:srgbClr val="0070C0"/>
                </a:solidFill>
              </a:rPr>
              <a:t>Mạch Cộng và Trừ Dùng Số Bù 2</a:t>
            </a:r>
            <a:endParaRPr lang="en-US"/>
          </a:p>
        </p:txBody>
      </p:sp>
      <p:sp>
        <p:nvSpPr>
          <p:cNvPr id="3" name="Content Placeholder 2">
            <a:extLst>
              <a:ext uri="{FF2B5EF4-FFF2-40B4-BE49-F238E27FC236}">
                <a16:creationId xmlns:a16="http://schemas.microsoft.com/office/drawing/2014/main" id="{E092E51E-4A11-4195-9574-C43DED743972}"/>
              </a:ext>
            </a:extLst>
          </p:cNvPr>
          <p:cNvSpPr>
            <a:spLocks noGrp="1"/>
          </p:cNvSpPr>
          <p:nvPr>
            <p:ph idx="1"/>
          </p:nvPr>
        </p:nvSpPr>
        <p:spPr/>
        <p:txBody>
          <a:bodyPr/>
          <a:lstStyle/>
          <a:p>
            <a:pPr marL="0" indent="0">
              <a:buNone/>
            </a:pPr>
            <a:r>
              <a:rPr lang="en-US"/>
              <a:t> </a:t>
            </a:r>
          </a:p>
        </p:txBody>
      </p:sp>
      <p:sp>
        <p:nvSpPr>
          <p:cNvPr id="4" name="Date Placeholder 3">
            <a:extLst>
              <a:ext uri="{FF2B5EF4-FFF2-40B4-BE49-F238E27FC236}">
                <a16:creationId xmlns:a16="http://schemas.microsoft.com/office/drawing/2014/main" id="{11311CF9-2FA4-4E84-B4B9-9AE0D960DB7C}"/>
              </a:ext>
            </a:extLst>
          </p:cNvPr>
          <p:cNvSpPr>
            <a:spLocks noGrp="1"/>
          </p:cNvSpPr>
          <p:nvPr>
            <p:ph type="dt" sz="half" idx="10"/>
          </p:nvPr>
        </p:nvSpPr>
        <p:spPr/>
        <p:txBody>
          <a:bodyPr/>
          <a:lstStyle/>
          <a:p>
            <a:r>
              <a:rPr lang="en-US"/>
              <a:t>ThS. GVC Tô Oai Hùng</a:t>
            </a:r>
          </a:p>
        </p:txBody>
      </p:sp>
      <p:sp>
        <p:nvSpPr>
          <p:cNvPr id="5" name="Slide Number Placeholder 4">
            <a:extLst>
              <a:ext uri="{FF2B5EF4-FFF2-40B4-BE49-F238E27FC236}">
                <a16:creationId xmlns:a16="http://schemas.microsoft.com/office/drawing/2014/main" id="{CEFA824A-1124-4420-93FC-81CC9CD3FA51}"/>
              </a:ext>
            </a:extLst>
          </p:cNvPr>
          <p:cNvSpPr>
            <a:spLocks noGrp="1"/>
          </p:cNvSpPr>
          <p:nvPr>
            <p:ph type="sldNum" sz="quarter" idx="12"/>
          </p:nvPr>
        </p:nvSpPr>
        <p:spPr/>
        <p:txBody>
          <a:bodyPr/>
          <a:lstStyle/>
          <a:p>
            <a:fld id="{47B46601-ECD6-4E29-AAA2-C596D4A6F376}" type="slidenum">
              <a:rPr lang="en-US" smtClean="0"/>
              <a:pPr/>
              <a:t>31</a:t>
            </a:fld>
            <a:endParaRPr lang="en-US"/>
          </a:p>
        </p:txBody>
      </p:sp>
      <p:pic>
        <p:nvPicPr>
          <p:cNvPr id="6" name="Picture 5">
            <a:extLst>
              <a:ext uri="{FF2B5EF4-FFF2-40B4-BE49-F238E27FC236}">
                <a16:creationId xmlns:a16="http://schemas.microsoft.com/office/drawing/2014/main" id="{C0EE7083-05AF-44E5-8F33-418E4727616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219199"/>
            <a:ext cx="4572000" cy="4504927"/>
          </a:xfrm>
          <a:prstGeom prst="rect">
            <a:avLst/>
          </a:prstGeom>
          <a:noFill/>
          <a:ln>
            <a:noFill/>
          </a:ln>
        </p:spPr>
      </p:pic>
      <p:sp>
        <p:nvSpPr>
          <p:cNvPr id="7" name="Rectangle 6">
            <a:extLst>
              <a:ext uri="{FF2B5EF4-FFF2-40B4-BE49-F238E27FC236}">
                <a16:creationId xmlns:a16="http://schemas.microsoft.com/office/drawing/2014/main" id="{2D578D63-AA76-4FFD-AD7E-AA2DE2F6D54A}"/>
              </a:ext>
            </a:extLst>
          </p:cNvPr>
          <p:cNvSpPr/>
          <p:nvPr/>
        </p:nvSpPr>
        <p:spPr>
          <a:xfrm>
            <a:off x="1524000" y="5878000"/>
            <a:ext cx="6656630" cy="424732"/>
          </a:xfrm>
          <a:prstGeom prst="rect">
            <a:avLst/>
          </a:prstGeom>
        </p:spPr>
        <p:txBody>
          <a:bodyPr wrap="none">
            <a:spAutoFit/>
          </a:bodyPr>
          <a:lstStyle/>
          <a:p>
            <a:pPr>
              <a:lnSpc>
                <a:spcPct val="90000"/>
              </a:lnSpc>
              <a:spcBef>
                <a:spcPts val="600"/>
              </a:spcBef>
              <a:tabLst>
                <a:tab pos="1376363" algn="l"/>
              </a:tabLst>
            </a:pPr>
            <a:r>
              <a:rPr lang="en-US" sz="2400" b="1">
                <a:solidFill>
                  <a:srgbClr val="0033CC"/>
                </a:solidFill>
                <a:latin typeface="Arial" pitchFamily="34" charset="0"/>
                <a:cs typeface="Arial" pitchFamily="34" charset="0"/>
              </a:rPr>
              <a:t>Hình 2.11: Mạch cộng/trừ 4 bit dùng số bù 2.</a:t>
            </a:r>
          </a:p>
        </p:txBody>
      </p:sp>
    </p:spTree>
    <p:extLst>
      <p:ext uri="{BB962C8B-B14F-4D97-AF65-F5344CB8AC3E}">
        <p14:creationId xmlns:p14="http://schemas.microsoft.com/office/powerpoint/2010/main" val="23185851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1EA7F-8F64-4A6F-B6F9-490019407B1E}"/>
              </a:ext>
            </a:extLst>
          </p:cNvPr>
          <p:cNvSpPr>
            <a:spLocks noGrp="1"/>
          </p:cNvSpPr>
          <p:nvPr>
            <p:ph type="title"/>
          </p:nvPr>
        </p:nvSpPr>
        <p:spPr/>
        <p:txBody>
          <a:bodyPr/>
          <a:lstStyle/>
          <a:p>
            <a:r>
              <a:rPr lang="en-US">
                <a:solidFill>
                  <a:srgbClr val="0070C0"/>
                </a:solidFill>
              </a:rPr>
              <a:t>Mạch Tuần Tự</a:t>
            </a:r>
          </a:p>
        </p:txBody>
      </p:sp>
      <p:sp>
        <p:nvSpPr>
          <p:cNvPr id="3" name="Content Placeholder 2">
            <a:extLst>
              <a:ext uri="{FF2B5EF4-FFF2-40B4-BE49-F238E27FC236}">
                <a16:creationId xmlns:a16="http://schemas.microsoft.com/office/drawing/2014/main" id="{C86CB54F-729D-41B0-8728-3203CA2B1EE0}"/>
              </a:ext>
            </a:extLst>
          </p:cNvPr>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Trong mạch tuần tự, trạng thái các ngõ ra không những phụ thuộc vào trạng thái các ngõ vào mà còn phụ thuộc vào trạng thái trước đó của các ngõ ra.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Mạch tuần tự có tính nhớ và tính đồng bộ.</a:t>
            </a:r>
            <a:endParaRPr lang="en-US"/>
          </a:p>
        </p:txBody>
      </p:sp>
      <p:sp>
        <p:nvSpPr>
          <p:cNvPr id="4" name="Date Placeholder 3">
            <a:extLst>
              <a:ext uri="{FF2B5EF4-FFF2-40B4-BE49-F238E27FC236}">
                <a16:creationId xmlns:a16="http://schemas.microsoft.com/office/drawing/2014/main" id="{38BF3D69-5EDC-4322-93EE-F4D2F46EE54C}"/>
              </a:ext>
            </a:extLst>
          </p:cNvPr>
          <p:cNvSpPr>
            <a:spLocks noGrp="1"/>
          </p:cNvSpPr>
          <p:nvPr>
            <p:ph type="dt" sz="half" idx="10"/>
          </p:nvPr>
        </p:nvSpPr>
        <p:spPr/>
        <p:txBody>
          <a:bodyPr/>
          <a:lstStyle/>
          <a:p>
            <a:r>
              <a:rPr lang="en-US"/>
              <a:t>ThS. GVC Tô Oai Hùng</a:t>
            </a:r>
          </a:p>
        </p:txBody>
      </p:sp>
      <p:sp>
        <p:nvSpPr>
          <p:cNvPr id="5" name="Slide Number Placeholder 4">
            <a:extLst>
              <a:ext uri="{FF2B5EF4-FFF2-40B4-BE49-F238E27FC236}">
                <a16:creationId xmlns:a16="http://schemas.microsoft.com/office/drawing/2014/main" id="{0EA3F0AF-208F-4B6A-B190-45044065696A}"/>
              </a:ext>
            </a:extLst>
          </p:cNvPr>
          <p:cNvSpPr>
            <a:spLocks noGrp="1"/>
          </p:cNvSpPr>
          <p:nvPr>
            <p:ph type="sldNum" sz="quarter" idx="12"/>
          </p:nvPr>
        </p:nvSpPr>
        <p:spPr/>
        <p:txBody>
          <a:bodyPr/>
          <a:lstStyle/>
          <a:p>
            <a:fld id="{47B46601-ECD6-4E29-AAA2-C596D4A6F376}" type="slidenum">
              <a:rPr lang="en-US" smtClean="0"/>
              <a:pPr/>
              <a:t>32</a:t>
            </a:fld>
            <a:endParaRPr lang="en-US"/>
          </a:p>
        </p:txBody>
      </p:sp>
    </p:spTree>
    <p:extLst>
      <p:ext uri="{BB962C8B-B14F-4D97-AF65-F5344CB8AC3E}">
        <p14:creationId xmlns:p14="http://schemas.microsoft.com/office/powerpoint/2010/main" val="28830101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978B1-A2A2-4152-AD41-98C355ED7707}"/>
              </a:ext>
            </a:extLst>
          </p:cNvPr>
          <p:cNvSpPr>
            <a:spLocks noGrp="1"/>
          </p:cNvSpPr>
          <p:nvPr>
            <p:ph type="title"/>
          </p:nvPr>
        </p:nvSpPr>
        <p:spPr/>
        <p:txBody>
          <a:bodyPr>
            <a:normAutofit/>
          </a:bodyPr>
          <a:lstStyle/>
          <a:p>
            <a:r>
              <a:rPr lang="en-US">
                <a:solidFill>
                  <a:srgbClr val="0070C0"/>
                </a:solidFill>
              </a:rPr>
              <a:t>Mạch Chốt RS và Flip-Flop 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4E3118-8DF6-4AA0-82F6-FCF7F82E94C0}"/>
                  </a:ext>
                </a:extLst>
              </p:cNvPr>
              <p:cNvSpPr>
                <a:spLocks noGrp="1"/>
              </p:cNvSpPr>
              <p:nvPr>
                <p:ph idx="1"/>
              </p:nvPr>
            </p:nvSpPr>
            <p:spPr/>
            <p:txBody>
              <a:bodyPr>
                <a:norm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Dạng đơn giản nhất của mạch tuần tự là mạch chốt (mạch cài) và flip-flop (mạch lật).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Có nhiều loại mạch chốt và flip-flop, chúng có hai thuộc tính:</a:t>
                </a:r>
              </a:p>
              <a:p>
                <a:pPr marL="914400" lvl="1" indent="-452438" algn="just" fontAlgn="base">
                  <a:lnSpc>
                    <a:spcPct val="90000"/>
                  </a:lnSpc>
                  <a:spcBef>
                    <a:spcPts val="0"/>
                  </a:spcBef>
                  <a:buClr>
                    <a:srgbClr val="00B050"/>
                  </a:buClr>
                  <a:buSzPct val="130000"/>
                  <a:buFont typeface="Wingdings" panose="05000000000000000000" pitchFamily="2" charset="2"/>
                  <a:buChar char="§"/>
                </a:pPr>
                <a:r>
                  <a:rPr lang="en-US" b="1">
                    <a:solidFill>
                      <a:srgbClr val="4E67C8">
                        <a:lumMod val="75000"/>
                      </a:srgbClr>
                    </a:solidFill>
                    <a:latin typeface="Arial" pitchFamily="34" charset="0"/>
                    <a:cs typeface="Arial" pitchFamily="34" charset="0"/>
                  </a:rPr>
                  <a:t>Có hai trạng thái ổn định và duy trì trạng thái đó khi trạng thái ngõ vào chưa thay đổi. Do đó, chúng có chức năng như là 1 bit nhớ.</a:t>
                </a:r>
              </a:p>
              <a:p>
                <a:pPr marL="914400" lvl="1" indent="-452438" algn="just" fontAlgn="base">
                  <a:lnSpc>
                    <a:spcPct val="90000"/>
                  </a:lnSpc>
                  <a:spcBef>
                    <a:spcPts val="0"/>
                  </a:spcBef>
                  <a:buClr>
                    <a:srgbClr val="00B050"/>
                  </a:buClr>
                  <a:buSzPct val="130000"/>
                  <a:buFont typeface="Wingdings" panose="05000000000000000000" pitchFamily="2" charset="2"/>
                  <a:buChar char="§"/>
                </a:pPr>
                <a:r>
                  <a:rPr lang="en-US" b="1">
                    <a:solidFill>
                      <a:srgbClr val="4E67C8">
                        <a:lumMod val="75000"/>
                      </a:srgbClr>
                    </a:solidFill>
                    <a:latin typeface="Arial" pitchFamily="34" charset="0"/>
                    <a:cs typeface="Arial" pitchFamily="34" charset="0"/>
                  </a:rPr>
                  <a:t>Có hai ngõ ra có giá trị ngược nhau, thường được gọi là Q và </a:t>
                </a:r>
                <a14:m>
                  <m:oMath xmlns:m="http://schemas.openxmlformats.org/officeDocument/2006/math">
                    <m:acc>
                      <m:accPr>
                        <m:chr m:val="̅"/>
                        <m:ctrlPr>
                          <a:rPr lang="en-US" b="1" i="1">
                            <a:solidFill>
                              <a:srgbClr val="4E67C8">
                                <a:lumMod val="75000"/>
                              </a:srgbClr>
                            </a:solidFill>
                            <a:latin typeface="Cambria Math" panose="02040503050406030204" pitchFamily="18" charset="0"/>
                          </a:rPr>
                        </m:ctrlPr>
                      </m:accPr>
                      <m:e>
                        <m:r>
                          <m:rPr>
                            <m:sty m:val="p"/>
                          </m:rPr>
                          <a:rPr lang="en-US" b="1">
                            <a:solidFill>
                              <a:srgbClr val="4E67C8">
                                <a:lumMod val="75000"/>
                              </a:srgbClr>
                            </a:solidFill>
                            <a:latin typeface="Cambria Math" panose="02040503050406030204" pitchFamily="18" charset="0"/>
                          </a:rPr>
                          <m:t>Q</m:t>
                        </m:r>
                      </m:e>
                    </m:acc>
                  </m:oMath>
                </a14:m>
                <a:r>
                  <a:rPr lang="en-US" b="1">
                    <a:solidFill>
                      <a:srgbClr val="4E67C8">
                        <a:lumMod val="75000"/>
                      </a:srgbClr>
                    </a:solidFill>
                    <a:latin typeface="Arial" pitchFamily="34" charset="0"/>
                    <a:cs typeface="Arial" pitchFamily="34" charset="0"/>
                  </a:rPr>
                  <a:t>. Kết quả được tính theo ngõ Q. </a:t>
                </a:r>
              </a:p>
              <a:p>
                <a:endParaRPr lang="en-US"/>
              </a:p>
            </p:txBody>
          </p:sp>
        </mc:Choice>
        <mc:Fallback xmlns="">
          <p:sp>
            <p:nvSpPr>
              <p:cNvPr id="3" name="Content Placeholder 2">
                <a:extLst>
                  <a:ext uri="{FF2B5EF4-FFF2-40B4-BE49-F238E27FC236}">
                    <a16:creationId xmlns:a16="http://schemas.microsoft.com/office/drawing/2014/main" id="{3F4E3118-8DF6-4AA0-82F6-FCF7F82E94C0}"/>
                  </a:ext>
                </a:extLst>
              </p:cNvPr>
              <p:cNvSpPr>
                <a:spLocks noGrp="1" noRot="1" noChangeAspect="1" noMove="1" noResize="1" noEditPoints="1" noAdjustHandles="1" noChangeArrowheads="1" noChangeShapeType="1" noTextEdit="1"/>
              </p:cNvSpPr>
              <p:nvPr>
                <p:ph idx="1"/>
              </p:nvPr>
            </p:nvSpPr>
            <p:spPr>
              <a:blipFill>
                <a:blip r:embed="rId2"/>
                <a:stretch>
                  <a:fillRect l="-2000" t="-3678" r="-148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05D0E698-865F-49F0-8E4F-19CA3B6F2B5B}"/>
              </a:ext>
            </a:extLst>
          </p:cNvPr>
          <p:cNvSpPr>
            <a:spLocks noGrp="1"/>
          </p:cNvSpPr>
          <p:nvPr>
            <p:ph type="dt" sz="half" idx="10"/>
          </p:nvPr>
        </p:nvSpPr>
        <p:spPr/>
        <p:txBody>
          <a:bodyPr/>
          <a:lstStyle/>
          <a:p>
            <a:r>
              <a:rPr lang="en-US"/>
              <a:t>ThS. GVC Tô Oai Hùng</a:t>
            </a:r>
          </a:p>
        </p:txBody>
      </p:sp>
      <p:sp>
        <p:nvSpPr>
          <p:cNvPr id="5" name="Slide Number Placeholder 4">
            <a:extLst>
              <a:ext uri="{FF2B5EF4-FFF2-40B4-BE49-F238E27FC236}">
                <a16:creationId xmlns:a16="http://schemas.microsoft.com/office/drawing/2014/main" id="{4867AFD8-2539-4F18-A230-EEBE7C40C7FC}"/>
              </a:ext>
            </a:extLst>
          </p:cNvPr>
          <p:cNvSpPr>
            <a:spLocks noGrp="1"/>
          </p:cNvSpPr>
          <p:nvPr>
            <p:ph type="sldNum" sz="quarter" idx="12"/>
          </p:nvPr>
        </p:nvSpPr>
        <p:spPr/>
        <p:txBody>
          <a:bodyPr/>
          <a:lstStyle/>
          <a:p>
            <a:fld id="{47B46601-ECD6-4E29-AAA2-C596D4A6F376}" type="slidenum">
              <a:rPr lang="en-US" smtClean="0"/>
              <a:pPr/>
              <a:t>33</a:t>
            </a:fld>
            <a:endParaRPr lang="en-US"/>
          </a:p>
        </p:txBody>
      </p:sp>
    </p:spTree>
    <p:extLst>
      <p:ext uri="{BB962C8B-B14F-4D97-AF65-F5344CB8AC3E}">
        <p14:creationId xmlns:p14="http://schemas.microsoft.com/office/powerpoint/2010/main" val="4725346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DF54-66A1-4227-9867-3889D7D842A5}"/>
              </a:ext>
            </a:extLst>
          </p:cNvPr>
          <p:cNvSpPr>
            <a:spLocks noGrp="1"/>
          </p:cNvSpPr>
          <p:nvPr>
            <p:ph type="title"/>
          </p:nvPr>
        </p:nvSpPr>
        <p:spPr/>
        <p:txBody>
          <a:bodyPr/>
          <a:lstStyle/>
          <a:p>
            <a:r>
              <a:rPr lang="en-US">
                <a:solidFill>
                  <a:srgbClr val="0070C0"/>
                </a:solidFill>
              </a:rPr>
              <a:t>Mạch Chốt RS</a:t>
            </a: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66E0A5-1A36-4B23-BFA3-958A8D5F16A1}"/>
                  </a:ext>
                </a:extLst>
              </p:cNvPr>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Hình 2.12 là mạch chốt RS với hai cổng NOR được mắc hồi tiếp với nhau (có thể dùng cổng NAND).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Mạch này có hai ngõ vào là R và S, hai ngõ ra là Q và </a:t>
                </a:r>
                <a14:m>
                  <m:oMath xmlns:m="http://schemas.openxmlformats.org/officeDocument/2006/math">
                    <m:acc>
                      <m:accPr>
                        <m:chr m:val="̅"/>
                        <m:ctrlPr>
                          <a:rPr lang="en-US" b="1" i="1">
                            <a:solidFill>
                              <a:srgbClr val="4E67C8">
                                <a:lumMod val="75000"/>
                              </a:srgbClr>
                            </a:solidFill>
                            <a:latin typeface="Cambria Math" panose="02040503050406030204" pitchFamily="18" charset="0"/>
                            <a:cs typeface="Arial" pitchFamily="34" charset="0"/>
                          </a:rPr>
                        </m:ctrlPr>
                      </m:accPr>
                      <m:e>
                        <m:r>
                          <a:rPr lang="en-US" b="1" i="1">
                            <a:solidFill>
                              <a:srgbClr val="4E67C8">
                                <a:lumMod val="75000"/>
                              </a:srgbClr>
                            </a:solidFill>
                            <a:latin typeface="Cambria Math" panose="02040503050406030204" pitchFamily="18" charset="0"/>
                            <a:cs typeface="Arial" pitchFamily="34" charset="0"/>
                          </a:rPr>
                          <m:t>𝐐</m:t>
                        </m:r>
                      </m:e>
                    </m:acc>
                  </m:oMath>
                </a14:m>
                <a:r>
                  <a:rPr lang="en-US" b="1">
                    <a:solidFill>
                      <a:srgbClr val="4E67C8">
                        <a:lumMod val="75000"/>
                      </a:srgbClr>
                    </a:solidFill>
                    <a:latin typeface="Arial" pitchFamily="34" charset="0"/>
                    <a:cs typeface="Arial" pitchFamily="34" charset="0"/>
                  </a:rPr>
                  <a:t>. </a:t>
                </a:r>
              </a:p>
              <a:p>
                <a:pPr marL="0" indent="0">
                  <a:buNone/>
                </a:pPr>
                <a:endParaRPr lang="en-US"/>
              </a:p>
            </p:txBody>
          </p:sp>
        </mc:Choice>
        <mc:Fallback xmlns="">
          <p:sp>
            <p:nvSpPr>
              <p:cNvPr id="3" name="Content Placeholder 2">
                <a:extLst>
                  <a:ext uri="{FF2B5EF4-FFF2-40B4-BE49-F238E27FC236}">
                    <a16:creationId xmlns:a16="http://schemas.microsoft.com/office/drawing/2014/main" id="{D966E0A5-1A36-4B23-BFA3-958A8D5F16A1}"/>
                  </a:ext>
                </a:extLst>
              </p:cNvPr>
              <p:cNvSpPr>
                <a:spLocks noGrp="1" noRot="1" noChangeAspect="1" noMove="1" noResize="1" noEditPoints="1" noAdjustHandles="1" noChangeArrowheads="1" noChangeShapeType="1" noTextEdit="1"/>
              </p:cNvSpPr>
              <p:nvPr>
                <p:ph idx="1"/>
              </p:nvPr>
            </p:nvSpPr>
            <p:spPr>
              <a:blipFill>
                <a:blip r:embed="rId2"/>
                <a:stretch>
                  <a:fillRect l="-2000" t="-3678" r="-148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4BFFCBE-BFBC-4A1B-B41D-D3A4BF4AE3DD}"/>
              </a:ext>
            </a:extLst>
          </p:cNvPr>
          <p:cNvSpPr>
            <a:spLocks noGrp="1"/>
          </p:cNvSpPr>
          <p:nvPr>
            <p:ph type="dt" sz="half" idx="10"/>
          </p:nvPr>
        </p:nvSpPr>
        <p:spPr/>
        <p:txBody>
          <a:bodyPr/>
          <a:lstStyle/>
          <a:p>
            <a:r>
              <a:rPr lang="en-US"/>
              <a:t>ThS. GVC Tô Oai Hùng</a:t>
            </a:r>
          </a:p>
        </p:txBody>
      </p:sp>
      <p:sp>
        <p:nvSpPr>
          <p:cNvPr id="5" name="Slide Number Placeholder 4">
            <a:extLst>
              <a:ext uri="{FF2B5EF4-FFF2-40B4-BE49-F238E27FC236}">
                <a16:creationId xmlns:a16="http://schemas.microsoft.com/office/drawing/2014/main" id="{E963FC54-4F55-4D4F-ABB2-4624DA50ED5D}"/>
              </a:ext>
            </a:extLst>
          </p:cNvPr>
          <p:cNvSpPr>
            <a:spLocks noGrp="1"/>
          </p:cNvSpPr>
          <p:nvPr>
            <p:ph type="sldNum" sz="quarter" idx="12"/>
          </p:nvPr>
        </p:nvSpPr>
        <p:spPr/>
        <p:txBody>
          <a:bodyPr/>
          <a:lstStyle/>
          <a:p>
            <a:fld id="{47B46601-ECD6-4E29-AAA2-C596D4A6F376}" type="slidenum">
              <a:rPr lang="en-US" smtClean="0"/>
              <a:pPr/>
              <a:t>34</a:t>
            </a:fld>
            <a:endParaRPr lang="en-US"/>
          </a:p>
        </p:txBody>
      </p:sp>
      <p:pic>
        <p:nvPicPr>
          <p:cNvPr id="6" name="Picture 5">
            <a:extLst>
              <a:ext uri="{FF2B5EF4-FFF2-40B4-BE49-F238E27FC236}">
                <a16:creationId xmlns:a16="http://schemas.microsoft.com/office/drawing/2014/main" id="{2A6163B2-2627-4A5B-9EC6-463D5D54871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198506"/>
            <a:ext cx="3997163" cy="2698750"/>
          </a:xfrm>
          <a:prstGeom prst="rect">
            <a:avLst/>
          </a:prstGeom>
          <a:noFill/>
          <a:ln>
            <a:noFill/>
          </a:ln>
        </p:spPr>
      </p:pic>
      <p:sp>
        <p:nvSpPr>
          <p:cNvPr id="7" name="Rectangle 6">
            <a:extLst>
              <a:ext uri="{FF2B5EF4-FFF2-40B4-BE49-F238E27FC236}">
                <a16:creationId xmlns:a16="http://schemas.microsoft.com/office/drawing/2014/main" id="{28C0FCDF-D3B3-4A79-BD37-2790E2409DB5}"/>
              </a:ext>
            </a:extLst>
          </p:cNvPr>
          <p:cNvSpPr/>
          <p:nvPr/>
        </p:nvSpPr>
        <p:spPr>
          <a:xfrm>
            <a:off x="2396613" y="5993249"/>
            <a:ext cx="3858749" cy="424732"/>
          </a:xfrm>
          <a:prstGeom prst="rect">
            <a:avLst/>
          </a:prstGeom>
        </p:spPr>
        <p:txBody>
          <a:bodyPr wrap="none">
            <a:spAutoFit/>
          </a:bodyPr>
          <a:lstStyle/>
          <a:p>
            <a:pPr>
              <a:lnSpc>
                <a:spcPct val="90000"/>
              </a:lnSpc>
              <a:spcBef>
                <a:spcPts val="600"/>
              </a:spcBef>
              <a:spcAft>
                <a:spcPts val="0"/>
              </a:spcAft>
              <a:tabLst>
                <a:tab pos="1376363" algn="l"/>
              </a:tabLst>
            </a:pPr>
            <a:r>
              <a:rPr lang="en-US" sz="2400" b="1">
                <a:solidFill>
                  <a:srgbClr val="0033CC"/>
                </a:solidFill>
                <a:latin typeface="Arial" pitchFamily="34" charset="0"/>
                <a:cs typeface="Arial" pitchFamily="34" charset="0"/>
              </a:rPr>
              <a:t>Hình 2.12: Mạch chốt RS.</a:t>
            </a:r>
          </a:p>
        </p:txBody>
      </p:sp>
    </p:spTree>
    <p:extLst>
      <p:ext uri="{BB962C8B-B14F-4D97-AF65-F5344CB8AC3E}">
        <p14:creationId xmlns:p14="http://schemas.microsoft.com/office/powerpoint/2010/main" val="3471931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AFFFD-A8C9-4990-B020-EDEBB1528622}"/>
              </a:ext>
            </a:extLst>
          </p:cNvPr>
          <p:cNvSpPr>
            <a:spLocks noGrp="1"/>
          </p:cNvSpPr>
          <p:nvPr>
            <p:ph type="title"/>
          </p:nvPr>
        </p:nvSpPr>
        <p:spPr/>
        <p:txBody>
          <a:bodyPr/>
          <a:lstStyle/>
          <a:p>
            <a:r>
              <a:rPr lang="en-US">
                <a:solidFill>
                  <a:srgbClr val="0070C0"/>
                </a:solidFill>
              </a:rPr>
              <a:t>Mạch Chốt RS</a:t>
            </a:r>
            <a:endParaRPr lang="en-US"/>
          </a:p>
        </p:txBody>
      </p:sp>
      <p:sp>
        <p:nvSpPr>
          <p:cNvPr id="3" name="Content Placeholder 2">
            <a:extLst>
              <a:ext uri="{FF2B5EF4-FFF2-40B4-BE49-F238E27FC236}">
                <a16:creationId xmlns:a16="http://schemas.microsoft.com/office/drawing/2014/main" id="{5BD166A4-7C30-45B8-8C52-FE6EE019A915}"/>
              </a:ext>
            </a:extLst>
          </p:cNvPr>
          <p:cNvSpPr>
            <a:spLocks noGrp="1"/>
          </p:cNvSpPr>
          <p:nvPr>
            <p:ph idx="1"/>
          </p:nvPr>
        </p:nvSpPr>
        <p:spPr/>
        <p:txBody>
          <a:bodyPr/>
          <a:lstStyle/>
          <a:p>
            <a:pPr marL="457200" lvl="1" indent="-457200" algn="just" fontAlgn="base">
              <a:lnSpc>
                <a:spcPct val="90000"/>
              </a:lnSpc>
              <a:spcBef>
                <a:spcPts val="0"/>
              </a:spcBef>
              <a:spcAft>
                <a:spcPts val="1200"/>
              </a:spcAft>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Trong bảng 2.2 các ngõ vào S = 1, R = 1 thì không được phép.</a:t>
            </a:r>
          </a:p>
          <a:p>
            <a:pPr marL="0" indent="0">
              <a:buNone/>
            </a:pPr>
            <a:endParaRPr lang="en-US"/>
          </a:p>
        </p:txBody>
      </p:sp>
      <p:sp>
        <p:nvSpPr>
          <p:cNvPr id="4" name="Date Placeholder 3">
            <a:extLst>
              <a:ext uri="{FF2B5EF4-FFF2-40B4-BE49-F238E27FC236}">
                <a16:creationId xmlns:a16="http://schemas.microsoft.com/office/drawing/2014/main" id="{28B883CB-3D4F-4FED-862A-B9D070CB28F6}"/>
              </a:ext>
            </a:extLst>
          </p:cNvPr>
          <p:cNvSpPr>
            <a:spLocks noGrp="1"/>
          </p:cNvSpPr>
          <p:nvPr>
            <p:ph type="dt" sz="half" idx="10"/>
          </p:nvPr>
        </p:nvSpPr>
        <p:spPr/>
        <p:txBody>
          <a:bodyPr/>
          <a:lstStyle/>
          <a:p>
            <a:r>
              <a:rPr lang="en-US"/>
              <a:t>ThS. GVC Tô Oai Hùng</a:t>
            </a:r>
          </a:p>
        </p:txBody>
      </p:sp>
      <p:sp>
        <p:nvSpPr>
          <p:cNvPr id="5" name="Slide Number Placeholder 4">
            <a:extLst>
              <a:ext uri="{FF2B5EF4-FFF2-40B4-BE49-F238E27FC236}">
                <a16:creationId xmlns:a16="http://schemas.microsoft.com/office/drawing/2014/main" id="{278A7C97-17D7-4D8C-B0BB-ADE582BEBDA9}"/>
              </a:ext>
            </a:extLst>
          </p:cNvPr>
          <p:cNvSpPr>
            <a:spLocks noGrp="1"/>
          </p:cNvSpPr>
          <p:nvPr>
            <p:ph type="sldNum" sz="quarter" idx="12"/>
          </p:nvPr>
        </p:nvSpPr>
        <p:spPr/>
        <p:txBody>
          <a:bodyPr/>
          <a:lstStyle/>
          <a:p>
            <a:fld id="{47B46601-ECD6-4E29-AAA2-C596D4A6F376}" type="slidenum">
              <a:rPr lang="en-US" smtClean="0"/>
              <a:pPr/>
              <a:t>35</a:t>
            </a:fld>
            <a:endParaRPr lang="en-US"/>
          </a:p>
        </p:txBody>
      </p:sp>
      <p:graphicFrame>
        <p:nvGraphicFramePr>
          <p:cNvPr id="6" name="Table 5">
            <a:extLst>
              <a:ext uri="{FF2B5EF4-FFF2-40B4-BE49-F238E27FC236}">
                <a16:creationId xmlns:a16="http://schemas.microsoft.com/office/drawing/2014/main" id="{733FF9B8-EE11-4E70-8EE7-3ACC07956264}"/>
              </a:ext>
            </a:extLst>
          </p:cNvPr>
          <p:cNvGraphicFramePr>
            <a:graphicFrameLocks noGrp="1"/>
          </p:cNvGraphicFramePr>
          <p:nvPr>
            <p:extLst>
              <p:ext uri="{D42A27DB-BD31-4B8C-83A1-F6EECF244321}">
                <p14:modId xmlns:p14="http://schemas.microsoft.com/office/powerpoint/2010/main" val="3058788446"/>
              </p:ext>
            </p:extLst>
          </p:nvPr>
        </p:nvGraphicFramePr>
        <p:xfrm>
          <a:off x="2819400" y="2239040"/>
          <a:ext cx="3505200" cy="3019999"/>
        </p:xfrm>
        <a:graphic>
          <a:graphicData uri="http://schemas.openxmlformats.org/drawingml/2006/table">
            <a:tbl>
              <a:tblPr firstRow="1" firstCol="1" bandRow="1">
                <a:tableStyleId>{B301B821-A1FF-4177-AEE7-76D212191A09}</a:tableStyleId>
              </a:tblPr>
              <a:tblGrid>
                <a:gridCol w="1821668">
                  <a:extLst>
                    <a:ext uri="{9D8B030D-6E8A-4147-A177-3AD203B41FA5}">
                      <a16:colId xmlns:a16="http://schemas.microsoft.com/office/drawing/2014/main" val="2467997812"/>
                    </a:ext>
                  </a:extLst>
                </a:gridCol>
                <a:gridCol w="1683532">
                  <a:extLst>
                    <a:ext uri="{9D8B030D-6E8A-4147-A177-3AD203B41FA5}">
                      <a16:colId xmlns:a16="http://schemas.microsoft.com/office/drawing/2014/main" val="2102234362"/>
                    </a:ext>
                  </a:extLst>
                </a:gridCol>
              </a:tblGrid>
              <a:tr h="0">
                <a:tc>
                  <a:txBody>
                    <a:bodyPr/>
                    <a:lstStyle/>
                    <a:p>
                      <a:pPr algn="ctr">
                        <a:lnSpc>
                          <a:spcPct val="107000"/>
                        </a:lnSpc>
                        <a:spcAft>
                          <a:spcPts val="0"/>
                        </a:spcAft>
                      </a:pPr>
                      <a:r>
                        <a:rPr lang="en-US" sz="2800">
                          <a:effectLst/>
                          <a:latin typeface="Arial" panose="020B0604020202020204" pitchFamily="34" charset="0"/>
                          <a:cs typeface="Arial" panose="020B0604020202020204" pitchFamily="34" charset="0"/>
                        </a:rPr>
                        <a:t>Input</a:t>
                      </a:r>
                      <a:endParaRPr lang="en-US" sz="280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US" sz="2800">
                          <a:effectLst/>
                          <a:latin typeface="Arial" panose="020B0604020202020204" pitchFamily="34" charset="0"/>
                          <a:cs typeface="Arial" panose="020B0604020202020204" pitchFamily="34" charset="0"/>
                        </a:rPr>
                        <a:t>Output</a:t>
                      </a:r>
                      <a:endParaRPr lang="en-US" sz="280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5992549"/>
                  </a:ext>
                </a:extLst>
              </a:tr>
              <a:tr h="511608">
                <a:tc>
                  <a:txBody>
                    <a:bodyPr/>
                    <a:lstStyle/>
                    <a:p>
                      <a:pPr>
                        <a:lnSpc>
                          <a:spcPct val="107000"/>
                        </a:lnSpc>
                        <a:spcAft>
                          <a:spcPts val="0"/>
                        </a:spcAft>
                        <a:tabLst>
                          <a:tab pos="225425" algn="l"/>
                          <a:tab pos="855663" algn="l"/>
                        </a:tabLst>
                      </a:pPr>
                      <a:r>
                        <a:rPr lang="en-US" sz="2800">
                          <a:effectLst/>
                          <a:latin typeface="Arial" panose="020B0604020202020204" pitchFamily="34" charset="0"/>
                          <a:cs typeface="Arial" panose="020B0604020202020204" pitchFamily="34" charset="0"/>
                        </a:rPr>
                        <a:t>	S		R </a:t>
                      </a:r>
                      <a:endParaRPr lang="en-US" sz="280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tabLst>
                          <a:tab pos="634365" algn="l"/>
                        </a:tabLst>
                      </a:pPr>
                      <a:r>
                        <a:rPr lang="en-US" sz="2800" b="1">
                          <a:effectLst/>
                          <a:latin typeface="Arial" panose="020B0604020202020204" pitchFamily="34" charset="0"/>
                          <a:cs typeface="Arial" panose="020B0604020202020204" pitchFamily="34" charset="0"/>
                        </a:rPr>
                        <a:t>Q</a:t>
                      </a:r>
                      <a:r>
                        <a:rPr lang="en-US" sz="2800" b="1" baseline="-25000">
                          <a:effectLst/>
                          <a:latin typeface="Arial" panose="020B0604020202020204" pitchFamily="34" charset="0"/>
                          <a:cs typeface="Arial" panose="020B0604020202020204" pitchFamily="34" charset="0"/>
                        </a:rPr>
                        <a:t>n+1</a:t>
                      </a:r>
                      <a:endParaRPr lang="en-US" sz="2800" b="1">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92016947"/>
                  </a:ext>
                </a:extLst>
              </a:tr>
              <a:tr h="2084973">
                <a:tc>
                  <a:txBody>
                    <a:bodyPr/>
                    <a:lstStyle/>
                    <a:p>
                      <a:pPr>
                        <a:lnSpc>
                          <a:spcPct val="107000"/>
                        </a:lnSpc>
                        <a:spcAft>
                          <a:spcPts val="0"/>
                        </a:spcAft>
                        <a:tabLst>
                          <a:tab pos="225425" algn="l"/>
                          <a:tab pos="914400" algn="l"/>
                        </a:tabLst>
                      </a:pPr>
                      <a:r>
                        <a:rPr lang="en-US" sz="2800">
                          <a:effectLst/>
                          <a:latin typeface="Courier New" panose="02070309020205020404" pitchFamily="49" charset="0"/>
                          <a:cs typeface="Courier New" panose="02070309020205020404" pitchFamily="49" charset="0"/>
                        </a:rPr>
                        <a:t>	0	0</a:t>
                      </a:r>
                    </a:p>
                    <a:p>
                      <a:pPr>
                        <a:lnSpc>
                          <a:spcPct val="107000"/>
                        </a:lnSpc>
                        <a:spcAft>
                          <a:spcPts val="0"/>
                        </a:spcAft>
                        <a:tabLst>
                          <a:tab pos="225425" algn="l"/>
                          <a:tab pos="914400" algn="l"/>
                        </a:tabLst>
                      </a:pPr>
                      <a:r>
                        <a:rPr lang="en-US" sz="2800">
                          <a:effectLst/>
                          <a:latin typeface="Courier New" panose="02070309020205020404" pitchFamily="49" charset="0"/>
                          <a:cs typeface="Courier New" panose="02070309020205020404" pitchFamily="49" charset="0"/>
                        </a:rPr>
                        <a:t>	0	1</a:t>
                      </a:r>
                    </a:p>
                    <a:p>
                      <a:pPr>
                        <a:lnSpc>
                          <a:spcPct val="107000"/>
                        </a:lnSpc>
                        <a:spcAft>
                          <a:spcPts val="0"/>
                        </a:spcAft>
                        <a:tabLst>
                          <a:tab pos="225425" algn="l"/>
                          <a:tab pos="914400" algn="l"/>
                        </a:tabLst>
                      </a:pPr>
                      <a:r>
                        <a:rPr lang="en-US" sz="2800">
                          <a:effectLst/>
                          <a:latin typeface="Courier New" panose="02070309020205020404" pitchFamily="49" charset="0"/>
                          <a:cs typeface="Courier New" panose="02070309020205020404" pitchFamily="49" charset="0"/>
                        </a:rPr>
                        <a:t>	1	0</a:t>
                      </a:r>
                    </a:p>
                    <a:p>
                      <a:pPr>
                        <a:lnSpc>
                          <a:spcPct val="107000"/>
                        </a:lnSpc>
                        <a:spcAft>
                          <a:spcPts val="0"/>
                        </a:spcAft>
                        <a:tabLst>
                          <a:tab pos="225425" algn="l"/>
                          <a:tab pos="914400" algn="l"/>
                        </a:tabLst>
                      </a:pPr>
                      <a:r>
                        <a:rPr lang="en-US" sz="2800">
                          <a:effectLst/>
                          <a:latin typeface="Courier New" panose="02070309020205020404" pitchFamily="49" charset="0"/>
                          <a:cs typeface="Courier New" panose="02070309020205020404" pitchFamily="49" charset="0"/>
                        </a:rPr>
                        <a:t>	1	1</a:t>
                      </a:r>
                      <a:endParaRPr lang="en-US" sz="280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tabLst>
                          <a:tab pos="634365" algn="l"/>
                        </a:tabLst>
                      </a:pPr>
                      <a:r>
                        <a:rPr lang="en-US" sz="2800" b="1">
                          <a:effectLst/>
                          <a:latin typeface="Arial" panose="020B0604020202020204" pitchFamily="34" charset="0"/>
                          <a:cs typeface="Arial" panose="020B0604020202020204" pitchFamily="34" charset="0"/>
                        </a:rPr>
                        <a:t>Q</a:t>
                      </a:r>
                      <a:r>
                        <a:rPr lang="en-US" sz="2800" b="1" baseline="-25000">
                          <a:effectLst/>
                          <a:latin typeface="Arial" panose="020B0604020202020204" pitchFamily="34" charset="0"/>
                          <a:cs typeface="Arial" panose="020B0604020202020204" pitchFamily="34" charset="0"/>
                        </a:rPr>
                        <a:t>n</a:t>
                      </a:r>
                      <a:endParaRPr lang="en-US" sz="2800" b="1">
                        <a:effectLst/>
                        <a:latin typeface="Arial" panose="020B0604020202020204" pitchFamily="34" charset="0"/>
                        <a:cs typeface="Arial" panose="020B0604020202020204" pitchFamily="34" charset="0"/>
                      </a:endParaRPr>
                    </a:p>
                    <a:p>
                      <a:pPr algn="ctr">
                        <a:lnSpc>
                          <a:spcPct val="107000"/>
                        </a:lnSpc>
                        <a:spcAft>
                          <a:spcPts val="0"/>
                        </a:spcAft>
                        <a:tabLst>
                          <a:tab pos="634365" algn="l"/>
                        </a:tabLst>
                      </a:pPr>
                      <a:r>
                        <a:rPr lang="en-US" sz="2800" b="1">
                          <a:effectLst/>
                          <a:latin typeface="Courier New" panose="02070309020205020404" pitchFamily="49" charset="0"/>
                          <a:cs typeface="Courier New" panose="02070309020205020404" pitchFamily="49" charset="0"/>
                        </a:rPr>
                        <a:t>0</a:t>
                      </a:r>
                    </a:p>
                    <a:p>
                      <a:pPr algn="ctr">
                        <a:lnSpc>
                          <a:spcPct val="107000"/>
                        </a:lnSpc>
                        <a:spcAft>
                          <a:spcPts val="0"/>
                        </a:spcAft>
                        <a:tabLst>
                          <a:tab pos="634365" algn="l"/>
                        </a:tabLst>
                      </a:pPr>
                      <a:r>
                        <a:rPr lang="en-US" sz="2800" b="1">
                          <a:effectLst/>
                          <a:latin typeface="Courier New" panose="02070309020205020404" pitchFamily="49" charset="0"/>
                          <a:cs typeface="Courier New" panose="02070309020205020404" pitchFamily="49" charset="0"/>
                        </a:rPr>
                        <a:t>1</a:t>
                      </a:r>
                    </a:p>
                    <a:p>
                      <a:pPr algn="ctr">
                        <a:lnSpc>
                          <a:spcPct val="107000"/>
                        </a:lnSpc>
                        <a:spcAft>
                          <a:spcPts val="0"/>
                        </a:spcAft>
                        <a:tabLst>
                          <a:tab pos="634365" algn="l"/>
                        </a:tabLst>
                      </a:pPr>
                      <a:r>
                        <a:rPr lang="en-US" sz="2800" b="1">
                          <a:effectLst/>
                          <a:latin typeface="Arial" panose="020B0604020202020204" pitchFamily="34" charset="0"/>
                          <a:cs typeface="Arial" panose="020B0604020202020204" pitchFamily="34" charset="0"/>
                        </a:rPr>
                        <a:t>Cấm</a:t>
                      </a:r>
                      <a:endParaRPr lang="en-US" sz="2800" b="1">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74419793"/>
                  </a:ext>
                </a:extLst>
              </a:tr>
            </a:tbl>
          </a:graphicData>
        </a:graphic>
      </p:graphicFrame>
      <p:sp>
        <p:nvSpPr>
          <p:cNvPr id="7" name="Rectangle 6">
            <a:extLst>
              <a:ext uri="{FF2B5EF4-FFF2-40B4-BE49-F238E27FC236}">
                <a16:creationId xmlns:a16="http://schemas.microsoft.com/office/drawing/2014/main" id="{BB1F681F-43BA-4C5B-A88D-2F5DEB0AD9C4}"/>
              </a:ext>
            </a:extLst>
          </p:cNvPr>
          <p:cNvSpPr/>
          <p:nvPr/>
        </p:nvSpPr>
        <p:spPr>
          <a:xfrm>
            <a:off x="1600200" y="5405187"/>
            <a:ext cx="6389891" cy="424732"/>
          </a:xfrm>
          <a:prstGeom prst="rect">
            <a:avLst/>
          </a:prstGeom>
        </p:spPr>
        <p:txBody>
          <a:bodyPr wrap="none">
            <a:spAutoFit/>
          </a:bodyPr>
          <a:lstStyle/>
          <a:p>
            <a:pPr>
              <a:lnSpc>
                <a:spcPct val="90000"/>
              </a:lnSpc>
              <a:spcBef>
                <a:spcPts val="600"/>
              </a:spcBef>
              <a:tabLst>
                <a:tab pos="1376363" algn="l"/>
              </a:tabLst>
            </a:pPr>
            <a:r>
              <a:rPr lang="en-US" sz="2400" b="1">
                <a:solidFill>
                  <a:srgbClr val="0033CC"/>
                </a:solidFill>
                <a:latin typeface="Arial" pitchFamily="34" charset="0"/>
                <a:cs typeface="Arial" pitchFamily="34" charset="0"/>
              </a:rPr>
              <a:t>Bảng 2.2: Bảng sự thật của mạch chốt RS.</a:t>
            </a:r>
          </a:p>
        </p:txBody>
      </p:sp>
    </p:spTree>
    <p:extLst>
      <p:ext uri="{BB962C8B-B14F-4D97-AF65-F5344CB8AC3E}">
        <p14:creationId xmlns:p14="http://schemas.microsoft.com/office/powerpoint/2010/main" val="4019386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4A187-E043-47FC-B255-2835E768E684}"/>
              </a:ext>
            </a:extLst>
          </p:cNvPr>
          <p:cNvSpPr>
            <a:spLocks noGrp="1"/>
          </p:cNvSpPr>
          <p:nvPr>
            <p:ph type="title"/>
          </p:nvPr>
        </p:nvSpPr>
        <p:spPr/>
        <p:txBody>
          <a:bodyPr/>
          <a:lstStyle/>
          <a:p>
            <a:r>
              <a:rPr lang="en-US">
                <a:solidFill>
                  <a:srgbClr val="0070C0"/>
                </a:solidFill>
              </a:rPr>
              <a:t>Flip-Flop RS</a:t>
            </a:r>
            <a:endParaRPr lang="en-US"/>
          </a:p>
        </p:txBody>
      </p:sp>
      <p:sp>
        <p:nvSpPr>
          <p:cNvPr id="3" name="Content Placeholder 2">
            <a:extLst>
              <a:ext uri="{FF2B5EF4-FFF2-40B4-BE49-F238E27FC236}">
                <a16:creationId xmlns:a16="http://schemas.microsoft.com/office/drawing/2014/main" id="{1251E345-624B-449E-AC19-93A1E9AD2235}"/>
              </a:ext>
            </a:extLst>
          </p:cNvPr>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Nh</a:t>
            </a:r>
            <a:r>
              <a:rPr lang="vi-VN" b="1">
                <a:solidFill>
                  <a:srgbClr val="4E67C8">
                    <a:lumMod val="75000"/>
                  </a:srgbClr>
                </a:solidFill>
                <a:latin typeface="Arial" pitchFamily="34" charset="0"/>
                <a:cs typeface="Arial" pitchFamily="34" charset="0"/>
              </a:rPr>
              <a:t>ư</a:t>
            </a:r>
            <a:r>
              <a:rPr lang="en-US" b="1">
                <a:solidFill>
                  <a:srgbClr val="4E67C8">
                    <a:lumMod val="75000"/>
                  </a:srgbClr>
                </a:solidFill>
                <a:latin typeface="Arial" pitchFamily="34" charset="0"/>
                <a:cs typeface="Arial" pitchFamily="34" charset="0"/>
              </a:rPr>
              <a:t>ợc điểm của mạch chốt RS: Sinh viên tự nhận xét để tìm nh</a:t>
            </a:r>
            <a:r>
              <a:rPr lang="vi-VN" b="1">
                <a:solidFill>
                  <a:srgbClr val="4E67C8">
                    <a:lumMod val="75000"/>
                  </a:srgbClr>
                </a:solidFill>
                <a:latin typeface="Arial" pitchFamily="34" charset="0"/>
                <a:cs typeface="Arial" pitchFamily="34" charset="0"/>
              </a:rPr>
              <a:t>ư</a:t>
            </a:r>
            <a:r>
              <a:rPr lang="en-US" b="1">
                <a:solidFill>
                  <a:srgbClr val="4E67C8">
                    <a:lumMod val="75000"/>
                  </a:srgbClr>
                </a:solidFill>
                <a:latin typeface="Arial" pitchFamily="34" charset="0"/>
                <a:cs typeface="Arial" pitchFamily="34" charset="0"/>
              </a:rPr>
              <a:t>ợc điểm.</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Để khắc phục các nh</a:t>
            </a:r>
            <a:r>
              <a:rPr lang="vi-VN" b="1">
                <a:solidFill>
                  <a:srgbClr val="4E67C8">
                    <a:lumMod val="75000"/>
                  </a:srgbClr>
                </a:solidFill>
                <a:latin typeface="Arial" pitchFamily="34" charset="0"/>
                <a:cs typeface="Arial" pitchFamily="34" charset="0"/>
              </a:rPr>
              <a:t>ư</a:t>
            </a:r>
            <a:r>
              <a:rPr lang="en-US" b="1">
                <a:solidFill>
                  <a:srgbClr val="4E67C8">
                    <a:lumMod val="75000"/>
                  </a:srgbClr>
                </a:solidFill>
                <a:latin typeface="Arial" pitchFamily="34" charset="0"/>
                <a:cs typeface="Arial" pitchFamily="34" charset="0"/>
              </a:rPr>
              <a:t>ợc điểm của mạch chốt RS, sử dụng flip-flop RS.</a:t>
            </a:r>
          </a:p>
          <a:p>
            <a:endParaRPr lang="en-US"/>
          </a:p>
        </p:txBody>
      </p:sp>
      <p:sp>
        <p:nvSpPr>
          <p:cNvPr id="4" name="Date Placeholder 3">
            <a:extLst>
              <a:ext uri="{FF2B5EF4-FFF2-40B4-BE49-F238E27FC236}">
                <a16:creationId xmlns:a16="http://schemas.microsoft.com/office/drawing/2014/main" id="{926C0C59-FE97-4F42-B6E0-F195540783BE}"/>
              </a:ext>
            </a:extLst>
          </p:cNvPr>
          <p:cNvSpPr>
            <a:spLocks noGrp="1"/>
          </p:cNvSpPr>
          <p:nvPr>
            <p:ph type="dt" sz="half" idx="10"/>
          </p:nvPr>
        </p:nvSpPr>
        <p:spPr/>
        <p:txBody>
          <a:bodyPr/>
          <a:lstStyle/>
          <a:p>
            <a:r>
              <a:rPr lang="en-US"/>
              <a:t>ThS. GVC Tô Oai Hùng</a:t>
            </a:r>
          </a:p>
        </p:txBody>
      </p:sp>
      <p:sp>
        <p:nvSpPr>
          <p:cNvPr id="5" name="Slide Number Placeholder 4">
            <a:extLst>
              <a:ext uri="{FF2B5EF4-FFF2-40B4-BE49-F238E27FC236}">
                <a16:creationId xmlns:a16="http://schemas.microsoft.com/office/drawing/2014/main" id="{0363375A-E991-4D35-9819-620470662D0C}"/>
              </a:ext>
            </a:extLst>
          </p:cNvPr>
          <p:cNvSpPr>
            <a:spLocks noGrp="1"/>
          </p:cNvSpPr>
          <p:nvPr>
            <p:ph type="sldNum" sz="quarter" idx="12"/>
          </p:nvPr>
        </p:nvSpPr>
        <p:spPr/>
        <p:txBody>
          <a:bodyPr/>
          <a:lstStyle/>
          <a:p>
            <a:fld id="{47B46601-ECD6-4E29-AAA2-C596D4A6F376}" type="slidenum">
              <a:rPr lang="en-US" smtClean="0"/>
              <a:pPr/>
              <a:t>36</a:t>
            </a:fld>
            <a:endParaRPr lang="en-US"/>
          </a:p>
        </p:txBody>
      </p:sp>
      <p:pic>
        <p:nvPicPr>
          <p:cNvPr id="6" name="Picture 5">
            <a:extLst>
              <a:ext uri="{FF2B5EF4-FFF2-40B4-BE49-F238E27FC236}">
                <a16:creationId xmlns:a16="http://schemas.microsoft.com/office/drawing/2014/main" id="{1E44F61C-49C2-41EB-83E0-505CF20D802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86697" y="3253890"/>
            <a:ext cx="4770120" cy="2108293"/>
          </a:xfrm>
          <a:prstGeom prst="rect">
            <a:avLst/>
          </a:prstGeom>
          <a:noFill/>
          <a:ln>
            <a:noFill/>
          </a:ln>
        </p:spPr>
      </p:pic>
      <p:graphicFrame>
        <p:nvGraphicFramePr>
          <p:cNvPr id="7" name="Table 6">
            <a:extLst>
              <a:ext uri="{FF2B5EF4-FFF2-40B4-BE49-F238E27FC236}">
                <a16:creationId xmlns:a16="http://schemas.microsoft.com/office/drawing/2014/main" id="{455D4EEB-8FB8-430B-9C00-59CE016BDA07}"/>
              </a:ext>
            </a:extLst>
          </p:cNvPr>
          <p:cNvGraphicFramePr>
            <a:graphicFrameLocks noGrp="1"/>
          </p:cNvGraphicFramePr>
          <p:nvPr>
            <p:extLst>
              <p:ext uri="{D42A27DB-BD31-4B8C-83A1-F6EECF244321}">
                <p14:modId xmlns:p14="http://schemas.microsoft.com/office/powerpoint/2010/main" val="4280715532"/>
              </p:ext>
            </p:extLst>
          </p:nvPr>
        </p:nvGraphicFramePr>
        <p:xfrm>
          <a:off x="5375101" y="2971800"/>
          <a:ext cx="3311699" cy="2348104"/>
        </p:xfrm>
        <a:graphic>
          <a:graphicData uri="http://schemas.openxmlformats.org/drawingml/2006/table">
            <a:tbl>
              <a:tblPr firstRow="1" firstCol="1" bandRow="1">
                <a:tableStyleId>{B301B821-A1FF-4177-AEE7-76D212191A09}</a:tableStyleId>
              </a:tblPr>
              <a:tblGrid>
                <a:gridCol w="2133030">
                  <a:extLst>
                    <a:ext uri="{9D8B030D-6E8A-4147-A177-3AD203B41FA5}">
                      <a16:colId xmlns:a16="http://schemas.microsoft.com/office/drawing/2014/main" val="3121177317"/>
                    </a:ext>
                  </a:extLst>
                </a:gridCol>
                <a:gridCol w="1178669">
                  <a:extLst>
                    <a:ext uri="{9D8B030D-6E8A-4147-A177-3AD203B41FA5}">
                      <a16:colId xmlns:a16="http://schemas.microsoft.com/office/drawing/2014/main" val="677894667"/>
                    </a:ext>
                  </a:extLst>
                </a:gridCol>
              </a:tblGrid>
              <a:tr h="367933">
                <a:tc>
                  <a:txBody>
                    <a:bodyPr/>
                    <a:lstStyle/>
                    <a:p>
                      <a:pPr algn="ctr">
                        <a:lnSpc>
                          <a:spcPct val="107000"/>
                        </a:lnSpc>
                        <a:spcAft>
                          <a:spcPts val="0"/>
                        </a:spcAft>
                      </a:pPr>
                      <a:r>
                        <a:rPr lang="en-US" sz="2400">
                          <a:effectLst/>
                          <a:latin typeface="Arial" panose="020B0604020202020204" pitchFamily="34" charset="0"/>
                          <a:cs typeface="Arial" panose="020B0604020202020204" pitchFamily="34" charset="0"/>
                        </a:rPr>
                        <a:t>Input</a:t>
                      </a:r>
                      <a:endParaRPr lang="en-US" sz="240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400">
                          <a:effectLst/>
                          <a:latin typeface="Arial" panose="020B0604020202020204" pitchFamily="34" charset="0"/>
                          <a:cs typeface="Arial" panose="020B0604020202020204" pitchFamily="34" charset="0"/>
                        </a:rPr>
                        <a:t>Output</a:t>
                      </a:r>
                      <a:endParaRPr lang="en-US" sz="240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0045908"/>
                  </a:ext>
                </a:extLst>
              </a:tr>
              <a:tr h="349578">
                <a:tc>
                  <a:txBody>
                    <a:bodyPr/>
                    <a:lstStyle/>
                    <a:p>
                      <a:pPr>
                        <a:lnSpc>
                          <a:spcPct val="107000"/>
                        </a:lnSpc>
                        <a:spcAft>
                          <a:spcPts val="0"/>
                        </a:spcAft>
                        <a:tabLst>
                          <a:tab pos="541020" algn="l"/>
                          <a:tab pos="1094740" algn="l"/>
                        </a:tabLst>
                      </a:pPr>
                      <a:r>
                        <a:rPr lang="en-US" sz="2400">
                          <a:effectLst/>
                          <a:latin typeface="Arial" panose="020B0604020202020204" pitchFamily="34" charset="0"/>
                          <a:cs typeface="Arial" panose="020B0604020202020204" pitchFamily="34" charset="0"/>
                        </a:rPr>
                        <a:t>S	R 	CLK</a:t>
                      </a:r>
                      <a:endParaRPr lang="en-US" sz="240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tabLst>
                          <a:tab pos="634365" algn="l"/>
                        </a:tabLst>
                      </a:pPr>
                      <a:r>
                        <a:rPr lang="en-US" sz="2400" b="1">
                          <a:effectLst/>
                          <a:latin typeface="Arial" panose="020B0604020202020204" pitchFamily="34" charset="0"/>
                          <a:cs typeface="Arial" panose="020B0604020202020204" pitchFamily="34" charset="0"/>
                        </a:rPr>
                        <a:t>Q</a:t>
                      </a:r>
                      <a:r>
                        <a:rPr lang="en-US" sz="2400" b="1" baseline="-25000">
                          <a:effectLst/>
                          <a:latin typeface="Arial" panose="020B0604020202020204" pitchFamily="34" charset="0"/>
                          <a:cs typeface="Arial" panose="020B0604020202020204" pitchFamily="34" charset="0"/>
                        </a:rPr>
                        <a:t>n+1</a:t>
                      </a:r>
                      <a:endParaRPr lang="en-US" sz="2400" b="1">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3722658"/>
                  </a:ext>
                </a:extLst>
              </a:tr>
              <a:tr h="1015945">
                <a:tc>
                  <a:txBody>
                    <a:bodyPr/>
                    <a:lstStyle/>
                    <a:p>
                      <a:pPr>
                        <a:lnSpc>
                          <a:spcPct val="107000"/>
                        </a:lnSpc>
                        <a:spcAft>
                          <a:spcPts val="0"/>
                        </a:spcAft>
                        <a:tabLst>
                          <a:tab pos="541020" algn="l"/>
                          <a:tab pos="1094740" algn="l"/>
                        </a:tabLst>
                      </a:pPr>
                      <a:r>
                        <a:rPr lang="en-US" sz="2400">
                          <a:effectLst/>
                          <a:latin typeface="Arial" panose="020B0604020202020204" pitchFamily="34" charset="0"/>
                          <a:cs typeface="Arial" panose="020B0604020202020204" pitchFamily="34" charset="0"/>
                        </a:rPr>
                        <a:t>0	0	</a:t>
                      </a:r>
                      <a:r>
                        <a:rPr lang="en-US" sz="2400">
                          <a:effectLst/>
                          <a:latin typeface="Arial" panose="020B0604020202020204" pitchFamily="34" charset="0"/>
                          <a:cs typeface="Arial" panose="020B0604020202020204" pitchFamily="34" charset="0"/>
                          <a:sym typeface="Symbol" panose="05050102010706020507" pitchFamily="18" charset="2"/>
                        </a:rPr>
                        <a:t></a:t>
                      </a:r>
                      <a:endParaRPr lang="en-US" sz="2400">
                        <a:effectLst/>
                        <a:latin typeface="Arial" panose="020B0604020202020204" pitchFamily="34" charset="0"/>
                        <a:cs typeface="Arial" panose="020B0604020202020204" pitchFamily="34" charset="0"/>
                      </a:endParaRPr>
                    </a:p>
                    <a:p>
                      <a:pPr>
                        <a:lnSpc>
                          <a:spcPct val="107000"/>
                        </a:lnSpc>
                        <a:spcAft>
                          <a:spcPts val="0"/>
                        </a:spcAft>
                        <a:tabLst>
                          <a:tab pos="541020" algn="l"/>
                          <a:tab pos="1094740" algn="l"/>
                        </a:tabLst>
                      </a:pPr>
                      <a:r>
                        <a:rPr lang="en-US" sz="2400">
                          <a:effectLst/>
                          <a:latin typeface="Arial" panose="020B0604020202020204" pitchFamily="34" charset="0"/>
                          <a:cs typeface="Arial" panose="020B0604020202020204" pitchFamily="34" charset="0"/>
                        </a:rPr>
                        <a:t>0	1	</a:t>
                      </a:r>
                      <a:r>
                        <a:rPr lang="en-US" sz="2400">
                          <a:effectLst/>
                          <a:latin typeface="Arial" panose="020B0604020202020204" pitchFamily="34" charset="0"/>
                          <a:cs typeface="Arial" panose="020B0604020202020204" pitchFamily="34" charset="0"/>
                          <a:sym typeface="Symbol" panose="05050102010706020507" pitchFamily="18" charset="2"/>
                        </a:rPr>
                        <a:t></a:t>
                      </a:r>
                      <a:endParaRPr lang="en-US" sz="2400">
                        <a:effectLst/>
                        <a:latin typeface="Arial" panose="020B0604020202020204" pitchFamily="34" charset="0"/>
                        <a:cs typeface="Arial" panose="020B0604020202020204" pitchFamily="34" charset="0"/>
                      </a:endParaRPr>
                    </a:p>
                    <a:p>
                      <a:pPr>
                        <a:lnSpc>
                          <a:spcPct val="107000"/>
                        </a:lnSpc>
                        <a:spcAft>
                          <a:spcPts val="0"/>
                        </a:spcAft>
                        <a:tabLst>
                          <a:tab pos="541020" algn="l"/>
                          <a:tab pos="1094740" algn="l"/>
                        </a:tabLst>
                      </a:pPr>
                      <a:r>
                        <a:rPr lang="en-US" sz="2400">
                          <a:effectLst/>
                          <a:latin typeface="Arial" panose="020B0604020202020204" pitchFamily="34" charset="0"/>
                          <a:cs typeface="Arial" panose="020B0604020202020204" pitchFamily="34" charset="0"/>
                        </a:rPr>
                        <a:t>1	0	</a:t>
                      </a:r>
                      <a:r>
                        <a:rPr lang="en-US" sz="2400">
                          <a:effectLst/>
                          <a:latin typeface="Arial" panose="020B0604020202020204" pitchFamily="34" charset="0"/>
                          <a:cs typeface="Arial" panose="020B0604020202020204" pitchFamily="34" charset="0"/>
                          <a:sym typeface="Symbol" panose="05050102010706020507" pitchFamily="18" charset="2"/>
                        </a:rPr>
                        <a:t></a:t>
                      </a:r>
                      <a:endParaRPr lang="en-US" sz="2400">
                        <a:effectLst/>
                        <a:latin typeface="Arial" panose="020B0604020202020204" pitchFamily="34" charset="0"/>
                        <a:cs typeface="Arial" panose="020B0604020202020204" pitchFamily="34" charset="0"/>
                      </a:endParaRPr>
                    </a:p>
                    <a:p>
                      <a:pPr>
                        <a:lnSpc>
                          <a:spcPct val="107000"/>
                        </a:lnSpc>
                        <a:spcAft>
                          <a:spcPts val="0"/>
                        </a:spcAft>
                        <a:tabLst>
                          <a:tab pos="541020" algn="l"/>
                          <a:tab pos="1094740" algn="l"/>
                        </a:tabLst>
                      </a:pPr>
                      <a:r>
                        <a:rPr lang="en-US" sz="2400">
                          <a:effectLst/>
                          <a:latin typeface="Arial" panose="020B0604020202020204" pitchFamily="34" charset="0"/>
                          <a:cs typeface="Arial" panose="020B0604020202020204" pitchFamily="34" charset="0"/>
                        </a:rPr>
                        <a:t>1	1	</a:t>
                      </a:r>
                      <a:r>
                        <a:rPr lang="en-US" sz="2400">
                          <a:effectLst/>
                          <a:latin typeface="Arial" panose="020B0604020202020204" pitchFamily="34" charset="0"/>
                          <a:cs typeface="Arial" panose="020B0604020202020204" pitchFamily="34" charset="0"/>
                          <a:sym typeface="Symbol" panose="05050102010706020507" pitchFamily="18" charset="2"/>
                        </a:rPr>
                        <a:t></a:t>
                      </a:r>
                      <a:endParaRPr lang="en-US" sz="240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tabLst>
                          <a:tab pos="634365" algn="l"/>
                        </a:tabLst>
                      </a:pPr>
                      <a:r>
                        <a:rPr lang="en-US" sz="2400" b="1">
                          <a:effectLst/>
                          <a:latin typeface="Arial" panose="020B0604020202020204" pitchFamily="34" charset="0"/>
                          <a:cs typeface="Arial" panose="020B0604020202020204" pitchFamily="34" charset="0"/>
                        </a:rPr>
                        <a:t>Q</a:t>
                      </a:r>
                      <a:r>
                        <a:rPr lang="en-US" sz="2400" b="1" baseline="-25000">
                          <a:effectLst/>
                          <a:latin typeface="Arial" panose="020B0604020202020204" pitchFamily="34" charset="0"/>
                          <a:cs typeface="Arial" panose="020B0604020202020204" pitchFamily="34" charset="0"/>
                        </a:rPr>
                        <a:t>n</a:t>
                      </a:r>
                      <a:endParaRPr lang="en-US" sz="2400" b="1">
                        <a:effectLst/>
                        <a:latin typeface="Arial" panose="020B0604020202020204" pitchFamily="34" charset="0"/>
                        <a:cs typeface="Arial" panose="020B0604020202020204" pitchFamily="34" charset="0"/>
                      </a:endParaRPr>
                    </a:p>
                    <a:p>
                      <a:pPr algn="ctr">
                        <a:lnSpc>
                          <a:spcPct val="107000"/>
                        </a:lnSpc>
                        <a:spcAft>
                          <a:spcPts val="0"/>
                        </a:spcAft>
                        <a:tabLst>
                          <a:tab pos="634365" algn="l"/>
                        </a:tabLst>
                      </a:pPr>
                      <a:r>
                        <a:rPr lang="en-US" sz="2400" b="1">
                          <a:effectLst/>
                          <a:latin typeface="Arial" panose="020B0604020202020204" pitchFamily="34" charset="0"/>
                          <a:cs typeface="Arial" panose="020B0604020202020204" pitchFamily="34" charset="0"/>
                        </a:rPr>
                        <a:t>0</a:t>
                      </a:r>
                    </a:p>
                    <a:p>
                      <a:pPr algn="ctr">
                        <a:lnSpc>
                          <a:spcPct val="107000"/>
                        </a:lnSpc>
                        <a:spcAft>
                          <a:spcPts val="0"/>
                        </a:spcAft>
                        <a:tabLst>
                          <a:tab pos="634365" algn="l"/>
                        </a:tabLst>
                      </a:pPr>
                      <a:r>
                        <a:rPr lang="en-US" sz="2400" b="1">
                          <a:effectLst/>
                          <a:latin typeface="Arial" panose="020B0604020202020204" pitchFamily="34" charset="0"/>
                          <a:cs typeface="Arial" panose="020B0604020202020204" pitchFamily="34" charset="0"/>
                        </a:rPr>
                        <a:t>1</a:t>
                      </a:r>
                    </a:p>
                    <a:p>
                      <a:pPr algn="ctr">
                        <a:lnSpc>
                          <a:spcPct val="107000"/>
                        </a:lnSpc>
                        <a:spcAft>
                          <a:spcPts val="0"/>
                        </a:spcAft>
                        <a:tabLst>
                          <a:tab pos="634365" algn="l"/>
                        </a:tabLst>
                      </a:pPr>
                      <a:r>
                        <a:rPr lang="en-US" sz="2400" b="1">
                          <a:effectLst/>
                          <a:latin typeface="Arial" panose="020B0604020202020204" pitchFamily="34" charset="0"/>
                          <a:cs typeface="Arial" panose="020B0604020202020204" pitchFamily="34" charset="0"/>
                        </a:rPr>
                        <a:t>Cấm</a:t>
                      </a:r>
                      <a:endParaRPr lang="en-US" sz="2400" b="1">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0842217"/>
                  </a:ext>
                </a:extLst>
              </a:tr>
            </a:tbl>
          </a:graphicData>
        </a:graphic>
      </p:graphicFrame>
      <p:sp>
        <p:nvSpPr>
          <p:cNvPr id="8" name="Rectangle 7">
            <a:extLst>
              <a:ext uri="{FF2B5EF4-FFF2-40B4-BE49-F238E27FC236}">
                <a16:creationId xmlns:a16="http://schemas.microsoft.com/office/drawing/2014/main" id="{88904D78-8014-4163-9E84-F81D7F4D0704}"/>
              </a:ext>
            </a:extLst>
          </p:cNvPr>
          <p:cNvSpPr/>
          <p:nvPr/>
        </p:nvSpPr>
        <p:spPr>
          <a:xfrm>
            <a:off x="685800" y="5492795"/>
            <a:ext cx="3547766" cy="424732"/>
          </a:xfrm>
          <a:prstGeom prst="rect">
            <a:avLst/>
          </a:prstGeom>
        </p:spPr>
        <p:txBody>
          <a:bodyPr wrap="none">
            <a:spAutoFit/>
          </a:bodyPr>
          <a:lstStyle/>
          <a:p>
            <a:pPr>
              <a:lnSpc>
                <a:spcPct val="90000"/>
              </a:lnSpc>
              <a:spcBef>
                <a:spcPts val="600"/>
              </a:spcBef>
              <a:spcAft>
                <a:spcPts val="0"/>
              </a:spcAft>
              <a:tabLst>
                <a:tab pos="1376363" algn="l"/>
              </a:tabLst>
            </a:pPr>
            <a:r>
              <a:rPr lang="en-US" sz="2400" b="1">
                <a:solidFill>
                  <a:srgbClr val="0033CC"/>
                </a:solidFill>
                <a:latin typeface="Arial" pitchFamily="34" charset="0"/>
                <a:cs typeface="Arial" pitchFamily="34" charset="0"/>
              </a:rPr>
              <a:t>Hình 2.13: Flip-flop RS.</a:t>
            </a:r>
          </a:p>
        </p:txBody>
      </p:sp>
      <p:sp>
        <p:nvSpPr>
          <p:cNvPr id="9" name="Rectangle 8">
            <a:extLst>
              <a:ext uri="{FF2B5EF4-FFF2-40B4-BE49-F238E27FC236}">
                <a16:creationId xmlns:a16="http://schemas.microsoft.com/office/drawing/2014/main" id="{40CADC78-DCEC-41C4-82B5-4F21D6B6311A}"/>
              </a:ext>
            </a:extLst>
          </p:cNvPr>
          <p:cNvSpPr/>
          <p:nvPr/>
        </p:nvSpPr>
        <p:spPr>
          <a:xfrm>
            <a:off x="5281398" y="5438422"/>
            <a:ext cx="3581400" cy="757130"/>
          </a:xfrm>
          <a:prstGeom prst="rect">
            <a:avLst/>
          </a:prstGeom>
        </p:spPr>
        <p:txBody>
          <a:bodyPr wrap="square">
            <a:spAutoFit/>
          </a:bodyPr>
          <a:lstStyle/>
          <a:p>
            <a:pPr>
              <a:lnSpc>
                <a:spcPct val="90000"/>
              </a:lnSpc>
              <a:spcBef>
                <a:spcPts val="600"/>
              </a:spcBef>
              <a:tabLst>
                <a:tab pos="1376363" algn="l"/>
              </a:tabLst>
            </a:pPr>
            <a:r>
              <a:rPr lang="en-US" sz="2400" b="1">
                <a:solidFill>
                  <a:srgbClr val="0033CC"/>
                </a:solidFill>
                <a:latin typeface="Arial" pitchFamily="34" charset="0"/>
                <a:cs typeface="Arial" pitchFamily="34" charset="0"/>
              </a:rPr>
              <a:t>Bảng 2.3: Bảng sự thật của flip-flop RS.</a:t>
            </a:r>
          </a:p>
        </p:txBody>
      </p:sp>
    </p:spTree>
    <p:extLst>
      <p:ext uri="{BB962C8B-B14F-4D97-AF65-F5344CB8AC3E}">
        <p14:creationId xmlns:p14="http://schemas.microsoft.com/office/powerpoint/2010/main" val="1632702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A6A50-0799-42E8-86A3-7DC13F627E8C}"/>
              </a:ext>
            </a:extLst>
          </p:cNvPr>
          <p:cNvSpPr>
            <a:spLocks noGrp="1"/>
          </p:cNvSpPr>
          <p:nvPr>
            <p:ph type="title"/>
          </p:nvPr>
        </p:nvSpPr>
        <p:spPr/>
        <p:txBody>
          <a:bodyPr>
            <a:normAutofit/>
          </a:bodyPr>
          <a:lstStyle/>
          <a:p>
            <a:r>
              <a:rPr lang="en-US">
                <a:solidFill>
                  <a:srgbClr val="0070C0"/>
                </a:solidFill>
              </a:rPr>
              <a:t>Flip-Flop JK</a:t>
            </a:r>
          </a:p>
        </p:txBody>
      </p:sp>
      <p:sp>
        <p:nvSpPr>
          <p:cNvPr id="3" name="Content Placeholder 2">
            <a:extLst>
              <a:ext uri="{FF2B5EF4-FFF2-40B4-BE49-F238E27FC236}">
                <a16:creationId xmlns:a16="http://schemas.microsoft.com/office/drawing/2014/main" id="{92BFB22D-A15C-4284-9370-57D6C7B4833E}"/>
              </a:ext>
            </a:extLst>
          </p:cNvPr>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Flip-flop JK khắc phục được trạng thái cấm của flip-flop RS. </a:t>
            </a:r>
          </a:p>
        </p:txBody>
      </p:sp>
      <p:sp>
        <p:nvSpPr>
          <p:cNvPr id="4" name="Date Placeholder 3">
            <a:extLst>
              <a:ext uri="{FF2B5EF4-FFF2-40B4-BE49-F238E27FC236}">
                <a16:creationId xmlns:a16="http://schemas.microsoft.com/office/drawing/2014/main" id="{E0A9C1F8-E2AB-46C6-BA94-C7D7633C041A}"/>
              </a:ext>
            </a:extLst>
          </p:cNvPr>
          <p:cNvSpPr>
            <a:spLocks noGrp="1"/>
          </p:cNvSpPr>
          <p:nvPr>
            <p:ph type="dt" sz="half" idx="10"/>
          </p:nvPr>
        </p:nvSpPr>
        <p:spPr/>
        <p:txBody>
          <a:bodyPr/>
          <a:lstStyle/>
          <a:p>
            <a:r>
              <a:rPr lang="en-US"/>
              <a:t>ThS. GVC Tô Oai Hùng</a:t>
            </a:r>
          </a:p>
        </p:txBody>
      </p:sp>
      <p:sp>
        <p:nvSpPr>
          <p:cNvPr id="5" name="Slide Number Placeholder 4">
            <a:extLst>
              <a:ext uri="{FF2B5EF4-FFF2-40B4-BE49-F238E27FC236}">
                <a16:creationId xmlns:a16="http://schemas.microsoft.com/office/drawing/2014/main" id="{576B9FC7-1C74-4B2A-86A4-F588993927B5}"/>
              </a:ext>
            </a:extLst>
          </p:cNvPr>
          <p:cNvSpPr>
            <a:spLocks noGrp="1"/>
          </p:cNvSpPr>
          <p:nvPr>
            <p:ph type="sldNum" sz="quarter" idx="12"/>
          </p:nvPr>
        </p:nvSpPr>
        <p:spPr/>
        <p:txBody>
          <a:bodyPr/>
          <a:lstStyle/>
          <a:p>
            <a:fld id="{47B46601-ECD6-4E29-AAA2-C596D4A6F376}" type="slidenum">
              <a:rPr lang="en-US" smtClean="0"/>
              <a:pPr/>
              <a:t>37</a:t>
            </a:fld>
            <a:endParaRPr lang="en-US"/>
          </a:p>
        </p:txBody>
      </p:sp>
      <p:pic>
        <p:nvPicPr>
          <p:cNvPr id="6" name="Picture 5">
            <a:extLst>
              <a:ext uri="{FF2B5EF4-FFF2-40B4-BE49-F238E27FC236}">
                <a16:creationId xmlns:a16="http://schemas.microsoft.com/office/drawing/2014/main" id="{32084D65-3C07-4F0C-AD59-AD97CEC81F9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1159" y="2157769"/>
            <a:ext cx="4648200" cy="2607653"/>
          </a:xfrm>
          <a:prstGeom prst="rect">
            <a:avLst/>
          </a:prstGeom>
          <a:noFill/>
          <a:ln>
            <a:noFill/>
          </a:ln>
        </p:spPr>
      </p:pic>
      <p:sp>
        <p:nvSpPr>
          <p:cNvPr id="7" name="Rectangle 6">
            <a:extLst>
              <a:ext uri="{FF2B5EF4-FFF2-40B4-BE49-F238E27FC236}">
                <a16:creationId xmlns:a16="http://schemas.microsoft.com/office/drawing/2014/main" id="{93F04E2F-B4CE-4105-8BFA-65B125BBF380}"/>
              </a:ext>
            </a:extLst>
          </p:cNvPr>
          <p:cNvSpPr/>
          <p:nvPr/>
        </p:nvSpPr>
        <p:spPr>
          <a:xfrm>
            <a:off x="1219200" y="4932493"/>
            <a:ext cx="3514104" cy="424732"/>
          </a:xfrm>
          <a:prstGeom prst="rect">
            <a:avLst/>
          </a:prstGeom>
        </p:spPr>
        <p:txBody>
          <a:bodyPr wrap="none">
            <a:spAutoFit/>
          </a:bodyPr>
          <a:lstStyle/>
          <a:p>
            <a:pPr>
              <a:lnSpc>
                <a:spcPct val="90000"/>
              </a:lnSpc>
              <a:spcBef>
                <a:spcPts val="600"/>
              </a:spcBef>
              <a:spcAft>
                <a:spcPts val="1200"/>
              </a:spcAft>
              <a:tabLst>
                <a:tab pos="1376363" algn="l"/>
              </a:tabLst>
            </a:pPr>
            <a:r>
              <a:rPr lang="en-US" sz="2400" b="1">
                <a:solidFill>
                  <a:srgbClr val="0033CC"/>
                </a:solidFill>
                <a:latin typeface="Arial" pitchFamily="34" charset="0"/>
                <a:cs typeface="Arial" pitchFamily="34" charset="0"/>
              </a:rPr>
              <a:t>Hình 2.14: Flip-flop JK.</a:t>
            </a:r>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37321D56-1C6A-4532-83CA-D03290CBB9B9}"/>
                  </a:ext>
                </a:extLst>
              </p:cNvPr>
              <p:cNvGraphicFramePr>
                <a:graphicFrameLocks noGrp="1"/>
              </p:cNvGraphicFramePr>
              <p:nvPr>
                <p:extLst>
                  <p:ext uri="{D42A27DB-BD31-4B8C-83A1-F6EECF244321}">
                    <p14:modId xmlns:p14="http://schemas.microsoft.com/office/powerpoint/2010/main" val="545649194"/>
                  </p:ext>
                </p:extLst>
              </p:nvPr>
            </p:nvGraphicFramePr>
            <p:xfrm>
              <a:off x="5225414" y="2157769"/>
              <a:ext cx="3385186" cy="2846841"/>
            </p:xfrm>
            <a:graphic>
              <a:graphicData uri="http://schemas.openxmlformats.org/drawingml/2006/table">
                <a:tbl>
                  <a:tblPr firstRow="1" firstCol="1" bandRow="1">
                    <a:tableStyleId>{B301B821-A1FF-4177-AEE7-76D212191A09}</a:tableStyleId>
                  </a:tblPr>
                  <a:tblGrid>
                    <a:gridCol w="2180362">
                      <a:extLst>
                        <a:ext uri="{9D8B030D-6E8A-4147-A177-3AD203B41FA5}">
                          <a16:colId xmlns:a16="http://schemas.microsoft.com/office/drawing/2014/main" val="3835562138"/>
                        </a:ext>
                      </a:extLst>
                    </a:gridCol>
                    <a:gridCol w="1204824">
                      <a:extLst>
                        <a:ext uri="{9D8B030D-6E8A-4147-A177-3AD203B41FA5}">
                          <a16:colId xmlns:a16="http://schemas.microsoft.com/office/drawing/2014/main" val="1443812577"/>
                        </a:ext>
                      </a:extLst>
                    </a:gridCol>
                  </a:tblGrid>
                  <a:tr h="522856">
                    <a:tc>
                      <a:txBody>
                        <a:bodyPr/>
                        <a:lstStyle/>
                        <a:p>
                          <a:pPr algn="ctr">
                            <a:lnSpc>
                              <a:spcPct val="107000"/>
                            </a:lnSpc>
                            <a:spcAft>
                              <a:spcPts val="0"/>
                            </a:spcAft>
                          </a:pPr>
                          <a:r>
                            <a:rPr lang="en-US" sz="2800">
                              <a:effectLst/>
                            </a:rPr>
                            <a:t>Input</a:t>
                          </a:r>
                          <a:endParaRPr lang="en-US"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800">
                              <a:effectLst/>
                            </a:rPr>
                            <a:t>Output</a:t>
                          </a:r>
                          <a:endParaRPr lang="en-US"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5140172"/>
                      </a:ext>
                    </a:extLst>
                  </a:tr>
                  <a:tr h="496772">
                    <a:tc>
                      <a:txBody>
                        <a:bodyPr/>
                        <a:lstStyle/>
                        <a:p>
                          <a:pPr>
                            <a:lnSpc>
                              <a:spcPct val="107000"/>
                            </a:lnSpc>
                            <a:spcAft>
                              <a:spcPts val="0"/>
                            </a:spcAft>
                            <a:tabLst>
                              <a:tab pos="628650" algn="l"/>
                              <a:tab pos="1376363" algn="l"/>
                            </a:tabLst>
                          </a:pPr>
                          <a:r>
                            <a:rPr lang="en-US" sz="2800">
                              <a:effectLst/>
                            </a:rPr>
                            <a:t>J	K 	CLK</a:t>
                          </a:r>
                          <a:endParaRPr lang="en-US"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tabLst>
                              <a:tab pos="634365" algn="l"/>
                            </a:tabLst>
                          </a:pPr>
                          <a:r>
                            <a:rPr lang="en-US" sz="2800" b="1">
                              <a:effectLst/>
                            </a:rPr>
                            <a:t>Q</a:t>
                          </a:r>
                          <a:r>
                            <a:rPr lang="en-US" sz="2800" b="1" baseline="-25000">
                              <a:effectLst/>
                            </a:rPr>
                            <a:t>n+1</a:t>
                          </a:r>
                          <a:endParaRPr lang="en-US" sz="2800" b="1">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7588865"/>
                      </a:ext>
                    </a:extLst>
                  </a:tr>
                  <a:tr h="1492926">
                    <a:tc>
                      <a:txBody>
                        <a:bodyPr/>
                        <a:lstStyle/>
                        <a:p>
                          <a:pPr>
                            <a:lnSpc>
                              <a:spcPct val="107000"/>
                            </a:lnSpc>
                            <a:spcAft>
                              <a:spcPts val="0"/>
                            </a:spcAft>
                            <a:tabLst>
                              <a:tab pos="688975" algn="l"/>
                              <a:tab pos="1376363" algn="l"/>
                            </a:tabLst>
                          </a:pPr>
                          <a:r>
                            <a:rPr lang="en-US" sz="2800">
                              <a:effectLst/>
                            </a:rPr>
                            <a:t>0	0	</a:t>
                          </a:r>
                          <a:r>
                            <a:rPr lang="en-US" sz="2800">
                              <a:effectLst/>
                              <a:sym typeface="Symbol" panose="05050102010706020507" pitchFamily="18" charset="2"/>
                            </a:rPr>
                            <a:t></a:t>
                          </a:r>
                          <a:endParaRPr lang="en-US" sz="2800">
                            <a:effectLst/>
                          </a:endParaRPr>
                        </a:p>
                        <a:p>
                          <a:pPr>
                            <a:lnSpc>
                              <a:spcPct val="107000"/>
                            </a:lnSpc>
                            <a:spcAft>
                              <a:spcPts val="0"/>
                            </a:spcAft>
                            <a:tabLst>
                              <a:tab pos="688975" algn="l"/>
                              <a:tab pos="1376363" algn="l"/>
                            </a:tabLst>
                          </a:pPr>
                          <a:r>
                            <a:rPr lang="en-US" sz="2800">
                              <a:effectLst/>
                            </a:rPr>
                            <a:t>0	1	</a:t>
                          </a:r>
                          <a:r>
                            <a:rPr lang="en-US" sz="2800">
                              <a:effectLst/>
                              <a:sym typeface="Symbol" panose="05050102010706020507" pitchFamily="18" charset="2"/>
                            </a:rPr>
                            <a:t></a:t>
                          </a:r>
                          <a:endParaRPr lang="en-US" sz="2800">
                            <a:effectLst/>
                          </a:endParaRPr>
                        </a:p>
                        <a:p>
                          <a:pPr>
                            <a:lnSpc>
                              <a:spcPct val="107000"/>
                            </a:lnSpc>
                            <a:spcAft>
                              <a:spcPts val="0"/>
                            </a:spcAft>
                            <a:tabLst>
                              <a:tab pos="688975" algn="l"/>
                              <a:tab pos="1376363" algn="l"/>
                            </a:tabLst>
                          </a:pPr>
                          <a:r>
                            <a:rPr lang="en-US" sz="2800">
                              <a:effectLst/>
                            </a:rPr>
                            <a:t>1	0	</a:t>
                          </a:r>
                          <a:r>
                            <a:rPr lang="en-US" sz="2800">
                              <a:effectLst/>
                              <a:sym typeface="Symbol" panose="05050102010706020507" pitchFamily="18" charset="2"/>
                            </a:rPr>
                            <a:t></a:t>
                          </a:r>
                          <a:endParaRPr lang="en-US" sz="2800">
                            <a:effectLst/>
                          </a:endParaRPr>
                        </a:p>
                        <a:p>
                          <a:pPr>
                            <a:lnSpc>
                              <a:spcPct val="107000"/>
                            </a:lnSpc>
                            <a:spcAft>
                              <a:spcPts val="0"/>
                            </a:spcAft>
                            <a:tabLst>
                              <a:tab pos="688975" algn="l"/>
                              <a:tab pos="1376363" algn="l"/>
                            </a:tabLst>
                          </a:pPr>
                          <a:r>
                            <a:rPr lang="en-US" sz="2800">
                              <a:effectLst/>
                            </a:rPr>
                            <a:t>1	1	</a:t>
                          </a:r>
                          <a:r>
                            <a:rPr lang="en-US" sz="2800">
                              <a:effectLst/>
                              <a:sym typeface="Symbol" panose="05050102010706020507" pitchFamily="18" charset="2"/>
                            </a:rPr>
                            <a:t></a:t>
                          </a:r>
                          <a:endParaRPr lang="en-US"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tabLst>
                              <a:tab pos="634365" algn="l"/>
                            </a:tabLst>
                          </a:pPr>
                          <a:r>
                            <a:rPr lang="en-US" sz="2800" b="1">
                              <a:effectLst/>
                            </a:rPr>
                            <a:t>Q</a:t>
                          </a:r>
                          <a:r>
                            <a:rPr lang="en-US" sz="2800" b="1" baseline="-25000">
                              <a:effectLst/>
                            </a:rPr>
                            <a:t>n</a:t>
                          </a:r>
                          <a:endParaRPr lang="en-US" sz="2800" b="1">
                            <a:effectLst/>
                          </a:endParaRPr>
                        </a:p>
                        <a:p>
                          <a:pPr algn="ctr">
                            <a:lnSpc>
                              <a:spcPct val="107000"/>
                            </a:lnSpc>
                            <a:spcAft>
                              <a:spcPts val="0"/>
                            </a:spcAft>
                            <a:tabLst>
                              <a:tab pos="634365" algn="l"/>
                            </a:tabLst>
                          </a:pPr>
                          <a:r>
                            <a:rPr lang="en-US" sz="2800" b="1">
                              <a:effectLst/>
                            </a:rPr>
                            <a:t>0</a:t>
                          </a:r>
                        </a:p>
                        <a:p>
                          <a:pPr algn="ctr">
                            <a:lnSpc>
                              <a:spcPct val="107000"/>
                            </a:lnSpc>
                            <a:spcAft>
                              <a:spcPts val="0"/>
                            </a:spcAft>
                            <a:tabLst>
                              <a:tab pos="634365" algn="l"/>
                            </a:tabLst>
                          </a:pPr>
                          <a:r>
                            <a:rPr lang="en-US" sz="2800" b="1">
                              <a:effectLst/>
                            </a:rPr>
                            <a:t>1</a:t>
                          </a:r>
                        </a:p>
                        <a:p>
                          <a:pPr algn="ctr">
                            <a:lnSpc>
                              <a:spcPct val="107000"/>
                            </a:lnSpc>
                            <a:spcAft>
                              <a:spcPts val="0"/>
                            </a:spcAft>
                            <a:tabLst>
                              <a:tab pos="634365" algn="l"/>
                            </a:tabLst>
                          </a:pPr>
                          <a14:m>
                            <m:oMathPara xmlns:m="http://schemas.openxmlformats.org/officeDocument/2006/math">
                              <m:oMathParaPr>
                                <m:jc m:val="centerGroup"/>
                              </m:oMathParaPr>
                              <m:oMath xmlns:m="http://schemas.openxmlformats.org/officeDocument/2006/math">
                                <m:acc>
                                  <m:accPr>
                                    <m:chr m:val="̅"/>
                                    <m:ctrlPr>
                                      <a:rPr lang="en-US" sz="2800" b="1" i="1">
                                        <a:effectLst/>
                                        <a:latin typeface="Cambria Math" panose="02040503050406030204" pitchFamily="18" charset="0"/>
                                      </a:rPr>
                                    </m:ctrlPr>
                                  </m:accPr>
                                  <m:e>
                                    <m:sSub>
                                      <m:sSubPr>
                                        <m:ctrlPr>
                                          <a:rPr lang="en-US" sz="2800" b="1" i="1">
                                            <a:effectLst/>
                                            <a:latin typeface="Cambria Math" panose="02040503050406030204" pitchFamily="18" charset="0"/>
                                          </a:rPr>
                                        </m:ctrlPr>
                                      </m:sSubPr>
                                      <m:e>
                                        <m:r>
                                          <a:rPr lang="en-US" sz="2800" b="1" i="1" smtClean="0">
                                            <a:effectLst/>
                                            <a:latin typeface="Cambria Math" panose="02040503050406030204" pitchFamily="18" charset="0"/>
                                          </a:rPr>
                                          <m:t>𝐐</m:t>
                                        </m:r>
                                      </m:e>
                                      <m:sub>
                                        <m:r>
                                          <a:rPr lang="en-US" sz="2800" b="1" i="1" smtClean="0">
                                            <a:effectLst/>
                                            <a:latin typeface="Cambria Math" panose="02040503050406030204" pitchFamily="18" charset="0"/>
                                          </a:rPr>
                                          <m:t>𝐧</m:t>
                                        </m:r>
                                      </m:sub>
                                    </m:sSub>
                                  </m:e>
                                </m:acc>
                              </m:oMath>
                            </m:oMathPara>
                          </a14:m>
                          <a:endParaRPr lang="en-US" sz="2800" b="1">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6969561"/>
                      </a:ext>
                    </a:extLst>
                  </a:tr>
                </a:tbl>
              </a:graphicData>
            </a:graphic>
          </p:graphicFrame>
        </mc:Choice>
        <mc:Fallback xmlns="">
          <p:graphicFrame>
            <p:nvGraphicFramePr>
              <p:cNvPr id="8" name="Table 7">
                <a:extLst>
                  <a:ext uri="{FF2B5EF4-FFF2-40B4-BE49-F238E27FC236}">
                    <a16:creationId xmlns:a16="http://schemas.microsoft.com/office/drawing/2014/main" id="{37321D56-1C6A-4532-83CA-D03290CBB9B9}"/>
                  </a:ext>
                </a:extLst>
              </p:cNvPr>
              <p:cNvGraphicFramePr>
                <a:graphicFrameLocks noGrp="1"/>
              </p:cNvGraphicFramePr>
              <p:nvPr>
                <p:extLst>
                  <p:ext uri="{D42A27DB-BD31-4B8C-83A1-F6EECF244321}">
                    <p14:modId xmlns:p14="http://schemas.microsoft.com/office/powerpoint/2010/main" val="545649194"/>
                  </p:ext>
                </p:extLst>
              </p:nvPr>
            </p:nvGraphicFramePr>
            <p:xfrm>
              <a:off x="5225414" y="2157769"/>
              <a:ext cx="3385186" cy="2846841"/>
            </p:xfrm>
            <a:graphic>
              <a:graphicData uri="http://schemas.openxmlformats.org/drawingml/2006/table">
                <a:tbl>
                  <a:tblPr firstRow="1" firstCol="1" bandRow="1">
                    <a:tableStyleId>{B301B821-A1FF-4177-AEE7-76D212191A09}</a:tableStyleId>
                  </a:tblPr>
                  <a:tblGrid>
                    <a:gridCol w="2180362">
                      <a:extLst>
                        <a:ext uri="{9D8B030D-6E8A-4147-A177-3AD203B41FA5}">
                          <a16:colId xmlns:a16="http://schemas.microsoft.com/office/drawing/2014/main" val="3835562138"/>
                        </a:ext>
                      </a:extLst>
                    </a:gridCol>
                    <a:gridCol w="1204824">
                      <a:extLst>
                        <a:ext uri="{9D8B030D-6E8A-4147-A177-3AD203B41FA5}">
                          <a16:colId xmlns:a16="http://schemas.microsoft.com/office/drawing/2014/main" val="1443812577"/>
                        </a:ext>
                      </a:extLst>
                    </a:gridCol>
                  </a:tblGrid>
                  <a:tr h="522856">
                    <a:tc>
                      <a:txBody>
                        <a:bodyPr/>
                        <a:lstStyle/>
                        <a:p>
                          <a:pPr algn="ctr">
                            <a:lnSpc>
                              <a:spcPct val="107000"/>
                            </a:lnSpc>
                            <a:spcAft>
                              <a:spcPts val="0"/>
                            </a:spcAft>
                          </a:pPr>
                          <a:r>
                            <a:rPr lang="en-US" sz="2800">
                              <a:effectLst/>
                            </a:rPr>
                            <a:t>Input</a:t>
                          </a:r>
                          <a:endParaRPr lang="en-US"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800">
                              <a:effectLst/>
                            </a:rPr>
                            <a:t>Output</a:t>
                          </a:r>
                          <a:endParaRPr lang="en-US"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5140172"/>
                      </a:ext>
                    </a:extLst>
                  </a:tr>
                  <a:tr h="496772">
                    <a:tc>
                      <a:txBody>
                        <a:bodyPr/>
                        <a:lstStyle/>
                        <a:p>
                          <a:pPr>
                            <a:lnSpc>
                              <a:spcPct val="107000"/>
                            </a:lnSpc>
                            <a:spcAft>
                              <a:spcPts val="0"/>
                            </a:spcAft>
                            <a:tabLst>
                              <a:tab pos="628650" algn="l"/>
                              <a:tab pos="1376363" algn="l"/>
                            </a:tabLst>
                          </a:pPr>
                          <a:r>
                            <a:rPr lang="en-US" sz="2800">
                              <a:effectLst/>
                            </a:rPr>
                            <a:t>J	K 	CLK</a:t>
                          </a:r>
                          <a:endParaRPr lang="en-US"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tabLst>
                              <a:tab pos="634365" algn="l"/>
                            </a:tabLst>
                          </a:pPr>
                          <a:r>
                            <a:rPr lang="en-US" sz="2800" b="1">
                              <a:effectLst/>
                            </a:rPr>
                            <a:t>Q</a:t>
                          </a:r>
                          <a:r>
                            <a:rPr lang="en-US" sz="2800" b="1" baseline="-25000">
                              <a:effectLst/>
                            </a:rPr>
                            <a:t>n+1</a:t>
                          </a:r>
                          <a:endParaRPr lang="en-US" sz="2800" b="1">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7588865"/>
                      </a:ext>
                    </a:extLst>
                  </a:tr>
                  <a:tr h="1827213">
                    <a:tc>
                      <a:txBody>
                        <a:bodyPr/>
                        <a:lstStyle/>
                        <a:p>
                          <a:pPr>
                            <a:lnSpc>
                              <a:spcPct val="107000"/>
                            </a:lnSpc>
                            <a:spcAft>
                              <a:spcPts val="0"/>
                            </a:spcAft>
                            <a:tabLst>
                              <a:tab pos="688975" algn="l"/>
                              <a:tab pos="1376363" algn="l"/>
                            </a:tabLst>
                          </a:pPr>
                          <a:r>
                            <a:rPr lang="en-US" sz="2800">
                              <a:effectLst/>
                            </a:rPr>
                            <a:t>0	0	</a:t>
                          </a:r>
                          <a:r>
                            <a:rPr lang="en-US" sz="2800">
                              <a:effectLst/>
                              <a:sym typeface="Symbol" panose="05050102010706020507" pitchFamily="18" charset="2"/>
                            </a:rPr>
                            <a:t></a:t>
                          </a:r>
                          <a:endParaRPr lang="en-US" sz="2800">
                            <a:effectLst/>
                          </a:endParaRPr>
                        </a:p>
                        <a:p>
                          <a:pPr>
                            <a:lnSpc>
                              <a:spcPct val="107000"/>
                            </a:lnSpc>
                            <a:spcAft>
                              <a:spcPts val="0"/>
                            </a:spcAft>
                            <a:tabLst>
                              <a:tab pos="688975" algn="l"/>
                              <a:tab pos="1376363" algn="l"/>
                            </a:tabLst>
                          </a:pPr>
                          <a:r>
                            <a:rPr lang="en-US" sz="2800">
                              <a:effectLst/>
                            </a:rPr>
                            <a:t>0	1	</a:t>
                          </a:r>
                          <a:r>
                            <a:rPr lang="en-US" sz="2800">
                              <a:effectLst/>
                              <a:sym typeface="Symbol" panose="05050102010706020507" pitchFamily="18" charset="2"/>
                            </a:rPr>
                            <a:t></a:t>
                          </a:r>
                          <a:endParaRPr lang="en-US" sz="2800">
                            <a:effectLst/>
                          </a:endParaRPr>
                        </a:p>
                        <a:p>
                          <a:pPr>
                            <a:lnSpc>
                              <a:spcPct val="107000"/>
                            </a:lnSpc>
                            <a:spcAft>
                              <a:spcPts val="0"/>
                            </a:spcAft>
                            <a:tabLst>
                              <a:tab pos="688975" algn="l"/>
                              <a:tab pos="1376363" algn="l"/>
                            </a:tabLst>
                          </a:pPr>
                          <a:r>
                            <a:rPr lang="en-US" sz="2800">
                              <a:effectLst/>
                            </a:rPr>
                            <a:t>1	0	</a:t>
                          </a:r>
                          <a:r>
                            <a:rPr lang="en-US" sz="2800">
                              <a:effectLst/>
                              <a:sym typeface="Symbol" panose="05050102010706020507" pitchFamily="18" charset="2"/>
                            </a:rPr>
                            <a:t></a:t>
                          </a:r>
                          <a:endParaRPr lang="en-US" sz="2800">
                            <a:effectLst/>
                          </a:endParaRPr>
                        </a:p>
                        <a:p>
                          <a:pPr>
                            <a:lnSpc>
                              <a:spcPct val="107000"/>
                            </a:lnSpc>
                            <a:spcAft>
                              <a:spcPts val="0"/>
                            </a:spcAft>
                            <a:tabLst>
                              <a:tab pos="688975" algn="l"/>
                              <a:tab pos="1376363" algn="l"/>
                            </a:tabLst>
                          </a:pPr>
                          <a:r>
                            <a:rPr lang="en-US" sz="2800">
                              <a:effectLst/>
                            </a:rPr>
                            <a:t>1	1	</a:t>
                          </a:r>
                          <a:r>
                            <a:rPr lang="en-US" sz="2800">
                              <a:effectLst/>
                              <a:sym typeface="Symbol" panose="05050102010706020507" pitchFamily="18" charset="2"/>
                            </a:rPr>
                            <a:t></a:t>
                          </a:r>
                          <a:endParaRPr lang="en-US"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81313" t="-59333" r="-1010" b="-11667"/>
                          </a:stretch>
                        </a:blipFill>
                      </a:tcPr>
                    </a:tc>
                    <a:extLst>
                      <a:ext uri="{0D108BD9-81ED-4DB2-BD59-A6C34878D82A}">
                        <a16:rowId xmlns:a16="http://schemas.microsoft.com/office/drawing/2014/main" val="596969561"/>
                      </a:ext>
                    </a:extLst>
                  </a:tr>
                </a:tbl>
              </a:graphicData>
            </a:graphic>
          </p:graphicFrame>
        </mc:Fallback>
      </mc:AlternateContent>
      <p:sp>
        <p:nvSpPr>
          <p:cNvPr id="9" name="Rectangle 8">
            <a:extLst>
              <a:ext uri="{FF2B5EF4-FFF2-40B4-BE49-F238E27FC236}">
                <a16:creationId xmlns:a16="http://schemas.microsoft.com/office/drawing/2014/main" id="{1E58D59E-5F81-479F-8457-B8865E8CA77F}"/>
              </a:ext>
            </a:extLst>
          </p:cNvPr>
          <p:cNvSpPr/>
          <p:nvPr/>
        </p:nvSpPr>
        <p:spPr>
          <a:xfrm>
            <a:off x="5289324" y="5144859"/>
            <a:ext cx="3673236" cy="757130"/>
          </a:xfrm>
          <a:prstGeom prst="rect">
            <a:avLst/>
          </a:prstGeom>
        </p:spPr>
        <p:txBody>
          <a:bodyPr wrap="square">
            <a:spAutoFit/>
          </a:bodyPr>
          <a:lstStyle/>
          <a:p>
            <a:pPr>
              <a:lnSpc>
                <a:spcPct val="90000"/>
              </a:lnSpc>
              <a:spcBef>
                <a:spcPts val="600"/>
              </a:spcBef>
              <a:spcAft>
                <a:spcPts val="1200"/>
              </a:spcAft>
              <a:tabLst>
                <a:tab pos="1376363" algn="l"/>
              </a:tabLst>
            </a:pPr>
            <a:r>
              <a:rPr lang="en-US" sz="2400" b="1">
                <a:solidFill>
                  <a:srgbClr val="0033CC"/>
                </a:solidFill>
                <a:latin typeface="Arial" pitchFamily="34" charset="0"/>
                <a:cs typeface="Arial" pitchFamily="34" charset="0"/>
              </a:rPr>
              <a:t>Bảng 2.4: Bảng sự thật của flip-flop JK.</a:t>
            </a:r>
          </a:p>
        </p:txBody>
      </p:sp>
    </p:spTree>
    <p:extLst>
      <p:ext uri="{BB962C8B-B14F-4D97-AF65-F5344CB8AC3E}">
        <p14:creationId xmlns:p14="http://schemas.microsoft.com/office/powerpoint/2010/main" val="11242041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96375-6E83-4CF6-BE48-558EB8C642F1}"/>
              </a:ext>
            </a:extLst>
          </p:cNvPr>
          <p:cNvSpPr>
            <a:spLocks noGrp="1"/>
          </p:cNvSpPr>
          <p:nvPr>
            <p:ph type="title"/>
          </p:nvPr>
        </p:nvSpPr>
        <p:spPr/>
        <p:txBody>
          <a:bodyPr/>
          <a:lstStyle/>
          <a:p>
            <a:r>
              <a:rPr lang="en-US">
                <a:solidFill>
                  <a:srgbClr val="0070C0"/>
                </a:solidFill>
              </a:rPr>
              <a:t>Flip-Flop D</a:t>
            </a:r>
            <a:endParaRPr lang="en-US"/>
          </a:p>
        </p:txBody>
      </p:sp>
      <p:sp>
        <p:nvSpPr>
          <p:cNvPr id="3" name="Content Placeholder 2">
            <a:extLst>
              <a:ext uri="{FF2B5EF4-FFF2-40B4-BE49-F238E27FC236}">
                <a16:creationId xmlns:a16="http://schemas.microsoft.com/office/drawing/2014/main" id="{6EACF33D-7AA4-4A4C-9F4C-CD3403192658}"/>
              </a:ext>
            </a:extLst>
          </p:cNvPr>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Khi nối các ngõ vào của flip-flop RS (hoặc JK), chúng ta được flip-flop D.</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Ngõ ra của flip-flop D luôn bằng với giá trị đã gán trước khi có xung nhịp cho ngõ vào. </a:t>
            </a:r>
          </a:p>
        </p:txBody>
      </p:sp>
      <p:sp>
        <p:nvSpPr>
          <p:cNvPr id="4" name="Date Placeholder 3">
            <a:extLst>
              <a:ext uri="{FF2B5EF4-FFF2-40B4-BE49-F238E27FC236}">
                <a16:creationId xmlns:a16="http://schemas.microsoft.com/office/drawing/2014/main" id="{FCA6B269-72F5-45BB-904E-4F0C431807A7}"/>
              </a:ext>
            </a:extLst>
          </p:cNvPr>
          <p:cNvSpPr>
            <a:spLocks noGrp="1"/>
          </p:cNvSpPr>
          <p:nvPr>
            <p:ph type="dt" sz="half" idx="10"/>
          </p:nvPr>
        </p:nvSpPr>
        <p:spPr/>
        <p:txBody>
          <a:bodyPr/>
          <a:lstStyle/>
          <a:p>
            <a:r>
              <a:rPr lang="en-US"/>
              <a:t>ThS. GVC Tô Oai Hùng</a:t>
            </a:r>
          </a:p>
        </p:txBody>
      </p:sp>
      <p:sp>
        <p:nvSpPr>
          <p:cNvPr id="5" name="Slide Number Placeholder 4">
            <a:extLst>
              <a:ext uri="{FF2B5EF4-FFF2-40B4-BE49-F238E27FC236}">
                <a16:creationId xmlns:a16="http://schemas.microsoft.com/office/drawing/2014/main" id="{E2BDFE0D-BB70-4975-A543-EA611D58978A}"/>
              </a:ext>
            </a:extLst>
          </p:cNvPr>
          <p:cNvSpPr>
            <a:spLocks noGrp="1"/>
          </p:cNvSpPr>
          <p:nvPr>
            <p:ph type="sldNum" sz="quarter" idx="12"/>
          </p:nvPr>
        </p:nvSpPr>
        <p:spPr/>
        <p:txBody>
          <a:bodyPr/>
          <a:lstStyle/>
          <a:p>
            <a:fld id="{47B46601-ECD6-4E29-AAA2-C596D4A6F376}" type="slidenum">
              <a:rPr lang="en-US" smtClean="0"/>
              <a:pPr/>
              <a:t>38</a:t>
            </a:fld>
            <a:endParaRPr lang="en-US"/>
          </a:p>
        </p:txBody>
      </p:sp>
      <p:pic>
        <p:nvPicPr>
          <p:cNvPr id="6" name="Picture 5">
            <a:extLst>
              <a:ext uri="{FF2B5EF4-FFF2-40B4-BE49-F238E27FC236}">
                <a16:creationId xmlns:a16="http://schemas.microsoft.com/office/drawing/2014/main" id="{6FADE009-4146-4445-B143-669D5E3A97F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6855" y="2895600"/>
            <a:ext cx="4769891" cy="2030730"/>
          </a:xfrm>
          <a:prstGeom prst="rect">
            <a:avLst/>
          </a:prstGeom>
          <a:noFill/>
          <a:ln>
            <a:noFill/>
          </a:ln>
        </p:spPr>
      </p:pic>
      <p:graphicFrame>
        <p:nvGraphicFramePr>
          <p:cNvPr id="7" name="Table 6">
            <a:extLst>
              <a:ext uri="{FF2B5EF4-FFF2-40B4-BE49-F238E27FC236}">
                <a16:creationId xmlns:a16="http://schemas.microsoft.com/office/drawing/2014/main" id="{1A63D1C9-5E1F-4F59-9EF0-B541854857FE}"/>
              </a:ext>
            </a:extLst>
          </p:cNvPr>
          <p:cNvGraphicFramePr>
            <a:graphicFrameLocks noGrp="1"/>
          </p:cNvGraphicFramePr>
          <p:nvPr>
            <p:extLst>
              <p:ext uri="{D42A27DB-BD31-4B8C-83A1-F6EECF244321}">
                <p14:modId xmlns:p14="http://schemas.microsoft.com/office/powerpoint/2010/main" val="3960894006"/>
              </p:ext>
            </p:extLst>
          </p:nvPr>
        </p:nvGraphicFramePr>
        <p:xfrm>
          <a:off x="5739672" y="3041477"/>
          <a:ext cx="2947127" cy="2030730"/>
        </p:xfrm>
        <a:graphic>
          <a:graphicData uri="http://schemas.openxmlformats.org/drawingml/2006/table">
            <a:tbl>
              <a:tblPr firstRow="1" firstCol="1" bandRow="1">
                <a:tableStyleId>{B301B821-A1FF-4177-AEE7-76D212191A09}</a:tableStyleId>
              </a:tblPr>
              <a:tblGrid>
                <a:gridCol w="1572624">
                  <a:extLst>
                    <a:ext uri="{9D8B030D-6E8A-4147-A177-3AD203B41FA5}">
                      <a16:colId xmlns:a16="http://schemas.microsoft.com/office/drawing/2014/main" val="1004328238"/>
                    </a:ext>
                  </a:extLst>
                </a:gridCol>
                <a:gridCol w="1374503">
                  <a:extLst>
                    <a:ext uri="{9D8B030D-6E8A-4147-A177-3AD203B41FA5}">
                      <a16:colId xmlns:a16="http://schemas.microsoft.com/office/drawing/2014/main" val="1055535674"/>
                    </a:ext>
                  </a:extLst>
                </a:gridCol>
              </a:tblGrid>
              <a:tr h="523409">
                <a:tc>
                  <a:txBody>
                    <a:bodyPr/>
                    <a:lstStyle/>
                    <a:p>
                      <a:pPr algn="ctr">
                        <a:lnSpc>
                          <a:spcPct val="107000"/>
                        </a:lnSpc>
                        <a:spcAft>
                          <a:spcPts val="0"/>
                        </a:spcAft>
                      </a:pPr>
                      <a:r>
                        <a:rPr lang="en-US" sz="2800">
                          <a:effectLst/>
                          <a:latin typeface="Arial" panose="020B0604020202020204" pitchFamily="34" charset="0"/>
                          <a:cs typeface="Arial" panose="020B0604020202020204" pitchFamily="34" charset="0"/>
                        </a:rPr>
                        <a:t>Input</a:t>
                      </a:r>
                      <a:endParaRPr lang="en-US" sz="280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800">
                          <a:effectLst/>
                          <a:latin typeface="Arial" panose="020B0604020202020204" pitchFamily="34" charset="0"/>
                          <a:cs typeface="Arial" panose="020B0604020202020204" pitchFamily="34" charset="0"/>
                        </a:rPr>
                        <a:t>Output</a:t>
                      </a:r>
                      <a:endParaRPr lang="en-US" sz="280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8580235"/>
                  </a:ext>
                </a:extLst>
              </a:tr>
              <a:tr h="497297">
                <a:tc>
                  <a:txBody>
                    <a:bodyPr/>
                    <a:lstStyle/>
                    <a:p>
                      <a:pPr>
                        <a:lnSpc>
                          <a:spcPct val="107000"/>
                        </a:lnSpc>
                        <a:spcAft>
                          <a:spcPts val="0"/>
                        </a:spcAft>
                        <a:tabLst>
                          <a:tab pos="631190" algn="l"/>
                        </a:tabLst>
                      </a:pPr>
                      <a:r>
                        <a:rPr lang="en-US" sz="2800">
                          <a:effectLst/>
                          <a:latin typeface="Arial" panose="020B0604020202020204" pitchFamily="34" charset="0"/>
                          <a:cs typeface="Arial" panose="020B0604020202020204" pitchFamily="34" charset="0"/>
                        </a:rPr>
                        <a:t>D 	CLK</a:t>
                      </a:r>
                      <a:endParaRPr lang="en-US" sz="280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tabLst>
                          <a:tab pos="634365" algn="l"/>
                        </a:tabLst>
                      </a:pPr>
                      <a:r>
                        <a:rPr lang="en-US" sz="2800" b="1">
                          <a:effectLst/>
                          <a:latin typeface="Arial" panose="020B0604020202020204" pitchFamily="34" charset="0"/>
                          <a:cs typeface="Arial" panose="020B0604020202020204" pitchFamily="34" charset="0"/>
                        </a:rPr>
                        <a:t>Q</a:t>
                      </a:r>
                      <a:r>
                        <a:rPr lang="en-US" sz="2800" b="1" baseline="-25000">
                          <a:effectLst/>
                          <a:latin typeface="Arial" panose="020B0604020202020204" pitchFamily="34" charset="0"/>
                          <a:cs typeface="Arial" panose="020B0604020202020204" pitchFamily="34" charset="0"/>
                        </a:rPr>
                        <a:t>n+1</a:t>
                      </a:r>
                      <a:endParaRPr lang="en-US" sz="2800" b="1">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084326"/>
                  </a:ext>
                </a:extLst>
              </a:tr>
              <a:tr h="1010024">
                <a:tc>
                  <a:txBody>
                    <a:bodyPr/>
                    <a:lstStyle/>
                    <a:p>
                      <a:pPr>
                        <a:lnSpc>
                          <a:spcPct val="107000"/>
                        </a:lnSpc>
                        <a:spcAft>
                          <a:spcPts val="0"/>
                        </a:spcAft>
                        <a:tabLst>
                          <a:tab pos="721360" algn="l"/>
                        </a:tabLst>
                      </a:pPr>
                      <a:r>
                        <a:rPr lang="en-US" sz="2800">
                          <a:effectLst/>
                          <a:latin typeface="Arial" panose="020B0604020202020204" pitchFamily="34" charset="0"/>
                          <a:cs typeface="Arial" panose="020B0604020202020204" pitchFamily="34" charset="0"/>
                        </a:rPr>
                        <a:t>0	</a:t>
                      </a:r>
                      <a:r>
                        <a:rPr lang="en-US" sz="2800">
                          <a:effectLst/>
                          <a:latin typeface="Arial" panose="020B0604020202020204" pitchFamily="34" charset="0"/>
                          <a:cs typeface="Arial" panose="020B0604020202020204" pitchFamily="34" charset="0"/>
                          <a:sym typeface="Symbol" panose="05050102010706020507" pitchFamily="18" charset="2"/>
                        </a:rPr>
                        <a:t></a:t>
                      </a:r>
                      <a:endParaRPr lang="en-US" sz="2800">
                        <a:effectLst/>
                        <a:latin typeface="Arial" panose="020B0604020202020204" pitchFamily="34" charset="0"/>
                        <a:cs typeface="Arial" panose="020B0604020202020204" pitchFamily="34" charset="0"/>
                      </a:endParaRPr>
                    </a:p>
                    <a:p>
                      <a:pPr>
                        <a:lnSpc>
                          <a:spcPct val="107000"/>
                        </a:lnSpc>
                        <a:spcAft>
                          <a:spcPts val="0"/>
                        </a:spcAft>
                        <a:tabLst>
                          <a:tab pos="721360" algn="l"/>
                        </a:tabLst>
                      </a:pPr>
                      <a:r>
                        <a:rPr lang="en-US" sz="2800">
                          <a:effectLst/>
                          <a:latin typeface="Arial" panose="020B0604020202020204" pitchFamily="34" charset="0"/>
                          <a:cs typeface="Arial" panose="020B0604020202020204" pitchFamily="34" charset="0"/>
                        </a:rPr>
                        <a:t>1	</a:t>
                      </a:r>
                      <a:r>
                        <a:rPr lang="en-US" sz="2800">
                          <a:effectLst/>
                          <a:latin typeface="Arial" panose="020B0604020202020204" pitchFamily="34" charset="0"/>
                          <a:cs typeface="Arial" panose="020B0604020202020204" pitchFamily="34" charset="0"/>
                          <a:sym typeface="Symbol" panose="05050102010706020507" pitchFamily="18" charset="2"/>
                        </a:rPr>
                        <a:t></a:t>
                      </a:r>
                      <a:endParaRPr lang="en-US" sz="280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tabLst>
                          <a:tab pos="634365" algn="l"/>
                        </a:tabLst>
                      </a:pPr>
                      <a:r>
                        <a:rPr lang="en-US" sz="2800" b="1">
                          <a:effectLst/>
                          <a:latin typeface="Arial" panose="020B0604020202020204" pitchFamily="34" charset="0"/>
                          <a:cs typeface="Arial" panose="020B0604020202020204" pitchFamily="34" charset="0"/>
                        </a:rPr>
                        <a:t>0</a:t>
                      </a:r>
                    </a:p>
                    <a:p>
                      <a:pPr algn="ctr">
                        <a:lnSpc>
                          <a:spcPct val="107000"/>
                        </a:lnSpc>
                        <a:spcAft>
                          <a:spcPts val="0"/>
                        </a:spcAft>
                        <a:tabLst>
                          <a:tab pos="634365" algn="l"/>
                        </a:tabLst>
                      </a:pPr>
                      <a:r>
                        <a:rPr lang="en-US" sz="2800" b="1">
                          <a:effectLst/>
                          <a:latin typeface="Arial" panose="020B0604020202020204" pitchFamily="34" charset="0"/>
                          <a:cs typeface="Arial" panose="020B0604020202020204" pitchFamily="34" charset="0"/>
                        </a:rPr>
                        <a:t>1</a:t>
                      </a:r>
                      <a:endParaRPr lang="en-US" sz="2800" b="1">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5004306"/>
                  </a:ext>
                </a:extLst>
              </a:tr>
            </a:tbl>
          </a:graphicData>
        </a:graphic>
      </p:graphicFrame>
      <p:sp>
        <p:nvSpPr>
          <p:cNvPr id="8" name="Rectangle 7">
            <a:extLst>
              <a:ext uri="{FF2B5EF4-FFF2-40B4-BE49-F238E27FC236}">
                <a16:creationId xmlns:a16="http://schemas.microsoft.com/office/drawing/2014/main" id="{3A333AE7-767E-4848-ACA1-A4B51F1C8796}"/>
              </a:ext>
            </a:extLst>
          </p:cNvPr>
          <p:cNvSpPr/>
          <p:nvPr/>
        </p:nvSpPr>
        <p:spPr>
          <a:xfrm>
            <a:off x="1559382" y="5047808"/>
            <a:ext cx="3342582" cy="424732"/>
          </a:xfrm>
          <a:prstGeom prst="rect">
            <a:avLst/>
          </a:prstGeom>
        </p:spPr>
        <p:txBody>
          <a:bodyPr wrap="none">
            <a:spAutoFit/>
          </a:bodyPr>
          <a:lstStyle/>
          <a:p>
            <a:pPr>
              <a:lnSpc>
                <a:spcPct val="90000"/>
              </a:lnSpc>
              <a:spcBef>
                <a:spcPts val="600"/>
              </a:spcBef>
              <a:spcAft>
                <a:spcPts val="1200"/>
              </a:spcAft>
              <a:tabLst>
                <a:tab pos="1376363" algn="l"/>
              </a:tabLst>
            </a:pPr>
            <a:r>
              <a:rPr lang="en-US" sz="2400" b="1">
                <a:solidFill>
                  <a:srgbClr val="0033CC"/>
                </a:solidFill>
                <a:latin typeface="Arial" pitchFamily="34" charset="0"/>
                <a:cs typeface="Arial" pitchFamily="34" charset="0"/>
              </a:rPr>
              <a:t>Hình 2.15: Flip-flop D.</a:t>
            </a:r>
          </a:p>
        </p:txBody>
      </p:sp>
      <p:sp>
        <p:nvSpPr>
          <p:cNvPr id="9" name="Rectangle 8">
            <a:extLst>
              <a:ext uri="{FF2B5EF4-FFF2-40B4-BE49-F238E27FC236}">
                <a16:creationId xmlns:a16="http://schemas.microsoft.com/office/drawing/2014/main" id="{0BD08297-F3BE-4026-881D-90281CA8F7EF}"/>
              </a:ext>
            </a:extLst>
          </p:cNvPr>
          <p:cNvSpPr/>
          <p:nvPr/>
        </p:nvSpPr>
        <p:spPr>
          <a:xfrm>
            <a:off x="5565345" y="5278545"/>
            <a:ext cx="3342582" cy="757130"/>
          </a:xfrm>
          <a:prstGeom prst="rect">
            <a:avLst/>
          </a:prstGeom>
        </p:spPr>
        <p:txBody>
          <a:bodyPr wrap="square">
            <a:spAutoFit/>
          </a:bodyPr>
          <a:lstStyle/>
          <a:p>
            <a:pPr>
              <a:lnSpc>
                <a:spcPct val="90000"/>
              </a:lnSpc>
              <a:spcBef>
                <a:spcPts val="600"/>
              </a:spcBef>
              <a:spcAft>
                <a:spcPts val="1200"/>
              </a:spcAft>
              <a:tabLst>
                <a:tab pos="1376363" algn="l"/>
              </a:tabLst>
            </a:pPr>
            <a:r>
              <a:rPr lang="en-US" sz="2400" b="1">
                <a:solidFill>
                  <a:srgbClr val="0033CC"/>
                </a:solidFill>
                <a:latin typeface="Arial" pitchFamily="34" charset="0"/>
                <a:cs typeface="Arial" pitchFamily="34" charset="0"/>
              </a:rPr>
              <a:t>Bảng 2.5: Bảng sự thật của flip-flop D.</a:t>
            </a:r>
          </a:p>
        </p:txBody>
      </p:sp>
    </p:spTree>
    <p:extLst>
      <p:ext uri="{BB962C8B-B14F-4D97-AF65-F5344CB8AC3E}">
        <p14:creationId xmlns:p14="http://schemas.microsoft.com/office/powerpoint/2010/main" val="34311281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0BD91-7248-4E99-AC41-8D59CA43DF39}"/>
              </a:ext>
            </a:extLst>
          </p:cNvPr>
          <p:cNvSpPr>
            <a:spLocks noGrp="1"/>
          </p:cNvSpPr>
          <p:nvPr>
            <p:ph type="title"/>
          </p:nvPr>
        </p:nvSpPr>
        <p:spPr/>
        <p:txBody>
          <a:bodyPr/>
          <a:lstStyle/>
          <a:p>
            <a:r>
              <a:rPr lang="en-US">
                <a:solidFill>
                  <a:srgbClr val="0070C0"/>
                </a:solidFill>
              </a:rPr>
              <a:t>Chốt D</a:t>
            </a:r>
          </a:p>
        </p:txBody>
      </p:sp>
      <p:sp>
        <p:nvSpPr>
          <p:cNvPr id="3" name="Content Placeholder 2">
            <a:extLst>
              <a:ext uri="{FF2B5EF4-FFF2-40B4-BE49-F238E27FC236}">
                <a16:creationId xmlns:a16="http://schemas.microsoft.com/office/drawing/2014/main" id="{9657B1A3-85F3-4185-86BA-7975AED1BD0A}"/>
              </a:ext>
            </a:extLst>
          </p:cNvPr>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Trong flip-flop D, nếu thay ngõ vào đồng hồ bằng ngỏ vào cho phép E (</a:t>
            </a:r>
            <a:r>
              <a:rPr lang="en-US" b="1" i="1">
                <a:solidFill>
                  <a:srgbClr val="4E67C8">
                    <a:lumMod val="75000"/>
                  </a:srgbClr>
                </a:solidFill>
                <a:latin typeface="Arial" pitchFamily="34" charset="0"/>
                <a:cs typeface="Arial" pitchFamily="34" charset="0"/>
              </a:rPr>
              <a:t>enable</a:t>
            </a:r>
            <a:r>
              <a:rPr lang="en-US" b="1">
                <a:solidFill>
                  <a:srgbClr val="4E67C8">
                    <a:lumMod val="75000"/>
                  </a:srgbClr>
                </a:solidFill>
                <a:latin typeface="Arial" pitchFamily="34" charset="0"/>
                <a:cs typeface="Arial" pitchFamily="34" charset="0"/>
              </a:rPr>
              <a:t>) tác động ở mức cao, chúng ta được mạch chốt D.</a:t>
            </a:r>
          </a:p>
        </p:txBody>
      </p:sp>
      <p:sp>
        <p:nvSpPr>
          <p:cNvPr id="4" name="Date Placeholder 3">
            <a:extLst>
              <a:ext uri="{FF2B5EF4-FFF2-40B4-BE49-F238E27FC236}">
                <a16:creationId xmlns:a16="http://schemas.microsoft.com/office/drawing/2014/main" id="{C3DA2AAD-8A31-494D-A90A-35E04D197E23}"/>
              </a:ext>
            </a:extLst>
          </p:cNvPr>
          <p:cNvSpPr>
            <a:spLocks noGrp="1"/>
          </p:cNvSpPr>
          <p:nvPr>
            <p:ph type="dt" sz="half" idx="10"/>
          </p:nvPr>
        </p:nvSpPr>
        <p:spPr/>
        <p:txBody>
          <a:bodyPr/>
          <a:lstStyle/>
          <a:p>
            <a:r>
              <a:rPr lang="en-US"/>
              <a:t>ThS. GVC Tô Oai Hùng</a:t>
            </a:r>
          </a:p>
        </p:txBody>
      </p:sp>
      <p:sp>
        <p:nvSpPr>
          <p:cNvPr id="5" name="Slide Number Placeholder 4">
            <a:extLst>
              <a:ext uri="{FF2B5EF4-FFF2-40B4-BE49-F238E27FC236}">
                <a16:creationId xmlns:a16="http://schemas.microsoft.com/office/drawing/2014/main" id="{66A5FFE8-0F08-4611-9383-2C50DE8146E7}"/>
              </a:ext>
            </a:extLst>
          </p:cNvPr>
          <p:cNvSpPr>
            <a:spLocks noGrp="1"/>
          </p:cNvSpPr>
          <p:nvPr>
            <p:ph type="sldNum" sz="quarter" idx="12"/>
          </p:nvPr>
        </p:nvSpPr>
        <p:spPr/>
        <p:txBody>
          <a:bodyPr/>
          <a:lstStyle/>
          <a:p>
            <a:fld id="{47B46601-ECD6-4E29-AAA2-C596D4A6F376}" type="slidenum">
              <a:rPr lang="en-US" smtClean="0"/>
              <a:pPr/>
              <a:t>39</a:t>
            </a:fld>
            <a:endParaRPr lang="en-US"/>
          </a:p>
        </p:txBody>
      </p:sp>
      <p:pic>
        <p:nvPicPr>
          <p:cNvPr id="6" name="Picture 5">
            <a:extLst>
              <a:ext uri="{FF2B5EF4-FFF2-40B4-BE49-F238E27FC236}">
                <a16:creationId xmlns:a16="http://schemas.microsoft.com/office/drawing/2014/main" id="{3EC7331D-488C-495C-B96C-68E803633A3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14600"/>
            <a:ext cx="4427496" cy="1884959"/>
          </a:xfrm>
          <a:prstGeom prst="rect">
            <a:avLst/>
          </a:prstGeom>
          <a:noFill/>
          <a:ln>
            <a:noFill/>
          </a:ln>
        </p:spPr>
      </p:pic>
      <p:graphicFrame>
        <p:nvGraphicFramePr>
          <p:cNvPr id="7" name="Table 6">
            <a:extLst>
              <a:ext uri="{FF2B5EF4-FFF2-40B4-BE49-F238E27FC236}">
                <a16:creationId xmlns:a16="http://schemas.microsoft.com/office/drawing/2014/main" id="{680540AF-38A2-4848-8CB6-3C45C1B30457}"/>
              </a:ext>
            </a:extLst>
          </p:cNvPr>
          <p:cNvGraphicFramePr>
            <a:graphicFrameLocks noGrp="1"/>
          </p:cNvGraphicFramePr>
          <p:nvPr>
            <p:extLst>
              <p:ext uri="{D42A27DB-BD31-4B8C-83A1-F6EECF244321}">
                <p14:modId xmlns:p14="http://schemas.microsoft.com/office/powerpoint/2010/main" val="59661883"/>
              </p:ext>
            </p:extLst>
          </p:nvPr>
        </p:nvGraphicFramePr>
        <p:xfrm>
          <a:off x="5143500" y="2673331"/>
          <a:ext cx="3238500" cy="1884959"/>
        </p:xfrm>
        <a:graphic>
          <a:graphicData uri="http://schemas.openxmlformats.org/drawingml/2006/table">
            <a:tbl>
              <a:tblPr firstRow="1" firstCol="1" bandRow="1">
                <a:tableStyleId>{B301B821-A1FF-4177-AEE7-76D212191A09}</a:tableStyleId>
              </a:tblPr>
              <a:tblGrid>
                <a:gridCol w="1728102">
                  <a:extLst>
                    <a:ext uri="{9D8B030D-6E8A-4147-A177-3AD203B41FA5}">
                      <a16:colId xmlns:a16="http://schemas.microsoft.com/office/drawing/2014/main" val="337302666"/>
                    </a:ext>
                  </a:extLst>
                </a:gridCol>
                <a:gridCol w="1510398">
                  <a:extLst>
                    <a:ext uri="{9D8B030D-6E8A-4147-A177-3AD203B41FA5}">
                      <a16:colId xmlns:a16="http://schemas.microsoft.com/office/drawing/2014/main" val="3384942912"/>
                    </a:ext>
                  </a:extLst>
                </a:gridCol>
              </a:tblGrid>
              <a:tr h="478666">
                <a:tc>
                  <a:txBody>
                    <a:bodyPr/>
                    <a:lstStyle/>
                    <a:p>
                      <a:pPr algn="ctr">
                        <a:lnSpc>
                          <a:spcPct val="107000"/>
                        </a:lnSpc>
                        <a:spcAft>
                          <a:spcPts val="0"/>
                        </a:spcAft>
                      </a:pPr>
                      <a:r>
                        <a:rPr lang="en-US" sz="2800">
                          <a:effectLst/>
                        </a:rPr>
                        <a:t>Input</a:t>
                      </a:r>
                      <a:endParaRPr lang="en-US"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800">
                          <a:effectLst/>
                        </a:rPr>
                        <a:t>Output</a:t>
                      </a:r>
                      <a:endParaRPr lang="en-US"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241272"/>
                  </a:ext>
                </a:extLst>
              </a:tr>
              <a:tr h="460787">
                <a:tc>
                  <a:txBody>
                    <a:bodyPr/>
                    <a:lstStyle/>
                    <a:p>
                      <a:pPr marL="1270" indent="-1270">
                        <a:lnSpc>
                          <a:spcPct val="107000"/>
                        </a:lnSpc>
                        <a:spcAft>
                          <a:spcPts val="0"/>
                        </a:spcAft>
                        <a:tabLst>
                          <a:tab pos="166688" algn="l"/>
                          <a:tab pos="973138" algn="l"/>
                        </a:tabLst>
                      </a:pPr>
                      <a:r>
                        <a:rPr lang="en-US" sz="2800">
                          <a:effectLst/>
                        </a:rPr>
                        <a:t>		D 	E</a:t>
                      </a:r>
                      <a:endParaRPr lang="en-US"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tabLst>
                          <a:tab pos="634365" algn="l"/>
                        </a:tabLst>
                      </a:pPr>
                      <a:r>
                        <a:rPr lang="en-US" sz="2800" b="1">
                          <a:effectLst/>
                        </a:rPr>
                        <a:t>Q</a:t>
                      </a:r>
                      <a:r>
                        <a:rPr lang="en-US" sz="2800" b="1" baseline="-25000">
                          <a:effectLst/>
                        </a:rPr>
                        <a:t>n+1</a:t>
                      </a:r>
                      <a:endParaRPr lang="en-US" sz="2800" b="1">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2729474"/>
                  </a:ext>
                </a:extLst>
              </a:tr>
              <a:tr h="945506">
                <a:tc>
                  <a:txBody>
                    <a:bodyPr/>
                    <a:lstStyle/>
                    <a:p>
                      <a:pPr marL="1270" indent="-1270">
                        <a:lnSpc>
                          <a:spcPct val="107000"/>
                        </a:lnSpc>
                        <a:spcAft>
                          <a:spcPts val="0"/>
                        </a:spcAft>
                        <a:tabLst>
                          <a:tab pos="225425" algn="l"/>
                          <a:tab pos="914400" algn="l"/>
                        </a:tabLst>
                      </a:pPr>
                      <a:r>
                        <a:rPr lang="en-US" sz="2800">
                          <a:effectLst/>
                        </a:rPr>
                        <a:t>		0	1</a:t>
                      </a:r>
                    </a:p>
                    <a:p>
                      <a:pPr marL="1270" indent="-1270">
                        <a:lnSpc>
                          <a:spcPct val="107000"/>
                        </a:lnSpc>
                        <a:spcAft>
                          <a:spcPts val="0"/>
                        </a:spcAft>
                        <a:tabLst>
                          <a:tab pos="225425" algn="l"/>
                          <a:tab pos="914400" algn="l"/>
                        </a:tabLst>
                      </a:pPr>
                      <a:r>
                        <a:rPr lang="en-US" sz="2800">
                          <a:effectLst/>
                        </a:rPr>
                        <a:t>		1	1</a:t>
                      </a:r>
                      <a:endParaRPr lang="en-US"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tabLst>
                          <a:tab pos="634365" algn="l"/>
                        </a:tabLst>
                      </a:pPr>
                      <a:r>
                        <a:rPr lang="en-US" sz="2800" b="1">
                          <a:effectLst/>
                        </a:rPr>
                        <a:t>0</a:t>
                      </a:r>
                    </a:p>
                    <a:p>
                      <a:pPr algn="ctr">
                        <a:lnSpc>
                          <a:spcPct val="107000"/>
                        </a:lnSpc>
                        <a:spcAft>
                          <a:spcPts val="0"/>
                        </a:spcAft>
                        <a:tabLst>
                          <a:tab pos="634365" algn="l"/>
                        </a:tabLst>
                      </a:pPr>
                      <a:r>
                        <a:rPr lang="en-US" sz="2800" b="1">
                          <a:effectLst/>
                        </a:rPr>
                        <a:t>1</a:t>
                      </a:r>
                      <a:endParaRPr lang="en-US" sz="2800" b="1">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465051"/>
                  </a:ext>
                </a:extLst>
              </a:tr>
            </a:tbl>
          </a:graphicData>
        </a:graphic>
      </p:graphicFrame>
      <p:sp>
        <p:nvSpPr>
          <p:cNvPr id="8" name="Rectangle 7">
            <a:extLst>
              <a:ext uri="{FF2B5EF4-FFF2-40B4-BE49-F238E27FC236}">
                <a16:creationId xmlns:a16="http://schemas.microsoft.com/office/drawing/2014/main" id="{AE2FECC6-F54C-4026-B27C-E3708455EC57}"/>
              </a:ext>
            </a:extLst>
          </p:cNvPr>
          <p:cNvSpPr/>
          <p:nvPr/>
        </p:nvSpPr>
        <p:spPr>
          <a:xfrm>
            <a:off x="762000" y="4422600"/>
            <a:ext cx="2832827" cy="424732"/>
          </a:xfrm>
          <a:prstGeom prst="rect">
            <a:avLst/>
          </a:prstGeom>
        </p:spPr>
        <p:txBody>
          <a:bodyPr wrap="none">
            <a:spAutoFit/>
          </a:bodyPr>
          <a:lstStyle/>
          <a:p>
            <a:pPr>
              <a:lnSpc>
                <a:spcPct val="90000"/>
              </a:lnSpc>
              <a:spcBef>
                <a:spcPts val="600"/>
              </a:spcBef>
              <a:spcAft>
                <a:spcPts val="1200"/>
              </a:spcAft>
              <a:tabLst>
                <a:tab pos="1376363" algn="l"/>
              </a:tabLst>
            </a:pPr>
            <a:r>
              <a:rPr lang="en-US" sz="2400" b="1">
                <a:solidFill>
                  <a:srgbClr val="0033CC"/>
                </a:solidFill>
                <a:latin typeface="Arial" pitchFamily="34" charset="0"/>
                <a:cs typeface="Arial" pitchFamily="34" charset="0"/>
              </a:rPr>
              <a:t>Hình 2.16: Chốt D.</a:t>
            </a:r>
          </a:p>
        </p:txBody>
      </p:sp>
      <p:sp>
        <p:nvSpPr>
          <p:cNvPr id="9" name="Rectangle 8">
            <a:extLst>
              <a:ext uri="{FF2B5EF4-FFF2-40B4-BE49-F238E27FC236}">
                <a16:creationId xmlns:a16="http://schemas.microsoft.com/office/drawing/2014/main" id="{DBEC4F1A-D6D7-4299-BB36-FDC63CBA84D3}"/>
              </a:ext>
            </a:extLst>
          </p:cNvPr>
          <p:cNvSpPr/>
          <p:nvPr/>
        </p:nvSpPr>
        <p:spPr>
          <a:xfrm>
            <a:off x="5357352" y="4847332"/>
            <a:ext cx="3022190" cy="757130"/>
          </a:xfrm>
          <a:prstGeom prst="rect">
            <a:avLst/>
          </a:prstGeom>
        </p:spPr>
        <p:txBody>
          <a:bodyPr wrap="square">
            <a:spAutoFit/>
          </a:bodyPr>
          <a:lstStyle/>
          <a:p>
            <a:pPr>
              <a:lnSpc>
                <a:spcPct val="90000"/>
              </a:lnSpc>
              <a:spcBef>
                <a:spcPts val="600"/>
              </a:spcBef>
              <a:spcAft>
                <a:spcPts val="1200"/>
              </a:spcAft>
              <a:tabLst>
                <a:tab pos="1376363" algn="l"/>
              </a:tabLst>
            </a:pPr>
            <a:r>
              <a:rPr lang="en-US" sz="2400" b="1">
                <a:solidFill>
                  <a:srgbClr val="0033CC"/>
                </a:solidFill>
                <a:latin typeface="Arial" pitchFamily="34" charset="0"/>
                <a:cs typeface="Arial" pitchFamily="34" charset="0"/>
              </a:rPr>
              <a:t>Bảng 2.6: Bảng sự thật của chốt D.</a:t>
            </a:r>
          </a:p>
        </p:txBody>
      </p:sp>
    </p:spTree>
    <p:extLst>
      <p:ext uri="{BB962C8B-B14F-4D97-AF65-F5344CB8AC3E}">
        <p14:creationId xmlns:p14="http://schemas.microsoft.com/office/powerpoint/2010/main" val="3823016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53974-629C-4B15-8A74-31080473D878}"/>
              </a:ext>
            </a:extLst>
          </p:cNvPr>
          <p:cNvSpPr>
            <a:spLocks noGrp="1"/>
          </p:cNvSpPr>
          <p:nvPr>
            <p:ph type="title"/>
          </p:nvPr>
        </p:nvSpPr>
        <p:spPr/>
        <p:txBody>
          <a:bodyPr/>
          <a:lstStyle/>
          <a:p>
            <a:r>
              <a:rPr lang="en-US">
                <a:solidFill>
                  <a:srgbClr val="0070C0"/>
                </a:solidFill>
              </a:rPr>
              <a:t>Đại Số Boolean</a:t>
            </a: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310981-3F35-4C00-9E51-3509FFB7F5D1}"/>
                  </a:ext>
                </a:extLst>
              </p:cNvPr>
              <p:cNvSpPr>
                <a:spLocks noGrp="1"/>
              </p:cNvSpPr>
              <p:nvPr>
                <p:ph idx="1"/>
              </p:nvPr>
            </p:nvSpPr>
            <p:spPr/>
            <p:txBody>
              <a:bodyPr>
                <a:normAutofit fontScale="25000" lnSpcReduction="20000"/>
              </a:bodyPr>
              <a:lstStyle/>
              <a:p>
                <a:pPr marL="457200" lvl="1" indent="-457200" algn="just" fontAlgn="base">
                  <a:lnSpc>
                    <a:spcPct val="110000"/>
                  </a:lnSpc>
                  <a:spcBef>
                    <a:spcPts val="0"/>
                  </a:spcBef>
                  <a:buClr>
                    <a:srgbClr val="0099FF"/>
                  </a:buClr>
                  <a:buSzPct val="130000"/>
                  <a:buFont typeface="Wingdings" pitchFamily="2" charset="2"/>
                  <a:buChar char="v"/>
                </a:pPr>
                <a:r>
                  <a:rPr lang="en-US" sz="11200" b="1">
                    <a:solidFill>
                      <a:srgbClr val="4E67C8">
                        <a:lumMod val="75000"/>
                      </a:srgbClr>
                    </a:solidFill>
                    <a:latin typeface="Arial" pitchFamily="34" charset="0"/>
                    <a:cs typeface="Arial" pitchFamily="34" charset="0"/>
                  </a:rPr>
                  <a:t>Các luật của đại số Boolean:</a:t>
                </a:r>
              </a:p>
              <a:p>
                <a:pPr marL="461963" lvl="1" indent="-461963" algn="just" fontAlgn="base">
                  <a:lnSpc>
                    <a:spcPct val="110000"/>
                  </a:lnSpc>
                  <a:spcBef>
                    <a:spcPts val="0"/>
                  </a:spcBef>
                  <a:buClr>
                    <a:srgbClr val="0099FF"/>
                  </a:buClr>
                  <a:buSzPct val="110000"/>
                  <a:buFont typeface="+mj-lt"/>
                  <a:buAutoNum type="arabicPeriod"/>
                </a:pPr>
                <a:r>
                  <a:rPr lang="en-US" sz="11200" b="1">
                    <a:solidFill>
                      <a:srgbClr val="4E67C8">
                        <a:lumMod val="75000"/>
                      </a:srgbClr>
                    </a:solidFill>
                    <a:latin typeface="Arial" pitchFamily="34" charset="0"/>
                    <a:cs typeface="Arial" pitchFamily="34" charset="0"/>
                  </a:rPr>
                  <a:t>Luật giao hoán (</a:t>
                </a:r>
                <a:r>
                  <a:rPr lang="en-US" sz="11200" b="1" i="1">
                    <a:solidFill>
                      <a:srgbClr val="4E67C8">
                        <a:lumMod val="75000"/>
                      </a:srgbClr>
                    </a:solidFill>
                    <a:latin typeface="Arial" pitchFamily="34" charset="0"/>
                    <a:cs typeface="Arial" pitchFamily="34" charset="0"/>
                  </a:rPr>
                  <a:t>Commutative law</a:t>
                </a:r>
                <a:r>
                  <a:rPr lang="en-US" sz="11200" b="1">
                    <a:solidFill>
                      <a:srgbClr val="4E67C8">
                        <a:lumMod val="75000"/>
                      </a:srgbClr>
                    </a:solidFill>
                    <a:latin typeface="Arial" pitchFamily="34" charset="0"/>
                    <a:cs typeface="Arial" pitchFamily="34" charset="0"/>
                  </a:rPr>
                  <a:t>):</a:t>
                </a:r>
              </a:p>
              <a:p>
                <a:pPr marL="914400" lvl="1" indent="0" algn="just" fontAlgn="base">
                  <a:lnSpc>
                    <a:spcPct val="110000"/>
                  </a:lnSpc>
                  <a:spcBef>
                    <a:spcPts val="0"/>
                  </a:spcBef>
                  <a:buClr>
                    <a:srgbClr val="0099FF"/>
                  </a:buClr>
                  <a:buSzPct val="130000"/>
                  <a:buNone/>
                </a:pPr>
                <a:r>
                  <a:rPr lang="en-US" sz="11200" b="1">
                    <a:solidFill>
                      <a:srgbClr val="4E67C8">
                        <a:lumMod val="75000"/>
                      </a:srgbClr>
                    </a:solidFill>
                    <a:latin typeface="Courier New" panose="02070309020205020404" pitchFamily="49" charset="0"/>
                    <a:cs typeface="Courier New" panose="02070309020205020404" pitchFamily="49" charset="0"/>
                  </a:rPr>
                  <a:t>A.B = B.A</a:t>
                </a:r>
              </a:p>
              <a:p>
                <a:pPr marL="914400" lvl="1" indent="0" algn="just" fontAlgn="base">
                  <a:lnSpc>
                    <a:spcPct val="110000"/>
                  </a:lnSpc>
                  <a:spcBef>
                    <a:spcPts val="0"/>
                  </a:spcBef>
                  <a:buClr>
                    <a:srgbClr val="0099FF"/>
                  </a:buClr>
                  <a:buSzPct val="130000"/>
                  <a:buNone/>
                </a:pPr>
                <a:r>
                  <a:rPr lang="en-US" sz="11200" b="1">
                    <a:solidFill>
                      <a:srgbClr val="4E67C8">
                        <a:lumMod val="75000"/>
                      </a:srgbClr>
                    </a:solidFill>
                    <a:latin typeface="Courier New" panose="02070309020205020404" pitchFamily="49" charset="0"/>
                    <a:cs typeface="Courier New" panose="02070309020205020404" pitchFamily="49" charset="0"/>
                  </a:rPr>
                  <a:t>A + B = B + A</a:t>
                </a:r>
              </a:p>
              <a:p>
                <a:pPr marL="461963" lvl="1" indent="-461963" algn="just" fontAlgn="base">
                  <a:lnSpc>
                    <a:spcPct val="110000"/>
                  </a:lnSpc>
                  <a:spcBef>
                    <a:spcPts val="0"/>
                  </a:spcBef>
                  <a:buClr>
                    <a:srgbClr val="0099FF"/>
                  </a:buClr>
                  <a:buSzPct val="110000"/>
                  <a:buFont typeface="+mj-lt"/>
                  <a:buAutoNum type="arabicPeriod" startAt="2"/>
                </a:pPr>
                <a:r>
                  <a:rPr lang="en-US" sz="11200" b="1">
                    <a:solidFill>
                      <a:srgbClr val="4E67C8">
                        <a:lumMod val="75000"/>
                      </a:srgbClr>
                    </a:solidFill>
                    <a:latin typeface="Arial" pitchFamily="34" charset="0"/>
                    <a:cs typeface="Arial" pitchFamily="34" charset="0"/>
                  </a:rPr>
                  <a:t>Luật phân phối (</a:t>
                </a:r>
                <a:r>
                  <a:rPr lang="en-US" sz="11200" b="1" i="1">
                    <a:solidFill>
                      <a:srgbClr val="4E67C8">
                        <a:lumMod val="75000"/>
                      </a:srgbClr>
                    </a:solidFill>
                    <a:latin typeface="Arial" pitchFamily="34" charset="0"/>
                    <a:cs typeface="Arial" pitchFamily="34" charset="0"/>
                  </a:rPr>
                  <a:t>Distributive law</a:t>
                </a:r>
                <a:r>
                  <a:rPr lang="en-US" sz="11200" b="1">
                    <a:solidFill>
                      <a:srgbClr val="4E67C8">
                        <a:lumMod val="75000"/>
                      </a:srgbClr>
                    </a:solidFill>
                    <a:latin typeface="Arial" pitchFamily="34" charset="0"/>
                    <a:cs typeface="Arial" pitchFamily="34" charset="0"/>
                  </a:rPr>
                  <a:t>):</a:t>
                </a:r>
              </a:p>
              <a:p>
                <a:pPr marL="914400" lvl="1" indent="0" algn="just" fontAlgn="base">
                  <a:lnSpc>
                    <a:spcPct val="110000"/>
                  </a:lnSpc>
                  <a:spcBef>
                    <a:spcPts val="0"/>
                  </a:spcBef>
                  <a:buClr>
                    <a:srgbClr val="0099FF"/>
                  </a:buClr>
                  <a:buSzPct val="130000"/>
                  <a:buNone/>
                </a:pPr>
                <a:r>
                  <a:rPr lang="en-US" sz="11200" b="1">
                    <a:solidFill>
                      <a:srgbClr val="4E67C8">
                        <a:lumMod val="75000"/>
                      </a:srgbClr>
                    </a:solidFill>
                    <a:latin typeface="Courier New" panose="02070309020205020404" pitchFamily="49" charset="0"/>
                    <a:cs typeface="Courier New" panose="02070309020205020404" pitchFamily="49" charset="0"/>
                  </a:rPr>
                  <a:t>A.(B + C) = (A.B) + (A.C)</a:t>
                </a:r>
              </a:p>
              <a:p>
                <a:pPr marL="914400" lvl="1" indent="0" algn="just" fontAlgn="base">
                  <a:lnSpc>
                    <a:spcPct val="110000"/>
                  </a:lnSpc>
                  <a:spcBef>
                    <a:spcPts val="0"/>
                  </a:spcBef>
                  <a:buClr>
                    <a:srgbClr val="0099FF"/>
                  </a:buClr>
                  <a:buSzPct val="130000"/>
                  <a:buNone/>
                </a:pPr>
                <a:r>
                  <a:rPr lang="en-US" sz="11200" b="1">
                    <a:solidFill>
                      <a:srgbClr val="4E67C8">
                        <a:lumMod val="75000"/>
                      </a:srgbClr>
                    </a:solidFill>
                    <a:latin typeface="Courier New" panose="02070309020205020404" pitchFamily="49" charset="0"/>
                    <a:cs typeface="Courier New" panose="02070309020205020404" pitchFamily="49" charset="0"/>
                  </a:rPr>
                  <a:t>A + (B.C) = (A + B).(A + C)</a:t>
                </a:r>
              </a:p>
              <a:p>
                <a:pPr marL="461963" lvl="1" indent="-461963" algn="just" fontAlgn="base">
                  <a:lnSpc>
                    <a:spcPct val="110000"/>
                  </a:lnSpc>
                  <a:spcBef>
                    <a:spcPts val="0"/>
                  </a:spcBef>
                  <a:buClr>
                    <a:srgbClr val="0099FF"/>
                  </a:buClr>
                  <a:buSzPct val="110000"/>
                  <a:buFont typeface="+mj-lt"/>
                  <a:buAutoNum type="arabicPeriod" startAt="3"/>
                </a:pPr>
                <a:r>
                  <a:rPr lang="en-US" sz="11200" b="1">
                    <a:solidFill>
                      <a:srgbClr val="4E67C8">
                        <a:lumMod val="75000"/>
                      </a:srgbClr>
                    </a:solidFill>
                    <a:latin typeface="Arial" pitchFamily="34" charset="0"/>
                    <a:cs typeface="Arial" pitchFamily="34" charset="0"/>
                  </a:rPr>
                  <a:t>Phần tử đồng nhất (</a:t>
                </a:r>
                <a:r>
                  <a:rPr lang="en-US" sz="11200" b="1" i="1">
                    <a:solidFill>
                      <a:srgbClr val="4E67C8">
                        <a:lumMod val="75000"/>
                      </a:srgbClr>
                    </a:solidFill>
                    <a:latin typeface="Arial" pitchFamily="34" charset="0"/>
                    <a:cs typeface="Arial" pitchFamily="34" charset="0"/>
                  </a:rPr>
                  <a:t>Identity element</a:t>
                </a:r>
                <a:r>
                  <a:rPr lang="en-US" sz="11200" b="1">
                    <a:solidFill>
                      <a:srgbClr val="4E67C8">
                        <a:lumMod val="75000"/>
                      </a:srgbClr>
                    </a:solidFill>
                    <a:latin typeface="Arial" pitchFamily="34" charset="0"/>
                    <a:cs typeface="Arial" pitchFamily="34" charset="0"/>
                  </a:rPr>
                  <a:t>):</a:t>
                </a:r>
              </a:p>
              <a:p>
                <a:pPr marL="914400" lvl="1" indent="0" algn="just" fontAlgn="base">
                  <a:lnSpc>
                    <a:spcPct val="110000"/>
                  </a:lnSpc>
                  <a:spcBef>
                    <a:spcPts val="0"/>
                  </a:spcBef>
                  <a:buClr>
                    <a:srgbClr val="0099FF"/>
                  </a:buClr>
                  <a:buSzPct val="130000"/>
                  <a:buNone/>
                </a:pPr>
                <a:r>
                  <a:rPr lang="en-US" sz="11200" b="1">
                    <a:solidFill>
                      <a:srgbClr val="4E67C8">
                        <a:lumMod val="75000"/>
                      </a:srgbClr>
                    </a:solidFill>
                    <a:latin typeface="Courier New" panose="02070309020205020404" pitchFamily="49" charset="0"/>
                    <a:cs typeface="Courier New" panose="02070309020205020404" pitchFamily="49" charset="0"/>
                  </a:rPr>
                  <a:t>1.A = A</a:t>
                </a:r>
              </a:p>
              <a:p>
                <a:pPr marL="914400" lvl="1" indent="0" algn="just" fontAlgn="base">
                  <a:lnSpc>
                    <a:spcPct val="110000"/>
                  </a:lnSpc>
                  <a:spcBef>
                    <a:spcPts val="0"/>
                  </a:spcBef>
                  <a:buClr>
                    <a:srgbClr val="0099FF"/>
                  </a:buClr>
                  <a:buSzPct val="130000"/>
                  <a:buNone/>
                </a:pPr>
                <a:r>
                  <a:rPr lang="en-US" sz="11200" b="1">
                    <a:solidFill>
                      <a:srgbClr val="4E67C8">
                        <a:lumMod val="75000"/>
                      </a:srgbClr>
                    </a:solidFill>
                    <a:latin typeface="Courier New" panose="02070309020205020404" pitchFamily="49" charset="0"/>
                    <a:cs typeface="Courier New" panose="02070309020205020404" pitchFamily="49" charset="0"/>
                  </a:rPr>
                  <a:t>0 + A = A</a:t>
                </a:r>
              </a:p>
              <a:p>
                <a:pPr marL="461963" lvl="1" indent="-461963" algn="just" fontAlgn="base">
                  <a:lnSpc>
                    <a:spcPct val="110000"/>
                  </a:lnSpc>
                  <a:spcBef>
                    <a:spcPts val="0"/>
                  </a:spcBef>
                  <a:buClr>
                    <a:srgbClr val="0099FF"/>
                  </a:buClr>
                  <a:buSzPct val="110000"/>
                  <a:buFont typeface="+mj-lt"/>
                  <a:buAutoNum type="arabicPeriod" startAt="4"/>
                </a:pPr>
                <a:r>
                  <a:rPr lang="en-US" sz="11200" b="1">
                    <a:solidFill>
                      <a:srgbClr val="4E67C8">
                        <a:lumMod val="75000"/>
                      </a:srgbClr>
                    </a:solidFill>
                    <a:latin typeface="Arial" pitchFamily="34" charset="0"/>
                    <a:cs typeface="Arial" pitchFamily="34" charset="0"/>
                  </a:rPr>
                  <a:t>Phần tử bù/nghịch đảo (</a:t>
                </a:r>
                <a:r>
                  <a:rPr lang="en-US" sz="11200" b="1" i="1">
                    <a:solidFill>
                      <a:srgbClr val="4E67C8">
                        <a:lumMod val="75000"/>
                      </a:srgbClr>
                    </a:solidFill>
                    <a:latin typeface="Arial" pitchFamily="34" charset="0"/>
                    <a:cs typeface="Arial" pitchFamily="34" charset="0"/>
                  </a:rPr>
                  <a:t>Inverse element</a:t>
                </a:r>
                <a:r>
                  <a:rPr lang="en-US" sz="11200" b="1">
                    <a:solidFill>
                      <a:srgbClr val="4E67C8">
                        <a:lumMod val="75000"/>
                      </a:srgbClr>
                    </a:solidFill>
                    <a:latin typeface="Arial" pitchFamily="34" charset="0"/>
                    <a:cs typeface="Arial" pitchFamily="34" charset="0"/>
                  </a:rPr>
                  <a:t>):</a:t>
                </a:r>
              </a:p>
              <a:p>
                <a:pPr marL="914400" lvl="1" indent="0" algn="just" fontAlgn="base">
                  <a:lnSpc>
                    <a:spcPct val="110000"/>
                  </a:lnSpc>
                  <a:spcBef>
                    <a:spcPts val="0"/>
                  </a:spcBef>
                  <a:buClr>
                    <a:srgbClr val="0099FF"/>
                  </a:buClr>
                  <a:buSzPct val="130000"/>
                  <a:buNone/>
                </a:pPr>
                <a:r>
                  <a:rPr lang="en-US" sz="11200" b="1">
                    <a:solidFill>
                      <a:srgbClr val="4E67C8">
                        <a:lumMod val="75000"/>
                      </a:srgbClr>
                    </a:solidFill>
                    <a:latin typeface="Courier New" panose="02070309020205020404" pitchFamily="49" charset="0"/>
                    <a:cs typeface="Courier New" panose="02070309020205020404" pitchFamily="49" charset="0"/>
                  </a:rPr>
                  <a:t>A.</a:t>
                </a:r>
                <a14:m>
                  <m:oMath xmlns:m="http://schemas.openxmlformats.org/officeDocument/2006/math">
                    <m:r>
                      <a:rPr lang="en-US" sz="11200" b="1">
                        <a:solidFill>
                          <a:srgbClr val="4E67C8">
                            <a:lumMod val="75000"/>
                          </a:srgbClr>
                        </a:solidFill>
                        <a:latin typeface="Cambria Math" panose="02040503050406030204" pitchFamily="18" charset="0"/>
                        <a:cs typeface="Courier New" panose="02070309020205020404" pitchFamily="49" charset="0"/>
                      </a:rPr>
                      <m:t> </m:t>
                    </m:r>
                    <m:acc>
                      <m:accPr>
                        <m:chr m:val="̅"/>
                        <m:ctrlPr>
                          <a:rPr lang="en-US" sz="11200" b="1" i="1">
                            <a:solidFill>
                              <a:srgbClr val="4E67C8">
                                <a:lumMod val="75000"/>
                              </a:srgbClr>
                            </a:solidFill>
                            <a:latin typeface="Cambria Math" panose="02040503050406030204" pitchFamily="18" charset="0"/>
                            <a:cs typeface="Courier New" panose="02070309020205020404" pitchFamily="49" charset="0"/>
                          </a:rPr>
                        </m:ctrlPr>
                      </m:accPr>
                      <m:e>
                        <m:r>
                          <a:rPr lang="en-US" sz="11200" b="1" i="1">
                            <a:solidFill>
                              <a:srgbClr val="4E67C8">
                                <a:lumMod val="75000"/>
                              </a:srgbClr>
                            </a:solidFill>
                            <a:latin typeface="Cambria Math" panose="02040503050406030204" pitchFamily="18" charset="0"/>
                            <a:cs typeface="Courier New" panose="02070309020205020404" pitchFamily="49" charset="0"/>
                          </a:rPr>
                          <m:t>𝐀</m:t>
                        </m:r>
                      </m:e>
                    </m:acc>
                  </m:oMath>
                </a14:m>
                <a:r>
                  <a:rPr lang="en-US" sz="11200" b="1">
                    <a:solidFill>
                      <a:srgbClr val="4E67C8">
                        <a:lumMod val="75000"/>
                      </a:srgbClr>
                    </a:solidFill>
                    <a:latin typeface="Courier New" panose="02070309020205020404" pitchFamily="49" charset="0"/>
                    <a:cs typeface="Courier New" panose="02070309020205020404" pitchFamily="49" charset="0"/>
                  </a:rPr>
                  <a:t> = 0</a:t>
                </a:r>
              </a:p>
              <a:p>
                <a:pPr marL="914400" lvl="1" indent="0" algn="just" fontAlgn="base">
                  <a:lnSpc>
                    <a:spcPct val="110000"/>
                  </a:lnSpc>
                  <a:spcBef>
                    <a:spcPts val="0"/>
                  </a:spcBef>
                  <a:buClr>
                    <a:srgbClr val="0099FF"/>
                  </a:buClr>
                  <a:buSzPct val="130000"/>
                  <a:buNone/>
                </a:pPr>
                <a:r>
                  <a:rPr lang="en-US" sz="11200" b="1">
                    <a:solidFill>
                      <a:srgbClr val="4E67C8">
                        <a:lumMod val="75000"/>
                      </a:srgbClr>
                    </a:solidFill>
                    <a:latin typeface="Courier New" panose="02070309020205020404" pitchFamily="49" charset="0"/>
                    <a:cs typeface="Courier New" panose="02070309020205020404" pitchFamily="49" charset="0"/>
                  </a:rPr>
                  <a:t>A + </a:t>
                </a:r>
                <a14:m>
                  <m:oMath xmlns:m="http://schemas.openxmlformats.org/officeDocument/2006/math">
                    <m:acc>
                      <m:accPr>
                        <m:chr m:val="̅"/>
                        <m:ctrlPr>
                          <a:rPr lang="en-US" sz="11200" b="1" i="1">
                            <a:solidFill>
                              <a:srgbClr val="4E67C8">
                                <a:lumMod val="75000"/>
                              </a:srgbClr>
                            </a:solidFill>
                            <a:latin typeface="Cambria Math" panose="02040503050406030204" pitchFamily="18" charset="0"/>
                            <a:cs typeface="Courier New" panose="02070309020205020404" pitchFamily="49" charset="0"/>
                          </a:rPr>
                        </m:ctrlPr>
                      </m:accPr>
                      <m:e>
                        <m:r>
                          <a:rPr lang="en-US" sz="11200" b="1" i="1">
                            <a:solidFill>
                              <a:srgbClr val="4E67C8">
                                <a:lumMod val="75000"/>
                              </a:srgbClr>
                            </a:solidFill>
                            <a:latin typeface="Cambria Math" panose="02040503050406030204" pitchFamily="18" charset="0"/>
                            <a:cs typeface="Courier New" panose="02070309020205020404" pitchFamily="49" charset="0"/>
                          </a:rPr>
                          <m:t>𝐀</m:t>
                        </m:r>
                      </m:e>
                    </m:acc>
                  </m:oMath>
                </a14:m>
                <a:r>
                  <a:rPr lang="en-US" sz="11200" b="1">
                    <a:solidFill>
                      <a:srgbClr val="4E67C8">
                        <a:lumMod val="75000"/>
                      </a:srgbClr>
                    </a:solidFill>
                    <a:latin typeface="Courier New" panose="02070309020205020404" pitchFamily="49" charset="0"/>
                    <a:cs typeface="Courier New" panose="02070309020205020404" pitchFamily="49" charset="0"/>
                  </a:rPr>
                  <a:t> = 1</a:t>
                </a:r>
              </a:p>
            </p:txBody>
          </p:sp>
        </mc:Choice>
        <mc:Fallback xmlns="">
          <p:sp>
            <p:nvSpPr>
              <p:cNvPr id="3" name="Content Placeholder 2">
                <a:extLst>
                  <a:ext uri="{FF2B5EF4-FFF2-40B4-BE49-F238E27FC236}">
                    <a16:creationId xmlns:a16="http://schemas.microsoft.com/office/drawing/2014/main" id="{28310981-3F35-4C00-9E51-3509FFB7F5D1}"/>
                  </a:ext>
                </a:extLst>
              </p:cNvPr>
              <p:cNvSpPr>
                <a:spLocks noGrp="1" noRot="1" noChangeAspect="1" noMove="1" noResize="1" noEditPoints="1" noAdjustHandles="1" noChangeArrowheads="1" noChangeShapeType="1" noTextEdit="1"/>
              </p:cNvSpPr>
              <p:nvPr>
                <p:ph idx="1"/>
              </p:nvPr>
            </p:nvSpPr>
            <p:spPr>
              <a:blipFill>
                <a:blip r:embed="rId2"/>
                <a:stretch>
                  <a:fillRect l="-2000" t="-367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F5ED3BFA-F448-4617-B93A-DDEE23930172}"/>
              </a:ext>
            </a:extLst>
          </p:cNvPr>
          <p:cNvSpPr>
            <a:spLocks noGrp="1"/>
          </p:cNvSpPr>
          <p:nvPr>
            <p:ph type="dt" sz="half" idx="10"/>
          </p:nvPr>
        </p:nvSpPr>
        <p:spPr/>
        <p:txBody>
          <a:bodyPr/>
          <a:lstStyle/>
          <a:p>
            <a:r>
              <a:rPr lang="en-US"/>
              <a:t>ThS. GVC Tô Oai Hùng</a:t>
            </a:r>
          </a:p>
        </p:txBody>
      </p:sp>
      <p:sp>
        <p:nvSpPr>
          <p:cNvPr id="5" name="Slide Number Placeholder 4">
            <a:extLst>
              <a:ext uri="{FF2B5EF4-FFF2-40B4-BE49-F238E27FC236}">
                <a16:creationId xmlns:a16="http://schemas.microsoft.com/office/drawing/2014/main" id="{BA554DE8-83B0-4A17-8879-780D35309780}"/>
              </a:ext>
            </a:extLst>
          </p:cNvPr>
          <p:cNvSpPr>
            <a:spLocks noGrp="1"/>
          </p:cNvSpPr>
          <p:nvPr>
            <p:ph type="sldNum" sz="quarter" idx="12"/>
          </p:nvPr>
        </p:nvSpPr>
        <p:spPr/>
        <p:txBody>
          <a:bodyPr/>
          <a:lstStyle/>
          <a:p>
            <a:fld id="{47B46601-ECD6-4E29-AAA2-C596D4A6F376}" type="slidenum">
              <a:rPr lang="en-US" smtClean="0"/>
              <a:pPr/>
              <a:t>4</a:t>
            </a:fld>
            <a:endParaRPr lang="en-US"/>
          </a:p>
        </p:txBody>
      </p:sp>
    </p:spTree>
    <p:extLst>
      <p:ext uri="{BB962C8B-B14F-4D97-AF65-F5344CB8AC3E}">
        <p14:creationId xmlns:p14="http://schemas.microsoft.com/office/powerpoint/2010/main" val="17114502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A750D-F5C5-439C-B6C3-53DB95EBEED0}"/>
              </a:ext>
            </a:extLst>
          </p:cNvPr>
          <p:cNvSpPr>
            <a:spLocks noGrp="1"/>
          </p:cNvSpPr>
          <p:nvPr>
            <p:ph type="title"/>
          </p:nvPr>
        </p:nvSpPr>
        <p:spPr/>
        <p:txBody>
          <a:bodyPr/>
          <a:lstStyle/>
          <a:p>
            <a:r>
              <a:rPr lang="en-US">
                <a:solidFill>
                  <a:srgbClr val="0070C0"/>
                </a:solidFill>
              </a:rPr>
              <a:t>Thanh Ghi</a:t>
            </a:r>
          </a:p>
        </p:txBody>
      </p:sp>
      <p:sp>
        <p:nvSpPr>
          <p:cNvPr id="3" name="Content Placeholder 2">
            <a:extLst>
              <a:ext uri="{FF2B5EF4-FFF2-40B4-BE49-F238E27FC236}">
                <a16:creationId xmlns:a16="http://schemas.microsoft.com/office/drawing/2014/main" id="{83DCEE12-B9A4-4F65-96C6-D874ABA6E4AA}"/>
              </a:ext>
            </a:extLst>
          </p:cNvPr>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Thanh ghi là mạch số được dùng trong trong CPU để lưu trữ nhiều bit dữ liệu. Có hai loại thanh ghi thường sử dụng: Thanh ghi song song (</a:t>
            </a:r>
            <a:r>
              <a:rPr lang="en-US" b="1" i="1">
                <a:solidFill>
                  <a:srgbClr val="4E67C8">
                    <a:lumMod val="75000"/>
                  </a:srgbClr>
                </a:solidFill>
                <a:latin typeface="Arial" pitchFamily="34" charset="0"/>
                <a:cs typeface="Arial" pitchFamily="34" charset="0"/>
              </a:rPr>
              <a:t>parallel register</a:t>
            </a:r>
            <a:r>
              <a:rPr lang="en-US" b="1">
                <a:solidFill>
                  <a:srgbClr val="4E67C8">
                    <a:lumMod val="75000"/>
                  </a:srgbClr>
                </a:solidFill>
                <a:latin typeface="Arial" pitchFamily="34" charset="0"/>
                <a:cs typeface="Arial" pitchFamily="34" charset="0"/>
              </a:rPr>
              <a:t>) và thanh ghi dịch (</a:t>
            </a:r>
            <a:r>
              <a:rPr lang="en-US" b="1" i="1">
                <a:solidFill>
                  <a:srgbClr val="4E67C8">
                    <a:lumMod val="75000"/>
                  </a:srgbClr>
                </a:solidFill>
                <a:latin typeface="Arial" pitchFamily="34" charset="0"/>
                <a:cs typeface="Arial" pitchFamily="34" charset="0"/>
              </a:rPr>
              <a:t>shift register</a:t>
            </a:r>
            <a:r>
              <a:rPr lang="en-US" b="1">
                <a:solidFill>
                  <a:srgbClr val="4E67C8">
                    <a:lumMod val="75000"/>
                  </a:srgbClr>
                </a:solidFill>
                <a:latin typeface="Arial" pitchFamily="34" charset="0"/>
                <a:cs typeface="Arial" pitchFamily="34" charset="0"/>
              </a:rPr>
              <a:t>). </a:t>
            </a:r>
          </a:p>
          <a:p>
            <a:endParaRPr lang="en-US"/>
          </a:p>
        </p:txBody>
      </p:sp>
      <p:sp>
        <p:nvSpPr>
          <p:cNvPr id="4" name="Date Placeholder 3">
            <a:extLst>
              <a:ext uri="{FF2B5EF4-FFF2-40B4-BE49-F238E27FC236}">
                <a16:creationId xmlns:a16="http://schemas.microsoft.com/office/drawing/2014/main" id="{99685062-8E3B-4B8C-8CAD-2005915A3DF8}"/>
              </a:ext>
            </a:extLst>
          </p:cNvPr>
          <p:cNvSpPr>
            <a:spLocks noGrp="1"/>
          </p:cNvSpPr>
          <p:nvPr>
            <p:ph type="dt" sz="half" idx="10"/>
          </p:nvPr>
        </p:nvSpPr>
        <p:spPr/>
        <p:txBody>
          <a:bodyPr/>
          <a:lstStyle/>
          <a:p>
            <a:r>
              <a:rPr lang="en-US"/>
              <a:t>ThS. GVC Tô Oai Hùng</a:t>
            </a:r>
          </a:p>
        </p:txBody>
      </p:sp>
      <p:sp>
        <p:nvSpPr>
          <p:cNvPr id="5" name="Slide Number Placeholder 4">
            <a:extLst>
              <a:ext uri="{FF2B5EF4-FFF2-40B4-BE49-F238E27FC236}">
                <a16:creationId xmlns:a16="http://schemas.microsoft.com/office/drawing/2014/main" id="{B1F0493B-30A0-448E-9B30-FED5D631E1E0}"/>
              </a:ext>
            </a:extLst>
          </p:cNvPr>
          <p:cNvSpPr>
            <a:spLocks noGrp="1"/>
          </p:cNvSpPr>
          <p:nvPr>
            <p:ph type="sldNum" sz="quarter" idx="12"/>
          </p:nvPr>
        </p:nvSpPr>
        <p:spPr/>
        <p:txBody>
          <a:bodyPr/>
          <a:lstStyle/>
          <a:p>
            <a:fld id="{47B46601-ECD6-4E29-AAA2-C596D4A6F376}" type="slidenum">
              <a:rPr lang="en-US" smtClean="0"/>
              <a:pPr/>
              <a:t>40</a:t>
            </a:fld>
            <a:endParaRPr lang="en-US"/>
          </a:p>
        </p:txBody>
      </p:sp>
    </p:spTree>
    <p:extLst>
      <p:ext uri="{BB962C8B-B14F-4D97-AF65-F5344CB8AC3E}">
        <p14:creationId xmlns:p14="http://schemas.microsoft.com/office/powerpoint/2010/main" val="31945581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8F194-08B7-4886-BEF5-F9D47055E8CD}"/>
              </a:ext>
            </a:extLst>
          </p:cNvPr>
          <p:cNvSpPr>
            <a:spLocks noGrp="1"/>
          </p:cNvSpPr>
          <p:nvPr>
            <p:ph type="title"/>
          </p:nvPr>
        </p:nvSpPr>
        <p:spPr/>
        <p:txBody>
          <a:bodyPr/>
          <a:lstStyle/>
          <a:p>
            <a:r>
              <a:rPr lang="en-US">
                <a:solidFill>
                  <a:srgbClr val="0070C0"/>
                </a:solidFill>
              </a:rPr>
              <a:t>Thanh Ghi Song Song</a:t>
            </a:r>
          </a:p>
        </p:txBody>
      </p:sp>
      <p:sp>
        <p:nvSpPr>
          <p:cNvPr id="3" name="Content Placeholder 2">
            <a:extLst>
              <a:ext uri="{FF2B5EF4-FFF2-40B4-BE49-F238E27FC236}">
                <a16:creationId xmlns:a16="http://schemas.microsoft.com/office/drawing/2014/main" id="{18E0A6E5-F7E5-4450-865F-1F207A1881DD}"/>
              </a:ext>
            </a:extLst>
          </p:cNvPr>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Thanh ghi song song chứa các bit nhớ có thể đọc hoặc ghi đồng thời. </a:t>
            </a:r>
          </a:p>
          <a:p>
            <a:endParaRPr lang="en-US"/>
          </a:p>
        </p:txBody>
      </p:sp>
      <p:sp>
        <p:nvSpPr>
          <p:cNvPr id="4" name="Date Placeholder 3">
            <a:extLst>
              <a:ext uri="{FF2B5EF4-FFF2-40B4-BE49-F238E27FC236}">
                <a16:creationId xmlns:a16="http://schemas.microsoft.com/office/drawing/2014/main" id="{A91376E6-4B88-4D0F-B4BF-F4924F4B4C36}"/>
              </a:ext>
            </a:extLst>
          </p:cNvPr>
          <p:cNvSpPr>
            <a:spLocks noGrp="1"/>
          </p:cNvSpPr>
          <p:nvPr>
            <p:ph type="dt" sz="half" idx="10"/>
          </p:nvPr>
        </p:nvSpPr>
        <p:spPr/>
        <p:txBody>
          <a:bodyPr/>
          <a:lstStyle/>
          <a:p>
            <a:r>
              <a:rPr lang="en-US"/>
              <a:t>ThS. GVC Tô Oai Hùng</a:t>
            </a:r>
          </a:p>
        </p:txBody>
      </p:sp>
      <p:sp>
        <p:nvSpPr>
          <p:cNvPr id="5" name="Slide Number Placeholder 4">
            <a:extLst>
              <a:ext uri="{FF2B5EF4-FFF2-40B4-BE49-F238E27FC236}">
                <a16:creationId xmlns:a16="http://schemas.microsoft.com/office/drawing/2014/main" id="{A20C32B3-3C6E-45B2-B727-8ABB8D2982BB}"/>
              </a:ext>
            </a:extLst>
          </p:cNvPr>
          <p:cNvSpPr>
            <a:spLocks noGrp="1"/>
          </p:cNvSpPr>
          <p:nvPr>
            <p:ph type="sldNum" sz="quarter" idx="12"/>
          </p:nvPr>
        </p:nvSpPr>
        <p:spPr/>
        <p:txBody>
          <a:bodyPr/>
          <a:lstStyle/>
          <a:p>
            <a:fld id="{47B46601-ECD6-4E29-AAA2-C596D4A6F376}" type="slidenum">
              <a:rPr lang="en-US" smtClean="0"/>
              <a:pPr/>
              <a:t>41</a:t>
            </a:fld>
            <a:endParaRPr lang="en-US"/>
          </a:p>
        </p:txBody>
      </p:sp>
      <p:pic>
        <p:nvPicPr>
          <p:cNvPr id="6" name="Picture 5">
            <a:extLst>
              <a:ext uri="{FF2B5EF4-FFF2-40B4-BE49-F238E27FC236}">
                <a16:creationId xmlns:a16="http://schemas.microsoft.com/office/drawing/2014/main" id="{50C74F26-B25A-475F-AA51-7A0F6B8F4B8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69490" y="2133600"/>
            <a:ext cx="8154974" cy="3048000"/>
          </a:xfrm>
          <a:prstGeom prst="rect">
            <a:avLst/>
          </a:prstGeom>
          <a:noFill/>
          <a:ln>
            <a:noFill/>
          </a:ln>
        </p:spPr>
      </p:pic>
      <p:sp>
        <p:nvSpPr>
          <p:cNvPr id="7" name="Rectangle 6">
            <a:extLst>
              <a:ext uri="{FF2B5EF4-FFF2-40B4-BE49-F238E27FC236}">
                <a16:creationId xmlns:a16="http://schemas.microsoft.com/office/drawing/2014/main" id="{8491F523-B28A-4B68-ADA5-E011964EF738}"/>
              </a:ext>
            </a:extLst>
          </p:cNvPr>
          <p:cNvSpPr/>
          <p:nvPr/>
        </p:nvSpPr>
        <p:spPr>
          <a:xfrm>
            <a:off x="1828800" y="5332420"/>
            <a:ext cx="5705728" cy="458780"/>
          </a:xfrm>
          <a:prstGeom prst="rect">
            <a:avLst/>
          </a:prstGeom>
        </p:spPr>
        <p:txBody>
          <a:bodyPr wrap="none">
            <a:spAutoFit/>
          </a:bodyPr>
          <a:lstStyle/>
          <a:p>
            <a:pPr marL="58738" algn="ctr">
              <a:lnSpc>
                <a:spcPct val="107000"/>
              </a:lnSpc>
              <a:spcAft>
                <a:spcPts val="600"/>
              </a:spcAft>
            </a:pPr>
            <a:r>
              <a:rPr lang="en-US" sz="2400" b="1">
                <a:solidFill>
                  <a:srgbClr val="0033CC"/>
                </a:solidFill>
                <a:latin typeface="Arial" pitchFamily="34" charset="0"/>
                <a:cs typeface="Arial" pitchFamily="34" charset="0"/>
              </a:rPr>
              <a:t>Hình 2.17: Thanh ghi song song 8 bit.</a:t>
            </a:r>
          </a:p>
        </p:txBody>
      </p:sp>
    </p:spTree>
    <p:extLst>
      <p:ext uri="{BB962C8B-B14F-4D97-AF65-F5344CB8AC3E}">
        <p14:creationId xmlns:p14="http://schemas.microsoft.com/office/powerpoint/2010/main" val="7793630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2BB29-B706-473D-B376-B32847241D09}"/>
              </a:ext>
            </a:extLst>
          </p:cNvPr>
          <p:cNvSpPr>
            <a:spLocks noGrp="1"/>
          </p:cNvSpPr>
          <p:nvPr>
            <p:ph type="title"/>
          </p:nvPr>
        </p:nvSpPr>
        <p:spPr/>
        <p:txBody>
          <a:bodyPr/>
          <a:lstStyle/>
          <a:p>
            <a:r>
              <a:rPr lang="en-US">
                <a:solidFill>
                  <a:srgbClr val="0070C0"/>
                </a:solidFill>
              </a:rPr>
              <a:t>Thanh Ghi Dịch</a:t>
            </a:r>
          </a:p>
        </p:txBody>
      </p:sp>
      <p:sp>
        <p:nvSpPr>
          <p:cNvPr id="3" name="Content Placeholder 2">
            <a:extLst>
              <a:ext uri="{FF2B5EF4-FFF2-40B4-BE49-F238E27FC236}">
                <a16:creationId xmlns:a16="http://schemas.microsoft.com/office/drawing/2014/main" id="{73ACF08C-8AD3-4B8A-9FC9-B614467F11A9}"/>
              </a:ext>
            </a:extLst>
          </p:cNvPr>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Thanh ghi dịch nhận hoặc chuyển thông tin tuần tự.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Dữ liệu vào từ flip-flop bên trái nhất. Với mỗi chu kỳ xung nhịp, dữ liệu được dịch sang phải một vị trí và bit bên phải nhất được chuyển ra ngoài. </a:t>
            </a:r>
          </a:p>
        </p:txBody>
      </p:sp>
      <p:sp>
        <p:nvSpPr>
          <p:cNvPr id="4" name="Date Placeholder 3">
            <a:extLst>
              <a:ext uri="{FF2B5EF4-FFF2-40B4-BE49-F238E27FC236}">
                <a16:creationId xmlns:a16="http://schemas.microsoft.com/office/drawing/2014/main" id="{A8FFEC6A-D314-41CE-9105-B05AC9AC627C}"/>
              </a:ext>
            </a:extLst>
          </p:cNvPr>
          <p:cNvSpPr>
            <a:spLocks noGrp="1"/>
          </p:cNvSpPr>
          <p:nvPr>
            <p:ph type="dt" sz="half" idx="10"/>
          </p:nvPr>
        </p:nvSpPr>
        <p:spPr/>
        <p:txBody>
          <a:bodyPr/>
          <a:lstStyle/>
          <a:p>
            <a:r>
              <a:rPr lang="en-US"/>
              <a:t>ThS. GVC Tô Oai Hùng</a:t>
            </a:r>
          </a:p>
        </p:txBody>
      </p:sp>
      <p:sp>
        <p:nvSpPr>
          <p:cNvPr id="5" name="Slide Number Placeholder 4">
            <a:extLst>
              <a:ext uri="{FF2B5EF4-FFF2-40B4-BE49-F238E27FC236}">
                <a16:creationId xmlns:a16="http://schemas.microsoft.com/office/drawing/2014/main" id="{6425732E-DCDE-4AE7-B384-02E40ACF04EB}"/>
              </a:ext>
            </a:extLst>
          </p:cNvPr>
          <p:cNvSpPr>
            <a:spLocks noGrp="1"/>
          </p:cNvSpPr>
          <p:nvPr>
            <p:ph type="sldNum" sz="quarter" idx="12"/>
          </p:nvPr>
        </p:nvSpPr>
        <p:spPr/>
        <p:txBody>
          <a:bodyPr/>
          <a:lstStyle/>
          <a:p>
            <a:fld id="{47B46601-ECD6-4E29-AAA2-C596D4A6F376}" type="slidenum">
              <a:rPr lang="en-US" smtClean="0"/>
              <a:pPr/>
              <a:t>42</a:t>
            </a:fld>
            <a:endParaRPr lang="en-US"/>
          </a:p>
        </p:txBody>
      </p:sp>
      <p:pic>
        <p:nvPicPr>
          <p:cNvPr id="6" name="Picture 5">
            <a:extLst>
              <a:ext uri="{FF2B5EF4-FFF2-40B4-BE49-F238E27FC236}">
                <a16:creationId xmlns:a16="http://schemas.microsoft.com/office/drawing/2014/main" id="{992976A6-C3DA-4D41-83E7-05608CA9D87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3400" y="3581400"/>
            <a:ext cx="8116753" cy="1752600"/>
          </a:xfrm>
          <a:prstGeom prst="rect">
            <a:avLst/>
          </a:prstGeom>
          <a:noFill/>
          <a:ln>
            <a:noFill/>
          </a:ln>
        </p:spPr>
      </p:pic>
      <p:sp>
        <p:nvSpPr>
          <p:cNvPr id="7" name="Rectangle 6">
            <a:extLst>
              <a:ext uri="{FF2B5EF4-FFF2-40B4-BE49-F238E27FC236}">
                <a16:creationId xmlns:a16="http://schemas.microsoft.com/office/drawing/2014/main" id="{D8A773E4-45CE-4A33-9006-1D4F9BD72B59}"/>
              </a:ext>
            </a:extLst>
          </p:cNvPr>
          <p:cNvSpPr/>
          <p:nvPr/>
        </p:nvSpPr>
        <p:spPr>
          <a:xfrm>
            <a:off x="2057400" y="5531330"/>
            <a:ext cx="4784002" cy="458780"/>
          </a:xfrm>
          <a:prstGeom prst="rect">
            <a:avLst/>
          </a:prstGeom>
        </p:spPr>
        <p:txBody>
          <a:bodyPr wrap="none">
            <a:spAutoFit/>
          </a:bodyPr>
          <a:lstStyle/>
          <a:p>
            <a:pPr marL="58738" algn="ctr">
              <a:lnSpc>
                <a:spcPct val="107000"/>
              </a:lnSpc>
              <a:spcBef>
                <a:spcPts val="600"/>
              </a:spcBef>
              <a:spcAft>
                <a:spcPts val="600"/>
              </a:spcAft>
            </a:pPr>
            <a:r>
              <a:rPr lang="en-US" sz="2400" b="1">
                <a:solidFill>
                  <a:srgbClr val="0033CC"/>
                </a:solidFill>
                <a:latin typeface="Arial" pitchFamily="34" charset="0"/>
                <a:cs typeface="Arial" pitchFamily="34" charset="0"/>
              </a:rPr>
              <a:t>Hình 2.18: Thanh ghi dịch 5 bit.</a:t>
            </a:r>
          </a:p>
        </p:txBody>
      </p:sp>
    </p:spTree>
    <p:extLst>
      <p:ext uri="{BB962C8B-B14F-4D97-AF65-F5344CB8AC3E}">
        <p14:creationId xmlns:p14="http://schemas.microsoft.com/office/powerpoint/2010/main" val="18957286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A835E-699E-414D-A4A7-9B0A67B67840}"/>
              </a:ext>
            </a:extLst>
          </p:cNvPr>
          <p:cNvSpPr>
            <a:spLocks noGrp="1"/>
          </p:cNvSpPr>
          <p:nvPr>
            <p:ph type="title"/>
          </p:nvPr>
        </p:nvSpPr>
        <p:spPr/>
        <p:txBody>
          <a:bodyPr/>
          <a:lstStyle/>
          <a:p>
            <a:r>
              <a:rPr lang="en-US">
                <a:solidFill>
                  <a:srgbClr val="0070C0"/>
                </a:solidFill>
              </a:rPr>
              <a:t>Bài Tập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DBF903-611F-442E-AECF-23B0FAB97F00}"/>
                  </a:ext>
                </a:extLst>
              </p:cNvPr>
              <p:cNvSpPr>
                <a:spLocks noGrp="1"/>
              </p:cNvSpPr>
              <p:nvPr>
                <p:ph idx="1"/>
              </p:nvPr>
            </p:nvSpPr>
            <p:spPr/>
            <p:txBody>
              <a:bodyPr>
                <a:noAutofit/>
              </a:bodyPr>
              <a:lstStyle/>
              <a:p>
                <a:pPr marL="461963" lvl="1" indent="-461963" algn="just" fontAlgn="base">
                  <a:lnSpc>
                    <a:spcPct val="90000"/>
                  </a:lnSpc>
                  <a:spcBef>
                    <a:spcPts val="0"/>
                  </a:spcBef>
                  <a:buClr>
                    <a:srgbClr val="0099FF"/>
                  </a:buClr>
                  <a:buSzPct val="100000"/>
                  <a:buFont typeface="+mj-lt"/>
                  <a:buAutoNum type="arabicPeriod"/>
                </a:pPr>
                <a:r>
                  <a:rPr lang="en-US" b="1">
                    <a:solidFill>
                      <a:srgbClr val="4E67C8">
                        <a:lumMod val="75000"/>
                      </a:srgbClr>
                    </a:solidFill>
                    <a:latin typeface="Arial" pitchFamily="34" charset="0"/>
                    <a:cs typeface="Arial" pitchFamily="34" charset="0"/>
                  </a:rPr>
                  <a:t>Lập bảng sự thật cho các biểu thức Boolean sau:</a:t>
                </a:r>
              </a:p>
              <a:p>
                <a:pPr marL="914400" lvl="1" indent="-452438">
                  <a:lnSpc>
                    <a:spcPct val="90000"/>
                  </a:lnSpc>
                  <a:spcBef>
                    <a:spcPts val="0"/>
                  </a:spcBef>
                  <a:buFont typeface="+mj-lt"/>
                  <a:buAutoNum type="alphaLcParenR"/>
                </a:pPr>
                <a:r>
                  <a:rPr lang="en-US" b="1">
                    <a:solidFill>
                      <a:srgbClr val="4E67C8">
                        <a:lumMod val="75000"/>
                      </a:srgbClr>
                    </a:solidFill>
                    <a:latin typeface="Arial" pitchFamily="34" charset="0"/>
                    <a:cs typeface="Arial" pitchFamily="34" charset="0"/>
                  </a:rPr>
                  <a:t>ABC + </a:t>
                </a:r>
                <a14:m>
                  <m:oMath xmlns:m="http://schemas.openxmlformats.org/officeDocument/2006/math">
                    <m:acc>
                      <m:accPr>
                        <m:chr m:val="̅"/>
                        <m:ctrlPr>
                          <a:rPr lang="en-US" b="1" i="1">
                            <a:solidFill>
                              <a:srgbClr val="4E67C8">
                                <a:lumMod val="75000"/>
                              </a:srgbClr>
                            </a:solidFill>
                            <a:latin typeface="Cambria Math" panose="02040503050406030204" pitchFamily="18" charset="0"/>
                            <a:cs typeface="Arial" pitchFamily="34" charset="0"/>
                          </a:rPr>
                        </m:ctrlPr>
                      </m:accPr>
                      <m:e>
                        <m:r>
                          <a:rPr lang="en-US" b="1" i="1">
                            <a:solidFill>
                              <a:srgbClr val="4E67C8">
                                <a:lumMod val="75000"/>
                              </a:srgbClr>
                            </a:solidFill>
                            <a:latin typeface="Cambria Math" panose="02040503050406030204" pitchFamily="18" charset="0"/>
                            <a:cs typeface="Arial" pitchFamily="34" charset="0"/>
                          </a:rPr>
                          <m:t>𝐀</m:t>
                        </m:r>
                      </m:e>
                    </m:acc>
                    <m:acc>
                      <m:accPr>
                        <m:chr m:val="̅"/>
                        <m:ctrlPr>
                          <a:rPr lang="en-US" b="1" i="1">
                            <a:solidFill>
                              <a:srgbClr val="4E67C8">
                                <a:lumMod val="75000"/>
                              </a:srgbClr>
                            </a:solidFill>
                            <a:latin typeface="Cambria Math" panose="02040503050406030204" pitchFamily="18" charset="0"/>
                            <a:cs typeface="Arial" pitchFamily="34" charset="0"/>
                          </a:rPr>
                        </m:ctrlPr>
                      </m:accPr>
                      <m:e>
                        <m:r>
                          <a:rPr lang="en-US" b="1" i="1">
                            <a:solidFill>
                              <a:srgbClr val="4E67C8">
                                <a:lumMod val="75000"/>
                              </a:srgbClr>
                            </a:solidFill>
                            <a:latin typeface="Cambria Math" panose="02040503050406030204" pitchFamily="18" charset="0"/>
                            <a:cs typeface="Arial" pitchFamily="34" charset="0"/>
                          </a:rPr>
                          <m:t>𝐁</m:t>
                        </m:r>
                      </m:e>
                    </m:acc>
                    <m:acc>
                      <m:accPr>
                        <m:chr m:val="̅"/>
                        <m:ctrlPr>
                          <a:rPr lang="en-US" b="1" i="1">
                            <a:solidFill>
                              <a:srgbClr val="4E67C8">
                                <a:lumMod val="75000"/>
                              </a:srgbClr>
                            </a:solidFill>
                            <a:latin typeface="Cambria Math" panose="02040503050406030204" pitchFamily="18" charset="0"/>
                            <a:cs typeface="Arial" pitchFamily="34" charset="0"/>
                          </a:rPr>
                        </m:ctrlPr>
                      </m:accPr>
                      <m:e>
                        <m:r>
                          <a:rPr lang="en-US" b="1" i="1">
                            <a:solidFill>
                              <a:srgbClr val="4E67C8">
                                <a:lumMod val="75000"/>
                              </a:srgbClr>
                            </a:solidFill>
                            <a:latin typeface="Cambria Math" panose="02040503050406030204" pitchFamily="18" charset="0"/>
                            <a:cs typeface="Arial" pitchFamily="34" charset="0"/>
                          </a:rPr>
                          <m:t>𝐂</m:t>
                        </m:r>
                      </m:e>
                    </m:acc>
                  </m:oMath>
                </a14:m>
                <a:endParaRPr lang="en-US" b="1">
                  <a:solidFill>
                    <a:srgbClr val="4E67C8">
                      <a:lumMod val="75000"/>
                    </a:srgbClr>
                  </a:solidFill>
                  <a:latin typeface="Arial" panose="020B0604020202020204" pitchFamily="34" charset="0"/>
                  <a:cs typeface="Arial" panose="020B0604020202020204" pitchFamily="34" charset="0"/>
                </a:endParaRPr>
              </a:p>
              <a:p>
                <a:pPr marL="914400" lvl="1" indent="-452438">
                  <a:lnSpc>
                    <a:spcPct val="90000"/>
                  </a:lnSpc>
                  <a:spcBef>
                    <a:spcPts val="0"/>
                  </a:spcBef>
                  <a:buFont typeface="+mj-lt"/>
                  <a:buAutoNum type="alphaLcParenR"/>
                </a:pPr>
                <a:r>
                  <a:rPr lang="en-US" b="1">
                    <a:solidFill>
                      <a:srgbClr val="4E67C8">
                        <a:lumMod val="75000"/>
                      </a:srgbClr>
                    </a:solidFill>
                    <a:latin typeface="Arial" panose="020B0604020202020204" pitchFamily="34" charset="0"/>
                    <a:cs typeface="Arial" panose="020B0604020202020204" pitchFamily="34" charset="0"/>
                  </a:rPr>
                  <a:t>ABC + A</a:t>
                </a:r>
                <a14:m>
                  <m:oMath xmlns:m="http://schemas.openxmlformats.org/officeDocument/2006/math">
                    <m:acc>
                      <m:accPr>
                        <m:chr m:val="̅"/>
                        <m:ctrlPr>
                          <a:rPr lang="en-US" b="1" i="1">
                            <a:solidFill>
                              <a:srgbClr val="4E67C8">
                                <a:lumMod val="75000"/>
                              </a:srgbClr>
                            </a:solidFill>
                            <a:latin typeface="Cambria Math" panose="02040503050406030204" pitchFamily="18" charset="0"/>
                            <a:cs typeface="Arial" pitchFamily="34" charset="0"/>
                          </a:rPr>
                        </m:ctrlPr>
                      </m:accPr>
                      <m:e>
                        <m:r>
                          <a:rPr lang="en-US" b="1" i="1">
                            <a:solidFill>
                              <a:srgbClr val="4E67C8">
                                <a:lumMod val="75000"/>
                              </a:srgbClr>
                            </a:solidFill>
                            <a:latin typeface="Cambria Math" panose="02040503050406030204" pitchFamily="18" charset="0"/>
                            <a:cs typeface="Arial" pitchFamily="34" charset="0"/>
                          </a:rPr>
                          <m:t>𝐁</m:t>
                        </m:r>
                      </m:e>
                    </m:acc>
                    <m:acc>
                      <m:accPr>
                        <m:chr m:val="̅"/>
                        <m:ctrlPr>
                          <a:rPr lang="en-US" b="1" i="1">
                            <a:solidFill>
                              <a:srgbClr val="4E67C8">
                                <a:lumMod val="75000"/>
                              </a:srgbClr>
                            </a:solidFill>
                            <a:latin typeface="Cambria Math" panose="02040503050406030204" pitchFamily="18" charset="0"/>
                            <a:cs typeface="Arial" pitchFamily="34" charset="0"/>
                          </a:rPr>
                        </m:ctrlPr>
                      </m:accPr>
                      <m:e>
                        <m:r>
                          <a:rPr lang="en-US" b="1" i="1">
                            <a:solidFill>
                              <a:srgbClr val="4E67C8">
                                <a:lumMod val="75000"/>
                              </a:srgbClr>
                            </a:solidFill>
                            <a:latin typeface="Cambria Math" panose="02040503050406030204" pitchFamily="18" charset="0"/>
                            <a:cs typeface="Arial" pitchFamily="34" charset="0"/>
                          </a:rPr>
                          <m:t>𝐂</m:t>
                        </m:r>
                      </m:e>
                    </m:acc>
                  </m:oMath>
                </a14:m>
                <a:r>
                  <a:rPr lang="en-US" b="1">
                    <a:solidFill>
                      <a:srgbClr val="4E67C8">
                        <a:lumMod val="75000"/>
                      </a:srgbClr>
                    </a:solidFill>
                    <a:latin typeface="Arial" panose="020B0604020202020204" pitchFamily="34" charset="0"/>
                    <a:cs typeface="Arial" panose="020B0604020202020204" pitchFamily="34" charset="0"/>
                  </a:rPr>
                  <a:t> + </a:t>
                </a:r>
                <a14:m>
                  <m:oMath xmlns:m="http://schemas.openxmlformats.org/officeDocument/2006/math">
                    <m:acc>
                      <m:accPr>
                        <m:chr m:val="̅"/>
                        <m:ctrlPr>
                          <a:rPr lang="en-US" b="1" i="1">
                            <a:solidFill>
                              <a:srgbClr val="4E67C8">
                                <a:lumMod val="75000"/>
                              </a:srgbClr>
                            </a:solidFill>
                            <a:latin typeface="Cambria Math" panose="02040503050406030204" pitchFamily="18" charset="0"/>
                            <a:cs typeface="Arial" pitchFamily="34" charset="0"/>
                          </a:rPr>
                        </m:ctrlPr>
                      </m:accPr>
                      <m:e>
                        <m:r>
                          <a:rPr lang="en-US" b="1" i="1">
                            <a:solidFill>
                              <a:srgbClr val="4E67C8">
                                <a:lumMod val="75000"/>
                              </a:srgbClr>
                            </a:solidFill>
                            <a:latin typeface="Cambria Math" panose="02040503050406030204" pitchFamily="18" charset="0"/>
                            <a:cs typeface="Arial" pitchFamily="34" charset="0"/>
                          </a:rPr>
                          <m:t>𝐀</m:t>
                        </m:r>
                      </m:e>
                    </m:acc>
                    <m:acc>
                      <m:accPr>
                        <m:chr m:val="̅"/>
                        <m:ctrlPr>
                          <a:rPr lang="en-US" b="1" i="1">
                            <a:solidFill>
                              <a:srgbClr val="4E67C8">
                                <a:lumMod val="75000"/>
                              </a:srgbClr>
                            </a:solidFill>
                            <a:latin typeface="Cambria Math" panose="02040503050406030204" pitchFamily="18" charset="0"/>
                            <a:cs typeface="Arial" pitchFamily="34" charset="0"/>
                          </a:rPr>
                        </m:ctrlPr>
                      </m:accPr>
                      <m:e>
                        <m:r>
                          <a:rPr lang="en-US" b="1" i="1">
                            <a:solidFill>
                              <a:srgbClr val="4E67C8">
                                <a:lumMod val="75000"/>
                              </a:srgbClr>
                            </a:solidFill>
                            <a:latin typeface="Cambria Math" panose="02040503050406030204" pitchFamily="18" charset="0"/>
                            <a:cs typeface="Arial" pitchFamily="34" charset="0"/>
                          </a:rPr>
                          <m:t>𝐁</m:t>
                        </m:r>
                      </m:e>
                    </m:acc>
                    <m:acc>
                      <m:accPr>
                        <m:chr m:val="̅"/>
                        <m:ctrlPr>
                          <a:rPr lang="en-US" b="1" i="1">
                            <a:solidFill>
                              <a:srgbClr val="4E67C8">
                                <a:lumMod val="75000"/>
                              </a:srgbClr>
                            </a:solidFill>
                            <a:latin typeface="Cambria Math" panose="02040503050406030204" pitchFamily="18" charset="0"/>
                            <a:cs typeface="Arial" pitchFamily="34" charset="0"/>
                          </a:rPr>
                        </m:ctrlPr>
                      </m:accPr>
                      <m:e>
                        <m:r>
                          <a:rPr lang="en-US" b="1" i="1">
                            <a:solidFill>
                              <a:srgbClr val="4E67C8">
                                <a:lumMod val="75000"/>
                              </a:srgbClr>
                            </a:solidFill>
                            <a:latin typeface="Cambria Math" panose="02040503050406030204" pitchFamily="18" charset="0"/>
                            <a:cs typeface="Arial" pitchFamily="34" charset="0"/>
                          </a:rPr>
                          <m:t>𝐂</m:t>
                        </m:r>
                      </m:e>
                    </m:acc>
                  </m:oMath>
                </a14:m>
                <a:endParaRPr lang="en-US" b="1">
                  <a:solidFill>
                    <a:srgbClr val="4E67C8">
                      <a:lumMod val="75000"/>
                    </a:srgbClr>
                  </a:solidFill>
                  <a:latin typeface="Arial" panose="020B0604020202020204" pitchFamily="34" charset="0"/>
                  <a:cs typeface="Arial" panose="020B0604020202020204" pitchFamily="34" charset="0"/>
                </a:endParaRPr>
              </a:p>
              <a:p>
                <a:pPr marL="914400" lvl="1" indent="-452438">
                  <a:lnSpc>
                    <a:spcPct val="90000"/>
                  </a:lnSpc>
                  <a:spcBef>
                    <a:spcPts val="0"/>
                  </a:spcBef>
                  <a:buFont typeface="+mj-lt"/>
                  <a:buAutoNum type="alphaLcParenR"/>
                </a:pPr>
                <a:r>
                  <a:rPr lang="en-US" b="1">
                    <a:solidFill>
                      <a:srgbClr val="4E67C8">
                        <a:lumMod val="75000"/>
                      </a:srgbClr>
                    </a:solidFill>
                    <a:latin typeface="Arial" panose="020B0604020202020204" pitchFamily="34" charset="0"/>
                    <a:cs typeface="Arial" panose="020B0604020202020204" pitchFamily="34" charset="0"/>
                  </a:rPr>
                  <a:t>A(</a:t>
                </a:r>
                <a14:m>
                  <m:oMath xmlns:m="http://schemas.openxmlformats.org/officeDocument/2006/math">
                    <m:r>
                      <a:rPr lang="en-US" b="1" i="1">
                        <a:solidFill>
                          <a:srgbClr val="4E67C8">
                            <a:lumMod val="75000"/>
                          </a:srgbClr>
                        </a:solidFill>
                        <a:latin typeface="Cambria Math" panose="02040503050406030204" pitchFamily="18" charset="0"/>
                        <a:cs typeface="Arial" pitchFamily="34" charset="0"/>
                      </a:rPr>
                      <m:t>𝐁</m:t>
                    </m:r>
                    <m:acc>
                      <m:accPr>
                        <m:chr m:val="̅"/>
                        <m:ctrlPr>
                          <a:rPr lang="en-US" b="1" i="1">
                            <a:solidFill>
                              <a:srgbClr val="4E67C8">
                                <a:lumMod val="75000"/>
                              </a:srgbClr>
                            </a:solidFill>
                            <a:latin typeface="Cambria Math" panose="02040503050406030204" pitchFamily="18" charset="0"/>
                            <a:cs typeface="Arial" pitchFamily="34" charset="0"/>
                          </a:rPr>
                        </m:ctrlPr>
                      </m:accPr>
                      <m:e>
                        <m:r>
                          <a:rPr lang="en-US" b="1" i="1">
                            <a:solidFill>
                              <a:srgbClr val="4E67C8">
                                <a:lumMod val="75000"/>
                              </a:srgbClr>
                            </a:solidFill>
                            <a:latin typeface="Cambria Math" panose="02040503050406030204" pitchFamily="18" charset="0"/>
                            <a:cs typeface="Arial" pitchFamily="34" charset="0"/>
                          </a:rPr>
                          <m:t>𝐂</m:t>
                        </m:r>
                      </m:e>
                    </m:acc>
                    <m:r>
                      <a:rPr lang="en-US" b="1">
                        <a:solidFill>
                          <a:srgbClr val="4E67C8">
                            <a:lumMod val="75000"/>
                          </a:srgbClr>
                        </a:solidFill>
                        <a:latin typeface="Cambria Math" panose="02040503050406030204" pitchFamily="18" charset="0"/>
                        <a:cs typeface="Arial" pitchFamily="34" charset="0"/>
                      </a:rPr>
                      <m:t>+ </m:t>
                    </m:r>
                    <m:acc>
                      <m:accPr>
                        <m:chr m:val="̅"/>
                        <m:ctrlPr>
                          <a:rPr lang="en-US" b="1" i="1">
                            <a:solidFill>
                              <a:srgbClr val="4E67C8">
                                <a:lumMod val="75000"/>
                              </a:srgbClr>
                            </a:solidFill>
                            <a:latin typeface="Cambria Math" panose="02040503050406030204" pitchFamily="18" charset="0"/>
                            <a:cs typeface="Arial" pitchFamily="34" charset="0"/>
                          </a:rPr>
                        </m:ctrlPr>
                      </m:accPr>
                      <m:e>
                        <m:r>
                          <a:rPr lang="en-US" b="1" i="1">
                            <a:solidFill>
                              <a:srgbClr val="4E67C8">
                                <a:lumMod val="75000"/>
                              </a:srgbClr>
                            </a:solidFill>
                            <a:latin typeface="Cambria Math" panose="02040503050406030204" pitchFamily="18" charset="0"/>
                            <a:cs typeface="Arial" pitchFamily="34" charset="0"/>
                          </a:rPr>
                          <m:t>𝐁</m:t>
                        </m:r>
                      </m:e>
                    </m:acc>
                    <m:r>
                      <a:rPr lang="en-US" b="1" i="1">
                        <a:solidFill>
                          <a:srgbClr val="4E67C8">
                            <a:lumMod val="75000"/>
                          </a:srgbClr>
                        </a:solidFill>
                        <a:latin typeface="Cambria Math" panose="02040503050406030204" pitchFamily="18" charset="0"/>
                        <a:cs typeface="Arial" pitchFamily="34" charset="0"/>
                      </a:rPr>
                      <m:t>𝐂</m:t>
                    </m:r>
                    <m:r>
                      <a:rPr lang="en-US" b="1">
                        <a:solidFill>
                          <a:srgbClr val="4E67C8">
                            <a:lumMod val="75000"/>
                          </a:srgbClr>
                        </a:solidFill>
                        <a:latin typeface="Cambria Math" panose="02040503050406030204" pitchFamily="18" charset="0"/>
                        <a:cs typeface="Arial" pitchFamily="34" charset="0"/>
                      </a:rPr>
                      <m:t>)</m:t>
                    </m:r>
                  </m:oMath>
                </a14:m>
                <a:endParaRPr lang="en-US" b="1">
                  <a:solidFill>
                    <a:srgbClr val="4E67C8">
                      <a:lumMod val="75000"/>
                    </a:srgbClr>
                  </a:solidFill>
                  <a:latin typeface="Arial" panose="020B0604020202020204" pitchFamily="34" charset="0"/>
                  <a:cs typeface="Arial" panose="020B0604020202020204" pitchFamily="34" charset="0"/>
                </a:endParaRPr>
              </a:p>
              <a:p>
                <a:pPr marL="914400" lvl="1" indent="-452438">
                  <a:lnSpc>
                    <a:spcPct val="90000"/>
                  </a:lnSpc>
                  <a:spcBef>
                    <a:spcPts val="0"/>
                  </a:spcBef>
                  <a:buFont typeface="+mj-lt"/>
                  <a:buAutoNum type="alphaLcParenR"/>
                </a:pPr>
                <a14:m>
                  <m:oMath xmlns:m="http://schemas.openxmlformats.org/officeDocument/2006/math">
                    <m:r>
                      <a:rPr lang="en-US" b="1" smtClean="0">
                        <a:solidFill>
                          <a:srgbClr val="4E67C8">
                            <a:lumMod val="75000"/>
                          </a:srgbClr>
                        </a:solidFill>
                        <a:latin typeface="Cambria Math" panose="02040503050406030204" pitchFamily="18" charset="0"/>
                        <a:cs typeface="Arial" pitchFamily="34" charset="0"/>
                      </a:rPr>
                      <m:t>(</m:t>
                    </m:r>
                    <m:r>
                      <a:rPr lang="en-US" b="1" i="1" smtClean="0">
                        <a:solidFill>
                          <a:srgbClr val="4E67C8">
                            <a:lumMod val="75000"/>
                          </a:srgbClr>
                        </a:solidFill>
                        <a:latin typeface="Cambria Math" panose="02040503050406030204" pitchFamily="18" charset="0"/>
                        <a:cs typeface="Arial" pitchFamily="34" charset="0"/>
                      </a:rPr>
                      <m:t>𝐀</m:t>
                    </m:r>
                    <m:r>
                      <a:rPr lang="en-US" b="1" smtClean="0">
                        <a:solidFill>
                          <a:srgbClr val="4E67C8">
                            <a:lumMod val="75000"/>
                          </a:srgbClr>
                        </a:solidFill>
                        <a:latin typeface="Cambria Math" panose="02040503050406030204" pitchFamily="18" charset="0"/>
                        <a:cs typeface="Arial" pitchFamily="34" charset="0"/>
                      </a:rPr>
                      <m:t>+</m:t>
                    </m:r>
                    <m:r>
                      <a:rPr lang="en-US" b="1" i="1" smtClean="0">
                        <a:solidFill>
                          <a:srgbClr val="4E67C8">
                            <a:lumMod val="75000"/>
                          </a:srgbClr>
                        </a:solidFill>
                        <a:latin typeface="Cambria Math" panose="02040503050406030204" pitchFamily="18" charset="0"/>
                        <a:cs typeface="Arial" pitchFamily="34" charset="0"/>
                      </a:rPr>
                      <m:t>𝐁</m:t>
                    </m:r>
                    <m:r>
                      <a:rPr lang="en-US" b="1" smtClean="0">
                        <a:solidFill>
                          <a:srgbClr val="4E67C8">
                            <a:lumMod val="75000"/>
                          </a:srgbClr>
                        </a:solidFill>
                        <a:latin typeface="Cambria Math" panose="02040503050406030204" pitchFamily="18" charset="0"/>
                        <a:cs typeface="Arial" pitchFamily="34" charset="0"/>
                      </a:rPr>
                      <m:t>)(</m:t>
                    </m:r>
                    <m:r>
                      <a:rPr lang="en-US" b="1" i="1" smtClean="0">
                        <a:solidFill>
                          <a:srgbClr val="4E67C8">
                            <a:lumMod val="75000"/>
                          </a:srgbClr>
                        </a:solidFill>
                        <a:latin typeface="Cambria Math" panose="02040503050406030204" pitchFamily="18" charset="0"/>
                        <a:cs typeface="Arial" pitchFamily="34" charset="0"/>
                      </a:rPr>
                      <m:t>𝐀</m:t>
                    </m:r>
                    <m:r>
                      <a:rPr lang="en-US" b="1" smtClean="0">
                        <a:solidFill>
                          <a:srgbClr val="4E67C8">
                            <a:lumMod val="75000"/>
                          </a:srgbClr>
                        </a:solidFill>
                        <a:latin typeface="Cambria Math" panose="02040503050406030204" pitchFamily="18" charset="0"/>
                        <a:cs typeface="Arial" pitchFamily="34" charset="0"/>
                      </a:rPr>
                      <m:t>+</m:t>
                    </m:r>
                    <m:r>
                      <a:rPr lang="en-US" b="1" i="1" smtClean="0">
                        <a:solidFill>
                          <a:srgbClr val="4E67C8">
                            <a:lumMod val="75000"/>
                          </a:srgbClr>
                        </a:solidFill>
                        <a:latin typeface="Cambria Math" panose="02040503050406030204" pitchFamily="18" charset="0"/>
                        <a:cs typeface="Arial" pitchFamily="34" charset="0"/>
                      </a:rPr>
                      <m:t>𝐂</m:t>
                    </m:r>
                    <m:r>
                      <a:rPr lang="en-US" b="1" smtClean="0">
                        <a:solidFill>
                          <a:srgbClr val="4E67C8">
                            <a:lumMod val="75000"/>
                          </a:srgbClr>
                        </a:solidFill>
                        <a:latin typeface="Cambria Math" panose="02040503050406030204" pitchFamily="18" charset="0"/>
                        <a:cs typeface="Arial" pitchFamily="34" charset="0"/>
                      </a:rPr>
                      <m:t>)(</m:t>
                    </m:r>
                    <m:acc>
                      <m:accPr>
                        <m:chr m:val="̅"/>
                        <m:ctrlPr>
                          <a:rPr lang="en-US" b="1" i="1">
                            <a:solidFill>
                              <a:srgbClr val="4E67C8">
                                <a:lumMod val="75000"/>
                              </a:srgbClr>
                            </a:solidFill>
                            <a:latin typeface="Cambria Math" panose="02040503050406030204" pitchFamily="18" charset="0"/>
                            <a:cs typeface="Arial" pitchFamily="34" charset="0"/>
                          </a:rPr>
                        </m:ctrlPr>
                      </m:accPr>
                      <m:e>
                        <m:r>
                          <a:rPr lang="en-US" b="1" i="1">
                            <a:solidFill>
                              <a:srgbClr val="4E67C8">
                                <a:lumMod val="75000"/>
                              </a:srgbClr>
                            </a:solidFill>
                            <a:latin typeface="Cambria Math" panose="02040503050406030204" pitchFamily="18" charset="0"/>
                            <a:cs typeface="Arial" pitchFamily="34" charset="0"/>
                          </a:rPr>
                          <m:t>𝐀</m:t>
                        </m:r>
                      </m:e>
                    </m:acc>
                    <m:r>
                      <a:rPr lang="en-US" b="1">
                        <a:solidFill>
                          <a:srgbClr val="4E67C8">
                            <a:lumMod val="75000"/>
                          </a:srgbClr>
                        </a:solidFill>
                        <a:latin typeface="Cambria Math" panose="02040503050406030204" pitchFamily="18" charset="0"/>
                        <a:cs typeface="Arial" pitchFamily="34" charset="0"/>
                      </a:rPr>
                      <m:t>+</m:t>
                    </m:r>
                    <m:acc>
                      <m:accPr>
                        <m:chr m:val="̅"/>
                        <m:ctrlPr>
                          <a:rPr lang="en-US" b="1" i="1">
                            <a:solidFill>
                              <a:srgbClr val="4E67C8">
                                <a:lumMod val="75000"/>
                              </a:srgbClr>
                            </a:solidFill>
                            <a:latin typeface="Cambria Math" panose="02040503050406030204" pitchFamily="18" charset="0"/>
                            <a:cs typeface="Arial" pitchFamily="34" charset="0"/>
                          </a:rPr>
                        </m:ctrlPr>
                      </m:accPr>
                      <m:e>
                        <m:r>
                          <a:rPr lang="en-US" b="1" i="1">
                            <a:solidFill>
                              <a:srgbClr val="4E67C8">
                                <a:lumMod val="75000"/>
                              </a:srgbClr>
                            </a:solidFill>
                            <a:latin typeface="Cambria Math" panose="02040503050406030204" pitchFamily="18" charset="0"/>
                            <a:cs typeface="Arial" pitchFamily="34" charset="0"/>
                          </a:rPr>
                          <m:t>𝐁</m:t>
                        </m:r>
                      </m:e>
                    </m:acc>
                    <m:r>
                      <a:rPr lang="en-US" b="1">
                        <a:solidFill>
                          <a:srgbClr val="4E67C8">
                            <a:lumMod val="75000"/>
                          </a:srgbClr>
                        </a:solidFill>
                        <a:latin typeface="Cambria Math" panose="02040503050406030204" pitchFamily="18" charset="0"/>
                        <a:cs typeface="Arial" pitchFamily="34" charset="0"/>
                      </a:rPr>
                      <m:t>)</m:t>
                    </m:r>
                  </m:oMath>
                </a14:m>
                <a:endParaRPr lang="en-US" b="1">
                  <a:solidFill>
                    <a:srgbClr val="4E67C8">
                      <a:lumMod val="75000"/>
                    </a:srgbClr>
                  </a:solidFill>
                  <a:latin typeface="Arial" pitchFamily="34" charset="0"/>
                  <a:cs typeface="Arial" pitchFamily="34" charset="0"/>
                </a:endParaRPr>
              </a:p>
              <a:p>
                <a:pPr marL="461963" lvl="1" indent="-461963" algn="just" fontAlgn="base">
                  <a:lnSpc>
                    <a:spcPct val="90000"/>
                  </a:lnSpc>
                  <a:spcBef>
                    <a:spcPts val="0"/>
                  </a:spcBef>
                  <a:buClr>
                    <a:srgbClr val="0099FF"/>
                  </a:buClr>
                  <a:buSzPct val="100000"/>
                  <a:buFont typeface="+mj-lt"/>
                  <a:buAutoNum type="arabicPeriod" startAt="2"/>
                </a:pPr>
                <a:r>
                  <a:rPr lang="en-US" b="1">
                    <a:solidFill>
                      <a:srgbClr val="4E67C8">
                        <a:lumMod val="75000"/>
                      </a:srgbClr>
                    </a:solidFill>
                    <a:latin typeface="Arial" pitchFamily="34" charset="0"/>
                    <a:cs typeface="Arial" pitchFamily="34" charset="0"/>
                  </a:rPr>
                  <a:t>Đơn giản hoá các biểu thức sau theo luật giao hoán:</a:t>
                </a:r>
              </a:p>
              <a:p>
                <a:pPr marL="914400" lvl="1" indent="-457200">
                  <a:lnSpc>
                    <a:spcPct val="90000"/>
                  </a:lnSpc>
                  <a:spcBef>
                    <a:spcPts val="0"/>
                  </a:spcBef>
                  <a:buFont typeface="+mj-lt"/>
                  <a:buAutoNum type="alphaLcParenR"/>
                </a:pPr>
                <a14:m>
                  <m:oMath xmlns:m="http://schemas.openxmlformats.org/officeDocument/2006/math">
                    <m:r>
                      <a:rPr lang="en-US" b="1" i="0">
                        <a:solidFill>
                          <a:srgbClr val="4E67C8">
                            <a:lumMod val="75000"/>
                          </a:srgbClr>
                        </a:solidFill>
                        <a:latin typeface="Cambria Math" panose="02040503050406030204" pitchFamily="18" charset="0"/>
                        <a:cs typeface="Arial" pitchFamily="34" charset="0"/>
                      </a:rPr>
                      <m:t>𝐀</m:t>
                    </m:r>
                    <m:r>
                      <a:rPr lang="en-US" b="1" i="0">
                        <a:solidFill>
                          <a:srgbClr val="4E67C8">
                            <a:lumMod val="75000"/>
                          </a:srgbClr>
                        </a:solidFill>
                        <a:latin typeface="Cambria Math" panose="02040503050406030204" pitchFamily="18" charset="0"/>
                        <a:cs typeface="Arial" pitchFamily="34" charset="0"/>
                      </a:rPr>
                      <m:t>.</m:t>
                    </m:r>
                    <m:acc>
                      <m:accPr>
                        <m:chr m:val="̅"/>
                        <m:ctrlPr>
                          <a:rPr lang="en-US" b="1" i="1">
                            <a:solidFill>
                              <a:srgbClr val="4E67C8">
                                <a:lumMod val="75000"/>
                              </a:srgbClr>
                            </a:solidFill>
                            <a:latin typeface="Cambria Math" panose="02040503050406030204" pitchFamily="18" charset="0"/>
                            <a:cs typeface="Arial" pitchFamily="34" charset="0"/>
                          </a:rPr>
                        </m:ctrlPr>
                      </m:accPr>
                      <m:e>
                        <m:r>
                          <a:rPr lang="en-US" b="1" i="0">
                            <a:solidFill>
                              <a:srgbClr val="4E67C8">
                                <a:lumMod val="75000"/>
                              </a:srgbClr>
                            </a:solidFill>
                            <a:latin typeface="Cambria Math" panose="02040503050406030204" pitchFamily="18" charset="0"/>
                            <a:cs typeface="Arial" pitchFamily="34" charset="0"/>
                          </a:rPr>
                          <m:t>𝐁</m:t>
                        </m:r>
                        <m:r>
                          <a:rPr lang="en-US" b="1" i="0">
                            <a:solidFill>
                              <a:srgbClr val="4E67C8">
                                <a:lumMod val="75000"/>
                              </a:srgbClr>
                            </a:solidFill>
                            <a:latin typeface="Cambria Math" panose="02040503050406030204" pitchFamily="18" charset="0"/>
                            <a:cs typeface="Arial" pitchFamily="34" charset="0"/>
                          </a:rPr>
                          <m:t> </m:t>
                        </m:r>
                      </m:e>
                    </m:acc>
                    <m:r>
                      <a:rPr lang="en-US" b="1" i="0">
                        <a:solidFill>
                          <a:srgbClr val="4E67C8">
                            <a:lumMod val="75000"/>
                          </a:srgbClr>
                        </a:solidFill>
                        <a:latin typeface="Cambria Math" panose="02040503050406030204" pitchFamily="18" charset="0"/>
                        <a:cs typeface="Arial" pitchFamily="34" charset="0"/>
                      </a:rPr>
                      <m:t>+ </m:t>
                    </m:r>
                    <m:acc>
                      <m:accPr>
                        <m:chr m:val="̅"/>
                        <m:ctrlPr>
                          <a:rPr lang="en-US" b="1" i="1">
                            <a:solidFill>
                              <a:srgbClr val="4E67C8">
                                <a:lumMod val="75000"/>
                              </a:srgbClr>
                            </a:solidFill>
                            <a:latin typeface="Cambria Math" panose="02040503050406030204" pitchFamily="18" charset="0"/>
                            <a:cs typeface="Arial" pitchFamily="34" charset="0"/>
                          </a:rPr>
                        </m:ctrlPr>
                      </m:accPr>
                      <m:e>
                        <m:r>
                          <a:rPr lang="en-US" b="1" i="0">
                            <a:solidFill>
                              <a:srgbClr val="4E67C8">
                                <a:lumMod val="75000"/>
                              </a:srgbClr>
                            </a:solidFill>
                            <a:latin typeface="Cambria Math" panose="02040503050406030204" pitchFamily="18" charset="0"/>
                            <a:cs typeface="Arial" pitchFamily="34" charset="0"/>
                          </a:rPr>
                          <m:t>𝐁</m:t>
                        </m:r>
                      </m:e>
                    </m:acc>
                    <m:r>
                      <a:rPr lang="en-US" b="1" i="0">
                        <a:solidFill>
                          <a:srgbClr val="4E67C8">
                            <a:lumMod val="75000"/>
                          </a:srgbClr>
                        </a:solidFill>
                        <a:latin typeface="Cambria Math" panose="02040503050406030204" pitchFamily="18" charset="0"/>
                        <a:cs typeface="Arial" pitchFamily="34" charset="0"/>
                      </a:rPr>
                      <m:t>.</m:t>
                    </m:r>
                    <m:r>
                      <a:rPr lang="en-US" b="1" i="0">
                        <a:solidFill>
                          <a:srgbClr val="4E67C8">
                            <a:lumMod val="75000"/>
                          </a:srgbClr>
                        </a:solidFill>
                        <a:latin typeface="Cambria Math" panose="02040503050406030204" pitchFamily="18" charset="0"/>
                        <a:cs typeface="Arial" pitchFamily="34" charset="0"/>
                      </a:rPr>
                      <m:t>𝐀</m:t>
                    </m:r>
                    <m:r>
                      <a:rPr lang="en-US" b="1" i="0">
                        <a:solidFill>
                          <a:srgbClr val="4E67C8">
                            <a:lumMod val="75000"/>
                          </a:srgbClr>
                        </a:solidFill>
                        <a:latin typeface="Cambria Math" panose="02040503050406030204" pitchFamily="18" charset="0"/>
                        <a:cs typeface="Arial" pitchFamily="34" charset="0"/>
                      </a:rPr>
                      <m:t>+</m:t>
                    </m:r>
                    <m:r>
                      <a:rPr lang="en-US" b="1" i="0">
                        <a:solidFill>
                          <a:srgbClr val="4E67C8">
                            <a:lumMod val="75000"/>
                          </a:srgbClr>
                        </a:solidFill>
                        <a:latin typeface="Cambria Math" panose="02040503050406030204" pitchFamily="18" charset="0"/>
                        <a:cs typeface="Arial" pitchFamily="34" charset="0"/>
                      </a:rPr>
                      <m:t>𝐂</m:t>
                    </m:r>
                    <m:r>
                      <a:rPr lang="en-US" b="1" i="0">
                        <a:solidFill>
                          <a:srgbClr val="4E67C8">
                            <a:lumMod val="75000"/>
                          </a:srgbClr>
                        </a:solidFill>
                        <a:latin typeface="Cambria Math" panose="02040503050406030204" pitchFamily="18" charset="0"/>
                        <a:cs typeface="Arial" pitchFamily="34" charset="0"/>
                      </a:rPr>
                      <m:t>.</m:t>
                    </m:r>
                    <m:r>
                      <a:rPr lang="en-US" b="1" i="0">
                        <a:solidFill>
                          <a:srgbClr val="4E67C8">
                            <a:lumMod val="75000"/>
                          </a:srgbClr>
                        </a:solidFill>
                        <a:latin typeface="Cambria Math" panose="02040503050406030204" pitchFamily="18" charset="0"/>
                        <a:cs typeface="Arial" pitchFamily="34" charset="0"/>
                      </a:rPr>
                      <m:t>𝐃</m:t>
                    </m:r>
                    <m:r>
                      <a:rPr lang="en-US" b="1" i="0">
                        <a:solidFill>
                          <a:srgbClr val="4E67C8">
                            <a:lumMod val="75000"/>
                          </a:srgbClr>
                        </a:solidFill>
                        <a:latin typeface="Cambria Math" panose="02040503050406030204" pitchFamily="18" charset="0"/>
                        <a:cs typeface="Arial" pitchFamily="34" charset="0"/>
                      </a:rPr>
                      <m:t>.</m:t>
                    </m:r>
                    <m:r>
                      <a:rPr lang="en-US" b="1" i="0">
                        <a:solidFill>
                          <a:srgbClr val="4E67C8">
                            <a:lumMod val="75000"/>
                          </a:srgbClr>
                        </a:solidFill>
                        <a:latin typeface="Cambria Math" panose="02040503050406030204" pitchFamily="18" charset="0"/>
                        <a:cs typeface="Arial" pitchFamily="34" charset="0"/>
                      </a:rPr>
                      <m:t>𝐄</m:t>
                    </m:r>
                    <m:r>
                      <a:rPr lang="en-US" b="1" i="0">
                        <a:solidFill>
                          <a:srgbClr val="4E67C8">
                            <a:lumMod val="75000"/>
                          </a:srgbClr>
                        </a:solidFill>
                        <a:latin typeface="Cambria Math" panose="02040503050406030204" pitchFamily="18" charset="0"/>
                        <a:cs typeface="Arial" pitchFamily="34" charset="0"/>
                      </a:rPr>
                      <m:t>+ </m:t>
                    </m:r>
                    <m:acc>
                      <m:accPr>
                        <m:chr m:val="̅"/>
                        <m:ctrlPr>
                          <a:rPr lang="en-US" b="1" i="1">
                            <a:solidFill>
                              <a:srgbClr val="4E67C8">
                                <a:lumMod val="75000"/>
                              </a:srgbClr>
                            </a:solidFill>
                            <a:latin typeface="Cambria Math" panose="02040503050406030204" pitchFamily="18" charset="0"/>
                            <a:cs typeface="Arial" pitchFamily="34" charset="0"/>
                          </a:rPr>
                        </m:ctrlPr>
                      </m:accPr>
                      <m:e>
                        <m:r>
                          <a:rPr lang="en-US" b="1" i="0">
                            <a:solidFill>
                              <a:srgbClr val="4E67C8">
                                <a:lumMod val="75000"/>
                              </a:srgbClr>
                            </a:solidFill>
                            <a:latin typeface="Cambria Math" panose="02040503050406030204" pitchFamily="18" charset="0"/>
                            <a:cs typeface="Arial" pitchFamily="34" charset="0"/>
                          </a:rPr>
                          <m:t>𝐂</m:t>
                        </m:r>
                      </m:e>
                    </m:acc>
                    <m:r>
                      <a:rPr lang="en-US" b="1" i="0">
                        <a:solidFill>
                          <a:srgbClr val="4E67C8">
                            <a:lumMod val="75000"/>
                          </a:srgbClr>
                        </a:solidFill>
                        <a:latin typeface="Cambria Math" panose="02040503050406030204" pitchFamily="18" charset="0"/>
                        <a:cs typeface="Arial" pitchFamily="34" charset="0"/>
                      </a:rPr>
                      <m:t>.</m:t>
                    </m:r>
                    <m:r>
                      <a:rPr lang="en-US" b="1" i="0">
                        <a:solidFill>
                          <a:srgbClr val="4E67C8">
                            <a:lumMod val="75000"/>
                          </a:srgbClr>
                        </a:solidFill>
                        <a:latin typeface="Cambria Math" panose="02040503050406030204" pitchFamily="18" charset="0"/>
                        <a:cs typeface="Arial" pitchFamily="34" charset="0"/>
                      </a:rPr>
                      <m:t>𝐃</m:t>
                    </m:r>
                    <m:r>
                      <a:rPr lang="en-US" b="1" i="0">
                        <a:solidFill>
                          <a:srgbClr val="4E67C8">
                            <a:lumMod val="75000"/>
                          </a:srgbClr>
                        </a:solidFill>
                        <a:latin typeface="Cambria Math" panose="02040503050406030204" pitchFamily="18" charset="0"/>
                        <a:cs typeface="Arial" pitchFamily="34" charset="0"/>
                      </a:rPr>
                      <m:t>.</m:t>
                    </m:r>
                    <m:r>
                      <a:rPr lang="en-US" b="1" i="0">
                        <a:solidFill>
                          <a:srgbClr val="4E67C8">
                            <a:lumMod val="75000"/>
                          </a:srgbClr>
                        </a:solidFill>
                        <a:latin typeface="Cambria Math" panose="02040503050406030204" pitchFamily="18" charset="0"/>
                        <a:cs typeface="Arial" pitchFamily="34" charset="0"/>
                      </a:rPr>
                      <m:t>𝐄</m:t>
                    </m:r>
                    <m:r>
                      <a:rPr lang="en-US" b="1" i="0">
                        <a:solidFill>
                          <a:srgbClr val="4E67C8">
                            <a:lumMod val="75000"/>
                          </a:srgbClr>
                        </a:solidFill>
                        <a:latin typeface="Cambria Math" panose="02040503050406030204" pitchFamily="18" charset="0"/>
                        <a:cs typeface="Arial" pitchFamily="34" charset="0"/>
                      </a:rPr>
                      <m:t>+</m:t>
                    </m:r>
                    <m:r>
                      <a:rPr lang="en-US" b="1" i="0">
                        <a:solidFill>
                          <a:srgbClr val="4E67C8">
                            <a:lumMod val="75000"/>
                          </a:srgbClr>
                        </a:solidFill>
                        <a:latin typeface="Cambria Math" panose="02040503050406030204" pitchFamily="18" charset="0"/>
                        <a:cs typeface="Arial" pitchFamily="34" charset="0"/>
                      </a:rPr>
                      <m:t>𝐄</m:t>
                    </m:r>
                    <m:r>
                      <a:rPr lang="en-US" b="1" i="0">
                        <a:solidFill>
                          <a:srgbClr val="4E67C8">
                            <a:lumMod val="75000"/>
                          </a:srgbClr>
                        </a:solidFill>
                        <a:latin typeface="Cambria Math" panose="02040503050406030204" pitchFamily="18" charset="0"/>
                        <a:cs typeface="Arial" pitchFamily="34" charset="0"/>
                      </a:rPr>
                      <m:t>.</m:t>
                    </m:r>
                    <m:acc>
                      <m:accPr>
                        <m:chr m:val="̅"/>
                        <m:ctrlPr>
                          <a:rPr lang="en-US" b="1" i="1">
                            <a:solidFill>
                              <a:srgbClr val="4E67C8">
                                <a:lumMod val="75000"/>
                              </a:srgbClr>
                            </a:solidFill>
                            <a:latin typeface="Cambria Math" panose="02040503050406030204" pitchFamily="18" charset="0"/>
                            <a:cs typeface="Arial" pitchFamily="34" charset="0"/>
                          </a:rPr>
                        </m:ctrlPr>
                      </m:accPr>
                      <m:e>
                        <m:r>
                          <a:rPr lang="en-US" b="1" i="0">
                            <a:solidFill>
                              <a:srgbClr val="4E67C8">
                                <a:lumMod val="75000"/>
                              </a:srgbClr>
                            </a:solidFill>
                            <a:latin typeface="Cambria Math" panose="02040503050406030204" pitchFamily="18" charset="0"/>
                            <a:cs typeface="Arial" pitchFamily="34" charset="0"/>
                          </a:rPr>
                          <m:t>𝐂</m:t>
                        </m:r>
                      </m:e>
                    </m:acc>
                    <m:r>
                      <a:rPr lang="en-US" b="1" i="0">
                        <a:solidFill>
                          <a:srgbClr val="4E67C8">
                            <a:lumMod val="75000"/>
                          </a:srgbClr>
                        </a:solidFill>
                        <a:latin typeface="Cambria Math" panose="02040503050406030204" pitchFamily="18" charset="0"/>
                        <a:cs typeface="Arial" pitchFamily="34" charset="0"/>
                      </a:rPr>
                      <m:t>.</m:t>
                    </m:r>
                    <m:r>
                      <a:rPr lang="en-US" b="1" i="0">
                        <a:solidFill>
                          <a:srgbClr val="4E67C8">
                            <a:lumMod val="75000"/>
                          </a:srgbClr>
                        </a:solidFill>
                        <a:latin typeface="Cambria Math" panose="02040503050406030204" pitchFamily="18" charset="0"/>
                        <a:cs typeface="Arial" pitchFamily="34" charset="0"/>
                      </a:rPr>
                      <m:t>𝐃</m:t>
                    </m:r>
                  </m:oMath>
                </a14:m>
                <a:endParaRPr lang="en-US" b="1">
                  <a:solidFill>
                    <a:srgbClr val="4E67C8">
                      <a:lumMod val="75000"/>
                    </a:srgbClr>
                  </a:solidFill>
                  <a:latin typeface="Arial" pitchFamily="34" charset="0"/>
                  <a:cs typeface="Arial" pitchFamily="34" charset="0"/>
                </a:endParaRPr>
              </a:p>
              <a:p>
                <a:pPr marL="914400" lvl="1" indent="-457200">
                  <a:lnSpc>
                    <a:spcPct val="90000"/>
                  </a:lnSpc>
                  <a:spcBef>
                    <a:spcPts val="0"/>
                  </a:spcBef>
                  <a:buFont typeface="+mj-lt"/>
                  <a:buAutoNum type="alphaLcParenR"/>
                </a:pPr>
                <a:r>
                  <a:rPr lang="en-US" b="1">
                    <a:solidFill>
                      <a:srgbClr val="4E67C8">
                        <a:lumMod val="75000"/>
                      </a:srgbClr>
                    </a:solidFill>
                    <a:latin typeface="Arial" pitchFamily="34" charset="0"/>
                    <a:cs typeface="Arial" pitchFamily="34" charset="0"/>
                  </a:rPr>
                  <a:t>A.B + A.C + B.A</a:t>
                </a:r>
              </a:p>
              <a:p>
                <a:pPr marL="914400" lvl="1" indent="-457200">
                  <a:lnSpc>
                    <a:spcPct val="90000"/>
                  </a:lnSpc>
                  <a:spcBef>
                    <a:spcPts val="0"/>
                  </a:spcBef>
                  <a:buFont typeface="+mj-lt"/>
                  <a:buAutoNum type="alphaLcParenR"/>
                </a:pPr>
                <a:r>
                  <a:rPr lang="en-US" b="1">
                    <a:solidFill>
                      <a:srgbClr val="4E67C8">
                        <a:lumMod val="75000"/>
                      </a:srgbClr>
                    </a:solidFill>
                    <a:latin typeface="Arial" pitchFamily="34" charset="0"/>
                    <a:cs typeface="Arial" pitchFamily="34" charset="0"/>
                  </a:rPr>
                  <a:t>(L.M.N)(A.B)(C.D.E)(M.N.L)</a:t>
                </a:r>
              </a:p>
              <a:p>
                <a:pPr marL="914400" lvl="1" indent="-457200">
                  <a:lnSpc>
                    <a:spcPct val="90000"/>
                  </a:lnSpc>
                  <a:spcBef>
                    <a:spcPts val="0"/>
                  </a:spcBef>
                  <a:buFont typeface="+mj-lt"/>
                  <a:buAutoNum type="alphaLcParenR"/>
                </a:pPr>
                <a14:m>
                  <m:oMath xmlns:m="http://schemas.openxmlformats.org/officeDocument/2006/math">
                    <m:r>
                      <a:rPr lang="en-US" b="1" i="0">
                        <a:solidFill>
                          <a:srgbClr val="4E67C8">
                            <a:lumMod val="75000"/>
                          </a:srgbClr>
                        </a:solidFill>
                        <a:latin typeface="Cambria Math" panose="02040503050406030204" pitchFamily="18" charset="0"/>
                        <a:cs typeface="Arial" pitchFamily="34" charset="0"/>
                      </a:rPr>
                      <m:t>𝐅</m:t>
                    </m:r>
                    <m:r>
                      <a:rPr lang="en-US" b="1" i="0">
                        <a:solidFill>
                          <a:srgbClr val="4E67C8">
                            <a:lumMod val="75000"/>
                          </a:srgbClr>
                        </a:solidFill>
                        <a:latin typeface="Cambria Math" panose="02040503050406030204" pitchFamily="18" charset="0"/>
                        <a:cs typeface="Arial" pitchFamily="34" charset="0"/>
                      </a:rPr>
                      <m:t>.</m:t>
                    </m:r>
                    <m:d>
                      <m:dPr>
                        <m:ctrlPr>
                          <a:rPr lang="en-US" b="1" i="1">
                            <a:solidFill>
                              <a:srgbClr val="4E67C8">
                                <a:lumMod val="75000"/>
                              </a:srgbClr>
                            </a:solidFill>
                            <a:latin typeface="Cambria Math" panose="02040503050406030204" pitchFamily="18" charset="0"/>
                            <a:cs typeface="Arial" pitchFamily="34" charset="0"/>
                          </a:rPr>
                        </m:ctrlPr>
                      </m:dPr>
                      <m:e>
                        <m:r>
                          <a:rPr lang="en-US" b="1" i="0">
                            <a:solidFill>
                              <a:srgbClr val="4E67C8">
                                <a:lumMod val="75000"/>
                              </a:srgbClr>
                            </a:solidFill>
                            <a:latin typeface="Cambria Math" panose="02040503050406030204" pitchFamily="18" charset="0"/>
                            <a:cs typeface="Arial" pitchFamily="34" charset="0"/>
                          </a:rPr>
                          <m:t>𝐊</m:t>
                        </m:r>
                        <m:r>
                          <a:rPr lang="en-US" b="1" i="0">
                            <a:solidFill>
                              <a:srgbClr val="4E67C8">
                                <a:lumMod val="75000"/>
                              </a:srgbClr>
                            </a:solidFill>
                            <a:latin typeface="Cambria Math" panose="02040503050406030204" pitchFamily="18" charset="0"/>
                            <a:cs typeface="Arial" pitchFamily="34" charset="0"/>
                          </a:rPr>
                          <m:t>+</m:t>
                        </m:r>
                        <m:r>
                          <a:rPr lang="en-US" b="1" i="0">
                            <a:solidFill>
                              <a:srgbClr val="4E67C8">
                                <a:lumMod val="75000"/>
                              </a:srgbClr>
                            </a:solidFill>
                            <a:latin typeface="Cambria Math" panose="02040503050406030204" pitchFamily="18" charset="0"/>
                            <a:cs typeface="Arial" pitchFamily="34" charset="0"/>
                          </a:rPr>
                          <m:t>𝐑</m:t>
                        </m:r>
                      </m:e>
                    </m:d>
                    <m:r>
                      <a:rPr lang="en-US" b="1" i="0">
                        <a:solidFill>
                          <a:srgbClr val="4E67C8">
                            <a:lumMod val="75000"/>
                          </a:srgbClr>
                        </a:solidFill>
                        <a:latin typeface="Cambria Math" panose="02040503050406030204" pitchFamily="18" charset="0"/>
                        <a:cs typeface="Arial" pitchFamily="34" charset="0"/>
                      </a:rPr>
                      <m:t>+</m:t>
                    </m:r>
                    <m:r>
                      <a:rPr lang="en-US" b="1" i="0">
                        <a:solidFill>
                          <a:srgbClr val="4E67C8">
                            <a:lumMod val="75000"/>
                          </a:srgbClr>
                        </a:solidFill>
                        <a:latin typeface="Cambria Math" panose="02040503050406030204" pitchFamily="18" charset="0"/>
                        <a:cs typeface="Arial" pitchFamily="34" charset="0"/>
                      </a:rPr>
                      <m:t>𝐒</m:t>
                    </m:r>
                    <m:r>
                      <a:rPr lang="en-US" b="1" i="0">
                        <a:solidFill>
                          <a:srgbClr val="4E67C8">
                            <a:lumMod val="75000"/>
                          </a:srgbClr>
                        </a:solidFill>
                        <a:latin typeface="Cambria Math" panose="02040503050406030204" pitchFamily="18" charset="0"/>
                        <a:cs typeface="Arial" pitchFamily="34" charset="0"/>
                      </a:rPr>
                      <m:t>.</m:t>
                    </m:r>
                    <m:r>
                      <a:rPr lang="en-US" b="1" i="0">
                        <a:solidFill>
                          <a:srgbClr val="4E67C8">
                            <a:lumMod val="75000"/>
                          </a:srgbClr>
                        </a:solidFill>
                        <a:latin typeface="Cambria Math" panose="02040503050406030204" pitchFamily="18" charset="0"/>
                        <a:cs typeface="Arial" pitchFamily="34" charset="0"/>
                      </a:rPr>
                      <m:t>𝐕</m:t>
                    </m:r>
                    <m:r>
                      <a:rPr lang="en-US" b="1" i="0">
                        <a:solidFill>
                          <a:srgbClr val="4E67C8">
                            <a:lumMod val="75000"/>
                          </a:srgbClr>
                        </a:solidFill>
                        <a:latin typeface="Cambria Math" panose="02040503050406030204" pitchFamily="18" charset="0"/>
                        <a:cs typeface="Arial" pitchFamily="34" charset="0"/>
                      </a:rPr>
                      <m:t>+</m:t>
                    </m:r>
                    <m:r>
                      <a:rPr lang="en-US" b="1" i="0">
                        <a:solidFill>
                          <a:srgbClr val="4E67C8">
                            <a:lumMod val="75000"/>
                          </a:srgbClr>
                        </a:solidFill>
                        <a:latin typeface="Cambria Math" panose="02040503050406030204" pitchFamily="18" charset="0"/>
                        <a:cs typeface="Arial" pitchFamily="34" charset="0"/>
                      </a:rPr>
                      <m:t>𝐖</m:t>
                    </m:r>
                    <m:r>
                      <a:rPr lang="en-US" b="1" i="0">
                        <a:solidFill>
                          <a:srgbClr val="4E67C8">
                            <a:lumMod val="75000"/>
                          </a:srgbClr>
                        </a:solidFill>
                        <a:latin typeface="Cambria Math" panose="02040503050406030204" pitchFamily="18" charset="0"/>
                        <a:cs typeface="Arial" pitchFamily="34" charset="0"/>
                      </a:rPr>
                      <m:t>.</m:t>
                    </m:r>
                    <m:acc>
                      <m:accPr>
                        <m:chr m:val="̅"/>
                        <m:ctrlPr>
                          <a:rPr lang="en-US" b="1" i="1">
                            <a:solidFill>
                              <a:srgbClr val="4E67C8">
                                <a:lumMod val="75000"/>
                              </a:srgbClr>
                            </a:solidFill>
                            <a:latin typeface="Cambria Math" panose="02040503050406030204" pitchFamily="18" charset="0"/>
                            <a:cs typeface="Arial" pitchFamily="34" charset="0"/>
                          </a:rPr>
                        </m:ctrlPr>
                      </m:accPr>
                      <m:e>
                        <m:r>
                          <a:rPr lang="en-US" b="1" i="0">
                            <a:solidFill>
                              <a:srgbClr val="4E67C8">
                                <a:lumMod val="75000"/>
                              </a:srgbClr>
                            </a:solidFill>
                            <a:latin typeface="Cambria Math" panose="02040503050406030204" pitchFamily="18" charset="0"/>
                            <a:cs typeface="Arial" pitchFamily="34" charset="0"/>
                          </a:rPr>
                          <m:t>𝐗</m:t>
                        </m:r>
                      </m:e>
                    </m:acc>
                    <m:r>
                      <a:rPr lang="en-US" b="1" i="0">
                        <a:solidFill>
                          <a:srgbClr val="4E67C8">
                            <a:lumMod val="75000"/>
                          </a:srgbClr>
                        </a:solidFill>
                        <a:latin typeface="Cambria Math" panose="02040503050406030204" pitchFamily="18" charset="0"/>
                        <a:cs typeface="Arial" pitchFamily="34" charset="0"/>
                      </a:rPr>
                      <m:t>+</m:t>
                    </m:r>
                    <m:r>
                      <a:rPr lang="en-US" b="1" i="0">
                        <a:solidFill>
                          <a:srgbClr val="4E67C8">
                            <a:lumMod val="75000"/>
                          </a:srgbClr>
                        </a:solidFill>
                        <a:latin typeface="Cambria Math" panose="02040503050406030204" pitchFamily="18" charset="0"/>
                        <a:cs typeface="Arial" pitchFamily="34" charset="0"/>
                      </a:rPr>
                      <m:t>𝐕</m:t>
                    </m:r>
                    <m:r>
                      <a:rPr lang="en-US" b="1" i="0">
                        <a:solidFill>
                          <a:srgbClr val="4E67C8">
                            <a:lumMod val="75000"/>
                          </a:srgbClr>
                        </a:solidFill>
                        <a:latin typeface="Cambria Math" panose="02040503050406030204" pitchFamily="18" charset="0"/>
                        <a:cs typeface="Arial" pitchFamily="34" charset="0"/>
                      </a:rPr>
                      <m:t>.</m:t>
                    </m:r>
                    <m:r>
                      <a:rPr lang="en-US" b="1" i="0">
                        <a:solidFill>
                          <a:srgbClr val="4E67C8">
                            <a:lumMod val="75000"/>
                          </a:srgbClr>
                        </a:solidFill>
                        <a:latin typeface="Cambria Math" panose="02040503050406030204" pitchFamily="18" charset="0"/>
                        <a:cs typeface="Arial" pitchFamily="34" charset="0"/>
                      </a:rPr>
                      <m:t>𝐒</m:t>
                    </m:r>
                    <m:r>
                      <a:rPr lang="en-US" b="1" i="0">
                        <a:solidFill>
                          <a:srgbClr val="4E67C8">
                            <a:lumMod val="75000"/>
                          </a:srgbClr>
                        </a:solidFill>
                        <a:latin typeface="Cambria Math" panose="02040503050406030204" pitchFamily="18" charset="0"/>
                        <a:cs typeface="Arial" pitchFamily="34" charset="0"/>
                      </a:rPr>
                      <m:t>+ </m:t>
                    </m:r>
                    <m:acc>
                      <m:accPr>
                        <m:chr m:val="̅"/>
                        <m:ctrlPr>
                          <a:rPr lang="en-US" b="1" i="1">
                            <a:solidFill>
                              <a:srgbClr val="4E67C8">
                                <a:lumMod val="75000"/>
                              </a:srgbClr>
                            </a:solidFill>
                            <a:latin typeface="Cambria Math" panose="02040503050406030204" pitchFamily="18" charset="0"/>
                            <a:cs typeface="Arial" pitchFamily="34" charset="0"/>
                          </a:rPr>
                        </m:ctrlPr>
                      </m:accPr>
                      <m:e>
                        <m:r>
                          <a:rPr lang="en-US" b="1" i="0">
                            <a:solidFill>
                              <a:srgbClr val="4E67C8">
                                <a:lumMod val="75000"/>
                              </a:srgbClr>
                            </a:solidFill>
                            <a:latin typeface="Cambria Math" panose="02040503050406030204" pitchFamily="18" charset="0"/>
                            <a:cs typeface="Arial" pitchFamily="34" charset="0"/>
                          </a:rPr>
                          <m:t>𝐗</m:t>
                        </m:r>
                      </m:e>
                    </m:acc>
                    <m:r>
                      <a:rPr lang="en-US" b="1" i="0">
                        <a:solidFill>
                          <a:srgbClr val="4E67C8">
                            <a:lumMod val="75000"/>
                          </a:srgbClr>
                        </a:solidFill>
                        <a:latin typeface="Cambria Math" panose="02040503050406030204" pitchFamily="18" charset="0"/>
                        <a:cs typeface="Arial" pitchFamily="34" charset="0"/>
                      </a:rPr>
                      <m:t>.</m:t>
                    </m:r>
                    <m:r>
                      <a:rPr lang="en-US" b="1" i="0">
                        <a:solidFill>
                          <a:srgbClr val="4E67C8">
                            <a:lumMod val="75000"/>
                          </a:srgbClr>
                        </a:solidFill>
                        <a:latin typeface="Cambria Math" panose="02040503050406030204" pitchFamily="18" charset="0"/>
                        <a:cs typeface="Arial" pitchFamily="34" charset="0"/>
                      </a:rPr>
                      <m:t>𝐖</m:t>
                    </m:r>
                    <m:r>
                      <a:rPr lang="en-US" b="1" i="0">
                        <a:solidFill>
                          <a:srgbClr val="4E67C8">
                            <a:lumMod val="75000"/>
                          </a:srgbClr>
                        </a:solidFill>
                        <a:latin typeface="Cambria Math" panose="02040503050406030204" pitchFamily="18" charset="0"/>
                        <a:cs typeface="Arial" pitchFamily="34" charset="0"/>
                      </a:rPr>
                      <m:t>+</m:t>
                    </m:r>
                    <m:d>
                      <m:dPr>
                        <m:ctrlPr>
                          <a:rPr lang="en-US" b="1" i="1">
                            <a:solidFill>
                              <a:srgbClr val="4E67C8">
                                <a:lumMod val="75000"/>
                              </a:srgbClr>
                            </a:solidFill>
                            <a:latin typeface="Cambria Math" panose="02040503050406030204" pitchFamily="18" charset="0"/>
                            <a:cs typeface="Arial" pitchFamily="34" charset="0"/>
                          </a:rPr>
                        </m:ctrlPr>
                      </m:dPr>
                      <m:e>
                        <m:r>
                          <a:rPr lang="en-US" b="1" i="0">
                            <a:solidFill>
                              <a:srgbClr val="4E67C8">
                                <a:lumMod val="75000"/>
                              </a:srgbClr>
                            </a:solidFill>
                            <a:latin typeface="Cambria Math" panose="02040503050406030204" pitchFamily="18" charset="0"/>
                            <a:cs typeface="Arial" pitchFamily="34" charset="0"/>
                          </a:rPr>
                          <m:t>𝐑</m:t>
                        </m:r>
                        <m:r>
                          <a:rPr lang="en-US" b="1" i="0">
                            <a:solidFill>
                              <a:srgbClr val="4E67C8">
                                <a:lumMod val="75000"/>
                              </a:srgbClr>
                            </a:solidFill>
                            <a:latin typeface="Cambria Math" panose="02040503050406030204" pitchFamily="18" charset="0"/>
                            <a:cs typeface="Arial" pitchFamily="34" charset="0"/>
                          </a:rPr>
                          <m:t>+</m:t>
                        </m:r>
                        <m:r>
                          <a:rPr lang="en-US" b="1" i="0">
                            <a:solidFill>
                              <a:srgbClr val="4E67C8">
                                <a:lumMod val="75000"/>
                              </a:srgbClr>
                            </a:solidFill>
                            <a:latin typeface="Cambria Math" panose="02040503050406030204" pitchFamily="18" charset="0"/>
                            <a:cs typeface="Arial" pitchFamily="34" charset="0"/>
                          </a:rPr>
                          <m:t>𝐊</m:t>
                        </m:r>
                      </m:e>
                    </m:d>
                    <m:r>
                      <a:rPr lang="en-US" b="1" i="0">
                        <a:solidFill>
                          <a:srgbClr val="4E67C8">
                            <a:lumMod val="75000"/>
                          </a:srgbClr>
                        </a:solidFill>
                        <a:latin typeface="Cambria Math" panose="02040503050406030204" pitchFamily="18" charset="0"/>
                        <a:cs typeface="Arial" pitchFamily="34" charset="0"/>
                      </a:rPr>
                      <m:t>.</m:t>
                    </m:r>
                    <m:r>
                      <a:rPr lang="en-US" b="1" i="0">
                        <a:solidFill>
                          <a:srgbClr val="4E67C8">
                            <a:lumMod val="75000"/>
                          </a:srgbClr>
                        </a:solidFill>
                        <a:latin typeface="Cambria Math" panose="02040503050406030204" pitchFamily="18" charset="0"/>
                        <a:cs typeface="Arial" pitchFamily="34" charset="0"/>
                      </a:rPr>
                      <m:t>𝐅</m:t>
                    </m:r>
                  </m:oMath>
                </a14:m>
                <a:endParaRPr lang="en-US" b="1">
                  <a:solidFill>
                    <a:srgbClr val="4E67C8">
                      <a:lumMod val="75000"/>
                    </a:srgbClr>
                  </a:solidFill>
                  <a:latin typeface="Arial" pitchFamily="34" charset="0"/>
                  <a:cs typeface="Arial" pitchFamily="34" charset="0"/>
                </a:endParaRPr>
              </a:p>
            </p:txBody>
          </p:sp>
        </mc:Choice>
        <mc:Fallback xmlns="">
          <p:sp>
            <p:nvSpPr>
              <p:cNvPr id="3" name="Content Placeholder 2">
                <a:extLst>
                  <a:ext uri="{FF2B5EF4-FFF2-40B4-BE49-F238E27FC236}">
                    <a16:creationId xmlns:a16="http://schemas.microsoft.com/office/drawing/2014/main" id="{6BDBF903-611F-442E-AECF-23B0FAB97F00}"/>
                  </a:ext>
                </a:extLst>
              </p:cNvPr>
              <p:cNvSpPr>
                <a:spLocks noGrp="1" noRot="1" noChangeAspect="1" noMove="1" noResize="1" noEditPoints="1" noAdjustHandles="1" noChangeArrowheads="1" noChangeShapeType="1" noTextEdit="1"/>
              </p:cNvSpPr>
              <p:nvPr>
                <p:ph idx="1"/>
              </p:nvPr>
            </p:nvSpPr>
            <p:spPr>
              <a:blipFill>
                <a:blip r:embed="rId2"/>
                <a:stretch>
                  <a:fillRect l="-1333" t="-1954" r="-148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64EF3A1-DD77-40A3-AB34-7B7CAB1881CC}"/>
              </a:ext>
            </a:extLst>
          </p:cNvPr>
          <p:cNvSpPr>
            <a:spLocks noGrp="1"/>
          </p:cNvSpPr>
          <p:nvPr>
            <p:ph type="dt" sz="half" idx="10"/>
          </p:nvPr>
        </p:nvSpPr>
        <p:spPr/>
        <p:txBody>
          <a:bodyPr/>
          <a:lstStyle/>
          <a:p>
            <a:r>
              <a:rPr lang="en-US"/>
              <a:t>ThS. GVC Tô Oai Hùng</a:t>
            </a:r>
          </a:p>
        </p:txBody>
      </p:sp>
      <p:sp>
        <p:nvSpPr>
          <p:cNvPr id="5" name="Slide Number Placeholder 4">
            <a:extLst>
              <a:ext uri="{FF2B5EF4-FFF2-40B4-BE49-F238E27FC236}">
                <a16:creationId xmlns:a16="http://schemas.microsoft.com/office/drawing/2014/main" id="{7B354ECA-415F-47AA-85CB-AD8704907669}"/>
              </a:ext>
            </a:extLst>
          </p:cNvPr>
          <p:cNvSpPr>
            <a:spLocks noGrp="1"/>
          </p:cNvSpPr>
          <p:nvPr>
            <p:ph type="sldNum" sz="quarter" idx="12"/>
          </p:nvPr>
        </p:nvSpPr>
        <p:spPr/>
        <p:txBody>
          <a:bodyPr/>
          <a:lstStyle/>
          <a:p>
            <a:fld id="{47B46601-ECD6-4E29-AAA2-C596D4A6F376}" type="slidenum">
              <a:rPr lang="en-US" smtClean="0"/>
              <a:pPr/>
              <a:t>43</a:t>
            </a:fld>
            <a:endParaRPr lang="en-US"/>
          </a:p>
        </p:txBody>
      </p:sp>
    </p:spTree>
    <p:extLst>
      <p:ext uri="{BB962C8B-B14F-4D97-AF65-F5344CB8AC3E}">
        <p14:creationId xmlns:p14="http://schemas.microsoft.com/office/powerpoint/2010/main" val="42119286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5597-0CF7-4AFF-A3CE-8C5561FC5629}"/>
              </a:ext>
            </a:extLst>
          </p:cNvPr>
          <p:cNvSpPr>
            <a:spLocks noGrp="1"/>
          </p:cNvSpPr>
          <p:nvPr>
            <p:ph type="title"/>
          </p:nvPr>
        </p:nvSpPr>
        <p:spPr/>
        <p:txBody>
          <a:bodyPr/>
          <a:lstStyle/>
          <a:p>
            <a:r>
              <a:rPr lang="en-US">
                <a:solidFill>
                  <a:srgbClr val="0070C0"/>
                </a:solidFill>
              </a:rPr>
              <a:t>Bài Tập</a:t>
            </a: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0FCB07-B747-462B-AFA8-274A7FB1A046}"/>
                  </a:ext>
                </a:extLst>
              </p:cNvPr>
              <p:cNvSpPr>
                <a:spLocks noGrp="1"/>
              </p:cNvSpPr>
              <p:nvPr>
                <p:ph idx="1"/>
              </p:nvPr>
            </p:nvSpPr>
            <p:spPr/>
            <p:txBody>
              <a:bodyPr>
                <a:normAutofit/>
              </a:bodyPr>
              <a:lstStyle/>
              <a:p>
                <a:pPr marL="461963" lvl="1" indent="-461963" algn="just" fontAlgn="base">
                  <a:lnSpc>
                    <a:spcPct val="90000"/>
                  </a:lnSpc>
                  <a:spcBef>
                    <a:spcPts val="0"/>
                  </a:spcBef>
                  <a:buClr>
                    <a:srgbClr val="0099FF"/>
                  </a:buClr>
                  <a:buSzPct val="100000"/>
                  <a:buFont typeface="+mj-lt"/>
                  <a:buAutoNum type="arabicPeriod" startAt="3"/>
                </a:pPr>
                <a:r>
                  <a:rPr lang="en-US" b="1">
                    <a:solidFill>
                      <a:srgbClr val="4E67C8">
                        <a:lumMod val="75000"/>
                      </a:srgbClr>
                    </a:solidFill>
                    <a:latin typeface="Arial" panose="020B0604020202020204" pitchFamily="34" charset="0"/>
                    <a:cs typeface="Arial" pitchFamily="34" charset="0"/>
                  </a:rPr>
                  <a:t>Áp dụng định luật DeMorgan cho các phương trình sau:</a:t>
                </a:r>
              </a:p>
              <a:p>
                <a:pPr marL="914400" lvl="1" indent="-454025">
                  <a:lnSpc>
                    <a:spcPct val="90000"/>
                  </a:lnSpc>
                  <a:spcBef>
                    <a:spcPts val="0"/>
                  </a:spcBef>
                  <a:buFont typeface="+mj-lt"/>
                  <a:buAutoNum type="alphaLcParenR"/>
                </a:pPr>
                <a14:m>
                  <m:oMath xmlns:m="http://schemas.openxmlformats.org/officeDocument/2006/math">
                    <m:r>
                      <a:rPr lang="en-US" b="1" i="0" smtClean="0">
                        <a:solidFill>
                          <a:srgbClr val="4E67C8">
                            <a:lumMod val="75000"/>
                          </a:srgbClr>
                        </a:solidFill>
                        <a:latin typeface="Cambria Math" panose="02040503050406030204" pitchFamily="18" charset="0"/>
                        <a:cs typeface="Arial" pitchFamily="34" charset="0"/>
                      </a:rPr>
                      <m:t>𝐅</m:t>
                    </m:r>
                    <m:r>
                      <a:rPr lang="en-US" b="1" i="0" smtClean="0">
                        <a:solidFill>
                          <a:srgbClr val="4E67C8">
                            <a:lumMod val="75000"/>
                          </a:srgbClr>
                        </a:solidFill>
                        <a:latin typeface="Cambria Math" panose="02040503050406030204" pitchFamily="18" charset="0"/>
                        <a:cs typeface="Arial" pitchFamily="34" charset="0"/>
                      </a:rPr>
                      <m:t>= </m:t>
                    </m:r>
                    <m:acc>
                      <m:accPr>
                        <m:chr m:val="̅"/>
                        <m:ctrlPr>
                          <a:rPr lang="en-US" b="1" i="1">
                            <a:solidFill>
                              <a:srgbClr val="4E67C8">
                                <a:lumMod val="75000"/>
                              </a:srgbClr>
                            </a:solidFill>
                            <a:latin typeface="Cambria Math" panose="02040503050406030204" pitchFamily="18" charset="0"/>
                            <a:cs typeface="Arial" pitchFamily="34" charset="0"/>
                          </a:rPr>
                        </m:ctrlPr>
                      </m:accPr>
                      <m:e>
                        <m:r>
                          <a:rPr lang="en-US" b="1" i="0" smtClean="0">
                            <a:solidFill>
                              <a:srgbClr val="4E67C8">
                                <a:lumMod val="75000"/>
                              </a:srgbClr>
                            </a:solidFill>
                            <a:latin typeface="Cambria Math" panose="02040503050406030204" pitchFamily="18" charset="0"/>
                            <a:cs typeface="Arial" pitchFamily="34" charset="0"/>
                          </a:rPr>
                          <m:t>𝐕</m:t>
                        </m:r>
                        <m:r>
                          <a:rPr lang="en-US" b="1" i="0" smtClean="0">
                            <a:solidFill>
                              <a:srgbClr val="4E67C8">
                                <a:lumMod val="75000"/>
                              </a:srgbClr>
                            </a:solidFill>
                            <a:latin typeface="Cambria Math" panose="02040503050406030204" pitchFamily="18" charset="0"/>
                            <a:cs typeface="Arial" pitchFamily="34" charset="0"/>
                          </a:rPr>
                          <m:t>+</m:t>
                        </m:r>
                        <m:r>
                          <a:rPr lang="en-US" b="1" i="0" smtClean="0">
                            <a:solidFill>
                              <a:srgbClr val="4E67C8">
                                <a:lumMod val="75000"/>
                              </a:srgbClr>
                            </a:solidFill>
                            <a:latin typeface="Cambria Math" panose="02040503050406030204" pitchFamily="18" charset="0"/>
                            <a:cs typeface="Arial" pitchFamily="34" charset="0"/>
                          </a:rPr>
                          <m:t>𝐀</m:t>
                        </m:r>
                        <m:r>
                          <a:rPr lang="en-US" b="1" i="0" smtClean="0">
                            <a:solidFill>
                              <a:srgbClr val="4E67C8">
                                <a:lumMod val="75000"/>
                              </a:srgbClr>
                            </a:solidFill>
                            <a:latin typeface="Cambria Math" panose="02040503050406030204" pitchFamily="18" charset="0"/>
                            <a:cs typeface="Arial" pitchFamily="34" charset="0"/>
                          </a:rPr>
                          <m:t>+</m:t>
                        </m:r>
                        <m:r>
                          <a:rPr lang="en-US" b="1" i="0" smtClean="0">
                            <a:solidFill>
                              <a:srgbClr val="4E67C8">
                                <a:lumMod val="75000"/>
                              </a:srgbClr>
                            </a:solidFill>
                            <a:latin typeface="Cambria Math" panose="02040503050406030204" pitchFamily="18" charset="0"/>
                            <a:cs typeface="Arial" pitchFamily="34" charset="0"/>
                          </a:rPr>
                          <m:t>𝐋</m:t>
                        </m:r>
                      </m:e>
                    </m:acc>
                  </m:oMath>
                </a14:m>
                <a:r>
                  <a:rPr lang="en-US" b="1">
                    <a:solidFill>
                      <a:srgbClr val="4E67C8">
                        <a:lumMod val="75000"/>
                      </a:srgbClr>
                    </a:solidFill>
                    <a:latin typeface="Arial" panose="020B0604020202020204" pitchFamily="34" charset="0"/>
                    <a:cs typeface="Arial" pitchFamily="34" charset="0"/>
                  </a:rPr>
                  <a:t>  </a:t>
                </a:r>
              </a:p>
              <a:p>
                <a:pPr marL="914400" lvl="1" indent="-454025">
                  <a:lnSpc>
                    <a:spcPct val="90000"/>
                  </a:lnSpc>
                  <a:spcBef>
                    <a:spcPts val="0"/>
                  </a:spcBef>
                  <a:buFont typeface="+mj-lt"/>
                  <a:buAutoNum type="alphaLcParenR"/>
                </a:pPr>
                <a14:m>
                  <m:oMath xmlns:m="http://schemas.openxmlformats.org/officeDocument/2006/math">
                    <m:r>
                      <a:rPr lang="en-US" b="1" i="0" smtClean="0">
                        <a:solidFill>
                          <a:srgbClr val="4E67C8">
                            <a:lumMod val="75000"/>
                          </a:srgbClr>
                        </a:solidFill>
                        <a:latin typeface="Cambria Math" panose="02040503050406030204" pitchFamily="18" charset="0"/>
                        <a:cs typeface="Arial" pitchFamily="34" charset="0"/>
                      </a:rPr>
                      <m:t>𝐅</m:t>
                    </m:r>
                    <m:r>
                      <a:rPr lang="en-US" b="1" i="0" smtClean="0">
                        <a:solidFill>
                          <a:srgbClr val="4E67C8">
                            <a:lumMod val="75000"/>
                          </a:srgbClr>
                        </a:solidFill>
                        <a:latin typeface="Cambria Math" panose="02040503050406030204" pitchFamily="18" charset="0"/>
                        <a:cs typeface="Arial" pitchFamily="34" charset="0"/>
                      </a:rPr>
                      <m:t>= </m:t>
                    </m:r>
                    <m:acc>
                      <m:accPr>
                        <m:chr m:val="̅"/>
                        <m:ctrlPr>
                          <a:rPr lang="en-US" b="1" i="1">
                            <a:solidFill>
                              <a:srgbClr val="4E67C8">
                                <a:lumMod val="75000"/>
                              </a:srgbClr>
                            </a:solidFill>
                            <a:latin typeface="Cambria Math" panose="02040503050406030204" pitchFamily="18" charset="0"/>
                            <a:cs typeface="Arial" pitchFamily="34" charset="0"/>
                          </a:rPr>
                        </m:ctrlPr>
                      </m:accPr>
                      <m:e>
                        <m:r>
                          <a:rPr lang="en-US" b="1" i="0" smtClean="0">
                            <a:solidFill>
                              <a:srgbClr val="4E67C8">
                                <a:lumMod val="75000"/>
                              </a:srgbClr>
                            </a:solidFill>
                            <a:latin typeface="Cambria Math" panose="02040503050406030204" pitchFamily="18" charset="0"/>
                            <a:cs typeface="Arial" pitchFamily="34" charset="0"/>
                          </a:rPr>
                          <m:t>𝐀</m:t>
                        </m:r>
                      </m:e>
                    </m:acc>
                    <m:r>
                      <a:rPr lang="en-US" b="1" i="0" smtClean="0">
                        <a:solidFill>
                          <a:srgbClr val="4E67C8">
                            <a:lumMod val="75000"/>
                          </a:srgbClr>
                        </a:solidFill>
                        <a:latin typeface="Cambria Math" panose="02040503050406030204" pitchFamily="18" charset="0"/>
                        <a:cs typeface="Arial" pitchFamily="34" charset="0"/>
                      </a:rPr>
                      <m:t>+ </m:t>
                    </m:r>
                    <m:acc>
                      <m:accPr>
                        <m:chr m:val="̅"/>
                        <m:ctrlPr>
                          <a:rPr lang="en-US" b="1" i="1">
                            <a:solidFill>
                              <a:srgbClr val="4E67C8">
                                <a:lumMod val="75000"/>
                              </a:srgbClr>
                            </a:solidFill>
                            <a:latin typeface="Cambria Math" panose="02040503050406030204" pitchFamily="18" charset="0"/>
                            <a:cs typeface="Arial" pitchFamily="34" charset="0"/>
                          </a:rPr>
                        </m:ctrlPr>
                      </m:accPr>
                      <m:e>
                        <m:r>
                          <a:rPr lang="en-US" b="1" i="0" smtClean="0">
                            <a:solidFill>
                              <a:srgbClr val="4E67C8">
                                <a:lumMod val="75000"/>
                              </a:srgbClr>
                            </a:solidFill>
                            <a:latin typeface="Cambria Math" panose="02040503050406030204" pitchFamily="18" charset="0"/>
                            <a:cs typeface="Arial" pitchFamily="34" charset="0"/>
                          </a:rPr>
                          <m:t>𝐁</m:t>
                        </m:r>
                      </m:e>
                    </m:acc>
                    <m:r>
                      <a:rPr lang="en-US" b="1" i="0" smtClean="0">
                        <a:solidFill>
                          <a:srgbClr val="4E67C8">
                            <a:lumMod val="75000"/>
                          </a:srgbClr>
                        </a:solidFill>
                        <a:latin typeface="Cambria Math" panose="02040503050406030204" pitchFamily="18" charset="0"/>
                        <a:cs typeface="Arial" pitchFamily="34" charset="0"/>
                      </a:rPr>
                      <m:t>+ </m:t>
                    </m:r>
                    <m:acc>
                      <m:accPr>
                        <m:chr m:val="̅"/>
                        <m:ctrlPr>
                          <a:rPr lang="en-US" b="1" i="1">
                            <a:solidFill>
                              <a:srgbClr val="4E67C8">
                                <a:lumMod val="75000"/>
                              </a:srgbClr>
                            </a:solidFill>
                            <a:latin typeface="Cambria Math" panose="02040503050406030204" pitchFamily="18" charset="0"/>
                            <a:cs typeface="Arial" pitchFamily="34" charset="0"/>
                          </a:rPr>
                        </m:ctrlPr>
                      </m:accPr>
                      <m:e>
                        <m:r>
                          <a:rPr lang="en-US" b="1" i="0" smtClean="0">
                            <a:solidFill>
                              <a:srgbClr val="4E67C8">
                                <a:lumMod val="75000"/>
                              </a:srgbClr>
                            </a:solidFill>
                            <a:latin typeface="Cambria Math" panose="02040503050406030204" pitchFamily="18" charset="0"/>
                            <a:cs typeface="Arial" pitchFamily="34" charset="0"/>
                          </a:rPr>
                          <m:t>𝐂</m:t>
                        </m:r>
                      </m:e>
                    </m:acc>
                    <m:r>
                      <a:rPr lang="en-US" b="1" i="0" smtClean="0">
                        <a:solidFill>
                          <a:srgbClr val="4E67C8">
                            <a:lumMod val="75000"/>
                          </a:srgbClr>
                        </a:solidFill>
                        <a:latin typeface="Cambria Math" panose="02040503050406030204" pitchFamily="18" charset="0"/>
                        <a:cs typeface="Arial" pitchFamily="34" charset="0"/>
                      </a:rPr>
                      <m:t>+ </m:t>
                    </m:r>
                    <m:acc>
                      <m:accPr>
                        <m:chr m:val="̅"/>
                        <m:ctrlPr>
                          <a:rPr lang="en-US" b="1" i="1">
                            <a:solidFill>
                              <a:srgbClr val="4E67C8">
                                <a:lumMod val="75000"/>
                              </a:srgbClr>
                            </a:solidFill>
                            <a:latin typeface="Cambria Math" panose="02040503050406030204" pitchFamily="18" charset="0"/>
                            <a:cs typeface="Arial" pitchFamily="34" charset="0"/>
                          </a:rPr>
                        </m:ctrlPr>
                      </m:accPr>
                      <m:e>
                        <m:r>
                          <a:rPr lang="en-US" b="1" i="0" smtClean="0">
                            <a:solidFill>
                              <a:srgbClr val="4E67C8">
                                <a:lumMod val="75000"/>
                              </a:srgbClr>
                            </a:solidFill>
                            <a:latin typeface="Cambria Math" panose="02040503050406030204" pitchFamily="18" charset="0"/>
                            <a:cs typeface="Arial" pitchFamily="34" charset="0"/>
                          </a:rPr>
                          <m:t>𝐃</m:t>
                        </m:r>
                      </m:e>
                    </m:acc>
                  </m:oMath>
                </a14:m>
                <a:r>
                  <a:rPr lang="en-US" b="1">
                    <a:solidFill>
                      <a:srgbClr val="4E67C8">
                        <a:lumMod val="75000"/>
                      </a:srgbClr>
                    </a:solidFill>
                    <a:latin typeface="Arial" pitchFamily="34" charset="0"/>
                    <a:cs typeface="Arial" pitchFamily="34" charset="0"/>
                  </a:rPr>
                  <a:t>  </a:t>
                </a:r>
              </a:p>
              <a:p>
                <a:pPr marL="514350" lvl="1" indent="-514350" algn="just" fontAlgn="base">
                  <a:lnSpc>
                    <a:spcPct val="90000"/>
                  </a:lnSpc>
                  <a:spcBef>
                    <a:spcPts val="0"/>
                  </a:spcBef>
                  <a:buClr>
                    <a:srgbClr val="0099FF"/>
                  </a:buClr>
                  <a:buSzPct val="100000"/>
                  <a:buFont typeface="+mj-lt"/>
                  <a:buAutoNum type="arabicPeriod" startAt="4"/>
                </a:pPr>
                <a:r>
                  <a:rPr lang="en-US" b="1">
                    <a:solidFill>
                      <a:srgbClr val="4E67C8">
                        <a:lumMod val="75000"/>
                      </a:srgbClr>
                    </a:solidFill>
                    <a:latin typeface="Arial" pitchFamily="34" charset="0"/>
                    <a:cs typeface="Arial" pitchFamily="34" charset="0"/>
                  </a:rPr>
                  <a:t>Đơn giản hoá các biểu thức sau:</a:t>
                </a:r>
              </a:p>
              <a:p>
                <a:pPr marL="971550" lvl="1" indent="-514350">
                  <a:spcBef>
                    <a:spcPts val="0"/>
                  </a:spcBef>
                  <a:buFont typeface="+mj-lt"/>
                  <a:buAutoNum type="alphaLcParenR"/>
                </a:pPr>
                <a:r>
                  <a:rPr lang="en-US" b="1">
                    <a:solidFill>
                      <a:srgbClr val="4E67C8">
                        <a:lumMod val="75000"/>
                      </a:srgbClr>
                    </a:solidFill>
                    <a:latin typeface="Arial" pitchFamily="34" charset="0"/>
                    <a:cs typeface="Arial" pitchFamily="34" charset="0"/>
                  </a:rPr>
                  <a:t>A = S.T + V.W + R.S.T</a:t>
                </a:r>
              </a:p>
              <a:p>
                <a:pPr marL="971550" lvl="1" indent="-514350">
                  <a:spcBef>
                    <a:spcPts val="0"/>
                  </a:spcBef>
                  <a:buFont typeface="+mj-lt"/>
                  <a:buAutoNum type="alphaLcParenR"/>
                </a:pPr>
                <a:r>
                  <a:rPr lang="en-US" b="1">
                    <a:solidFill>
                      <a:srgbClr val="4E67C8">
                        <a:lumMod val="75000"/>
                      </a:srgbClr>
                    </a:solidFill>
                    <a:latin typeface="Arial" pitchFamily="34" charset="0"/>
                    <a:cs typeface="Arial" pitchFamily="34" charset="0"/>
                  </a:rPr>
                  <a:t>A = T.U.V + X.Y + Y</a:t>
                </a:r>
              </a:p>
              <a:p>
                <a:pPr marL="971550" lvl="1" indent="-514350">
                  <a:spcBef>
                    <a:spcPts val="0"/>
                  </a:spcBef>
                  <a:buFont typeface="+mj-lt"/>
                  <a:buAutoNum type="alphaLcParenR"/>
                </a:pPr>
                <a:r>
                  <a:rPr lang="en-US" b="1">
                    <a:solidFill>
                      <a:srgbClr val="4E67C8">
                        <a:lumMod val="75000"/>
                      </a:srgbClr>
                    </a:solidFill>
                    <a:latin typeface="Arial" pitchFamily="34" charset="0"/>
                    <a:cs typeface="Arial" pitchFamily="34" charset="0"/>
                  </a:rPr>
                  <a:t>A = F.(E + F + G)</a:t>
                </a:r>
              </a:p>
              <a:p>
                <a:pPr marL="971550" lvl="1" indent="-514350">
                  <a:spcBef>
                    <a:spcPts val="0"/>
                  </a:spcBef>
                  <a:buFont typeface="+mj-lt"/>
                  <a:buAutoNum type="alphaLcParenR"/>
                </a:pPr>
                <a:r>
                  <a:rPr lang="en-US" b="1">
                    <a:solidFill>
                      <a:srgbClr val="4E67C8">
                        <a:lumMod val="75000"/>
                      </a:srgbClr>
                    </a:solidFill>
                    <a:latin typeface="Arial" pitchFamily="34" charset="0"/>
                    <a:cs typeface="Arial" pitchFamily="34" charset="0"/>
                  </a:rPr>
                  <a:t>A = (P.Q + R + S.T)T.S</a:t>
                </a:r>
              </a:p>
              <a:p>
                <a:pPr marL="971550" lvl="1" indent="-514350">
                  <a:spcBef>
                    <a:spcPts val="0"/>
                  </a:spcBef>
                  <a:buFont typeface="+mj-lt"/>
                  <a:buAutoNum type="alphaLcParenR"/>
                </a:pPr>
                <a14:m>
                  <m:oMath xmlns:m="http://schemas.openxmlformats.org/officeDocument/2006/math">
                    <m:r>
                      <a:rPr lang="en-US" b="1" i="0" smtClean="0">
                        <a:solidFill>
                          <a:srgbClr val="4E67C8">
                            <a:lumMod val="75000"/>
                          </a:srgbClr>
                        </a:solidFill>
                        <a:latin typeface="Cambria Math" panose="02040503050406030204" pitchFamily="18" charset="0"/>
                      </a:rPr>
                      <m:t>𝐀</m:t>
                    </m:r>
                    <m:r>
                      <a:rPr lang="en-US" b="1" i="0" smtClean="0">
                        <a:solidFill>
                          <a:srgbClr val="4E67C8">
                            <a:lumMod val="75000"/>
                          </a:srgbClr>
                        </a:solidFill>
                        <a:latin typeface="Cambria Math" panose="02040503050406030204" pitchFamily="18" charset="0"/>
                      </a:rPr>
                      <m:t>= </m:t>
                    </m:r>
                    <m:acc>
                      <m:accPr>
                        <m:chr m:val="̅"/>
                        <m:ctrlPr>
                          <a:rPr lang="en-US" b="1" i="1">
                            <a:solidFill>
                              <a:srgbClr val="4E67C8">
                                <a:lumMod val="75000"/>
                              </a:srgbClr>
                            </a:solidFill>
                            <a:latin typeface="Cambria Math" panose="02040503050406030204" pitchFamily="18" charset="0"/>
                          </a:rPr>
                        </m:ctrlPr>
                      </m:accPr>
                      <m:e>
                        <m:acc>
                          <m:accPr>
                            <m:chr m:val="̅"/>
                            <m:ctrlPr>
                              <a:rPr lang="en-US" b="1" i="1">
                                <a:solidFill>
                                  <a:srgbClr val="4E67C8">
                                    <a:lumMod val="75000"/>
                                  </a:srgbClr>
                                </a:solidFill>
                                <a:latin typeface="Cambria Math" panose="02040503050406030204" pitchFamily="18" charset="0"/>
                              </a:rPr>
                            </m:ctrlPr>
                          </m:accPr>
                          <m:e>
                            <m:r>
                              <a:rPr lang="en-US" b="1" i="0" smtClean="0">
                                <a:solidFill>
                                  <a:srgbClr val="4E67C8">
                                    <a:lumMod val="75000"/>
                                  </a:srgbClr>
                                </a:solidFill>
                                <a:latin typeface="Cambria Math" panose="02040503050406030204" pitchFamily="18" charset="0"/>
                              </a:rPr>
                              <m:t>𝐃</m:t>
                            </m:r>
                          </m:e>
                        </m:acc>
                        <m:r>
                          <a:rPr lang="en-US" b="1" i="0" smtClean="0">
                            <a:solidFill>
                              <a:srgbClr val="4E67C8">
                                <a:lumMod val="75000"/>
                              </a:srgbClr>
                            </a:solidFill>
                            <a:latin typeface="Cambria Math" panose="02040503050406030204" pitchFamily="18" charset="0"/>
                          </a:rPr>
                          <m:t>.</m:t>
                        </m:r>
                        <m:acc>
                          <m:accPr>
                            <m:chr m:val="̅"/>
                            <m:ctrlPr>
                              <a:rPr lang="en-US" b="1" i="1">
                                <a:solidFill>
                                  <a:srgbClr val="4E67C8">
                                    <a:lumMod val="75000"/>
                                  </a:srgbClr>
                                </a:solidFill>
                                <a:latin typeface="Cambria Math" panose="02040503050406030204" pitchFamily="18" charset="0"/>
                              </a:rPr>
                            </m:ctrlPr>
                          </m:accPr>
                          <m:e>
                            <m:r>
                              <a:rPr lang="en-US" b="1" i="0" smtClean="0">
                                <a:solidFill>
                                  <a:srgbClr val="4E67C8">
                                    <a:lumMod val="75000"/>
                                  </a:srgbClr>
                                </a:solidFill>
                                <a:latin typeface="Cambria Math" panose="02040503050406030204" pitchFamily="18" charset="0"/>
                              </a:rPr>
                              <m:t>𝐃</m:t>
                            </m:r>
                          </m:e>
                        </m:acc>
                        <m:r>
                          <a:rPr lang="en-US" b="1" i="0" smtClean="0">
                            <a:solidFill>
                              <a:srgbClr val="4E67C8">
                                <a:lumMod val="75000"/>
                              </a:srgbClr>
                            </a:solidFill>
                            <a:latin typeface="Cambria Math" panose="02040503050406030204" pitchFamily="18" charset="0"/>
                          </a:rPr>
                          <m:t>.</m:t>
                        </m:r>
                        <m:r>
                          <a:rPr lang="en-US" b="1" i="0" smtClean="0">
                            <a:solidFill>
                              <a:srgbClr val="4E67C8">
                                <a:lumMod val="75000"/>
                              </a:srgbClr>
                            </a:solidFill>
                            <a:latin typeface="Cambria Math" panose="02040503050406030204" pitchFamily="18" charset="0"/>
                          </a:rPr>
                          <m:t>𝐄</m:t>
                        </m:r>
                      </m:e>
                    </m:acc>
                  </m:oMath>
                </a14:m>
                <a:endParaRPr lang="en-US" b="1">
                  <a:solidFill>
                    <a:srgbClr val="4E67C8">
                      <a:lumMod val="75000"/>
                    </a:srgbClr>
                  </a:solidFill>
                  <a:latin typeface="Arial" pitchFamily="34" charset="0"/>
                  <a:cs typeface="Arial" pitchFamily="34" charset="0"/>
                </a:endParaRPr>
              </a:p>
              <a:p>
                <a:pPr marL="971550" lvl="1" indent="-514350">
                  <a:spcBef>
                    <a:spcPts val="0"/>
                  </a:spcBef>
                  <a:buFont typeface="+mj-lt"/>
                  <a:buAutoNum type="alphaLcParenR"/>
                </a:pPr>
                <a14:m>
                  <m:oMath xmlns:m="http://schemas.openxmlformats.org/officeDocument/2006/math">
                    <m:r>
                      <a:rPr lang="en-US" b="1" i="0" smtClean="0">
                        <a:solidFill>
                          <a:srgbClr val="4E67C8">
                            <a:lumMod val="75000"/>
                          </a:srgbClr>
                        </a:solidFill>
                        <a:latin typeface="Cambria Math" panose="02040503050406030204" pitchFamily="18" charset="0"/>
                      </a:rPr>
                      <m:t>𝐀</m:t>
                    </m:r>
                    <m:r>
                      <a:rPr lang="en-US" b="1" i="0" smtClean="0">
                        <a:solidFill>
                          <a:srgbClr val="4E67C8">
                            <a:lumMod val="75000"/>
                          </a:srgbClr>
                        </a:solidFill>
                        <a:latin typeface="Cambria Math" panose="02040503050406030204" pitchFamily="18" charset="0"/>
                      </a:rPr>
                      <m:t>=</m:t>
                    </m:r>
                    <m:r>
                      <a:rPr lang="en-US" b="1" i="0" smtClean="0">
                        <a:solidFill>
                          <a:srgbClr val="4E67C8">
                            <a:lumMod val="75000"/>
                          </a:srgbClr>
                        </a:solidFill>
                        <a:latin typeface="Cambria Math" panose="02040503050406030204" pitchFamily="18" charset="0"/>
                      </a:rPr>
                      <m:t>𝐘</m:t>
                    </m:r>
                    <m:r>
                      <a:rPr lang="en-US" b="1" i="0" smtClean="0">
                        <a:solidFill>
                          <a:srgbClr val="4E67C8">
                            <a:lumMod val="75000"/>
                          </a:srgbClr>
                        </a:solidFill>
                        <a:latin typeface="Cambria Math" panose="02040503050406030204" pitchFamily="18" charset="0"/>
                      </a:rPr>
                      <m:t>.(</m:t>
                    </m:r>
                    <m:r>
                      <a:rPr lang="en-US" b="1" i="0" smtClean="0">
                        <a:solidFill>
                          <a:srgbClr val="4E67C8">
                            <a:lumMod val="75000"/>
                          </a:srgbClr>
                        </a:solidFill>
                        <a:latin typeface="Cambria Math" panose="02040503050406030204" pitchFamily="18" charset="0"/>
                      </a:rPr>
                      <m:t>𝐖</m:t>
                    </m:r>
                    <m:r>
                      <a:rPr lang="en-US" b="1" i="0" smtClean="0">
                        <a:solidFill>
                          <a:srgbClr val="4E67C8">
                            <a:lumMod val="75000"/>
                          </a:srgbClr>
                        </a:solidFill>
                        <a:latin typeface="Cambria Math" panose="02040503050406030204" pitchFamily="18" charset="0"/>
                      </a:rPr>
                      <m:t>+</m:t>
                    </m:r>
                    <m:r>
                      <a:rPr lang="en-US" b="1" i="0" smtClean="0">
                        <a:solidFill>
                          <a:srgbClr val="4E67C8">
                            <a:lumMod val="75000"/>
                          </a:srgbClr>
                        </a:solidFill>
                        <a:latin typeface="Cambria Math" panose="02040503050406030204" pitchFamily="18" charset="0"/>
                      </a:rPr>
                      <m:t>𝐗</m:t>
                    </m:r>
                    <m:r>
                      <a:rPr lang="en-US" b="1" i="0" smtClean="0">
                        <a:solidFill>
                          <a:srgbClr val="4E67C8">
                            <a:lumMod val="75000"/>
                          </a:srgbClr>
                        </a:solidFill>
                        <a:latin typeface="Cambria Math" panose="02040503050406030204" pitchFamily="18" charset="0"/>
                      </a:rPr>
                      <m:t>+ </m:t>
                    </m:r>
                    <m:acc>
                      <m:accPr>
                        <m:chr m:val="̅"/>
                        <m:ctrlPr>
                          <a:rPr lang="en-US" b="1" i="1">
                            <a:solidFill>
                              <a:srgbClr val="4E67C8">
                                <a:lumMod val="75000"/>
                              </a:srgbClr>
                            </a:solidFill>
                            <a:latin typeface="Cambria Math" panose="02040503050406030204" pitchFamily="18" charset="0"/>
                          </a:rPr>
                        </m:ctrlPr>
                      </m:accPr>
                      <m:e>
                        <m:acc>
                          <m:accPr>
                            <m:chr m:val="̅"/>
                            <m:ctrlPr>
                              <a:rPr lang="en-US" b="1" i="1">
                                <a:solidFill>
                                  <a:srgbClr val="4E67C8">
                                    <a:lumMod val="75000"/>
                                  </a:srgbClr>
                                </a:solidFill>
                                <a:latin typeface="Cambria Math" panose="02040503050406030204" pitchFamily="18" charset="0"/>
                              </a:rPr>
                            </m:ctrlPr>
                          </m:accPr>
                          <m:e>
                            <m:r>
                              <a:rPr lang="en-US" b="1" i="0" smtClean="0">
                                <a:solidFill>
                                  <a:srgbClr val="4E67C8">
                                    <a:lumMod val="75000"/>
                                  </a:srgbClr>
                                </a:solidFill>
                                <a:latin typeface="Cambria Math" panose="02040503050406030204" pitchFamily="18" charset="0"/>
                              </a:rPr>
                              <m:t>𝐘</m:t>
                            </m:r>
                          </m:e>
                        </m:acc>
                        <m:r>
                          <a:rPr lang="en-US" b="1" i="0" smtClean="0">
                            <a:solidFill>
                              <a:srgbClr val="4E67C8">
                                <a:lumMod val="75000"/>
                              </a:srgbClr>
                            </a:solidFill>
                            <a:latin typeface="Cambria Math" panose="02040503050406030204" pitchFamily="18" charset="0"/>
                          </a:rPr>
                          <m:t>+</m:t>
                        </m:r>
                        <m:acc>
                          <m:accPr>
                            <m:chr m:val="̅"/>
                            <m:ctrlPr>
                              <a:rPr lang="en-US" b="1" i="1">
                                <a:solidFill>
                                  <a:srgbClr val="4E67C8">
                                    <a:lumMod val="75000"/>
                                  </a:srgbClr>
                                </a:solidFill>
                                <a:latin typeface="Cambria Math" panose="02040503050406030204" pitchFamily="18" charset="0"/>
                              </a:rPr>
                            </m:ctrlPr>
                          </m:accPr>
                          <m:e>
                            <m:r>
                              <a:rPr lang="en-US" b="1" i="0" smtClean="0">
                                <a:solidFill>
                                  <a:srgbClr val="4E67C8">
                                    <a:lumMod val="75000"/>
                                  </a:srgbClr>
                                </a:solidFill>
                                <a:latin typeface="Cambria Math" panose="02040503050406030204" pitchFamily="18" charset="0"/>
                              </a:rPr>
                              <m:t>𝐙</m:t>
                            </m:r>
                          </m:e>
                        </m:acc>
                        <m:r>
                          <a:rPr lang="en-US" b="1" i="0" smtClean="0">
                            <a:solidFill>
                              <a:srgbClr val="4E67C8">
                                <a:lumMod val="75000"/>
                              </a:srgbClr>
                            </a:solidFill>
                            <a:latin typeface="Cambria Math" panose="02040503050406030204" pitchFamily="18" charset="0"/>
                          </a:rPr>
                          <m:t>)</m:t>
                        </m:r>
                      </m:e>
                    </m:acc>
                    <m:r>
                      <a:rPr lang="en-US" b="1" i="0" smtClean="0">
                        <a:solidFill>
                          <a:srgbClr val="4E67C8">
                            <a:lumMod val="75000"/>
                          </a:srgbClr>
                        </a:solidFill>
                        <a:latin typeface="Cambria Math" panose="02040503050406030204" pitchFamily="18" charset="0"/>
                      </a:rPr>
                      <m:t> . </m:t>
                    </m:r>
                    <m:r>
                      <a:rPr lang="en-US" b="1" i="0" smtClean="0">
                        <a:solidFill>
                          <a:srgbClr val="4E67C8">
                            <a:lumMod val="75000"/>
                          </a:srgbClr>
                        </a:solidFill>
                        <a:latin typeface="Cambria Math" panose="02040503050406030204" pitchFamily="18" charset="0"/>
                      </a:rPr>
                      <m:t>𝐙</m:t>
                    </m:r>
                  </m:oMath>
                </a14:m>
                <a:endParaRPr lang="en-US" b="1">
                  <a:solidFill>
                    <a:srgbClr val="4E67C8">
                      <a:lumMod val="75000"/>
                    </a:srgbClr>
                  </a:solidFill>
                  <a:latin typeface="Arial" pitchFamily="34" charset="0"/>
                  <a:cs typeface="Arial" pitchFamily="34" charset="0"/>
                </a:endParaRPr>
              </a:p>
              <a:p>
                <a:pPr marL="971550" lvl="1" indent="-514350">
                  <a:spcBef>
                    <a:spcPts val="0"/>
                  </a:spcBef>
                  <a:buFont typeface="+mj-lt"/>
                  <a:buAutoNum type="alphaLcParenR"/>
                </a:pPr>
                <a:r>
                  <a:rPr lang="en-US" b="1">
                    <a:solidFill>
                      <a:srgbClr val="4E67C8">
                        <a:lumMod val="75000"/>
                      </a:srgbClr>
                    </a:solidFill>
                    <a:latin typeface="Arial" pitchFamily="34" charset="0"/>
                    <a:cs typeface="Arial" pitchFamily="34" charset="0"/>
                  </a:rPr>
                  <a:t>A = (B.E + C + F).C</a:t>
                </a:r>
              </a:p>
              <a:p>
                <a:endParaRPr lang="en-US"/>
              </a:p>
            </p:txBody>
          </p:sp>
        </mc:Choice>
        <mc:Fallback xmlns="">
          <p:sp>
            <p:nvSpPr>
              <p:cNvPr id="3" name="Content Placeholder 2">
                <a:extLst>
                  <a:ext uri="{FF2B5EF4-FFF2-40B4-BE49-F238E27FC236}">
                    <a16:creationId xmlns:a16="http://schemas.microsoft.com/office/drawing/2014/main" id="{630FCB07-B747-462B-AFA8-274A7FB1A046}"/>
                  </a:ext>
                </a:extLst>
              </p:cNvPr>
              <p:cNvSpPr>
                <a:spLocks noGrp="1" noRot="1" noChangeAspect="1" noMove="1" noResize="1" noEditPoints="1" noAdjustHandles="1" noChangeArrowheads="1" noChangeShapeType="1" noTextEdit="1"/>
              </p:cNvSpPr>
              <p:nvPr>
                <p:ph idx="1"/>
              </p:nvPr>
            </p:nvSpPr>
            <p:spPr>
              <a:blipFill>
                <a:blip r:embed="rId2"/>
                <a:stretch>
                  <a:fillRect l="-1333" t="-1954" r="-148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C94FCC4-D981-4F48-82BB-AD4E8D0137EB}"/>
              </a:ext>
            </a:extLst>
          </p:cNvPr>
          <p:cNvSpPr>
            <a:spLocks noGrp="1"/>
          </p:cNvSpPr>
          <p:nvPr>
            <p:ph type="dt" sz="half" idx="10"/>
          </p:nvPr>
        </p:nvSpPr>
        <p:spPr/>
        <p:txBody>
          <a:bodyPr/>
          <a:lstStyle/>
          <a:p>
            <a:r>
              <a:rPr lang="en-US"/>
              <a:t>ThS. GVC Tô Oai Hùng</a:t>
            </a:r>
          </a:p>
        </p:txBody>
      </p:sp>
      <p:sp>
        <p:nvSpPr>
          <p:cNvPr id="5" name="Slide Number Placeholder 4">
            <a:extLst>
              <a:ext uri="{FF2B5EF4-FFF2-40B4-BE49-F238E27FC236}">
                <a16:creationId xmlns:a16="http://schemas.microsoft.com/office/drawing/2014/main" id="{9D440C53-067F-4FF2-8F9F-847B1CB904BC}"/>
              </a:ext>
            </a:extLst>
          </p:cNvPr>
          <p:cNvSpPr>
            <a:spLocks noGrp="1"/>
          </p:cNvSpPr>
          <p:nvPr>
            <p:ph type="sldNum" sz="quarter" idx="12"/>
          </p:nvPr>
        </p:nvSpPr>
        <p:spPr/>
        <p:txBody>
          <a:bodyPr/>
          <a:lstStyle/>
          <a:p>
            <a:fld id="{47B46601-ECD6-4E29-AAA2-C596D4A6F376}" type="slidenum">
              <a:rPr lang="en-US" smtClean="0"/>
              <a:pPr/>
              <a:t>44</a:t>
            </a:fld>
            <a:endParaRPr lang="en-US"/>
          </a:p>
        </p:txBody>
      </p:sp>
    </p:spTree>
    <p:extLst>
      <p:ext uri="{BB962C8B-B14F-4D97-AF65-F5344CB8AC3E}">
        <p14:creationId xmlns:p14="http://schemas.microsoft.com/office/powerpoint/2010/main" val="20985916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7007A-6D80-4028-A21F-51CBB91A2469}"/>
              </a:ext>
            </a:extLst>
          </p:cNvPr>
          <p:cNvSpPr>
            <a:spLocks noGrp="1"/>
          </p:cNvSpPr>
          <p:nvPr>
            <p:ph type="title"/>
          </p:nvPr>
        </p:nvSpPr>
        <p:spPr/>
        <p:txBody>
          <a:bodyPr/>
          <a:lstStyle/>
          <a:p>
            <a:r>
              <a:rPr lang="en-US">
                <a:solidFill>
                  <a:srgbClr val="0070C0"/>
                </a:solidFill>
              </a:rPr>
              <a:t>Bài Tập</a:t>
            </a:r>
          </a:p>
        </p:txBody>
      </p:sp>
      <p:sp>
        <p:nvSpPr>
          <p:cNvPr id="3" name="Content Placeholder 2">
            <a:extLst>
              <a:ext uri="{FF2B5EF4-FFF2-40B4-BE49-F238E27FC236}">
                <a16:creationId xmlns:a16="http://schemas.microsoft.com/office/drawing/2014/main" id="{2E333D47-FCD5-427F-B49D-09BFE2D2ED95}"/>
              </a:ext>
            </a:extLst>
          </p:cNvPr>
          <p:cNvSpPr>
            <a:spLocks noGrp="1"/>
          </p:cNvSpPr>
          <p:nvPr>
            <p:ph idx="1"/>
          </p:nvPr>
        </p:nvSpPr>
        <p:spPr/>
        <p:txBody>
          <a:bodyPr/>
          <a:lstStyle/>
          <a:p>
            <a:pPr marL="461963" lvl="1" indent="-461963" algn="just" fontAlgn="base">
              <a:lnSpc>
                <a:spcPct val="90000"/>
              </a:lnSpc>
              <a:spcBef>
                <a:spcPts val="0"/>
              </a:spcBef>
              <a:buClr>
                <a:srgbClr val="0099FF"/>
              </a:buClr>
              <a:buSzPct val="100000"/>
              <a:buFont typeface="+mj-lt"/>
              <a:buAutoNum type="arabicPeriod" startAt="5"/>
            </a:pPr>
            <a:r>
              <a:rPr lang="en-US" b="1">
                <a:solidFill>
                  <a:srgbClr val="4E67C8">
                    <a:lumMod val="75000"/>
                  </a:srgbClr>
                </a:solidFill>
                <a:latin typeface="Arial" pitchFamily="34" charset="0"/>
                <a:cs typeface="Arial" pitchFamily="34" charset="0"/>
              </a:rPr>
              <a:t>Tạo phép toán XOR từ các phép toán Boolean cơ bản AND, OR và NOT.</a:t>
            </a:r>
          </a:p>
          <a:p>
            <a:pPr marL="461963" lvl="1" indent="-461963" algn="just" fontAlgn="base">
              <a:lnSpc>
                <a:spcPct val="90000"/>
              </a:lnSpc>
              <a:spcBef>
                <a:spcPts val="0"/>
              </a:spcBef>
              <a:buClr>
                <a:srgbClr val="0099FF"/>
              </a:buClr>
              <a:buSzPct val="100000"/>
              <a:buFont typeface="+mj-lt"/>
              <a:buAutoNum type="arabicPeriod" startAt="5"/>
            </a:pPr>
            <a:r>
              <a:rPr lang="en-US" b="1">
                <a:solidFill>
                  <a:srgbClr val="4E67C8">
                    <a:lumMod val="75000"/>
                  </a:srgbClr>
                </a:solidFill>
                <a:latin typeface="Arial" pitchFamily="34" charset="0"/>
                <a:cs typeface="Arial" pitchFamily="34" charset="0"/>
              </a:rPr>
              <a:t>Cho một cổng NOR và các cổng NOT, vẽ sơ đồ logic để thực hiện chức năng cổng AND ba ngõ vào.</a:t>
            </a:r>
          </a:p>
          <a:p>
            <a:pPr marL="461963" lvl="1" indent="-461963" algn="just" fontAlgn="base">
              <a:lnSpc>
                <a:spcPct val="90000"/>
              </a:lnSpc>
              <a:spcBef>
                <a:spcPts val="0"/>
              </a:spcBef>
              <a:buClr>
                <a:srgbClr val="0099FF"/>
              </a:buClr>
              <a:buSzPct val="100000"/>
              <a:buFont typeface="+mj-lt"/>
              <a:buAutoNum type="arabicPeriod" startAt="5"/>
            </a:pPr>
            <a:r>
              <a:rPr lang="en-US" b="1">
                <a:solidFill>
                  <a:srgbClr val="4E67C8">
                    <a:lumMod val="75000"/>
                  </a:srgbClr>
                </a:solidFill>
                <a:latin typeface="Arial" pitchFamily="34" charset="0"/>
                <a:cs typeface="Arial" pitchFamily="34" charset="0"/>
              </a:rPr>
              <a:t>Viết biểu thức Boolean cho cổng NAND bốn ngõ vào.</a:t>
            </a:r>
          </a:p>
          <a:p>
            <a:pPr marL="461963" lvl="1" indent="-461963" algn="just" fontAlgn="base">
              <a:lnSpc>
                <a:spcPct val="90000"/>
              </a:lnSpc>
              <a:spcBef>
                <a:spcPts val="0"/>
              </a:spcBef>
              <a:buClr>
                <a:srgbClr val="0099FF"/>
              </a:buClr>
              <a:buSzPct val="100000"/>
              <a:buFont typeface="+mj-lt"/>
              <a:buAutoNum type="arabicPeriod" startAt="5"/>
            </a:pPr>
            <a:r>
              <a:rPr lang="en-US" b="1">
                <a:solidFill>
                  <a:srgbClr val="4E67C8">
                    <a:lumMod val="75000"/>
                  </a:srgbClr>
                </a:solidFill>
                <a:latin typeface="Arial" pitchFamily="34" charset="0"/>
                <a:cs typeface="Arial" pitchFamily="34" charset="0"/>
              </a:rPr>
              <a:t>Viết biểu thức của </a:t>
            </a:r>
            <a:r>
              <a:rPr lang="en-US" b="1">
                <a:solidFill>
                  <a:srgbClr val="4E67C8">
                    <a:lumMod val="75000"/>
                  </a:srgbClr>
                </a:solidFill>
                <a:latin typeface="Courier New" panose="02070309020205020404" pitchFamily="49" charset="0"/>
                <a:cs typeface="Courier New" panose="02070309020205020404" pitchFamily="49" charset="0"/>
              </a:rPr>
              <a:t>S</a:t>
            </a:r>
            <a:r>
              <a:rPr lang="en-US" b="1">
                <a:solidFill>
                  <a:srgbClr val="4E67C8">
                    <a:lumMod val="75000"/>
                  </a:srgbClr>
                </a:solidFill>
                <a:latin typeface="Arial" pitchFamily="34" charset="0"/>
                <a:cs typeface="Arial" pitchFamily="34" charset="0"/>
              </a:rPr>
              <a:t> và </a:t>
            </a:r>
            <a:r>
              <a:rPr lang="en-US" b="1">
                <a:solidFill>
                  <a:srgbClr val="4E67C8">
                    <a:lumMod val="75000"/>
                  </a:srgbClr>
                </a:solidFill>
                <a:latin typeface="Courier New" panose="02070309020205020404" pitchFamily="49" charset="0"/>
                <a:cs typeface="Courier New" panose="02070309020205020404" pitchFamily="49" charset="0"/>
              </a:rPr>
              <a:t>C</a:t>
            </a:r>
            <a:r>
              <a:rPr lang="en-US" b="1">
                <a:solidFill>
                  <a:srgbClr val="4E67C8">
                    <a:lumMod val="75000"/>
                  </a:srgbClr>
                </a:solidFill>
                <a:latin typeface="Arial" pitchFamily="34" charset="0"/>
                <a:cs typeface="Arial" pitchFamily="34" charset="0"/>
              </a:rPr>
              <a:t> theo </a:t>
            </a:r>
            <a:r>
              <a:rPr lang="en-US" b="1">
                <a:solidFill>
                  <a:srgbClr val="4E67C8">
                    <a:lumMod val="75000"/>
                  </a:srgbClr>
                </a:solidFill>
                <a:latin typeface="Courier New" panose="02070309020205020404" pitchFamily="49" charset="0"/>
                <a:cs typeface="Courier New" panose="02070309020205020404" pitchFamily="49" charset="0"/>
              </a:rPr>
              <a:t>A</a:t>
            </a:r>
            <a:r>
              <a:rPr lang="en-US" b="1">
                <a:solidFill>
                  <a:srgbClr val="4E67C8">
                    <a:lumMod val="75000"/>
                  </a:srgbClr>
                </a:solidFill>
                <a:latin typeface="Arial" pitchFamily="34" charset="0"/>
                <a:cs typeface="Arial" pitchFamily="34" charset="0"/>
              </a:rPr>
              <a:t>, </a:t>
            </a:r>
            <a:r>
              <a:rPr lang="en-US" b="1">
                <a:solidFill>
                  <a:srgbClr val="4E67C8">
                    <a:lumMod val="75000"/>
                  </a:srgbClr>
                </a:solidFill>
                <a:latin typeface="Courier New" panose="02070309020205020404" pitchFamily="49" charset="0"/>
                <a:cs typeface="Courier New" panose="02070309020205020404" pitchFamily="49" charset="0"/>
              </a:rPr>
              <a:t>B</a:t>
            </a:r>
            <a:r>
              <a:rPr lang="en-US" b="1">
                <a:solidFill>
                  <a:srgbClr val="4E67C8">
                    <a:lumMod val="75000"/>
                  </a:srgbClr>
                </a:solidFill>
                <a:latin typeface="Arial" pitchFamily="34" charset="0"/>
                <a:cs typeface="Arial" pitchFamily="34" charset="0"/>
              </a:rPr>
              <a:t>, </a:t>
            </a:r>
            <a:r>
              <a:rPr lang="en-US" b="1">
                <a:solidFill>
                  <a:srgbClr val="4E67C8">
                    <a:lumMod val="75000"/>
                  </a:srgbClr>
                </a:solidFill>
                <a:latin typeface="Courier New" panose="02070309020205020404" pitchFamily="49" charset="0"/>
                <a:cs typeface="Courier New" panose="02070309020205020404" pitchFamily="49" charset="0"/>
              </a:rPr>
              <a:t>C</a:t>
            </a:r>
            <a:r>
              <a:rPr lang="en-US" b="1" baseline="-25000">
                <a:solidFill>
                  <a:srgbClr val="4E67C8">
                    <a:lumMod val="75000"/>
                  </a:srgbClr>
                </a:solidFill>
                <a:latin typeface="Courier New" panose="02070309020205020404" pitchFamily="49" charset="0"/>
                <a:cs typeface="Courier New" panose="02070309020205020404" pitchFamily="49" charset="0"/>
              </a:rPr>
              <a:t>0</a:t>
            </a:r>
            <a:r>
              <a:rPr lang="en-US" b="1">
                <a:solidFill>
                  <a:srgbClr val="4E67C8">
                    <a:lumMod val="75000"/>
                  </a:srgbClr>
                </a:solidFill>
                <a:latin typeface="Arial" pitchFamily="34" charset="0"/>
                <a:cs typeface="Arial" pitchFamily="34" charset="0"/>
              </a:rPr>
              <a:t> và cho biết ý nghĩa của mạch sau:</a:t>
            </a:r>
          </a:p>
          <a:p>
            <a:endParaRPr lang="en-US"/>
          </a:p>
        </p:txBody>
      </p:sp>
      <p:sp>
        <p:nvSpPr>
          <p:cNvPr id="4" name="Date Placeholder 3">
            <a:extLst>
              <a:ext uri="{FF2B5EF4-FFF2-40B4-BE49-F238E27FC236}">
                <a16:creationId xmlns:a16="http://schemas.microsoft.com/office/drawing/2014/main" id="{AB55CF3F-3EE6-4B5A-9FCC-84FCEC16775D}"/>
              </a:ext>
            </a:extLst>
          </p:cNvPr>
          <p:cNvSpPr>
            <a:spLocks noGrp="1"/>
          </p:cNvSpPr>
          <p:nvPr>
            <p:ph type="dt" sz="half" idx="10"/>
          </p:nvPr>
        </p:nvSpPr>
        <p:spPr/>
        <p:txBody>
          <a:bodyPr/>
          <a:lstStyle/>
          <a:p>
            <a:r>
              <a:rPr lang="en-US"/>
              <a:t>ThS. GVC Tô Oai Hùng</a:t>
            </a:r>
          </a:p>
        </p:txBody>
      </p:sp>
      <p:sp>
        <p:nvSpPr>
          <p:cNvPr id="5" name="Slide Number Placeholder 4">
            <a:extLst>
              <a:ext uri="{FF2B5EF4-FFF2-40B4-BE49-F238E27FC236}">
                <a16:creationId xmlns:a16="http://schemas.microsoft.com/office/drawing/2014/main" id="{D9C5532A-A98F-4C84-8FCE-C5FCFF9F4A27}"/>
              </a:ext>
            </a:extLst>
          </p:cNvPr>
          <p:cNvSpPr>
            <a:spLocks noGrp="1"/>
          </p:cNvSpPr>
          <p:nvPr>
            <p:ph type="sldNum" sz="quarter" idx="12"/>
          </p:nvPr>
        </p:nvSpPr>
        <p:spPr/>
        <p:txBody>
          <a:bodyPr/>
          <a:lstStyle/>
          <a:p>
            <a:fld id="{47B46601-ECD6-4E29-AAA2-C596D4A6F376}" type="slidenum">
              <a:rPr lang="en-US" smtClean="0"/>
              <a:pPr/>
              <a:t>45</a:t>
            </a:fld>
            <a:endParaRPr lang="en-US"/>
          </a:p>
        </p:txBody>
      </p:sp>
    </p:spTree>
    <p:extLst>
      <p:ext uri="{BB962C8B-B14F-4D97-AF65-F5344CB8AC3E}">
        <p14:creationId xmlns:p14="http://schemas.microsoft.com/office/powerpoint/2010/main" val="27066116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B6F29-C219-4965-801F-A0F7F6F335B1}"/>
              </a:ext>
            </a:extLst>
          </p:cNvPr>
          <p:cNvSpPr>
            <a:spLocks noGrp="1"/>
          </p:cNvSpPr>
          <p:nvPr>
            <p:ph type="title"/>
          </p:nvPr>
        </p:nvSpPr>
        <p:spPr/>
        <p:txBody>
          <a:bodyPr/>
          <a:lstStyle/>
          <a:p>
            <a:r>
              <a:rPr lang="en-US">
                <a:solidFill>
                  <a:srgbClr val="0070C0"/>
                </a:solidFill>
              </a:rPr>
              <a:t>Bài Tập</a:t>
            </a:r>
            <a:endParaRPr lang="en-US"/>
          </a:p>
        </p:txBody>
      </p:sp>
      <p:sp>
        <p:nvSpPr>
          <p:cNvPr id="3" name="Content Placeholder 2">
            <a:extLst>
              <a:ext uri="{FF2B5EF4-FFF2-40B4-BE49-F238E27FC236}">
                <a16:creationId xmlns:a16="http://schemas.microsoft.com/office/drawing/2014/main" id="{A6BB911A-41FE-4B34-855C-C7267F422C21}"/>
              </a:ext>
            </a:extLst>
          </p:cNvPr>
          <p:cNvSpPr>
            <a:spLocks noGrp="1"/>
          </p:cNvSpPr>
          <p:nvPr>
            <p:ph idx="1"/>
          </p:nvPr>
        </p:nvSpPr>
        <p:spPr/>
        <p:txBody>
          <a:bodyPr>
            <a:normAutofit lnSpcReduction="10000"/>
          </a:bodyPr>
          <a:lstStyle/>
          <a:p>
            <a:endParaRPr lang="en-US"/>
          </a:p>
          <a:p>
            <a:endParaRPr lang="en-US"/>
          </a:p>
          <a:p>
            <a:endParaRPr lang="en-US"/>
          </a:p>
          <a:p>
            <a:endParaRPr lang="en-US"/>
          </a:p>
          <a:p>
            <a:endParaRPr lang="en-US"/>
          </a:p>
          <a:p>
            <a:endParaRPr lang="en-US"/>
          </a:p>
          <a:p>
            <a:endParaRPr lang="en-US"/>
          </a:p>
          <a:p>
            <a:pPr marL="461963" lvl="1" indent="-461963" algn="just" fontAlgn="base">
              <a:spcBef>
                <a:spcPts val="600"/>
              </a:spcBef>
              <a:buClr>
                <a:srgbClr val="0099FF"/>
              </a:buClr>
              <a:buSzPct val="100000"/>
              <a:buFont typeface="+mj-lt"/>
              <a:buAutoNum type="arabicPeriod" startAt="9"/>
            </a:pPr>
            <a:r>
              <a:rPr lang="en-US" b="1">
                <a:solidFill>
                  <a:srgbClr val="4E67C8">
                    <a:lumMod val="75000"/>
                  </a:srgbClr>
                </a:solidFill>
                <a:latin typeface="Arial" pitchFamily="34" charset="0"/>
                <a:cs typeface="Arial" pitchFamily="34" charset="0"/>
              </a:rPr>
              <a:t>Vẽ mạch chốt RS bằng các cổng NAND thay vì các cổng NOR và lập bảng sự thật cho mạch chốt này. </a:t>
            </a:r>
          </a:p>
        </p:txBody>
      </p:sp>
      <p:sp>
        <p:nvSpPr>
          <p:cNvPr id="4" name="Date Placeholder 3">
            <a:extLst>
              <a:ext uri="{FF2B5EF4-FFF2-40B4-BE49-F238E27FC236}">
                <a16:creationId xmlns:a16="http://schemas.microsoft.com/office/drawing/2014/main" id="{59520209-FF52-4FA6-9DCA-ED91AED71B89}"/>
              </a:ext>
            </a:extLst>
          </p:cNvPr>
          <p:cNvSpPr>
            <a:spLocks noGrp="1"/>
          </p:cNvSpPr>
          <p:nvPr>
            <p:ph type="dt" sz="half" idx="10"/>
          </p:nvPr>
        </p:nvSpPr>
        <p:spPr/>
        <p:txBody>
          <a:bodyPr/>
          <a:lstStyle/>
          <a:p>
            <a:r>
              <a:rPr lang="en-US"/>
              <a:t>ThS. GVC Tô Oai Hùng</a:t>
            </a:r>
          </a:p>
        </p:txBody>
      </p:sp>
      <p:sp>
        <p:nvSpPr>
          <p:cNvPr id="5" name="Slide Number Placeholder 4">
            <a:extLst>
              <a:ext uri="{FF2B5EF4-FFF2-40B4-BE49-F238E27FC236}">
                <a16:creationId xmlns:a16="http://schemas.microsoft.com/office/drawing/2014/main" id="{A4AE2CF9-0C02-4DA6-9B1B-86947C38E171}"/>
              </a:ext>
            </a:extLst>
          </p:cNvPr>
          <p:cNvSpPr>
            <a:spLocks noGrp="1"/>
          </p:cNvSpPr>
          <p:nvPr>
            <p:ph type="sldNum" sz="quarter" idx="12"/>
          </p:nvPr>
        </p:nvSpPr>
        <p:spPr/>
        <p:txBody>
          <a:bodyPr/>
          <a:lstStyle/>
          <a:p>
            <a:fld id="{47B46601-ECD6-4E29-AAA2-C596D4A6F376}" type="slidenum">
              <a:rPr lang="en-US" smtClean="0"/>
              <a:pPr/>
              <a:t>46</a:t>
            </a:fld>
            <a:endParaRPr lang="en-US"/>
          </a:p>
        </p:txBody>
      </p:sp>
      <p:pic>
        <p:nvPicPr>
          <p:cNvPr id="6" name="Picture 5">
            <a:extLst>
              <a:ext uri="{FF2B5EF4-FFF2-40B4-BE49-F238E27FC236}">
                <a16:creationId xmlns:a16="http://schemas.microsoft.com/office/drawing/2014/main" id="{AB02E0EE-1BF9-4FE7-B07B-D63C3CEFA27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04999" y="1210964"/>
            <a:ext cx="5112875" cy="3589635"/>
          </a:xfrm>
          <a:prstGeom prst="rect">
            <a:avLst/>
          </a:prstGeom>
          <a:noFill/>
          <a:ln>
            <a:noFill/>
          </a:ln>
        </p:spPr>
      </p:pic>
    </p:spTree>
    <p:extLst>
      <p:ext uri="{BB962C8B-B14F-4D97-AF65-F5344CB8AC3E}">
        <p14:creationId xmlns:p14="http://schemas.microsoft.com/office/powerpoint/2010/main" val="1839277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53974-629C-4B15-8A74-31080473D878}"/>
              </a:ext>
            </a:extLst>
          </p:cNvPr>
          <p:cNvSpPr>
            <a:spLocks noGrp="1"/>
          </p:cNvSpPr>
          <p:nvPr>
            <p:ph type="title"/>
          </p:nvPr>
        </p:nvSpPr>
        <p:spPr/>
        <p:txBody>
          <a:bodyPr/>
          <a:lstStyle/>
          <a:p>
            <a:r>
              <a:rPr lang="en-US">
                <a:solidFill>
                  <a:srgbClr val="0070C0"/>
                </a:solidFill>
              </a:rPr>
              <a:t>Đại Số Boolean</a:t>
            </a: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310981-3F35-4C00-9E51-3509FFB7F5D1}"/>
                  </a:ext>
                </a:extLst>
              </p:cNvPr>
              <p:cNvSpPr>
                <a:spLocks noGrp="1"/>
              </p:cNvSpPr>
              <p:nvPr>
                <p:ph idx="1"/>
              </p:nvPr>
            </p:nvSpPr>
            <p:spPr>
              <a:xfrm>
                <a:off x="457200" y="1097280"/>
                <a:ext cx="8229600" cy="5394960"/>
              </a:xfrm>
            </p:spPr>
            <p:txBody>
              <a:bodyPr>
                <a:normAutofit fontScale="25000" lnSpcReduction="20000"/>
              </a:bodyPr>
              <a:lstStyle/>
              <a:p>
                <a:pPr marL="461963" lvl="1" indent="-461963" algn="just" fontAlgn="base">
                  <a:lnSpc>
                    <a:spcPct val="110000"/>
                  </a:lnSpc>
                  <a:spcBef>
                    <a:spcPts val="0"/>
                  </a:spcBef>
                  <a:buClr>
                    <a:srgbClr val="0099FF"/>
                  </a:buClr>
                  <a:buSzPct val="110000"/>
                  <a:buFont typeface="+mj-lt"/>
                  <a:buAutoNum type="arabicPeriod" startAt="5"/>
                </a:pPr>
                <a:r>
                  <a:rPr lang="en-US" sz="11200" b="1">
                    <a:solidFill>
                      <a:srgbClr val="4E67C8">
                        <a:lumMod val="75000"/>
                      </a:srgbClr>
                    </a:solidFill>
                    <a:latin typeface="Arial" pitchFamily="34" charset="0"/>
                    <a:cs typeface="Arial" pitchFamily="34" charset="0"/>
                  </a:rPr>
                  <a:t>Luật trội/nuốt/null (</a:t>
                </a:r>
                <a:r>
                  <a:rPr lang="en-US" sz="11200" b="1" i="1">
                    <a:solidFill>
                      <a:srgbClr val="4E67C8">
                        <a:lumMod val="75000"/>
                      </a:srgbClr>
                    </a:solidFill>
                    <a:latin typeface="Arial" pitchFamily="34" charset="0"/>
                    <a:cs typeface="Arial" pitchFamily="34" charset="0"/>
                  </a:rPr>
                  <a:t>Null law</a:t>
                </a:r>
                <a:r>
                  <a:rPr lang="en-US" sz="11200" b="1">
                    <a:solidFill>
                      <a:srgbClr val="4E67C8">
                        <a:lumMod val="75000"/>
                      </a:srgbClr>
                    </a:solidFill>
                    <a:latin typeface="Arial" pitchFamily="34" charset="0"/>
                    <a:cs typeface="Arial" pitchFamily="34" charset="0"/>
                  </a:rPr>
                  <a:t>) :</a:t>
                </a:r>
              </a:p>
              <a:p>
                <a:pPr marL="914400" lvl="1" indent="0" algn="just" fontAlgn="base">
                  <a:lnSpc>
                    <a:spcPct val="110000"/>
                  </a:lnSpc>
                  <a:spcBef>
                    <a:spcPts val="0"/>
                  </a:spcBef>
                  <a:buClr>
                    <a:srgbClr val="0099FF"/>
                  </a:buClr>
                  <a:buSzPct val="130000"/>
                  <a:buNone/>
                </a:pPr>
                <a:r>
                  <a:rPr lang="en-US" sz="11200" b="1">
                    <a:solidFill>
                      <a:srgbClr val="4E67C8">
                        <a:lumMod val="75000"/>
                      </a:srgbClr>
                    </a:solidFill>
                    <a:latin typeface="Courier New" panose="02070309020205020404" pitchFamily="49" charset="0"/>
                    <a:cs typeface="Courier New" panose="02070309020205020404" pitchFamily="49" charset="0"/>
                  </a:rPr>
                  <a:t>0.A = 0</a:t>
                </a:r>
              </a:p>
              <a:p>
                <a:pPr marL="914400" lvl="1" indent="0" algn="just" fontAlgn="base">
                  <a:lnSpc>
                    <a:spcPct val="110000"/>
                  </a:lnSpc>
                  <a:spcBef>
                    <a:spcPts val="0"/>
                  </a:spcBef>
                  <a:buClr>
                    <a:srgbClr val="0099FF"/>
                  </a:buClr>
                  <a:buSzPct val="130000"/>
                  <a:buNone/>
                </a:pPr>
                <a:r>
                  <a:rPr lang="en-US" sz="11200" b="1">
                    <a:solidFill>
                      <a:srgbClr val="4E67C8">
                        <a:lumMod val="75000"/>
                      </a:srgbClr>
                    </a:solidFill>
                    <a:latin typeface="Courier New" panose="02070309020205020404" pitchFamily="49" charset="0"/>
                    <a:cs typeface="Courier New" panose="02070309020205020404" pitchFamily="49" charset="0"/>
                  </a:rPr>
                  <a:t>1 + A = 1</a:t>
                </a:r>
              </a:p>
              <a:p>
                <a:pPr marL="461963" lvl="1" indent="-461963" algn="just" fontAlgn="base">
                  <a:lnSpc>
                    <a:spcPct val="110000"/>
                  </a:lnSpc>
                  <a:spcBef>
                    <a:spcPts val="0"/>
                  </a:spcBef>
                  <a:buClr>
                    <a:srgbClr val="0099FF"/>
                  </a:buClr>
                  <a:buSzPct val="110000"/>
                  <a:buFont typeface="+mj-lt"/>
                  <a:buAutoNum type="arabicPeriod" startAt="6"/>
                </a:pPr>
                <a:r>
                  <a:rPr lang="en-US" sz="11200" b="1">
                    <a:solidFill>
                      <a:srgbClr val="4E67C8">
                        <a:lumMod val="75000"/>
                      </a:srgbClr>
                    </a:solidFill>
                    <a:latin typeface="Arial" pitchFamily="34" charset="0"/>
                    <a:cs typeface="Arial" pitchFamily="34" charset="0"/>
                  </a:rPr>
                  <a:t>Luật luỹ đẳng (</a:t>
                </a:r>
                <a:r>
                  <a:rPr lang="en-US" sz="11200" b="1" i="1">
                    <a:solidFill>
                      <a:srgbClr val="4E67C8">
                        <a:lumMod val="75000"/>
                      </a:srgbClr>
                    </a:solidFill>
                    <a:latin typeface="Arial" pitchFamily="34" charset="0"/>
                    <a:cs typeface="Arial" pitchFamily="34" charset="0"/>
                  </a:rPr>
                  <a:t>Idempotent law</a:t>
                </a:r>
                <a:r>
                  <a:rPr lang="en-US" sz="11200" b="1">
                    <a:solidFill>
                      <a:srgbClr val="4E67C8">
                        <a:lumMod val="75000"/>
                      </a:srgbClr>
                    </a:solidFill>
                    <a:latin typeface="Arial" pitchFamily="34" charset="0"/>
                    <a:cs typeface="Arial" pitchFamily="34" charset="0"/>
                  </a:rPr>
                  <a:t>):</a:t>
                </a:r>
              </a:p>
              <a:p>
                <a:pPr marL="914400" lvl="1" indent="0" algn="just" fontAlgn="base">
                  <a:lnSpc>
                    <a:spcPct val="110000"/>
                  </a:lnSpc>
                  <a:spcBef>
                    <a:spcPts val="0"/>
                  </a:spcBef>
                  <a:buClr>
                    <a:srgbClr val="0099FF"/>
                  </a:buClr>
                  <a:buSzPct val="130000"/>
                  <a:buNone/>
                </a:pPr>
                <a:r>
                  <a:rPr lang="en-US" sz="11200" b="1">
                    <a:solidFill>
                      <a:srgbClr val="4E67C8">
                        <a:lumMod val="75000"/>
                      </a:srgbClr>
                    </a:solidFill>
                    <a:latin typeface="Courier New" panose="02070309020205020404" pitchFamily="49" charset="0"/>
                    <a:cs typeface="Courier New" panose="02070309020205020404" pitchFamily="49" charset="0"/>
                  </a:rPr>
                  <a:t>A.A = A</a:t>
                </a:r>
              </a:p>
              <a:p>
                <a:pPr marL="914400" lvl="1" indent="0" algn="just" fontAlgn="base">
                  <a:lnSpc>
                    <a:spcPct val="110000"/>
                  </a:lnSpc>
                  <a:spcBef>
                    <a:spcPts val="0"/>
                  </a:spcBef>
                  <a:buClr>
                    <a:srgbClr val="0099FF"/>
                  </a:buClr>
                  <a:buSzPct val="130000"/>
                  <a:buNone/>
                </a:pPr>
                <a:r>
                  <a:rPr lang="en-US" sz="11200" b="1">
                    <a:solidFill>
                      <a:srgbClr val="4E67C8">
                        <a:lumMod val="75000"/>
                      </a:srgbClr>
                    </a:solidFill>
                    <a:latin typeface="Courier New" panose="02070309020205020404" pitchFamily="49" charset="0"/>
                    <a:cs typeface="Courier New" panose="02070309020205020404" pitchFamily="49" charset="0"/>
                  </a:rPr>
                  <a:t>A + A = A</a:t>
                </a:r>
              </a:p>
              <a:p>
                <a:pPr marL="461963" lvl="1" indent="-461963" algn="just" fontAlgn="base">
                  <a:lnSpc>
                    <a:spcPct val="110000"/>
                  </a:lnSpc>
                  <a:spcBef>
                    <a:spcPts val="0"/>
                  </a:spcBef>
                  <a:buClr>
                    <a:srgbClr val="0099FF"/>
                  </a:buClr>
                  <a:buSzPct val="110000"/>
                  <a:buFont typeface="+mj-lt"/>
                  <a:buAutoNum type="arabicPeriod" startAt="7"/>
                </a:pPr>
                <a:r>
                  <a:rPr lang="en-US" sz="11200" b="1">
                    <a:solidFill>
                      <a:srgbClr val="4E67C8">
                        <a:lumMod val="75000"/>
                      </a:srgbClr>
                    </a:solidFill>
                    <a:latin typeface="Arial" pitchFamily="34" charset="0"/>
                    <a:cs typeface="Arial" pitchFamily="34" charset="0"/>
                  </a:rPr>
                  <a:t>Luật kết hợp (</a:t>
                </a:r>
                <a:r>
                  <a:rPr lang="en-US" sz="11200" b="1" i="1">
                    <a:solidFill>
                      <a:srgbClr val="4E67C8">
                        <a:lumMod val="75000"/>
                      </a:srgbClr>
                    </a:solidFill>
                    <a:latin typeface="Arial" pitchFamily="34" charset="0"/>
                    <a:cs typeface="Arial" pitchFamily="34" charset="0"/>
                  </a:rPr>
                  <a:t>Associative law</a:t>
                </a:r>
                <a:r>
                  <a:rPr lang="en-US" sz="11200" b="1">
                    <a:solidFill>
                      <a:srgbClr val="4E67C8">
                        <a:lumMod val="75000"/>
                      </a:srgbClr>
                    </a:solidFill>
                    <a:latin typeface="Arial" pitchFamily="34" charset="0"/>
                    <a:cs typeface="Arial" pitchFamily="34" charset="0"/>
                  </a:rPr>
                  <a:t>):</a:t>
                </a:r>
              </a:p>
              <a:p>
                <a:pPr marL="914400" lvl="1" indent="0" algn="just" fontAlgn="base">
                  <a:lnSpc>
                    <a:spcPct val="110000"/>
                  </a:lnSpc>
                  <a:spcBef>
                    <a:spcPts val="0"/>
                  </a:spcBef>
                  <a:buClr>
                    <a:srgbClr val="0099FF"/>
                  </a:buClr>
                  <a:buSzPct val="130000"/>
                  <a:buNone/>
                </a:pPr>
                <a:r>
                  <a:rPr lang="en-US" sz="11200" b="1">
                    <a:solidFill>
                      <a:srgbClr val="4E67C8">
                        <a:lumMod val="75000"/>
                      </a:srgbClr>
                    </a:solidFill>
                    <a:latin typeface="Courier New" panose="02070309020205020404" pitchFamily="49" charset="0"/>
                    <a:cs typeface="Courier New" panose="02070309020205020404" pitchFamily="49" charset="0"/>
                  </a:rPr>
                  <a:t>A.(B.C) = (A.B).C</a:t>
                </a:r>
              </a:p>
              <a:p>
                <a:pPr marL="914400" lvl="1" indent="0" algn="just" fontAlgn="base">
                  <a:lnSpc>
                    <a:spcPct val="110000"/>
                  </a:lnSpc>
                  <a:spcBef>
                    <a:spcPts val="0"/>
                  </a:spcBef>
                  <a:buClr>
                    <a:srgbClr val="0099FF"/>
                  </a:buClr>
                  <a:buSzPct val="130000"/>
                  <a:buNone/>
                </a:pPr>
                <a:r>
                  <a:rPr lang="en-US" sz="11200" b="1">
                    <a:solidFill>
                      <a:srgbClr val="4E67C8">
                        <a:lumMod val="75000"/>
                      </a:srgbClr>
                    </a:solidFill>
                    <a:latin typeface="Courier New" panose="02070309020205020404" pitchFamily="49" charset="0"/>
                    <a:cs typeface="Courier New" panose="02070309020205020404" pitchFamily="49" charset="0"/>
                  </a:rPr>
                  <a:t>A + (B + C) = (A + B) + C</a:t>
                </a:r>
              </a:p>
              <a:p>
                <a:pPr marL="461963" lvl="1" indent="-461963" algn="just" fontAlgn="base">
                  <a:lnSpc>
                    <a:spcPct val="110000"/>
                  </a:lnSpc>
                  <a:spcBef>
                    <a:spcPts val="0"/>
                  </a:spcBef>
                  <a:buClr>
                    <a:srgbClr val="0099FF"/>
                  </a:buClr>
                  <a:buSzPct val="110000"/>
                  <a:buFont typeface="+mj-lt"/>
                  <a:buAutoNum type="arabicPeriod" startAt="8"/>
                </a:pPr>
                <a:r>
                  <a:rPr lang="en-US" sz="11200" b="1">
                    <a:solidFill>
                      <a:srgbClr val="4E67C8">
                        <a:lumMod val="75000"/>
                      </a:srgbClr>
                    </a:solidFill>
                    <a:latin typeface="Arial" pitchFamily="34" charset="0"/>
                    <a:cs typeface="Arial" pitchFamily="34" charset="0"/>
                  </a:rPr>
                  <a:t>Luật bù kép:</a:t>
                </a:r>
              </a:p>
              <a:p>
                <a:pPr marL="914400" lvl="1" indent="0" fontAlgn="base">
                  <a:lnSpc>
                    <a:spcPct val="110000"/>
                  </a:lnSpc>
                  <a:spcBef>
                    <a:spcPts val="0"/>
                  </a:spcBef>
                  <a:buClr>
                    <a:srgbClr val="0099FF"/>
                  </a:buClr>
                  <a:buSzPct val="130000"/>
                  <a:buNone/>
                </a:pPr>
                <a14:m>
                  <m:oMathPara xmlns:m="http://schemas.openxmlformats.org/officeDocument/2006/math">
                    <m:oMathParaPr>
                      <m:jc m:val="left"/>
                    </m:oMathParaPr>
                    <m:oMath xmlns:m="http://schemas.openxmlformats.org/officeDocument/2006/math">
                      <m:acc>
                        <m:accPr>
                          <m:chr m:val="̅"/>
                          <m:ctrlPr>
                            <a:rPr lang="en-US" sz="11200" b="1" i="1">
                              <a:solidFill>
                                <a:srgbClr val="4E67C8">
                                  <a:lumMod val="75000"/>
                                </a:srgbClr>
                              </a:solidFill>
                              <a:latin typeface="Cambria Math" panose="02040503050406030204" pitchFamily="18" charset="0"/>
                              <a:cs typeface="Courier New" panose="02070309020205020404" pitchFamily="49" charset="0"/>
                            </a:rPr>
                          </m:ctrlPr>
                        </m:accPr>
                        <m:e>
                          <m:acc>
                            <m:accPr>
                              <m:chr m:val="̅"/>
                              <m:ctrlPr>
                                <a:rPr lang="en-US" sz="11200" b="1" i="1">
                                  <a:solidFill>
                                    <a:srgbClr val="4E67C8">
                                      <a:lumMod val="75000"/>
                                    </a:srgbClr>
                                  </a:solidFill>
                                  <a:latin typeface="Cambria Math" panose="02040503050406030204" pitchFamily="18" charset="0"/>
                                  <a:cs typeface="Courier New" panose="02070309020205020404" pitchFamily="49" charset="0"/>
                                </a:rPr>
                              </m:ctrlPr>
                            </m:accPr>
                            <m:e>
                              <m:r>
                                <a:rPr lang="en-US" sz="11200" b="1" i="1">
                                  <a:solidFill>
                                    <a:srgbClr val="4E67C8">
                                      <a:lumMod val="75000"/>
                                    </a:srgbClr>
                                  </a:solidFill>
                                  <a:latin typeface="Cambria Math" panose="02040503050406030204" pitchFamily="18" charset="0"/>
                                  <a:cs typeface="Courier New" panose="02070309020205020404" pitchFamily="49" charset="0"/>
                                </a:rPr>
                                <m:t>𝐀</m:t>
                              </m:r>
                            </m:e>
                          </m:acc>
                        </m:e>
                      </m:acc>
                      <m:r>
                        <a:rPr lang="en-US" sz="11200" b="1">
                          <a:solidFill>
                            <a:srgbClr val="4E67C8">
                              <a:lumMod val="75000"/>
                            </a:srgbClr>
                          </a:solidFill>
                          <a:latin typeface="Cambria Math" panose="02040503050406030204" pitchFamily="18" charset="0"/>
                          <a:cs typeface="Courier New" panose="02070309020205020404" pitchFamily="49" charset="0"/>
                        </a:rPr>
                        <m:t>=</m:t>
                      </m:r>
                      <m:r>
                        <a:rPr lang="en-US" sz="11200" b="1" i="1">
                          <a:solidFill>
                            <a:srgbClr val="4E67C8">
                              <a:lumMod val="75000"/>
                            </a:srgbClr>
                          </a:solidFill>
                          <a:latin typeface="Cambria Math" panose="02040503050406030204" pitchFamily="18" charset="0"/>
                          <a:cs typeface="Courier New" panose="02070309020205020404" pitchFamily="49" charset="0"/>
                        </a:rPr>
                        <m:t>𝐀</m:t>
                      </m:r>
                    </m:oMath>
                  </m:oMathPara>
                </a14:m>
                <a:endParaRPr lang="en-US" sz="11200" b="1">
                  <a:solidFill>
                    <a:srgbClr val="4E67C8">
                      <a:lumMod val="75000"/>
                    </a:srgbClr>
                  </a:solidFill>
                  <a:latin typeface="Courier New" panose="02070309020205020404" pitchFamily="49" charset="0"/>
                  <a:cs typeface="Courier New" panose="02070309020205020404" pitchFamily="49" charset="0"/>
                </a:endParaRPr>
              </a:p>
              <a:p>
                <a:pPr marL="461963" lvl="1" indent="-461963" algn="just" fontAlgn="base">
                  <a:lnSpc>
                    <a:spcPct val="110000"/>
                  </a:lnSpc>
                  <a:spcBef>
                    <a:spcPts val="0"/>
                  </a:spcBef>
                  <a:buClr>
                    <a:srgbClr val="0099FF"/>
                  </a:buClr>
                  <a:buSzPct val="110000"/>
                  <a:buFont typeface="+mj-lt"/>
                  <a:buAutoNum type="arabicPeriod" startAt="9"/>
                </a:pPr>
                <a:r>
                  <a:rPr lang="en-US" sz="11200" b="1">
                    <a:solidFill>
                      <a:srgbClr val="4E67C8">
                        <a:lumMod val="75000"/>
                      </a:srgbClr>
                    </a:solidFill>
                    <a:latin typeface="Arial" pitchFamily="34" charset="0"/>
                    <a:cs typeface="Arial" pitchFamily="34" charset="0"/>
                  </a:rPr>
                  <a:t>Luật hấp thụ (</a:t>
                </a:r>
                <a:r>
                  <a:rPr lang="en-US" sz="11200" b="1" i="1">
                    <a:solidFill>
                      <a:srgbClr val="4E67C8">
                        <a:lumMod val="75000"/>
                      </a:srgbClr>
                    </a:solidFill>
                    <a:latin typeface="Arial" pitchFamily="34" charset="0"/>
                    <a:cs typeface="Arial" pitchFamily="34" charset="0"/>
                  </a:rPr>
                  <a:t>Absorption law</a:t>
                </a:r>
                <a:r>
                  <a:rPr lang="en-US" sz="11200" b="1">
                    <a:solidFill>
                      <a:srgbClr val="4E67C8">
                        <a:lumMod val="75000"/>
                      </a:srgbClr>
                    </a:solidFill>
                    <a:latin typeface="Arial" pitchFamily="34" charset="0"/>
                    <a:cs typeface="Arial" pitchFamily="34" charset="0"/>
                  </a:rPr>
                  <a:t>):</a:t>
                </a:r>
              </a:p>
              <a:p>
                <a:pPr marL="914400" lvl="1" indent="0" algn="just" fontAlgn="base">
                  <a:lnSpc>
                    <a:spcPct val="110000"/>
                  </a:lnSpc>
                  <a:spcBef>
                    <a:spcPts val="0"/>
                  </a:spcBef>
                  <a:buClr>
                    <a:srgbClr val="0099FF"/>
                  </a:buClr>
                  <a:buSzPct val="130000"/>
                  <a:buNone/>
                </a:pPr>
                <a:r>
                  <a:rPr lang="en-US" sz="11200" b="1">
                    <a:solidFill>
                      <a:srgbClr val="4E67C8">
                        <a:lumMod val="75000"/>
                      </a:srgbClr>
                    </a:solidFill>
                    <a:latin typeface="Courier New" panose="02070309020205020404" pitchFamily="49" charset="0"/>
                    <a:cs typeface="Courier New" panose="02070309020205020404" pitchFamily="49" charset="0"/>
                  </a:rPr>
                  <a:t>A.(A + B) = A </a:t>
                </a:r>
                <a:r>
                  <a:rPr lang="en-US" sz="11200" b="1">
                    <a:solidFill>
                      <a:srgbClr val="4E67C8">
                        <a:lumMod val="75000"/>
                      </a:srgbClr>
                    </a:solidFill>
                    <a:latin typeface="Arial" panose="020B0604020202020204" pitchFamily="34" charset="0"/>
                    <a:cs typeface="Arial" panose="020B0604020202020204" pitchFamily="34" charset="0"/>
                  </a:rPr>
                  <a:t>và</a:t>
                </a:r>
                <a:r>
                  <a:rPr lang="en-US" sz="11200" b="1">
                    <a:solidFill>
                      <a:srgbClr val="4E67C8">
                        <a:lumMod val="75000"/>
                      </a:srgbClr>
                    </a:solidFill>
                    <a:latin typeface="Courier New" panose="02070309020205020404" pitchFamily="49" charset="0"/>
                    <a:cs typeface="Courier New" panose="02070309020205020404" pitchFamily="49" charset="0"/>
                  </a:rPr>
                  <a:t> A + (A.B) = A</a:t>
                </a:r>
                <a:endParaRPr lang="en-US"/>
              </a:p>
            </p:txBody>
          </p:sp>
        </mc:Choice>
        <mc:Fallback xmlns="">
          <p:sp>
            <p:nvSpPr>
              <p:cNvPr id="3" name="Content Placeholder 2">
                <a:extLst>
                  <a:ext uri="{FF2B5EF4-FFF2-40B4-BE49-F238E27FC236}">
                    <a16:creationId xmlns:a16="http://schemas.microsoft.com/office/drawing/2014/main" id="{28310981-3F35-4C00-9E51-3509FFB7F5D1}"/>
                  </a:ext>
                </a:extLst>
              </p:cNvPr>
              <p:cNvSpPr>
                <a:spLocks noGrp="1" noRot="1" noChangeAspect="1" noMove="1" noResize="1" noEditPoints="1" noAdjustHandles="1" noChangeArrowheads="1" noChangeShapeType="1" noTextEdit="1"/>
              </p:cNvSpPr>
              <p:nvPr>
                <p:ph idx="1"/>
              </p:nvPr>
            </p:nvSpPr>
            <p:spPr>
              <a:xfrm>
                <a:off x="457200" y="1097280"/>
                <a:ext cx="8229600" cy="5394960"/>
              </a:xfrm>
              <a:blipFill>
                <a:blip r:embed="rId2"/>
                <a:stretch>
                  <a:fillRect l="-1556" t="-2147" b="-33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F5ED3BFA-F448-4617-B93A-DDEE23930172}"/>
              </a:ext>
            </a:extLst>
          </p:cNvPr>
          <p:cNvSpPr>
            <a:spLocks noGrp="1"/>
          </p:cNvSpPr>
          <p:nvPr>
            <p:ph type="dt" sz="half" idx="10"/>
          </p:nvPr>
        </p:nvSpPr>
        <p:spPr/>
        <p:txBody>
          <a:bodyPr/>
          <a:lstStyle/>
          <a:p>
            <a:r>
              <a:rPr lang="en-US"/>
              <a:t>ThS. GVC Tô Oai Hùng</a:t>
            </a:r>
          </a:p>
        </p:txBody>
      </p:sp>
      <p:sp>
        <p:nvSpPr>
          <p:cNvPr id="5" name="Slide Number Placeholder 4">
            <a:extLst>
              <a:ext uri="{FF2B5EF4-FFF2-40B4-BE49-F238E27FC236}">
                <a16:creationId xmlns:a16="http://schemas.microsoft.com/office/drawing/2014/main" id="{BA554DE8-83B0-4A17-8879-780D35309780}"/>
              </a:ext>
            </a:extLst>
          </p:cNvPr>
          <p:cNvSpPr>
            <a:spLocks noGrp="1"/>
          </p:cNvSpPr>
          <p:nvPr>
            <p:ph type="sldNum" sz="quarter" idx="12"/>
          </p:nvPr>
        </p:nvSpPr>
        <p:spPr/>
        <p:txBody>
          <a:bodyPr/>
          <a:lstStyle/>
          <a:p>
            <a:fld id="{47B46601-ECD6-4E29-AAA2-C596D4A6F376}" type="slidenum">
              <a:rPr lang="en-US" smtClean="0"/>
              <a:pPr/>
              <a:t>5</a:t>
            </a:fld>
            <a:endParaRPr lang="en-US"/>
          </a:p>
        </p:txBody>
      </p:sp>
    </p:spTree>
    <p:extLst>
      <p:ext uri="{BB962C8B-B14F-4D97-AF65-F5344CB8AC3E}">
        <p14:creationId xmlns:p14="http://schemas.microsoft.com/office/powerpoint/2010/main" val="3053917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53974-629C-4B15-8A74-31080473D878}"/>
              </a:ext>
            </a:extLst>
          </p:cNvPr>
          <p:cNvSpPr>
            <a:spLocks noGrp="1"/>
          </p:cNvSpPr>
          <p:nvPr>
            <p:ph type="title"/>
          </p:nvPr>
        </p:nvSpPr>
        <p:spPr/>
        <p:txBody>
          <a:bodyPr/>
          <a:lstStyle/>
          <a:p>
            <a:r>
              <a:rPr lang="en-US">
                <a:solidFill>
                  <a:srgbClr val="0070C0"/>
                </a:solidFill>
              </a:rPr>
              <a:t>Đại Số Boolean</a:t>
            </a: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310981-3F35-4C00-9E51-3509FFB7F5D1}"/>
                  </a:ext>
                </a:extLst>
              </p:cNvPr>
              <p:cNvSpPr>
                <a:spLocks noGrp="1"/>
              </p:cNvSpPr>
              <p:nvPr>
                <p:ph idx="1"/>
              </p:nvPr>
            </p:nvSpPr>
            <p:spPr>
              <a:xfrm>
                <a:off x="457200" y="1097280"/>
                <a:ext cx="8229600" cy="5303520"/>
              </a:xfrm>
            </p:spPr>
            <p:txBody>
              <a:bodyPr>
                <a:normAutofit/>
              </a:bodyPr>
              <a:lstStyle/>
              <a:p>
                <a:pPr marL="569913" lvl="1" indent="-569913" algn="just" fontAlgn="base">
                  <a:lnSpc>
                    <a:spcPct val="110000"/>
                  </a:lnSpc>
                  <a:spcBef>
                    <a:spcPts val="0"/>
                  </a:spcBef>
                  <a:buClr>
                    <a:srgbClr val="0099FF"/>
                  </a:buClr>
                  <a:buSzPct val="110000"/>
                  <a:buFont typeface="+mj-lt"/>
                  <a:buAutoNum type="arabicPeriod" startAt="10"/>
                </a:pPr>
                <a:r>
                  <a:rPr lang="en-US" b="1">
                    <a:solidFill>
                      <a:srgbClr val="4E67C8">
                        <a:lumMod val="75000"/>
                      </a:srgbClr>
                    </a:solidFill>
                    <a:latin typeface="Arial" pitchFamily="34" charset="0"/>
                    <a:cs typeface="Arial" pitchFamily="34" charset="0"/>
                  </a:rPr>
                  <a:t>Định luật DeMorgan:</a:t>
                </a:r>
              </a:p>
              <a:p>
                <a:pPr marL="973138" lvl="1" indent="-58738" algn="just" fontAlgn="base">
                  <a:lnSpc>
                    <a:spcPct val="110000"/>
                  </a:lnSpc>
                  <a:spcBef>
                    <a:spcPts val="0"/>
                  </a:spcBef>
                  <a:buClr>
                    <a:srgbClr val="0099FF"/>
                  </a:buClr>
                  <a:buSzPct val="130000"/>
                  <a:buNone/>
                </a:pPr>
                <a14:m>
                  <m:oMath xmlns:m="http://schemas.openxmlformats.org/officeDocument/2006/math">
                    <m:acc>
                      <m:accPr>
                        <m:chr m:val="̅"/>
                        <m:ctrlPr>
                          <a:rPr lang="en-US" b="1" i="1">
                            <a:solidFill>
                              <a:srgbClr val="4E67C8">
                                <a:lumMod val="75000"/>
                              </a:srgbClr>
                            </a:solidFill>
                            <a:latin typeface="Cambria Math" panose="02040503050406030204" pitchFamily="18" charset="0"/>
                            <a:cs typeface="Courier New" panose="02070309020205020404" pitchFamily="49" charset="0"/>
                          </a:rPr>
                        </m:ctrlPr>
                      </m:accPr>
                      <m:e>
                        <m:r>
                          <a:rPr lang="en-US" b="1" i="1">
                            <a:solidFill>
                              <a:srgbClr val="4E67C8">
                                <a:lumMod val="75000"/>
                              </a:srgbClr>
                            </a:solidFill>
                            <a:latin typeface="Cambria Math" panose="02040503050406030204" pitchFamily="18" charset="0"/>
                            <a:cs typeface="Courier New" panose="02070309020205020404" pitchFamily="49" charset="0"/>
                          </a:rPr>
                          <m:t>𝐀</m:t>
                        </m:r>
                        <m:r>
                          <a:rPr lang="en-US" b="1">
                            <a:solidFill>
                              <a:srgbClr val="4E67C8">
                                <a:lumMod val="75000"/>
                              </a:srgbClr>
                            </a:solidFill>
                            <a:latin typeface="Cambria Math" panose="02040503050406030204" pitchFamily="18" charset="0"/>
                            <a:cs typeface="Courier New" panose="02070309020205020404" pitchFamily="49" charset="0"/>
                          </a:rPr>
                          <m:t> . </m:t>
                        </m:r>
                        <m:r>
                          <a:rPr lang="en-US" b="1" i="1">
                            <a:solidFill>
                              <a:srgbClr val="4E67C8">
                                <a:lumMod val="75000"/>
                              </a:srgbClr>
                            </a:solidFill>
                            <a:latin typeface="Cambria Math" panose="02040503050406030204" pitchFamily="18" charset="0"/>
                            <a:cs typeface="Courier New" panose="02070309020205020404" pitchFamily="49" charset="0"/>
                          </a:rPr>
                          <m:t>𝐁</m:t>
                        </m:r>
                      </m:e>
                    </m:acc>
                  </m:oMath>
                </a14:m>
                <a:r>
                  <a:rPr lang="en-US" b="1">
                    <a:solidFill>
                      <a:srgbClr val="4E67C8">
                        <a:lumMod val="75000"/>
                      </a:srgbClr>
                    </a:solidFill>
                    <a:latin typeface="Courier New" panose="02070309020205020404" pitchFamily="49" charset="0"/>
                    <a:cs typeface="Courier New" panose="02070309020205020404" pitchFamily="49" charset="0"/>
                  </a:rPr>
                  <a:t> = </a:t>
                </a:r>
                <a14:m>
                  <m:oMath xmlns:m="http://schemas.openxmlformats.org/officeDocument/2006/math">
                    <m:acc>
                      <m:accPr>
                        <m:chr m:val="̅"/>
                        <m:ctrlPr>
                          <a:rPr lang="en-US" b="1" i="1">
                            <a:solidFill>
                              <a:srgbClr val="4E67C8">
                                <a:lumMod val="75000"/>
                              </a:srgbClr>
                            </a:solidFill>
                            <a:latin typeface="Cambria Math" panose="02040503050406030204" pitchFamily="18" charset="0"/>
                            <a:cs typeface="Courier New" panose="02070309020205020404" pitchFamily="49" charset="0"/>
                          </a:rPr>
                        </m:ctrlPr>
                      </m:accPr>
                      <m:e>
                        <m:r>
                          <a:rPr lang="en-US" b="1" i="1">
                            <a:solidFill>
                              <a:srgbClr val="4E67C8">
                                <a:lumMod val="75000"/>
                              </a:srgbClr>
                            </a:solidFill>
                            <a:latin typeface="Cambria Math" panose="02040503050406030204" pitchFamily="18" charset="0"/>
                            <a:cs typeface="Courier New" panose="02070309020205020404" pitchFamily="49" charset="0"/>
                          </a:rPr>
                          <m:t>𝐀</m:t>
                        </m:r>
                      </m:e>
                    </m:acc>
                    <m:r>
                      <a:rPr lang="en-US" b="1">
                        <a:solidFill>
                          <a:srgbClr val="4E67C8">
                            <a:lumMod val="75000"/>
                          </a:srgbClr>
                        </a:solidFill>
                        <a:latin typeface="Cambria Math" panose="02040503050406030204" pitchFamily="18" charset="0"/>
                        <a:cs typeface="Courier New" panose="02070309020205020404" pitchFamily="49" charset="0"/>
                      </a:rPr>
                      <m:t>+ </m:t>
                    </m:r>
                    <m:acc>
                      <m:accPr>
                        <m:chr m:val="̅"/>
                        <m:ctrlPr>
                          <a:rPr lang="en-US" b="1" i="1">
                            <a:solidFill>
                              <a:srgbClr val="4E67C8">
                                <a:lumMod val="75000"/>
                              </a:srgbClr>
                            </a:solidFill>
                            <a:latin typeface="Cambria Math" panose="02040503050406030204" pitchFamily="18" charset="0"/>
                            <a:cs typeface="Courier New" panose="02070309020205020404" pitchFamily="49" charset="0"/>
                          </a:rPr>
                        </m:ctrlPr>
                      </m:accPr>
                      <m:e>
                        <m:r>
                          <a:rPr lang="en-US" b="1" i="1">
                            <a:solidFill>
                              <a:srgbClr val="4E67C8">
                                <a:lumMod val="75000"/>
                              </a:srgbClr>
                            </a:solidFill>
                            <a:latin typeface="Cambria Math" panose="02040503050406030204" pitchFamily="18" charset="0"/>
                            <a:cs typeface="Courier New" panose="02070309020205020404" pitchFamily="49" charset="0"/>
                          </a:rPr>
                          <m:t>𝐁</m:t>
                        </m:r>
                      </m:e>
                    </m:acc>
                  </m:oMath>
                </a14:m>
                <a:endParaRPr lang="en-US" b="1">
                  <a:solidFill>
                    <a:srgbClr val="4E67C8">
                      <a:lumMod val="75000"/>
                    </a:srgbClr>
                  </a:solidFill>
                  <a:latin typeface="Courier New" panose="02070309020205020404" pitchFamily="49" charset="0"/>
                  <a:cs typeface="Courier New" panose="02070309020205020404" pitchFamily="49" charset="0"/>
                </a:endParaRPr>
              </a:p>
              <a:p>
                <a:pPr marL="973138" lvl="1" indent="-58738" algn="just" fontAlgn="base">
                  <a:lnSpc>
                    <a:spcPct val="110000"/>
                  </a:lnSpc>
                  <a:spcBef>
                    <a:spcPts val="0"/>
                  </a:spcBef>
                  <a:buClr>
                    <a:srgbClr val="0099FF"/>
                  </a:buClr>
                  <a:buSzPct val="130000"/>
                  <a:buNone/>
                </a:pPr>
                <a14:m>
                  <m:oMath xmlns:m="http://schemas.openxmlformats.org/officeDocument/2006/math">
                    <m:acc>
                      <m:accPr>
                        <m:chr m:val="̅"/>
                        <m:ctrlPr>
                          <a:rPr lang="en-US" b="1" i="1">
                            <a:solidFill>
                              <a:srgbClr val="4E67C8">
                                <a:lumMod val="75000"/>
                              </a:srgbClr>
                            </a:solidFill>
                            <a:latin typeface="Cambria Math" panose="02040503050406030204" pitchFamily="18" charset="0"/>
                            <a:cs typeface="Courier New" panose="02070309020205020404" pitchFamily="49" charset="0"/>
                          </a:rPr>
                        </m:ctrlPr>
                      </m:accPr>
                      <m:e>
                        <m:r>
                          <a:rPr lang="en-US" b="1" i="1">
                            <a:solidFill>
                              <a:srgbClr val="4E67C8">
                                <a:lumMod val="75000"/>
                              </a:srgbClr>
                            </a:solidFill>
                            <a:latin typeface="Cambria Math" panose="02040503050406030204" pitchFamily="18" charset="0"/>
                            <a:cs typeface="Courier New" panose="02070309020205020404" pitchFamily="49" charset="0"/>
                          </a:rPr>
                          <m:t>𝐀</m:t>
                        </m:r>
                        <m:r>
                          <a:rPr lang="en-US" b="1">
                            <a:solidFill>
                              <a:srgbClr val="4E67C8">
                                <a:lumMod val="75000"/>
                              </a:srgbClr>
                            </a:solidFill>
                            <a:latin typeface="Cambria Math" panose="02040503050406030204" pitchFamily="18" charset="0"/>
                            <a:cs typeface="Courier New" panose="02070309020205020404" pitchFamily="49" charset="0"/>
                          </a:rPr>
                          <m:t>+</m:t>
                        </m:r>
                        <m:r>
                          <a:rPr lang="en-US" b="1" i="1">
                            <a:solidFill>
                              <a:srgbClr val="4E67C8">
                                <a:lumMod val="75000"/>
                              </a:srgbClr>
                            </a:solidFill>
                            <a:latin typeface="Cambria Math" panose="02040503050406030204" pitchFamily="18" charset="0"/>
                            <a:cs typeface="Courier New" panose="02070309020205020404" pitchFamily="49" charset="0"/>
                          </a:rPr>
                          <m:t>𝐁</m:t>
                        </m:r>
                      </m:e>
                    </m:acc>
                    <m:r>
                      <a:rPr lang="en-US" b="1" i="0" smtClean="0">
                        <a:solidFill>
                          <a:srgbClr val="4E67C8">
                            <a:lumMod val="75000"/>
                          </a:srgbClr>
                        </a:solidFill>
                        <a:latin typeface="Cambria Math" panose="02040503050406030204" pitchFamily="18" charset="0"/>
                        <a:cs typeface="Courier New" panose="02070309020205020404" pitchFamily="49" charset="0"/>
                      </a:rPr>
                      <m:t> </m:t>
                    </m:r>
                  </m:oMath>
                </a14:m>
                <a:r>
                  <a:rPr lang="en-US" b="1">
                    <a:solidFill>
                      <a:srgbClr val="4E67C8">
                        <a:lumMod val="75000"/>
                      </a:srgbClr>
                    </a:solidFill>
                    <a:latin typeface="Courier New" panose="02070309020205020404" pitchFamily="49" charset="0"/>
                    <a:cs typeface="Courier New" panose="02070309020205020404" pitchFamily="49" charset="0"/>
                  </a:rPr>
                  <a:t>= </a:t>
                </a:r>
                <a14:m>
                  <m:oMath xmlns:m="http://schemas.openxmlformats.org/officeDocument/2006/math">
                    <m:acc>
                      <m:accPr>
                        <m:chr m:val="̅"/>
                        <m:ctrlPr>
                          <a:rPr lang="en-US" b="1" i="1">
                            <a:solidFill>
                              <a:srgbClr val="4E67C8">
                                <a:lumMod val="75000"/>
                              </a:srgbClr>
                            </a:solidFill>
                            <a:latin typeface="Cambria Math" panose="02040503050406030204" pitchFamily="18" charset="0"/>
                            <a:cs typeface="Courier New" panose="02070309020205020404" pitchFamily="49" charset="0"/>
                          </a:rPr>
                        </m:ctrlPr>
                      </m:accPr>
                      <m:e>
                        <m:r>
                          <a:rPr lang="en-US" b="1" i="1">
                            <a:solidFill>
                              <a:srgbClr val="4E67C8">
                                <a:lumMod val="75000"/>
                              </a:srgbClr>
                            </a:solidFill>
                            <a:latin typeface="Cambria Math" panose="02040503050406030204" pitchFamily="18" charset="0"/>
                            <a:cs typeface="Courier New" panose="02070309020205020404" pitchFamily="49" charset="0"/>
                          </a:rPr>
                          <m:t>𝐀</m:t>
                        </m:r>
                      </m:e>
                    </m:acc>
                    <m:r>
                      <a:rPr lang="en-US" b="1">
                        <a:solidFill>
                          <a:srgbClr val="4E67C8">
                            <a:lumMod val="75000"/>
                          </a:srgbClr>
                        </a:solidFill>
                        <a:latin typeface="Cambria Math" panose="02040503050406030204" pitchFamily="18" charset="0"/>
                        <a:cs typeface="Courier New" panose="02070309020205020404" pitchFamily="49" charset="0"/>
                      </a:rPr>
                      <m:t> . </m:t>
                    </m:r>
                    <m:acc>
                      <m:accPr>
                        <m:chr m:val="̅"/>
                        <m:ctrlPr>
                          <a:rPr lang="en-US" b="1" i="1">
                            <a:solidFill>
                              <a:srgbClr val="4E67C8">
                                <a:lumMod val="75000"/>
                              </a:srgbClr>
                            </a:solidFill>
                            <a:latin typeface="Cambria Math" panose="02040503050406030204" pitchFamily="18" charset="0"/>
                            <a:cs typeface="Courier New" panose="02070309020205020404" pitchFamily="49" charset="0"/>
                          </a:rPr>
                        </m:ctrlPr>
                      </m:accPr>
                      <m:e>
                        <m:r>
                          <a:rPr lang="en-US" b="1" i="1">
                            <a:solidFill>
                              <a:srgbClr val="4E67C8">
                                <a:lumMod val="75000"/>
                              </a:srgbClr>
                            </a:solidFill>
                            <a:latin typeface="Cambria Math" panose="02040503050406030204" pitchFamily="18" charset="0"/>
                            <a:cs typeface="Courier New" panose="02070309020205020404" pitchFamily="49" charset="0"/>
                          </a:rPr>
                          <m:t>𝐁</m:t>
                        </m:r>
                      </m:e>
                    </m:acc>
                  </m:oMath>
                </a14:m>
                <a:endParaRPr lang="en-US" b="1">
                  <a:solidFill>
                    <a:srgbClr val="4E67C8">
                      <a:lumMod val="75000"/>
                    </a:srgbClr>
                  </a:solidFill>
                  <a:latin typeface="Courier New" panose="02070309020205020404" pitchFamily="49" charset="0"/>
                  <a:cs typeface="Courier New" panose="02070309020205020404" pitchFamily="49" charset="0"/>
                </a:endParaRPr>
              </a:p>
              <a:p>
                <a:pPr marL="0" indent="0">
                  <a:buNone/>
                </a:pPr>
                <a:endParaRPr lang="en-US"/>
              </a:p>
            </p:txBody>
          </p:sp>
        </mc:Choice>
        <mc:Fallback xmlns="">
          <p:sp>
            <p:nvSpPr>
              <p:cNvPr id="3" name="Content Placeholder 2">
                <a:extLst>
                  <a:ext uri="{FF2B5EF4-FFF2-40B4-BE49-F238E27FC236}">
                    <a16:creationId xmlns:a16="http://schemas.microsoft.com/office/drawing/2014/main" id="{28310981-3F35-4C00-9E51-3509FFB7F5D1}"/>
                  </a:ext>
                </a:extLst>
              </p:cNvPr>
              <p:cNvSpPr>
                <a:spLocks noGrp="1" noRot="1" noChangeAspect="1" noMove="1" noResize="1" noEditPoints="1" noAdjustHandles="1" noChangeArrowheads="1" noChangeShapeType="1" noTextEdit="1"/>
              </p:cNvSpPr>
              <p:nvPr>
                <p:ph idx="1"/>
              </p:nvPr>
            </p:nvSpPr>
            <p:spPr>
              <a:xfrm>
                <a:off x="457200" y="1097280"/>
                <a:ext cx="8229600" cy="5303520"/>
              </a:xfrm>
              <a:blipFill>
                <a:blip r:embed="rId2"/>
                <a:stretch>
                  <a:fillRect l="-1556" t="-126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F5ED3BFA-F448-4617-B93A-DDEE23930172}"/>
              </a:ext>
            </a:extLst>
          </p:cNvPr>
          <p:cNvSpPr>
            <a:spLocks noGrp="1"/>
          </p:cNvSpPr>
          <p:nvPr>
            <p:ph type="dt" sz="half" idx="10"/>
          </p:nvPr>
        </p:nvSpPr>
        <p:spPr/>
        <p:txBody>
          <a:bodyPr/>
          <a:lstStyle/>
          <a:p>
            <a:r>
              <a:rPr lang="en-US"/>
              <a:t>ThS. GVC Tô Oai Hùng</a:t>
            </a:r>
          </a:p>
        </p:txBody>
      </p:sp>
      <p:sp>
        <p:nvSpPr>
          <p:cNvPr id="5" name="Slide Number Placeholder 4">
            <a:extLst>
              <a:ext uri="{FF2B5EF4-FFF2-40B4-BE49-F238E27FC236}">
                <a16:creationId xmlns:a16="http://schemas.microsoft.com/office/drawing/2014/main" id="{BA554DE8-83B0-4A17-8879-780D35309780}"/>
              </a:ext>
            </a:extLst>
          </p:cNvPr>
          <p:cNvSpPr>
            <a:spLocks noGrp="1"/>
          </p:cNvSpPr>
          <p:nvPr>
            <p:ph type="sldNum" sz="quarter" idx="12"/>
          </p:nvPr>
        </p:nvSpPr>
        <p:spPr/>
        <p:txBody>
          <a:bodyPr/>
          <a:lstStyle/>
          <a:p>
            <a:fld id="{47B46601-ECD6-4E29-AAA2-C596D4A6F376}" type="slidenum">
              <a:rPr lang="en-US" smtClean="0"/>
              <a:pPr/>
              <a:t>6</a:t>
            </a:fld>
            <a:endParaRPr lang="en-US"/>
          </a:p>
        </p:txBody>
      </p:sp>
    </p:spTree>
    <p:extLst>
      <p:ext uri="{BB962C8B-B14F-4D97-AF65-F5344CB8AC3E}">
        <p14:creationId xmlns:p14="http://schemas.microsoft.com/office/powerpoint/2010/main" val="2504218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rtl="0">
              <a:spcBef>
                <a:spcPct val="0"/>
              </a:spcBef>
            </a:pPr>
            <a:r>
              <a:rPr lang="en-US" sz="3600" b="1" kern="1200">
                <a:solidFill>
                  <a:srgbClr val="0070C0"/>
                </a:solidFill>
                <a:latin typeface="Arial" pitchFamily="34" charset="0"/>
                <a:ea typeface="+mj-ea"/>
                <a:cs typeface="Arial" pitchFamily="34" charset="0"/>
              </a:rPr>
              <a:t>Các Cổng Logic</a:t>
            </a:r>
          </a:p>
        </p:txBody>
      </p:sp>
      <p:sp>
        <p:nvSpPr>
          <p:cNvPr id="3" name="Content Placeholder 2"/>
          <p:cNvSpPr>
            <a:spLocks noGrp="1"/>
          </p:cNvSpPr>
          <p:nvPr>
            <p:ph idx="1"/>
          </p:nvPr>
        </p:nvSpPr>
        <p:spPr/>
        <p:txBody>
          <a:bodyPr>
            <a:norm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Cổng là một mạch điện tử mà nó tạo tín hiệu xuất là một phép toán Boolean từ các tín hiệu vào của nó.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Các cổng cơ bản được sử dụng trong logic số là AND, OR, NOT, NAND, NOR và XOR. Hình 2.1 mô tả sáu cổng này.</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Tất cả các cổng ngoại trừ NOT có thể có nhiều hơn hơn hai ngõ vào. Do vậy, để tính giá trị biểu thức (A.B.C), chỉ cần sử dụng cổng AND ba ngõ vào.</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7</a:t>
            </a:fld>
            <a:endParaRPr lang="en-US"/>
          </a:p>
        </p:txBody>
      </p:sp>
    </p:spTree>
    <p:extLst>
      <p:ext uri="{BB962C8B-B14F-4D97-AF65-F5344CB8AC3E}">
        <p14:creationId xmlns:p14="http://schemas.microsoft.com/office/powerpoint/2010/main" val="869010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Các Cổng Logic</a:t>
            </a: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8</a:t>
            </a:fld>
            <a:endParaRPr lang="en-US"/>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600" y="1143000"/>
            <a:ext cx="5029200" cy="5257800"/>
          </a:xfrm>
          <a:prstGeom prst="rect">
            <a:avLst/>
          </a:prstGeom>
          <a:noFill/>
          <a:ln>
            <a:noFill/>
          </a:ln>
        </p:spPr>
      </p:pic>
      <p:sp>
        <p:nvSpPr>
          <p:cNvPr id="7" name="TextBox 6"/>
          <p:cNvSpPr txBox="1"/>
          <p:nvPr/>
        </p:nvSpPr>
        <p:spPr>
          <a:xfrm>
            <a:off x="6808076" y="3611149"/>
            <a:ext cx="2133600" cy="1089529"/>
          </a:xfrm>
          <a:prstGeom prst="rect">
            <a:avLst/>
          </a:prstGeom>
          <a:noFill/>
        </p:spPr>
        <p:txBody>
          <a:bodyPr wrap="square" rtlCol="0">
            <a:spAutoFit/>
          </a:bodyPr>
          <a:lstStyle/>
          <a:p>
            <a:pPr>
              <a:lnSpc>
                <a:spcPct val="90000"/>
              </a:lnSpc>
            </a:pPr>
            <a:r>
              <a:rPr lang="en-US" sz="2400" b="1">
                <a:solidFill>
                  <a:srgbClr val="0033CC"/>
                </a:solidFill>
                <a:latin typeface="Arial" pitchFamily="34" charset="0"/>
                <a:cs typeface="Arial" pitchFamily="34" charset="0"/>
              </a:rPr>
              <a:t>Hình 2.1: Các cổng logic cơ bản.</a:t>
            </a:r>
          </a:p>
        </p:txBody>
      </p:sp>
    </p:spTree>
    <p:extLst>
      <p:ext uri="{BB962C8B-B14F-4D97-AF65-F5344CB8AC3E}">
        <p14:creationId xmlns:p14="http://schemas.microsoft.com/office/powerpoint/2010/main" val="288409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Các Cổng Logic</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Bất kỳ biểu thức Boolean nào cũng có thể được thực hiện bằng cách chỉ sử dụng các cổng trong mỗi tập sau:</a:t>
                </a:r>
              </a:p>
              <a:p>
                <a:pPr marL="955675" lvl="2" indent="-514350" algn="just" fontAlgn="base">
                  <a:lnSpc>
                    <a:spcPct val="90000"/>
                  </a:lnSpc>
                  <a:spcBef>
                    <a:spcPts val="600"/>
                  </a:spcBef>
                  <a:buClr>
                    <a:srgbClr val="0099FF"/>
                  </a:buClr>
                  <a:buSzPct val="110000"/>
                  <a:buFont typeface="+mj-lt"/>
                  <a:buAutoNum type="arabicPeriod"/>
                </a:pPr>
                <a:r>
                  <a:rPr lang="en-US" sz="2800" b="1">
                    <a:solidFill>
                      <a:srgbClr val="4E67C8">
                        <a:lumMod val="75000"/>
                      </a:srgbClr>
                    </a:solidFill>
                    <a:latin typeface="Arial" pitchFamily="34" charset="0"/>
                    <a:cs typeface="Arial" pitchFamily="34" charset="0"/>
                  </a:rPr>
                  <a:t>AND, OR, NOT</a:t>
                </a:r>
              </a:p>
              <a:p>
                <a:pPr marL="955675" lvl="2" indent="-514350" algn="just" fontAlgn="base">
                  <a:lnSpc>
                    <a:spcPct val="90000"/>
                  </a:lnSpc>
                  <a:spcBef>
                    <a:spcPts val="0"/>
                  </a:spcBef>
                  <a:buClr>
                    <a:srgbClr val="0099FF"/>
                  </a:buClr>
                  <a:buSzPct val="110000"/>
                  <a:buFont typeface="+mj-lt"/>
                  <a:buAutoNum type="arabicPeriod"/>
                </a:pPr>
                <a:r>
                  <a:rPr lang="en-US" sz="2800" b="1">
                    <a:solidFill>
                      <a:srgbClr val="4E67C8">
                        <a:lumMod val="75000"/>
                      </a:srgbClr>
                    </a:solidFill>
                    <a:latin typeface="Arial" pitchFamily="34" charset="0"/>
                    <a:cs typeface="Arial" pitchFamily="34" charset="0"/>
                  </a:rPr>
                  <a:t>AND, NOT</a:t>
                </a:r>
              </a:p>
              <a:p>
                <a:pPr marL="955675" lvl="2" indent="-514350" algn="just" fontAlgn="base">
                  <a:lnSpc>
                    <a:spcPct val="90000"/>
                  </a:lnSpc>
                  <a:spcBef>
                    <a:spcPts val="0"/>
                  </a:spcBef>
                  <a:buClr>
                    <a:srgbClr val="0099FF"/>
                  </a:buClr>
                  <a:buSzPct val="110000"/>
                  <a:buFont typeface="+mj-lt"/>
                  <a:buAutoNum type="arabicPeriod"/>
                </a:pPr>
                <a:r>
                  <a:rPr lang="en-US" sz="2800" b="1">
                    <a:solidFill>
                      <a:srgbClr val="4E67C8">
                        <a:lumMod val="75000"/>
                      </a:srgbClr>
                    </a:solidFill>
                    <a:latin typeface="Arial" pitchFamily="34" charset="0"/>
                    <a:cs typeface="Arial" pitchFamily="34" charset="0"/>
                  </a:rPr>
                  <a:t>OR, NOT</a:t>
                </a:r>
              </a:p>
              <a:p>
                <a:pPr marL="955675" lvl="2" indent="-514350" algn="just" fontAlgn="base">
                  <a:lnSpc>
                    <a:spcPct val="90000"/>
                  </a:lnSpc>
                  <a:spcBef>
                    <a:spcPts val="0"/>
                  </a:spcBef>
                  <a:buClr>
                    <a:srgbClr val="0099FF"/>
                  </a:buClr>
                  <a:buSzPct val="110000"/>
                  <a:buFont typeface="+mj-lt"/>
                  <a:buAutoNum type="arabicPeriod"/>
                </a:pPr>
                <a:r>
                  <a:rPr lang="en-US" sz="2800" b="1">
                    <a:solidFill>
                      <a:srgbClr val="4E67C8">
                        <a:lumMod val="75000"/>
                      </a:srgbClr>
                    </a:solidFill>
                    <a:latin typeface="Arial" pitchFamily="34" charset="0"/>
                    <a:cs typeface="Arial" pitchFamily="34" charset="0"/>
                  </a:rPr>
                  <a:t>NAND</a:t>
                </a:r>
              </a:p>
              <a:p>
                <a:pPr marL="955675" lvl="2" indent="-514350" algn="just" fontAlgn="base">
                  <a:lnSpc>
                    <a:spcPct val="90000"/>
                  </a:lnSpc>
                  <a:spcBef>
                    <a:spcPts val="0"/>
                  </a:spcBef>
                  <a:buClr>
                    <a:srgbClr val="0099FF"/>
                  </a:buClr>
                  <a:buSzPct val="110000"/>
                  <a:buFont typeface="+mj-lt"/>
                  <a:buAutoNum type="arabicPeriod"/>
                </a:pPr>
                <a:r>
                  <a:rPr lang="en-US" sz="2800" b="1">
                    <a:solidFill>
                      <a:srgbClr val="4E67C8">
                        <a:lumMod val="75000"/>
                      </a:srgbClr>
                    </a:solidFill>
                    <a:latin typeface="Arial" pitchFamily="34" charset="0"/>
                    <a:cs typeface="Arial" pitchFamily="34" charset="0"/>
                  </a:rPr>
                  <a:t>NOR</a:t>
                </a:r>
              </a:p>
              <a:p>
                <a:pPr marL="457200" lvl="1" indent="-457200" algn="just" fontAlgn="base">
                  <a:lnSpc>
                    <a:spcPct val="90000"/>
                  </a:lnSpc>
                  <a:spcBef>
                    <a:spcPts val="0"/>
                  </a:spcBef>
                  <a:spcAft>
                    <a:spcPts val="600"/>
                  </a:spcAft>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Ví dụ: Phép toán OR có thể đ</a:t>
                </a:r>
                <a:r>
                  <a:rPr lang="vi-VN" b="1">
                    <a:solidFill>
                      <a:srgbClr val="4E67C8">
                        <a:lumMod val="75000"/>
                      </a:srgbClr>
                    </a:solidFill>
                    <a:latin typeface="Arial" pitchFamily="34" charset="0"/>
                    <a:cs typeface="Arial" pitchFamily="34" charset="0"/>
                  </a:rPr>
                  <a:t>ư</a:t>
                </a:r>
                <a:r>
                  <a:rPr lang="en-US" b="1">
                    <a:solidFill>
                      <a:srgbClr val="4E67C8">
                        <a:lumMod val="75000"/>
                      </a:srgbClr>
                    </a:solidFill>
                    <a:latin typeface="Arial" pitchFamily="34" charset="0"/>
                    <a:cs typeface="Arial" pitchFamily="34" charset="0"/>
                  </a:rPr>
                  <a:t>ợc tạo ra bằng cách sử dụng phép toán AND và NOT trong tập thứ hai bằng định lý DeMorgan:</a:t>
                </a:r>
              </a:p>
              <a:p>
                <a:pPr marL="0" lvl="1" indent="0" algn="just" fontAlgn="base">
                  <a:lnSpc>
                    <a:spcPct val="90000"/>
                  </a:lnSpc>
                  <a:spcBef>
                    <a:spcPts val="0"/>
                  </a:spcBef>
                  <a:buClr>
                    <a:srgbClr val="0099FF"/>
                  </a:buClr>
                  <a:buSzPct val="130000"/>
                  <a:buNone/>
                </a:pPr>
                <a14:m>
                  <m:oMathPara xmlns:m="http://schemas.openxmlformats.org/officeDocument/2006/math">
                    <m:oMathParaPr>
                      <m:jc m:val="centerGroup"/>
                    </m:oMathParaPr>
                    <m:oMath xmlns:m="http://schemas.openxmlformats.org/officeDocument/2006/math">
                      <m:r>
                        <a:rPr lang="en-US" sz="2800" b="1">
                          <a:solidFill>
                            <a:srgbClr val="4E67C8">
                              <a:lumMod val="75000"/>
                            </a:srgbClr>
                          </a:solidFill>
                          <a:latin typeface="Cambria Math" panose="02040503050406030204" pitchFamily="18" charset="0"/>
                          <a:cs typeface="Arial" pitchFamily="34" charset="0"/>
                        </a:rPr>
                        <m:t>𝐀</m:t>
                      </m:r>
                      <m:r>
                        <a:rPr lang="en-US" sz="2800" b="1">
                          <a:solidFill>
                            <a:srgbClr val="4E67C8">
                              <a:lumMod val="75000"/>
                            </a:srgbClr>
                          </a:solidFill>
                          <a:latin typeface="Cambria Math" panose="02040503050406030204" pitchFamily="18" charset="0"/>
                          <a:cs typeface="Arial" pitchFamily="34" charset="0"/>
                        </a:rPr>
                        <m:t>+</m:t>
                      </m:r>
                      <m:r>
                        <a:rPr lang="en-US" sz="2800" b="1">
                          <a:solidFill>
                            <a:srgbClr val="4E67C8">
                              <a:lumMod val="75000"/>
                            </a:srgbClr>
                          </a:solidFill>
                          <a:latin typeface="Cambria Math" panose="02040503050406030204" pitchFamily="18" charset="0"/>
                          <a:cs typeface="Arial" pitchFamily="34" charset="0"/>
                        </a:rPr>
                        <m:t>𝐁</m:t>
                      </m:r>
                      <m:r>
                        <a:rPr lang="en-US" sz="2800" b="1">
                          <a:solidFill>
                            <a:srgbClr val="4E67C8">
                              <a:lumMod val="75000"/>
                            </a:srgbClr>
                          </a:solidFill>
                          <a:latin typeface="Cambria Math" panose="02040503050406030204" pitchFamily="18" charset="0"/>
                          <a:cs typeface="Arial" pitchFamily="34" charset="0"/>
                        </a:rPr>
                        <m:t>= </m:t>
                      </m:r>
                      <m:acc>
                        <m:accPr>
                          <m:chr m:val="̅"/>
                          <m:ctrlPr>
                            <a:rPr lang="en-US" sz="2800" b="1" i="1">
                              <a:solidFill>
                                <a:srgbClr val="4E67C8">
                                  <a:lumMod val="75000"/>
                                </a:srgbClr>
                              </a:solidFill>
                              <a:latin typeface="Cambria Math" panose="02040503050406030204" pitchFamily="18" charset="0"/>
                              <a:cs typeface="Arial" pitchFamily="34" charset="0"/>
                            </a:rPr>
                          </m:ctrlPr>
                        </m:accPr>
                        <m:e>
                          <m:acc>
                            <m:accPr>
                              <m:chr m:val="̅"/>
                              <m:ctrlPr>
                                <a:rPr lang="en-US" sz="2800" b="1" i="1">
                                  <a:solidFill>
                                    <a:srgbClr val="4E67C8">
                                      <a:lumMod val="75000"/>
                                    </a:srgbClr>
                                  </a:solidFill>
                                  <a:latin typeface="Cambria Math" panose="02040503050406030204" pitchFamily="18" charset="0"/>
                                  <a:cs typeface="Arial" pitchFamily="34" charset="0"/>
                                </a:rPr>
                              </m:ctrlPr>
                            </m:accPr>
                            <m:e>
                              <m:r>
                                <a:rPr lang="en-US" sz="2800" b="1">
                                  <a:solidFill>
                                    <a:srgbClr val="4E67C8">
                                      <a:lumMod val="75000"/>
                                    </a:srgbClr>
                                  </a:solidFill>
                                  <a:latin typeface="Cambria Math" panose="02040503050406030204" pitchFamily="18" charset="0"/>
                                  <a:cs typeface="Arial" pitchFamily="34" charset="0"/>
                                </a:rPr>
                                <m:t>𝐀</m:t>
                              </m:r>
                            </m:e>
                          </m:acc>
                          <m:r>
                            <a:rPr lang="en-US" sz="2800" b="1" i="0" smtClean="0">
                              <a:solidFill>
                                <a:srgbClr val="4E67C8">
                                  <a:lumMod val="75000"/>
                                </a:srgbClr>
                              </a:solidFill>
                              <a:latin typeface="Cambria Math" panose="02040503050406030204" pitchFamily="18" charset="0"/>
                              <a:cs typeface="Arial" pitchFamily="34" charset="0"/>
                            </a:rPr>
                            <m:t> .</m:t>
                          </m:r>
                          <m:acc>
                            <m:accPr>
                              <m:chr m:val="̅"/>
                              <m:ctrlPr>
                                <a:rPr lang="en-US" sz="2800" b="1" i="1">
                                  <a:solidFill>
                                    <a:srgbClr val="4E67C8">
                                      <a:lumMod val="75000"/>
                                    </a:srgbClr>
                                  </a:solidFill>
                                  <a:latin typeface="Cambria Math" panose="02040503050406030204" pitchFamily="18" charset="0"/>
                                  <a:cs typeface="Arial" pitchFamily="34" charset="0"/>
                                </a:rPr>
                              </m:ctrlPr>
                            </m:accPr>
                            <m:e>
                              <m:r>
                                <a:rPr lang="en-US" sz="2800" b="1">
                                  <a:solidFill>
                                    <a:srgbClr val="4E67C8">
                                      <a:lumMod val="75000"/>
                                    </a:srgbClr>
                                  </a:solidFill>
                                  <a:latin typeface="Cambria Math" panose="02040503050406030204" pitchFamily="18" charset="0"/>
                                  <a:cs typeface="Arial" pitchFamily="34" charset="0"/>
                                </a:rPr>
                                <m:t>𝐁</m:t>
                              </m:r>
                            </m:e>
                          </m:acc>
                        </m:e>
                      </m:acc>
                    </m:oMath>
                  </m:oMathPara>
                </a14:m>
                <a:endParaRPr lang="en-US" sz="2800" b="1">
                  <a:solidFill>
                    <a:srgbClr val="4E67C8">
                      <a:lumMod val="75000"/>
                    </a:srgbClr>
                  </a:solidFill>
                  <a:latin typeface="Arial" pitchFamily="34" charset="0"/>
                  <a:cs typeface="Arial" pitchFamily="34" charset="0"/>
                </a:endParaRPr>
              </a:p>
              <a:p>
                <a:pPr marL="914400" indent="0">
                  <a:buNone/>
                </a:pPr>
                <a:r>
                  <a:rPr lang="en-US" sz="2800" b="1">
                    <a:solidFill>
                      <a:srgbClr val="4E67C8">
                        <a:lumMod val="75000"/>
                      </a:srgbClr>
                    </a:solidFill>
                    <a:latin typeface="Arial" pitchFamily="34" charset="0"/>
                    <a:cs typeface="Arial" pitchFamily="34" charset="0"/>
                  </a:rPr>
                  <a:t>A OR B = NOT((NOT A) AND (NOT B))</a:t>
                </a:r>
              </a:p>
              <a:p>
                <a:pPr marL="0" lvl="1" indent="0" algn="just" fontAlgn="base">
                  <a:lnSpc>
                    <a:spcPct val="90000"/>
                  </a:lnSpc>
                  <a:spcBef>
                    <a:spcPts val="0"/>
                  </a:spcBef>
                  <a:buClr>
                    <a:srgbClr val="0099FF"/>
                  </a:buClr>
                  <a:buSzPct val="130000"/>
                  <a:buNone/>
                </a:pPr>
                <a:endParaRPr lang="en-US" b="1">
                  <a:solidFill>
                    <a:srgbClr val="4E67C8">
                      <a:lumMod val="75000"/>
                    </a:srgbClr>
                  </a:solidFill>
                  <a:latin typeface="Arial" pitchFamily="34" charset="0"/>
                  <a:cs typeface="Arial" pitchFamily="34" charset="0"/>
                </a:endParaRPr>
              </a:p>
              <a:p>
                <a:pPr marL="803275" lvl="2" indent="-361950" algn="just" fontAlgn="base">
                  <a:lnSpc>
                    <a:spcPct val="90000"/>
                  </a:lnSpc>
                  <a:spcBef>
                    <a:spcPts val="0"/>
                  </a:spcBef>
                  <a:buClr>
                    <a:srgbClr val="008000"/>
                  </a:buClr>
                  <a:buSzPct val="130000"/>
                  <a:buFont typeface="Wingdings" pitchFamily="2" charset="2"/>
                  <a:buChar char="§"/>
                </a:pPr>
                <a:endParaRPr lang="en-US" sz="2800"/>
              </a:p>
              <a:p>
                <a:pPr marL="803275" lvl="2" indent="-361950" algn="just" fontAlgn="base">
                  <a:lnSpc>
                    <a:spcPct val="90000"/>
                  </a:lnSpc>
                  <a:spcBef>
                    <a:spcPts val="0"/>
                  </a:spcBef>
                  <a:buClr>
                    <a:srgbClr val="008000"/>
                  </a:buClr>
                  <a:buSzPct val="130000"/>
                  <a:buFont typeface="Wingdings" pitchFamily="2" charset="2"/>
                  <a:buChar char="§"/>
                </a:pPr>
                <a:endParaRPr lang="en-US" sz="2800" b="1">
                  <a:solidFill>
                    <a:srgbClr val="4E67C8">
                      <a:lumMod val="75000"/>
                    </a:srgbClr>
                  </a:solidFill>
                  <a:latin typeface="Arial" pitchFamily="34" charset="0"/>
                  <a:cs typeface="Arial" pitchFamily="34" charset="0"/>
                </a:endParaRPr>
              </a:p>
              <a:p>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000" t="-4483" r="-148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9</a:t>
            </a:fld>
            <a:endParaRPr lang="en-US"/>
          </a:p>
        </p:txBody>
      </p:sp>
    </p:spTree>
    <p:extLst>
      <p:ext uri="{BB962C8B-B14F-4D97-AF65-F5344CB8AC3E}">
        <p14:creationId xmlns:p14="http://schemas.microsoft.com/office/powerpoint/2010/main" val="2813361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16211</TotalTime>
  <Words>3050</Words>
  <Application>Microsoft Office PowerPoint</Application>
  <PresentationFormat>On-screen Show (4:3)</PresentationFormat>
  <Paragraphs>495</Paragraphs>
  <Slides>46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SimSun</vt:lpstr>
      <vt:lpstr>Arial</vt:lpstr>
      <vt:lpstr>Calibri</vt:lpstr>
      <vt:lpstr>Cambria Math</vt:lpstr>
      <vt:lpstr>Courier New</vt:lpstr>
      <vt:lpstr>Symbol</vt:lpstr>
      <vt:lpstr>Tahoma</vt:lpstr>
      <vt:lpstr>Times New Roman</vt:lpstr>
      <vt:lpstr>Wingdings</vt:lpstr>
      <vt:lpstr>Office Theme</vt:lpstr>
      <vt:lpstr>PowerPoint Presentation</vt:lpstr>
      <vt:lpstr>Giới Thiệu</vt:lpstr>
      <vt:lpstr>Đại Số Boolean</vt:lpstr>
      <vt:lpstr>Đại Số Boolean</vt:lpstr>
      <vt:lpstr>Đại Số Boolean</vt:lpstr>
      <vt:lpstr>Đại Số Boolean</vt:lpstr>
      <vt:lpstr>Các Cổng Logic</vt:lpstr>
      <vt:lpstr>Các Cổng Logic</vt:lpstr>
      <vt:lpstr>Các Cổng Logic</vt:lpstr>
      <vt:lpstr>Các Cổng Logic</vt:lpstr>
      <vt:lpstr>Các Cổng Logic</vt:lpstr>
      <vt:lpstr>Bản Đồ Karnaugh</vt:lpstr>
      <vt:lpstr>Bản Đồ Karnaugh</vt:lpstr>
      <vt:lpstr>Bản Đồ Karnaugh</vt:lpstr>
      <vt:lpstr>Bản Đồ Karnaugh</vt:lpstr>
      <vt:lpstr>Mạch Tổ Hợp</vt:lpstr>
      <vt:lpstr>Mạch Cộng Bán Phần</vt:lpstr>
      <vt:lpstr>Mạch Cộng Bán Phần</vt:lpstr>
      <vt:lpstr>Mạch Cộng Bán Phần</vt:lpstr>
      <vt:lpstr>Mạch Cộng Toàn Phần</vt:lpstr>
      <vt:lpstr>Mạch Cộng Toàn Phần</vt:lpstr>
      <vt:lpstr>Mạch Cộng Toàn Phần</vt:lpstr>
      <vt:lpstr>Mạch Cộng Toàn Phần</vt:lpstr>
      <vt:lpstr>Mạch Cộng Nhiều Bit</vt:lpstr>
      <vt:lpstr>Mạch Trừ Bán Phần</vt:lpstr>
      <vt:lpstr>Mạch Trừ Bán Phần</vt:lpstr>
      <vt:lpstr>Mạch Trừ Toàn Phần</vt:lpstr>
      <vt:lpstr>Mạch Trừ Toàn Phần</vt:lpstr>
      <vt:lpstr>Mạch Trừ Toàn Phần</vt:lpstr>
      <vt:lpstr>Mạch Cộng và Trừ Dùng Số Bù 2</vt:lpstr>
      <vt:lpstr>Mạch Cộng và Trừ Dùng Số Bù 2</vt:lpstr>
      <vt:lpstr>Mạch Tuần Tự</vt:lpstr>
      <vt:lpstr>Mạch Chốt RS và Flip-Flop RS</vt:lpstr>
      <vt:lpstr>Mạch Chốt RS</vt:lpstr>
      <vt:lpstr>Mạch Chốt RS</vt:lpstr>
      <vt:lpstr>Flip-Flop RS</vt:lpstr>
      <vt:lpstr>Flip-Flop JK</vt:lpstr>
      <vt:lpstr>Flip-Flop D</vt:lpstr>
      <vt:lpstr>Chốt D</vt:lpstr>
      <vt:lpstr>Thanh Ghi</vt:lpstr>
      <vt:lpstr>Thanh Ghi Song Song</vt:lpstr>
      <vt:lpstr>Thanh Ghi Dịch</vt:lpstr>
      <vt:lpstr>Bài Tập</vt:lpstr>
      <vt:lpstr>Bài Tập</vt:lpstr>
      <vt:lpstr>Bài Tập</vt:lpstr>
      <vt:lpstr>Bài Tập</vt:lpstr>
    </vt:vector>
  </TitlesOfParts>
  <Company>HCMC Open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WEB</dc:title>
  <dc:creator>To Oai Hung</dc:creator>
  <cp:lastModifiedBy>To Oai Hung</cp:lastModifiedBy>
  <cp:revision>691</cp:revision>
  <dcterms:created xsi:type="dcterms:W3CDTF">2013-06-09T18:34:17Z</dcterms:created>
  <dcterms:modified xsi:type="dcterms:W3CDTF">2018-01-23T01:03:41Z</dcterms:modified>
</cp:coreProperties>
</file>