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2" r:id="rId3"/>
  </p:sldMasterIdLst>
  <p:notesMasterIdLst>
    <p:notesMasterId r:id="rId55"/>
  </p:notesMasterIdLst>
  <p:handoutMasterIdLst>
    <p:handoutMasterId r:id="rId56"/>
  </p:handoutMasterIdLst>
  <p:sldIdLst>
    <p:sldId id="521" r:id="rId4"/>
    <p:sldId id="647" r:id="rId5"/>
    <p:sldId id="648" r:id="rId6"/>
    <p:sldId id="649" r:id="rId7"/>
    <p:sldId id="650" r:id="rId8"/>
    <p:sldId id="651" r:id="rId9"/>
    <p:sldId id="652" r:id="rId10"/>
    <p:sldId id="653" r:id="rId11"/>
    <p:sldId id="654" r:id="rId12"/>
    <p:sldId id="655" r:id="rId13"/>
    <p:sldId id="662" r:id="rId14"/>
    <p:sldId id="656" r:id="rId15"/>
    <p:sldId id="658" r:id="rId16"/>
    <p:sldId id="659" r:id="rId17"/>
    <p:sldId id="660" r:id="rId18"/>
    <p:sldId id="661" r:id="rId19"/>
    <p:sldId id="663" r:id="rId20"/>
    <p:sldId id="664" r:id="rId21"/>
    <p:sldId id="665" r:id="rId22"/>
    <p:sldId id="667" r:id="rId23"/>
    <p:sldId id="666" r:id="rId24"/>
    <p:sldId id="668" r:id="rId25"/>
    <p:sldId id="669" r:id="rId26"/>
    <p:sldId id="670" r:id="rId27"/>
    <p:sldId id="671" r:id="rId28"/>
    <p:sldId id="672" r:id="rId29"/>
    <p:sldId id="673" r:id="rId30"/>
    <p:sldId id="674" r:id="rId31"/>
    <p:sldId id="675" r:id="rId32"/>
    <p:sldId id="676" r:id="rId33"/>
    <p:sldId id="677" r:id="rId34"/>
    <p:sldId id="678" r:id="rId35"/>
    <p:sldId id="679" r:id="rId36"/>
    <p:sldId id="680" r:id="rId37"/>
    <p:sldId id="681" r:id="rId38"/>
    <p:sldId id="682" r:id="rId39"/>
    <p:sldId id="683" r:id="rId40"/>
    <p:sldId id="684" r:id="rId41"/>
    <p:sldId id="685" r:id="rId42"/>
    <p:sldId id="686" r:id="rId43"/>
    <p:sldId id="687" r:id="rId44"/>
    <p:sldId id="688" r:id="rId45"/>
    <p:sldId id="689" r:id="rId46"/>
    <p:sldId id="690" r:id="rId47"/>
    <p:sldId id="691" r:id="rId48"/>
    <p:sldId id="692" r:id="rId49"/>
    <p:sldId id="693" r:id="rId50"/>
    <p:sldId id="694" r:id="rId51"/>
    <p:sldId id="695" r:id="rId52"/>
    <p:sldId id="696" r:id="rId53"/>
    <p:sldId id="69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34D2FB-9100-4835-B04C-8006C410A058}">
          <p14:sldIdLst>
            <p14:sldId id="521"/>
            <p14:sldId id="647"/>
            <p14:sldId id="648"/>
            <p14:sldId id="649"/>
            <p14:sldId id="650"/>
            <p14:sldId id="651"/>
            <p14:sldId id="652"/>
            <p14:sldId id="653"/>
            <p14:sldId id="654"/>
            <p14:sldId id="655"/>
            <p14:sldId id="662"/>
            <p14:sldId id="656"/>
            <p14:sldId id="658"/>
            <p14:sldId id="659"/>
            <p14:sldId id="660"/>
            <p14:sldId id="661"/>
            <p14:sldId id="663"/>
            <p14:sldId id="664"/>
            <p14:sldId id="665"/>
            <p14:sldId id="667"/>
            <p14:sldId id="666"/>
            <p14:sldId id="668"/>
            <p14:sldId id="669"/>
            <p14:sldId id="670"/>
            <p14:sldId id="671"/>
            <p14:sldId id="672"/>
            <p14:sldId id="673"/>
            <p14:sldId id="674"/>
            <p14:sldId id="675"/>
            <p14:sldId id="676"/>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696"/>
            <p14:sldId id="6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00FF"/>
    <a:srgbClr val="9B9BFF"/>
    <a:srgbClr val="A0D3F6"/>
    <a:srgbClr val="F4EE00"/>
    <a:srgbClr val="FFFF00"/>
    <a:srgbClr val="FFFF66"/>
    <a:srgbClr val="FFFF99"/>
    <a:srgbClr val="CCE7F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7"/>
      </p:cViewPr>
      <p:guideLst>
        <p:guide orient="horz" pos="2160"/>
        <p:guide pos="2880"/>
      </p:guideLst>
    </p:cSldViewPr>
  </p:slideViewPr>
  <p:notesTextViewPr>
    <p:cViewPr>
      <p:scale>
        <a:sx n="1" d="1"/>
        <a:sy n="1" d="1"/>
      </p:scale>
      <p:origin x="0" y="0"/>
    </p:cViewPr>
  </p:notesTextViewPr>
  <p:notesViewPr>
    <p:cSldViewPr>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685325-5FA6-47DA-8932-4CF1F12E1D67}" type="datetimeFigureOut">
              <a:rPr lang="en-US" smtClean="0"/>
              <a:t>02/03/2018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906E59-DB82-4FF3-BEF9-188EACAD5FFD}" type="slidenum">
              <a:rPr lang="en-US" smtClean="0"/>
              <a:t>‹#›</a:t>
            </a:fld>
            <a:endParaRPr lang="en-US"/>
          </a:p>
        </p:txBody>
      </p:sp>
    </p:spTree>
    <p:extLst>
      <p:ext uri="{BB962C8B-B14F-4D97-AF65-F5344CB8AC3E}">
        <p14:creationId xmlns:p14="http://schemas.microsoft.com/office/powerpoint/2010/main" val="2228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23F12-A81A-4C96-BCDF-F7C3AFFA1F19}" type="datetimeFigureOut">
              <a:rPr lang="en-US" smtClean="0"/>
              <a:t>02/03/2018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4A864-0791-440A-8503-628C425BE813}" type="slidenum">
              <a:rPr lang="en-US" smtClean="0"/>
              <a:t>‹#›</a:t>
            </a:fld>
            <a:endParaRPr lang="en-US"/>
          </a:p>
        </p:txBody>
      </p:sp>
    </p:spTree>
    <p:extLst>
      <p:ext uri="{BB962C8B-B14F-4D97-AF65-F5344CB8AC3E}">
        <p14:creationId xmlns:p14="http://schemas.microsoft.com/office/powerpoint/2010/main" val="304956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7E2D07-FAD8-4699-AB3C-C2583B7199ED}" type="datetimeFigureOut">
              <a:rPr lang="en-US" smtClean="0"/>
              <a:t>02/03/2018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3DC40-94BF-4390-8CAC-061247560CEA}" type="slidenum">
              <a:rPr lang="en-US" smtClean="0"/>
              <a:t>‹#›</a:t>
            </a:fld>
            <a:endParaRPr lang="en-US"/>
          </a:p>
        </p:txBody>
      </p:sp>
    </p:spTree>
    <p:extLst>
      <p:ext uri="{BB962C8B-B14F-4D97-AF65-F5344CB8AC3E}">
        <p14:creationId xmlns:p14="http://schemas.microsoft.com/office/powerpoint/2010/main" val="274977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426067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121360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731520"/>
          </a:xfrm>
        </p:spPr>
        <p:txBody>
          <a:bodyPr>
            <a:normAutofit/>
          </a:bodyPr>
          <a:lstStyle>
            <a:lvl1pPr>
              <a:defRPr sz="3600" b="1">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57200" y="1097280"/>
            <a:ext cx="8229600" cy="5303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06503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94660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14979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ThS. GVC Tô Oai Hùng</a:t>
            </a:r>
          </a:p>
        </p:txBody>
      </p:sp>
      <p:sp>
        <p:nvSpPr>
          <p:cNvPr id="8" name="Footer Placeholder 7"/>
          <p:cNvSpPr>
            <a:spLocks noGrp="1"/>
          </p:cNvSpPr>
          <p:nvPr>
            <p:ph type="ftr" sz="quarter" idx="11"/>
          </p:nvPr>
        </p:nvSpPr>
        <p:spPr/>
        <p:txBody>
          <a:bodyPr/>
          <a:lstStyle/>
          <a:p>
            <a:endParaRPr lang="en-US">
              <a:solidFill>
                <a:srgbClr val="000066"/>
              </a:solidFill>
            </a:endParaRPr>
          </a:p>
        </p:txBody>
      </p:sp>
      <p:sp>
        <p:nvSpPr>
          <p:cNvPr id="9" name="Slide Number Placeholder 8"/>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36592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ThS. GVC Tô Oai Hùng</a:t>
            </a:r>
          </a:p>
        </p:txBody>
      </p:sp>
      <p:sp>
        <p:nvSpPr>
          <p:cNvPr id="4" name="Footer Placeholder 3"/>
          <p:cNvSpPr>
            <a:spLocks noGrp="1"/>
          </p:cNvSpPr>
          <p:nvPr>
            <p:ph type="ftr" sz="quarter" idx="11"/>
          </p:nvPr>
        </p:nvSpPr>
        <p:spPr/>
        <p:txBody>
          <a:bodyPr/>
          <a:lstStyle/>
          <a:p>
            <a:endParaRPr lang="en-US">
              <a:solidFill>
                <a:srgbClr val="000066"/>
              </a:solidFill>
            </a:endParaRPr>
          </a:p>
        </p:txBody>
      </p:sp>
      <p:sp>
        <p:nvSpPr>
          <p:cNvPr id="5" name="Slide Number Placeholder 4"/>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45278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ThS. GVC Tô Oai Hùng</a:t>
            </a:r>
          </a:p>
        </p:txBody>
      </p:sp>
      <p:sp>
        <p:nvSpPr>
          <p:cNvPr id="3" name="Footer Placeholder 2"/>
          <p:cNvSpPr>
            <a:spLocks noGrp="1"/>
          </p:cNvSpPr>
          <p:nvPr>
            <p:ph type="ftr" sz="quarter" idx="11"/>
          </p:nvPr>
        </p:nvSpPr>
        <p:spPr/>
        <p:txBody>
          <a:bodyPr/>
          <a:lstStyle/>
          <a:p>
            <a:endParaRPr lang="en-US">
              <a:solidFill>
                <a:srgbClr val="000066"/>
              </a:solidFill>
            </a:endParaRPr>
          </a:p>
        </p:txBody>
      </p:sp>
      <p:sp>
        <p:nvSpPr>
          <p:cNvPr id="4" name="Slide Number Placeholder 3"/>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50055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86379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14461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rgbClr val="0099FF"/>
                </a:solidFill>
              </a:defRPr>
            </a:lvl1pPr>
          </a:lstStyle>
          <a:p>
            <a:r>
              <a:rPr lang="en-US"/>
              <a:t>ThS. GVC Tô Oai Hùng</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solidFill>
                <a:srgbClr val="000066"/>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rgbClr val="0099FF"/>
                </a:solidFill>
              </a:defRPr>
            </a:lvl1pPr>
          </a:lstStyle>
          <a:p>
            <a:fld id="{47B46601-ECD6-4E29-AAA2-C596D4A6F376}" type="slidenum">
              <a:rPr lang="en-US" smtClean="0"/>
              <a:pPr/>
              <a:t>‹#›</a:t>
            </a:fld>
            <a:endParaRPr lang="en-US"/>
          </a:p>
        </p:txBody>
      </p:sp>
    </p:spTree>
    <p:extLst>
      <p:ext uri="{BB962C8B-B14F-4D97-AF65-F5344CB8AC3E}">
        <p14:creationId xmlns:p14="http://schemas.microsoft.com/office/powerpoint/2010/main" val="262035217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2286000"/>
          </a:xfrm>
        </p:spPr>
        <p:txBody>
          <a:bodyPr>
            <a:normAutofit/>
          </a:bodyPr>
          <a:lstStyle/>
          <a:p>
            <a:pPr marL="393700" indent="0">
              <a:spcBef>
                <a:spcPts val="0"/>
              </a:spcBef>
              <a:buNone/>
            </a:pPr>
            <a:r>
              <a:rPr lang="en-US" b="1">
                <a:solidFill>
                  <a:srgbClr val="B4DCFA">
                    <a:lumMod val="50000"/>
                  </a:srgbClr>
                </a:solidFill>
                <a:effectLst>
                  <a:outerShdw blurRad="50000" dist="30000" dir="5400000" algn="tl" rotWithShape="0">
                    <a:srgbClr val="000000">
                      <a:alpha val="30000"/>
                    </a:srgbClr>
                  </a:outerShdw>
                </a:effectLst>
                <a:latin typeface="Arial" pitchFamily="34" charset="0"/>
                <a:ea typeface="Tahoma" pitchFamily="34" charset="0"/>
                <a:cs typeface="Arial" pitchFamily="34" charset="0"/>
              </a:rPr>
              <a:t>Chương 4:</a:t>
            </a:r>
          </a:p>
          <a:p>
            <a:pPr marL="0" indent="0" algn="ctr">
              <a:spcBef>
                <a:spcPts val="1200"/>
              </a:spcBef>
              <a:buNone/>
            </a:pPr>
            <a:r>
              <a:rPr lang="nl-NL" sz="3600" b="1">
                <a:solidFill>
                  <a:srgbClr val="B4DCFA">
                    <a:lumMod val="50000"/>
                  </a:srgbClr>
                </a:solidFill>
                <a:effectLst>
                  <a:outerShdw blurRad="50000" dist="30000" dir="5400000" algn="tl" rotWithShape="0">
                    <a:srgbClr val="000000">
                      <a:alpha val="30000"/>
                    </a:srgbClr>
                  </a:outerShdw>
                </a:effectLst>
                <a:latin typeface="Arial" pitchFamily="34" charset="0"/>
                <a:ea typeface="Tahoma" pitchFamily="34" charset="0"/>
                <a:cs typeface="Arial" pitchFamily="34" charset="0"/>
              </a:rPr>
              <a:t>BỘ XỬ LÝ</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a:t>
            </a:fld>
            <a:endParaRPr lang="en-US"/>
          </a:p>
        </p:txBody>
      </p:sp>
    </p:spTree>
    <p:extLst>
      <p:ext uri="{BB962C8B-B14F-4D97-AF65-F5344CB8AC3E}">
        <p14:creationId xmlns:p14="http://schemas.microsoft.com/office/powerpoint/2010/main" val="68244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Các Thanh Ghi Lập Trình Được</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Bao gồm:</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Thanh ghi đa dụng (</a:t>
            </a:r>
            <a:r>
              <a:rPr lang="en-US" sz="2800" b="1" i="1">
                <a:solidFill>
                  <a:srgbClr val="4E67C8">
                    <a:lumMod val="75000"/>
                  </a:srgbClr>
                </a:solidFill>
                <a:latin typeface="Arial" pitchFamily="34" charset="0"/>
                <a:cs typeface="Arial" pitchFamily="34" charset="0"/>
              </a:rPr>
              <a:t>General purpose register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Thanh ghi dữ liệu (</a:t>
            </a:r>
            <a:r>
              <a:rPr lang="en-US" sz="2800" b="1" i="1">
                <a:solidFill>
                  <a:srgbClr val="4E67C8">
                    <a:lumMod val="75000"/>
                  </a:srgbClr>
                </a:solidFill>
                <a:latin typeface="Arial" pitchFamily="34" charset="0"/>
                <a:cs typeface="Arial" pitchFamily="34" charset="0"/>
              </a:rPr>
              <a:t>Data register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Thanh ghi địa chỉ (</a:t>
            </a:r>
            <a:r>
              <a:rPr lang="en-US" sz="2800" b="1" i="1">
                <a:solidFill>
                  <a:srgbClr val="4E67C8">
                    <a:lumMod val="75000"/>
                  </a:srgbClr>
                </a:solidFill>
                <a:latin typeface="Arial" pitchFamily="34" charset="0"/>
                <a:cs typeface="Arial" pitchFamily="34" charset="0"/>
              </a:rPr>
              <a:t>Address register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Thanh ghi mã điều kiện (</a:t>
            </a:r>
            <a:r>
              <a:rPr lang="en-US" sz="2800" b="1" i="1">
                <a:solidFill>
                  <a:srgbClr val="4E67C8">
                    <a:lumMod val="75000"/>
                  </a:srgbClr>
                </a:solidFill>
                <a:latin typeface="Arial" pitchFamily="34" charset="0"/>
                <a:cs typeface="Arial" pitchFamily="34" charset="0"/>
              </a:rPr>
              <a:t>Condition code register</a:t>
            </a:r>
            <a:r>
              <a:rPr lang="en-US" sz="2800" b="1">
                <a:solidFill>
                  <a:srgbClr val="4E67C8">
                    <a:lumMod val="75000"/>
                  </a:srgbClr>
                </a:solidFill>
                <a:latin typeface="Arial" pitchFamily="34" charset="0"/>
                <a:cs typeface="Arial" pitchFamily="34" charset="0"/>
              </a:rPr>
              <a:t>). Chứa các mã điều kiện (hay các cờ):</a:t>
            </a:r>
          </a:p>
          <a:p>
            <a:pPr marL="1166813" lvl="2" indent="-36353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Cờ dấu (SF - </a:t>
            </a:r>
            <a:r>
              <a:rPr lang="en-US" sz="2800" b="1" i="1">
                <a:solidFill>
                  <a:srgbClr val="4E67C8">
                    <a:lumMod val="75000"/>
                  </a:srgbClr>
                </a:solidFill>
                <a:latin typeface="Arial" pitchFamily="34" charset="0"/>
                <a:cs typeface="Arial" pitchFamily="34" charset="0"/>
              </a:rPr>
              <a:t>sign flag</a:t>
            </a:r>
            <a:r>
              <a:rPr lang="en-US" sz="2800" b="1">
                <a:solidFill>
                  <a:srgbClr val="4E67C8">
                    <a:lumMod val="75000"/>
                  </a:srgbClr>
                </a:solidFill>
                <a:latin typeface="Arial" pitchFamily="34" charset="0"/>
                <a:cs typeface="Arial" pitchFamily="34" charset="0"/>
              </a:rPr>
              <a:t>).</a:t>
            </a:r>
          </a:p>
          <a:p>
            <a:pPr marL="1166813" lvl="2" indent="-36353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Cờ zero (ZF - </a:t>
            </a:r>
            <a:r>
              <a:rPr lang="en-US" sz="2800" b="1" i="1">
                <a:solidFill>
                  <a:srgbClr val="4E67C8">
                    <a:lumMod val="75000"/>
                  </a:srgbClr>
                </a:solidFill>
                <a:latin typeface="Arial" pitchFamily="34" charset="0"/>
                <a:cs typeface="Arial" pitchFamily="34" charset="0"/>
              </a:rPr>
              <a:t>zero flag</a:t>
            </a:r>
            <a:r>
              <a:rPr lang="en-US" sz="2800" b="1">
                <a:solidFill>
                  <a:srgbClr val="4E67C8">
                    <a:lumMod val="75000"/>
                  </a:srgbClr>
                </a:solidFill>
                <a:latin typeface="Arial" pitchFamily="34" charset="0"/>
                <a:cs typeface="Arial" pitchFamily="34" charset="0"/>
              </a:rPr>
              <a:t>).</a:t>
            </a:r>
          </a:p>
          <a:p>
            <a:pPr marL="1166813" lvl="2" indent="-36353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Cờ nhớ (CF - </a:t>
            </a:r>
            <a:r>
              <a:rPr lang="en-US" sz="2800" b="1" i="1">
                <a:solidFill>
                  <a:srgbClr val="4E67C8">
                    <a:lumMod val="75000"/>
                  </a:srgbClr>
                </a:solidFill>
                <a:latin typeface="Arial" pitchFamily="34" charset="0"/>
                <a:cs typeface="Arial" pitchFamily="34" charset="0"/>
              </a:rPr>
              <a:t>carry flag</a:t>
            </a:r>
            <a:r>
              <a:rPr lang="en-US" sz="2800" b="1">
                <a:solidFill>
                  <a:srgbClr val="4E67C8">
                    <a:lumMod val="75000"/>
                  </a:srgbClr>
                </a:solidFill>
                <a:latin typeface="Arial" pitchFamily="34" charset="0"/>
                <a:cs typeface="Arial" pitchFamily="34" charset="0"/>
              </a:rPr>
              <a:t>).</a:t>
            </a:r>
          </a:p>
          <a:p>
            <a:pPr marL="1166813" lvl="2" indent="-36353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Cờ nhớ phụ/nhớ nửa (</a:t>
            </a:r>
            <a:r>
              <a:rPr lang="en-US" sz="2800" b="1" i="1">
                <a:solidFill>
                  <a:srgbClr val="4E67C8">
                    <a:lumMod val="75000"/>
                  </a:srgbClr>
                </a:solidFill>
                <a:latin typeface="Arial" pitchFamily="34" charset="0"/>
                <a:cs typeface="Arial" pitchFamily="34" charset="0"/>
              </a:rPr>
              <a:t>AF – auxiliary flag / half-carry</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10</a:t>
            </a:fld>
            <a:endParaRPr lang="en-US"/>
          </a:p>
        </p:txBody>
      </p:sp>
    </p:spTree>
    <p:extLst>
      <p:ext uri="{BB962C8B-B14F-4D97-AF65-F5344CB8AC3E}">
        <p14:creationId xmlns:p14="http://schemas.microsoft.com/office/powerpoint/2010/main" val="263839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305800" cy="731520"/>
          </a:xfrm>
        </p:spPr>
        <p:txBody>
          <a:bodyPr>
            <a:noAutofit/>
          </a:bodyPr>
          <a:lstStyle/>
          <a:p>
            <a:pPr lvl="0"/>
            <a:r>
              <a:rPr lang="en-US">
                <a:solidFill>
                  <a:srgbClr val="0070C0"/>
                </a:solidFill>
              </a:rPr>
              <a:t>Các Thanh Ghi Lập Trình Được</a:t>
            </a:r>
          </a:p>
        </p:txBody>
      </p:sp>
      <p:sp>
        <p:nvSpPr>
          <p:cNvPr id="3" name="Content Placeholder 2"/>
          <p:cNvSpPr>
            <a:spLocks noGrp="1"/>
          </p:cNvSpPr>
          <p:nvPr>
            <p:ph idx="1"/>
          </p:nvPr>
        </p:nvSpPr>
        <p:spPr>
          <a:ln>
            <a:noFill/>
          </a:ln>
        </p:spPr>
        <p:txBody>
          <a:bodyPr>
            <a:normAutofit/>
          </a:bodyPr>
          <a:lstStyle/>
          <a:p>
            <a:pPr marL="1166813" lvl="2" indent="-36353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Cờ chẵn lẻ (PF - </a:t>
            </a:r>
            <a:r>
              <a:rPr lang="en-US" sz="2800" b="1" i="1">
                <a:solidFill>
                  <a:srgbClr val="4E67C8">
                    <a:lumMod val="75000"/>
                  </a:srgbClr>
                </a:solidFill>
                <a:latin typeface="Arial" pitchFamily="34" charset="0"/>
                <a:cs typeface="Arial" pitchFamily="34" charset="0"/>
              </a:rPr>
              <a:t>parity flag</a:t>
            </a:r>
            <a:r>
              <a:rPr lang="en-US" sz="2800" b="1">
                <a:solidFill>
                  <a:srgbClr val="4E67C8">
                    <a:lumMod val="75000"/>
                  </a:srgbClr>
                </a:solidFill>
                <a:latin typeface="Arial" pitchFamily="34" charset="0"/>
                <a:cs typeface="Arial" pitchFamily="34" charset="0"/>
              </a:rPr>
              <a:t>).</a:t>
            </a:r>
          </a:p>
          <a:p>
            <a:pPr marL="1166813" lvl="2" indent="-36353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Cờ tràn (OF - </a:t>
            </a:r>
            <a:r>
              <a:rPr lang="en-US" sz="2800" b="1" i="1">
                <a:solidFill>
                  <a:srgbClr val="4E67C8">
                    <a:lumMod val="75000"/>
                  </a:srgbClr>
                </a:solidFill>
                <a:latin typeface="Arial" pitchFamily="34" charset="0"/>
                <a:cs typeface="Arial" pitchFamily="34" charset="0"/>
              </a:rPr>
              <a:t>overflow flag</a:t>
            </a:r>
            <a:r>
              <a:rPr lang="en-US" sz="2800" b="1">
                <a:solidFill>
                  <a:srgbClr val="4E67C8">
                    <a:lumMod val="75000"/>
                  </a:srgbClr>
                </a:solidFill>
                <a:latin typeface="Arial" pitchFamily="34" charset="0"/>
                <a:cs typeface="Arial" pitchFamily="34" charset="0"/>
              </a:rPr>
              <a:t>).</a:t>
            </a:r>
          </a:p>
          <a:p>
            <a:pPr marL="1166813" lvl="2" indent="-363538" algn="just" fontAlgn="base">
              <a:lnSpc>
                <a:spcPct val="90000"/>
              </a:lnSpc>
              <a:spcBef>
                <a:spcPts val="0"/>
              </a:spcBef>
              <a:buClr>
                <a:srgbClr val="008000"/>
              </a:buClr>
              <a:buSzPct val="130000"/>
              <a:buFont typeface="Arial" pitchFamily="34" charset="0"/>
              <a:buChar char="-"/>
            </a:pPr>
            <a:r>
              <a:rPr lang="en-US" sz="2800" b="1">
                <a:solidFill>
                  <a:srgbClr val="4E67C8">
                    <a:lumMod val="75000"/>
                  </a:srgbClr>
                </a:solidFill>
                <a:latin typeface="Arial" pitchFamily="34" charset="0"/>
                <a:cs typeface="Arial" pitchFamily="34" charset="0"/>
              </a:rPr>
              <a:t>Cờ ngắt (IF - </a:t>
            </a:r>
            <a:r>
              <a:rPr lang="en-US" sz="2800" b="1" i="1">
                <a:solidFill>
                  <a:srgbClr val="4E67C8">
                    <a:lumMod val="75000"/>
                  </a:srgbClr>
                </a:solidFill>
                <a:latin typeface="Arial" pitchFamily="34" charset="0"/>
                <a:cs typeface="Arial" pitchFamily="34" charset="0"/>
              </a:rPr>
              <a:t>interrupt flag).</a:t>
            </a:r>
          </a:p>
          <a:p>
            <a:pPr marL="1166813" indent="-363538"/>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11</a:t>
            </a:fld>
            <a:endParaRPr lang="en-US"/>
          </a:p>
        </p:txBody>
      </p:sp>
    </p:spTree>
    <p:extLst>
      <p:ext uri="{BB962C8B-B14F-4D97-AF65-F5344CB8AC3E}">
        <p14:creationId xmlns:p14="http://schemas.microsoft.com/office/powerpoint/2010/main" val="86761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305800" cy="731520"/>
          </a:xfrm>
        </p:spPr>
        <p:txBody>
          <a:bodyPr>
            <a:noAutofit/>
          </a:bodyPr>
          <a:lstStyle/>
          <a:p>
            <a:pPr lvl="0"/>
            <a:r>
              <a:rPr lang="en-US">
                <a:solidFill>
                  <a:srgbClr val="0070C0"/>
                </a:solidFill>
              </a:rPr>
              <a:t>Các Thanh Ghi Điều Khiển</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Bao gồm:</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Bộ đếm chương trình (</a:t>
            </a:r>
            <a:r>
              <a:rPr lang="en-US" sz="2800" b="1" i="1">
                <a:solidFill>
                  <a:srgbClr val="4E67C8">
                    <a:lumMod val="75000"/>
                  </a:srgbClr>
                </a:solidFill>
                <a:latin typeface="Arial" pitchFamily="34" charset="0"/>
                <a:cs typeface="Arial" pitchFamily="34" charset="0"/>
              </a:rPr>
              <a:t>Program counter - </a:t>
            </a:r>
            <a:r>
              <a:rPr lang="en-US" sz="2800" b="1">
                <a:solidFill>
                  <a:srgbClr val="4E67C8">
                    <a:lumMod val="75000"/>
                  </a:srgbClr>
                </a:solidFill>
                <a:latin typeface="Arial" pitchFamily="34" charset="0"/>
                <a:cs typeface="Arial" pitchFamily="34" charset="0"/>
              </a:rPr>
              <a:t>PC).</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Thanh ghi lệnh (</a:t>
            </a:r>
            <a:r>
              <a:rPr lang="en-US" sz="2800" b="1" i="1">
                <a:solidFill>
                  <a:srgbClr val="4E67C8">
                    <a:lumMod val="75000"/>
                  </a:srgbClr>
                </a:solidFill>
                <a:latin typeface="Arial" pitchFamily="34" charset="0"/>
                <a:cs typeface="Arial" pitchFamily="34" charset="0"/>
              </a:rPr>
              <a:t>Instruction register</a:t>
            </a:r>
            <a:r>
              <a:rPr lang="en-US" sz="2800" b="1">
                <a:solidFill>
                  <a:srgbClr val="4E67C8">
                    <a:lumMod val="75000"/>
                  </a:srgbClr>
                </a:solidFill>
                <a:latin typeface="Arial" pitchFamily="34" charset="0"/>
                <a:cs typeface="Arial" pitchFamily="34" charset="0"/>
              </a:rPr>
              <a:t> – IR).</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Thanh ghi địa chỉ bộ nhớ (</a:t>
            </a:r>
            <a:r>
              <a:rPr lang="en-US" sz="2800" b="1" i="1">
                <a:solidFill>
                  <a:srgbClr val="4E67C8">
                    <a:lumMod val="75000"/>
                  </a:srgbClr>
                </a:solidFill>
                <a:latin typeface="Arial" pitchFamily="34" charset="0"/>
                <a:cs typeface="Arial" pitchFamily="34" charset="0"/>
              </a:rPr>
              <a:t>Memory address register</a:t>
            </a:r>
            <a:r>
              <a:rPr lang="en-US" sz="2800" b="1">
                <a:solidFill>
                  <a:srgbClr val="4E67C8">
                    <a:lumMod val="75000"/>
                  </a:srgbClr>
                </a:solidFill>
                <a:latin typeface="Arial" pitchFamily="34" charset="0"/>
                <a:cs typeface="Arial" pitchFamily="34" charset="0"/>
              </a:rPr>
              <a:t> - MAR).</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Thanh ghi bộ nhớ đệm (</a:t>
            </a:r>
            <a:r>
              <a:rPr lang="en-US" sz="2800" b="1" i="1">
                <a:solidFill>
                  <a:srgbClr val="4E67C8">
                    <a:lumMod val="75000"/>
                  </a:srgbClr>
                </a:solidFill>
                <a:latin typeface="Arial" pitchFamily="34" charset="0"/>
                <a:cs typeface="Arial" pitchFamily="34" charset="0"/>
              </a:rPr>
              <a:t>Memory buffer register</a:t>
            </a:r>
            <a:r>
              <a:rPr lang="en-US" sz="2800" b="1">
                <a:solidFill>
                  <a:srgbClr val="4E67C8">
                    <a:lumMod val="75000"/>
                  </a:srgbClr>
                </a:solidFill>
                <a:latin typeface="Arial" pitchFamily="34" charset="0"/>
                <a:cs typeface="Arial" pitchFamily="34" charset="0"/>
              </a:rPr>
              <a:t> - MBR).</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12</a:t>
            </a:fld>
            <a:endParaRPr lang="en-US"/>
          </a:p>
        </p:txBody>
      </p:sp>
    </p:spTree>
    <p:extLst>
      <p:ext uri="{BB962C8B-B14F-4D97-AF65-F5344CB8AC3E}">
        <p14:creationId xmlns:p14="http://schemas.microsoft.com/office/powerpoint/2010/main" val="3685972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solidFill>
                  <a:srgbClr val="0070C0"/>
                </a:solidFill>
              </a:rPr>
              <a:t>Tổ Chức Thanh Ghi Của Một Số CPU</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Xét hai bộ vi xử lý 16 bit được thiết kế trong cùng thời gian là Motorola MC68000 và Intel 8086.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2.4 (a) và (b) mô tả tổ chức thanh ghi của mỗi bộ xử lý tương ứng.</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2.4 (c), cho thấy tổ chức thanh ghi của bộ xử lý Intel 80386.</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13</a:t>
            </a:fld>
            <a:endParaRPr lang="en-US"/>
          </a:p>
        </p:txBody>
      </p:sp>
    </p:spTree>
    <p:extLst>
      <p:ext uri="{BB962C8B-B14F-4D97-AF65-F5344CB8AC3E}">
        <p14:creationId xmlns:p14="http://schemas.microsoft.com/office/powerpoint/2010/main" val="356401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Tổ Chức Thanh Ghi Của Một Số CPU</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14</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7829978" cy="5334000"/>
          </a:xfrm>
          <a:prstGeom prst="rect">
            <a:avLst/>
          </a:prstGeom>
          <a:noFill/>
          <a:ln>
            <a:noFill/>
          </a:ln>
        </p:spPr>
      </p:pic>
      <p:sp>
        <p:nvSpPr>
          <p:cNvPr id="7" name="TextBox 6"/>
          <p:cNvSpPr txBox="1"/>
          <p:nvPr/>
        </p:nvSpPr>
        <p:spPr>
          <a:xfrm>
            <a:off x="5486400" y="5730931"/>
            <a:ext cx="2819400" cy="1006429"/>
          </a:xfrm>
          <a:prstGeom prst="rect">
            <a:avLst/>
          </a:prstGeom>
          <a:noFill/>
        </p:spPr>
        <p:txBody>
          <a:bodyPr wrap="square" rtlCol="0">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2.4: Tổ chức thanh ghi của một số CPU.</a:t>
            </a:r>
          </a:p>
        </p:txBody>
      </p:sp>
    </p:spTree>
    <p:extLst>
      <p:ext uri="{BB962C8B-B14F-4D97-AF65-F5344CB8AC3E}">
        <p14:creationId xmlns:p14="http://schemas.microsoft.com/office/powerpoint/2010/main" val="330213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Tên Các Thanh Ghi</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thanh ghi trong Hình 2.4 gồm:</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AX (</a:t>
            </a:r>
            <a:r>
              <a:rPr lang="en-US" sz="2800" b="1" i="1">
                <a:solidFill>
                  <a:srgbClr val="4E67C8">
                    <a:lumMod val="75000"/>
                  </a:srgbClr>
                </a:solidFill>
                <a:latin typeface="Arial" pitchFamily="34" charset="0"/>
                <a:cs typeface="Arial" pitchFamily="34" charset="0"/>
              </a:rPr>
              <a:t>Accumulator register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BX (</a:t>
            </a:r>
            <a:r>
              <a:rPr lang="en-US" sz="2800" b="1" i="1">
                <a:solidFill>
                  <a:srgbClr val="4E67C8">
                    <a:lumMod val="75000"/>
                  </a:srgbClr>
                </a:solidFill>
                <a:latin typeface="Arial" pitchFamily="34" charset="0"/>
                <a:cs typeface="Arial" pitchFamily="34" charset="0"/>
              </a:rPr>
              <a:t>Base register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CX (</a:t>
            </a:r>
            <a:r>
              <a:rPr lang="en-US" sz="2800" b="1" i="1">
                <a:solidFill>
                  <a:srgbClr val="4E67C8">
                    <a:lumMod val="75000"/>
                  </a:srgbClr>
                </a:solidFill>
                <a:latin typeface="Arial" pitchFamily="34" charset="0"/>
                <a:cs typeface="Arial" pitchFamily="34" charset="0"/>
              </a:rPr>
              <a:t>Count register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DX (</a:t>
            </a:r>
            <a:r>
              <a:rPr lang="en-US" sz="2800" b="1" i="1">
                <a:solidFill>
                  <a:srgbClr val="4E67C8">
                    <a:lumMod val="75000"/>
                  </a:srgbClr>
                </a:solidFill>
                <a:latin typeface="Arial" pitchFamily="34" charset="0"/>
                <a:cs typeface="Arial" pitchFamily="34" charset="0"/>
              </a:rPr>
              <a:t>Data register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SI (</a:t>
            </a:r>
            <a:r>
              <a:rPr lang="en-US" sz="2800" b="1" i="1">
                <a:solidFill>
                  <a:srgbClr val="4E67C8">
                    <a:lumMod val="75000"/>
                  </a:srgbClr>
                </a:solidFill>
                <a:latin typeface="Arial" pitchFamily="34" charset="0"/>
                <a:cs typeface="Arial" pitchFamily="34" charset="0"/>
              </a:rPr>
              <a:t>Source</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index</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DI (</a:t>
            </a:r>
            <a:r>
              <a:rPr lang="en-US" sz="2800" b="1" i="1">
                <a:solidFill>
                  <a:srgbClr val="4E67C8">
                    <a:lumMod val="75000"/>
                  </a:srgbClr>
                </a:solidFill>
                <a:latin typeface="Arial" pitchFamily="34" charset="0"/>
                <a:cs typeface="Arial" pitchFamily="34" charset="0"/>
              </a:rPr>
              <a:t>Destination</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index</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SP (</a:t>
            </a:r>
            <a:r>
              <a:rPr lang="en-US" sz="2800" b="1" i="1">
                <a:solidFill>
                  <a:srgbClr val="4E67C8">
                    <a:lumMod val="75000"/>
                  </a:srgbClr>
                </a:solidFill>
                <a:latin typeface="Arial" pitchFamily="34" charset="0"/>
                <a:cs typeface="Arial" pitchFamily="34" charset="0"/>
              </a:rPr>
              <a:t>Stack</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pointer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BP (</a:t>
            </a:r>
            <a:r>
              <a:rPr lang="en-US" sz="2800" b="1" i="1">
                <a:solidFill>
                  <a:srgbClr val="4E67C8">
                    <a:lumMod val="75000"/>
                  </a:srgbClr>
                </a:solidFill>
                <a:latin typeface="Arial" pitchFamily="34" charset="0"/>
                <a:cs typeface="Arial" pitchFamily="34" charset="0"/>
              </a:rPr>
              <a:t>Base</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pointer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IP (</a:t>
            </a:r>
            <a:r>
              <a:rPr lang="en-US" sz="2800" b="1" i="1">
                <a:solidFill>
                  <a:srgbClr val="4E67C8">
                    <a:lumMod val="75000"/>
                  </a:srgbClr>
                </a:solidFill>
                <a:latin typeface="Arial" pitchFamily="34" charset="0"/>
                <a:cs typeface="Arial" pitchFamily="34" charset="0"/>
              </a:rPr>
              <a:t>Instruction</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pointer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CS (</a:t>
            </a:r>
            <a:r>
              <a:rPr lang="en-US" sz="2800" b="1" i="1">
                <a:solidFill>
                  <a:srgbClr val="4E67C8">
                    <a:lumMod val="75000"/>
                  </a:srgbClr>
                </a:solidFill>
                <a:latin typeface="Arial" pitchFamily="34" charset="0"/>
                <a:cs typeface="Arial" pitchFamily="34" charset="0"/>
              </a:rPr>
              <a:t>Code</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segment</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DS (</a:t>
            </a:r>
            <a:r>
              <a:rPr lang="en-US" sz="2800" b="1" i="1">
                <a:solidFill>
                  <a:srgbClr val="4E67C8">
                    <a:lumMod val="75000"/>
                  </a:srgbClr>
                </a:solidFill>
                <a:latin typeface="Arial" pitchFamily="34" charset="0"/>
                <a:cs typeface="Arial" pitchFamily="34" charset="0"/>
              </a:rPr>
              <a:t>Data</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sengment</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ES (</a:t>
            </a:r>
            <a:r>
              <a:rPr lang="en-US" sz="2800" b="1" i="1">
                <a:solidFill>
                  <a:srgbClr val="4E67C8">
                    <a:lumMod val="75000"/>
                  </a:srgbClr>
                </a:solidFill>
                <a:latin typeface="Arial" pitchFamily="34" charset="0"/>
                <a:cs typeface="Arial" pitchFamily="34" charset="0"/>
              </a:rPr>
              <a:t>Extra</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segmnent</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SS (</a:t>
            </a:r>
            <a:r>
              <a:rPr lang="en-US" sz="2800" b="1" i="1">
                <a:solidFill>
                  <a:srgbClr val="4E67C8">
                    <a:lumMod val="75000"/>
                  </a:srgbClr>
                </a:solidFill>
                <a:latin typeface="Arial" pitchFamily="34" charset="0"/>
                <a:cs typeface="Arial" pitchFamily="34" charset="0"/>
              </a:rPr>
              <a:t>Strack</a:t>
            </a:r>
            <a:r>
              <a:rPr lang="en-US" sz="2800" b="1">
                <a:solidFill>
                  <a:srgbClr val="4E67C8">
                    <a:lumMod val="75000"/>
                  </a:srgbClr>
                </a:solidFill>
                <a:latin typeface="Arial" pitchFamily="34" charset="0"/>
                <a:cs typeface="Arial" pitchFamily="34" charset="0"/>
              </a:rPr>
              <a:t> </a:t>
            </a:r>
            <a:r>
              <a:rPr lang="en-US" sz="2800" b="1" i="1">
                <a:solidFill>
                  <a:srgbClr val="4E67C8">
                    <a:lumMod val="75000"/>
                  </a:srgbClr>
                </a:solidFill>
                <a:latin typeface="Arial" pitchFamily="34" charset="0"/>
                <a:cs typeface="Arial" pitchFamily="34" charset="0"/>
              </a:rPr>
              <a:t>segment</a:t>
            </a:r>
            <a:r>
              <a:rPr lang="en-US" sz="2800" b="1">
                <a:solidFill>
                  <a:srgbClr val="4E67C8">
                    <a:lumMod val="75000"/>
                  </a:srgbClr>
                </a:solidFill>
                <a:latin typeface="Arial" pitchFamily="34" charset="0"/>
                <a:cs typeface="Arial" pitchFamily="34" charset="0"/>
              </a:rPr>
              <a:t>).</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15</a:t>
            </a:fld>
            <a:endParaRPr lang="en-US"/>
          </a:p>
        </p:txBody>
      </p:sp>
    </p:spTree>
    <p:extLst>
      <p:ext uri="{BB962C8B-B14F-4D97-AF65-F5344CB8AC3E}">
        <p14:creationId xmlns:p14="http://schemas.microsoft.com/office/powerpoint/2010/main" val="2079329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Đơn Vị Số Học &amp; Luận Lý - ALU</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Đơn vị số học và luận lý (ALU) là một phần của bộ xử lý, nó thực hiện các phép toán số học và luận lý trên dữ liệu.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thành phần khác của hệ thống máy tính là những thành phần chính mang dữ liệu đến đơn vị số học và luận lý để đơn vị này xử lý và lấy kết quả trở lại.</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16</a:t>
            </a:fld>
            <a:endParaRPr lang="en-US"/>
          </a:p>
        </p:txBody>
      </p:sp>
    </p:spTree>
    <p:extLst>
      <p:ext uri="{BB962C8B-B14F-4D97-AF65-F5344CB8AC3E}">
        <p14:creationId xmlns:p14="http://schemas.microsoft.com/office/powerpoint/2010/main" val="379834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Đơn Vị Số Học &amp; Luận Lý</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17</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204386" cy="3276600"/>
          </a:xfrm>
          <a:prstGeom prst="rect">
            <a:avLst/>
          </a:prstGeom>
          <a:noFill/>
          <a:ln>
            <a:noFill/>
          </a:ln>
        </p:spPr>
      </p:pic>
      <p:sp>
        <p:nvSpPr>
          <p:cNvPr id="7" name="TextBox 6"/>
          <p:cNvSpPr txBox="1"/>
          <p:nvPr/>
        </p:nvSpPr>
        <p:spPr>
          <a:xfrm>
            <a:off x="2819400" y="5475890"/>
            <a:ext cx="3886200" cy="701731"/>
          </a:xfrm>
          <a:prstGeom prst="rect">
            <a:avLst/>
          </a:prstGeom>
          <a:noFill/>
        </p:spPr>
        <p:txBody>
          <a:bodyPr wrap="square" rtlCol="0">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2.5: Nhập và xuất của đơn vị số học và luận lý.</a:t>
            </a:r>
          </a:p>
        </p:txBody>
      </p:sp>
    </p:spTree>
    <p:extLst>
      <p:ext uri="{BB962C8B-B14F-4D97-AF65-F5344CB8AC3E}">
        <p14:creationId xmlns:p14="http://schemas.microsoft.com/office/powerpoint/2010/main" val="190637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Đơn Vị Điều Khiển - CU</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Đơn vị điều khiển (CU) cũng là một phần của bộ xử lý, nó thực hiện lấy lệnh, giải mã lệnh, tạo các tín hiệu điều khiển bus và điều khiển đơn vị số học và luận lý.</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đơn vị điều khiển thực hiện các chức năng của nó, phải có tín hiệu nhập để cho phép nó xác định trạng thái của hệ thống và tín hiệu xuất để cho phép nó điều khiển hành vi của hệ thống.</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18</a:t>
            </a:fld>
            <a:endParaRPr lang="en-US"/>
          </a:p>
        </p:txBody>
      </p:sp>
    </p:spTree>
    <p:extLst>
      <p:ext uri="{BB962C8B-B14F-4D97-AF65-F5344CB8AC3E}">
        <p14:creationId xmlns:p14="http://schemas.microsoft.com/office/powerpoint/2010/main" val="301083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Đơn Vị Điều Khiển</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19</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579642" cy="3962400"/>
          </a:xfrm>
          <a:prstGeom prst="rect">
            <a:avLst/>
          </a:prstGeom>
          <a:noFill/>
          <a:ln>
            <a:noFill/>
          </a:ln>
        </p:spPr>
      </p:pic>
      <p:sp>
        <p:nvSpPr>
          <p:cNvPr id="7" name="TextBox 6"/>
          <p:cNvSpPr txBox="1"/>
          <p:nvPr/>
        </p:nvSpPr>
        <p:spPr>
          <a:xfrm>
            <a:off x="1752600" y="5648130"/>
            <a:ext cx="6019800" cy="397032"/>
          </a:xfrm>
          <a:prstGeom prst="rect">
            <a:avLst/>
          </a:prstGeom>
          <a:noFill/>
        </p:spPr>
        <p:txBody>
          <a:bodyPr wrap="square" rtlCol="0">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2.6: Sơ đồ khối của đơn vị điều khiển.</a:t>
            </a:r>
          </a:p>
        </p:txBody>
      </p:sp>
    </p:spTree>
    <p:extLst>
      <p:ext uri="{BB962C8B-B14F-4D97-AF65-F5344CB8AC3E}">
        <p14:creationId xmlns:p14="http://schemas.microsoft.com/office/powerpoint/2010/main" val="409336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600" b="1" kern="1200">
                <a:solidFill>
                  <a:srgbClr val="0070C0"/>
                </a:solidFill>
                <a:latin typeface="Arial" pitchFamily="34" charset="0"/>
                <a:ea typeface="+mj-ea"/>
                <a:cs typeface="Arial" pitchFamily="34" charset="0"/>
              </a:rPr>
              <a:t>Cấu Trúc Bộ Xử Lý</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hiểu tổ chức của bộ xử lý, chúng ta hãy xét các công việc mà bộ xử lý thực hiện:</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Lấy lệnh (</a:t>
            </a:r>
            <a:r>
              <a:rPr lang="en-US" sz="2800" b="1" i="1">
                <a:solidFill>
                  <a:srgbClr val="4E67C8">
                    <a:lumMod val="75000"/>
                  </a:srgbClr>
                </a:solidFill>
                <a:latin typeface="Arial" pitchFamily="34" charset="0"/>
                <a:cs typeface="Arial" pitchFamily="34" charset="0"/>
              </a:rPr>
              <a:t>fetch instruction</a:t>
            </a:r>
            <a:r>
              <a:rPr lang="en-US" sz="2800" b="1">
                <a:solidFill>
                  <a:srgbClr val="4E67C8">
                    <a:lumMod val="75000"/>
                  </a:srgbClr>
                </a:solidFill>
                <a:latin typeface="Arial" pitchFamily="34" charset="0"/>
                <a:cs typeface="Arial" pitchFamily="34" charset="0"/>
              </a:rPr>
              <a:t>): Bộ xử lý đọc một lệnh từ bộ nhớ (thanh ghi, cache, bộ nhớ chính).</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Thông dịch lệnh (</a:t>
            </a:r>
            <a:r>
              <a:rPr lang="en-US" sz="2800" b="1" i="1">
                <a:solidFill>
                  <a:srgbClr val="4E67C8">
                    <a:lumMod val="75000"/>
                  </a:srgbClr>
                </a:solidFill>
                <a:latin typeface="Arial" pitchFamily="34" charset="0"/>
                <a:cs typeface="Arial" pitchFamily="34" charset="0"/>
              </a:rPr>
              <a:t>interpret instruction</a:t>
            </a:r>
            <a:r>
              <a:rPr lang="en-US" sz="2800" b="1">
                <a:solidFill>
                  <a:srgbClr val="4E67C8">
                    <a:lumMod val="75000"/>
                  </a:srgbClr>
                </a:solidFill>
                <a:latin typeface="Arial" pitchFamily="34" charset="0"/>
                <a:cs typeface="Arial" pitchFamily="34" charset="0"/>
              </a:rPr>
              <a:t>): Lệnh đã lấy được giải mã để xác định hành động của nó.</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Lấy dữ liệu (</a:t>
            </a:r>
            <a:r>
              <a:rPr lang="en-US" sz="2800" b="1" i="1">
                <a:solidFill>
                  <a:srgbClr val="4E67C8">
                    <a:lumMod val="75000"/>
                  </a:srgbClr>
                </a:solidFill>
                <a:latin typeface="Arial" pitchFamily="34" charset="0"/>
                <a:cs typeface="Arial" pitchFamily="34" charset="0"/>
              </a:rPr>
              <a:t>fetch data</a:t>
            </a:r>
            <a:r>
              <a:rPr lang="en-US" sz="2800" b="1">
                <a:solidFill>
                  <a:srgbClr val="4E67C8">
                    <a:lumMod val="75000"/>
                  </a:srgbClr>
                </a:solidFill>
                <a:latin typeface="Arial" pitchFamily="34" charset="0"/>
                <a:cs typeface="Arial" pitchFamily="34" charset="0"/>
              </a:rPr>
              <a:t>): Sự thực thi của một lệnh có thể cần phải đọc dữ liệu từ bộ nhớ hay thiết bị nhập/xuất.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Xử lý dữ liệu (</a:t>
            </a:r>
            <a:r>
              <a:rPr lang="en-US" sz="2800" b="1" i="1">
                <a:solidFill>
                  <a:srgbClr val="4E67C8">
                    <a:lumMod val="75000"/>
                  </a:srgbClr>
                </a:solidFill>
                <a:latin typeface="Arial" pitchFamily="34" charset="0"/>
                <a:cs typeface="Arial" pitchFamily="34" charset="0"/>
              </a:rPr>
              <a:t>process data</a:t>
            </a:r>
            <a:r>
              <a:rPr lang="en-US" sz="2800" b="1">
                <a:solidFill>
                  <a:srgbClr val="4E67C8">
                    <a:lumMod val="75000"/>
                  </a:srgbClr>
                </a:solidFill>
                <a:latin typeface="Arial" pitchFamily="34" charset="0"/>
                <a:cs typeface="Arial" pitchFamily="34" charset="0"/>
              </a:rPr>
              <a:t>): Sự thực thi của một lệnh có thể cần phải thực hiện</a:t>
            </a:r>
            <a:endParaRPr lang="en-US" sz="280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a:t>
            </a:fld>
            <a:endParaRPr lang="en-US"/>
          </a:p>
        </p:txBody>
      </p:sp>
    </p:spTree>
    <p:extLst>
      <p:ext uri="{BB962C8B-B14F-4D97-AF65-F5344CB8AC3E}">
        <p14:creationId xmlns:p14="http://schemas.microsoft.com/office/powerpoint/2010/main" val="302795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lnSpc>
                <a:spcPct val="80000"/>
              </a:lnSpc>
              <a:spcBef>
                <a:spcPct val="0"/>
              </a:spcBef>
            </a:pPr>
            <a:r>
              <a:rPr lang="en-US" sz="3200" b="1" kern="1200">
                <a:solidFill>
                  <a:srgbClr val="0070C0"/>
                </a:solidFill>
                <a:latin typeface="Arial" pitchFamily="34" charset="0"/>
                <a:ea typeface="+mj-ea"/>
                <a:cs typeface="Arial" pitchFamily="34" charset="0"/>
              </a:rPr>
              <a:t>Các Phương Pháp Nâng Cao Khả Năng Hoạt Động Của CPU</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nâng cao khả năng hoạt động của bộ xử lý, chúng ta có thể sử dụng bốn phương pháp:</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Tác động xung nhip (</a:t>
            </a:r>
            <a:r>
              <a:rPr lang="en-US" sz="2800" b="1" i="1">
                <a:solidFill>
                  <a:srgbClr val="4E67C8">
                    <a:lumMod val="75000"/>
                  </a:srgbClr>
                </a:solidFill>
                <a:latin typeface="Arial" pitchFamily="34" charset="0"/>
                <a:cs typeface="Arial" pitchFamily="34" charset="0"/>
              </a:rPr>
              <a:t>clock</a:t>
            </a:r>
            <a:r>
              <a:rPr lang="en-US" sz="2800" b="1">
                <a:solidFill>
                  <a:srgbClr val="4E67C8">
                    <a:lumMod val="75000"/>
                  </a:srgbClr>
                </a:solidFill>
                <a:latin typeface="Arial" pitchFamily="34" charset="0"/>
                <a:cs typeface="Arial" pitchFamily="34" charset="0"/>
              </a:rPr>
              <a:t>) bên trong bộ xử lý.</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Cơ chế đường ống.</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Thực hiện lệnh song song.</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Bộ nhớ cache.</a:t>
            </a:r>
          </a:p>
          <a:p>
            <a:pPr marL="0" indent="0">
              <a:buNone/>
            </a:pP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20</a:t>
            </a:fld>
            <a:endParaRPr lang="en-US"/>
          </a:p>
        </p:txBody>
      </p:sp>
    </p:spTree>
    <p:extLst>
      <p:ext uri="{BB962C8B-B14F-4D97-AF65-F5344CB8AC3E}">
        <p14:creationId xmlns:p14="http://schemas.microsoft.com/office/powerpoint/2010/main" val="4130155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600" b="1" kern="1200">
                <a:solidFill>
                  <a:srgbClr val="0070C0"/>
                </a:solidFill>
                <a:latin typeface="Arial" pitchFamily="34" charset="0"/>
                <a:ea typeface="+mj-ea"/>
                <a:cs typeface="Arial" pitchFamily="34" charset="0"/>
              </a:rPr>
              <a:t>Tác Động Của Clock Bên Trong CPU</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Tăng tần số clock trong CPU (</a:t>
            </a:r>
            <a:r>
              <a:rPr lang="en-US" b="1" i="1">
                <a:solidFill>
                  <a:srgbClr val="4E67C8">
                    <a:lumMod val="75000"/>
                  </a:srgbClr>
                </a:solidFill>
                <a:latin typeface="Arial" pitchFamily="34" charset="0"/>
                <a:cs typeface="Arial" pitchFamily="34" charset="0"/>
              </a:rPr>
              <a:t>internal clock</a:t>
            </a:r>
            <a:r>
              <a:rPr lang="en-US" b="1">
                <a:solidFill>
                  <a:srgbClr val="4E67C8">
                    <a:lumMod val="75000"/>
                  </a:srgbClr>
                </a:solidFill>
                <a:latin typeface="Arial" pitchFamily="34" charset="0"/>
                <a:cs typeface="Arial" pitchFamily="34" charset="0"/>
              </a:rPr>
              <a:t>) sẽ </a:t>
            </a:r>
            <a:r>
              <a:rPr lang="en-US" b="1">
                <a:solidFill>
                  <a:srgbClr val="4E67C8">
                    <a:lumMod val="75000"/>
                  </a:srgbClr>
                </a:solidFill>
                <a:latin typeface="Arial" pitchFamily="34" charset="0"/>
                <a:cs typeface="Arial" pitchFamily="34" charset="0"/>
                <a:sym typeface="Wingdings" pitchFamily="2" charset="2"/>
              </a:rPr>
              <a:t>tăng tốc độ thực thi lệnh.</a:t>
            </a:r>
            <a:endParaRPr lang="en-US" b="1">
              <a:solidFill>
                <a:srgbClr val="4E67C8">
                  <a:lumMod val="75000"/>
                </a:srgbClr>
              </a:solidFill>
              <a:latin typeface="Arial" pitchFamily="34" charset="0"/>
              <a:cs typeface="Arial" pitchFamily="34" charset="0"/>
            </a:endParaRP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Clock bên trong CPU được điều khiển bởi clock trên mainboard (</a:t>
            </a:r>
            <a:r>
              <a:rPr lang="en-US" b="1" i="1">
                <a:solidFill>
                  <a:srgbClr val="4E67C8">
                    <a:lumMod val="75000"/>
                  </a:srgbClr>
                </a:solidFill>
                <a:latin typeface="Arial" pitchFamily="34" charset="0"/>
                <a:cs typeface="Arial" pitchFamily="34" charset="0"/>
              </a:rPr>
              <a:t>external clock</a:t>
            </a:r>
            <a:r>
              <a:rPr lang="en-US" b="1">
                <a:solidFill>
                  <a:srgbClr val="4E67C8">
                    <a:lumMod val="75000"/>
                  </a:srgbClr>
                </a:solidFill>
                <a:latin typeface="Arial" pitchFamily="34" charset="0"/>
                <a:cs typeface="Arial" pitchFamily="34" charset="0"/>
              </a:rPr>
              <a: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Tần số internal clock là bội số của tần số external clock.</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21</a:t>
            </a:fld>
            <a:endParaRPr lang="en-US"/>
          </a:p>
        </p:txBody>
      </p:sp>
    </p:spTree>
    <p:extLst>
      <p:ext uri="{BB962C8B-B14F-4D97-AF65-F5344CB8AC3E}">
        <p14:creationId xmlns:p14="http://schemas.microsoft.com/office/powerpoint/2010/main" val="1439722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600" b="1" kern="1200">
                <a:solidFill>
                  <a:srgbClr val="0070C0"/>
                </a:solidFill>
                <a:latin typeface="Arial" pitchFamily="34" charset="0"/>
                <a:ea typeface="+mj-ea"/>
                <a:cs typeface="Arial" pitchFamily="34" charset="0"/>
              </a:rPr>
              <a:t>Cơ Chế Đường Ống</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Cơ chế đường ống (</a:t>
            </a:r>
            <a:r>
              <a:rPr lang="en-US" b="1" i="1">
                <a:solidFill>
                  <a:srgbClr val="4E67C8">
                    <a:lumMod val="75000"/>
                  </a:srgbClr>
                </a:solidFill>
                <a:latin typeface="Arial" pitchFamily="34" charset="0"/>
                <a:cs typeface="Arial" pitchFamily="34" charset="0"/>
              </a:rPr>
              <a:t>pipelining</a:t>
            </a:r>
            <a:r>
              <a:rPr lang="en-US" b="1">
                <a:solidFill>
                  <a:srgbClr val="4E67C8">
                    <a:lumMod val="75000"/>
                  </a:srgbClr>
                </a:solidFill>
                <a:latin typeface="Arial" pitchFamily="34" charset="0"/>
                <a:cs typeface="Arial" pitchFamily="34" charset="0"/>
              </a:rPr>
              <a:t>) là một kỹ thuật thực hiện các lệnh theo kiểu gối đầu nhằm tận dụng những khoảng thời gian rỗi giữa các công đoạn.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Việc thực hiện lệnh được chia thành một số công đoạn và mỗi công đoạn được thực thi bởi một đơn vị chức năng khác nhau của bộ xử lý.</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Nhờ vậy bộ xử lý có thể tận dụng tối đa khả năng xử lý của các đơn vị chức năng của mình, giảm thời gian chờ đợi giữa các công đoạn. Kỹ thuật như sau:</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22</a:t>
            </a:fld>
            <a:endParaRPr lang="en-US"/>
          </a:p>
        </p:txBody>
      </p:sp>
    </p:spTree>
    <p:extLst>
      <p:ext uri="{BB962C8B-B14F-4D97-AF65-F5344CB8AC3E}">
        <p14:creationId xmlns:p14="http://schemas.microsoft.com/office/powerpoint/2010/main" val="2744587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600" b="1" kern="1200">
                <a:solidFill>
                  <a:srgbClr val="0070C0"/>
                </a:solidFill>
                <a:latin typeface="Arial" pitchFamily="34" charset="0"/>
                <a:ea typeface="+mj-ea"/>
                <a:cs typeface="Arial" pitchFamily="34" charset="0"/>
              </a:rPr>
              <a:t>Cơ Chế Đường Ống</a:t>
            </a:r>
          </a:p>
        </p:txBody>
      </p:sp>
      <p:sp>
        <p:nvSpPr>
          <p:cNvPr id="3" name="Content Placeholder 2"/>
          <p:cNvSpPr>
            <a:spLocks noGrp="1"/>
          </p:cNvSpPr>
          <p:nvPr>
            <p:ph idx="1"/>
          </p:nvPr>
        </p:nvSpPr>
        <p:spPr/>
        <p:txBody>
          <a:bodyPr>
            <a:normAutofit/>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Một lệnh được chia thành </a:t>
            </a:r>
            <a:r>
              <a:rPr lang="en-US" sz="2800" b="1">
                <a:solidFill>
                  <a:srgbClr val="4E67C8">
                    <a:lumMod val="75000"/>
                  </a:srgbClr>
                </a:solidFill>
                <a:latin typeface="Courier New" pitchFamily="49" charset="0"/>
                <a:cs typeface="Courier New" pitchFamily="49" charset="0"/>
              </a:rPr>
              <a:t>n</a:t>
            </a:r>
            <a:r>
              <a:rPr lang="en-US" sz="2800" b="1">
                <a:solidFill>
                  <a:srgbClr val="4E67C8">
                    <a:lumMod val="75000"/>
                  </a:srgbClr>
                </a:solidFill>
                <a:latin typeface="Arial" pitchFamily="34" charset="0"/>
                <a:cs typeface="Arial" pitchFamily="34" charset="0"/>
              </a:rPr>
              <a:t> phép xử lý nhỏ.</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Thực hiện lần lượt trong một đường ống </a:t>
            </a:r>
            <a:r>
              <a:rPr lang="en-US" sz="2800" b="1">
                <a:solidFill>
                  <a:srgbClr val="4E67C8">
                    <a:lumMod val="75000"/>
                  </a:srgbClr>
                </a:solidFill>
                <a:latin typeface="Courier New" pitchFamily="49" charset="0"/>
                <a:cs typeface="Courier New" pitchFamily="49" charset="0"/>
              </a:rPr>
              <a:t>n</a:t>
            </a:r>
            <a:r>
              <a:rPr lang="en-US" sz="2800" b="1">
                <a:solidFill>
                  <a:srgbClr val="4E67C8">
                    <a:lumMod val="75000"/>
                  </a:srgbClr>
                </a:solidFill>
                <a:latin typeface="Arial" pitchFamily="34" charset="0"/>
                <a:cs typeface="Arial" pitchFamily="34" charset="0"/>
              </a:rPr>
              <a:t> công đoạn.</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Quá trình xử lý lệnh đồng thời xảy ra trên mọi công đoạn.</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Xem Hình 2.7.</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23</a:t>
            </a:fld>
            <a:endParaRPr lang="en-US"/>
          </a:p>
        </p:txBody>
      </p:sp>
    </p:spTree>
    <p:extLst>
      <p:ext uri="{BB962C8B-B14F-4D97-AF65-F5344CB8AC3E}">
        <p14:creationId xmlns:p14="http://schemas.microsoft.com/office/powerpoint/2010/main" val="3561899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Cơ Chế Đường Ống</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24</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602" y="990600"/>
            <a:ext cx="8032798" cy="4505130"/>
          </a:xfrm>
          <a:prstGeom prst="rect">
            <a:avLst/>
          </a:prstGeom>
          <a:noFill/>
          <a:ln>
            <a:noFill/>
          </a:ln>
        </p:spPr>
      </p:pic>
      <p:sp>
        <p:nvSpPr>
          <p:cNvPr id="7" name="TextBox 6"/>
          <p:cNvSpPr txBox="1"/>
          <p:nvPr/>
        </p:nvSpPr>
        <p:spPr>
          <a:xfrm>
            <a:off x="1143000" y="5562600"/>
            <a:ext cx="7391400" cy="1107996"/>
          </a:xfrm>
          <a:prstGeom prst="rect">
            <a:avLst/>
          </a:prstGeom>
          <a:noFill/>
        </p:spPr>
        <p:txBody>
          <a:bodyPr wrap="square" rtlCol="0">
            <a:spAutoFit/>
          </a:bodyPr>
          <a:lstStyle/>
          <a:p>
            <a:r>
              <a:rPr lang="en-US" sz="2200" b="1">
                <a:solidFill>
                  <a:srgbClr val="0070C0"/>
                </a:solidFill>
                <a:latin typeface="Arial" pitchFamily="34" charset="0"/>
                <a:cs typeface="Arial" pitchFamily="34" charset="0"/>
              </a:rPr>
              <a:t>Hình 2.7: (a) Một đường ống có năm công đoạn. (b) Trạng thái của mỗi công đoạn như là một hàm thời gian. Có chín chu kỳ xung nhịp được thể hiện.</a:t>
            </a:r>
          </a:p>
        </p:txBody>
      </p:sp>
    </p:spTree>
    <p:extLst>
      <p:ext uri="{BB962C8B-B14F-4D97-AF65-F5344CB8AC3E}">
        <p14:creationId xmlns:p14="http://schemas.microsoft.com/office/powerpoint/2010/main" val="299038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Cơ Chế Đường Ống</a:t>
            </a:r>
            <a:endParaRPr lang="en-US"/>
          </a:p>
        </p:txBody>
      </p:sp>
      <p:sp>
        <p:nvSpPr>
          <p:cNvPr id="3" name="Content Placeholder 2"/>
          <p:cNvSpPr>
            <a:spLocks noGrp="1"/>
          </p:cNvSpPr>
          <p:nvPr>
            <p:ph idx="1"/>
          </p:nvPr>
        </p:nvSpPr>
        <p:spPr/>
        <p:txBody>
          <a:bodyPr>
            <a:normAutofit fontScale="62500" lnSpcReduction="20000"/>
          </a:bodyPr>
          <a:lstStyle/>
          <a:p>
            <a:pPr marL="457200" lvl="1" indent="-457200" algn="just" fontAlgn="base">
              <a:lnSpc>
                <a:spcPct val="110000"/>
              </a:lnSpc>
              <a:spcBef>
                <a:spcPts val="0"/>
              </a:spcBef>
              <a:buClr>
                <a:srgbClr val="0099FF"/>
              </a:buClr>
              <a:buSzPct val="130000"/>
              <a:buFont typeface="Wingdings" pitchFamily="2" charset="2"/>
              <a:buChar char="v"/>
            </a:pPr>
            <a:r>
              <a:rPr lang="en-US" sz="4500" b="1">
                <a:solidFill>
                  <a:srgbClr val="4E67C8">
                    <a:lumMod val="75000"/>
                  </a:srgbClr>
                </a:solidFill>
                <a:latin typeface="Arial" pitchFamily="34" charset="0"/>
                <a:cs typeface="Arial" pitchFamily="34" charset="0"/>
              </a:rPr>
              <a:t>Cơ chế đường ống giúp giảm thời gian trung bình thực hiện từng lệnh và tăng đáng kể hiệu suất xử lý lệnh của CPU. Tuy nhiên, cơ chế đường ống cũng gặp phải một số vấn đề làm giảm hiệu suất thực hiện lệnh. Nói chung, có ba vấn đề thường gặp với cơ chế đường ống:</a:t>
            </a:r>
          </a:p>
          <a:p>
            <a:pPr marL="803275" lvl="2" indent="-361950" algn="just" fontAlgn="base">
              <a:lnSpc>
                <a:spcPct val="110000"/>
              </a:lnSpc>
              <a:spcBef>
                <a:spcPts val="0"/>
              </a:spcBef>
              <a:buClr>
                <a:srgbClr val="008000"/>
              </a:buClr>
              <a:buSzPct val="130000"/>
              <a:buFont typeface="Wingdings" pitchFamily="2" charset="2"/>
              <a:buChar char="§"/>
            </a:pPr>
            <a:r>
              <a:rPr lang="en-US" sz="4500" b="1">
                <a:solidFill>
                  <a:srgbClr val="4E67C8">
                    <a:lumMod val="75000"/>
                  </a:srgbClr>
                </a:solidFill>
                <a:latin typeface="Arial" pitchFamily="34" charset="0"/>
                <a:cs typeface="Arial" pitchFamily="34" charset="0"/>
              </a:rPr>
              <a:t>Vấn đề xung đột tài nguyên (</a:t>
            </a:r>
            <a:r>
              <a:rPr lang="en-US" sz="4500" b="1" i="1">
                <a:solidFill>
                  <a:srgbClr val="4E67C8">
                    <a:lumMod val="75000"/>
                  </a:srgbClr>
                </a:solidFill>
                <a:latin typeface="Arial" pitchFamily="34" charset="0"/>
                <a:cs typeface="Arial" pitchFamily="34" charset="0"/>
              </a:rPr>
              <a:t>resource conflict</a:t>
            </a:r>
            <a:r>
              <a:rPr lang="en-US" sz="4500" b="1">
                <a:solidFill>
                  <a:srgbClr val="4E67C8">
                    <a:lumMod val="75000"/>
                  </a:srgbClr>
                </a:solidFill>
                <a:latin typeface="Arial" pitchFamily="34" charset="0"/>
                <a:cs typeface="Arial" pitchFamily="34" charset="0"/>
              </a:rPr>
              <a:t>).</a:t>
            </a:r>
          </a:p>
          <a:p>
            <a:pPr marL="803275" lvl="2" indent="-361950" algn="just" fontAlgn="base">
              <a:lnSpc>
                <a:spcPct val="110000"/>
              </a:lnSpc>
              <a:spcBef>
                <a:spcPts val="0"/>
              </a:spcBef>
              <a:buClr>
                <a:srgbClr val="008000"/>
              </a:buClr>
              <a:buSzPct val="130000"/>
              <a:buFont typeface="Wingdings" pitchFamily="2" charset="2"/>
              <a:buChar char="§"/>
            </a:pPr>
            <a:r>
              <a:rPr lang="en-US" sz="4500" b="1">
                <a:solidFill>
                  <a:srgbClr val="4E67C8">
                    <a:lumMod val="75000"/>
                  </a:srgbClr>
                </a:solidFill>
                <a:latin typeface="Arial" pitchFamily="34" charset="0"/>
                <a:cs typeface="Arial" pitchFamily="34" charset="0"/>
              </a:rPr>
              <a:t>Vấn đề tranh chấp dữ liệu (</a:t>
            </a:r>
            <a:r>
              <a:rPr lang="en-US" sz="4500" b="1" i="1">
                <a:solidFill>
                  <a:srgbClr val="4E67C8">
                    <a:lumMod val="75000"/>
                  </a:srgbClr>
                </a:solidFill>
                <a:latin typeface="Arial" pitchFamily="34" charset="0"/>
                <a:cs typeface="Arial" pitchFamily="34" charset="0"/>
              </a:rPr>
              <a:t>data hazard</a:t>
            </a:r>
            <a:r>
              <a:rPr lang="en-US" sz="4500" b="1">
                <a:solidFill>
                  <a:srgbClr val="4E67C8">
                    <a:lumMod val="75000"/>
                  </a:srgbClr>
                </a:solidFill>
                <a:latin typeface="Arial" pitchFamily="34" charset="0"/>
                <a:cs typeface="Arial" pitchFamily="34" charset="0"/>
              </a:rPr>
              <a:t>). </a:t>
            </a:r>
          </a:p>
          <a:p>
            <a:pPr marL="803275" lvl="2" indent="-361950" algn="just" fontAlgn="base">
              <a:lnSpc>
                <a:spcPct val="110000"/>
              </a:lnSpc>
              <a:spcBef>
                <a:spcPts val="0"/>
              </a:spcBef>
              <a:buClr>
                <a:srgbClr val="008000"/>
              </a:buClr>
              <a:buSzPct val="130000"/>
              <a:buFont typeface="Wingdings" pitchFamily="2" charset="2"/>
              <a:buChar char="§"/>
            </a:pPr>
            <a:r>
              <a:rPr lang="en-US" sz="4500" b="1">
                <a:solidFill>
                  <a:srgbClr val="4E67C8">
                    <a:lumMod val="75000"/>
                  </a:srgbClr>
                </a:solidFill>
                <a:latin typeface="Arial" pitchFamily="34" charset="0"/>
                <a:cs typeface="Arial" pitchFamily="34" charset="0"/>
              </a:rPr>
              <a:t>Vấn đề nảy sinh do các lệnh rẽ nhánh (</a:t>
            </a:r>
            <a:r>
              <a:rPr lang="en-US" sz="4500" b="1" i="1">
                <a:solidFill>
                  <a:srgbClr val="4E67C8">
                    <a:lumMod val="75000"/>
                  </a:srgbClr>
                </a:solidFill>
                <a:latin typeface="Arial" pitchFamily="34" charset="0"/>
                <a:cs typeface="Arial" pitchFamily="34" charset="0"/>
              </a:rPr>
              <a:t>branch instruction</a:t>
            </a:r>
            <a:r>
              <a:rPr lang="en-US" sz="4500" b="1">
                <a:solidFill>
                  <a:srgbClr val="4E67C8">
                    <a:lumMod val="75000"/>
                  </a:srgbClr>
                </a:solidFill>
                <a:latin typeface="Arial" pitchFamily="34" charset="0"/>
                <a:cs typeface="Arial" pitchFamily="34" charset="0"/>
              </a:rPr>
              <a:t>).</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25</a:t>
            </a:fld>
            <a:endParaRPr lang="en-US"/>
          </a:p>
        </p:txBody>
      </p:sp>
    </p:spTree>
    <p:extLst>
      <p:ext uri="{BB962C8B-B14F-4D97-AF65-F5344CB8AC3E}">
        <p14:creationId xmlns:p14="http://schemas.microsoft.com/office/powerpoint/2010/main" val="666464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Cơ Chế Đường Ống</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Ứng với mỗi nhược điểm đều có cách khắc phục riêng. Ví dụ, đối với vấn đề nảy sinh do các lệnh rẽ nhánh, giải pháp là sử dụng đích rẽ nhánh (</a:t>
            </a:r>
            <a:r>
              <a:rPr lang="en-US" b="1" i="1">
                <a:solidFill>
                  <a:srgbClr val="4E67C8">
                    <a:lumMod val="75000"/>
                  </a:srgbClr>
                </a:solidFill>
                <a:latin typeface="Arial" pitchFamily="34" charset="0"/>
                <a:cs typeface="Arial" pitchFamily="34" charset="0"/>
              </a:rPr>
              <a:t>branch targets</a:t>
            </a:r>
            <a:r>
              <a:rPr lang="en-US" b="1">
                <a:solidFill>
                  <a:srgbClr val="4E67C8">
                    <a:lumMod val="75000"/>
                  </a:srgbClr>
                </a:solidFill>
                <a:latin typeface="Arial" pitchFamily="34" charset="0"/>
                <a:cs typeface="Arial" pitchFamily="34" charset="0"/>
              </a:rPr>
              <a:t>), làm chậm rẽ nhánh (</a:t>
            </a:r>
            <a:r>
              <a:rPr lang="en-US" b="1" i="1">
                <a:solidFill>
                  <a:srgbClr val="4E67C8">
                    <a:lumMod val="75000"/>
                  </a:srgbClr>
                </a:solidFill>
                <a:latin typeface="Arial" pitchFamily="34" charset="0"/>
                <a:cs typeface="Arial" pitchFamily="34" charset="0"/>
              </a:rPr>
              <a:t>delayed branching</a:t>
            </a:r>
            <a:r>
              <a:rPr lang="en-US" b="1">
                <a:solidFill>
                  <a:srgbClr val="4E67C8">
                    <a:lumMod val="75000"/>
                  </a:srgbClr>
                </a:solidFill>
                <a:latin typeface="Arial" pitchFamily="34" charset="0"/>
                <a:cs typeface="Arial" pitchFamily="34" charset="0"/>
              </a:rPr>
              <a:t>) và dự đoán rẽ nhánh (</a:t>
            </a:r>
            <a:r>
              <a:rPr lang="en-US" b="1" i="1">
                <a:solidFill>
                  <a:srgbClr val="4E67C8">
                    <a:lumMod val="75000"/>
                  </a:srgbClr>
                </a:solidFill>
                <a:latin typeface="Arial" pitchFamily="34" charset="0"/>
                <a:cs typeface="Arial" pitchFamily="34" charset="0"/>
              </a:rPr>
              <a:t>branch prediction).</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26</a:t>
            </a:fld>
            <a:endParaRPr lang="en-US"/>
          </a:p>
        </p:txBody>
      </p:sp>
    </p:spTree>
    <p:extLst>
      <p:ext uri="{BB962C8B-B14F-4D97-AF65-F5344CB8AC3E}">
        <p14:creationId xmlns:p14="http://schemas.microsoft.com/office/powerpoint/2010/main" val="2643411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Mở Rộng Cơ Chế Đường Ống</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Nếu một đường ống thực thi tốt thì hai đường ống chắc chắn sẽ tốt hơn.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Một thiết kế có thể với bộ xử lý có đường ống kép, dựa vào Hình 2.7, thiết kế này chỉ ra trên Hình 2.8.</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27</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0992" y="3200400"/>
            <a:ext cx="8018215" cy="2209800"/>
          </a:xfrm>
          <a:prstGeom prst="rect">
            <a:avLst/>
          </a:prstGeom>
          <a:noFill/>
          <a:ln>
            <a:noFill/>
          </a:ln>
        </p:spPr>
      </p:pic>
      <p:sp>
        <p:nvSpPr>
          <p:cNvPr id="7" name="TextBox 6"/>
          <p:cNvSpPr txBox="1"/>
          <p:nvPr/>
        </p:nvSpPr>
        <p:spPr>
          <a:xfrm>
            <a:off x="1828800" y="5575738"/>
            <a:ext cx="5257800" cy="769441"/>
          </a:xfrm>
          <a:prstGeom prst="rect">
            <a:avLst/>
          </a:prstGeom>
          <a:noFill/>
        </p:spPr>
        <p:txBody>
          <a:bodyPr wrap="square" rtlCol="0">
            <a:spAutoFit/>
          </a:bodyPr>
          <a:lstStyle/>
          <a:p>
            <a:r>
              <a:rPr lang="en-US" sz="2200" b="1">
                <a:solidFill>
                  <a:srgbClr val="0070C0"/>
                </a:solidFill>
                <a:latin typeface="Arial" pitchFamily="34" charset="0"/>
                <a:cs typeface="Arial" pitchFamily="34" charset="0"/>
              </a:rPr>
              <a:t>Hình 2.8: Hai đường ống có 5 công đoạn và dùng chung đơn vị lấy lệnh.</a:t>
            </a:r>
          </a:p>
        </p:txBody>
      </p:sp>
    </p:spTree>
    <p:extLst>
      <p:ext uri="{BB962C8B-B14F-4D97-AF65-F5344CB8AC3E}">
        <p14:creationId xmlns:p14="http://schemas.microsoft.com/office/powerpoint/2010/main" val="1824633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nSpc>
                <a:spcPct val="80000"/>
              </a:lnSpc>
            </a:pPr>
            <a:r>
              <a:rPr lang="en-US">
                <a:solidFill>
                  <a:srgbClr val="0070C0"/>
                </a:solidFill>
              </a:rPr>
              <a:t>Phân Loại Hệ Thống Máy Tính Theo Michael Flynn</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Sự phân loại đầu tiên được giới thiệu bởi Michael Flynn vẫn còn là cách phổ biến nhất để phân loại khả năng xử lý song song của các hệ thống. Flynn đề xuất các loại hệ thống máy tính như sau:</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SISD (</a:t>
            </a:r>
            <a:r>
              <a:rPr lang="en-US" sz="2800" b="1" i="1">
                <a:solidFill>
                  <a:srgbClr val="4E67C8">
                    <a:lumMod val="75000"/>
                  </a:srgbClr>
                </a:solidFill>
                <a:latin typeface="Arial" pitchFamily="34" charset="0"/>
                <a:cs typeface="Arial" pitchFamily="34" charset="0"/>
              </a:rPr>
              <a:t>Single instruction, single data  stream</a:t>
            </a:r>
            <a:r>
              <a:rPr lang="en-US" sz="2800" b="1">
                <a:solidFill>
                  <a:srgbClr val="4E67C8">
                    <a:lumMod val="75000"/>
                  </a:srgbClr>
                </a:solidFill>
                <a:latin typeface="Arial" pitchFamily="34" charset="0"/>
                <a:cs typeface="Arial" pitchFamily="34" charset="0"/>
              </a:rPr>
              <a:t>) - máy tính một dòng lệnh, một dòng dữ liệu.</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SIMD (</a:t>
            </a:r>
            <a:r>
              <a:rPr lang="en-US" sz="2800" b="1" i="1">
                <a:solidFill>
                  <a:srgbClr val="4E67C8">
                    <a:lumMod val="75000"/>
                  </a:srgbClr>
                </a:solidFill>
                <a:latin typeface="Arial" pitchFamily="34" charset="0"/>
                <a:cs typeface="Arial" pitchFamily="34" charset="0"/>
              </a:rPr>
              <a:t>Single instruction, multiple data  stream</a:t>
            </a:r>
            <a:r>
              <a:rPr lang="en-US" sz="2800" b="1">
                <a:solidFill>
                  <a:srgbClr val="4E67C8">
                    <a:lumMod val="75000"/>
                  </a:srgbClr>
                </a:solidFill>
                <a:latin typeface="Arial" pitchFamily="34" charset="0"/>
                <a:cs typeface="Arial" pitchFamily="34" charset="0"/>
              </a:rPr>
              <a:t>) - máy tính một dòng lệnh, nhiều dòng dữ liệu.</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MISD (</a:t>
            </a:r>
            <a:r>
              <a:rPr lang="en-US" sz="2800" b="1" i="1">
                <a:solidFill>
                  <a:srgbClr val="4E67C8">
                    <a:lumMod val="75000"/>
                  </a:srgbClr>
                </a:solidFill>
                <a:latin typeface="Arial" pitchFamily="34" charset="0"/>
                <a:cs typeface="Arial" pitchFamily="34" charset="0"/>
              </a:rPr>
              <a:t>Multiple instruction, single data stream</a:t>
            </a:r>
            <a:r>
              <a:rPr lang="en-US" sz="2800" b="1">
                <a:solidFill>
                  <a:srgbClr val="4E67C8">
                    <a:lumMod val="75000"/>
                  </a:srgbClr>
                </a:solidFill>
                <a:latin typeface="Arial" pitchFamily="34" charset="0"/>
                <a:cs typeface="Arial" pitchFamily="34" charset="0"/>
              </a:rPr>
              <a:t>) - Máy tính nhiều dòng lệnh, một dòng dữ liệu.</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28</a:t>
            </a:fld>
            <a:endParaRPr lang="en-US"/>
          </a:p>
        </p:txBody>
      </p:sp>
    </p:spTree>
    <p:extLst>
      <p:ext uri="{BB962C8B-B14F-4D97-AF65-F5344CB8AC3E}">
        <p14:creationId xmlns:p14="http://schemas.microsoft.com/office/powerpoint/2010/main" val="1530928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Phân Loại Theo Michael Flynn</a:t>
            </a:r>
            <a:endParaRPr lang="en-US"/>
          </a:p>
        </p:txBody>
      </p:sp>
      <p:sp>
        <p:nvSpPr>
          <p:cNvPr id="3" name="Content Placeholder 2"/>
          <p:cNvSpPr>
            <a:spLocks noGrp="1"/>
          </p:cNvSpPr>
          <p:nvPr>
            <p:ph idx="1"/>
          </p:nvPr>
        </p:nvSpPr>
        <p:spPr/>
        <p:txBody>
          <a:bodyPr>
            <a:normAutofit/>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MIMD (Multiple instruction, multiple data stream) - máy tính nhiều dòng lệnh, nhiều dòng dữ liệu.</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2.9 cho thấy sơ đồ của sự phân loại hệ thống máy tính theo Flynn.</a:t>
            </a:r>
          </a:p>
          <a:p>
            <a:pPr marL="441325" lvl="2" indent="0" algn="just" fontAlgn="base">
              <a:lnSpc>
                <a:spcPct val="90000"/>
              </a:lnSpc>
              <a:spcBef>
                <a:spcPts val="0"/>
              </a:spcBef>
              <a:buClr>
                <a:srgbClr val="008000"/>
              </a:buClr>
              <a:buSzPct val="130000"/>
              <a:buNone/>
            </a:pPr>
            <a:endParaRPr lang="en-US" sz="2800"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29</a:t>
            </a:fld>
            <a:endParaRPr lang="en-US"/>
          </a:p>
        </p:txBody>
      </p:sp>
    </p:spTree>
    <p:extLst>
      <p:ext uri="{BB962C8B-B14F-4D97-AF65-F5344CB8AC3E}">
        <p14:creationId xmlns:p14="http://schemas.microsoft.com/office/powerpoint/2010/main" val="24412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600" b="1" kern="1200">
                <a:solidFill>
                  <a:srgbClr val="0070C0"/>
                </a:solidFill>
                <a:latin typeface="Arial" pitchFamily="34" charset="0"/>
                <a:cs typeface="Arial" pitchFamily="34" charset="0"/>
              </a:rPr>
              <a:t>Cấu Trúc Bộ Xử Lý</a:t>
            </a:r>
            <a:endParaRPr lang="en-US" sz="3600" b="1" kern="1200">
              <a:solidFill>
                <a:srgbClr val="0070C0"/>
              </a:solidFill>
              <a:latin typeface="Arial" pitchFamily="34" charset="0"/>
              <a:ea typeface="+mj-ea"/>
              <a:cs typeface="Arial" pitchFamily="34" charset="0"/>
            </a:endParaRPr>
          </a:p>
        </p:txBody>
      </p:sp>
      <p:sp>
        <p:nvSpPr>
          <p:cNvPr id="3" name="Content Placeholder 2"/>
          <p:cNvSpPr>
            <a:spLocks noGrp="1"/>
          </p:cNvSpPr>
          <p:nvPr>
            <p:ph idx="1"/>
          </p:nvPr>
        </p:nvSpPr>
        <p:spPr/>
        <p:txBody>
          <a:bodyPr>
            <a:normAutofit/>
          </a:bodyPr>
          <a:lstStyle/>
          <a:p>
            <a:pPr marL="803275" lvl="1" indent="0" algn="just" fontAlgn="base">
              <a:lnSpc>
                <a:spcPct val="90000"/>
              </a:lnSpc>
              <a:spcBef>
                <a:spcPts val="0"/>
              </a:spcBef>
              <a:buClr>
                <a:srgbClr val="0099FF"/>
              </a:buClr>
              <a:buSzPct val="130000"/>
              <a:buNone/>
            </a:pPr>
            <a:r>
              <a:rPr lang="en-US" b="1">
                <a:solidFill>
                  <a:srgbClr val="4E67C8">
                    <a:lumMod val="75000"/>
                  </a:srgbClr>
                </a:solidFill>
                <a:latin typeface="Arial" pitchFamily="34" charset="0"/>
                <a:cs typeface="Arial" pitchFamily="34" charset="0"/>
              </a:rPr>
              <a:t>phép toán số học hay luận lý nào đó trên dữ liệu.</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Ghi dữ liệu (</a:t>
            </a:r>
            <a:r>
              <a:rPr lang="en-US" sz="2800" b="1" i="1">
                <a:solidFill>
                  <a:srgbClr val="4E67C8">
                    <a:lumMod val="75000"/>
                  </a:srgbClr>
                </a:solidFill>
                <a:latin typeface="Arial" pitchFamily="34" charset="0"/>
                <a:cs typeface="Arial" pitchFamily="34" charset="0"/>
              </a:rPr>
              <a:t>write data</a:t>
            </a:r>
            <a:r>
              <a:rPr lang="en-US" sz="2800" b="1">
                <a:solidFill>
                  <a:srgbClr val="4E67C8">
                    <a:lumMod val="75000"/>
                  </a:srgbClr>
                </a:solidFill>
                <a:latin typeface="Arial" pitchFamily="34" charset="0"/>
                <a:cs typeface="Arial" pitchFamily="34" charset="0"/>
              </a:rPr>
              <a:t>): Kết quả của sự thực thi có thể cần ghi dữ liệu đến bộ nhớ hay thiết bị nhập/xuất.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thực hiện các điều trên, rõ ràng là bộ xử lý cần phải lưu trữ dữ liệu nào đó tạm thời. Nói cách khác, bộ xử lý cần bộ nhớ nhỏ bên trong nó.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4.1 thể hiện cấu trúc của bộ xử lý ở dạng đơn giản.</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a:t>
            </a:fld>
            <a:endParaRPr lang="en-US"/>
          </a:p>
        </p:txBody>
      </p:sp>
    </p:spTree>
    <p:extLst>
      <p:ext uri="{BB962C8B-B14F-4D97-AF65-F5344CB8AC3E}">
        <p14:creationId xmlns:p14="http://schemas.microsoft.com/office/powerpoint/2010/main" val="256575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Michael Flynn</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30</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799" y="1219200"/>
            <a:ext cx="7311297" cy="5105400"/>
          </a:xfrm>
          <a:prstGeom prst="rect">
            <a:avLst/>
          </a:prstGeom>
          <a:noFill/>
          <a:ln>
            <a:noFill/>
          </a:ln>
        </p:spPr>
      </p:pic>
      <p:sp>
        <p:nvSpPr>
          <p:cNvPr id="7" name="Rectangle 6"/>
          <p:cNvSpPr/>
          <p:nvPr/>
        </p:nvSpPr>
        <p:spPr>
          <a:xfrm>
            <a:off x="381000" y="4876800"/>
            <a:ext cx="3352800" cy="769441"/>
          </a:xfrm>
          <a:prstGeom prst="rect">
            <a:avLst/>
          </a:prstGeom>
        </p:spPr>
        <p:txBody>
          <a:bodyPr wrap="square">
            <a:spAutoFit/>
          </a:bodyPr>
          <a:lstStyle/>
          <a:p>
            <a:r>
              <a:rPr lang="en-US" sz="2200" b="1">
                <a:solidFill>
                  <a:srgbClr val="0070C0"/>
                </a:solidFill>
                <a:latin typeface="Arial" pitchFamily="34" charset="0"/>
                <a:cs typeface="Arial" pitchFamily="34" charset="0"/>
              </a:rPr>
              <a:t>Hình 2.9: Sự phân loại các kiến trúc máy tính.</a:t>
            </a:r>
          </a:p>
        </p:txBody>
      </p:sp>
    </p:spTree>
    <p:extLst>
      <p:ext uri="{BB962C8B-B14F-4D97-AF65-F5344CB8AC3E}">
        <p14:creationId xmlns:p14="http://schemas.microsoft.com/office/powerpoint/2010/main" val="3965064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Loại Theo Michael Flynn</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2.10 cho thấy cấu trúc của các phân loại của Flynn.</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31</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81200"/>
            <a:ext cx="6384870" cy="4156804"/>
          </a:xfrm>
          <a:prstGeom prst="rect">
            <a:avLst/>
          </a:prstGeom>
          <a:noFill/>
          <a:ln>
            <a:noFill/>
          </a:ln>
        </p:spPr>
      </p:pic>
      <p:sp>
        <p:nvSpPr>
          <p:cNvPr id="7" name="Rectangle 6"/>
          <p:cNvSpPr/>
          <p:nvPr/>
        </p:nvSpPr>
        <p:spPr>
          <a:xfrm>
            <a:off x="2590800" y="6138004"/>
            <a:ext cx="4643438" cy="430887"/>
          </a:xfrm>
          <a:prstGeom prst="rect">
            <a:avLst/>
          </a:prstGeom>
        </p:spPr>
        <p:txBody>
          <a:bodyPr wrap="square">
            <a:spAutoFit/>
          </a:bodyPr>
          <a:lstStyle/>
          <a:p>
            <a:r>
              <a:rPr lang="en-US" sz="2200" b="1">
                <a:solidFill>
                  <a:srgbClr val="0070C0"/>
                </a:solidFill>
                <a:latin typeface="Arial" pitchFamily="34" charset="0"/>
                <a:cs typeface="Arial" pitchFamily="34" charset="0"/>
              </a:rPr>
              <a:t>Hình 2.10: Các tổ chức máy tính.</a:t>
            </a:r>
          </a:p>
        </p:txBody>
      </p:sp>
    </p:spTree>
    <p:extLst>
      <p:ext uri="{BB962C8B-B14F-4D97-AF65-F5344CB8AC3E}">
        <p14:creationId xmlns:p14="http://schemas.microsoft.com/office/powerpoint/2010/main" val="463975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Thực Hiện Lệnh Song Song</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Chúng ta có thể thực hiện cơ chế bốn đường ống, nhưng làm như thế có quá nhiều phần cứng giống nhau được sử dụng.</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Thay vào đó, cách tiếp cận khác được sử dụng trên các bộ xử lý tiên tiến (</a:t>
            </a:r>
            <a:r>
              <a:rPr lang="en-US" b="1" i="1">
                <a:solidFill>
                  <a:srgbClr val="4E67C8">
                    <a:lumMod val="75000"/>
                  </a:srgbClr>
                </a:solidFill>
                <a:latin typeface="Arial" pitchFamily="34" charset="0"/>
                <a:cs typeface="Arial" pitchFamily="34" charset="0"/>
              </a:rPr>
              <a:t>high-end CPU</a:t>
            </a:r>
            <a:r>
              <a:rPr lang="en-US" b="1">
                <a:solidFill>
                  <a:srgbClr val="4E67C8">
                    <a:lumMod val="75000"/>
                  </a:srgbClr>
                </a:solidFill>
                <a:latin typeface="Arial" pitchFamily="34" charset="0"/>
                <a:cs typeface="Arial" pitchFamily="34" charset="0"/>
              </a:rPr>
              <a:t>).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Nền tảng của ý tưởng là chỉ có một đường ống (</a:t>
            </a:r>
            <a:r>
              <a:rPr lang="en-US" b="1" i="1">
                <a:solidFill>
                  <a:srgbClr val="4E67C8">
                    <a:lumMod val="75000"/>
                  </a:srgbClr>
                </a:solidFill>
                <a:latin typeface="Arial" pitchFamily="34" charset="0"/>
                <a:cs typeface="Arial" pitchFamily="34" charset="0"/>
              </a:rPr>
              <a:t>pipeline</a:t>
            </a:r>
            <a:r>
              <a:rPr lang="en-US" b="1">
                <a:solidFill>
                  <a:srgbClr val="4E67C8">
                    <a:lumMod val="75000"/>
                  </a:srgbClr>
                </a:solidFill>
                <a:latin typeface="Arial" pitchFamily="34" charset="0"/>
                <a:cs typeface="Arial" pitchFamily="34" charset="0"/>
              </a:rPr>
              <a:t>) nhưng trang bị nhiều đơn vị chức năng cho nó, như Hình 2.11.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Kiến trúc Intel Core có cấu trúc tương tự như hình này. Đó là kiến trúc siêu vô hướng (</a:t>
            </a:r>
            <a:r>
              <a:rPr lang="en-US" b="1" i="1">
                <a:solidFill>
                  <a:srgbClr val="4E67C8">
                    <a:lumMod val="75000"/>
                  </a:srgbClr>
                </a:solidFill>
                <a:latin typeface="Arial" pitchFamily="34" charset="0"/>
                <a:cs typeface="Arial" pitchFamily="34" charset="0"/>
              </a:rPr>
              <a:t>superscalar architecture</a:t>
            </a:r>
            <a:r>
              <a:rPr lang="en-US" b="1">
                <a:solidFill>
                  <a:srgbClr val="4E67C8">
                    <a:lumMod val="75000"/>
                  </a:srgbClr>
                </a:solidFill>
                <a:latin typeface="Arial" pitchFamily="34" charset="0"/>
                <a:cs typeface="Arial" pitchFamily="34" charset="0"/>
              </a:rPr>
              <a:t>), nó sử dụng nhiều hơn một đơn vị số học và logic (ALU), vì thế có hơn một lệnh được thực hiện song song.</a:t>
            </a:r>
          </a:p>
          <a:p>
            <a:pPr>
              <a:lnSpc>
                <a:spcPct val="90000"/>
              </a:lnSpc>
            </a:pPr>
            <a:endParaRPr lang="en-US" sz="280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32</a:t>
            </a:fld>
            <a:endParaRPr lang="en-US"/>
          </a:p>
        </p:txBody>
      </p:sp>
    </p:spTree>
    <p:extLst>
      <p:ext uri="{BB962C8B-B14F-4D97-AF65-F5344CB8AC3E}">
        <p14:creationId xmlns:p14="http://schemas.microsoft.com/office/powerpoint/2010/main" val="4022723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Thực Hiện Lệnh Song Song</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33</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32490"/>
            <a:ext cx="7867572" cy="4876800"/>
          </a:xfrm>
          <a:prstGeom prst="rect">
            <a:avLst/>
          </a:prstGeom>
          <a:noFill/>
          <a:ln>
            <a:noFill/>
          </a:ln>
        </p:spPr>
      </p:pic>
      <p:sp>
        <p:nvSpPr>
          <p:cNvPr id="7" name="Rectangle 6"/>
          <p:cNvSpPr/>
          <p:nvPr/>
        </p:nvSpPr>
        <p:spPr>
          <a:xfrm>
            <a:off x="609600" y="5105400"/>
            <a:ext cx="4952999" cy="769441"/>
          </a:xfrm>
          <a:prstGeom prst="rect">
            <a:avLst/>
          </a:prstGeom>
        </p:spPr>
        <p:txBody>
          <a:bodyPr wrap="square">
            <a:spAutoFit/>
          </a:bodyPr>
          <a:lstStyle/>
          <a:p>
            <a:r>
              <a:rPr lang="en-US" sz="2200" b="1">
                <a:solidFill>
                  <a:srgbClr val="0070C0"/>
                </a:solidFill>
                <a:latin typeface="Arial" pitchFamily="34" charset="0"/>
                <a:cs typeface="Arial" pitchFamily="34" charset="0"/>
              </a:rPr>
              <a:t>Hình 2.11: Bộ xử lý siêu vô hướng với năm đơn vị chức năng.</a:t>
            </a:r>
          </a:p>
        </p:txBody>
      </p:sp>
    </p:spTree>
    <p:extLst>
      <p:ext uri="{BB962C8B-B14F-4D97-AF65-F5344CB8AC3E}">
        <p14:creationId xmlns:p14="http://schemas.microsoft.com/office/powerpoint/2010/main" val="3740979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Máy Tính Nhiều Bộ Xử Lý</a:t>
            </a:r>
          </a:p>
        </p:txBody>
      </p:sp>
      <p:sp>
        <p:nvSpPr>
          <p:cNvPr id="3" name="Content Placeholder 2"/>
          <p:cNvSpPr>
            <a:spLocks noGrp="1"/>
          </p:cNvSpPr>
          <p:nvPr>
            <p:ph idx="1"/>
          </p:nvPr>
        </p:nvSpPr>
        <p:spPr/>
        <p:txBody>
          <a:bodyPr>
            <a:normAutofit fontScale="77500" lnSpcReduction="20000"/>
          </a:bodyPr>
          <a:lstStyle/>
          <a:p>
            <a:pPr marL="457200" lvl="1" indent="-457200" algn="just" fontAlgn="base">
              <a:lnSpc>
                <a:spcPct val="110000"/>
              </a:lnSpc>
              <a:spcBef>
                <a:spcPts val="0"/>
              </a:spcBef>
              <a:buClr>
                <a:srgbClr val="0099FF"/>
              </a:buClr>
              <a:buSzPct val="130000"/>
              <a:buFont typeface="Wingdings" pitchFamily="2" charset="2"/>
              <a:buChar char="v"/>
            </a:pPr>
            <a:r>
              <a:rPr lang="en-US" sz="3600" b="1">
                <a:solidFill>
                  <a:srgbClr val="4E67C8">
                    <a:lumMod val="75000"/>
                  </a:srgbClr>
                </a:solidFill>
                <a:latin typeface="Arial" pitchFamily="34" charset="0"/>
                <a:cs typeface="Arial" pitchFamily="34" charset="0"/>
              </a:rPr>
              <a:t>Bộ đa xử lý đối xứng (</a:t>
            </a:r>
            <a:r>
              <a:rPr lang="en-US" sz="3600" b="1" i="1">
                <a:solidFill>
                  <a:srgbClr val="4E67C8">
                    <a:lumMod val="75000"/>
                  </a:srgbClr>
                </a:solidFill>
                <a:latin typeface="Arial" pitchFamily="34" charset="0"/>
                <a:cs typeface="Arial" pitchFamily="34" charset="0"/>
              </a:rPr>
              <a:t>Symmetric Multi-Processor</a:t>
            </a:r>
            <a:r>
              <a:rPr lang="en-US" sz="3600" b="1">
                <a:solidFill>
                  <a:srgbClr val="4E67C8">
                    <a:lumMod val="75000"/>
                  </a:srgbClr>
                </a:solidFill>
                <a:latin typeface="Arial" pitchFamily="34" charset="0"/>
                <a:cs typeface="Arial" pitchFamily="34" charset="0"/>
              </a:rPr>
              <a:t> - SMP): SMP có thể được định nghĩa là một hệ thống máy tính độc lập cùng với các nét đặc trưng sau:</a:t>
            </a:r>
          </a:p>
          <a:p>
            <a:pPr marL="803275" lvl="2" indent="-361950" algn="just" fontAlgn="base">
              <a:lnSpc>
                <a:spcPct val="110000"/>
              </a:lnSpc>
              <a:spcBef>
                <a:spcPts val="0"/>
              </a:spcBef>
              <a:buClr>
                <a:srgbClr val="008000"/>
              </a:buClr>
              <a:buSzPct val="130000"/>
              <a:buFont typeface="Wingdings" pitchFamily="2" charset="2"/>
              <a:buChar char="§"/>
            </a:pPr>
            <a:r>
              <a:rPr lang="en-US" sz="3600" b="1">
                <a:solidFill>
                  <a:srgbClr val="4E67C8">
                    <a:lumMod val="75000"/>
                  </a:srgbClr>
                </a:solidFill>
                <a:latin typeface="Arial" pitchFamily="34" charset="0"/>
                <a:cs typeface="Arial" pitchFamily="34" charset="0"/>
              </a:rPr>
              <a:t>Có hai hay nhiều hơn bộ xử lý cùng loại.</a:t>
            </a:r>
          </a:p>
          <a:p>
            <a:pPr marL="803275" lvl="2" indent="-361950" algn="just" fontAlgn="base">
              <a:lnSpc>
                <a:spcPct val="110000"/>
              </a:lnSpc>
              <a:spcBef>
                <a:spcPts val="0"/>
              </a:spcBef>
              <a:buClr>
                <a:srgbClr val="008000"/>
              </a:buClr>
              <a:buSzPct val="130000"/>
              <a:buFont typeface="Wingdings" pitchFamily="2" charset="2"/>
              <a:buChar char="§"/>
            </a:pPr>
            <a:r>
              <a:rPr lang="en-US" sz="3600" b="1">
                <a:solidFill>
                  <a:srgbClr val="4E67C8">
                    <a:lumMod val="75000"/>
                  </a:srgbClr>
                </a:solidFill>
                <a:latin typeface="Arial" pitchFamily="34" charset="0"/>
                <a:cs typeface="Arial" pitchFamily="34" charset="0"/>
              </a:rPr>
              <a:t>Các bộ xử lý này chia sẻ cùng bộ nhớ chính và được kết nối với nhau. Thời gian truy xuất bộ nhớ của mỗi bộ xử lý xấp xỉ nhau.</a:t>
            </a:r>
          </a:p>
          <a:p>
            <a:pPr marL="803275" lvl="2" indent="-361950" algn="just" fontAlgn="base">
              <a:lnSpc>
                <a:spcPct val="110000"/>
              </a:lnSpc>
              <a:spcBef>
                <a:spcPts val="0"/>
              </a:spcBef>
              <a:buClr>
                <a:srgbClr val="008000"/>
              </a:buClr>
              <a:buSzPct val="130000"/>
              <a:buFont typeface="Wingdings" pitchFamily="2" charset="2"/>
              <a:buChar char="§"/>
            </a:pPr>
            <a:r>
              <a:rPr lang="en-US" sz="3600" b="1">
                <a:solidFill>
                  <a:srgbClr val="4E67C8">
                    <a:lumMod val="75000"/>
                  </a:srgbClr>
                </a:solidFill>
                <a:latin typeface="Arial" pitchFamily="34" charset="0"/>
                <a:cs typeface="Arial" pitchFamily="34" charset="0"/>
              </a:rPr>
              <a:t>Tất cả bộ xử lý chia sẻ truy xuất các thiết bị nhập/xuất.</a:t>
            </a:r>
          </a:p>
          <a:p>
            <a:pPr marL="803275" lvl="2" indent="-361950" algn="just" fontAlgn="base">
              <a:lnSpc>
                <a:spcPct val="110000"/>
              </a:lnSpc>
              <a:spcBef>
                <a:spcPts val="0"/>
              </a:spcBef>
              <a:buClr>
                <a:srgbClr val="008000"/>
              </a:buClr>
              <a:buSzPct val="130000"/>
              <a:buFont typeface="Wingdings" pitchFamily="2" charset="2"/>
              <a:buChar char="§"/>
            </a:pPr>
            <a:r>
              <a:rPr lang="en-US" sz="3600" b="1">
                <a:solidFill>
                  <a:srgbClr val="4E67C8">
                    <a:lumMod val="75000"/>
                  </a:srgbClr>
                </a:solidFill>
                <a:latin typeface="Arial" pitchFamily="34" charset="0"/>
                <a:cs typeface="Arial" pitchFamily="34" charset="0"/>
              </a:rPr>
              <a:t>Tất cả bộ xử lý có thể thực hiện cùng các chức năng (đối xứng – </a:t>
            </a:r>
            <a:r>
              <a:rPr lang="en-US" sz="3600" b="1" i="1">
                <a:solidFill>
                  <a:srgbClr val="4E67C8">
                    <a:lumMod val="75000"/>
                  </a:srgbClr>
                </a:solidFill>
                <a:latin typeface="Arial" pitchFamily="34" charset="0"/>
                <a:cs typeface="Arial" pitchFamily="34" charset="0"/>
              </a:rPr>
              <a:t>symmetric</a:t>
            </a:r>
            <a:r>
              <a:rPr lang="en-US" sz="3600" b="1">
                <a:solidFill>
                  <a:srgbClr val="4E67C8">
                    <a:lumMod val="75000"/>
                  </a:srgbClr>
                </a:solidFill>
                <a:latin typeface="Arial" pitchFamily="34" charset="0"/>
                <a:cs typeface="Arial" pitchFamily="34" charset="0"/>
              </a:rPr>
              <a:t>).</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34</a:t>
            </a:fld>
            <a:endParaRPr lang="en-US"/>
          </a:p>
        </p:txBody>
      </p:sp>
    </p:spTree>
    <p:extLst>
      <p:ext uri="{BB962C8B-B14F-4D97-AF65-F5344CB8AC3E}">
        <p14:creationId xmlns:p14="http://schemas.microsoft.com/office/powerpoint/2010/main" val="4027352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Máy Tính Nhiều Bộ Xử Lý</a:t>
            </a:r>
          </a:p>
        </p:txBody>
      </p:sp>
      <p:sp>
        <p:nvSpPr>
          <p:cNvPr id="3" name="Content Placeholder 2"/>
          <p:cNvSpPr>
            <a:spLocks noGrp="1"/>
          </p:cNvSpPr>
          <p:nvPr>
            <p:ph idx="1"/>
          </p:nvPr>
        </p:nvSpPr>
        <p:spPr/>
        <p:txBody>
          <a:bodyPr>
            <a:noAutofit/>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Hệ thống được điều khiển bởi một hệ điều hành phân tán.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Ưu điểm của SMP:</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Hiệu năng: Nếu công việc được thực hiện bởi máy tính có thể tổ chức thành nhiều phần để thực hiện song song, thì một hệ thống với nhiều bộ xử lý sẽ mang lại hiệu năng lớn hơn hệ thống có một bộ xử lý cùng loại (Hình 2.12).</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Tính sẵn dùng: Các bộ xử lý có thể thực hiện các chức năng giống nhau, vì vậy lỗi của một bộ xử lý sẽ không làm dừng hệ thống.</a:t>
            </a:r>
          </a:p>
          <a:p>
            <a:pPr marL="0" indent="0">
              <a:lnSpc>
                <a:spcPct val="90000"/>
              </a:lnSpc>
              <a:buNone/>
            </a:pPr>
            <a:endParaRPr lang="en-US" sz="280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35</a:t>
            </a:fld>
            <a:endParaRPr lang="en-US"/>
          </a:p>
        </p:txBody>
      </p:sp>
    </p:spTree>
    <p:extLst>
      <p:ext uri="{BB962C8B-B14F-4D97-AF65-F5344CB8AC3E}">
        <p14:creationId xmlns:p14="http://schemas.microsoft.com/office/powerpoint/2010/main" val="1185591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Máy Tính Nhiều Bộ Xử Lý</a:t>
            </a:r>
            <a:endParaRPr lang="en-US"/>
          </a:p>
        </p:txBody>
      </p:sp>
      <p:sp>
        <p:nvSpPr>
          <p:cNvPr id="3" name="Content Placeholder 2"/>
          <p:cNvSpPr>
            <a:spLocks noGrp="1"/>
          </p:cNvSpPr>
          <p:nvPr>
            <p:ph idx="1"/>
          </p:nvPr>
        </p:nvSpPr>
        <p:spPr/>
        <p:txBody>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Khả năng mở rộng: Người sử dụng có thể tăng hiệu năng của hệ thống bằng cách thêm bộ xử lý.</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Khả năng lựa chọn: Nhà cung cấp cho thể đưa ra nhiều loại hệ thống với giá cả và hiệu năng khác nhau dựa vào số bộ xử lý được tích hợp trong hệ thống.</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36</a:t>
            </a:fld>
            <a:endParaRPr lang="en-US"/>
          </a:p>
        </p:txBody>
      </p:sp>
    </p:spTree>
    <p:extLst>
      <p:ext uri="{BB962C8B-B14F-4D97-AF65-F5344CB8AC3E}">
        <p14:creationId xmlns:p14="http://schemas.microsoft.com/office/powerpoint/2010/main" val="2738894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Máy Tính Nhiều Bộ Xử Lý</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37</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51944" y="1219200"/>
            <a:ext cx="8423415" cy="4282966"/>
          </a:xfrm>
          <a:prstGeom prst="rect">
            <a:avLst/>
          </a:prstGeom>
          <a:noFill/>
          <a:ln>
            <a:noFill/>
          </a:ln>
        </p:spPr>
      </p:pic>
      <p:sp>
        <p:nvSpPr>
          <p:cNvPr id="7" name="Rectangle 6"/>
          <p:cNvSpPr/>
          <p:nvPr/>
        </p:nvSpPr>
        <p:spPr>
          <a:xfrm>
            <a:off x="2590800" y="5705563"/>
            <a:ext cx="4952999" cy="430887"/>
          </a:xfrm>
          <a:prstGeom prst="rect">
            <a:avLst/>
          </a:prstGeom>
        </p:spPr>
        <p:txBody>
          <a:bodyPr wrap="square">
            <a:spAutoFit/>
          </a:bodyPr>
          <a:lstStyle/>
          <a:p>
            <a:r>
              <a:rPr lang="en-US" sz="2200" b="1">
                <a:solidFill>
                  <a:srgbClr val="0070C0"/>
                </a:solidFill>
                <a:latin typeface="Arial" pitchFamily="34" charset="0"/>
                <a:cs typeface="Arial" pitchFamily="34" charset="0"/>
              </a:rPr>
              <a:t>Hình 2.12: Đa chương và đa xử lý.</a:t>
            </a:r>
          </a:p>
        </p:txBody>
      </p:sp>
    </p:spTree>
    <p:extLst>
      <p:ext uri="{BB962C8B-B14F-4D97-AF65-F5344CB8AC3E}">
        <p14:creationId xmlns:p14="http://schemas.microsoft.com/office/powerpoint/2010/main" val="2494572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Máy Tính Nhiều Bộ Xử Lý</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Tổ chức của SMP: Hình 2.13 mô tả sự tổ chức của hệ thống đa xử lý đối xứng.</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38</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40593"/>
            <a:ext cx="7162800" cy="4641207"/>
          </a:xfrm>
          <a:prstGeom prst="rect">
            <a:avLst/>
          </a:prstGeom>
          <a:noFill/>
          <a:ln>
            <a:noFill/>
          </a:ln>
        </p:spPr>
      </p:pic>
      <p:sp>
        <p:nvSpPr>
          <p:cNvPr id="7" name="Rectangle 6"/>
          <p:cNvSpPr/>
          <p:nvPr/>
        </p:nvSpPr>
        <p:spPr>
          <a:xfrm>
            <a:off x="685801" y="5688243"/>
            <a:ext cx="4191000" cy="430887"/>
          </a:xfrm>
          <a:prstGeom prst="rect">
            <a:avLst/>
          </a:prstGeom>
        </p:spPr>
        <p:txBody>
          <a:bodyPr wrap="square">
            <a:spAutoFit/>
          </a:bodyPr>
          <a:lstStyle/>
          <a:p>
            <a:r>
              <a:rPr lang="en-US" sz="2200" b="1">
                <a:solidFill>
                  <a:srgbClr val="0070C0"/>
                </a:solidFill>
                <a:latin typeface="Arial" pitchFamily="34" charset="0"/>
                <a:cs typeface="Arial" pitchFamily="34" charset="0"/>
              </a:rPr>
              <a:t>Hình 2.13: Tổ chức của SMP.</a:t>
            </a:r>
          </a:p>
        </p:txBody>
      </p:sp>
    </p:spTree>
    <p:extLst>
      <p:ext uri="{BB962C8B-B14F-4D97-AF65-F5344CB8AC3E}">
        <p14:creationId xmlns:p14="http://schemas.microsoft.com/office/powerpoint/2010/main" val="3332834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Bộ Nhớ Cache</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Bộ nhớ cache (bộ nhớ truy cập nhanh/bộ nhớ đệm) được thiết kế để kết hợp bộ nhớ có dung lượng nhỏ, tốc độ truy xuất nhanh, đắt tiền với bộ nhớ có dung lượng lớn, tốc độ truy xuất chậm, ít đắt tiền. Hình 2.14 (a).</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2.14 (b) mô tả việc sử dụng nhiều mức cache. Cache L2 thì chậm hơn và lớn hơn cache L1. Cache L3 thì chậm hơn và lớn hon cache L2.</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39</a:t>
            </a:fld>
            <a:endParaRPr lang="en-US"/>
          </a:p>
        </p:txBody>
      </p:sp>
    </p:spTree>
    <p:extLst>
      <p:ext uri="{BB962C8B-B14F-4D97-AF65-F5344CB8AC3E}">
        <p14:creationId xmlns:p14="http://schemas.microsoft.com/office/powerpoint/2010/main" val="137414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Cấu Trúc Bộ Xử Lý</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219200"/>
            <a:ext cx="5334000" cy="4600033"/>
          </a:xfrm>
          <a:prstGeom prst="rect">
            <a:avLst/>
          </a:prstGeom>
          <a:noFill/>
          <a:ln>
            <a:noFill/>
          </a:ln>
        </p:spPr>
      </p:pic>
      <p:sp>
        <p:nvSpPr>
          <p:cNvPr id="7" name="TextBox 6"/>
          <p:cNvSpPr txBox="1"/>
          <p:nvPr/>
        </p:nvSpPr>
        <p:spPr>
          <a:xfrm>
            <a:off x="2743200" y="5937164"/>
            <a:ext cx="4419600" cy="397032"/>
          </a:xfrm>
          <a:prstGeom prst="rect">
            <a:avLst/>
          </a:prstGeom>
          <a:noFill/>
        </p:spPr>
        <p:txBody>
          <a:bodyPr wrap="square" rtlCol="0">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 CPU và bus hệ thống.</a:t>
            </a:r>
          </a:p>
        </p:txBody>
      </p:sp>
    </p:spTree>
    <p:extLst>
      <p:ext uri="{BB962C8B-B14F-4D97-AF65-F5344CB8AC3E}">
        <p14:creationId xmlns:p14="http://schemas.microsoft.com/office/powerpoint/2010/main" val="3382680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Bộ Nhớ Cache</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40</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419531" cy="4953000"/>
          </a:xfrm>
          <a:prstGeom prst="rect">
            <a:avLst/>
          </a:prstGeom>
          <a:noFill/>
          <a:ln>
            <a:noFill/>
          </a:ln>
        </p:spPr>
      </p:pic>
      <p:sp>
        <p:nvSpPr>
          <p:cNvPr id="7" name="Rectangle 6"/>
          <p:cNvSpPr/>
          <p:nvPr/>
        </p:nvSpPr>
        <p:spPr>
          <a:xfrm>
            <a:off x="2209800" y="6248400"/>
            <a:ext cx="6019800" cy="430887"/>
          </a:xfrm>
          <a:prstGeom prst="rect">
            <a:avLst/>
          </a:prstGeom>
        </p:spPr>
        <p:txBody>
          <a:bodyPr wrap="square">
            <a:spAutoFit/>
          </a:bodyPr>
          <a:lstStyle/>
          <a:p>
            <a:r>
              <a:rPr lang="en-US" sz="2200" b="1">
                <a:solidFill>
                  <a:srgbClr val="0070C0"/>
                </a:solidFill>
                <a:latin typeface="Arial" pitchFamily="34" charset="0"/>
                <a:cs typeface="Arial" pitchFamily="34" charset="0"/>
              </a:rPr>
              <a:t>Hình 2.14: Bộ nhớ cache và bộ nhớ chính.</a:t>
            </a:r>
          </a:p>
        </p:txBody>
      </p:sp>
    </p:spTree>
    <p:extLst>
      <p:ext uri="{BB962C8B-B14F-4D97-AF65-F5344CB8AC3E}">
        <p14:creationId xmlns:p14="http://schemas.microsoft.com/office/powerpoint/2010/main" val="135842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Bộ Nhớ Cache</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2.15 minh hoạ thao tác đọc. Bộ xử lý đưa ra địa chỉ đọc (</a:t>
            </a:r>
            <a:r>
              <a:rPr lang="en-US" b="1" i="1">
                <a:solidFill>
                  <a:srgbClr val="4E67C8">
                    <a:lumMod val="75000"/>
                  </a:srgbClr>
                </a:solidFill>
                <a:latin typeface="Arial" pitchFamily="34" charset="0"/>
                <a:cs typeface="Arial" pitchFamily="34" charset="0"/>
              </a:rPr>
              <a:t>read address</a:t>
            </a:r>
            <a:r>
              <a:rPr lang="en-US" b="1">
                <a:solidFill>
                  <a:srgbClr val="4E67C8">
                    <a:lumMod val="75000"/>
                  </a:srgbClr>
                </a:solidFill>
                <a:latin typeface="Arial" pitchFamily="34" charset="0"/>
                <a:cs typeface="Arial" pitchFamily="34" charset="0"/>
              </a:rPr>
              <a:t> - RA) của từ cần đọc. Nếu từ đó có chứa trong cache, nó sẽ được đưa đến bộ xử lý. Ngược lại, khối chứa từ đó được nạp vào cache và từ đó được đưa đến bộ xử lý.</a:t>
            </a:r>
          </a:p>
          <a:p>
            <a:pPr marL="0" indent="0">
              <a:buNone/>
            </a:pP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41</a:t>
            </a:fld>
            <a:endParaRPr lang="en-US"/>
          </a:p>
        </p:txBody>
      </p:sp>
    </p:spTree>
    <p:extLst>
      <p:ext uri="{BB962C8B-B14F-4D97-AF65-F5344CB8AC3E}">
        <p14:creationId xmlns:p14="http://schemas.microsoft.com/office/powerpoint/2010/main" val="2326555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Bộ Nhớ Cache</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42</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57248" y="1132490"/>
            <a:ext cx="6172200" cy="5373537"/>
          </a:xfrm>
          <a:prstGeom prst="rect">
            <a:avLst/>
          </a:prstGeom>
          <a:noFill/>
          <a:ln>
            <a:noFill/>
          </a:ln>
        </p:spPr>
      </p:pic>
      <p:sp>
        <p:nvSpPr>
          <p:cNvPr id="7" name="Rectangle 6"/>
          <p:cNvSpPr/>
          <p:nvPr/>
        </p:nvSpPr>
        <p:spPr>
          <a:xfrm>
            <a:off x="302172" y="3406764"/>
            <a:ext cx="1831428" cy="1107996"/>
          </a:xfrm>
          <a:prstGeom prst="rect">
            <a:avLst/>
          </a:prstGeom>
        </p:spPr>
        <p:txBody>
          <a:bodyPr wrap="square">
            <a:spAutoFit/>
          </a:bodyPr>
          <a:lstStyle/>
          <a:p>
            <a:r>
              <a:rPr lang="en-US" sz="2200" b="1">
                <a:solidFill>
                  <a:srgbClr val="0070C0"/>
                </a:solidFill>
                <a:latin typeface="Arial" pitchFamily="34" charset="0"/>
                <a:cs typeface="Arial" pitchFamily="34" charset="0"/>
              </a:rPr>
              <a:t>Hình 2.15: Thao tác đọc cache.</a:t>
            </a:r>
          </a:p>
        </p:txBody>
      </p:sp>
    </p:spTree>
    <p:extLst>
      <p:ext uri="{BB962C8B-B14F-4D97-AF65-F5344CB8AC3E}">
        <p14:creationId xmlns:p14="http://schemas.microsoft.com/office/powerpoint/2010/main" val="4236222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Ví Dụ Về Tổ Chức CPU Đa Nhân</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Tổ chức đa nhân/đa lõi (m</a:t>
            </a:r>
            <a:r>
              <a:rPr lang="en-US" b="1" i="1">
                <a:solidFill>
                  <a:srgbClr val="4E67C8">
                    <a:lumMod val="75000"/>
                  </a:srgbClr>
                </a:solidFill>
                <a:latin typeface="Arial" pitchFamily="34" charset="0"/>
                <a:cs typeface="Arial" pitchFamily="34" charset="0"/>
              </a:rPr>
              <a:t>ulticore organization</a:t>
            </a:r>
            <a:r>
              <a:rPr lang="en-US" b="1">
                <a:solidFill>
                  <a:srgbClr val="4E67C8">
                    <a:lumMod val="75000"/>
                  </a:srgbClr>
                </a:solidFill>
                <a:latin typeface="Arial" pitchFamily="34" charset="0"/>
                <a:cs typeface="Arial" pitchFamily="34" charset="0"/>
              </a:rPr>
              <a:t>) bao gồm các yếu tố sau:</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Số nhân/lõi bộ xử lý trên một chip.</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Số mức của bộ nhớ cache.</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Số lượng bộ nhớ cache dùng chung (được chia sẻ).</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Xem Hình 2.16.</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43</a:t>
            </a:fld>
            <a:endParaRPr lang="en-US"/>
          </a:p>
        </p:txBody>
      </p:sp>
    </p:spTree>
    <p:extLst>
      <p:ext uri="{BB962C8B-B14F-4D97-AF65-F5344CB8AC3E}">
        <p14:creationId xmlns:p14="http://schemas.microsoft.com/office/powerpoint/2010/main" val="325619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Ví Dụ Về Tổ Chức CPU Đa Nhân</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44</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36228" y="1161884"/>
            <a:ext cx="5791200" cy="5526919"/>
          </a:xfrm>
          <a:prstGeom prst="rect">
            <a:avLst/>
          </a:prstGeom>
          <a:noFill/>
          <a:ln>
            <a:noFill/>
          </a:ln>
        </p:spPr>
      </p:pic>
      <p:sp>
        <p:nvSpPr>
          <p:cNvPr id="7" name="Rectangle 6"/>
          <p:cNvSpPr/>
          <p:nvPr/>
        </p:nvSpPr>
        <p:spPr>
          <a:xfrm>
            <a:off x="302172" y="3124200"/>
            <a:ext cx="1831428" cy="1107996"/>
          </a:xfrm>
          <a:prstGeom prst="rect">
            <a:avLst/>
          </a:prstGeom>
        </p:spPr>
        <p:txBody>
          <a:bodyPr wrap="square">
            <a:spAutoFit/>
          </a:bodyPr>
          <a:lstStyle/>
          <a:p>
            <a:r>
              <a:rPr lang="en-US" sz="2200" b="1">
                <a:solidFill>
                  <a:srgbClr val="0070C0"/>
                </a:solidFill>
                <a:latin typeface="Arial" pitchFamily="34" charset="0"/>
                <a:cs typeface="Arial" pitchFamily="34" charset="0"/>
              </a:rPr>
              <a:t>Hình 2.16: Các tổ chức đa nhân.</a:t>
            </a:r>
          </a:p>
        </p:txBody>
      </p:sp>
    </p:spTree>
    <p:extLst>
      <p:ext uri="{BB962C8B-B14F-4D97-AF65-F5344CB8AC3E}">
        <p14:creationId xmlns:p14="http://schemas.microsoft.com/office/powerpoint/2010/main" val="637863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600" b="1" kern="1200">
                <a:solidFill>
                  <a:srgbClr val="0070C0"/>
                </a:solidFill>
                <a:latin typeface="Arial" pitchFamily="34" charset="0"/>
                <a:ea typeface="+mj-ea"/>
                <a:cs typeface="Arial" pitchFamily="34" charset="0"/>
              </a:rPr>
              <a:t>Intel Core Duo</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Intel Core Duo được giới thiệu vào năm 2006, có hai bộ xử lý siêu vô hướng x86 cùng với cache L2 dùng chung (Hình 2.16 c). Cấu trúc tổng quát của Intel Core Duo được cho thấy trong Hình 2.17.</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Mỗi nhân trong Intel Core Duo có cache L1 dùng riêng. Trong trường hợp này, mỗi nhân có 32 KB cache lệnh và  32 KB cache dữ liệu.</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45</a:t>
            </a:fld>
            <a:endParaRPr lang="en-US"/>
          </a:p>
        </p:txBody>
      </p:sp>
    </p:spTree>
    <p:extLst>
      <p:ext uri="{BB962C8B-B14F-4D97-AF65-F5344CB8AC3E}">
        <p14:creationId xmlns:p14="http://schemas.microsoft.com/office/powerpoint/2010/main" val="2268623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Intel Core Duo</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46</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1219200"/>
            <a:ext cx="3733800" cy="5504344"/>
          </a:xfrm>
          <a:prstGeom prst="rect">
            <a:avLst/>
          </a:prstGeom>
          <a:noFill/>
          <a:ln>
            <a:noFill/>
          </a:ln>
        </p:spPr>
      </p:pic>
      <p:sp>
        <p:nvSpPr>
          <p:cNvPr id="7" name="Rectangle 6"/>
          <p:cNvSpPr/>
          <p:nvPr/>
        </p:nvSpPr>
        <p:spPr>
          <a:xfrm>
            <a:off x="304800" y="3059668"/>
            <a:ext cx="2480441" cy="1107996"/>
          </a:xfrm>
          <a:prstGeom prst="rect">
            <a:avLst/>
          </a:prstGeom>
        </p:spPr>
        <p:txBody>
          <a:bodyPr wrap="square">
            <a:spAutoFit/>
          </a:bodyPr>
          <a:lstStyle/>
          <a:p>
            <a:r>
              <a:rPr lang="en-US" sz="2200" b="1">
                <a:solidFill>
                  <a:srgbClr val="0070C0"/>
                </a:solidFill>
                <a:latin typeface="Arial" pitchFamily="34" charset="0"/>
                <a:cs typeface="Arial" pitchFamily="34" charset="0"/>
              </a:rPr>
              <a:t>Hình 2.17: Sơ đồ khối của Intel Core Duo.</a:t>
            </a:r>
          </a:p>
        </p:txBody>
      </p:sp>
    </p:spTree>
    <p:extLst>
      <p:ext uri="{BB962C8B-B14F-4D97-AF65-F5344CB8AC3E}">
        <p14:creationId xmlns:p14="http://schemas.microsoft.com/office/powerpoint/2010/main" val="1620491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Intel Core i7-990X</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Intel Core i7-990X được giới thiệu vào 11/2008, nó có sáu bộ xử lý đa luồng đồng thời (</a:t>
            </a:r>
            <a:r>
              <a:rPr lang="en-US" b="1" i="1">
                <a:solidFill>
                  <a:srgbClr val="4E67C8">
                    <a:lumMod val="75000"/>
                  </a:srgbClr>
                </a:solidFill>
                <a:latin typeface="Arial" pitchFamily="34" charset="0"/>
                <a:cs typeface="Arial" pitchFamily="34" charset="0"/>
              </a:rPr>
              <a:t>Simultaneous multithreading</a:t>
            </a:r>
            <a:r>
              <a:rPr lang="en-US" b="1">
                <a:solidFill>
                  <a:srgbClr val="4E67C8">
                    <a:lumMod val="75000"/>
                  </a:srgbClr>
                </a:solidFill>
                <a:latin typeface="Arial" pitchFamily="34" charset="0"/>
                <a:cs typeface="Arial" pitchFamily="34" charset="0"/>
              </a:rPr>
              <a:t> - SMT) x86, mỗi bộ xử lý có cache L2 riêng và cache L3 dùng chung (Hình 2.16 d).</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Cấu trúc tổng quát của Intel Core i7-990X được cho thấy trên Hình 2.18.</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47</a:t>
            </a:fld>
            <a:endParaRPr lang="en-US"/>
          </a:p>
        </p:txBody>
      </p:sp>
    </p:spTree>
    <p:extLst>
      <p:ext uri="{BB962C8B-B14F-4D97-AF65-F5344CB8AC3E}">
        <p14:creationId xmlns:p14="http://schemas.microsoft.com/office/powerpoint/2010/main" val="2503104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Intel Core i7-990X</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48</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208409" cy="4267200"/>
          </a:xfrm>
          <a:prstGeom prst="rect">
            <a:avLst/>
          </a:prstGeom>
          <a:noFill/>
          <a:ln>
            <a:noFill/>
          </a:ln>
        </p:spPr>
      </p:pic>
      <p:sp>
        <p:nvSpPr>
          <p:cNvPr id="7" name="Rectangle 6"/>
          <p:cNvSpPr/>
          <p:nvPr/>
        </p:nvSpPr>
        <p:spPr>
          <a:xfrm>
            <a:off x="2093709" y="6019799"/>
            <a:ext cx="6181500" cy="430887"/>
          </a:xfrm>
          <a:prstGeom prst="rect">
            <a:avLst/>
          </a:prstGeom>
        </p:spPr>
        <p:txBody>
          <a:bodyPr wrap="none">
            <a:spAutoFit/>
          </a:bodyPr>
          <a:lstStyle/>
          <a:p>
            <a:r>
              <a:rPr lang="en-US" sz="2200" b="1">
                <a:solidFill>
                  <a:srgbClr val="0070C0"/>
                </a:solidFill>
                <a:latin typeface="Arial" pitchFamily="34" charset="0"/>
                <a:cs typeface="Arial" pitchFamily="34" charset="0"/>
              </a:rPr>
              <a:t>Hình 2.18: Sơ đồ khối của Intel Core i7-990X.</a:t>
            </a:r>
          </a:p>
        </p:txBody>
      </p:sp>
    </p:spTree>
    <p:extLst>
      <p:ext uri="{BB962C8B-B14F-4D97-AF65-F5344CB8AC3E}">
        <p14:creationId xmlns:p14="http://schemas.microsoft.com/office/powerpoint/2010/main" val="27589304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Câu Hỏi Và Bài Tập</a:t>
            </a:r>
          </a:p>
        </p:txBody>
      </p:sp>
      <p:sp>
        <p:nvSpPr>
          <p:cNvPr id="3" name="Content Placeholder 2"/>
          <p:cNvSpPr>
            <a:spLocks noGrp="1"/>
          </p:cNvSpPr>
          <p:nvPr>
            <p:ph idx="1"/>
          </p:nvPr>
        </p:nvSpPr>
        <p:spPr>
          <a:xfrm>
            <a:off x="457200" y="1097280"/>
            <a:ext cx="8229600" cy="5760720"/>
          </a:xfrm>
        </p:spPr>
        <p:txBody>
          <a:bodyPr>
            <a:normAutofit lnSpcReduction="10000"/>
          </a:bodyPr>
          <a:lstStyle/>
          <a:p>
            <a:pPr marL="441325" lvl="0" indent="-441325">
              <a:lnSpc>
                <a:spcPct val="90000"/>
              </a:lnSpc>
              <a:spcBef>
                <a:spcPts val="0"/>
              </a:spcBef>
              <a:buFont typeface="+mj-lt"/>
              <a:buAutoNum type="arabicPeriod"/>
            </a:pPr>
            <a:r>
              <a:rPr lang="en-US" sz="3000" b="1">
                <a:solidFill>
                  <a:srgbClr val="4E67C8">
                    <a:lumMod val="75000"/>
                  </a:srgbClr>
                </a:solidFill>
                <a:latin typeface="Arial" pitchFamily="34" charset="0"/>
                <a:cs typeface="Arial" pitchFamily="34" charset="0"/>
              </a:rPr>
              <a:t>Các vai trò chung được thực hiện bởi các thanh ghi là gì?</a:t>
            </a:r>
          </a:p>
          <a:p>
            <a:pPr marL="441325" lvl="0" indent="-441325">
              <a:lnSpc>
                <a:spcPct val="90000"/>
              </a:lnSpc>
              <a:spcBef>
                <a:spcPts val="0"/>
              </a:spcBef>
              <a:buFont typeface="+mj-lt"/>
              <a:buAutoNum type="arabicPeriod"/>
            </a:pPr>
            <a:r>
              <a:rPr lang="en-US" sz="3000" b="1">
                <a:solidFill>
                  <a:srgbClr val="4E67C8">
                    <a:lumMod val="75000"/>
                  </a:srgbClr>
                </a:solidFill>
                <a:latin typeface="Arial" pitchFamily="34" charset="0"/>
                <a:cs typeface="Arial" pitchFamily="34" charset="0"/>
              </a:rPr>
              <a:t>Hãy liệt kê các thanh ghi lập trình được?</a:t>
            </a:r>
          </a:p>
          <a:p>
            <a:pPr marL="441325" lvl="0" indent="-441325">
              <a:lnSpc>
                <a:spcPct val="90000"/>
              </a:lnSpc>
              <a:spcBef>
                <a:spcPts val="0"/>
              </a:spcBef>
              <a:buFont typeface="+mj-lt"/>
              <a:buAutoNum type="arabicPeriod"/>
            </a:pPr>
            <a:r>
              <a:rPr lang="en-US" sz="3000" b="1">
                <a:solidFill>
                  <a:srgbClr val="4E67C8">
                    <a:lumMod val="75000"/>
                  </a:srgbClr>
                </a:solidFill>
                <a:latin typeface="Arial" pitchFamily="34" charset="0"/>
                <a:cs typeface="Arial" pitchFamily="34" charset="0"/>
              </a:rPr>
              <a:t>Vai trò của mã điều kiện là gì?</a:t>
            </a:r>
          </a:p>
          <a:p>
            <a:pPr marL="441325" lvl="0" indent="-441325">
              <a:lnSpc>
                <a:spcPct val="90000"/>
              </a:lnSpc>
              <a:spcBef>
                <a:spcPts val="0"/>
              </a:spcBef>
              <a:buFont typeface="+mj-lt"/>
              <a:buAutoNum type="arabicPeriod"/>
            </a:pPr>
            <a:r>
              <a:rPr lang="en-US" sz="3000" b="1">
                <a:solidFill>
                  <a:srgbClr val="4E67C8">
                    <a:lumMod val="75000"/>
                  </a:srgbClr>
                </a:solidFill>
                <a:latin typeface="Arial" pitchFamily="34" charset="0"/>
                <a:cs typeface="Arial" pitchFamily="34" charset="0"/>
              </a:rPr>
              <a:t>a)  Nếu phép toán cộng được thực hiện trên máy tính có từ nhớ là 8 bit với hai toán hạng là 00000010 và 00000011, giá trị gì được gán cho các cờ sau: Carry, Zero, Overflow, Sign, Parity, Half-carry. </a:t>
            </a:r>
          </a:p>
          <a:p>
            <a:pPr marL="441325" lvl="0" indent="0">
              <a:lnSpc>
                <a:spcPct val="90000"/>
              </a:lnSpc>
              <a:spcBef>
                <a:spcPts val="0"/>
              </a:spcBef>
              <a:buNone/>
            </a:pPr>
            <a:r>
              <a:rPr lang="en-US" sz="3000" b="1">
                <a:solidFill>
                  <a:srgbClr val="4E67C8">
                    <a:lumMod val="75000"/>
                  </a:srgbClr>
                </a:solidFill>
                <a:latin typeface="Arial" pitchFamily="34" charset="0"/>
                <a:cs typeface="Arial" pitchFamily="34" charset="0"/>
              </a:rPr>
              <a:t>b) Thực hiện lại cho hai toán hạng là -1 và 1.</a:t>
            </a:r>
          </a:p>
          <a:p>
            <a:pPr marL="514350" indent="-514350">
              <a:lnSpc>
                <a:spcPct val="90000"/>
              </a:lnSpc>
              <a:spcBef>
                <a:spcPts val="0"/>
              </a:spcBef>
              <a:buFont typeface="+mj-lt"/>
              <a:buAutoNum type="arabicPeriod" startAt="5"/>
            </a:pPr>
            <a:r>
              <a:rPr lang="en-US" sz="3000" b="1">
                <a:solidFill>
                  <a:srgbClr val="4E67C8">
                    <a:lumMod val="75000"/>
                  </a:srgbClr>
                </a:solidFill>
                <a:latin typeface="Arial" pitchFamily="34" charset="0"/>
                <a:cs typeface="Arial" pitchFamily="34" charset="0"/>
              </a:rPr>
              <a:t>Giống như câu 4) nhưng thực hiện phép toán A – B, trong đó A = 11110000 và B = 00010100.</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49</a:t>
            </a:fld>
            <a:endParaRPr lang="en-US"/>
          </a:p>
        </p:txBody>
      </p:sp>
    </p:spTree>
    <p:extLst>
      <p:ext uri="{BB962C8B-B14F-4D97-AF65-F5344CB8AC3E}">
        <p14:creationId xmlns:p14="http://schemas.microsoft.com/office/powerpoint/2010/main" val="66113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Cấu Trúc Bộ Xử Lý</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4.2 cho thấy chi tiết hơn về bộ xử lý:</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Bus trong của bộ xử lý (i</a:t>
            </a:r>
            <a:r>
              <a:rPr lang="en-US" sz="2800" b="1" i="1">
                <a:solidFill>
                  <a:srgbClr val="4E67C8">
                    <a:lumMod val="75000"/>
                  </a:srgbClr>
                </a:solidFill>
                <a:latin typeface="Arial" pitchFamily="34" charset="0"/>
                <a:cs typeface="Arial" pitchFamily="34" charset="0"/>
              </a:rPr>
              <a:t>nternal processor bus</a:t>
            </a:r>
            <a:r>
              <a:rPr lang="en-US" sz="2800" b="1">
                <a:solidFill>
                  <a:srgbClr val="4E67C8">
                    <a:lumMod val="75000"/>
                  </a:srgbClr>
                </a:solidFill>
                <a:latin typeface="Arial" pitchFamily="34" charset="0"/>
                <a:cs typeface="Arial" pitchFamily="34" charset="0"/>
              </a:rPr>
              <a:t>) dùng để truyền dữ liệu giữa các thanh ghi khác nhau với đơn vị số học và luận lý. </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Các thành phần cơ bản tiêu biểu của đơn vị số học và luận lý.</a:t>
            </a:r>
          </a:p>
          <a:p>
            <a:pPr marL="441325" lvl="2" indent="0" algn="just" fontAlgn="base">
              <a:lnSpc>
                <a:spcPct val="90000"/>
              </a:lnSpc>
              <a:spcBef>
                <a:spcPts val="0"/>
              </a:spcBef>
              <a:buClr>
                <a:srgbClr val="008000"/>
              </a:buClr>
              <a:buSzPct val="130000"/>
              <a:buNone/>
            </a:pPr>
            <a:endParaRPr lang="en-US" sz="2800"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a:t>
            </a:fld>
            <a:endParaRPr lang="en-US"/>
          </a:p>
        </p:txBody>
      </p:sp>
    </p:spTree>
    <p:extLst>
      <p:ext uri="{BB962C8B-B14F-4D97-AF65-F5344CB8AC3E}">
        <p14:creationId xmlns:p14="http://schemas.microsoft.com/office/powerpoint/2010/main" val="3142586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Câu Hỏi Và Bài Tập</a:t>
            </a:r>
            <a:endParaRPr lang="en-US"/>
          </a:p>
        </p:txBody>
      </p:sp>
      <p:sp>
        <p:nvSpPr>
          <p:cNvPr id="3" name="Content Placeholder 2"/>
          <p:cNvSpPr>
            <a:spLocks noGrp="1"/>
          </p:cNvSpPr>
          <p:nvPr>
            <p:ph idx="1"/>
          </p:nvPr>
        </p:nvSpPr>
        <p:spPr/>
        <p:txBody>
          <a:bodyPr>
            <a:noAutofit/>
          </a:bodyPr>
          <a:lstStyle/>
          <a:p>
            <a:pPr marL="514350" lvl="0" indent="-514350" algn="just">
              <a:lnSpc>
                <a:spcPct val="90000"/>
              </a:lnSpc>
              <a:buFont typeface="+mj-lt"/>
              <a:buAutoNum type="arabicPeriod" startAt="6"/>
            </a:pPr>
            <a:r>
              <a:rPr lang="en-US" sz="2800" b="1">
                <a:solidFill>
                  <a:srgbClr val="4E67C8">
                    <a:lumMod val="75000"/>
                  </a:srgbClr>
                </a:solidFill>
                <a:latin typeface="Arial" pitchFamily="34" charset="0"/>
                <a:cs typeface="Arial" pitchFamily="34" charset="0"/>
              </a:rPr>
              <a:t>Giả sử đường ống có hai công đoạn: lấy lệnh (FI) và thực thi lệnh (EX). Hãy vẽ biểu đồ để cho thấy cần bao nhiêu đơn vị thời gian để thực hiện bốn lệnh.</a:t>
            </a:r>
          </a:p>
          <a:p>
            <a:pPr marL="514350" lvl="0" indent="-514350" algn="just">
              <a:lnSpc>
                <a:spcPct val="90000"/>
              </a:lnSpc>
              <a:buFont typeface="+mj-lt"/>
              <a:buAutoNum type="arabicPeriod" startAt="6"/>
            </a:pPr>
            <a:r>
              <a:rPr lang="en-US" sz="2800" b="1">
                <a:solidFill>
                  <a:srgbClr val="4E67C8">
                    <a:lumMod val="75000"/>
                  </a:srgbClr>
                </a:solidFill>
                <a:latin typeface="Arial" pitchFamily="34" charset="0"/>
                <a:cs typeface="Arial" pitchFamily="34" charset="0"/>
              </a:rPr>
              <a:t>Giả sử đường ống có bốn công đoạn: lấy lệnh (FI), giải mã và tính địa chỉ (DA), lấy toán hạng (FO) và thực thi lệnh (EX). Hãy vẽ biểu đồ để cho thấy cần bao nhiêu đơn vị thời gian để thực hiện bảy lệnh.</a:t>
            </a:r>
          </a:p>
          <a:p>
            <a:pPr marL="514350" lvl="0" indent="-514350" algn="just">
              <a:lnSpc>
                <a:spcPct val="90000"/>
              </a:lnSpc>
              <a:buFont typeface="+mj-lt"/>
              <a:buAutoNum type="arabicPeriod" startAt="6"/>
            </a:pPr>
            <a:r>
              <a:rPr lang="en-US" sz="2800" b="1">
                <a:solidFill>
                  <a:srgbClr val="4E67C8">
                    <a:lumMod val="75000"/>
                  </a:srgbClr>
                </a:solidFill>
                <a:latin typeface="Arial" pitchFamily="34" charset="0"/>
                <a:cs typeface="Arial" pitchFamily="34" charset="0"/>
              </a:rPr>
              <a:t>Liệt kê và tóm tắt định nghĩa của ba kiểu tổ chức hệ thống máy tính.</a:t>
            </a:r>
          </a:p>
          <a:p>
            <a:pPr marL="514350" lvl="0" indent="-514350" algn="just">
              <a:lnSpc>
                <a:spcPct val="90000"/>
              </a:lnSpc>
              <a:buFont typeface="+mj-lt"/>
              <a:buAutoNum type="arabicPeriod" startAt="6"/>
            </a:pPr>
            <a:r>
              <a:rPr lang="en-US" sz="2800" b="1">
                <a:solidFill>
                  <a:srgbClr val="4E67C8">
                    <a:lumMod val="75000"/>
                  </a:srgbClr>
                </a:solidFill>
                <a:latin typeface="Arial" pitchFamily="34" charset="0"/>
                <a:cs typeface="Arial" pitchFamily="34" charset="0"/>
              </a:rPr>
              <a:t>Các nét đặc trưng chính của bộ đa xử lý đối xứng (SMP) là gì?</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50</a:t>
            </a:fld>
            <a:endParaRPr lang="en-US"/>
          </a:p>
        </p:txBody>
      </p:sp>
    </p:spTree>
    <p:extLst>
      <p:ext uri="{BB962C8B-B14F-4D97-AF65-F5344CB8AC3E}">
        <p14:creationId xmlns:p14="http://schemas.microsoft.com/office/powerpoint/2010/main" val="30415242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Câu Hỏi Và Bài Tập</a:t>
            </a:r>
            <a:endParaRPr lang="en-US"/>
          </a:p>
        </p:txBody>
      </p:sp>
      <p:sp>
        <p:nvSpPr>
          <p:cNvPr id="3" name="Content Placeholder 2"/>
          <p:cNvSpPr>
            <a:spLocks noGrp="1"/>
          </p:cNvSpPr>
          <p:nvPr>
            <p:ph idx="1"/>
          </p:nvPr>
        </p:nvSpPr>
        <p:spPr/>
        <p:txBody>
          <a:bodyPr>
            <a:noAutofit/>
          </a:bodyPr>
          <a:lstStyle/>
          <a:p>
            <a:pPr marL="630238" lvl="0" indent="-630238" algn="just">
              <a:lnSpc>
                <a:spcPct val="90000"/>
              </a:lnSpc>
              <a:buFont typeface="+mj-lt"/>
              <a:buAutoNum type="arabicPeriod" startAt="10"/>
            </a:pPr>
            <a:r>
              <a:rPr lang="en-US" sz="2800" b="1">
                <a:solidFill>
                  <a:srgbClr val="4E67C8">
                    <a:lumMod val="75000"/>
                  </a:srgbClr>
                </a:solidFill>
                <a:latin typeface="Arial" pitchFamily="34" charset="0"/>
                <a:cs typeface="Arial" pitchFamily="34" charset="0"/>
              </a:rPr>
              <a:t>Một số ưu điểm của SMP so với bộ xử lý đơn là gì?</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51</a:t>
            </a:fld>
            <a:endParaRPr lang="en-US"/>
          </a:p>
        </p:txBody>
      </p:sp>
    </p:spTree>
    <p:extLst>
      <p:ext uri="{BB962C8B-B14F-4D97-AF65-F5344CB8AC3E}">
        <p14:creationId xmlns:p14="http://schemas.microsoft.com/office/powerpoint/2010/main" val="264935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Cấu Trúc Bộ Xử Lý</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6</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19200"/>
            <a:ext cx="5875120" cy="4724400"/>
          </a:xfrm>
          <a:prstGeom prst="rect">
            <a:avLst/>
          </a:prstGeom>
          <a:noFill/>
          <a:ln>
            <a:noFill/>
          </a:ln>
        </p:spPr>
      </p:pic>
      <p:sp>
        <p:nvSpPr>
          <p:cNvPr id="7" name="TextBox 6"/>
          <p:cNvSpPr txBox="1"/>
          <p:nvPr/>
        </p:nvSpPr>
        <p:spPr>
          <a:xfrm>
            <a:off x="2286000" y="6019800"/>
            <a:ext cx="5029200" cy="397032"/>
          </a:xfrm>
          <a:prstGeom prst="rect">
            <a:avLst/>
          </a:prstGeom>
          <a:noFill/>
        </p:spPr>
        <p:txBody>
          <a:bodyPr wrap="square" rtlCol="0">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2.2: Cấu trúc bên trong CPU.</a:t>
            </a:r>
          </a:p>
        </p:txBody>
      </p:sp>
    </p:spTree>
    <p:extLst>
      <p:ext uri="{BB962C8B-B14F-4D97-AF65-F5344CB8AC3E}">
        <p14:creationId xmlns:p14="http://schemas.microsoft.com/office/powerpoint/2010/main" val="245568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Cấu Trúc Bộ Xử Lý</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Giả sử bộ xử lý sử dụng thanh ghi địa chỉ bộ nhớ (</a:t>
            </a:r>
            <a:r>
              <a:rPr lang="en-US" b="1" i="1">
                <a:solidFill>
                  <a:srgbClr val="4E67C8">
                    <a:lumMod val="75000"/>
                  </a:srgbClr>
                </a:solidFill>
                <a:latin typeface="Arial" pitchFamily="34" charset="0"/>
                <a:cs typeface="Arial" pitchFamily="34" charset="0"/>
              </a:rPr>
              <a:t>memory address register </a:t>
            </a:r>
            <a:r>
              <a:rPr lang="en-US" b="1">
                <a:solidFill>
                  <a:srgbClr val="4E67C8">
                    <a:lumMod val="75000"/>
                  </a:srgbClr>
                </a:solidFill>
                <a:latin typeface="Arial" pitchFamily="34" charset="0"/>
                <a:cs typeface="Arial" pitchFamily="34" charset="0"/>
              </a:rPr>
              <a:t>- MAR), thanh ghi bộ nhớ đệm (</a:t>
            </a:r>
            <a:r>
              <a:rPr lang="en-US" b="1" i="1">
                <a:solidFill>
                  <a:srgbClr val="4E67C8">
                    <a:lumMod val="75000"/>
                  </a:srgbClr>
                </a:solidFill>
                <a:latin typeface="Arial" pitchFamily="34" charset="0"/>
                <a:cs typeface="Arial" pitchFamily="34" charset="0"/>
              </a:rPr>
              <a:t>memory buffer register </a:t>
            </a:r>
            <a:r>
              <a:rPr lang="en-US" b="1">
                <a:solidFill>
                  <a:srgbClr val="4E67C8">
                    <a:lumMod val="75000"/>
                  </a:srgbClr>
                </a:solidFill>
                <a:latin typeface="Arial" pitchFamily="34" charset="0"/>
                <a:cs typeface="Arial" pitchFamily="34" charset="0"/>
              </a:rPr>
              <a:t>- MBR), bộ đếm chương trình (</a:t>
            </a:r>
            <a:r>
              <a:rPr lang="en-US" b="1" i="1">
                <a:solidFill>
                  <a:srgbClr val="4E67C8">
                    <a:lumMod val="75000"/>
                  </a:srgbClr>
                </a:solidFill>
                <a:latin typeface="Arial" pitchFamily="34" charset="0"/>
                <a:cs typeface="Arial" pitchFamily="34" charset="0"/>
              </a:rPr>
              <a:t>program counter </a:t>
            </a:r>
            <a:r>
              <a:rPr lang="en-US" b="1">
                <a:solidFill>
                  <a:srgbClr val="4E67C8">
                    <a:lumMod val="75000"/>
                  </a:srgbClr>
                </a:solidFill>
                <a:latin typeface="Arial" pitchFamily="34" charset="0"/>
                <a:cs typeface="Arial" pitchFamily="34" charset="0"/>
              </a:rPr>
              <a:t>- PC) và thanh ghi lệnh (</a:t>
            </a:r>
            <a:r>
              <a:rPr lang="en-US" b="1" i="1">
                <a:solidFill>
                  <a:srgbClr val="4E67C8">
                    <a:lumMod val="75000"/>
                  </a:srgbClr>
                </a:solidFill>
                <a:latin typeface="Arial" pitchFamily="34" charset="0"/>
                <a:cs typeface="Arial" pitchFamily="34" charset="0"/>
              </a:rPr>
              <a:t>instruction register </a:t>
            </a:r>
            <a:r>
              <a:rPr lang="en-US" b="1">
                <a:solidFill>
                  <a:srgbClr val="4E67C8">
                    <a:lumMod val="75000"/>
                  </a:srgbClr>
                </a:solidFill>
                <a:latin typeface="Arial" pitchFamily="34" charset="0"/>
                <a:cs typeface="Arial" pitchFamily="34" charset="0"/>
              </a:rPr>
              <a:t>- IR).</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4.3 cho thấy dòng dữ liệu trong chu kỳ lấy lệnh.</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7</a:t>
            </a:fld>
            <a:endParaRPr lang="en-US"/>
          </a:p>
        </p:txBody>
      </p:sp>
    </p:spTree>
    <p:extLst>
      <p:ext uri="{BB962C8B-B14F-4D97-AF65-F5344CB8AC3E}">
        <p14:creationId xmlns:p14="http://schemas.microsoft.com/office/powerpoint/2010/main" val="14632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Cấu Trúc Bộ Xử Lý</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8</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638800" cy="4606344"/>
          </a:xfrm>
          <a:prstGeom prst="rect">
            <a:avLst/>
          </a:prstGeom>
          <a:noFill/>
          <a:ln>
            <a:noFill/>
          </a:ln>
        </p:spPr>
      </p:pic>
      <p:sp>
        <p:nvSpPr>
          <p:cNvPr id="7" name="TextBox 6"/>
          <p:cNvSpPr txBox="1"/>
          <p:nvPr/>
        </p:nvSpPr>
        <p:spPr>
          <a:xfrm>
            <a:off x="1676400" y="6001407"/>
            <a:ext cx="6096000" cy="397032"/>
          </a:xfrm>
          <a:prstGeom prst="rect">
            <a:avLst/>
          </a:prstGeom>
          <a:noFill/>
        </p:spPr>
        <p:txBody>
          <a:bodyPr wrap="square" rtlCol="0">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4.3: Dòng dữ liệu của chu kỳ lấy lệnh.</a:t>
            </a:r>
          </a:p>
        </p:txBody>
      </p:sp>
    </p:spTree>
    <p:extLst>
      <p:ext uri="{BB962C8B-B14F-4D97-AF65-F5344CB8AC3E}">
        <p14:creationId xmlns:p14="http://schemas.microsoft.com/office/powerpoint/2010/main" val="73972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Các Thanh Ghi</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Bên trong bộ xử lý có một tập các thanh ghi (</a:t>
            </a:r>
            <a:r>
              <a:rPr lang="en-US" b="1" i="1">
                <a:solidFill>
                  <a:srgbClr val="4E67C8">
                    <a:lumMod val="75000"/>
                  </a:srgbClr>
                </a:solidFill>
                <a:latin typeface="Arial" pitchFamily="34" charset="0"/>
                <a:cs typeface="Arial" pitchFamily="34" charset="0"/>
              </a:rPr>
              <a:t>register</a:t>
            </a:r>
            <a:r>
              <a:rPr lang="en-US" b="1">
                <a:solidFill>
                  <a:srgbClr val="4E67C8">
                    <a:lumMod val="75000"/>
                  </a:srgbClr>
                </a:solidFill>
                <a:latin typeface="Arial" pitchFamily="34" charset="0"/>
                <a:cs typeface="Arial" pitchFamily="34" charset="0"/>
              </a:rPr>
              <a:t>), gồm hai loại:</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Các thanh ghi lập trình được (u</a:t>
            </a:r>
            <a:r>
              <a:rPr lang="en-US" sz="2800" b="1" i="1">
                <a:solidFill>
                  <a:srgbClr val="4E67C8">
                    <a:lumMod val="75000"/>
                  </a:srgbClr>
                </a:solidFill>
                <a:latin typeface="Arial" pitchFamily="34" charset="0"/>
                <a:cs typeface="Arial" pitchFamily="34" charset="0"/>
              </a:rPr>
              <a:t>ser-visible register</a:t>
            </a:r>
            <a:r>
              <a:rPr lang="en-US" sz="2800" b="1">
                <a:solidFill>
                  <a:srgbClr val="4E67C8">
                    <a:lumMod val="75000"/>
                  </a:srgbClr>
                </a:solidFill>
                <a:latin typeface="Arial" pitchFamily="34" charset="0"/>
                <a:cs typeface="Arial" pitchFamily="34" charset="0"/>
              </a:rPr>
              <a: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Các thanh ghi điều khiển (</a:t>
            </a:r>
            <a:r>
              <a:rPr lang="en-US" sz="2800" b="1" i="1">
                <a:solidFill>
                  <a:srgbClr val="4E67C8">
                    <a:lumMod val="75000"/>
                  </a:srgbClr>
                </a:solidFill>
                <a:latin typeface="Arial" pitchFamily="34" charset="0"/>
                <a:cs typeface="Arial" pitchFamily="34" charset="0"/>
              </a:rPr>
              <a:t>control register</a:t>
            </a:r>
            <a:r>
              <a:rPr lang="en-US" sz="2800" b="1">
                <a:solidFill>
                  <a:srgbClr val="4E67C8">
                    <a:lumMod val="75000"/>
                  </a:srgbClr>
                </a:solidFill>
                <a:latin typeface="Arial" pitchFamily="34" charset="0"/>
                <a:cs typeface="Arial" pitchFamily="34" charset="0"/>
              </a:rPr>
              <a:t>). </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9</a:t>
            </a:fld>
            <a:endParaRPr lang="en-US"/>
          </a:p>
        </p:txBody>
      </p:sp>
    </p:spTree>
    <p:extLst>
      <p:ext uri="{BB962C8B-B14F-4D97-AF65-F5344CB8AC3E}">
        <p14:creationId xmlns:p14="http://schemas.microsoft.com/office/powerpoint/2010/main" val="1663862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DocID Value="https://cws.connectedpdf.com/cDocID/522156666B78287B9EBAB21AB4A54C39~A2EB8416FCCE11E6B554D21DB6BBEA2AA97A551E5B8BDD22-163E2DBEBE0BF263-462967F1D73C9F1701B68600"/>
</file>

<file path=customXml/item2.xml><?xml version="1.0" encoding="utf-8"?>
<VersionID Value="https://cws.connectedpdf.com/cVersionID/522156666B78287B9EBAB21AB4A54C39~A2EB8417FCCE11E6B554D21DB6BBEA2AA97AAB29B261A1A2-E76D3D0553F76C04-9D5B55D32039F1EDBA368600"/>
</file>

<file path=customXml/itemProps1.xml><?xml version="1.0" encoding="utf-8"?>
<ds:datastoreItem xmlns:ds="http://schemas.openxmlformats.org/officeDocument/2006/customXml" ds:itemID="{11C52809-C8A7-426F-BDA2-416DBF067E08}">
  <ds:schemaRefs/>
</ds:datastoreItem>
</file>

<file path=customXml/itemProps2.xml><?xml version="1.0" encoding="utf-8"?>
<ds:datastoreItem xmlns:ds="http://schemas.openxmlformats.org/officeDocument/2006/customXml" ds:itemID="{A1B0DCBA-1B8A-48F3-90B7-252D218166F5}">
  <ds:schemaRefs/>
</ds:datastoreItem>
</file>

<file path=docProps/app.xml><?xml version="1.0" encoding="utf-8"?>
<Properties xmlns="http://schemas.openxmlformats.org/officeDocument/2006/extended-properties" xmlns:vt="http://schemas.openxmlformats.org/officeDocument/2006/docPropsVTypes">
  <Template/>
  <TotalTime>18785</TotalTime>
  <Words>3333</Words>
  <Application>Microsoft Office PowerPoint</Application>
  <PresentationFormat>On-screen Show (4:3)</PresentationFormat>
  <Paragraphs>302</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Courier New</vt:lpstr>
      <vt:lpstr>Tahoma</vt:lpstr>
      <vt:lpstr>Wingdings</vt:lpstr>
      <vt:lpstr>Office Theme</vt:lpstr>
      <vt:lpstr>PowerPoint Presentation</vt:lpstr>
      <vt:lpstr>Cấu Trúc Bộ Xử Lý</vt:lpstr>
      <vt:lpstr>Cấu Trúc Bộ Xử Lý</vt:lpstr>
      <vt:lpstr>Cấu Trúc Bộ Xử Lý</vt:lpstr>
      <vt:lpstr>Cấu Trúc Bộ Xử Lý</vt:lpstr>
      <vt:lpstr>Cấu Trúc Bộ Xử Lý</vt:lpstr>
      <vt:lpstr>Cấu Trúc Bộ Xử Lý</vt:lpstr>
      <vt:lpstr>Cấu Trúc Bộ Xử Lý</vt:lpstr>
      <vt:lpstr>Các Thanh Ghi</vt:lpstr>
      <vt:lpstr>Các Thanh Ghi Lập Trình Được</vt:lpstr>
      <vt:lpstr>Các Thanh Ghi Lập Trình Được</vt:lpstr>
      <vt:lpstr>Các Thanh Ghi Điều Khiển</vt:lpstr>
      <vt:lpstr>Tổ Chức Thanh Ghi Của Một Số CPU</vt:lpstr>
      <vt:lpstr>Tổ Chức Thanh Ghi Của Một Số CPU</vt:lpstr>
      <vt:lpstr>Tên Các Thanh Ghi</vt:lpstr>
      <vt:lpstr>Đơn Vị Số Học &amp; Luận Lý - ALU</vt:lpstr>
      <vt:lpstr>Đơn Vị Số Học &amp; Luận Lý</vt:lpstr>
      <vt:lpstr>Đơn Vị Điều Khiển - CU</vt:lpstr>
      <vt:lpstr>Đơn Vị Điều Khiển</vt:lpstr>
      <vt:lpstr>Các Phương Pháp Nâng Cao Khả Năng Hoạt Động Của CPU</vt:lpstr>
      <vt:lpstr>Tác Động Của Clock Bên Trong CPU</vt:lpstr>
      <vt:lpstr>Cơ Chế Đường Ống</vt:lpstr>
      <vt:lpstr>Cơ Chế Đường Ống</vt:lpstr>
      <vt:lpstr>Cơ Chế Đường Ống</vt:lpstr>
      <vt:lpstr>Cơ Chế Đường Ống</vt:lpstr>
      <vt:lpstr>Cơ Chế Đường Ống</vt:lpstr>
      <vt:lpstr>Mở Rộng Cơ Chế Đường Ống</vt:lpstr>
      <vt:lpstr>Phân Loại Hệ Thống Máy Tính Theo Michael Flynn</vt:lpstr>
      <vt:lpstr>Phân Loại Theo Michael Flynn</vt:lpstr>
      <vt:lpstr>Phân Loại Theo Michael Flynn</vt:lpstr>
      <vt:lpstr>Phân Loại Theo Michael Flynn</vt:lpstr>
      <vt:lpstr>Thực Hiện Lệnh Song Song</vt:lpstr>
      <vt:lpstr>Thực Hiện Lệnh Song Song</vt:lpstr>
      <vt:lpstr>Máy Tính Nhiều Bộ Xử Lý</vt:lpstr>
      <vt:lpstr>Máy Tính Nhiều Bộ Xử Lý</vt:lpstr>
      <vt:lpstr>Máy Tính Nhiều Bộ Xử Lý</vt:lpstr>
      <vt:lpstr>Máy Tính Nhiều Bộ Xử Lý</vt:lpstr>
      <vt:lpstr>Máy Tính Nhiều Bộ Xử Lý</vt:lpstr>
      <vt:lpstr>Bộ Nhớ Cache</vt:lpstr>
      <vt:lpstr>Bộ Nhớ Cache</vt:lpstr>
      <vt:lpstr>Bộ Nhớ Cache</vt:lpstr>
      <vt:lpstr>Bộ Nhớ Cache</vt:lpstr>
      <vt:lpstr>Ví Dụ Về Tổ Chức CPU Đa Nhân</vt:lpstr>
      <vt:lpstr>Ví Dụ Về Tổ Chức CPU Đa Nhân</vt:lpstr>
      <vt:lpstr>Intel Core Duo</vt:lpstr>
      <vt:lpstr>Intel Core Duo</vt:lpstr>
      <vt:lpstr>Intel Core i7-990X</vt:lpstr>
      <vt:lpstr>Intel Core i7-990X</vt:lpstr>
      <vt:lpstr>Câu Hỏi Và Bài Tập</vt:lpstr>
      <vt:lpstr>Câu Hỏi Và Bài Tập</vt:lpstr>
      <vt:lpstr>Câu Hỏi Và Bài Tập</vt:lpstr>
    </vt:vector>
  </TitlesOfParts>
  <Company>HCMC Open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dc:title>
  <dc:creator>To Oai Hung</dc:creator>
  <cp:lastModifiedBy>To Oai Hung</cp:lastModifiedBy>
  <cp:revision>669</cp:revision>
  <dcterms:created xsi:type="dcterms:W3CDTF">2013-06-09T18:34:17Z</dcterms:created>
  <dcterms:modified xsi:type="dcterms:W3CDTF">2018-03-02T07:25:54Z</dcterms:modified>
</cp:coreProperties>
</file>