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2" r:id="rId3"/>
  </p:sldMasterIdLst>
  <p:notesMasterIdLst>
    <p:notesMasterId r:id="rId62"/>
  </p:notesMasterIdLst>
  <p:handoutMasterIdLst>
    <p:handoutMasterId r:id="rId63"/>
  </p:handoutMasterIdLst>
  <p:sldIdLst>
    <p:sldId id="521" r:id="rId4"/>
    <p:sldId id="648" r:id="rId5"/>
    <p:sldId id="721" r:id="rId6"/>
    <p:sldId id="722" r:id="rId7"/>
    <p:sldId id="723" r:id="rId8"/>
    <p:sldId id="724" r:id="rId9"/>
    <p:sldId id="725" r:id="rId10"/>
    <p:sldId id="726" r:id="rId11"/>
    <p:sldId id="727" r:id="rId12"/>
    <p:sldId id="728" r:id="rId13"/>
    <p:sldId id="729" r:id="rId14"/>
    <p:sldId id="730" r:id="rId15"/>
    <p:sldId id="731" r:id="rId16"/>
    <p:sldId id="732" r:id="rId17"/>
    <p:sldId id="734" r:id="rId18"/>
    <p:sldId id="733" r:id="rId19"/>
    <p:sldId id="735" r:id="rId20"/>
    <p:sldId id="736" r:id="rId21"/>
    <p:sldId id="737" r:id="rId22"/>
    <p:sldId id="738" r:id="rId23"/>
    <p:sldId id="739" r:id="rId24"/>
    <p:sldId id="740" r:id="rId25"/>
    <p:sldId id="741" r:id="rId26"/>
    <p:sldId id="742" r:id="rId27"/>
    <p:sldId id="743" r:id="rId28"/>
    <p:sldId id="744" r:id="rId29"/>
    <p:sldId id="745" r:id="rId30"/>
    <p:sldId id="746" r:id="rId31"/>
    <p:sldId id="747" r:id="rId32"/>
    <p:sldId id="748" r:id="rId33"/>
    <p:sldId id="749" r:id="rId34"/>
    <p:sldId id="750" r:id="rId35"/>
    <p:sldId id="751" r:id="rId36"/>
    <p:sldId id="752" r:id="rId37"/>
    <p:sldId id="753" r:id="rId38"/>
    <p:sldId id="754" r:id="rId39"/>
    <p:sldId id="755" r:id="rId40"/>
    <p:sldId id="756" r:id="rId41"/>
    <p:sldId id="757" r:id="rId42"/>
    <p:sldId id="758" r:id="rId43"/>
    <p:sldId id="759" r:id="rId44"/>
    <p:sldId id="760" r:id="rId45"/>
    <p:sldId id="761" r:id="rId46"/>
    <p:sldId id="762" r:id="rId47"/>
    <p:sldId id="763" r:id="rId48"/>
    <p:sldId id="764" r:id="rId49"/>
    <p:sldId id="765" r:id="rId50"/>
    <p:sldId id="767" r:id="rId51"/>
    <p:sldId id="766" r:id="rId52"/>
    <p:sldId id="768" r:id="rId53"/>
    <p:sldId id="769" r:id="rId54"/>
    <p:sldId id="770" r:id="rId55"/>
    <p:sldId id="771" r:id="rId56"/>
    <p:sldId id="772" r:id="rId57"/>
    <p:sldId id="773" r:id="rId58"/>
    <p:sldId id="774" r:id="rId59"/>
    <p:sldId id="720" r:id="rId60"/>
    <p:sldId id="775"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534D2FB-9100-4835-B04C-8006C410A058}">
          <p14:sldIdLst>
            <p14:sldId id="521"/>
            <p14:sldId id="648"/>
            <p14:sldId id="721"/>
            <p14:sldId id="722"/>
            <p14:sldId id="723"/>
            <p14:sldId id="724"/>
            <p14:sldId id="725"/>
            <p14:sldId id="726"/>
            <p14:sldId id="727"/>
            <p14:sldId id="728"/>
            <p14:sldId id="729"/>
            <p14:sldId id="730"/>
            <p14:sldId id="731"/>
            <p14:sldId id="732"/>
            <p14:sldId id="734"/>
            <p14:sldId id="733"/>
            <p14:sldId id="735"/>
            <p14:sldId id="736"/>
            <p14:sldId id="737"/>
            <p14:sldId id="738"/>
            <p14:sldId id="739"/>
            <p14:sldId id="740"/>
            <p14:sldId id="741"/>
            <p14:sldId id="742"/>
            <p14:sldId id="743"/>
            <p14:sldId id="744"/>
            <p14:sldId id="745"/>
            <p14:sldId id="746"/>
            <p14:sldId id="747"/>
            <p14:sldId id="748"/>
            <p14:sldId id="749"/>
            <p14:sldId id="750"/>
            <p14:sldId id="751"/>
            <p14:sldId id="752"/>
            <p14:sldId id="753"/>
            <p14:sldId id="754"/>
            <p14:sldId id="755"/>
            <p14:sldId id="756"/>
            <p14:sldId id="757"/>
            <p14:sldId id="758"/>
            <p14:sldId id="759"/>
            <p14:sldId id="760"/>
            <p14:sldId id="761"/>
            <p14:sldId id="762"/>
            <p14:sldId id="763"/>
            <p14:sldId id="764"/>
            <p14:sldId id="765"/>
            <p14:sldId id="767"/>
            <p14:sldId id="766"/>
            <p14:sldId id="768"/>
            <p14:sldId id="769"/>
            <p14:sldId id="770"/>
            <p14:sldId id="771"/>
            <p14:sldId id="772"/>
            <p14:sldId id="773"/>
            <p14:sldId id="774"/>
            <p14:sldId id="720"/>
            <p14:sldId id="77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FF"/>
    <a:srgbClr val="0000FF"/>
    <a:srgbClr val="9B9BFF"/>
    <a:srgbClr val="A0D3F6"/>
    <a:srgbClr val="F4EE00"/>
    <a:srgbClr val="FFFF00"/>
    <a:srgbClr val="FFFF66"/>
    <a:srgbClr val="FFFF99"/>
    <a:srgbClr val="CCE7F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22" y="77"/>
      </p:cViewPr>
      <p:guideLst>
        <p:guide orient="horz" pos="2160"/>
        <p:guide pos="2880"/>
      </p:guideLst>
    </p:cSldViewPr>
  </p:slideViewPr>
  <p:notesTextViewPr>
    <p:cViewPr>
      <p:scale>
        <a:sx n="1" d="1"/>
        <a:sy n="1" d="1"/>
      </p:scale>
      <p:origin x="0" y="0"/>
    </p:cViewPr>
  </p:notesTextViewPr>
  <p:notesViewPr>
    <p:cSldViewPr>
      <p:cViewPr varScale="1">
        <p:scale>
          <a:sx n="50" d="100"/>
          <a:sy n="50" d="100"/>
        </p:scale>
        <p:origin x="-293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handoutMaster" Target="handoutMasters/handoutMaster1.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F685325-5FA6-47DA-8932-4CF1F12E1D67}" type="datetimeFigureOut">
              <a:rPr lang="en-US" smtClean="0"/>
              <a:t>19/03/2018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E906E59-DB82-4FF3-BEF9-188EACAD5FFD}" type="slidenum">
              <a:rPr lang="en-US" smtClean="0"/>
              <a:t>‹#›</a:t>
            </a:fld>
            <a:endParaRPr lang="en-US"/>
          </a:p>
        </p:txBody>
      </p:sp>
    </p:spTree>
    <p:extLst>
      <p:ext uri="{BB962C8B-B14F-4D97-AF65-F5344CB8AC3E}">
        <p14:creationId xmlns:p14="http://schemas.microsoft.com/office/powerpoint/2010/main" val="222814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B23F12-A81A-4C96-BCDF-F7C3AFFA1F19}" type="datetimeFigureOut">
              <a:rPr lang="en-US" smtClean="0"/>
              <a:t>19/03/2018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74A864-0791-440A-8503-628C425BE813}" type="slidenum">
              <a:rPr lang="en-US" smtClean="0"/>
              <a:t>‹#›</a:t>
            </a:fld>
            <a:endParaRPr lang="en-US"/>
          </a:p>
        </p:txBody>
      </p:sp>
    </p:spTree>
    <p:extLst>
      <p:ext uri="{BB962C8B-B14F-4D97-AF65-F5344CB8AC3E}">
        <p14:creationId xmlns:p14="http://schemas.microsoft.com/office/powerpoint/2010/main" val="3049569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B7E2D07-FAD8-4699-AB3C-C2583B7199ED}" type="datetimeFigureOut">
              <a:rPr lang="en-US" smtClean="0"/>
              <a:t>19/03/2018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B3DC40-94BF-4390-8CAC-061247560CEA}" type="slidenum">
              <a:rPr lang="en-US" smtClean="0"/>
              <a:t>‹#›</a:t>
            </a:fld>
            <a:endParaRPr lang="en-US"/>
          </a:p>
        </p:txBody>
      </p:sp>
    </p:spTree>
    <p:extLst>
      <p:ext uri="{BB962C8B-B14F-4D97-AF65-F5344CB8AC3E}">
        <p14:creationId xmlns:p14="http://schemas.microsoft.com/office/powerpoint/2010/main" val="2749777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ThS. GVC Tô Oai Hùng</a:t>
            </a:r>
          </a:p>
        </p:txBody>
      </p:sp>
      <p:sp>
        <p:nvSpPr>
          <p:cNvPr id="5" name="Footer Placeholder 4"/>
          <p:cNvSpPr>
            <a:spLocks noGrp="1"/>
          </p:cNvSpPr>
          <p:nvPr>
            <p:ph type="ftr" sz="quarter" idx="11"/>
          </p:nvPr>
        </p:nvSpPr>
        <p:spPr/>
        <p:txBody>
          <a:bodyPr/>
          <a:lstStyle/>
          <a:p>
            <a:endParaRPr lang="en-US">
              <a:solidFill>
                <a:srgbClr val="000066"/>
              </a:solidFill>
            </a:endParaRPr>
          </a:p>
        </p:txBody>
      </p:sp>
      <p:sp>
        <p:nvSpPr>
          <p:cNvPr id="6" name="Slide Number Placeholder 5"/>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4260678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ThS. GVC Tô Oai Hùng</a:t>
            </a:r>
          </a:p>
        </p:txBody>
      </p:sp>
      <p:sp>
        <p:nvSpPr>
          <p:cNvPr id="5" name="Footer Placeholder 4"/>
          <p:cNvSpPr>
            <a:spLocks noGrp="1"/>
          </p:cNvSpPr>
          <p:nvPr>
            <p:ph type="ftr" sz="quarter" idx="11"/>
          </p:nvPr>
        </p:nvSpPr>
        <p:spPr/>
        <p:txBody>
          <a:bodyPr/>
          <a:lstStyle/>
          <a:p>
            <a:endParaRPr lang="en-US">
              <a:solidFill>
                <a:srgbClr val="000066"/>
              </a:solidFill>
            </a:endParaRPr>
          </a:p>
        </p:txBody>
      </p:sp>
      <p:sp>
        <p:nvSpPr>
          <p:cNvPr id="6" name="Slide Number Placeholder 5"/>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121360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731520"/>
          </a:xfrm>
        </p:spPr>
        <p:txBody>
          <a:bodyPr>
            <a:normAutofit/>
          </a:bodyPr>
          <a:lstStyle>
            <a:lvl1pPr>
              <a:defRPr sz="3600" b="1">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a:xfrm>
            <a:off x="457200" y="1097280"/>
            <a:ext cx="8229600" cy="5303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ThS. GVC Tô Oai Hùng</a:t>
            </a:r>
          </a:p>
        </p:txBody>
      </p:sp>
      <p:sp>
        <p:nvSpPr>
          <p:cNvPr id="5" name="Footer Placeholder 4"/>
          <p:cNvSpPr>
            <a:spLocks noGrp="1"/>
          </p:cNvSpPr>
          <p:nvPr>
            <p:ph type="ftr" sz="quarter" idx="11"/>
          </p:nvPr>
        </p:nvSpPr>
        <p:spPr/>
        <p:txBody>
          <a:bodyPr/>
          <a:lstStyle/>
          <a:p>
            <a:endParaRPr lang="en-US">
              <a:solidFill>
                <a:srgbClr val="000066"/>
              </a:solidFill>
            </a:endParaRPr>
          </a:p>
        </p:txBody>
      </p:sp>
      <p:sp>
        <p:nvSpPr>
          <p:cNvPr id="6" name="Slide Number Placeholder 5"/>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3065032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ThS. GVC Tô Oai Hùng</a:t>
            </a:r>
          </a:p>
        </p:txBody>
      </p:sp>
      <p:sp>
        <p:nvSpPr>
          <p:cNvPr id="5" name="Footer Placeholder 4"/>
          <p:cNvSpPr>
            <a:spLocks noGrp="1"/>
          </p:cNvSpPr>
          <p:nvPr>
            <p:ph type="ftr" sz="quarter" idx="11"/>
          </p:nvPr>
        </p:nvSpPr>
        <p:spPr/>
        <p:txBody>
          <a:bodyPr/>
          <a:lstStyle/>
          <a:p>
            <a:endParaRPr lang="en-US">
              <a:solidFill>
                <a:srgbClr val="000066"/>
              </a:solidFill>
            </a:endParaRPr>
          </a:p>
        </p:txBody>
      </p:sp>
      <p:sp>
        <p:nvSpPr>
          <p:cNvPr id="6" name="Slide Number Placeholder 5"/>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3946606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ThS. GVC Tô Oai Hùng</a:t>
            </a:r>
          </a:p>
        </p:txBody>
      </p:sp>
      <p:sp>
        <p:nvSpPr>
          <p:cNvPr id="6" name="Footer Placeholder 5"/>
          <p:cNvSpPr>
            <a:spLocks noGrp="1"/>
          </p:cNvSpPr>
          <p:nvPr>
            <p:ph type="ftr" sz="quarter" idx="11"/>
          </p:nvPr>
        </p:nvSpPr>
        <p:spPr/>
        <p:txBody>
          <a:bodyPr/>
          <a:lstStyle/>
          <a:p>
            <a:endParaRPr lang="en-US">
              <a:solidFill>
                <a:srgbClr val="000066"/>
              </a:solidFill>
            </a:endParaRPr>
          </a:p>
        </p:txBody>
      </p:sp>
      <p:sp>
        <p:nvSpPr>
          <p:cNvPr id="7" name="Slide Number Placeholder 6"/>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314979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ThS. GVC Tô Oai Hùng</a:t>
            </a:r>
          </a:p>
        </p:txBody>
      </p:sp>
      <p:sp>
        <p:nvSpPr>
          <p:cNvPr id="8" name="Footer Placeholder 7"/>
          <p:cNvSpPr>
            <a:spLocks noGrp="1"/>
          </p:cNvSpPr>
          <p:nvPr>
            <p:ph type="ftr" sz="quarter" idx="11"/>
          </p:nvPr>
        </p:nvSpPr>
        <p:spPr/>
        <p:txBody>
          <a:bodyPr/>
          <a:lstStyle/>
          <a:p>
            <a:endParaRPr lang="en-US">
              <a:solidFill>
                <a:srgbClr val="000066"/>
              </a:solidFill>
            </a:endParaRPr>
          </a:p>
        </p:txBody>
      </p:sp>
      <p:sp>
        <p:nvSpPr>
          <p:cNvPr id="9" name="Slide Number Placeholder 8"/>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2365929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ThS. GVC Tô Oai Hùng</a:t>
            </a:r>
          </a:p>
        </p:txBody>
      </p:sp>
      <p:sp>
        <p:nvSpPr>
          <p:cNvPr id="4" name="Footer Placeholder 3"/>
          <p:cNvSpPr>
            <a:spLocks noGrp="1"/>
          </p:cNvSpPr>
          <p:nvPr>
            <p:ph type="ftr" sz="quarter" idx="11"/>
          </p:nvPr>
        </p:nvSpPr>
        <p:spPr/>
        <p:txBody>
          <a:bodyPr/>
          <a:lstStyle/>
          <a:p>
            <a:endParaRPr lang="en-US">
              <a:solidFill>
                <a:srgbClr val="000066"/>
              </a:solidFill>
            </a:endParaRPr>
          </a:p>
        </p:txBody>
      </p:sp>
      <p:sp>
        <p:nvSpPr>
          <p:cNvPr id="5" name="Slide Number Placeholder 4"/>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2452786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ThS. GVC Tô Oai Hùng</a:t>
            </a:r>
          </a:p>
        </p:txBody>
      </p:sp>
      <p:sp>
        <p:nvSpPr>
          <p:cNvPr id="3" name="Footer Placeholder 2"/>
          <p:cNvSpPr>
            <a:spLocks noGrp="1"/>
          </p:cNvSpPr>
          <p:nvPr>
            <p:ph type="ftr" sz="quarter" idx="11"/>
          </p:nvPr>
        </p:nvSpPr>
        <p:spPr/>
        <p:txBody>
          <a:bodyPr/>
          <a:lstStyle/>
          <a:p>
            <a:endParaRPr lang="en-US">
              <a:solidFill>
                <a:srgbClr val="000066"/>
              </a:solidFill>
            </a:endParaRPr>
          </a:p>
        </p:txBody>
      </p:sp>
      <p:sp>
        <p:nvSpPr>
          <p:cNvPr id="4" name="Slide Number Placeholder 3"/>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2500552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ThS. GVC Tô Oai Hùng</a:t>
            </a:r>
          </a:p>
        </p:txBody>
      </p:sp>
      <p:sp>
        <p:nvSpPr>
          <p:cNvPr id="6" name="Footer Placeholder 5"/>
          <p:cNvSpPr>
            <a:spLocks noGrp="1"/>
          </p:cNvSpPr>
          <p:nvPr>
            <p:ph type="ftr" sz="quarter" idx="11"/>
          </p:nvPr>
        </p:nvSpPr>
        <p:spPr/>
        <p:txBody>
          <a:bodyPr/>
          <a:lstStyle/>
          <a:p>
            <a:endParaRPr lang="en-US">
              <a:solidFill>
                <a:srgbClr val="000066"/>
              </a:solidFill>
            </a:endParaRPr>
          </a:p>
        </p:txBody>
      </p:sp>
      <p:sp>
        <p:nvSpPr>
          <p:cNvPr id="7" name="Slide Number Placeholder 6"/>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2863797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ThS. GVC Tô Oai Hùng</a:t>
            </a:r>
          </a:p>
        </p:txBody>
      </p:sp>
      <p:sp>
        <p:nvSpPr>
          <p:cNvPr id="6" name="Footer Placeholder 5"/>
          <p:cNvSpPr>
            <a:spLocks noGrp="1"/>
          </p:cNvSpPr>
          <p:nvPr>
            <p:ph type="ftr" sz="quarter" idx="11"/>
          </p:nvPr>
        </p:nvSpPr>
        <p:spPr/>
        <p:txBody>
          <a:bodyPr/>
          <a:lstStyle/>
          <a:p>
            <a:endParaRPr lang="en-US">
              <a:solidFill>
                <a:srgbClr val="000066"/>
              </a:solidFill>
            </a:endParaRPr>
          </a:p>
        </p:txBody>
      </p:sp>
      <p:sp>
        <p:nvSpPr>
          <p:cNvPr id="7" name="Slide Number Placeholder 6"/>
          <p:cNvSpPr>
            <a:spLocks noGrp="1"/>
          </p:cNvSpPr>
          <p:nvPr>
            <p:ph type="sldNum" sz="quarter" idx="12"/>
          </p:nvPr>
        </p:nvSpPr>
        <p:spPr/>
        <p:txBody>
          <a:bodyPr/>
          <a:lstStyle/>
          <a:p>
            <a:fld id="{47B46601-ECD6-4E29-AAA2-C596D4A6F376}" type="slidenum">
              <a:rPr lang="en-US" smtClean="0"/>
              <a:pPr/>
              <a:t>‹#›</a:t>
            </a:fld>
            <a:endParaRPr lang="en-US"/>
          </a:p>
        </p:txBody>
      </p:sp>
    </p:spTree>
    <p:extLst>
      <p:ext uri="{BB962C8B-B14F-4D97-AF65-F5344CB8AC3E}">
        <p14:creationId xmlns:p14="http://schemas.microsoft.com/office/powerpoint/2010/main" val="2144611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600">
                <a:solidFill>
                  <a:srgbClr val="0099FF"/>
                </a:solidFill>
              </a:defRPr>
            </a:lvl1pPr>
          </a:lstStyle>
          <a:p>
            <a:r>
              <a:rPr lang="en-US"/>
              <a:t>ThS. GVC Tô Oai Hùng</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a:solidFill>
                <a:srgbClr val="000066"/>
              </a:solidFill>
              <a:latin typeface="Arial"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600">
                <a:solidFill>
                  <a:srgbClr val="0099FF"/>
                </a:solidFill>
              </a:defRPr>
            </a:lvl1pPr>
          </a:lstStyle>
          <a:p>
            <a:fld id="{47B46601-ECD6-4E29-AAA2-C596D4A6F376}" type="slidenum">
              <a:rPr lang="en-US" smtClean="0"/>
              <a:pPr/>
              <a:t>‹#›</a:t>
            </a:fld>
            <a:endParaRPr lang="en-US"/>
          </a:p>
        </p:txBody>
      </p:sp>
    </p:spTree>
    <p:extLst>
      <p:ext uri="{BB962C8B-B14F-4D97-AF65-F5344CB8AC3E}">
        <p14:creationId xmlns:p14="http://schemas.microsoft.com/office/powerpoint/2010/main" val="2620352174"/>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5000"/>
            <a:ext cx="8229600" cy="2286000"/>
          </a:xfrm>
        </p:spPr>
        <p:txBody>
          <a:bodyPr>
            <a:normAutofit/>
          </a:bodyPr>
          <a:lstStyle/>
          <a:p>
            <a:pPr marL="393700" indent="0">
              <a:spcBef>
                <a:spcPts val="0"/>
              </a:spcBef>
              <a:buNone/>
            </a:pPr>
            <a:r>
              <a:rPr lang="en-US" b="1">
                <a:solidFill>
                  <a:srgbClr val="B4DCFA">
                    <a:lumMod val="50000"/>
                  </a:srgbClr>
                </a:solidFill>
                <a:effectLst>
                  <a:outerShdw blurRad="50000" dist="30000" dir="5400000" algn="tl" rotWithShape="0">
                    <a:srgbClr val="000000">
                      <a:alpha val="30000"/>
                    </a:srgbClr>
                  </a:outerShdw>
                </a:effectLst>
                <a:latin typeface="Arial" pitchFamily="34" charset="0"/>
                <a:ea typeface="Tahoma" pitchFamily="34" charset="0"/>
                <a:cs typeface="Arial" pitchFamily="34" charset="0"/>
              </a:rPr>
              <a:t>Chương 5:</a:t>
            </a:r>
          </a:p>
          <a:p>
            <a:pPr marL="0" indent="0" algn="ctr">
              <a:spcBef>
                <a:spcPts val="1200"/>
              </a:spcBef>
              <a:buNone/>
            </a:pPr>
            <a:r>
              <a:rPr lang="nl-NL" sz="3600" b="1">
                <a:solidFill>
                  <a:srgbClr val="B4DCFA">
                    <a:lumMod val="50000"/>
                  </a:srgbClr>
                </a:solidFill>
                <a:effectLst>
                  <a:outerShdw blurRad="50000" dist="30000" dir="5400000" algn="tl" rotWithShape="0">
                    <a:srgbClr val="000000">
                      <a:alpha val="30000"/>
                    </a:srgbClr>
                  </a:outerShdw>
                </a:effectLst>
                <a:latin typeface="Arial" pitchFamily="34" charset="0"/>
                <a:ea typeface="Tahoma" pitchFamily="34" charset="0"/>
                <a:cs typeface="Arial" pitchFamily="34" charset="0"/>
              </a:rPr>
              <a:t>BỘ NHỚ</a:t>
            </a: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a:t>
            </a:fld>
            <a:endParaRPr lang="en-US"/>
          </a:p>
        </p:txBody>
      </p:sp>
    </p:spTree>
    <p:extLst>
      <p:ext uri="{BB962C8B-B14F-4D97-AF65-F5344CB8AC3E}">
        <p14:creationId xmlns:p14="http://schemas.microsoft.com/office/powerpoint/2010/main" val="682446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Tổ Chức Bộ Nhớ</a:t>
            </a:r>
          </a:p>
        </p:txBody>
      </p:sp>
      <p:sp>
        <p:nvSpPr>
          <p:cNvPr id="3" name="Content Placeholder 2"/>
          <p:cNvSpPr>
            <a:spLocks noGrp="1"/>
          </p:cNvSpPr>
          <p:nvPr>
            <p:ph idx="1"/>
          </p:nvPr>
        </p:nvSpPr>
        <p:spPr/>
        <p:txBody>
          <a:bodyPr>
            <a:noAutofit/>
          </a:bodyPr>
          <a:lstStyle/>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Có khả năng được ghi vào (thiết lập trạng thái).</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Có khả năng được đọc ra (nhận biết trạng thái).</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Hình 4.4 mô tả hoạt động của một ô nhớ.</a:t>
            </a:r>
          </a:p>
          <a:p>
            <a:pPr marL="457200" lvl="1" indent="-457200" algn="just" fontAlgn="base">
              <a:lnSpc>
                <a:spcPct val="90000"/>
              </a:lnSpc>
              <a:spcBef>
                <a:spcPts val="0"/>
              </a:spcBef>
              <a:buClr>
                <a:srgbClr val="0099FF"/>
              </a:buClr>
              <a:buSzPct val="130000"/>
              <a:buFont typeface="Wingdings" pitchFamily="2" charset="2"/>
              <a:buChar char="v"/>
            </a:pPr>
            <a:endParaRPr lang="en-US" b="1">
              <a:solidFill>
                <a:srgbClr val="4E67C8">
                  <a:lumMod val="75000"/>
                </a:srgbClr>
              </a:solidFill>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10</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200400"/>
            <a:ext cx="6780571" cy="2743200"/>
          </a:xfrm>
          <a:prstGeom prst="rect">
            <a:avLst/>
          </a:prstGeom>
          <a:noFill/>
          <a:ln>
            <a:noFill/>
          </a:ln>
        </p:spPr>
      </p:pic>
      <p:sp>
        <p:nvSpPr>
          <p:cNvPr id="7" name="Rectangle 6"/>
          <p:cNvSpPr/>
          <p:nvPr/>
        </p:nvSpPr>
        <p:spPr>
          <a:xfrm>
            <a:off x="2895600" y="6086168"/>
            <a:ext cx="4378122" cy="397032"/>
          </a:xfrm>
          <a:prstGeom prst="rect">
            <a:avLst/>
          </a:prstGeom>
        </p:spPr>
        <p:txBody>
          <a:bodyPr wrap="none">
            <a:spAutoFit/>
          </a:bodyPr>
          <a:lstStyle/>
          <a:p>
            <a:pPr marL="0" lvl="1" fontAlgn="base">
              <a:lnSpc>
                <a:spcPct val="90000"/>
              </a:lnSpc>
              <a:spcBef>
                <a:spcPts val="600"/>
              </a:spcBef>
              <a:buClr>
                <a:srgbClr val="0099FF"/>
              </a:buClr>
              <a:buSzPct val="130000"/>
            </a:pPr>
            <a:r>
              <a:rPr lang="en-US" sz="2200" b="1">
                <a:solidFill>
                  <a:srgbClr val="0070C0"/>
                </a:solidFill>
                <a:latin typeface="Arial" pitchFamily="34" charset="0"/>
                <a:cs typeface="Arial" pitchFamily="34" charset="0"/>
              </a:rPr>
              <a:t>Hình 4.4: Hoạt động của ô nhớ.</a:t>
            </a:r>
          </a:p>
        </p:txBody>
      </p:sp>
    </p:spTree>
    <p:extLst>
      <p:ext uri="{BB962C8B-B14F-4D97-AF65-F5344CB8AC3E}">
        <p14:creationId xmlns:p14="http://schemas.microsoft.com/office/powerpoint/2010/main" val="1035877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Tổ Chức Bộ Nhớ</a:t>
            </a:r>
            <a:endParaRPr lang="en-US"/>
          </a:p>
        </p:txBody>
      </p:sp>
      <p:sp>
        <p:nvSpPr>
          <p:cNvPr id="3" name="Content Placeholder 2"/>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Với kích thước bộ nhớ cho trước, có nhiều cách để tổ chức vi mạch (IC/chip) nhớ.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Hình 4.5 cho thấy hai tổ chức có thể của vi mạch nhớ trước đây có kích thước là 4 Mbit: 512 K × 8 và 4096 K × 1 (kích thước vi mạch nhớ thường được biểu diễn bằng bit hơn là byte). </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11</a:t>
            </a:fld>
            <a:endParaRPr lang="en-US"/>
          </a:p>
        </p:txBody>
      </p:sp>
    </p:spTree>
    <p:extLst>
      <p:ext uri="{BB962C8B-B14F-4D97-AF65-F5344CB8AC3E}">
        <p14:creationId xmlns:p14="http://schemas.microsoft.com/office/powerpoint/2010/main" val="2261365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Tổ Chức Bộ Nhớ</a:t>
            </a:r>
            <a:endParaRPr lang="en-US"/>
          </a:p>
        </p:txBody>
      </p:sp>
      <p:sp>
        <p:nvSpPr>
          <p:cNvPr id="3" name="Content Placeholder 2"/>
          <p:cNvSpPr>
            <a:spLocks noGrp="1"/>
          </p:cNvSpPr>
          <p:nvPr>
            <p:ph idx="1"/>
          </p:nvPr>
        </p:nvSpPr>
        <p:spPr/>
        <p:txBody>
          <a:bodyPr/>
          <a:lstStyle/>
          <a:p>
            <a:pPr marL="0" indent="0">
              <a:buNone/>
            </a:pPr>
            <a:r>
              <a:rPr lang="en-US"/>
              <a:t> </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12</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95400"/>
            <a:ext cx="7253654" cy="4572000"/>
          </a:xfrm>
          <a:prstGeom prst="rect">
            <a:avLst/>
          </a:prstGeom>
          <a:noFill/>
          <a:ln>
            <a:noFill/>
          </a:ln>
        </p:spPr>
      </p:pic>
      <p:sp>
        <p:nvSpPr>
          <p:cNvPr id="7" name="Rectangle 6"/>
          <p:cNvSpPr/>
          <p:nvPr/>
        </p:nvSpPr>
        <p:spPr>
          <a:xfrm>
            <a:off x="2133600" y="6007510"/>
            <a:ext cx="5995552" cy="397032"/>
          </a:xfrm>
          <a:prstGeom prst="rect">
            <a:avLst/>
          </a:prstGeom>
        </p:spPr>
        <p:txBody>
          <a:bodyPr wrap="none">
            <a:spAutoFit/>
          </a:bodyPr>
          <a:lstStyle/>
          <a:p>
            <a:pPr marL="0" lvl="1" fontAlgn="base">
              <a:lnSpc>
                <a:spcPct val="90000"/>
              </a:lnSpc>
              <a:spcBef>
                <a:spcPts val="600"/>
              </a:spcBef>
              <a:buClr>
                <a:srgbClr val="0099FF"/>
              </a:buClr>
              <a:buSzPct val="130000"/>
            </a:pPr>
            <a:r>
              <a:rPr lang="en-US" sz="2200" b="1">
                <a:solidFill>
                  <a:srgbClr val="0070C0"/>
                </a:solidFill>
                <a:latin typeface="Arial" pitchFamily="34" charset="0"/>
                <a:cs typeface="Arial" pitchFamily="34" charset="0"/>
              </a:rPr>
              <a:t>Hình 4.5: Hai cách tổ chức chip nhớ 4 Mbit.</a:t>
            </a:r>
          </a:p>
        </p:txBody>
      </p:sp>
    </p:spTree>
    <p:extLst>
      <p:ext uri="{BB962C8B-B14F-4D97-AF65-F5344CB8AC3E}">
        <p14:creationId xmlns:p14="http://schemas.microsoft.com/office/powerpoint/2010/main" val="1654440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RAM</a:t>
            </a:r>
          </a:p>
        </p:txBody>
      </p:sp>
      <p:sp>
        <p:nvSpPr>
          <p:cNvPr id="3" name="Content Placeholder 2"/>
          <p:cNvSpPr>
            <a:spLocks noGrp="1"/>
          </p:cNvSpPr>
          <p:nvPr>
            <p:ph idx="1"/>
          </p:nvPr>
        </p:nvSpPr>
        <p:spPr/>
        <p:txBody>
          <a:bodyPr>
            <a:no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Bộ nhớ mà chúng ta biết đến bây giờ có thể đọc và ghi. Bộ nhớ như thế gọi là RAM (</a:t>
            </a:r>
            <a:r>
              <a:rPr lang="en-US" b="1" i="1">
                <a:solidFill>
                  <a:srgbClr val="4E67C8">
                    <a:lumMod val="75000"/>
                  </a:srgbClr>
                </a:solidFill>
                <a:latin typeface="Arial" pitchFamily="34" charset="0"/>
                <a:cs typeface="Arial" pitchFamily="34" charset="0"/>
              </a:rPr>
              <a:t>Random Access Memory</a:t>
            </a:r>
            <a:r>
              <a:rPr lang="en-US" b="1">
                <a:solidFill>
                  <a:srgbClr val="4E67C8">
                    <a:lumMod val="75000"/>
                  </a:srgbClr>
                </a:solidFill>
                <a:latin typeface="Arial" pitchFamily="34" charset="0"/>
                <a:cs typeface="Arial" pitchFamily="34" charset="0"/>
              </a:rPr>
              <a:t> – Bộ nhớ truy xuất ngẫu nhiên).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Thuật ngữ này có thể dùng nhầm bởi vì tất cả các chip nhớ đều có thể truy xuất ngẫu nhiên. Tuy nhiên, từ RAM đã được sử dụng quá quen thuộc. RAM được chia làm hai loại: RAM tĩnh và RAM động. </a:t>
            </a:r>
          </a:p>
          <a:p>
            <a:pPr marL="457200" lvl="1" indent="-457200" algn="just" fontAlgn="base">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RAM tĩnh (</a:t>
            </a:r>
            <a:r>
              <a:rPr lang="en-US" b="1" i="1">
                <a:solidFill>
                  <a:srgbClr val="4E67C8">
                    <a:lumMod val="75000"/>
                  </a:srgbClr>
                </a:solidFill>
                <a:latin typeface="Arial" pitchFamily="34" charset="0"/>
                <a:cs typeface="Arial" pitchFamily="34" charset="0"/>
              </a:rPr>
              <a:t>Static RAM – SRAM</a:t>
            </a:r>
            <a:r>
              <a:rPr lang="en-US" b="1">
                <a:solidFill>
                  <a:srgbClr val="4E67C8">
                    <a:lumMod val="75000"/>
                  </a:srgbClr>
                </a:solidFill>
                <a:latin typeface="Arial" pitchFamily="34" charset="0"/>
                <a:cs typeface="Arial" pitchFamily="34" charset="0"/>
              </a:rPr>
              <a:t>) thì được tạo bởi các mạch giống như flip-flop D. Loại bộ nhớ này có đặc tính là nội dung của nó duy trì miễn chừng nào còn nguồn điện.</a:t>
            </a:r>
          </a:p>
          <a:p>
            <a:pPr marL="457200" lvl="1" indent="-457200" algn="just" fontAlgn="base">
              <a:spcBef>
                <a:spcPts val="0"/>
              </a:spcBef>
              <a:buClr>
                <a:srgbClr val="0099FF"/>
              </a:buClr>
              <a:buSzPct val="130000"/>
              <a:buFont typeface="Wingdings" pitchFamily="2" charset="2"/>
              <a:buChar char="v"/>
            </a:pPr>
            <a:endParaRPr lang="en-US" b="1">
              <a:solidFill>
                <a:srgbClr val="4E67C8">
                  <a:lumMod val="75000"/>
                </a:srgbClr>
              </a:solidFill>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13</a:t>
            </a:fld>
            <a:endParaRPr lang="en-US"/>
          </a:p>
        </p:txBody>
      </p:sp>
    </p:spTree>
    <p:extLst>
      <p:ext uri="{BB962C8B-B14F-4D97-AF65-F5344CB8AC3E}">
        <p14:creationId xmlns:p14="http://schemas.microsoft.com/office/powerpoint/2010/main" val="3554904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RAM</a:t>
            </a:r>
          </a:p>
        </p:txBody>
      </p:sp>
      <p:sp>
        <p:nvSpPr>
          <p:cNvPr id="3" name="Content Placeholder 2"/>
          <p:cNvSpPr>
            <a:spLocks noGrp="1"/>
          </p:cNvSpPr>
          <p:nvPr>
            <p:ph idx="1"/>
          </p:nvPr>
        </p:nvSpPr>
        <p:spPr/>
        <p:txBody>
          <a:bodyPr>
            <a:no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RAM động (</a:t>
            </a:r>
            <a:r>
              <a:rPr lang="en-US" b="1" i="1">
                <a:solidFill>
                  <a:srgbClr val="4E67C8">
                    <a:lumMod val="75000"/>
                  </a:srgbClr>
                </a:solidFill>
                <a:latin typeface="Arial" pitchFamily="34" charset="0"/>
                <a:cs typeface="Arial" pitchFamily="34" charset="0"/>
              </a:rPr>
              <a:t>Dynamic RAM - DRAM</a:t>
            </a:r>
            <a:r>
              <a:rPr lang="en-US" b="1">
                <a:solidFill>
                  <a:srgbClr val="4E67C8">
                    <a:lumMod val="75000"/>
                  </a:srgbClr>
                </a:solidFill>
                <a:latin typeface="Arial" pitchFamily="34" charset="0"/>
                <a:cs typeface="Arial" pitchFamily="34" charset="0"/>
              </a:rPr>
              <a:t>) thì ngược lại, nó không dùng các flip-flip. Thay vào đó, RAM động là một dãy các ô, mỗi ô chứa một linh kiện bán dẫn (</a:t>
            </a:r>
            <a:r>
              <a:rPr lang="en-US" b="1" i="1">
                <a:solidFill>
                  <a:srgbClr val="4E67C8">
                    <a:lumMod val="75000"/>
                  </a:srgbClr>
                </a:solidFill>
                <a:latin typeface="Arial" pitchFamily="34" charset="0"/>
                <a:cs typeface="Arial" pitchFamily="34" charset="0"/>
              </a:rPr>
              <a:t>transistor</a:t>
            </a:r>
            <a:r>
              <a:rPr lang="en-US" b="1">
                <a:solidFill>
                  <a:srgbClr val="4E67C8">
                    <a:lumMod val="75000"/>
                  </a:srgbClr>
                </a:solidFill>
                <a:latin typeface="Arial" pitchFamily="34" charset="0"/>
                <a:cs typeface="Arial" pitchFamily="34" charset="0"/>
              </a:rPr>
              <a:t>) và một tụ điện (</a:t>
            </a:r>
            <a:r>
              <a:rPr lang="en-US" b="1" i="1">
                <a:solidFill>
                  <a:srgbClr val="4E67C8">
                    <a:lumMod val="75000"/>
                  </a:srgbClr>
                </a:solidFill>
                <a:latin typeface="Arial" pitchFamily="34" charset="0"/>
                <a:cs typeface="Arial" pitchFamily="34" charset="0"/>
              </a:rPr>
              <a:t>capacitor</a:t>
            </a:r>
            <a:r>
              <a:rPr lang="en-US" b="1">
                <a:solidFill>
                  <a:srgbClr val="4E67C8">
                    <a:lumMod val="75000"/>
                  </a:srgbClr>
                </a:solidFill>
                <a:latin typeface="Arial" pitchFamily="34" charset="0"/>
                <a:cs typeface="Arial" pitchFamily="34" charset="0"/>
              </a:rPr>
              <a:t>) nhỏ.</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Các tụ điện có thể được nạp và xả, cho phép các số 0 và 1 được lưu trữ. Bởi vì điện tích trong tụ bị rò rỉ, nên mỗi bit trong RAM động phải được làm tươi (</a:t>
            </a:r>
            <a:r>
              <a:rPr lang="en-US" b="1" i="1">
                <a:solidFill>
                  <a:srgbClr val="4E67C8">
                    <a:lumMod val="75000"/>
                  </a:srgbClr>
                </a:solidFill>
                <a:latin typeface="Arial" pitchFamily="34" charset="0"/>
                <a:cs typeface="Arial" pitchFamily="34" charset="0"/>
              </a:rPr>
              <a:t>refresh</a:t>
            </a:r>
            <a:r>
              <a:rPr lang="en-US" b="1">
                <a:solidFill>
                  <a:srgbClr val="4E67C8">
                    <a:lumMod val="75000"/>
                  </a:srgbClr>
                </a:solidFill>
                <a:latin typeface="Arial" pitchFamily="34" charset="0"/>
                <a:cs typeface="Arial" pitchFamily="34" charset="0"/>
              </a:rPr>
              <a:t>) tức nạp điện lại cho tụ trong khoảng thời gian vài mili giây để ngăn ngừa mất dữ liệu.</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Hình 4.6 là một cấu trúc tiêu biểu của RAM động cho một ô nhớ riêng biệt để lưu trữ 1 bit. </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14</a:t>
            </a:fld>
            <a:endParaRPr lang="en-US"/>
          </a:p>
        </p:txBody>
      </p:sp>
    </p:spTree>
    <p:extLst>
      <p:ext uri="{BB962C8B-B14F-4D97-AF65-F5344CB8AC3E}">
        <p14:creationId xmlns:p14="http://schemas.microsoft.com/office/powerpoint/2010/main" val="1573909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RAM</a:t>
            </a:r>
          </a:p>
        </p:txBody>
      </p:sp>
      <p:sp>
        <p:nvSpPr>
          <p:cNvPr id="3" name="Content Placeholder 2"/>
          <p:cNvSpPr>
            <a:spLocks noGrp="1"/>
          </p:cNvSpPr>
          <p:nvPr>
            <p:ph idx="1"/>
          </p:nvPr>
        </p:nvSpPr>
        <p:spPr/>
        <p:txBody>
          <a:bodyPr>
            <a:no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Đường địa chỉ được kích hoạt khi giá trị của bit từ ô nhớ này được đọc hay được ghi.</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Transistor hành động giống như công tắc và nó đóng lại (cho phép dòng điện đi qua) nếu có điện áp trên đường địa chỉ và mở ra (không có dòng điện đi qua) nếu không có điện áp trên đường địa chỉ.</a:t>
            </a:r>
          </a:p>
          <a:p>
            <a:pPr marL="457200" lvl="1" indent="-457200" algn="just" fontAlgn="base">
              <a:lnSpc>
                <a:spcPct val="90000"/>
              </a:lnSpc>
              <a:spcBef>
                <a:spcPts val="0"/>
              </a:spcBef>
              <a:buClr>
                <a:srgbClr val="0099FF"/>
              </a:buClr>
              <a:buSzPct val="130000"/>
              <a:buFont typeface="Wingdings" pitchFamily="2" charset="2"/>
              <a:buChar char="v"/>
            </a:pPr>
            <a:endParaRPr lang="en-US" b="1">
              <a:solidFill>
                <a:srgbClr val="4E67C8">
                  <a:lumMod val="75000"/>
                </a:srgbClr>
              </a:solidFill>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15</a:t>
            </a:fld>
            <a:endParaRPr lang="en-US"/>
          </a:p>
        </p:txBody>
      </p:sp>
    </p:spTree>
    <p:extLst>
      <p:ext uri="{BB962C8B-B14F-4D97-AF65-F5344CB8AC3E}">
        <p14:creationId xmlns:p14="http://schemas.microsoft.com/office/powerpoint/2010/main" val="1487497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RAM</a:t>
            </a:r>
            <a:endParaRPr lang="en-US"/>
          </a:p>
        </p:txBody>
      </p:sp>
      <p:sp>
        <p:nvSpPr>
          <p:cNvPr id="3" name="Content Placeholder 2"/>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endParaRPr lang="en-US" b="1">
              <a:solidFill>
                <a:srgbClr val="4E67C8">
                  <a:lumMod val="75000"/>
                </a:srgbClr>
              </a:solidFill>
              <a:latin typeface="Arial" pitchFamily="34" charset="0"/>
              <a:cs typeface="Arial" pitchFamily="34" charset="0"/>
            </a:endParaRP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16</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101355"/>
            <a:ext cx="4267200" cy="4397060"/>
          </a:xfrm>
          <a:prstGeom prst="rect">
            <a:avLst/>
          </a:prstGeom>
          <a:noFill/>
          <a:ln>
            <a:noFill/>
          </a:ln>
        </p:spPr>
      </p:pic>
      <p:sp>
        <p:nvSpPr>
          <p:cNvPr id="7" name="Rectangle 6"/>
          <p:cNvSpPr/>
          <p:nvPr/>
        </p:nvSpPr>
        <p:spPr>
          <a:xfrm>
            <a:off x="1981200" y="5596271"/>
            <a:ext cx="5553123" cy="397032"/>
          </a:xfrm>
          <a:prstGeom prst="rect">
            <a:avLst/>
          </a:prstGeom>
        </p:spPr>
        <p:txBody>
          <a:bodyPr wrap="none">
            <a:spAutoFit/>
          </a:bodyPr>
          <a:lstStyle/>
          <a:p>
            <a:pPr marL="0" lvl="1" fontAlgn="base">
              <a:lnSpc>
                <a:spcPct val="90000"/>
              </a:lnSpc>
              <a:spcBef>
                <a:spcPts val="600"/>
              </a:spcBef>
              <a:buClr>
                <a:srgbClr val="0099FF"/>
              </a:buClr>
              <a:buSzPct val="130000"/>
            </a:pPr>
            <a:r>
              <a:rPr lang="en-US" sz="2200" b="1">
                <a:solidFill>
                  <a:srgbClr val="0070C0"/>
                </a:solidFill>
                <a:latin typeface="Arial" pitchFamily="34" charset="0"/>
                <a:cs typeface="Arial" pitchFamily="34" charset="0"/>
              </a:rPr>
              <a:t>Hình 4.6: Ô nhớ của RAM động (DRAM).</a:t>
            </a:r>
          </a:p>
        </p:txBody>
      </p:sp>
    </p:spTree>
    <p:extLst>
      <p:ext uri="{BB962C8B-B14F-4D97-AF65-F5344CB8AC3E}">
        <p14:creationId xmlns:p14="http://schemas.microsoft.com/office/powerpoint/2010/main" val="3696144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RAM</a:t>
            </a:r>
          </a:p>
        </p:txBody>
      </p:sp>
      <p:sp>
        <p:nvSpPr>
          <p:cNvPr id="3" name="Content Placeholder 2"/>
          <p:cNvSpPr>
            <a:spLocks noGrp="1"/>
          </p:cNvSpPr>
          <p:nvPr>
            <p:ph idx="1"/>
          </p:nvPr>
        </p:nvSpPr>
        <p:spPr/>
        <p:txBody>
          <a:bodyPr>
            <a:norm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Có nhiều kiểu chip RAM động:</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SDRAM (</a:t>
            </a:r>
            <a:r>
              <a:rPr lang="en-US" sz="2800" b="1" i="1">
                <a:solidFill>
                  <a:srgbClr val="4E67C8">
                    <a:lumMod val="75000"/>
                  </a:srgbClr>
                </a:solidFill>
                <a:latin typeface="Arial" pitchFamily="34" charset="0"/>
                <a:cs typeface="Arial" pitchFamily="34" charset="0"/>
              </a:rPr>
              <a:t>Synchronous DRAM </a:t>
            </a:r>
            <a:r>
              <a:rPr lang="en-US" sz="2800" b="1">
                <a:solidFill>
                  <a:srgbClr val="4E67C8">
                    <a:lumMod val="75000"/>
                  </a:srgbClr>
                </a:solidFill>
                <a:latin typeface="Arial" pitchFamily="34" charset="0"/>
                <a:cs typeface="Arial" pitchFamily="34" charset="0"/>
              </a:rPr>
              <a:t>– RAM động đồng bộ).</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DDR (</a:t>
            </a:r>
            <a:r>
              <a:rPr lang="en-US" sz="2800" b="1" i="1">
                <a:solidFill>
                  <a:srgbClr val="4E67C8">
                    <a:lumMod val="75000"/>
                  </a:srgbClr>
                </a:solidFill>
                <a:latin typeface="Arial" pitchFamily="34" charset="0"/>
                <a:cs typeface="Arial" pitchFamily="34" charset="0"/>
              </a:rPr>
              <a:t>Double Data Rate</a:t>
            </a:r>
            <a:r>
              <a:rPr lang="en-US" sz="2800" b="1">
                <a:solidFill>
                  <a:srgbClr val="4E67C8">
                    <a:lumMod val="75000"/>
                  </a:srgbClr>
                </a:solidFill>
                <a:latin typeface="Arial" pitchFamily="34" charset="0"/>
                <a:cs typeface="Arial" pitchFamily="34" charset="0"/>
              </a:rPr>
              <a:t>) SDRAM. </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RDRAM (</a:t>
            </a:r>
            <a:r>
              <a:rPr lang="en-US" sz="2800" b="1" i="1">
                <a:solidFill>
                  <a:srgbClr val="4E67C8">
                    <a:lumMod val="75000"/>
                  </a:srgbClr>
                </a:solidFill>
                <a:latin typeface="Arial" pitchFamily="34" charset="0"/>
                <a:cs typeface="Arial" pitchFamily="34" charset="0"/>
              </a:rPr>
              <a:t>Rambus Dynamic </a:t>
            </a:r>
            <a:r>
              <a:rPr lang="en-US" sz="2800" b="1">
                <a:solidFill>
                  <a:srgbClr val="4E67C8">
                    <a:lumMod val="75000"/>
                  </a:srgbClr>
                </a:solidFill>
                <a:latin typeface="Arial" pitchFamily="34" charset="0"/>
                <a:cs typeface="Arial" pitchFamily="34" charset="0"/>
              </a:rPr>
              <a:t>RAM).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Bảng 4.1 sau cho thấy sự so sánh hiệu suất của một số loại RAM động.</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17</a:t>
            </a:fld>
            <a:endParaRPr lang="en-US"/>
          </a:p>
        </p:txBody>
      </p:sp>
    </p:spTree>
    <p:extLst>
      <p:ext uri="{BB962C8B-B14F-4D97-AF65-F5344CB8AC3E}">
        <p14:creationId xmlns:p14="http://schemas.microsoft.com/office/powerpoint/2010/main" val="3960664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RAM</a:t>
            </a:r>
            <a:endParaRPr lang="en-US"/>
          </a:p>
        </p:txBody>
      </p:sp>
      <p:sp>
        <p:nvSpPr>
          <p:cNvPr id="3" name="Content Placeholder 2"/>
          <p:cNvSpPr>
            <a:spLocks noGrp="1"/>
          </p:cNvSpPr>
          <p:nvPr>
            <p:ph idx="1"/>
          </p:nvPr>
        </p:nvSpPr>
        <p:spPr/>
        <p:txBody>
          <a:bodyPr>
            <a:normAutofit/>
          </a:bodyPr>
          <a:lstStyle/>
          <a:p>
            <a:pPr marL="0" indent="0">
              <a:buNone/>
            </a:pPr>
            <a:endParaRPr lang="en-US"/>
          </a:p>
          <a:p>
            <a:pPr marL="0" indent="0">
              <a:buNone/>
            </a:pPr>
            <a:endParaRPr lang="en-US"/>
          </a:p>
          <a:p>
            <a:pPr marL="0" indent="0">
              <a:buNone/>
            </a:pPr>
            <a:endParaRPr lang="en-US"/>
          </a:p>
          <a:p>
            <a:pPr marL="0" indent="0">
              <a:buNone/>
            </a:pPr>
            <a:endParaRPr lang="en-US"/>
          </a:p>
          <a:p>
            <a:pPr marL="457200" lvl="1" indent="-457200" algn="just" fontAlgn="base">
              <a:lnSpc>
                <a:spcPct val="90000"/>
              </a:lnSpc>
              <a:spcBef>
                <a:spcPts val="120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Một số RAM động được phân loại theo hình dạng như sau:</a:t>
            </a:r>
          </a:p>
          <a:p>
            <a:pPr marL="803275" lvl="2" indent="-361950" algn="just" fontAlgn="base">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SIMM (</a:t>
            </a:r>
            <a:r>
              <a:rPr lang="en-US" sz="2800" b="1" i="1">
                <a:solidFill>
                  <a:srgbClr val="4E67C8">
                    <a:lumMod val="75000"/>
                  </a:srgbClr>
                </a:solidFill>
                <a:latin typeface="Arial" pitchFamily="34" charset="0"/>
                <a:cs typeface="Arial" pitchFamily="34" charset="0"/>
              </a:rPr>
              <a:t>Single Inline Memory Module</a:t>
            </a:r>
            <a:r>
              <a:rPr lang="en-US" sz="2800" b="1">
                <a:solidFill>
                  <a:srgbClr val="4E67C8">
                    <a:lumMod val="75000"/>
                  </a:srgbClr>
                </a:solidFill>
                <a:latin typeface="Arial" pitchFamily="34" charset="0"/>
                <a:cs typeface="Arial" pitchFamily="34" charset="0"/>
              </a:rPr>
              <a:t> – Bộ nhớ một hàng chân). Xem Hình 4.7.</a:t>
            </a:r>
          </a:p>
          <a:p>
            <a:pPr marL="457200" lvl="1" indent="-457200" algn="just" fontAlgn="base">
              <a:lnSpc>
                <a:spcPct val="90000"/>
              </a:lnSpc>
              <a:spcBef>
                <a:spcPts val="1200"/>
              </a:spcBef>
              <a:buClr>
                <a:srgbClr val="0099FF"/>
              </a:buClr>
              <a:buSzPct val="130000"/>
              <a:buFont typeface="Wingdings" pitchFamily="2" charset="2"/>
              <a:buChar char="v"/>
            </a:pPr>
            <a:endParaRPr lang="en-US" b="1">
              <a:solidFill>
                <a:srgbClr val="4E67C8">
                  <a:lumMod val="75000"/>
                </a:srgbClr>
              </a:solidFill>
              <a:latin typeface="Arial" pitchFamily="34" charset="0"/>
              <a:cs typeface="Arial" pitchFamily="34" charset="0"/>
            </a:endParaRPr>
          </a:p>
          <a:p>
            <a:pPr marL="0" indent="0">
              <a:buNone/>
            </a:pP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18</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852948" y="1197078"/>
            <a:ext cx="7470359" cy="1600200"/>
          </a:xfrm>
          <a:prstGeom prst="rect">
            <a:avLst/>
          </a:prstGeom>
          <a:noFill/>
          <a:ln>
            <a:noFill/>
          </a:ln>
        </p:spPr>
      </p:pic>
      <p:sp>
        <p:nvSpPr>
          <p:cNvPr id="7" name="Rectangle 6"/>
          <p:cNvSpPr/>
          <p:nvPr/>
        </p:nvSpPr>
        <p:spPr>
          <a:xfrm>
            <a:off x="1447800" y="3045507"/>
            <a:ext cx="6532558" cy="397032"/>
          </a:xfrm>
          <a:prstGeom prst="rect">
            <a:avLst/>
          </a:prstGeom>
        </p:spPr>
        <p:txBody>
          <a:bodyPr wrap="none">
            <a:spAutoFit/>
          </a:bodyPr>
          <a:lstStyle/>
          <a:p>
            <a:pPr marL="0" lvl="1" fontAlgn="base">
              <a:lnSpc>
                <a:spcPct val="90000"/>
              </a:lnSpc>
              <a:spcBef>
                <a:spcPts val="600"/>
              </a:spcBef>
              <a:buClr>
                <a:srgbClr val="0099FF"/>
              </a:buClr>
              <a:buSzPct val="130000"/>
            </a:pPr>
            <a:r>
              <a:rPr lang="en-US" sz="2200" b="1">
                <a:solidFill>
                  <a:srgbClr val="0070C0"/>
                </a:solidFill>
                <a:latin typeface="Arial" pitchFamily="34" charset="0"/>
                <a:cs typeface="Arial" pitchFamily="34" charset="0"/>
              </a:rPr>
              <a:t>Bảng 4.1: So sánh hiệu suất một số RAM động.</a:t>
            </a:r>
          </a:p>
        </p:txBody>
      </p:sp>
    </p:spTree>
    <p:extLst>
      <p:ext uri="{BB962C8B-B14F-4D97-AF65-F5344CB8AC3E}">
        <p14:creationId xmlns:p14="http://schemas.microsoft.com/office/powerpoint/2010/main" val="2445258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RAM</a:t>
            </a:r>
            <a:endParaRPr lang="en-US"/>
          </a:p>
        </p:txBody>
      </p:sp>
      <p:sp>
        <p:nvSpPr>
          <p:cNvPr id="3" name="Content Placeholder 2"/>
          <p:cNvSpPr>
            <a:spLocks noGrp="1"/>
          </p:cNvSpPr>
          <p:nvPr>
            <p:ph idx="1"/>
          </p:nvPr>
        </p:nvSpPr>
        <p:spPr/>
        <p:txBody>
          <a:bodyPr>
            <a:normAutofit/>
          </a:bodyPr>
          <a:lstStyle/>
          <a:p>
            <a:endParaRPr lang="en-US"/>
          </a:p>
          <a:p>
            <a:endParaRPr lang="en-US"/>
          </a:p>
          <a:p>
            <a:endParaRPr lang="en-US"/>
          </a:p>
          <a:p>
            <a:endParaRPr lang="en-US"/>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DIMM (</a:t>
            </a:r>
            <a:r>
              <a:rPr lang="en-US" sz="2800" b="1" i="1">
                <a:solidFill>
                  <a:srgbClr val="4E67C8">
                    <a:lumMod val="75000"/>
                  </a:srgbClr>
                </a:solidFill>
                <a:latin typeface="Arial" pitchFamily="34" charset="0"/>
                <a:cs typeface="Arial" pitchFamily="34" charset="0"/>
              </a:rPr>
              <a:t>Dual Inline Memory Module</a:t>
            </a:r>
            <a:r>
              <a:rPr lang="en-US" sz="2800" b="1">
                <a:solidFill>
                  <a:srgbClr val="4E67C8">
                    <a:lumMod val="75000"/>
                  </a:srgbClr>
                </a:solidFill>
                <a:latin typeface="Arial" pitchFamily="34" charset="0"/>
                <a:cs typeface="Arial" pitchFamily="34" charset="0"/>
              </a:rPr>
              <a:t> - Bộ nhớ hai hàng chân). Xem Hình 4.8.</a:t>
            </a: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19</a:t>
            </a:fld>
            <a:endParaRPr lang="en-US"/>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123335"/>
            <a:ext cx="5105400" cy="1772265"/>
          </a:xfrm>
          <a:prstGeom prst="rect">
            <a:avLst/>
          </a:prstGeom>
          <a:noFill/>
          <a:ln>
            <a:noFill/>
          </a:ln>
        </p:spPr>
      </p:pic>
      <p:sp>
        <p:nvSpPr>
          <p:cNvPr id="8" name="Rectangle 7"/>
          <p:cNvSpPr/>
          <p:nvPr/>
        </p:nvSpPr>
        <p:spPr>
          <a:xfrm>
            <a:off x="3245691" y="2895600"/>
            <a:ext cx="2273379" cy="397032"/>
          </a:xfrm>
          <a:prstGeom prst="rect">
            <a:avLst/>
          </a:prstGeom>
        </p:spPr>
        <p:txBody>
          <a:bodyPr wrap="none">
            <a:spAutoFit/>
          </a:bodyPr>
          <a:lstStyle/>
          <a:p>
            <a:pPr marL="0" lvl="1" fontAlgn="base">
              <a:lnSpc>
                <a:spcPct val="90000"/>
              </a:lnSpc>
              <a:spcBef>
                <a:spcPts val="600"/>
              </a:spcBef>
              <a:buClr>
                <a:srgbClr val="0099FF"/>
              </a:buClr>
              <a:buSzPct val="130000"/>
            </a:pPr>
            <a:r>
              <a:rPr lang="en-US" sz="2200" b="1">
                <a:solidFill>
                  <a:srgbClr val="0070C0"/>
                </a:solidFill>
                <a:latin typeface="Arial" pitchFamily="34" charset="0"/>
                <a:cs typeface="Arial" pitchFamily="34" charset="0"/>
              </a:rPr>
              <a:t>Hình 4.7: SIMM.</a:t>
            </a:r>
          </a:p>
        </p:txBody>
      </p:sp>
      <p:pic>
        <p:nvPicPr>
          <p:cNvPr id="9" name="Picture 8"/>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267200"/>
            <a:ext cx="5221287" cy="1676400"/>
          </a:xfrm>
          <a:prstGeom prst="rect">
            <a:avLst/>
          </a:prstGeom>
          <a:noFill/>
          <a:ln>
            <a:noFill/>
          </a:ln>
        </p:spPr>
      </p:pic>
      <p:sp>
        <p:nvSpPr>
          <p:cNvPr id="10" name="Rectangle 9"/>
          <p:cNvSpPr/>
          <p:nvPr/>
        </p:nvSpPr>
        <p:spPr>
          <a:xfrm>
            <a:off x="3293109" y="5953432"/>
            <a:ext cx="2273379" cy="397032"/>
          </a:xfrm>
          <a:prstGeom prst="rect">
            <a:avLst/>
          </a:prstGeom>
        </p:spPr>
        <p:txBody>
          <a:bodyPr wrap="none">
            <a:spAutoFit/>
          </a:bodyPr>
          <a:lstStyle/>
          <a:p>
            <a:pPr marL="0" lvl="1" fontAlgn="base">
              <a:lnSpc>
                <a:spcPct val="90000"/>
              </a:lnSpc>
              <a:spcBef>
                <a:spcPts val="600"/>
              </a:spcBef>
              <a:buClr>
                <a:srgbClr val="0099FF"/>
              </a:buClr>
              <a:buSzPct val="130000"/>
            </a:pPr>
            <a:r>
              <a:rPr lang="en-US" sz="2200" b="1">
                <a:solidFill>
                  <a:srgbClr val="0070C0"/>
                </a:solidFill>
                <a:latin typeface="Arial" pitchFamily="34" charset="0"/>
                <a:cs typeface="Arial" pitchFamily="34" charset="0"/>
              </a:rPr>
              <a:t>Hình 4.8: DIMM.</a:t>
            </a:r>
          </a:p>
        </p:txBody>
      </p:sp>
    </p:spTree>
    <p:extLst>
      <p:ext uri="{BB962C8B-B14F-4D97-AF65-F5344CB8AC3E}">
        <p14:creationId xmlns:p14="http://schemas.microsoft.com/office/powerpoint/2010/main" val="4250473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Sự Phân Cấp Bộ Nhớ</a:t>
            </a:r>
            <a:endParaRPr lang="vi-VN"/>
          </a:p>
        </p:txBody>
      </p:sp>
      <p:sp>
        <p:nvSpPr>
          <p:cNvPr id="3" name="Content Placeholder 2"/>
          <p:cNvSpPr>
            <a:spLocks noGrp="1"/>
          </p:cNvSpPr>
          <p:nvPr>
            <p:ph idx="1"/>
          </p:nvPr>
        </p:nvSpPr>
        <p:spPr/>
        <p:txBody>
          <a:bodyPr>
            <a:no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Trong trường hợp lý tưởng, đó là sự cân bằng giữa ba đặc trưng chính của bộ nhớ: dung lượng, thời gian truy xuất và giá thành. Nhiều công nghệ được sử dụng để chế tạo bộ nhớ và chúng có các mối quan hệ như sau:</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Thời gian truy xuất nhanh hơn, giá thành của mỗi bit nhớ lớn hơn.</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Dung lượng lớn hơn, giá thành mỗi bit nhớ nhỏ hơn.</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Dung lượng lớn hơn, thời gian truy xuất chậm hơn.</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Vấn đề khó khăn mà nhà thiết kế phải đối </a:t>
            </a:r>
            <a:endParaRPr lang="vi-VN"/>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a:t>
            </a:fld>
            <a:endParaRPr lang="en-US"/>
          </a:p>
        </p:txBody>
      </p:sp>
    </p:spTree>
    <p:extLst>
      <p:ext uri="{BB962C8B-B14F-4D97-AF65-F5344CB8AC3E}">
        <p14:creationId xmlns:p14="http://schemas.microsoft.com/office/powerpoint/2010/main" val="3669342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RAM</a:t>
            </a:r>
            <a:endParaRPr lang="en-US"/>
          </a:p>
        </p:txBody>
      </p:sp>
      <p:sp>
        <p:nvSpPr>
          <p:cNvPr id="3" name="Content Placeholder 2"/>
          <p:cNvSpPr>
            <a:spLocks noGrp="1"/>
          </p:cNvSpPr>
          <p:nvPr>
            <p:ph idx="1"/>
          </p:nvPr>
        </p:nvSpPr>
        <p:spPr/>
        <p:txBody>
          <a:bodyPr/>
          <a:lstStyle/>
          <a:p>
            <a:pPr marL="803275" lvl="2" indent="-361950" algn="just" fontAlgn="base">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SO-DIMM (</a:t>
            </a:r>
            <a:r>
              <a:rPr lang="en-US" sz="2800" b="1" i="1">
                <a:solidFill>
                  <a:srgbClr val="4E67C8">
                    <a:lumMod val="75000"/>
                  </a:srgbClr>
                </a:solidFill>
                <a:latin typeface="Arial" pitchFamily="34" charset="0"/>
                <a:cs typeface="Arial" pitchFamily="34" charset="0"/>
              </a:rPr>
              <a:t>Small Outline DIMM</a:t>
            </a:r>
            <a:r>
              <a:rPr lang="en-US" sz="2800" b="1">
                <a:solidFill>
                  <a:srgbClr val="4E67C8">
                    <a:lumMod val="75000"/>
                  </a:srgbClr>
                </a:solidFill>
                <a:latin typeface="Arial" pitchFamily="34" charset="0"/>
                <a:cs typeface="Arial" pitchFamily="34" charset="0"/>
              </a:rPr>
              <a:t>). Xem Hình 4.9.</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20</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828800"/>
            <a:ext cx="4572000" cy="3243317"/>
          </a:xfrm>
          <a:prstGeom prst="rect">
            <a:avLst/>
          </a:prstGeom>
          <a:noFill/>
          <a:ln>
            <a:noFill/>
          </a:ln>
        </p:spPr>
      </p:pic>
      <p:sp>
        <p:nvSpPr>
          <p:cNvPr id="7" name="Rectangle 6"/>
          <p:cNvSpPr/>
          <p:nvPr/>
        </p:nvSpPr>
        <p:spPr>
          <a:xfrm>
            <a:off x="2689757" y="5285070"/>
            <a:ext cx="4015843" cy="397032"/>
          </a:xfrm>
          <a:prstGeom prst="rect">
            <a:avLst/>
          </a:prstGeom>
        </p:spPr>
        <p:txBody>
          <a:bodyPr wrap="none">
            <a:spAutoFit/>
          </a:bodyPr>
          <a:lstStyle/>
          <a:p>
            <a:pPr marL="0" lvl="1" fontAlgn="base">
              <a:lnSpc>
                <a:spcPct val="90000"/>
              </a:lnSpc>
              <a:spcBef>
                <a:spcPts val="600"/>
              </a:spcBef>
              <a:buClr>
                <a:srgbClr val="0099FF"/>
              </a:buClr>
              <a:buSzPct val="130000"/>
            </a:pPr>
            <a:r>
              <a:rPr lang="en-US" sz="2200" b="1">
                <a:solidFill>
                  <a:srgbClr val="0070C0"/>
                </a:solidFill>
                <a:latin typeface="Arial" pitchFamily="34" charset="0"/>
                <a:cs typeface="Arial" pitchFamily="34" charset="0"/>
              </a:rPr>
              <a:t>Hình 4.9: SO-DIMM và DIMM.</a:t>
            </a:r>
          </a:p>
        </p:txBody>
      </p:sp>
    </p:spTree>
    <p:extLst>
      <p:ext uri="{BB962C8B-B14F-4D97-AF65-F5344CB8AC3E}">
        <p14:creationId xmlns:p14="http://schemas.microsoft.com/office/powerpoint/2010/main" val="1411545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RAM</a:t>
            </a:r>
          </a:p>
        </p:txBody>
      </p:sp>
      <p:sp>
        <p:nvSpPr>
          <p:cNvPr id="3" name="Content Placeholder 2"/>
          <p:cNvSpPr>
            <a:spLocks noGrp="1"/>
          </p:cNvSpPr>
          <p:nvPr>
            <p:ph idx="1"/>
          </p:nvPr>
        </p:nvSpPr>
        <p:spPr/>
        <p:txBody>
          <a:bodyPr/>
          <a:lstStyle/>
          <a:p>
            <a:pPr marL="803275" lvl="2" indent="-361950" algn="just" fontAlgn="base">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RIMM (Rambus Inline Memory Module). Xem Hình 4.10.</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21</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057400"/>
            <a:ext cx="6710987" cy="3200400"/>
          </a:xfrm>
          <a:prstGeom prst="rect">
            <a:avLst/>
          </a:prstGeom>
          <a:noFill/>
          <a:ln>
            <a:noFill/>
          </a:ln>
        </p:spPr>
      </p:pic>
      <p:sp>
        <p:nvSpPr>
          <p:cNvPr id="7" name="Rectangle 6"/>
          <p:cNvSpPr/>
          <p:nvPr/>
        </p:nvSpPr>
        <p:spPr>
          <a:xfrm>
            <a:off x="3429000" y="5562600"/>
            <a:ext cx="2446504" cy="397032"/>
          </a:xfrm>
          <a:prstGeom prst="rect">
            <a:avLst/>
          </a:prstGeom>
        </p:spPr>
        <p:txBody>
          <a:bodyPr wrap="none">
            <a:spAutoFit/>
          </a:bodyPr>
          <a:lstStyle/>
          <a:p>
            <a:pPr marL="0" lvl="1" fontAlgn="base">
              <a:lnSpc>
                <a:spcPct val="90000"/>
              </a:lnSpc>
              <a:spcBef>
                <a:spcPts val="600"/>
              </a:spcBef>
              <a:buClr>
                <a:srgbClr val="0099FF"/>
              </a:buClr>
              <a:buSzPct val="130000"/>
            </a:pPr>
            <a:r>
              <a:rPr lang="en-US" sz="2200" b="1">
                <a:solidFill>
                  <a:srgbClr val="0070C0"/>
                </a:solidFill>
                <a:latin typeface="Arial" pitchFamily="34" charset="0"/>
                <a:cs typeface="Arial" pitchFamily="34" charset="0"/>
              </a:rPr>
              <a:t>Hình 4.10: RIMM.</a:t>
            </a:r>
          </a:p>
        </p:txBody>
      </p:sp>
    </p:spTree>
    <p:extLst>
      <p:ext uri="{BB962C8B-B14F-4D97-AF65-F5344CB8AC3E}">
        <p14:creationId xmlns:p14="http://schemas.microsoft.com/office/powerpoint/2010/main" val="2152447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ROM</a:t>
            </a:r>
            <a:endParaRPr lang="en-US"/>
          </a:p>
        </p:txBody>
      </p:sp>
      <p:sp>
        <p:nvSpPr>
          <p:cNvPr id="3" name="Content Placeholder 2"/>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ROM (</a:t>
            </a:r>
            <a:r>
              <a:rPr lang="en-US" b="1" i="1">
                <a:solidFill>
                  <a:srgbClr val="4E67C8">
                    <a:lumMod val="75000"/>
                  </a:srgbClr>
                </a:solidFill>
                <a:latin typeface="Arial" pitchFamily="34" charset="0"/>
                <a:cs typeface="Arial" pitchFamily="34" charset="0"/>
              </a:rPr>
              <a:t>Read Only Memory</a:t>
            </a:r>
            <a:r>
              <a:rPr lang="en-US" b="1">
                <a:solidFill>
                  <a:srgbClr val="4E67C8">
                    <a:lumMod val="75000"/>
                  </a:srgbClr>
                </a:solidFill>
                <a:latin typeface="Arial" pitchFamily="34" charset="0"/>
                <a:cs typeface="Arial" pitchFamily="34" charset="0"/>
              </a:rPr>
              <a:t> – Bộ nhớ chỉ đọc), là loại bộ nhớ không thể thay đổi hay xoá có chủ đích.</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Dữ liệu trong ROM được thêm vào trong lúc sản xuất ra nó, bằng cách là thông qua vật liệu cảm quang của mặt nạ để khắc lên trên bề mặt ROM các bit của chương trình.</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ROM thì rẻ hơn RAM nhiều. Tuy nhiên, nó không linh hoạt, bởi vì nó không thể thay đổi sau khi sản xuất.</a:t>
            </a:r>
          </a:p>
          <a:p>
            <a:pPr marL="457200" lvl="1" indent="-457200" algn="just" fontAlgn="base">
              <a:lnSpc>
                <a:spcPct val="90000"/>
              </a:lnSpc>
              <a:spcBef>
                <a:spcPts val="0"/>
              </a:spcBef>
              <a:buClr>
                <a:srgbClr val="0099FF"/>
              </a:buClr>
              <a:buSzPct val="130000"/>
              <a:buFont typeface="Wingdings" pitchFamily="2" charset="2"/>
              <a:buChar char="v"/>
            </a:pPr>
            <a:endParaRPr lang="en-US" b="1">
              <a:solidFill>
                <a:srgbClr val="4E67C8">
                  <a:lumMod val="75000"/>
                </a:srgbClr>
              </a:solidFill>
              <a:latin typeface="Arial" pitchFamily="34" charset="0"/>
              <a:cs typeface="Arial" pitchFamily="34" charset="0"/>
            </a:endParaRP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22</a:t>
            </a:fld>
            <a:endParaRPr lang="en-US"/>
          </a:p>
        </p:txBody>
      </p:sp>
    </p:spTree>
    <p:extLst>
      <p:ext uri="{BB962C8B-B14F-4D97-AF65-F5344CB8AC3E}">
        <p14:creationId xmlns:p14="http://schemas.microsoft.com/office/powerpoint/2010/main" val="2024418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ROM</a:t>
            </a:r>
            <a:endParaRPr lang="en-US"/>
          </a:p>
        </p:txBody>
      </p:sp>
      <p:sp>
        <p:nvSpPr>
          <p:cNvPr id="3" name="Content Placeholder 2"/>
          <p:cNvSpPr>
            <a:spLocks noGrp="1"/>
          </p:cNvSpPr>
          <p:nvPr>
            <p:ph idx="1"/>
          </p:nvPr>
        </p:nvSpPr>
        <p:spPr/>
        <p:txBody>
          <a:bodyPr>
            <a:norm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PROM (</a:t>
            </a:r>
            <a:r>
              <a:rPr lang="en-US" b="1" i="1">
                <a:solidFill>
                  <a:srgbClr val="4E67C8">
                    <a:lumMod val="75000"/>
                  </a:srgbClr>
                </a:solidFill>
                <a:latin typeface="Arial" pitchFamily="34" charset="0"/>
                <a:cs typeface="Arial" pitchFamily="34" charset="0"/>
              </a:rPr>
              <a:t>Programmable ROM</a:t>
            </a:r>
            <a:r>
              <a:rPr lang="en-US" b="1">
                <a:solidFill>
                  <a:srgbClr val="4E67C8">
                    <a:lumMod val="75000"/>
                  </a:srgbClr>
                </a:solidFill>
                <a:latin typeface="Arial" pitchFamily="34" charset="0"/>
                <a:cs typeface="Arial" pitchFamily="34" charset="0"/>
              </a:rPr>
              <a:t> – ROM lập trình được): giống như ROM, ngoại trừ nó có thể được lập trình 1 lần bằng thiết bị chuyên dụng. Xem Hình 4.11</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23</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057399" y="2819400"/>
            <a:ext cx="5579761" cy="2667000"/>
          </a:xfrm>
          <a:prstGeom prst="rect">
            <a:avLst/>
          </a:prstGeom>
          <a:noFill/>
          <a:ln>
            <a:noFill/>
          </a:ln>
        </p:spPr>
      </p:pic>
      <p:sp>
        <p:nvSpPr>
          <p:cNvPr id="7" name="Rectangle 6"/>
          <p:cNvSpPr/>
          <p:nvPr/>
        </p:nvSpPr>
        <p:spPr>
          <a:xfrm>
            <a:off x="3200400" y="5715000"/>
            <a:ext cx="3654014" cy="397032"/>
          </a:xfrm>
          <a:prstGeom prst="rect">
            <a:avLst/>
          </a:prstGeom>
        </p:spPr>
        <p:txBody>
          <a:bodyPr wrap="none">
            <a:spAutoFit/>
          </a:bodyPr>
          <a:lstStyle/>
          <a:p>
            <a:pPr marL="0" lvl="1" fontAlgn="base">
              <a:lnSpc>
                <a:spcPct val="90000"/>
              </a:lnSpc>
              <a:spcBef>
                <a:spcPts val="600"/>
              </a:spcBef>
              <a:buClr>
                <a:srgbClr val="0099FF"/>
              </a:buClr>
              <a:buSzPct val="130000"/>
            </a:pPr>
            <a:r>
              <a:rPr lang="en-US" sz="2200" b="1">
                <a:solidFill>
                  <a:srgbClr val="0070C0"/>
                </a:solidFill>
                <a:latin typeface="Arial" pitchFamily="34" charset="0"/>
                <a:cs typeface="Arial" pitchFamily="34" charset="0"/>
              </a:rPr>
              <a:t>Hình 4.11: ROM và PROM.</a:t>
            </a:r>
          </a:p>
        </p:txBody>
      </p:sp>
    </p:spTree>
    <p:extLst>
      <p:ext uri="{BB962C8B-B14F-4D97-AF65-F5344CB8AC3E}">
        <p14:creationId xmlns:p14="http://schemas.microsoft.com/office/powerpoint/2010/main" val="3315807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ROM</a:t>
            </a:r>
            <a:endParaRPr lang="en-US"/>
          </a:p>
        </p:txBody>
      </p:sp>
      <p:sp>
        <p:nvSpPr>
          <p:cNvPr id="3" name="Content Placeholder 2"/>
          <p:cNvSpPr>
            <a:spLocks noGrp="1"/>
          </p:cNvSpPr>
          <p:nvPr>
            <p:ph idx="1"/>
          </p:nvPr>
        </p:nvSpPr>
        <p:spPr/>
        <p:txBody>
          <a:bodyPr>
            <a:norm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EPROM (</a:t>
            </a:r>
            <a:r>
              <a:rPr lang="en-US" b="1" i="1">
                <a:solidFill>
                  <a:srgbClr val="4E67C8">
                    <a:lumMod val="75000"/>
                  </a:srgbClr>
                </a:solidFill>
                <a:latin typeface="Arial" pitchFamily="34" charset="0"/>
                <a:cs typeface="Arial" pitchFamily="34" charset="0"/>
              </a:rPr>
              <a:t>Erasable PROM </a:t>
            </a:r>
            <a:r>
              <a:rPr lang="en-US" b="1">
                <a:solidFill>
                  <a:srgbClr val="4E67C8">
                    <a:lumMod val="75000"/>
                  </a:srgbClr>
                </a:solidFill>
                <a:latin typeface="Arial" pitchFamily="34" charset="0"/>
                <a:cs typeface="Arial" pitchFamily="34" charset="0"/>
              </a:rPr>
              <a:t>– ROM có thể lập trình và xoá), loại ROM này không chỉ lập trình được mà còn xoá được. Xem Hình 4.12.</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24</a:t>
            </a:fld>
            <a:endParaRPr lang="en-US"/>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9800" y="2651637"/>
            <a:ext cx="4038600" cy="3028950"/>
          </a:xfrm>
          <a:prstGeom prst="rect">
            <a:avLst/>
          </a:prstGeom>
          <a:noFill/>
          <a:ln>
            <a:noFill/>
          </a:ln>
        </p:spPr>
      </p:pic>
      <p:sp>
        <p:nvSpPr>
          <p:cNvPr id="7" name="Rectangle 6"/>
          <p:cNvSpPr/>
          <p:nvPr/>
        </p:nvSpPr>
        <p:spPr>
          <a:xfrm>
            <a:off x="3200400" y="5891393"/>
            <a:ext cx="2727029" cy="397032"/>
          </a:xfrm>
          <a:prstGeom prst="rect">
            <a:avLst/>
          </a:prstGeom>
        </p:spPr>
        <p:txBody>
          <a:bodyPr wrap="none">
            <a:spAutoFit/>
          </a:bodyPr>
          <a:lstStyle/>
          <a:p>
            <a:pPr marL="0" lvl="1" fontAlgn="base">
              <a:lnSpc>
                <a:spcPct val="90000"/>
              </a:lnSpc>
              <a:spcBef>
                <a:spcPts val="600"/>
              </a:spcBef>
              <a:buClr>
                <a:srgbClr val="0099FF"/>
              </a:buClr>
              <a:buSzPct val="130000"/>
            </a:pPr>
            <a:r>
              <a:rPr lang="en-US" sz="2200" b="1">
                <a:solidFill>
                  <a:srgbClr val="0070C0"/>
                </a:solidFill>
                <a:latin typeface="Arial" pitchFamily="34" charset="0"/>
                <a:cs typeface="Arial" pitchFamily="34" charset="0"/>
              </a:rPr>
              <a:t>Hình 4.12: EPROM.</a:t>
            </a:r>
          </a:p>
        </p:txBody>
      </p:sp>
    </p:spTree>
    <p:extLst>
      <p:ext uri="{BB962C8B-B14F-4D97-AF65-F5344CB8AC3E}">
        <p14:creationId xmlns:p14="http://schemas.microsoft.com/office/powerpoint/2010/main" val="3373532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ROM</a:t>
            </a:r>
            <a:endParaRPr lang="en-US"/>
          </a:p>
        </p:txBody>
      </p:sp>
      <p:sp>
        <p:nvSpPr>
          <p:cNvPr id="3" name="Content Placeholder 2"/>
          <p:cNvSpPr>
            <a:spLocks noGrp="1"/>
          </p:cNvSpPr>
          <p:nvPr>
            <p:ph idx="1"/>
          </p:nvPr>
        </p:nvSpPr>
        <p:spPr/>
        <p:txBody>
          <a:bodyPr>
            <a:norm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EEPROM (</a:t>
            </a:r>
            <a:r>
              <a:rPr lang="en-US" b="1" i="1">
                <a:solidFill>
                  <a:srgbClr val="4E67C8">
                    <a:lumMod val="75000"/>
                  </a:srgbClr>
                </a:solidFill>
                <a:latin typeface="Arial" pitchFamily="34" charset="0"/>
                <a:cs typeface="Arial" pitchFamily="34" charset="0"/>
              </a:rPr>
              <a:t>Electrically EPROM </a:t>
            </a:r>
            <a:r>
              <a:rPr lang="en-US" b="1">
                <a:solidFill>
                  <a:srgbClr val="4E67C8">
                    <a:lumMod val="75000"/>
                  </a:srgbClr>
                </a:solidFill>
                <a:latin typeface="Arial" pitchFamily="34" charset="0"/>
                <a:cs typeface="Arial" pitchFamily="34" charset="0"/>
              </a:rPr>
              <a:t>– ROM có thể lập trình và xoá bằng điện). EEPROM có thể xoá từng byte dữ liệu bằng các xung điện (bằng phần mềm) thay vì đặt nó vào thiết bị đặc biệt để xoá bằng tia cực tím.</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Ngoài ra, EEPROM có thể lập trình lại bằng xung điện trong khi EPROM phải đặt vào thiết bị lập trình EPROM đặc biệt. Xem Hình 4.13.</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25</a:t>
            </a:fld>
            <a:endParaRPr lang="en-US"/>
          </a:p>
        </p:txBody>
      </p:sp>
    </p:spTree>
    <p:extLst>
      <p:ext uri="{BB962C8B-B14F-4D97-AF65-F5344CB8AC3E}">
        <p14:creationId xmlns:p14="http://schemas.microsoft.com/office/powerpoint/2010/main" val="27870065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ROM</a:t>
            </a:r>
          </a:p>
        </p:txBody>
      </p:sp>
      <p:sp>
        <p:nvSpPr>
          <p:cNvPr id="3" name="Content Placeholder 2"/>
          <p:cNvSpPr>
            <a:spLocks noGrp="1"/>
          </p:cNvSpPr>
          <p:nvPr>
            <p:ph idx="1"/>
          </p:nvPr>
        </p:nvSpPr>
        <p:spPr/>
        <p:txBody>
          <a:bodyPr>
            <a:normAutofit fontScale="92500"/>
          </a:bodyPr>
          <a:lstStyle/>
          <a:p>
            <a:endParaRPr lang="en-US"/>
          </a:p>
          <a:p>
            <a:endParaRPr lang="en-US"/>
          </a:p>
          <a:p>
            <a:endParaRPr lang="en-US"/>
          </a:p>
          <a:p>
            <a:endParaRPr lang="en-US"/>
          </a:p>
          <a:p>
            <a:endParaRPr lang="en-US"/>
          </a:p>
          <a:p>
            <a:endParaRPr lang="en-US"/>
          </a:p>
          <a:p>
            <a:pPr marL="457200" lvl="1" indent="-457200" algn="just" fontAlgn="base">
              <a:lnSpc>
                <a:spcPct val="90000"/>
              </a:lnSpc>
              <a:spcBef>
                <a:spcPts val="0"/>
              </a:spcBef>
              <a:buClr>
                <a:srgbClr val="0099FF"/>
              </a:buClr>
              <a:buSzPct val="130000"/>
              <a:buFont typeface="Wingdings" pitchFamily="2" charset="2"/>
              <a:buChar char="v"/>
            </a:pPr>
            <a:r>
              <a:rPr lang="en-US" sz="3000" b="1">
                <a:solidFill>
                  <a:srgbClr val="4E67C8">
                    <a:lumMod val="75000"/>
                  </a:srgbClr>
                </a:solidFill>
                <a:latin typeface="Arial" pitchFamily="34" charset="0"/>
                <a:cs typeface="Arial" pitchFamily="34" charset="0"/>
              </a:rPr>
              <a:t>Một loại EEPROM gần đây là flash memory (bộ nhớ cực nhanh). Không giống như EPROM được xoá bằng tia cực tím và EEPROM có thể xoá từng byte, bộ nhớ flash có thể xoá và ghi lại theo khối.</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26</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246671" y="1079090"/>
            <a:ext cx="3606946" cy="3035710"/>
          </a:xfrm>
          <a:prstGeom prst="rect">
            <a:avLst/>
          </a:prstGeom>
          <a:noFill/>
          <a:ln>
            <a:noFill/>
          </a:ln>
        </p:spPr>
      </p:pic>
      <p:sp>
        <p:nvSpPr>
          <p:cNvPr id="7" name="Rectangle 6"/>
          <p:cNvSpPr/>
          <p:nvPr/>
        </p:nvSpPr>
        <p:spPr>
          <a:xfrm>
            <a:off x="5181600" y="1828800"/>
            <a:ext cx="2914580" cy="397032"/>
          </a:xfrm>
          <a:prstGeom prst="rect">
            <a:avLst/>
          </a:prstGeom>
        </p:spPr>
        <p:txBody>
          <a:bodyPr wrap="none">
            <a:spAutoFit/>
          </a:bodyPr>
          <a:lstStyle/>
          <a:p>
            <a:pPr marL="0" lvl="1" fontAlgn="base">
              <a:lnSpc>
                <a:spcPct val="90000"/>
              </a:lnSpc>
              <a:spcBef>
                <a:spcPts val="600"/>
              </a:spcBef>
              <a:buClr>
                <a:srgbClr val="0099FF"/>
              </a:buClr>
              <a:buSzPct val="130000"/>
            </a:pPr>
            <a:r>
              <a:rPr lang="en-US" sz="2200" b="1">
                <a:solidFill>
                  <a:srgbClr val="0070C0"/>
                </a:solidFill>
                <a:latin typeface="Arial" pitchFamily="34" charset="0"/>
                <a:cs typeface="Arial" pitchFamily="34" charset="0"/>
              </a:rPr>
              <a:t>Hình 4.13: EEPROM.</a:t>
            </a:r>
          </a:p>
        </p:txBody>
      </p:sp>
    </p:spTree>
    <p:extLst>
      <p:ext uri="{BB962C8B-B14F-4D97-AF65-F5344CB8AC3E}">
        <p14:creationId xmlns:p14="http://schemas.microsoft.com/office/powerpoint/2010/main" val="1264156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ROM</a:t>
            </a:r>
            <a:endParaRPr lang="en-US"/>
          </a:p>
        </p:txBody>
      </p:sp>
      <p:sp>
        <p:nvSpPr>
          <p:cNvPr id="3" name="Content Placeholder 2"/>
          <p:cNvSpPr>
            <a:spLocks noGrp="1"/>
          </p:cNvSpPr>
          <p:nvPr>
            <p:ph idx="1"/>
          </p:nvPr>
        </p:nvSpPr>
        <p:spPr/>
        <p:txBody>
          <a:bodyPr>
            <a:norm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Bảng 4.2 tóm tắt các loại bộ nhớ và Hình 4.14 là bộ nhớ flash.</a:t>
            </a:r>
          </a:p>
          <a:p>
            <a:pPr marL="0" lvl="1" indent="0" algn="just" fontAlgn="base">
              <a:lnSpc>
                <a:spcPct val="90000"/>
              </a:lnSpc>
              <a:spcBef>
                <a:spcPts val="0"/>
              </a:spcBef>
              <a:buClr>
                <a:srgbClr val="0099FF"/>
              </a:buClr>
              <a:buSzPct val="130000"/>
              <a:buNone/>
            </a:pPr>
            <a:endParaRPr lang="en-US" b="1">
              <a:solidFill>
                <a:srgbClr val="4E67C8">
                  <a:lumMod val="75000"/>
                </a:srgbClr>
              </a:solidFill>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27</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68910"/>
            <a:ext cx="8184370" cy="3210232"/>
          </a:xfrm>
          <a:prstGeom prst="rect">
            <a:avLst/>
          </a:prstGeom>
          <a:noFill/>
          <a:ln>
            <a:noFill/>
          </a:ln>
        </p:spPr>
      </p:pic>
      <p:sp>
        <p:nvSpPr>
          <p:cNvPr id="7" name="Rectangle 6"/>
          <p:cNvSpPr/>
          <p:nvPr/>
        </p:nvSpPr>
        <p:spPr>
          <a:xfrm>
            <a:off x="1331196" y="5410200"/>
            <a:ext cx="6436377" cy="397032"/>
          </a:xfrm>
          <a:prstGeom prst="rect">
            <a:avLst/>
          </a:prstGeom>
        </p:spPr>
        <p:txBody>
          <a:bodyPr wrap="none">
            <a:spAutoFit/>
          </a:bodyPr>
          <a:lstStyle/>
          <a:p>
            <a:pPr marL="0" lvl="1" fontAlgn="base">
              <a:lnSpc>
                <a:spcPct val="90000"/>
              </a:lnSpc>
              <a:spcBef>
                <a:spcPts val="600"/>
              </a:spcBef>
              <a:buClr>
                <a:srgbClr val="0099FF"/>
              </a:buClr>
              <a:buSzPct val="130000"/>
            </a:pPr>
            <a:r>
              <a:rPr lang="en-US" sz="2200" b="1">
                <a:solidFill>
                  <a:srgbClr val="0070C0"/>
                </a:solidFill>
                <a:latin typeface="Arial" pitchFamily="34" charset="0"/>
                <a:cs typeface="Arial" pitchFamily="34" charset="0"/>
              </a:rPr>
              <a:t>Bảng 4.2: So sánh các kiểu bộ nhớ khác nhau.</a:t>
            </a:r>
          </a:p>
        </p:txBody>
      </p:sp>
    </p:spTree>
    <p:extLst>
      <p:ext uri="{BB962C8B-B14F-4D97-AF65-F5344CB8AC3E}">
        <p14:creationId xmlns:p14="http://schemas.microsoft.com/office/powerpoint/2010/main" val="4161217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ROM</a:t>
            </a:r>
            <a:endParaRPr lang="en-US"/>
          </a:p>
        </p:txBody>
      </p:sp>
      <p:sp>
        <p:nvSpPr>
          <p:cNvPr id="3" name="Content Placeholder 2"/>
          <p:cNvSpPr>
            <a:spLocks noGrp="1"/>
          </p:cNvSpPr>
          <p:nvPr>
            <p:ph idx="1"/>
          </p:nvPr>
        </p:nvSpPr>
        <p:spPr/>
        <p:txBody>
          <a:bodyPr/>
          <a:lstStyle/>
          <a:p>
            <a:pPr marL="0" indent="0">
              <a:buNone/>
            </a:pPr>
            <a:r>
              <a:rPr lang="en-US"/>
              <a:t> </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28</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327788" y="1332558"/>
            <a:ext cx="4227924" cy="3163242"/>
          </a:xfrm>
          <a:prstGeom prst="rect">
            <a:avLst/>
          </a:prstGeom>
          <a:noFill/>
          <a:ln>
            <a:noFill/>
          </a:ln>
        </p:spPr>
      </p:pic>
      <p:sp>
        <p:nvSpPr>
          <p:cNvPr id="7" name="Rectangle 6"/>
          <p:cNvSpPr/>
          <p:nvPr/>
        </p:nvSpPr>
        <p:spPr>
          <a:xfrm>
            <a:off x="3138965" y="4648200"/>
            <a:ext cx="3433953" cy="397032"/>
          </a:xfrm>
          <a:prstGeom prst="rect">
            <a:avLst/>
          </a:prstGeom>
        </p:spPr>
        <p:txBody>
          <a:bodyPr wrap="none">
            <a:spAutoFit/>
          </a:bodyPr>
          <a:lstStyle/>
          <a:p>
            <a:pPr marL="0" lvl="1" fontAlgn="base">
              <a:lnSpc>
                <a:spcPct val="90000"/>
              </a:lnSpc>
              <a:spcBef>
                <a:spcPts val="600"/>
              </a:spcBef>
              <a:buClr>
                <a:srgbClr val="0099FF"/>
              </a:buClr>
              <a:buSzPct val="130000"/>
            </a:pPr>
            <a:r>
              <a:rPr lang="en-US" sz="2200" b="1">
                <a:solidFill>
                  <a:srgbClr val="0070C0"/>
                </a:solidFill>
                <a:latin typeface="Arial" pitchFamily="34" charset="0"/>
                <a:cs typeface="Arial" pitchFamily="34" charset="0"/>
              </a:rPr>
              <a:t>Hình 4.14: Bộ nhớ flash.</a:t>
            </a:r>
          </a:p>
        </p:txBody>
      </p:sp>
    </p:spTree>
    <p:extLst>
      <p:ext uri="{BB962C8B-B14F-4D97-AF65-F5344CB8AC3E}">
        <p14:creationId xmlns:p14="http://schemas.microsoft.com/office/powerpoint/2010/main" val="784763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Bộ Nhớ Ảo – Khái Niệm</a:t>
            </a:r>
          </a:p>
        </p:txBody>
      </p:sp>
      <p:sp>
        <p:nvSpPr>
          <p:cNvPr id="3" name="Content Placeholder 2"/>
          <p:cNvSpPr>
            <a:spLocks noGrp="1"/>
          </p:cNvSpPr>
          <p:nvPr>
            <p:ph idx="1"/>
          </p:nvPr>
        </p:nvSpPr>
        <p:spPr>
          <a:xfrm>
            <a:off x="457200" y="1066800"/>
            <a:ext cx="8229600" cy="5303520"/>
          </a:xfrm>
        </p:spPr>
        <p:txBody>
          <a:bodyPr>
            <a:no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Những ngày trước đây, bộ nhớ máy tính nhỏ và đắt. IBM 650 dẫn đầu về khoa học máy tính ở những ngày này (sau thập niên 1950), bộ nhớ chỉ có 2000 từ.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Một trong các trình biên dịch ngôn ngữ ALGOL 60 đầu tiên được viết chỉ chiếm 1024 từ bô nhớ.</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Người lập trình tốn nhiều thời gian để đưa các chương trình vào trong bô nhớ nhỏ này.</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Một giải pháp truyền thống là sử dụng bộ nhớ thứ cấp, như đĩa chẳng hạn. Người lập trình chia chương trình thành nhiều phần nhỏ gọi là các </a:t>
            </a:r>
            <a:r>
              <a:rPr lang="en-US" b="1" i="1">
                <a:solidFill>
                  <a:srgbClr val="4E67C8">
                    <a:lumMod val="75000"/>
                  </a:srgbClr>
                </a:solidFill>
                <a:latin typeface="Arial" pitchFamily="34" charset="0"/>
                <a:cs typeface="Arial" pitchFamily="34" charset="0"/>
              </a:rPr>
              <a:t>overlay</a:t>
            </a:r>
            <a:r>
              <a:rPr lang="en-US" b="1">
                <a:solidFill>
                  <a:srgbClr val="4E67C8">
                    <a:lumMod val="75000"/>
                  </a:srgbClr>
                </a:solidFill>
                <a:latin typeface="Arial" pitchFamily="34" charset="0"/>
                <a:cs typeface="Arial" pitchFamily="34" charset="0"/>
              </a:rPr>
              <a:t>, mỗi phần có dung lượng vừa với bộ nhớ.</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29</a:t>
            </a:fld>
            <a:endParaRPr lang="en-US"/>
          </a:p>
        </p:txBody>
      </p:sp>
    </p:spTree>
    <p:extLst>
      <p:ext uri="{BB962C8B-B14F-4D97-AF65-F5344CB8AC3E}">
        <p14:creationId xmlns:p14="http://schemas.microsoft.com/office/powerpoint/2010/main" val="2995024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Sự Phân Cấp Bộ Nhớ</a:t>
            </a:r>
            <a:endParaRPr lang="vi-VN"/>
          </a:p>
        </p:txBody>
      </p:sp>
      <p:sp>
        <p:nvSpPr>
          <p:cNvPr id="3" name="Content Placeholder 2"/>
          <p:cNvSpPr>
            <a:spLocks noGrp="1"/>
          </p:cNvSpPr>
          <p:nvPr>
            <p:ph idx="1"/>
          </p:nvPr>
        </p:nvSpPr>
        <p:spPr/>
        <p:txBody>
          <a:bodyPr>
            <a:normAutofit fontScale="70000" lnSpcReduction="20000"/>
          </a:bodyPr>
          <a:lstStyle/>
          <a:p>
            <a:pPr marL="442913" lvl="1" indent="0" algn="just" fontAlgn="base">
              <a:lnSpc>
                <a:spcPct val="110000"/>
              </a:lnSpc>
              <a:spcBef>
                <a:spcPts val="0"/>
              </a:spcBef>
              <a:buClr>
                <a:srgbClr val="0099FF"/>
              </a:buClr>
              <a:buSzPct val="130000"/>
              <a:buNone/>
            </a:pPr>
            <a:r>
              <a:rPr lang="en-US" sz="4000" b="1">
                <a:solidFill>
                  <a:srgbClr val="4E67C8">
                    <a:lumMod val="75000"/>
                  </a:srgbClr>
                </a:solidFill>
                <a:latin typeface="Arial" pitchFamily="34" charset="0"/>
                <a:cs typeface="Arial" pitchFamily="34" charset="0"/>
              </a:rPr>
              <a:t>mặt là rõ ràng. Nhà thiết kế muốn sử dụng các công nghệ bộ nhớ để có thể chế tạo bộ nhớ có dung lượng lớn hơn nhưng giá thành thấp hơn. Tuy nhiên, nếu cần phải đáp ứng yêu cầu về hiệu suất, phải chấp nhận giá thành cao, dung lượng nhỏ hơn nhưng thời gian truy xuất ngắn.</a:t>
            </a:r>
          </a:p>
          <a:p>
            <a:pPr marL="457200" lvl="1" indent="-457200" algn="just" fontAlgn="base">
              <a:lnSpc>
                <a:spcPct val="110000"/>
              </a:lnSpc>
              <a:spcBef>
                <a:spcPts val="0"/>
              </a:spcBef>
              <a:buClr>
                <a:srgbClr val="0099FF"/>
              </a:buClr>
              <a:buSzPct val="130000"/>
              <a:buFont typeface="Wingdings" pitchFamily="2" charset="2"/>
              <a:buChar char="v"/>
            </a:pPr>
            <a:r>
              <a:rPr lang="en-US" sz="4000" b="1">
                <a:solidFill>
                  <a:srgbClr val="4E67C8">
                    <a:lumMod val="75000"/>
                  </a:srgbClr>
                </a:solidFill>
                <a:latin typeface="Arial" pitchFamily="34" charset="0"/>
                <a:cs typeface="Arial" pitchFamily="34" charset="0"/>
              </a:rPr>
              <a:t>Giải pháp để giải quyết vấn đề này thì không dựa vào một kiểu bộ nhớ hay công nghệ nào mà là áp dụng sự phân cấp bộ nhớ (memory hierarchy). Sự phân cấp tiêu biểu được minh hoạ trong Hình 4.1.</a:t>
            </a:r>
          </a:p>
          <a:p>
            <a:pPr marL="457200" lvl="1" indent="-457200" algn="just" fontAlgn="base">
              <a:lnSpc>
                <a:spcPct val="110000"/>
              </a:lnSpc>
              <a:spcBef>
                <a:spcPts val="0"/>
              </a:spcBef>
              <a:buClr>
                <a:srgbClr val="0099FF"/>
              </a:buClr>
              <a:buSzPct val="130000"/>
              <a:buFont typeface="Wingdings" pitchFamily="2" charset="2"/>
              <a:buChar char="v"/>
            </a:pPr>
            <a:endParaRPr lang="en-US" sz="4000" b="1">
              <a:solidFill>
                <a:srgbClr val="4E67C8">
                  <a:lumMod val="75000"/>
                </a:srgbClr>
              </a:solidFill>
              <a:latin typeface="Arial" pitchFamily="34" charset="0"/>
              <a:cs typeface="Arial" pitchFamily="34" charset="0"/>
            </a:endParaRPr>
          </a:p>
          <a:p>
            <a:endParaRPr lang="vi-VN"/>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3</a:t>
            </a:fld>
            <a:endParaRPr lang="en-US"/>
          </a:p>
        </p:txBody>
      </p:sp>
    </p:spTree>
    <p:extLst>
      <p:ext uri="{BB962C8B-B14F-4D97-AF65-F5344CB8AC3E}">
        <p14:creationId xmlns:p14="http://schemas.microsoft.com/office/powerpoint/2010/main" val="3436453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Phân Trang</a:t>
            </a:r>
          </a:p>
        </p:txBody>
      </p:sp>
      <p:sp>
        <p:nvSpPr>
          <p:cNvPr id="3" name="Content Placeholder 2"/>
          <p:cNvSpPr>
            <a:spLocks noGrp="1"/>
          </p:cNvSpPr>
          <p:nvPr>
            <p:ph idx="1"/>
          </p:nvPr>
        </p:nvSpPr>
        <p:spPr/>
        <p:txBody>
          <a:bodyPr>
            <a:normAutofit fontScale="85000" lnSpcReduction="10000"/>
          </a:bodyPr>
          <a:lstStyle/>
          <a:p>
            <a:pPr marL="457200" lvl="1" indent="-457200" algn="just" fontAlgn="base">
              <a:spcBef>
                <a:spcPts val="0"/>
              </a:spcBef>
              <a:buClr>
                <a:srgbClr val="0099FF"/>
              </a:buClr>
              <a:buSzPct val="130000"/>
              <a:buFont typeface="Wingdings" pitchFamily="2" charset="2"/>
              <a:buChar char="v"/>
            </a:pPr>
            <a:r>
              <a:rPr lang="en-US" sz="3300" b="1">
                <a:solidFill>
                  <a:srgbClr val="4E67C8">
                    <a:lumMod val="75000"/>
                  </a:srgbClr>
                </a:solidFill>
                <a:latin typeface="Arial" pitchFamily="34" charset="0"/>
                <a:cs typeface="Arial" pitchFamily="34" charset="0"/>
              </a:rPr>
              <a:t>Ý tưởng này được đưa ra bởi nhóm Manchester là những khái niệm của không gian địa chỉ (</a:t>
            </a:r>
            <a:r>
              <a:rPr lang="en-US" sz="3300" b="1" i="1">
                <a:solidFill>
                  <a:srgbClr val="4E67C8">
                    <a:lumMod val="75000"/>
                  </a:srgbClr>
                </a:solidFill>
                <a:latin typeface="Arial" pitchFamily="34" charset="0"/>
                <a:cs typeface="Arial" pitchFamily="34" charset="0"/>
              </a:rPr>
              <a:t>address space</a:t>
            </a:r>
            <a:r>
              <a:rPr lang="en-US" sz="3300" b="1">
                <a:solidFill>
                  <a:srgbClr val="4E67C8">
                    <a:lumMod val="75000"/>
                  </a:srgbClr>
                </a:solidFill>
                <a:latin typeface="Arial" pitchFamily="34" charset="0"/>
                <a:cs typeface="Arial" pitchFamily="34" charset="0"/>
              </a:rPr>
              <a:t>) và các vị trí nhớ (</a:t>
            </a:r>
            <a:r>
              <a:rPr lang="en-US" sz="3300" b="1" i="1">
                <a:solidFill>
                  <a:srgbClr val="4E67C8">
                    <a:lumMod val="75000"/>
                  </a:srgbClr>
                </a:solidFill>
                <a:latin typeface="Arial" pitchFamily="34" charset="0"/>
                <a:cs typeface="Arial" pitchFamily="34" charset="0"/>
              </a:rPr>
              <a:t>memory location</a:t>
            </a:r>
            <a:r>
              <a:rPr lang="en-US" sz="3300" b="1">
                <a:solidFill>
                  <a:srgbClr val="4E67C8">
                    <a:lumMod val="75000"/>
                  </a:srgbClr>
                </a:solidFill>
                <a:latin typeface="Arial" pitchFamily="34" charset="0"/>
                <a:cs typeface="Arial" pitchFamily="34" charset="0"/>
              </a:rPr>
              <a:t>).</a:t>
            </a:r>
          </a:p>
          <a:p>
            <a:pPr marL="457200" lvl="1" indent="-457200" algn="just" fontAlgn="base">
              <a:spcBef>
                <a:spcPts val="0"/>
              </a:spcBef>
              <a:buClr>
                <a:srgbClr val="0099FF"/>
              </a:buClr>
              <a:buSzPct val="130000"/>
              <a:buFont typeface="Wingdings" pitchFamily="2" charset="2"/>
              <a:buChar char="v"/>
            </a:pPr>
            <a:r>
              <a:rPr lang="en-US" sz="3300" b="1">
                <a:solidFill>
                  <a:srgbClr val="4E67C8">
                    <a:lumMod val="75000"/>
                  </a:srgbClr>
                </a:solidFill>
                <a:latin typeface="Arial" pitchFamily="34" charset="0"/>
                <a:cs typeface="Arial" pitchFamily="34" charset="0"/>
              </a:rPr>
              <a:t>Xét một máy tính tiêu biểu của thời kỳ đó, nó có một vùng địa chỉ 16 bit trong các lệnh của nó và 4096 từ bộ nhớ. </a:t>
            </a:r>
          </a:p>
          <a:p>
            <a:pPr marL="457200" lvl="1" indent="-457200" algn="just" fontAlgn="base">
              <a:spcBef>
                <a:spcPts val="0"/>
              </a:spcBef>
              <a:buClr>
                <a:srgbClr val="0099FF"/>
              </a:buClr>
              <a:buSzPct val="130000"/>
              <a:buFont typeface="Wingdings" pitchFamily="2" charset="2"/>
              <a:buChar char="v"/>
            </a:pPr>
            <a:r>
              <a:rPr lang="en-US" sz="3300" b="1">
                <a:solidFill>
                  <a:srgbClr val="4E67C8">
                    <a:lumMod val="75000"/>
                  </a:srgbClr>
                </a:solidFill>
                <a:latin typeface="Arial" pitchFamily="34" charset="0"/>
                <a:cs typeface="Arial" pitchFamily="34" charset="0"/>
              </a:rPr>
              <a:t>Một chương trình trên máy tính này có thể định địa chỉ 65536 từ nhớ. Mỗi địa chỉ tương ứng với một từ nhớ khác nhau. </a:t>
            </a:r>
          </a:p>
          <a:p>
            <a:pPr marL="457200" lvl="1" indent="-457200" algn="just" fontAlgn="base">
              <a:spcBef>
                <a:spcPts val="0"/>
              </a:spcBef>
              <a:buClr>
                <a:srgbClr val="0099FF"/>
              </a:buClr>
              <a:buSzPct val="130000"/>
              <a:buFont typeface="Wingdings" pitchFamily="2" charset="2"/>
              <a:buChar char="v"/>
            </a:pPr>
            <a:r>
              <a:rPr lang="en-US" sz="3300" b="1">
                <a:solidFill>
                  <a:srgbClr val="4E67C8">
                    <a:lumMod val="75000"/>
                  </a:srgbClr>
                </a:solidFill>
                <a:latin typeface="Arial" pitchFamily="34" charset="0"/>
                <a:cs typeface="Arial" pitchFamily="34" charset="0"/>
              </a:rPr>
              <a:t>Không gian địa chỉ của máy tính này gồm các số 0, 1, 2, …, 65535, bởi vì đó là một tập từ nhớ có thể định địa chỉ.</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30</a:t>
            </a:fld>
            <a:endParaRPr lang="en-US"/>
          </a:p>
        </p:txBody>
      </p:sp>
    </p:spTree>
    <p:extLst>
      <p:ext uri="{BB962C8B-B14F-4D97-AF65-F5344CB8AC3E}">
        <p14:creationId xmlns:p14="http://schemas.microsoft.com/office/powerpoint/2010/main" val="38427861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Phân Trang</a:t>
            </a:r>
            <a:endParaRPr lang="en-US"/>
          </a:p>
        </p:txBody>
      </p:sp>
      <p:sp>
        <p:nvSpPr>
          <p:cNvPr id="3" name="Content Placeholder 2"/>
          <p:cNvSpPr>
            <a:spLocks noGrp="1"/>
          </p:cNvSpPr>
          <p:nvPr>
            <p:ph idx="1"/>
          </p:nvPr>
        </p:nvSpPr>
        <p:spPr/>
        <p:txBody>
          <a:bodyPr>
            <a:no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Trước khi bộ nhớ ảo được phát minh, không có sự phân biệt giữa không gian địa chỉ và các vị trí nhớ, bởi vì phần cứng bắt buộc chỉ có tương ứng một-một giữa chúng.</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Ý tưởng của sự phân biệt không gian địa chỉ và các vị trí nhớ như sau: ở một thời điểm bất kỳ, 4096 từ nhớ có thể được truy xuất trực tiếp (từ địa chỉ 0 đến 4095).</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Chúng ta có thể cho máy tính “biết” là từ đây về sau bất kỳ khi nào địa chỉ 4096 được truy xuất, từ nhớ tại địa chỉ 0 được sử dụng. Bất kỳ khi nào địa chỉ 4097 được truy xuất, từ nhớ tại địa chỉ 1 được sử dụng, …</a:t>
            </a:r>
            <a:endParaRPr lang="en-US" sz="2800"/>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31</a:t>
            </a:fld>
            <a:endParaRPr lang="en-US"/>
          </a:p>
        </p:txBody>
      </p:sp>
    </p:spTree>
    <p:extLst>
      <p:ext uri="{BB962C8B-B14F-4D97-AF65-F5344CB8AC3E}">
        <p14:creationId xmlns:p14="http://schemas.microsoft.com/office/powerpoint/2010/main" val="32700809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Phân Trang</a:t>
            </a:r>
            <a:endParaRPr lang="en-US"/>
          </a:p>
        </p:txBody>
      </p:sp>
      <p:sp>
        <p:nvSpPr>
          <p:cNvPr id="3" name="Content Placeholder 2"/>
          <p:cNvSpPr>
            <a:spLocks noGrp="1"/>
          </p:cNvSpPr>
          <p:nvPr>
            <p:ph idx="1"/>
          </p:nvPr>
        </p:nvSpPr>
        <p:spPr/>
        <p:txBody>
          <a:bodyPr>
            <a:norm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Nói cách khác, chúng ta đã định nghĩa một ánh xạ không gian địa chỉ lên các vị trí nhớ thực sự, như Hình 4.15.</a:t>
            </a:r>
          </a:p>
          <a:p>
            <a:pPr marL="0" indent="0">
              <a:buNone/>
            </a:pP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32</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967207" y="2421194"/>
            <a:ext cx="7232895" cy="2733368"/>
          </a:xfrm>
          <a:prstGeom prst="rect">
            <a:avLst/>
          </a:prstGeom>
          <a:noFill/>
          <a:ln>
            <a:noFill/>
          </a:ln>
        </p:spPr>
      </p:pic>
      <p:sp>
        <p:nvSpPr>
          <p:cNvPr id="7" name="Rectangle 6"/>
          <p:cNvSpPr/>
          <p:nvPr/>
        </p:nvSpPr>
        <p:spPr>
          <a:xfrm>
            <a:off x="1116554" y="5334000"/>
            <a:ext cx="6934200" cy="701731"/>
          </a:xfrm>
          <a:prstGeom prst="rect">
            <a:avLst/>
          </a:prstGeom>
        </p:spPr>
        <p:txBody>
          <a:bodyPr wrap="square">
            <a:spAutoFit/>
          </a:bodyPr>
          <a:lstStyle/>
          <a:p>
            <a:pPr marL="0" lvl="1" fontAlgn="base">
              <a:lnSpc>
                <a:spcPct val="90000"/>
              </a:lnSpc>
              <a:spcBef>
                <a:spcPts val="600"/>
              </a:spcBef>
              <a:buClr>
                <a:srgbClr val="0099FF"/>
              </a:buClr>
              <a:buSzPct val="130000"/>
            </a:pPr>
            <a:r>
              <a:rPr lang="en-US" sz="2200" b="1">
                <a:solidFill>
                  <a:srgbClr val="0070C0"/>
                </a:solidFill>
                <a:latin typeface="Arial" pitchFamily="34" charset="0"/>
                <a:cs typeface="Arial" pitchFamily="34" charset="0"/>
              </a:rPr>
              <a:t>Hình 4.14: Một ánh xạ địa chỉ ảo từ 4096 đến 8191 lên các địa chỉ của bộ nhớ chính từ 0 đến 4095.</a:t>
            </a:r>
          </a:p>
        </p:txBody>
      </p:sp>
    </p:spTree>
    <p:extLst>
      <p:ext uri="{BB962C8B-B14F-4D97-AF65-F5344CB8AC3E}">
        <p14:creationId xmlns:p14="http://schemas.microsoft.com/office/powerpoint/2010/main" val="14155935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Phân Trang</a:t>
            </a:r>
            <a:endParaRPr lang="en-US"/>
          </a:p>
        </p:txBody>
      </p:sp>
      <p:sp>
        <p:nvSpPr>
          <p:cNvPr id="3" name="Content Placeholder 2"/>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Một câu hỏi đặt ra là: “Điều gì xảy ra nếu một chương trình rẽ nhánh đến địa chỉ giữa 8192 và 12287?”.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Trên máy tính không có bộ nhớ ảo, chương trình đó làm cho lỗi phát sinh và một thông báo được in ra, chẳng hạn “</a:t>
            </a:r>
            <a:r>
              <a:rPr lang="en-US" b="1" i="1">
                <a:solidFill>
                  <a:srgbClr val="4E67C8">
                    <a:lumMod val="75000"/>
                  </a:srgbClr>
                </a:solidFill>
                <a:latin typeface="Arial" pitchFamily="34" charset="0"/>
                <a:cs typeface="Arial" pitchFamily="34" charset="0"/>
              </a:rPr>
              <a:t>Nonexistent</a:t>
            </a:r>
            <a:r>
              <a:rPr lang="en-US" b="1">
                <a:solidFill>
                  <a:srgbClr val="4E67C8">
                    <a:lumMod val="75000"/>
                  </a:srgbClr>
                </a:solidFill>
                <a:latin typeface="Arial" pitchFamily="34" charset="0"/>
                <a:cs typeface="Arial" pitchFamily="34" charset="0"/>
              </a:rPr>
              <a:t> </a:t>
            </a:r>
            <a:r>
              <a:rPr lang="en-US" b="1" i="1">
                <a:solidFill>
                  <a:srgbClr val="4E67C8">
                    <a:lumMod val="75000"/>
                  </a:srgbClr>
                </a:solidFill>
                <a:latin typeface="Arial" pitchFamily="34" charset="0"/>
                <a:cs typeface="Arial" pitchFamily="34" charset="0"/>
              </a:rPr>
              <a:t>memory</a:t>
            </a:r>
            <a:r>
              <a:rPr lang="en-US" b="1">
                <a:solidFill>
                  <a:srgbClr val="4E67C8">
                    <a:lumMod val="75000"/>
                  </a:srgbClr>
                </a:solidFill>
                <a:latin typeface="Arial" pitchFamily="34" charset="0"/>
                <a:cs typeface="Arial" pitchFamily="34" charset="0"/>
              </a:rPr>
              <a:t> </a:t>
            </a:r>
            <a:r>
              <a:rPr lang="en-US" b="1" i="1">
                <a:solidFill>
                  <a:srgbClr val="4E67C8">
                    <a:lumMod val="75000"/>
                  </a:srgbClr>
                </a:solidFill>
                <a:latin typeface="Arial" pitchFamily="34" charset="0"/>
                <a:cs typeface="Arial" pitchFamily="34" charset="0"/>
              </a:rPr>
              <a:t>referenced</a:t>
            </a:r>
            <a:r>
              <a:rPr lang="en-US" b="1">
                <a:solidFill>
                  <a:srgbClr val="4E67C8">
                    <a:lumMod val="75000"/>
                  </a:srgbClr>
                </a:solidFill>
                <a:latin typeface="Arial" pitchFamily="34" charset="0"/>
                <a:cs typeface="Arial" pitchFamily="34" charset="0"/>
              </a:rPr>
              <a:t>” và chương trình kết thúc.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Trên máy tính có bộ nhớ ảo, các bước sau đây sẽ xảy ra:</a:t>
            </a:r>
          </a:p>
          <a:p>
            <a:pPr marL="900113" lvl="1" indent="-457200" algn="just" fontAlgn="base">
              <a:lnSpc>
                <a:spcPct val="90000"/>
              </a:lnSpc>
              <a:spcBef>
                <a:spcPts val="0"/>
              </a:spcBef>
              <a:buClr>
                <a:srgbClr val="00B050"/>
              </a:buClr>
              <a:buSzPct val="100000"/>
              <a:buFont typeface="+mj-lt"/>
              <a:buAutoNum type="arabicPeriod"/>
            </a:pPr>
            <a:r>
              <a:rPr lang="en-US" b="1">
                <a:solidFill>
                  <a:srgbClr val="4E67C8">
                    <a:lumMod val="75000"/>
                  </a:srgbClr>
                </a:solidFill>
                <a:latin typeface="Arial" pitchFamily="34" charset="0"/>
                <a:cs typeface="Arial" pitchFamily="34" charset="0"/>
              </a:rPr>
              <a:t>Nội dung của bộ nhớ chính sẽ được lưu lên đĩa.</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33</a:t>
            </a:fld>
            <a:endParaRPr lang="en-US"/>
          </a:p>
        </p:txBody>
      </p:sp>
    </p:spTree>
    <p:extLst>
      <p:ext uri="{BB962C8B-B14F-4D97-AF65-F5344CB8AC3E}">
        <p14:creationId xmlns:p14="http://schemas.microsoft.com/office/powerpoint/2010/main" val="32752350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Phân Trang</a:t>
            </a:r>
            <a:endParaRPr lang="en-US"/>
          </a:p>
        </p:txBody>
      </p:sp>
      <p:sp>
        <p:nvSpPr>
          <p:cNvPr id="3" name="Content Placeholder 2"/>
          <p:cNvSpPr>
            <a:spLocks noGrp="1"/>
          </p:cNvSpPr>
          <p:nvPr>
            <p:ph idx="1"/>
          </p:nvPr>
        </p:nvSpPr>
        <p:spPr/>
        <p:txBody>
          <a:bodyPr/>
          <a:lstStyle/>
          <a:p>
            <a:pPr marL="811213" lvl="1" indent="-368300" algn="just" fontAlgn="base">
              <a:lnSpc>
                <a:spcPct val="90000"/>
              </a:lnSpc>
              <a:spcBef>
                <a:spcPts val="0"/>
              </a:spcBef>
              <a:buClr>
                <a:srgbClr val="00B050"/>
              </a:buClr>
              <a:buSzPct val="100000"/>
              <a:buFont typeface="+mj-lt"/>
              <a:buAutoNum type="arabicPeriod" startAt="2"/>
            </a:pPr>
            <a:r>
              <a:rPr lang="en-US" b="1">
                <a:solidFill>
                  <a:srgbClr val="4E67C8">
                    <a:lumMod val="75000"/>
                  </a:srgbClr>
                </a:solidFill>
                <a:latin typeface="Arial" pitchFamily="34" charset="0"/>
                <a:cs typeface="Arial" pitchFamily="34" charset="0"/>
              </a:rPr>
              <a:t>Các từ có địa chỉ từ 8192 đến 12287 sẽ được xác định vị trí trên đĩa.</a:t>
            </a:r>
          </a:p>
          <a:p>
            <a:pPr marL="811213" lvl="1" indent="-368300" algn="just" fontAlgn="base">
              <a:lnSpc>
                <a:spcPct val="90000"/>
              </a:lnSpc>
              <a:spcBef>
                <a:spcPts val="0"/>
              </a:spcBef>
              <a:buClr>
                <a:srgbClr val="00B050"/>
              </a:buClr>
              <a:buSzPct val="100000"/>
              <a:buFont typeface="+mj-lt"/>
              <a:buAutoNum type="arabicPeriod" startAt="2"/>
            </a:pPr>
            <a:r>
              <a:rPr lang="en-US" b="1">
                <a:solidFill>
                  <a:srgbClr val="4E67C8">
                    <a:lumMod val="75000"/>
                  </a:srgbClr>
                </a:solidFill>
                <a:latin typeface="Arial" pitchFamily="34" charset="0"/>
                <a:cs typeface="Arial" pitchFamily="34" charset="0"/>
              </a:rPr>
              <a:t>Các từ có địa chỉ từ 8192 đến 12287 sẽ được nạp và bộ nhớ chính.</a:t>
            </a:r>
          </a:p>
          <a:p>
            <a:pPr marL="811213" lvl="1" indent="-368300" algn="just" fontAlgn="base">
              <a:lnSpc>
                <a:spcPct val="90000"/>
              </a:lnSpc>
              <a:spcBef>
                <a:spcPts val="0"/>
              </a:spcBef>
              <a:buClr>
                <a:srgbClr val="00B050"/>
              </a:buClr>
              <a:buSzPct val="100000"/>
              <a:buFont typeface="+mj-lt"/>
              <a:buAutoNum type="arabicPeriod" startAt="2"/>
            </a:pPr>
            <a:r>
              <a:rPr lang="en-US" b="1">
                <a:solidFill>
                  <a:srgbClr val="4E67C8">
                    <a:lumMod val="75000"/>
                  </a:srgbClr>
                </a:solidFill>
                <a:latin typeface="Arial" pitchFamily="34" charset="0"/>
                <a:cs typeface="Arial" pitchFamily="34" charset="0"/>
              </a:rPr>
              <a:t>Sự ánh xạ địa chỉ sẽ được thay đổi để ánh xạ các địa chỉ từ 8192 đến 12287 lên bộ nhớ từ vị trí 0 đến 4095.</a:t>
            </a:r>
          </a:p>
          <a:p>
            <a:pPr marL="811213" lvl="1" indent="-368300" algn="just" fontAlgn="base">
              <a:lnSpc>
                <a:spcPct val="90000"/>
              </a:lnSpc>
              <a:spcBef>
                <a:spcPts val="0"/>
              </a:spcBef>
              <a:buClr>
                <a:srgbClr val="00B050"/>
              </a:buClr>
              <a:buSzPct val="100000"/>
              <a:buFont typeface="+mj-lt"/>
              <a:buAutoNum type="arabicPeriod" startAt="2"/>
            </a:pPr>
            <a:r>
              <a:rPr lang="en-US" b="1">
                <a:solidFill>
                  <a:srgbClr val="4E67C8">
                    <a:lumMod val="75000"/>
                  </a:srgbClr>
                </a:solidFill>
                <a:latin typeface="Arial" pitchFamily="34" charset="0"/>
                <a:cs typeface="Arial" pitchFamily="34" charset="0"/>
              </a:rPr>
              <a:t>Sự thực thi sẽ tiếp tục như không có điều gì bất thường xảy ra.</a:t>
            </a:r>
          </a:p>
          <a:p>
            <a:pPr marL="457200" lvl="1" indent="-457200" algn="just" fontAlgn="base">
              <a:lnSpc>
                <a:spcPct val="90000"/>
              </a:lnSpc>
              <a:spcBef>
                <a:spcPts val="0"/>
              </a:spcBef>
              <a:buClr>
                <a:srgbClr val="0099FF"/>
              </a:buClr>
              <a:buSzPct val="130000"/>
              <a:buFont typeface="Wingdings" pitchFamily="2" charset="2"/>
              <a:buChar char="v"/>
            </a:pPr>
            <a:r>
              <a:rPr lang="en-US" sz="3000" b="1">
                <a:solidFill>
                  <a:srgbClr val="4E67C8">
                    <a:lumMod val="75000"/>
                  </a:srgbClr>
                </a:solidFill>
                <a:latin typeface="Arial" pitchFamily="34" charset="0"/>
                <a:cs typeface="Arial" pitchFamily="34" charset="0"/>
              </a:rPr>
              <a:t>Kỹ thuật này được gọi là phân trang (</a:t>
            </a:r>
            <a:r>
              <a:rPr lang="en-US" sz="3000" b="1" i="1">
                <a:solidFill>
                  <a:srgbClr val="4E67C8">
                    <a:lumMod val="75000"/>
                  </a:srgbClr>
                </a:solidFill>
                <a:latin typeface="Arial" pitchFamily="34" charset="0"/>
                <a:cs typeface="Arial" pitchFamily="34" charset="0"/>
              </a:rPr>
              <a:t>paging</a:t>
            </a:r>
            <a:r>
              <a:rPr lang="en-US" sz="3000" b="1">
                <a:solidFill>
                  <a:srgbClr val="4E67C8">
                    <a:lumMod val="75000"/>
                  </a:srgbClr>
                </a:solidFill>
                <a:latin typeface="Arial" pitchFamily="34" charset="0"/>
                <a:cs typeface="Arial" pitchFamily="34" charset="0"/>
              </a:rPr>
              <a:t>) và các đoạn chương trình đọc từ đĩa được gọi là các trang (</a:t>
            </a:r>
            <a:r>
              <a:rPr lang="en-US" sz="3000" b="1" i="1">
                <a:solidFill>
                  <a:srgbClr val="4E67C8">
                    <a:lumMod val="75000"/>
                  </a:srgbClr>
                </a:solidFill>
                <a:latin typeface="Arial" pitchFamily="34" charset="0"/>
                <a:cs typeface="Arial" pitchFamily="34" charset="0"/>
              </a:rPr>
              <a:t>page</a:t>
            </a:r>
            <a:r>
              <a:rPr lang="en-US" sz="3000" b="1">
                <a:solidFill>
                  <a:srgbClr val="4E67C8">
                    <a:lumMod val="75000"/>
                  </a:srgbClr>
                </a:solidFill>
                <a:latin typeface="Arial" pitchFamily="34" charset="0"/>
                <a:cs typeface="Arial" pitchFamily="34" charset="0"/>
              </a:rPr>
              <a:t>). </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34</a:t>
            </a:fld>
            <a:endParaRPr lang="en-US"/>
          </a:p>
        </p:txBody>
      </p:sp>
    </p:spTree>
    <p:extLst>
      <p:ext uri="{BB962C8B-B14F-4D97-AF65-F5344CB8AC3E}">
        <p14:creationId xmlns:p14="http://schemas.microsoft.com/office/powerpoint/2010/main" val="32792406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Phân Trang</a:t>
            </a:r>
            <a:endParaRPr lang="en-US"/>
          </a:p>
        </p:txBody>
      </p:sp>
      <p:sp>
        <p:nvSpPr>
          <p:cNvPr id="3" name="Content Placeholder 2"/>
          <p:cNvSpPr>
            <a:spLocks noGrp="1"/>
          </p:cNvSpPr>
          <p:nvPr>
            <p:ph idx="1"/>
          </p:nvPr>
        </p:nvSpPr>
        <p:spPr/>
        <p:txBody>
          <a:bodyPr>
            <a:norm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sz="3000" b="1">
                <a:solidFill>
                  <a:srgbClr val="4E67C8">
                    <a:lumMod val="75000"/>
                  </a:srgbClr>
                </a:solidFill>
                <a:latin typeface="Arial" pitchFamily="34" charset="0"/>
                <a:cs typeface="Arial" pitchFamily="34" charset="0"/>
              </a:rPr>
              <a:t>Để tránh lẫn lộn, chúng ta sẽ gọi các địa chỉ mà chương trình có thể tham chiếu là không gian địa chỉ ảo (</a:t>
            </a:r>
            <a:r>
              <a:rPr lang="en-US" sz="3000" b="1" i="1">
                <a:solidFill>
                  <a:srgbClr val="4E67C8">
                    <a:lumMod val="75000"/>
                  </a:srgbClr>
                </a:solidFill>
                <a:latin typeface="Arial" pitchFamily="34" charset="0"/>
                <a:cs typeface="Arial" pitchFamily="34" charset="0"/>
              </a:rPr>
              <a:t>virtual address space</a:t>
            </a:r>
            <a:r>
              <a:rPr lang="en-US" sz="3000" b="1">
                <a:solidFill>
                  <a:srgbClr val="4E67C8">
                    <a:lumMod val="75000"/>
                  </a:srgbClr>
                </a:solidFill>
                <a:latin typeface="Arial" pitchFamily="34" charset="0"/>
                <a:cs typeface="Arial" pitchFamily="34" charset="0"/>
              </a:rPr>
              <a:t>) và các vị trí nhớ vật lý là không gian địa chỉ vật lý (</a:t>
            </a:r>
            <a:r>
              <a:rPr lang="en-US" sz="3000" b="1" i="1">
                <a:solidFill>
                  <a:srgbClr val="4E67C8">
                    <a:lumMod val="75000"/>
                  </a:srgbClr>
                </a:solidFill>
                <a:latin typeface="Arial" pitchFamily="34" charset="0"/>
                <a:cs typeface="Arial" pitchFamily="34" charset="0"/>
              </a:rPr>
              <a:t>physical address space</a:t>
            </a:r>
            <a:r>
              <a:rPr lang="en-US" sz="3000" b="1">
                <a:solidFill>
                  <a:srgbClr val="4E67C8">
                    <a:lumMod val="75000"/>
                  </a:srgbClr>
                </a:solidFill>
                <a:latin typeface="Arial" pitchFamily="34" charset="0"/>
                <a:cs typeface="Arial" pitchFamily="34" charset="0"/>
              </a:rPr>
              <a:t>).</a:t>
            </a:r>
          </a:p>
          <a:p>
            <a:pPr marL="457200" lvl="1" indent="-457200" algn="just" fontAlgn="base">
              <a:lnSpc>
                <a:spcPct val="90000"/>
              </a:lnSpc>
              <a:spcBef>
                <a:spcPts val="0"/>
              </a:spcBef>
              <a:buClr>
                <a:srgbClr val="0099FF"/>
              </a:buClr>
              <a:buSzPct val="130000"/>
              <a:buFont typeface="Wingdings" pitchFamily="2" charset="2"/>
              <a:buChar char="v"/>
            </a:pPr>
            <a:r>
              <a:rPr lang="en-US" sz="3000" b="1">
                <a:solidFill>
                  <a:srgbClr val="4E67C8">
                    <a:lumMod val="75000"/>
                  </a:srgbClr>
                </a:solidFill>
                <a:latin typeface="Arial" pitchFamily="34" charset="0"/>
                <a:cs typeface="Arial" pitchFamily="34" charset="0"/>
              </a:rPr>
              <a:t>Bảng trang (</a:t>
            </a:r>
            <a:r>
              <a:rPr lang="en-US" sz="3000" b="1" i="1">
                <a:solidFill>
                  <a:srgbClr val="4E67C8">
                    <a:lumMod val="75000"/>
                  </a:srgbClr>
                </a:solidFill>
                <a:latin typeface="Arial" pitchFamily="34" charset="0"/>
                <a:cs typeface="Arial" pitchFamily="34" charset="0"/>
              </a:rPr>
              <a:t>page table</a:t>
            </a:r>
            <a:r>
              <a:rPr lang="en-US" sz="3000" b="1">
                <a:solidFill>
                  <a:srgbClr val="4E67C8">
                    <a:lumMod val="75000"/>
                  </a:srgbClr>
                </a:solidFill>
                <a:latin typeface="Arial" pitchFamily="34" charset="0"/>
                <a:cs typeface="Arial" pitchFamily="34" charset="0"/>
              </a:rPr>
              <a:t>) sẽ chỉ định mỗi địa chỉ ảo tương ứng với địa chỉ vật lý cụ thể. Chúng ta giả định rằng dung lượng đĩa chứa đủ toàn bộ không gian địa chỉ ảo.</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35</a:t>
            </a:fld>
            <a:endParaRPr lang="en-US"/>
          </a:p>
        </p:txBody>
      </p:sp>
    </p:spTree>
    <p:extLst>
      <p:ext uri="{BB962C8B-B14F-4D97-AF65-F5344CB8AC3E}">
        <p14:creationId xmlns:p14="http://schemas.microsoft.com/office/powerpoint/2010/main" val="7156155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Thực Hiện Phân Trang</a:t>
            </a:r>
          </a:p>
        </p:txBody>
      </p:sp>
      <p:sp>
        <p:nvSpPr>
          <p:cNvPr id="3" name="Content Placeholder 2"/>
          <p:cNvSpPr>
            <a:spLocks noGrp="1"/>
          </p:cNvSpPr>
          <p:nvPr>
            <p:ph idx="1"/>
          </p:nvPr>
        </p:nvSpPr>
        <p:spPr>
          <a:xfrm>
            <a:off x="457200" y="1097280"/>
            <a:ext cx="8229600" cy="5532120"/>
          </a:xfrm>
        </p:spPr>
        <p:txBody>
          <a:bodyPr>
            <a:normAutofit fontScale="62500" lnSpcReduction="20000"/>
          </a:bodyPr>
          <a:lstStyle/>
          <a:p>
            <a:pPr marL="457200" lvl="1" indent="-457200" algn="just" fontAlgn="base">
              <a:lnSpc>
                <a:spcPct val="110000"/>
              </a:lnSpc>
              <a:spcBef>
                <a:spcPts val="0"/>
              </a:spcBef>
              <a:buClr>
                <a:srgbClr val="0099FF"/>
              </a:buClr>
              <a:buSzPct val="130000"/>
              <a:buFont typeface="Wingdings" pitchFamily="2" charset="2"/>
              <a:buChar char="v"/>
            </a:pPr>
            <a:r>
              <a:rPr lang="en-US" sz="4500" b="1">
                <a:solidFill>
                  <a:srgbClr val="4E67C8">
                    <a:lumMod val="75000"/>
                  </a:srgbClr>
                </a:solidFill>
                <a:latin typeface="Arial" pitchFamily="34" charset="0"/>
                <a:cs typeface="Arial" pitchFamily="34" charset="0"/>
              </a:rPr>
              <a:t>Không gian địa chỉ ảo được chia nhỏ thành nhiều trang bằng nhau. Kích thước trang từ 512 đến 64 KB. Kích thước trang luôn là luỹ thừa của 2, ví dụ 2</a:t>
            </a:r>
            <a:r>
              <a:rPr lang="en-US" sz="4500" b="1" baseline="30000">
                <a:solidFill>
                  <a:srgbClr val="4E67C8">
                    <a:lumMod val="75000"/>
                  </a:srgbClr>
                </a:solidFill>
                <a:latin typeface="Arial" pitchFamily="34" charset="0"/>
                <a:cs typeface="Arial" pitchFamily="34" charset="0"/>
              </a:rPr>
              <a:t>k</a:t>
            </a:r>
            <a:r>
              <a:rPr lang="en-US" sz="4500" b="1">
                <a:solidFill>
                  <a:srgbClr val="4E67C8">
                    <a:lumMod val="75000"/>
                  </a:srgbClr>
                </a:solidFill>
                <a:latin typeface="Arial" pitchFamily="34" charset="0"/>
                <a:cs typeface="Arial" pitchFamily="34" charset="0"/>
              </a:rPr>
              <a:t>, để tất cả các địa chỉ có thể được xác định bằng k bit. </a:t>
            </a:r>
          </a:p>
          <a:p>
            <a:pPr marL="457200" lvl="1" indent="-457200" algn="just" fontAlgn="base">
              <a:lnSpc>
                <a:spcPct val="110000"/>
              </a:lnSpc>
              <a:spcBef>
                <a:spcPts val="0"/>
              </a:spcBef>
              <a:buClr>
                <a:srgbClr val="0099FF"/>
              </a:buClr>
              <a:buSzPct val="130000"/>
              <a:buFont typeface="Wingdings" pitchFamily="2" charset="2"/>
              <a:buChar char="v"/>
            </a:pPr>
            <a:r>
              <a:rPr lang="en-US" sz="4500" b="1">
                <a:solidFill>
                  <a:srgbClr val="4E67C8">
                    <a:lumMod val="75000"/>
                  </a:srgbClr>
                </a:solidFill>
                <a:latin typeface="Arial" pitchFamily="34" charset="0"/>
                <a:cs typeface="Arial" pitchFamily="34" charset="0"/>
              </a:rPr>
              <a:t>Không gian địa chỉ vật lý được chia thành các phần theo cách tương tự, mỗi phần có cùng kích thước như một trang. Những phần đó được gọi là các khung trang (page frame). </a:t>
            </a:r>
          </a:p>
          <a:p>
            <a:pPr marL="457200" lvl="1" indent="-457200" algn="just" fontAlgn="base">
              <a:lnSpc>
                <a:spcPct val="110000"/>
              </a:lnSpc>
              <a:spcBef>
                <a:spcPts val="0"/>
              </a:spcBef>
              <a:buClr>
                <a:srgbClr val="0099FF"/>
              </a:buClr>
              <a:buSzPct val="130000"/>
              <a:buFont typeface="Wingdings" pitchFamily="2" charset="2"/>
              <a:buChar char="v"/>
            </a:pPr>
            <a:r>
              <a:rPr lang="en-US" sz="4500" b="1">
                <a:solidFill>
                  <a:srgbClr val="4E67C8">
                    <a:lumMod val="75000"/>
                  </a:srgbClr>
                </a:solidFill>
                <a:latin typeface="Arial" pitchFamily="34" charset="0"/>
                <a:cs typeface="Arial" pitchFamily="34" charset="0"/>
              </a:rPr>
              <a:t>Trong Hình 4.14 bộ nhớ chính chỉ chứa một khung trang. Trong thực tế thiết kế nó sẽ thường chứa hàng ngàn trang.</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36</a:t>
            </a:fld>
            <a:endParaRPr lang="en-US"/>
          </a:p>
        </p:txBody>
      </p:sp>
    </p:spTree>
    <p:extLst>
      <p:ext uri="{BB962C8B-B14F-4D97-AF65-F5344CB8AC3E}">
        <p14:creationId xmlns:p14="http://schemas.microsoft.com/office/powerpoint/2010/main" val="11904900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Thực Hiện Phân Trang</a:t>
            </a:r>
            <a:endParaRPr lang="en-US"/>
          </a:p>
        </p:txBody>
      </p:sp>
      <p:sp>
        <p:nvSpPr>
          <p:cNvPr id="3" name="Content Placeholder 2"/>
          <p:cNvSpPr>
            <a:spLocks noGrp="1"/>
          </p:cNvSpPr>
          <p:nvPr>
            <p:ph idx="1"/>
          </p:nvPr>
        </p:nvSpPr>
        <p:spPr/>
        <p:txBody>
          <a:bodyPr>
            <a:norm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Hình 4.15 (a) minh họa cách có thể để chia 64 KB đầu tiên của không gian địa chỉ ảo thành các trang 4 KB. </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37</a:t>
            </a:fld>
            <a:endParaRPr lang="en-US"/>
          </a:p>
        </p:txBody>
      </p:sp>
    </p:spTree>
    <p:extLst>
      <p:ext uri="{BB962C8B-B14F-4D97-AF65-F5344CB8AC3E}">
        <p14:creationId xmlns:p14="http://schemas.microsoft.com/office/powerpoint/2010/main" val="29488010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Thực Hiện Phân Trang</a:t>
            </a:r>
            <a:endParaRPr lang="en-US"/>
          </a:p>
        </p:txBody>
      </p:sp>
      <p:sp>
        <p:nvSpPr>
          <p:cNvPr id="3" name="Content Placeholder 2"/>
          <p:cNvSpPr>
            <a:spLocks noGrp="1"/>
          </p:cNvSpPr>
          <p:nvPr>
            <p:ph idx="1"/>
          </p:nvPr>
        </p:nvSpPr>
        <p:spPr/>
        <p:txBody>
          <a:bodyPr/>
          <a:lstStyle/>
          <a:p>
            <a:pPr marL="0" indent="0">
              <a:buNone/>
            </a:pPr>
            <a:r>
              <a:rPr lang="en-US"/>
              <a:t> </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38</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890252" y="1143000"/>
            <a:ext cx="4876800" cy="5543498"/>
          </a:xfrm>
          <a:prstGeom prst="rect">
            <a:avLst/>
          </a:prstGeom>
          <a:noFill/>
          <a:ln>
            <a:noFill/>
          </a:ln>
        </p:spPr>
      </p:pic>
      <p:sp>
        <p:nvSpPr>
          <p:cNvPr id="7" name="Rectangle 6"/>
          <p:cNvSpPr/>
          <p:nvPr/>
        </p:nvSpPr>
        <p:spPr>
          <a:xfrm>
            <a:off x="4419600" y="1354586"/>
            <a:ext cx="4572000" cy="2074414"/>
          </a:xfrm>
          <a:prstGeom prst="rect">
            <a:avLst/>
          </a:prstGeom>
        </p:spPr>
        <p:txBody>
          <a:bodyPr>
            <a:spAutoFit/>
          </a:bodyPr>
          <a:lstStyle/>
          <a:p>
            <a:pPr marL="0" lvl="1" fontAlgn="base">
              <a:lnSpc>
                <a:spcPct val="90000"/>
              </a:lnSpc>
              <a:spcBef>
                <a:spcPts val="600"/>
              </a:spcBef>
              <a:buClr>
                <a:srgbClr val="0099FF"/>
              </a:buClr>
              <a:buSzPct val="130000"/>
            </a:pPr>
            <a:r>
              <a:rPr lang="en-US" sz="2200" b="1">
                <a:solidFill>
                  <a:srgbClr val="0070C0"/>
                </a:solidFill>
                <a:latin typeface="Arial" pitchFamily="34" charset="0"/>
                <a:cs typeface="Arial" pitchFamily="34" charset="0"/>
              </a:rPr>
              <a:t>Hình 4.15: (a) 64 KB đầu tiên của không gian địa chỉ ảo được chia thành 16 trang, mỗi trang 4 K.</a:t>
            </a:r>
          </a:p>
          <a:p>
            <a:pPr marL="0" lvl="1" fontAlgn="base">
              <a:lnSpc>
                <a:spcPct val="90000"/>
              </a:lnSpc>
              <a:spcBef>
                <a:spcPts val="600"/>
              </a:spcBef>
              <a:buClr>
                <a:srgbClr val="0099FF"/>
              </a:buClr>
              <a:buSzPct val="130000"/>
            </a:pPr>
            <a:r>
              <a:rPr lang="en-US" sz="2200" b="1">
                <a:solidFill>
                  <a:srgbClr val="0070C0"/>
                </a:solidFill>
                <a:latin typeface="Arial" pitchFamily="34" charset="0"/>
                <a:cs typeface="Arial" pitchFamily="34" charset="0"/>
              </a:rPr>
              <a:t>(b) Bộ nhớ chính 32 KB được chia thành 8 khung trang, mỗi khung 4 KB.</a:t>
            </a:r>
          </a:p>
        </p:txBody>
      </p:sp>
    </p:spTree>
    <p:extLst>
      <p:ext uri="{BB962C8B-B14F-4D97-AF65-F5344CB8AC3E}">
        <p14:creationId xmlns:p14="http://schemas.microsoft.com/office/powerpoint/2010/main" val="5969978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Thực Hiện Phân Trang</a:t>
            </a:r>
            <a:endParaRPr lang="en-US"/>
          </a:p>
        </p:txBody>
      </p:sp>
      <p:sp>
        <p:nvSpPr>
          <p:cNvPr id="3" name="Content Placeholder 2"/>
          <p:cNvSpPr>
            <a:spLocks noGrp="1"/>
          </p:cNvSpPr>
          <p:nvPr>
            <p:ph idx="1"/>
          </p:nvPr>
        </p:nvSpPr>
        <p:spPr/>
        <p:txBody>
          <a:bodyPr>
            <a:norm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Bây giờ hãy xem xét cách một địa chỉ ảo 32 bit có thể được ánh xạ trên địa chỉ vật lý của bộ nhớ chính.</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Mỗi máy tính với bộ nhớ ảo có một thiết bị để thực hiện ánh xạ ảo-vật lý. Thiết bị này được gọi là MMU (</a:t>
            </a:r>
            <a:r>
              <a:rPr lang="en-US" b="1" i="1">
                <a:solidFill>
                  <a:srgbClr val="4E67C8">
                    <a:lumMod val="75000"/>
                  </a:srgbClr>
                </a:solidFill>
                <a:latin typeface="Arial" pitchFamily="34" charset="0"/>
                <a:cs typeface="Arial" pitchFamily="34" charset="0"/>
              </a:rPr>
              <a:t>Memory Management Unit</a:t>
            </a:r>
            <a:r>
              <a:rPr lang="en-US" b="1">
                <a:solidFill>
                  <a:srgbClr val="4E67C8">
                    <a:lumMod val="75000"/>
                  </a:srgbClr>
                </a:solidFill>
                <a:latin typeface="Arial" pitchFamily="34" charset="0"/>
                <a:cs typeface="Arial" pitchFamily="34" charset="0"/>
              </a:rPr>
              <a:t>  - Đơn vị quản lý bộ nhớ).</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Để xem cách MMU hoạt động, hãy xét ví dụ của Hình 4.16.</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39</a:t>
            </a:fld>
            <a:endParaRPr lang="en-US"/>
          </a:p>
        </p:txBody>
      </p:sp>
    </p:spTree>
    <p:extLst>
      <p:ext uri="{BB962C8B-B14F-4D97-AF65-F5344CB8AC3E}">
        <p14:creationId xmlns:p14="http://schemas.microsoft.com/office/powerpoint/2010/main" val="4243985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Sự Phân Cấp Bộ Nhớ</a:t>
            </a:r>
            <a:endParaRPr lang="en-US"/>
          </a:p>
        </p:txBody>
      </p:sp>
      <p:sp>
        <p:nvSpPr>
          <p:cNvPr id="3" name="Content Placeholder 2"/>
          <p:cNvSpPr>
            <a:spLocks noGrp="1"/>
          </p:cNvSpPr>
          <p:nvPr>
            <p:ph idx="1"/>
          </p:nvPr>
        </p:nvSpPr>
        <p:spPr/>
        <p:txBody>
          <a:bodyPr/>
          <a:lstStyle/>
          <a:p>
            <a:pPr marL="0" indent="0">
              <a:buNone/>
            </a:pPr>
            <a:r>
              <a:rPr lang="en-US"/>
              <a:t> </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4</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066800"/>
            <a:ext cx="5334000" cy="5098341"/>
          </a:xfrm>
          <a:prstGeom prst="rect">
            <a:avLst/>
          </a:prstGeom>
          <a:noFill/>
          <a:ln>
            <a:noFill/>
          </a:ln>
        </p:spPr>
      </p:pic>
      <p:sp>
        <p:nvSpPr>
          <p:cNvPr id="7" name="Rectangle 6"/>
          <p:cNvSpPr/>
          <p:nvPr/>
        </p:nvSpPr>
        <p:spPr>
          <a:xfrm>
            <a:off x="2514600" y="6154312"/>
            <a:ext cx="4876800" cy="397032"/>
          </a:xfrm>
          <a:prstGeom prst="rect">
            <a:avLst/>
          </a:prstGeom>
        </p:spPr>
        <p:txBody>
          <a:bodyPr wrap="square">
            <a:spAutoFit/>
          </a:bodyPr>
          <a:lstStyle/>
          <a:p>
            <a:pPr marL="0" lvl="1" fontAlgn="base">
              <a:lnSpc>
                <a:spcPct val="90000"/>
              </a:lnSpc>
              <a:spcBef>
                <a:spcPts val="600"/>
              </a:spcBef>
              <a:spcAft>
                <a:spcPts val="0"/>
              </a:spcAft>
              <a:buClr>
                <a:srgbClr val="0099FF"/>
              </a:buClr>
              <a:buSzPct val="130000"/>
            </a:pPr>
            <a:r>
              <a:rPr lang="en-US" sz="2200" b="1">
                <a:solidFill>
                  <a:srgbClr val="0070C0"/>
                </a:solidFill>
                <a:latin typeface="Arial" pitchFamily="34" charset="0"/>
                <a:cs typeface="Arial" pitchFamily="34" charset="0"/>
              </a:rPr>
              <a:t>Hình 4.1: Sự phân cấp bộ nhớ.</a:t>
            </a:r>
            <a:endParaRPr lang="vi-VN" sz="2200" b="1">
              <a:solidFill>
                <a:srgbClr val="0070C0"/>
              </a:solidFill>
              <a:latin typeface="Arial" pitchFamily="34" charset="0"/>
              <a:cs typeface="Arial" pitchFamily="34" charset="0"/>
            </a:endParaRPr>
          </a:p>
        </p:txBody>
      </p:sp>
    </p:spTree>
    <p:extLst>
      <p:ext uri="{BB962C8B-B14F-4D97-AF65-F5344CB8AC3E}">
        <p14:creationId xmlns:p14="http://schemas.microsoft.com/office/powerpoint/2010/main" val="12250229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Thực Hiện Phân Trang</a:t>
            </a:r>
            <a:endParaRPr lang="en-US"/>
          </a:p>
        </p:txBody>
      </p:sp>
      <p:sp>
        <p:nvSpPr>
          <p:cNvPr id="3" name="Content Placeholder 2"/>
          <p:cNvSpPr>
            <a:spLocks noGrp="1"/>
          </p:cNvSpPr>
          <p:nvPr>
            <p:ph idx="1"/>
          </p:nvPr>
        </p:nvSpPr>
        <p:spPr/>
        <p:txBody>
          <a:bodyPr/>
          <a:lstStyle/>
          <a:p>
            <a:pPr marL="0" indent="0">
              <a:buNone/>
            </a:pPr>
            <a:r>
              <a:rPr lang="en-US"/>
              <a:t> </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40</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219200"/>
            <a:ext cx="5781640" cy="5486400"/>
          </a:xfrm>
          <a:prstGeom prst="rect">
            <a:avLst/>
          </a:prstGeom>
          <a:noFill/>
          <a:ln>
            <a:noFill/>
          </a:ln>
        </p:spPr>
      </p:pic>
      <p:sp>
        <p:nvSpPr>
          <p:cNvPr id="7" name="Rectangle 6"/>
          <p:cNvSpPr/>
          <p:nvPr/>
        </p:nvSpPr>
        <p:spPr>
          <a:xfrm>
            <a:off x="5791200" y="2895600"/>
            <a:ext cx="3200400" cy="1006429"/>
          </a:xfrm>
          <a:prstGeom prst="rect">
            <a:avLst/>
          </a:prstGeom>
        </p:spPr>
        <p:txBody>
          <a:bodyPr wrap="square">
            <a:spAutoFit/>
          </a:bodyPr>
          <a:lstStyle/>
          <a:p>
            <a:pPr marL="0" lvl="1" fontAlgn="base">
              <a:lnSpc>
                <a:spcPct val="90000"/>
              </a:lnSpc>
              <a:spcBef>
                <a:spcPts val="600"/>
              </a:spcBef>
              <a:buClr>
                <a:srgbClr val="0099FF"/>
              </a:buClr>
              <a:buSzPct val="130000"/>
            </a:pPr>
            <a:r>
              <a:rPr lang="en-US" sz="2200" b="1">
                <a:solidFill>
                  <a:srgbClr val="0070C0"/>
                </a:solidFill>
                <a:latin typeface="Arial" pitchFamily="34" charset="0"/>
                <a:cs typeface="Arial" pitchFamily="34" charset="0"/>
              </a:rPr>
              <a:t>Hình 4.16: Sự tạo thành địa chỉ bộ nhớ chính từ địa chỉ ảo.</a:t>
            </a:r>
          </a:p>
        </p:txBody>
      </p:sp>
    </p:spTree>
    <p:extLst>
      <p:ext uri="{BB962C8B-B14F-4D97-AF65-F5344CB8AC3E}">
        <p14:creationId xmlns:p14="http://schemas.microsoft.com/office/powerpoint/2010/main" val="14471701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Thực Hiện Phân Trang</a:t>
            </a:r>
            <a:endParaRPr lang="en-US"/>
          </a:p>
        </p:txBody>
      </p:sp>
      <p:sp>
        <p:nvSpPr>
          <p:cNvPr id="3" name="Content Placeholder 2"/>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Hình 4.17 cho thấy một khả năng ánh xạ giữa các trang ảo và các khung trang vật lý.</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41</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133600"/>
            <a:ext cx="3143250" cy="4333875"/>
          </a:xfrm>
          <a:prstGeom prst="rect">
            <a:avLst/>
          </a:prstGeom>
          <a:noFill/>
          <a:ln>
            <a:noFill/>
          </a:ln>
        </p:spPr>
      </p:pic>
      <p:sp>
        <p:nvSpPr>
          <p:cNvPr id="7" name="Rectangle 6"/>
          <p:cNvSpPr/>
          <p:nvPr/>
        </p:nvSpPr>
        <p:spPr>
          <a:xfrm>
            <a:off x="4114800" y="2782669"/>
            <a:ext cx="4572000" cy="1006429"/>
          </a:xfrm>
          <a:prstGeom prst="rect">
            <a:avLst/>
          </a:prstGeom>
        </p:spPr>
        <p:txBody>
          <a:bodyPr>
            <a:spAutoFit/>
          </a:bodyPr>
          <a:lstStyle/>
          <a:p>
            <a:pPr marL="0" lvl="1" fontAlgn="base">
              <a:lnSpc>
                <a:spcPct val="90000"/>
              </a:lnSpc>
              <a:spcBef>
                <a:spcPts val="600"/>
              </a:spcBef>
              <a:buClr>
                <a:srgbClr val="0099FF"/>
              </a:buClr>
              <a:buSzPct val="130000"/>
            </a:pPr>
            <a:r>
              <a:rPr lang="en-US" sz="2200" b="1">
                <a:solidFill>
                  <a:srgbClr val="0070C0"/>
                </a:solidFill>
                <a:latin typeface="Arial" pitchFamily="34" charset="0"/>
                <a:cs typeface="Arial" pitchFamily="34" charset="0"/>
              </a:rPr>
              <a:t>Hình 4.17: Một trường hợp ánh xạ 16 trang ảo đầu tiên vào bộ nhớ chính có 8 khung trang.</a:t>
            </a:r>
          </a:p>
        </p:txBody>
      </p:sp>
    </p:spTree>
    <p:extLst>
      <p:ext uri="{BB962C8B-B14F-4D97-AF65-F5344CB8AC3E}">
        <p14:creationId xmlns:p14="http://schemas.microsoft.com/office/powerpoint/2010/main" val="2729720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Chuyển Địa Chỉ Ảo Thành Vật lý</a:t>
            </a:r>
          </a:p>
        </p:txBody>
      </p:sp>
      <p:sp>
        <p:nvSpPr>
          <p:cNvPr id="3" name="Content Placeholder 2"/>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Chuyển đổi địa chỉ ảo thành địa chỉ vật lý:</a:t>
            </a:r>
          </a:p>
          <a:p>
            <a:pPr marL="957263" lvl="1" indent="-514350" algn="just" fontAlgn="base">
              <a:lnSpc>
                <a:spcPct val="90000"/>
              </a:lnSpc>
              <a:spcBef>
                <a:spcPts val="0"/>
              </a:spcBef>
              <a:buClr>
                <a:srgbClr val="00B050"/>
              </a:buClr>
              <a:buSzPct val="100000"/>
              <a:buFont typeface="+mj-lt"/>
              <a:buAutoNum type="arabicPeriod"/>
            </a:pPr>
            <a:r>
              <a:rPr lang="en-US" b="1">
                <a:solidFill>
                  <a:srgbClr val="4E67C8">
                    <a:lumMod val="75000"/>
                  </a:srgbClr>
                </a:solidFill>
                <a:latin typeface="Arial" pitchFamily="34" charset="0"/>
                <a:cs typeface="Arial" pitchFamily="34" charset="0"/>
              </a:rPr>
              <a:t>Địa chỉ ảo: </a:t>
            </a:r>
          </a:p>
          <a:p>
            <a:pPr marL="442913" lvl="1" indent="0" algn="just" fontAlgn="base">
              <a:lnSpc>
                <a:spcPct val="90000"/>
              </a:lnSpc>
              <a:spcBef>
                <a:spcPts val="0"/>
              </a:spcBef>
              <a:buClr>
                <a:srgbClr val="00B050"/>
              </a:buClr>
              <a:buSzPct val="100000"/>
              <a:buNone/>
            </a:pPr>
            <a:r>
              <a:rPr lang="en-US" b="1">
                <a:solidFill>
                  <a:srgbClr val="4E67C8">
                    <a:lumMod val="75000"/>
                  </a:srgbClr>
                </a:solidFill>
                <a:latin typeface="Arial" pitchFamily="34" charset="0"/>
                <a:cs typeface="Arial" pitchFamily="34" charset="0"/>
              </a:rPr>
              <a:t>	&lt;Page number&gt; &lt;Offset&gt;</a:t>
            </a:r>
          </a:p>
          <a:p>
            <a:pPr marL="1254125" lvl="2" indent="-354013"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Page number: số thứ tự trang.</a:t>
            </a:r>
          </a:p>
          <a:p>
            <a:pPr marL="1254125" lvl="2" indent="-354013"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Offset: độ dời.</a:t>
            </a:r>
          </a:p>
          <a:p>
            <a:pPr marL="957263" lvl="1" indent="-514350" algn="just" fontAlgn="base">
              <a:lnSpc>
                <a:spcPct val="90000"/>
              </a:lnSpc>
              <a:spcBef>
                <a:spcPts val="0"/>
              </a:spcBef>
              <a:buClr>
                <a:srgbClr val="00B050"/>
              </a:buClr>
              <a:buSzPct val="100000"/>
              <a:buFont typeface="+mj-lt"/>
              <a:buAutoNum type="arabicPeriod" startAt="2"/>
            </a:pPr>
            <a:r>
              <a:rPr lang="en-US" b="1">
                <a:solidFill>
                  <a:srgbClr val="4E67C8">
                    <a:lumMod val="75000"/>
                  </a:srgbClr>
                </a:solidFill>
                <a:latin typeface="Arial" pitchFamily="34" charset="0"/>
                <a:cs typeface="Arial" pitchFamily="34" charset="0"/>
              </a:rPr>
              <a:t>Địa chỉ vật lý:</a:t>
            </a:r>
          </a:p>
          <a:p>
            <a:pPr marL="442913" lvl="1" indent="0" algn="just" fontAlgn="base">
              <a:lnSpc>
                <a:spcPct val="90000"/>
              </a:lnSpc>
              <a:spcBef>
                <a:spcPts val="0"/>
              </a:spcBef>
              <a:buClr>
                <a:srgbClr val="00B050"/>
              </a:buClr>
              <a:buSzPct val="100000"/>
              <a:buNone/>
            </a:pPr>
            <a:r>
              <a:rPr lang="en-US" b="1">
                <a:solidFill>
                  <a:srgbClr val="4E67C8">
                    <a:lumMod val="75000"/>
                  </a:srgbClr>
                </a:solidFill>
                <a:latin typeface="Arial" pitchFamily="34" charset="0"/>
                <a:cs typeface="Arial" pitchFamily="34" charset="0"/>
              </a:rPr>
              <a:t>	&lt;Page frame number&gt; &lt;Offset&gt;</a:t>
            </a:r>
          </a:p>
          <a:p>
            <a:pPr marL="1254125" lvl="2" indent="-354013"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Page frame number: số thứ tự khung trang.</a:t>
            </a:r>
          </a:p>
          <a:p>
            <a:pPr marL="1254125" lvl="2" indent="-354013"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Offset: độ dời.</a:t>
            </a:r>
          </a:p>
          <a:p>
            <a:r>
              <a:rPr lang="en-US" sz="2800" b="1">
                <a:solidFill>
                  <a:srgbClr val="4E67C8">
                    <a:lumMod val="75000"/>
                  </a:srgbClr>
                </a:solidFill>
                <a:latin typeface="Arial" pitchFamily="34" charset="0"/>
                <a:cs typeface="Arial" pitchFamily="34" charset="0"/>
              </a:rPr>
              <a:t>Hình 4.18 minh hoạ cơ chế chuyển đổi địa chỉ ảo thành địa chỉ vật lý.</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42</a:t>
            </a:fld>
            <a:endParaRPr lang="en-US"/>
          </a:p>
        </p:txBody>
      </p:sp>
    </p:spTree>
    <p:extLst>
      <p:ext uri="{BB962C8B-B14F-4D97-AF65-F5344CB8AC3E}">
        <p14:creationId xmlns:p14="http://schemas.microsoft.com/office/powerpoint/2010/main" val="12870794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Chuyển Địa Chỉ Ảo Thành Vật lý</a:t>
            </a:r>
            <a:endParaRPr lang="en-US"/>
          </a:p>
        </p:txBody>
      </p:sp>
      <p:sp>
        <p:nvSpPr>
          <p:cNvPr id="3" name="Content Placeholder 2"/>
          <p:cNvSpPr>
            <a:spLocks noGrp="1"/>
          </p:cNvSpPr>
          <p:nvPr>
            <p:ph idx="1"/>
          </p:nvPr>
        </p:nvSpPr>
        <p:spPr/>
        <p:txBody>
          <a:bodyPr/>
          <a:lstStyle/>
          <a:p>
            <a:pPr marL="0" indent="0">
              <a:buNone/>
            </a:pPr>
            <a:r>
              <a:rPr lang="en-US"/>
              <a:t> </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43</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85568"/>
            <a:ext cx="7254439" cy="4572000"/>
          </a:xfrm>
          <a:prstGeom prst="rect">
            <a:avLst/>
          </a:prstGeom>
          <a:noFill/>
          <a:ln>
            <a:noFill/>
          </a:ln>
          <a:effectLst/>
          <a:extLst/>
        </p:spPr>
      </p:pic>
      <p:sp>
        <p:nvSpPr>
          <p:cNvPr id="7" name="Rectangle 6"/>
          <p:cNvSpPr/>
          <p:nvPr/>
        </p:nvSpPr>
        <p:spPr>
          <a:xfrm>
            <a:off x="2667000" y="6019800"/>
            <a:ext cx="4495800" cy="701731"/>
          </a:xfrm>
          <a:prstGeom prst="rect">
            <a:avLst/>
          </a:prstGeom>
        </p:spPr>
        <p:txBody>
          <a:bodyPr wrap="square">
            <a:spAutoFit/>
          </a:bodyPr>
          <a:lstStyle/>
          <a:p>
            <a:pPr marL="0" lvl="1" fontAlgn="base">
              <a:lnSpc>
                <a:spcPct val="90000"/>
              </a:lnSpc>
              <a:spcBef>
                <a:spcPts val="600"/>
              </a:spcBef>
              <a:buClr>
                <a:srgbClr val="0099FF"/>
              </a:buClr>
              <a:buSzPct val="130000"/>
            </a:pPr>
            <a:r>
              <a:rPr lang="en-US" sz="2200" b="1">
                <a:solidFill>
                  <a:srgbClr val="0070C0"/>
                </a:solidFill>
                <a:latin typeface="Arial" pitchFamily="34" charset="0"/>
                <a:cs typeface="Arial" pitchFamily="34" charset="0"/>
              </a:rPr>
              <a:t>Hình 4.18: Chuyển đổi địa chỉ ảo thành địa chỉ vật lý.</a:t>
            </a:r>
          </a:p>
        </p:txBody>
      </p:sp>
    </p:spTree>
    <p:extLst>
      <p:ext uri="{BB962C8B-B14F-4D97-AF65-F5344CB8AC3E}">
        <p14:creationId xmlns:p14="http://schemas.microsoft.com/office/powerpoint/2010/main" val="1260924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Truy Xuất Dữ Liệu Theo Địa Chỉ Ảo</a:t>
            </a:r>
          </a:p>
        </p:txBody>
      </p:sp>
      <p:sp>
        <p:nvSpPr>
          <p:cNvPr id="3" name="Content Placeholder 2"/>
          <p:cNvSpPr>
            <a:spLocks noGrp="1"/>
          </p:cNvSpPr>
          <p:nvPr>
            <p:ph idx="1"/>
          </p:nvPr>
        </p:nvSpPr>
        <p:spPr/>
        <p:txBody>
          <a:bodyPr>
            <a:no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Tóm lại, cách truy xuất dữ liệu theo địa chỉ ảo như sau:</a:t>
            </a:r>
          </a:p>
          <a:p>
            <a:pPr marL="811213" lvl="1" indent="-368300" algn="just" fontAlgn="base">
              <a:lnSpc>
                <a:spcPct val="90000"/>
              </a:lnSpc>
              <a:spcBef>
                <a:spcPts val="0"/>
              </a:spcBef>
              <a:buClr>
                <a:srgbClr val="00B050"/>
              </a:buClr>
              <a:buSzPct val="100000"/>
              <a:buFont typeface="+mj-lt"/>
              <a:buAutoNum type="arabicPeriod"/>
            </a:pPr>
            <a:r>
              <a:rPr lang="en-US" b="1">
                <a:solidFill>
                  <a:srgbClr val="4E67C8">
                    <a:lumMod val="75000"/>
                  </a:srgbClr>
                </a:solidFill>
                <a:latin typeface="Arial" pitchFamily="34" charset="0"/>
                <a:cs typeface="Arial" pitchFamily="34" charset="0"/>
              </a:rPr>
              <a:t>Tách địa chỉ ảo thành số thứ tự trang và offset (độ dời).</a:t>
            </a:r>
          </a:p>
          <a:p>
            <a:pPr marL="811213" lvl="1" indent="-368300" algn="just" fontAlgn="base">
              <a:lnSpc>
                <a:spcPct val="90000"/>
              </a:lnSpc>
              <a:spcBef>
                <a:spcPts val="0"/>
              </a:spcBef>
              <a:buClr>
                <a:srgbClr val="00B050"/>
              </a:buClr>
              <a:buSzPct val="100000"/>
              <a:buFont typeface="+mj-lt"/>
              <a:buAutoNum type="arabicPeriod"/>
            </a:pPr>
            <a:r>
              <a:rPr lang="en-US" b="1">
                <a:solidFill>
                  <a:srgbClr val="4E67C8">
                    <a:lumMod val="75000"/>
                  </a:srgbClr>
                </a:solidFill>
                <a:latin typeface="Arial" pitchFamily="34" charset="0"/>
                <a:cs typeface="Arial" pitchFamily="34" charset="0"/>
              </a:rPr>
              <a:t>Chuyển số thứ tự trang thành số thứ tự khung trang bằng cách truy xuất bảng trang.</a:t>
            </a:r>
          </a:p>
          <a:p>
            <a:pPr marL="811213" lvl="1" indent="-368300" algn="just" fontAlgn="base">
              <a:lnSpc>
                <a:spcPct val="90000"/>
              </a:lnSpc>
              <a:spcBef>
                <a:spcPts val="0"/>
              </a:spcBef>
              <a:buClr>
                <a:srgbClr val="00B050"/>
              </a:buClr>
              <a:buSzPct val="100000"/>
              <a:buFont typeface="+mj-lt"/>
              <a:buAutoNum type="arabicPeriod"/>
            </a:pPr>
            <a:r>
              <a:rPr lang="en-US" b="1">
                <a:solidFill>
                  <a:srgbClr val="4E67C8">
                    <a:lumMod val="75000"/>
                  </a:srgbClr>
                </a:solidFill>
                <a:latin typeface="Arial" pitchFamily="34" charset="0"/>
                <a:cs typeface="Arial" pitchFamily="34" charset="0"/>
              </a:rPr>
              <a:t>Kiểm tra bit hiện diện/vắng mặt:</a:t>
            </a:r>
          </a:p>
          <a:p>
            <a:pPr marL="1254125" lvl="1" indent="-442913" algn="just" fontAlgn="base">
              <a:lnSpc>
                <a:spcPct val="90000"/>
              </a:lnSpc>
              <a:spcBef>
                <a:spcPts val="0"/>
              </a:spcBef>
              <a:buClr>
                <a:srgbClr val="00B050"/>
              </a:buClr>
              <a:buSzPct val="100000"/>
              <a:buFont typeface="+mj-lt"/>
              <a:buAutoNum type="alphaLcParenR"/>
            </a:pPr>
            <a:r>
              <a:rPr lang="en-US" b="1">
                <a:solidFill>
                  <a:srgbClr val="4E67C8">
                    <a:lumMod val="75000"/>
                  </a:srgbClr>
                </a:solidFill>
                <a:latin typeface="Arial" pitchFamily="34" charset="0"/>
                <a:cs typeface="Arial" pitchFamily="34" charset="0"/>
              </a:rPr>
              <a:t>Nếu bit này bằng 1 thì:</a:t>
            </a:r>
          </a:p>
          <a:p>
            <a:pPr marL="1254125" lvl="2" indent="-442913"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Thay số thứ tự trang thành số thứ tự khung trang. </a:t>
            </a:r>
          </a:p>
          <a:p>
            <a:pPr marL="1254125" lvl="2" indent="-442913"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Truy xuất dữ liệu trên khung trang với độ dời.</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44</a:t>
            </a:fld>
            <a:endParaRPr lang="en-US"/>
          </a:p>
        </p:txBody>
      </p:sp>
    </p:spTree>
    <p:extLst>
      <p:ext uri="{BB962C8B-B14F-4D97-AF65-F5344CB8AC3E}">
        <p14:creationId xmlns:p14="http://schemas.microsoft.com/office/powerpoint/2010/main" val="5284606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Truy Xuất Dữ Liệu Theo Địa Chỉ Ảo</a:t>
            </a:r>
          </a:p>
        </p:txBody>
      </p:sp>
      <p:sp>
        <p:nvSpPr>
          <p:cNvPr id="3" name="Content Placeholder 2"/>
          <p:cNvSpPr>
            <a:spLocks noGrp="1"/>
          </p:cNvSpPr>
          <p:nvPr>
            <p:ph idx="1"/>
          </p:nvPr>
        </p:nvSpPr>
        <p:spPr/>
        <p:txBody>
          <a:bodyPr>
            <a:noAutofit/>
          </a:bodyPr>
          <a:lstStyle/>
          <a:p>
            <a:pPr marL="900113" lvl="1" indent="-457200" algn="just" fontAlgn="base">
              <a:lnSpc>
                <a:spcPct val="90000"/>
              </a:lnSpc>
              <a:spcBef>
                <a:spcPts val="0"/>
              </a:spcBef>
              <a:buClr>
                <a:srgbClr val="00B050"/>
              </a:buClr>
              <a:buSzPct val="100000"/>
              <a:buFont typeface="+mj-lt"/>
              <a:buAutoNum type="alphaLcParenR" startAt="2"/>
            </a:pPr>
            <a:r>
              <a:rPr lang="en-US" b="1">
                <a:solidFill>
                  <a:srgbClr val="4E67C8">
                    <a:lumMod val="75000"/>
                  </a:srgbClr>
                </a:solidFill>
                <a:latin typeface="Arial" pitchFamily="34" charset="0"/>
                <a:cs typeface="Arial" pitchFamily="34" charset="0"/>
              </a:rPr>
              <a:t>Nếu bit này bằng 0 thì:</a:t>
            </a:r>
          </a:p>
          <a:p>
            <a:pPr marL="1254125" lvl="2" indent="-354013"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Tìm trang trên đĩa.</a:t>
            </a:r>
          </a:p>
          <a:p>
            <a:pPr marL="1254125" lvl="2" indent="-354013"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Tìm một khung trống (có thể phải thay thế trang nếu các khung đầy).</a:t>
            </a:r>
          </a:p>
          <a:p>
            <a:pPr marL="1254125" lvl="2" indent="-354013"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Sao chép trang vào khung trống.</a:t>
            </a:r>
          </a:p>
          <a:p>
            <a:pPr marL="1254125" lvl="2" indent="-354013"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Cập nhật bảng trang (bit hiện diện/vắng mặt = 1, số thứ tự khung trang mới).</a:t>
            </a:r>
          </a:p>
          <a:p>
            <a:pPr marL="1254125" lvl="2" indent="-354013"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Thực hiện truy xuất như bước (a).</a:t>
            </a:r>
          </a:p>
          <a:p>
            <a:pPr marL="1254125" lvl="2" indent="-442913" algn="just" fontAlgn="base">
              <a:lnSpc>
                <a:spcPct val="90000"/>
              </a:lnSpc>
              <a:spcBef>
                <a:spcPts val="0"/>
              </a:spcBef>
              <a:buClr>
                <a:srgbClr val="008000"/>
              </a:buClr>
              <a:buSzPct val="130000"/>
              <a:buFont typeface="Wingdings" pitchFamily="2" charset="2"/>
              <a:buChar char="§"/>
            </a:pPr>
            <a:endParaRPr lang="en-US" sz="2800" b="1">
              <a:solidFill>
                <a:srgbClr val="4E67C8">
                  <a:lumMod val="75000"/>
                </a:srgbClr>
              </a:solidFill>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45</a:t>
            </a:fld>
            <a:endParaRPr lang="en-US"/>
          </a:p>
        </p:txBody>
      </p:sp>
    </p:spTree>
    <p:extLst>
      <p:ext uri="{BB962C8B-B14F-4D97-AF65-F5344CB8AC3E}">
        <p14:creationId xmlns:p14="http://schemas.microsoft.com/office/powerpoint/2010/main" val="34523954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Chính Sách Thay Thế Trang</a:t>
            </a:r>
          </a:p>
        </p:txBody>
      </p:sp>
      <p:sp>
        <p:nvSpPr>
          <p:cNvPr id="3" name="Content Placeholder 2"/>
          <p:cNvSpPr>
            <a:spLocks noGrp="1"/>
          </p:cNvSpPr>
          <p:nvPr>
            <p:ph idx="1"/>
          </p:nvPr>
        </p:nvSpPr>
        <p:spPr/>
        <p:txBody>
          <a:bodyPr>
            <a:no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Khi một chương trình tham chiếu một trang không có trong bộ nhớ chính, trang cần thiết phải được tìm nạp từ đĩa.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Tuy nhiên, để có chỗ cho nó, một số trang khác thường sẽ phải được ghi trở lại cho đĩa. Như vậy một thuật toán quyết định trang nào cần di chuyển là cần thiết.</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Chọn một trang để loại bỏ một cách ngẫu nhiên có lẽ không phải là một ý tưởng tốt.</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Phần lớn, các hệ điều hành đều cố gắng để dự đoán những trang nào trong bộ nhớ là ít hữu dụng nhất theo nghĩa là sự vắng mặt của nó sẽ có tác động bất lợi nhỏ nhất đối với sự thực thi chương trình. </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46</a:t>
            </a:fld>
            <a:endParaRPr lang="en-US"/>
          </a:p>
        </p:txBody>
      </p:sp>
    </p:spTree>
    <p:extLst>
      <p:ext uri="{BB962C8B-B14F-4D97-AF65-F5344CB8AC3E}">
        <p14:creationId xmlns:p14="http://schemas.microsoft.com/office/powerpoint/2010/main" val="31342512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Chính Sách Thay Thế Trang</a:t>
            </a:r>
          </a:p>
        </p:txBody>
      </p:sp>
      <p:sp>
        <p:nvSpPr>
          <p:cNvPr id="3" name="Content Placeholder 2"/>
          <p:cNvSpPr>
            <a:spLocks noGrp="1"/>
          </p:cNvSpPr>
          <p:nvPr>
            <p:ph idx="1"/>
          </p:nvPr>
        </p:nvSpPr>
        <p:spPr/>
        <p:txBody>
          <a:bodyPr>
            <a:norm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Một thuật toán phổ biến loại bỏ trang ít nhất được sử dụng gần đây nhất (</a:t>
            </a:r>
            <a:r>
              <a:rPr lang="en-US" b="1" i="1">
                <a:solidFill>
                  <a:srgbClr val="4E67C8">
                    <a:lumMod val="75000"/>
                  </a:srgbClr>
                </a:solidFill>
                <a:latin typeface="Arial" pitchFamily="34" charset="0"/>
                <a:cs typeface="Arial" pitchFamily="34" charset="0"/>
              </a:rPr>
              <a:t>Least Recently Used</a:t>
            </a:r>
            <a:r>
              <a:rPr lang="en-US" b="1">
                <a:solidFill>
                  <a:srgbClr val="4E67C8">
                    <a:lumMod val="75000"/>
                  </a:srgbClr>
                </a:solidFill>
                <a:latin typeface="Arial" pitchFamily="34" charset="0"/>
                <a:cs typeface="Arial" pitchFamily="34" charset="0"/>
              </a:rPr>
              <a:t> - LRU). Một thuật toán thay thế trang khác là FIFO (</a:t>
            </a:r>
            <a:r>
              <a:rPr lang="en-US" b="1" i="1">
                <a:solidFill>
                  <a:srgbClr val="4E67C8">
                    <a:lumMod val="75000"/>
                  </a:srgbClr>
                </a:solidFill>
                <a:latin typeface="Arial" pitchFamily="34" charset="0"/>
                <a:cs typeface="Arial" pitchFamily="34" charset="0"/>
              </a:rPr>
              <a:t>First-In First-Out</a:t>
            </a:r>
            <a:r>
              <a:rPr lang="en-US" b="1">
                <a:solidFill>
                  <a:srgbClr val="4E67C8">
                    <a:lumMod val="75000"/>
                  </a:srgbClr>
                </a:solidFill>
                <a:latin typeface="Arial" pitchFamily="34" charset="0"/>
                <a:cs typeface="Arial" pitchFamily="34" charset="0"/>
              </a:rPr>
              <a:t>). FIFO loại bỏ trang được nạp ít nhất trong thời gian gần đây.</a:t>
            </a: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47</a:t>
            </a:fld>
            <a:endParaRPr lang="en-US"/>
          </a:p>
        </p:txBody>
      </p:sp>
    </p:spTree>
    <p:extLst>
      <p:ext uri="{BB962C8B-B14F-4D97-AF65-F5344CB8AC3E}">
        <p14:creationId xmlns:p14="http://schemas.microsoft.com/office/powerpoint/2010/main" val="42563409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Bộ Nhớ Ảo Dạng Phân Đoạn</a:t>
            </a:r>
          </a:p>
        </p:txBody>
      </p:sp>
      <p:sp>
        <p:nvSpPr>
          <p:cNvPr id="3" name="Content Placeholder 2"/>
          <p:cNvSpPr>
            <a:spLocks noGrp="1"/>
          </p:cNvSpPr>
          <p:nvPr>
            <p:ph idx="1"/>
          </p:nvPr>
        </p:nvSpPr>
        <p:spPr/>
        <p:txBody>
          <a:bodyPr>
            <a:no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Bộ nhớ ảo được thảo luận ở trên là một chiều bởi vì địa chỉ ảo đi từ 0 đến địa chỉ tối đa nào đó, địa chỉ này sau địa chỉ khác. Trong nhiều vấn đề, có hai hoặc nhiều không gian địa chỉ riêng biệt có thể tốt hơn nhiều khi chỉ có một. Cho ví dụ, trình biên dịch có thể có nhiều bảng được tạo ra trong quá trình biên dịch, bao gồm: </a:t>
            </a:r>
          </a:p>
          <a:p>
            <a:pPr marL="811213" lvl="2" indent="-36830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Bảng biểu tượng, chứa tên và các thuộc tính của các biến.</a:t>
            </a:r>
          </a:p>
          <a:p>
            <a:pPr marL="811213" lvl="2" indent="-36830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Mã nguồn của chương trình.</a:t>
            </a:r>
          </a:p>
          <a:p>
            <a:pPr marL="811213" lvl="2" indent="-36830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Một bảng có chứa tất cả các hằng số nguyên và các hằng số dấu chấm động.</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48</a:t>
            </a:fld>
            <a:endParaRPr lang="en-US"/>
          </a:p>
        </p:txBody>
      </p:sp>
    </p:spTree>
    <p:extLst>
      <p:ext uri="{BB962C8B-B14F-4D97-AF65-F5344CB8AC3E}">
        <p14:creationId xmlns:p14="http://schemas.microsoft.com/office/powerpoint/2010/main" val="39929254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Bộ Nhớ Ảo Dạng Phân Đoạn</a:t>
            </a:r>
          </a:p>
        </p:txBody>
      </p:sp>
      <p:sp>
        <p:nvSpPr>
          <p:cNvPr id="3" name="Content Placeholder 2"/>
          <p:cNvSpPr>
            <a:spLocks noGrp="1"/>
          </p:cNvSpPr>
          <p:nvPr>
            <p:ph idx="1"/>
          </p:nvPr>
        </p:nvSpPr>
        <p:spPr/>
        <p:txBody>
          <a:bodyPr>
            <a:noAutofit/>
          </a:bodyPr>
          <a:lstStyle/>
          <a:p>
            <a:pPr marL="811213" lvl="2" indent="-368300" algn="just" defTabSz="811213"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Cây phân tích, chứa kết quả phân tích cú pháp của chương trình.</a:t>
            </a:r>
          </a:p>
          <a:p>
            <a:pPr marL="811213" lvl="2" indent="-368300" algn="just" defTabSz="811213"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Các stack được sử dụng cho các lời gọi thủ tục trong trình biên dịch.</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Mỗi bảng trong bốn bảng đầu tiên tăng trưởng liên tục trong quá trình biên dịch. Bảng cuối cùng tăng trưởng và co lại theo những cách không thể đoán trước trong lúc biên dịch.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Trong bộ nhớ một chiều, năm bảng này sẽ phải được phân bổ như các khối liền kề của không gian địa chỉ ảo, như trong Hình 4.19.</a:t>
            </a:r>
          </a:p>
          <a:p>
            <a:pPr>
              <a:lnSpc>
                <a:spcPct val="90000"/>
              </a:lnSpc>
            </a:pPr>
            <a:endParaRPr lang="en-US" sz="2800"/>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49</a:t>
            </a:fld>
            <a:endParaRPr lang="en-US"/>
          </a:p>
        </p:txBody>
      </p:sp>
    </p:spTree>
    <p:extLst>
      <p:ext uri="{BB962C8B-B14F-4D97-AF65-F5344CB8AC3E}">
        <p14:creationId xmlns:p14="http://schemas.microsoft.com/office/powerpoint/2010/main" val="94431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Sự Phân Cấp Bộ Nhớ</a:t>
            </a:r>
            <a:endParaRPr lang="en-US"/>
          </a:p>
        </p:txBody>
      </p:sp>
      <p:sp>
        <p:nvSpPr>
          <p:cNvPr id="3" name="Content Placeholder 2"/>
          <p:cNvSpPr>
            <a:spLocks noGrp="1"/>
          </p:cNvSpPr>
          <p:nvPr>
            <p:ph idx="1"/>
          </p:nvPr>
        </p:nvSpPr>
        <p:spPr/>
        <p:txBody>
          <a:bodyPr>
            <a:norm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Xét Hình 4.1 từ trên xuống, chúng ta có nhận xét như sau:</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Giảm giá thành mỗi bit nhớ.</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Tăng dung lượng.</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Tăng thời gian truy xuất.</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Giảm tần suất truy xuất bộ nhớ của bộ xử lý.</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5</a:t>
            </a:fld>
            <a:endParaRPr lang="en-US"/>
          </a:p>
        </p:txBody>
      </p:sp>
    </p:spTree>
    <p:extLst>
      <p:ext uri="{BB962C8B-B14F-4D97-AF65-F5344CB8AC3E}">
        <p14:creationId xmlns:p14="http://schemas.microsoft.com/office/powerpoint/2010/main" val="30125164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Bộ Nhớ Ảo Dạng Phân Đoạn</a:t>
            </a:r>
            <a:endParaRPr lang="en-US"/>
          </a:p>
        </p:txBody>
      </p:sp>
      <p:sp>
        <p:nvSpPr>
          <p:cNvPr id="3" name="Content Placeholder 2"/>
          <p:cNvSpPr>
            <a:spLocks noGrp="1"/>
          </p:cNvSpPr>
          <p:nvPr>
            <p:ph idx="1"/>
          </p:nvPr>
        </p:nvSpPr>
        <p:spPr/>
        <p:txBody>
          <a:bodyPr/>
          <a:lstStyle/>
          <a:p>
            <a:pPr marL="0" indent="0">
              <a:buNone/>
            </a:pPr>
            <a:br>
              <a:rPr lang="en-US"/>
            </a:br>
            <a:r>
              <a:rPr lang="en-US"/>
              <a:t> </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50</a:t>
            </a:fld>
            <a:endParaRPr lang="en-US"/>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295400"/>
            <a:ext cx="4873202" cy="3962400"/>
          </a:xfrm>
          <a:prstGeom prst="rect">
            <a:avLst/>
          </a:prstGeom>
          <a:noFill/>
          <a:ln>
            <a:noFill/>
          </a:ln>
        </p:spPr>
      </p:pic>
      <p:sp>
        <p:nvSpPr>
          <p:cNvPr id="8" name="Rectangle 7"/>
          <p:cNvSpPr/>
          <p:nvPr/>
        </p:nvSpPr>
        <p:spPr>
          <a:xfrm>
            <a:off x="1371600" y="5334000"/>
            <a:ext cx="7315200" cy="1006429"/>
          </a:xfrm>
          <a:prstGeom prst="rect">
            <a:avLst/>
          </a:prstGeom>
        </p:spPr>
        <p:txBody>
          <a:bodyPr wrap="square">
            <a:spAutoFit/>
          </a:bodyPr>
          <a:lstStyle/>
          <a:p>
            <a:pPr marL="0" lvl="1" fontAlgn="base">
              <a:lnSpc>
                <a:spcPct val="90000"/>
              </a:lnSpc>
              <a:spcBef>
                <a:spcPts val="600"/>
              </a:spcBef>
              <a:buClr>
                <a:srgbClr val="0099FF"/>
              </a:buClr>
              <a:buSzPct val="130000"/>
            </a:pPr>
            <a:r>
              <a:rPr lang="en-US" sz="2200" b="1">
                <a:solidFill>
                  <a:srgbClr val="0070C0"/>
                </a:solidFill>
                <a:latin typeface="Arial" pitchFamily="34" charset="0"/>
                <a:cs typeface="Arial" pitchFamily="34" charset="0"/>
              </a:rPr>
              <a:t>Hình 4.19: Trong không gian địa chỉ 1 chiều với các bảng tăng trưởng, một bảng có thể chạm vào bảng khác.</a:t>
            </a:r>
          </a:p>
        </p:txBody>
      </p:sp>
    </p:spTree>
    <p:extLst>
      <p:ext uri="{BB962C8B-B14F-4D97-AF65-F5344CB8AC3E}">
        <p14:creationId xmlns:p14="http://schemas.microsoft.com/office/powerpoint/2010/main" val="858710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Bộ Nhớ Ảo Dạng Phân Đoạn</a:t>
            </a:r>
            <a:endParaRPr lang="en-US"/>
          </a:p>
        </p:txBody>
      </p:sp>
      <p:sp>
        <p:nvSpPr>
          <p:cNvPr id="3" name="Content Placeholder 2"/>
          <p:cNvSpPr>
            <a:spLocks noGrp="1"/>
          </p:cNvSpPr>
          <p:nvPr>
            <p:ph idx="1"/>
          </p:nvPr>
        </p:nvSpPr>
        <p:spPr/>
        <p:txBody>
          <a:bodyPr>
            <a:no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Hãy xem điều gì sẽ xảy ra nếu chương trình có số lượng các biến lớn một cách khác thường. Đoạn không gian địa chỉ được phân bổ cho bảng biểu tượng (</a:t>
            </a:r>
            <a:r>
              <a:rPr lang="en-US" b="1" i="1">
                <a:solidFill>
                  <a:srgbClr val="4E67C8">
                    <a:lumMod val="75000"/>
                  </a:srgbClr>
                </a:solidFill>
                <a:latin typeface="Arial" pitchFamily="34" charset="0"/>
                <a:cs typeface="Arial" pitchFamily="34" charset="0"/>
              </a:rPr>
              <a:t>symbol</a:t>
            </a:r>
            <a:r>
              <a:rPr lang="en-US" b="1">
                <a:solidFill>
                  <a:srgbClr val="4E67C8">
                    <a:lumMod val="75000"/>
                  </a:srgbClr>
                </a:solidFill>
                <a:latin typeface="Arial" pitchFamily="34" charset="0"/>
                <a:cs typeface="Arial" pitchFamily="34" charset="0"/>
              </a:rPr>
              <a:t>) có thể chạm vào bảng mã nguồn.</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Một giải pháp đơn giản là cung cấp nhiều không gian địa chỉ hoàn toàn độc lập, được gọi là các đoạn (</a:t>
            </a:r>
            <a:r>
              <a:rPr lang="en-US" b="1" i="1">
                <a:solidFill>
                  <a:srgbClr val="4E67C8">
                    <a:lumMod val="75000"/>
                  </a:srgbClr>
                </a:solidFill>
                <a:latin typeface="Arial" pitchFamily="34" charset="0"/>
                <a:cs typeface="Arial" pitchFamily="34" charset="0"/>
              </a:rPr>
              <a:t>segment</a:t>
            </a:r>
            <a:r>
              <a:rPr lang="en-US" b="1">
                <a:solidFill>
                  <a:srgbClr val="4E67C8">
                    <a:lumMod val="75000"/>
                  </a:srgbClr>
                </a:solidFill>
                <a:latin typeface="Arial" pitchFamily="34" charset="0"/>
                <a:cs typeface="Arial" pitchFamily="34" charset="0"/>
              </a:rPr>
              <a:t>). Mỗi đoạn bao gồm một chuỗi các địa chỉ tuyến tính, từ 0 đến tối đa. Chiều dài của mỗi đoạn có thể là từ 0 đến tối đa cho phép. Các đoạn khác nhau có thể có chiều dài khác nhau.</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Bởi vì mỗi đoạn tạo thành không gian địa</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51</a:t>
            </a:fld>
            <a:endParaRPr lang="en-US"/>
          </a:p>
        </p:txBody>
      </p:sp>
    </p:spTree>
    <p:extLst>
      <p:ext uri="{BB962C8B-B14F-4D97-AF65-F5344CB8AC3E}">
        <p14:creationId xmlns:p14="http://schemas.microsoft.com/office/powerpoint/2010/main" val="23511628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Bộ Nhớ Ảo Dạng Phân Đoạn</a:t>
            </a:r>
            <a:endParaRPr lang="en-US"/>
          </a:p>
        </p:txBody>
      </p:sp>
      <p:sp>
        <p:nvSpPr>
          <p:cNvPr id="3" name="Content Placeholder 2"/>
          <p:cNvSpPr>
            <a:spLocks noGrp="1"/>
          </p:cNvSpPr>
          <p:nvPr>
            <p:ph idx="1"/>
          </p:nvPr>
        </p:nvSpPr>
        <p:spPr/>
        <p:txBody>
          <a:bodyPr>
            <a:noAutofit/>
          </a:bodyPr>
          <a:lstStyle/>
          <a:p>
            <a:pPr marL="530225" lvl="1" indent="0" algn="just" fontAlgn="base">
              <a:lnSpc>
                <a:spcPct val="90000"/>
              </a:lnSpc>
              <a:spcBef>
                <a:spcPts val="0"/>
              </a:spcBef>
              <a:buClr>
                <a:srgbClr val="0099FF"/>
              </a:buClr>
              <a:buSzPct val="130000"/>
              <a:buNone/>
            </a:pPr>
            <a:r>
              <a:rPr lang="en-US" b="1">
                <a:solidFill>
                  <a:srgbClr val="4E67C8">
                    <a:lumMod val="75000"/>
                  </a:srgbClr>
                </a:solidFill>
                <a:latin typeface="Arial" pitchFamily="34" charset="0"/>
                <a:cs typeface="Arial" pitchFamily="34" charset="0"/>
              </a:rPr>
              <a:t>chỉ riêng biệt, các đoạn khác nhau có thể tăng lên hoặc co lại một cách độc lập mà không ảnh hưởng đến nhau.</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Để chỉ định một địa chỉ trong bộ nhớ phân đoạn hoặc bộ nhớ hai chiều này, chương trình phải cung cấp một địa chỉ gồm hai phần: số thứ tự đoạn và địa chỉ bên trong đoạn. </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Hình 4.20 minh họa một bộ nhớ phân đoạn đang được sử dụng cho các bảng trình biên dịch đã thảo luận ở trên.</a:t>
            </a:r>
          </a:p>
          <a:p>
            <a:pPr marL="457200" lvl="1" indent="-457200" algn="just" fontAlgn="base">
              <a:lnSpc>
                <a:spcPct val="90000"/>
              </a:lnSpc>
              <a:spcBef>
                <a:spcPts val="0"/>
              </a:spcBef>
              <a:buClr>
                <a:srgbClr val="0099FF"/>
              </a:buClr>
              <a:buSzPct val="130000"/>
              <a:buFont typeface="Wingdings" pitchFamily="2" charset="2"/>
              <a:buChar char="v"/>
            </a:pPr>
            <a:endParaRPr lang="en-US" b="1">
              <a:solidFill>
                <a:srgbClr val="4E67C8">
                  <a:lumMod val="75000"/>
                </a:srgbClr>
              </a:solidFill>
              <a:latin typeface="Arial" pitchFamily="34" charset="0"/>
              <a:cs typeface="Arial" pitchFamily="34" charset="0"/>
            </a:endParaRP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52</a:t>
            </a:fld>
            <a:endParaRPr lang="en-US"/>
          </a:p>
        </p:txBody>
      </p:sp>
    </p:spTree>
    <p:extLst>
      <p:ext uri="{BB962C8B-B14F-4D97-AF65-F5344CB8AC3E}">
        <p14:creationId xmlns:p14="http://schemas.microsoft.com/office/powerpoint/2010/main" val="10611076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Bộ Nhớ Ảo Dạng Phân Đoạn</a:t>
            </a: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53</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295400"/>
            <a:ext cx="6724245" cy="3429000"/>
          </a:xfrm>
          <a:prstGeom prst="rect">
            <a:avLst/>
          </a:prstGeom>
          <a:noFill/>
          <a:ln>
            <a:noFill/>
          </a:ln>
        </p:spPr>
      </p:pic>
      <p:sp>
        <p:nvSpPr>
          <p:cNvPr id="7" name="Rectangle 6"/>
          <p:cNvSpPr/>
          <p:nvPr/>
        </p:nvSpPr>
        <p:spPr>
          <a:xfrm>
            <a:off x="1295400" y="5029200"/>
            <a:ext cx="6934200" cy="701731"/>
          </a:xfrm>
          <a:prstGeom prst="rect">
            <a:avLst/>
          </a:prstGeom>
        </p:spPr>
        <p:txBody>
          <a:bodyPr wrap="square">
            <a:spAutoFit/>
          </a:bodyPr>
          <a:lstStyle/>
          <a:p>
            <a:pPr marL="0" lvl="1" fontAlgn="base">
              <a:lnSpc>
                <a:spcPct val="90000"/>
              </a:lnSpc>
              <a:spcBef>
                <a:spcPts val="600"/>
              </a:spcBef>
              <a:buClr>
                <a:srgbClr val="0099FF"/>
              </a:buClr>
              <a:buSzPct val="130000"/>
            </a:pPr>
            <a:r>
              <a:rPr lang="en-US" sz="2200" b="1">
                <a:solidFill>
                  <a:srgbClr val="0070C0"/>
                </a:solidFill>
                <a:latin typeface="Arial" pitchFamily="34" charset="0"/>
                <a:cs typeface="Arial" pitchFamily="34" charset="0"/>
              </a:rPr>
              <a:t>Hình 4.20: Bộ nhớ phân đoạn cho phép mỗi bảng có thể tăng lên hay co lại một cách độc lập.</a:t>
            </a:r>
          </a:p>
        </p:txBody>
      </p:sp>
    </p:spTree>
    <p:extLst>
      <p:ext uri="{BB962C8B-B14F-4D97-AF65-F5344CB8AC3E}">
        <p14:creationId xmlns:p14="http://schemas.microsoft.com/office/powerpoint/2010/main" val="33402394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Thực Hiện Phân Đoạn</a:t>
            </a:r>
          </a:p>
        </p:txBody>
      </p:sp>
      <p:sp>
        <p:nvSpPr>
          <p:cNvPr id="3" name="Content Placeholder 2"/>
          <p:cNvSpPr>
            <a:spLocks noGrp="1"/>
          </p:cNvSpPr>
          <p:nvPr>
            <p:ph idx="1"/>
          </p:nvPr>
        </p:nvSpPr>
        <p:spPr/>
        <p:txBody>
          <a:bodyPr>
            <a:norm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Tuy nhiên, việc thực hiện phân đoạn khác với phân trang trong một cách rất cốt lõi: các trang có kích thước cố định và các đoạn thì không. Xem Hình 4.21.</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54</a:t>
            </a:fld>
            <a:endParaRPr lang="en-US"/>
          </a:p>
        </p:txBody>
      </p:sp>
    </p:spTree>
    <p:extLst>
      <p:ext uri="{BB962C8B-B14F-4D97-AF65-F5344CB8AC3E}">
        <p14:creationId xmlns:p14="http://schemas.microsoft.com/office/powerpoint/2010/main" val="20349341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Thực Hiện Phân Đoạn</a:t>
            </a:r>
            <a:endParaRPr lang="en-US"/>
          </a:p>
        </p:txBody>
      </p:sp>
      <p:sp>
        <p:nvSpPr>
          <p:cNvPr id="3" name="Content Placeholder 2"/>
          <p:cNvSpPr>
            <a:spLocks noGrp="1"/>
          </p:cNvSpPr>
          <p:nvPr>
            <p:ph idx="1"/>
          </p:nvPr>
        </p:nvSpPr>
        <p:spPr/>
        <p:txBody>
          <a:bodyPr/>
          <a:lstStyle/>
          <a:p>
            <a:pPr marL="0" indent="0">
              <a:buNone/>
            </a:pPr>
            <a:r>
              <a:rPr lang="en-US"/>
              <a:t> </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55</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95400"/>
            <a:ext cx="6634411" cy="4419600"/>
          </a:xfrm>
          <a:prstGeom prst="rect">
            <a:avLst/>
          </a:prstGeom>
          <a:noFill/>
          <a:ln>
            <a:noFill/>
          </a:ln>
        </p:spPr>
      </p:pic>
      <p:sp>
        <p:nvSpPr>
          <p:cNvPr id="7" name="Rectangle 6"/>
          <p:cNvSpPr/>
          <p:nvPr/>
        </p:nvSpPr>
        <p:spPr>
          <a:xfrm>
            <a:off x="2286000" y="5715000"/>
            <a:ext cx="5486400" cy="1006429"/>
          </a:xfrm>
          <a:prstGeom prst="rect">
            <a:avLst/>
          </a:prstGeom>
        </p:spPr>
        <p:txBody>
          <a:bodyPr wrap="square">
            <a:spAutoFit/>
          </a:bodyPr>
          <a:lstStyle/>
          <a:p>
            <a:pPr marL="0" lvl="1" fontAlgn="base">
              <a:lnSpc>
                <a:spcPct val="90000"/>
              </a:lnSpc>
              <a:spcBef>
                <a:spcPts val="600"/>
              </a:spcBef>
              <a:buClr>
                <a:srgbClr val="0099FF"/>
              </a:buClr>
              <a:buSzPct val="130000"/>
            </a:pPr>
            <a:r>
              <a:rPr lang="en-US" sz="2200" b="1">
                <a:solidFill>
                  <a:srgbClr val="0070C0"/>
                </a:solidFill>
                <a:latin typeface="Arial" pitchFamily="34" charset="0"/>
                <a:cs typeface="Arial" pitchFamily="34" charset="0"/>
              </a:rPr>
              <a:t>Hình 4.21: (a) – (d) Sự phát triển phân mảnh ngoài.  (e) Xoá phân mảnh ngoài bằng cách nén.</a:t>
            </a:r>
          </a:p>
        </p:txBody>
      </p:sp>
    </p:spTree>
    <p:extLst>
      <p:ext uri="{BB962C8B-B14F-4D97-AF65-F5344CB8AC3E}">
        <p14:creationId xmlns:p14="http://schemas.microsoft.com/office/powerpoint/2010/main" val="12472002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Câu Hỏi và Bài Tập</a:t>
            </a:r>
            <a:endParaRPr lang="vi-VN"/>
          </a:p>
        </p:txBody>
      </p:sp>
      <p:sp>
        <p:nvSpPr>
          <p:cNvPr id="3" name="Content Placeholder 2"/>
          <p:cNvSpPr>
            <a:spLocks noGrp="1"/>
          </p:cNvSpPr>
          <p:nvPr>
            <p:ph idx="1"/>
          </p:nvPr>
        </p:nvSpPr>
        <p:spPr/>
        <p:txBody>
          <a:bodyPr>
            <a:noAutofit/>
          </a:bodyPr>
          <a:lstStyle/>
          <a:p>
            <a:pPr lvl="0" algn="just">
              <a:lnSpc>
                <a:spcPct val="90000"/>
              </a:lnSpc>
              <a:spcBef>
                <a:spcPts val="0"/>
              </a:spcBef>
              <a:buFont typeface="+mj-lt"/>
              <a:buAutoNum type="arabicPeriod"/>
            </a:pPr>
            <a:r>
              <a:rPr lang="en-US" sz="2800" b="1">
                <a:solidFill>
                  <a:srgbClr val="4E67C8">
                    <a:lumMod val="75000"/>
                  </a:srgbClr>
                </a:solidFill>
                <a:latin typeface="Arial" pitchFamily="34" charset="0"/>
                <a:cs typeface="Arial" pitchFamily="34" charset="0"/>
              </a:rPr>
              <a:t>Sự khác nhau giữa truy xuất tuần tự và truy xuất ngẫu nhiên là gì?</a:t>
            </a:r>
          </a:p>
          <a:p>
            <a:pPr lvl="0" algn="just">
              <a:lnSpc>
                <a:spcPct val="90000"/>
              </a:lnSpc>
              <a:spcBef>
                <a:spcPts val="0"/>
              </a:spcBef>
              <a:buFont typeface="+mj-lt"/>
              <a:buAutoNum type="arabicPeriod"/>
            </a:pPr>
            <a:r>
              <a:rPr lang="en-US" sz="2800" b="1">
                <a:solidFill>
                  <a:srgbClr val="4E67C8">
                    <a:lumMod val="75000"/>
                  </a:srgbClr>
                </a:solidFill>
                <a:latin typeface="Arial" pitchFamily="34" charset="0"/>
                <a:cs typeface="Arial" pitchFamily="34" charset="0"/>
              </a:rPr>
              <a:t>Việc sử dụng nhiều mức bộ nhớ là gì?</a:t>
            </a:r>
          </a:p>
          <a:p>
            <a:pPr lvl="0" algn="just">
              <a:lnSpc>
                <a:spcPct val="90000"/>
              </a:lnSpc>
              <a:spcBef>
                <a:spcPts val="0"/>
              </a:spcBef>
              <a:buFont typeface="+mj-lt"/>
              <a:buAutoNum type="arabicPeriod"/>
            </a:pPr>
            <a:r>
              <a:rPr lang="en-US" sz="2800" b="1">
                <a:solidFill>
                  <a:srgbClr val="4E67C8">
                    <a:lumMod val="75000"/>
                  </a:srgbClr>
                </a:solidFill>
                <a:latin typeface="Arial" pitchFamily="34" charset="0"/>
                <a:cs typeface="Arial" pitchFamily="34" charset="0"/>
              </a:rPr>
              <a:t>Các tính chất chính của bộ nhớ bán dẫn là gì?</a:t>
            </a:r>
          </a:p>
          <a:p>
            <a:pPr lvl="0" algn="just">
              <a:lnSpc>
                <a:spcPct val="90000"/>
              </a:lnSpc>
              <a:spcBef>
                <a:spcPts val="0"/>
              </a:spcBef>
              <a:buFont typeface="+mj-lt"/>
              <a:buAutoNum type="arabicPeriod"/>
            </a:pPr>
            <a:r>
              <a:rPr lang="en-US" sz="2800" b="1">
                <a:solidFill>
                  <a:srgbClr val="4E67C8">
                    <a:lumMod val="75000"/>
                  </a:srgbClr>
                </a:solidFill>
                <a:latin typeface="Arial" pitchFamily="34" charset="0"/>
                <a:cs typeface="Arial" pitchFamily="34" charset="0"/>
              </a:rPr>
              <a:t>Giải thích thế nào bộ nhớ truy xuất ngẫu nhiên?</a:t>
            </a:r>
          </a:p>
          <a:p>
            <a:pPr lvl="0" algn="just">
              <a:lnSpc>
                <a:spcPct val="90000"/>
              </a:lnSpc>
              <a:spcBef>
                <a:spcPts val="0"/>
              </a:spcBef>
              <a:buFont typeface="+mj-lt"/>
              <a:buAutoNum type="arabicPeriod"/>
            </a:pPr>
            <a:r>
              <a:rPr lang="en-US" sz="2800" b="1">
                <a:solidFill>
                  <a:srgbClr val="4E67C8">
                    <a:lumMod val="75000"/>
                  </a:srgbClr>
                </a:solidFill>
                <a:latin typeface="Arial" pitchFamily="34" charset="0"/>
                <a:cs typeface="Arial" pitchFamily="34" charset="0"/>
              </a:rPr>
              <a:t>Sự khác nhau giữa DRAM và SRAM về mặt ứng dụng của nó là gì?</a:t>
            </a:r>
          </a:p>
          <a:p>
            <a:pPr lvl="0" algn="just">
              <a:lnSpc>
                <a:spcPct val="90000"/>
              </a:lnSpc>
              <a:spcBef>
                <a:spcPts val="0"/>
              </a:spcBef>
              <a:buFont typeface="+mj-lt"/>
              <a:buAutoNum type="arabicPeriod"/>
            </a:pPr>
            <a:r>
              <a:rPr lang="en-US" sz="2800" b="1">
                <a:solidFill>
                  <a:srgbClr val="4E67C8">
                    <a:lumMod val="75000"/>
                  </a:srgbClr>
                </a:solidFill>
                <a:latin typeface="Arial" pitchFamily="34" charset="0"/>
                <a:cs typeface="Arial" pitchFamily="34" charset="0"/>
              </a:rPr>
              <a:t>Một số ứng dụng của ROM là gì?</a:t>
            </a:r>
          </a:p>
          <a:p>
            <a:pPr lvl="0" algn="just">
              <a:lnSpc>
                <a:spcPct val="90000"/>
              </a:lnSpc>
              <a:spcBef>
                <a:spcPts val="0"/>
              </a:spcBef>
              <a:buFont typeface="+mj-lt"/>
              <a:buAutoNum type="arabicPeriod"/>
            </a:pPr>
            <a:r>
              <a:rPr lang="en-US" sz="2800" b="1">
                <a:solidFill>
                  <a:srgbClr val="4E67C8">
                    <a:lumMod val="75000"/>
                  </a:srgbClr>
                </a:solidFill>
                <a:latin typeface="Arial" pitchFamily="34" charset="0"/>
                <a:cs typeface="Arial" pitchFamily="34" charset="0"/>
              </a:rPr>
              <a:t>Xét một RAM động mà nó phải được làm tươi 64 lần mỗi ms. Mỗi thao tác làm tươi cần 150 ns. Tính phần trăm thời gian tiêu tốn để làm tươi bộ nhớ trong mỗi ms.</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56</a:t>
            </a:fld>
            <a:endParaRPr lang="en-US"/>
          </a:p>
        </p:txBody>
      </p:sp>
    </p:spTree>
    <p:extLst>
      <p:ext uri="{BB962C8B-B14F-4D97-AF65-F5344CB8AC3E}">
        <p14:creationId xmlns:p14="http://schemas.microsoft.com/office/powerpoint/2010/main" val="27196653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Câu Hỏi và Bài Tập</a:t>
            </a:r>
            <a:endParaRPr lang="vi-VN"/>
          </a:p>
        </p:txBody>
      </p:sp>
      <p:sp>
        <p:nvSpPr>
          <p:cNvPr id="3" name="Content Placeholder 2"/>
          <p:cNvSpPr>
            <a:spLocks noGrp="1"/>
          </p:cNvSpPr>
          <p:nvPr>
            <p:ph idx="1"/>
          </p:nvPr>
        </p:nvSpPr>
        <p:spPr/>
        <p:txBody>
          <a:bodyPr>
            <a:normAutofit fontScale="32500" lnSpcReduction="20000"/>
          </a:bodyPr>
          <a:lstStyle/>
          <a:p>
            <a:pPr marL="442913" lvl="0" indent="-442913" algn="just">
              <a:lnSpc>
                <a:spcPct val="110000"/>
              </a:lnSpc>
              <a:spcBef>
                <a:spcPts val="600"/>
              </a:spcBef>
              <a:buFont typeface="+mj-lt"/>
              <a:buAutoNum type="arabicPeriod" startAt="8"/>
            </a:pPr>
            <a:r>
              <a:rPr lang="en-US" sz="8600" b="1">
                <a:solidFill>
                  <a:srgbClr val="4E67C8">
                    <a:lumMod val="75000"/>
                  </a:srgbClr>
                </a:solidFill>
                <a:latin typeface="Arial" pitchFamily="34" charset="0"/>
                <a:cs typeface="Arial" pitchFamily="34" charset="0"/>
              </a:rPr>
              <a:t>Một máy tính có không gian địa chỉ ảo có thể định địa chỉ 32 bit. Mỗi địa chỉ là 1 byte. Kích thước trang là 8 KB. Bao nhiêu trang của không gian địa chỉ ảo có thể tồn tại?</a:t>
            </a:r>
          </a:p>
          <a:p>
            <a:pPr marL="442913" lvl="0" indent="-442913" algn="just">
              <a:lnSpc>
                <a:spcPct val="110000"/>
              </a:lnSpc>
              <a:spcBef>
                <a:spcPts val="600"/>
              </a:spcBef>
              <a:buFont typeface="+mj-lt"/>
              <a:buAutoNum type="arabicPeriod" startAt="8"/>
            </a:pPr>
            <a:r>
              <a:rPr lang="en-US" sz="8600" b="1">
                <a:solidFill>
                  <a:srgbClr val="4E67C8">
                    <a:lumMod val="75000"/>
                  </a:srgbClr>
                </a:solidFill>
                <a:latin typeface="Arial" pitchFamily="34" charset="0"/>
                <a:cs typeface="Arial" pitchFamily="34" charset="0"/>
              </a:rPr>
              <a:t>Có cần phải có kích thước trang là luỹ thừa của 2? Có thể nói là một trang có kích thước 4000 byte được thực hiện trong lý thuyết? Nếu vậy, nó có thực tế không?</a:t>
            </a:r>
          </a:p>
          <a:p>
            <a:pPr marL="530225" lvl="0" indent="-530225" algn="just">
              <a:lnSpc>
                <a:spcPct val="110000"/>
              </a:lnSpc>
              <a:spcBef>
                <a:spcPts val="600"/>
              </a:spcBef>
              <a:spcAft>
                <a:spcPts val="1200"/>
              </a:spcAft>
              <a:buFont typeface="+mj-lt"/>
              <a:buAutoNum type="arabicPeriod" startAt="8"/>
            </a:pPr>
            <a:r>
              <a:rPr lang="en-US" sz="8600" b="1">
                <a:solidFill>
                  <a:srgbClr val="4E67C8">
                    <a:lumMod val="75000"/>
                  </a:srgbClr>
                </a:solidFill>
                <a:latin typeface="Arial" pitchFamily="34" charset="0"/>
                <a:cs typeface="Arial" pitchFamily="34" charset="0"/>
              </a:rPr>
              <a:t>Một bộ nhớ ảo có kích thước trang là 1024 từ, 8 trang ảo và 4 khung trang vật lý. Bảng trang được cho như sau:</a:t>
            </a:r>
          </a:p>
          <a:p>
            <a:pPr marL="0" indent="0" algn="just">
              <a:lnSpc>
                <a:spcPct val="110000"/>
              </a:lnSpc>
              <a:buNone/>
            </a:pPr>
            <a:endParaRPr lang="vi-VN"/>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57</a:t>
            </a:fld>
            <a:endParaRPr lang="en-US"/>
          </a:p>
        </p:txBody>
      </p:sp>
    </p:spTree>
    <p:extLst>
      <p:ext uri="{BB962C8B-B14F-4D97-AF65-F5344CB8AC3E}">
        <p14:creationId xmlns:p14="http://schemas.microsoft.com/office/powerpoint/2010/main" val="29170455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Câu Hỏi và Bài Tập</a:t>
            </a:r>
            <a:endParaRPr lang="en-US"/>
          </a:p>
        </p:txBody>
      </p:sp>
      <p:sp>
        <p:nvSpPr>
          <p:cNvPr id="3" name="Content Placeholder 2"/>
          <p:cNvSpPr>
            <a:spLocks noGrp="1"/>
          </p:cNvSpPr>
          <p:nvPr>
            <p:ph idx="1"/>
          </p:nvPr>
        </p:nvSpPr>
        <p:spPr>
          <a:xfrm>
            <a:off x="457200" y="1097280"/>
            <a:ext cx="8229600" cy="5624195"/>
          </a:xfrm>
        </p:spPr>
        <p:txBody>
          <a:bodyPr>
            <a:normAutofit/>
          </a:bodyPr>
          <a:lstStyle/>
          <a:p>
            <a:endParaRPr lang="en-US"/>
          </a:p>
          <a:p>
            <a:endParaRPr lang="en-US"/>
          </a:p>
          <a:p>
            <a:endParaRPr lang="en-US"/>
          </a:p>
          <a:p>
            <a:endParaRPr lang="en-US"/>
          </a:p>
          <a:p>
            <a:endParaRPr lang="en-US"/>
          </a:p>
          <a:p>
            <a:endParaRPr lang="en-US"/>
          </a:p>
          <a:p>
            <a:pPr marL="530225" indent="0">
              <a:lnSpc>
                <a:spcPct val="90000"/>
              </a:lnSpc>
              <a:spcBef>
                <a:spcPts val="0"/>
              </a:spcBef>
              <a:buNone/>
            </a:pPr>
            <a:endParaRPr lang="en-US" sz="2800" b="1">
              <a:solidFill>
                <a:srgbClr val="4E67C8">
                  <a:lumMod val="75000"/>
                </a:srgbClr>
              </a:solidFill>
              <a:latin typeface="Arial" pitchFamily="34" charset="0"/>
              <a:cs typeface="Arial" pitchFamily="34" charset="0"/>
            </a:endParaRPr>
          </a:p>
          <a:p>
            <a:pPr marL="530225" indent="0">
              <a:lnSpc>
                <a:spcPct val="90000"/>
              </a:lnSpc>
              <a:spcBef>
                <a:spcPts val="0"/>
              </a:spcBef>
              <a:buNone/>
            </a:pPr>
            <a:endParaRPr lang="en-US" sz="2800" b="1">
              <a:solidFill>
                <a:srgbClr val="4E67C8">
                  <a:lumMod val="75000"/>
                </a:srgbClr>
              </a:solidFill>
              <a:latin typeface="Arial" pitchFamily="34" charset="0"/>
              <a:cs typeface="Arial" pitchFamily="34" charset="0"/>
            </a:endParaRPr>
          </a:p>
          <a:p>
            <a:pPr marL="530225" indent="0" algn="just">
              <a:lnSpc>
                <a:spcPct val="90000"/>
              </a:lnSpc>
              <a:spcBef>
                <a:spcPts val="0"/>
              </a:spcBef>
              <a:buNone/>
            </a:pPr>
            <a:r>
              <a:rPr lang="en-US" sz="2800" b="1">
                <a:solidFill>
                  <a:srgbClr val="4E67C8">
                    <a:lumMod val="75000"/>
                  </a:srgbClr>
                </a:solidFill>
                <a:latin typeface="Arial" pitchFamily="34" charset="0"/>
                <a:cs typeface="Arial" pitchFamily="34" charset="0"/>
              </a:rPr>
              <a:t>Hãy cho biết địa chỉ vật lý (dạng nhị phân) ứng với các địa chỉ ảo (dạng thập phân) sau: 0, 1023, 1024, 3728, 4096, 7800.</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58</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219200"/>
            <a:ext cx="4956478" cy="3810000"/>
          </a:xfrm>
          <a:prstGeom prst="rect">
            <a:avLst/>
          </a:prstGeom>
          <a:noFill/>
          <a:ln>
            <a:noFill/>
          </a:ln>
        </p:spPr>
      </p:pic>
    </p:spTree>
    <p:extLst>
      <p:ext uri="{BB962C8B-B14F-4D97-AF65-F5344CB8AC3E}">
        <p14:creationId xmlns:p14="http://schemas.microsoft.com/office/powerpoint/2010/main" val="283407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Bộ Nhớ Trong – Bit Nhớ</a:t>
            </a:r>
          </a:p>
        </p:txBody>
      </p:sp>
      <p:sp>
        <p:nvSpPr>
          <p:cNvPr id="3" name="Content Placeholder 2"/>
          <p:cNvSpPr>
            <a:spLocks noGrp="1"/>
          </p:cNvSpPr>
          <p:nvPr>
            <p:ph idx="1"/>
          </p:nvPr>
        </p:nvSpPr>
        <p:spPr/>
        <p:txBody>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Bit nhớ được tạo từ Flip-flop D hoặc mạch cài/chốt D (D latch). Ký hiệu và bảng sự thật của bit nhớ như sau:</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6</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128307" y="2690106"/>
            <a:ext cx="5301615" cy="2103120"/>
          </a:xfrm>
          <a:prstGeom prst="rect">
            <a:avLst/>
          </a:prstGeom>
          <a:noFill/>
          <a:ln>
            <a:noFill/>
          </a:ln>
        </p:spPr>
      </p:pic>
      <p:sp>
        <p:nvSpPr>
          <p:cNvPr id="7" name="Rectangle 6"/>
          <p:cNvSpPr/>
          <p:nvPr/>
        </p:nvSpPr>
        <p:spPr>
          <a:xfrm>
            <a:off x="1600200" y="5250426"/>
            <a:ext cx="6357831" cy="397032"/>
          </a:xfrm>
          <a:prstGeom prst="rect">
            <a:avLst/>
          </a:prstGeom>
        </p:spPr>
        <p:txBody>
          <a:bodyPr wrap="none">
            <a:spAutoFit/>
          </a:bodyPr>
          <a:lstStyle/>
          <a:p>
            <a:pPr marL="0" lvl="1" fontAlgn="base">
              <a:lnSpc>
                <a:spcPct val="90000"/>
              </a:lnSpc>
              <a:spcBef>
                <a:spcPts val="600"/>
              </a:spcBef>
              <a:buClr>
                <a:srgbClr val="0099FF"/>
              </a:buClr>
              <a:buSzPct val="130000"/>
            </a:pPr>
            <a:r>
              <a:rPr lang="en-US" sz="2200" b="1">
                <a:solidFill>
                  <a:srgbClr val="0070C0"/>
                </a:solidFill>
                <a:latin typeface="Arial" pitchFamily="34" charset="0"/>
                <a:cs typeface="Arial" pitchFamily="34" charset="0"/>
              </a:rPr>
              <a:t>Hình 4.2: Ký hiệu và bảng sự thật của bit nhớ.</a:t>
            </a:r>
          </a:p>
        </p:txBody>
      </p:sp>
    </p:spTree>
    <p:extLst>
      <p:ext uri="{BB962C8B-B14F-4D97-AF65-F5344CB8AC3E}">
        <p14:creationId xmlns:p14="http://schemas.microsoft.com/office/powerpoint/2010/main" val="425950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Bit Nhớ</a:t>
            </a:r>
            <a:endParaRPr lang="en-US"/>
          </a:p>
        </p:txBody>
      </p:sp>
      <p:sp>
        <p:nvSpPr>
          <p:cNvPr id="3" name="Content Placeholder 2"/>
          <p:cNvSpPr>
            <a:spLocks noGrp="1"/>
          </p:cNvSpPr>
          <p:nvPr>
            <p:ph idx="1"/>
          </p:nvPr>
        </p:nvSpPr>
        <p:spPr/>
        <p:txBody>
          <a:bodyPr>
            <a:norm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Flip-flop D hay mạch chốt D là đơn vị cấu tạo bộ nhớ, chúng có khả năng nhớ 1 bit.</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Muốn mạch nhớ nhiều bit, chúng ta mắc nối tiếp nhiều flip-flop. Mạch như vậy còn gọi là mạch ghi dịch (</a:t>
            </a:r>
            <a:r>
              <a:rPr lang="en-US" b="1" i="1">
                <a:solidFill>
                  <a:srgbClr val="4E67C8">
                    <a:lumMod val="75000"/>
                  </a:srgbClr>
                </a:solidFill>
                <a:latin typeface="Arial" pitchFamily="34" charset="0"/>
                <a:cs typeface="Arial" pitchFamily="34" charset="0"/>
              </a:rPr>
              <a:t>shift register</a:t>
            </a:r>
            <a:r>
              <a:rPr lang="en-US" b="1">
                <a:solidFill>
                  <a:srgbClr val="4E67C8">
                    <a:lumMod val="75000"/>
                  </a:srgbClr>
                </a:solidFill>
                <a:latin typeface="Arial" pitchFamily="34" charset="0"/>
                <a:cs typeface="Arial" pitchFamily="34" charset="0"/>
              </a:rPr>
              <a:t>).</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Các bit đang lưu trữ có thể dịch chuyển sang phải hay sang trái khi có tín hiệu clock, nên mạch ghi dịch có nhiều ứng dụng quan trọng. Cụ thể như dùng làm thanh ghi (</a:t>
            </a:r>
            <a:r>
              <a:rPr lang="en-US" b="1" i="1">
                <a:solidFill>
                  <a:srgbClr val="4E67C8">
                    <a:lumMod val="75000"/>
                  </a:srgbClr>
                </a:solidFill>
                <a:latin typeface="Arial" pitchFamily="34" charset="0"/>
                <a:cs typeface="Arial" pitchFamily="34" charset="0"/>
              </a:rPr>
              <a:t>register</a:t>
            </a:r>
            <a:r>
              <a:rPr lang="en-US" b="1">
                <a:solidFill>
                  <a:srgbClr val="4E67C8">
                    <a:lumMod val="75000"/>
                  </a:srgbClr>
                </a:solidFill>
                <a:latin typeface="Arial" pitchFamily="34" charset="0"/>
                <a:cs typeface="Arial" pitchFamily="34" charset="0"/>
              </a:rPr>
              <a:t>) hoặc dịch (sang trái, sang phải, vòng quanh) các số nhị phân.</a:t>
            </a:r>
          </a:p>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Hình 4.3 cho thấy cấu trúc thanh ghi 4 bit (a) và sơ đồ khối của nó (b).</a:t>
            </a:r>
          </a:p>
          <a:p>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7</a:t>
            </a:fld>
            <a:endParaRPr lang="en-US"/>
          </a:p>
        </p:txBody>
      </p:sp>
    </p:spTree>
    <p:extLst>
      <p:ext uri="{BB962C8B-B14F-4D97-AF65-F5344CB8AC3E}">
        <p14:creationId xmlns:p14="http://schemas.microsoft.com/office/powerpoint/2010/main" val="1668762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70C0"/>
                </a:solidFill>
              </a:rPr>
              <a:t>Bit Nhớ</a:t>
            </a:r>
            <a:endParaRPr lang="en-US"/>
          </a:p>
        </p:txBody>
      </p:sp>
      <p:sp>
        <p:nvSpPr>
          <p:cNvPr id="3" name="Content Placeholder 2"/>
          <p:cNvSpPr>
            <a:spLocks noGrp="1"/>
          </p:cNvSpPr>
          <p:nvPr>
            <p:ph idx="1"/>
          </p:nvPr>
        </p:nvSpPr>
        <p:spPr/>
        <p:txBody>
          <a:bodyPr/>
          <a:lstStyle/>
          <a:p>
            <a:pPr marL="0" indent="0">
              <a:buNone/>
            </a:pPr>
            <a:endParaRPr lang="en-US"/>
          </a:p>
          <a:p>
            <a:pPr marL="0" indent="0">
              <a:buNone/>
            </a:pPr>
            <a:endParaRPr lang="en-US"/>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8</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19200"/>
            <a:ext cx="7214216" cy="4419600"/>
          </a:xfrm>
          <a:prstGeom prst="rect">
            <a:avLst/>
          </a:prstGeom>
          <a:noFill/>
          <a:ln>
            <a:noFill/>
          </a:ln>
        </p:spPr>
      </p:pic>
      <p:sp>
        <p:nvSpPr>
          <p:cNvPr id="7" name="Rectangle 6"/>
          <p:cNvSpPr/>
          <p:nvPr/>
        </p:nvSpPr>
        <p:spPr>
          <a:xfrm>
            <a:off x="1905000" y="5850194"/>
            <a:ext cx="6045245" cy="397032"/>
          </a:xfrm>
          <a:prstGeom prst="rect">
            <a:avLst/>
          </a:prstGeom>
        </p:spPr>
        <p:txBody>
          <a:bodyPr wrap="none">
            <a:spAutoFit/>
          </a:bodyPr>
          <a:lstStyle/>
          <a:p>
            <a:pPr marL="0" lvl="1" fontAlgn="base">
              <a:lnSpc>
                <a:spcPct val="90000"/>
              </a:lnSpc>
              <a:spcBef>
                <a:spcPts val="600"/>
              </a:spcBef>
              <a:buClr>
                <a:srgbClr val="0099FF"/>
              </a:buClr>
              <a:buSzPct val="130000"/>
            </a:pPr>
            <a:r>
              <a:rPr lang="en-US" sz="2200" b="1">
                <a:solidFill>
                  <a:srgbClr val="0070C0"/>
                </a:solidFill>
                <a:latin typeface="Arial" pitchFamily="34" charset="0"/>
                <a:cs typeface="Arial" pitchFamily="34" charset="0"/>
              </a:rPr>
              <a:t>Hình 4.3: (a) Thanh ghi 4 bit. (b) Sơ đồ khối.</a:t>
            </a:r>
          </a:p>
        </p:txBody>
      </p:sp>
    </p:spTree>
    <p:extLst>
      <p:ext uri="{BB962C8B-B14F-4D97-AF65-F5344CB8AC3E}">
        <p14:creationId xmlns:p14="http://schemas.microsoft.com/office/powerpoint/2010/main" val="3921445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rgbClr val="0070C0"/>
                </a:solidFill>
              </a:rPr>
              <a:t>Tổ Chức Bộ Nhớ</a:t>
            </a:r>
          </a:p>
        </p:txBody>
      </p:sp>
      <p:sp>
        <p:nvSpPr>
          <p:cNvPr id="3" name="Content Placeholder 2"/>
          <p:cNvSpPr>
            <a:spLocks noGrp="1"/>
          </p:cNvSpPr>
          <p:nvPr>
            <p:ph idx="1"/>
          </p:nvPr>
        </p:nvSpPr>
        <p:spPr/>
        <p:txBody>
          <a:bodyPr>
            <a:noAutofit/>
          </a:bodyPr>
          <a:lstStyle/>
          <a:p>
            <a:pPr marL="457200" lvl="1" indent="-457200" algn="just" fontAlgn="base">
              <a:lnSpc>
                <a:spcPct val="90000"/>
              </a:lnSpc>
              <a:spcBef>
                <a:spcPts val="0"/>
              </a:spcBef>
              <a:buClr>
                <a:srgbClr val="0099FF"/>
              </a:buClr>
              <a:buSzPct val="130000"/>
              <a:buFont typeface="Wingdings" pitchFamily="2" charset="2"/>
              <a:buChar char="v"/>
            </a:pPr>
            <a:r>
              <a:rPr lang="en-US" b="1">
                <a:solidFill>
                  <a:srgbClr val="4E67C8">
                    <a:lumMod val="75000"/>
                  </a:srgbClr>
                </a:solidFill>
                <a:latin typeface="Arial" pitchFamily="34" charset="0"/>
                <a:cs typeface="Arial" pitchFamily="34" charset="0"/>
              </a:rPr>
              <a:t>Thành phần cơ bản của bộ nhớ bán dẫn (semiconductor memory) là các ô nhớ (memory cell). Mỗi ô nhớ có một địa chỉ riêng biệt và là đơn vị hoạt động của bộ nhớ. Thông thường mỗi ô nhớ có dung lượng là 1 byte. Các byte được ghép thành từ (word). Một từ có thể dài 2, 4 hay 8 byte tuỳ vào kiến trúc máy tính. Mặc dù có nhiều công nghệ điện tử được sử dụng, nhưng hầu hết các ô nhớ bán dẫn có một số đặc điểm chung như sau: </a:t>
            </a:r>
          </a:p>
          <a:p>
            <a:pPr marL="803275" lvl="2" indent="-361950" algn="just" fontAlgn="base">
              <a:lnSpc>
                <a:spcPct val="90000"/>
              </a:lnSpc>
              <a:spcBef>
                <a:spcPts val="0"/>
              </a:spcBef>
              <a:buClr>
                <a:srgbClr val="008000"/>
              </a:buClr>
              <a:buSzPct val="130000"/>
              <a:buFont typeface="Wingdings" pitchFamily="2" charset="2"/>
              <a:buChar char="§"/>
            </a:pPr>
            <a:r>
              <a:rPr lang="en-US" sz="2800" b="1">
                <a:solidFill>
                  <a:srgbClr val="4E67C8">
                    <a:lumMod val="75000"/>
                  </a:srgbClr>
                </a:solidFill>
                <a:latin typeface="Arial" pitchFamily="34" charset="0"/>
                <a:cs typeface="Arial" pitchFamily="34" charset="0"/>
              </a:rPr>
              <a:t>Có hai trạng thái (được biểu diễn bởi giá trị nhị phân là 1 và 0).</a:t>
            </a:r>
          </a:p>
        </p:txBody>
      </p:sp>
      <p:sp>
        <p:nvSpPr>
          <p:cNvPr id="4" name="Date Placeholder 3"/>
          <p:cNvSpPr>
            <a:spLocks noGrp="1"/>
          </p:cNvSpPr>
          <p:nvPr>
            <p:ph type="dt" sz="half" idx="10"/>
          </p:nvPr>
        </p:nvSpPr>
        <p:spPr/>
        <p:txBody>
          <a:bodyPr/>
          <a:lstStyle/>
          <a:p>
            <a:r>
              <a:rPr lang="en-US"/>
              <a:t>ThS. GVC Tô Oai Hùng</a:t>
            </a:r>
          </a:p>
        </p:txBody>
      </p:sp>
      <p:sp>
        <p:nvSpPr>
          <p:cNvPr id="5" name="Slide Number Placeholder 4"/>
          <p:cNvSpPr>
            <a:spLocks noGrp="1"/>
          </p:cNvSpPr>
          <p:nvPr>
            <p:ph type="sldNum" sz="quarter" idx="12"/>
          </p:nvPr>
        </p:nvSpPr>
        <p:spPr/>
        <p:txBody>
          <a:bodyPr/>
          <a:lstStyle/>
          <a:p>
            <a:fld id="{47B46601-ECD6-4E29-AAA2-C596D4A6F376}" type="slidenum">
              <a:rPr lang="en-US" smtClean="0"/>
              <a:pPr/>
              <a:t>9</a:t>
            </a:fld>
            <a:endParaRPr lang="en-US"/>
          </a:p>
        </p:txBody>
      </p:sp>
    </p:spTree>
    <p:extLst>
      <p:ext uri="{BB962C8B-B14F-4D97-AF65-F5344CB8AC3E}">
        <p14:creationId xmlns:p14="http://schemas.microsoft.com/office/powerpoint/2010/main" val="3647098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VersionID Value="https://cws.connectedpdf.com/cVersionID/522156666B78287B9EBAB21AB4A54C39~A2EB8417FCCE11E6B554D21DB6BBEA2AA97AAB29B261A1A2-E76D3D0553F76C04-9D5B55D32039F1EDBA368600"/>
</file>

<file path=customXml/item2.xml><?xml version="1.0" encoding="utf-8"?>
<DocID Value="https://cws.connectedpdf.com/cDocID/522156666B78287B9EBAB21AB4A54C39~A2EB8416FCCE11E6B554D21DB6BBEA2AA97A551E5B8BDD22-163E2DBEBE0BF263-462967F1D73C9F1701B68600"/>
</file>

<file path=customXml/itemProps1.xml><?xml version="1.0" encoding="utf-8"?>
<ds:datastoreItem xmlns:ds="http://schemas.openxmlformats.org/officeDocument/2006/customXml" ds:itemID="{A1B0DCBA-1B8A-48F3-90B7-252D218166F5}">
  <ds:schemaRefs/>
</ds:datastoreItem>
</file>

<file path=customXml/itemProps2.xml><?xml version="1.0" encoding="utf-8"?>
<ds:datastoreItem xmlns:ds="http://schemas.openxmlformats.org/officeDocument/2006/customXml" ds:itemID="{11C52809-C8A7-426F-BDA2-416DBF067E08}">
  <ds:schemaRefs/>
</ds:datastoreItem>
</file>

<file path=docProps/app.xml><?xml version="1.0" encoding="utf-8"?>
<Properties xmlns="http://schemas.openxmlformats.org/officeDocument/2006/extended-properties" xmlns:vt="http://schemas.openxmlformats.org/officeDocument/2006/docPropsVTypes">
  <Template/>
  <TotalTime>19388</TotalTime>
  <Words>4381</Words>
  <Application>Microsoft Office PowerPoint</Application>
  <PresentationFormat>On-screen Show (4:3)</PresentationFormat>
  <Paragraphs>366</Paragraphs>
  <Slides>58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Tahoma</vt:lpstr>
      <vt:lpstr>Wingdings</vt:lpstr>
      <vt:lpstr>Office Theme</vt:lpstr>
      <vt:lpstr>PowerPoint Presentation</vt:lpstr>
      <vt:lpstr>Sự Phân Cấp Bộ Nhớ</vt:lpstr>
      <vt:lpstr>Sự Phân Cấp Bộ Nhớ</vt:lpstr>
      <vt:lpstr>Sự Phân Cấp Bộ Nhớ</vt:lpstr>
      <vt:lpstr>Sự Phân Cấp Bộ Nhớ</vt:lpstr>
      <vt:lpstr>Bộ Nhớ Trong – Bit Nhớ</vt:lpstr>
      <vt:lpstr>Bit Nhớ</vt:lpstr>
      <vt:lpstr>Bit Nhớ</vt:lpstr>
      <vt:lpstr>Tổ Chức Bộ Nhớ</vt:lpstr>
      <vt:lpstr>Tổ Chức Bộ Nhớ</vt:lpstr>
      <vt:lpstr>Tổ Chức Bộ Nhớ</vt:lpstr>
      <vt:lpstr>Tổ Chức Bộ Nhớ</vt:lpstr>
      <vt:lpstr>RAM</vt:lpstr>
      <vt:lpstr>RAM</vt:lpstr>
      <vt:lpstr>RAM</vt:lpstr>
      <vt:lpstr>RAM</vt:lpstr>
      <vt:lpstr>RAM</vt:lpstr>
      <vt:lpstr>RAM</vt:lpstr>
      <vt:lpstr>RAM</vt:lpstr>
      <vt:lpstr>RAM</vt:lpstr>
      <vt:lpstr>RAM</vt:lpstr>
      <vt:lpstr>ROM</vt:lpstr>
      <vt:lpstr>ROM</vt:lpstr>
      <vt:lpstr>ROM</vt:lpstr>
      <vt:lpstr>ROM</vt:lpstr>
      <vt:lpstr>ROM</vt:lpstr>
      <vt:lpstr>ROM</vt:lpstr>
      <vt:lpstr>ROM</vt:lpstr>
      <vt:lpstr>Bộ Nhớ Ảo – Khái Niệm</vt:lpstr>
      <vt:lpstr>Phân Trang</vt:lpstr>
      <vt:lpstr>Phân Trang</vt:lpstr>
      <vt:lpstr>Phân Trang</vt:lpstr>
      <vt:lpstr>Phân Trang</vt:lpstr>
      <vt:lpstr>Phân Trang</vt:lpstr>
      <vt:lpstr>Phân Trang</vt:lpstr>
      <vt:lpstr>Thực Hiện Phân Trang</vt:lpstr>
      <vt:lpstr>Thực Hiện Phân Trang</vt:lpstr>
      <vt:lpstr>Thực Hiện Phân Trang</vt:lpstr>
      <vt:lpstr>Thực Hiện Phân Trang</vt:lpstr>
      <vt:lpstr>Thực Hiện Phân Trang</vt:lpstr>
      <vt:lpstr>Thực Hiện Phân Trang</vt:lpstr>
      <vt:lpstr>Chuyển Địa Chỉ Ảo Thành Vật lý</vt:lpstr>
      <vt:lpstr>Chuyển Địa Chỉ Ảo Thành Vật lý</vt:lpstr>
      <vt:lpstr>Truy Xuất Dữ Liệu Theo Địa Chỉ Ảo</vt:lpstr>
      <vt:lpstr>Truy Xuất Dữ Liệu Theo Địa Chỉ Ảo</vt:lpstr>
      <vt:lpstr>Chính Sách Thay Thế Trang</vt:lpstr>
      <vt:lpstr>Chính Sách Thay Thế Trang</vt:lpstr>
      <vt:lpstr>Bộ Nhớ Ảo Dạng Phân Đoạn</vt:lpstr>
      <vt:lpstr>Bộ Nhớ Ảo Dạng Phân Đoạn</vt:lpstr>
      <vt:lpstr>Bộ Nhớ Ảo Dạng Phân Đoạn</vt:lpstr>
      <vt:lpstr>Bộ Nhớ Ảo Dạng Phân Đoạn</vt:lpstr>
      <vt:lpstr>Bộ Nhớ Ảo Dạng Phân Đoạn</vt:lpstr>
      <vt:lpstr>Bộ Nhớ Ảo Dạng Phân Đoạn</vt:lpstr>
      <vt:lpstr>Thực Hiện Phân Đoạn</vt:lpstr>
      <vt:lpstr>Thực Hiện Phân Đoạn</vt:lpstr>
      <vt:lpstr>Câu Hỏi và Bài Tập</vt:lpstr>
      <vt:lpstr>Câu Hỏi và Bài Tập</vt:lpstr>
      <vt:lpstr>Câu Hỏi và Bài Tập</vt:lpstr>
    </vt:vector>
  </TitlesOfParts>
  <Company>HCMC Open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WEB</dc:title>
  <dc:creator>To Oai Hung</dc:creator>
  <cp:lastModifiedBy>To Oai Hung</cp:lastModifiedBy>
  <cp:revision>720</cp:revision>
  <dcterms:created xsi:type="dcterms:W3CDTF">2013-06-09T18:34:17Z</dcterms:created>
  <dcterms:modified xsi:type="dcterms:W3CDTF">2018-03-19T07:04:22Z</dcterms:modified>
</cp:coreProperties>
</file>