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3"/>
  </p:sldMasterIdLst>
  <p:notesMasterIdLst>
    <p:notesMasterId r:id="rId50"/>
  </p:notesMasterIdLst>
  <p:handoutMasterIdLst>
    <p:handoutMasterId r:id="rId51"/>
  </p:handoutMasterIdLst>
  <p:sldIdLst>
    <p:sldId id="521" r:id="rId4"/>
    <p:sldId id="776" r:id="rId5"/>
    <p:sldId id="777" r:id="rId6"/>
    <p:sldId id="778" r:id="rId7"/>
    <p:sldId id="779" r:id="rId8"/>
    <p:sldId id="780" r:id="rId9"/>
    <p:sldId id="781" r:id="rId10"/>
    <p:sldId id="782" r:id="rId11"/>
    <p:sldId id="783" r:id="rId12"/>
    <p:sldId id="784" r:id="rId13"/>
    <p:sldId id="785" r:id="rId14"/>
    <p:sldId id="786" r:id="rId15"/>
    <p:sldId id="787" r:id="rId16"/>
    <p:sldId id="788" r:id="rId17"/>
    <p:sldId id="789" r:id="rId18"/>
    <p:sldId id="790" r:id="rId19"/>
    <p:sldId id="791" r:id="rId20"/>
    <p:sldId id="792" r:id="rId21"/>
    <p:sldId id="793" r:id="rId22"/>
    <p:sldId id="798" r:id="rId23"/>
    <p:sldId id="799" r:id="rId24"/>
    <p:sldId id="800" r:id="rId25"/>
    <p:sldId id="801" r:id="rId26"/>
    <p:sldId id="802" r:id="rId27"/>
    <p:sldId id="804" r:id="rId28"/>
    <p:sldId id="803" r:id="rId29"/>
    <p:sldId id="805" r:id="rId30"/>
    <p:sldId id="806" r:id="rId31"/>
    <p:sldId id="807" r:id="rId32"/>
    <p:sldId id="808" r:id="rId33"/>
    <p:sldId id="809" r:id="rId34"/>
    <p:sldId id="810" r:id="rId35"/>
    <p:sldId id="811" r:id="rId36"/>
    <p:sldId id="812" r:id="rId37"/>
    <p:sldId id="813" r:id="rId38"/>
    <p:sldId id="814" r:id="rId39"/>
    <p:sldId id="815" r:id="rId40"/>
    <p:sldId id="816" r:id="rId41"/>
    <p:sldId id="817" r:id="rId42"/>
    <p:sldId id="818" r:id="rId43"/>
    <p:sldId id="819" r:id="rId44"/>
    <p:sldId id="794" r:id="rId45"/>
    <p:sldId id="774" r:id="rId46"/>
    <p:sldId id="795" r:id="rId47"/>
    <p:sldId id="796" r:id="rId48"/>
    <p:sldId id="79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4D2FB-9100-4835-B04C-8006C410A058}">
          <p14:sldIdLst>
            <p14:sldId id="521"/>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8"/>
            <p14:sldId id="799"/>
            <p14:sldId id="800"/>
            <p14:sldId id="801"/>
            <p14:sldId id="802"/>
            <p14:sldId id="804"/>
            <p14:sldId id="803"/>
            <p14:sldId id="805"/>
            <p14:sldId id="806"/>
            <p14:sldId id="807"/>
            <p14:sldId id="808"/>
            <p14:sldId id="809"/>
            <p14:sldId id="810"/>
            <p14:sldId id="811"/>
            <p14:sldId id="812"/>
            <p14:sldId id="813"/>
            <p14:sldId id="814"/>
            <p14:sldId id="815"/>
            <p14:sldId id="816"/>
            <p14:sldId id="817"/>
            <p14:sldId id="818"/>
            <p14:sldId id="819"/>
            <p14:sldId id="794"/>
            <p14:sldId id="774"/>
            <p14:sldId id="795"/>
            <p14:sldId id="796"/>
            <p14:sldId id="7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00FF"/>
    <a:srgbClr val="9B9BFF"/>
    <a:srgbClr val="A0D3F6"/>
    <a:srgbClr val="F4EE00"/>
    <a:srgbClr val="FFFF00"/>
    <a:srgbClr val="FFFF66"/>
    <a:srgbClr val="FFFF99"/>
    <a:srgbClr val="CCE7F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685325-5FA6-47DA-8932-4CF1F12E1D67}" type="datetimeFigureOut">
              <a:rPr lang="en-US" smtClean="0"/>
              <a:t>26/03/2018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906E59-DB82-4FF3-BEF9-188EACAD5FFD}" type="slidenum">
              <a:rPr lang="en-US" smtClean="0"/>
              <a:t>‹#›</a:t>
            </a:fld>
            <a:endParaRPr lang="en-US"/>
          </a:p>
        </p:txBody>
      </p:sp>
    </p:spTree>
    <p:extLst>
      <p:ext uri="{BB962C8B-B14F-4D97-AF65-F5344CB8AC3E}">
        <p14:creationId xmlns:p14="http://schemas.microsoft.com/office/powerpoint/2010/main" val="2228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3F12-A81A-4C96-BCDF-F7C3AFFA1F19}" type="datetimeFigureOut">
              <a:rPr lang="en-US" smtClean="0"/>
              <a:t>26/03/2018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4A864-0791-440A-8503-628C425BE813}" type="slidenum">
              <a:rPr lang="en-US" smtClean="0"/>
              <a:t>‹#›</a:t>
            </a:fld>
            <a:endParaRPr lang="en-US"/>
          </a:p>
        </p:txBody>
      </p:sp>
    </p:spTree>
    <p:extLst>
      <p:ext uri="{BB962C8B-B14F-4D97-AF65-F5344CB8AC3E}">
        <p14:creationId xmlns:p14="http://schemas.microsoft.com/office/powerpoint/2010/main" val="30495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7E2D07-FAD8-4699-AB3C-C2583B7199ED}"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3DC40-94BF-4390-8CAC-061247560CEA}" type="slidenum">
              <a:rPr lang="en-US" smtClean="0"/>
              <a:t>‹#›</a:t>
            </a:fld>
            <a:endParaRPr lang="en-US"/>
          </a:p>
        </p:txBody>
      </p:sp>
    </p:spTree>
    <p:extLst>
      <p:ext uri="{BB962C8B-B14F-4D97-AF65-F5344CB8AC3E}">
        <p14:creationId xmlns:p14="http://schemas.microsoft.com/office/powerpoint/2010/main" val="2749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42606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1213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731520"/>
          </a:xfrm>
        </p:spPr>
        <p:txBody>
          <a:bodyPr>
            <a:normAutofit/>
          </a:bodyPr>
          <a:lstStyle>
            <a:lvl1pPr>
              <a:defRPr sz="36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097280"/>
            <a:ext cx="822960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06503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9466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1497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ThS. GVC Tô Oai Hùng</a:t>
            </a:r>
          </a:p>
        </p:txBody>
      </p:sp>
      <p:sp>
        <p:nvSpPr>
          <p:cNvPr id="8" name="Footer Placeholder 7"/>
          <p:cNvSpPr>
            <a:spLocks noGrp="1"/>
          </p:cNvSpPr>
          <p:nvPr>
            <p:ph type="ftr" sz="quarter" idx="11"/>
          </p:nvPr>
        </p:nvSpPr>
        <p:spPr/>
        <p:txBody>
          <a:bodyPr/>
          <a:lstStyle/>
          <a:p>
            <a:endParaRPr lang="en-US">
              <a:solidFill>
                <a:srgbClr val="000066"/>
              </a:solidFill>
            </a:endParaRPr>
          </a:p>
        </p:txBody>
      </p:sp>
      <p:sp>
        <p:nvSpPr>
          <p:cNvPr id="9" name="Slide Number Placeholder 8"/>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3659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ThS. GVC Tô Oai Hùng</a:t>
            </a:r>
          </a:p>
        </p:txBody>
      </p:sp>
      <p:sp>
        <p:nvSpPr>
          <p:cNvPr id="4" name="Footer Placeholder 3"/>
          <p:cNvSpPr>
            <a:spLocks noGrp="1"/>
          </p:cNvSpPr>
          <p:nvPr>
            <p:ph type="ftr" sz="quarter" idx="11"/>
          </p:nvPr>
        </p:nvSpPr>
        <p:spPr/>
        <p:txBody>
          <a:bodyPr/>
          <a:lstStyle/>
          <a:p>
            <a:endParaRPr lang="en-US">
              <a:solidFill>
                <a:srgbClr val="000066"/>
              </a:solidFill>
            </a:endParaRPr>
          </a:p>
        </p:txBody>
      </p:sp>
      <p:sp>
        <p:nvSpPr>
          <p:cNvPr id="5" name="Slide Number Placeholder 4"/>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4527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GVC Tô Oai Hùng</a:t>
            </a:r>
          </a:p>
        </p:txBody>
      </p:sp>
      <p:sp>
        <p:nvSpPr>
          <p:cNvPr id="3" name="Footer Placeholder 2"/>
          <p:cNvSpPr>
            <a:spLocks noGrp="1"/>
          </p:cNvSpPr>
          <p:nvPr>
            <p:ph type="ftr" sz="quarter" idx="11"/>
          </p:nvPr>
        </p:nvSpPr>
        <p:spPr/>
        <p:txBody>
          <a:bodyPr/>
          <a:lstStyle/>
          <a:p>
            <a:endParaRPr lang="en-US">
              <a:solidFill>
                <a:srgbClr val="000066"/>
              </a:solidFill>
            </a:endParaRPr>
          </a:p>
        </p:txBody>
      </p:sp>
      <p:sp>
        <p:nvSpPr>
          <p:cNvPr id="4" name="Slide Number Placeholder 3"/>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50055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8637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1446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rgbClr val="0099FF"/>
                </a:solidFill>
              </a:defRPr>
            </a:lvl1pPr>
          </a:lstStyle>
          <a:p>
            <a:r>
              <a:rPr lang="en-US"/>
              <a:t>ThS. GVC Tô Oai Hùng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000066"/>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99FF"/>
                </a:solidFill>
              </a:defRPr>
            </a:lvl1pPr>
          </a:lstStyle>
          <a:p>
            <a:fld id="{47B46601-ECD6-4E29-AAA2-C596D4A6F376}" type="slidenum">
              <a:rPr lang="en-US" smtClean="0"/>
              <a:pPr/>
              <a:t>‹#›</a:t>
            </a:fld>
            <a:endParaRPr lang="en-US"/>
          </a:p>
        </p:txBody>
      </p:sp>
    </p:spTree>
    <p:extLst>
      <p:ext uri="{BB962C8B-B14F-4D97-AF65-F5344CB8AC3E}">
        <p14:creationId xmlns:p14="http://schemas.microsoft.com/office/powerpoint/2010/main" val="26203521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2286000"/>
          </a:xfrm>
        </p:spPr>
        <p:txBody>
          <a:bodyPr>
            <a:normAutofit/>
          </a:bodyPr>
          <a:lstStyle/>
          <a:p>
            <a:pPr marL="393700" indent="0">
              <a:spcBef>
                <a:spcPts val="0"/>
              </a:spcBef>
              <a:buNone/>
            </a:pPr>
            <a:r>
              <a:rPr lang="en-US"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Chương 6:</a:t>
            </a:r>
          </a:p>
          <a:p>
            <a:pPr marL="0" indent="0" algn="ctr">
              <a:spcBef>
                <a:spcPts val="1200"/>
              </a:spcBef>
              <a:buNone/>
            </a:pPr>
            <a:r>
              <a:rPr lang="nl-NL" sz="3600"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TẬP LỆNH</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a:t>
            </a:fld>
            <a:endParaRPr lang="en-US"/>
          </a:p>
        </p:txBody>
      </p:sp>
    </p:spTree>
    <p:extLst>
      <p:ext uri="{BB962C8B-B14F-4D97-AF65-F5344CB8AC3E}">
        <p14:creationId xmlns:p14="http://schemas.microsoft.com/office/powerpoint/2010/main" val="68244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70C0"/>
                </a:solidFill>
              </a:rPr>
              <a:t>Các Dạng Dữ Liệu – Số Nguyên Không Dấu </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b="1">
                <a:solidFill>
                  <a:srgbClr val="4E67C8">
                    <a:lumMod val="75000"/>
                  </a:srgbClr>
                </a:solidFill>
                <a:latin typeface="Arial" pitchFamily="34" charset="0"/>
                <a:cs typeface="Arial" pitchFamily="34" charset="0"/>
              </a:rPr>
              <a:t>Sự biểu diễn dữ liệu trong máy tính được thể hiện bởi một chuỗi các giá trị nhị</a:t>
            </a:r>
            <a:br>
              <a:rPr lang="en-US" b="1">
                <a:solidFill>
                  <a:srgbClr val="4E67C8">
                    <a:lumMod val="75000"/>
                  </a:srgbClr>
                </a:solidFill>
                <a:latin typeface="Arial" pitchFamily="34" charset="0"/>
                <a:cs typeface="Arial" pitchFamily="34" charset="0"/>
              </a:rPr>
            </a:br>
            <a:r>
              <a:rPr lang="en-US" b="1">
                <a:solidFill>
                  <a:srgbClr val="4E67C8">
                    <a:lumMod val="75000"/>
                  </a:srgbClr>
                </a:solidFill>
                <a:latin typeface="Arial" pitchFamily="34" charset="0"/>
                <a:cs typeface="Arial" pitchFamily="34" charset="0"/>
              </a:rPr>
              <a:t>phân là 0 hay 1. Giả sử máy tính lưu trữ số nguyên trong một từ nhớ 8 bit, thì tất cả 8 bit đó được sử dụng làm giá trị nhị phân của số nguyên không dấu, có miền trị từ 0 đến 255:</a:t>
            </a:r>
          </a:p>
          <a:p>
            <a:pPr marL="1371600" indent="0">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00000000 = 0</a:t>
            </a:r>
          </a:p>
          <a:p>
            <a:pPr marL="1371600" indent="0">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00000001 = 1</a:t>
            </a:r>
          </a:p>
          <a:p>
            <a:pPr marL="1371600" indent="0">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00101001 = 41</a:t>
            </a:r>
          </a:p>
          <a:p>
            <a:pPr marL="1371600" indent="0">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10000000 = 128</a:t>
            </a:r>
          </a:p>
          <a:p>
            <a:pPr marL="1371600" indent="0">
              <a:spcBef>
                <a:spcPts val="0"/>
              </a:spcBef>
              <a:buNone/>
            </a:pPr>
            <a:r>
              <a:rPr lang="en-US" sz="2800" b="1">
                <a:solidFill>
                  <a:srgbClr val="4E67C8">
                    <a:lumMod val="75000"/>
                  </a:srgbClr>
                </a:solidFill>
                <a:latin typeface="Courier New" panose="02070309020205020404" pitchFamily="49" charset="0"/>
                <a:cs typeface="Courier New" panose="02070309020205020404" pitchFamily="49" charset="0"/>
              </a:rPr>
              <a:t>11111111 = 255</a:t>
            </a:r>
          </a:p>
          <a:p>
            <a:pPr marL="441325" lvl="2" indent="0" algn="just" fontAlgn="base">
              <a:lnSpc>
                <a:spcPct val="90000"/>
              </a:lnSpc>
              <a:spcBef>
                <a:spcPts val="0"/>
              </a:spcBef>
              <a:buClr>
                <a:srgbClr val="008000"/>
              </a:buClr>
              <a:buSzPct val="130000"/>
              <a:buNone/>
              <a:tabLst>
                <a:tab pos="2286000" algn="l"/>
              </a:tabLst>
            </a:pPr>
            <a:endParaRPr lang="en-US" sz="2800"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10</a:t>
            </a:fld>
            <a:endParaRPr lang="en-US"/>
          </a:p>
        </p:txBody>
      </p:sp>
    </p:spTree>
    <p:extLst>
      <p:ext uri="{BB962C8B-B14F-4D97-AF65-F5344CB8AC3E}">
        <p14:creationId xmlns:p14="http://schemas.microsoft.com/office/powerpoint/2010/main" val="210209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70C0"/>
                </a:solidFill>
              </a:rPr>
              <a:t>Số Nguyên Không Dấu</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b="1">
                    <a:solidFill>
                      <a:srgbClr val="4E67C8">
                        <a:lumMod val="75000"/>
                      </a:srgbClr>
                    </a:solidFill>
                    <a:latin typeface="Arial" pitchFamily="34" charset="0"/>
                    <a:cs typeface="Arial" pitchFamily="34" charset="0"/>
                  </a:rPr>
                  <a:t>Một cách tổng quát, nếu một dãy n bit của các ký số nhị phân </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n-1</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n-2</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1</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0</a:t>
                </a:r>
                <a:r>
                  <a:rPr lang="en-US" b="1">
                    <a:solidFill>
                      <a:srgbClr val="4E67C8">
                        <a:lumMod val="75000"/>
                      </a:srgbClr>
                    </a:solidFill>
                    <a:latin typeface="Arial" pitchFamily="34" charset="0"/>
                    <a:cs typeface="Arial" pitchFamily="34" charset="0"/>
                  </a:rPr>
                  <a:t> dùng để biểu diễn số nguyên A không dấu thì:</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Giá trị của A là: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nary>
                    </m:oMath>
                  </m:oMathPara>
                </a14:m>
                <a:endParaRPr lang="en-US"/>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Miền trị của A từ 0 đến (2</a:t>
                </a:r>
                <a:r>
                  <a:rPr lang="en-US" sz="2800" b="1" baseline="30000">
                    <a:solidFill>
                      <a:srgbClr val="4E67C8">
                        <a:lumMod val="75000"/>
                      </a:srgbClr>
                    </a:solidFill>
                    <a:latin typeface="Arial" pitchFamily="34" charset="0"/>
                    <a:cs typeface="Arial" pitchFamily="34" charset="0"/>
                  </a:rPr>
                  <a:t>n</a:t>
                </a:r>
                <a:r>
                  <a:rPr lang="en-US" sz="2800" b="1">
                    <a:solidFill>
                      <a:srgbClr val="4E67C8">
                        <a:lumMod val="75000"/>
                      </a:srgbClr>
                    </a:solidFill>
                    <a:latin typeface="Arial" pitchFamily="34" charset="0"/>
                    <a:cs typeface="Arial" pitchFamily="34" charset="0"/>
                  </a:rPr>
                  <a:t> – 1).</a:t>
                </a:r>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11</a:t>
            </a:fld>
            <a:endParaRPr lang="en-US"/>
          </a:p>
        </p:txBody>
      </p:sp>
    </p:spTree>
    <p:extLst>
      <p:ext uri="{BB962C8B-B14F-4D97-AF65-F5344CB8AC3E}">
        <p14:creationId xmlns:p14="http://schemas.microsoft.com/office/powerpoint/2010/main" val="346638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70C0"/>
                </a:solidFill>
              </a:rPr>
              <a:t>Số Nguyên Có Dấu</a:t>
            </a:r>
          </a:p>
        </p:txBody>
      </p:sp>
      <p:sp>
        <p:nvSpPr>
          <p:cNvPr id="3" name="Content Placeholder 2"/>
          <p:cNvSpPr>
            <a:spLocks noGrp="1"/>
          </p:cNvSpPr>
          <p:nvPr>
            <p:ph idx="1"/>
          </p:nvPr>
        </p:nvSpPr>
        <p:spPr/>
        <p:txBody>
          <a:bodyPr>
            <a:normAutofit fontScale="92500" lnSpcReduction="10000"/>
          </a:bodyPr>
          <a:lstStyle/>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sz="3000" b="1">
                <a:solidFill>
                  <a:srgbClr val="4E67C8">
                    <a:lumMod val="75000"/>
                  </a:srgbClr>
                </a:solidFill>
                <a:latin typeface="Arial" pitchFamily="34" charset="0"/>
                <a:cs typeface="Arial" pitchFamily="34" charset="0"/>
              </a:rPr>
              <a:t>Để biểu diễn số nguyên có dấu, bit bên trái nhất của dãy bit được sử dụng làm</a:t>
            </a:r>
            <a:br>
              <a:rPr lang="en-US" sz="3000" b="1">
                <a:solidFill>
                  <a:srgbClr val="4E67C8">
                    <a:lumMod val="75000"/>
                  </a:srgbClr>
                </a:solidFill>
                <a:latin typeface="Arial" pitchFamily="34" charset="0"/>
                <a:cs typeface="Arial" pitchFamily="34" charset="0"/>
              </a:rPr>
            </a:br>
            <a:r>
              <a:rPr lang="en-US" sz="3000" b="1">
                <a:solidFill>
                  <a:srgbClr val="4E67C8">
                    <a:lumMod val="75000"/>
                  </a:srgbClr>
                </a:solidFill>
                <a:latin typeface="Arial" pitchFamily="34" charset="0"/>
                <a:cs typeface="Arial" pitchFamily="34" charset="0"/>
              </a:rPr>
              <a:t>bit dấu: 0 là số dương, 1 là số âm.</a:t>
            </a:r>
          </a:p>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sz="3000" b="1">
                <a:solidFill>
                  <a:srgbClr val="4E67C8">
                    <a:lumMod val="75000"/>
                  </a:srgbClr>
                </a:solidFill>
                <a:latin typeface="Arial" pitchFamily="34" charset="0"/>
                <a:cs typeface="Arial" pitchFamily="34" charset="0"/>
              </a:rPr>
              <a:t>Như vậy, nếu một số nguyên có dấu được biểu diễn trong 8 bit thì chỉ có 7 bit được sử dụng làm giá trị nhị phân vì có một bit dung làm bit dấu. Miền trị của số có dấu trong trường hợp này là từ -128 đến 127:</a:t>
            </a:r>
          </a:p>
          <a:p>
            <a:pPr marL="914400" indent="0">
              <a:spcBef>
                <a:spcPts val="600"/>
              </a:spcBef>
              <a:buNone/>
            </a:pPr>
            <a:r>
              <a:rPr lang="en-US" sz="3000" b="1">
                <a:solidFill>
                  <a:srgbClr val="4E67C8">
                    <a:lumMod val="75000"/>
                  </a:srgbClr>
                </a:solidFill>
                <a:latin typeface="Courier New" panose="02070309020205020404" pitchFamily="49" charset="0"/>
                <a:cs typeface="Courier New" panose="02070309020205020404" pitchFamily="49" charset="0"/>
              </a:rPr>
              <a:t>10000000 = -128</a:t>
            </a:r>
          </a:p>
          <a:p>
            <a:pPr marL="914400" indent="0">
              <a:spcBef>
                <a:spcPts val="0"/>
              </a:spcBef>
              <a:buNone/>
            </a:pPr>
            <a:r>
              <a:rPr lang="en-US" sz="3000" b="1">
                <a:solidFill>
                  <a:srgbClr val="4E67C8">
                    <a:lumMod val="75000"/>
                  </a:srgbClr>
                </a:solidFill>
                <a:latin typeface="Courier New" panose="02070309020205020404" pitchFamily="49" charset="0"/>
                <a:cs typeface="Courier New" panose="02070309020205020404" pitchFamily="49" charset="0"/>
              </a:rPr>
              <a:t>10000001 = -127</a:t>
            </a:r>
          </a:p>
          <a:p>
            <a:pPr marL="914400" indent="0">
              <a:spcBef>
                <a:spcPts val="0"/>
              </a:spcBef>
              <a:buNone/>
            </a:pPr>
            <a:r>
              <a:rPr lang="en-US" sz="3000" b="1">
                <a:solidFill>
                  <a:srgbClr val="4E67C8">
                    <a:lumMod val="75000"/>
                  </a:srgbClr>
                </a:solidFill>
                <a:latin typeface="Courier New" panose="02070309020205020404" pitchFamily="49" charset="0"/>
                <a:cs typeface="Courier New" panose="02070309020205020404" pitchFamily="49" charset="0"/>
              </a:rPr>
              <a:t>11111111 = -1</a:t>
            </a:r>
          </a:p>
          <a:p>
            <a:pPr marL="914400" indent="0">
              <a:spcBef>
                <a:spcPts val="0"/>
              </a:spcBef>
              <a:buNone/>
            </a:pPr>
            <a:r>
              <a:rPr lang="en-US" sz="3000" b="1">
                <a:solidFill>
                  <a:srgbClr val="4E67C8">
                    <a:lumMod val="75000"/>
                  </a:srgbClr>
                </a:solidFill>
                <a:latin typeface="Courier New" panose="02070309020205020404" pitchFamily="49" charset="0"/>
                <a:cs typeface="Courier New" panose="02070309020205020404" pitchFamily="49" charset="0"/>
              </a:rPr>
              <a:t>00000000 = 0</a:t>
            </a:r>
          </a:p>
          <a:p>
            <a:pPr marL="914400" indent="0">
              <a:spcBef>
                <a:spcPts val="0"/>
              </a:spcBef>
              <a:buNone/>
            </a:pPr>
            <a:r>
              <a:rPr lang="en-US" sz="3000" b="1">
                <a:solidFill>
                  <a:srgbClr val="4E67C8">
                    <a:lumMod val="75000"/>
                  </a:srgbClr>
                </a:solidFill>
                <a:latin typeface="Courier New" panose="02070309020205020404" pitchFamily="49" charset="0"/>
                <a:cs typeface="Courier New" panose="02070309020205020404" pitchFamily="49" charset="0"/>
              </a:rPr>
              <a:t>00000001 = 1</a:t>
            </a:r>
          </a:p>
          <a:p>
            <a:pPr marL="914400" indent="0">
              <a:spcBef>
                <a:spcPts val="0"/>
              </a:spcBef>
              <a:buNone/>
            </a:pPr>
            <a:r>
              <a:rPr lang="en-US" sz="3000" b="1">
                <a:solidFill>
                  <a:srgbClr val="4E67C8">
                    <a:lumMod val="75000"/>
                  </a:srgbClr>
                </a:solidFill>
                <a:latin typeface="Courier New" panose="02070309020205020404" pitchFamily="49" charset="0"/>
                <a:cs typeface="Courier New" panose="02070309020205020404" pitchFamily="49" charset="0"/>
              </a:rPr>
              <a:t>01111111 = 127</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12</a:t>
            </a:fld>
            <a:endParaRPr lang="en-US"/>
          </a:p>
        </p:txBody>
      </p:sp>
    </p:spTree>
    <p:extLst>
      <p:ext uri="{BB962C8B-B14F-4D97-AF65-F5344CB8AC3E}">
        <p14:creationId xmlns:p14="http://schemas.microsoft.com/office/powerpoint/2010/main" val="418875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Nguyên Có Dấu</a:t>
            </a:r>
            <a:endParaRPr lang="en-US"/>
          </a:p>
        </p:txBody>
      </p:sp>
      <p:sp>
        <p:nvSpPr>
          <p:cNvPr id="3" name="Content Placeholder 2"/>
          <p:cNvSpPr>
            <a:spLocks noGrp="1"/>
          </p:cNvSpPr>
          <p:nvPr>
            <p:ph idx="1"/>
          </p:nvPr>
        </p:nvSpPr>
        <p:spPr/>
        <p:txBody>
          <a:bodyPr>
            <a:normAutofit fontScale="85000" lnSpcReduction="20000"/>
          </a:bodyPr>
          <a:lstStyle/>
          <a:p>
            <a:pPr marL="457200" lvl="1" indent="-457200" algn="just" fontAlgn="base">
              <a:spcBef>
                <a:spcPts val="0"/>
              </a:spcBef>
              <a:buClr>
                <a:srgbClr val="0099FF"/>
              </a:buClr>
              <a:buSzPct val="130000"/>
              <a:buFont typeface="Wingdings" pitchFamily="2" charset="2"/>
              <a:buChar char="v"/>
              <a:tabLst>
                <a:tab pos="2286000" algn="l"/>
              </a:tabLst>
            </a:pPr>
            <a:r>
              <a:rPr lang="en-US" sz="3300" b="1">
                <a:solidFill>
                  <a:srgbClr val="4E67C8">
                    <a:lumMod val="75000"/>
                  </a:srgbClr>
                </a:solidFill>
                <a:latin typeface="Arial" pitchFamily="34" charset="0"/>
                <a:cs typeface="Arial" pitchFamily="34" charset="0"/>
              </a:rPr>
              <a:t>Để biểu diễn một số nguyên có dấu, người ta thực hiện phép lấy bù hai (two’s</a:t>
            </a:r>
            <a:br>
              <a:rPr lang="en-US" sz="3300" b="1">
                <a:solidFill>
                  <a:srgbClr val="4E67C8">
                    <a:lumMod val="75000"/>
                  </a:srgbClr>
                </a:solidFill>
                <a:latin typeface="Arial" pitchFamily="34" charset="0"/>
                <a:cs typeface="Arial" pitchFamily="34" charset="0"/>
              </a:rPr>
            </a:br>
            <a:r>
              <a:rPr lang="en-US" sz="3300" b="1">
                <a:solidFill>
                  <a:srgbClr val="4E67C8">
                    <a:lumMod val="75000"/>
                  </a:srgbClr>
                </a:solidFill>
                <a:latin typeface="Arial" pitchFamily="34" charset="0"/>
                <a:cs typeface="Arial" pitchFamily="34" charset="0"/>
              </a:rPr>
              <a:t>complement). Chẳng hạn, để biểu diễn số nguyên –n, đầu tiên ta biểu diễn n dạng nhị</a:t>
            </a:r>
            <a:br>
              <a:rPr lang="en-US" sz="3300" b="1">
                <a:solidFill>
                  <a:srgbClr val="4E67C8">
                    <a:lumMod val="75000"/>
                  </a:srgbClr>
                </a:solidFill>
                <a:latin typeface="Arial" pitchFamily="34" charset="0"/>
                <a:cs typeface="Arial" pitchFamily="34" charset="0"/>
              </a:rPr>
            </a:br>
            <a:r>
              <a:rPr lang="en-US" sz="3300" b="1">
                <a:solidFill>
                  <a:srgbClr val="4E67C8">
                    <a:lumMod val="75000"/>
                  </a:srgbClr>
                </a:solidFill>
                <a:latin typeface="Arial" pitchFamily="34" charset="0"/>
                <a:cs typeface="Arial" pitchFamily="34" charset="0"/>
              </a:rPr>
              <a:t>phân, lấy bù của nó – đảo ngược các bit 0 thành 1 và 1 thành 0 – rồi cộng thêm 1 vào</a:t>
            </a:r>
            <a:br>
              <a:rPr lang="en-US" sz="3300" b="1">
                <a:solidFill>
                  <a:srgbClr val="4E67C8">
                    <a:lumMod val="75000"/>
                  </a:srgbClr>
                </a:solidFill>
                <a:latin typeface="Arial" pitchFamily="34" charset="0"/>
                <a:cs typeface="Arial" pitchFamily="34" charset="0"/>
              </a:rPr>
            </a:br>
            <a:r>
              <a:rPr lang="en-US" sz="3300" b="1">
                <a:solidFill>
                  <a:srgbClr val="4E67C8">
                    <a:lumMod val="75000"/>
                  </a:srgbClr>
                </a:solidFill>
                <a:latin typeface="Arial" pitchFamily="34" charset="0"/>
                <a:cs typeface="Arial" pitchFamily="34" charset="0"/>
              </a:rPr>
              <a:t>kết quả. Ví dụ, giá trị –58 được biểu diễn như sau:</a:t>
            </a:r>
          </a:p>
          <a:p>
            <a:pPr marL="803275" lvl="2" indent="-361950" algn="just" fontAlgn="base">
              <a:lnSpc>
                <a:spcPct val="110000"/>
              </a:lnSpc>
              <a:spcBef>
                <a:spcPts val="0"/>
              </a:spcBef>
              <a:buClr>
                <a:srgbClr val="008000"/>
              </a:buClr>
              <a:buSzPct val="130000"/>
              <a:buFont typeface="Wingdings" pitchFamily="2" charset="2"/>
              <a:buChar char="§"/>
            </a:pPr>
            <a:r>
              <a:rPr lang="en-US" sz="3300" b="1">
                <a:solidFill>
                  <a:srgbClr val="4E67C8">
                    <a:lumMod val="75000"/>
                  </a:srgbClr>
                </a:solidFill>
                <a:latin typeface="Arial" pitchFamily="34" charset="0"/>
                <a:cs typeface="Arial" pitchFamily="34" charset="0"/>
              </a:rPr>
              <a:t>Số 58 dạng nhị phân 8 bit:</a:t>
            </a:r>
          </a:p>
          <a:p>
            <a:pPr marL="914400" indent="0">
              <a:buNone/>
            </a:pPr>
            <a:r>
              <a:rPr lang="en-US" sz="3300" b="1">
                <a:solidFill>
                  <a:srgbClr val="4E67C8">
                    <a:lumMod val="75000"/>
                  </a:srgbClr>
                </a:solidFill>
                <a:latin typeface="Courier New" panose="02070309020205020404" pitchFamily="49" charset="0"/>
                <a:cs typeface="Courier New" panose="02070309020205020404" pitchFamily="49" charset="0"/>
              </a:rPr>
              <a:t>00111010</a:t>
            </a:r>
          </a:p>
          <a:p>
            <a:pPr marL="803275" lvl="2" indent="-361950" algn="just" fontAlgn="base">
              <a:lnSpc>
                <a:spcPct val="110000"/>
              </a:lnSpc>
              <a:spcBef>
                <a:spcPts val="0"/>
              </a:spcBef>
              <a:buClr>
                <a:srgbClr val="008000"/>
              </a:buClr>
              <a:buSzPct val="130000"/>
              <a:buFont typeface="Wingdings" pitchFamily="2" charset="2"/>
              <a:buChar char="§"/>
            </a:pPr>
            <a:r>
              <a:rPr lang="en-US" sz="3300" b="1">
                <a:solidFill>
                  <a:srgbClr val="4E67C8">
                    <a:lumMod val="75000"/>
                  </a:srgbClr>
                </a:solidFill>
                <a:latin typeface="Arial" pitchFamily="34" charset="0"/>
                <a:cs typeface="Arial" pitchFamily="34" charset="0"/>
              </a:rPr>
              <a:t>Lấy bù chuỗi bit này:</a:t>
            </a:r>
          </a:p>
          <a:p>
            <a:pPr marL="914400" indent="0">
              <a:buNone/>
            </a:pPr>
            <a:r>
              <a:rPr lang="en-US" sz="3300" b="1">
                <a:solidFill>
                  <a:srgbClr val="4E67C8">
                    <a:lumMod val="75000"/>
                  </a:srgbClr>
                </a:solidFill>
                <a:latin typeface="Courier New" panose="02070309020205020404" pitchFamily="49" charset="0"/>
                <a:cs typeface="Courier New" panose="02070309020205020404" pitchFamily="49" charset="0"/>
              </a:rPr>
              <a:t>11000101</a:t>
            </a:r>
          </a:p>
          <a:p>
            <a:pPr marL="803275" lvl="2" indent="-361950" algn="just" fontAlgn="base">
              <a:lnSpc>
                <a:spcPct val="110000"/>
              </a:lnSpc>
              <a:spcBef>
                <a:spcPts val="0"/>
              </a:spcBef>
              <a:buClr>
                <a:srgbClr val="008000"/>
              </a:buClr>
              <a:buSzPct val="130000"/>
              <a:buFont typeface="Wingdings" pitchFamily="2" charset="2"/>
              <a:buChar char="§"/>
            </a:pPr>
            <a:r>
              <a:rPr lang="en-US" sz="3300" b="1">
                <a:solidFill>
                  <a:srgbClr val="4E67C8">
                    <a:lumMod val="75000"/>
                  </a:srgbClr>
                </a:solidFill>
                <a:latin typeface="Arial" pitchFamily="34" charset="0"/>
                <a:cs typeface="Arial" pitchFamily="34" charset="0"/>
              </a:rPr>
              <a:t>Cộng thêm 1:</a:t>
            </a:r>
          </a:p>
          <a:p>
            <a:pPr marL="914400" indent="0">
              <a:buNone/>
            </a:pPr>
            <a:r>
              <a:rPr lang="en-US" sz="3300" b="1">
                <a:solidFill>
                  <a:srgbClr val="4E67C8">
                    <a:lumMod val="75000"/>
                  </a:srgbClr>
                </a:solidFill>
                <a:latin typeface="Courier New" panose="02070309020205020404" pitchFamily="49" charset="0"/>
                <a:cs typeface="Courier New" panose="02070309020205020404" pitchFamily="49" charset="0"/>
              </a:rPr>
              <a:t>11000110 = -58</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13</a:t>
            </a:fld>
            <a:endParaRPr lang="en-US"/>
          </a:p>
        </p:txBody>
      </p:sp>
    </p:spTree>
    <p:extLst>
      <p:ext uri="{BB962C8B-B14F-4D97-AF65-F5344CB8AC3E}">
        <p14:creationId xmlns:p14="http://schemas.microsoft.com/office/powerpoint/2010/main" val="76864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Nguyên Có Dấu</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b="1">
                    <a:solidFill>
                      <a:srgbClr val="4E67C8">
                        <a:lumMod val="75000"/>
                      </a:srgbClr>
                    </a:solidFill>
                    <a:latin typeface="Arial" pitchFamily="34" charset="0"/>
                    <a:cs typeface="Arial" pitchFamily="34" charset="0"/>
                  </a:rPr>
                  <a:t>Một cách tổng quát, nếu một dãy n bit của các ký số nhị phân </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n-1</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n-2</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1</a:t>
                </a:r>
                <a:r>
                  <a:rPr lang="en-US" b="1">
                    <a:solidFill>
                      <a:srgbClr val="4E67C8">
                        <a:lumMod val="75000"/>
                      </a:srgbClr>
                    </a:solidFill>
                    <a:latin typeface="Courier New" panose="02070309020205020404" pitchFamily="49" charset="0"/>
                    <a:cs typeface="Courier New" panose="02070309020205020404" pitchFamily="49" charset="0"/>
                  </a:rPr>
                  <a:t>a</a:t>
                </a:r>
                <a:r>
                  <a:rPr lang="en-US" b="1" baseline="-25000">
                    <a:solidFill>
                      <a:srgbClr val="4E67C8">
                        <a:lumMod val="75000"/>
                      </a:srgbClr>
                    </a:solidFill>
                    <a:latin typeface="Courier New" panose="02070309020205020404" pitchFamily="49" charset="0"/>
                    <a:cs typeface="Courier New" panose="02070309020205020404" pitchFamily="49" charset="0"/>
                  </a:rPr>
                  <a:t>0</a:t>
                </a:r>
                <a:r>
                  <a:rPr lang="en-US" b="1">
                    <a:solidFill>
                      <a:srgbClr val="4E67C8">
                        <a:lumMod val="75000"/>
                      </a:srgbClr>
                    </a:solidFill>
                    <a:latin typeface="Arial" pitchFamily="34" charset="0"/>
                    <a:cs typeface="Arial" pitchFamily="34" charset="0"/>
                  </a:rPr>
                  <a:t> dùng để biểu diễn số nguyên A có dấu thì:</a:t>
                </a:r>
              </a:p>
              <a:p>
                <a:pPr marL="803275" lvl="2" indent="-361950" algn="just" fontAlgn="base">
                  <a:lnSpc>
                    <a:spcPct val="90000"/>
                  </a:lnSpc>
                  <a:spcBef>
                    <a:spcPts val="0"/>
                  </a:spcBef>
                  <a:buClr>
                    <a:srgbClr val="008000"/>
                  </a:buClr>
                  <a:buSzPct val="130000"/>
                  <a:buFont typeface="Wingdings" pitchFamily="2" charset="2"/>
                  <a:buChar char="§"/>
                </a:pPr>
                <a:r>
                  <a:rPr lang="en-US"/>
                  <a:t> </a:t>
                </a:r>
                <a:r>
                  <a:rPr lang="en-US" sz="2800" b="1">
                    <a:solidFill>
                      <a:srgbClr val="4E67C8">
                        <a:lumMod val="75000"/>
                      </a:srgbClr>
                    </a:solidFill>
                    <a:latin typeface="Arial" pitchFamily="34" charset="0"/>
                    <a:cs typeface="Arial" pitchFamily="34" charset="0"/>
                  </a:rPr>
                  <a:t>Giá trị của A là: </a:t>
                </a:r>
              </a:p>
              <a:p>
                <a:pPr marL="0" indent="0">
                  <a:lnSpc>
                    <a:spcPct val="90000"/>
                  </a:lnSpc>
                  <a:buNone/>
                </a:pPr>
                <a14:m>
                  <m:oMathPara xmlns:m="http://schemas.openxmlformats.org/officeDocument/2006/math">
                    <m:oMathParaPr>
                      <m:jc m:val="centerGroup"/>
                    </m:oMathParaPr>
                    <m:oMath xmlns:m="http://schemas.openxmlformats.org/officeDocument/2006/math">
                      <m:r>
                        <a:rPr lang="en-US" sz="2800" b="1">
                          <a:solidFill>
                            <a:srgbClr val="4E67C8">
                              <a:lumMod val="75000"/>
                            </a:srgbClr>
                          </a:solidFill>
                          <a:latin typeface="Cambria Math" panose="02040503050406030204" pitchFamily="18" charset="0"/>
                          <a:cs typeface="Arial" pitchFamily="34" charset="0"/>
                        </a:rPr>
                        <m:t>𝐴</m:t>
                      </m:r>
                      <m:r>
                        <a:rPr lang="en-US" sz="2800" b="1">
                          <a:solidFill>
                            <a:srgbClr val="4E67C8">
                              <a:lumMod val="75000"/>
                            </a:srgbClr>
                          </a:solidFill>
                          <a:latin typeface="Cambria Math" panose="02040503050406030204" pitchFamily="18" charset="0"/>
                          <a:cs typeface="Arial" pitchFamily="34" charset="0"/>
                        </a:rPr>
                        <m:t>=−</m:t>
                      </m:r>
                      <m:sSup>
                        <m:sSupPr>
                          <m:ctrlPr>
                            <a:rPr lang="en-US" sz="2800" b="1" i="1">
                              <a:solidFill>
                                <a:srgbClr val="4E67C8">
                                  <a:lumMod val="75000"/>
                                </a:srgbClr>
                              </a:solidFill>
                              <a:latin typeface="Cambria Math" panose="02040503050406030204" pitchFamily="18" charset="0"/>
                              <a:cs typeface="Arial" pitchFamily="34" charset="0"/>
                            </a:rPr>
                          </m:ctrlPr>
                        </m:sSupPr>
                        <m:e>
                          <m:r>
                            <a:rPr lang="en-US" sz="2800" b="1">
                              <a:solidFill>
                                <a:srgbClr val="4E67C8">
                                  <a:lumMod val="75000"/>
                                </a:srgbClr>
                              </a:solidFill>
                              <a:latin typeface="Cambria Math" panose="02040503050406030204" pitchFamily="18" charset="0"/>
                              <a:cs typeface="Arial" pitchFamily="34" charset="0"/>
                            </a:rPr>
                            <m:t>2</m:t>
                          </m:r>
                        </m:e>
                        <m:sup>
                          <m:r>
                            <a:rPr lang="en-US" sz="2800" b="1">
                              <a:solidFill>
                                <a:srgbClr val="4E67C8">
                                  <a:lumMod val="75000"/>
                                </a:srgbClr>
                              </a:solidFill>
                              <a:latin typeface="Cambria Math" panose="02040503050406030204" pitchFamily="18" charset="0"/>
                              <a:cs typeface="Arial" pitchFamily="34" charset="0"/>
                            </a:rPr>
                            <m:t>𝑛</m:t>
                          </m:r>
                          <m:r>
                            <a:rPr lang="en-US" sz="2800" b="1">
                              <a:solidFill>
                                <a:srgbClr val="4E67C8">
                                  <a:lumMod val="75000"/>
                                </a:srgbClr>
                              </a:solidFill>
                              <a:latin typeface="Cambria Math" panose="02040503050406030204" pitchFamily="18" charset="0"/>
                              <a:cs typeface="Arial" pitchFamily="34" charset="0"/>
                            </a:rPr>
                            <m:t>−1</m:t>
                          </m:r>
                        </m:sup>
                      </m:sSup>
                      <m:sSub>
                        <m:sSubPr>
                          <m:ctrlPr>
                            <a:rPr lang="en-US" sz="2800" b="1" i="1">
                              <a:solidFill>
                                <a:srgbClr val="4E67C8">
                                  <a:lumMod val="75000"/>
                                </a:srgbClr>
                              </a:solidFill>
                              <a:latin typeface="Cambria Math" panose="02040503050406030204" pitchFamily="18" charset="0"/>
                              <a:cs typeface="Arial" pitchFamily="34" charset="0"/>
                            </a:rPr>
                          </m:ctrlPr>
                        </m:sSubPr>
                        <m:e>
                          <m:r>
                            <a:rPr lang="en-US" sz="2800" b="1">
                              <a:solidFill>
                                <a:srgbClr val="4E67C8">
                                  <a:lumMod val="75000"/>
                                </a:srgbClr>
                              </a:solidFill>
                              <a:latin typeface="Cambria Math" panose="02040503050406030204" pitchFamily="18" charset="0"/>
                              <a:cs typeface="Arial" pitchFamily="34" charset="0"/>
                            </a:rPr>
                            <m:t>𝑎</m:t>
                          </m:r>
                        </m:e>
                        <m:sub>
                          <m:r>
                            <a:rPr lang="en-US" sz="2800" b="1">
                              <a:solidFill>
                                <a:srgbClr val="4E67C8">
                                  <a:lumMod val="75000"/>
                                </a:srgbClr>
                              </a:solidFill>
                              <a:latin typeface="Cambria Math" panose="02040503050406030204" pitchFamily="18" charset="0"/>
                              <a:cs typeface="Arial" pitchFamily="34" charset="0"/>
                            </a:rPr>
                            <m:t>𝑛</m:t>
                          </m:r>
                          <m:r>
                            <a:rPr lang="en-US" sz="2800" b="1">
                              <a:solidFill>
                                <a:srgbClr val="4E67C8">
                                  <a:lumMod val="75000"/>
                                </a:srgbClr>
                              </a:solidFill>
                              <a:latin typeface="Cambria Math" panose="02040503050406030204" pitchFamily="18" charset="0"/>
                              <a:cs typeface="Arial" pitchFamily="34" charset="0"/>
                            </a:rPr>
                            <m:t>−1</m:t>
                          </m:r>
                        </m:sub>
                      </m:sSub>
                      <m:r>
                        <a:rPr lang="en-US" sz="2800" b="1">
                          <a:solidFill>
                            <a:srgbClr val="4E67C8">
                              <a:lumMod val="75000"/>
                            </a:srgbClr>
                          </a:solidFill>
                          <a:latin typeface="Cambria Math" panose="02040503050406030204" pitchFamily="18" charset="0"/>
                          <a:cs typeface="Arial" pitchFamily="34" charset="0"/>
                        </a:rPr>
                        <m:t>+</m:t>
                      </m:r>
                      <m:nary>
                        <m:naryPr>
                          <m:chr m:val="∑"/>
                          <m:limLoc m:val="undOvr"/>
                          <m:ctrlPr>
                            <a:rPr lang="en-US" sz="2800" b="1" i="1">
                              <a:solidFill>
                                <a:srgbClr val="4E67C8">
                                  <a:lumMod val="75000"/>
                                </a:srgbClr>
                              </a:solidFill>
                              <a:latin typeface="Cambria Math" panose="02040503050406030204" pitchFamily="18" charset="0"/>
                              <a:cs typeface="Arial" pitchFamily="34" charset="0"/>
                            </a:rPr>
                          </m:ctrlPr>
                        </m:naryPr>
                        <m:sub>
                          <m:r>
                            <a:rPr lang="en-US" sz="2800" b="1">
                              <a:solidFill>
                                <a:srgbClr val="4E67C8">
                                  <a:lumMod val="75000"/>
                                </a:srgbClr>
                              </a:solidFill>
                              <a:latin typeface="Cambria Math" panose="02040503050406030204" pitchFamily="18" charset="0"/>
                              <a:cs typeface="Arial" pitchFamily="34" charset="0"/>
                            </a:rPr>
                            <m:t>𝑖</m:t>
                          </m:r>
                          <m:r>
                            <a:rPr lang="en-US" sz="2800" b="1">
                              <a:solidFill>
                                <a:srgbClr val="4E67C8">
                                  <a:lumMod val="75000"/>
                                </a:srgbClr>
                              </a:solidFill>
                              <a:latin typeface="Cambria Math" panose="02040503050406030204" pitchFamily="18" charset="0"/>
                              <a:cs typeface="Arial" pitchFamily="34" charset="0"/>
                            </a:rPr>
                            <m:t>=0</m:t>
                          </m:r>
                        </m:sub>
                        <m:sup>
                          <m:r>
                            <a:rPr lang="en-US" sz="2800" b="1">
                              <a:solidFill>
                                <a:srgbClr val="4E67C8">
                                  <a:lumMod val="75000"/>
                                </a:srgbClr>
                              </a:solidFill>
                              <a:latin typeface="Cambria Math" panose="02040503050406030204" pitchFamily="18" charset="0"/>
                              <a:cs typeface="Arial" pitchFamily="34" charset="0"/>
                            </a:rPr>
                            <m:t>𝑛</m:t>
                          </m:r>
                          <m:r>
                            <a:rPr lang="en-US" sz="2800" b="1">
                              <a:solidFill>
                                <a:srgbClr val="4E67C8">
                                  <a:lumMod val="75000"/>
                                </a:srgbClr>
                              </a:solidFill>
                              <a:latin typeface="Cambria Math" panose="02040503050406030204" pitchFamily="18" charset="0"/>
                              <a:cs typeface="Arial" pitchFamily="34" charset="0"/>
                            </a:rPr>
                            <m:t>−2</m:t>
                          </m:r>
                        </m:sup>
                        <m:e>
                          <m:sSup>
                            <m:sSupPr>
                              <m:ctrlPr>
                                <a:rPr lang="en-US" sz="2800" b="1" i="1">
                                  <a:solidFill>
                                    <a:srgbClr val="4E67C8">
                                      <a:lumMod val="75000"/>
                                    </a:srgbClr>
                                  </a:solidFill>
                                  <a:latin typeface="Cambria Math" panose="02040503050406030204" pitchFamily="18" charset="0"/>
                                  <a:cs typeface="Arial" pitchFamily="34" charset="0"/>
                                </a:rPr>
                              </m:ctrlPr>
                            </m:sSupPr>
                            <m:e>
                              <m:r>
                                <a:rPr lang="en-US" sz="2800" b="1">
                                  <a:solidFill>
                                    <a:srgbClr val="4E67C8">
                                      <a:lumMod val="75000"/>
                                    </a:srgbClr>
                                  </a:solidFill>
                                  <a:latin typeface="Cambria Math" panose="02040503050406030204" pitchFamily="18" charset="0"/>
                                  <a:cs typeface="Arial" pitchFamily="34" charset="0"/>
                                </a:rPr>
                                <m:t>2</m:t>
                              </m:r>
                            </m:e>
                            <m:sup>
                              <m:r>
                                <a:rPr lang="en-US" sz="2800" b="1">
                                  <a:solidFill>
                                    <a:srgbClr val="4E67C8">
                                      <a:lumMod val="75000"/>
                                    </a:srgbClr>
                                  </a:solidFill>
                                  <a:latin typeface="Cambria Math" panose="02040503050406030204" pitchFamily="18" charset="0"/>
                                  <a:cs typeface="Arial" pitchFamily="34" charset="0"/>
                                </a:rPr>
                                <m:t>𝑖</m:t>
                              </m:r>
                            </m:sup>
                          </m:sSup>
                          <m:sSub>
                            <m:sSubPr>
                              <m:ctrlPr>
                                <a:rPr lang="en-US" sz="2800" b="1" i="1">
                                  <a:solidFill>
                                    <a:srgbClr val="4E67C8">
                                      <a:lumMod val="75000"/>
                                    </a:srgbClr>
                                  </a:solidFill>
                                  <a:latin typeface="Cambria Math" panose="02040503050406030204" pitchFamily="18" charset="0"/>
                                  <a:cs typeface="Arial" pitchFamily="34" charset="0"/>
                                </a:rPr>
                              </m:ctrlPr>
                            </m:sSubPr>
                            <m:e>
                              <m:r>
                                <a:rPr lang="en-US" sz="2800" b="1">
                                  <a:solidFill>
                                    <a:srgbClr val="4E67C8">
                                      <a:lumMod val="75000"/>
                                    </a:srgbClr>
                                  </a:solidFill>
                                  <a:latin typeface="Cambria Math" panose="02040503050406030204" pitchFamily="18" charset="0"/>
                                  <a:cs typeface="Arial" pitchFamily="34" charset="0"/>
                                </a:rPr>
                                <m:t>𝑎</m:t>
                              </m:r>
                            </m:e>
                            <m:sub>
                              <m:r>
                                <a:rPr lang="en-US" sz="2800" b="1">
                                  <a:solidFill>
                                    <a:srgbClr val="4E67C8">
                                      <a:lumMod val="75000"/>
                                    </a:srgbClr>
                                  </a:solidFill>
                                  <a:latin typeface="Cambria Math" panose="02040503050406030204" pitchFamily="18" charset="0"/>
                                  <a:cs typeface="Arial" pitchFamily="34" charset="0"/>
                                </a:rPr>
                                <m:t>𝑖</m:t>
                              </m:r>
                            </m:sub>
                          </m:sSub>
                        </m:e>
                      </m:nary>
                    </m:oMath>
                  </m:oMathPara>
                </a14:m>
                <a:endParaRPr lang="en-US" sz="2800" b="1">
                  <a:solidFill>
                    <a:srgbClr val="4E67C8">
                      <a:lumMod val="75000"/>
                    </a:srgbClr>
                  </a:solidFill>
                  <a:latin typeface="Arial" pitchFamily="34" charset="0"/>
                  <a:cs typeface="Arial" pitchFamily="34" charset="0"/>
                </a:endParaRPr>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Miền trị của A từ -2</a:t>
                </a:r>
                <a:r>
                  <a:rPr lang="en-US" sz="2800" b="1" baseline="30000">
                    <a:solidFill>
                      <a:srgbClr val="4E67C8">
                        <a:lumMod val="75000"/>
                      </a:srgbClr>
                    </a:solidFill>
                    <a:latin typeface="Arial" pitchFamily="34" charset="0"/>
                    <a:cs typeface="Arial" pitchFamily="34" charset="0"/>
                  </a:rPr>
                  <a:t>n-1</a:t>
                </a:r>
                <a:r>
                  <a:rPr lang="en-US" sz="2800" b="1">
                    <a:solidFill>
                      <a:srgbClr val="4E67C8">
                        <a:lumMod val="75000"/>
                      </a:srgbClr>
                    </a:solidFill>
                    <a:latin typeface="Arial" pitchFamily="34" charset="0"/>
                    <a:cs typeface="Arial" pitchFamily="34" charset="0"/>
                  </a:rPr>
                  <a:t> đến (2</a:t>
                </a:r>
                <a:r>
                  <a:rPr lang="en-US" sz="2800" b="1" baseline="30000">
                    <a:solidFill>
                      <a:srgbClr val="4E67C8">
                        <a:lumMod val="75000"/>
                      </a:srgbClr>
                    </a:solidFill>
                    <a:latin typeface="Arial" pitchFamily="34" charset="0"/>
                    <a:cs typeface="Arial" pitchFamily="34" charset="0"/>
                  </a:rPr>
                  <a:t>n-1</a:t>
                </a:r>
                <a:r>
                  <a:rPr lang="en-US" sz="2800" b="1">
                    <a:solidFill>
                      <a:srgbClr val="4E67C8">
                        <a:lumMod val="75000"/>
                      </a:srgbClr>
                    </a:solidFill>
                    <a:latin typeface="Arial" pitchFamily="34" charset="0"/>
                    <a:cs typeface="Arial" pitchFamily="34" charset="0"/>
                  </a:rPr>
                  <a:t> – 1). </a:t>
                </a:r>
              </a:p>
              <a:p>
                <a:pPr marL="457200" lvl="1" indent="-457200" algn="just" fontAlgn="base">
                  <a:lnSpc>
                    <a:spcPct val="90000"/>
                  </a:lnSpc>
                  <a:spcBef>
                    <a:spcPts val="0"/>
                  </a:spcBef>
                  <a:buClr>
                    <a:srgbClr val="0099FF"/>
                  </a:buClr>
                  <a:buSzPct val="130000"/>
                  <a:buFont typeface="Wingdings" pitchFamily="2" charset="2"/>
                  <a:buChar char="v"/>
                  <a:tabLst>
                    <a:tab pos="2286000" algn="l"/>
                  </a:tabLst>
                </a:pPr>
                <a:r>
                  <a:rPr lang="en-US" b="1">
                    <a:solidFill>
                      <a:srgbClr val="4E67C8">
                        <a:lumMod val="75000"/>
                      </a:srgbClr>
                    </a:solidFill>
                    <a:latin typeface="Arial" pitchFamily="34" charset="0"/>
                    <a:cs typeface="Arial" pitchFamily="34" charset="0"/>
                  </a:rPr>
                  <a:t>Bài tập tại lớp: Liệt kê tất cả giá trị của số nguyên không dấu và có dấu 4 bit ở dạng thập phân và nhị phân.</a:t>
                </a:r>
              </a:p>
              <a:p>
                <a:pPr marL="457200" lvl="1" indent="-457200" algn="just" fontAlgn="base">
                  <a:lnSpc>
                    <a:spcPct val="80000"/>
                  </a:lnSpc>
                  <a:spcBef>
                    <a:spcPts val="0"/>
                  </a:spcBef>
                  <a:buClr>
                    <a:srgbClr val="0099FF"/>
                  </a:buClr>
                  <a:buSzPct val="130000"/>
                  <a:buFont typeface="Wingdings" pitchFamily="2" charset="2"/>
                  <a:buChar char="v"/>
                  <a:tabLst>
                    <a:tab pos="2286000" algn="l"/>
                  </a:tabLst>
                </a:pPr>
                <a:endParaRPr lang="en-US" b="1">
                  <a:solidFill>
                    <a:srgbClr val="4E67C8">
                      <a:lumMod val="75000"/>
                    </a:srgbClr>
                  </a:solidFill>
                  <a:latin typeface="Arial" pitchFamily="34" charset="0"/>
                  <a:cs typeface="Arial" pitchFamily="34" charset="0"/>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3678"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14</a:t>
            </a:fld>
            <a:endParaRPr lang="en-US"/>
          </a:p>
        </p:txBody>
      </p:sp>
    </p:spTree>
    <p:extLst>
      <p:ext uri="{BB962C8B-B14F-4D97-AF65-F5344CB8AC3E}">
        <p14:creationId xmlns:p14="http://schemas.microsoft.com/office/powerpoint/2010/main" val="16771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BCD</a:t>
            </a:r>
          </a:p>
        </p:txBody>
      </p:sp>
      <p:sp>
        <p:nvSpPr>
          <p:cNvPr id="3" name="Content Placeholder 2"/>
          <p:cNvSpPr>
            <a:spLocks noGrp="1"/>
          </p:cNvSpPr>
          <p:nvPr>
            <p:ph idx="1"/>
          </p:nvPr>
        </p:nvSpPr>
        <p:spPr/>
        <p:txBody>
          <a:bodyPr>
            <a:normAutofit/>
          </a:bodyPr>
          <a:lstStyle/>
          <a:p>
            <a:pPr marL="457200" lvl="1" indent="-457200" algn="just" fontAlgn="base">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Số BCD (</a:t>
            </a:r>
            <a:r>
              <a:rPr lang="en-US" b="1" i="1">
                <a:solidFill>
                  <a:srgbClr val="4E67C8">
                    <a:lumMod val="75000"/>
                  </a:srgbClr>
                </a:solidFill>
                <a:latin typeface="Arial" pitchFamily="34" charset="0"/>
                <a:cs typeface="Arial" pitchFamily="34" charset="0"/>
              </a:rPr>
              <a:t>Binary Coded Decimal</a:t>
            </a:r>
            <a:r>
              <a:rPr lang="en-US" b="1">
                <a:solidFill>
                  <a:srgbClr val="4E67C8">
                    <a:lumMod val="75000"/>
                  </a:srgbClr>
                </a:solidFill>
                <a:latin typeface="Arial" pitchFamily="34" charset="0"/>
                <a:cs typeface="Arial" pitchFamily="34" charset="0"/>
              </a:rPr>
              <a:t>) là số thập phân được mã hóa theo nhị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Mặc dù tất cả các hoạt động bên trong máy tính là nhị phân theo tự nhiên, người sử dụng hệ thống lại xử lý số thập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Vì vậy, có một điều cần thiết để chuyển đổi từ thập phân sang nhị phân trên đầu vào và từ nhị phân sang thập phân trên đầu ra. Số BCD được sử dụng trong các mạch số.</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Mỗi ký số thập phân được biểu diễn bằng một mã nhị phân 4 bit. Hai ký số được lưu trữ trong một byte. Ví dụ:</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15</a:t>
            </a:fld>
            <a:endParaRPr lang="en-US"/>
          </a:p>
        </p:txBody>
      </p:sp>
    </p:spTree>
    <p:extLst>
      <p:ext uri="{BB962C8B-B14F-4D97-AF65-F5344CB8AC3E}">
        <p14:creationId xmlns:p14="http://schemas.microsoft.com/office/powerpoint/2010/main" val="166241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BCD</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1862043"/>
              </p:ext>
            </p:extLst>
          </p:nvPr>
        </p:nvGraphicFramePr>
        <p:xfrm>
          <a:off x="1447800" y="1447800"/>
          <a:ext cx="5257799" cy="4699192"/>
        </p:xfrm>
        <a:graphic>
          <a:graphicData uri="http://schemas.openxmlformats.org/drawingml/2006/table">
            <a:tbl>
              <a:tblPr firstRow="1" firstCol="1" bandRow="1">
                <a:tableStyleId>{5C22544A-7EE6-4342-B048-85BDC9FD1C3A}</a:tableStyleId>
              </a:tblPr>
              <a:tblGrid>
                <a:gridCol w="2537453">
                  <a:extLst>
                    <a:ext uri="{9D8B030D-6E8A-4147-A177-3AD203B41FA5}">
                      <a16:colId xmlns:a16="http://schemas.microsoft.com/office/drawing/2014/main" val="1048240421"/>
                    </a:ext>
                  </a:extLst>
                </a:gridCol>
                <a:gridCol w="2720346">
                  <a:extLst>
                    <a:ext uri="{9D8B030D-6E8A-4147-A177-3AD203B41FA5}">
                      <a16:colId xmlns:a16="http://schemas.microsoft.com/office/drawing/2014/main" val="2234709256"/>
                    </a:ext>
                  </a:extLst>
                </a:gridCol>
              </a:tblGrid>
              <a:tr h="431992">
                <a:tc>
                  <a:txBody>
                    <a:bodyPr/>
                    <a:lstStyle/>
                    <a:p>
                      <a:pPr algn="ctr">
                        <a:spcBef>
                          <a:spcPts val="200"/>
                        </a:spcBef>
                        <a:spcAft>
                          <a:spcPts val="200"/>
                        </a:spcAft>
                      </a:pPr>
                      <a:r>
                        <a:rPr lang="en-US" sz="2800">
                          <a:effectLst/>
                          <a:latin typeface="Arial" panose="020B0604020202020204" pitchFamily="34" charset="0"/>
                          <a:cs typeface="Arial" panose="020B0604020202020204" pitchFamily="34" charset="0"/>
                        </a:rPr>
                        <a:t>Số thập phân</a:t>
                      </a:r>
                      <a:endParaRPr lang="en-US" sz="2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spcBef>
                          <a:spcPts val="200"/>
                        </a:spcBef>
                        <a:spcAft>
                          <a:spcPts val="200"/>
                        </a:spcAft>
                      </a:pPr>
                      <a:r>
                        <a:rPr lang="en-US" sz="2800">
                          <a:effectLst/>
                          <a:latin typeface="Arial" panose="020B0604020202020204" pitchFamily="34" charset="0"/>
                          <a:cs typeface="Arial" panose="020B0604020202020204" pitchFamily="34" charset="0"/>
                        </a:rPr>
                        <a:t>Số BCD</a:t>
                      </a:r>
                      <a:endParaRPr lang="en-US" sz="2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789252581"/>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0000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3781691537"/>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0001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1648010692"/>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2</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0010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1370032599"/>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3</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0011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1629515453"/>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4</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0100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2687198589"/>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5</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0101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4100191146"/>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6</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0110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3524549189"/>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7</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0111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3357918204"/>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8</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1000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2450175344"/>
                  </a:ext>
                </a:extLst>
              </a:tr>
              <a:tr h="398761">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9</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Bef>
                          <a:spcPts val="100"/>
                        </a:spcBef>
                        <a:spcAft>
                          <a:spcPts val="100"/>
                        </a:spcAft>
                      </a:pPr>
                      <a:r>
                        <a:rPr lang="en-US" sz="2800">
                          <a:effectLst/>
                          <a:latin typeface="Courier New" panose="02070309020205020404" pitchFamily="49" charset="0"/>
                          <a:cs typeface="Courier New" panose="02070309020205020404" pitchFamily="49" charset="0"/>
                        </a:rPr>
                        <a:t>1001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extLst>
                  <a:ext uri="{0D108BD9-81ED-4DB2-BD59-A6C34878D82A}">
                    <a16:rowId xmlns:a16="http://schemas.microsoft.com/office/drawing/2014/main" val="3732182419"/>
                  </a:ext>
                </a:extLst>
              </a:tr>
            </a:tbl>
          </a:graphicData>
        </a:graphic>
      </p:graphicFrame>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16</a:t>
            </a:fld>
            <a:endParaRPr lang="en-US"/>
          </a:p>
        </p:txBody>
      </p:sp>
    </p:spTree>
    <p:extLst>
      <p:ext uri="{BB962C8B-B14F-4D97-AF65-F5344CB8AC3E}">
        <p14:creationId xmlns:p14="http://schemas.microsoft.com/office/powerpoint/2010/main" val="327549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BCD</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Số BCD có hai dạng: </a:t>
            </a:r>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BCD không nén (</a:t>
            </a:r>
            <a:r>
              <a:rPr lang="en-US" sz="2800" b="1" i="1">
                <a:solidFill>
                  <a:srgbClr val="4E67C8">
                    <a:lumMod val="75000"/>
                  </a:srgbClr>
                </a:solidFill>
                <a:latin typeface="Arial" pitchFamily="34" charset="0"/>
                <a:cs typeface="Arial" pitchFamily="34" charset="0"/>
              </a:rPr>
              <a:t>unpacked BCD</a:t>
            </a:r>
            <a:r>
              <a:rPr lang="en-US" sz="2800" b="1">
                <a:solidFill>
                  <a:srgbClr val="4E67C8">
                    <a:lumMod val="75000"/>
                  </a:srgbClr>
                </a:solidFill>
                <a:latin typeface="Arial" pitchFamily="34" charset="0"/>
                <a:cs typeface="Arial" pitchFamily="34" charset="0"/>
              </a:rPr>
              <a:t>): mỗi số BCD 4 bit được lưu trữ trong 4 bit thấp của mỗi byte. Ví dụ, số 15 được lưu trữ như sau:</a:t>
            </a:r>
          </a:p>
          <a:p>
            <a:pPr>
              <a:lnSpc>
                <a:spcPct val="90000"/>
              </a:lnSpc>
            </a:pPr>
            <a:endParaRPr lang="en-US" sz="2800"/>
          </a:p>
          <a:p>
            <a:pPr>
              <a:lnSpc>
                <a:spcPct val="90000"/>
              </a:lnSpc>
            </a:pPr>
            <a:endParaRPr lang="en-US" sz="2800"/>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BCD nén (</a:t>
            </a:r>
            <a:r>
              <a:rPr lang="en-US" sz="2800" b="1" i="1">
                <a:solidFill>
                  <a:srgbClr val="4E67C8">
                    <a:lumMod val="75000"/>
                  </a:srgbClr>
                </a:solidFill>
                <a:latin typeface="Arial" pitchFamily="34" charset="0"/>
                <a:cs typeface="Arial" pitchFamily="34" charset="0"/>
              </a:rPr>
              <a:t>packed BCD</a:t>
            </a:r>
            <a:r>
              <a:rPr lang="en-US" sz="2800" b="1">
                <a:solidFill>
                  <a:srgbClr val="4E67C8">
                    <a:lumMod val="75000"/>
                  </a:srgbClr>
                </a:solidFill>
                <a:latin typeface="Arial" pitchFamily="34" charset="0"/>
                <a:cs typeface="Arial" pitchFamily="34" charset="0"/>
              </a:rPr>
              <a:t>): hai số BCD được lưu trữ trong 1 byte. Số BCD mà chúng ta xét ở trên là số BCD nén.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Số âm được thể hiện bằng cách gộp dấu vào trong 4 bit ở đầu bên trái hoặc cuối bên phải của</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17</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404276642"/>
              </p:ext>
            </p:extLst>
          </p:nvPr>
        </p:nvGraphicFramePr>
        <p:xfrm>
          <a:off x="1828800" y="3276600"/>
          <a:ext cx="5029200" cy="609600"/>
        </p:xfrm>
        <a:graphic>
          <a:graphicData uri="http://schemas.openxmlformats.org/drawingml/2006/table">
            <a:tbl>
              <a:tblPr firstRow="1" firstCol="1" bandRow="1">
                <a:tableStyleId>{5C22544A-7EE6-4342-B048-85BDC9FD1C3A}</a:tableStyleId>
              </a:tblPr>
              <a:tblGrid>
                <a:gridCol w="1257300">
                  <a:extLst>
                    <a:ext uri="{9D8B030D-6E8A-4147-A177-3AD203B41FA5}">
                      <a16:colId xmlns:a16="http://schemas.microsoft.com/office/drawing/2014/main" val="908526354"/>
                    </a:ext>
                  </a:extLst>
                </a:gridCol>
                <a:gridCol w="1257300">
                  <a:extLst>
                    <a:ext uri="{9D8B030D-6E8A-4147-A177-3AD203B41FA5}">
                      <a16:colId xmlns:a16="http://schemas.microsoft.com/office/drawing/2014/main" val="4208946567"/>
                    </a:ext>
                  </a:extLst>
                </a:gridCol>
                <a:gridCol w="1257300">
                  <a:extLst>
                    <a:ext uri="{9D8B030D-6E8A-4147-A177-3AD203B41FA5}">
                      <a16:colId xmlns:a16="http://schemas.microsoft.com/office/drawing/2014/main" val="1246868177"/>
                    </a:ext>
                  </a:extLst>
                </a:gridCol>
                <a:gridCol w="1257300">
                  <a:extLst>
                    <a:ext uri="{9D8B030D-6E8A-4147-A177-3AD203B41FA5}">
                      <a16:colId xmlns:a16="http://schemas.microsoft.com/office/drawing/2014/main" val="571831356"/>
                    </a:ext>
                  </a:extLst>
                </a:gridCol>
              </a:tblGrid>
              <a:tr h="609600">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0000 </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solidFill>
                      <a:srgbClr val="00B050"/>
                    </a:solidFill>
                  </a:tcP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0101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solidFill>
                      <a:srgbClr val="00B050"/>
                    </a:solidFill>
                  </a:tcPr>
                </a:tc>
                <a:extLst>
                  <a:ext uri="{0D108BD9-81ED-4DB2-BD59-A6C34878D82A}">
                    <a16:rowId xmlns:a16="http://schemas.microsoft.com/office/drawing/2014/main" val="4014049507"/>
                  </a:ext>
                </a:extLst>
              </a:tr>
            </a:tbl>
          </a:graphicData>
        </a:graphic>
      </p:graphicFrame>
    </p:spTree>
    <p:extLst>
      <p:ext uri="{BB962C8B-B14F-4D97-AF65-F5344CB8AC3E}">
        <p14:creationId xmlns:p14="http://schemas.microsoft.com/office/powerpoint/2010/main" val="34752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BCD</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Số BCD có hai dạng: </a:t>
            </a:r>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BCD không nén (unpacked BCD): mỗi số BCD 4 bit được lưu trữ trong 4 bit thấp của mỗi byte. Ví dụ, số 15 được lưu trữ như sau:</a:t>
            </a:r>
          </a:p>
          <a:p>
            <a:pPr>
              <a:lnSpc>
                <a:spcPct val="90000"/>
              </a:lnSpc>
            </a:pPr>
            <a:endParaRPr lang="en-US" sz="2800"/>
          </a:p>
          <a:p>
            <a:pPr>
              <a:lnSpc>
                <a:spcPct val="90000"/>
              </a:lnSpc>
            </a:pPr>
            <a:endParaRPr lang="en-US" sz="2800"/>
          </a:p>
          <a:p>
            <a:pPr marL="803275" lvl="2" indent="-361950" algn="just" fontAlgn="base">
              <a:lnSpc>
                <a:spcPct val="90000"/>
              </a:lnSpc>
              <a:spcBef>
                <a:spcPts val="60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BCD nén (packed BCD): hai số BCD được lưu trữ trong 1 byte.</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Số âm được thể hiện bằng cách gộp dấu vào trong 4 bit ở đầu bên trái hoặc cuối bên phải của các ký số thập phân. Dấu chuẩn</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18</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117181864"/>
              </p:ext>
            </p:extLst>
          </p:nvPr>
        </p:nvGraphicFramePr>
        <p:xfrm>
          <a:off x="1905000" y="3276600"/>
          <a:ext cx="5029200" cy="609600"/>
        </p:xfrm>
        <a:graphic>
          <a:graphicData uri="http://schemas.openxmlformats.org/drawingml/2006/table">
            <a:tbl>
              <a:tblPr firstRow="1" firstCol="1" bandRow="1">
                <a:tableStyleId>{5C22544A-7EE6-4342-B048-85BDC9FD1C3A}</a:tableStyleId>
              </a:tblPr>
              <a:tblGrid>
                <a:gridCol w="1257300">
                  <a:extLst>
                    <a:ext uri="{9D8B030D-6E8A-4147-A177-3AD203B41FA5}">
                      <a16:colId xmlns:a16="http://schemas.microsoft.com/office/drawing/2014/main" val="908526354"/>
                    </a:ext>
                  </a:extLst>
                </a:gridCol>
                <a:gridCol w="1257300">
                  <a:extLst>
                    <a:ext uri="{9D8B030D-6E8A-4147-A177-3AD203B41FA5}">
                      <a16:colId xmlns:a16="http://schemas.microsoft.com/office/drawing/2014/main" val="4208946567"/>
                    </a:ext>
                  </a:extLst>
                </a:gridCol>
                <a:gridCol w="1257300">
                  <a:extLst>
                    <a:ext uri="{9D8B030D-6E8A-4147-A177-3AD203B41FA5}">
                      <a16:colId xmlns:a16="http://schemas.microsoft.com/office/drawing/2014/main" val="1246868177"/>
                    </a:ext>
                  </a:extLst>
                </a:gridCol>
                <a:gridCol w="1257300">
                  <a:extLst>
                    <a:ext uri="{9D8B030D-6E8A-4147-A177-3AD203B41FA5}">
                      <a16:colId xmlns:a16="http://schemas.microsoft.com/office/drawing/2014/main" val="571831356"/>
                    </a:ext>
                  </a:extLst>
                </a:gridCol>
              </a:tblGrid>
              <a:tr h="609600">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0000 </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0000</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solidFill>
                      <a:srgbClr val="00B050"/>
                    </a:solidFill>
                  </a:tcPr>
                </a:tc>
                <a:tc>
                  <a:txBody>
                    <a:bodyPr/>
                    <a:lstStyle/>
                    <a:p>
                      <a:pPr algn="ctr">
                        <a:spcAft>
                          <a:spcPts val="0"/>
                        </a:spcAft>
                        <a:tabLst>
                          <a:tab pos="914400" algn="l"/>
                        </a:tabLst>
                      </a:pPr>
                      <a:r>
                        <a:rPr lang="en-US" sz="2800">
                          <a:effectLst/>
                          <a:latin typeface="Courier New" panose="02070309020205020404" pitchFamily="49" charset="0"/>
                          <a:cs typeface="Courier New" panose="02070309020205020404" pitchFamily="49" charset="0"/>
                        </a:rPr>
                        <a:t>0101</a:t>
                      </a:r>
                      <a:endParaRPr lang="en-US" sz="28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solidFill>
                      <a:srgbClr val="00B050"/>
                    </a:solidFill>
                  </a:tcPr>
                </a:tc>
                <a:extLst>
                  <a:ext uri="{0D108BD9-81ED-4DB2-BD59-A6C34878D82A}">
                    <a16:rowId xmlns:a16="http://schemas.microsoft.com/office/drawing/2014/main" val="4014049507"/>
                  </a:ext>
                </a:extLst>
              </a:tr>
            </a:tbl>
          </a:graphicData>
        </a:graphic>
      </p:graphicFrame>
    </p:spTree>
    <p:extLst>
      <p:ext uri="{BB962C8B-B14F-4D97-AF65-F5344CB8AC3E}">
        <p14:creationId xmlns:p14="http://schemas.microsoft.com/office/powerpoint/2010/main" val="250230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BCD</a:t>
            </a:r>
            <a:endParaRPr lang="en-US"/>
          </a:p>
        </p:txBody>
      </p:sp>
      <p:sp>
        <p:nvSpPr>
          <p:cNvPr id="3" name="Content Placeholder 2"/>
          <p:cNvSpPr>
            <a:spLocks noGrp="1"/>
          </p:cNvSpPr>
          <p:nvPr>
            <p:ph idx="1"/>
          </p:nvPr>
        </p:nvSpPr>
        <p:spPr/>
        <p:txBody>
          <a:bodyPr>
            <a:normAutofit/>
          </a:bodyPr>
          <a:lstStyle/>
          <a:p>
            <a:pPr marL="457200" indent="0">
              <a:buNone/>
            </a:pPr>
            <a:r>
              <a:rPr lang="en-US" sz="2800" b="1">
                <a:solidFill>
                  <a:srgbClr val="4E67C8">
                    <a:lumMod val="75000"/>
                  </a:srgbClr>
                </a:solidFill>
                <a:latin typeface="Arial" pitchFamily="34" charset="0"/>
                <a:cs typeface="Arial" pitchFamily="34" charset="0"/>
              </a:rPr>
              <a:t>chuẩn của các giá trị là </a:t>
            </a:r>
            <a:r>
              <a:rPr lang="en-US" sz="2800" b="1">
                <a:solidFill>
                  <a:srgbClr val="4E67C8">
                    <a:lumMod val="75000"/>
                  </a:srgbClr>
                </a:solidFill>
                <a:latin typeface="Courier New" panose="02070309020205020404" pitchFamily="49" charset="0"/>
                <a:cs typeface="Courier New" panose="02070309020205020404" pitchFamily="49" charset="0"/>
              </a:rPr>
              <a:t>1100</a:t>
            </a:r>
            <a:r>
              <a:rPr lang="en-US" sz="2800" b="1" baseline="-25000">
                <a:solidFill>
                  <a:srgbClr val="4E67C8">
                    <a:lumMod val="75000"/>
                  </a:srgbClr>
                </a:solidFill>
                <a:latin typeface="Courier New" panose="02070309020205020404" pitchFamily="49" charset="0"/>
                <a:cs typeface="Courier New" panose="02070309020205020404" pitchFamily="49" charset="0"/>
              </a:rPr>
              <a:t>2</a:t>
            </a:r>
            <a:r>
              <a:rPr lang="en-US" sz="2800" b="1">
                <a:solidFill>
                  <a:srgbClr val="4E67C8">
                    <a:lumMod val="75000"/>
                  </a:srgbClr>
                </a:solidFill>
                <a:latin typeface="Arial" pitchFamily="34" charset="0"/>
                <a:cs typeface="Arial" pitchFamily="34" charset="0"/>
              </a:rPr>
              <a:t> = </a:t>
            </a:r>
            <a:r>
              <a:rPr lang="en-US" sz="2800" b="1">
                <a:solidFill>
                  <a:srgbClr val="4E67C8">
                    <a:lumMod val="75000"/>
                  </a:srgbClr>
                </a:solidFill>
                <a:latin typeface="Courier New" panose="02070309020205020404" pitchFamily="49" charset="0"/>
                <a:cs typeface="Courier New" panose="02070309020205020404" pitchFamily="49" charset="0"/>
              </a:rPr>
              <a:t>C</a:t>
            </a:r>
            <a:r>
              <a:rPr lang="en-US" sz="2800" b="1" baseline="-25000">
                <a:solidFill>
                  <a:srgbClr val="4E67C8">
                    <a:lumMod val="75000"/>
                  </a:srgbClr>
                </a:solidFill>
                <a:latin typeface="Courier New" panose="02070309020205020404" pitchFamily="49" charset="0"/>
                <a:cs typeface="Courier New" panose="02070309020205020404" pitchFamily="49" charset="0"/>
              </a:rPr>
              <a:t>16</a:t>
            </a:r>
            <a:r>
              <a:rPr lang="en-US" sz="2800" b="1">
                <a:solidFill>
                  <a:srgbClr val="4E67C8">
                    <a:lumMod val="75000"/>
                  </a:srgbClr>
                </a:solidFill>
                <a:latin typeface="Arial" pitchFamily="34" charset="0"/>
                <a:cs typeface="Arial" pitchFamily="34" charset="0"/>
              </a:rPr>
              <a:t> cho số dương (+) và </a:t>
            </a:r>
            <a:r>
              <a:rPr lang="en-US" sz="2800" b="1">
                <a:solidFill>
                  <a:srgbClr val="4E67C8">
                    <a:lumMod val="75000"/>
                  </a:srgbClr>
                </a:solidFill>
                <a:latin typeface="Courier New" panose="02070309020205020404" pitchFamily="49" charset="0"/>
                <a:cs typeface="Courier New" panose="02070309020205020404" pitchFamily="49" charset="0"/>
              </a:rPr>
              <a:t>1101</a:t>
            </a:r>
            <a:r>
              <a:rPr lang="en-US" sz="2800" b="1" baseline="-25000">
                <a:solidFill>
                  <a:srgbClr val="4E67C8">
                    <a:lumMod val="75000"/>
                  </a:srgbClr>
                </a:solidFill>
                <a:latin typeface="Courier New" panose="02070309020205020404" pitchFamily="49" charset="0"/>
                <a:cs typeface="Courier New" panose="02070309020205020404" pitchFamily="49" charset="0"/>
              </a:rPr>
              <a:t>2</a:t>
            </a:r>
            <a:r>
              <a:rPr lang="en-US" sz="2800" b="1">
                <a:solidFill>
                  <a:srgbClr val="4E67C8">
                    <a:lumMod val="75000"/>
                  </a:srgbClr>
                </a:solidFill>
                <a:latin typeface="Arial" pitchFamily="34" charset="0"/>
                <a:cs typeface="Arial" pitchFamily="34" charset="0"/>
              </a:rPr>
              <a:t> = </a:t>
            </a:r>
            <a:r>
              <a:rPr lang="en-US" sz="2800" b="1">
                <a:solidFill>
                  <a:srgbClr val="4E67C8">
                    <a:lumMod val="75000"/>
                  </a:srgbClr>
                </a:solidFill>
                <a:latin typeface="Courier New" panose="02070309020205020404" pitchFamily="49" charset="0"/>
                <a:cs typeface="Courier New" panose="02070309020205020404" pitchFamily="49" charset="0"/>
              </a:rPr>
              <a:t>D</a:t>
            </a:r>
            <a:r>
              <a:rPr lang="en-US" sz="2800" b="1" baseline="-25000">
                <a:solidFill>
                  <a:srgbClr val="4E67C8">
                    <a:lumMod val="75000"/>
                  </a:srgbClr>
                </a:solidFill>
                <a:latin typeface="Courier New" panose="02070309020205020404" pitchFamily="49" charset="0"/>
                <a:cs typeface="Courier New" panose="02070309020205020404" pitchFamily="49" charset="0"/>
              </a:rPr>
              <a:t>16</a:t>
            </a:r>
            <a:r>
              <a:rPr lang="en-US" sz="2800" b="1">
                <a:solidFill>
                  <a:srgbClr val="4E67C8">
                    <a:lumMod val="75000"/>
                  </a:srgbClr>
                </a:solidFill>
                <a:latin typeface="Arial" pitchFamily="34" charset="0"/>
                <a:cs typeface="Arial" pitchFamily="34" charset="0"/>
              </a:rPr>
              <a:t> cho số âm (-). Ví dụ:</a:t>
            </a:r>
          </a:p>
          <a:p>
            <a:pPr marL="914400" indent="0">
              <a:buNone/>
            </a:pPr>
            <a:r>
              <a:rPr lang="en-US" sz="2800" b="1">
                <a:solidFill>
                  <a:srgbClr val="4E67C8">
                    <a:lumMod val="75000"/>
                  </a:srgbClr>
                </a:solidFill>
                <a:latin typeface="Courier New" panose="02070309020205020404" pitchFamily="49" charset="0"/>
                <a:cs typeface="Courier New" panose="02070309020205020404" pitchFamily="49" charset="0"/>
              </a:rPr>
              <a:t>11000011</a:t>
            </a:r>
            <a:r>
              <a:rPr lang="en-US" sz="2800" b="1" baseline="-25000">
                <a:solidFill>
                  <a:srgbClr val="4E67C8">
                    <a:lumMod val="75000"/>
                  </a:srgbClr>
                </a:solidFill>
                <a:latin typeface="Courier New" panose="02070309020205020404" pitchFamily="49" charset="0"/>
                <a:cs typeface="Courier New" panose="02070309020205020404" pitchFamily="49" charset="0"/>
              </a:rPr>
              <a:t>2</a:t>
            </a:r>
            <a:r>
              <a:rPr lang="en-US" sz="2800" b="1">
                <a:solidFill>
                  <a:srgbClr val="4E67C8">
                    <a:lumMod val="75000"/>
                  </a:srgbClr>
                </a:solidFill>
                <a:latin typeface="Courier New" panose="02070309020205020404" pitchFamily="49" charset="0"/>
                <a:cs typeface="Courier New" panose="02070309020205020404" pitchFamily="49" charset="0"/>
              </a:rPr>
              <a:t> = +3</a:t>
            </a:r>
          </a:p>
          <a:p>
            <a:pPr marL="914400" indent="0">
              <a:buNone/>
            </a:pPr>
            <a:r>
              <a:rPr lang="en-US" sz="2800" b="1">
                <a:solidFill>
                  <a:srgbClr val="4E67C8">
                    <a:lumMod val="75000"/>
                  </a:srgbClr>
                </a:solidFill>
                <a:latin typeface="Courier New" panose="02070309020205020404" pitchFamily="49" charset="0"/>
                <a:cs typeface="Courier New" panose="02070309020205020404" pitchFamily="49" charset="0"/>
              </a:rPr>
              <a:t>11010011</a:t>
            </a:r>
            <a:r>
              <a:rPr lang="en-US" sz="2800" b="1" baseline="-25000">
                <a:solidFill>
                  <a:srgbClr val="4E67C8">
                    <a:lumMod val="75000"/>
                  </a:srgbClr>
                </a:solidFill>
                <a:latin typeface="Courier New" panose="02070309020205020404" pitchFamily="49" charset="0"/>
                <a:cs typeface="Courier New" panose="02070309020205020404" pitchFamily="49" charset="0"/>
              </a:rPr>
              <a:t>2</a:t>
            </a:r>
            <a:r>
              <a:rPr lang="en-US" sz="2800" b="1">
                <a:solidFill>
                  <a:srgbClr val="4E67C8">
                    <a:lumMod val="75000"/>
                  </a:srgbClr>
                </a:solidFill>
                <a:latin typeface="Courier New" panose="02070309020205020404" pitchFamily="49" charset="0"/>
                <a:cs typeface="Courier New" panose="02070309020205020404" pitchFamily="49" charset="0"/>
              </a:rPr>
              <a:t> = -3</a:t>
            </a:r>
            <a:endParaRPr lang="en-US" sz="280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19</a:t>
            </a:fld>
            <a:endParaRPr lang="en-US"/>
          </a:p>
        </p:txBody>
      </p:sp>
    </p:spTree>
    <p:extLst>
      <p:ext uri="{BB962C8B-B14F-4D97-AF65-F5344CB8AC3E}">
        <p14:creationId xmlns:p14="http://schemas.microsoft.com/office/powerpoint/2010/main" val="161044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Khái Niệm</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Hoạt động của bộ xử lý được xác định bởi các</a:t>
            </a:r>
            <a:r>
              <a:rPr lang="en-US" b="1">
                <a:solidFill>
                  <a:srgbClr val="4E67C8">
                    <a:lumMod val="75000"/>
                  </a:srgbClr>
                </a:solidFill>
                <a:latin typeface="Arial" pitchFamily="34" charset="0"/>
                <a:cs typeface="Arial" pitchFamily="34" charset="0"/>
              </a:rPr>
              <a:t> lệnh </a:t>
            </a:r>
            <a:r>
              <a:rPr lang="vi-VN" b="1">
                <a:solidFill>
                  <a:srgbClr val="4E67C8">
                    <a:lumMod val="75000"/>
                  </a:srgbClr>
                </a:solidFill>
                <a:latin typeface="Arial" pitchFamily="34" charset="0"/>
                <a:cs typeface="Arial" pitchFamily="34" charset="0"/>
              </a:rPr>
              <a:t>mà nó thực hiện,</a:t>
            </a:r>
            <a:r>
              <a:rPr lang="en-US" b="1">
                <a:solidFill>
                  <a:srgbClr val="4E67C8">
                    <a:lumMod val="75000"/>
                  </a:srgbClr>
                </a:solidFill>
                <a:latin typeface="Arial" pitchFamily="34" charset="0"/>
                <a:cs typeface="Arial" pitchFamily="34" charset="0"/>
              </a:rPr>
              <a:t> đ</a:t>
            </a:r>
            <a:r>
              <a:rPr lang="vi-VN" b="1">
                <a:solidFill>
                  <a:srgbClr val="4E67C8">
                    <a:lumMod val="75000"/>
                  </a:srgbClr>
                </a:solidFill>
                <a:latin typeface="Arial" pitchFamily="34" charset="0"/>
                <a:cs typeface="Arial" pitchFamily="34" charset="0"/>
              </a:rPr>
              <a:t>ược gọi là </a:t>
            </a:r>
            <a:r>
              <a:rPr lang="en-US" b="1">
                <a:solidFill>
                  <a:srgbClr val="4E67C8">
                    <a:lumMod val="75000"/>
                  </a:srgbClr>
                </a:solidFill>
                <a:latin typeface="Arial" pitchFamily="34" charset="0"/>
                <a:cs typeface="Arial" pitchFamily="34" charset="0"/>
              </a:rPr>
              <a:t>các lệnh </a:t>
            </a:r>
            <a:r>
              <a:rPr lang="vi-VN" b="1">
                <a:solidFill>
                  <a:srgbClr val="4E67C8">
                    <a:lumMod val="75000"/>
                  </a:srgbClr>
                </a:solidFill>
                <a:latin typeface="Arial" pitchFamily="34" charset="0"/>
                <a:cs typeface="Arial" pitchFamily="34" charset="0"/>
              </a:rPr>
              <a:t>máy </a:t>
            </a:r>
            <a:r>
              <a:rPr lang="en-US" b="1">
                <a:solidFill>
                  <a:srgbClr val="4E67C8">
                    <a:lumMod val="75000"/>
                  </a:srgbClr>
                </a:solidFill>
                <a:latin typeface="Arial" pitchFamily="34" charset="0"/>
                <a:cs typeface="Arial" pitchFamily="34" charset="0"/>
              </a:rPr>
              <a:t>(</a:t>
            </a:r>
            <a:r>
              <a:rPr lang="en-US" b="1" i="1">
                <a:solidFill>
                  <a:srgbClr val="4E67C8">
                    <a:lumMod val="75000"/>
                  </a:srgbClr>
                </a:solidFill>
                <a:latin typeface="Arial" pitchFamily="34" charset="0"/>
                <a:cs typeface="Arial" pitchFamily="34" charset="0"/>
              </a:rPr>
              <a:t>machine instruction</a:t>
            </a:r>
            <a:r>
              <a:rPr lang="en-US" b="1">
                <a:solidFill>
                  <a:srgbClr val="4E67C8">
                    <a:lumMod val="75000"/>
                  </a:srgbClr>
                </a:solidFill>
                <a:latin typeface="Arial" pitchFamily="34" charset="0"/>
                <a:cs typeface="Arial" pitchFamily="34" charset="0"/>
              </a:rPr>
              <a:t>) </a:t>
            </a:r>
            <a:r>
              <a:rPr lang="vi-VN" b="1">
                <a:solidFill>
                  <a:srgbClr val="4E67C8">
                    <a:lumMod val="75000"/>
                  </a:srgbClr>
                </a:solidFill>
                <a:latin typeface="Arial" pitchFamily="34" charset="0"/>
                <a:cs typeface="Arial" pitchFamily="34" charset="0"/>
              </a:rPr>
              <a:t>hoặc </a:t>
            </a:r>
            <a:r>
              <a:rPr lang="en-US" b="1">
                <a:solidFill>
                  <a:srgbClr val="4E67C8">
                    <a:lumMod val="75000"/>
                  </a:srgbClr>
                </a:solidFill>
                <a:latin typeface="Arial" pitchFamily="34" charset="0"/>
                <a:cs typeface="Arial" pitchFamily="34" charset="0"/>
              </a:rPr>
              <a:t>lệnh</a:t>
            </a:r>
            <a:r>
              <a:rPr lang="vi-VN" b="1">
                <a:solidFill>
                  <a:srgbClr val="4E67C8">
                    <a:lumMod val="75000"/>
                  </a:srgbClr>
                </a:solidFill>
                <a:latin typeface="Arial" pitchFamily="34" charset="0"/>
                <a:cs typeface="Arial" pitchFamily="34" charset="0"/>
              </a:rPr>
              <a:t> máy tính</a:t>
            </a:r>
            <a:r>
              <a:rPr lang="en-US" b="1">
                <a:solidFill>
                  <a:srgbClr val="4E67C8">
                    <a:lumMod val="75000"/>
                  </a:srgbClr>
                </a:solidFill>
                <a:latin typeface="Arial" pitchFamily="34" charset="0"/>
                <a:cs typeface="Arial" pitchFamily="34" charset="0"/>
              </a:rPr>
              <a:t> (</a:t>
            </a:r>
            <a:r>
              <a:rPr lang="en-US" b="1" i="1">
                <a:solidFill>
                  <a:srgbClr val="4E67C8">
                    <a:lumMod val="75000"/>
                  </a:srgbClr>
                </a:solidFill>
                <a:latin typeface="Arial" pitchFamily="34" charset="0"/>
                <a:cs typeface="Arial" pitchFamily="34" charset="0"/>
              </a:rPr>
              <a:t>computer instructions</a:t>
            </a:r>
            <a:r>
              <a:rPr lang="en-US" b="1">
                <a:solidFill>
                  <a:srgbClr val="4E67C8">
                    <a:lumMod val="75000"/>
                  </a:srgbClr>
                </a:solidFill>
                <a:latin typeface="Arial" pitchFamily="34" charset="0"/>
                <a:cs typeface="Arial" pitchFamily="34" charset="0"/>
              </a:rPr>
              <a:t>)</a:t>
            </a:r>
            <a:r>
              <a:rPr lang="vi-VN" b="1">
                <a:solidFill>
                  <a:srgbClr val="4E67C8">
                    <a:lumMod val="75000"/>
                  </a:srgbClr>
                </a:solidFill>
                <a:latin typeface="Arial" pitchFamily="34" charset="0"/>
                <a:cs typeface="Arial" pitchFamily="34" charset="0"/>
              </a:rPr>
              <a:t>. </a:t>
            </a: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Tập các lệnh </a:t>
            </a:r>
            <a:r>
              <a:rPr lang="vi-VN" b="1">
                <a:solidFill>
                  <a:srgbClr val="4E67C8">
                    <a:lumMod val="75000"/>
                  </a:srgbClr>
                </a:solidFill>
                <a:latin typeface="Arial" pitchFamily="34" charset="0"/>
                <a:cs typeface="Arial" pitchFamily="34" charset="0"/>
              </a:rPr>
              <a:t>khác nhau mà bộ xử lý có thể thực hiện được gọi là </a:t>
            </a:r>
            <a:r>
              <a:rPr lang="en-US" b="1">
                <a:solidFill>
                  <a:srgbClr val="4E67C8">
                    <a:lumMod val="75000"/>
                  </a:srgbClr>
                </a:solidFill>
                <a:latin typeface="Arial" pitchFamily="34" charset="0"/>
                <a:cs typeface="Arial" pitchFamily="34" charset="0"/>
              </a:rPr>
              <a:t>tập lệnh (</a:t>
            </a:r>
            <a:r>
              <a:rPr lang="en-US" b="1" i="1">
                <a:solidFill>
                  <a:srgbClr val="4E67C8">
                    <a:lumMod val="75000"/>
                  </a:srgbClr>
                </a:solidFill>
                <a:latin typeface="Arial" pitchFamily="34" charset="0"/>
                <a:cs typeface="Arial" pitchFamily="34" charset="0"/>
              </a:rPr>
              <a:t>instruction set</a:t>
            </a:r>
            <a:r>
              <a:rPr lang="en-US" b="1">
                <a:solidFill>
                  <a:srgbClr val="4E67C8">
                    <a:lumMod val="75000"/>
                  </a:srgbClr>
                </a:solidFill>
                <a:latin typeface="Arial" pitchFamily="34" charset="0"/>
                <a:cs typeface="Arial" pitchFamily="34" charset="0"/>
              </a:rPr>
              <a:t>) của bộ xử lý.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a:t>
            </a:fld>
            <a:endParaRPr lang="en-US"/>
          </a:p>
        </p:txBody>
      </p:sp>
    </p:spTree>
    <p:extLst>
      <p:ext uri="{BB962C8B-B14F-4D97-AF65-F5344CB8AC3E}">
        <p14:creationId xmlns:p14="http://schemas.microsoft.com/office/powerpoint/2010/main" val="8391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Thực</a:t>
            </a:r>
          </a:p>
        </p:txBody>
      </p:sp>
      <p:sp>
        <p:nvSpPr>
          <p:cNvPr id="3" name="Content Placeholder 2"/>
          <p:cNvSpPr>
            <a:spLocks noGrp="1"/>
          </p:cNvSpPr>
          <p:nvPr>
            <p:ph idx="1"/>
          </p:nvPr>
        </p:nvSpPr>
        <p:spPr/>
        <p:txBody>
          <a:bodyPr>
            <a:normAutofit fontScale="250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Sự biểu diễn số thực trong bộ nhớ máy tính được chuẩn hóa vào năm 1985 bởi Viện kỹ thuật điện và điện tử (</a:t>
            </a:r>
            <a:r>
              <a:rPr lang="en-US" sz="11200" b="1" i="1">
                <a:solidFill>
                  <a:srgbClr val="4E67C8">
                    <a:lumMod val="75000"/>
                  </a:srgbClr>
                </a:solidFill>
                <a:latin typeface="Arial" pitchFamily="34" charset="0"/>
                <a:cs typeface="Arial" pitchFamily="34" charset="0"/>
              </a:rPr>
              <a:t>Institute for Electrical and Electronic Engineers</a:t>
            </a:r>
            <a:r>
              <a:rPr lang="en-US" sz="11200" b="1">
                <a:solidFill>
                  <a:srgbClr val="4E67C8">
                    <a:lumMod val="75000"/>
                  </a:srgbClr>
                </a:solidFill>
                <a:latin typeface="Arial" pitchFamily="34" charset="0"/>
                <a:cs typeface="Arial" pitchFamily="34" charset="0"/>
              </a:rPr>
              <a:t> – IEEE). Theo chuẩn này, sự biểu diễn nhị phân của một số thực dạng dấu chấm động như sau:</a:t>
            </a:r>
          </a:p>
          <a:p>
            <a:pPr marL="914400" lvl="1" indent="0" algn="just" fontAlgn="base">
              <a:lnSpc>
                <a:spcPct val="110000"/>
              </a:lnSpc>
              <a:spcBef>
                <a:spcPts val="600"/>
              </a:spcBef>
              <a:spcAft>
                <a:spcPts val="600"/>
              </a:spcAft>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3</a:t>
            </a:r>
            <a:r>
              <a:rPr lang="en-US" sz="11200" b="1">
                <a:solidFill>
                  <a:srgbClr val="4E67C8">
                    <a:lumMod val="75000"/>
                  </a:srgbClr>
                </a:solidFill>
                <a:latin typeface="Courier New" panose="02070309020205020404" pitchFamily="49" charset="0"/>
                <a:cs typeface="Courier New" panose="02070309020205020404" pitchFamily="49" charset="0"/>
              </a:rPr>
              <a:t>...× 2</a:t>
            </a:r>
            <a:r>
              <a:rPr lang="en-US" sz="11200" b="1" baseline="30000">
                <a:solidFill>
                  <a:srgbClr val="4E67C8">
                    <a:lumMod val="75000"/>
                  </a:srgbClr>
                </a:solidFill>
                <a:latin typeface="Courier New" panose="02070309020205020404" pitchFamily="49" charset="0"/>
                <a:cs typeface="Courier New" panose="02070309020205020404" pitchFamily="49" charset="0"/>
              </a:rPr>
              <a:t>k</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Trong đó </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i</a:t>
            </a:r>
            <a:r>
              <a:rPr lang="en-US" sz="11200" b="1">
                <a:solidFill>
                  <a:srgbClr val="4E67C8">
                    <a:lumMod val="75000"/>
                  </a:srgbClr>
                </a:solidFill>
                <a:latin typeface="Arial" pitchFamily="34" charset="0"/>
                <a:cs typeface="Arial" pitchFamily="34" charset="0"/>
              </a:rPr>
              <a:t> là </a:t>
            </a:r>
            <a:r>
              <a:rPr lang="en-US" sz="11200" b="1">
                <a:solidFill>
                  <a:srgbClr val="4E67C8">
                    <a:lumMod val="75000"/>
                  </a:srgbClr>
                </a:solidFill>
                <a:latin typeface="Courier New" panose="02070309020205020404" pitchFamily="49" charset="0"/>
                <a:cs typeface="Courier New" panose="02070309020205020404" pitchFamily="49" charset="0"/>
              </a:rPr>
              <a:t>0</a:t>
            </a:r>
            <a:r>
              <a:rPr lang="en-US" sz="11200" b="1">
                <a:solidFill>
                  <a:srgbClr val="4E67C8">
                    <a:lumMod val="75000"/>
                  </a:srgbClr>
                </a:solidFill>
                <a:latin typeface="Arial" pitchFamily="34" charset="0"/>
                <a:cs typeface="Arial" pitchFamily="34" charset="0"/>
              </a:rPr>
              <a:t> hay </a:t>
            </a:r>
            <a:r>
              <a:rPr lang="en-US" sz="11200" b="1">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Arial" pitchFamily="34" charset="0"/>
                <a:cs typeface="Arial" pitchFamily="34" charset="0"/>
              </a:rPr>
              <a:t> và </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Arial" pitchFamily="34" charset="0"/>
                <a:cs typeface="Arial" pitchFamily="34" charset="0"/>
              </a:rPr>
              <a:t> = </a:t>
            </a:r>
            <a:r>
              <a:rPr lang="en-US" sz="11200" b="1">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Arial" pitchFamily="34" charset="0"/>
                <a:cs typeface="Arial" pitchFamily="34" charset="0"/>
              </a:rPr>
              <a:t> (ngoại trừ số cần biểu diễn là </a:t>
            </a:r>
            <a:r>
              <a:rPr lang="en-US" sz="11200" b="1">
                <a:solidFill>
                  <a:srgbClr val="4E67C8">
                    <a:lumMod val="75000"/>
                  </a:srgbClr>
                </a:solidFill>
                <a:latin typeface="Courier New" panose="02070309020205020404" pitchFamily="49" charset="0"/>
                <a:cs typeface="Courier New" panose="02070309020205020404" pitchFamily="49" charset="0"/>
              </a:rPr>
              <a:t>0</a:t>
            </a:r>
            <a:r>
              <a:rPr lang="en-US" sz="11200" b="1">
                <a:solidFill>
                  <a:srgbClr val="4E67C8">
                    <a:lumMod val="75000"/>
                  </a:srgbClr>
                </a:solidFill>
                <a:latin typeface="Arial" pitchFamily="34" charset="0"/>
                <a:cs typeface="Arial" pitchFamily="34" charset="0"/>
              </a:rPr>
              <a:t>). </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Dãy các số nhị phân </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Courier New" panose="02070309020205020404" pitchFamily="49" charset="0"/>
                <a:cs typeface="Courier New" panose="02070309020205020404" pitchFamily="49" charset="0"/>
              </a:rPr>
              <a:t>b</a:t>
            </a:r>
            <a:r>
              <a:rPr lang="en-US" sz="11200" b="1" baseline="-25000">
                <a:solidFill>
                  <a:srgbClr val="4E67C8">
                    <a:lumMod val="75000"/>
                  </a:srgbClr>
                </a:solidFill>
                <a:latin typeface="Courier New" panose="02070309020205020404" pitchFamily="49" charset="0"/>
                <a:cs typeface="Courier New" panose="02070309020205020404" pitchFamily="49" charset="0"/>
              </a:rPr>
              <a:t>3</a:t>
            </a:r>
            <a:r>
              <a:rPr lang="en-US" sz="11200" b="1">
                <a:solidFill>
                  <a:srgbClr val="4E67C8">
                    <a:lumMod val="75000"/>
                  </a:srgbClr>
                </a:solidFill>
                <a:latin typeface="Courier New" panose="02070309020205020404" pitchFamily="49" charset="0"/>
                <a:cs typeface="Courier New" panose="02070309020205020404" pitchFamily="49" charset="0"/>
              </a:rPr>
              <a:t>...× 2</a:t>
            </a:r>
            <a:r>
              <a:rPr lang="en-US" sz="11200" b="1" baseline="30000">
                <a:solidFill>
                  <a:srgbClr val="4E67C8">
                    <a:lumMod val="75000"/>
                  </a:srgbClr>
                </a:solidFill>
                <a:latin typeface="Courier New" panose="02070309020205020404" pitchFamily="49" charset="0"/>
                <a:cs typeface="Courier New" panose="02070309020205020404" pitchFamily="49" charset="0"/>
              </a:rPr>
              <a:t>k</a:t>
            </a:r>
            <a:r>
              <a:rPr lang="en-US" sz="11200" b="1">
                <a:solidFill>
                  <a:srgbClr val="4E67C8">
                    <a:lumMod val="75000"/>
                  </a:srgbClr>
                </a:solidFill>
                <a:latin typeface="Arial" pitchFamily="34" charset="0"/>
                <a:cs typeface="Arial" pitchFamily="34" charset="0"/>
              </a:rPr>
              <a:t> được gọi là phần định trị (</a:t>
            </a:r>
            <a:r>
              <a:rPr lang="en-US" sz="11200" b="1" i="1">
                <a:solidFill>
                  <a:srgbClr val="4E67C8">
                    <a:lumMod val="75000"/>
                  </a:srgbClr>
                </a:solidFill>
                <a:latin typeface="Arial" pitchFamily="34" charset="0"/>
                <a:cs typeface="Arial" pitchFamily="34" charset="0"/>
              </a:rPr>
              <a:t>mantissa</a:t>
            </a:r>
            <a:r>
              <a:rPr lang="en-US" sz="11200" b="1">
                <a:solidFill>
                  <a:srgbClr val="4E67C8">
                    <a:lumMod val="75000"/>
                  </a:srgbClr>
                </a:solidFill>
                <a:latin typeface="Arial" pitchFamily="34" charset="0"/>
                <a:cs typeface="Arial" pitchFamily="34" charset="0"/>
              </a:rPr>
              <a:t>) hay phần phân số (</a:t>
            </a:r>
            <a:r>
              <a:rPr lang="en-US" sz="11200" b="1" i="1">
                <a:solidFill>
                  <a:srgbClr val="4E67C8">
                    <a:lumMod val="75000"/>
                  </a:srgbClr>
                </a:solidFill>
                <a:latin typeface="Arial" pitchFamily="34" charset="0"/>
                <a:cs typeface="Arial" pitchFamily="34" charset="0"/>
              </a:rPr>
              <a:t>fractional</a:t>
            </a:r>
            <a:r>
              <a:rPr lang="en-US" sz="11200" b="1">
                <a:solidFill>
                  <a:srgbClr val="4E67C8">
                    <a:lumMod val="75000"/>
                  </a:srgbClr>
                </a:solidFill>
                <a:latin typeface="Arial" pitchFamily="34" charset="0"/>
                <a:cs typeface="Arial" pitchFamily="34" charset="0"/>
              </a:rPr>
              <a:t>) và </a:t>
            </a:r>
            <a:r>
              <a:rPr lang="en-US" sz="11200" b="1">
                <a:solidFill>
                  <a:srgbClr val="4E67C8">
                    <a:lumMod val="75000"/>
                  </a:srgbClr>
                </a:solidFill>
                <a:latin typeface="Courier New" panose="02070309020205020404" pitchFamily="49" charset="0"/>
                <a:cs typeface="Courier New" panose="02070309020205020404" pitchFamily="49" charset="0"/>
              </a:rPr>
              <a:t>k</a:t>
            </a:r>
            <a:r>
              <a:rPr lang="en-US" sz="11200" b="1">
                <a:solidFill>
                  <a:srgbClr val="4E67C8">
                    <a:lumMod val="75000"/>
                  </a:srgbClr>
                </a:solidFill>
                <a:latin typeface="Arial" pitchFamily="34" charset="0"/>
                <a:cs typeface="Arial" pitchFamily="34" charset="0"/>
              </a:rPr>
              <a:t> là số mũ (</a:t>
            </a:r>
            <a:r>
              <a:rPr lang="en-US" sz="11200" b="1" i="1">
                <a:solidFill>
                  <a:srgbClr val="4E67C8">
                    <a:lumMod val="75000"/>
                  </a:srgbClr>
                </a:solidFill>
                <a:latin typeface="Arial" pitchFamily="34" charset="0"/>
                <a:cs typeface="Arial" pitchFamily="34" charset="0"/>
              </a:rPr>
              <a:t>exponent</a:t>
            </a:r>
            <a:r>
              <a:rPr lang="en-US" sz="11200" b="1">
                <a:solidFill>
                  <a:srgbClr val="4E67C8">
                    <a:lumMod val="75000"/>
                  </a:srgbClr>
                </a:solidFill>
                <a:latin typeface="Arial" pitchFamily="34" charset="0"/>
                <a:cs typeface="Arial" pitchFamily="34" charset="0"/>
              </a:rPr>
              <a:t>). </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20</a:t>
            </a:fld>
            <a:endParaRPr lang="en-US"/>
          </a:p>
        </p:txBody>
      </p:sp>
    </p:spTree>
    <p:extLst>
      <p:ext uri="{BB962C8B-B14F-4D97-AF65-F5344CB8AC3E}">
        <p14:creationId xmlns:p14="http://schemas.microsoft.com/office/powerpoint/2010/main" val="34123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Thực</a:t>
            </a:r>
          </a:p>
        </p:txBody>
      </p:sp>
      <p:sp>
        <p:nvSpPr>
          <p:cNvPr id="3" name="Content Placeholder 2"/>
          <p:cNvSpPr>
            <a:spLocks noGrp="1"/>
          </p:cNvSpPr>
          <p:nvPr>
            <p:ph idx="1"/>
          </p:nvPr>
        </p:nvSpPr>
        <p:spPr/>
        <p:txBody>
          <a:bodyPr>
            <a:normAutofit fontScale="250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Ví dụ: số </a:t>
            </a:r>
            <a:r>
              <a:rPr lang="en-US" sz="11200" b="1">
                <a:solidFill>
                  <a:srgbClr val="4E67C8">
                    <a:lumMod val="75000"/>
                  </a:srgbClr>
                </a:solidFill>
                <a:latin typeface="Courier New" panose="02070309020205020404" pitchFamily="49" charset="0"/>
                <a:cs typeface="Courier New" panose="02070309020205020404" pitchFamily="49" charset="0"/>
              </a:rPr>
              <a:t>22.625</a:t>
            </a:r>
            <a:r>
              <a:rPr lang="en-US" sz="11200" b="1">
                <a:solidFill>
                  <a:srgbClr val="4E67C8">
                    <a:lumMod val="75000"/>
                  </a:srgbClr>
                </a:solidFill>
                <a:latin typeface="Arial" pitchFamily="34" charset="0"/>
                <a:cs typeface="Arial" pitchFamily="34" charset="0"/>
              </a:rPr>
              <a:t> có dạng nhị phân là:</a:t>
            </a:r>
          </a:p>
          <a:p>
            <a:pPr marL="914400" lvl="1" indent="0" algn="just" fontAlgn="base">
              <a:lnSpc>
                <a:spcPct val="110000"/>
              </a:lnSpc>
              <a:spcBef>
                <a:spcPts val="600"/>
              </a:spcBef>
              <a:spcAft>
                <a:spcPts val="600"/>
              </a:spcAft>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10110.101</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p>
          <a:p>
            <a:pPr marL="457200" lvl="1" indent="0" algn="just" fontAlgn="base">
              <a:lnSpc>
                <a:spcPct val="110000"/>
              </a:lnSpc>
              <a:spcBef>
                <a:spcPts val="0"/>
              </a:spcBef>
              <a:buClr>
                <a:srgbClr val="0099FF"/>
              </a:buClr>
              <a:buSzPct val="130000"/>
              <a:buNone/>
            </a:pPr>
            <a:r>
              <a:rPr lang="en-US" sz="11200" b="1">
                <a:solidFill>
                  <a:srgbClr val="4E67C8">
                    <a:lumMod val="75000"/>
                  </a:srgbClr>
                </a:solidFill>
                <a:latin typeface="Arial" pitchFamily="34" charset="0"/>
                <a:cs typeface="Arial" pitchFamily="34" charset="0"/>
              </a:rPr>
              <a:t>được viết lại ở dạng dấu chấm động là:</a:t>
            </a:r>
          </a:p>
          <a:p>
            <a:pPr marL="914400" lvl="1" indent="0" algn="just" fontAlgn="base">
              <a:lnSpc>
                <a:spcPct val="110000"/>
              </a:lnSpc>
              <a:spcBef>
                <a:spcPts val="600"/>
              </a:spcBef>
              <a:spcAft>
                <a:spcPts val="600"/>
              </a:spcAft>
              <a:buClr>
                <a:srgbClr val="0099FF"/>
              </a:buClr>
              <a:buSzPct val="130000"/>
              <a:buNone/>
            </a:pPr>
            <a:r>
              <a:rPr lang="en-US" sz="11200" b="1">
                <a:solidFill>
                  <a:srgbClr val="4E67C8">
                    <a:lumMod val="75000"/>
                  </a:srgbClr>
                </a:solidFill>
                <a:latin typeface="Courier New" panose="02070309020205020404" pitchFamily="49" charset="0"/>
                <a:cs typeface="Courier New" panose="02070309020205020404" pitchFamily="49" charset="0"/>
              </a:rPr>
              <a:t>1.0110101</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Courier New" panose="02070309020205020404" pitchFamily="49" charset="0"/>
                <a:cs typeface="Courier New" panose="02070309020205020404" pitchFamily="49" charset="0"/>
              </a:rPr>
              <a:t> × 2</a:t>
            </a:r>
            <a:r>
              <a:rPr lang="en-US" sz="11200" b="1" baseline="30000">
                <a:solidFill>
                  <a:srgbClr val="4E67C8">
                    <a:lumMod val="75000"/>
                  </a:srgbClr>
                </a:solidFill>
                <a:latin typeface="Courier New" panose="02070309020205020404" pitchFamily="49" charset="0"/>
                <a:cs typeface="Courier New" panose="02070309020205020404" pitchFamily="49" charset="0"/>
              </a:rPr>
              <a:t>4</a:t>
            </a:r>
          </a:p>
          <a:p>
            <a:pPr marL="457200" lvl="1" indent="0" algn="just" fontAlgn="base">
              <a:lnSpc>
                <a:spcPct val="110000"/>
              </a:lnSpc>
              <a:spcBef>
                <a:spcPts val="0"/>
              </a:spcBef>
              <a:buClr>
                <a:srgbClr val="0099FF"/>
              </a:buClr>
              <a:buSzPct val="130000"/>
              <a:buNone/>
            </a:pPr>
            <a:r>
              <a:rPr lang="en-US" sz="11200" b="1">
                <a:solidFill>
                  <a:srgbClr val="4E67C8">
                    <a:lumMod val="75000"/>
                  </a:srgbClr>
                </a:solidFill>
                <a:latin typeface="Arial" pitchFamily="34" charset="0"/>
                <a:cs typeface="Arial" pitchFamily="34" charset="0"/>
              </a:rPr>
              <a:t>Trong đó,  số </a:t>
            </a:r>
            <a:r>
              <a:rPr lang="en-US" sz="11200" b="1">
                <a:solidFill>
                  <a:srgbClr val="4E67C8">
                    <a:lumMod val="75000"/>
                  </a:srgbClr>
                </a:solidFill>
                <a:latin typeface="Courier New" panose="02070309020205020404" pitchFamily="49" charset="0"/>
                <a:cs typeface="Courier New" panose="02070309020205020404" pitchFamily="49" charset="0"/>
              </a:rPr>
              <a:t>1.0110101</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Arial" pitchFamily="34" charset="0"/>
                <a:cs typeface="Arial" pitchFamily="34" charset="0"/>
              </a:rPr>
              <a:t> là phần định trị và </a:t>
            </a:r>
            <a:r>
              <a:rPr lang="en-US" sz="11200" b="1">
                <a:solidFill>
                  <a:srgbClr val="4E67C8">
                    <a:lumMod val="75000"/>
                  </a:srgbClr>
                </a:solidFill>
                <a:latin typeface="Courier New" panose="02070309020205020404" pitchFamily="49" charset="0"/>
                <a:cs typeface="Courier New" panose="02070309020205020404" pitchFamily="49" charset="0"/>
              </a:rPr>
              <a:t>4</a:t>
            </a:r>
            <a:r>
              <a:rPr lang="en-US" sz="11200" b="1">
                <a:solidFill>
                  <a:srgbClr val="4E67C8">
                    <a:lumMod val="75000"/>
                  </a:srgbClr>
                </a:solidFill>
                <a:latin typeface="Arial" pitchFamily="34" charset="0"/>
                <a:cs typeface="Arial" pitchFamily="34" charset="0"/>
              </a:rPr>
              <a:t> là số mũ. </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Theo chuẩn IEEE, cấu trúc của một giá trị thực 32 bit (có độ chính xác đơn) là:</a:t>
            </a:r>
          </a:p>
          <a:p>
            <a:pPr marL="803275" lvl="2" indent="-361950" algn="just" fontAlgn="base">
              <a:lnSpc>
                <a:spcPct val="110000"/>
              </a:lnSpc>
              <a:spcBef>
                <a:spcPts val="0"/>
              </a:spcBef>
              <a:buClr>
                <a:srgbClr val="008000"/>
              </a:buClr>
              <a:buSzPct val="130000"/>
              <a:buFont typeface="Wingdings" pitchFamily="2" charset="2"/>
              <a:buChar char="§"/>
            </a:pPr>
            <a:r>
              <a:rPr lang="en-US" sz="11200" b="1">
                <a:solidFill>
                  <a:srgbClr val="4E67C8">
                    <a:lumMod val="75000"/>
                  </a:srgbClr>
                </a:solidFill>
                <a:latin typeface="Arial" pitchFamily="34" charset="0"/>
                <a:cs typeface="Arial" pitchFamily="34" charset="0"/>
              </a:rPr>
              <a:t>Bit bên trái nhất chứa dấu của phần định trị: 0 là số dương, 1 là số âm.</a:t>
            </a:r>
          </a:p>
          <a:p>
            <a:pPr marL="803275" lvl="2" indent="-361950" algn="just" fontAlgn="base">
              <a:lnSpc>
                <a:spcPct val="110000"/>
              </a:lnSpc>
              <a:spcBef>
                <a:spcPts val="0"/>
              </a:spcBef>
              <a:buClr>
                <a:srgbClr val="008000"/>
              </a:buClr>
              <a:buSzPct val="130000"/>
              <a:buFont typeface="Wingdings" pitchFamily="2" charset="2"/>
              <a:buChar char="§"/>
            </a:pPr>
            <a:r>
              <a:rPr lang="en-US" sz="11200" b="1">
                <a:solidFill>
                  <a:srgbClr val="4E67C8">
                    <a:lumMod val="75000"/>
                  </a:srgbClr>
                </a:solidFill>
                <a:latin typeface="Arial" pitchFamily="34" charset="0"/>
                <a:cs typeface="Arial" pitchFamily="34" charset="0"/>
              </a:rPr>
              <a:t>Tám bit kế tiếp là giá trị nhị phân của số mũ + </a:t>
            </a:r>
            <a:r>
              <a:rPr lang="en-US" sz="11200" b="1">
                <a:solidFill>
                  <a:srgbClr val="4E67C8">
                    <a:lumMod val="75000"/>
                  </a:srgbClr>
                </a:solidFill>
                <a:latin typeface="Courier New" panose="02070309020205020404" pitchFamily="49" charset="0"/>
                <a:cs typeface="Courier New" panose="02070309020205020404" pitchFamily="49" charset="0"/>
              </a:rPr>
              <a:t>127</a:t>
            </a:r>
            <a:r>
              <a:rPr lang="en-US" sz="11200" b="1">
                <a:solidFill>
                  <a:srgbClr val="4E67C8">
                    <a:lumMod val="75000"/>
                  </a:srgbClr>
                </a:solidFill>
                <a:latin typeface="Arial" pitchFamily="34" charset="0"/>
                <a:cs typeface="Arial" pitchFamily="34" charset="0"/>
              </a:rPr>
              <a:t>. Trong đó </a:t>
            </a:r>
            <a:r>
              <a:rPr lang="en-US" sz="11200" b="1">
                <a:solidFill>
                  <a:srgbClr val="4E67C8">
                    <a:lumMod val="75000"/>
                  </a:srgbClr>
                </a:solidFill>
                <a:latin typeface="Courier New" panose="02070309020205020404" pitchFamily="49" charset="0"/>
                <a:cs typeface="Courier New" panose="02070309020205020404" pitchFamily="49" charset="0"/>
              </a:rPr>
              <a:t>127</a:t>
            </a:r>
            <a:r>
              <a:rPr lang="en-US" sz="11200" b="1">
                <a:solidFill>
                  <a:srgbClr val="4E67C8">
                    <a:lumMod val="75000"/>
                  </a:srgbClr>
                </a:solidFill>
                <a:latin typeface="Arial" pitchFamily="34" charset="0"/>
                <a:cs typeface="Arial" pitchFamily="34" charset="0"/>
              </a:rPr>
              <a:t> được gọi</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là độ lệch (</a:t>
            </a:r>
            <a:r>
              <a:rPr lang="en-US" sz="11200" b="1" i="1">
                <a:solidFill>
                  <a:srgbClr val="4E67C8">
                    <a:lumMod val="75000"/>
                  </a:srgbClr>
                </a:solidFill>
                <a:latin typeface="Arial" pitchFamily="34" charset="0"/>
                <a:cs typeface="Arial" pitchFamily="34" charset="0"/>
              </a:rPr>
              <a:t>bias</a:t>
            </a:r>
            <a:r>
              <a:rPr lang="en-US" sz="11200" b="1">
                <a:solidFill>
                  <a:srgbClr val="4E67C8">
                    <a:lumMod val="75000"/>
                  </a:srgbClr>
                </a:solidFill>
                <a:latin typeface="Arial" pitchFamily="34" charset="0"/>
                <a:cs typeface="Arial" pitchFamily="34" charset="0"/>
              </a:rPr>
              <a:t>). Như vậy, với tám bit này</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21</a:t>
            </a:fld>
            <a:endParaRPr lang="en-US"/>
          </a:p>
        </p:txBody>
      </p:sp>
    </p:spTree>
    <p:extLst>
      <p:ext uri="{BB962C8B-B14F-4D97-AF65-F5344CB8AC3E}">
        <p14:creationId xmlns:p14="http://schemas.microsoft.com/office/powerpoint/2010/main" val="35702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Thực</a:t>
            </a:r>
          </a:p>
        </p:txBody>
      </p:sp>
      <p:sp>
        <p:nvSpPr>
          <p:cNvPr id="3" name="Content Placeholder 2"/>
          <p:cNvSpPr>
            <a:spLocks noGrp="1"/>
          </p:cNvSpPr>
          <p:nvPr>
            <p:ph idx="1"/>
          </p:nvPr>
        </p:nvSpPr>
        <p:spPr/>
        <p:txBody>
          <a:bodyPr>
            <a:normAutofit fontScale="25000" lnSpcReduction="20000"/>
          </a:bodyPr>
          <a:lstStyle/>
          <a:p>
            <a:pPr marL="457200" lvl="1" indent="0" algn="just" fontAlgn="base">
              <a:lnSpc>
                <a:spcPct val="110000"/>
              </a:lnSpc>
              <a:spcBef>
                <a:spcPts val="0"/>
              </a:spcBef>
              <a:buClr>
                <a:srgbClr val="0099FF"/>
              </a:buClr>
              <a:buSzPct val="130000"/>
              <a:buNone/>
            </a:pPr>
            <a:r>
              <a:rPr lang="en-US" sz="11200" b="1">
                <a:solidFill>
                  <a:srgbClr val="4E67C8">
                    <a:lumMod val="75000"/>
                  </a:srgbClr>
                </a:solidFill>
                <a:latin typeface="Arial" pitchFamily="34" charset="0"/>
                <a:cs typeface="Arial" pitchFamily="34" charset="0"/>
              </a:rPr>
              <a:t>có thể biểu diễn được số mũ có</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giá trị từ </a:t>
            </a:r>
            <a:r>
              <a:rPr lang="en-US" sz="11200" b="1">
                <a:solidFill>
                  <a:srgbClr val="4E67C8">
                    <a:lumMod val="75000"/>
                  </a:srgbClr>
                </a:solidFill>
                <a:latin typeface="Courier New" panose="02070309020205020404" pitchFamily="49" charset="0"/>
                <a:cs typeface="Courier New" panose="02070309020205020404" pitchFamily="49" charset="0"/>
              </a:rPr>
              <a:t>–127 </a:t>
            </a:r>
            <a:r>
              <a:rPr lang="en-US" sz="11200" b="1">
                <a:solidFill>
                  <a:srgbClr val="4E67C8">
                    <a:lumMod val="75000"/>
                  </a:srgbClr>
                </a:solidFill>
                <a:latin typeface="Arial" pitchFamily="34" charset="0"/>
                <a:cs typeface="Arial" pitchFamily="34" charset="0"/>
              </a:rPr>
              <a:t>đến </a:t>
            </a:r>
            <a:r>
              <a:rPr lang="en-US" sz="11200" b="1">
                <a:solidFill>
                  <a:srgbClr val="4E67C8">
                    <a:lumMod val="75000"/>
                  </a:srgbClr>
                </a:solidFill>
                <a:latin typeface="Courier New" panose="02070309020205020404" pitchFamily="49" charset="0"/>
                <a:cs typeface="Courier New" panose="02070309020205020404" pitchFamily="49" charset="0"/>
              </a:rPr>
              <a:t>128</a:t>
            </a:r>
            <a:r>
              <a:rPr lang="en-US" sz="11200" b="1">
                <a:solidFill>
                  <a:srgbClr val="4E67C8">
                    <a:lumMod val="75000"/>
                  </a:srgbClr>
                </a:solidFill>
                <a:latin typeface="Arial" pitchFamily="34" charset="0"/>
                <a:cs typeface="Arial" pitchFamily="34" charset="0"/>
              </a:rPr>
              <a:t>.</a:t>
            </a:r>
          </a:p>
          <a:p>
            <a:pPr marL="803275" lvl="2" indent="-361950" algn="just" fontAlgn="base">
              <a:lnSpc>
                <a:spcPct val="110000"/>
              </a:lnSpc>
              <a:spcBef>
                <a:spcPts val="0"/>
              </a:spcBef>
              <a:buClr>
                <a:srgbClr val="008000"/>
              </a:buClr>
              <a:buSzPct val="130000"/>
              <a:buFont typeface="Wingdings" pitchFamily="2" charset="2"/>
              <a:buChar char="§"/>
            </a:pPr>
            <a:r>
              <a:rPr lang="en-US" sz="11200" b="1">
                <a:solidFill>
                  <a:srgbClr val="4E67C8">
                    <a:lumMod val="75000"/>
                  </a:srgbClr>
                </a:solidFill>
                <a:latin typeface="Arial" pitchFamily="34" charset="0"/>
                <a:cs typeface="Arial" pitchFamily="34" charset="0"/>
              </a:rPr>
              <a:t>Với 23 bit còn lại chứa những bit bên phải dấu chấm của phần định trị (bit</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bên trái của phần định trị không được chứa vì nó luôn là </a:t>
            </a:r>
            <a:r>
              <a:rPr lang="en-US" sz="11200" b="1">
                <a:solidFill>
                  <a:srgbClr val="4E67C8">
                    <a:lumMod val="75000"/>
                  </a:srgbClr>
                </a:solidFill>
                <a:latin typeface="Courier New" panose="02070309020205020404" pitchFamily="49" charset="0"/>
                <a:cs typeface="Courier New" panose="02070309020205020404" pitchFamily="49" charset="0"/>
              </a:rPr>
              <a:t>1</a:t>
            </a:r>
            <a:r>
              <a:rPr lang="en-US" sz="11200" b="1">
                <a:solidFill>
                  <a:srgbClr val="4E67C8">
                    <a:lumMod val="75000"/>
                  </a:srgbClr>
                </a:solidFill>
                <a:latin typeface="Arial" pitchFamily="34" charset="0"/>
                <a:cs typeface="Arial" pitchFamily="34" charset="0"/>
              </a:rPr>
              <a:t>).</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Ví dụ, với giá trị </a:t>
            </a:r>
            <a:r>
              <a:rPr lang="en-US" sz="11200" b="1">
                <a:solidFill>
                  <a:srgbClr val="4E67C8">
                    <a:lumMod val="75000"/>
                  </a:srgbClr>
                </a:solidFill>
                <a:latin typeface="Courier New" panose="02070309020205020404" pitchFamily="49" charset="0"/>
                <a:cs typeface="Courier New" panose="02070309020205020404" pitchFamily="49" charset="0"/>
              </a:rPr>
              <a:t>22.625</a:t>
            </a:r>
            <a:r>
              <a:rPr lang="en-US" sz="11200" b="1">
                <a:solidFill>
                  <a:srgbClr val="4E67C8">
                    <a:lumMod val="75000"/>
                  </a:srgbClr>
                </a:solidFill>
                <a:latin typeface="Arial" pitchFamily="34" charset="0"/>
                <a:cs typeface="Arial" pitchFamily="34" charset="0"/>
              </a:rPr>
              <a:t> thì số mũ được lưu trữ sẽ là </a:t>
            </a:r>
            <a:r>
              <a:rPr lang="en-US" sz="11200" b="1">
                <a:solidFill>
                  <a:srgbClr val="4E67C8">
                    <a:lumMod val="75000"/>
                  </a:srgbClr>
                </a:solidFill>
                <a:latin typeface="Courier New" panose="02070309020205020404" pitchFamily="49" charset="0"/>
                <a:cs typeface="Courier New" panose="02070309020205020404" pitchFamily="49" charset="0"/>
              </a:rPr>
              <a:t>4</a:t>
            </a:r>
            <a:r>
              <a:rPr lang="en-US" sz="11200" b="1">
                <a:solidFill>
                  <a:srgbClr val="4E67C8">
                    <a:lumMod val="75000"/>
                  </a:srgbClr>
                </a:solidFill>
                <a:latin typeface="Arial" pitchFamily="34" charset="0"/>
                <a:cs typeface="Arial" pitchFamily="34" charset="0"/>
              </a:rPr>
              <a:t> + </a:t>
            </a:r>
            <a:r>
              <a:rPr lang="en-US" sz="11200" b="1">
                <a:solidFill>
                  <a:srgbClr val="4E67C8">
                    <a:lumMod val="75000"/>
                  </a:srgbClr>
                </a:solidFill>
                <a:latin typeface="Courier New" panose="02070309020205020404" pitchFamily="49" charset="0"/>
                <a:cs typeface="Courier New" panose="02070309020205020404" pitchFamily="49" charset="0"/>
              </a:rPr>
              <a:t>127</a:t>
            </a:r>
            <a:r>
              <a:rPr lang="en-US" sz="11200" b="1">
                <a:solidFill>
                  <a:srgbClr val="4E67C8">
                    <a:lumMod val="75000"/>
                  </a:srgbClr>
                </a:solidFill>
                <a:latin typeface="Arial" pitchFamily="34" charset="0"/>
                <a:cs typeface="Arial" pitchFamily="34" charset="0"/>
              </a:rPr>
              <a:t> = </a:t>
            </a:r>
            <a:r>
              <a:rPr lang="en-US" sz="11200" b="1">
                <a:solidFill>
                  <a:srgbClr val="4E67C8">
                    <a:lumMod val="75000"/>
                  </a:srgbClr>
                </a:solidFill>
                <a:latin typeface="Courier New" panose="02070309020205020404" pitchFamily="49" charset="0"/>
                <a:cs typeface="Courier New" panose="02070309020205020404" pitchFamily="49" charset="0"/>
              </a:rPr>
              <a:t>10000011</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Arial" pitchFamily="34" charset="0"/>
                <a:cs typeface="Arial" pitchFamily="34" charset="0"/>
              </a:rPr>
              <a:t> và phần</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định trị được lưu trữ là </a:t>
            </a:r>
            <a:r>
              <a:rPr lang="en-US" sz="11200" b="1">
                <a:solidFill>
                  <a:srgbClr val="4E67C8">
                    <a:lumMod val="75000"/>
                  </a:srgbClr>
                </a:solidFill>
                <a:latin typeface="Courier New" panose="02070309020205020404" pitchFamily="49" charset="0"/>
                <a:cs typeface="Courier New" panose="02070309020205020404" pitchFamily="49" charset="0"/>
              </a:rPr>
              <a:t>01101010000000000000000</a:t>
            </a:r>
            <a:r>
              <a:rPr lang="en-US" sz="11200" b="1" baseline="-25000">
                <a:solidFill>
                  <a:srgbClr val="4E67C8">
                    <a:lumMod val="75000"/>
                  </a:srgbClr>
                </a:solidFill>
                <a:latin typeface="Courier New" panose="02070309020205020404" pitchFamily="49" charset="0"/>
                <a:cs typeface="Courier New" panose="02070309020205020404" pitchFamily="49" charset="0"/>
              </a:rPr>
              <a:t>2</a:t>
            </a:r>
            <a:r>
              <a:rPr lang="en-US" sz="11200" b="1">
                <a:solidFill>
                  <a:srgbClr val="4E67C8">
                    <a:lumMod val="75000"/>
                  </a:srgbClr>
                </a:solidFill>
                <a:latin typeface="Arial" pitchFamily="34" charset="0"/>
                <a:cs typeface="Arial" pitchFamily="34" charset="0"/>
              </a:rPr>
              <a:t>:</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90600" y="5011028"/>
            <a:ext cx="7842870" cy="1423819"/>
          </a:xfrm>
          <a:prstGeom prst="rect">
            <a:avLst/>
          </a:prstGeom>
          <a:noFill/>
          <a:ln>
            <a:noFill/>
          </a:ln>
        </p:spPr>
      </p:pic>
    </p:spTree>
    <p:extLst>
      <p:ext uri="{BB962C8B-B14F-4D97-AF65-F5344CB8AC3E}">
        <p14:creationId xmlns:p14="http://schemas.microsoft.com/office/powerpoint/2010/main" val="112012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Số Thực</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Với một số thực 64 bit (có độ chính xác kép) thì theo chuẩn IEEE sẽ sử dụng 11 bit</a:t>
            </a:r>
            <a:br>
              <a:rPr lang="en-US" b="1">
                <a:solidFill>
                  <a:srgbClr val="4E67C8">
                    <a:lumMod val="75000"/>
                  </a:srgbClr>
                </a:solidFill>
                <a:latin typeface="Arial" pitchFamily="34" charset="0"/>
                <a:cs typeface="Arial" pitchFamily="34" charset="0"/>
              </a:rPr>
            </a:br>
            <a:r>
              <a:rPr lang="en-US" b="1">
                <a:solidFill>
                  <a:srgbClr val="4E67C8">
                    <a:lumMod val="75000"/>
                  </a:srgbClr>
                </a:solidFill>
                <a:latin typeface="Arial" pitchFamily="34" charset="0"/>
                <a:cs typeface="Arial" pitchFamily="34" charset="0"/>
              </a:rPr>
              <a:t>làm số mũ với độ lệch là 1023 và 53 bit cho phần định trị có dấu.</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23</a:t>
            </a:fld>
            <a:endParaRPr lang="en-US"/>
          </a:p>
        </p:txBody>
      </p:sp>
    </p:spTree>
    <p:extLst>
      <p:ext uri="{BB962C8B-B14F-4D97-AF65-F5344CB8AC3E}">
        <p14:creationId xmlns:p14="http://schemas.microsoft.com/office/powerpoint/2010/main" val="399715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Ký Tự</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ký được biểu diễn trong máy tính bởi tập ký tự (bảng mã) ASCII (</a:t>
            </a:r>
            <a:r>
              <a:rPr lang="en-US" b="1" i="1">
                <a:solidFill>
                  <a:srgbClr val="4E67C8">
                    <a:lumMod val="75000"/>
                  </a:srgbClr>
                </a:solidFill>
                <a:latin typeface="Arial" pitchFamily="34" charset="0"/>
                <a:cs typeface="Arial" pitchFamily="34" charset="0"/>
              </a:rPr>
              <a:t>American Standard Code for Information Interchange</a:t>
            </a:r>
            <a:r>
              <a:rPr lang="en-US" b="1">
                <a:solidFill>
                  <a:srgbClr val="4E67C8">
                    <a:lumMod val="75000"/>
                  </a:srgbClr>
                </a:solidFill>
                <a:latin typeface="Arial" pitchFamily="34" charset="0"/>
                <a:cs typeface="Arial" pitchFamily="34" charset="0"/>
              </a:rPr>
              <a:t> – mã tiêu chuẩn Mỹ dùng trong trao đổi thông tin).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Ký tự có thể là hoa, thường, ký số hay ký tự đặc biệt. Ví dụ: </a:t>
            </a:r>
            <a:r>
              <a:rPr lang="en-US" b="1">
                <a:solidFill>
                  <a:srgbClr val="4E67C8">
                    <a:lumMod val="75000"/>
                  </a:srgbClr>
                </a:solidFill>
                <a:latin typeface="Courier New" panose="02070309020205020404" pitchFamily="49" charset="0"/>
                <a:cs typeface="Courier New" panose="02070309020205020404" pitchFamily="49" charset="0"/>
              </a:rPr>
              <a:t>'A'</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'3'</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a:t>
            </a:r>
            <a:r>
              <a:rPr lang="en-US" b="1">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ký tự được thể hiện trong bộ nhớ bằng số và được lưu trữ dưới dạng số nguyên một byte.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các ký tự trên được biểu diễn dưới dạng số tương ứng trong tập ký tự ASCII là: </a:t>
            </a:r>
            <a:r>
              <a:rPr lang="en-US" b="1">
                <a:solidFill>
                  <a:srgbClr val="4E67C8">
                    <a:lumMod val="75000"/>
                  </a:srgbClr>
                </a:solidFill>
                <a:latin typeface="Courier New" panose="02070309020205020404" pitchFamily="49" charset="0"/>
                <a:cs typeface="Courier New" panose="02070309020205020404" pitchFamily="49" charset="0"/>
              </a:rPr>
              <a:t>65</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64</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51</a:t>
            </a:r>
            <a:r>
              <a:rPr lang="en-US" b="1">
                <a:solidFill>
                  <a:srgbClr val="4E67C8">
                    <a:lumMod val="75000"/>
                  </a:srgbClr>
                </a:solidFill>
                <a:latin typeface="Arial" pitchFamily="34" charset="0"/>
                <a:cs typeface="Arial" pitchFamily="34" charset="0"/>
              </a:rPr>
              <a:t> và </a:t>
            </a:r>
            <a:r>
              <a:rPr lang="en-US" b="1">
                <a:solidFill>
                  <a:srgbClr val="4E67C8">
                    <a:lumMod val="75000"/>
                  </a:srgbClr>
                </a:solidFill>
                <a:latin typeface="Courier New" panose="02070309020205020404" pitchFamily="49" charset="0"/>
                <a:cs typeface="Courier New" panose="02070309020205020404" pitchFamily="49" charset="0"/>
              </a:rPr>
              <a:t>43</a:t>
            </a:r>
            <a:r>
              <a:rPr lang="en-US" b="1">
                <a:solidFill>
                  <a:srgbClr val="4E67C8">
                    <a:lumMod val="75000"/>
                  </a:srgbClr>
                </a:solidFill>
                <a:latin typeface="Arial" pitchFamily="34" charset="0"/>
                <a:cs typeface="Arial" pitchFamily="34" charset="0"/>
              </a:rPr>
              <a:t>.</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24</a:t>
            </a:fld>
            <a:endParaRPr lang="en-US"/>
          </a:p>
        </p:txBody>
      </p:sp>
    </p:spTree>
    <p:extLst>
      <p:ext uri="{BB962C8B-B14F-4D97-AF65-F5344CB8AC3E}">
        <p14:creationId xmlns:p14="http://schemas.microsoft.com/office/powerpoint/2010/main" val="333051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Ký Tự</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Mã ASCII là mã 7 bit, nên có 2</a:t>
            </a:r>
            <a:r>
              <a:rPr lang="en-US" b="1" baseline="30000">
                <a:solidFill>
                  <a:srgbClr val="4E67C8">
                    <a:lumMod val="75000"/>
                  </a:srgbClr>
                </a:solidFill>
                <a:latin typeface="Arial" pitchFamily="34" charset="0"/>
                <a:cs typeface="Arial" pitchFamily="34" charset="0"/>
              </a:rPr>
              <a:t>7</a:t>
            </a:r>
            <a:r>
              <a:rPr lang="en-US" b="1">
                <a:solidFill>
                  <a:srgbClr val="4E67C8">
                    <a:lumMod val="75000"/>
                  </a:srgbClr>
                </a:solidFill>
                <a:latin typeface="Arial" pitchFamily="34" charset="0"/>
                <a:cs typeface="Arial" pitchFamily="34" charset="0"/>
              </a:rPr>
              <a:t> = 128 ký tự được mã hoá thành các giá trị từ 0 đến 127, đủ để biểu thị tất cả ký tự của một bàn phím chuẩn cũng như các chức năng điều khiển.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Tuy nhiên, nhiều máy tính dùng nhóm 8 bit (1 byte) làm đơn vị lưu trữ thông tin nên bảng mã ASCII được mở rộng thành mã 8 bit. Các ký tự mỡ rộng có mã từ 128 đến 255 dùng làm ký tự trang trí.</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ký tự </a:t>
            </a:r>
            <a:r>
              <a:rPr lang="en-US" b="1">
                <a:solidFill>
                  <a:srgbClr val="4E67C8">
                    <a:lumMod val="75000"/>
                  </a:srgbClr>
                </a:solidFill>
                <a:latin typeface="Courier New" panose="02070309020205020404" pitchFamily="49" charset="0"/>
                <a:cs typeface="Courier New" panose="02070309020205020404" pitchFamily="49" charset="0"/>
              </a:rPr>
              <a:t>'c'</a:t>
            </a:r>
            <a:r>
              <a:rPr lang="en-US" b="1">
                <a:solidFill>
                  <a:srgbClr val="4E67C8">
                    <a:lumMod val="75000"/>
                  </a:srgbClr>
                </a:solidFill>
                <a:latin typeface="Arial" pitchFamily="34" charset="0"/>
                <a:cs typeface="Arial" pitchFamily="34" charset="0"/>
              </a:rPr>
              <a:t> đ</a:t>
            </a:r>
            <a:r>
              <a:rPr lang="vi-VN" b="1">
                <a:solidFill>
                  <a:srgbClr val="4E67C8">
                    <a:lumMod val="75000"/>
                  </a:srgbClr>
                </a:solidFill>
                <a:latin typeface="Arial" pitchFamily="34" charset="0"/>
                <a:cs typeface="Arial" pitchFamily="34" charset="0"/>
              </a:rPr>
              <a:t>ư</a:t>
            </a:r>
            <a:r>
              <a:rPr lang="en-US" b="1">
                <a:solidFill>
                  <a:srgbClr val="4E67C8">
                    <a:lumMod val="75000"/>
                  </a:srgbClr>
                </a:solidFill>
                <a:latin typeface="Arial" pitchFamily="34" charset="0"/>
                <a:cs typeface="Arial" pitchFamily="34" charset="0"/>
              </a:rPr>
              <a:t>ợc biểu diễn là:</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25</a:t>
            </a:fld>
            <a:endParaRPr lang="en-US"/>
          </a:p>
        </p:txBody>
      </p:sp>
      <p:pic>
        <p:nvPicPr>
          <p:cNvPr id="6" name="Picture 5"/>
          <p:cNvPicPr>
            <a:picLocks noChangeAspect="1"/>
          </p:cNvPicPr>
          <p:nvPr/>
        </p:nvPicPr>
        <p:blipFill>
          <a:blip r:embed="rId2"/>
          <a:stretch>
            <a:fillRect/>
          </a:stretch>
        </p:blipFill>
        <p:spPr>
          <a:xfrm>
            <a:off x="2590800" y="5105400"/>
            <a:ext cx="3048000" cy="1430694"/>
          </a:xfrm>
          <a:prstGeom prst="rect">
            <a:avLst/>
          </a:prstGeom>
        </p:spPr>
      </p:pic>
    </p:spTree>
    <p:extLst>
      <p:ext uri="{BB962C8B-B14F-4D97-AF65-F5344CB8AC3E}">
        <p14:creationId xmlns:p14="http://schemas.microsoft.com/office/powerpoint/2010/main" val="325199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Ký Tự</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Mã Unicode được thiết kế để sử dụng cho hầu hết các ngôn ngữ chữ viết trên thế</a:t>
            </a:r>
            <a:br>
              <a:rPr lang="en-US" b="1">
                <a:solidFill>
                  <a:srgbClr val="4E67C8">
                    <a:lumMod val="75000"/>
                  </a:srgbClr>
                </a:solidFill>
                <a:latin typeface="Arial" pitchFamily="34" charset="0"/>
                <a:cs typeface="Arial" pitchFamily="34" charset="0"/>
              </a:rPr>
            </a:br>
            <a:r>
              <a:rPr lang="en-US" b="1">
                <a:solidFill>
                  <a:srgbClr val="4E67C8">
                    <a:lumMod val="75000"/>
                  </a:srgbClr>
                </a:solidFill>
                <a:latin typeface="Arial" pitchFamily="34" charset="0"/>
                <a:cs typeface="Arial" pitchFamily="34" charset="0"/>
              </a:rPr>
              <a:t>giới.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khi ASCII chỉ có thể mã hóa được 128 ký tự thì Unicode cung cấp mã</a:t>
            </a:r>
            <a:br>
              <a:rPr lang="en-US" b="1">
                <a:solidFill>
                  <a:srgbClr val="4E67C8">
                    <a:lumMod val="75000"/>
                  </a:srgbClr>
                </a:solidFill>
                <a:latin typeface="Arial" pitchFamily="34" charset="0"/>
                <a:cs typeface="Arial" pitchFamily="34" charset="0"/>
              </a:rPr>
            </a:br>
            <a:r>
              <a:rPr lang="en-US" b="1">
                <a:solidFill>
                  <a:srgbClr val="4E67C8">
                    <a:lumMod val="75000"/>
                  </a:srgbClr>
                </a:solidFill>
                <a:latin typeface="Arial" pitchFamily="34" charset="0"/>
                <a:cs typeface="Arial" pitchFamily="34" charset="0"/>
              </a:rPr>
              <a:t>cho hơn 65000 ký tự. Để thực hiện việc này nó sử dụng các mã 16 bit.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mã của ký tự </a:t>
            </a:r>
            <a:r>
              <a:rPr lang="en-US" b="1">
                <a:solidFill>
                  <a:srgbClr val="4E67C8">
                    <a:lumMod val="75000"/>
                  </a:srgbClr>
                </a:solidFill>
                <a:latin typeface="Courier New" panose="02070309020205020404" pitchFamily="49" charset="0"/>
                <a:cs typeface="Courier New" panose="02070309020205020404" pitchFamily="49" charset="0"/>
              </a:rPr>
              <a:t>c</a:t>
            </a:r>
            <a:r>
              <a:rPr lang="en-US" b="1">
                <a:solidFill>
                  <a:srgbClr val="4E67C8">
                    <a:lumMod val="75000"/>
                  </a:srgbClr>
                </a:solidFill>
                <a:latin typeface="Arial" pitchFamily="34" charset="0"/>
                <a:cs typeface="Arial" pitchFamily="34" charset="0"/>
              </a:rPr>
              <a:t> (</a:t>
            </a:r>
            <a:r>
              <a:rPr lang="en-US" b="1">
                <a:solidFill>
                  <a:srgbClr val="4E67C8">
                    <a:lumMod val="75000"/>
                  </a:srgbClr>
                </a:solidFill>
                <a:latin typeface="Courier New" panose="02070309020205020404" pitchFamily="49" charset="0"/>
                <a:cs typeface="Courier New" panose="02070309020205020404" pitchFamily="49" charset="0"/>
              </a:rPr>
              <a:t>99</a:t>
            </a:r>
            <a:r>
              <a:rPr lang="en-US" b="1">
                <a:solidFill>
                  <a:srgbClr val="4E67C8">
                    <a:lumMod val="75000"/>
                  </a:srgbClr>
                </a:solidFill>
                <a:latin typeface="Arial" pitchFamily="34" charset="0"/>
                <a:cs typeface="Arial" pitchFamily="34" charset="0"/>
              </a:rPr>
              <a:t>) cũng giống như trong bộ mã ASCII nhưng được lưu trữ trong hai byte:</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26</a:t>
            </a:fld>
            <a:endParaRPr lang="en-US"/>
          </a:p>
        </p:txBody>
      </p:sp>
      <p:pic>
        <p:nvPicPr>
          <p:cNvPr id="7" name="Picture 6"/>
          <p:cNvPicPr>
            <a:picLocks noChangeAspect="1"/>
          </p:cNvPicPr>
          <p:nvPr/>
        </p:nvPicPr>
        <p:blipFill>
          <a:blip r:embed="rId2"/>
          <a:stretch>
            <a:fillRect/>
          </a:stretch>
        </p:blipFill>
        <p:spPr>
          <a:xfrm>
            <a:off x="2218140" y="5157981"/>
            <a:ext cx="4707719" cy="1147059"/>
          </a:xfrm>
          <a:prstGeom prst="rect">
            <a:avLst/>
          </a:prstGeom>
        </p:spPr>
      </p:pic>
    </p:spTree>
    <p:extLst>
      <p:ext uri="{BB962C8B-B14F-4D97-AF65-F5344CB8AC3E}">
        <p14:creationId xmlns:p14="http://schemas.microsoft.com/office/powerpoint/2010/main" val="1164196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Ký Tự</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Mã của những ký tự không thuộc bộ mã ASCII cũng được lưu trữ trong hai byte.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Ví dụ, ký tự </a:t>
            </a:r>
            <a:r>
              <a:rPr lang="en-US" b="1">
                <a:solidFill>
                  <a:srgbClr val="4E67C8">
                    <a:lumMod val="75000"/>
                  </a:srgbClr>
                </a:solidFill>
                <a:latin typeface="Courier New" panose="02070309020205020404" pitchFamily="49" charset="0"/>
                <a:cs typeface="Courier New" panose="02070309020205020404" pitchFamily="49" charset="0"/>
              </a:rPr>
              <a:t>π</a:t>
            </a:r>
            <a:r>
              <a:rPr lang="en-US" b="1">
                <a:solidFill>
                  <a:srgbClr val="4E67C8">
                    <a:lumMod val="75000"/>
                  </a:srgbClr>
                </a:solidFill>
                <a:latin typeface="Arial" pitchFamily="34" charset="0"/>
                <a:cs typeface="Arial" pitchFamily="34" charset="0"/>
              </a:rPr>
              <a:t> là </a:t>
            </a:r>
            <a:r>
              <a:rPr lang="en-US" b="1">
                <a:solidFill>
                  <a:srgbClr val="4E67C8">
                    <a:lumMod val="75000"/>
                  </a:srgbClr>
                </a:solidFill>
                <a:latin typeface="Courier New" panose="02070309020205020404" pitchFamily="49" charset="0"/>
                <a:cs typeface="Courier New" panose="02070309020205020404" pitchFamily="49" charset="0"/>
              </a:rPr>
              <a:t>960</a:t>
            </a:r>
            <a:r>
              <a:rPr lang="en-US" b="1">
                <a:solidFill>
                  <a:srgbClr val="4E67C8">
                    <a:lumMod val="75000"/>
                  </a:srgbClr>
                </a:solidFill>
                <a:latin typeface="Arial" pitchFamily="34" charset="0"/>
                <a:cs typeface="Arial" pitchFamily="34" charset="0"/>
              </a:rPr>
              <a:t> = </a:t>
            </a:r>
            <a:r>
              <a:rPr lang="en-US" b="1">
                <a:solidFill>
                  <a:srgbClr val="4E67C8">
                    <a:lumMod val="75000"/>
                  </a:srgbClr>
                </a:solidFill>
                <a:latin typeface="Courier New" panose="02070309020205020404" pitchFamily="49" charset="0"/>
                <a:cs typeface="Courier New" panose="02070309020205020404" pitchFamily="49" charset="0"/>
              </a:rPr>
              <a:t>0000001111000000</a:t>
            </a:r>
            <a:r>
              <a:rPr lang="en-US" b="1" baseline="-25000">
                <a:solidFill>
                  <a:srgbClr val="4E67C8">
                    <a:lumMod val="75000"/>
                  </a:srgbClr>
                </a:solidFill>
                <a:latin typeface="Courier New" panose="02070309020205020404" pitchFamily="49" charset="0"/>
                <a:cs typeface="Courier New" panose="02070309020205020404" pitchFamily="49" charset="0"/>
              </a:rPr>
              <a:t>2</a:t>
            </a:r>
            <a:r>
              <a:rPr lang="en-US" b="1">
                <a:solidFill>
                  <a:srgbClr val="4E67C8">
                    <a:lumMod val="75000"/>
                  </a:srgbClr>
                </a:solidFill>
                <a:latin typeface="Arial" pitchFamily="34" charset="0"/>
                <a:cs typeface="Arial" pitchFamily="34" charset="0"/>
              </a:rPr>
              <a:t>:</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27</a:t>
            </a:fld>
            <a:endParaRPr lang="en-US"/>
          </a:p>
        </p:txBody>
      </p:sp>
      <p:pic>
        <p:nvPicPr>
          <p:cNvPr id="6" name="Picture 5"/>
          <p:cNvPicPr>
            <a:picLocks noChangeAspect="1"/>
          </p:cNvPicPr>
          <p:nvPr/>
        </p:nvPicPr>
        <p:blipFill>
          <a:blip r:embed="rId2"/>
          <a:stretch>
            <a:fillRect/>
          </a:stretch>
        </p:blipFill>
        <p:spPr>
          <a:xfrm>
            <a:off x="1676400" y="2438400"/>
            <a:ext cx="5388332" cy="1447800"/>
          </a:xfrm>
          <a:prstGeom prst="rect">
            <a:avLst/>
          </a:prstGeom>
        </p:spPr>
      </p:pic>
    </p:spTree>
    <p:extLst>
      <p:ext uri="{BB962C8B-B14F-4D97-AF65-F5344CB8AC3E}">
        <p14:creationId xmlns:p14="http://schemas.microsoft.com/office/powerpoint/2010/main" val="173399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 Khái Niệm</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Định địa chỉ (</a:t>
            </a:r>
            <a:r>
              <a:rPr lang="vi-VN" b="1" i="1">
                <a:solidFill>
                  <a:srgbClr val="4E67C8">
                    <a:lumMod val="75000"/>
                  </a:srgbClr>
                </a:solidFill>
                <a:latin typeface="Arial" pitchFamily="34" charset="0"/>
                <a:cs typeface="Arial" pitchFamily="34" charset="0"/>
              </a:rPr>
              <a:t>addressing</a:t>
            </a:r>
            <a:r>
              <a:rPr lang="vi-VN" b="1">
                <a:solidFill>
                  <a:srgbClr val="4E67C8">
                    <a:lumMod val="75000"/>
                  </a:srgbClr>
                </a:solidFill>
                <a:latin typeface="Arial" pitchFamily="34" charset="0"/>
                <a:cs typeface="Arial" pitchFamily="34" charset="0"/>
              </a:rPr>
              <a:t>) là cách </a:t>
            </a:r>
            <a:r>
              <a:rPr lang="en-US" b="1">
                <a:solidFill>
                  <a:srgbClr val="4E67C8">
                    <a:lumMod val="75000"/>
                  </a:srgbClr>
                </a:solidFill>
                <a:latin typeface="Arial" pitchFamily="34" charset="0"/>
                <a:cs typeface="Arial" pitchFamily="34" charset="0"/>
              </a:rPr>
              <a:t>xác định</a:t>
            </a:r>
            <a:r>
              <a:rPr lang="vi-VN" b="1">
                <a:solidFill>
                  <a:srgbClr val="4E67C8">
                    <a:lumMod val="75000"/>
                  </a:srgbClr>
                </a:solidFill>
                <a:latin typeface="Arial" pitchFamily="34" charset="0"/>
                <a:cs typeface="Arial" pitchFamily="34" charset="0"/>
              </a:rPr>
              <a:t> đến </a:t>
            </a:r>
            <a:r>
              <a:rPr lang="en-US" b="1">
                <a:solidFill>
                  <a:srgbClr val="4E67C8">
                    <a:lumMod val="75000"/>
                  </a:srgbClr>
                </a:solidFill>
                <a:latin typeface="Arial" pitchFamily="34" charset="0"/>
                <a:cs typeface="Arial" pitchFamily="34" charset="0"/>
              </a:rPr>
              <a:t>các </a:t>
            </a:r>
            <a:r>
              <a:rPr lang="vi-VN" b="1">
                <a:solidFill>
                  <a:srgbClr val="4E67C8">
                    <a:lumMod val="75000"/>
                  </a:srgbClr>
                </a:solidFill>
                <a:latin typeface="Arial" pitchFamily="34" charset="0"/>
                <a:cs typeface="Arial" pitchFamily="34" charset="0"/>
              </a:rPr>
              <a:t>toán hạng</a:t>
            </a:r>
            <a:r>
              <a:rPr lang="en-US" b="1">
                <a:solidFill>
                  <a:srgbClr val="4E67C8">
                    <a:lumMod val="75000"/>
                  </a:srgbClr>
                </a:solidFill>
                <a:latin typeface="Arial" pitchFamily="34" charset="0"/>
                <a:cs typeface="Arial" pitchFamily="34" charset="0"/>
              </a:rPr>
              <a:t> của lệnh từ các vùng địa chỉ trên lệnh.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Toán hạng có thể là hằng số, dữ liệu của thanh ghi hay bộ nhớ. Các kỹ thuật (hay chế độ) định địa chỉ bao gồm:</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Tức thời (</a:t>
            </a:r>
            <a:r>
              <a:rPr lang="en-US" sz="2800" b="1" i="1">
                <a:solidFill>
                  <a:srgbClr val="4E67C8">
                    <a:lumMod val="75000"/>
                  </a:srgbClr>
                </a:solidFill>
                <a:latin typeface="Arial" pitchFamily="34" charset="0"/>
                <a:cs typeface="Arial" pitchFamily="34" charset="0"/>
              </a:rPr>
              <a:t>Immediate</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Trực tiếp (</a:t>
            </a:r>
            <a:r>
              <a:rPr lang="en-US" sz="2800" b="1" i="1">
                <a:solidFill>
                  <a:srgbClr val="4E67C8">
                    <a:lumMod val="75000"/>
                  </a:srgbClr>
                </a:solidFill>
                <a:latin typeface="Arial" pitchFamily="34" charset="0"/>
                <a:cs typeface="Arial" pitchFamily="34" charset="0"/>
              </a:rPr>
              <a:t>Direct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Gián tiếp (</a:t>
            </a:r>
            <a:r>
              <a:rPr lang="en-US" sz="2800" b="1" i="1">
                <a:solidFill>
                  <a:srgbClr val="4E67C8">
                    <a:lumMod val="75000"/>
                  </a:srgbClr>
                </a:solidFill>
                <a:latin typeface="Arial" pitchFamily="34" charset="0"/>
                <a:cs typeface="Arial" pitchFamily="34" charset="0"/>
              </a:rPr>
              <a:t>Indirect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a:t>
            </a:r>
            <a:r>
              <a:rPr lang="en-US" sz="2800" b="1" i="1">
                <a:solidFill>
                  <a:srgbClr val="4E67C8">
                    <a:lumMod val="75000"/>
                  </a:srgbClr>
                </a:solidFill>
                <a:latin typeface="Arial" pitchFamily="34" charset="0"/>
                <a:cs typeface="Arial" pitchFamily="34" charset="0"/>
              </a:rPr>
              <a:t>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Gián tiếp thanh ghi (</a:t>
            </a:r>
            <a:r>
              <a:rPr lang="en-US" sz="2800" b="1" i="1">
                <a:solidFill>
                  <a:srgbClr val="4E67C8">
                    <a:lumMod val="75000"/>
                  </a:srgbClr>
                </a:solidFill>
                <a:latin typeface="Arial" pitchFamily="34" charset="0"/>
                <a:cs typeface="Arial" pitchFamily="34" charset="0"/>
              </a:rPr>
              <a:t>Register</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Indirect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Chỉ số (</a:t>
            </a:r>
            <a:r>
              <a:rPr lang="en-US" sz="2800" b="1" i="1">
                <a:solidFill>
                  <a:srgbClr val="4E67C8">
                    <a:lumMod val="75000"/>
                  </a:srgbClr>
                </a:solidFill>
                <a:latin typeface="Arial" pitchFamily="34" charset="0"/>
                <a:cs typeface="Arial" pitchFamily="34" charset="0"/>
              </a:rPr>
              <a:t>Indexed/Displacement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Stack.</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28</a:t>
            </a:fld>
            <a:endParaRPr lang="en-US"/>
          </a:p>
        </p:txBody>
      </p:sp>
    </p:spTree>
    <p:extLst>
      <p:ext uri="{BB962C8B-B14F-4D97-AF65-F5344CB8AC3E}">
        <p14:creationId xmlns:p14="http://schemas.microsoft.com/office/powerpoint/2010/main" val="237694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Tức Thời</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Dạng </a:t>
            </a:r>
            <a:r>
              <a:rPr lang="vi-VN" b="1">
                <a:solidFill>
                  <a:srgbClr val="4E67C8">
                    <a:lumMod val="75000"/>
                  </a:srgbClr>
                </a:solidFill>
                <a:latin typeface="Arial" pitchFamily="34" charset="0"/>
                <a:cs typeface="Arial" pitchFamily="34" charset="0"/>
              </a:rPr>
              <a:t>đơn giản nhất của </a:t>
            </a:r>
            <a:r>
              <a:rPr lang="en-US" b="1">
                <a:solidFill>
                  <a:srgbClr val="4E67C8">
                    <a:lumMod val="75000"/>
                  </a:srgbClr>
                </a:solidFill>
                <a:latin typeface="Arial" pitchFamily="34" charset="0"/>
                <a:cs typeface="Arial" pitchFamily="34" charset="0"/>
              </a:rPr>
              <a:t>các chế độ định </a:t>
            </a:r>
            <a:r>
              <a:rPr lang="vi-VN" b="1">
                <a:solidFill>
                  <a:srgbClr val="4E67C8">
                    <a:lumMod val="75000"/>
                  </a:srgbClr>
                </a:solidFill>
                <a:latin typeface="Arial" pitchFamily="34" charset="0"/>
                <a:cs typeface="Arial" pitchFamily="34" charset="0"/>
              </a:rPr>
              <a:t>địa chỉ là </a:t>
            </a:r>
            <a:r>
              <a:rPr lang="en-US" b="1">
                <a:solidFill>
                  <a:srgbClr val="4E67C8">
                    <a:lumMod val="75000"/>
                  </a:srgbClr>
                </a:solidFill>
                <a:latin typeface="Arial" pitchFamily="34" charset="0"/>
                <a:cs typeface="Arial" pitchFamily="34" charset="0"/>
              </a:rPr>
              <a:t>định </a:t>
            </a:r>
            <a:r>
              <a:rPr lang="vi-VN" b="1">
                <a:solidFill>
                  <a:srgbClr val="4E67C8">
                    <a:lumMod val="75000"/>
                  </a:srgbClr>
                </a:solidFill>
                <a:latin typeface="Arial" pitchFamily="34" charset="0"/>
                <a:cs typeface="Arial" pitchFamily="34" charset="0"/>
              </a:rPr>
              <a:t>địa chỉ </a:t>
            </a:r>
            <a:r>
              <a:rPr lang="en-US" b="1">
                <a:solidFill>
                  <a:srgbClr val="4E67C8">
                    <a:lumMod val="75000"/>
                  </a:srgbClr>
                </a:solidFill>
                <a:latin typeface="Arial" pitchFamily="34" charset="0"/>
                <a:cs typeface="Arial" pitchFamily="34" charset="0"/>
              </a:rPr>
              <a:t>tức thời</a:t>
            </a:r>
            <a:r>
              <a:rPr lang="vi-VN" b="1">
                <a:solidFill>
                  <a:srgbClr val="4E67C8">
                    <a:lumMod val="75000"/>
                  </a:srgbClr>
                </a:solidFill>
                <a:latin typeface="Arial" pitchFamily="34" charset="0"/>
                <a:cs typeface="Arial" pitchFamily="34" charset="0"/>
              </a:rPr>
              <a:t>, </a:t>
            </a:r>
            <a:r>
              <a:rPr lang="en-US" b="1">
                <a:solidFill>
                  <a:srgbClr val="4E67C8">
                    <a:lumMod val="75000"/>
                  </a:srgbClr>
                </a:solidFill>
                <a:latin typeface="Arial" pitchFamily="34" charset="0"/>
                <a:cs typeface="Arial" pitchFamily="34" charset="0"/>
              </a:rPr>
              <a:t>nghĩa là giá trị của </a:t>
            </a:r>
            <a:r>
              <a:rPr lang="vi-VN" b="1">
                <a:solidFill>
                  <a:srgbClr val="4E67C8">
                    <a:lumMod val="75000"/>
                  </a:srgbClr>
                </a:solidFill>
                <a:latin typeface="Arial" pitchFamily="34" charset="0"/>
                <a:cs typeface="Arial" pitchFamily="34" charset="0"/>
              </a:rPr>
              <a:t>toán hạng</a:t>
            </a:r>
            <a:r>
              <a:rPr lang="en-US" b="1">
                <a:solidFill>
                  <a:srgbClr val="4E67C8">
                    <a:lumMod val="75000"/>
                  </a:srgbClr>
                </a:solidFill>
                <a:latin typeface="Arial" pitchFamily="34" charset="0"/>
                <a:cs typeface="Arial" pitchFamily="34" charset="0"/>
              </a:rPr>
              <a:t> được thể hiện trong lệnh:</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Ưu điểm của địa chỉ tức thời là không tham chiếu bộ nhớ, do đó tiết kiệm bộ nhớ hoặc bộ nhớ cache trong chu kỳ lệnh.</a:t>
            </a: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Nhược điểm là kích thước của toán hạng bị giới hạn trong kích thước của trường địa chỉ. Trong hầu hết các tập lệnh, kích thước này nhỏ so với chiều dài từ nhớ.</a:t>
            </a: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29</a:t>
            </a:fld>
            <a:endParaRPr lang="en-US"/>
          </a:p>
        </p:txBody>
      </p:sp>
      <p:pic>
        <p:nvPicPr>
          <p:cNvPr id="6" name="Picture 5"/>
          <p:cNvPicPr>
            <a:picLocks noChangeAspect="1"/>
          </p:cNvPicPr>
          <p:nvPr/>
        </p:nvPicPr>
        <p:blipFill>
          <a:blip r:embed="rId2"/>
          <a:stretch>
            <a:fillRect/>
          </a:stretch>
        </p:blipFill>
        <p:spPr>
          <a:xfrm>
            <a:off x="1981200" y="2362200"/>
            <a:ext cx="3934328" cy="914400"/>
          </a:xfrm>
          <a:prstGeom prst="rect">
            <a:avLst/>
          </a:prstGeom>
        </p:spPr>
      </p:pic>
    </p:spTree>
    <p:extLst>
      <p:ext uri="{BB962C8B-B14F-4D97-AF65-F5344CB8AC3E}">
        <p14:creationId xmlns:p14="http://schemas.microsoft.com/office/powerpoint/2010/main" val="141129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Một lệnh bao gồm </a:t>
            </a:r>
            <a:r>
              <a:rPr lang="en-US" b="1">
                <a:solidFill>
                  <a:srgbClr val="4E67C8">
                    <a:lumMod val="75000"/>
                  </a:srgbClr>
                </a:solidFill>
                <a:latin typeface="Arial" pitchFamily="34" charset="0"/>
                <a:cs typeface="Arial" pitchFamily="34" charset="0"/>
              </a:rPr>
              <a:t>mã lệnh</a:t>
            </a:r>
            <a:r>
              <a:rPr lang="vi-VN" b="1">
                <a:solidFill>
                  <a:srgbClr val="4E67C8">
                    <a:lumMod val="75000"/>
                  </a:srgbClr>
                </a:solidFill>
                <a:latin typeface="Arial" pitchFamily="34" charset="0"/>
                <a:cs typeface="Arial" pitchFamily="34" charset="0"/>
              </a:rPr>
              <a:t>, thường là cùng với một số thông tin bổ sung như nơi các toán hạng đến từ đâu và nơi mà kết quả đi đến. Tổng quát</a:t>
            </a:r>
            <a:r>
              <a:rPr lang="en-US" b="1">
                <a:solidFill>
                  <a:srgbClr val="4E67C8">
                    <a:lumMod val="75000"/>
                  </a:srgbClr>
                </a:solidFill>
                <a:latin typeface="Arial" pitchFamily="34" charset="0"/>
                <a:cs typeface="Arial" pitchFamily="34" charset="0"/>
              </a:rPr>
              <a:t>, vấn đề </a:t>
            </a:r>
            <a:r>
              <a:rPr lang="vi-VN" b="1">
                <a:solidFill>
                  <a:srgbClr val="4E67C8">
                    <a:lumMod val="75000"/>
                  </a:srgbClr>
                </a:solidFill>
                <a:latin typeface="Arial" pitchFamily="34" charset="0"/>
                <a:cs typeface="Arial" pitchFamily="34" charset="0"/>
              </a:rPr>
              <a:t>xác định nơi các toán hạng (nghĩa là, địa chỉ của chúng) được gọi là</a:t>
            </a:r>
            <a:r>
              <a:rPr lang="en-US" b="1">
                <a:solidFill>
                  <a:srgbClr val="4E67C8">
                    <a:lumMod val="75000"/>
                  </a:srgbClr>
                </a:solidFill>
                <a:latin typeface="Arial" pitchFamily="34" charset="0"/>
                <a:cs typeface="Arial" pitchFamily="34" charset="0"/>
              </a:rPr>
              <a:t> định địa chỉ.</a:t>
            </a:r>
          </a:p>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Hình 5</a:t>
            </a:r>
            <a:r>
              <a:rPr lang="en-US" b="1">
                <a:solidFill>
                  <a:srgbClr val="4E67C8">
                    <a:lumMod val="75000"/>
                  </a:srgbClr>
                </a:solidFill>
                <a:latin typeface="Arial" pitchFamily="34" charset="0"/>
                <a:cs typeface="Arial" pitchFamily="34" charset="0"/>
              </a:rPr>
              <a:t>.1</a:t>
            </a:r>
            <a:r>
              <a:rPr lang="vi-VN" b="1">
                <a:solidFill>
                  <a:srgbClr val="4E67C8">
                    <a:lumMod val="75000"/>
                  </a:srgbClr>
                </a:solidFill>
                <a:latin typeface="Arial" pitchFamily="34" charset="0"/>
                <a:cs typeface="Arial" pitchFamily="34" charset="0"/>
              </a:rPr>
              <a:t> cho thấy một số định dạng có thể cho </a:t>
            </a:r>
            <a:r>
              <a:rPr lang="en-US" b="1">
                <a:solidFill>
                  <a:srgbClr val="4E67C8">
                    <a:lumMod val="75000"/>
                  </a:srgbClr>
                </a:solidFill>
                <a:latin typeface="Arial" pitchFamily="34" charset="0"/>
                <a:cs typeface="Arial" pitchFamily="34" charset="0"/>
              </a:rPr>
              <a:t>các lệnh</a:t>
            </a:r>
            <a:r>
              <a:rPr lang="vi-VN" b="1">
                <a:solidFill>
                  <a:srgbClr val="4E67C8">
                    <a:lumMod val="75000"/>
                  </a:srgbClr>
                </a:solidFill>
                <a:latin typeface="Arial" pitchFamily="34" charset="0"/>
                <a:cs typeface="Arial" pitchFamily="34" charset="0"/>
              </a:rPr>
              <a:t>. Một lệnh luôn luôn có một </a:t>
            </a:r>
            <a:r>
              <a:rPr lang="en-US" b="1">
                <a:solidFill>
                  <a:srgbClr val="4E67C8">
                    <a:lumMod val="75000"/>
                  </a:srgbClr>
                </a:solidFill>
                <a:latin typeface="Arial" pitchFamily="34" charset="0"/>
                <a:cs typeface="Arial" pitchFamily="34" charset="0"/>
              </a:rPr>
              <a:t>mã lệnh</a:t>
            </a:r>
            <a:r>
              <a:rPr lang="vi-VN" b="1">
                <a:solidFill>
                  <a:srgbClr val="4E67C8">
                    <a:lumMod val="75000"/>
                  </a:srgbClr>
                </a:solidFill>
                <a:latin typeface="Arial" pitchFamily="34" charset="0"/>
                <a:cs typeface="Arial" pitchFamily="34" charset="0"/>
              </a:rPr>
              <a:t> để cho biết </a:t>
            </a:r>
            <a:r>
              <a:rPr lang="en-US" b="1">
                <a:solidFill>
                  <a:srgbClr val="4E67C8">
                    <a:lumMod val="75000"/>
                  </a:srgbClr>
                </a:solidFill>
                <a:latin typeface="Arial" pitchFamily="34" charset="0"/>
                <a:cs typeface="Arial" pitchFamily="34" charset="0"/>
              </a:rPr>
              <a:t>điều</a:t>
            </a:r>
            <a:r>
              <a:rPr lang="vi-VN" b="1">
                <a:solidFill>
                  <a:srgbClr val="4E67C8">
                    <a:lumMod val="75000"/>
                  </a:srgbClr>
                </a:solidFill>
                <a:latin typeface="Arial" pitchFamily="34" charset="0"/>
                <a:cs typeface="Arial" pitchFamily="34" charset="0"/>
              </a:rPr>
              <a:t> gì</a:t>
            </a:r>
            <a:r>
              <a:rPr lang="en-US" b="1">
                <a:solidFill>
                  <a:srgbClr val="4E67C8">
                    <a:lumMod val="75000"/>
                  </a:srgbClr>
                </a:solidFill>
                <a:latin typeface="Arial" pitchFamily="34" charset="0"/>
                <a:cs typeface="Arial" pitchFamily="34" charset="0"/>
              </a:rPr>
              <a:t> mà lệnh phải làm</a:t>
            </a:r>
            <a:r>
              <a:rPr lang="vi-VN" b="1">
                <a:solidFill>
                  <a:srgbClr val="4E67C8">
                    <a:lumMod val="75000"/>
                  </a:srgbClr>
                </a:solidFill>
                <a:latin typeface="Arial" pitchFamily="34" charset="0"/>
                <a:cs typeface="Arial" pitchFamily="34" charset="0"/>
              </a:rPr>
              <a:t>. Có thể không</a:t>
            </a:r>
            <a:r>
              <a:rPr lang="en-US" b="1">
                <a:solidFill>
                  <a:srgbClr val="4E67C8">
                    <a:lumMod val="75000"/>
                  </a:srgbClr>
                </a:solidFill>
                <a:latin typeface="Arial" pitchFamily="34" charset="0"/>
                <a:cs typeface="Arial" pitchFamily="34" charset="0"/>
              </a:rPr>
              <a:t> có hoặc có m</a:t>
            </a:r>
            <a:r>
              <a:rPr lang="vi-VN" b="1">
                <a:solidFill>
                  <a:srgbClr val="4E67C8">
                    <a:lumMod val="75000"/>
                  </a:srgbClr>
                </a:solidFill>
                <a:latin typeface="Arial" pitchFamily="34" charset="0"/>
                <a:cs typeface="Arial" pitchFamily="34" charset="0"/>
              </a:rPr>
              <a:t>ột, hai </a:t>
            </a:r>
            <a:r>
              <a:rPr lang="en-US" b="1">
                <a:solidFill>
                  <a:srgbClr val="4E67C8">
                    <a:lumMod val="75000"/>
                  </a:srgbClr>
                </a:solidFill>
                <a:latin typeface="Arial" pitchFamily="34" charset="0"/>
                <a:cs typeface="Arial" pitchFamily="34" charset="0"/>
              </a:rPr>
              <a:t>hay</a:t>
            </a:r>
            <a:r>
              <a:rPr lang="vi-VN" b="1">
                <a:solidFill>
                  <a:srgbClr val="4E67C8">
                    <a:lumMod val="75000"/>
                  </a:srgbClr>
                </a:solidFill>
                <a:latin typeface="Arial" pitchFamily="34" charset="0"/>
                <a:cs typeface="Arial" pitchFamily="34" charset="0"/>
              </a:rPr>
              <a:t> ba địa chỉ.</a:t>
            </a: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a:t>
            </a:fld>
            <a:endParaRPr lang="en-US"/>
          </a:p>
        </p:txBody>
      </p:sp>
    </p:spTree>
    <p:extLst>
      <p:ext uri="{BB962C8B-B14F-4D97-AF65-F5344CB8AC3E}">
        <p14:creationId xmlns:p14="http://schemas.microsoft.com/office/powerpoint/2010/main" val="113687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Trực Tiếp</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itchFamily="34" charset="0"/>
                <a:cs typeface="Arial" pitchFamily="34" charset="0"/>
              </a:rPr>
              <a:t>Một dạng rất đơn giản trong chế độ định địa chỉ là định địa chỉ trực tiếp, nghĩa là trường địa chỉ chứa địa chỉ hiệu dụng (địa chỉ thật) của toán hạng.</a:t>
            </a: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30</a:t>
            </a:fld>
            <a:endParaRPr lang="en-US"/>
          </a:p>
        </p:txBody>
      </p:sp>
      <p:pic>
        <p:nvPicPr>
          <p:cNvPr id="6" name="Content Placeholder 5"/>
          <p:cNvPicPr>
            <a:picLocks noChangeAspect="1"/>
          </p:cNvPicPr>
          <p:nvPr/>
        </p:nvPicPr>
        <p:blipFill>
          <a:blip r:embed="rId2"/>
          <a:stretch>
            <a:fillRect/>
          </a:stretch>
        </p:blipFill>
        <p:spPr>
          <a:xfrm>
            <a:off x="2286000" y="2729609"/>
            <a:ext cx="4087754" cy="3302823"/>
          </a:xfrm>
          <a:prstGeom prst="rect">
            <a:avLst/>
          </a:prstGeom>
        </p:spPr>
      </p:pic>
    </p:spTree>
    <p:extLst>
      <p:ext uri="{BB962C8B-B14F-4D97-AF65-F5344CB8AC3E}">
        <p14:creationId xmlns:p14="http://schemas.microsoft.com/office/powerpoint/2010/main" val="141114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Trực Tiếp</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31</a:t>
            </a:fld>
            <a:endParaRPr lang="en-US"/>
          </a:p>
        </p:txBody>
      </p:sp>
      <p:sp>
        <p:nvSpPr>
          <p:cNvPr id="7" name="Content Placeholder 6"/>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cs typeface="Arial" pitchFamily="34" charset="0"/>
              </a:rPr>
              <a:t>Kỹ thuật này phổ biến trong các thế hệ </a:t>
            </a:r>
            <a:r>
              <a:rPr lang="en-US" b="1">
                <a:solidFill>
                  <a:srgbClr val="4E67C8">
                    <a:lumMod val="75000"/>
                  </a:srgbClr>
                </a:solidFill>
                <a:latin typeface="Arial" pitchFamily="34" charset="0"/>
                <a:cs typeface="Arial" pitchFamily="34" charset="0"/>
              </a:rPr>
              <a:t>máy tính </a:t>
            </a:r>
            <a:r>
              <a:rPr lang="vi-VN" b="1">
                <a:solidFill>
                  <a:srgbClr val="4E67C8">
                    <a:lumMod val="75000"/>
                  </a:srgbClr>
                </a:solidFill>
                <a:cs typeface="Arial" pitchFamily="34" charset="0"/>
              </a:rPr>
              <a:t>trước</a:t>
            </a:r>
            <a:r>
              <a:rPr lang="en-US" b="1">
                <a:solidFill>
                  <a:srgbClr val="4E67C8">
                    <a:lumMod val="75000"/>
                  </a:srgbClr>
                </a:solidFill>
                <a:latin typeface="Arial" pitchFamily="34" charset="0"/>
                <a:cs typeface="Arial" pitchFamily="34" charset="0"/>
              </a:rPr>
              <a:t> đây</a:t>
            </a:r>
            <a:r>
              <a:rPr lang="vi-VN" b="1">
                <a:solidFill>
                  <a:srgbClr val="4E67C8">
                    <a:lumMod val="75000"/>
                  </a:srgbClr>
                </a:solidFill>
                <a:cs typeface="Arial" pitchFamily="34" charset="0"/>
              </a:rPr>
              <a:t> nhưng không phổ biến trên các kiến ​​trúc hiện đại. Nó chỉ yêu cầu một tham chiếu bộ nhớ và</a:t>
            </a:r>
            <a:r>
              <a:rPr lang="en-US" b="1">
                <a:solidFill>
                  <a:srgbClr val="4E67C8">
                    <a:lumMod val="75000"/>
                  </a:srgbClr>
                </a:solidFill>
                <a:latin typeface="Arial" pitchFamily="34" charset="0"/>
                <a:cs typeface="Arial" pitchFamily="34" charset="0"/>
              </a:rPr>
              <a:t> k</a:t>
            </a:r>
            <a:r>
              <a:rPr lang="vi-VN" b="1">
                <a:solidFill>
                  <a:srgbClr val="4E67C8">
                    <a:lumMod val="75000"/>
                  </a:srgbClr>
                </a:solidFill>
                <a:cs typeface="Arial" pitchFamily="34" charset="0"/>
              </a:rPr>
              <a:t>hông </a:t>
            </a:r>
            <a:r>
              <a:rPr lang="en-US" b="1">
                <a:solidFill>
                  <a:srgbClr val="4E67C8">
                    <a:lumMod val="75000"/>
                  </a:srgbClr>
                </a:solidFill>
                <a:latin typeface="Arial" pitchFamily="34" charset="0"/>
                <a:cs typeface="Arial" pitchFamily="34" charset="0"/>
              </a:rPr>
              <a:t>cần tính toán địa chỉ của toán hạng</a:t>
            </a:r>
            <a:r>
              <a:rPr lang="vi-VN" b="1">
                <a:solidFill>
                  <a:srgbClr val="4E67C8">
                    <a:lumMod val="75000"/>
                  </a:srgbClr>
                </a:solidFill>
                <a:cs typeface="Arial" pitchFamily="34" charset="0"/>
              </a:rPr>
              <a:t>.</a:t>
            </a: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cs typeface="Arial" pitchFamily="34" charset="0"/>
              </a:rPr>
              <a:t>Hạn chế rõ ràng là nó chỉ cung cấp </a:t>
            </a:r>
            <a:r>
              <a:rPr lang="en-US" b="1">
                <a:solidFill>
                  <a:srgbClr val="4E67C8">
                    <a:lumMod val="75000"/>
                  </a:srgbClr>
                </a:solidFill>
                <a:latin typeface="Arial" pitchFamily="34" charset="0"/>
                <a:cs typeface="Arial" pitchFamily="34" charset="0"/>
              </a:rPr>
              <a:t>không gian địa chỉ giới hạn.</a:t>
            </a:r>
            <a:endParaRPr lang="en-US"/>
          </a:p>
        </p:txBody>
      </p:sp>
    </p:spTree>
    <p:extLst>
      <p:ext uri="{BB962C8B-B14F-4D97-AF65-F5344CB8AC3E}">
        <p14:creationId xmlns:p14="http://schemas.microsoft.com/office/powerpoint/2010/main" val="217613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Gián Tiếp</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anose="020B0604020202020204" pitchFamily="34" charset="0"/>
                <a:cs typeface="Arial" panose="020B0604020202020204" pitchFamily="34" charset="0"/>
              </a:rPr>
              <a:t>Với </a:t>
            </a:r>
            <a:r>
              <a:rPr lang="en-US" b="1">
                <a:solidFill>
                  <a:srgbClr val="4E67C8">
                    <a:lumMod val="75000"/>
                  </a:srgbClr>
                </a:solidFill>
                <a:latin typeface="Arial" panose="020B0604020202020204" pitchFamily="34" charset="0"/>
                <a:cs typeface="Arial" panose="020B0604020202020204" pitchFamily="34" charset="0"/>
              </a:rPr>
              <a:t>chế độ định </a:t>
            </a:r>
            <a:r>
              <a:rPr lang="vi-VN" b="1">
                <a:solidFill>
                  <a:srgbClr val="4E67C8">
                    <a:lumMod val="75000"/>
                  </a:srgbClr>
                </a:solidFill>
                <a:latin typeface="Arial" panose="020B0604020202020204" pitchFamily="34" charset="0"/>
                <a:cs typeface="Arial" panose="020B0604020202020204" pitchFamily="34" charset="0"/>
              </a:rPr>
              <a:t>địa chỉ trực tiếp, độ dài của trường địa chỉ thường </a:t>
            </a:r>
            <a:r>
              <a:rPr lang="en-US" b="1">
                <a:solidFill>
                  <a:srgbClr val="4E67C8">
                    <a:lumMod val="75000"/>
                  </a:srgbClr>
                </a:solidFill>
                <a:latin typeface="Arial" panose="020B0604020202020204" pitchFamily="34" charset="0"/>
                <a:cs typeface="Arial" panose="020B0604020202020204" pitchFamily="34" charset="0"/>
              </a:rPr>
              <a:t>nhỏ hơn c</a:t>
            </a:r>
            <a:r>
              <a:rPr lang="vi-VN" b="1">
                <a:solidFill>
                  <a:srgbClr val="4E67C8">
                    <a:lumMod val="75000"/>
                  </a:srgbClr>
                </a:solidFill>
                <a:latin typeface="Arial" panose="020B0604020202020204" pitchFamily="34" charset="0"/>
                <a:cs typeface="Arial" panose="020B0604020202020204" pitchFamily="34" charset="0"/>
              </a:rPr>
              <a:t>hiều dài </a:t>
            </a:r>
            <a:r>
              <a:rPr lang="en-US" b="1">
                <a:solidFill>
                  <a:srgbClr val="4E67C8">
                    <a:lumMod val="75000"/>
                  </a:srgbClr>
                </a:solidFill>
                <a:latin typeface="Arial" panose="020B0604020202020204" pitchFamily="34" charset="0"/>
                <a:cs typeface="Arial" panose="020B0604020202020204" pitchFamily="34" charset="0"/>
              </a:rPr>
              <a:t>của địa chỉ chứa toán hạng cần truy xuất</a:t>
            </a:r>
            <a:r>
              <a:rPr lang="vi-VN" b="1">
                <a:solidFill>
                  <a:srgbClr val="4E67C8">
                    <a:lumMod val="75000"/>
                  </a:srgbClr>
                </a:solidFill>
                <a:latin typeface="Arial" panose="020B0604020202020204" pitchFamily="34" charset="0"/>
                <a:cs typeface="Arial" panose="020B0604020202020204" pitchFamily="34" charset="0"/>
              </a:rPr>
              <a:t>, do đó </a:t>
            </a:r>
            <a:r>
              <a:rPr lang="en-US" b="1">
                <a:solidFill>
                  <a:srgbClr val="4E67C8">
                    <a:lumMod val="75000"/>
                  </a:srgbClr>
                </a:solidFill>
                <a:latin typeface="Arial" panose="020B0604020202020204" pitchFamily="34" charset="0"/>
                <a:cs typeface="Arial" panose="020B0604020202020204" pitchFamily="34" charset="0"/>
              </a:rPr>
              <a:t>bị </a:t>
            </a:r>
            <a:r>
              <a:rPr lang="vi-VN" b="1">
                <a:solidFill>
                  <a:srgbClr val="4E67C8">
                    <a:lumMod val="75000"/>
                  </a:srgbClr>
                </a:solidFill>
                <a:latin typeface="Arial" panose="020B0604020202020204" pitchFamily="34" charset="0"/>
                <a:cs typeface="Arial" panose="020B0604020202020204" pitchFamily="34" charset="0"/>
              </a:rPr>
              <a:t>giới hạn phạm vi địa chỉ. </a:t>
            </a: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vi-VN" b="1">
                <a:solidFill>
                  <a:srgbClr val="4E67C8">
                    <a:lumMod val="75000"/>
                  </a:srgbClr>
                </a:solidFill>
                <a:latin typeface="Arial" panose="020B0604020202020204" pitchFamily="34" charset="0"/>
                <a:cs typeface="Arial" panose="020B0604020202020204" pitchFamily="34" charset="0"/>
              </a:rPr>
              <a:t>Một giải pháp là để có trường địa chỉ</a:t>
            </a:r>
            <a:r>
              <a:rPr lang="en-US" b="1">
                <a:solidFill>
                  <a:srgbClr val="4E67C8">
                    <a:lumMod val="75000"/>
                  </a:srgbClr>
                </a:solidFill>
                <a:latin typeface="Arial" panose="020B0604020202020204" pitchFamily="34" charset="0"/>
                <a:cs typeface="Arial" panose="020B0604020202020204" pitchFamily="34" charset="0"/>
              </a:rPr>
              <a:t> tham khảo đ</a:t>
            </a:r>
            <a:r>
              <a:rPr lang="vi-VN" b="1">
                <a:solidFill>
                  <a:srgbClr val="4E67C8">
                    <a:lumMod val="75000"/>
                  </a:srgbClr>
                </a:solidFill>
                <a:latin typeface="Arial" panose="020B0604020202020204" pitchFamily="34" charset="0"/>
                <a:cs typeface="Arial" panose="020B0604020202020204" pitchFamily="34" charset="0"/>
              </a:rPr>
              <a:t>ến địa chỉ của </a:t>
            </a:r>
            <a:r>
              <a:rPr lang="en-US" b="1">
                <a:solidFill>
                  <a:srgbClr val="4E67C8">
                    <a:lumMod val="75000"/>
                  </a:srgbClr>
                </a:solidFill>
                <a:latin typeface="Arial" panose="020B0604020202020204" pitchFamily="34" charset="0"/>
                <a:cs typeface="Arial" panose="020B0604020202020204" pitchFamily="34" charset="0"/>
              </a:rPr>
              <a:t>ô nhớ</a:t>
            </a:r>
            <a:r>
              <a:rPr lang="vi-VN" b="1">
                <a:solidFill>
                  <a:srgbClr val="4E67C8">
                    <a:lumMod val="75000"/>
                  </a:srgbClr>
                </a:solidFill>
                <a:latin typeface="Arial" panose="020B0604020202020204" pitchFamily="34" charset="0"/>
                <a:cs typeface="Arial" panose="020B0604020202020204" pitchFamily="34" charset="0"/>
              </a:rPr>
              <a:t> và </a:t>
            </a:r>
            <a:r>
              <a:rPr lang="en-US" b="1">
                <a:solidFill>
                  <a:srgbClr val="4E67C8">
                    <a:lumMod val="75000"/>
                  </a:srgbClr>
                </a:solidFill>
                <a:latin typeface="Arial" panose="020B0604020202020204" pitchFamily="34" charset="0"/>
                <a:cs typeface="Arial" panose="020B0604020202020204" pitchFamily="34" charset="0"/>
              </a:rPr>
              <a:t>ô nhớ </a:t>
            </a:r>
            <a:r>
              <a:rPr lang="vi-VN" b="1">
                <a:solidFill>
                  <a:srgbClr val="4E67C8">
                    <a:lumMod val="75000"/>
                  </a:srgbClr>
                </a:solidFill>
                <a:latin typeface="Arial" panose="020B0604020202020204" pitchFamily="34" charset="0"/>
                <a:cs typeface="Arial" panose="020B0604020202020204" pitchFamily="34" charset="0"/>
              </a:rPr>
              <a:t>đó có chứa một địa chỉ đầy đủ </a:t>
            </a:r>
            <a:r>
              <a:rPr lang="en-US" b="1">
                <a:solidFill>
                  <a:srgbClr val="4E67C8">
                    <a:lumMod val="75000"/>
                  </a:srgbClr>
                </a:solidFill>
                <a:latin typeface="Arial" panose="020B0604020202020204" pitchFamily="34" charset="0"/>
                <a:cs typeface="Arial" panose="020B0604020202020204" pitchFamily="34" charset="0"/>
              </a:rPr>
              <a:t>của toán hạng được gọi là định </a:t>
            </a:r>
            <a:r>
              <a:rPr lang="vi-VN" b="1">
                <a:solidFill>
                  <a:srgbClr val="4E67C8">
                    <a:lumMod val="75000"/>
                  </a:srgbClr>
                </a:solidFill>
                <a:latin typeface="Arial" panose="020B0604020202020204" pitchFamily="34" charset="0"/>
                <a:cs typeface="Arial" panose="020B0604020202020204" pitchFamily="34" charset="0"/>
              </a:rPr>
              <a:t>địa chỉ gián tiếp</a:t>
            </a:r>
            <a:r>
              <a:rPr lang="en-US" b="1">
                <a:solidFill>
                  <a:srgbClr val="4E67C8">
                    <a:lumMod val="75000"/>
                  </a:srgbClr>
                </a:solidFill>
                <a:latin typeface="Arial" panose="020B0604020202020204" pitchFamily="34" charset="0"/>
                <a:cs typeface="Arial" panose="020B0604020202020204"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Ưu điểm </a:t>
            </a:r>
            <a:r>
              <a:rPr lang="vi-VN" b="1">
                <a:solidFill>
                  <a:srgbClr val="4E67C8">
                    <a:lumMod val="75000"/>
                  </a:srgbClr>
                </a:solidFill>
                <a:latin typeface="Arial" panose="020B0604020202020204" pitchFamily="34" charset="0"/>
                <a:cs typeface="Arial" panose="020B0604020202020204" pitchFamily="34" charset="0"/>
              </a:rPr>
              <a:t>rõ ràng của cách tiếp cận này là với một </a:t>
            </a:r>
            <a:r>
              <a:rPr lang="en-US" b="1">
                <a:solidFill>
                  <a:srgbClr val="4E67C8">
                    <a:lumMod val="75000"/>
                  </a:srgbClr>
                </a:solidFill>
                <a:latin typeface="Arial" panose="020B0604020202020204" pitchFamily="34" charset="0"/>
                <a:cs typeface="Arial" panose="020B0604020202020204" pitchFamily="34" charset="0"/>
              </a:rPr>
              <a:t>ô nhớ có chiều dài N</a:t>
            </a:r>
            <a:r>
              <a:rPr lang="vi-VN" b="1">
                <a:solidFill>
                  <a:srgbClr val="4E67C8">
                    <a:lumMod val="75000"/>
                  </a:srgbClr>
                </a:solidFill>
                <a:latin typeface="Arial" panose="020B0604020202020204" pitchFamily="34" charset="0"/>
                <a:cs typeface="Arial" panose="020B0604020202020204" pitchFamily="34" charset="0"/>
              </a:rPr>
              <a:t>, </a:t>
            </a:r>
            <a:r>
              <a:rPr lang="en-US" b="1">
                <a:solidFill>
                  <a:srgbClr val="4E67C8">
                    <a:lumMod val="75000"/>
                  </a:srgbClr>
                </a:solidFill>
                <a:latin typeface="Arial" panose="020B0604020202020204" pitchFamily="34" charset="0"/>
                <a:cs typeface="Arial" panose="020B0604020202020204" pitchFamily="34" charset="0"/>
              </a:rPr>
              <a:t>sẽ có </a:t>
            </a:r>
            <a:r>
              <a:rPr lang="vi-VN" b="1">
                <a:solidFill>
                  <a:srgbClr val="4E67C8">
                    <a:lumMod val="75000"/>
                  </a:srgbClr>
                </a:solidFill>
                <a:latin typeface="Arial" panose="020B0604020202020204" pitchFamily="34" charset="0"/>
                <a:cs typeface="Arial" panose="020B0604020202020204" pitchFamily="34" charset="0"/>
              </a:rPr>
              <a:t>một không gian địa chỉ</a:t>
            </a:r>
            <a:r>
              <a:rPr lang="en-US" b="1">
                <a:solidFill>
                  <a:srgbClr val="4E67C8">
                    <a:lumMod val="75000"/>
                  </a:srgbClr>
                </a:solidFill>
                <a:latin typeface="Arial" panose="020B0604020202020204" pitchFamily="34" charset="0"/>
                <a:cs typeface="Arial" panose="020B0604020202020204" pitchFamily="34" charset="0"/>
              </a:rPr>
              <a:t> c</a:t>
            </a:r>
            <a:r>
              <a:rPr lang="vi-VN" b="1">
                <a:solidFill>
                  <a:srgbClr val="4E67C8">
                    <a:lumMod val="75000"/>
                  </a:srgbClr>
                </a:solidFill>
                <a:latin typeface="Arial" panose="020B0604020202020204" pitchFamily="34" charset="0"/>
                <a:cs typeface="Arial" panose="020B0604020202020204" pitchFamily="34" charset="0"/>
              </a:rPr>
              <a:t>ủa 2</a:t>
            </a:r>
            <a:r>
              <a:rPr lang="vi-VN" b="1" baseline="30000">
                <a:solidFill>
                  <a:srgbClr val="4E67C8">
                    <a:lumMod val="75000"/>
                  </a:srgbClr>
                </a:solidFill>
                <a:latin typeface="Arial" panose="020B0604020202020204" pitchFamily="34" charset="0"/>
                <a:cs typeface="Arial" panose="020B0604020202020204" pitchFamily="34" charset="0"/>
              </a:rPr>
              <a:t>N</a:t>
            </a:r>
            <a:r>
              <a:rPr lang="vi-VN" b="1">
                <a:solidFill>
                  <a:srgbClr val="4E67C8">
                    <a:lumMod val="75000"/>
                  </a:srgbClr>
                </a:solidFill>
                <a:latin typeface="Arial" panose="020B0604020202020204" pitchFamily="34" charset="0"/>
                <a:cs typeface="Arial" panose="020B0604020202020204" pitchFamily="34" charset="0"/>
              </a:rPr>
              <a:t> </a:t>
            </a:r>
            <a:r>
              <a:rPr lang="en-US" b="1">
                <a:solidFill>
                  <a:srgbClr val="4E67C8">
                    <a:lumMod val="75000"/>
                  </a:srgbClr>
                </a:solidFill>
                <a:latin typeface="Arial" panose="020B0604020202020204" pitchFamily="34" charset="0"/>
                <a:cs typeface="Arial" panose="020B0604020202020204" pitchFamily="34" charset="0"/>
              </a:rPr>
              <a:t>địa chỉ có thể</a:t>
            </a:r>
            <a:r>
              <a:rPr lang="vi-VN" b="1">
                <a:solidFill>
                  <a:srgbClr val="4E67C8">
                    <a:lumMod val="75000"/>
                  </a:srgbClr>
                </a:solidFill>
                <a:latin typeface="Arial" panose="020B0604020202020204" pitchFamily="34" charset="0"/>
                <a:cs typeface="Arial" panose="020B0604020202020204" pitchFamily="34" charset="0"/>
              </a:rPr>
              <a:t>. </a:t>
            </a: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endParaRPr lang="en-US" sz="2800">
              <a:latin typeface="Arial" panose="020B0604020202020204" pitchFamily="34" charset="0"/>
              <a:cs typeface="Arial" panose="020B0604020202020204"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32</a:t>
            </a:fld>
            <a:endParaRPr lang="en-US"/>
          </a:p>
        </p:txBody>
      </p:sp>
    </p:spTree>
    <p:extLst>
      <p:ext uri="{BB962C8B-B14F-4D97-AF65-F5344CB8AC3E}">
        <p14:creationId xmlns:p14="http://schemas.microsoft.com/office/powerpoint/2010/main" val="349056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Gián Tiếp</a:t>
            </a:r>
            <a:endParaRPr lang="en-US"/>
          </a:p>
        </p:txBody>
      </p:sp>
      <p:sp>
        <p:nvSpPr>
          <p:cNvPr id="3" name="Content Placeholder 2"/>
          <p:cNvSpPr>
            <a:spLocks noGrp="1"/>
          </p:cNvSpPr>
          <p:nvPr>
            <p:ph idx="1"/>
          </p:nvPr>
        </p:nvSpPr>
        <p:spPr/>
        <p:txBody>
          <a:bodyPr>
            <a:normAutofit/>
          </a:bodyPr>
          <a:lstStyle/>
          <a:p>
            <a:endParaRPr lang="en-US"/>
          </a:p>
          <a:p>
            <a:endParaRPr lang="en-US"/>
          </a:p>
          <a:p>
            <a:endParaRPr lang="en-US"/>
          </a:p>
          <a:p>
            <a:endParaRPr lang="en-US"/>
          </a:p>
          <a:p>
            <a:endParaRPr lang="en-US"/>
          </a:p>
          <a:p>
            <a:endParaRPr lang="en-US"/>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Nhược điểm của phương pháp này </a:t>
            </a:r>
            <a:r>
              <a:rPr lang="vi-VN" b="1">
                <a:solidFill>
                  <a:srgbClr val="4E67C8">
                    <a:lumMod val="75000"/>
                  </a:srgbClr>
                </a:solidFill>
                <a:latin typeface="Arial" panose="020B0604020202020204" pitchFamily="34" charset="0"/>
                <a:cs typeface="Arial" panose="020B0604020202020204" pitchFamily="34" charset="0"/>
              </a:rPr>
              <a:t>là việc thực hiện lệnh đòi hỏi hai </a:t>
            </a:r>
            <a:r>
              <a:rPr lang="en-US" b="1">
                <a:solidFill>
                  <a:srgbClr val="4E67C8">
                    <a:lumMod val="75000"/>
                  </a:srgbClr>
                </a:solidFill>
                <a:latin typeface="Arial" panose="020B0604020202020204" pitchFamily="34" charset="0"/>
                <a:cs typeface="Arial" panose="020B0604020202020204" pitchFamily="34" charset="0"/>
              </a:rPr>
              <a:t>lần </a:t>
            </a:r>
            <a:r>
              <a:rPr lang="vi-VN" b="1">
                <a:solidFill>
                  <a:srgbClr val="4E67C8">
                    <a:lumMod val="75000"/>
                  </a:srgbClr>
                </a:solidFill>
                <a:latin typeface="Arial" panose="020B0604020202020204" pitchFamily="34" charset="0"/>
                <a:cs typeface="Arial" panose="020B0604020202020204" pitchFamily="34" charset="0"/>
              </a:rPr>
              <a:t>tham chiếu bộ nhớ để lấy toán hạng: một </a:t>
            </a:r>
            <a:r>
              <a:rPr lang="en-US" b="1">
                <a:solidFill>
                  <a:srgbClr val="4E67C8">
                    <a:lumMod val="75000"/>
                  </a:srgbClr>
                </a:solidFill>
                <a:latin typeface="Arial" panose="020B0604020202020204" pitchFamily="34" charset="0"/>
                <a:cs typeface="Arial" panose="020B0604020202020204" pitchFamily="34" charset="0"/>
              </a:rPr>
              <a:t>lần </a:t>
            </a:r>
            <a:r>
              <a:rPr lang="vi-VN" b="1">
                <a:solidFill>
                  <a:srgbClr val="4E67C8">
                    <a:lumMod val="75000"/>
                  </a:srgbClr>
                </a:solidFill>
                <a:latin typeface="Arial" panose="020B0604020202020204" pitchFamily="34" charset="0"/>
                <a:cs typeface="Arial" panose="020B0604020202020204" pitchFamily="34" charset="0"/>
              </a:rPr>
              <a:t>để lấy địa chỉ của nó và một </a:t>
            </a:r>
            <a:r>
              <a:rPr lang="en-US" b="1">
                <a:solidFill>
                  <a:srgbClr val="4E67C8">
                    <a:lumMod val="75000"/>
                  </a:srgbClr>
                </a:solidFill>
                <a:latin typeface="Arial" panose="020B0604020202020204" pitchFamily="34" charset="0"/>
                <a:cs typeface="Arial" panose="020B0604020202020204" pitchFamily="34" charset="0"/>
              </a:rPr>
              <a:t>lần</a:t>
            </a:r>
            <a:r>
              <a:rPr lang="vi-VN" b="1">
                <a:solidFill>
                  <a:srgbClr val="4E67C8">
                    <a:lumMod val="75000"/>
                  </a:srgbClr>
                </a:solidFill>
                <a:latin typeface="Arial" panose="020B0604020202020204" pitchFamily="34" charset="0"/>
                <a:cs typeface="Arial" panose="020B0604020202020204" pitchFamily="34" charset="0"/>
              </a:rPr>
              <a:t> để lấy giá trị của nó.</a:t>
            </a:r>
            <a:endParaRPr lang="en-US" b="1">
              <a:solidFill>
                <a:srgbClr val="4E67C8">
                  <a:lumMod val="75000"/>
                </a:srgbClr>
              </a:solidFill>
              <a:latin typeface="Arial" panose="020B0604020202020204" pitchFamily="34" charset="0"/>
              <a:cs typeface="Arial" panose="020B0604020202020204"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33</a:t>
            </a:fld>
            <a:endParaRPr lang="en-US"/>
          </a:p>
        </p:txBody>
      </p:sp>
      <p:pic>
        <p:nvPicPr>
          <p:cNvPr id="6" name="Picture 5"/>
          <p:cNvPicPr>
            <a:picLocks noChangeAspect="1"/>
          </p:cNvPicPr>
          <p:nvPr/>
        </p:nvPicPr>
        <p:blipFill>
          <a:blip r:embed="rId2"/>
          <a:stretch>
            <a:fillRect/>
          </a:stretch>
        </p:blipFill>
        <p:spPr>
          <a:xfrm>
            <a:off x="2286000" y="1195932"/>
            <a:ext cx="3276600" cy="3196439"/>
          </a:xfrm>
          <a:prstGeom prst="rect">
            <a:avLst/>
          </a:prstGeom>
        </p:spPr>
      </p:pic>
    </p:spTree>
    <p:extLst>
      <p:ext uri="{BB962C8B-B14F-4D97-AF65-F5344CB8AC3E}">
        <p14:creationId xmlns:p14="http://schemas.microsoft.com/office/powerpoint/2010/main" val="10825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Thanh Ghi</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Định địa chỉ thanh ghi tương tự như định địa chỉ trực tiếp. Sự khác biệt duy nhất là trường địa chỉ dùng để chỉ thanh ghi chứ không phải địa chỉ trong bộ nhớ chính.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34</a:t>
            </a:fld>
            <a:endParaRPr lang="en-US"/>
          </a:p>
        </p:txBody>
      </p:sp>
      <p:pic>
        <p:nvPicPr>
          <p:cNvPr id="6" name="Picture 5"/>
          <p:cNvPicPr>
            <a:picLocks noChangeAspect="1"/>
          </p:cNvPicPr>
          <p:nvPr/>
        </p:nvPicPr>
        <p:blipFill>
          <a:blip r:embed="rId2"/>
          <a:stretch>
            <a:fillRect/>
          </a:stretch>
        </p:blipFill>
        <p:spPr>
          <a:xfrm>
            <a:off x="2286000" y="2637557"/>
            <a:ext cx="3886200" cy="3718793"/>
          </a:xfrm>
          <a:prstGeom prst="rect">
            <a:avLst/>
          </a:prstGeom>
        </p:spPr>
      </p:pic>
    </p:spTree>
    <p:extLst>
      <p:ext uri="{BB962C8B-B14F-4D97-AF65-F5344CB8AC3E}">
        <p14:creationId xmlns:p14="http://schemas.microsoft.com/office/powerpoint/2010/main" val="876651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Thanh Ghi</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Ví dụ, nếu nội dung của trường địa chỉ thanh ghi trong lệnh là 5, thì thanh ghi R5 là địa chỉ và giá trị toán hạng được chứa trong R5.</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35</a:t>
            </a:fld>
            <a:endParaRPr lang="en-US"/>
          </a:p>
        </p:txBody>
      </p:sp>
    </p:spTree>
    <p:extLst>
      <p:ext uri="{BB962C8B-B14F-4D97-AF65-F5344CB8AC3E}">
        <p14:creationId xmlns:p14="http://schemas.microsoft.com/office/powerpoint/2010/main" val="678373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Gián Tiếp Thanh Ghi</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Định địa chỉ thanh ghi tương tự như định địa chỉ trực tiếp, định địa chỉ gián tiếp thanh ghi tương tự như địa chỉ gián tiếp.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Trong cả hai trường hợp, sự khác biệt duy nhất là trường địa chỉ tham chiếu đến vị trí nhớ hay thanh ghi.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Vùng địa chỉ của lệnh chứa tên thanh ghi, giá trị thanh ghi là địa chỉ ô nhớ lưu toán hạng.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36</a:t>
            </a:fld>
            <a:endParaRPr lang="en-US"/>
          </a:p>
        </p:txBody>
      </p:sp>
    </p:spTree>
    <p:extLst>
      <p:ext uri="{BB962C8B-B14F-4D97-AF65-F5344CB8AC3E}">
        <p14:creationId xmlns:p14="http://schemas.microsoft.com/office/powerpoint/2010/main" val="3139581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Gián Tiếp Thanh Ghi</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37</a:t>
            </a:fld>
            <a:endParaRPr lang="en-US"/>
          </a:p>
        </p:txBody>
      </p:sp>
      <p:pic>
        <p:nvPicPr>
          <p:cNvPr id="6" name="Picture 5"/>
          <p:cNvPicPr>
            <a:picLocks noChangeAspect="1"/>
          </p:cNvPicPr>
          <p:nvPr/>
        </p:nvPicPr>
        <p:blipFill>
          <a:blip r:embed="rId2"/>
          <a:stretch>
            <a:fillRect/>
          </a:stretch>
        </p:blipFill>
        <p:spPr>
          <a:xfrm>
            <a:off x="2057400" y="1371600"/>
            <a:ext cx="4242356" cy="3657600"/>
          </a:xfrm>
          <a:prstGeom prst="rect">
            <a:avLst/>
          </a:prstGeom>
        </p:spPr>
      </p:pic>
    </p:spTree>
    <p:extLst>
      <p:ext uri="{BB962C8B-B14F-4D97-AF65-F5344CB8AC3E}">
        <p14:creationId xmlns:p14="http://schemas.microsoft.com/office/powerpoint/2010/main" val="1859571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Chỉ Số </a:t>
            </a:r>
          </a:p>
        </p:txBody>
      </p:sp>
      <p:sp>
        <p:nvSpPr>
          <p:cNvPr id="3" name="Content Placeholder 2"/>
          <p:cNvSpPr>
            <a:spLocks noGrp="1"/>
          </p:cNvSpPr>
          <p:nvPr>
            <p:ph idx="1"/>
          </p:nvPr>
        </p:nvSpPr>
        <p:spPr/>
        <p:txBody>
          <a:bodyPr>
            <a:normAutofit/>
          </a:bodyPr>
          <a:lstStyle/>
          <a:p>
            <a:endParaRPr lang="en-US"/>
          </a:p>
          <a:p>
            <a:endParaRPr lang="en-US"/>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Một chế độ định địa chỉ rất mạnh mẽ kết hợp khả năng định vị trực tiếp và định địa chỉ gián tiếp thanh ghi gọi là định địa chỉ chỉ số.</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38</a:t>
            </a:fld>
            <a:endParaRPr lang="en-US"/>
          </a:p>
        </p:txBody>
      </p:sp>
      <p:pic>
        <p:nvPicPr>
          <p:cNvPr id="6" name="Picture 5"/>
          <p:cNvPicPr>
            <a:picLocks noChangeAspect="1"/>
          </p:cNvPicPr>
          <p:nvPr/>
        </p:nvPicPr>
        <p:blipFill>
          <a:blip r:embed="rId2"/>
          <a:stretch>
            <a:fillRect/>
          </a:stretch>
        </p:blipFill>
        <p:spPr>
          <a:xfrm>
            <a:off x="2133600" y="1295400"/>
            <a:ext cx="3911758" cy="2895600"/>
          </a:xfrm>
          <a:prstGeom prst="rect">
            <a:avLst/>
          </a:prstGeom>
        </p:spPr>
      </p:pic>
    </p:spTree>
    <p:extLst>
      <p:ext uri="{BB962C8B-B14F-4D97-AF65-F5344CB8AC3E}">
        <p14:creationId xmlns:p14="http://schemas.microsoft.com/office/powerpoint/2010/main" val="3341846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Chỉ Số </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Định địa chỉ chỉ số yêu cầu là các lệnh phải có hai trường địa chỉ, ít nhất một trong số đó là tường minh.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Giá trị được chứa trong một trường địa chỉ được sử dụng trực tiếp (giá trị = Address A). Trường địa chỉ khác, hoặc tham chiếu ngầm định dựa trên mã lệnh, tham chiếu đến thanh ghi mà có nội dung được thêm vào A để sinh ra địa chỉ hiệu dụng. </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39</a:t>
            </a:fld>
            <a:endParaRPr lang="en-US"/>
          </a:p>
        </p:txBody>
      </p:sp>
    </p:spTree>
    <p:extLst>
      <p:ext uri="{BB962C8B-B14F-4D97-AF65-F5344CB8AC3E}">
        <p14:creationId xmlns:p14="http://schemas.microsoft.com/office/powerpoint/2010/main" val="29487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pic>
        <p:nvPicPr>
          <p:cNvPr id="6" name="Content Placeholder 5"/>
          <p:cNvPicPr>
            <a:picLocks noGrp="1" noChangeAspect="1"/>
          </p:cNvPicPr>
          <p:nvPr>
            <p:ph idx="1"/>
          </p:nvPr>
        </p:nvPicPr>
        <p:blipFill>
          <a:blip r:embed="rId2"/>
          <a:stretch>
            <a:fillRect/>
          </a:stretch>
        </p:blipFill>
        <p:spPr>
          <a:xfrm>
            <a:off x="627433" y="1374080"/>
            <a:ext cx="7784759" cy="2057400"/>
          </a:xfrm>
          <a:prstGeom prst="rect">
            <a:avLst/>
          </a:prstGeom>
        </p:spPr>
      </p:pic>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a:t>
            </a:fld>
            <a:endParaRPr lang="en-US"/>
          </a:p>
        </p:txBody>
      </p:sp>
      <p:sp>
        <p:nvSpPr>
          <p:cNvPr id="7" name="Rectangle 6"/>
          <p:cNvSpPr/>
          <p:nvPr/>
        </p:nvSpPr>
        <p:spPr>
          <a:xfrm>
            <a:off x="1295400" y="3431480"/>
            <a:ext cx="7098958" cy="1200329"/>
          </a:xfrm>
          <a:prstGeom prst="rect">
            <a:avLst/>
          </a:prstGeom>
        </p:spPr>
        <p:txBody>
          <a:bodyPr wrap="square">
            <a:spAutoFit/>
          </a:bodyPr>
          <a:lstStyle/>
          <a:p>
            <a:pPr algn="ctr">
              <a:spcBef>
                <a:spcPts val="600"/>
              </a:spcBef>
              <a:spcAft>
                <a:spcPts val="0"/>
              </a:spcAft>
              <a:tabLst>
                <a:tab pos="1770063" algn="l"/>
              </a:tabLst>
            </a:pPr>
            <a:r>
              <a:rPr lang="en-US" sz="2400" b="1">
                <a:solidFill>
                  <a:srgbClr val="0070C0"/>
                </a:solidFill>
                <a:latin typeface="Arial" panose="020B0604020202020204" pitchFamily="34" charset="0"/>
                <a:ea typeface="Times New Roman" panose="02020603050405020304" pitchFamily="18" charset="0"/>
                <a:cs typeface="Arial" panose="020B0604020202020204" pitchFamily="34" charset="0"/>
              </a:rPr>
              <a:t>Hình 5.1: </a:t>
            </a:r>
            <a:r>
              <a:rPr lang="en-US" sz="2400" b="1" i="1">
                <a:solidFill>
                  <a:srgbClr val="0070C0"/>
                </a:solidFill>
                <a:latin typeface="Arial" panose="020B0604020202020204" pitchFamily="34" charset="0"/>
                <a:ea typeface="Times New Roman" panose="02020603050405020304" pitchFamily="18" charset="0"/>
                <a:cs typeface="Arial" panose="020B0604020202020204" pitchFamily="34" charset="0"/>
              </a:rPr>
              <a:t>Bốn dạng lệnh phổ biến.(a) Lệnh không có địa chỉ.</a:t>
            </a:r>
            <a:endParaRPr lang="en-US" sz="2400" b="1">
              <a:solidFill>
                <a:srgbClr val="0070C0"/>
              </a:solidFill>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en-US" sz="2400" b="1" i="1">
                <a:solidFill>
                  <a:srgbClr val="0070C0"/>
                </a:solidFill>
                <a:latin typeface="Arial" panose="020B0604020202020204" pitchFamily="34" charset="0"/>
                <a:ea typeface="Times New Roman" panose="02020603050405020304" pitchFamily="18" charset="0"/>
                <a:cs typeface="Arial" panose="020B0604020202020204" pitchFamily="34" charset="0"/>
              </a:rPr>
              <a:t> (b), (c), (d) Lệnh có một, hai hay ba địa chỉ.</a:t>
            </a:r>
            <a:endParaRPr lang="en-US" sz="2400" b="1">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91961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Satck</a:t>
            </a:r>
          </a:p>
        </p:txBody>
      </p:sp>
      <p:sp>
        <p:nvSpPr>
          <p:cNvPr id="3" name="Content Placeholder 2"/>
          <p:cNvSpPr>
            <a:spLocks noGrp="1"/>
          </p:cNvSpPr>
          <p:nvPr>
            <p:ph idx="1"/>
          </p:nvPr>
        </p:nvSpPr>
        <p:spPr/>
        <p:txBody>
          <a:bodyPr>
            <a:normAutofit/>
          </a:bodyPr>
          <a:lstStyle/>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110000"/>
              </a:lnSpc>
              <a:spcBef>
                <a:spcPts val="0"/>
              </a:spcBef>
              <a:buClr>
                <a:srgbClr val="0099FF"/>
              </a:buClr>
              <a:buSzPct val="130000"/>
              <a:buFont typeface="Wingdings" pitchFamily="2" charset="2"/>
              <a:buChar char="v"/>
            </a:pPr>
            <a:endParaRPr lang="en-US" sz="3000" b="1">
              <a:solidFill>
                <a:srgbClr val="4E67C8">
                  <a:lumMod val="75000"/>
                </a:srgbClr>
              </a:solidFill>
              <a:latin typeface="Arial" panose="020B0604020202020204" pitchFamily="34" charset="0"/>
              <a:cs typeface="Arial" panose="020B0604020202020204"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Chế độ địa chỉ cuối cùng mà chúng ta xét đến là định địa chỉ ngăn xếp (stack). Toán hạng được hiểu ngầm tại vị trí đỉnh stack.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Kết hợp với ngăn xếp là một con trỏ ngăn xếp mà giá trị của nó là địa chỉ của đỉnh</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40</a:t>
            </a:fld>
            <a:endParaRPr lang="en-US"/>
          </a:p>
        </p:txBody>
      </p:sp>
      <p:pic>
        <p:nvPicPr>
          <p:cNvPr id="6" name="Picture 5"/>
          <p:cNvPicPr>
            <a:picLocks noChangeAspect="1"/>
          </p:cNvPicPr>
          <p:nvPr/>
        </p:nvPicPr>
        <p:blipFill>
          <a:blip r:embed="rId2"/>
          <a:stretch>
            <a:fillRect/>
          </a:stretch>
        </p:blipFill>
        <p:spPr>
          <a:xfrm>
            <a:off x="2514600" y="1169625"/>
            <a:ext cx="2667000" cy="2785973"/>
          </a:xfrm>
          <a:prstGeom prst="rect">
            <a:avLst/>
          </a:prstGeom>
        </p:spPr>
      </p:pic>
    </p:spTree>
    <p:extLst>
      <p:ext uri="{BB962C8B-B14F-4D97-AF65-F5344CB8AC3E}">
        <p14:creationId xmlns:p14="http://schemas.microsoft.com/office/powerpoint/2010/main" val="3371898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Định Địa Chỉ Satck</a:t>
            </a:r>
          </a:p>
        </p:txBody>
      </p:sp>
      <p:sp>
        <p:nvSpPr>
          <p:cNvPr id="3" name="Content Placeholder 2"/>
          <p:cNvSpPr>
            <a:spLocks noGrp="1"/>
          </p:cNvSpPr>
          <p:nvPr>
            <p:ph idx="1"/>
          </p:nvPr>
        </p:nvSpPr>
        <p:spPr/>
        <p:txBody>
          <a:bodyPr>
            <a:normAutofit/>
          </a:bodyPr>
          <a:lstStyle/>
          <a:p>
            <a:pPr marL="457200" lvl="1" indent="0" algn="just" fontAlgn="base">
              <a:lnSpc>
                <a:spcPct val="90000"/>
              </a:lnSpc>
              <a:spcBef>
                <a:spcPts val="0"/>
              </a:spcBef>
              <a:buClr>
                <a:srgbClr val="0099FF"/>
              </a:buClr>
              <a:buSzPct val="130000"/>
              <a:buNone/>
            </a:pPr>
            <a:r>
              <a:rPr lang="en-US" b="1">
                <a:solidFill>
                  <a:srgbClr val="4E67C8">
                    <a:lumMod val="75000"/>
                  </a:srgbClr>
                </a:solidFill>
                <a:latin typeface="Arial" panose="020B0604020202020204" pitchFamily="34" charset="0"/>
                <a:cs typeface="Arial" panose="020B0604020202020204" pitchFamily="34" charset="0"/>
              </a:rPr>
              <a:t>ngăn xếp.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anose="020B0604020202020204" pitchFamily="34" charset="0"/>
                <a:cs typeface="Arial" panose="020B0604020202020204" pitchFamily="34" charset="0"/>
              </a:rPr>
              <a:t>Con trỏ ngăn xếp được duy trì trong thanh ghi. Vì vậy, các tham chiếu đến các vị trí ngăn xếp trong bộ nhớ thực sự là các địa chỉ gián tiếp thanh ghi.</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41</a:t>
            </a:fld>
            <a:endParaRPr lang="en-US"/>
          </a:p>
        </p:txBody>
      </p:sp>
    </p:spTree>
    <p:extLst>
      <p:ext uri="{BB962C8B-B14F-4D97-AF65-F5344CB8AC3E}">
        <p14:creationId xmlns:p14="http://schemas.microsoft.com/office/powerpoint/2010/main" val="1597643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marL="457200" lvl="0" indent="-457200" algn="just">
              <a:lnSpc>
                <a:spcPct val="90000"/>
              </a:lnSpc>
              <a:spcBef>
                <a:spcPts val="0"/>
              </a:spcBef>
              <a:buFont typeface="+mj-lt"/>
              <a:buAutoNum type="arabicPeriod"/>
            </a:pPr>
            <a:r>
              <a:rPr lang="vi-VN" sz="2800" b="1">
                <a:solidFill>
                  <a:srgbClr val="4E67C8">
                    <a:lumMod val="75000"/>
                  </a:srgbClr>
                </a:solidFill>
                <a:cs typeface="Arial" pitchFamily="34" charset="0"/>
              </a:rPr>
              <a:t>Biểu diễn giá trị thập lục phân 23 ở dạng:</a:t>
            </a:r>
          </a:p>
          <a:p>
            <a:pPr marL="914400" lvl="0" indent="-457200" algn="just">
              <a:lnSpc>
                <a:spcPct val="90000"/>
              </a:lnSpc>
              <a:spcBef>
                <a:spcPts val="0"/>
              </a:spcBef>
              <a:buFont typeface="+mj-lt"/>
              <a:buAutoNum type="alphaLcParenR"/>
            </a:pPr>
            <a:r>
              <a:rPr lang="vi-VN" sz="2800" b="1">
                <a:solidFill>
                  <a:srgbClr val="4E67C8">
                    <a:lumMod val="75000"/>
                  </a:srgbClr>
                </a:solidFill>
                <a:cs typeface="Arial" pitchFamily="34" charset="0"/>
              </a:rPr>
              <a:t>Số BCD nén.</a:t>
            </a:r>
          </a:p>
          <a:p>
            <a:pPr marL="914400" lvl="0" indent="-457200" algn="just">
              <a:lnSpc>
                <a:spcPct val="90000"/>
              </a:lnSpc>
              <a:spcBef>
                <a:spcPts val="0"/>
              </a:spcBef>
              <a:buFont typeface="+mj-lt"/>
              <a:buAutoNum type="alphaLcParenR"/>
            </a:pPr>
            <a:r>
              <a:rPr lang="vi-VN" sz="2800" b="1">
                <a:solidFill>
                  <a:srgbClr val="4E67C8">
                    <a:lumMod val="75000"/>
                  </a:srgbClr>
                </a:solidFill>
                <a:cs typeface="Arial" pitchFamily="34" charset="0"/>
              </a:rPr>
              <a:t>Các ký tự ASCII.</a:t>
            </a:r>
          </a:p>
          <a:p>
            <a:pPr marL="457200" indent="-457200" algn="just">
              <a:lnSpc>
                <a:spcPct val="90000"/>
              </a:lnSpc>
              <a:spcBef>
                <a:spcPts val="600"/>
              </a:spcBef>
              <a:buFont typeface="+mj-lt"/>
              <a:buAutoNum type="arabicPeriod" startAt="2"/>
            </a:pPr>
            <a:r>
              <a:rPr lang="vi-VN" sz="2800" b="1">
                <a:solidFill>
                  <a:srgbClr val="4E67C8">
                    <a:lumMod val="75000"/>
                  </a:srgbClr>
                </a:solidFill>
                <a:cs typeface="Arial" pitchFamily="34" charset="0"/>
              </a:rPr>
              <a:t>Cho biết giá trị thập phân của các số BCD nén sau đây:</a:t>
            </a:r>
          </a:p>
          <a:p>
            <a:pPr marL="0" lvl="0" indent="0" algn="just">
              <a:lnSpc>
                <a:spcPct val="90000"/>
              </a:lnSpc>
              <a:spcBef>
                <a:spcPts val="0"/>
              </a:spcBef>
              <a:buNone/>
            </a:pPr>
            <a:r>
              <a:rPr lang="vi-VN" sz="2800" b="1">
                <a:solidFill>
                  <a:srgbClr val="4E67C8">
                    <a:lumMod val="75000"/>
                  </a:srgbClr>
                </a:solidFill>
                <a:cs typeface="Arial" pitchFamily="34" charset="0"/>
              </a:rPr>
              <a:t>	</a:t>
            </a:r>
            <a:r>
              <a:rPr lang="vi-VN" sz="2800" b="1">
                <a:solidFill>
                  <a:srgbClr val="4E67C8">
                    <a:lumMod val="75000"/>
                  </a:srgbClr>
                </a:solidFill>
                <a:latin typeface="Courier New" panose="02070309020205020404" pitchFamily="49" charset="0"/>
                <a:cs typeface="Courier New" panose="02070309020205020404" pitchFamily="49" charset="0"/>
              </a:rPr>
              <a:t>0111 0011 0000 1001</a:t>
            </a:r>
          </a:p>
          <a:p>
            <a:pPr marL="0" lvl="0" indent="0" algn="just">
              <a:lnSpc>
                <a:spcPct val="90000"/>
              </a:lnSpc>
              <a:spcBef>
                <a:spcPts val="0"/>
              </a:spcBef>
              <a:buNone/>
            </a:pPr>
            <a:r>
              <a:rPr lang="vi-VN" sz="2800" b="1">
                <a:solidFill>
                  <a:srgbClr val="4E67C8">
                    <a:lumMod val="75000"/>
                  </a:srgbClr>
                </a:solidFill>
                <a:latin typeface="Courier New" panose="02070309020205020404" pitchFamily="49" charset="0"/>
                <a:cs typeface="Courier New" panose="02070309020205020404" pitchFamily="49" charset="0"/>
              </a:rPr>
              <a:t>	0101 1000 0010</a:t>
            </a:r>
          </a:p>
          <a:p>
            <a:pPr marL="0" lvl="0" indent="0" algn="just">
              <a:lnSpc>
                <a:spcPct val="90000"/>
              </a:lnSpc>
              <a:spcBef>
                <a:spcPts val="0"/>
              </a:spcBef>
              <a:buNone/>
            </a:pPr>
            <a:r>
              <a:rPr lang="vi-VN" sz="2800" b="1">
                <a:solidFill>
                  <a:srgbClr val="4E67C8">
                    <a:lumMod val="75000"/>
                  </a:srgbClr>
                </a:solidFill>
                <a:latin typeface="Courier New" panose="02070309020205020404" pitchFamily="49" charset="0"/>
                <a:cs typeface="Courier New" panose="02070309020205020404" pitchFamily="49" charset="0"/>
              </a:rPr>
              <a:t>	0100 1010 0110</a:t>
            </a:r>
            <a:endParaRPr lang="en-US" sz="2800" b="1">
              <a:solidFill>
                <a:srgbClr val="4E67C8">
                  <a:lumMod val="75000"/>
                </a:srgbClr>
              </a:solidFill>
              <a:latin typeface="Courier New" panose="02070309020205020404" pitchFamily="49" charset="0"/>
              <a:cs typeface="Courier New" panose="02070309020205020404" pitchFamily="49" charset="0"/>
            </a:endParaRPr>
          </a:p>
          <a:p>
            <a:pPr marL="514350" lvl="0" indent="-514350" algn="just">
              <a:lnSpc>
                <a:spcPct val="90000"/>
              </a:lnSpc>
              <a:spcBef>
                <a:spcPts val="600"/>
              </a:spcBef>
              <a:buFont typeface="+mj-lt"/>
              <a:buAutoNum type="arabicPeriod" startAt="3"/>
            </a:pPr>
            <a:r>
              <a:rPr lang="vi-VN" sz="2800" b="1">
                <a:solidFill>
                  <a:srgbClr val="4E67C8">
                    <a:lumMod val="75000"/>
                  </a:srgbClr>
                </a:solidFill>
                <a:latin typeface="Arial" panose="020B0604020202020204" pitchFamily="34" charset="0"/>
                <a:cs typeface="Arial" panose="020B0604020202020204" pitchFamily="34" charset="0"/>
              </a:rPr>
              <a:t>Cho một bộ xử lý có các từ nhớ 1 byte. Hãy cho biết giá trị nguyên nhỏ nhất và lớn nhất có thể được biểu diễn ở các dạng sau:</a:t>
            </a:r>
          </a:p>
          <a:p>
            <a:pPr marL="914400" lvl="0" indent="-457200" algn="just">
              <a:lnSpc>
                <a:spcPct val="90000"/>
              </a:lnSpc>
              <a:spcBef>
                <a:spcPts val="0"/>
              </a:spcBef>
              <a:buFont typeface="+mj-lt"/>
              <a:buAutoNum type="alphaLcParenR"/>
            </a:pPr>
            <a:r>
              <a:rPr lang="vi-VN" sz="2800" b="1">
                <a:solidFill>
                  <a:srgbClr val="4E67C8">
                    <a:lumMod val="75000"/>
                  </a:srgbClr>
                </a:solidFill>
                <a:cs typeface="Arial" pitchFamily="34" charset="0"/>
              </a:rPr>
              <a:t>Không dấu.</a:t>
            </a:r>
          </a:p>
          <a:p>
            <a:pPr marL="914400" lvl="0" indent="-457200" algn="just">
              <a:lnSpc>
                <a:spcPct val="90000"/>
              </a:lnSpc>
              <a:spcBef>
                <a:spcPts val="0"/>
              </a:spcBef>
              <a:buFont typeface="+mj-lt"/>
              <a:buAutoNum type="alphaLcParenR"/>
            </a:pPr>
            <a:r>
              <a:rPr lang="vi-VN" sz="2800" b="1">
                <a:solidFill>
                  <a:srgbClr val="4E67C8">
                    <a:lumMod val="75000"/>
                  </a:srgbClr>
                </a:solidFill>
                <a:cs typeface="Arial" pitchFamily="34" charset="0"/>
              </a:rPr>
              <a:t>Có dấu. </a:t>
            </a: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42</a:t>
            </a:fld>
            <a:endParaRPr lang="en-US"/>
          </a:p>
        </p:txBody>
      </p:sp>
    </p:spTree>
    <p:extLst>
      <p:ext uri="{BB962C8B-B14F-4D97-AF65-F5344CB8AC3E}">
        <p14:creationId xmlns:p14="http://schemas.microsoft.com/office/powerpoint/2010/main" val="3895698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marL="914400" lvl="0" indent="-457200" algn="just">
              <a:lnSpc>
                <a:spcPct val="90000"/>
              </a:lnSpc>
              <a:spcBef>
                <a:spcPts val="0"/>
              </a:spcBef>
              <a:buFont typeface="+mj-lt"/>
              <a:buAutoNum type="alphaLcParenR" startAt="3"/>
            </a:pPr>
            <a:r>
              <a:rPr lang="vi-VN" sz="2800" b="1">
                <a:solidFill>
                  <a:srgbClr val="4E67C8">
                    <a:lumMod val="75000"/>
                  </a:srgbClr>
                </a:solidFill>
                <a:latin typeface="Arial" panose="020B0604020202020204" pitchFamily="34" charset="0"/>
                <a:cs typeface="Arial" panose="020B0604020202020204" pitchFamily="34" charset="0"/>
              </a:rPr>
              <a:t>Bù một.</a:t>
            </a:r>
          </a:p>
          <a:p>
            <a:pPr marL="914400" lvl="0" indent="-457200" algn="just">
              <a:lnSpc>
                <a:spcPct val="90000"/>
              </a:lnSpc>
              <a:spcBef>
                <a:spcPts val="0"/>
              </a:spcBef>
              <a:buFont typeface="+mj-lt"/>
              <a:buAutoNum type="alphaLcParenR" startAt="3"/>
            </a:pPr>
            <a:r>
              <a:rPr lang="vi-VN" sz="2800" b="1">
                <a:solidFill>
                  <a:srgbClr val="4E67C8">
                    <a:lumMod val="75000"/>
                  </a:srgbClr>
                </a:solidFill>
                <a:latin typeface="Arial" panose="020B0604020202020204" pitchFamily="34" charset="0"/>
                <a:cs typeface="Arial" panose="020B0604020202020204" pitchFamily="34" charset="0"/>
              </a:rPr>
              <a:t>Bù hai.</a:t>
            </a:r>
          </a:p>
          <a:p>
            <a:pPr marL="914400" lvl="0" indent="-457200" algn="just">
              <a:lnSpc>
                <a:spcPct val="90000"/>
              </a:lnSpc>
              <a:spcBef>
                <a:spcPts val="0"/>
              </a:spcBef>
              <a:buFont typeface="+mj-lt"/>
              <a:buAutoNum type="alphaLcParenR" startAt="3"/>
            </a:pPr>
            <a:r>
              <a:rPr lang="vi-VN" sz="2800" b="1">
                <a:solidFill>
                  <a:srgbClr val="4E67C8">
                    <a:lumMod val="75000"/>
                  </a:srgbClr>
                </a:solidFill>
                <a:latin typeface="Arial" panose="020B0604020202020204" pitchFamily="34" charset="0"/>
                <a:cs typeface="Arial" panose="020B0604020202020204" pitchFamily="34" charset="0"/>
              </a:rPr>
              <a:t>Số BCD nén không dấu.</a:t>
            </a:r>
          </a:p>
          <a:p>
            <a:pPr marL="914400" lvl="0" indent="-457200" algn="just">
              <a:lnSpc>
                <a:spcPct val="90000"/>
              </a:lnSpc>
              <a:spcBef>
                <a:spcPts val="0"/>
              </a:spcBef>
              <a:buFont typeface="+mj-lt"/>
              <a:buAutoNum type="alphaLcParenR" startAt="3"/>
            </a:pPr>
            <a:r>
              <a:rPr lang="vi-VN" sz="2800" b="1">
                <a:solidFill>
                  <a:srgbClr val="4E67C8">
                    <a:lumMod val="75000"/>
                  </a:srgbClr>
                </a:solidFill>
                <a:latin typeface="Arial" panose="020B0604020202020204" pitchFamily="34" charset="0"/>
                <a:cs typeface="Arial" panose="020B0604020202020204" pitchFamily="34" charset="0"/>
              </a:rPr>
              <a:t>Số BCD nén có dấu</a:t>
            </a:r>
            <a:r>
              <a:rPr lang="en-US" sz="2800" b="1">
                <a:solidFill>
                  <a:srgbClr val="4E67C8">
                    <a:lumMod val="75000"/>
                  </a:srgbClr>
                </a:solidFill>
                <a:latin typeface="Arial" panose="020B0604020202020204" pitchFamily="34" charset="0"/>
                <a:cs typeface="Arial" panose="020B0604020202020204" pitchFamily="34" charset="0"/>
              </a:rPr>
              <a:t> (giả sử 4 bit dấu nằm bên trái số đó)</a:t>
            </a:r>
            <a:r>
              <a:rPr lang="vi-VN" sz="2800" b="1">
                <a:solidFill>
                  <a:srgbClr val="4E67C8">
                    <a:lumMod val="75000"/>
                  </a:srgbClr>
                </a:solidFill>
                <a:latin typeface="Arial" panose="020B0604020202020204" pitchFamily="34" charset="0"/>
                <a:cs typeface="Arial" panose="020B0604020202020204" pitchFamily="34" charset="0"/>
              </a:rPr>
              <a:t>.</a:t>
            </a:r>
          </a:p>
          <a:p>
            <a:pPr marL="514350" indent="-514350" algn="just">
              <a:lnSpc>
                <a:spcPct val="90000"/>
              </a:lnSpc>
              <a:spcBef>
                <a:spcPts val="600"/>
              </a:spcBef>
              <a:buFont typeface="+mj-lt"/>
              <a:buAutoNum type="arabicPeriod" startAt="4"/>
            </a:pPr>
            <a:r>
              <a:rPr lang="vi-VN" sz="2800" b="1">
                <a:solidFill>
                  <a:srgbClr val="4E67C8">
                    <a:lumMod val="75000"/>
                  </a:srgbClr>
                </a:solidFill>
                <a:latin typeface="Arial" panose="020B0604020202020204" pitchFamily="34" charset="0"/>
                <a:cs typeface="Arial" panose="020B0604020202020204" pitchFamily="34" charset="0"/>
              </a:rPr>
              <a:t>Xét phép cộng hai số BCD nén không dấu. Nếu mỗi số BCD nén có N ký số thì nó có 4N bit. Hai số được cộng sử dụng bộ cộng nhị phân. Hãy đề xuất một quy tắc đơn giản để thực hiện phép cộng cho kết quả đúng với hai số 1698 và 1786.</a:t>
            </a:r>
            <a:endParaRPr lang="en-US" sz="2800" b="1">
              <a:solidFill>
                <a:srgbClr val="4E67C8">
                  <a:lumMod val="75000"/>
                </a:srgbClr>
              </a:solidFill>
              <a:latin typeface="Arial" panose="020B0604020202020204" pitchFamily="34" charset="0"/>
              <a:cs typeface="Arial" panose="020B0604020202020204" pitchFamily="34" charset="0"/>
            </a:endParaRPr>
          </a:p>
          <a:p>
            <a:pPr marL="514350" lvl="0" indent="-514350" algn="just">
              <a:lnSpc>
                <a:spcPct val="90000"/>
              </a:lnSpc>
              <a:spcBef>
                <a:spcPts val="600"/>
              </a:spcBef>
              <a:buFont typeface="+mj-lt"/>
              <a:buAutoNum type="arabicPeriod" startAt="4"/>
            </a:pPr>
            <a:r>
              <a:rPr lang="vi-VN" sz="2800" b="1">
                <a:solidFill>
                  <a:srgbClr val="4E67C8">
                    <a:lumMod val="75000"/>
                  </a:srgbClr>
                </a:solidFill>
                <a:latin typeface="Arial" panose="020B0604020202020204" pitchFamily="34" charset="0"/>
                <a:cs typeface="Arial" panose="020B0604020202020204" pitchFamily="34" charset="0"/>
              </a:rPr>
              <a:t>Bù 10 của (ten’s complement) của một số thập phân X được định nghĩa là 10</a:t>
            </a:r>
            <a:r>
              <a:rPr lang="vi-VN" sz="2800" b="1" baseline="30000">
                <a:solidFill>
                  <a:srgbClr val="4E67C8">
                    <a:lumMod val="75000"/>
                  </a:srgbClr>
                </a:solidFill>
                <a:latin typeface="Arial" panose="020B0604020202020204" pitchFamily="34" charset="0"/>
                <a:cs typeface="Arial" panose="020B0604020202020204" pitchFamily="34" charset="0"/>
              </a:rPr>
              <a:t>N</a:t>
            </a:r>
            <a:r>
              <a:rPr lang="vi-VN" sz="2800" b="1">
                <a:solidFill>
                  <a:srgbClr val="4E67C8">
                    <a:lumMod val="75000"/>
                  </a:srgbClr>
                </a:solidFill>
                <a:latin typeface="Arial" panose="020B0604020202020204" pitchFamily="34" charset="0"/>
                <a:cs typeface="Arial" panose="020B0604020202020204" pitchFamily="34" charset="0"/>
              </a:rPr>
              <a:t> – X, trong đó N là số ký số của số X. Hãy</a:t>
            </a:r>
            <a:r>
              <a:rPr lang="en-US" sz="2800" b="1">
                <a:solidFill>
                  <a:srgbClr val="4E67C8">
                    <a:lumMod val="75000"/>
                  </a:srgbClr>
                </a:solidFill>
                <a:latin typeface="Arial" panose="020B0604020202020204" pitchFamily="34" charset="0"/>
                <a:cs typeface="Arial" panose="020B0604020202020204" pitchFamily="34" charset="0"/>
              </a:rPr>
              <a:t> sử</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43</a:t>
            </a:fld>
            <a:endParaRPr lang="en-US"/>
          </a:p>
        </p:txBody>
      </p:sp>
    </p:spTree>
    <p:extLst>
      <p:ext uri="{BB962C8B-B14F-4D97-AF65-F5344CB8AC3E}">
        <p14:creationId xmlns:p14="http://schemas.microsoft.com/office/powerpoint/2010/main" val="2719665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marL="457200" lvl="0" indent="0" algn="just">
              <a:lnSpc>
                <a:spcPct val="90000"/>
              </a:lnSpc>
              <a:spcBef>
                <a:spcPts val="0"/>
              </a:spcBef>
              <a:buNone/>
            </a:pPr>
            <a:r>
              <a:rPr lang="vi-VN" sz="2800" b="1">
                <a:solidFill>
                  <a:srgbClr val="4E67C8">
                    <a:lumMod val="75000"/>
                  </a:srgbClr>
                </a:solidFill>
                <a:latin typeface="Arial" panose="020B0604020202020204" pitchFamily="34" charset="0"/>
                <a:cs typeface="Arial" panose="020B0604020202020204" pitchFamily="34" charset="0"/>
              </a:rPr>
              <a:t>dụng bù 10 để thực hiện phép trừ thập phân 0736</a:t>
            </a:r>
            <a:r>
              <a:rPr lang="vi-VN" sz="2800" b="1" baseline="-25000">
                <a:solidFill>
                  <a:srgbClr val="4E67C8">
                    <a:lumMod val="75000"/>
                  </a:srgbClr>
                </a:solidFill>
                <a:latin typeface="Arial" panose="020B0604020202020204" pitchFamily="34" charset="0"/>
                <a:cs typeface="Arial" panose="020B0604020202020204" pitchFamily="34" charset="0"/>
              </a:rPr>
              <a:t>10</a:t>
            </a:r>
            <a:r>
              <a:rPr lang="vi-VN" sz="2800" b="1">
                <a:solidFill>
                  <a:srgbClr val="4E67C8">
                    <a:lumMod val="75000"/>
                  </a:srgbClr>
                </a:solidFill>
                <a:latin typeface="Arial" panose="020B0604020202020204" pitchFamily="34" charset="0"/>
                <a:cs typeface="Arial" panose="020B0604020202020204" pitchFamily="34" charset="0"/>
              </a:rPr>
              <a:t> – 0326</a:t>
            </a:r>
            <a:r>
              <a:rPr lang="vi-VN" sz="2800" b="1" baseline="-25000">
                <a:solidFill>
                  <a:srgbClr val="4E67C8">
                    <a:lumMod val="75000"/>
                  </a:srgbClr>
                </a:solidFill>
                <a:latin typeface="Arial" panose="020B0604020202020204" pitchFamily="34" charset="0"/>
                <a:cs typeface="Arial" panose="020B0604020202020204" pitchFamily="34" charset="0"/>
              </a:rPr>
              <a:t>10</a:t>
            </a:r>
            <a:r>
              <a:rPr lang="vi-VN" sz="2800" b="1">
                <a:solidFill>
                  <a:srgbClr val="4E67C8">
                    <a:lumMod val="75000"/>
                  </a:srgbClr>
                </a:solidFill>
                <a:latin typeface="Arial" panose="020B0604020202020204" pitchFamily="34" charset="0"/>
                <a:cs typeface="Arial" panose="020B0604020202020204" pitchFamily="34" charset="0"/>
              </a:rPr>
              <a:t>.</a:t>
            </a:r>
          </a:p>
          <a:p>
            <a:pPr marL="457200" indent="-457200" algn="just">
              <a:lnSpc>
                <a:spcPct val="90000"/>
              </a:lnSpc>
              <a:spcBef>
                <a:spcPts val="0"/>
              </a:spcBef>
              <a:buFont typeface="+mj-lt"/>
              <a:buAutoNum type="arabicPeriod" startAt="6"/>
            </a:pPr>
            <a:r>
              <a:rPr lang="en-US" sz="2800" b="1">
                <a:solidFill>
                  <a:srgbClr val="4E67C8">
                    <a:lumMod val="75000"/>
                  </a:srgbClr>
                </a:solidFill>
                <a:latin typeface="Arial" panose="020B0604020202020204" pitchFamily="34" charset="0"/>
                <a:cs typeface="Arial" panose="020B0604020202020204" pitchFamily="34" charset="0"/>
              </a:rPr>
              <a:t>Hãy biểu diễn ở dạng nhị phân 32 bit các số thực thập phân sau:</a:t>
            </a:r>
          </a:p>
          <a:p>
            <a:pPr marL="914400" indent="-457200" algn="just">
              <a:lnSpc>
                <a:spcPct val="90000"/>
              </a:lnSpc>
              <a:spcBef>
                <a:spcPts val="600"/>
              </a:spcBef>
              <a:buFont typeface="+mj-lt"/>
              <a:buAutoNum type="alphaLcParenR"/>
            </a:pPr>
            <a:r>
              <a:rPr lang="en-US" sz="2800" b="1">
                <a:solidFill>
                  <a:srgbClr val="4E67C8">
                    <a:lumMod val="75000"/>
                  </a:srgbClr>
                </a:solidFill>
                <a:latin typeface="Courier New" panose="02070309020205020404" pitchFamily="49" charset="0"/>
                <a:cs typeface="Courier New" panose="02070309020205020404" pitchFamily="49" charset="0"/>
              </a:rPr>
              <a:t>123.45</a:t>
            </a:r>
          </a:p>
          <a:p>
            <a:pPr marL="914400" lvl="0" indent="-457200" algn="just">
              <a:lnSpc>
                <a:spcPct val="90000"/>
              </a:lnSpc>
              <a:spcBef>
                <a:spcPts val="600"/>
              </a:spcBef>
              <a:buFont typeface="+mj-lt"/>
              <a:buAutoNum type="alphaLcParenR"/>
            </a:pPr>
            <a:r>
              <a:rPr lang="en-US" sz="2800" b="1">
                <a:solidFill>
                  <a:srgbClr val="4E67C8">
                    <a:lumMod val="75000"/>
                  </a:srgbClr>
                </a:solidFill>
                <a:latin typeface="Courier New" panose="02070309020205020404" pitchFamily="49" charset="0"/>
                <a:cs typeface="Courier New" panose="02070309020205020404" pitchFamily="49" charset="0"/>
              </a:rPr>
              <a:t>-78.375</a:t>
            </a:r>
          </a:p>
          <a:p>
            <a:pPr marL="461963" lvl="0" indent="-461963" algn="just">
              <a:lnSpc>
                <a:spcPct val="90000"/>
              </a:lnSpc>
              <a:spcBef>
                <a:spcPts val="0"/>
              </a:spcBef>
              <a:buFont typeface="+mj-lt"/>
              <a:buAutoNum type="arabicPeriod" startAt="7"/>
            </a:pPr>
            <a:r>
              <a:rPr lang="vi-VN" sz="2800" b="1">
                <a:solidFill>
                  <a:srgbClr val="4E67C8">
                    <a:lumMod val="75000"/>
                  </a:srgbClr>
                </a:solidFill>
                <a:latin typeface="Arial" panose="020B0604020202020204" pitchFamily="34" charset="0"/>
                <a:cs typeface="Arial" panose="020B0604020202020204" pitchFamily="34" charset="0"/>
              </a:rPr>
              <a:t>Cho các địa chỉ sau trong bộ nhớ có chứa giá trị của toán hạng:</a:t>
            </a:r>
          </a:p>
          <a:p>
            <a:pPr marL="796925" lvl="0" indent="-339725" algn="just">
              <a:lnSpc>
                <a:spcPct val="90000"/>
              </a:lnSpc>
              <a:spcBef>
                <a:spcPts val="0"/>
              </a:spcBef>
              <a:buFont typeface="Wingdings" panose="05000000000000000000" pitchFamily="2" charset="2"/>
              <a:buChar char="§"/>
            </a:pPr>
            <a:r>
              <a:rPr lang="vi-VN" sz="2800" b="1">
                <a:solidFill>
                  <a:srgbClr val="4E67C8">
                    <a:lumMod val="75000"/>
                  </a:srgbClr>
                </a:solidFill>
                <a:cs typeface="Arial" pitchFamily="34" charset="0"/>
              </a:rPr>
              <a:t>Địa chỉ 20 chứa 40.</a:t>
            </a:r>
          </a:p>
          <a:p>
            <a:pPr marL="796925" lvl="0" indent="-339725" algn="just">
              <a:lnSpc>
                <a:spcPct val="90000"/>
              </a:lnSpc>
              <a:spcBef>
                <a:spcPts val="0"/>
              </a:spcBef>
              <a:buFont typeface="Wingdings" panose="05000000000000000000" pitchFamily="2" charset="2"/>
              <a:buChar char="§"/>
            </a:pPr>
            <a:r>
              <a:rPr lang="vi-VN" sz="2800" b="1">
                <a:solidFill>
                  <a:srgbClr val="4E67C8">
                    <a:lumMod val="75000"/>
                  </a:srgbClr>
                </a:solidFill>
                <a:cs typeface="Arial" pitchFamily="34" charset="0"/>
              </a:rPr>
              <a:t>Địa chỉ 30 chứa 50.</a:t>
            </a:r>
          </a:p>
          <a:p>
            <a:pPr marL="796925" lvl="0" indent="-339725" algn="just">
              <a:lnSpc>
                <a:spcPct val="90000"/>
              </a:lnSpc>
              <a:spcBef>
                <a:spcPts val="0"/>
              </a:spcBef>
              <a:buFont typeface="Wingdings" panose="05000000000000000000" pitchFamily="2" charset="2"/>
              <a:buChar char="§"/>
            </a:pPr>
            <a:r>
              <a:rPr lang="vi-VN" sz="2800" b="1">
                <a:solidFill>
                  <a:srgbClr val="4E67C8">
                    <a:lumMod val="75000"/>
                  </a:srgbClr>
                </a:solidFill>
                <a:cs typeface="Arial" pitchFamily="34" charset="0"/>
              </a:rPr>
              <a:t>Địa chỉ 40 chứa 60.</a:t>
            </a:r>
          </a:p>
          <a:p>
            <a:pPr marL="796925" lvl="0" indent="-339725" algn="just">
              <a:lnSpc>
                <a:spcPct val="90000"/>
              </a:lnSpc>
              <a:spcBef>
                <a:spcPts val="0"/>
              </a:spcBef>
              <a:buFont typeface="Wingdings" panose="05000000000000000000" pitchFamily="2" charset="2"/>
              <a:buChar char="§"/>
            </a:pPr>
            <a:r>
              <a:rPr lang="vi-VN" sz="2800" b="1">
                <a:solidFill>
                  <a:srgbClr val="4E67C8">
                    <a:lumMod val="75000"/>
                  </a:srgbClr>
                </a:solidFill>
                <a:cs typeface="Arial" pitchFamily="34" charset="0"/>
              </a:rPr>
              <a:t>Địa chỉ 50 chứa 70.</a:t>
            </a:r>
          </a:p>
          <a:p>
            <a:pPr marL="457200" lvl="0" indent="0" algn="just">
              <a:lnSpc>
                <a:spcPct val="90000"/>
              </a:lnSpc>
              <a:spcBef>
                <a:spcPts val="0"/>
              </a:spcBef>
              <a:buNone/>
            </a:pPr>
            <a:r>
              <a:rPr lang="vi-VN" sz="2800" b="1">
                <a:solidFill>
                  <a:srgbClr val="4E67C8">
                    <a:lumMod val="75000"/>
                  </a:srgbClr>
                </a:solidFill>
                <a:cs typeface="Arial" pitchFamily="34" charset="0"/>
              </a:rPr>
              <a:t>Giả sử thanh ghi tích luỹ chứa toán hạng</a:t>
            </a:r>
            <a:r>
              <a:rPr lang="en-US" sz="2800" b="1">
                <a:solidFill>
                  <a:srgbClr val="4E67C8">
                    <a:lumMod val="75000"/>
                  </a:srgbClr>
                </a:solidFill>
                <a:cs typeface="Arial" pitchFamily="34" charset="0"/>
              </a:rPr>
              <a:t>.</a:t>
            </a: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44</a:t>
            </a:fld>
            <a:endParaRPr lang="en-US"/>
          </a:p>
        </p:txBody>
      </p:sp>
    </p:spTree>
    <p:extLst>
      <p:ext uri="{BB962C8B-B14F-4D97-AF65-F5344CB8AC3E}">
        <p14:creationId xmlns:p14="http://schemas.microsoft.com/office/powerpoint/2010/main" val="1897860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marL="457200" lvl="0" indent="0" algn="just">
              <a:lnSpc>
                <a:spcPct val="90000"/>
              </a:lnSpc>
              <a:spcBef>
                <a:spcPts val="0"/>
              </a:spcBef>
              <a:buNone/>
            </a:pPr>
            <a:r>
              <a:rPr lang="en-US" sz="2800" b="1">
                <a:solidFill>
                  <a:srgbClr val="4E67C8">
                    <a:lumMod val="75000"/>
                  </a:srgbClr>
                </a:solidFill>
                <a:cs typeface="Arial" pitchFamily="34" charset="0"/>
              </a:rPr>
              <a:t>H</a:t>
            </a:r>
            <a:r>
              <a:rPr lang="vi-VN" sz="2800" b="1">
                <a:solidFill>
                  <a:srgbClr val="4E67C8">
                    <a:lumMod val="75000"/>
                  </a:srgbClr>
                </a:solidFill>
                <a:cs typeface="Arial" pitchFamily="34" charset="0"/>
              </a:rPr>
              <a:t>ãy cho biết giá trị của toán hạng được nạp vào thanh ghi khi các lệnh sau được thực thi:</a:t>
            </a: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IMMEDIATE 20</a:t>
            </a:r>
            <a:endParaRPr lang="vi-VN" sz="2800" b="1">
              <a:solidFill>
                <a:srgbClr val="4E67C8">
                  <a:lumMod val="75000"/>
                </a:srgbClr>
              </a:solidFill>
              <a:cs typeface="Arial" pitchFamily="34" charset="0"/>
            </a:endParaRP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DIRECT 20</a:t>
            </a:r>
            <a:endParaRPr lang="en-US" sz="2800" b="1">
              <a:solidFill>
                <a:srgbClr val="4E67C8">
                  <a:lumMod val="75000"/>
                </a:srgbClr>
              </a:solidFill>
              <a:latin typeface="Courier New" panose="02070309020205020404" pitchFamily="49" charset="0"/>
              <a:cs typeface="Courier New" panose="02070309020205020404" pitchFamily="49" charset="0"/>
            </a:endParaRP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INDIRECT 20</a:t>
            </a:r>
            <a:endParaRPr lang="vi-VN" sz="2800" b="1">
              <a:solidFill>
                <a:srgbClr val="4E67C8">
                  <a:lumMod val="75000"/>
                </a:srgbClr>
              </a:solidFill>
              <a:cs typeface="Arial" pitchFamily="34" charset="0"/>
            </a:endParaRP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IMMEDIATE 30</a:t>
            </a:r>
            <a:endParaRPr lang="vi-VN" sz="2800" b="1">
              <a:solidFill>
                <a:srgbClr val="4E67C8">
                  <a:lumMod val="75000"/>
                </a:srgbClr>
              </a:solidFill>
              <a:cs typeface="Arial" pitchFamily="34" charset="0"/>
            </a:endParaRP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DIRECT 30</a:t>
            </a:r>
            <a:endParaRPr lang="vi-VN" sz="2800" b="1">
              <a:solidFill>
                <a:srgbClr val="4E67C8">
                  <a:lumMod val="75000"/>
                </a:srgbClr>
              </a:solidFill>
              <a:cs typeface="Arial" pitchFamily="34" charset="0"/>
            </a:endParaRPr>
          </a:p>
          <a:p>
            <a:pPr marL="914400" lvl="0" indent="-457200" algn="just">
              <a:lnSpc>
                <a:spcPct val="90000"/>
              </a:lnSpc>
              <a:spcBef>
                <a:spcPts val="0"/>
              </a:spcBef>
              <a:buFont typeface="+mj-lt"/>
              <a:buAutoNum type="alphaLcParenR"/>
            </a:pPr>
            <a:r>
              <a:rPr lang="vi-VN" sz="2800" b="1">
                <a:solidFill>
                  <a:srgbClr val="4E67C8">
                    <a:lumMod val="75000"/>
                  </a:srgbClr>
                </a:solidFill>
                <a:latin typeface="Courier New" panose="02070309020205020404" pitchFamily="49" charset="0"/>
                <a:cs typeface="Courier New" panose="02070309020205020404" pitchFamily="49" charset="0"/>
              </a:rPr>
              <a:t>LOAD INDIRECT 30</a:t>
            </a:r>
            <a:endParaRPr lang="vi-VN" sz="2800" b="1">
              <a:solidFill>
                <a:srgbClr val="4E67C8">
                  <a:lumMod val="75000"/>
                </a:srgbClr>
              </a:solidFill>
              <a:cs typeface="Arial" pitchFamily="34" charset="0"/>
            </a:endParaRPr>
          </a:p>
          <a:p>
            <a:pPr marL="461963" lvl="0" indent="-461963" algn="just">
              <a:lnSpc>
                <a:spcPct val="90000"/>
              </a:lnSpc>
              <a:spcBef>
                <a:spcPts val="0"/>
              </a:spcBef>
              <a:buFont typeface="+mj-lt"/>
              <a:buAutoNum type="arabicPeriod" startAt="8"/>
            </a:pPr>
            <a:r>
              <a:rPr lang="vi-VN" sz="2800" b="1">
                <a:solidFill>
                  <a:srgbClr val="4E67C8">
                    <a:lumMod val="75000"/>
                  </a:srgbClr>
                </a:solidFill>
                <a:cs typeface="Arial" pitchFamily="34" charset="0"/>
              </a:rPr>
              <a:t>Trường địa chỉ trong lệnh chứa giá trị thập phân 14. Hãy cho biết nơi chứa toán hạng trong các kiểu định địa chỉ sau:</a:t>
            </a:r>
          </a:p>
          <a:p>
            <a:pPr marL="914400" lvl="0" indent="-457200" algn="just">
              <a:lnSpc>
                <a:spcPct val="90000"/>
              </a:lnSpc>
              <a:spcBef>
                <a:spcPts val="0"/>
              </a:spcBef>
              <a:buFont typeface="+mj-lt"/>
              <a:buAutoNum type="alphaLcParenR"/>
            </a:pPr>
            <a:r>
              <a:rPr lang="vi-VN" sz="2800" b="1">
                <a:solidFill>
                  <a:srgbClr val="4E67C8">
                    <a:lumMod val="75000"/>
                  </a:srgbClr>
                </a:solidFill>
                <a:cs typeface="Arial" pitchFamily="34" charset="0"/>
              </a:rPr>
              <a:t>Định địa chỉ tức thời.</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45</a:t>
            </a:fld>
            <a:endParaRPr lang="en-US"/>
          </a:p>
        </p:txBody>
      </p:sp>
    </p:spTree>
    <p:extLst>
      <p:ext uri="{BB962C8B-B14F-4D97-AF65-F5344CB8AC3E}">
        <p14:creationId xmlns:p14="http://schemas.microsoft.com/office/powerpoint/2010/main" val="834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marL="914400" lvl="0" indent="-457200" algn="just">
              <a:lnSpc>
                <a:spcPct val="90000"/>
              </a:lnSpc>
              <a:spcBef>
                <a:spcPts val="0"/>
              </a:spcBef>
              <a:buFont typeface="+mj-lt"/>
              <a:buAutoNum type="alphaLcParenR" startAt="2"/>
            </a:pPr>
            <a:r>
              <a:rPr lang="vi-VN" sz="2800" b="1">
                <a:solidFill>
                  <a:srgbClr val="4E67C8">
                    <a:lumMod val="75000"/>
                  </a:srgbClr>
                </a:solidFill>
                <a:cs typeface="Arial" pitchFamily="34" charset="0"/>
              </a:rPr>
              <a:t>Định địa chỉ trực tiếp.</a:t>
            </a:r>
          </a:p>
          <a:p>
            <a:pPr marL="914400" lvl="0" indent="-457200" algn="just">
              <a:lnSpc>
                <a:spcPct val="90000"/>
              </a:lnSpc>
              <a:spcBef>
                <a:spcPts val="0"/>
              </a:spcBef>
              <a:buFont typeface="+mj-lt"/>
              <a:buAutoNum type="alphaLcParenR" startAt="2"/>
            </a:pPr>
            <a:r>
              <a:rPr lang="vi-VN" sz="2800" b="1">
                <a:solidFill>
                  <a:srgbClr val="4E67C8">
                    <a:lumMod val="75000"/>
                  </a:srgbClr>
                </a:solidFill>
                <a:cs typeface="Arial" pitchFamily="34" charset="0"/>
              </a:rPr>
              <a:t>Định địa chỉ gián tiếp.</a:t>
            </a:r>
          </a:p>
          <a:p>
            <a:pPr marL="914400" lvl="0" indent="-457200" algn="just">
              <a:lnSpc>
                <a:spcPct val="90000"/>
              </a:lnSpc>
              <a:spcBef>
                <a:spcPts val="0"/>
              </a:spcBef>
              <a:buFont typeface="+mj-lt"/>
              <a:buAutoNum type="alphaLcParenR" startAt="2"/>
            </a:pPr>
            <a:r>
              <a:rPr lang="vi-VN" sz="2800" b="1">
                <a:solidFill>
                  <a:srgbClr val="4E67C8">
                    <a:lumMod val="75000"/>
                  </a:srgbClr>
                </a:solidFill>
                <a:cs typeface="Arial" pitchFamily="34" charset="0"/>
              </a:rPr>
              <a:t>Định địa chỉ thanh ghi.</a:t>
            </a:r>
          </a:p>
          <a:p>
            <a:pPr marL="914400" lvl="0" indent="-457200" algn="just">
              <a:lnSpc>
                <a:spcPct val="90000"/>
              </a:lnSpc>
              <a:spcBef>
                <a:spcPts val="0"/>
              </a:spcBef>
              <a:buFont typeface="+mj-lt"/>
              <a:buAutoNum type="alphaLcParenR" startAt="2"/>
            </a:pPr>
            <a:r>
              <a:rPr lang="vi-VN" sz="2800" b="1">
                <a:solidFill>
                  <a:srgbClr val="4E67C8">
                    <a:lumMod val="75000"/>
                  </a:srgbClr>
                </a:solidFill>
                <a:cs typeface="Arial" pitchFamily="34" charset="0"/>
              </a:rPr>
              <a:t>Định địa chỉ gián tiếp thanh ghi.</a:t>
            </a: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46</a:t>
            </a:fld>
            <a:endParaRPr lang="en-US"/>
          </a:p>
        </p:txBody>
      </p:sp>
    </p:spTree>
    <p:extLst>
      <p:ext uri="{BB962C8B-B14F-4D97-AF65-F5344CB8AC3E}">
        <p14:creationId xmlns:p14="http://schemas.microsoft.com/office/powerpoint/2010/main" val="389062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Trên một số máy, tất cả các lệnh có cùng độ dài; trên một số máy khác có thể có nhiều độ dài khác nhau.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Lệnh có thể ngắn hơn, bằng hoặc dài hơn chiều dài của từ nhớ.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Nếu tất cả các lệnh có cùng độ dài thì đơn giản hơn và dễ dàng giải mã hơn nhưng thường làm lãng phí không gian, vì tất cả các lệnh có cùng độ dài với lệnh dài nhất.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5.2 cho thấy một số mối quan hệ giữa chiều dài lệnh và chiều dài từ.</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a:t>
            </a:fld>
            <a:endParaRPr lang="en-US"/>
          </a:p>
        </p:txBody>
      </p:sp>
    </p:spTree>
    <p:extLst>
      <p:ext uri="{BB962C8B-B14F-4D97-AF65-F5344CB8AC3E}">
        <p14:creationId xmlns:p14="http://schemas.microsoft.com/office/powerpoint/2010/main" val="316650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pic>
        <p:nvPicPr>
          <p:cNvPr id="6" name="Content Placeholder 5"/>
          <p:cNvPicPr>
            <a:picLocks noGrp="1" noChangeAspect="1"/>
          </p:cNvPicPr>
          <p:nvPr>
            <p:ph idx="1"/>
          </p:nvPr>
        </p:nvPicPr>
        <p:blipFill>
          <a:blip r:embed="rId2"/>
          <a:stretch>
            <a:fillRect/>
          </a:stretch>
        </p:blipFill>
        <p:spPr>
          <a:xfrm>
            <a:off x="609600" y="1295400"/>
            <a:ext cx="7934658" cy="1752600"/>
          </a:xfrm>
          <a:prstGeom prst="rect">
            <a:avLst/>
          </a:prstGeom>
        </p:spPr>
      </p:pic>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6</a:t>
            </a:fld>
            <a:endParaRPr lang="en-US"/>
          </a:p>
        </p:txBody>
      </p:sp>
      <p:sp>
        <p:nvSpPr>
          <p:cNvPr id="7" name="Rectangle 6"/>
          <p:cNvSpPr/>
          <p:nvPr/>
        </p:nvSpPr>
        <p:spPr>
          <a:xfrm>
            <a:off x="1828800" y="3358253"/>
            <a:ext cx="4953000" cy="830997"/>
          </a:xfrm>
          <a:prstGeom prst="rect">
            <a:avLst/>
          </a:prstGeom>
        </p:spPr>
        <p:txBody>
          <a:bodyPr wrap="square">
            <a:spAutoFit/>
          </a:bodyPr>
          <a:lstStyle/>
          <a:p>
            <a:pPr algn="ctr">
              <a:spcBef>
                <a:spcPts val="600"/>
              </a:spcBef>
            </a:pPr>
            <a:r>
              <a:rPr lang="en-US" sz="2400" b="1">
                <a:solidFill>
                  <a:srgbClr val="0070C0"/>
                </a:solidFill>
                <a:latin typeface="Arial" panose="020B0604020202020204" pitchFamily="34" charset="0"/>
                <a:cs typeface="Arial" panose="020B0604020202020204" pitchFamily="34" charset="0"/>
              </a:rPr>
              <a:t>Hình 5.2: Mối quan hệ giữa chiều dài lệnh và chiều dài từ.</a:t>
            </a:r>
          </a:p>
        </p:txBody>
      </p:sp>
    </p:spTree>
    <p:extLst>
      <p:ext uri="{BB962C8B-B14F-4D97-AF65-F5344CB8AC3E}">
        <p14:creationId xmlns:p14="http://schemas.microsoft.com/office/powerpoint/2010/main" val="276650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sp>
        <p:nvSpPr>
          <p:cNvPr id="3" name="Content Placeholder 2"/>
          <p:cNvSpPr>
            <a:spLocks noGrp="1"/>
          </p:cNvSpPr>
          <p:nvPr>
            <p:ph idx="1"/>
          </p:nvPr>
        </p:nvSpPr>
        <p:spPr/>
        <p:txBody>
          <a:bodyPr>
            <a:normAutofit fontScale="92500" lnSpcReduction="10000"/>
          </a:bodyPr>
          <a:lstStyle/>
          <a:p>
            <a:pPr marL="457200" lvl="1" indent="-457200" algn="just" fontAlgn="base">
              <a:spcBef>
                <a:spcPts val="0"/>
              </a:spcBef>
              <a:buClr>
                <a:srgbClr val="0099FF"/>
              </a:buClr>
              <a:buSzPct val="130000"/>
              <a:buFont typeface="Wingdings" pitchFamily="2" charset="2"/>
              <a:buChar char="v"/>
            </a:pPr>
            <a:r>
              <a:rPr lang="vi-VN" sz="3000" b="1">
                <a:solidFill>
                  <a:srgbClr val="4E67C8">
                    <a:lumMod val="75000"/>
                  </a:srgbClr>
                </a:solidFill>
                <a:latin typeface="Arial" pitchFamily="34" charset="0"/>
                <a:cs typeface="Arial" pitchFamily="34" charset="0"/>
              </a:rPr>
              <a:t>Trong quá trình thực hiện lệnh, lệnh được đọc vào thanh ghi lệnh (</a:t>
            </a:r>
            <a:r>
              <a:rPr lang="vi-VN" sz="3000" b="1" i="1">
                <a:solidFill>
                  <a:srgbClr val="4E67C8">
                    <a:lumMod val="75000"/>
                  </a:srgbClr>
                </a:solidFill>
                <a:latin typeface="Arial" pitchFamily="34" charset="0"/>
                <a:cs typeface="Arial" pitchFamily="34" charset="0"/>
              </a:rPr>
              <a:t>instruction register</a:t>
            </a:r>
            <a:r>
              <a:rPr lang="vi-VN" sz="3000" b="1">
                <a:solidFill>
                  <a:srgbClr val="4E67C8">
                    <a:lumMod val="75000"/>
                  </a:srgbClr>
                </a:solidFill>
                <a:latin typeface="Arial" pitchFamily="34" charset="0"/>
                <a:cs typeface="Arial" pitchFamily="34" charset="0"/>
              </a:rPr>
              <a:t>  - IR) trong bộ vi xử lý. Bộ vi xử lý phải có khả năng trích dữ liệu từ các trường khác nhau của lệnh để thực hiện thao tác được yêu cầu.</a:t>
            </a:r>
            <a:endParaRPr lang="en-US" sz="3000" b="1">
              <a:solidFill>
                <a:srgbClr val="4E67C8">
                  <a:lumMod val="75000"/>
                </a:srgbClr>
              </a:solidFill>
              <a:latin typeface="Arial" pitchFamily="34" charset="0"/>
              <a:cs typeface="Arial" pitchFamily="34" charset="0"/>
            </a:endParaRPr>
          </a:p>
          <a:p>
            <a:pPr marL="457200" lvl="1" indent="-457200" algn="just" fontAlgn="base">
              <a:spcBef>
                <a:spcPts val="0"/>
              </a:spcBef>
              <a:buClr>
                <a:srgbClr val="0099FF"/>
              </a:buClr>
              <a:buSzPct val="130000"/>
              <a:buFont typeface="Wingdings" pitchFamily="2" charset="2"/>
              <a:buChar char="v"/>
            </a:pPr>
            <a:r>
              <a:rPr lang="vi-VN" sz="3000" b="1">
                <a:solidFill>
                  <a:srgbClr val="4E67C8">
                    <a:lumMod val="75000"/>
                  </a:srgbClr>
                </a:solidFill>
                <a:latin typeface="Arial" pitchFamily="34" charset="0"/>
                <a:cs typeface="Arial" pitchFamily="34" charset="0"/>
              </a:rPr>
              <a:t>Chúng ta khó có thể đọc sự biểu diễn nhị phân của các lệnh máy. Vì vậy, trong thực tế người ta sử dụng biểu tượng đại diện cho mỗi lệnh máy. Các mã lệnh được thể hiện bằng các từ viết tắt, gọi là từ gợi nhớ (</a:t>
            </a:r>
            <a:r>
              <a:rPr lang="vi-VN" sz="3000" b="1" i="1">
                <a:solidFill>
                  <a:srgbClr val="4E67C8">
                    <a:lumMod val="75000"/>
                  </a:srgbClr>
                </a:solidFill>
                <a:latin typeface="Arial" pitchFamily="34" charset="0"/>
                <a:cs typeface="Arial" pitchFamily="34" charset="0"/>
              </a:rPr>
              <a:t>mnemonics</a:t>
            </a:r>
            <a:r>
              <a:rPr lang="vi-VN" sz="3000" b="1">
                <a:solidFill>
                  <a:srgbClr val="4E67C8">
                    <a:lumMod val="75000"/>
                  </a:srgbClr>
                </a:solidFill>
                <a:latin typeface="Arial" pitchFamily="34" charset="0"/>
                <a:cs typeface="Arial" pitchFamily="34" charset="0"/>
              </a:rPr>
              <a:t>), nó chỉ ra thao tác của lệnh đó. Ví dụ:</a:t>
            </a:r>
            <a:endParaRPr lang="en-US" sz="3000"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7</a:t>
            </a:fld>
            <a:endParaRPr lang="en-US"/>
          </a:p>
        </p:txBody>
      </p:sp>
    </p:spTree>
    <p:extLst>
      <p:ext uri="{BB962C8B-B14F-4D97-AF65-F5344CB8AC3E}">
        <p14:creationId xmlns:p14="http://schemas.microsoft.com/office/powerpoint/2010/main" val="317211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sp>
        <p:nvSpPr>
          <p:cNvPr id="3" name="Content Placeholder 2"/>
          <p:cNvSpPr>
            <a:spLocks noGrp="1"/>
          </p:cNvSpPr>
          <p:nvPr>
            <p:ph idx="1"/>
          </p:nvPr>
        </p:nvSpPr>
        <p:spPr/>
        <p:txBody>
          <a:bodyPr>
            <a:normAutofit fontScale="25000" lnSpcReduction="20000"/>
          </a:bodyPr>
          <a:lstStyle/>
          <a:p>
            <a:pPr marL="914400" lvl="1" indent="0" fontAlgn="base">
              <a:lnSpc>
                <a:spcPct val="110000"/>
              </a:lnSpc>
              <a:spcBef>
                <a:spcPts val="0"/>
              </a:spcBef>
              <a:buClr>
                <a:srgbClr val="0099FF"/>
              </a:buClr>
              <a:buSzPct val="130000"/>
              <a:buNone/>
              <a:tabLst>
                <a:tab pos="2286000" algn="l"/>
              </a:tabLst>
            </a:pPr>
            <a:r>
              <a:rPr lang="en-US" sz="11200" b="1">
                <a:solidFill>
                  <a:srgbClr val="4E67C8">
                    <a:lumMod val="75000"/>
                  </a:srgbClr>
                </a:solidFill>
                <a:latin typeface="Arial" pitchFamily="34" charset="0"/>
                <a:cs typeface="Arial" pitchFamily="34" charset="0"/>
              </a:rPr>
              <a:t>ADD	Cộng</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SUB	Trừ</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MUL	Nhân</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DIV	Chia</a:t>
            </a:r>
            <a:br>
              <a:rPr lang="en-US" sz="11200" b="1">
                <a:solidFill>
                  <a:srgbClr val="4E67C8">
                    <a:lumMod val="75000"/>
                  </a:srgbClr>
                </a:solidFill>
                <a:latin typeface="Arial" pitchFamily="34" charset="0"/>
                <a:cs typeface="Arial" pitchFamily="34" charset="0"/>
              </a:rPr>
            </a:br>
            <a:r>
              <a:rPr lang="en-US" sz="11200" b="1">
                <a:solidFill>
                  <a:srgbClr val="4E67C8">
                    <a:lumMod val="75000"/>
                  </a:srgbClr>
                </a:solidFill>
                <a:latin typeface="Arial" pitchFamily="34" charset="0"/>
                <a:cs typeface="Arial" pitchFamily="34" charset="0"/>
              </a:rPr>
              <a:t>LOAD 	Nạp dữ liệu từ bộ  nhớ</a:t>
            </a:r>
          </a:p>
          <a:p>
            <a:pPr marL="914400" lvl="1" indent="0" algn="just" fontAlgn="base">
              <a:lnSpc>
                <a:spcPct val="110000"/>
              </a:lnSpc>
              <a:spcBef>
                <a:spcPts val="0"/>
              </a:spcBef>
              <a:buClr>
                <a:srgbClr val="0099FF"/>
              </a:buClr>
              <a:buSzPct val="130000"/>
              <a:buNone/>
              <a:tabLst>
                <a:tab pos="2286000" algn="l"/>
              </a:tabLst>
            </a:pPr>
            <a:r>
              <a:rPr lang="en-US" sz="11200" b="1">
                <a:solidFill>
                  <a:srgbClr val="4E67C8">
                    <a:lumMod val="75000"/>
                  </a:srgbClr>
                </a:solidFill>
                <a:latin typeface="Arial" pitchFamily="34" charset="0"/>
                <a:cs typeface="Arial" pitchFamily="34" charset="0"/>
              </a:rPr>
              <a:t>STOR 	Lưu dữ liệu vào bộ nhớ</a:t>
            </a:r>
          </a:p>
          <a:p>
            <a:pPr marL="457200" lvl="1" indent="-457200" algn="just" fontAlgn="base">
              <a:lnSpc>
                <a:spcPct val="110000"/>
              </a:lnSpc>
              <a:spcBef>
                <a:spcPts val="0"/>
              </a:spcBef>
              <a:buClr>
                <a:srgbClr val="0099FF"/>
              </a:buClr>
              <a:buSzPct val="130000"/>
              <a:buFont typeface="Wingdings" pitchFamily="2" charset="2"/>
              <a:buChar char="v"/>
            </a:pPr>
            <a:r>
              <a:rPr lang="en-US" sz="11200" b="1">
                <a:solidFill>
                  <a:srgbClr val="4E67C8">
                    <a:lumMod val="75000"/>
                  </a:srgbClr>
                </a:solidFill>
                <a:latin typeface="Arial" pitchFamily="34" charset="0"/>
                <a:cs typeface="Arial" pitchFamily="34" charset="0"/>
              </a:rPr>
              <a:t>Các toán hạng cũng được thể hiện bằng biểu tượng đại diện. Cho ví dụ, lệnh</a:t>
            </a:r>
          </a:p>
          <a:p>
            <a:pPr marL="914400" lvl="1" indent="58738" algn="just" fontAlgn="base">
              <a:lnSpc>
                <a:spcPct val="110000"/>
              </a:lnSpc>
              <a:spcBef>
                <a:spcPts val="600"/>
              </a:spcBef>
              <a:spcAft>
                <a:spcPts val="600"/>
              </a:spcAft>
              <a:buClr>
                <a:srgbClr val="0099FF"/>
              </a:buClr>
              <a:buSzPct val="130000"/>
              <a:buNone/>
            </a:pPr>
            <a:r>
              <a:rPr lang="en-US" sz="11200" b="1">
                <a:solidFill>
                  <a:srgbClr val="4E67C8">
                    <a:lumMod val="75000"/>
                  </a:srgbClr>
                </a:solidFill>
                <a:latin typeface="Arial" pitchFamily="34" charset="0"/>
                <a:cs typeface="Arial" pitchFamily="34" charset="0"/>
              </a:rPr>
              <a:t>ADD R, Y</a:t>
            </a:r>
          </a:p>
          <a:p>
            <a:pPr marL="457200" lvl="1" indent="0" algn="just" fontAlgn="base">
              <a:lnSpc>
                <a:spcPct val="110000"/>
              </a:lnSpc>
              <a:spcBef>
                <a:spcPts val="0"/>
              </a:spcBef>
              <a:buClr>
                <a:srgbClr val="0099FF"/>
              </a:buClr>
              <a:buSzPct val="130000"/>
              <a:buNone/>
            </a:pPr>
            <a:r>
              <a:rPr lang="en-US" sz="11200" b="1">
                <a:solidFill>
                  <a:srgbClr val="4E67C8">
                    <a:lumMod val="75000"/>
                  </a:srgbClr>
                </a:solidFill>
                <a:latin typeface="Arial" pitchFamily="34" charset="0"/>
                <a:cs typeface="Arial" pitchFamily="34" charset="0"/>
              </a:rPr>
              <a:t>có nghĩa là cộng giá trị được chứa trong vị trí dữ liệu Y với nội dung của thanh ghi R. Trong ví dụ này, Y tham chiếu đến địa chỉ của một vị trí trong bộ nhớ và R tham chiếu đến một thanh ghi cụ thể. </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8</a:t>
            </a:fld>
            <a:endParaRPr lang="en-US"/>
          </a:p>
        </p:txBody>
      </p:sp>
    </p:spTree>
    <p:extLst>
      <p:ext uri="{BB962C8B-B14F-4D97-AF65-F5344CB8AC3E}">
        <p14:creationId xmlns:p14="http://schemas.microsoft.com/office/powerpoint/2010/main" val="361510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Biểu Diễn Lệnh</a:t>
            </a:r>
            <a:endParaRPr lang="en-US"/>
          </a:p>
        </p:txBody>
      </p:sp>
      <p:sp>
        <p:nvSpPr>
          <p:cNvPr id="3" name="Content Placeholder 2"/>
          <p:cNvSpPr>
            <a:spLocks noGrp="1"/>
          </p:cNvSpPr>
          <p:nvPr>
            <p:ph idx="1"/>
          </p:nvPr>
        </p:nvSpPr>
        <p:spPr/>
        <p:txBody>
          <a:bodyPr>
            <a:normAutofit fontScale="32500" lnSpcReduction="20000"/>
          </a:bodyPr>
          <a:lstStyle/>
          <a:p>
            <a:pPr marL="457200" lvl="1" indent="-457200" algn="just" fontAlgn="base">
              <a:lnSpc>
                <a:spcPct val="110000"/>
              </a:lnSpc>
              <a:spcBef>
                <a:spcPts val="0"/>
              </a:spcBef>
              <a:buClr>
                <a:srgbClr val="0099FF"/>
              </a:buClr>
              <a:buSzPct val="130000"/>
              <a:buFont typeface="Wingdings" pitchFamily="2" charset="2"/>
              <a:buChar char="v"/>
              <a:tabLst>
                <a:tab pos="2286000" algn="l"/>
              </a:tabLst>
            </a:pPr>
            <a:r>
              <a:rPr lang="en-US" sz="8600" b="1">
                <a:solidFill>
                  <a:srgbClr val="4E67C8">
                    <a:lumMod val="75000"/>
                  </a:srgbClr>
                </a:solidFill>
                <a:latin typeface="Arial" pitchFamily="34" charset="0"/>
                <a:cs typeface="Arial" pitchFamily="34" charset="0"/>
              </a:rPr>
              <a:t>Lưu ý rằng thao tác được thực hiện trên nội dung của một vị trí chứ không phải trên địa chỉ của nó.</a:t>
            </a:r>
          </a:p>
          <a:p>
            <a:pPr marL="457200" lvl="1" indent="-457200" algn="just" fontAlgn="base">
              <a:lnSpc>
                <a:spcPct val="110000"/>
              </a:lnSpc>
              <a:spcBef>
                <a:spcPts val="0"/>
              </a:spcBef>
              <a:buClr>
                <a:srgbClr val="0099FF"/>
              </a:buClr>
              <a:buSzPct val="130000"/>
              <a:buFont typeface="Wingdings" pitchFamily="2" charset="2"/>
              <a:buChar char="v"/>
            </a:pPr>
            <a:r>
              <a:rPr lang="en-US" sz="8600" b="1">
                <a:solidFill>
                  <a:srgbClr val="4E67C8">
                    <a:lumMod val="75000"/>
                  </a:srgbClr>
                </a:solidFill>
                <a:latin typeface="Arial" pitchFamily="34" charset="0"/>
                <a:cs typeface="Arial" pitchFamily="34" charset="0"/>
              </a:rPr>
              <a:t>Do đó, có thể viết một chương trình ngôn ngữ máy dưới hình thức biểu tượng. Mỗi biểu tượng mã lệnh là một dãy nhị phân cố định và người lập trình chỉ định vị trí của mỗi biểu tượng toán hạng. </a:t>
            </a:r>
          </a:p>
          <a:p>
            <a:pPr marL="457200" lvl="1" indent="-457200" algn="just" fontAlgn="base">
              <a:lnSpc>
                <a:spcPct val="110000"/>
              </a:lnSpc>
              <a:spcBef>
                <a:spcPts val="0"/>
              </a:spcBef>
              <a:buClr>
                <a:srgbClr val="0099FF"/>
              </a:buClr>
              <a:buSzPct val="130000"/>
              <a:buFont typeface="Wingdings" pitchFamily="2" charset="2"/>
              <a:buChar char="v"/>
            </a:pPr>
            <a:r>
              <a:rPr lang="en-US" sz="8600" b="1">
                <a:solidFill>
                  <a:srgbClr val="4E67C8">
                    <a:lumMod val="75000"/>
                  </a:srgbClr>
                </a:solidFill>
                <a:latin typeface="Arial" pitchFamily="34" charset="0"/>
                <a:cs typeface="Arial" pitchFamily="34" charset="0"/>
              </a:rPr>
              <a:t>Ví dụ, người lập trình có thể bắt đầu bằng một danh sách các định nghĩa:</a:t>
            </a:r>
          </a:p>
          <a:p>
            <a:pPr marL="973138" lvl="1" indent="0" algn="just" fontAlgn="base">
              <a:lnSpc>
                <a:spcPct val="110000"/>
              </a:lnSpc>
              <a:spcBef>
                <a:spcPts val="0"/>
              </a:spcBef>
              <a:buClr>
                <a:srgbClr val="0099FF"/>
              </a:buClr>
              <a:buSzPct val="130000"/>
              <a:buNone/>
            </a:pPr>
            <a:r>
              <a:rPr lang="en-US" sz="8600" b="1">
                <a:solidFill>
                  <a:srgbClr val="4E67C8">
                    <a:lumMod val="75000"/>
                  </a:srgbClr>
                </a:solidFill>
                <a:latin typeface="Arial" pitchFamily="34" charset="0"/>
                <a:cs typeface="Arial" pitchFamily="34" charset="0"/>
              </a:rPr>
              <a:t>X = 513</a:t>
            </a:r>
          </a:p>
          <a:p>
            <a:pPr marL="973138" lvl="1" indent="0" algn="just" fontAlgn="base">
              <a:lnSpc>
                <a:spcPct val="110000"/>
              </a:lnSpc>
              <a:spcBef>
                <a:spcPts val="0"/>
              </a:spcBef>
              <a:buClr>
                <a:srgbClr val="0099FF"/>
              </a:buClr>
              <a:buSzPct val="130000"/>
              <a:buNone/>
            </a:pPr>
            <a:r>
              <a:rPr lang="en-US" sz="8600" b="1">
                <a:solidFill>
                  <a:srgbClr val="4E67C8">
                    <a:lumMod val="75000"/>
                  </a:srgbClr>
                </a:solidFill>
                <a:latin typeface="Arial" pitchFamily="34" charset="0"/>
                <a:cs typeface="Arial" pitchFamily="34" charset="0"/>
              </a:rPr>
              <a:t>Y = 514</a:t>
            </a:r>
          </a:p>
          <a:p>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9FF"/>
                </a:solidFill>
                <a:effectLst/>
                <a:uLnTx/>
                <a:uFillTx/>
                <a:latin typeface="Calibri"/>
                <a:ea typeface="+mn-ea"/>
                <a:cs typeface="+mn-cs"/>
              </a:rPr>
              <a:t>ThS. GVC Tô Oai Hùng</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46601-ECD6-4E29-AAA2-C596D4A6F376}" type="slidenum">
              <a:rPr kumimoji="0" lang="en-US" sz="1600" b="0" i="0" u="none" strike="noStrike" kern="1200" cap="none" spc="0" normalizeH="0" baseline="0" noProof="0" smtClean="0">
                <a:ln>
                  <a:noFill/>
                </a:ln>
                <a:solidFill>
                  <a:srgbClr val="0099F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a:ln>
                <a:noFill/>
              </a:ln>
              <a:solidFill>
                <a:srgbClr val="0099FF"/>
              </a:solidFill>
              <a:effectLst/>
              <a:uLnTx/>
              <a:uFillTx/>
              <a:latin typeface="Calibri"/>
              <a:ea typeface="+mn-ea"/>
              <a:cs typeface="+mn-cs"/>
            </a:endParaRPr>
          </a:p>
        </p:txBody>
      </p:sp>
    </p:spTree>
    <p:extLst>
      <p:ext uri="{BB962C8B-B14F-4D97-AF65-F5344CB8AC3E}">
        <p14:creationId xmlns:p14="http://schemas.microsoft.com/office/powerpoint/2010/main" val="29404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DocID Value="https://cws.connectedpdf.com/cDocID/522156666B78287B9EBAB21AB4A54C39~A2EB8416FCCE11E6B554D21DB6BBEA2AA97A551E5B8BDD22-163E2DBEBE0BF263-462967F1D73C9F1701B68600"/>
</file>

<file path=customXml/item2.xml><?xml version="1.0" encoding="utf-8"?>
<VersionID Value="https://cws.connectedpdf.com/cVersionID/522156666B78287B9EBAB21AB4A54C39~A2EB8417FCCE11E6B554D21DB6BBEA2AA97AAB29B261A1A2-E76D3D0553F76C04-9D5B55D32039F1EDBA368600"/>
</file>

<file path=customXml/itemProps1.xml><?xml version="1.0" encoding="utf-8"?>
<ds:datastoreItem xmlns:ds="http://schemas.openxmlformats.org/officeDocument/2006/customXml" ds:itemID="{11C52809-C8A7-426F-BDA2-416DBF067E08}">
  <ds:schemaRefs/>
</ds:datastoreItem>
</file>

<file path=customXml/itemProps2.xml><?xml version="1.0" encoding="utf-8"?>
<ds:datastoreItem xmlns:ds="http://schemas.openxmlformats.org/officeDocument/2006/customXml" ds:itemID="{A1B0DCBA-1B8A-48F3-90B7-252D218166F5}">
  <ds:schemaRefs/>
</ds:datastoreItem>
</file>

<file path=docProps/app.xml><?xml version="1.0" encoding="utf-8"?>
<Properties xmlns="http://schemas.openxmlformats.org/officeDocument/2006/extended-properties" xmlns:vt="http://schemas.openxmlformats.org/officeDocument/2006/docPropsVTypes">
  <Template/>
  <TotalTime>19496</TotalTime>
  <Words>3262</Words>
  <Application>Microsoft Office PowerPoint</Application>
  <PresentationFormat>On-screen Show (4:3)</PresentationFormat>
  <Paragraphs>364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Cambria Math</vt:lpstr>
      <vt:lpstr>Courier New</vt:lpstr>
      <vt:lpstr>Tahoma</vt:lpstr>
      <vt:lpstr>Times New Roman</vt:lpstr>
      <vt:lpstr>Wingdings</vt:lpstr>
      <vt:lpstr>Office Theme</vt:lpstr>
      <vt:lpstr>PowerPoint Presentation</vt:lpstr>
      <vt:lpstr>Khái Niệm</vt:lpstr>
      <vt:lpstr>Biểu Diễn Lệnh</vt:lpstr>
      <vt:lpstr>Biểu Diễn Lệnh</vt:lpstr>
      <vt:lpstr>Biểu Diễn Lệnh</vt:lpstr>
      <vt:lpstr>Biểu Diễn Lệnh</vt:lpstr>
      <vt:lpstr>Biểu Diễn Lệnh</vt:lpstr>
      <vt:lpstr>Biểu Diễn Lệnh</vt:lpstr>
      <vt:lpstr>Biểu Diễn Lệnh</vt:lpstr>
      <vt:lpstr>Các Dạng Dữ Liệu – Số Nguyên Không Dấu </vt:lpstr>
      <vt:lpstr>Số Nguyên Không Dấu</vt:lpstr>
      <vt:lpstr>Số Nguyên Có Dấu</vt:lpstr>
      <vt:lpstr>Số Nguyên Có Dấu</vt:lpstr>
      <vt:lpstr>Số Nguyên Có Dấu</vt:lpstr>
      <vt:lpstr>Số BCD</vt:lpstr>
      <vt:lpstr>Số BCD</vt:lpstr>
      <vt:lpstr>Số BCD</vt:lpstr>
      <vt:lpstr>Số BCD</vt:lpstr>
      <vt:lpstr>Số BCD</vt:lpstr>
      <vt:lpstr>Số Thực</vt:lpstr>
      <vt:lpstr>Số Thực</vt:lpstr>
      <vt:lpstr>Số Thực</vt:lpstr>
      <vt:lpstr>Số Thực</vt:lpstr>
      <vt:lpstr>Ký Tự</vt:lpstr>
      <vt:lpstr>Ký Tự</vt:lpstr>
      <vt:lpstr>Ký Tự</vt:lpstr>
      <vt:lpstr>Ký Tự</vt:lpstr>
      <vt:lpstr>Định Địa Chỉ - Khái Niệm</vt:lpstr>
      <vt:lpstr>Định Địa Chỉ Tức Thời</vt:lpstr>
      <vt:lpstr>Định Địa Chỉ Trực Tiếp</vt:lpstr>
      <vt:lpstr>Định Địa Chỉ Trực Tiếp</vt:lpstr>
      <vt:lpstr>Định Địa Chỉ Gián Tiếp</vt:lpstr>
      <vt:lpstr>Định Địa Chỉ Gián Tiếp</vt:lpstr>
      <vt:lpstr>Định Địa Chỉ Thanh Ghi</vt:lpstr>
      <vt:lpstr>Định Địa Chỉ Thanh Ghi</vt:lpstr>
      <vt:lpstr>Định Địa Chỉ Gián Tiếp Thanh Ghi</vt:lpstr>
      <vt:lpstr>Định Địa Chỉ Gián Tiếp Thanh Ghi</vt:lpstr>
      <vt:lpstr>Định Địa Chỉ Chỉ Số </vt:lpstr>
      <vt:lpstr>Định Địa Chỉ Chỉ Số </vt:lpstr>
      <vt:lpstr>Định Địa Chỉ Satck</vt:lpstr>
      <vt:lpstr>Định Địa Chỉ Satck</vt:lpstr>
      <vt:lpstr>Câu Hỏi và Bài Tập</vt:lpstr>
      <vt:lpstr>Câu Hỏi và Bài Tập</vt:lpstr>
      <vt:lpstr>Câu Hỏi và Bài Tập</vt:lpstr>
      <vt:lpstr>Câu Hỏi và Bài Tập</vt:lpstr>
      <vt:lpstr>Câu Hỏi và Bài Tập</vt:lpstr>
    </vt:vector>
  </TitlesOfParts>
  <Company>HCMC 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To Oai Hung</dc:creator>
  <cp:lastModifiedBy>To Oai Hung</cp:lastModifiedBy>
  <cp:revision>732</cp:revision>
  <dcterms:created xsi:type="dcterms:W3CDTF">2013-06-09T18:34:17Z</dcterms:created>
  <dcterms:modified xsi:type="dcterms:W3CDTF">2018-03-26T08:41:26Z</dcterms:modified>
</cp:coreProperties>
</file>