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93" r:id="rId2"/>
    <p:sldId id="396" r:id="rId3"/>
    <p:sldId id="935" r:id="rId4"/>
    <p:sldId id="425" r:id="rId5"/>
    <p:sldId id="426" r:id="rId6"/>
    <p:sldId id="427" r:id="rId7"/>
    <p:sldId id="9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2CE8-261E-4BBF-982D-C4C5562E277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A7C0-B565-4A91-B2F4-58FFF23A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Arial Unicode MS"/>
              </a:rPr>
              <a:t>Abraham Silberschatz, Peter Baer Galvin, Greg Gagne, Operating System Concepts, John Wiley,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1C7A0E-126F-41F8-ADC2-42557D3320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84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3E099-8519-4F68-8C40-9089DA62FC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4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3E099-8519-4F68-8C40-9089DA62FC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66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3E099-8519-4F68-8C40-9089DA62FC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7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3E099-8519-4F68-8C40-9089DA62FC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3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756" y="1425142"/>
            <a:ext cx="9144000" cy="2387600"/>
          </a:xfrm>
        </p:spPr>
        <p:txBody>
          <a:bodyPr anchor="t">
            <a:normAutofit/>
          </a:bodyPr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756" y="519629"/>
            <a:ext cx="9144000" cy="9055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7756" y="6627168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latin typeface="+mn-lt"/>
              </a:rPr>
              <a:t>www.cunghoclaptrinh.com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86" y="3351439"/>
            <a:ext cx="4212548" cy="33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32126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474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947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1"/>
            <a:ext cx="11860011" cy="1142999"/>
          </a:xfrm>
        </p:spPr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290963"/>
            <a:ext cx="11860011" cy="5049868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79" y="6410612"/>
            <a:ext cx="4114800" cy="35440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10612"/>
            <a:ext cx="2743200" cy="354407"/>
          </a:xfrm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1EF3E870-91E1-4D1C-9503-872622A9B7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8789" y="1184856"/>
            <a:ext cx="118614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28789" y="6382688"/>
            <a:ext cx="118614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7496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t">
            <a:normAutofit/>
          </a:bodyPr>
          <a:lstStyle>
            <a:lvl1pPr algn="ctr">
              <a:defRPr sz="7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123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50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608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392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694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302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697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870-91E1-4D1C-9503-872622A9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2.1.1 Mô hình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</a:t>
            </a:r>
            <a:r>
              <a:rPr lang="vi-VN" sz="2800"/>
              <a:t>hương trình</a:t>
            </a:r>
            <a:r>
              <a:rPr lang="en-US" sz="2800"/>
              <a:t> phần mềm khi thực thi phải</a:t>
            </a:r>
            <a:r>
              <a:rPr lang="vi-VN" sz="2800"/>
              <a:t> được nạp vào bộ nhớ</a:t>
            </a:r>
            <a:r>
              <a:rPr lang="en-US" sz="2800"/>
              <a:t> chính</a:t>
            </a:r>
          </a:p>
          <a:p>
            <a:r>
              <a:rPr lang="en-US" sz="2800"/>
              <a:t>CPU đọc các chỉ thị từ bộ nhớ chính để xử lý</a:t>
            </a:r>
          </a:p>
          <a:p>
            <a:r>
              <a:rPr lang="en-US" sz="2800"/>
              <a:t>H</a:t>
            </a:r>
            <a:r>
              <a:rPr lang="vi-VN" sz="2800"/>
              <a:t>ệ thống máy tính </a:t>
            </a:r>
            <a:r>
              <a:rPr lang="en-US" sz="2800"/>
              <a:t>hiện đại cho </a:t>
            </a:r>
            <a:r>
              <a:rPr lang="vi-VN" sz="2800"/>
              <a:t>phép</a:t>
            </a:r>
            <a:r>
              <a:rPr lang="en-US" sz="2800"/>
              <a:t> </a:t>
            </a:r>
            <a:r>
              <a:rPr lang="vi-VN" sz="2800"/>
              <a:t>nhiều chương trình được nạp vào bộ nhớ và thực hiện đồng thờ</a:t>
            </a:r>
            <a:r>
              <a:rPr lang="en-US" sz="2800"/>
              <a:t>i </a:t>
            </a: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vi-VN" sz="2800"/>
              <a:t>cần </a:t>
            </a:r>
            <a:r>
              <a:rPr lang="en-US" sz="2800"/>
              <a:t>có cơ chế </a:t>
            </a:r>
            <a:r>
              <a:rPr lang="vi-VN" sz="2800"/>
              <a:t>kiểm soát </a:t>
            </a:r>
            <a:r>
              <a:rPr lang="en-US" sz="2800"/>
              <a:t>hoạt động của </a:t>
            </a:r>
            <a:r>
              <a:rPr lang="vi-VN" sz="2800"/>
              <a:t>các chương trình khác nhau</a:t>
            </a:r>
            <a:r>
              <a:rPr lang="en-US" sz="2800"/>
              <a:t> </a:t>
            </a: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 b="1">
                <a:solidFill>
                  <a:srgbClr val="FF0000"/>
                </a:solidFill>
                <a:sym typeface="Wingdings" panose="05000000000000000000" pitchFamily="2" charset="2"/>
              </a:rPr>
              <a:t>khái niệm tiến trình (process)</a:t>
            </a:r>
            <a:endParaRPr lang="en-US" sz="2800" b="1">
              <a:solidFill>
                <a:srgbClr val="FF0000"/>
              </a:solidFill>
            </a:endParaRP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39BC8-2C0C-4C1D-8A06-12A64A7CDD1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A73DE88-28D6-4686-B71B-E7BB9440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3" y="3642796"/>
            <a:ext cx="8650451" cy="2845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0F05-1593-42D9-B225-4665FA94617C}"/>
              </a:ext>
            </a:extLst>
          </p:cNvPr>
          <p:cNvSpPr txBox="1"/>
          <p:nvPr/>
        </p:nvSpPr>
        <p:spPr>
          <a:xfrm>
            <a:off x="9116608" y="3429000"/>
            <a:ext cx="2946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a): A, B, C, D thực thi tuần tự nên chỉ cần 1 bộ đếm chương trình.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A, B, C, D thực thi đồng thời bằng cách chia sẻ CPU và phải sử dụng 4 bộ đếm chương trình.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Mỗi thời điểm chỉ có 1 tiến trình thực thi.</a:t>
            </a:r>
          </a:p>
        </p:txBody>
      </p:sp>
    </p:spTree>
    <p:extLst>
      <p:ext uri="{BB962C8B-B14F-4D97-AF65-F5344CB8AC3E}">
        <p14:creationId xmlns:p14="http://schemas.microsoft.com/office/powerpoint/2010/main" val="3083912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Tiến trình (tt)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Tiến trình trong bộ nhớ</a:t>
            </a:r>
          </a:p>
          <a:p>
            <a:r>
              <a:rPr lang="vi-VN"/>
              <a:t>Các bước nạp chương trình vào bộ nhớ</a:t>
            </a:r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C0116-382D-42DF-A60C-49E9E056BEF7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9" y="2769402"/>
            <a:ext cx="8514286" cy="35714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8630" y="1350230"/>
            <a:ext cx="2131342" cy="249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381295" y="2312376"/>
            <a:ext cx="273269" cy="61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1F6CB-E290-4FFD-8046-B53CDCB7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315" y="1290963"/>
            <a:ext cx="2279767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6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A56C-BA2C-48D6-A6CC-6BC7B30E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Tiến trình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3F47-5D35-4FDC-945B-8D9F2E6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bố trí bộ nhớ cho chương trình C: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F49AD-46EB-4E40-9166-34E6C90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3E870-91E1-4D1C-9503-872622A9B7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CF665-6265-43AF-AC4D-58610D99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82" y="2044974"/>
            <a:ext cx="8740235" cy="43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4012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luồng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User-Level Thread (ULT) – Luồng mức người dùng:</a:t>
            </a:r>
            <a:endParaRPr lang="en-US"/>
          </a:p>
          <a:p>
            <a:pPr lvl="1"/>
            <a:r>
              <a:rPr lang="en-US"/>
              <a:t>V</a:t>
            </a:r>
            <a:r>
              <a:rPr lang="vi-VN"/>
              <a:t>iệc quản lý </a:t>
            </a:r>
            <a:r>
              <a:rPr lang="en-US"/>
              <a:t>các </a:t>
            </a:r>
            <a:r>
              <a:rPr lang="vi-VN"/>
              <a:t>luồng được thực hiện bởi ứng dụng</a:t>
            </a:r>
            <a:r>
              <a:rPr lang="en-US"/>
              <a:t>.</a:t>
            </a:r>
          </a:p>
          <a:p>
            <a:pPr lvl="1"/>
            <a:r>
              <a:rPr lang="en-US"/>
              <a:t>Nhân không biết gì về sự tồn tại của luồng. Điều phối tiến trình như một đơn vị duy nhất.</a:t>
            </a:r>
          </a:p>
          <a:p>
            <a:pPr lvl="1"/>
            <a:r>
              <a:rPr lang="vi-VN"/>
              <a:t>Bất kỳ ứng dụng nào cũng có thể được lập trình đa luồng bằng cách sử dụng </a:t>
            </a:r>
            <a:r>
              <a:rPr lang="en-US"/>
              <a:t>thư viện luồng</a:t>
            </a:r>
            <a:r>
              <a:rPr lang="vi-VN"/>
              <a:t>, là một </a:t>
            </a:r>
            <a:r>
              <a:rPr lang="en-US"/>
              <a:t>thư viện</a:t>
            </a:r>
            <a:r>
              <a:rPr lang="vi-VN"/>
              <a:t> các quy trình để quản lý ULT. </a:t>
            </a:r>
            <a:r>
              <a:rPr lang="en-US"/>
              <a:t>Ví dụ:</a:t>
            </a:r>
          </a:p>
          <a:p>
            <a:pPr marL="914400" lvl="1" indent="0">
              <a:buNone/>
            </a:pP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4EC9B0"/>
                </a:solidFill>
                <a:latin typeface="Consolas" panose="020B0609020204030204" pitchFamily="49" charset="0"/>
              </a:rPr>
              <a:t>ThreadDemo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endParaRPr lang="en-US" sz="2400"/>
          </a:p>
          <a:p>
            <a:pPr lvl="1"/>
            <a:r>
              <a:rPr lang="en-US"/>
              <a:t>Vai trò của thư viện luồng:</a:t>
            </a:r>
          </a:p>
          <a:p>
            <a:pPr lvl="2"/>
            <a:r>
              <a:rPr lang="en-US"/>
              <a:t>Khởi tạo, định thời và quản lý luồng</a:t>
            </a:r>
          </a:p>
          <a:p>
            <a:pPr lvl="2"/>
            <a:r>
              <a:rPr lang="en-US"/>
              <a:t>Truyền thông giữa các luồng</a:t>
            </a:r>
          </a:p>
          <a:p>
            <a:pPr lvl="2"/>
            <a:r>
              <a:rPr lang="en-US"/>
              <a:t>Lưu giữ và khôi phục ngữ cảnh của luồng</a:t>
            </a:r>
          </a:p>
          <a:p>
            <a:pPr lvl="2"/>
            <a:r>
              <a:rPr lang="en-US"/>
              <a:t>Không cần hỗ trợ từ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39BC8-2C0C-4C1D-8A06-12A64A7CDD1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2" name="Picture 2" descr="C:\Users\Trang\AppData\Local\Temp\SNAGHTML18cdb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5" b="8053"/>
          <a:stretch/>
        </p:blipFill>
        <p:spPr bwMode="auto">
          <a:xfrm>
            <a:off x="8035168" y="3630409"/>
            <a:ext cx="3353474" cy="32275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917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luồng (tt)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User-Level Thread (tt)</a:t>
            </a:r>
            <a:endParaRPr lang="en-US"/>
          </a:p>
          <a:p>
            <a:pPr lvl="1"/>
            <a:r>
              <a:rPr lang="en-US"/>
              <a:t>Ưu điểm: tạo và quản lý nhanh.</a:t>
            </a:r>
          </a:p>
          <a:p>
            <a:pPr lvl="1"/>
            <a:r>
              <a:rPr lang="en-US"/>
              <a:t>Nhược điểm: </a:t>
            </a:r>
          </a:p>
          <a:p>
            <a:pPr lvl="2"/>
            <a:r>
              <a:rPr lang="en-US"/>
              <a:t>Nếu kernel là single threaded, một luồng bị blocked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tất cả các luồng khác cũng bị blocked.</a:t>
            </a:r>
          </a:p>
          <a:p>
            <a:pPr lvl="2"/>
            <a:r>
              <a:rPr lang="en-US"/>
              <a:t>Không tận dụng kiến trúc nhiều CPU: hai luồng của một tác vụ không thể chạy trên hai CPU. </a:t>
            </a:r>
          </a:p>
          <a:p>
            <a:pPr lvl="1"/>
            <a:r>
              <a:rPr lang="en-US"/>
              <a:t>Một số thư viện Users thread:</a:t>
            </a:r>
          </a:p>
          <a:p>
            <a:pPr lvl="2"/>
            <a:r>
              <a:rPr lang="en-US"/>
              <a:t>POSIX pthreads</a:t>
            </a:r>
          </a:p>
          <a:p>
            <a:pPr lvl="2"/>
            <a:r>
              <a:rPr lang="en-US"/>
              <a:t>Mach C-threads. </a:t>
            </a:r>
          </a:p>
          <a:p>
            <a:pPr lvl="2"/>
            <a:r>
              <a:rPr lang="en-US"/>
              <a:t>Solaris UI-threads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39BC8-2C0C-4C1D-8A06-12A64A7CDD1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844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luồng (tt)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Kernel-Level Thread – Luồng mức nhân/hệ thống:</a:t>
            </a:r>
          </a:p>
          <a:p>
            <a:pPr lvl="1"/>
            <a:r>
              <a:rPr lang="en-US"/>
              <a:t>Nhân duy trì thông tin về các tiến trình và luồng.</a:t>
            </a:r>
          </a:p>
          <a:p>
            <a:pPr lvl="1"/>
            <a:r>
              <a:rPr lang="en-US"/>
              <a:t>V</a:t>
            </a:r>
            <a:r>
              <a:rPr lang="vi-VN"/>
              <a:t>iệc quản lý luồng được thực hiện bởi </a:t>
            </a:r>
            <a:r>
              <a:rPr lang="en-US"/>
              <a:t>nhân. Không tồn tại mã quản lý luồng trong ứng dụng.</a:t>
            </a:r>
          </a:p>
          <a:p>
            <a:pPr lvl="1"/>
            <a:r>
              <a:rPr lang="en-US"/>
              <a:t>Nhân thực hiện việc tạo luồng, định thời và quản lý trong không gian của nhân.</a:t>
            </a:r>
          </a:p>
          <a:p>
            <a:pPr lvl="1"/>
            <a:r>
              <a:rPr lang="en-US"/>
              <a:t>Nhược điểm: Bởi vì việc quản lý luồng được thực hiện bởi hệ điều hành, luồng mức nhân được tạo và quản lý chậm hơn luồng mức người dùng.</a:t>
            </a:r>
          </a:p>
          <a:p>
            <a:pPr lvl="1"/>
            <a:r>
              <a:rPr lang="en-US"/>
              <a:t>Ưu điểm: Nếu một luồng  bị blocked </a:t>
            </a:r>
            <a:r>
              <a:rPr lang="en-US">
                <a:sym typeface="Wingdings" panose="05000000000000000000" pitchFamily="2" charset="2"/>
              </a:rPr>
              <a:t>có th</a:t>
            </a:r>
            <a:r>
              <a:rPr lang="en-US"/>
              <a:t>ể chuyển một luồng khác trong ứng dụng để thực thi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trong  môi trường nhiều CPU, nhân có thể định thời cho luồng trên các CPU khác nhau.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39BC8-2C0C-4C1D-8A06-12A64A7CDD1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74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luồng (tt)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User-Level and Kernel-Level Thread</a:t>
            </a:r>
          </a:p>
          <a:p>
            <a:pPr lvl="1"/>
            <a:r>
              <a:rPr lang="en-US"/>
              <a:t>Nhiều hệ thống hỗ trợ cả luồng mức người dùng và luồng mức nhân để tạo nhiều mô hình đa luồng khác nhau.</a:t>
            </a:r>
          </a:p>
          <a:p>
            <a:pPr lvl="1"/>
            <a:r>
              <a:rPr lang="en-US"/>
              <a:t>Việc tạo luồng được thực hiện trong không gian người dùng.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39BC8-2C0C-4C1D-8A06-12A64A7CDD18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647E-0378-4003-AEEF-95AE8F7D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90" y="3043662"/>
            <a:ext cx="7739774" cy="38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2641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huon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603</Words>
  <Application>Microsoft Office PowerPoint</Application>
  <PresentationFormat>Widescreen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Chuong1</vt:lpstr>
      <vt:lpstr>2.1.1 Mô hình Tiến trình</vt:lpstr>
      <vt:lpstr>Mô hình Tiến trình (tt)</vt:lpstr>
      <vt:lpstr>Mô hình Tiến trình (tt)</vt:lpstr>
      <vt:lpstr>Phân loại luồng</vt:lpstr>
      <vt:lpstr>Phân loại luồng (tt)</vt:lpstr>
      <vt:lpstr>Phân loại luồng (tt)</vt:lpstr>
      <vt:lpstr>Phân loại luồng (tt)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Tiến trình (tt)</dc:title>
  <dc:creator>Hung To Oai</dc:creator>
  <cp:lastModifiedBy>Hung To Oai</cp:lastModifiedBy>
  <cp:revision>4</cp:revision>
  <dcterms:created xsi:type="dcterms:W3CDTF">2022-06-20T07:32:00Z</dcterms:created>
  <dcterms:modified xsi:type="dcterms:W3CDTF">2022-06-20T09:08:36Z</dcterms:modified>
</cp:coreProperties>
</file>