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9" r:id="rId3"/>
    <p:sldId id="258" r:id="rId4"/>
    <p:sldId id="268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301" r:id="rId14"/>
    <p:sldId id="302" r:id="rId15"/>
    <p:sldId id="303" r:id="rId16"/>
    <p:sldId id="296" r:id="rId17"/>
    <p:sldId id="297" r:id="rId18"/>
    <p:sldId id="300" r:id="rId19"/>
    <p:sldId id="304" r:id="rId20"/>
    <p:sldId id="314" r:id="rId21"/>
    <p:sldId id="298" r:id="rId22"/>
    <p:sldId id="305" r:id="rId23"/>
    <p:sldId id="299" r:id="rId24"/>
    <p:sldId id="307" r:id="rId25"/>
    <p:sldId id="308" r:id="rId26"/>
    <p:sldId id="309" r:id="rId27"/>
    <p:sldId id="311" r:id="rId28"/>
    <p:sldId id="312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27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50C10-98D0-4211-B29A-C22CE70D1F5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D555-5CDC-4FCC-91D5-FAC9575A2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1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3400" b="1">
                <a:solidFill>
                  <a:srgbClr val="FF00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C8A13A0-F30B-43A3-87A6-14228611F463}" type="datetime1">
              <a:rPr lang="en-US" smtClean="0"/>
              <a:t>2/17/2022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087368" cy="365760"/>
          </a:xfrm>
        </p:spPr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8A80-9220-427C-81C8-C628EBE0439A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02B-55B8-4A4E-9F2E-72D308F3222C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CBC4-7F21-4668-94D8-843B9F63DFE8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D7624FD-F0AB-4437-812D-9E1FAFDAB7AE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D09F-5C20-4DE0-B4FF-59BF9C0B6D33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9CE0-0302-478D-B3CE-4926836AFC4D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501C-6655-416D-9E80-B697E37C8FE2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F3E-8B60-402C-8D6B-BFD53B82841D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BFED-88E8-4A81-92B3-B3807BC1F7EE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B31-9328-4E77-9AE4-FEB1653260AD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D87C3A31-8228-47AD-9670-0C79F93CF139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362200" y="6356350"/>
            <a:ext cx="4041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B76E646B-21D3-475D-A455-026BE1E73B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b="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Chương 1: Mảng nhiều chiều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90652"/>
            <a:ext cx="6858000" cy="5334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endParaRPr lang="en-US" sz="1800" i="1"/>
          </a:p>
        </p:txBody>
      </p:sp>
      <p:sp>
        <p:nvSpPr>
          <p:cNvPr id="8" name="Rectangle 7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87007" cy="933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" y="2362200"/>
            <a:ext cx="38266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KỸ THUẬT LẬP TRÌNH</a:t>
            </a:r>
            <a:endParaRPr lang="en-US" sz="2600" b="1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8744-761F-4C8C-A274-71726198BF6A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529484" cy="50292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Cú pháp khai báo và khởi tạo mảng 2 chiều: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b="1" u="sng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b="1" u="sng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/>
              <a:t>Trong đó: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200"/>
              <a:t>: kiểu dữ liệu các phần tử trong mảng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200"/>
              <a:t>: tên mảng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>
                <a:latin typeface="Courier New" pitchFamily="49" charset="0"/>
                <a:cs typeface="Courier New" pitchFamily="49" charset="0"/>
              </a:rPr>
              <a:t>NumberOfRows</a:t>
            </a:r>
            <a:r>
              <a:rPr lang="en-US" sz="2200"/>
              <a:t>: tổng số dòng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>
                <a:latin typeface="Courier New" pitchFamily="49" charset="0"/>
                <a:cs typeface="Courier New" pitchFamily="49" charset="0"/>
              </a:rPr>
              <a:t>NumberOfColumns</a:t>
            </a:r>
            <a:r>
              <a:rPr lang="en-US" sz="2200"/>
              <a:t>: tổng số </a:t>
            </a:r>
            <a:r>
              <a:rPr lang="en-US" sz="2200" smtClean="0"/>
              <a:t>cột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initialvalues</a:t>
            </a:r>
            <a:r>
              <a:rPr lang="en-US" sz="2200" smtClean="0"/>
              <a:t>: giá trị từng phần tử ở mỗi dòng, đặt trong cặp dấu ngoặc { } và mỗi giá trị cách nhau bằng dấu phẩy.</a:t>
            </a:r>
            <a:endParaRPr lang="en-US" sz="2200"/>
          </a:p>
          <a:p>
            <a:pPr marL="0" indent="0" algn="just">
              <a:lnSpc>
                <a:spcPct val="150000"/>
              </a:lnSpc>
              <a:buNone/>
            </a:pPr>
            <a:endParaRPr lang="en-US" b="1" u="sng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b="1" u="sng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64937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EE46-ABD2-4394-A86A-F5B8620981ED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529484" cy="3429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Cú pháp khai báo và khởi tạo mảng 2 chiều: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smtClean="0">
                <a:solidFill>
                  <a:srgbClr val="0070C0"/>
                </a:solidFill>
              </a:rPr>
              <a:t>Ví dụ: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int a[3][2] = { {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0, 0}, </a:t>
            </a:r>
            <a:r>
              <a:rPr lang="en-US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0, 0}, </a:t>
            </a:r>
            <a:r>
              <a:rPr lang="en-US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0, 0}};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>
                <a:latin typeface="Courier New" pitchFamily="49" charset="0"/>
                <a:cs typeface="Courier New" pitchFamily="49" charset="0"/>
              </a:rPr>
              <a:t>a[3][2] = { {0}, {0}, {0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}};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int a[3][2] =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{ {</a:t>
            </a:r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} };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smtClean="0">
                <a:solidFill>
                  <a:schemeClr val="bg2">
                    <a:lumMod val="50000"/>
                  </a:schemeClr>
                </a:solidFill>
              </a:rPr>
              <a:t>Mảng 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1" u="sng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0815"/>
              </p:ext>
            </p:extLst>
          </p:nvPr>
        </p:nvGraphicFramePr>
        <p:xfrm>
          <a:off x="3352800" y="4724400"/>
          <a:ext cx="33528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CF70-98FF-4C1F-B6D6-000983FA453F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Nhập dữ liệu vào mảng 2 chiều: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Số lượng phần tử tối đa lưu trữ ?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Cần số dòng tối đa có thể lưu trữ.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Cần số cột tối đa có thể lưu trữ.</a:t>
            </a:r>
          </a:p>
          <a:p>
            <a:pPr marL="225425" lvl="2" indent="0" algn="ctr">
              <a:lnSpc>
                <a:spcPct val="150000"/>
              </a:lnSpc>
              <a:buNone/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MAXROW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10,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MAXCOL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 5;</a:t>
            </a:r>
          </a:p>
          <a:p>
            <a:pPr marL="454025"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Cần duyệt từng phần tử để nhận vào giá trị tương ứng.</a:t>
            </a:r>
          </a:p>
          <a:p>
            <a:pPr marL="594360" lvl="2" indent="0" algn="just">
              <a:lnSpc>
                <a:spcPct val="150000"/>
              </a:lnSpc>
              <a:buNone/>
            </a:pPr>
            <a:endParaRPr lang="en-US"/>
          </a:p>
          <a:p>
            <a:pPr marL="594360" lvl="2" indent="0" algn="just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BF4A-6975-48B2-88EF-CC7F6D7FDD61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Nhập dữ liệu vào mảng 2 chiều: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Khai báo và gán giá trị cho toàn bộ phần tử.</a:t>
            </a: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en-US" smtClean="0">
                <a:solidFill>
                  <a:schemeClr val="tx1"/>
                </a:solidFill>
              </a:rPr>
              <a:t>Ví dụ: khởi tạo giá trị 0 cho mảng 2 chiều 4 dòng 3 cột:</a:t>
            </a: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(int i = 0; i &lt; 4; i++)</a:t>
            </a:r>
          </a:p>
          <a:p>
            <a:pPr marL="908050" lvl="1" indent="0" algn="just">
              <a:lnSpc>
                <a:spcPct val="150000"/>
              </a:lnSpc>
              <a:buNone/>
            </a:pP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(int j = 0; j &lt; 3; j++)</a:t>
            </a:r>
          </a:p>
          <a:p>
            <a:pPr marL="1658938" lvl="1" indent="0" algn="just">
              <a:lnSpc>
                <a:spcPct val="150000"/>
              </a:lnSpc>
              <a:buNone/>
            </a:pP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a[i][j] = 0;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Cho phép người dùng nhập giá trị từng phần tử.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Cho phép người dùng nhập giá trị các phần tử dưới dạng từng dòng.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DE6C-E508-4C1D-B2C7-C64BB706189E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39084" cy="5181600"/>
          </a:xfrm>
        </p:spPr>
        <p:txBody>
          <a:bodyPr>
            <a:no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1800" smtClean="0">
                <a:solidFill>
                  <a:schemeClr val="tx1"/>
                </a:solidFill>
              </a:rPr>
              <a:t>Cho phép người dùng nhập giá trị từng phần tử: </a:t>
            </a:r>
            <a:r>
              <a:rPr lang="en-US" sz="1800" b="1" smtClean="0">
                <a:solidFill>
                  <a:schemeClr val="tx1"/>
                </a:solidFill>
              </a:rPr>
              <a:t>Dùng vòng lặp và câu lệnh nhập</a:t>
            </a:r>
          </a:p>
          <a:p>
            <a:pPr marL="457200" indent="0"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a[MAXROW][MAXCOL] ;</a:t>
            </a:r>
          </a:p>
          <a:p>
            <a:pPr marL="457200" indent="0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r, c;</a:t>
            </a:r>
          </a:p>
          <a:p>
            <a:pPr marL="457200" indent="0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cout &lt;&lt; "Ban can nhap so dong la: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"; </a:t>
            </a:r>
          </a:p>
          <a:p>
            <a:pPr marL="457200" indent="0"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cin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r; </a:t>
            </a:r>
          </a:p>
          <a:p>
            <a:pPr marL="457200" indent="0"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&lt;&lt; "Ban can nhap so cot la: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";   </a:t>
            </a:r>
          </a:p>
          <a:p>
            <a:pPr marL="457200" indent="0"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cin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c; </a:t>
            </a:r>
          </a:p>
          <a:p>
            <a:pPr marL="457200" indent="0">
              <a:buNone/>
            </a:pPr>
            <a:r>
              <a:rPr lang="nn-NO" sz="1800" b="1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1800" b="1">
                <a:latin typeface="Courier New" pitchFamily="49" charset="0"/>
                <a:cs typeface="Courier New" pitchFamily="49" charset="0"/>
              </a:rPr>
              <a:t>(int i = 0; i &lt; r; i++)</a:t>
            </a:r>
          </a:p>
          <a:p>
            <a:pPr marL="973138" indent="0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for (int j = 0; j &lt; c; j++)</a:t>
            </a:r>
          </a:p>
          <a:p>
            <a:pPr marL="973138" indent="0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430338" indent="0">
              <a:buNone/>
            </a:pPr>
            <a:r>
              <a:rPr lang="it-IT" sz="1800" b="1">
                <a:latin typeface="Courier New" pitchFamily="49" charset="0"/>
                <a:cs typeface="Courier New" pitchFamily="49" charset="0"/>
              </a:rPr>
              <a:t>cout &lt;&lt; "Nhap gia tri </a:t>
            </a:r>
            <a:r>
              <a:rPr lang="it-IT" sz="1800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t-IT" sz="1800" b="1">
                <a:latin typeface="Courier New" pitchFamily="49" charset="0"/>
                <a:cs typeface="Courier New" pitchFamily="49" charset="0"/>
              </a:rPr>
              <a:t>[" &lt;&lt; i &lt;&lt; "][" &lt;&lt; j &lt;&lt; "]: ";</a:t>
            </a:r>
          </a:p>
          <a:p>
            <a:pPr marL="1430338" indent="0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cin &gt;&gt; a[i][j];</a:t>
            </a:r>
          </a:p>
          <a:p>
            <a:pPr marL="973138" indent="0"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8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539-FB8B-4169-B108-54838FE06A3C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39084" cy="5181600"/>
          </a:xfrm>
        </p:spPr>
        <p:txBody>
          <a:bodyPr>
            <a:noAutofit/>
          </a:bodyPr>
          <a:lstStyle/>
          <a:p>
            <a:pPr marL="274320" lv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000" smtClean="0">
                <a:solidFill>
                  <a:schemeClr val="tx1"/>
                </a:solidFill>
              </a:rPr>
              <a:t>Nhập dữ liệu vào mảng 2 chiều bằng cách nhập giá trị từng dòng:</a:t>
            </a:r>
            <a:r>
              <a:rPr lang="en-US" sz="1800" b="1">
                <a:solidFill>
                  <a:schemeClr val="tx1"/>
                </a:solidFill>
              </a:rPr>
              <a:t>Dùng vòng lặp và câu lệnh nhập</a:t>
            </a:r>
          </a:p>
          <a:p>
            <a:pPr>
              <a:lnSpc>
                <a:spcPct val="120000"/>
              </a:lnSpc>
            </a:pPr>
            <a:endParaRPr lang="en-US" sz="2000" smtClean="0"/>
          </a:p>
          <a:p>
            <a:pPr marL="457200" indent="0">
              <a:spcBef>
                <a:spcPts val="0"/>
              </a:spcBef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a[MAXROW][MAXCOL] 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r, c;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cout &lt;&lt; "Ban can nhap so dong la: ";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cin &gt;&gt; r;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cout &lt;&lt; "Ban can nhap so cot la: ";  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cin &gt;&gt; c;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for (int i = 0; i &lt; r; i</a:t>
            </a: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31875" indent="0">
              <a:spcBef>
                <a:spcPts val="0"/>
              </a:spcBef>
              <a:buNone/>
            </a:pPr>
            <a:r>
              <a:rPr lang="it-IT" sz="2000" b="1">
                <a:latin typeface="Courier New" pitchFamily="49" charset="0"/>
                <a:cs typeface="Courier New" pitchFamily="49" charset="0"/>
              </a:rPr>
              <a:t>cout &lt;&lt; "</a:t>
            </a:r>
            <a:r>
              <a:rPr lang="it-IT" sz="2000" b="1" smtClean="0">
                <a:latin typeface="Courier New" pitchFamily="49" charset="0"/>
                <a:cs typeface="Courier New" pitchFamily="49" charset="0"/>
              </a:rPr>
              <a:t>Nhap " &lt;&lt; c &lt;&lt; </a:t>
            </a:r>
            <a:r>
              <a:rPr lang="it-IT" sz="2000" b="1">
                <a:latin typeface="Courier New" pitchFamily="49" charset="0"/>
                <a:cs typeface="Courier New" pitchFamily="49" charset="0"/>
              </a:rPr>
              <a:t>"</a:t>
            </a:r>
            <a:r>
              <a:rPr lang="it-IT" sz="2000" b="1" smtClean="0">
                <a:latin typeface="Courier New" pitchFamily="49" charset="0"/>
                <a:cs typeface="Courier New" pitchFamily="49" charset="0"/>
              </a:rPr>
              <a:t> so nguyen cho dong thu " &lt;&lt; i + 1 &lt;&lt; ": ";</a:t>
            </a: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nn-NO" sz="2000" b="1">
              <a:latin typeface="Courier New" pitchFamily="49" charset="0"/>
              <a:cs typeface="Courier New" pitchFamily="49" charset="0"/>
            </a:endParaRPr>
          </a:p>
          <a:p>
            <a:pPr marL="973138" indent="0">
              <a:spcBef>
                <a:spcPts val="0"/>
              </a:spcBef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(int j = 0; j &lt; c; j++)</a:t>
            </a:r>
          </a:p>
          <a:p>
            <a:pPr marL="1430338" indent="0">
              <a:spcBef>
                <a:spcPts val="0"/>
              </a:spcBef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cin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&gt;&gt; a[i][j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BD80-286C-4EC6-949E-C6D071DB9789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1884" cy="4937760"/>
          </a:xfrm>
        </p:spPr>
        <p:txBody>
          <a:bodyPr/>
          <a:lstStyle/>
          <a:p>
            <a:r>
              <a:rPr lang="en-US" sz="2200" smtClean="0"/>
              <a:t>Xuất dữ liệu trong mảng 2 chiều: dùng vòng lặp và câu lệnh xuất</a:t>
            </a:r>
          </a:p>
          <a:p>
            <a:pPr marL="0" indent="0"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marL="91440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cout &lt;&lt; "Mang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dang luu tru la: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" &lt;&lt; endl;</a:t>
            </a:r>
          </a:p>
          <a:p>
            <a:pPr marL="914400" indent="0"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for (int i = 0; i &lt; r; i++)</a:t>
            </a:r>
          </a:p>
          <a:p>
            <a:pPr marL="91440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430338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(int j = 0; j &lt; c; j++)</a:t>
            </a:r>
          </a:p>
          <a:p>
            <a:pPr marL="2065338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cout &lt;&lt; a[i][j] &lt;&lt; "\t";</a:t>
            </a:r>
          </a:p>
          <a:p>
            <a:pPr marL="1430338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cout &lt;&lt; endl;</a:t>
            </a:r>
          </a:p>
          <a:p>
            <a:pPr marL="91440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8938-BF06-4A71-984C-A8219EB87C44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Tính toán trong mảng hai chiều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Tính tổng toàn bộ các giá trị lưu trữ trong mảng 2 chiều: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tong = 0;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for (int i = 0; i &lt; r; i++)</a:t>
            </a:r>
          </a:p>
          <a:p>
            <a:pPr marL="914400" indent="0">
              <a:lnSpc>
                <a:spcPct val="150000"/>
              </a:lnSpc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(int j = 0; j &lt; c; j++)</a:t>
            </a:r>
          </a:p>
          <a:p>
            <a:pPr marL="1371600" indent="0">
              <a:lnSpc>
                <a:spcPct val="150000"/>
              </a:lnSpc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tong+= a[i][j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1371600" indent="0">
              <a:lnSpc>
                <a:spcPct val="150000"/>
              </a:lnSpc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515938" indent="0">
              <a:lnSpc>
                <a:spcPct val="150000"/>
              </a:lnSpc>
              <a:buNone/>
            </a:pPr>
            <a:r>
              <a:rPr lang="fr-FR" sz="2000" b="1">
                <a:latin typeface="Courier New" pitchFamily="49" charset="0"/>
                <a:cs typeface="Courier New" pitchFamily="49" charset="0"/>
              </a:rPr>
              <a:t>cout &lt;&lt; "Tong cac phan tu la: " &lt;&lt;  tong &lt;&lt; endl;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D96B-9DA1-4E1A-9B52-3857A6E853CD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mtClean="0">
                <a:solidFill>
                  <a:srgbClr val="FF0000"/>
                </a:solidFill>
              </a:rPr>
              <a:t>Bài tập</a:t>
            </a:r>
          </a:p>
          <a:p>
            <a:pPr algn="just">
              <a:lnSpc>
                <a:spcPct val="150000"/>
              </a:lnSpc>
            </a:pPr>
            <a:r>
              <a:rPr lang="en-US" u="sng" smtClean="0"/>
              <a:t>Bài 1</a:t>
            </a:r>
            <a:r>
              <a:rPr lang="en-US" smtClean="0"/>
              <a:t>: Hãy viết chương trình:</a:t>
            </a:r>
          </a:p>
          <a:p>
            <a:pPr lvl="1" algn="just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</a:rPr>
              <a:t>Nhập vào số dòng và cột cần lưu trữ của một mảng 2 chiều lưu trữ toàn số nguyên (tối đa 20 dòng và 10 cột). Nếu sai hãy yêu cầu nhập lại cho đến khi thỏa điều kiện.</a:t>
            </a:r>
          </a:p>
          <a:p>
            <a:pPr lvl="1" algn="just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</a:rPr>
              <a:t>Nhập vào giá trị từng phần tử trong mảng.</a:t>
            </a:r>
          </a:p>
          <a:p>
            <a:pPr lvl="1" algn="just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</a:rPr>
              <a:t>Xuất lại mảng đã nhập.</a:t>
            </a:r>
          </a:p>
          <a:p>
            <a:pPr lvl="1" algn="just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</a:rPr>
              <a:t>Tính tích các phần tử tại 1 dòng nào đó do người dùng yêu cầu.</a:t>
            </a:r>
          </a:p>
        </p:txBody>
      </p:sp>
    </p:spTree>
    <p:extLst>
      <p:ext uri="{BB962C8B-B14F-4D97-AF65-F5344CB8AC3E}">
        <p14:creationId xmlns:p14="http://schemas.microsoft.com/office/powerpoint/2010/main" val="34420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AE66-EFF8-4665-9FB4-9B3F43E0835D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mtClean="0">
                <a:solidFill>
                  <a:srgbClr val="FF0000"/>
                </a:solidFill>
              </a:rPr>
              <a:t>Bài tập</a:t>
            </a:r>
          </a:p>
          <a:p>
            <a:pPr algn="just">
              <a:lnSpc>
                <a:spcPct val="150000"/>
              </a:lnSpc>
            </a:pPr>
            <a:r>
              <a:rPr lang="en-US" u="sng" smtClean="0"/>
              <a:t>Bài 2:</a:t>
            </a:r>
            <a:r>
              <a:rPr lang="en-US" smtClean="0"/>
              <a:t> Hãy viết chương trình dùng mảng 2 chiều xuất ra giá trị dãy số có dạng như sau:</a:t>
            </a:r>
          </a:p>
          <a:p>
            <a:pPr marL="914400" indent="0" algn="just">
              <a:lnSpc>
                <a:spcPct val="150000"/>
              </a:lnSpc>
              <a:buNone/>
            </a:pPr>
            <a:r>
              <a:rPr lang="en-US"/>
              <a:t> </a:t>
            </a:r>
            <a:r>
              <a:rPr lang="en-US" smtClean="0"/>
              <a:t>  1    2    3    4    5</a:t>
            </a:r>
          </a:p>
          <a:p>
            <a:pPr marL="914400" indent="0" algn="just">
              <a:lnSpc>
                <a:spcPct val="150000"/>
              </a:lnSpc>
              <a:buNone/>
            </a:pPr>
            <a:r>
              <a:rPr lang="en-US" smtClean="0"/>
              <a:t>   6    7    8    9    10</a:t>
            </a:r>
          </a:p>
          <a:p>
            <a:pPr marL="914400" indent="0" algn="just">
              <a:lnSpc>
                <a:spcPct val="150000"/>
              </a:lnSpc>
              <a:buNone/>
            </a:pPr>
            <a:r>
              <a:rPr lang="en-US"/>
              <a:t> </a:t>
            </a:r>
            <a:r>
              <a:rPr lang="en-US" smtClean="0"/>
              <a:t>  11  12  13   14  15</a:t>
            </a:r>
          </a:p>
          <a:p>
            <a:pPr marL="914400" indent="0" algn="just">
              <a:lnSpc>
                <a:spcPct val="150000"/>
              </a:lnSpc>
              <a:buNone/>
            </a:pPr>
            <a:r>
              <a:rPr lang="en-US"/>
              <a:t> </a:t>
            </a:r>
            <a:r>
              <a:rPr lang="en-US" smtClean="0"/>
              <a:t>  16  17  18   19   20</a:t>
            </a:r>
          </a:p>
        </p:txBody>
      </p:sp>
    </p:spTree>
    <p:extLst>
      <p:ext uri="{BB962C8B-B14F-4D97-AF65-F5344CB8AC3E}">
        <p14:creationId xmlns:p14="http://schemas.microsoft.com/office/powerpoint/2010/main" val="25741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76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Sau khi học xong chương này, người học có thể: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0A94-8437-44CF-94E8-DC2E4D94F0B4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79676" y="2209800"/>
            <a:ext cx="8283324" cy="990600"/>
            <a:chOff x="479676" y="1905000"/>
            <a:chExt cx="8283324" cy="990600"/>
          </a:xfrm>
        </p:grpSpPr>
        <p:sp>
          <p:nvSpPr>
            <p:cNvPr id="10" name="Rectangle 9"/>
            <p:cNvSpPr/>
            <p:nvPr/>
          </p:nvSpPr>
          <p:spPr>
            <a:xfrm>
              <a:off x="1066800" y="1905000"/>
              <a:ext cx="7696200" cy="990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lnSpc>
                  <a:spcPct val="130000"/>
                </a:lnSpc>
              </a:pPr>
              <a:r>
                <a:rPr lang="en-US" sz="22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Biết cách sử dụng mảng 2 chiều: khai báo, khởi tạo, truy xuất</a:t>
              </a:r>
              <a:endParaRPr lang="en-US" sz="22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79676" y="2080260"/>
              <a:ext cx="599059" cy="640080"/>
            </a:xfrm>
            <a:prstGeom prst="ellipse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en-US" sz="2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7741" y="3429000"/>
            <a:ext cx="8295259" cy="990600"/>
            <a:chOff x="467741" y="3124200"/>
            <a:chExt cx="8295259" cy="990600"/>
          </a:xfrm>
        </p:grpSpPr>
        <p:sp>
          <p:nvSpPr>
            <p:cNvPr id="11" name="Rectangle 10"/>
            <p:cNvSpPr/>
            <p:nvPr/>
          </p:nvSpPr>
          <p:spPr>
            <a:xfrm>
              <a:off x="1066800" y="3124200"/>
              <a:ext cx="7696200" cy="990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lnSpc>
                  <a:spcPct val="130000"/>
                </a:lnSpc>
              </a:pPr>
              <a:r>
                <a:rPr lang="en-US" sz="22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Các thao tác cơ bản với mảng 2 chiều: nhập xuất, tính toán, tìm kiếm, …</a:t>
              </a:r>
              <a:endParaRPr lang="en-US" sz="22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67741" y="3299460"/>
              <a:ext cx="599059" cy="640080"/>
            </a:xfrm>
            <a:prstGeom prst="ellipse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en-US" sz="2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7720" y="4648200"/>
            <a:ext cx="8315280" cy="762000"/>
            <a:chOff x="447720" y="4267200"/>
            <a:chExt cx="8315280" cy="762000"/>
          </a:xfrm>
        </p:grpSpPr>
        <p:sp>
          <p:nvSpPr>
            <p:cNvPr id="12" name="Rectangle 11"/>
            <p:cNvSpPr/>
            <p:nvPr/>
          </p:nvSpPr>
          <p:spPr>
            <a:xfrm>
              <a:off x="1066800" y="4267200"/>
              <a:ext cx="7696200" cy="762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lnSpc>
                  <a:spcPct val="130000"/>
                </a:lnSpc>
              </a:pPr>
              <a:r>
                <a:rPr lang="en-US" sz="22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Truyền mảng 2 chiều vào hàm</a:t>
              </a:r>
              <a:endParaRPr lang="en-US" sz="22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720" y="4328160"/>
              <a:ext cx="599059" cy="640080"/>
            </a:xfrm>
            <a:prstGeom prst="ellipse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endParaRPr lang="en-US" sz="2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3800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B5A7-AF7A-4137-8EED-1269D4A0CE71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mtClean="0">
                <a:solidFill>
                  <a:srgbClr val="FF0000"/>
                </a:solidFill>
              </a:rPr>
              <a:t>Bài tập</a:t>
            </a:r>
          </a:p>
          <a:p>
            <a:pPr algn="just">
              <a:lnSpc>
                <a:spcPct val="150000"/>
              </a:lnSpc>
            </a:pPr>
            <a:r>
              <a:rPr lang="en-US" u="sng" smtClean="0"/>
              <a:t>Bài 3:</a:t>
            </a:r>
            <a:r>
              <a:rPr lang="en-US" smtClean="0"/>
              <a:t> Hãy viết chương trình dùng câu lệnh while để nhập và xuất giá trị một mảng số nguyên gồm 5 hàng và 3 cột.</a:t>
            </a:r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BFD-04D1-439A-ADB5-617F38BE5A17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Tìm kiếm trong mảng hai chiều: dùng câu lệnh lặp để duyệt và tìm kiếm bằng cách so sánh giá trị đang duyệt với giá trị cần tìm.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int x; </a:t>
            </a: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flag = false;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cout &lt;&lt; "Ban can tim: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cin &gt;&gt;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b="1">
                <a:latin typeface="Courier New" pitchFamily="49" charset="0"/>
                <a:cs typeface="Courier New" pitchFamily="49" charset="0"/>
              </a:rPr>
              <a:t>for (int i = 0; i &lt; r; i++)</a:t>
            </a:r>
          </a:p>
          <a:p>
            <a:pPr marL="9731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for (int j = 0; j &lt; c; j++)</a:t>
            </a:r>
          </a:p>
          <a:p>
            <a:pPr marL="177006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 (a[i][j] == x)</a:t>
            </a:r>
          </a:p>
          <a:p>
            <a:pPr marL="177006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8446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flag = true;</a:t>
            </a:r>
          </a:p>
          <a:p>
            <a:pPr marL="268446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177006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 (flag)</a:t>
            </a:r>
          </a:p>
          <a:p>
            <a:pPr marL="9731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cout &lt;&lt; x &lt;&lt; " co trong mang" &lt;&lt; 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731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cout &lt;&lt; x &lt;&lt; " khong co trong mang" &lt;&lt; endl;</a:t>
            </a:r>
          </a:p>
          <a:p>
            <a:pPr algn="just">
              <a:lnSpc>
                <a:spcPct val="150000"/>
              </a:lnSpc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FB7-3D1A-46FC-8C3A-346658C7BD5D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mtClean="0">
                <a:solidFill>
                  <a:srgbClr val="FF0000"/>
                </a:solidFill>
              </a:rPr>
              <a:t>Bài tập</a:t>
            </a:r>
          </a:p>
          <a:p>
            <a:pPr algn="just">
              <a:lnSpc>
                <a:spcPct val="150000"/>
              </a:lnSpc>
            </a:pPr>
            <a:r>
              <a:rPr lang="en-US" u="sng" smtClean="0"/>
              <a:t>Bài 4: </a:t>
            </a:r>
            <a:r>
              <a:rPr lang="en-US" smtClean="0"/>
              <a:t>Viết chương trình cho phép nhập vào một mảng số nguyên tối đa 10 dòng và 5 cột. Sau đó tìm xem một giá trị x nào đó (do người dùng nhập) có trong mảng hay không? Bao nhiêu lần? Vị trí đầu tiên xuất hiện là ở đâu?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3013-D9E1-4B64-A529-70399D732304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Truyền mảng hai chiều vào hàm</a:t>
            </a:r>
          </a:p>
          <a:p>
            <a:pPr marL="568325" indent="-2730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mtClean="0"/>
              <a:t>Mảng 2 chiều truyền vào hàm theo tham chiếu (nên truyền tham số hằng cho việc xuất mảng), nên truyền kèm theo kích thước mỗi chiều.</a:t>
            </a:r>
          </a:p>
          <a:p>
            <a:pPr marL="295275" indent="0" algn="ctr">
              <a:lnSpc>
                <a:spcPct val="150000"/>
              </a:lnSpc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void nhap (int a[3][4]);</a:t>
            </a:r>
          </a:p>
          <a:p>
            <a:pPr marL="0" indent="0" algn="ctr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void nhap (int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a[MAX][MAX], int r, int c);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568325" indent="-2730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/>
              <a:t>Có thể bỏ qua tham số dòng tối đa lưu trữ (nhưng phải là tham số thứ 2 khi truyền cho hàm).</a:t>
            </a:r>
          </a:p>
          <a:p>
            <a:pPr marL="295275" indent="0" algn="ctr">
              <a:lnSpc>
                <a:spcPct val="150000"/>
              </a:lnSpc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void nhap (int a[][4], int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r);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6039-7C49-46DF-9AB1-3E02C260132D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Truyền mảng hai chiều vào hàm</a:t>
            </a:r>
          </a:p>
          <a:p>
            <a:pPr marL="568325" indent="-2730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Hàm nhập mảng 2 chiều:</a:t>
            </a:r>
          </a:p>
          <a:p>
            <a:pPr marL="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void nhap (int a[MAXROW][MAXCOL],  int r, int c)</a:t>
            </a:r>
          </a:p>
          <a:p>
            <a:pPr marL="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0">
              <a:buNone/>
            </a:pPr>
            <a:r>
              <a:rPr lang="nn-NO" sz="2200" b="1">
                <a:latin typeface="Courier New" pitchFamily="49" charset="0"/>
                <a:cs typeface="Courier New" pitchFamily="49" charset="0"/>
              </a:rPr>
              <a:t>for (int i = 0; i &lt; r; i++)</a:t>
            </a:r>
          </a:p>
          <a:p>
            <a:pPr marL="973138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for (int j = 0; j &lt; c; j++)</a:t>
            </a:r>
          </a:p>
          <a:p>
            <a:pPr marL="973138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0" indent="0">
              <a:buNone/>
            </a:pPr>
            <a:r>
              <a:rPr lang="it-IT" sz="2200" b="1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it-IT" sz="2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"Nhap gia tri cho phan tu a[" </a:t>
            </a:r>
            <a:r>
              <a:rPr lang="it-IT" sz="2200" b="1">
                <a:latin typeface="Courier New" pitchFamily="49" charset="0"/>
                <a:cs typeface="Courier New" pitchFamily="49" charset="0"/>
              </a:rPr>
              <a:t>&lt;&lt; i &lt;&lt; </a:t>
            </a:r>
            <a:r>
              <a:rPr lang="it-IT" sz="2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"]["</a:t>
            </a:r>
            <a:r>
              <a:rPr lang="it-IT" sz="2200" b="1">
                <a:latin typeface="Courier New" pitchFamily="49" charset="0"/>
                <a:cs typeface="Courier New" pitchFamily="49" charset="0"/>
              </a:rPr>
              <a:t> &lt;&lt; j &lt;&lt; </a:t>
            </a:r>
            <a:r>
              <a:rPr lang="it-IT" sz="2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"]: "</a:t>
            </a:r>
            <a:r>
              <a:rPr lang="it-IT" sz="22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82880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cin &gt;&gt; a[i][j];</a:t>
            </a:r>
          </a:p>
          <a:p>
            <a:pPr marL="182880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cout &lt;&lt; endl;</a:t>
            </a:r>
          </a:p>
          <a:p>
            <a:pPr marL="973138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95275" indent="0" algn="just">
              <a:lnSpc>
                <a:spcPct val="150000"/>
              </a:lnSpc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7385-C07E-42BB-88D1-0AB7A925DFAB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Truyền mảng hai chiều vào hàm</a:t>
            </a:r>
          </a:p>
          <a:p>
            <a:pPr marL="568325" indent="-2730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mtClean="0"/>
              <a:t>Hàm xuất mảng 2 chiều:</a:t>
            </a:r>
          </a:p>
          <a:p>
            <a:pPr marL="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void xuat </a:t>
            </a: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a[MAXROW][MAXCOL],  int r, int c)</a:t>
            </a:r>
          </a:p>
          <a:p>
            <a:pPr marL="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cout &lt;&lt; "Mang da nhap la: " &lt;&lt; endl;</a:t>
            </a:r>
          </a:p>
          <a:p>
            <a:pPr marL="457200" indent="0">
              <a:buNone/>
            </a:pPr>
            <a:r>
              <a:rPr lang="nn-NO" sz="2200" b="1">
                <a:latin typeface="Courier New" pitchFamily="49" charset="0"/>
                <a:cs typeface="Courier New" pitchFamily="49" charset="0"/>
              </a:rPr>
              <a:t>for (int i = 0; i &lt; r; i++)</a:t>
            </a:r>
          </a:p>
          <a:p>
            <a:pPr marL="45720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1440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for (int j = 0; j &lt; c; j++)</a:t>
            </a:r>
          </a:p>
          <a:p>
            <a:pPr marL="914400" indent="0"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	cout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&lt;&lt; a[i][j] &lt;&lt; "\t";</a:t>
            </a:r>
          </a:p>
          <a:p>
            <a:pPr marL="91440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cout &lt;&lt; endl;</a:t>
            </a:r>
          </a:p>
          <a:p>
            <a:pPr marL="45720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95275" indent="0" algn="just">
              <a:lnSpc>
                <a:spcPct val="150000"/>
              </a:lnSpc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B4BC-3F46-4F0F-B6B2-8F1D9FC6EC61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1884" cy="4937760"/>
          </a:xfrm>
        </p:spPr>
        <p:txBody>
          <a:bodyPr>
            <a:normAutofit/>
          </a:bodyPr>
          <a:lstStyle/>
          <a:p>
            <a:r>
              <a:rPr lang="en-US" sz="2200" smtClean="0"/>
              <a:t>Truyền mảng hai chiều vào hàm</a:t>
            </a:r>
          </a:p>
          <a:p>
            <a:pPr marL="568325" indent="-2730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200" smtClean="0"/>
              <a:t>Hàm tính tổng các  giá trị mảng 2 chiều:</a:t>
            </a:r>
          </a:p>
          <a:p>
            <a:pPr marL="0" indent="0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int tinhtong (int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a[MAXROW][MAXCOL],  int r, int c)</a:t>
            </a:r>
          </a:p>
          <a:p>
            <a:pPr marL="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0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int tong = 0;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457200" indent="0"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for (int i = 0; i &lt; r; i++)</a:t>
            </a:r>
          </a:p>
          <a:p>
            <a:pPr marL="914400" indent="0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j = 0; j &lt; c; j++)</a:t>
            </a:r>
          </a:p>
          <a:p>
            <a:pPr marL="1828800" indent="0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tong+= a[i][j];</a:t>
            </a:r>
          </a:p>
          <a:p>
            <a:pPr marL="515938" indent="0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return tong;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295275" indent="0" algn="just">
              <a:lnSpc>
                <a:spcPct val="150000"/>
              </a:lnSpc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5D2E-B75A-4302-999D-55203EFBA656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1884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Gọi hàm thực thi:</a:t>
            </a:r>
          </a:p>
          <a:p>
            <a:pPr marL="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int a[MAXROW][MAXCOL] ;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int r, c;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cout &lt;&lt; "Ban can nhap so dong la: ";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cin &gt;&gt; r;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cout &lt;&lt; endl;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cout &lt;&lt; "Ban can nhap so cot la: ";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cin &gt;&gt; c;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cout &lt;&lt; endl;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nhap(a, r, c);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xuat(a, r, c);</a:t>
            </a:r>
          </a:p>
          <a:p>
            <a:pPr marL="457200" indent="0"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cout &lt;&lt; endl &lt;&lt; "Tong cac phan tu cua mang la: " &lt;&lt; tinhtong(a,  r, c) &lt;&lt; endl</a:t>
            </a:r>
            <a:r>
              <a:rPr lang="en-US" sz="21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Nhược điểm của mảng kiểu C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0E50-334F-40DB-99C1-9EC5CC07D63D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mtClean="0"/>
              <a:t>Kích thước của mảng không thay đổi được trong thời gian thực thi.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9FDA-3834-433E-B26C-E2F701B2BB2E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2819400"/>
            <a:ext cx="8229600" cy="15240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z="8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 &amp; A</a:t>
            </a:r>
            <a:endParaRPr lang="en-US" sz="88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9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152400" y="2057400"/>
            <a:ext cx="2895600" cy="2636520"/>
          </a:xfrm>
          <a:prstGeom prst="ellipse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isometricOffAxis1Righ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smtClean="0">
                <a:ln w="50800"/>
                <a:solidFill>
                  <a:schemeClr val="bg1">
                    <a:shade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 2 chiều</a:t>
            </a:r>
            <a:endParaRPr lang="en-US" sz="3200" b="1">
              <a:ln w="50800"/>
              <a:solidFill>
                <a:schemeClr val="bg1">
                  <a:shade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057400" y="1295400"/>
            <a:ext cx="5852159" cy="640080"/>
            <a:chOff x="2895600" y="1447800"/>
            <a:chExt cx="5714999" cy="533400"/>
          </a:xfrm>
        </p:grpSpPr>
        <p:sp>
          <p:nvSpPr>
            <p:cNvPr id="14" name="Rounded Rectangle 13"/>
            <p:cNvSpPr/>
            <p:nvPr/>
          </p:nvSpPr>
          <p:spPr>
            <a:xfrm>
              <a:off x="3505199" y="1447800"/>
              <a:ext cx="5105400" cy="533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69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Giới thiệu mảng 2 chiều</a:t>
              </a:r>
              <a:endParaRPr lang="en-US"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895600" y="1447800"/>
              <a:ext cx="585019" cy="533400"/>
            </a:xfrm>
            <a:prstGeom prst="ellipse">
              <a:avLst/>
            </a:prstGeom>
            <a:solidFill>
              <a:srgbClr val="7030A0">
                <a:alpha val="38000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en-US" sz="2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14665" y="2375917"/>
            <a:ext cx="5852160" cy="705612"/>
            <a:chOff x="3657601" y="2230211"/>
            <a:chExt cx="4989869" cy="630010"/>
          </a:xfrm>
        </p:grpSpPr>
        <p:sp>
          <p:nvSpPr>
            <p:cNvPr id="15" name="Rounded Rectangle 14"/>
            <p:cNvSpPr/>
            <p:nvPr/>
          </p:nvSpPr>
          <p:spPr>
            <a:xfrm>
              <a:off x="4267200" y="2230211"/>
              <a:ext cx="4380270" cy="63001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69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Khai báo, khởi tạo</a:t>
              </a:r>
              <a:endParaRPr lang="en-US"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657601" y="2286000"/>
              <a:ext cx="585019" cy="533400"/>
            </a:xfrm>
            <a:prstGeom prst="ellipse">
              <a:avLst/>
            </a:prstGeom>
            <a:solidFill>
              <a:srgbClr val="7030A0">
                <a:alpha val="38000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en-US" sz="2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19400" y="3491928"/>
            <a:ext cx="5852160" cy="640080"/>
            <a:chOff x="4444181" y="3124200"/>
            <a:chExt cx="4203289" cy="533400"/>
          </a:xfrm>
        </p:grpSpPr>
        <p:sp>
          <p:nvSpPr>
            <p:cNvPr id="16" name="Rounded Rectangle 15"/>
            <p:cNvSpPr/>
            <p:nvPr/>
          </p:nvSpPr>
          <p:spPr>
            <a:xfrm>
              <a:off x="5029200" y="3124200"/>
              <a:ext cx="3618270" cy="533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69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Thao tác nhập/ xuất mảng 2 chiều</a:t>
              </a:r>
              <a:endParaRPr lang="en-US"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444181" y="3124200"/>
              <a:ext cx="585019" cy="533400"/>
            </a:xfrm>
            <a:prstGeom prst="ellipse">
              <a:avLst/>
            </a:prstGeom>
            <a:solidFill>
              <a:srgbClr val="7030A0">
                <a:alpha val="38000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endParaRPr lang="en-US" sz="2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A30E-25AD-4B56-89D2-6465CDD11D8F}" type="datetime1">
              <a:rPr lang="en-US" smtClean="0"/>
              <a:t>2/17/2022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844040" y="4495800"/>
            <a:ext cx="5852160" cy="640080"/>
            <a:chOff x="4444181" y="3124200"/>
            <a:chExt cx="4203289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5029200" y="3124200"/>
              <a:ext cx="3618270" cy="533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69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Tìm kiếm, tính toán với mảng 2 chiều</a:t>
              </a:r>
              <a:endParaRPr lang="en-US"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444181" y="3124200"/>
              <a:ext cx="585019" cy="533400"/>
            </a:xfrm>
            <a:prstGeom prst="ellipse">
              <a:avLst/>
            </a:prstGeom>
            <a:solidFill>
              <a:srgbClr val="7030A0">
                <a:alpha val="38000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endParaRPr lang="en-US" sz="2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000" y="5410200"/>
            <a:ext cx="5852160" cy="640080"/>
            <a:chOff x="4444181" y="3124200"/>
            <a:chExt cx="4203289" cy="533400"/>
          </a:xfrm>
        </p:grpSpPr>
        <p:sp>
          <p:nvSpPr>
            <p:cNvPr id="25" name="Rounded Rectangle 24"/>
            <p:cNvSpPr/>
            <p:nvPr/>
          </p:nvSpPr>
          <p:spPr>
            <a:xfrm>
              <a:off x="5029200" y="3124200"/>
              <a:ext cx="3618270" cy="533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69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Truyền mảng 2 chiều cho hàm</a:t>
              </a:r>
              <a:endParaRPr lang="en-US"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444181" y="3124200"/>
              <a:ext cx="585019" cy="533400"/>
            </a:xfrm>
            <a:prstGeom prst="ellipse">
              <a:avLst/>
            </a:prstGeom>
            <a:solidFill>
              <a:srgbClr val="7030A0">
                <a:alpha val="38000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0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D6E7-C74C-4493-ABF7-272B8E39D4BB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924800" cy="1295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u="sng" smtClean="0">
                <a:solidFill>
                  <a:srgbClr val="FF0000"/>
                </a:solidFill>
              </a:rPr>
              <a:t>Bài toán: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lưu trữ điểm số 13 môn học của học sinh phổ thông. Biết rằng lớp học đó có 40 học sinh.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04793"/>
              </p:ext>
            </p:extLst>
          </p:nvPr>
        </p:nvGraphicFramePr>
        <p:xfrm>
          <a:off x="1519084" y="3261360"/>
          <a:ext cx="6095999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7.2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7.1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4.5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5.9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8.1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10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7.8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6.7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4.9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7.4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6.5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8.1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9.2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7.3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5.2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9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7.4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6.8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7.3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5.5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7.5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…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9.3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10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0" y="2801035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Môn 1</a:t>
            </a:r>
            <a:endParaRPr lang="en-US" sz="1500"/>
          </a:p>
        </p:txBody>
      </p:sp>
      <p:sp>
        <p:nvSpPr>
          <p:cNvPr id="11" name="TextBox 10"/>
          <p:cNvSpPr txBox="1"/>
          <p:nvPr/>
        </p:nvSpPr>
        <p:spPr>
          <a:xfrm>
            <a:off x="2438400" y="2787445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Môn 2</a:t>
            </a:r>
            <a:endParaRPr 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3376152" y="2786287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Môn 3</a:t>
            </a:r>
            <a:endParaRPr lang="en-US" sz="1500"/>
          </a:p>
        </p:txBody>
      </p:sp>
      <p:sp>
        <p:nvSpPr>
          <p:cNvPr id="13" name="TextBox 12"/>
          <p:cNvSpPr txBox="1"/>
          <p:nvPr/>
        </p:nvSpPr>
        <p:spPr>
          <a:xfrm>
            <a:off x="4214352" y="2787445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Môn 4</a:t>
            </a:r>
            <a:endParaRPr lang="en-US" sz="1500"/>
          </a:p>
        </p:txBody>
      </p:sp>
      <p:sp>
        <p:nvSpPr>
          <p:cNvPr id="14" name="TextBox 13"/>
          <p:cNvSpPr txBox="1"/>
          <p:nvPr/>
        </p:nvSpPr>
        <p:spPr>
          <a:xfrm>
            <a:off x="5077133" y="2713193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…..</a:t>
            </a:r>
            <a:endParaRPr lang="en-US" sz="1500"/>
          </a:p>
        </p:txBody>
      </p:sp>
      <p:sp>
        <p:nvSpPr>
          <p:cNvPr id="15" name="TextBox 14"/>
          <p:cNvSpPr txBox="1"/>
          <p:nvPr/>
        </p:nvSpPr>
        <p:spPr>
          <a:xfrm>
            <a:off x="5915333" y="2772697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Môn 12</a:t>
            </a:r>
            <a:endParaRPr lang="en-US" sz="1500"/>
          </a:p>
        </p:txBody>
      </p:sp>
      <p:sp>
        <p:nvSpPr>
          <p:cNvPr id="16" name="TextBox 15"/>
          <p:cNvSpPr txBox="1"/>
          <p:nvPr/>
        </p:nvSpPr>
        <p:spPr>
          <a:xfrm>
            <a:off x="6753533" y="2771539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Môn 13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228600" y="3371447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Học sinh 1</a:t>
            </a:r>
            <a:endParaRPr lang="en-US" sz="1500"/>
          </a:p>
        </p:txBody>
      </p:sp>
      <p:sp>
        <p:nvSpPr>
          <p:cNvPr id="18" name="TextBox 17"/>
          <p:cNvSpPr txBox="1"/>
          <p:nvPr/>
        </p:nvSpPr>
        <p:spPr>
          <a:xfrm>
            <a:off x="228600" y="3697070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Học sinh 2</a:t>
            </a:r>
            <a:endParaRPr lang="en-US" sz="1500"/>
          </a:p>
        </p:txBody>
      </p:sp>
      <p:sp>
        <p:nvSpPr>
          <p:cNvPr id="19" name="TextBox 18"/>
          <p:cNvSpPr txBox="1"/>
          <p:nvPr/>
        </p:nvSpPr>
        <p:spPr>
          <a:xfrm>
            <a:off x="248265" y="4020235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Học sinh 3</a:t>
            </a:r>
            <a:endParaRPr lang="en-US" sz="1500"/>
          </a:p>
        </p:txBody>
      </p:sp>
      <p:sp>
        <p:nvSpPr>
          <p:cNvPr id="20" name="TextBox 19"/>
          <p:cNvSpPr txBox="1"/>
          <p:nvPr/>
        </p:nvSpPr>
        <p:spPr>
          <a:xfrm>
            <a:off x="238433" y="4419600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…</a:t>
            </a:r>
            <a:endParaRPr lang="en-US" sz="1500"/>
          </a:p>
        </p:txBody>
      </p:sp>
      <p:sp>
        <p:nvSpPr>
          <p:cNvPr id="21" name="TextBox 20"/>
          <p:cNvSpPr txBox="1"/>
          <p:nvPr/>
        </p:nvSpPr>
        <p:spPr>
          <a:xfrm>
            <a:off x="228600" y="4742765"/>
            <a:ext cx="1295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Học sinh 39</a:t>
            </a:r>
            <a:endParaRPr lang="en-US" sz="1500"/>
          </a:p>
        </p:txBody>
      </p:sp>
      <p:sp>
        <p:nvSpPr>
          <p:cNvPr id="22" name="TextBox 21"/>
          <p:cNvSpPr txBox="1"/>
          <p:nvPr/>
        </p:nvSpPr>
        <p:spPr>
          <a:xfrm>
            <a:off x="228600" y="5105400"/>
            <a:ext cx="1295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Học sinh 40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798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450-0B92-4FEF-B1AF-6D790EE6D4E1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924800" cy="1295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Mảng</a:t>
            </a:r>
            <a:r>
              <a:rPr lang="en-US" smtClean="0"/>
              <a:t> (array) là một tập hợp nhiều phần tử có cùng kiểu dữ liệu, được lưu trữ tại các vị trí liên tục trong bộ nhớ.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8086"/>
              </p:ext>
            </p:extLst>
          </p:nvPr>
        </p:nvGraphicFramePr>
        <p:xfrm>
          <a:off x="2286000" y="274320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09600" y="2743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Mảng 1 chiều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" y="3581400"/>
            <a:ext cx="1592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Mảng 2 chiều</a:t>
            </a:r>
            <a:endParaRPr lang="en-US" sz="160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3478"/>
              </p:ext>
            </p:extLst>
          </p:nvPr>
        </p:nvGraphicFramePr>
        <p:xfrm>
          <a:off x="2212258" y="391931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0B3E-13F0-4DA8-B425-A2878CF9E8D3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924800" cy="1524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Mảng 2 chiều (two – dimensional array) </a:t>
            </a:r>
            <a:r>
              <a:rPr lang="en-US" smtClean="0"/>
              <a:t>lưu dữ liệu theo dạng bảng (table) dưới dạng gồm nhiều dòng (row) và nhiều cột (column).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3221864"/>
            <a:ext cx="1592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Mảng 2 chiều</a:t>
            </a:r>
            <a:endParaRPr lang="en-US" sz="160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9501"/>
              </p:ext>
            </p:extLst>
          </p:nvPr>
        </p:nvGraphicFramePr>
        <p:xfrm>
          <a:off x="2212258" y="355977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202426" y="3391141"/>
            <a:ext cx="145517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05000" y="3679064"/>
            <a:ext cx="0" cy="6096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2426" y="2895600"/>
            <a:ext cx="1592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rgbClr val="7030A0"/>
                </a:solidFill>
              </a:rPr>
              <a:t>column</a:t>
            </a:r>
            <a:endParaRPr lang="en-US" sz="1600" b="1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000" y="39606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7030A0"/>
                </a:solidFill>
              </a:rPr>
              <a:t>row</a:t>
            </a:r>
            <a:endParaRPr lang="en-US" sz="16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7BFB-BB07-45E4-9F7E-5879CDCC117C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924800" cy="152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Mảng 2 chiều (two – dimensional array) </a:t>
            </a:r>
            <a:r>
              <a:rPr lang="en-US" smtClean="0"/>
              <a:t>có tên là 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 gồm </a:t>
            </a:r>
            <a:r>
              <a:rPr lang="en-US" smtClean="0">
                <a:solidFill>
                  <a:srgbClr val="FF0000"/>
                </a:solidFill>
              </a:rPr>
              <a:t>4 cột </a:t>
            </a:r>
            <a:r>
              <a:rPr lang="en-US" smtClean="0"/>
              <a:t>và </a:t>
            </a:r>
            <a:r>
              <a:rPr lang="en-US" smtClean="0">
                <a:solidFill>
                  <a:srgbClr val="FF0000"/>
                </a:solidFill>
              </a:rPr>
              <a:t>3 dòng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12210"/>
              </p:ext>
            </p:extLst>
          </p:nvPr>
        </p:nvGraphicFramePr>
        <p:xfrm>
          <a:off x="2890684" y="3261360"/>
          <a:ext cx="4043516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0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0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0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0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[0][0]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[0][1]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[0][2]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[0][3]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[1][0]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[1][1]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[1][2]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[1][3]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[2][0]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[2][1]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[2][2]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</a:t>
                      </a:r>
                      <a:r>
                        <a:rPr lang="en-US" b="1" baseline="0" smtClean="0"/>
                        <a:t> [2][3]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71800" y="2801035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Cột 0</a:t>
            </a:r>
            <a:endParaRPr lang="en-US" sz="1500"/>
          </a:p>
        </p:txBody>
      </p:sp>
      <p:sp>
        <p:nvSpPr>
          <p:cNvPr id="21" name="TextBox 20"/>
          <p:cNvSpPr txBox="1"/>
          <p:nvPr/>
        </p:nvSpPr>
        <p:spPr>
          <a:xfrm>
            <a:off x="4015248" y="2787445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Cột 1</a:t>
            </a:r>
            <a:endParaRPr lang="en-US" sz="1500"/>
          </a:p>
        </p:txBody>
      </p:sp>
      <p:sp>
        <p:nvSpPr>
          <p:cNvPr id="22" name="TextBox 21"/>
          <p:cNvSpPr txBox="1"/>
          <p:nvPr/>
        </p:nvSpPr>
        <p:spPr>
          <a:xfrm>
            <a:off x="5029200" y="2786287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Cột 2</a:t>
            </a:r>
            <a:endParaRPr lang="en-US" sz="1500"/>
          </a:p>
        </p:txBody>
      </p:sp>
      <p:sp>
        <p:nvSpPr>
          <p:cNvPr id="23" name="TextBox 22"/>
          <p:cNvSpPr txBox="1"/>
          <p:nvPr/>
        </p:nvSpPr>
        <p:spPr>
          <a:xfrm>
            <a:off x="6019800" y="2787445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Cột 3</a:t>
            </a:r>
            <a:endParaRPr lang="en-US" sz="1500"/>
          </a:p>
        </p:txBody>
      </p:sp>
      <p:sp>
        <p:nvSpPr>
          <p:cNvPr id="28" name="TextBox 27"/>
          <p:cNvSpPr txBox="1"/>
          <p:nvPr/>
        </p:nvSpPr>
        <p:spPr>
          <a:xfrm>
            <a:off x="1600200" y="3371447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Dòng 0</a:t>
            </a:r>
            <a:endParaRPr lang="en-US" sz="1500"/>
          </a:p>
        </p:txBody>
      </p:sp>
      <p:sp>
        <p:nvSpPr>
          <p:cNvPr id="29" name="TextBox 28"/>
          <p:cNvSpPr txBox="1"/>
          <p:nvPr/>
        </p:nvSpPr>
        <p:spPr>
          <a:xfrm>
            <a:off x="1600200" y="4039492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Dòng 1</a:t>
            </a:r>
            <a:endParaRPr 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1618695" y="4724400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Dòng 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704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0F38-5DEA-4ECA-8454-F1C2147718BA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529484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Khai báo trước khi sử dụng.</a:t>
            </a:r>
          </a:p>
          <a:p>
            <a:pPr algn="just"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Cú pháp khai báo mảng 2 chiều:</a:t>
            </a:r>
          </a:p>
          <a:p>
            <a:pPr algn="just">
              <a:lnSpc>
                <a:spcPct val="150000"/>
              </a:lnSpc>
            </a:pPr>
            <a:endParaRPr lang="en-US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mtClean="0"/>
              <a:t>Trong đó: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200" smtClean="0"/>
              <a:t>: kiểu dữ liệu các phần tử trong mảng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200" smtClean="0"/>
              <a:t>: tên mảng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NumberOfRows</a:t>
            </a:r>
            <a:r>
              <a:rPr lang="en-US" sz="2200" smtClean="0"/>
              <a:t>: tổng số dòng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NumberOfColumns</a:t>
            </a:r>
            <a:r>
              <a:rPr lang="en-US" sz="2200" smtClean="0"/>
              <a:t>: tổng số cột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7843647" cy="6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4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4B97-F48B-4DF2-ABC9-8CD9F14AA308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Kỹ thuật lập trình - ĐH Mở TpHCM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646B-21D3-475D-A455-026BE1E73BFE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529484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Khai báo trước khi sử dụng.</a:t>
            </a:r>
          </a:p>
          <a:p>
            <a:pPr algn="just"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</a:rPr>
              <a:t>Cú pháp khai báo mảng 2 chiều:</a:t>
            </a:r>
          </a:p>
          <a:p>
            <a:pPr algn="just">
              <a:lnSpc>
                <a:spcPct val="150000"/>
              </a:lnSpc>
            </a:pPr>
            <a:endParaRPr lang="en-US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u="sng" smtClean="0">
                <a:solidFill>
                  <a:schemeClr val="bg2">
                    <a:lumMod val="50000"/>
                  </a:schemeClr>
                </a:solidFill>
              </a:rPr>
              <a:t>Ví dụ</a:t>
            </a:r>
            <a:r>
              <a:rPr lang="en-US" smtClean="0"/>
              <a:t>: khai báo một </a:t>
            </a:r>
            <a:r>
              <a:rPr lang="en-US" i="1" smtClean="0">
                <a:solidFill>
                  <a:srgbClr val="FF0000"/>
                </a:solidFill>
              </a:rPr>
              <a:t>mảng 2 chiều gồm 3 hàng và 4 cột </a:t>
            </a:r>
            <a:r>
              <a:rPr lang="en-US" smtClean="0"/>
              <a:t>để lưu trữ </a:t>
            </a:r>
            <a:r>
              <a:rPr lang="en-US" smtClean="0">
                <a:solidFill>
                  <a:srgbClr val="FF0000"/>
                </a:solidFill>
              </a:rPr>
              <a:t>điểm</a:t>
            </a:r>
            <a:r>
              <a:rPr lang="en-US" smtClean="0"/>
              <a:t>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môn học </a:t>
            </a:r>
            <a:r>
              <a:rPr lang="en-US" smtClean="0"/>
              <a:t>cho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học sinh</a:t>
            </a:r>
            <a:r>
              <a:rPr lang="en-US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double diem[3][4];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mtClean="0">
                <a:solidFill>
                  <a:srgbClr val="FF0000"/>
                </a:solidFill>
              </a:rPr>
              <a:t>Mô phỏng cách lưu trữ???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916" y="-9832"/>
            <a:ext cx="9144000" cy="950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                                                                4. Tìm kiếm, tính toán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                                          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Truyền vào hàm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Nhập, xuất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7843647" cy="604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97" y="5058697"/>
            <a:ext cx="1037303" cy="10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3080</TotalTime>
  <Words>2731</Words>
  <Application>Microsoft Office PowerPoint</Application>
  <PresentationFormat>On-screen Show (4:3)</PresentationFormat>
  <Paragraphs>448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Chương 1: Mảng nhiều chiều</vt:lpstr>
      <vt:lpstr>Mục tiêu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Nhược điểm của mảng kiểu C</vt:lpstr>
      <vt:lpstr>PowerPoint Presentation</vt:lpstr>
    </vt:vector>
  </TitlesOfParts>
  <Company>CKK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MINH HOANG</cp:lastModifiedBy>
  <cp:revision>310</cp:revision>
  <dcterms:created xsi:type="dcterms:W3CDTF">2017-05-22T03:29:23Z</dcterms:created>
  <dcterms:modified xsi:type="dcterms:W3CDTF">2022-02-17T03:01:45Z</dcterms:modified>
</cp:coreProperties>
</file>