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9" r:id="rId1"/>
  </p:sldMasterIdLst>
  <p:notesMasterIdLst>
    <p:notesMasterId r:id="rId76"/>
  </p:notesMasterIdLst>
  <p:handoutMasterIdLst>
    <p:handoutMasterId r:id="rId77"/>
  </p:handoutMasterIdLst>
  <p:sldIdLst>
    <p:sldId id="256" r:id="rId2"/>
    <p:sldId id="373" r:id="rId3"/>
    <p:sldId id="347" r:id="rId4"/>
    <p:sldId id="332" r:id="rId5"/>
    <p:sldId id="333" r:id="rId6"/>
    <p:sldId id="315" r:id="rId7"/>
    <p:sldId id="316" r:id="rId8"/>
    <p:sldId id="259" r:id="rId9"/>
    <p:sldId id="263" r:id="rId10"/>
    <p:sldId id="364" r:id="rId11"/>
    <p:sldId id="351" r:id="rId12"/>
    <p:sldId id="352" r:id="rId13"/>
    <p:sldId id="376" r:id="rId14"/>
    <p:sldId id="365" r:id="rId15"/>
    <p:sldId id="367" r:id="rId16"/>
    <p:sldId id="368" r:id="rId17"/>
    <p:sldId id="357" r:id="rId18"/>
    <p:sldId id="361" r:id="rId19"/>
    <p:sldId id="378" r:id="rId20"/>
    <p:sldId id="377" r:id="rId21"/>
    <p:sldId id="383" r:id="rId22"/>
    <p:sldId id="379" r:id="rId23"/>
    <p:sldId id="346" r:id="rId24"/>
    <p:sldId id="348" r:id="rId25"/>
    <p:sldId id="371" r:id="rId26"/>
    <p:sldId id="270" r:id="rId27"/>
    <p:sldId id="266" r:id="rId28"/>
    <p:sldId id="381" r:id="rId29"/>
    <p:sldId id="269" r:id="rId30"/>
    <p:sldId id="271" r:id="rId31"/>
    <p:sldId id="272" r:id="rId32"/>
    <p:sldId id="278" r:id="rId33"/>
    <p:sldId id="277" r:id="rId34"/>
    <p:sldId id="280" r:id="rId35"/>
    <p:sldId id="276" r:id="rId36"/>
    <p:sldId id="279" r:id="rId37"/>
    <p:sldId id="275" r:id="rId38"/>
    <p:sldId id="274" r:id="rId39"/>
    <p:sldId id="273" r:id="rId40"/>
    <p:sldId id="268" r:id="rId41"/>
    <p:sldId id="284" r:id="rId42"/>
    <p:sldId id="334" r:id="rId43"/>
    <p:sldId id="335" r:id="rId44"/>
    <p:sldId id="337" r:id="rId45"/>
    <p:sldId id="336" r:id="rId46"/>
    <p:sldId id="338" r:id="rId47"/>
    <p:sldId id="339" r:id="rId48"/>
    <p:sldId id="341" r:id="rId49"/>
    <p:sldId id="340" r:id="rId50"/>
    <p:sldId id="287" r:id="rId51"/>
    <p:sldId id="369" r:id="rId52"/>
    <p:sldId id="370" r:id="rId53"/>
    <p:sldId id="382" r:id="rId54"/>
    <p:sldId id="267" r:id="rId55"/>
    <p:sldId id="289" r:id="rId56"/>
    <p:sldId id="291" r:id="rId57"/>
    <p:sldId id="293" r:id="rId58"/>
    <p:sldId id="292" r:id="rId59"/>
    <p:sldId id="294" r:id="rId60"/>
    <p:sldId id="309" r:id="rId61"/>
    <p:sldId id="295" r:id="rId62"/>
    <p:sldId id="302" r:id="rId63"/>
    <p:sldId id="297" r:id="rId64"/>
    <p:sldId id="303" r:id="rId65"/>
    <p:sldId id="301" r:id="rId66"/>
    <p:sldId id="304" r:id="rId67"/>
    <p:sldId id="300" r:id="rId68"/>
    <p:sldId id="305" r:id="rId69"/>
    <p:sldId id="299" r:id="rId70"/>
    <p:sldId id="306" r:id="rId71"/>
    <p:sldId id="298" r:id="rId72"/>
    <p:sldId id="307" r:id="rId73"/>
    <p:sldId id="310" r:id="rId74"/>
    <p:sldId id="372" r:id="rId7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53" autoAdjust="0"/>
    <p:restoredTop sz="87231" autoAdjust="0"/>
  </p:normalViewPr>
  <p:slideViewPr>
    <p:cSldViewPr>
      <p:cViewPr varScale="1">
        <p:scale>
          <a:sx n="67" d="100"/>
          <a:sy n="67" d="100"/>
        </p:scale>
        <p:origin x="708"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vi-VN"/>
          </a:p>
        </p:txBody>
      </p:sp>
      <p:sp>
        <p:nvSpPr>
          <p:cNvPr id="430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vi-VN"/>
          </a:p>
        </p:txBody>
      </p:sp>
      <p:sp>
        <p:nvSpPr>
          <p:cNvPr id="430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vi-VN"/>
          </a:p>
        </p:txBody>
      </p:sp>
      <p:sp>
        <p:nvSpPr>
          <p:cNvPr id="430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662CD48-328D-4E4B-A8A9-D9C9C4452B4C}" type="slidenum">
              <a:rPr lang="en-US" altLang="vi-VN"/>
              <a:pPr>
                <a:defRPr/>
              </a:pPr>
              <a:t>‹#›</a:t>
            </a:fld>
            <a:endParaRPr lang="en-US" altLang="vi-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vi-VN"/>
          </a:p>
        </p:txBody>
      </p:sp>
      <p:sp>
        <p:nvSpPr>
          <p:cNvPr id="40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vi-VN" noProof="0"/>
              <a:t>Click to edit Master text styles</a:t>
            </a:r>
          </a:p>
          <a:p>
            <a:pPr lvl="1"/>
            <a:r>
              <a:rPr lang="en-US" altLang="vi-VN" noProof="0"/>
              <a:t>Second level</a:t>
            </a:r>
          </a:p>
          <a:p>
            <a:pPr lvl="2"/>
            <a:r>
              <a:rPr lang="en-US" altLang="vi-VN" noProof="0"/>
              <a:t>Third level</a:t>
            </a:r>
          </a:p>
          <a:p>
            <a:pPr lvl="3"/>
            <a:r>
              <a:rPr lang="en-US" altLang="vi-VN" noProof="0"/>
              <a:t>Fourth level</a:t>
            </a:r>
          </a:p>
          <a:p>
            <a:pPr lvl="4"/>
            <a:r>
              <a:rPr lang="en-US" altLang="vi-VN" noProof="0"/>
              <a:t>Fifth level</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vi-V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24C172F-7831-4A98-BB08-23B58D577DB7}" type="slidenum">
              <a:rPr lang="en-US" altLang="vi-VN"/>
              <a:pPr>
                <a:defRPr/>
              </a:pPr>
              <a:t>‹#›</a:t>
            </a:fld>
            <a:endParaRPr lang="en-US"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p:spPr>
        <p:txBody>
          <a:bodyPr/>
          <a:lstStyle/>
          <a:p>
            <a:pPr eaLnBrk="1" hangingPunct="1"/>
            <a:endParaRPr lang="vi-VN" alt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p:spPr>
        <p:txBody>
          <a:bodyPr/>
          <a:lstStyle/>
          <a:p>
            <a:pPr eaLnBrk="1" hangingPunct="1"/>
            <a:endParaRPr lang="vi-VN" altLang="vi-VN"/>
          </a:p>
        </p:txBody>
      </p:sp>
      <p:sp>
        <p:nvSpPr>
          <p:cNvPr id="7987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950D71-1192-427C-A9FE-3935BC0E45E9}" type="slidenum">
              <a:rPr lang="en-US" altLang="vi-VN" smtClean="0"/>
              <a:pPr/>
              <a:t>64</a:t>
            </a:fld>
            <a:endParaRPr lang="en-US" alt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pPr eaLnBrk="1" hangingPunct="1"/>
            <a:endParaRPr lang="vi-VN" altLang="vi-VN"/>
          </a:p>
        </p:txBody>
      </p:sp>
      <p:sp>
        <p:nvSpPr>
          <p:cNvPr id="829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A2AB0B-90C5-47A3-894E-47E95211738F}" type="slidenum">
              <a:rPr lang="en-US" altLang="vi-VN" smtClean="0"/>
              <a:pPr/>
              <a:t>66</a:t>
            </a:fld>
            <a:endParaRPr lang="en-US" alt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p:spPr>
        <p:txBody>
          <a:bodyPr/>
          <a:lstStyle/>
          <a:p>
            <a:pPr eaLnBrk="1" hangingPunct="1"/>
            <a:endParaRPr lang="vi-VN" altLang="vi-VN"/>
          </a:p>
        </p:txBody>
      </p:sp>
      <p:sp>
        <p:nvSpPr>
          <p:cNvPr id="860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541E67-7AC5-48C0-AB33-DFB9FE995E57}" type="slidenum">
              <a:rPr lang="en-US" altLang="vi-VN" smtClean="0"/>
              <a:pPr/>
              <a:t>68</a:t>
            </a:fld>
            <a:endParaRPr lang="en-US" alt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p:spPr>
        <p:txBody>
          <a:bodyPr/>
          <a:lstStyle/>
          <a:p>
            <a:pPr eaLnBrk="1" hangingPunct="1"/>
            <a:endParaRPr lang="vi-VN" altLang="vi-VN"/>
          </a:p>
        </p:txBody>
      </p:sp>
      <p:sp>
        <p:nvSpPr>
          <p:cNvPr id="8909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DD8FF8-F917-4CAA-90A1-E44A1B16EDB7}" type="slidenum">
              <a:rPr lang="en-US" altLang="vi-VN" smtClean="0"/>
              <a:pPr/>
              <a:t>70</a:t>
            </a:fld>
            <a:endParaRPr lang="en-US" alt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p:spPr>
        <p:txBody>
          <a:bodyPr/>
          <a:lstStyle/>
          <a:p>
            <a:pPr marL="228600" indent="-228600" eaLnBrk="1" hangingPunct="1">
              <a:buAutoNum type="arabicPeriod"/>
            </a:pPr>
            <a:r>
              <a:rPr lang="vi-VN" altLang="vi-VN" dirty="0"/>
              <a:t>Vấn đề về Tổ chức và HTTT</a:t>
            </a:r>
          </a:p>
          <a:p>
            <a:pPr marL="228600" indent="-228600" eaLnBrk="1" hangingPunct="1">
              <a:buAutoNum type="arabicPeriod"/>
            </a:pPr>
            <a:r>
              <a:rPr lang="vi-VN" altLang="vi-VN" dirty="0"/>
              <a:t>Công nghệ ứng dụng</a:t>
            </a:r>
          </a:p>
          <a:p>
            <a:pPr marL="228600" indent="-228600" eaLnBrk="1" hangingPunct="1">
              <a:buAutoNum type="arabicPeriod"/>
            </a:pPr>
            <a:r>
              <a:rPr lang="vi-VN" altLang="vi-VN" dirty="0"/>
              <a:t>Phương pháp cn và phần mềm</a:t>
            </a:r>
          </a:p>
          <a:p>
            <a:pPr marL="228600" indent="-228600" eaLnBrk="1" hangingPunct="1">
              <a:buAutoNum type="arabicPeriod"/>
            </a:pPr>
            <a:r>
              <a:rPr lang="vi-VN" altLang="vi-VN" dirty="0"/>
              <a:t>Cơ sở hạ tầng</a:t>
            </a:r>
          </a:p>
          <a:p>
            <a:pPr marL="228600" indent="-228600" eaLnBrk="1" hangingPunct="1">
              <a:buAutoNum type="arabicPeriod"/>
            </a:pPr>
            <a:r>
              <a:rPr lang="vi-VN" altLang="vi-VN" dirty="0"/>
              <a:t>Kiến trúc và phần cứng</a:t>
            </a:r>
          </a:p>
        </p:txBody>
      </p:sp>
      <p:sp>
        <p:nvSpPr>
          <p:cNvPr id="9216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C8FF76-060D-471F-BACB-8C562D32D2C2}" type="slidenum">
              <a:rPr lang="en-US" altLang="vi-VN" smtClean="0"/>
              <a:pPr/>
              <a:t>72</a:t>
            </a:fld>
            <a:endParaRPr lang="en-US" alt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656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altLang="en-US"/>
          </a:p>
        </p:txBody>
      </p:sp>
      <p:sp>
        <p:nvSpPr>
          <p:cNvPr id="2970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4FD108-EF39-48D4-9EBE-1B71E4620913}" type="slidenum">
              <a:rPr lang="en-US" altLang="vi-VN" smtClean="0"/>
              <a:pPr/>
              <a:t>13</a:t>
            </a:fld>
            <a:endParaRPr lang="en-US" altLang="vi-VN"/>
          </a:p>
        </p:txBody>
      </p:sp>
    </p:spTree>
    <p:extLst>
      <p:ext uri="{BB962C8B-B14F-4D97-AF65-F5344CB8AC3E}">
        <p14:creationId xmlns:p14="http://schemas.microsoft.com/office/powerpoint/2010/main" val="3185280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pPr eaLnBrk="1" hangingPunct="1"/>
            <a:endParaRPr lang="vi-VN" altLang="vi-VN"/>
          </a:p>
        </p:txBody>
      </p:sp>
      <p:sp>
        <p:nvSpPr>
          <p:cNvPr id="440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53D2D9-65A8-4480-8476-E0D75D1DCE07}" type="slidenum">
              <a:rPr lang="en-US" altLang="vi-VN" smtClean="0"/>
              <a:pPr/>
              <a:t>42</a:t>
            </a:fld>
            <a:endParaRPr lang="en-US" alt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pPr eaLnBrk="1" hangingPunct="1"/>
            <a:endParaRPr lang="vi-VN" altLang="vi-VN"/>
          </a:p>
        </p:txBody>
      </p:sp>
      <p:sp>
        <p:nvSpPr>
          <p:cNvPr id="460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F81558-5D85-408B-98BC-84DD2F4F2420}" type="slidenum">
              <a:rPr lang="en-US" altLang="vi-VN" smtClean="0"/>
              <a:pPr/>
              <a:t>43</a:t>
            </a:fld>
            <a:endParaRPr lang="en-US" alt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p:spPr>
        <p:txBody>
          <a:bodyPr/>
          <a:lstStyle/>
          <a:p>
            <a:pPr eaLnBrk="1" hangingPunct="1"/>
            <a:endParaRPr lang="vi-VN" altLang="vi-VN"/>
          </a:p>
        </p:txBody>
      </p:sp>
      <p:sp>
        <p:nvSpPr>
          <p:cNvPr id="4813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D53F99-301D-4EE3-ADBA-3FEDA28B8497}" type="slidenum">
              <a:rPr lang="en-US" altLang="vi-VN" smtClean="0"/>
              <a:pPr/>
              <a:t>44</a:t>
            </a:fld>
            <a:endParaRPr lang="en-US"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p:spPr>
        <p:txBody>
          <a:bodyPr/>
          <a:lstStyle/>
          <a:p>
            <a:pPr eaLnBrk="1" hangingPunct="1"/>
            <a:endParaRPr lang="vi-VN" altLang="vi-VN"/>
          </a:p>
        </p:txBody>
      </p:sp>
      <p:sp>
        <p:nvSpPr>
          <p:cNvPr id="5018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CEA608-6437-432B-B4B0-B6C44B31D6DD}" type="slidenum">
              <a:rPr lang="en-US" altLang="vi-VN" smtClean="0"/>
              <a:pPr/>
              <a:t>45</a:t>
            </a:fld>
            <a:endParaRPr lang="en-US"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pPr eaLnBrk="1" hangingPunct="1"/>
            <a:endParaRPr lang="vi-VN" altLang="vi-VN"/>
          </a:p>
        </p:txBody>
      </p:sp>
      <p:sp>
        <p:nvSpPr>
          <p:cNvPr id="5427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C857EC-5497-4B58-A7A9-E83FEFEFAA28}" type="slidenum">
              <a:rPr lang="en-US" altLang="vi-VN" smtClean="0"/>
              <a:pPr/>
              <a:t>48</a:t>
            </a:fld>
            <a:endParaRPr lang="en-US"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pPr eaLnBrk="1" hangingPunct="1"/>
            <a:endParaRPr lang="vi-VN" altLang="vi-VN"/>
          </a:p>
        </p:txBody>
      </p:sp>
      <p:sp>
        <p:nvSpPr>
          <p:cNvPr id="563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DB39F1-1EA3-4A56-AA78-C52C35CC2168}" type="slidenum">
              <a:rPr lang="en-US" altLang="vi-VN" smtClean="0"/>
              <a:pPr/>
              <a:t>49</a:t>
            </a:fld>
            <a:endParaRPr lang="en-US" alt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p:spPr>
        <p:txBody>
          <a:bodyPr/>
          <a:lstStyle/>
          <a:p>
            <a:pPr eaLnBrk="1" hangingPunct="1"/>
            <a:endParaRPr lang="vi-VN" altLang="vi-VN"/>
          </a:p>
        </p:txBody>
      </p:sp>
      <p:sp>
        <p:nvSpPr>
          <p:cNvPr id="7680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0B4D3F-DA82-4B57-8FDE-0D5F4AFB24ED}" type="slidenum">
              <a:rPr lang="en-US" altLang="vi-VN" smtClean="0"/>
              <a:pPr/>
              <a:t>62</a:t>
            </a:fld>
            <a:endParaRPr lang="en-US"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vi-V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grpSp>
      </p:grpSp>
      <p:sp>
        <p:nvSpPr>
          <p:cNvPr id="553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altLang="vi-VN" noProof="0"/>
              <a:t>Click to edit Master title style</a:t>
            </a:r>
          </a:p>
        </p:txBody>
      </p:sp>
      <p:sp>
        <p:nvSpPr>
          <p:cNvPr id="553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en-US" altLang="vi-VN"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vi-VN"/>
          </a:p>
        </p:txBody>
      </p:sp>
      <p:sp>
        <p:nvSpPr>
          <p:cNvPr id="19" name="Rectangle 17"/>
          <p:cNvSpPr>
            <a:spLocks noGrp="1" noChangeArrowheads="1"/>
          </p:cNvSpPr>
          <p:nvPr>
            <p:ph type="ftr" sz="quarter" idx="11"/>
          </p:nvPr>
        </p:nvSpPr>
        <p:spPr/>
        <p:txBody>
          <a:bodyPr/>
          <a:lstStyle>
            <a:lvl1pPr>
              <a:defRPr/>
            </a:lvl1pPr>
          </a:lstStyle>
          <a:p>
            <a:pPr>
              <a:defRPr/>
            </a:pPr>
            <a:r>
              <a:rPr lang="vi-VN" altLang="vi-VN"/>
              <a:t>NMTH_Chương 1</a:t>
            </a:r>
            <a:endParaRPr lang="en-US" altLang="vi-VN"/>
          </a:p>
        </p:txBody>
      </p:sp>
      <p:sp>
        <p:nvSpPr>
          <p:cNvPr id="20" name="Rectangle 18"/>
          <p:cNvSpPr>
            <a:spLocks noGrp="1" noChangeArrowheads="1"/>
          </p:cNvSpPr>
          <p:nvPr>
            <p:ph type="sldNum" sz="quarter" idx="12"/>
          </p:nvPr>
        </p:nvSpPr>
        <p:spPr/>
        <p:txBody>
          <a:bodyPr/>
          <a:lstStyle>
            <a:lvl1pPr>
              <a:defRPr b="0">
                <a:latin typeface="+mj-lt"/>
              </a:defRPr>
            </a:lvl1pPr>
          </a:lstStyle>
          <a:p>
            <a:pPr>
              <a:defRPr/>
            </a:pPr>
            <a:fld id="{FCCE0DAD-0FA7-43E2-AA52-E591B91262F8}" type="slidenum">
              <a:rPr lang="en-US" altLang="vi-VN" smtClean="0"/>
              <a:pPr>
                <a:defRPr/>
              </a:pPr>
              <a:t>‹#›</a:t>
            </a:fld>
            <a:endParaRPr lang="en-US" altLang="vi-VN"/>
          </a:p>
        </p:txBody>
      </p:sp>
    </p:spTree>
    <p:extLst>
      <p:ext uri="{BB962C8B-B14F-4D97-AF65-F5344CB8AC3E}">
        <p14:creationId xmlns:p14="http://schemas.microsoft.com/office/powerpoint/2010/main" val="197519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sz="3500"/>
            </a:lvl1pPr>
          </a:lstStyle>
          <a:p>
            <a:r>
              <a:rPr lang="en-US" dirty="0"/>
              <a:t>Click to edit Master title style</a:t>
            </a:r>
            <a:endParaRPr lang="vi-VN" dirty="0"/>
          </a:p>
        </p:txBody>
      </p:sp>
      <p:sp>
        <p:nvSpPr>
          <p:cNvPr id="3" name="Content Placeholder 2"/>
          <p:cNvSpPr>
            <a:spLocks noGrp="1"/>
          </p:cNvSpPr>
          <p:nvPr>
            <p:ph idx="1" hasCustomPrompt="1"/>
          </p:nvPr>
        </p:nvSpPr>
        <p:spPr/>
        <p:txBody>
          <a:bodyPr/>
          <a:lstStyle>
            <a:lvl1pPr algn="just">
              <a:spcBef>
                <a:spcPts val="600"/>
              </a:spcBef>
              <a:defRPr sz="2800"/>
            </a:lvl1pPr>
            <a:lvl2pPr algn="just">
              <a:spcBef>
                <a:spcPts val="600"/>
              </a:spcBef>
              <a:defRPr sz="2800"/>
            </a:lvl2pPr>
            <a:lvl3pPr algn="just">
              <a:spcBef>
                <a:spcPts val="600"/>
              </a:spcBef>
              <a:defRPr sz="2800"/>
            </a:lvl3pPr>
            <a:lvl4pPr algn="just">
              <a:spcBef>
                <a:spcPts val="600"/>
              </a:spcBef>
              <a:defRPr sz="2800"/>
            </a:lvl4pPr>
            <a:lvl5pPr algn="just">
              <a:spcBef>
                <a:spcPts val="600"/>
              </a:spcBef>
              <a:defRPr sz="2800"/>
            </a:lvl5pPr>
          </a:lstStyle>
          <a:p>
            <a:pPr lvl="0"/>
            <a:r>
              <a:rPr lang="en-US" altLang="vi-VN" dirty="0"/>
              <a:t>Click to edit Master text styles</a:t>
            </a:r>
          </a:p>
          <a:p>
            <a:pPr lvl="1"/>
            <a:r>
              <a:rPr lang="en-US" altLang="vi-VN" dirty="0"/>
              <a:t>Second level</a:t>
            </a:r>
          </a:p>
          <a:p>
            <a:pPr lvl="2"/>
            <a:r>
              <a:rPr lang="en-US" altLang="vi-VN" dirty="0"/>
              <a:t>Third level</a:t>
            </a:r>
          </a:p>
          <a:p>
            <a:pPr lvl="3"/>
            <a:r>
              <a:rPr lang="en-US" altLang="vi-VN" dirty="0"/>
              <a:t>Fourth level</a:t>
            </a:r>
          </a:p>
          <a:p>
            <a:pPr lvl="4"/>
            <a:r>
              <a:rPr lang="en-US" altLang="vi-VN" dirty="0"/>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vi-VN"/>
              <a:t>NMTH_Chương 1</a:t>
            </a:r>
            <a:endParaRPr lang="en-US" altLang="vi-VN"/>
          </a:p>
        </p:txBody>
      </p:sp>
      <p:sp>
        <p:nvSpPr>
          <p:cNvPr id="5" name="Rectangle 3"/>
          <p:cNvSpPr>
            <a:spLocks noGrp="1" noChangeArrowheads="1"/>
          </p:cNvSpPr>
          <p:nvPr>
            <p:ph type="sldNum" sz="quarter" idx="11"/>
          </p:nvPr>
        </p:nvSpPr>
        <p:spPr>
          <a:ln/>
        </p:spPr>
        <p:txBody>
          <a:bodyPr/>
          <a:lstStyle>
            <a:lvl1pPr>
              <a:defRPr/>
            </a:lvl1pPr>
          </a:lstStyle>
          <a:p>
            <a:pPr>
              <a:defRPr/>
            </a:pPr>
            <a:fld id="{7107A40C-02F8-4519-A2FD-6FDCE3F2B0D2}" type="slidenum">
              <a:rPr lang="en-US" altLang="vi-VN"/>
              <a:pPr>
                <a:defRPr/>
              </a:pPr>
              <a:t>‹#›</a:t>
            </a:fld>
            <a:endParaRPr lang="en-US" altLang="vi-V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305445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vi-VN" altLang="vi-VN"/>
              <a:t>NMTH_Chương 1</a:t>
            </a:r>
            <a:endParaRPr lang="en-US" altLang="vi-VN"/>
          </a:p>
        </p:txBody>
      </p:sp>
      <p:sp>
        <p:nvSpPr>
          <p:cNvPr id="5" name="Rectangle 3"/>
          <p:cNvSpPr>
            <a:spLocks noGrp="1" noChangeArrowheads="1"/>
          </p:cNvSpPr>
          <p:nvPr>
            <p:ph type="sldNum" sz="quarter" idx="11"/>
          </p:nvPr>
        </p:nvSpPr>
        <p:spPr>
          <a:ln/>
        </p:spPr>
        <p:txBody>
          <a:bodyPr/>
          <a:lstStyle>
            <a:lvl1pPr>
              <a:defRPr/>
            </a:lvl1pPr>
          </a:lstStyle>
          <a:p>
            <a:pPr>
              <a:defRPr/>
            </a:pPr>
            <a:fld id="{DC2138AF-ACFB-4F86-A27A-B2380C4B7BCD}" type="slidenum">
              <a:rPr lang="en-US" altLang="vi-VN"/>
              <a:pPr>
                <a:defRPr/>
              </a:pPr>
              <a:t>‹#›</a:t>
            </a:fld>
            <a:endParaRPr lang="en-US" altLang="vi-V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vi-VN"/>
          </a:p>
        </p:txBody>
      </p:sp>
    </p:spTree>
    <p:extLst>
      <p:ext uri="{BB962C8B-B14F-4D97-AF65-F5344CB8AC3E}">
        <p14:creationId xmlns:p14="http://schemas.microsoft.com/office/powerpoint/2010/main" val="205068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5" y="0"/>
            <a:ext cx="676275"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vi-VN" altLang="en-US"/>
          </a:p>
        </p:txBody>
      </p:sp>
      <p:sp>
        <p:nvSpPr>
          <p:cNvPr id="3" name="Rectangle 10"/>
          <p:cNvSpPr>
            <a:spLocks noChangeArrowheads="1"/>
          </p:cNvSpPr>
          <p:nvPr/>
        </p:nvSpPr>
        <p:spPr bwMode="invGray">
          <a:xfrm>
            <a:off x="0" y="2133600"/>
            <a:ext cx="9153525" cy="1752600"/>
          </a:xfrm>
          <a:prstGeom prst="rect">
            <a:avLst/>
          </a:prstGeom>
          <a:solidFill>
            <a:schemeClr val="accent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vi-VN" altLang="en-US"/>
          </a:p>
        </p:txBody>
      </p:sp>
      <p:sp>
        <p:nvSpPr>
          <p:cNvPr id="4" name="Oval 18"/>
          <p:cNvSpPr>
            <a:spLocks noChangeArrowheads="1"/>
          </p:cNvSpPr>
          <p:nvPr userDrawn="1"/>
        </p:nvSpPr>
        <p:spPr bwMode="auto">
          <a:xfrm>
            <a:off x="79375" y="6400800"/>
            <a:ext cx="365125" cy="3651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50B4528-C12F-453F-A983-D4E38FBCF859}" type="slidenum">
              <a:rPr lang="en-US" altLang="en-US" sz="1600">
                <a:solidFill>
                  <a:schemeClr val="bg1"/>
                </a:solidFill>
              </a:rPr>
              <a:pPr algn="ctr" eaLnBrk="1" hangingPunct="1"/>
              <a:t>‹#›</a:t>
            </a:fld>
            <a:endParaRPr lang="en-US" altLang="en-US" sz="1600">
              <a:solidFill>
                <a:schemeClr val="bg1"/>
              </a:solidFill>
            </a:endParaRPr>
          </a:p>
        </p:txBody>
      </p:sp>
    </p:spTree>
    <p:extLst>
      <p:ext uri="{BB962C8B-B14F-4D97-AF65-F5344CB8AC3E}">
        <p14:creationId xmlns:p14="http://schemas.microsoft.com/office/powerpoint/2010/main" val="20213244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solidFill>
                  <a:srgbClr val="002060"/>
                </a:solidFill>
              </a:defRPr>
            </a:lvl1pPr>
          </a:lstStyle>
          <a:p>
            <a:pPr>
              <a:defRPr/>
            </a:pPr>
            <a:r>
              <a:rPr lang="vi-VN" altLang="vi-VN"/>
              <a:t>NMTH_Chương 1</a:t>
            </a:r>
            <a:endParaRPr lang="en-US" altLang="vi-VN"/>
          </a:p>
        </p:txBody>
      </p:sp>
      <p:sp>
        <p:nvSpPr>
          <p:cNvPr id="542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mj-lt"/>
              </a:defRPr>
            </a:lvl1pPr>
          </a:lstStyle>
          <a:p>
            <a:pPr>
              <a:defRPr/>
            </a:pPr>
            <a:fld id="{E7B4E718-F955-461A-AEB9-53D5F548BEA7}" type="slidenum">
              <a:rPr lang="en-US" altLang="vi-VN" smtClean="0"/>
              <a:pPr>
                <a:defRPr/>
              </a:pPr>
              <a:t>‹#›</a:t>
            </a:fld>
            <a:endParaRPr lang="en-US" altLang="vi-V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vi-VN"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vi-VN"/>
              <a:t>Click to edit Master title style</a:t>
            </a:r>
          </a:p>
        </p:txBody>
      </p:sp>
      <p:sp>
        <p:nvSpPr>
          <p:cNvPr id="54287"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vi-VN" dirty="0"/>
              <a:t>Click to edit Master text styles</a:t>
            </a:r>
          </a:p>
          <a:p>
            <a:pPr lvl="1"/>
            <a:r>
              <a:rPr lang="en-US" altLang="vi-VN" dirty="0"/>
              <a:t>Second level</a:t>
            </a:r>
          </a:p>
          <a:p>
            <a:pPr lvl="2"/>
            <a:r>
              <a:rPr lang="en-US" altLang="vi-VN" dirty="0"/>
              <a:t>Third level</a:t>
            </a:r>
          </a:p>
          <a:p>
            <a:pPr lvl="3"/>
            <a:r>
              <a:rPr lang="en-US" altLang="vi-VN" dirty="0"/>
              <a:t>Fourth level</a:t>
            </a:r>
          </a:p>
          <a:p>
            <a:pPr lvl="4"/>
            <a:r>
              <a:rPr lang="en-US" altLang="vi-VN" dirty="0"/>
              <a:t>Fifth level</a:t>
            </a:r>
          </a:p>
        </p:txBody>
      </p:sp>
      <p:sp>
        <p:nvSpPr>
          <p:cNvPr id="542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vi-V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9" r:id="rId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uiExpand="1" build="p">
        <p:tmplLst>
          <p:tmpl lvl="1">
            <p:tnLst>
              <p:par>
                <p:cTn presetID="1" presetClass="entr" presetSubtype="0" fill="hold" nodeType="click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54287"/>
                        </p:tgtEl>
                        <p:attrNameLst>
                          <p:attrName>style.visibility</p:attrName>
                        </p:attrNameLst>
                      </p:cBhvr>
                      <p:to>
                        <p:strVal val="visible"/>
                      </p:to>
                    </p:set>
                  </p:childTnLst>
                </p:cTn>
              </p:par>
            </p:tnLst>
          </p:tmpl>
        </p:tmplLst>
      </p:bldP>
    </p:bldLst>
  </p:timing>
  <p:hf hd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just" rtl="0" eaLnBrk="0" fontAlgn="base" hangingPunct="0">
        <a:spcBef>
          <a:spcPts val="600"/>
        </a:spcBef>
        <a:spcAft>
          <a:spcPct val="0"/>
        </a:spcAft>
        <a:buClr>
          <a:schemeClr val="bg2"/>
        </a:buClr>
        <a:buSzPct val="75000"/>
        <a:buFont typeface="Wingdings" panose="05000000000000000000" pitchFamily="2" charset="2"/>
        <a:buChar char="n"/>
        <a:defRPr sz="2800" kern="1200">
          <a:solidFill>
            <a:schemeClr val="tx1"/>
          </a:solidFill>
          <a:latin typeface="Arial" panose="020B0604020202020204" pitchFamily="34" charset="0"/>
          <a:ea typeface="+mn-ea"/>
          <a:cs typeface="Arial" panose="020B0604020202020204" pitchFamily="34" charset="0"/>
        </a:defRPr>
      </a:lvl1pPr>
      <a:lvl2pPr marL="742950" indent="-285750" algn="just" rtl="0" eaLnBrk="0" fontAlgn="base" hangingPunct="0">
        <a:spcBef>
          <a:spcPts val="6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just" rtl="0" eaLnBrk="0" fontAlgn="base" hangingPunct="0">
        <a:spcBef>
          <a:spcPts val="600"/>
        </a:spcBef>
        <a:spcAft>
          <a:spcPct val="0"/>
        </a:spcAft>
        <a:buClr>
          <a:schemeClr val="bg2"/>
        </a:buClr>
        <a:buSzPct val="65000"/>
        <a:buFont typeface="Wingdings" panose="05000000000000000000" pitchFamily="2" charset="2"/>
        <a:buChar char="n"/>
        <a:defRPr sz="2800" kern="1200">
          <a:solidFill>
            <a:schemeClr val="tx1"/>
          </a:solidFill>
          <a:latin typeface="Arial" panose="020B0604020202020204" pitchFamily="34" charset="0"/>
          <a:ea typeface="+mn-ea"/>
          <a:cs typeface="Arial" panose="020B0604020202020204" pitchFamily="34" charset="0"/>
        </a:defRPr>
      </a:lvl3pPr>
      <a:lvl4pPr marL="1600200" indent="-228600" algn="just" rtl="0" eaLnBrk="0" fontAlgn="base" hangingPunct="0">
        <a:spcBef>
          <a:spcPts val="600"/>
        </a:spcBef>
        <a:spcAft>
          <a:spcPct val="0"/>
        </a:spcAft>
        <a:buClr>
          <a:schemeClr val="accent2"/>
        </a:buClr>
        <a:buSzPct val="70000"/>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4pPr>
      <a:lvl5pPr marL="2057400" indent="-228600" algn="just" rtl="0" eaLnBrk="0" fontAlgn="base" hangingPunct="0">
        <a:spcBef>
          <a:spcPts val="600"/>
        </a:spcBef>
        <a:spcAft>
          <a:spcPct val="0"/>
        </a:spcAft>
        <a:buClr>
          <a:schemeClr val="bg2"/>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83127" y="2362200"/>
            <a:ext cx="9144000" cy="1295400"/>
          </a:xfrm>
        </p:spPr>
        <p:txBody>
          <a:bodyPr/>
          <a:lstStyle/>
          <a:p>
            <a:pPr marL="0" indent="0" algn="ctr">
              <a:buFont typeface="Wingdings" panose="05000000000000000000" pitchFamily="2" charset="2"/>
              <a:buNone/>
            </a:pPr>
            <a:r>
              <a:rPr lang="en-US" altLang="en-US" sz="4000" b="1" dirty="0">
                <a:solidFill>
                  <a:schemeClr val="bg1"/>
                </a:solidFill>
              </a:rPr>
              <a:t>TẬP BÀI GIẢNG</a:t>
            </a:r>
          </a:p>
          <a:p>
            <a:pPr marL="0" indent="0" algn="ctr">
              <a:buFont typeface="Wingdings" panose="05000000000000000000" pitchFamily="2" charset="2"/>
              <a:buNone/>
            </a:pPr>
            <a:r>
              <a:rPr lang="en-US" altLang="en-US" sz="4000" b="1" dirty="0">
                <a:solidFill>
                  <a:schemeClr val="bg1"/>
                </a:solidFill>
              </a:rPr>
              <a:t>NHẬP MÔN TIN HỌC</a:t>
            </a:r>
          </a:p>
        </p:txBody>
      </p:sp>
      <p:sp>
        <p:nvSpPr>
          <p:cNvPr id="3075" name="Rectangle 64"/>
          <p:cNvSpPr>
            <a:spLocks noChangeArrowheads="1"/>
          </p:cNvSpPr>
          <p:nvPr/>
        </p:nvSpPr>
        <p:spPr bwMode="auto">
          <a:xfrm>
            <a:off x="3817938" y="376238"/>
            <a:ext cx="54022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dirty="0">
                <a:solidFill>
                  <a:srgbClr val="FF0000"/>
                </a:solidFill>
              </a:rPr>
              <a:t>KHOA CNTT</a:t>
            </a:r>
          </a:p>
        </p:txBody>
      </p:sp>
      <p:cxnSp>
        <p:nvCxnSpPr>
          <p:cNvPr id="7" name="Straight Connector 6"/>
          <p:cNvCxnSpPr/>
          <p:nvPr/>
        </p:nvCxnSpPr>
        <p:spPr>
          <a:xfrm>
            <a:off x="4645025" y="836613"/>
            <a:ext cx="3889375" cy="1587"/>
          </a:xfrm>
          <a:prstGeom prst="line">
            <a:avLst/>
          </a:prstGeom>
          <a:ln w="38100"/>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DFDB29E9-4A33-7144-898C-F65DD0429B8F}"/>
              </a:ext>
            </a:extLst>
          </p:cNvPr>
          <p:cNvPicPr>
            <a:picLocks noChangeAspect="1"/>
          </p:cNvPicPr>
          <p:nvPr/>
        </p:nvPicPr>
        <p:blipFill>
          <a:blip r:embed="rId2"/>
          <a:stretch>
            <a:fillRect/>
          </a:stretch>
        </p:blipFill>
        <p:spPr>
          <a:xfrm>
            <a:off x="762000" y="-457200"/>
            <a:ext cx="3733800" cy="2511426"/>
          </a:xfrm>
          <a:prstGeom prst="rect">
            <a:avLst/>
          </a:prstGeom>
        </p:spPr>
      </p:pic>
    </p:spTree>
    <p:extLst>
      <p:ext uri="{BB962C8B-B14F-4D97-AF65-F5344CB8AC3E}">
        <p14:creationId xmlns:p14="http://schemas.microsoft.com/office/powerpoint/2010/main" val="251941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2364715"/>
            <a:ext cx="8229600" cy="868363"/>
          </a:xfrm>
        </p:spPr>
        <p:txBody>
          <a:bodyPr/>
          <a:lstStyle/>
          <a:p>
            <a:pPr eaLnBrk="1" hangingPunct="1"/>
            <a:r>
              <a:rPr lang="en-US" altLang="vi-VN" sz="3600" b="1" dirty="0">
                <a:latin typeface="Times New Roman" panose="02020603050405020304" pitchFamily="18" charset="0"/>
              </a:rPr>
              <a:t>I.1. </a:t>
            </a:r>
            <a:r>
              <a:rPr lang="en-US" altLang="vi-VN" sz="3600" b="1" dirty="0" err="1">
                <a:latin typeface="Times New Roman" panose="02020603050405020304" pitchFamily="18" charset="0"/>
              </a:rPr>
              <a:t>Thông</a:t>
            </a:r>
            <a:r>
              <a:rPr lang="en-US" altLang="vi-VN" sz="3600" b="1" dirty="0">
                <a:latin typeface="Times New Roman" panose="02020603050405020304" pitchFamily="18" charset="0"/>
              </a:rPr>
              <a:t> tin – </a:t>
            </a:r>
            <a:r>
              <a:rPr lang="en-US" altLang="vi-VN" sz="3600" b="1" dirty="0" err="1">
                <a:latin typeface="Times New Roman" panose="02020603050405020304" pitchFamily="18" charset="0"/>
              </a:rPr>
              <a:t>Dữ</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liệu</a:t>
            </a:r>
            <a:r>
              <a:rPr lang="en-US" altLang="vi-VN" sz="3600" b="1" dirty="0">
                <a:latin typeface="Times New Roman" panose="02020603050405020304" pitchFamily="18" charset="0"/>
              </a:rPr>
              <a:t> – Tri </a:t>
            </a:r>
            <a:r>
              <a:rPr lang="en-US" altLang="vi-VN" sz="3600" b="1" dirty="0" err="1">
                <a:latin typeface="Times New Roman" panose="02020603050405020304" pitchFamily="18" charset="0"/>
              </a:rPr>
              <a:t>thức</a:t>
            </a:r>
            <a:endParaRPr lang="en-US" altLang="vi-VN" sz="3600" b="1" dirty="0">
              <a:latin typeface="Times New Roman" panose="02020603050405020304" pitchFamily="18" charset="0"/>
            </a:endParaRPr>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10</a:t>
            </a:fld>
            <a:endParaRPr lang="en-US" altLang="vi-VN"/>
          </a:p>
        </p:txBody>
      </p:sp>
    </p:spTree>
    <p:extLst>
      <p:ext uri="{BB962C8B-B14F-4D97-AF65-F5344CB8AC3E}">
        <p14:creationId xmlns:p14="http://schemas.microsoft.com/office/powerpoint/2010/main" val="2656869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381000"/>
            <a:ext cx="8229600" cy="857250"/>
          </a:xfrm>
        </p:spPr>
        <p:txBody>
          <a:bodyPr/>
          <a:lstStyle/>
          <a:p>
            <a:pPr algn="ctr"/>
            <a:r>
              <a:rPr lang="en-US" altLang="vi-VN" sz="4000" b="1" dirty="0" err="1">
                <a:latin typeface="Times New Roman" panose="02020603050405020304" pitchFamily="18" charset="0"/>
              </a:rPr>
              <a:t>Các</a:t>
            </a:r>
            <a:r>
              <a:rPr lang="en-US" altLang="vi-VN" sz="4000" b="1" dirty="0">
                <a:latin typeface="Times New Roman" panose="02020603050405020304" pitchFamily="18" charset="0"/>
              </a:rPr>
              <a:t> </a:t>
            </a:r>
            <a:r>
              <a:rPr lang="en-US" altLang="vi-VN" sz="4000" b="1" dirty="0" err="1">
                <a:latin typeface="Times New Roman" panose="02020603050405020304" pitchFamily="18" charset="0"/>
              </a:rPr>
              <a:t>khái</a:t>
            </a:r>
            <a:r>
              <a:rPr lang="en-US" altLang="vi-VN" sz="4000" b="1" dirty="0">
                <a:latin typeface="Times New Roman" panose="02020603050405020304" pitchFamily="18" charset="0"/>
              </a:rPr>
              <a:t> </a:t>
            </a:r>
            <a:r>
              <a:rPr lang="en-US" altLang="vi-VN" sz="4000" b="1" dirty="0" err="1">
                <a:latin typeface="Times New Roman" panose="02020603050405020304" pitchFamily="18" charset="0"/>
              </a:rPr>
              <a:t>niệm</a:t>
            </a:r>
            <a:r>
              <a:rPr lang="en-US" altLang="vi-VN" sz="4000" b="1" dirty="0">
                <a:latin typeface="Times New Roman" panose="02020603050405020304" pitchFamily="18" charset="0"/>
              </a:rPr>
              <a:t> </a:t>
            </a:r>
            <a:r>
              <a:rPr lang="en-US" altLang="vi-VN" sz="4000" b="1" dirty="0" err="1">
                <a:latin typeface="Times New Roman" panose="02020603050405020304" pitchFamily="18" charset="0"/>
              </a:rPr>
              <a:t>cơ</a:t>
            </a:r>
            <a:r>
              <a:rPr lang="en-US" altLang="vi-VN" sz="4000" b="1" dirty="0">
                <a:latin typeface="Times New Roman" panose="02020603050405020304" pitchFamily="18" charset="0"/>
              </a:rPr>
              <a:t> </a:t>
            </a:r>
            <a:r>
              <a:rPr lang="en-US" altLang="vi-VN" sz="4000" b="1" dirty="0" err="1">
                <a:latin typeface="Times New Roman" panose="02020603050405020304" pitchFamily="18" charset="0"/>
              </a:rPr>
              <a:t>bản</a:t>
            </a:r>
            <a:endParaRPr lang="en-US" altLang="en-US" sz="4000" dirty="0">
              <a:latin typeface="Times New Roman" panose="02020603050405020304" pitchFamily="18" charset="0"/>
              <a:cs typeface="Times New Roman" panose="02020603050405020304" pitchFamily="18" charset="0"/>
            </a:endParaRPr>
          </a:p>
        </p:txBody>
      </p:sp>
      <p:sp>
        <p:nvSpPr>
          <p:cNvPr id="9" name="Subtitle 2"/>
          <p:cNvSpPr txBox="1">
            <a:spLocks/>
          </p:cNvSpPr>
          <p:nvPr/>
        </p:nvSpPr>
        <p:spPr>
          <a:xfrm>
            <a:off x="457200" y="1426660"/>
            <a:ext cx="8229600" cy="4648200"/>
          </a:xfrm>
          <a:prstGeom prst="rect">
            <a:avLst/>
          </a:prstGeom>
        </p:spPr>
        <p:txBody>
          <a:bodyPr/>
          <a:lstStyle/>
          <a:p>
            <a:pPr marL="573088" lvl="1" indent="-457200" algn="just">
              <a:buFont typeface="Wingdings" panose="05000000000000000000" pitchFamily="2" charset="2"/>
              <a:buChar char="q"/>
              <a:defRPr/>
            </a:pPr>
            <a:r>
              <a:rPr lang="en-US" altLang="en-US" sz="3400">
                <a:solidFill>
                  <a:srgbClr val="FF0000"/>
                </a:solidFill>
                <a:latin typeface="+mj-lt"/>
                <a:cs typeface="Times New Roman" panose="02020603050405020304" pitchFamily="18" charset="0"/>
              </a:rPr>
              <a:t>Thông tin (Information):</a:t>
            </a:r>
            <a:endParaRPr lang="en-US" sz="3400">
              <a:solidFill>
                <a:srgbClr val="FF0000"/>
              </a:solidFill>
              <a:latin typeface="+mj-lt"/>
              <a:cs typeface="Times New Roman" pitchFamily="18" charset="0"/>
            </a:endParaRPr>
          </a:p>
          <a:p>
            <a:pPr marL="461963" lvl="1" indent="-346075" algn="just">
              <a:buFont typeface="Wingdings" pitchFamily="2" charset="2"/>
              <a:buChar char="§"/>
              <a:defRPr/>
            </a:pPr>
            <a:r>
              <a:rPr lang="en-US" sz="2800">
                <a:latin typeface="+mj-lt"/>
                <a:cs typeface="Times New Roman" pitchFamily="18" charset="0"/>
              </a:rPr>
              <a:t>Một </a:t>
            </a:r>
            <a:r>
              <a:rPr lang="en-US" sz="2800" err="1">
                <a:latin typeface="+mj-lt"/>
                <a:cs typeface="Times New Roman" pitchFamily="18" charset="0"/>
              </a:rPr>
              <a:t>vài</a:t>
            </a:r>
            <a:r>
              <a:rPr lang="en-US" sz="2800">
                <a:latin typeface="+mj-lt"/>
                <a:cs typeface="Times New Roman" pitchFamily="18" charset="0"/>
              </a:rPr>
              <a:t> </a:t>
            </a:r>
            <a:r>
              <a:rPr lang="en-US" sz="2800" err="1">
                <a:latin typeface="+mj-lt"/>
                <a:cs typeface="Times New Roman" pitchFamily="18" charset="0"/>
              </a:rPr>
              <a:t>ví</a:t>
            </a:r>
            <a:r>
              <a:rPr lang="en-US" sz="2800">
                <a:latin typeface="+mj-lt"/>
                <a:cs typeface="Times New Roman" pitchFamily="18" charset="0"/>
              </a:rPr>
              <a:t> </a:t>
            </a:r>
            <a:r>
              <a:rPr lang="en-US" sz="2800" err="1">
                <a:latin typeface="+mj-lt"/>
                <a:cs typeface="Times New Roman" pitchFamily="18" charset="0"/>
              </a:rPr>
              <a:t>dụ</a:t>
            </a:r>
            <a:r>
              <a:rPr lang="en-US" sz="2800">
                <a:latin typeface="+mj-lt"/>
                <a:cs typeface="Times New Roman" pitchFamily="18" charset="0"/>
              </a:rPr>
              <a:t>:</a:t>
            </a:r>
          </a:p>
          <a:p>
            <a:pPr marL="800100" lvl="1" indent="-342900" algn="just">
              <a:buFont typeface="Arial" pitchFamily="34" charset="0"/>
              <a:buChar char="•"/>
              <a:defRPr/>
            </a:pPr>
            <a:r>
              <a:rPr lang="en-US" sz="2800" err="1">
                <a:latin typeface="+mj-lt"/>
                <a:cs typeface="Times New Roman" pitchFamily="18" charset="0"/>
              </a:rPr>
              <a:t>Hai</a:t>
            </a:r>
            <a:r>
              <a:rPr lang="en-US" sz="2800">
                <a:latin typeface="+mj-lt"/>
                <a:cs typeface="Times New Roman" pitchFamily="18" charset="0"/>
              </a:rPr>
              <a:t> </a:t>
            </a:r>
            <a:r>
              <a:rPr lang="en-US" sz="2800" err="1">
                <a:latin typeface="+mj-lt"/>
                <a:cs typeface="Times New Roman" pitchFamily="18" charset="0"/>
              </a:rPr>
              <a:t>người</a:t>
            </a:r>
            <a:r>
              <a:rPr lang="en-US" sz="2800">
                <a:latin typeface="+mj-lt"/>
                <a:cs typeface="Times New Roman" pitchFamily="18" charset="0"/>
              </a:rPr>
              <a:t> </a:t>
            </a:r>
            <a:r>
              <a:rPr lang="en-US" sz="2800" err="1">
                <a:latin typeface="+mj-lt"/>
                <a:cs typeface="Times New Roman" pitchFamily="18" charset="0"/>
              </a:rPr>
              <a:t>nói</a:t>
            </a:r>
            <a:r>
              <a:rPr lang="en-US" sz="2800">
                <a:latin typeface="+mj-lt"/>
                <a:cs typeface="Times New Roman" pitchFamily="18" charset="0"/>
              </a:rPr>
              <a:t> </a:t>
            </a:r>
            <a:r>
              <a:rPr lang="en-US" sz="2800" err="1">
                <a:latin typeface="+mj-lt"/>
                <a:cs typeface="Times New Roman" pitchFamily="18" charset="0"/>
              </a:rPr>
              <a:t>chuyện</a:t>
            </a:r>
            <a:r>
              <a:rPr lang="en-US" sz="2800">
                <a:latin typeface="+mj-lt"/>
                <a:cs typeface="Times New Roman" pitchFamily="18" charset="0"/>
              </a:rPr>
              <a:t> </a:t>
            </a:r>
            <a:r>
              <a:rPr lang="en-US" sz="2800" err="1">
                <a:latin typeface="+mj-lt"/>
                <a:cs typeface="Times New Roman" pitchFamily="18" charset="0"/>
              </a:rPr>
              <a:t>với</a:t>
            </a:r>
            <a:r>
              <a:rPr lang="en-US" sz="2800">
                <a:latin typeface="+mj-lt"/>
                <a:cs typeface="Times New Roman" pitchFamily="18" charset="0"/>
              </a:rPr>
              <a:t> </a:t>
            </a:r>
            <a:r>
              <a:rPr lang="en-US" sz="2800" err="1">
                <a:latin typeface="+mj-lt"/>
                <a:cs typeface="Times New Roman" pitchFamily="18" charset="0"/>
              </a:rPr>
              <a:t>nhau</a:t>
            </a:r>
            <a:r>
              <a:rPr lang="en-US" sz="2800">
                <a:latin typeface="+mj-lt"/>
                <a:cs typeface="Times New Roman" pitchFamily="18" charset="0"/>
              </a:rPr>
              <a:t>, </a:t>
            </a:r>
            <a:r>
              <a:rPr lang="en-US" sz="2800" err="1">
                <a:latin typeface="+mj-lt"/>
                <a:cs typeface="Times New Roman" pitchFamily="18" charset="0"/>
              </a:rPr>
              <a:t>cái</a:t>
            </a:r>
            <a:r>
              <a:rPr lang="en-US" sz="2800">
                <a:latin typeface="+mj-lt"/>
                <a:cs typeface="Times New Roman" pitchFamily="18" charset="0"/>
              </a:rPr>
              <a:t> </a:t>
            </a:r>
            <a:r>
              <a:rPr lang="en-US" sz="2800" err="1">
                <a:latin typeface="+mj-lt"/>
                <a:cs typeface="Times New Roman" pitchFamily="18" charset="0"/>
              </a:rPr>
              <a:t>mà</a:t>
            </a:r>
            <a:r>
              <a:rPr lang="en-US" sz="2800">
                <a:latin typeface="+mj-lt"/>
                <a:cs typeface="Times New Roman" pitchFamily="18" charset="0"/>
              </a:rPr>
              <a:t> </a:t>
            </a:r>
            <a:r>
              <a:rPr lang="en-US" sz="2800" err="1">
                <a:latin typeface="+mj-lt"/>
                <a:cs typeface="Times New Roman" pitchFamily="18" charset="0"/>
              </a:rPr>
              <a:t>trao</a:t>
            </a:r>
            <a:r>
              <a:rPr lang="en-US" sz="2800">
                <a:latin typeface="+mj-lt"/>
                <a:cs typeface="Times New Roman" pitchFamily="18" charset="0"/>
              </a:rPr>
              <a:t> </a:t>
            </a:r>
            <a:r>
              <a:rPr lang="en-US" sz="2800" err="1">
                <a:latin typeface="+mj-lt"/>
                <a:cs typeface="Times New Roman" pitchFamily="18" charset="0"/>
              </a:rPr>
              <a:t>đổi</a:t>
            </a:r>
            <a:r>
              <a:rPr lang="en-US" sz="2800">
                <a:latin typeface="+mj-lt"/>
                <a:cs typeface="Times New Roman" pitchFamily="18" charset="0"/>
              </a:rPr>
              <a:t> </a:t>
            </a:r>
            <a:r>
              <a:rPr lang="en-US" sz="2800" err="1">
                <a:latin typeface="+mj-lt"/>
                <a:cs typeface="Times New Roman" pitchFamily="18" charset="0"/>
              </a:rPr>
              <a:t>giữa</a:t>
            </a:r>
            <a:r>
              <a:rPr lang="en-US" sz="2800">
                <a:latin typeface="+mj-lt"/>
                <a:cs typeface="Times New Roman" pitchFamily="18" charset="0"/>
              </a:rPr>
              <a:t> </a:t>
            </a:r>
            <a:r>
              <a:rPr lang="en-US" sz="2800" err="1">
                <a:latin typeface="+mj-lt"/>
                <a:cs typeface="Times New Roman" pitchFamily="18" charset="0"/>
              </a:rPr>
              <a:t>họ</a:t>
            </a:r>
            <a:r>
              <a:rPr lang="en-US" sz="2800">
                <a:latin typeface="+mj-lt"/>
                <a:cs typeface="Times New Roman" pitchFamily="18" charset="0"/>
              </a:rPr>
              <a:t> </a:t>
            </a:r>
            <a:r>
              <a:rPr lang="en-US" sz="2800" err="1">
                <a:latin typeface="+mj-lt"/>
                <a:cs typeface="Times New Roman" pitchFamily="18" charset="0"/>
              </a:rPr>
              <a:t>gọi</a:t>
            </a:r>
            <a:r>
              <a:rPr lang="en-US" sz="2800">
                <a:latin typeface="+mj-lt"/>
                <a:cs typeface="Times New Roman" pitchFamily="18" charset="0"/>
              </a:rPr>
              <a:t> </a:t>
            </a:r>
            <a:r>
              <a:rPr lang="en-US" sz="2800" err="1">
                <a:latin typeface="+mj-lt"/>
                <a:cs typeface="Times New Roman" pitchFamily="18" charset="0"/>
              </a:rPr>
              <a:t>là</a:t>
            </a:r>
            <a:r>
              <a:rPr lang="en-US" sz="2800">
                <a:latin typeface="+mj-lt"/>
                <a:cs typeface="Times New Roman" pitchFamily="18" charset="0"/>
              </a:rPr>
              <a:t> </a:t>
            </a:r>
            <a:r>
              <a:rPr lang="en-US" sz="2800" err="1">
                <a:latin typeface="+mj-lt"/>
                <a:cs typeface="Times New Roman" pitchFamily="18" charset="0"/>
              </a:rPr>
              <a:t>thông</a:t>
            </a:r>
            <a:r>
              <a:rPr lang="en-US" sz="2800">
                <a:latin typeface="+mj-lt"/>
                <a:cs typeface="Times New Roman" pitchFamily="18" charset="0"/>
              </a:rPr>
              <a:t> tin.</a:t>
            </a:r>
          </a:p>
          <a:p>
            <a:pPr marL="800100" lvl="1" indent="-342900" algn="just">
              <a:buFont typeface="Arial" pitchFamily="34" charset="0"/>
              <a:buChar char="•"/>
              <a:defRPr/>
            </a:pPr>
            <a:r>
              <a:rPr lang="en-US" sz="2800" err="1">
                <a:latin typeface="+mj-lt"/>
                <a:cs typeface="Times New Roman" pitchFamily="18" charset="0"/>
              </a:rPr>
              <a:t>Một</a:t>
            </a:r>
            <a:r>
              <a:rPr lang="en-US" sz="2800">
                <a:latin typeface="+mj-lt"/>
                <a:cs typeface="Times New Roman" pitchFamily="18" charset="0"/>
              </a:rPr>
              <a:t> </a:t>
            </a:r>
            <a:r>
              <a:rPr lang="en-US" sz="2800" err="1">
                <a:latin typeface="+mj-lt"/>
                <a:cs typeface="Times New Roman" pitchFamily="18" charset="0"/>
              </a:rPr>
              <a:t>người</a:t>
            </a:r>
            <a:r>
              <a:rPr lang="en-US" sz="2800">
                <a:latin typeface="+mj-lt"/>
                <a:cs typeface="Times New Roman" pitchFamily="18" charset="0"/>
              </a:rPr>
              <a:t> </a:t>
            </a:r>
            <a:r>
              <a:rPr lang="en-US" sz="2800" err="1">
                <a:latin typeface="+mj-lt"/>
                <a:cs typeface="Times New Roman" pitchFamily="18" charset="0"/>
              </a:rPr>
              <a:t>xem</a:t>
            </a:r>
            <a:r>
              <a:rPr lang="en-US" sz="2800">
                <a:latin typeface="+mj-lt"/>
                <a:cs typeface="Times New Roman" pitchFamily="18" charset="0"/>
              </a:rPr>
              <a:t> </a:t>
            </a:r>
            <a:r>
              <a:rPr lang="en-US" sz="2800" err="1">
                <a:latin typeface="+mj-lt"/>
                <a:cs typeface="Times New Roman" pitchFamily="18" charset="0"/>
              </a:rPr>
              <a:t>tivi</a:t>
            </a:r>
            <a:r>
              <a:rPr lang="en-US" sz="2800">
                <a:latin typeface="+mj-lt"/>
                <a:cs typeface="Times New Roman" pitchFamily="18" charset="0"/>
              </a:rPr>
              <a:t>/</a:t>
            </a:r>
            <a:r>
              <a:rPr lang="en-US" sz="2800" err="1">
                <a:latin typeface="+mj-lt"/>
                <a:cs typeface="Times New Roman" pitchFamily="18" charset="0"/>
              </a:rPr>
              <a:t>nghe</a:t>
            </a:r>
            <a:r>
              <a:rPr lang="en-US" sz="2800">
                <a:latin typeface="+mj-lt"/>
                <a:cs typeface="Times New Roman" pitchFamily="18" charset="0"/>
              </a:rPr>
              <a:t> </a:t>
            </a:r>
            <a:r>
              <a:rPr lang="en-US" sz="2800" err="1">
                <a:latin typeface="+mj-lt"/>
                <a:cs typeface="Times New Roman" pitchFamily="18" charset="0"/>
              </a:rPr>
              <a:t>đài</a:t>
            </a:r>
            <a:r>
              <a:rPr lang="en-US" sz="2800">
                <a:latin typeface="+mj-lt"/>
                <a:cs typeface="Times New Roman" pitchFamily="18" charset="0"/>
              </a:rPr>
              <a:t>/</a:t>
            </a:r>
            <a:r>
              <a:rPr lang="en-US" sz="2800" err="1">
                <a:latin typeface="+mj-lt"/>
                <a:cs typeface="Times New Roman" pitchFamily="18" charset="0"/>
              </a:rPr>
              <a:t>đọc</a:t>
            </a:r>
            <a:r>
              <a:rPr lang="en-US" sz="2800">
                <a:latin typeface="+mj-lt"/>
                <a:cs typeface="Times New Roman" pitchFamily="18" charset="0"/>
              </a:rPr>
              <a:t> </a:t>
            </a:r>
            <a:r>
              <a:rPr lang="en-US" sz="2800" err="1">
                <a:latin typeface="+mj-lt"/>
                <a:cs typeface="Times New Roman" pitchFamily="18" charset="0"/>
              </a:rPr>
              <a:t>báo</a:t>
            </a:r>
            <a:r>
              <a:rPr lang="en-US" sz="2800">
                <a:latin typeface="+mj-lt"/>
                <a:cs typeface="Times New Roman" pitchFamily="18" charset="0"/>
              </a:rPr>
              <a:t>, </a:t>
            </a:r>
            <a:r>
              <a:rPr lang="en-US" sz="2800" err="1">
                <a:latin typeface="+mj-lt"/>
                <a:cs typeface="Times New Roman" pitchFamily="18" charset="0"/>
              </a:rPr>
              <a:t>người</a:t>
            </a:r>
            <a:r>
              <a:rPr lang="en-US" sz="2800">
                <a:latin typeface="+mj-lt"/>
                <a:cs typeface="Times New Roman" pitchFamily="18" charset="0"/>
              </a:rPr>
              <a:t> </a:t>
            </a:r>
            <a:r>
              <a:rPr lang="en-US" sz="2800" err="1">
                <a:latin typeface="+mj-lt"/>
                <a:cs typeface="Times New Roman" pitchFamily="18" charset="0"/>
              </a:rPr>
              <a:t>đó</a:t>
            </a:r>
            <a:r>
              <a:rPr lang="en-US" sz="2800">
                <a:latin typeface="+mj-lt"/>
                <a:cs typeface="Times New Roman" pitchFamily="18" charset="0"/>
              </a:rPr>
              <a:t> </a:t>
            </a:r>
            <a:r>
              <a:rPr lang="en-US" sz="2800" err="1">
                <a:latin typeface="+mj-lt"/>
                <a:cs typeface="Times New Roman" pitchFamily="18" charset="0"/>
              </a:rPr>
              <a:t>nhận</a:t>
            </a:r>
            <a:r>
              <a:rPr lang="en-US" sz="2800">
                <a:latin typeface="+mj-lt"/>
                <a:cs typeface="Times New Roman" pitchFamily="18" charset="0"/>
              </a:rPr>
              <a:t> </a:t>
            </a:r>
            <a:r>
              <a:rPr lang="en-US" sz="2800" err="1">
                <a:latin typeface="+mj-lt"/>
                <a:cs typeface="Times New Roman" pitchFamily="18" charset="0"/>
              </a:rPr>
              <a:t>thông</a:t>
            </a:r>
            <a:r>
              <a:rPr lang="en-US" sz="2800">
                <a:latin typeface="+mj-lt"/>
                <a:cs typeface="Times New Roman" pitchFamily="18" charset="0"/>
              </a:rPr>
              <a:t> tin </a:t>
            </a:r>
            <a:r>
              <a:rPr lang="en-US" sz="2800" err="1">
                <a:latin typeface="+mj-lt"/>
                <a:cs typeface="Times New Roman" pitchFamily="18" charset="0"/>
              </a:rPr>
              <a:t>từ</a:t>
            </a:r>
            <a:r>
              <a:rPr lang="en-US" sz="2800">
                <a:latin typeface="+mj-lt"/>
                <a:cs typeface="Times New Roman" pitchFamily="18" charset="0"/>
              </a:rPr>
              <a:t> </a:t>
            </a:r>
            <a:r>
              <a:rPr lang="en-US" sz="2800" err="1">
                <a:latin typeface="+mj-lt"/>
                <a:cs typeface="Times New Roman" pitchFamily="18" charset="0"/>
              </a:rPr>
              <a:t>báo</a:t>
            </a:r>
            <a:r>
              <a:rPr lang="en-US" sz="2800">
                <a:latin typeface="+mj-lt"/>
                <a:cs typeface="Times New Roman" pitchFamily="18" charset="0"/>
              </a:rPr>
              <a:t> </a:t>
            </a:r>
            <a:r>
              <a:rPr lang="en-US" sz="2800" err="1">
                <a:latin typeface="+mj-lt"/>
                <a:cs typeface="Times New Roman" pitchFamily="18" charset="0"/>
              </a:rPr>
              <a:t>đài</a:t>
            </a:r>
            <a:r>
              <a:rPr lang="en-US" sz="2800">
                <a:latin typeface="+mj-lt"/>
                <a:cs typeface="Times New Roman" pitchFamily="18" charset="0"/>
              </a:rPr>
              <a:t>.</a:t>
            </a:r>
          </a:p>
          <a:p>
            <a:pPr marL="800100" lvl="1" indent="-342900" algn="just">
              <a:buFont typeface="Arial" pitchFamily="34" charset="0"/>
              <a:buChar char="•"/>
              <a:defRPr/>
            </a:pPr>
            <a:r>
              <a:rPr lang="en-US" sz="2800" err="1">
                <a:latin typeface="+mj-lt"/>
                <a:cs typeface="Times New Roman" pitchFamily="18" charset="0"/>
              </a:rPr>
              <a:t>Quá</a:t>
            </a:r>
            <a:r>
              <a:rPr lang="en-US" sz="2800">
                <a:latin typeface="+mj-lt"/>
                <a:cs typeface="Times New Roman" pitchFamily="18" charset="0"/>
              </a:rPr>
              <a:t> </a:t>
            </a:r>
            <a:r>
              <a:rPr lang="en-US" sz="2800" err="1">
                <a:latin typeface="+mj-lt"/>
                <a:cs typeface="Times New Roman" pitchFamily="18" charset="0"/>
              </a:rPr>
              <a:t>trình</a:t>
            </a:r>
            <a:r>
              <a:rPr lang="en-US" sz="2800">
                <a:latin typeface="+mj-lt"/>
                <a:cs typeface="Times New Roman" pitchFamily="18" charset="0"/>
              </a:rPr>
              <a:t> </a:t>
            </a:r>
            <a:r>
              <a:rPr lang="en-US" sz="2800" err="1">
                <a:latin typeface="+mj-lt"/>
                <a:cs typeface="Times New Roman" pitchFamily="18" charset="0"/>
              </a:rPr>
              <a:t>giảng</a:t>
            </a:r>
            <a:r>
              <a:rPr lang="en-US" sz="2800">
                <a:latin typeface="+mj-lt"/>
                <a:cs typeface="Times New Roman" pitchFamily="18" charset="0"/>
              </a:rPr>
              <a:t> </a:t>
            </a:r>
            <a:r>
              <a:rPr lang="en-US" sz="2800" err="1">
                <a:latin typeface="+mj-lt"/>
                <a:cs typeface="Times New Roman" pitchFamily="18" charset="0"/>
              </a:rPr>
              <a:t>dạy</a:t>
            </a:r>
            <a:r>
              <a:rPr lang="en-US" sz="2800">
                <a:latin typeface="+mj-lt"/>
                <a:cs typeface="Times New Roman" pitchFamily="18" charset="0"/>
              </a:rPr>
              <a:t> </a:t>
            </a:r>
            <a:r>
              <a:rPr lang="en-US" sz="2800" err="1">
                <a:latin typeface="+mj-lt"/>
                <a:cs typeface="Times New Roman" pitchFamily="18" charset="0"/>
              </a:rPr>
              <a:t>trong</a:t>
            </a:r>
            <a:r>
              <a:rPr lang="en-US" sz="2800">
                <a:latin typeface="+mj-lt"/>
                <a:cs typeface="Times New Roman" pitchFamily="18" charset="0"/>
              </a:rPr>
              <a:t> </a:t>
            </a:r>
            <a:r>
              <a:rPr lang="en-US" sz="2800" err="1">
                <a:latin typeface="+mj-lt"/>
                <a:cs typeface="Times New Roman" pitchFamily="18" charset="0"/>
              </a:rPr>
              <a:t>lớp</a:t>
            </a:r>
            <a:r>
              <a:rPr lang="en-US" sz="2800">
                <a:latin typeface="+mj-lt"/>
                <a:cs typeface="Times New Roman" pitchFamily="18" charset="0"/>
              </a:rPr>
              <a:t>.</a:t>
            </a:r>
          </a:p>
          <a:p>
            <a:pPr marL="800100" lvl="1" indent="-342900" algn="just">
              <a:buFont typeface="Arial" pitchFamily="34" charset="0"/>
              <a:buChar char="•"/>
              <a:defRPr/>
            </a:pPr>
            <a:r>
              <a:rPr lang="en-US" sz="2800" err="1">
                <a:latin typeface="+mj-lt"/>
                <a:cs typeface="Times New Roman" pitchFamily="18" charset="0"/>
              </a:rPr>
              <a:t>Các</a:t>
            </a:r>
            <a:r>
              <a:rPr lang="en-US" sz="2800">
                <a:latin typeface="+mj-lt"/>
                <a:cs typeface="Times New Roman" pitchFamily="18" charset="0"/>
              </a:rPr>
              <a:t> </a:t>
            </a:r>
            <a:r>
              <a:rPr lang="en-US" sz="2800" err="1">
                <a:latin typeface="+mj-lt"/>
                <a:cs typeface="Times New Roman" pitchFamily="18" charset="0"/>
              </a:rPr>
              <a:t>máy</a:t>
            </a:r>
            <a:r>
              <a:rPr lang="en-US" sz="2800">
                <a:latin typeface="+mj-lt"/>
                <a:cs typeface="Times New Roman" pitchFamily="18" charset="0"/>
              </a:rPr>
              <a:t> </a:t>
            </a:r>
            <a:r>
              <a:rPr lang="en-US" sz="2800" err="1">
                <a:latin typeface="+mj-lt"/>
                <a:cs typeface="Times New Roman" pitchFamily="18" charset="0"/>
              </a:rPr>
              <a:t>tính</a:t>
            </a:r>
            <a:r>
              <a:rPr lang="en-US" sz="2800">
                <a:latin typeface="+mj-lt"/>
                <a:cs typeface="Times New Roman" pitchFamily="18" charset="0"/>
              </a:rPr>
              <a:t> </a:t>
            </a:r>
            <a:r>
              <a:rPr lang="en-US" sz="2800" err="1">
                <a:latin typeface="+mj-lt"/>
                <a:cs typeface="Times New Roman" pitchFamily="18" charset="0"/>
              </a:rPr>
              <a:t>nối</a:t>
            </a:r>
            <a:r>
              <a:rPr lang="en-US" sz="2800">
                <a:latin typeface="+mj-lt"/>
                <a:cs typeface="Times New Roman" pitchFamily="18" charset="0"/>
              </a:rPr>
              <a:t> </a:t>
            </a:r>
            <a:r>
              <a:rPr lang="en-US" sz="2800" err="1">
                <a:latin typeface="+mj-lt"/>
                <a:cs typeface="Times New Roman" pitchFamily="18" charset="0"/>
              </a:rPr>
              <a:t>mạng</a:t>
            </a:r>
            <a:r>
              <a:rPr lang="en-US" sz="2800">
                <a:latin typeface="+mj-lt"/>
                <a:cs typeface="Times New Roman" pitchFamily="18" charset="0"/>
              </a:rPr>
              <a:t> </a:t>
            </a:r>
            <a:r>
              <a:rPr lang="en-US" sz="2800" err="1">
                <a:latin typeface="+mj-lt"/>
                <a:cs typeface="Times New Roman" pitchFamily="18" charset="0"/>
              </a:rPr>
              <a:t>và</a:t>
            </a:r>
            <a:r>
              <a:rPr lang="en-US" sz="2800">
                <a:latin typeface="+mj-lt"/>
                <a:cs typeface="Times New Roman" pitchFamily="18" charset="0"/>
              </a:rPr>
              <a:t> </a:t>
            </a:r>
            <a:r>
              <a:rPr lang="en-US" sz="2800" err="1">
                <a:latin typeface="+mj-lt"/>
                <a:cs typeface="Times New Roman" pitchFamily="18" charset="0"/>
              </a:rPr>
              <a:t>trao</a:t>
            </a:r>
            <a:r>
              <a:rPr lang="en-US" sz="2800">
                <a:latin typeface="+mj-lt"/>
                <a:cs typeface="Times New Roman" pitchFamily="18" charset="0"/>
              </a:rPr>
              <a:t> </a:t>
            </a:r>
            <a:r>
              <a:rPr lang="en-US" sz="2800" err="1">
                <a:latin typeface="+mj-lt"/>
                <a:cs typeface="Times New Roman" pitchFamily="18" charset="0"/>
              </a:rPr>
              <a:t>đổi</a:t>
            </a:r>
            <a:r>
              <a:rPr lang="en-US" sz="2800">
                <a:latin typeface="+mj-lt"/>
                <a:cs typeface="Times New Roman" pitchFamily="18" charset="0"/>
              </a:rPr>
              <a:t> </a:t>
            </a:r>
            <a:r>
              <a:rPr lang="en-US" sz="2800" err="1">
                <a:latin typeface="+mj-lt"/>
                <a:cs typeface="Times New Roman" pitchFamily="18" charset="0"/>
              </a:rPr>
              <a:t>dữ</a:t>
            </a:r>
            <a:r>
              <a:rPr lang="en-US" sz="2800">
                <a:latin typeface="+mj-lt"/>
                <a:cs typeface="Times New Roman" pitchFamily="18" charset="0"/>
              </a:rPr>
              <a:t> </a:t>
            </a:r>
            <a:r>
              <a:rPr lang="en-US" sz="2800" err="1">
                <a:latin typeface="+mj-lt"/>
                <a:cs typeface="Times New Roman" pitchFamily="18" charset="0"/>
              </a:rPr>
              <a:t>liệu</a:t>
            </a:r>
            <a:r>
              <a:rPr lang="en-US" sz="2800">
                <a:latin typeface="+mj-lt"/>
                <a:cs typeface="Times New Roman" pitchFamily="18" charset="0"/>
              </a:rPr>
              <a:t> </a:t>
            </a:r>
            <a:r>
              <a:rPr lang="en-US" sz="2800" err="1">
                <a:latin typeface="+mj-lt"/>
                <a:cs typeface="Times New Roman" pitchFamily="18" charset="0"/>
              </a:rPr>
              <a:t>với</a:t>
            </a:r>
            <a:r>
              <a:rPr lang="en-US" sz="2800">
                <a:latin typeface="+mj-lt"/>
                <a:cs typeface="Times New Roman" pitchFamily="18" charset="0"/>
              </a:rPr>
              <a:t> </a:t>
            </a:r>
            <a:r>
              <a:rPr lang="en-US" sz="2800" err="1">
                <a:latin typeface="+mj-lt"/>
                <a:cs typeface="Times New Roman" pitchFamily="18" charset="0"/>
              </a:rPr>
              <a:t>nhau</a:t>
            </a:r>
            <a:r>
              <a:rPr lang="en-US" sz="2800">
                <a:latin typeface="+mj-lt"/>
                <a:cs typeface="Times New Roman" pitchFamily="18" charset="0"/>
              </a:rPr>
              <a:t>.</a:t>
            </a:r>
          </a:p>
          <a:p>
            <a:pPr marL="800100" lvl="1" indent="-342900" algn="just">
              <a:buFont typeface="Arial" pitchFamily="34" charset="0"/>
              <a:buChar char="•"/>
              <a:defRPr/>
            </a:pPr>
            <a:r>
              <a:rPr lang="en-US" sz="2800" err="1">
                <a:latin typeface="+mj-lt"/>
                <a:cs typeface="Times New Roman" pitchFamily="18" charset="0"/>
              </a:rPr>
              <a:t>Máy</a:t>
            </a:r>
            <a:r>
              <a:rPr lang="en-US" sz="2800">
                <a:latin typeface="+mj-lt"/>
                <a:cs typeface="Times New Roman" pitchFamily="18" charset="0"/>
              </a:rPr>
              <a:t> </a:t>
            </a:r>
            <a:r>
              <a:rPr lang="en-US" sz="2800" err="1">
                <a:latin typeface="+mj-lt"/>
                <a:cs typeface="Times New Roman" pitchFamily="18" charset="0"/>
              </a:rPr>
              <a:t>tính</a:t>
            </a:r>
            <a:r>
              <a:rPr lang="en-US" sz="2800">
                <a:latin typeface="+mj-lt"/>
                <a:cs typeface="Times New Roman" pitchFamily="18" charset="0"/>
              </a:rPr>
              <a:t> </a:t>
            </a:r>
            <a:r>
              <a:rPr lang="en-US" sz="2800" err="1">
                <a:latin typeface="+mj-lt"/>
                <a:cs typeface="Times New Roman" pitchFamily="18" charset="0"/>
              </a:rPr>
              <a:t>nạp</a:t>
            </a:r>
            <a:r>
              <a:rPr lang="en-US" sz="2800">
                <a:latin typeface="+mj-lt"/>
                <a:cs typeface="Times New Roman" pitchFamily="18" charset="0"/>
              </a:rPr>
              <a:t> </a:t>
            </a:r>
            <a:r>
              <a:rPr lang="en-US" sz="2800" err="1">
                <a:latin typeface="+mj-lt"/>
                <a:cs typeface="Times New Roman" pitchFamily="18" charset="0"/>
              </a:rPr>
              <a:t>chương</a:t>
            </a:r>
            <a:r>
              <a:rPr lang="en-US" sz="2800">
                <a:latin typeface="+mj-lt"/>
                <a:cs typeface="Times New Roman" pitchFamily="18" charset="0"/>
              </a:rPr>
              <a:t> </a:t>
            </a:r>
            <a:r>
              <a:rPr lang="en-US" sz="2800" err="1">
                <a:latin typeface="+mj-lt"/>
                <a:cs typeface="Times New Roman" pitchFamily="18" charset="0"/>
              </a:rPr>
              <a:t>trình</a:t>
            </a:r>
            <a:r>
              <a:rPr lang="en-US" sz="2800">
                <a:latin typeface="+mj-lt"/>
                <a:cs typeface="Times New Roman" pitchFamily="18" charset="0"/>
              </a:rPr>
              <a:t>, </a:t>
            </a:r>
            <a:r>
              <a:rPr lang="en-US" sz="2800" err="1">
                <a:latin typeface="+mj-lt"/>
                <a:cs typeface="Times New Roman" pitchFamily="18" charset="0"/>
              </a:rPr>
              <a:t>dữ</a:t>
            </a:r>
            <a:r>
              <a:rPr lang="en-US" sz="2800">
                <a:latin typeface="+mj-lt"/>
                <a:cs typeface="Times New Roman" pitchFamily="18" charset="0"/>
              </a:rPr>
              <a:t> </a:t>
            </a:r>
            <a:r>
              <a:rPr lang="en-US" sz="2800" err="1">
                <a:latin typeface="+mj-lt"/>
                <a:cs typeface="Times New Roman" pitchFamily="18" charset="0"/>
              </a:rPr>
              <a:t>liệu</a:t>
            </a:r>
            <a:r>
              <a:rPr lang="en-US" sz="2800">
                <a:latin typeface="+mj-lt"/>
                <a:cs typeface="Times New Roman" pitchFamily="18" charset="0"/>
              </a:rPr>
              <a:t> </a:t>
            </a:r>
            <a:r>
              <a:rPr lang="en-US" sz="2800" err="1">
                <a:latin typeface="+mj-lt"/>
                <a:cs typeface="Times New Roman" pitchFamily="18" charset="0"/>
              </a:rPr>
              <a:t>từ</a:t>
            </a:r>
            <a:r>
              <a:rPr lang="en-US" sz="2800">
                <a:latin typeface="+mj-lt"/>
                <a:cs typeface="Times New Roman" pitchFamily="18" charset="0"/>
              </a:rPr>
              <a:t> </a:t>
            </a:r>
            <a:r>
              <a:rPr lang="en-US" sz="2800" err="1">
                <a:latin typeface="+mj-lt"/>
                <a:cs typeface="Times New Roman" pitchFamily="18" charset="0"/>
              </a:rPr>
              <a:t>đĩa</a:t>
            </a:r>
            <a:r>
              <a:rPr lang="en-US" sz="2800">
                <a:latin typeface="+mj-lt"/>
                <a:cs typeface="Times New Roman" pitchFamily="18" charset="0"/>
              </a:rPr>
              <a:t> </a:t>
            </a:r>
            <a:r>
              <a:rPr lang="en-US" sz="2800" err="1">
                <a:latin typeface="+mj-lt"/>
                <a:cs typeface="Times New Roman" pitchFamily="18" charset="0"/>
              </a:rPr>
              <a:t>cứng</a:t>
            </a:r>
            <a:r>
              <a:rPr lang="en-US" sz="2800">
                <a:latin typeface="+mj-lt"/>
                <a:cs typeface="Times New Roman" pitchFamily="18" charset="0"/>
              </a:rPr>
              <a:t> </a:t>
            </a:r>
            <a:r>
              <a:rPr lang="en-US" sz="2800" err="1">
                <a:latin typeface="+mj-lt"/>
                <a:cs typeface="Times New Roman" pitchFamily="18" charset="0"/>
              </a:rPr>
              <a:t>vào</a:t>
            </a:r>
            <a:r>
              <a:rPr lang="en-US" sz="2800">
                <a:latin typeface="+mj-lt"/>
                <a:cs typeface="Times New Roman" pitchFamily="18" charset="0"/>
              </a:rPr>
              <a:t> Ram </a:t>
            </a:r>
            <a:r>
              <a:rPr lang="en-US" sz="2800" err="1">
                <a:latin typeface="+mj-lt"/>
                <a:cs typeface="Times New Roman" pitchFamily="18" charset="0"/>
              </a:rPr>
              <a:t>để</a:t>
            </a:r>
            <a:r>
              <a:rPr lang="en-US" sz="2800">
                <a:latin typeface="+mj-lt"/>
                <a:cs typeface="Times New Roman" pitchFamily="18" charset="0"/>
              </a:rPr>
              <a:t> </a:t>
            </a:r>
            <a:r>
              <a:rPr lang="en-US" sz="2800" err="1">
                <a:latin typeface="+mj-lt"/>
                <a:cs typeface="Times New Roman" pitchFamily="18" charset="0"/>
              </a:rPr>
              <a:t>thực</a:t>
            </a:r>
            <a:r>
              <a:rPr lang="en-US" sz="2800">
                <a:latin typeface="+mj-lt"/>
                <a:cs typeface="Times New Roman" pitchFamily="18" charset="0"/>
              </a:rPr>
              <a:t> </a:t>
            </a:r>
            <a:r>
              <a:rPr lang="en-US" sz="2800" err="1">
                <a:latin typeface="+mj-lt"/>
                <a:cs typeface="Times New Roman" pitchFamily="18" charset="0"/>
              </a:rPr>
              <a:t>thi</a:t>
            </a:r>
            <a:r>
              <a:rPr lang="en-US" sz="2800">
                <a:latin typeface="+mj-lt"/>
                <a:cs typeface="Times New Roman" pitchFamily="18" charset="0"/>
              </a:rPr>
              <a:t>. </a:t>
            </a:r>
          </a:p>
        </p:txBody>
      </p:sp>
      <p:sp>
        <p:nvSpPr>
          <p:cNvPr id="26629" name="Line 4"/>
          <p:cNvSpPr>
            <a:spLocks noChangeShapeType="1"/>
          </p:cNvSpPr>
          <p:nvPr/>
        </p:nvSpPr>
        <p:spPr bwMode="auto">
          <a:xfrm>
            <a:off x="0" y="1211263"/>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11</a:t>
            </a:fld>
            <a:endParaRPr lang="en-US" altLang="vi-VN"/>
          </a:p>
        </p:txBody>
      </p:sp>
    </p:spTree>
    <p:extLst>
      <p:ext uri="{BB962C8B-B14F-4D97-AF65-F5344CB8AC3E}">
        <p14:creationId xmlns:p14="http://schemas.microsoft.com/office/powerpoint/2010/main" val="256572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381000"/>
            <a:ext cx="8229600" cy="857250"/>
          </a:xfrm>
        </p:spPr>
        <p:txBody>
          <a:bodyPr/>
          <a:lstStyle/>
          <a:p>
            <a:pPr algn="ctr"/>
            <a:r>
              <a:rPr lang="en-US" altLang="vi-VN" sz="4000" b="1">
                <a:latin typeface="Times New Roman" panose="02020603050405020304" pitchFamily="18" charset="0"/>
              </a:rPr>
              <a:t>Các khái niệm cơ bản</a:t>
            </a:r>
            <a:endParaRPr lang="en-US" altLang="en-US" sz="4000">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457200" y="1219200"/>
            <a:ext cx="7931150" cy="4648200"/>
          </a:xfrm>
          <a:prstGeom prst="rect">
            <a:avLst/>
          </a:prstGeom>
        </p:spPr>
        <p:txBody>
          <a:bodyPr/>
          <a:lstStyle/>
          <a:p>
            <a:pPr marL="461963" lvl="1" indent="-346075" algn="just">
              <a:buFont typeface="Wingdings" pitchFamily="2" charset="2"/>
              <a:buChar char="§"/>
              <a:defRPr/>
            </a:pPr>
            <a:r>
              <a:rPr lang="en-US" sz="2600" dirty="0" err="1">
                <a:latin typeface="+mj-lt"/>
                <a:cs typeface="Times New Roman" pitchFamily="18" charset="0"/>
              </a:rPr>
              <a:t>Nhận</a:t>
            </a:r>
            <a:r>
              <a:rPr lang="en-US" sz="2600" dirty="0">
                <a:latin typeface="+mj-lt"/>
                <a:cs typeface="Times New Roman" pitchFamily="18" charset="0"/>
              </a:rPr>
              <a:t> </a:t>
            </a:r>
            <a:r>
              <a:rPr lang="en-US" sz="2600" dirty="0" err="1">
                <a:latin typeface="+mj-lt"/>
                <a:cs typeface="Times New Roman" pitchFamily="18" charset="0"/>
              </a:rPr>
              <a:t>xét</a:t>
            </a:r>
            <a:r>
              <a:rPr lang="en-US" sz="2600" dirty="0">
                <a:latin typeface="+mj-lt"/>
                <a:cs typeface="Times New Roman" pitchFamily="18" charset="0"/>
              </a:rPr>
              <a:t>:</a:t>
            </a:r>
          </a:p>
          <a:p>
            <a:pPr marL="800100" lvl="1" indent="-342900" algn="just">
              <a:buFont typeface="Arial" pitchFamily="34" charset="0"/>
              <a:buChar char="•"/>
              <a:defRPr/>
            </a:pPr>
            <a:r>
              <a:rPr lang="en-US" sz="2600" dirty="0" err="1">
                <a:latin typeface="+mj-lt"/>
                <a:cs typeface="Times New Roman" pitchFamily="18" charset="0"/>
              </a:rPr>
              <a:t>Thông</a:t>
            </a:r>
            <a:r>
              <a:rPr lang="en-US" sz="2600" dirty="0">
                <a:latin typeface="+mj-lt"/>
                <a:cs typeface="Times New Roman" pitchFamily="18" charset="0"/>
              </a:rPr>
              <a:t> tin </a:t>
            </a:r>
            <a:r>
              <a:rPr lang="en-US" sz="2600" dirty="0" err="1">
                <a:latin typeface="+mj-lt"/>
                <a:cs typeface="Times New Roman" pitchFamily="18" charset="0"/>
              </a:rPr>
              <a:t>là</a:t>
            </a:r>
            <a:r>
              <a:rPr lang="en-US" sz="2600" dirty="0">
                <a:latin typeface="+mj-lt"/>
                <a:cs typeface="Times New Roman" pitchFamily="18" charset="0"/>
              </a:rPr>
              <a:t> </a:t>
            </a:r>
            <a:r>
              <a:rPr lang="en-US" sz="2600" dirty="0" err="1">
                <a:latin typeface="+mj-lt"/>
                <a:cs typeface="Times New Roman" pitchFamily="18" charset="0"/>
              </a:rPr>
              <a:t>cái</a:t>
            </a:r>
            <a:r>
              <a:rPr lang="en-US" sz="2600" dirty="0">
                <a:latin typeface="+mj-lt"/>
                <a:cs typeface="Times New Roman" pitchFamily="18" charset="0"/>
              </a:rPr>
              <a:t> </a:t>
            </a:r>
            <a:r>
              <a:rPr lang="en-US" sz="2600" dirty="0" err="1">
                <a:latin typeface="+mj-lt"/>
                <a:cs typeface="Times New Roman" pitchFamily="18" charset="0"/>
              </a:rPr>
              <a:t>được</a:t>
            </a:r>
            <a:r>
              <a:rPr lang="en-US" sz="2600" dirty="0">
                <a:latin typeface="+mj-lt"/>
                <a:cs typeface="Times New Roman" pitchFamily="18" charset="0"/>
              </a:rPr>
              <a:t> </a:t>
            </a:r>
            <a:r>
              <a:rPr lang="en-US" sz="2600" dirty="0" err="1">
                <a:latin typeface="+mj-lt"/>
                <a:cs typeface="Times New Roman" pitchFamily="18" charset="0"/>
              </a:rPr>
              <a:t>truyền</a:t>
            </a:r>
            <a:r>
              <a:rPr lang="en-US" sz="2600" dirty="0">
                <a:latin typeface="+mj-lt"/>
                <a:cs typeface="Times New Roman" pitchFamily="18" charset="0"/>
              </a:rPr>
              <a:t> </a:t>
            </a:r>
            <a:r>
              <a:rPr lang="en-US" sz="2600" dirty="0" err="1">
                <a:latin typeface="+mj-lt"/>
                <a:cs typeface="Times New Roman" pitchFamily="18" charset="0"/>
              </a:rPr>
              <a:t>từ</a:t>
            </a:r>
            <a:r>
              <a:rPr lang="en-US" sz="2600" dirty="0">
                <a:latin typeface="+mj-lt"/>
                <a:cs typeface="Times New Roman" pitchFamily="18" charset="0"/>
              </a:rPr>
              <a:t> </a:t>
            </a:r>
            <a:r>
              <a:rPr lang="en-US" sz="2600" dirty="0" err="1">
                <a:latin typeface="+mj-lt"/>
                <a:cs typeface="Times New Roman" pitchFamily="18" charset="0"/>
              </a:rPr>
              <a:t>đối</a:t>
            </a:r>
            <a:r>
              <a:rPr lang="en-US" sz="2600" dirty="0">
                <a:latin typeface="+mj-lt"/>
                <a:cs typeface="Times New Roman" pitchFamily="18" charset="0"/>
              </a:rPr>
              <a:t> </a:t>
            </a:r>
            <a:r>
              <a:rPr lang="en-US" sz="2600" dirty="0" err="1">
                <a:latin typeface="+mj-lt"/>
                <a:cs typeface="Times New Roman" pitchFamily="18" charset="0"/>
              </a:rPr>
              <a:t>tượng</a:t>
            </a:r>
            <a:r>
              <a:rPr lang="en-US" sz="2600" dirty="0">
                <a:latin typeface="+mj-lt"/>
                <a:cs typeface="Times New Roman" pitchFamily="18" charset="0"/>
              </a:rPr>
              <a:t> </a:t>
            </a:r>
            <a:r>
              <a:rPr lang="en-US" sz="2600" dirty="0" err="1">
                <a:latin typeface="+mj-lt"/>
                <a:cs typeface="Times New Roman" pitchFamily="18" charset="0"/>
              </a:rPr>
              <a:t>này</a:t>
            </a:r>
            <a:r>
              <a:rPr lang="en-US" sz="2600" dirty="0">
                <a:latin typeface="+mj-lt"/>
                <a:cs typeface="Times New Roman" pitchFamily="18" charset="0"/>
              </a:rPr>
              <a:t> </a:t>
            </a:r>
            <a:r>
              <a:rPr lang="en-US" sz="2600" dirty="0" err="1">
                <a:latin typeface="+mj-lt"/>
                <a:cs typeface="Times New Roman" pitchFamily="18" charset="0"/>
              </a:rPr>
              <a:t>đến</a:t>
            </a:r>
            <a:r>
              <a:rPr lang="en-US" sz="2600" dirty="0">
                <a:latin typeface="+mj-lt"/>
                <a:cs typeface="Times New Roman" pitchFamily="18" charset="0"/>
              </a:rPr>
              <a:t> </a:t>
            </a:r>
            <a:r>
              <a:rPr lang="en-US" sz="2600" dirty="0" err="1">
                <a:latin typeface="+mj-lt"/>
                <a:cs typeface="Times New Roman" pitchFamily="18" charset="0"/>
              </a:rPr>
              <a:t>đối</a:t>
            </a:r>
            <a:r>
              <a:rPr lang="en-US" sz="2600" dirty="0">
                <a:latin typeface="+mj-lt"/>
                <a:cs typeface="Times New Roman" pitchFamily="18" charset="0"/>
              </a:rPr>
              <a:t> </a:t>
            </a:r>
            <a:r>
              <a:rPr lang="en-US" sz="2600" dirty="0" err="1">
                <a:latin typeface="+mj-lt"/>
                <a:cs typeface="Times New Roman" pitchFamily="18" charset="0"/>
              </a:rPr>
              <a:t>tượng</a:t>
            </a:r>
            <a:r>
              <a:rPr lang="en-US" sz="2600" dirty="0">
                <a:latin typeface="+mj-lt"/>
                <a:cs typeface="Times New Roman" pitchFamily="18" charset="0"/>
              </a:rPr>
              <a:t> </a:t>
            </a:r>
            <a:r>
              <a:rPr lang="en-US" sz="2600" dirty="0" err="1">
                <a:latin typeface="+mj-lt"/>
                <a:cs typeface="Times New Roman" pitchFamily="18" charset="0"/>
              </a:rPr>
              <a:t>khác</a:t>
            </a:r>
            <a:r>
              <a:rPr lang="en-US" sz="2600" dirty="0">
                <a:latin typeface="+mj-lt"/>
                <a:cs typeface="Times New Roman" pitchFamily="18" charset="0"/>
              </a:rPr>
              <a:t> </a:t>
            </a:r>
            <a:r>
              <a:rPr lang="en-US" sz="2600" dirty="0" err="1">
                <a:latin typeface="+mj-lt"/>
                <a:cs typeface="Times New Roman" pitchFamily="18" charset="0"/>
              </a:rPr>
              <a:t>để</a:t>
            </a:r>
            <a:r>
              <a:rPr lang="en-US" sz="2600" dirty="0">
                <a:latin typeface="+mj-lt"/>
                <a:cs typeface="Times New Roman" pitchFamily="18" charset="0"/>
              </a:rPr>
              <a:t> </a:t>
            </a:r>
            <a:r>
              <a:rPr lang="en-US" sz="2600" dirty="0" err="1">
                <a:latin typeface="+mj-lt"/>
                <a:cs typeface="Times New Roman" pitchFamily="18" charset="0"/>
              </a:rPr>
              <a:t>báo</a:t>
            </a:r>
            <a:r>
              <a:rPr lang="en-US" sz="2600" dirty="0">
                <a:latin typeface="+mj-lt"/>
                <a:cs typeface="Times New Roman" pitchFamily="18" charset="0"/>
              </a:rPr>
              <a:t> </a:t>
            </a:r>
            <a:r>
              <a:rPr lang="en-US" sz="2600" dirty="0" err="1">
                <a:latin typeface="+mj-lt"/>
                <a:cs typeface="Times New Roman" pitchFamily="18" charset="0"/>
              </a:rPr>
              <a:t>một</a:t>
            </a:r>
            <a:r>
              <a:rPr lang="en-US" sz="2600" dirty="0">
                <a:latin typeface="+mj-lt"/>
                <a:cs typeface="Times New Roman" pitchFamily="18" charset="0"/>
              </a:rPr>
              <a:t> “</a:t>
            </a:r>
            <a:r>
              <a:rPr lang="en-US" sz="2600" dirty="0" err="1">
                <a:latin typeface="+mj-lt"/>
                <a:cs typeface="Times New Roman" pitchFamily="18" charset="0"/>
              </a:rPr>
              <a:t>điều</a:t>
            </a:r>
            <a:r>
              <a:rPr lang="en-US" sz="2600" dirty="0">
                <a:latin typeface="+mj-lt"/>
                <a:cs typeface="Times New Roman" pitchFamily="18" charset="0"/>
              </a:rPr>
              <a:t>” </a:t>
            </a:r>
            <a:r>
              <a:rPr lang="en-US" sz="2600" dirty="0" err="1">
                <a:latin typeface="+mj-lt"/>
                <a:cs typeface="Times New Roman" pitchFamily="18" charset="0"/>
              </a:rPr>
              <a:t>gì</a:t>
            </a:r>
            <a:r>
              <a:rPr lang="en-US" sz="2600" dirty="0">
                <a:latin typeface="+mj-lt"/>
                <a:cs typeface="Times New Roman" pitchFamily="18" charset="0"/>
              </a:rPr>
              <a:t> </a:t>
            </a:r>
            <a:r>
              <a:rPr lang="en-US" sz="2600" dirty="0" err="1">
                <a:latin typeface="+mj-lt"/>
                <a:cs typeface="Times New Roman" pitchFamily="18" charset="0"/>
              </a:rPr>
              <a:t>đó</a:t>
            </a:r>
            <a:r>
              <a:rPr lang="en-US" sz="2600" dirty="0">
                <a:latin typeface="+mj-lt"/>
                <a:cs typeface="Times New Roman" pitchFamily="18" charset="0"/>
              </a:rPr>
              <a:t>. </a:t>
            </a:r>
            <a:r>
              <a:rPr lang="en-US" sz="2600" dirty="0" err="1">
                <a:latin typeface="+mj-lt"/>
                <a:cs typeface="Times New Roman" pitchFamily="18" charset="0"/>
              </a:rPr>
              <a:t>Thông</a:t>
            </a:r>
            <a:r>
              <a:rPr lang="en-US" sz="2600" dirty="0">
                <a:latin typeface="+mj-lt"/>
                <a:cs typeface="Times New Roman" pitchFamily="18" charset="0"/>
              </a:rPr>
              <a:t> tin </a:t>
            </a:r>
            <a:r>
              <a:rPr lang="en-US" sz="2600" dirty="0" err="1">
                <a:latin typeface="+mj-lt"/>
                <a:cs typeface="Times New Roman" pitchFamily="18" charset="0"/>
              </a:rPr>
              <a:t>chỉ</a:t>
            </a:r>
            <a:r>
              <a:rPr lang="en-US" sz="2600" dirty="0">
                <a:latin typeface="+mj-lt"/>
                <a:cs typeface="Times New Roman" pitchFamily="18" charset="0"/>
              </a:rPr>
              <a:t> </a:t>
            </a:r>
            <a:r>
              <a:rPr lang="en-US" sz="2600" dirty="0" err="1">
                <a:latin typeface="+mj-lt"/>
                <a:cs typeface="Times New Roman" pitchFamily="18" charset="0"/>
              </a:rPr>
              <a:t>có</a:t>
            </a:r>
            <a:r>
              <a:rPr lang="en-US" sz="2600" dirty="0">
                <a:latin typeface="+mj-lt"/>
                <a:cs typeface="Times New Roman" pitchFamily="18" charset="0"/>
              </a:rPr>
              <a:t> </a:t>
            </a:r>
            <a:r>
              <a:rPr lang="en-US" sz="2600" dirty="0" err="1">
                <a:latin typeface="+mj-lt"/>
                <a:cs typeface="Times New Roman" pitchFamily="18" charset="0"/>
              </a:rPr>
              <a:t>ý</a:t>
            </a:r>
            <a:r>
              <a:rPr lang="en-US" sz="2600" dirty="0">
                <a:latin typeface="+mj-lt"/>
                <a:cs typeface="Times New Roman" pitchFamily="18" charset="0"/>
              </a:rPr>
              <a:t> </a:t>
            </a:r>
            <a:r>
              <a:rPr lang="en-US" sz="2600" dirty="0" err="1">
                <a:latin typeface="+mj-lt"/>
                <a:cs typeface="Times New Roman" pitchFamily="18" charset="0"/>
              </a:rPr>
              <a:t>nghĩa</a:t>
            </a:r>
            <a:r>
              <a:rPr lang="en-US" sz="2600" dirty="0">
                <a:latin typeface="+mj-lt"/>
                <a:cs typeface="Times New Roman" pitchFamily="18" charset="0"/>
              </a:rPr>
              <a:t> </a:t>
            </a:r>
            <a:r>
              <a:rPr lang="en-US" sz="2600" dirty="0" err="1">
                <a:latin typeface="+mj-lt"/>
                <a:cs typeface="Times New Roman" pitchFamily="18" charset="0"/>
              </a:rPr>
              <a:t>khi</a:t>
            </a:r>
            <a:r>
              <a:rPr lang="en-US" sz="2600" dirty="0">
                <a:latin typeface="+mj-lt"/>
                <a:cs typeface="Times New Roman" pitchFamily="18" charset="0"/>
              </a:rPr>
              <a:t> </a:t>
            </a:r>
            <a:r>
              <a:rPr lang="en-US" sz="2600" dirty="0" err="1">
                <a:latin typeface="+mj-lt"/>
                <a:cs typeface="Times New Roman" pitchFamily="18" charset="0"/>
              </a:rPr>
              <a:t>bên</a:t>
            </a:r>
            <a:r>
              <a:rPr lang="en-US" sz="2600" dirty="0">
                <a:latin typeface="+mj-lt"/>
                <a:cs typeface="Times New Roman" pitchFamily="18" charset="0"/>
              </a:rPr>
              <a:t> </a:t>
            </a:r>
            <a:r>
              <a:rPr lang="en-US" sz="2600" dirty="0" err="1">
                <a:latin typeface="+mj-lt"/>
                <a:cs typeface="Times New Roman" pitchFamily="18" charset="0"/>
              </a:rPr>
              <a:t>nhận</a:t>
            </a:r>
            <a:r>
              <a:rPr lang="en-US" sz="2600" dirty="0">
                <a:latin typeface="+mj-lt"/>
                <a:cs typeface="Times New Roman" pitchFamily="18" charset="0"/>
              </a:rPr>
              <a:t> </a:t>
            </a:r>
            <a:r>
              <a:rPr lang="en-US" sz="2600" dirty="0" err="1">
                <a:latin typeface="+mj-lt"/>
                <a:cs typeface="Times New Roman" pitchFamily="18" charset="0"/>
              </a:rPr>
              <a:t>chưa</a:t>
            </a:r>
            <a:r>
              <a:rPr lang="en-US" sz="2600" dirty="0">
                <a:latin typeface="+mj-lt"/>
                <a:cs typeface="Times New Roman" pitchFamily="18" charset="0"/>
              </a:rPr>
              <a:t> </a:t>
            </a:r>
            <a:r>
              <a:rPr lang="en-US" sz="2600" dirty="0" err="1">
                <a:latin typeface="+mj-lt"/>
                <a:cs typeface="Times New Roman" pitchFamily="18" charset="0"/>
              </a:rPr>
              <a:t>biết</a:t>
            </a:r>
            <a:r>
              <a:rPr lang="en-US" sz="2600" dirty="0">
                <a:latin typeface="+mj-lt"/>
                <a:cs typeface="Times New Roman" pitchFamily="18" charset="0"/>
              </a:rPr>
              <a:t> “</a:t>
            </a:r>
            <a:r>
              <a:rPr lang="en-US" sz="2600" dirty="0" err="1">
                <a:latin typeface="+mj-lt"/>
                <a:cs typeface="Times New Roman" pitchFamily="18" charset="0"/>
              </a:rPr>
              <a:t>điều</a:t>
            </a:r>
            <a:r>
              <a:rPr lang="en-US" sz="2600" dirty="0">
                <a:latin typeface="+mj-lt"/>
                <a:cs typeface="Times New Roman" pitchFamily="18" charset="0"/>
              </a:rPr>
              <a:t>” </a:t>
            </a:r>
            <a:r>
              <a:rPr lang="en-US" sz="2600" dirty="0" err="1">
                <a:latin typeface="+mj-lt"/>
                <a:cs typeface="Times New Roman" pitchFamily="18" charset="0"/>
              </a:rPr>
              <a:t>đó</a:t>
            </a:r>
            <a:r>
              <a:rPr lang="en-US" sz="2600" dirty="0">
                <a:latin typeface="+mj-lt"/>
                <a:cs typeface="Times New Roman" pitchFamily="18" charset="0"/>
              </a:rPr>
              <a:t>.</a:t>
            </a:r>
          </a:p>
          <a:p>
            <a:pPr marL="800100" lvl="1" indent="-342900" algn="just">
              <a:buFont typeface="Arial" pitchFamily="34" charset="0"/>
              <a:buChar char="•"/>
              <a:defRPr/>
            </a:pPr>
            <a:r>
              <a:rPr lang="en-US" sz="2600" dirty="0" err="1">
                <a:latin typeface="+mj-lt"/>
                <a:cs typeface="Times New Roman" pitchFamily="18" charset="0"/>
              </a:rPr>
              <a:t>Thông</a:t>
            </a:r>
            <a:r>
              <a:rPr lang="en-US" sz="2600" dirty="0">
                <a:latin typeface="+mj-lt"/>
                <a:cs typeface="Times New Roman" pitchFamily="18" charset="0"/>
              </a:rPr>
              <a:t> tin </a:t>
            </a:r>
            <a:r>
              <a:rPr lang="en-US" sz="2600" dirty="0" err="1">
                <a:latin typeface="+mj-lt"/>
                <a:cs typeface="Times New Roman" pitchFamily="18" charset="0"/>
              </a:rPr>
              <a:t>xuất</a:t>
            </a:r>
            <a:r>
              <a:rPr lang="en-US" sz="2600" dirty="0">
                <a:latin typeface="+mj-lt"/>
                <a:cs typeface="Times New Roman" pitchFamily="18" charset="0"/>
              </a:rPr>
              <a:t> </a:t>
            </a:r>
            <a:r>
              <a:rPr lang="en-US" sz="2600" dirty="0" err="1">
                <a:latin typeface="+mj-lt"/>
                <a:cs typeface="Times New Roman" pitchFamily="18" charset="0"/>
              </a:rPr>
              <a:t>hiện</a:t>
            </a:r>
            <a:r>
              <a:rPr lang="en-US" sz="2600" dirty="0">
                <a:latin typeface="+mj-lt"/>
                <a:cs typeface="Times New Roman" pitchFamily="18" charset="0"/>
              </a:rPr>
              <a:t> </a:t>
            </a:r>
            <a:r>
              <a:rPr lang="en-US" sz="2600" dirty="0" err="1">
                <a:latin typeface="+mj-lt"/>
                <a:cs typeface="Times New Roman" pitchFamily="18" charset="0"/>
              </a:rPr>
              <a:t>dưới</a:t>
            </a:r>
            <a:r>
              <a:rPr lang="en-US" sz="2600" dirty="0">
                <a:latin typeface="+mj-lt"/>
                <a:cs typeface="Times New Roman" pitchFamily="18" charset="0"/>
              </a:rPr>
              <a:t> </a:t>
            </a:r>
            <a:r>
              <a:rPr lang="en-US" sz="2600" dirty="0" err="1">
                <a:latin typeface="+mj-lt"/>
                <a:cs typeface="Times New Roman" pitchFamily="18" charset="0"/>
              </a:rPr>
              <a:t>nhiều</a:t>
            </a:r>
            <a:r>
              <a:rPr lang="en-US" sz="2600" dirty="0">
                <a:latin typeface="+mj-lt"/>
                <a:cs typeface="Times New Roman" pitchFamily="18" charset="0"/>
              </a:rPr>
              <a:t> </a:t>
            </a:r>
            <a:r>
              <a:rPr lang="en-US" sz="2600" dirty="0" err="1">
                <a:latin typeface="+mj-lt"/>
                <a:cs typeface="Times New Roman" pitchFamily="18" charset="0"/>
              </a:rPr>
              <a:t>dạng</a:t>
            </a:r>
            <a:r>
              <a:rPr lang="en-US" sz="2600" dirty="0">
                <a:latin typeface="+mj-lt"/>
                <a:cs typeface="Times New Roman" pitchFamily="18" charset="0"/>
              </a:rPr>
              <a:t> </a:t>
            </a:r>
            <a:r>
              <a:rPr lang="en-US" sz="2600" dirty="0" err="1">
                <a:latin typeface="+mj-lt"/>
                <a:cs typeface="Times New Roman" pitchFamily="18" charset="0"/>
              </a:rPr>
              <a:t>âm</a:t>
            </a:r>
            <a:r>
              <a:rPr lang="en-US" sz="2600" dirty="0">
                <a:latin typeface="+mj-lt"/>
                <a:cs typeface="Times New Roman" pitchFamily="18" charset="0"/>
              </a:rPr>
              <a:t> </a:t>
            </a:r>
            <a:r>
              <a:rPr lang="en-US" sz="2600" dirty="0" err="1">
                <a:latin typeface="+mj-lt"/>
                <a:cs typeface="Times New Roman" pitchFamily="18" charset="0"/>
              </a:rPr>
              <a:t>thanh</a:t>
            </a:r>
            <a:r>
              <a:rPr lang="en-US" sz="2600" dirty="0">
                <a:latin typeface="+mj-lt"/>
                <a:cs typeface="Times New Roman" pitchFamily="18" charset="0"/>
              </a:rPr>
              <a:t>, </a:t>
            </a:r>
            <a:r>
              <a:rPr lang="en-US" sz="2600" dirty="0" err="1">
                <a:latin typeface="+mj-lt"/>
                <a:cs typeface="Times New Roman" pitchFamily="18" charset="0"/>
              </a:rPr>
              <a:t>hình</a:t>
            </a:r>
            <a:r>
              <a:rPr lang="en-US" sz="2600" dirty="0">
                <a:latin typeface="+mj-lt"/>
                <a:cs typeface="Times New Roman" pitchFamily="18" charset="0"/>
              </a:rPr>
              <a:t> </a:t>
            </a:r>
            <a:r>
              <a:rPr lang="en-US" sz="2600" dirty="0" err="1">
                <a:latin typeface="+mj-lt"/>
                <a:cs typeface="Times New Roman" pitchFamily="18" charset="0"/>
              </a:rPr>
              <a:t>ảnh</a:t>
            </a:r>
            <a:r>
              <a:rPr lang="en-US" sz="2600" dirty="0">
                <a:latin typeface="+mj-lt"/>
                <a:cs typeface="Times New Roman" pitchFamily="18" charset="0"/>
              </a:rPr>
              <a:t>,… </a:t>
            </a:r>
            <a:r>
              <a:rPr lang="en-US" sz="2600" dirty="0" err="1">
                <a:latin typeface="+mj-lt"/>
                <a:cs typeface="Times New Roman" pitchFamily="18" charset="0"/>
              </a:rPr>
              <a:t>Những</a:t>
            </a:r>
            <a:r>
              <a:rPr lang="en-US" sz="2600" dirty="0">
                <a:latin typeface="+mj-lt"/>
                <a:cs typeface="Times New Roman" pitchFamily="18" charset="0"/>
              </a:rPr>
              <a:t> </a:t>
            </a:r>
            <a:r>
              <a:rPr lang="en-US" sz="2600" dirty="0" err="1">
                <a:latin typeface="+mj-lt"/>
                <a:cs typeface="Times New Roman" pitchFamily="18" charset="0"/>
              </a:rPr>
              <a:t>dạng</a:t>
            </a:r>
            <a:r>
              <a:rPr lang="en-US" sz="2600" dirty="0">
                <a:latin typeface="+mj-lt"/>
                <a:cs typeface="Times New Roman" pitchFamily="18" charset="0"/>
              </a:rPr>
              <a:t> </a:t>
            </a:r>
            <a:r>
              <a:rPr lang="en-US" sz="2600" dirty="0" err="1">
                <a:latin typeface="+mj-lt"/>
                <a:cs typeface="Times New Roman" pitchFamily="18" charset="0"/>
              </a:rPr>
              <a:t>này</a:t>
            </a:r>
            <a:r>
              <a:rPr lang="en-US" sz="2600" dirty="0">
                <a:latin typeface="+mj-lt"/>
                <a:cs typeface="Times New Roman" pitchFamily="18" charset="0"/>
              </a:rPr>
              <a:t> </a:t>
            </a:r>
            <a:r>
              <a:rPr lang="en-US" sz="2600" dirty="0" err="1">
                <a:latin typeface="+mj-lt"/>
                <a:cs typeface="Times New Roman" pitchFamily="18" charset="0"/>
              </a:rPr>
              <a:t>chỉ</a:t>
            </a:r>
            <a:r>
              <a:rPr lang="en-US" sz="2600" dirty="0">
                <a:latin typeface="+mj-lt"/>
                <a:cs typeface="Times New Roman" pitchFamily="18" charset="0"/>
              </a:rPr>
              <a:t> </a:t>
            </a:r>
            <a:r>
              <a:rPr lang="en-US" sz="2600" dirty="0" err="1">
                <a:latin typeface="+mj-lt"/>
                <a:cs typeface="Times New Roman" pitchFamily="18" charset="0"/>
              </a:rPr>
              <a:t>là</a:t>
            </a:r>
            <a:r>
              <a:rPr lang="en-US" sz="2600" dirty="0">
                <a:latin typeface="+mj-lt"/>
                <a:cs typeface="Times New Roman" pitchFamily="18" charset="0"/>
              </a:rPr>
              <a:t> </a:t>
            </a:r>
            <a:r>
              <a:rPr lang="en-US" sz="2600" dirty="0" err="1">
                <a:latin typeface="+mj-lt"/>
                <a:cs typeface="Times New Roman" pitchFamily="18" charset="0"/>
              </a:rPr>
              <a:t>vỏ</a:t>
            </a:r>
            <a:r>
              <a:rPr lang="en-US" sz="2600" dirty="0">
                <a:latin typeface="+mj-lt"/>
                <a:cs typeface="Times New Roman" pitchFamily="18" charset="0"/>
              </a:rPr>
              <a:t> </a:t>
            </a:r>
            <a:r>
              <a:rPr lang="en-US" sz="2600" dirty="0" err="1">
                <a:latin typeface="+mj-lt"/>
                <a:cs typeface="Times New Roman" pitchFamily="18" charset="0"/>
              </a:rPr>
              <a:t>bọc</a:t>
            </a:r>
            <a:r>
              <a:rPr lang="en-US" sz="2600" dirty="0">
                <a:latin typeface="+mj-lt"/>
                <a:cs typeface="Times New Roman" pitchFamily="18" charset="0"/>
              </a:rPr>
              <a:t> </a:t>
            </a:r>
            <a:r>
              <a:rPr lang="en-US" sz="2600" dirty="0" err="1">
                <a:latin typeface="+mj-lt"/>
                <a:cs typeface="Times New Roman" pitchFamily="18" charset="0"/>
              </a:rPr>
              <a:t>để</a:t>
            </a:r>
            <a:r>
              <a:rPr lang="en-US" sz="2600" dirty="0">
                <a:latin typeface="+mj-lt"/>
                <a:cs typeface="Times New Roman" pitchFamily="18" charset="0"/>
              </a:rPr>
              <a:t> </a:t>
            </a:r>
            <a:r>
              <a:rPr lang="en-US" sz="2600" dirty="0" err="1">
                <a:latin typeface="+mj-lt"/>
                <a:cs typeface="Times New Roman" pitchFamily="18" charset="0"/>
              </a:rPr>
              <a:t>chứa</a:t>
            </a:r>
            <a:r>
              <a:rPr lang="en-US" sz="2600" dirty="0">
                <a:latin typeface="+mj-lt"/>
                <a:cs typeface="Times New Roman" pitchFamily="18" charset="0"/>
              </a:rPr>
              <a:t> </a:t>
            </a:r>
            <a:r>
              <a:rPr lang="en-US" sz="2600" dirty="0" err="1">
                <a:latin typeface="+mj-lt"/>
                <a:cs typeface="Times New Roman" pitchFamily="18" charset="0"/>
              </a:rPr>
              <a:t>thông</a:t>
            </a:r>
            <a:r>
              <a:rPr lang="en-US" sz="2600" dirty="0">
                <a:latin typeface="+mj-lt"/>
                <a:cs typeface="Times New Roman" pitchFamily="18" charset="0"/>
              </a:rPr>
              <a:t> tin.</a:t>
            </a:r>
          </a:p>
          <a:p>
            <a:pPr algn="just">
              <a:defRPr/>
            </a:pPr>
            <a:r>
              <a:rPr lang="en-US" sz="2600" dirty="0">
                <a:latin typeface="+mj-lt"/>
                <a:cs typeface="Times New Roman" pitchFamily="18" charset="0"/>
              </a:rPr>
              <a:t>=&gt; </a:t>
            </a:r>
            <a:r>
              <a:rPr lang="en-US" sz="2600" b="1" dirty="0" err="1">
                <a:solidFill>
                  <a:srgbClr val="FF0000"/>
                </a:solidFill>
                <a:latin typeface="+mj-lt"/>
                <a:cs typeface="Times New Roman" pitchFamily="18" charset="0"/>
              </a:rPr>
              <a:t>Thông</a:t>
            </a:r>
            <a:r>
              <a:rPr lang="en-US" sz="2600" b="1" dirty="0">
                <a:solidFill>
                  <a:srgbClr val="FF0000"/>
                </a:solidFill>
                <a:latin typeface="+mj-lt"/>
                <a:cs typeface="Times New Roman" pitchFamily="18" charset="0"/>
              </a:rPr>
              <a:t> tin </a:t>
            </a:r>
            <a:r>
              <a:rPr lang="en-US" sz="2600" i="1" dirty="0" err="1">
                <a:latin typeface="+mj-lt"/>
                <a:cs typeface="Times New Roman" pitchFamily="18" charset="0"/>
              </a:rPr>
              <a:t>là</a:t>
            </a:r>
            <a:r>
              <a:rPr lang="en-US" sz="2600" i="1" dirty="0">
                <a:latin typeface="+mj-lt"/>
                <a:cs typeface="Times New Roman" pitchFamily="18" charset="0"/>
              </a:rPr>
              <a:t> </a:t>
            </a:r>
            <a:r>
              <a:rPr lang="en-US" sz="2600" i="1" dirty="0" err="1">
                <a:latin typeface="+mj-lt"/>
                <a:cs typeface="Times New Roman" pitchFamily="18" charset="0"/>
              </a:rPr>
              <a:t>tất</a:t>
            </a:r>
            <a:r>
              <a:rPr lang="en-US" sz="2600" i="1" dirty="0">
                <a:latin typeface="+mj-lt"/>
                <a:cs typeface="Times New Roman" pitchFamily="18" charset="0"/>
              </a:rPr>
              <a:t> </a:t>
            </a:r>
            <a:r>
              <a:rPr lang="en-US" sz="2600" i="1" dirty="0" err="1">
                <a:latin typeface="+mj-lt"/>
                <a:cs typeface="Times New Roman" pitchFamily="18" charset="0"/>
              </a:rPr>
              <a:t>cả</a:t>
            </a:r>
            <a:r>
              <a:rPr lang="en-US" sz="2600" i="1" dirty="0">
                <a:latin typeface="+mj-lt"/>
                <a:cs typeface="Times New Roman" pitchFamily="18" charset="0"/>
              </a:rPr>
              <a:t> </a:t>
            </a:r>
            <a:r>
              <a:rPr lang="en-US" sz="2600" i="1" dirty="0" err="1">
                <a:latin typeface="+mj-lt"/>
                <a:cs typeface="Times New Roman" pitchFamily="18" charset="0"/>
              </a:rPr>
              <a:t>những</a:t>
            </a:r>
            <a:r>
              <a:rPr lang="en-US" sz="2600" i="1" dirty="0">
                <a:latin typeface="+mj-lt"/>
                <a:cs typeface="Times New Roman" pitchFamily="18" charset="0"/>
              </a:rPr>
              <a:t> </a:t>
            </a:r>
            <a:r>
              <a:rPr lang="en-US" sz="2600" i="1" dirty="0" err="1">
                <a:latin typeface="+mj-lt"/>
                <a:cs typeface="Times New Roman" pitchFamily="18" charset="0"/>
              </a:rPr>
              <a:t>gì</a:t>
            </a:r>
            <a:r>
              <a:rPr lang="en-US" sz="2600" i="1" dirty="0">
                <a:latin typeface="+mj-lt"/>
                <a:cs typeface="Times New Roman" pitchFamily="18" charset="0"/>
              </a:rPr>
              <a:t> </a:t>
            </a:r>
            <a:r>
              <a:rPr lang="en-US" sz="2600" i="1" dirty="0" err="1">
                <a:latin typeface="+mj-lt"/>
                <a:cs typeface="Times New Roman" pitchFamily="18" charset="0"/>
              </a:rPr>
              <a:t>mang</a:t>
            </a:r>
            <a:r>
              <a:rPr lang="en-US" sz="2600" i="1" dirty="0">
                <a:latin typeface="+mj-lt"/>
                <a:cs typeface="Times New Roman" pitchFamily="18" charset="0"/>
              </a:rPr>
              <a:t> </a:t>
            </a:r>
            <a:r>
              <a:rPr lang="en-US" sz="2600" i="1" dirty="0" err="1">
                <a:latin typeface="+mj-lt"/>
                <a:cs typeface="Times New Roman" pitchFamily="18" charset="0"/>
              </a:rPr>
              <a:t>lại</a:t>
            </a:r>
            <a:r>
              <a:rPr lang="en-US" sz="2600" i="1" dirty="0">
                <a:latin typeface="+mj-lt"/>
                <a:cs typeface="Times New Roman" pitchFamily="18" charset="0"/>
              </a:rPr>
              <a:t> </a:t>
            </a:r>
            <a:r>
              <a:rPr lang="en-US" sz="2600" i="1" dirty="0" err="1">
                <a:latin typeface="+mj-lt"/>
                <a:cs typeface="Times New Roman" pitchFamily="18" charset="0"/>
              </a:rPr>
              <a:t>hiểu</a:t>
            </a:r>
            <a:r>
              <a:rPr lang="en-US" sz="2600" i="1" dirty="0">
                <a:latin typeface="+mj-lt"/>
                <a:cs typeface="Times New Roman" pitchFamily="18" charset="0"/>
              </a:rPr>
              <a:t> </a:t>
            </a:r>
            <a:r>
              <a:rPr lang="en-US" sz="2600" i="1" dirty="0" err="1">
                <a:latin typeface="+mj-lt"/>
                <a:cs typeface="Times New Roman" pitchFamily="18" charset="0"/>
              </a:rPr>
              <a:t>biết</a:t>
            </a:r>
            <a:r>
              <a:rPr lang="en-US" sz="2600" i="1" dirty="0">
                <a:latin typeface="+mj-lt"/>
                <a:cs typeface="Times New Roman" pitchFamily="18" charset="0"/>
              </a:rPr>
              <a:t>, </a:t>
            </a:r>
            <a:r>
              <a:rPr lang="en-US" sz="2600" i="1" dirty="0" err="1">
                <a:latin typeface="+mj-lt"/>
                <a:cs typeface="Times New Roman" pitchFamily="18" charset="0"/>
              </a:rPr>
              <a:t>là</a:t>
            </a:r>
            <a:r>
              <a:rPr lang="en-US" sz="2600" i="1" dirty="0">
                <a:latin typeface="+mj-lt"/>
                <a:cs typeface="Times New Roman" pitchFamily="18" charset="0"/>
              </a:rPr>
              <a:t> </a:t>
            </a:r>
            <a:r>
              <a:rPr lang="en-US" sz="2600" i="1" dirty="0" err="1">
                <a:latin typeface="+mj-lt"/>
                <a:cs typeface="Times New Roman" pitchFamily="18" charset="0"/>
              </a:rPr>
              <a:t>nguồn</a:t>
            </a:r>
            <a:r>
              <a:rPr lang="en-US" sz="2600" i="1" dirty="0">
                <a:latin typeface="+mj-lt"/>
                <a:cs typeface="Times New Roman" pitchFamily="18" charset="0"/>
              </a:rPr>
              <a:t> </a:t>
            </a:r>
            <a:r>
              <a:rPr lang="en-US" sz="2600" i="1" dirty="0" err="1">
                <a:latin typeface="+mj-lt"/>
                <a:cs typeface="Times New Roman" pitchFamily="18" charset="0"/>
              </a:rPr>
              <a:t>gốc</a:t>
            </a:r>
            <a:r>
              <a:rPr lang="en-US" sz="2600" i="1" dirty="0">
                <a:latin typeface="+mj-lt"/>
                <a:cs typeface="Times New Roman" pitchFamily="18" charset="0"/>
              </a:rPr>
              <a:t> </a:t>
            </a:r>
            <a:r>
              <a:rPr lang="en-US" sz="2600" i="1" dirty="0" err="1">
                <a:latin typeface="+mj-lt"/>
                <a:cs typeface="Times New Roman" pitchFamily="18" charset="0"/>
              </a:rPr>
              <a:t>của</a:t>
            </a:r>
            <a:r>
              <a:rPr lang="en-US" sz="2600" i="1" dirty="0">
                <a:latin typeface="+mj-lt"/>
                <a:cs typeface="Times New Roman" pitchFamily="18" charset="0"/>
              </a:rPr>
              <a:t> </a:t>
            </a:r>
            <a:r>
              <a:rPr lang="en-US" sz="2600" i="1" dirty="0" err="1">
                <a:latin typeface="+mj-lt"/>
                <a:cs typeface="Times New Roman" pitchFamily="18" charset="0"/>
              </a:rPr>
              <a:t>nhận</a:t>
            </a:r>
            <a:r>
              <a:rPr lang="en-US" sz="2600" i="1" dirty="0">
                <a:latin typeface="+mj-lt"/>
                <a:cs typeface="Times New Roman" pitchFamily="18" charset="0"/>
              </a:rPr>
              <a:t> </a:t>
            </a:r>
            <a:r>
              <a:rPr lang="en-US" sz="2600" i="1" dirty="0" err="1">
                <a:latin typeface="+mj-lt"/>
                <a:cs typeface="Times New Roman" pitchFamily="18" charset="0"/>
              </a:rPr>
              <a:t>thức</a:t>
            </a:r>
            <a:r>
              <a:rPr lang="en-US" sz="2600" i="1" dirty="0">
                <a:latin typeface="+mj-lt"/>
                <a:cs typeface="Times New Roman" pitchFamily="18" charset="0"/>
              </a:rPr>
              <a:t>; </a:t>
            </a:r>
            <a:r>
              <a:rPr lang="en-US" sz="2600" i="1" dirty="0" err="1">
                <a:latin typeface="+mj-lt"/>
                <a:cs typeface="Times New Roman" pitchFamily="18" charset="0"/>
              </a:rPr>
              <a:t>là</a:t>
            </a:r>
            <a:r>
              <a:rPr lang="en-US" sz="2600" i="1" dirty="0">
                <a:latin typeface="+mj-lt"/>
                <a:cs typeface="Times New Roman" pitchFamily="18" charset="0"/>
              </a:rPr>
              <a:t> </a:t>
            </a:r>
            <a:r>
              <a:rPr lang="en-US" sz="2600" i="1" dirty="0" err="1">
                <a:latin typeface="+mj-lt"/>
                <a:cs typeface="Times New Roman" pitchFamily="18" charset="0"/>
              </a:rPr>
              <a:t>những</a:t>
            </a:r>
            <a:r>
              <a:rPr lang="en-US" sz="2600" i="1" dirty="0">
                <a:latin typeface="+mj-lt"/>
                <a:cs typeface="Times New Roman" pitchFamily="18" charset="0"/>
              </a:rPr>
              <a:t> </a:t>
            </a:r>
            <a:r>
              <a:rPr lang="en-US" sz="2600" i="1" dirty="0" err="1">
                <a:latin typeface="+mj-lt"/>
                <a:cs typeface="Times New Roman" pitchFamily="18" charset="0"/>
              </a:rPr>
              <a:t>số</a:t>
            </a:r>
            <a:r>
              <a:rPr lang="en-US" sz="2600" i="1" dirty="0">
                <a:latin typeface="+mj-lt"/>
                <a:cs typeface="Times New Roman" pitchFamily="18" charset="0"/>
              </a:rPr>
              <a:t> </a:t>
            </a:r>
            <a:r>
              <a:rPr lang="en-US" sz="2600" i="1" dirty="0" err="1">
                <a:latin typeface="+mj-lt"/>
                <a:cs typeface="Times New Roman" pitchFamily="18" charset="0"/>
              </a:rPr>
              <a:t>liệu</a:t>
            </a:r>
            <a:r>
              <a:rPr lang="en-US" sz="2600" i="1" dirty="0">
                <a:latin typeface="+mj-lt"/>
                <a:cs typeface="Times New Roman" pitchFamily="18" charset="0"/>
              </a:rPr>
              <a:t>, tin </a:t>
            </a:r>
            <a:r>
              <a:rPr lang="en-US" sz="2600" i="1" dirty="0" err="1">
                <a:latin typeface="+mj-lt"/>
                <a:cs typeface="Times New Roman" pitchFamily="18" charset="0"/>
              </a:rPr>
              <a:t>tức</a:t>
            </a:r>
            <a:r>
              <a:rPr lang="en-US" sz="2600" i="1" dirty="0">
                <a:latin typeface="+mj-lt"/>
                <a:cs typeface="Times New Roman" pitchFamily="18" charset="0"/>
              </a:rPr>
              <a:t>, … </a:t>
            </a:r>
            <a:r>
              <a:rPr lang="en-US" sz="2600" i="1" dirty="0" err="1">
                <a:latin typeface="+mj-lt"/>
                <a:cs typeface="Times New Roman" pitchFamily="18" charset="0"/>
              </a:rPr>
              <a:t>từ</a:t>
            </a:r>
            <a:r>
              <a:rPr lang="en-US" sz="2600" i="1" dirty="0">
                <a:latin typeface="+mj-lt"/>
                <a:cs typeface="Times New Roman" pitchFamily="18" charset="0"/>
              </a:rPr>
              <a:t> </a:t>
            </a:r>
            <a:r>
              <a:rPr lang="en-US" sz="2600" i="1" dirty="0" err="1">
                <a:latin typeface="+mj-lt"/>
                <a:cs typeface="Times New Roman" pitchFamily="18" charset="0"/>
              </a:rPr>
              <a:t>nhiều</a:t>
            </a:r>
            <a:r>
              <a:rPr lang="en-US" sz="2600" i="1" dirty="0">
                <a:latin typeface="+mj-lt"/>
                <a:cs typeface="Times New Roman" pitchFamily="18" charset="0"/>
              </a:rPr>
              <a:t> </a:t>
            </a:r>
            <a:r>
              <a:rPr lang="en-US" sz="2600" i="1" dirty="0" err="1">
                <a:latin typeface="+mj-lt"/>
                <a:cs typeface="Times New Roman" pitchFamily="18" charset="0"/>
              </a:rPr>
              <a:t>nguồn</a:t>
            </a:r>
            <a:r>
              <a:rPr lang="en-US" sz="2600" i="1" dirty="0">
                <a:latin typeface="+mj-lt"/>
                <a:cs typeface="Times New Roman" pitchFamily="18" charset="0"/>
              </a:rPr>
              <a:t> </a:t>
            </a:r>
            <a:r>
              <a:rPr lang="en-US" sz="2600" i="1" dirty="0" err="1">
                <a:latin typeface="+mj-lt"/>
                <a:cs typeface="Times New Roman" pitchFamily="18" charset="0"/>
              </a:rPr>
              <a:t>khác</a:t>
            </a:r>
            <a:r>
              <a:rPr lang="en-US" sz="2600" i="1" dirty="0">
                <a:latin typeface="+mj-lt"/>
                <a:cs typeface="Times New Roman" pitchFamily="18" charset="0"/>
              </a:rPr>
              <a:t> </a:t>
            </a:r>
            <a:r>
              <a:rPr lang="en-US" sz="2600" i="1" dirty="0" err="1">
                <a:latin typeface="+mj-lt"/>
                <a:cs typeface="Times New Roman" pitchFamily="18" charset="0"/>
              </a:rPr>
              <a:t>nhau</a:t>
            </a:r>
            <a:r>
              <a:rPr lang="en-US" sz="2600" i="1" dirty="0">
                <a:latin typeface="+mj-lt"/>
                <a:cs typeface="Times New Roman" pitchFamily="18" charset="0"/>
              </a:rPr>
              <a:t> </a:t>
            </a:r>
            <a:r>
              <a:rPr lang="en-US" sz="2600" i="1" dirty="0" err="1">
                <a:latin typeface="+mj-lt"/>
                <a:cs typeface="Times New Roman" pitchFamily="18" charset="0"/>
              </a:rPr>
              <a:t>mà</a:t>
            </a:r>
            <a:r>
              <a:rPr lang="en-US" sz="2600" i="1" dirty="0">
                <a:latin typeface="+mj-lt"/>
                <a:cs typeface="Times New Roman" pitchFamily="18" charset="0"/>
              </a:rPr>
              <a:t> con </a:t>
            </a:r>
            <a:r>
              <a:rPr lang="en-US" sz="2600" i="1" dirty="0" err="1">
                <a:latin typeface="+mj-lt"/>
                <a:cs typeface="Times New Roman" pitchFamily="18" charset="0"/>
              </a:rPr>
              <a:t>người</a:t>
            </a:r>
            <a:r>
              <a:rPr lang="en-US" sz="2600" i="1" dirty="0">
                <a:latin typeface="+mj-lt"/>
                <a:cs typeface="Times New Roman" pitchFamily="18" charset="0"/>
              </a:rPr>
              <a:t> </a:t>
            </a:r>
            <a:r>
              <a:rPr lang="en-US" sz="2600" i="1" dirty="0" err="1">
                <a:latin typeface="+mj-lt"/>
                <a:cs typeface="Times New Roman" pitchFamily="18" charset="0"/>
              </a:rPr>
              <a:t>có</a:t>
            </a:r>
            <a:r>
              <a:rPr lang="en-US" sz="2600" i="1" dirty="0">
                <a:latin typeface="+mj-lt"/>
                <a:cs typeface="Times New Roman" pitchFamily="18" charset="0"/>
              </a:rPr>
              <a:t> </a:t>
            </a:r>
            <a:r>
              <a:rPr lang="en-US" sz="2600" i="1" dirty="0" err="1">
                <a:latin typeface="+mj-lt"/>
                <a:cs typeface="Times New Roman" pitchFamily="18" charset="0"/>
              </a:rPr>
              <a:t>thể</a:t>
            </a:r>
            <a:r>
              <a:rPr lang="en-US" sz="2600" i="1" dirty="0">
                <a:latin typeface="+mj-lt"/>
                <a:cs typeface="Times New Roman" pitchFamily="18" charset="0"/>
              </a:rPr>
              <a:t> </a:t>
            </a:r>
            <a:r>
              <a:rPr lang="en-US" sz="2600" i="1" dirty="0" err="1">
                <a:latin typeface="+mj-lt"/>
                <a:cs typeface="Times New Roman" pitchFamily="18" charset="0"/>
              </a:rPr>
              <a:t>hiểu</a:t>
            </a:r>
            <a:r>
              <a:rPr lang="en-US" sz="2600" i="1" dirty="0">
                <a:latin typeface="+mj-lt"/>
                <a:cs typeface="Times New Roman" pitchFamily="18" charset="0"/>
              </a:rPr>
              <a:t>, </a:t>
            </a:r>
            <a:r>
              <a:rPr lang="en-US" sz="2600" i="1" dirty="0" err="1">
                <a:latin typeface="+mj-lt"/>
                <a:cs typeface="Times New Roman" pitchFamily="18" charset="0"/>
              </a:rPr>
              <a:t>cảm</a:t>
            </a:r>
            <a:r>
              <a:rPr lang="en-US" sz="2600" i="1" dirty="0">
                <a:latin typeface="+mj-lt"/>
                <a:cs typeface="Times New Roman" pitchFamily="18" charset="0"/>
              </a:rPr>
              <a:t> </a:t>
            </a:r>
            <a:r>
              <a:rPr lang="en-US" sz="2600" i="1" dirty="0" err="1">
                <a:latin typeface="+mj-lt"/>
                <a:cs typeface="Times New Roman" pitchFamily="18" charset="0"/>
              </a:rPr>
              <a:t>nhận</a:t>
            </a:r>
            <a:r>
              <a:rPr lang="en-US" sz="2600" i="1" dirty="0">
                <a:latin typeface="+mj-lt"/>
                <a:cs typeface="Times New Roman" pitchFamily="18" charset="0"/>
              </a:rPr>
              <a:t>, </a:t>
            </a:r>
            <a:r>
              <a:rPr lang="en-US" sz="2600" i="1" dirty="0" err="1">
                <a:latin typeface="+mj-lt"/>
                <a:cs typeface="Times New Roman" pitchFamily="18" charset="0"/>
              </a:rPr>
              <a:t>phân</a:t>
            </a:r>
            <a:r>
              <a:rPr lang="en-US" sz="2600" i="1" dirty="0">
                <a:latin typeface="+mj-lt"/>
                <a:cs typeface="Times New Roman" pitchFamily="18" charset="0"/>
              </a:rPr>
              <a:t> </a:t>
            </a:r>
            <a:r>
              <a:rPr lang="en-US" sz="2600" i="1" dirty="0" err="1">
                <a:latin typeface="+mj-lt"/>
                <a:cs typeface="Times New Roman" pitchFamily="18" charset="0"/>
              </a:rPr>
              <a:t>tích</a:t>
            </a:r>
            <a:r>
              <a:rPr lang="en-US" sz="2600" i="1" dirty="0">
                <a:latin typeface="+mj-lt"/>
                <a:cs typeface="Times New Roman" pitchFamily="18" charset="0"/>
              </a:rPr>
              <a:t>, </a:t>
            </a:r>
            <a:r>
              <a:rPr lang="en-US" sz="2600" i="1" dirty="0" err="1">
                <a:latin typeface="+mj-lt"/>
                <a:cs typeface="Times New Roman" pitchFamily="18" charset="0"/>
              </a:rPr>
              <a:t>xử</a:t>
            </a:r>
            <a:r>
              <a:rPr lang="en-US" sz="2600" i="1" dirty="0">
                <a:latin typeface="+mj-lt"/>
                <a:cs typeface="Times New Roman" pitchFamily="18" charset="0"/>
              </a:rPr>
              <a:t> </a:t>
            </a:r>
            <a:r>
              <a:rPr lang="en-US" sz="2600" i="1" dirty="0" err="1">
                <a:latin typeface="+mj-lt"/>
                <a:cs typeface="Times New Roman" pitchFamily="18" charset="0"/>
              </a:rPr>
              <a:t>lý</a:t>
            </a:r>
            <a:r>
              <a:rPr lang="en-US" sz="2600" i="1" dirty="0">
                <a:latin typeface="+mj-lt"/>
                <a:cs typeface="Times New Roman" pitchFamily="18" charset="0"/>
              </a:rPr>
              <a:t>, … </a:t>
            </a:r>
            <a:r>
              <a:rPr lang="en-US" sz="2600" i="1" dirty="0" err="1">
                <a:latin typeface="+mj-lt"/>
                <a:cs typeface="Times New Roman" pitchFamily="18" charset="0"/>
              </a:rPr>
              <a:t>được</a:t>
            </a:r>
            <a:r>
              <a:rPr lang="en-US" sz="2600" i="1" dirty="0">
                <a:latin typeface="+mj-lt"/>
                <a:cs typeface="Times New Roman" pitchFamily="18" charset="0"/>
              </a:rPr>
              <a:t> </a:t>
            </a:r>
            <a:r>
              <a:rPr lang="en-US" sz="2600" i="1" dirty="0" err="1">
                <a:latin typeface="+mj-lt"/>
                <a:cs typeface="Times New Roman" pitchFamily="18" charset="0"/>
              </a:rPr>
              <a:t>thông</a:t>
            </a:r>
            <a:r>
              <a:rPr lang="en-US" sz="2600" i="1" dirty="0">
                <a:latin typeface="+mj-lt"/>
                <a:cs typeface="Times New Roman" pitchFamily="18" charset="0"/>
              </a:rPr>
              <a:t> qua </a:t>
            </a:r>
            <a:r>
              <a:rPr lang="en-US" sz="2600" i="1" dirty="0" err="1">
                <a:latin typeface="+mj-lt"/>
                <a:cs typeface="Times New Roman" pitchFamily="18" charset="0"/>
              </a:rPr>
              <a:t>các</a:t>
            </a:r>
            <a:r>
              <a:rPr lang="en-US" sz="2600" i="1" dirty="0">
                <a:latin typeface="+mj-lt"/>
                <a:cs typeface="Times New Roman" pitchFamily="18" charset="0"/>
              </a:rPr>
              <a:t> </a:t>
            </a:r>
            <a:r>
              <a:rPr lang="en-US" sz="2600" i="1" dirty="0" err="1">
                <a:latin typeface="+mj-lt"/>
                <a:cs typeface="Times New Roman" pitchFamily="18" charset="0"/>
              </a:rPr>
              <a:t>giác</a:t>
            </a:r>
            <a:r>
              <a:rPr lang="en-US" sz="2600" i="1" dirty="0">
                <a:latin typeface="+mj-lt"/>
                <a:cs typeface="Times New Roman" pitchFamily="18" charset="0"/>
              </a:rPr>
              <a:t> </a:t>
            </a:r>
            <a:r>
              <a:rPr lang="en-US" sz="2600" i="1" dirty="0" err="1">
                <a:latin typeface="+mj-lt"/>
                <a:cs typeface="Times New Roman" pitchFamily="18" charset="0"/>
              </a:rPr>
              <a:t>quan</a:t>
            </a:r>
            <a:r>
              <a:rPr lang="en-US" sz="2600" i="1" dirty="0">
                <a:latin typeface="+mj-lt"/>
                <a:cs typeface="Times New Roman" pitchFamily="18" charset="0"/>
              </a:rPr>
              <a:t> </a:t>
            </a:r>
            <a:r>
              <a:rPr lang="en-US" sz="2600" i="1" dirty="0" err="1">
                <a:latin typeface="+mj-lt"/>
                <a:cs typeface="Times New Roman" pitchFamily="18" charset="0"/>
              </a:rPr>
              <a:t>như</a:t>
            </a:r>
            <a:r>
              <a:rPr lang="en-US" sz="2600" i="1" dirty="0">
                <a:latin typeface="+mj-lt"/>
                <a:cs typeface="Times New Roman" pitchFamily="18" charset="0"/>
              </a:rPr>
              <a:t>: </a:t>
            </a:r>
            <a:r>
              <a:rPr lang="en-US" sz="2600" i="1" dirty="0" err="1">
                <a:latin typeface="+mj-lt"/>
                <a:cs typeface="Times New Roman" pitchFamily="18" charset="0"/>
              </a:rPr>
              <a:t>đọc</a:t>
            </a:r>
            <a:r>
              <a:rPr lang="en-US" sz="2600" i="1" dirty="0">
                <a:latin typeface="+mj-lt"/>
                <a:cs typeface="Times New Roman" pitchFamily="18" charset="0"/>
              </a:rPr>
              <a:t>, </a:t>
            </a:r>
            <a:r>
              <a:rPr lang="en-US" sz="2600" i="1" dirty="0" err="1">
                <a:latin typeface="+mj-lt"/>
                <a:cs typeface="Times New Roman" pitchFamily="18" charset="0"/>
              </a:rPr>
              <a:t>nghe</a:t>
            </a:r>
            <a:r>
              <a:rPr lang="en-US" sz="2600" i="1" dirty="0">
                <a:latin typeface="+mj-lt"/>
                <a:cs typeface="Times New Roman" pitchFamily="18" charset="0"/>
              </a:rPr>
              <a:t>, </a:t>
            </a:r>
            <a:r>
              <a:rPr lang="en-US" sz="2600" i="1" dirty="0" err="1">
                <a:latin typeface="+mj-lt"/>
                <a:cs typeface="Times New Roman" pitchFamily="18" charset="0"/>
              </a:rPr>
              <a:t>nói</a:t>
            </a:r>
            <a:r>
              <a:rPr lang="en-US" sz="2600" i="1" dirty="0">
                <a:latin typeface="+mj-lt"/>
                <a:cs typeface="Times New Roman" pitchFamily="18" charset="0"/>
              </a:rPr>
              <a:t>, …</a:t>
            </a:r>
          </a:p>
        </p:txBody>
      </p:sp>
      <p:sp>
        <p:nvSpPr>
          <p:cNvPr id="27653" name="Line 4"/>
          <p:cNvSpPr>
            <a:spLocks noChangeShapeType="1"/>
          </p:cNvSpPr>
          <p:nvPr/>
        </p:nvSpPr>
        <p:spPr bwMode="auto">
          <a:xfrm>
            <a:off x="0" y="1211263"/>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12</a:t>
            </a:fld>
            <a:endParaRPr lang="en-US" altLang="vi-VN"/>
          </a:p>
        </p:txBody>
      </p:sp>
    </p:spTree>
    <p:extLst>
      <p:ext uri="{BB962C8B-B14F-4D97-AF65-F5344CB8AC3E}">
        <p14:creationId xmlns:p14="http://schemas.microsoft.com/office/powerpoint/2010/main" val="2619337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381000"/>
            <a:ext cx="8229600" cy="857250"/>
          </a:xfrm>
        </p:spPr>
        <p:txBody>
          <a:bodyPr/>
          <a:lstStyle/>
          <a:p>
            <a:pPr algn="ctr"/>
            <a:r>
              <a:rPr lang="en-US" altLang="vi-VN" sz="4000" b="1">
                <a:latin typeface="Times New Roman" panose="02020603050405020304" pitchFamily="18" charset="0"/>
              </a:rPr>
              <a:t>Các khái niệm cơ bản</a:t>
            </a:r>
            <a:endParaRPr lang="en-US" altLang="en-US" sz="4000">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443248" y="1295400"/>
            <a:ext cx="7931150" cy="4648200"/>
          </a:xfrm>
          <a:prstGeom prst="rect">
            <a:avLst/>
          </a:prstGeom>
        </p:spPr>
        <p:txBody>
          <a:bodyPr/>
          <a:lstStyle/>
          <a:p>
            <a:pPr marL="573088" lvl="1" indent="-457200" algn="just">
              <a:buFont typeface="Wingdings" panose="05000000000000000000" pitchFamily="2" charset="2"/>
              <a:buChar char="q"/>
              <a:defRPr/>
            </a:pPr>
            <a:r>
              <a:rPr lang="en-US" sz="3200" dirty="0" err="1">
                <a:solidFill>
                  <a:srgbClr val="FF0000"/>
                </a:solidFill>
              </a:rPr>
              <a:t>Dữ</a:t>
            </a:r>
            <a:r>
              <a:rPr lang="en-US" sz="3200" dirty="0">
                <a:solidFill>
                  <a:srgbClr val="FF0000"/>
                </a:solidFill>
              </a:rPr>
              <a:t> </a:t>
            </a:r>
            <a:r>
              <a:rPr lang="en-US" sz="3200" dirty="0" err="1">
                <a:solidFill>
                  <a:srgbClr val="FF0000"/>
                </a:solidFill>
              </a:rPr>
              <a:t>liệu</a:t>
            </a:r>
            <a:r>
              <a:rPr lang="en-US" sz="3200" dirty="0">
                <a:solidFill>
                  <a:srgbClr val="FF0000"/>
                </a:solidFill>
              </a:rPr>
              <a:t> (Data)</a:t>
            </a:r>
          </a:p>
          <a:p>
            <a:pPr marL="461963" lvl="1" indent="-346075" algn="just">
              <a:buFont typeface="Wingdings" pitchFamily="2" charset="2"/>
              <a:buChar char="§"/>
              <a:defRPr/>
            </a:pPr>
            <a:r>
              <a:rPr lang="vi-VN" sz="2800" dirty="0"/>
              <a:t>Những biểu hiện của vật chất hay của tự nhiên được gọi là dữ liệu. </a:t>
            </a:r>
          </a:p>
          <a:p>
            <a:pPr marL="461963" lvl="1" indent="-346075" algn="just">
              <a:buFont typeface="Wingdings" pitchFamily="2" charset="2"/>
              <a:buChar char="§"/>
              <a:defRPr/>
            </a:pPr>
            <a:r>
              <a:rPr lang="vi-VN" sz="2800" dirty="0"/>
              <a:t>Dữ liệu là hình thức thể hiện của thông tin trong mục đích xử lý, lưu trữ và truyền tin.</a:t>
            </a:r>
            <a:endParaRPr lang="en-US" sz="2800" dirty="0"/>
          </a:p>
          <a:p>
            <a:pPr marL="461963" lvl="1" indent="-346075" algn="just">
              <a:buFont typeface="Wingdings" pitchFamily="2" charset="2"/>
              <a:buChar char="§"/>
              <a:defRPr/>
            </a:pPr>
            <a:r>
              <a:rPr lang="vi-VN" sz="2800" dirty="0"/>
              <a:t>Trong ngữ cảnh của ngành khoa học máy tính, </a:t>
            </a:r>
            <a:r>
              <a:rPr lang="vi-VN" sz="2800" b="1" i="1" dirty="0">
                <a:solidFill>
                  <a:srgbClr val="FF0000"/>
                </a:solidFill>
              </a:rPr>
              <a:t>dữ liệu</a:t>
            </a:r>
            <a:r>
              <a:rPr lang="vi-VN" sz="2800" b="1" i="1" dirty="0"/>
              <a:t> </a:t>
            </a:r>
            <a:r>
              <a:rPr lang="vi-VN" sz="2800" i="1" dirty="0"/>
              <a:t>là các con số, chữ cái, hình ảnh, âm thanh... mà máy tính có thể tiếp nhận</a:t>
            </a:r>
            <a:r>
              <a:rPr lang="en-US" sz="2800" i="1" dirty="0"/>
              <a:t>, </a:t>
            </a:r>
            <a:r>
              <a:rPr lang="en-US" sz="2800" i="1" dirty="0" err="1"/>
              <a:t>lưu</a:t>
            </a:r>
            <a:r>
              <a:rPr lang="en-US" sz="2800" i="1" dirty="0"/>
              <a:t> </a:t>
            </a:r>
            <a:r>
              <a:rPr lang="en-US" sz="2800" i="1" dirty="0" err="1"/>
              <a:t>trữ</a:t>
            </a:r>
            <a:r>
              <a:rPr lang="en-US" sz="2800" i="1" dirty="0"/>
              <a:t>, </a:t>
            </a:r>
            <a:r>
              <a:rPr lang="vi-VN" sz="2800" i="1" dirty="0"/>
              <a:t>xử lý</a:t>
            </a:r>
            <a:r>
              <a:rPr lang="en-US" sz="2800" i="1" dirty="0"/>
              <a:t> </a:t>
            </a:r>
            <a:r>
              <a:rPr lang="en-US" sz="2800" i="1" dirty="0" err="1"/>
              <a:t>và</a:t>
            </a:r>
            <a:r>
              <a:rPr lang="en-US" sz="2800" i="1" dirty="0"/>
              <a:t> </a:t>
            </a:r>
            <a:r>
              <a:rPr lang="en-US" sz="2800" i="1" dirty="0" err="1"/>
              <a:t>hiển</a:t>
            </a:r>
            <a:r>
              <a:rPr lang="en-US" sz="2800" i="1" dirty="0"/>
              <a:t> </a:t>
            </a:r>
            <a:r>
              <a:rPr lang="en-US" sz="2800" i="1" dirty="0" err="1"/>
              <a:t>thị</a:t>
            </a:r>
            <a:r>
              <a:rPr lang="vi-VN" sz="2800" dirty="0"/>
              <a:t>. </a:t>
            </a:r>
            <a:endParaRPr lang="en-US" sz="2800" dirty="0"/>
          </a:p>
        </p:txBody>
      </p:sp>
      <p:sp>
        <p:nvSpPr>
          <p:cNvPr id="28677" name="Line 4"/>
          <p:cNvSpPr>
            <a:spLocks noChangeShapeType="1"/>
          </p:cNvSpPr>
          <p:nvPr/>
        </p:nvSpPr>
        <p:spPr bwMode="auto">
          <a:xfrm>
            <a:off x="0" y="1211263"/>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304800" y="6324600"/>
            <a:ext cx="3544560" cy="369332"/>
          </a:xfrm>
          <a:prstGeom prst="rect">
            <a:avLst/>
          </a:prstGeom>
        </p:spPr>
        <p:txBody>
          <a:bodyPr wrap="none">
            <a:spAutoFit/>
          </a:bodyPr>
          <a:lstStyle/>
          <a:p>
            <a:r>
              <a:rPr lang="en-US" i="1"/>
              <a:t>https://en.wikipedia.org/wiki/Data</a:t>
            </a:r>
          </a:p>
        </p:txBody>
      </p:sp>
      <p:sp>
        <p:nvSpPr>
          <p:cNvPr id="3" name="Footer Placeholder 2"/>
          <p:cNvSpPr>
            <a:spLocks noGrp="1"/>
          </p:cNvSpPr>
          <p:nvPr>
            <p:ph type="ftr" sz="quarter" idx="10"/>
          </p:nvPr>
        </p:nvSpPr>
        <p:spPr>
          <a:xfrm>
            <a:off x="3276600" y="6324600"/>
            <a:ext cx="2895600" cy="457200"/>
          </a:xfrm>
        </p:spPr>
        <p:txBody>
          <a:bodyPr/>
          <a:lstStyle/>
          <a:p>
            <a:pPr>
              <a:defRPr/>
            </a:pPr>
            <a:r>
              <a:rPr lang="vi-VN" altLang="vi-VN" dirty="0"/>
              <a:t>NMTH_Chương 1</a:t>
            </a:r>
            <a:endParaRPr lang="en-US" altLang="vi-VN" dirty="0"/>
          </a:p>
        </p:txBody>
      </p:sp>
      <p:sp>
        <p:nvSpPr>
          <p:cNvPr id="4" name="Slide Number Placeholder 3"/>
          <p:cNvSpPr>
            <a:spLocks noGrp="1"/>
          </p:cNvSpPr>
          <p:nvPr>
            <p:ph type="sldNum" sz="quarter" idx="11"/>
          </p:nvPr>
        </p:nvSpPr>
        <p:spPr/>
        <p:txBody>
          <a:bodyPr/>
          <a:lstStyle/>
          <a:p>
            <a:pPr>
              <a:defRPr/>
            </a:pPr>
            <a:fld id="{7107A40C-02F8-4519-A2FD-6FDCE3F2B0D2}" type="slidenum">
              <a:rPr lang="en-US" altLang="vi-VN" smtClean="0"/>
              <a:pPr>
                <a:defRPr/>
              </a:pPr>
              <a:t>13</a:t>
            </a:fld>
            <a:endParaRPr lang="en-US" altLang="vi-VN"/>
          </a:p>
        </p:txBody>
      </p:sp>
    </p:spTree>
    <p:extLst>
      <p:ext uri="{BB962C8B-B14F-4D97-AF65-F5344CB8AC3E}">
        <p14:creationId xmlns:p14="http://schemas.microsoft.com/office/powerpoint/2010/main" val="123764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381000"/>
            <a:ext cx="8229600" cy="857250"/>
          </a:xfrm>
        </p:spPr>
        <p:txBody>
          <a:bodyPr/>
          <a:lstStyle/>
          <a:p>
            <a:pPr algn="ctr"/>
            <a:r>
              <a:rPr lang="en-US" altLang="vi-VN" sz="4000" b="1">
                <a:latin typeface="Times New Roman" panose="02020603050405020304" pitchFamily="18" charset="0"/>
              </a:rPr>
              <a:t>Các khái niệm cơ bản</a:t>
            </a:r>
            <a:endParaRPr lang="en-US" altLang="en-US" sz="4000">
              <a:latin typeface="Times New Roman" panose="02020603050405020304" pitchFamily="18" charset="0"/>
              <a:cs typeface="Times New Roman" panose="02020603050405020304" pitchFamily="18" charset="0"/>
            </a:endParaRPr>
          </a:p>
        </p:txBody>
      </p:sp>
      <p:sp>
        <p:nvSpPr>
          <p:cNvPr id="9" name="Subtitle 2"/>
          <p:cNvSpPr txBox="1">
            <a:spLocks/>
          </p:cNvSpPr>
          <p:nvPr/>
        </p:nvSpPr>
        <p:spPr>
          <a:xfrm>
            <a:off x="457200" y="1426660"/>
            <a:ext cx="8229600" cy="4648200"/>
          </a:xfrm>
          <a:prstGeom prst="rect">
            <a:avLst/>
          </a:prstGeom>
        </p:spPr>
        <p:txBody>
          <a:bodyPr/>
          <a:lstStyle/>
          <a:p>
            <a:pPr marL="573088" lvl="1" indent="-457200" algn="just">
              <a:buFont typeface="Wingdings" panose="05000000000000000000" pitchFamily="2" charset="2"/>
              <a:buChar char="q"/>
              <a:defRPr/>
            </a:pPr>
            <a:r>
              <a:rPr lang="en-US" altLang="en-US" sz="3400">
                <a:solidFill>
                  <a:srgbClr val="FF0000"/>
                </a:solidFill>
                <a:latin typeface="+mj-lt"/>
                <a:cs typeface="Times New Roman" panose="02020603050405020304" pitchFamily="18" charset="0"/>
              </a:rPr>
              <a:t>Tri thức (</a:t>
            </a:r>
            <a:r>
              <a:rPr lang="en-US" sz="3400">
                <a:solidFill>
                  <a:srgbClr val="FF0000"/>
                </a:solidFill>
                <a:latin typeface="+mj-lt"/>
                <a:cs typeface="Times New Roman" panose="02020603050405020304" pitchFamily="18" charset="0"/>
              </a:rPr>
              <a:t>knowledge</a:t>
            </a:r>
            <a:r>
              <a:rPr lang="en-US" altLang="en-US" sz="3400">
                <a:solidFill>
                  <a:srgbClr val="FF0000"/>
                </a:solidFill>
                <a:latin typeface="+mj-lt"/>
                <a:cs typeface="Times New Roman" panose="02020603050405020304" pitchFamily="18" charset="0"/>
              </a:rPr>
              <a:t>)</a:t>
            </a:r>
            <a:r>
              <a:rPr lang="en-US" altLang="en-US" sz="3400" baseline="30000">
                <a:solidFill>
                  <a:srgbClr val="FF0000"/>
                </a:solidFill>
                <a:latin typeface="+mj-lt"/>
                <a:cs typeface="Times New Roman" panose="02020603050405020304" pitchFamily="18" charset="0"/>
              </a:rPr>
              <a:t>1</a:t>
            </a:r>
            <a:r>
              <a:rPr lang="en-US" altLang="en-US" sz="3400">
                <a:solidFill>
                  <a:srgbClr val="FF0000"/>
                </a:solidFill>
                <a:latin typeface="+mj-lt"/>
                <a:cs typeface="Times New Roman" panose="02020603050405020304" pitchFamily="18" charset="0"/>
              </a:rPr>
              <a:t>:</a:t>
            </a:r>
            <a:endParaRPr lang="en-US" sz="3400">
              <a:solidFill>
                <a:srgbClr val="FF0000"/>
              </a:solidFill>
              <a:latin typeface="+mj-lt"/>
              <a:cs typeface="Times New Roman" panose="02020603050405020304" pitchFamily="18" charset="0"/>
            </a:endParaRPr>
          </a:p>
          <a:p>
            <a:pPr marL="461963" lvl="1" indent="-346075" algn="just">
              <a:buFont typeface="Wingdings" pitchFamily="2" charset="2"/>
              <a:buChar char="§"/>
              <a:defRPr/>
            </a:pPr>
            <a:r>
              <a:rPr lang="en-US" sz="2800">
                <a:latin typeface="+mj-lt"/>
                <a:cs typeface="Times New Roman" pitchFamily="18" charset="0"/>
              </a:rPr>
              <a:t>Có nhiều định nghĩa khác nhau về tri thức. Có thể xem </a:t>
            </a:r>
            <a:r>
              <a:rPr lang="en-US" sz="2800" i="1">
                <a:solidFill>
                  <a:srgbClr val="FF0000"/>
                </a:solidFill>
                <a:latin typeface="+mj-lt"/>
                <a:cs typeface="Times New Roman" pitchFamily="18" charset="0"/>
              </a:rPr>
              <a:t>Tri thức </a:t>
            </a:r>
            <a:r>
              <a:rPr lang="en-US" sz="2800" i="1">
                <a:latin typeface="+mj-lt"/>
                <a:cs typeface="Times New Roman" pitchFamily="18" charset="0"/>
              </a:rPr>
              <a:t>là các cơ sở, thông tin, tài liệu, các hiểu biết có được bằng kinh nghiệm thực tế hoặc do những tình huống, hoàn cảnh cụ thể. </a:t>
            </a:r>
          </a:p>
        </p:txBody>
      </p:sp>
      <p:sp>
        <p:nvSpPr>
          <p:cNvPr id="26629" name="Line 4"/>
          <p:cNvSpPr>
            <a:spLocks noChangeShapeType="1"/>
          </p:cNvSpPr>
          <p:nvPr/>
        </p:nvSpPr>
        <p:spPr bwMode="auto">
          <a:xfrm>
            <a:off x="0" y="1211263"/>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482958" y="5955268"/>
            <a:ext cx="4390946" cy="369332"/>
          </a:xfrm>
          <a:prstGeom prst="rect">
            <a:avLst/>
          </a:prstGeom>
        </p:spPr>
        <p:txBody>
          <a:bodyPr wrap="none">
            <a:spAutoFit/>
          </a:bodyPr>
          <a:lstStyle/>
          <a:p>
            <a:r>
              <a:rPr lang="en-US" i="1" baseline="30000"/>
              <a:t>1 </a:t>
            </a:r>
            <a:r>
              <a:rPr lang="en-US" i="1"/>
              <a:t>https://en.wikipedia.org/wiki/Knowledge</a:t>
            </a:r>
          </a:p>
        </p:txBody>
      </p:sp>
      <p:sp>
        <p:nvSpPr>
          <p:cNvPr id="3" name="Footer Placeholder 2"/>
          <p:cNvSpPr>
            <a:spLocks noGrp="1"/>
          </p:cNvSpPr>
          <p:nvPr>
            <p:ph type="ftr" sz="quarter" idx="10"/>
          </p:nvPr>
        </p:nvSpPr>
        <p:spPr/>
        <p:txBody>
          <a:bodyPr/>
          <a:lstStyle/>
          <a:p>
            <a:pPr>
              <a:defRPr/>
            </a:pPr>
            <a:r>
              <a:rPr lang="vi-VN" altLang="vi-VN"/>
              <a:t>NMTH_Chương 1</a:t>
            </a:r>
            <a:endParaRPr lang="en-US" altLang="vi-VN"/>
          </a:p>
        </p:txBody>
      </p:sp>
      <p:sp>
        <p:nvSpPr>
          <p:cNvPr id="4" name="Slide Number Placeholder 3"/>
          <p:cNvSpPr>
            <a:spLocks noGrp="1"/>
          </p:cNvSpPr>
          <p:nvPr>
            <p:ph type="sldNum" sz="quarter" idx="11"/>
          </p:nvPr>
        </p:nvSpPr>
        <p:spPr/>
        <p:txBody>
          <a:bodyPr/>
          <a:lstStyle/>
          <a:p>
            <a:pPr>
              <a:defRPr/>
            </a:pPr>
            <a:fld id="{7107A40C-02F8-4519-A2FD-6FDCE3F2B0D2}" type="slidenum">
              <a:rPr lang="en-US" altLang="vi-VN" smtClean="0"/>
              <a:pPr>
                <a:defRPr/>
              </a:pPr>
              <a:t>14</a:t>
            </a:fld>
            <a:endParaRPr lang="en-US" altLang="vi-VN"/>
          </a:p>
        </p:txBody>
      </p:sp>
    </p:spTree>
    <p:extLst>
      <p:ext uri="{BB962C8B-B14F-4D97-AF65-F5344CB8AC3E}">
        <p14:creationId xmlns:p14="http://schemas.microsoft.com/office/powerpoint/2010/main" val="79232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6885" y="1219200"/>
            <a:ext cx="4429125" cy="4998569"/>
          </a:xfrm>
          <a:prstGeom prst="rect">
            <a:avLst/>
          </a:prstGeom>
        </p:spPr>
      </p:pic>
      <p:sp>
        <p:nvSpPr>
          <p:cNvPr id="26626" name="Title 1"/>
          <p:cNvSpPr>
            <a:spLocks noGrp="1"/>
          </p:cNvSpPr>
          <p:nvPr>
            <p:ph type="title"/>
          </p:nvPr>
        </p:nvSpPr>
        <p:spPr>
          <a:xfrm>
            <a:off x="152400" y="381000"/>
            <a:ext cx="8991600" cy="857250"/>
          </a:xfrm>
        </p:spPr>
        <p:txBody>
          <a:bodyPr/>
          <a:lstStyle/>
          <a:p>
            <a:pPr algn="ctr"/>
            <a:r>
              <a:rPr lang="en-US" altLang="vi-VN" sz="3400" b="1">
                <a:latin typeface="Times New Roman" panose="02020603050405020304" pitchFamily="18" charset="0"/>
              </a:rPr>
              <a:t>Mối quan hệ giữa Dữ liệu – thông tin – Tri thức</a:t>
            </a:r>
            <a:endParaRPr lang="en-US" altLang="en-US" sz="3400">
              <a:latin typeface="Times New Roman" panose="02020603050405020304" pitchFamily="18" charset="0"/>
              <a:cs typeface="Times New Roman" panose="02020603050405020304" pitchFamily="18" charset="0"/>
            </a:endParaRPr>
          </a:p>
        </p:txBody>
      </p:sp>
      <p:sp>
        <p:nvSpPr>
          <p:cNvPr id="26629" name="Line 4"/>
          <p:cNvSpPr>
            <a:spLocks noChangeShapeType="1"/>
          </p:cNvSpPr>
          <p:nvPr/>
        </p:nvSpPr>
        <p:spPr bwMode="auto">
          <a:xfrm>
            <a:off x="0" y="1211263"/>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Curved Up Arrow 6"/>
          <p:cNvSpPr/>
          <p:nvPr/>
        </p:nvSpPr>
        <p:spPr>
          <a:xfrm rot="14723083">
            <a:off x="4993053" y="4170121"/>
            <a:ext cx="1260342" cy="72936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Up Arrow 11"/>
          <p:cNvSpPr/>
          <p:nvPr/>
        </p:nvSpPr>
        <p:spPr>
          <a:xfrm rot="14723083">
            <a:off x="4231053" y="2417521"/>
            <a:ext cx="1260342" cy="72936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52012" y="6107668"/>
            <a:ext cx="7486918" cy="369332"/>
          </a:xfrm>
          <a:prstGeom prst="rect">
            <a:avLst/>
          </a:prstGeom>
        </p:spPr>
        <p:txBody>
          <a:bodyPr wrap="square">
            <a:spAutoFit/>
          </a:bodyPr>
          <a:lstStyle/>
          <a:p>
            <a:pPr algn="ctr"/>
            <a:r>
              <a:rPr lang="en-US">
                <a:solidFill>
                  <a:srgbClr val="000000"/>
                </a:solidFill>
                <a:latin typeface="Gill Sans MT" panose="020B0502020104020203" pitchFamily="34" charset="0"/>
              </a:rPr>
              <a:t>Theo Knowledge Pyramid</a:t>
            </a:r>
            <a:endParaRPr lang="en-US"/>
          </a:p>
        </p:txBody>
      </p:sp>
      <p:sp>
        <p:nvSpPr>
          <p:cNvPr id="11" name="Rectangle 10"/>
          <p:cNvSpPr/>
          <p:nvPr/>
        </p:nvSpPr>
        <p:spPr>
          <a:xfrm>
            <a:off x="387674" y="5070881"/>
            <a:ext cx="4572000" cy="923330"/>
          </a:xfrm>
          <a:prstGeom prst="rect">
            <a:avLst/>
          </a:prstGeom>
        </p:spPr>
        <p:txBody>
          <a:bodyPr>
            <a:spAutoFit/>
          </a:bodyPr>
          <a:lstStyle/>
          <a:p>
            <a:r>
              <a:rPr lang="en-US">
                <a:solidFill>
                  <a:srgbClr val="333333"/>
                </a:solidFill>
                <a:latin typeface="Verdana" panose="020B0604030504040204" pitchFamily="34" charset="0"/>
              </a:rPr>
              <a:t>Ký tự</a:t>
            </a:r>
          </a:p>
          <a:p>
            <a:r>
              <a:rPr lang="en-US">
                <a:solidFill>
                  <a:srgbClr val="333333"/>
                </a:solidFill>
                <a:latin typeface="Verdana" panose="020B0604030504040204" pitchFamily="34" charset="0"/>
              </a:rPr>
              <a:t>Hình ảnh</a:t>
            </a:r>
          </a:p>
          <a:p>
            <a:r>
              <a:rPr lang="en-US">
                <a:solidFill>
                  <a:srgbClr val="333333"/>
                </a:solidFill>
                <a:latin typeface="Verdana" panose="020B0604030504040204" pitchFamily="34" charset="0"/>
              </a:rPr>
              <a:t>Chữ cái</a:t>
            </a:r>
            <a:endParaRPr lang="en-US"/>
          </a:p>
        </p:txBody>
      </p:sp>
      <p:sp>
        <p:nvSpPr>
          <p:cNvPr id="13" name="Rectangle 12"/>
          <p:cNvSpPr/>
          <p:nvPr/>
        </p:nvSpPr>
        <p:spPr>
          <a:xfrm>
            <a:off x="286005" y="3601984"/>
            <a:ext cx="4572000" cy="923330"/>
          </a:xfrm>
          <a:prstGeom prst="rect">
            <a:avLst/>
          </a:prstGeom>
        </p:spPr>
        <p:txBody>
          <a:bodyPr>
            <a:spAutoFit/>
          </a:bodyPr>
          <a:lstStyle/>
          <a:p>
            <a:r>
              <a:rPr lang="en-US">
                <a:solidFill>
                  <a:srgbClr val="333333"/>
                </a:solidFill>
                <a:latin typeface="Verdana" panose="020B0604030504040204" pitchFamily="34" charset="0"/>
              </a:rPr>
              <a:t>Mục đích</a:t>
            </a:r>
            <a:r>
              <a:rPr lang="en-US"/>
              <a:t/>
            </a:r>
            <a:br>
              <a:rPr lang="en-US"/>
            </a:br>
            <a:r>
              <a:rPr lang="en-US"/>
              <a:t>N</a:t>
            </a:r>
            <a:r>
              <a:rPr lang="en-US">
                <a:solidFill>
                  <a:srgbClr val="333333"/>
                </a:solidFill>
                <a:latin typeface="Verdana" panose="020B0604030504040204" pitchFamily="34" charset="0"/>
              </a:rPr>
              <a:t>gữ nghĩa</a:t>
            </a:r>
            <a:r>
              <a:rPr lang="en-US"/>
              <a:t/>
            </a:r>
            <a:br>
              <a:rPr lang="en-US"/>
            </a:br>
            <a:r>
              <a:rPr lang="en-US"/>
              <a:t>Q</a:t>
            </a:r>
            <a:r>
              <a:rPr lang="en-US">
                <a:solidFill>
                  <a:srgbClr val="333333"/>
                </a:solidFill>
                <a:latin typeface="Verdana" panose="020B0604030504040204" pitchFamily="34" charset="0"/>
              </a:rPr>
              <a:t>uá trình</a:t>
            </a:r>
            <a:endParaRPr lang="en-US"/>
          </a:p>
        </p:txBody>
      </p:sp>
      <p:sp>
        <p:nvSpPr>
          <p:cNvPr id="14" name="Rectangle 13"/>
          <p:cNvSpPr/>
          <p:nvPr/>
        </p:nvSpPr>
        <p:spPr>
          <a:xfrm>
            <a:off x="286005" y="1828786"/>
            <a:ext cx="4572000" cy="646331"/>
          </a:xfrm>
          <a:prstGeom prst="rect">
            <a:avLst/>
          </a:prstGeom>
        </p:spPr>
        <p:txBody>
          <a:bodyPr>
            <a:spAutoFit/>
          </a:bodyPr>
          <a:lstStyle/>
          <a:p>
            <a:r>
              <a:rPr lang="en-US">
                <a:solidFill>
                  <a:srgbClr val="333333"/>
                </a:solidFill>
                <a:latin typeface="Verdana" panose="020B0604030504040204" pitchFamily="34" charset="0"/>
              </a:rPr>
              <a:t>Cấu trúc</a:t>
            </a:r>
          </a:p>
          <a:p>
            <a:r>
              <a:rPr lang="en-US">
                <a:solidFill>
                  <a:srgbClr val="333333"/>
                </a:solidFill>
                <a:latin typeface="Verdana" panose="020B0604030504040204" pitchFamily="34" charset="0"/>
              </a:rPr>
              <a:t>Hệ thống</a:t>
            </a:r>
            <a:endParaRPr lang="en-US"/>
          </a:p>
        </p:txBody>
      </p:sp>
      <p:sp>
        <p:nvSpPr>
          <p:cNvPr id="18" name="Rectangle 17"/>
          <p:cNvSpPr/>
          <p:nvPr/>
        </p:nvSpPr>
        <p:spPr>
          <a:xfrm>
            <a:off x="6190996" y="1914534"/>
            <a:ext cx="4572000" cy="923330"/>
          </a:xfrm>
          <a:prstGeom prst="rect">
            <a:avLst/>
          </a:prstGeom>
        </p:spPr>
        <p:txBody>
          <a:bodyPr>
            <a:spAutoFit/>
          </a:bodyPr>
          <a:lstStyle/>
          <a:p>
            <a:r>
              <a:rPr lang="en-US">
                <a:solidFill>
                  <a:srgbClr val="333333"/>
                </a:solidFill>
                <a:latin typeface="Verdana" panose="020B0604030504040204" pitchFamily="34" charset="0"/>
              </a:rPr>
              <a:t>Quá trình xử lý/</a:t>
            </a:r>
          </a:p>
          <a:p>
            <a:r>
              <a:rPr lang="en-US">
                <a:solidFill>
                  <a:srgbClr val="333333"/>
                </a:solidFill>
                <a:latin typeface="Verdana" panose="020B0604030504040204" pitchFamily="34" charset="0"/>
              </a:rPr>
              <a:t>Quá trình tổng hợp/</a:t>
            </a:r>
          </a:p>
          <a:p>
            <a:r>
              <a:rPr lang="en-US">
                <a:solidFill>
                  <a:srgbClr val="333333"/>
                </a:solidFill>
                <a:latin typeface="Verdana" panose="020B0604030504040204" pitchFamily="34" charset="0"/>
              </a:rPr>
              <a:t>Quá trình phân tích</a:t>
            </a:r>
            <a:endParaRPr lang="en-US"/>
          </a:p>
        </p:txBody>
      </p:sp>
      <p:sp>
        <p:nvSpPr>
          <p:cNvPr id="19" name="Rectangle 18"/>
          <p:cNvSpPr/>
          <p:nvPr/>
        </p:nvSpPr>
        <p:spPr>
          <a:xfrm>
            <a:off x="6184557" y="4299931"/>
            <a:ext cx="2730843" cy="923330"/>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solidFill>
                  <a:srgbClr val="333333"/>
                </a:solidFill>
                <a:latin typeface="Verdana" panose="020B0604030504040204" pitchFamily="34" charset="0"/>
              </a:rPr>
              <a:t>Quá trình biểu diễn/</a:t>
            </a:r>
          </a:p>
          <a:p>
            <a:r>
              <a:rPr lang="en-US">
                <a:solidFill>
                  <a:srgbClr val="333333"/>
                </a:solidFill>
                <a:latin typeface="Verdana" panose="020B0604030504040204" pitchFamily="34" charset="0"/>
              </a:rPr>
              <a:t>Quá trình ngữ cảnh hóa</a:t>
            </a:r>
            <a:endParaRPr lang="en-US"/>
          </a:p>
        </p:txBody>
      </p:sp>
      <p:sp>
        <p:nvSpPr>
          <p:cNvPr id="15" name="Rectangle 14"/>
          <p:cNvSpPr/>
          <p:nvPr/>
        </p:nvSpPr>
        <p:spPr>
          <a:xfrm>
            <a:off x="2816167" y="5075100"/>
            <a:ext cx="2181112" cy="600164"/>
          </a:xfrm>
          <a:prstGeom prst="rect">
            <a:avLst/>
          </a:prstGeom>
        </p:spPr>
        <p:txBody>
          <a:bodyPr wrap="square">
            <a:spAutoFit/>
          </a:bodyPr>
          <a:lstStyle/>
          <a:p>
            <a:r>
              <a:rPr lang="en-US" sz="3300" b="1">
                <a:solidFill>
                  <a:srgbClr val="002060"/>
                </a:solidFill>
                <a:latin typeface="Verdana" panose="020B0604030504040204" pitchFamily="34" charset="0"/>
              </a:rPr>
              <a:t>Dữ liệu</a:t>
            </a:r>
            <a:endParaRPr lang="en-US" sz="3300" b="1">
              <a:solidFill>
                <a:srgbClr val="002060"/>
              </a:solidFill>
            </a:endParaRPr>
          </a:p>
        </p:txBody>
      </p:sp>
      <p:sp>
        <p:nvSpPr>
          <p:cNvPr id="16" name="Rectangle 15"/>
          <p:cNvSpPr/>
          <p:nvPr/>
        </p:nvSpPr>
        <p:spPr>
          <a:xfrm>
            <a:off x="2670454" y="3559116"/>
            <a:ext cx="2181112" cy="1107996"/>
          </a:xfrm>
          <a:prstGeom prst="rect">
            <a:avLst/>
          </a:prstGeom>
        </p:spPr>
        <p:txBody>
          <a:bodyPr wrap="square">
            <a:spAutoFit/>
          </a:bodyPr>
          <a:lstStyle/>
          <a:p>
            <a:pPr algn="ctr"/>
            <a:r>
              <a:rPr lang="en-US" sz="3300" b="1">
                <a:solidFill>
                  <a:srgbClr val="002060"/>
                </a:solidFill>
                <a:latin typeface="Verdana" panose="020B0604030504040204" pitchFamily="34" charset="0"/>
              </a:rPr>
              <a:t>Thông tin</a:t>
            </a:r>
            <a:endParaRPr lang="en-US" sz="3300" b="1">
              <a:solidFill>
                <a:srgbClr val="002060"/>
              </a:solidFill>
            </a:endParaRPr>
          </a:p>
        </p:txBody>
      </p:sp>
      <p:sp>
        <p:nvSpPr>
          <p:cNvPr id="17" name="Rectangle 16"/>
          <p:cNvSpPr/>
          <p:nvPr/>
        </p:nvSpPr>
        <p:spPr>
          <a:xfrm>
            <a:off x="3048000" y="2057400"/>
            <a:ext cx="1295400" cy="1015663"/>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sz="3000" b="1">
                <a:solidFill>
                  <a:srgbClr val="002060"/>
                </a:solidFill>
                <a:latin typeface="Verdana" panose="020B0604030504040204" pitchFamily="34" charset="0"/>
              </a:rPr>
              <a:t>Tri thức</a:t>
            </a:r>
            <a:endParaRPr lang="en-US" sz="3000" b="1">
              <a:solidFill>
                <a:srgbClr val="002060"/>
              </a:solidFill>
            </a:endParaRPr>
          </a:p>
        </p:txBody>
      </p:sp>
      <p:sp>
        <p:nvSpPr>
          <p:cNvPr id="3" name="Footer Placeholder 2"/>
          <p:cNvSpPr>
            <a:spLocks noGrp="1"/>
          </p:cNvSpPr>
          <p:nvPr>
            <p:ph type="ftr" sz="quarter" idx="10"/>
          </p:nvPr>
        </p:nvSpPr>
        <p:spPr/>
        <p:txBody>
          <a:bodyPr/>
          <a:lstStyle/>
          <a:p>
            <a:pPr>
              <a:defRPr/>
            </a:pPr>
            <a:r>
              <a:rPr lang="vi-VN" altLang="vi-VN"/>
              <a:t>NMTH_Chương 1</a:t>
            </a:r>
            <a:endParaRPr lang="en-US" altLang="vi-VN"/>
          </a:p>
        </p:txBody>
      </p:sp>
      <p:sp>
        <p:nvSpPr>
          <p:cNvPr id="4" name="Slide Number Placeholder 3"/>
          <p:cNvSpPr>
            <a:spLocks noGrp="1"/>
          </p:cNvSpPr>
          <p:nvPr>
            <p:ph type="sldNum" sz="quarter" idx="11"/>
          </p:nvPr>
        </p:nvSpPr>
        <p:spPr/>
        <p:txBody>
          <a:bodyPr/>
          <a:lstStyle/>
          <a:p>
            <a:pPr>
              <a:defRPr/>
            </a:pPr>
            <a:fld id="{7107A40C-02F8-4519-A2FD-6FDCE3F2B0D2}" type="slidenum">
              <a:rPr lang="en-US" altLang="vi-VN" smtClean="0"/>
              <a:pPr>
                <a:defRPr/>
              </a:pPr>
              <a:t>15</a:t>
            </a:fld>
            <a:endParaRPr lang="en-US" altLang="vi-VN"/>
          </a:p>
        </p:txBody>
      </p:sp>
    </p:spTree>
    <p:extLst>
      <p:ext uri="{BB962C8B-B14F-4D97-AF65-F5344CB8AC3E}">
        <p14:creationId xmlns:p14="http://schemas.microsoft.com/office/powerpoint/2010/main" val="189556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1" grpId="0"/>
      <p:bldP spid="13" grpId="0"/>
      <p:bldP spid="14"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6885" y="1296833"/>
            <a:ext cx="4429125" cy="4998569"/>
          </a:xfrm>
          <a:prstGeom prst="rect">
            <a:avLst/>
          </a:prstGeom>
        </p:spPr>
      </p:pic>
      <p:sp>
        <p:nvSpPr>
          <p:cNvPr id="26626" name="Title 1"/>
          <p:cNvSpPr>
            <a:spLocks noGrp="1"/>
          </p:cNvSpPr>
          <p:nvPr>
            <p:ph type="title"/>
          </p:nvPr>
        </p:nvSpPr>
        <p:spPr>
          <a:xfrm>
            <a:off x="152400" y="381000"/>
            <a:ext cx="8991600" cy="857250"/>
          </a:xfrm>
        </p:spPr>
        <p:txBody>
          <a:bodyPr/>
          <a:lstStyle/>
          <a:p>
            <a:pPr algn="ctr"/>
            <a:r>
              <a:rPr lang="en-US" altLang="vi-VN" sz="3400" b="1">
                <a:latin typeface="Times New Roman" panose="02020603050405020304" pitchFamily="18" charset="0"/>
              </a:rPr>
              <a:t>Mối quan hệ giữa Dữ liệu – thông tin – Tri thức</a:t>
            </a:r>
            <a:endParaRPr lang="en-US" altLang="en-US" sz="3400">
              <a:latin typeface="Times New Roman" panose="02020603050405020304" pitchFamily="18" charset="0"/>
              <a:cs typeface="Times New Roman" panose="02020603050405020304" pitchFamily="18" charset="0"/>
            </a:endParaRPr>
          </a:p>
        </p:txBody>
      </p:sp>
      <p:sp>
        <p:nvSpPr>
          <p:cNvPr id="26629" name="Line 4"/>
          <p:cNvSpPr>
            <a:spLocks noChangeShapeType="1"/>
          </p:cNvSpPr>
          <p:nvPr/>
        </p:nvSpPr>
        <p:spPr bwMode="auto">
          <a:xfrm>
            <a:off x="0" y="1211263"/>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Curved Up Arrow 6"/>
          <p:cNvSpPr/>
          <p:nvPr/>
        </p:nvSpPr>
        <p:spPr>
          <a:xfrm rot="14723083">
            <a:off x="5100405" y="4396913"/>
            <a:ext cx="1260342" cy="72936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Up Arrow 11"/>
          <p:cNvSpPr/>
          <p:nvPr/>
        </p:nvSpPr>
        <p:spPr>
          <a:xfrm rot="14723083">
            <a:off x="4338405" y="2568113"/>
            <a:ext cx="1260342" cy="72936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2914918" y="1295296"/>
            <a:ext cx="7486918" cy="630942"/>
          </a:xfrm>
          <a:prstGeom prst="rect">
            <a:avLst/>
          </a:prstGeom>
        </p:spPr>
        <p:txBody>
          <a:bodyPr wrap="square">
            <a:spAutoFit/>
          </a:bodyPr>
          <a:lstStyle/>
          <a:p>
            <a:pPr algn="ctr"/>
            <a:r>
              <a:rPr lang="en-US" sz="3500" b="1">
                <a:solidFill>
                  <a:srgbClr val="000000"/>
                </a:solidFill>
                <a:latin typeface="Gill Sans MT" panose="020B0502020104020203" pitchFamily="34" charset="0"/>
              </a:rPr>
              <a:t>Ví dụ</a:t>
            </a:r>
            <a:endParaRPr lang="en-US" sz="3500" b="1"/>
          </a:p>
        </p:txBody>
      </p:sp>
      <p:sp>
        <p:nvSpPr>
          <p:cNvPr id="11" name="Rectangle 10"/>
          <p:cNvSpPr/>
          <p:nvPr/>
        </p:nvSpPr>
        <p:spPr>
          <a:xfrm>
            <a:off x="6043137" y="5310470"/>
            <a:ext cx="4572000" cy="646331"/>
          </a:xfrm>
          <a:prstGeom prst="rect">
            <a:avLst/>
          </a:prstGeom>
        </p:spPr>
        <p:txBody>
          <a:bodyPr>
            <a:spAutoFit/>
          </a:bodyPr>
          <a:lstStyle/>
          <a:p>
            <a:r>
              <a:rPr lang="en-US">
                <a:solidFill>
                  <a:srgbClr val="FF0000"/>
                </a:solidFill>
                <a:latin typeface="Verdana" panose="020B0604030504040204" pitchFamily="34" charset="0"/>
              </a:rPr>
              <a:t>Giá trị 1: 30</a:t>
            </a:r>
          </a:p>
          <a:p>
            <a:r>
              <a:rPr lang="en-US">
                <a:solidFill>
                  <a:srgbClr val="FF0000"/>
                </a:solidFill>
                <a:latin typeface="Verdana" panose="020B0604030504040204" pitchFamily="34" charset="0"/>
              </a:rPr>
              <a:t>Giá trị 2: 60</a:t>
            </a:r>
            <a:endParaRPr lang="en-US">
              <a:solidFill>
                <a:srgbClr val="FF0000"/>
              </a:solidFill>
            </a:endParaRPr>
          </a:p>
        </p:txBody>
      </p:sp>
      <p:sp>
        <p:nvSpPr>
          <p:cNvPr id="18" name="Rectangle 17"/>
          <p:cNvSpPr/>
          <p:nvPr/>
        </p:nvSpPr>
        <p:spPr>
          <a:xfrm>
            <a:off x="6091432" y="2551960"/>
            <a:ext cx="4572000" cy="923330"/>
          </a:xfrm>
          <a:prstGeom prst="rect">
            <a:avLst/>
          </a:prstGeom>
        </p:spPr>
        <p:txBody>
          <a:bodyPr>
            <a:spAutoFit/>
          </a:bodyPr>
          <a:lstStyle/>
          <a:p>
            <a:r>
              <a:rPr lang="en-US">
                <a:solidFill>
                  <a:srgbClr val="333333"/>
                </a:solidFill>
                <a:latin typeface="Verdana" panose="020B0604030504040204" pitchFamily="34" charset="0"/>
              </a:rPr>
              <a:t>Quá trình xử lý/</a:t>
            </a:r>
          </a:p>
          <a:p>
            <a:r>
              <a:rPr lang="en-US">
                <a:solidFill>
                  <a:srgbClr val="333333"/>
                </a:solidFill>
                <a:latin typeface="Verdana" panose="020B0604030504040204" pitchFamily="34" charset="0"/>
              </a:rPr>
              <a:t>Quá trình tổng hợp/</a:t>
            </a:r>
          </a:p>
          <a:p>
            <a:r>
              <a:rPr lang="en-US">
                <a:solidFill>
                  <a:srgbClr val="333333"/>
                </a:solidFill>
                <a:latin typeface="Verdana" panose="020B0604030504040204" pitchFamily="34" charset="0"/>
              </a:rPr>
              <a:t>Quá trình phân tích</a:t>
            </a:r>
            <a:endParaRPr lang="en-US"/>
          </a:p>
        </p:txBody>
      </p:sp>
      <p:sp>
        <p:nvSpPr>
          <p:cNvPr id="19" name="Rectangle 18"/>
          <p:cNvSpPr/>
          <p:nvPr/>
        </p:nvSpPr>
        <p:spPr>
          <a:xfrm>
            <a:off x="6184557" y="4299931"/>
            <a:ext cx="2730843" cy="923330"/>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solidFill>
                  <a:srgbClr val="333333"/>
                </a:solidFill>
                <a:latin typeface="Verdana" panose="020B0604030504040204" pitchFamily="34" charset="0"/>
              </a:rPr>
              <a:t>Quá trình biểu diễn/</a:t>
            </a:r>
          </a:p>
          <a:p>
            <a:r>
              <a:rPr lang="en-US">
                <a:solidFill>
                  <a:srgbClr val="333333"/>
                </a:solidFill>
                <a:latin typeface="Verdana" panose="020B0604030504040204" pitchFamily="34" charset="0"/>
              </a:rPr>
              <a:t>Quá trình ngữ cảnh hóa</a:t>
            </a:r>
            <a:endParaRPr lang="en-US"/>
          </a:p>
        </p:txBody>
      </p:sp>
      <p:sp>
        <p:nvSpPr>
          <p:cNvPr id="15" name="Rectangle 14"/>
          <p:cNvSpPr/>
          <p:nvPr/>
        </p:nvSpPr>
        <p:spPr>
          <a:xfrm>
            <a:off x="2816167" y="5075100"/>
            <a:ext cx="2181112" cy="600164"/>
          </a:xfrm>
          <a:prstGeom prst="rect">
            <a:avLst/>
          </a:prstGeom>
        </p:spPr>
        <p:txBody>
          <a:bodyPr wrap="square">
            <a:spAutoFit/>
          </a:bodyPr>
          <a:lstStyle/>
          <a:p>
            <a:r>
              <a:rPr lang="en-US" sz="3300" b="1">
                <a:solidFill>
                  <a:srgbClr val="002060"/>
                </a:solidFill>
                <a:latin typeface="Verdana" panose="020B0604030504040204" pitchFamily="34" charset="0"/>
              </a:rPr>
              <a:t>Dữ liệu</a:t>
            </a:r>
            <a:endParaRPr lang="en-US" sz="3300" b="1">
              <a:solidFill>
                <a:srgbClr val="002060"/>
              </a:solidFill>
            </a:endParaRPr>
          </a:p>
        </p:txBody>
      </p:sp>
      <p:sp>
        <p:nvSpPr>
          <p:cNvPr id="16" name="Rectangle 15"/>
          <p:cNvSpPr/>
          <p:nvPr/>
        </p:nvSpPr>
        <p:spPr>
          <a:xfrm>
            <a:off x="2670454" y="3559116"/>
            <a:ext cx="2181112" cy="1107996"/>
          </a:xfrm>
          <a:prstGeom prst="rect">
            <a:avLst/>
          </a:prstGeom>
        </p:spPr>
        <p:txBody>
          <a:bodyPr wrap="square">
            <a:spAutoFit/>
          </a:bodyPr>
          <a:lstStyle/>
          <a:p>
            <a:pPr algn="ctr"/>
            <a:r>
              <a:rPr lang="en-US" sz="3300" b="1">
                <a:solidFill>
                  <a:srgbClr val="002060"/>
                </a:solidFill>
                <a:latin typeface="Verdana" panose="020B0604030504040204" pitchFamily="34" charset="0"/>
              </a:rPr>
              <a:t>Thông tin</a:t>
            </a:r>
            <a:endParaRPr lang="en-US" sz="3300" b="1">
              <a:solidFill>
                <a:srgbClr val="002060"/>
              </a:solidFill>
            </a:endParaRPr>
          </a:p>
        </p:txBody>
      </p:sp>
      <p:sp>
        <p:nvSpPr>
          <p:cNvPr id="17" name="Rectangle 16"/>
          <p:cNvSpPr/>
          <p:nvPr/>
        </p:nvSpPr>
        <p:spPr>
          <a:xfrm>
            <a:off x="3048000" y="2057400"/>
            <a:ext cx="1295400" cy="1015663"/>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sz="3000" b="1">
                <a:solidFill>
                  <a:srgbClr val="002060"/>
                </a:solidFill>
                <a:latin typeface="Verdana" panose="020B0604030504040204" pitchFamily="34" charset="0"/>
              </a:rPr>
              <a:t>Tri thức</a:t>
            </a:r>
            <a:endParaRPr lang="en-US" sz="3000" b="1">
              <a:solidFill>
                <a:srgbClr val="002060"/>
              </a:solidFill>
            </a:endParaRPr>
          </a:p>
        </p:txBody>
      </p:sp>
      <p:sp>
        <p:nvSpPr>
          <p:cNvPr id="20" name="Rectangle 19"/>
          <p:cNvSpPr/>
          <p:nvPr/>
        </p:nvSpPr>
        <p:spPr>
          <a:xfrm>
            <a:off x="6062455" y="3541134"/>
            <a:ext cx="4572000" cy="646331"/>
          </a:xfrm>
          <a:prstGeom prst="rect">
            <a:avLst/>
          </a:prstGeom>
        </p:spPr>
        <p:txBody>
          <a:bodyPr>
            <a:spAutoFit/>
          </a:bodyPr>
          <a:lstStyle/>
          <a:p>
            <a:r>
              <a:rPr lang="en-US">
                <a:solidFill>
                  <a:srgbClr val="FF0000"/>
                </a:solidFill>
                <a:latin typeface="Verdana" panose="020B0604030504040204" pitchFamily="34" charset="0"/>
              </a:rPr>
              <a:t>Giá trị 1: 30 là giá mua</a:t>
            </a:r>
          </a:p>
          <a:p>
            <a:r>
              <a:rPr lang="en-US">
                <a:solidFill>
                  <a:srgbClr val="FF0000"/>
                </a:solidFill>
                <a:latin typeface="Verdana" panose="020B0604030504040204" pitchFamily="34" charset="0"/>
              </a:rPr>
              <a:t>Giá trị 2: 60 là giá bán</a:t>
            </a:r>
            <a:endParaRPr lang="en-US">
              <a:solidFill>
                <a:srgbClr val="FF0000"/>
              </a:solidFill>
            </a:endParaRPr>
          </a:p>
        </p:txBody>
      </p:sp>
      <p:sp>
        <p:nvSpPr>
          <p:cNvPr id="21" name="Rectangle 20"/>
          <p:cNvSpPr/>
          <p:nvPr/>
        </p:nvSpPr>
        <p:spPr>
          <a:xfrm>
            <a:off x="6062455" y="1697316"/>
            <a:ext cx="4572000" cy="646331"/>
          </a:xfrm>
          <a:prstGeom prst="rect">
            <a:avLst/>
          </a:prstGeom>
        </p:spPr>
        <p:txBody>
          <a:bodyPr>
            <a:spAutoFit/>
          </a:bodyPr>
          <a:lstStyle/>
          <a:p>
            <a:r>
              <a:rPr lang="en-US">
                <a:solidFill>
                  <a:srgbClr val="FF0000"/>
                </a:solidFill>
                <a:latin typeface="Verdana" panose="020B0604030504040204" pitchFamily="34" charset="0"/>
              </a:rPr>
              <a:t>Lợi nhuận &gt;0</a:t>
            </a:r>
          </a:p>
          <a:p>
            <a:r>
              <a:rPr lang="en-US">
                <a:solidFill>
                  <a:srgbClr val="FF0000"/>
                </a:solidFill>
                <a:latin typeface="Verdana" panose="020B0604030504040204" pitchFamily="34" charset="0"/>
              </a:rPr>
              <a:t>=&gt; Kinh doanh có lời</a:t>
            </a:r>
            <a:endParaRPr lang="en-US">
              <a:solidFill>
                <a:srgbClr val="FF0000"/>
              </a:solidFill>
            </a:endParaRPr>
          </a:p>
        </p:txBody>
      </p:sp>
      <p:sp>
        <p:nvSpPr>
          <p:cNvPr id="3" name="Footer Placeholder 2"/>
          <p:cNvSpPr>
            <a:spLocks noGrp="1"/>
          </p:cNvSpPr>
          <p:nvPr>
            <p:ph type="ftr" sz="quarter" idx="10"/>
          </p:nvPr>
        </p:nvSpPr>
        <p:spPr/>
        <p:txBody>
          <a:bodyPr/>
          <a:lstStyle/>
          <a:p>
            <a:pPr>
              <a:defRPr/>
            </a:pPr>
            <a:r>
              <a:rPr lang="vi-VN" altLang="vi-VN"/>
              <a:t>NMTH_Chương 1</a:t>
            </a:r>
            <a:endParaRPr lang="en-US" altLang="vi-VN"/>
          </a:p>
        </p:txBody>
      </p:sp>
      <p:sp>
        <p:nvSpPr>
          <p:cNvPr id="4" name="Slide Number Placeholder 3"/>
          <p:cNvSpPr>
            <a:spLocks noGrp="1"/>
          </p:cNvSpPr>
          <p:nvPr>
            <p:ph type="sldNum" sz="quarter" idx="11"/>
          </p:nvPr>
        </p:nvSpPr>
        <p:spPr/>
        <p:txBody>
          <a:bodyPr/>
          <a:lstStyle/>
          <a:p>
            <a:pPr>
              <a:defRPr/>
            </a:pPr>
            <a:fld id="{7107A40C-02F8-4519-A2FD-6FDCE3F2B0D2}" type="slidenum">
              <a:rPr lang="en-US" altLang="vi-VN" smtClean="0"/>
              <a:pPr>
                <a:defRPr/>
              </a:pPr>
              <a:t>16</a:t>
            </a:fld>
            <a:endParaRPr lang="en-US" altLang="vi-VN"/>
          </a:p>
        </p:txBody>
      </p:sp>
    </p:spTree>
    <p:extLst>
      <p:ext uri="{BB962C8B-B14F-4D97-AF65-F5344CB8AC3E}">
        <p14:creationId xmlns:p14="http://schemas.microsoft.com/office/powerpoint/2010/main" val="199667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81000"/>
            <a:ext cx="8229600" cy="857250"/>
          </a:xfrm>
        </p:spPr>
        <p:txBody>
          <a:bodyPr/>
          <a:lstStyle/>
          <a:p>
            <a:pPr algn="ctr">
              <a:defRPr/>
            </a:pPr>
            <a:r>
              <a:rPr lang="en-US" altLang="en-US" sz="4000" dirty="0" err="1">
                <a:cs typeface="Times New Roman" panose="02020603050405020304" pitchFamily="18" charset="0"/>
              </a:rPr>
              <a:t>Đơn</a:t>
            </a:r>
            <a:r>
              <a:rPr lang="en-US" altLang="en-US" sz="4000" dirty="0">
                <a:cs typeface="Times New Roman" panose="02020603050405020304" pitchFamily="18" charset="0"/>
              </a:rPr>
              <a:t> </a:t>
            </a:r>
            <a:r>
              <a:rPr lang="en-US" altLang="en-US" sz="4000" dirty="0" err="1">
                <a:cs typeface="Times New Roman" panose="02020603050405020304" pitchFamily="18" charset="0"/>
              </a:rPr>
              <a:t>vị</a:t>
            </a:r>
            <a:r>
              <a:rPr lang="en-US" altLang="en-US" sz="4000" dirty="0">
                <a:cs typeface="Times New Roman" panose="02020603050405020304" pitchFamily="18" charset="0"/>
              </a:rPr>
              <a:t> </a:t>
            </a:r>
            <a:r>
              <a:rPr lang="en-US" altLang="en-US" sz="4000" dirty="0" err="1">
                <a:cs typeface="Times New Roman" panose="02020603050405020304" pitchFamily="18" charset="0"/>
              </a:rPr>
              <a:t>đo</a:t>
            </a:r>
            <a:r>
              <a:rPr lang="en-US" altLang="en-US" sz="4000" dirty="0">
                <a:cs typeface="Times New Roman" panose="02020603050405020304" pitchFamily="18" charset="0"/>
              </a:rPr>
              <a:t> </a:t>
            </a:r>
            <a:r>
              <a:rPr lang="en-US" altLang="en-US" sz="4000" dirty="0" err="1">
                <a:cs typeface="Times New Roman" panose="02020603050405020304" pitchFamily="18" charset="0"/>
              </a:rPr>
              <a:t>thông</a:t>
            </a:r>
            <a:r>
              <a:rPr lang="en-US" altLang="en-US" sz="4000" dirty="0">
                <a:cs typeface="Times New Roman" panose="02020603050405020304" pitchFamily="18" charset="0"/>
              </a:rPr>
              <a:t> tin</a:t>
            </a:r>
            <a:endParaRPr lang="en-US" sz="4000" dirty="0"/>
          </a:p>
        </p:txBody>
      </p:sp>
      <p:sp>
        <p:nvSpPr>
          <p:cNvPr id="9" name="Subtitle 2"/>
          <p:cNvSpPr txBox="1">
            <a:spLocks/>
          </p:cNvSpPr>
          <p:nvPr/>
        </p:nvSpPr>
        <p:spPr>
          <a:xfrm>
            <a:off x="266700" y="1371600"/>
            <a:ext cx="8610600" cy="4953000"/>
          </a:xfrm>
          <a:prstGeom prst="rect">
            <a:avLst/>
          </a:prstGeom>
        </p:spPr>
        <p:txBody>
          <a:bodyPr/>
          <a:lstStyle/>
          <a:p>
            <a:pPr marL="0" lvl="1" algn="just">
              <a:defRPr/>
            </a:pPr>
            <a:r>
              <a:rPr lang="en-US" sz="3200" b="1">
                <a:solidFill>
                  <a:srgbClr val="FF0000"/>
                </a:solidFill>
                <a:latin typeface="+mj-lt"/>
                <a:cs typeface="Times New Roman" pitchFamily="18" charset="0"/>
              </a:rPr>
              <a:t>Lượng tin</a:t>
            </a:r>
          </a:p>
          <a:p>
            <a:pPr marL="0" lvl="1" algn="just">
              <a:defRPr/>
            </a:pPr>
            <a:r>
              <a:rPr lang="en-US" sz="2600">
                <a:latin typeface="+mj-lt"/>
                <a:cs typeface="Times New Roman" pitchFamily="18" charset="0"/>
              </a:rPr>
              <a:t>Lượng tin (meansure of information): dùng để so sánh định lượng các tin tức với nhau</a:t>
            </a:r>
          </a:p>
          <a:p>
            <a:pPr marL="342900" indent="-342900" algn="just">
              <a:buFont typeface="Arial" pitchFamily="34" charset="0"/>
              <a:buChar char="•"/>
              <a:defRPr/>
            </a:pPr>
            <a:r>
              <a:rPr lang="en-US" sz="2600">
                <a:latin typeface="+mj-lt"/>
                <a:cs typeface="Times New Roman" pitchFamily="18" charset="0"/>
              </a:rPr>
              <a:t>Một tin đối với người nhận đều mang hai nội dung, một là độ bất ngờ của tin, hai là ý nghĩa của tin.</a:t>
            </a:r>
          </a:p>
          <a:p>
            <a:pPr marL="800100" lvl="1" indent="-342900" algn="just">
              <a:buFont typeface="Arial" pitchFamily="34" charset="0"/>
              <a:buChar char="•"/>
              <a:defRPr/>
            </a:pPr>
            <a:r>
              <a:rPr lang="en-US" sz="2600">
                <a:latin typeface="+mj-lt"/>
                <a:cs typeface="Times New Roman" pitchFamily="18" charset="0"/>
              </a:rPr>
              <a:t>Khía cạnh ý nghĩa chỉ tin đó có ý nghĩa với người nhận.</a:t>
            </a:r>
          </a:p>
          <a:p>
            <a:pPr marL="800100" lvl="1" indent="-342900" algn="just">
              <a:buFont typeface="Arial" pitchFamily="34" charset="0"/>
              <a:buChar char="•"/>
              <a:defRPr/>
            </a:pPr>
            <a:r>
              <a:rPr lang="en-US" sz="2600">
                <a:latin typeface="+mj-lt"/>
                <a:cs typeface="Times New Roman" pitchFamily="18" charset="0"/>
              </a:rPr>
              <a:t>Độ bất ngờ của tin liên quan đến các vấn đề cơ bản của hệ thống truyền tin: một tin có độ bất ngờ càng cao, thì sự xuất hiện của nó càng hiếm, thì thời gian nó chiếm trong hệ thống truyền tin càng ít.</a:t>
            </a:r>
          </a:p>
          <a:p>
            <a:pPr lvl="1" algn="just">
              <a:defRPr/>
            </a:pPr>
            <a:endParaRPr lang="en-US" sz="2600">
              <a:latin typeface="+mj-lt"/>
              <a:cs typeface="Times New Roman" pitchFamily="18" charset="0"/>
            </a:endParaRPr>
          </a:p>
        </p:txBody>
      </p:sp>
      <p:sp>
        <p:nvSpPr>
          <p:cNvPr id="36869"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17</a:t>
            </a:fld>
            <a:endParaRPr lang="en-US" altLang="vi-VN"/>
          </a:p>
        </p:txBody>
      </p:sp>
    </p:spTree>
    <p:extLst>
      <p:ext uri="{BB962C8B-B14F-4D97-AF65-F5344CB8AC3E}">
        <p14:creationId xmlns:p14="http://schemas.microsoft.com/office/powerpoint/2010/main" val="51641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381000"/>
            <a:ext cx="8229600" cy="857250"/>
          </a:xfrm>
        </p:spPr>
        <p:txBody>
          <a:bodyPr/>
          <a:lstStyle/>
          <a:p>
            <a:pPr algn="ctr"/>
            <a:r>
              <a:rPr lang="en-US" altLang="en-US" sz="4000" dirty="0" err="1">
                <a:cs typeface="Times New Roman" panose="02020603050405020304" pitchFamily="18" charset="0"/>
              </a:rPr>
              <a:t>Đơn</a:t>
            </a:r>
            <a:r>
              <a:rPr lang="en-US" altLang="en-US" sz="4000" dirty="0">
                <a:cs typeface="Times New Roman" panose="02020603050405020304" pitchFamily="18" charset="0"/>
              </a:rPr>
              <a:t> </a:t>
            </a:r>
            <a:r>
              <a:rPr lang="en-US" altLang="en-US" sz="4000" dirty="0" err="1">
                <a:cs typeface="Times New Roman" panose="02020603050405020304" pitchFamily="18" charset="0"/>
              </a:rPr>
              <a:t>vị</a:t>
            </a:r>
            <a:r>
              <a:rPr lang="en-US" altLang="en-US" sz="4000" dirty="0">
                <a:cs typeface="Times New Roman" panose="02020603050405020304" pitchFamily="18" charset="0"/>
              </a:rPr>
              <a:t> </a:t>
            </a:r>
            <a:r>
              <a:rPr lang="en-US" altLang="en-US" sz="4000" dirty="0" err="1">
                <a:cs typeface="Times New Roman" panose="02020603050405020304" pitchFamily="18" charset="0"/>
              </a:rPr>
              <a:t>đo</a:t>
            </a:r>
            <a:r>
              <a:rPr lang="en-US" altLang="en-US" sz="4000" dirty="0">
                <a:cs typeface="Times New Roman" panose="02020603050405020304" pitchFamily="18" charset="0"/>
              </a:rPr>
              <a:t> </a:t>
            </a:r>
            <a:r>
              <a:rPr lang="en-US" altLang="en-US" sz="4000" dirty="0" err="1">
                <a:cs typeface="Times New Roman" panose="02020603050405020304" pitchFamily="18" charset="0"/>
              </a:rPr>
              <a:t>thông</a:t>
            </a:r>
            <a:r>
              <a:rPr lang="en-US" altLang="en-US" sz="4000" dirty="0">
                <a:cs typeface="Times New Roman" panose="02020603050405020304" pitchFamily="18" charset="0"/>
              </a:rPr>
              <a:t> tin</a:t>
            </a:r>
            <a:endParaRPr lang="en-US" altLang="en-US" sz="4000" dirty="0">
              <a:latin typeface="Times New Roman" panose="02020603050405020304" pitchFamily="18" charset="0"/>
              <a:cs typeface="Times New Roman" panose="02020603050405020304" pitchFamily="18" charset="0"/>
            </a:endParaRPr>
          </a:p>
        </p:txBody>
      </p:sp>
      <p:sp>
        <p:nvSpPr>
          <p:cNvPr id="21" name="Subtitle 2"/>
          <p:cNvSpPr txBox="1">
            <a:spLocks/>
          </p:cNvSpPr>
          <p:nvPr/>
        </p:nvSpPr>
        <p:spPr bwMode="auto">
          <a:xfrm>
            <a:off x="533400" y="1219200"/>
            <a:ext cx="78549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lgn="just">
              <a:spcBef>
                <a:spcPct val="0"/>
              </a:spcBef>
              <a:buClrTx/>
              <a:buSzTx/>
              <a:buFontTx/>
              <a:buNone/>
            </a:pPr>
            <a:r>
              <a:rPr lang="en-US" altLang="en-US" b="1" dirty="0" err="1">
                <a:solidFill>
                  <a:srgbClr val="FF0000"/>
                </a:solidFill>
                <a:latin typeface="+mj-lt"/>
                <a:cs typeface="Times New Roman" panose="02020603050405020304" pitchFamily="18" charset="0"/>
              </a:rPr>
              <a:t>Đơn</a:t>
            </a:r>
            <a:r>
              <a:rPr lang="en-US" altLang="en-US" b="1" dirty="0">
                <a:solidFill>
                  <a:srgbClr val="FF0000"/>
                </a:solidFill>
                <a:latin typeface="+mj-lt"/>
                <a:cs typeface="Times New Roman" panose="02020603050405020304" pitchFamily="18" charset="0"/>
              </a:rPr>
              <a:t> </a:t>
            </a:r>
            <a:r>
              <a:rPr lang="en-US" altLang="en-US" b="1" dirty="0" err="1">
                <a:solidFill>
                  <a:srgbClr val="FF0000"/>
                </a:solidFill>
                <a:latin typeface="+mj-lt"/>
                <a:cs typeface="Times New Roman" panose="02020603050405020304" pitchFamily="18" charset="0"/>
              </a:rPr>
              <a:t>vị</a:t>
            </a:r>
            <a:r>
              <a:rPr lang="en-US" altLang="en-US" b="1" dirty="0">
                <a:solidFill>
                  <a:srgbClr val="FF0000"/>
                </a:solidFill>
                <a:latin typeface="+mj-lt"/>
                <a:cs typeface="Times New Roman" panose="02020603050405020304" pitchFamily="18" charset="0"/>
              </a:rPr>
              <a:t> </a:t>
            </a:r>
            <a:r>
              <a:rPr lang="en-US" altLang="en-US" b="1" dirty="0" err="1">
                <a:solidFill>
                  <a:srgbClr val="FF0000"/>
                </a:solidFill>
                <a:latin typeface="+mj-lt"/>
                <a:cs typeface="Times New Roman" panose="02020603050405020304" pitchFamily="18" charset="0"/>
              </a:rPr>
              <a:t>đo</a:t>
            </a:r>
            <a:r>
              <a:rPr lang="en-US" altLang="en-US" b="1" dirty="0">
                <a:solidFill>
                  <a:srgbClr val="FF0000"/>
                </a:solidFill>
                <a:latin typeface="+mj-lt"/>
                <a:cs typeface="Times New Roman" panose="02020603050405020304" pitchFamily="18" charset="0"/>
              </a:rPr>
              <a:t> </a:t>
            </a:r>
            <a:r>
              <a:rPr lang="en-US" altLang="en-US" b="1" dirty="0" err="1">
                <a:solidFill>
                  <a:srgbClr val="FF0000"/>
                </a:solidFill>
                <a:latin typeface="+mj-lt"/>
                <a:cs typeface="Times New Roman" panose="02020603050405020304" pitchFamily="18" charset="0"/>
              </a:rPr>
              <a:t>lượng</a:t>
            </a:r>
            <a:r>
              <a:rPr lang="en-US" altLang="en-US" b="1" dirty="0">
                <a:solidFill>
                  <a:srgbClr val="FF0000"/>
                </a:solidFill>
                <a:latin typeface="+mj-lt"/>
                <a:cs typeface="Times New Roman" panose="02020603050405020304" pitchFamily="18" charset="0"/>
              </a:rPr>
              <a:t> </a:t>
            </a:r>
            <a:r>
              <a:rPr lang="en-US" altLang="en-US" b="1" dirty="0" err="1">
                <a:solidFill>
                  <a:srgbClr val="FF0000"/>
                </a:solidFill>
                <a:latin typeface="+mj-lt"/>
                <a:cs typeface="Times New Roman" panose="02020603050405020304" pitchFamily="18" charset="0"/>
              </a:rPr>
              <a:t>thông</a:t>
            </a:r>
            <a:r>
              <a:rPr lang="en-US" altLang="en-US" b="1" dirty="0">
                <a:solidFill>
                  <a:srgbClr val="FF0000"/>
                </a:solidFill>
                <a:latin typeface="+mj-lt"/>
                <a:cs typeface="Times New Roman" panose="02020603050405020304" pitchFamily="18" charset="0"/>
              </a:rPr>
              <a:t> tin</a:t>
            </a:r>
            <a:endParaRPr lang="en-US" altLang="en-US" b="1" dirty="0">
              <a:solidFill>
                <a:srgbClr val="FF0000"/>
              </a:solidFill>
              <a:latin typeface="+mj-lt"/>
            </a:endParaRPr>
          </a:p>
          <a:p>
            <a:pPr algn="just">
              <a:spcBef>
                <a:spcPct val="0"/>
              </a:spcBef>
              <a:buClrTx/>
              <a:buSzTx/>
              <a:buFontTx/>
              <a:buNone/>
            </a:pPr>
            <a:r>
              <a:rPr lang="en-US" altLang="en-US" dirty="0" err="1"/>
              <a:t>Trong</a:t>
            </a:r>
            <a:r>
              <a:rPr lang="en-US" altLang="en-US" dirty="0"/>
              <a:t> tin </a:t>
            </a:r>
            <a:r>
              <a:rPr lang="en-US" altLang="en-US" dirty="0" err="1"/>
              <a:t>học</a:t>
            </a:r>
            <a:r>
              <a:rPr lang="en-US" altLang="en-US" dirty="0"/>
              <a:t>, </a:t>
            </a:r>
            <a:r>
              <a:rPr lang="vi-VN" altLang="en-US" dirty="0"/>
              <a:t>Bit (</a:t>
            </a:r>
            <a:r>
              <a:rPr lang="vi-VN" altLang="en-US" dirty="0">
                <a:solidFill>
                  <a:srgbClr val="FF0000"/>
                </a:solidFill>
              </a:rPr>
              <a:t>Bi</a:t>
            </a:r>
            <a:r>
              <a:rPr lang="vi-VN" altLang="en-US" dirty="0"/>
              <a:t>nary Digi</a:t>
            </a:r>
            <a:r>
              <a:rPr lang="vi-VN" altLang="en-US" dirty="0">
                <a:solidFill>
                  <a:srgbClr val="FF0000"/>
                </a:solidFill>
              </a:rPr>
              <a:t>T</a:t>
            </a:r>
            <a:r>
              <a:rPr lang="vi-VN" altLang="en-US" dirty="0"/>
              <a:t>) là đơn vị nhỏ nhất để đo lượng thông tin, sử dụng hai ký hiệu là 0 và 1 để biểu diễn thông tin trong máy tính.</a:t>
            </a:r>
          </a:p>
          <a:p>
            <a:pPr algn="just">
              <a:spcBef>
                <a:spcPct val="0"/>
              </a:spcBef>
              <a:buClrTx/>
              <a:buSzTx/>
              <a:buFontTx/>
              <a:buNone/>
            </a:pPr>
            <a:r>
              <a:rPr lang="vi-VN" altLang="en-US" dirty="0"/>
              <a:t>- Các đơn vị khác để đo thông tin:</a:t>
            </a:r>
          </a:p>
          <a:p>
            <a:pPr algn="just">
              <a:spcBef>
                <a:spcPct val="0"/>
              </a:spcBef>
              <a:buClrTx/>
              <a:buSzTx/>
              <a:buFontTx/>
              <a:buNone/>
            </a:pPr>
            <a:r>
              <a:rPr lang="vi-VN" altLang="en-US" dirty="0"/>
              <a:t>1 Byte (1B) </a:t>
            </a:r>
            <a:r>
              <a:rPr lang="en-US" altLang="en-US" dirty="0"/>
              <a:t>		</a:t>
            </a:r>
            <a:r>
              <a:rPr lang="vi-VN" altLang="en-US" dirty="0"/>
              <a:t>= 8 Bit</a:t>
            </a:r>
          </a:p>
          <a:p>
            <a:pPr algn="just">
              <a:spcBef>
                <a:spcPct val="0"/>
              </a:spcBef>
              <a:buClrTx/>
              <a:buSzTx/>
              <a:buFontTx/>
              <a:buNone/>
            </a:pPr>
            <a:r>
              <a:rPr lang="vi-VN" altLang="en-US" dirty="0"/>
              <a:t>1 KB (Kilôbyte)</a:t>
            </a:r>
            <a:r>
              <a:rPr lang="en-US" altLang="en-US" dirty="0"/>
              <a:t>		</a:t>
            </a:r>
            <a:r>
              <a:rPr lang="vi-VN" altLang="en-US" dirty="0"/>
              <a:t>= 1024B</a:t>
            </a:r>
          </a:p>
          <a:p>
            <a:pPr algn="just">
              <a:spcBef>
                <a:spcPct val="0"/>
              </a:spcBef>
              <a:buClrTx/>
              <a:buSzTx/>
              <a:buFontTx/>
              <a:buNone/>
            </a:pPr>
            <a:r>
              <a:rPr lang="vi-VN" altLang="en-US" dirty="0"/>
              <a:t>1 MB (Mêgabyte) </a:t>
            </a:r>
            <a:r>
              <a:rPr lang="en-US" altLang="en-US" dirty="0"/>
              <a:t>	</a:t>
            </a:r>
            <a:r>
              <a:rPr lang="vi-VN" altLang="en-US" dirty="0"/>
              <a:t>= 1024KB</a:t>
            </a:r>
          </a:p>
          <a:p>
            <a:pPr algn="just">
              <a:spcBef>
                <a:spcPct val="0"/>
              </a:spcBef>
              <a:buClrTx/>
              <a:buSzTx/>
              <a:buFontTx/>
              <a:buNone/>
            </a:pPr>
            <a:r>
              <a:rPr lang="vi-VN" altLang="en-US" dirty="0"/>
              <a:t>1 GB (Gigabyte) </a:t>
            </a:r>
            <a:r>
              <a:rPr lang="en-US" altLang="en-US" dirty="0"/>
              <a:t>	</a:t>
            </a:r>
            <a:r>
              <a:rPr lang="vi-VN" altLang="en-US" dirty="0"/>
              <a:t>= 1024MB</a:t>
            </a:r>
          </a:p>
          <a:p>
            <a:pPr algn="just">
              <a:spcBef>
                <a:spcPct val="0"/>
              </a:spcBef>
              <a:buClrTx/>
              <a:buSzTx/>
              <a:buFontTx/>
              <a:buNone/>
            </a:pPr>
            <a:r>
              <a:rPr lang="vi-VN" altLang="en-US" dirty="0"/>
              <a:t>1 TB (Têgabyte) </a:t>
            </a:r>
            <a:r>
              <a:rPr lang="en-US" altLang="en-US" dirty="0"/>
              <a:t>	</a:t>
            </a:r>
            <a:r>
              <a:rPr lang="vi-VN" altLang="en-US" dirty="0"/>
              <a:t>= 1024GB</a:t>
            </a:r>
          </a:p>
          <a:p>
            <a:pPr algn="just">
              <a:spcBef>
                <a:spcPct val="0"/>
              </a:spcBef>
              <a:buClrTx/>
              <a:buSzTx/>
              <a:buFontTx/>
              <a:buNone/>
            </a:pPr>
            <a:r>
              <a:rPr lang="vi-VN" altLang="en-US" dirty="0"/>
              <a:t>1 PB (Pêtabyte) </a:t>
            </a:r>
            <a:r>
              <a:rPr lang="en-US" altLang="en-US" dirty="0"/>
              <a:t>	</a:t>
            </a:r>
            <a:r>
              <a:rPr lang="vi-VN" altLang="en-US" dirty="0"/>
              <a:t>= 1024TB</a:t>
            </a:r>
          </a:p>
        </p:txBody>
      </p:sp>
      <p:sp>
        <p:nvSpPr>
          <p:cNvPr id="40965"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18</a:t>
            </a:fld>
            <a:endParaRPr lang="en-US" altLang="vi-VN"/>
          </a:p>
        </p:txBody>
      </p:sp>
    </p:spTree>
    <p:extLst>
      <p:ext uri="{BB962C8B-B14F-4D97-AF65-F5344CB8AC3E}">
        <p14:creationId xmlns:p14="http://schemas.microsoft.com/office/powerpoint/2010/main" val="144421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fade">
                                      <p:cBhvr>
                                        <p:cTn id="23" dur="500"/>
                                        <p:tgtEl>
                                          <p:spTgt spid="2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xEl>
                                              <p:pRg st="5" end="5"/>
                                            </p:txEl>
                                          </p:spTgt>
                                        </p:tgtEl>
                                        <p:attrNameLst>
                                          <p:attrName>style.visibility</p:attrName>
                                        </p:attrNameLst>
                                      </p:cBhvr>
                                      <p:to>
                                        <p:strVal val="visible"/>
                                      </p:to>
                                    </p:set>
                                    <p:animEffect transition="in" filter="fade">
                                      <p:cBhvr>
                                        <p:cTn id="26" dur="500"/>
                                        <p:tgtEl>
                                          <p:spTgt spid="21">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xEl>
                                              <p:pRg st="6" end="6"/>
                                            </p:txEl>
                                          </p:spTgt>
                                        </p:tgtEl>
                                        <p:attrNameLst>
                                          <p:attrName>style.visibility</p:attrName>
                                        </p:attrNameLst>
                                      </p:cBhvr>
                                      <p:to>
                                        <p:strVal val="visible"/>
                                      </p:to>
                                    </p:set>
                                    <p:animEffect transition="in" filter="fade">
                                      <p:cBhvr>
                                        <p:cTn id="29" dur="500"/>
                                        <p:tgtEl>
                                          <p:spTgt spid="21">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xEl>
                                              <p:pRg st="7" end="7"/>
                                            </p:txEl>
                                          </p:spTgt>
                                        </p:tgtEl>
                                        <p:attrNameLst>
                                          <p:attrName>style.visibility</p:attrName>
                                        </p:attrNameLst>
                                      </p:cBhvr>
                                      <p:to>
                                        <p:strVal val="visible"/>
                                      </p:to>
                                    </p:set>
                                    <p:animEffect transition="in" filter="fade">
                                      <p:cBhvr>
                                        <p:cTn id="32" dur="500"/>
                                        <p:tgtEl>
                                          <p:spTgt spid="21">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xEl>
                                              <p:pRg st="8" end="8"/>
                                            </p:txEl>
                                          </p:spTgt>
                                        </p:tgtEl>
                                        <p:attrNameLst>
                                          <p:attrName>style.visibility</p:attrName>
                                        </p:attrNameLst>
                                      </p:cBhvr>
                                      <p:to>
                                        <p:strVal val="visible"/>
                                      </p:to>
                                    </p:set>
                                    <p:animEffect transition="in" filter="fade">
                                      <p:cBhvr>
                                        <p:cTn id="35" dur="500"/>
                                        <p:tgtEl>
                                          <p:spTgt spid="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28600"/>
            <a:ext cx="8229600" cy="868363"/>
          </a:xfrm>
        </p:spPr>
        <p:txBody>
          <a:bodyPr/>
          <a:lstStyle/>
          <a:p>
            <a:pPr algn="ctr" eaLnBrk="1" hangingPunct="1"/>
            <a:r>
              <a:rPr lang="en-US" sz="3600" b="1" dirty="0" err="1"/>
              <a:t>Xử</a:t>
            </a:r>
            <a:r>
              <a:rPr lang="en-US" sz="3600" b="1" dirty="0"/>
              <a:t> </a:t>
            </a:r>
            <a:r>
              <a:rPr lang="en-US" sz="3600" b="1" dirty="0" err="1"/>
              <a:t>lý</a:t>
            </a:r>
            <a:r>
              <a:rPr lang="en-US" sz="3600" b="1" dirty="0"/>
              <a:t> </a:t>
            </a:r>
            <a:r>
              <a:rPr lang="en-US" sz="3600" b="1" dirty="0" err="1"/>
              <a:t>thông</a:t>
            </a:r>
            <a:r>
              <a:rPr lang="en-US" sz="3600" b="1" dirty="0"/>
              <a:t> tin</a:t>
            </a:r>
            <a:endParaRPr lang="en-US" altLang="vi-VN" sz="3600" b="1" dirty="0">
              <a:latin typeface="Times New Roman" panose="02020603050405020304" pitchFamily="18" charset="0"/>
            </a:endParaRPr>
          </a:p>
        </p:txBody>
      </p:sp>
      <p:sp>
        <p:nvSpPr>
          <p:cNvPr id="27652" name="Rectangle 3"/>
          <p:cNvSpPr>
            <a:spLocks noGrp="1" noChangeArrowheads="1"/>
          </p:cNvSpPr>
          <p:nvPr>
            <p:ph type="body" idx="1"/>
          </p:nvPr>
        </p:nvSpPr>
        <p:spPr>
          <a:xfrm>
            <a:off x="457200" y="1295400"/>
            <a:ext cx="8229600" cy="4953000"/>
          </a:xfrm>
        </p:spPr>
        <p:txBody>
          <a:bodyPr/>
          <a:lstStyle/>
          <a:p>
            <a:pPr eaLnBrk="1" hangingPunct="1">
              <a:buFont typeface="Arial" panose="020B0604020202020204" pitchFamily="34" charset="0"/>
              <a:buChar char="•"/>
            </a:pPr>
            <a:r>
              <a:rPr lang="en-US" altLang="vi-VN" sz="3000" dirty="0" err="1">
                <a:latin typeface="+mj-lt"/>
              </a:rPr>
              <a:t>Xử</a:t>
            </a:r>
            <a:r>
              <a:rPr lang="en-US" altLang="vi-VN" sz="3000" dirty="0">
                <a:latin typeface="+mj-lt"/>
              </a:rPr>
              <a:t> </a:t>
            </a:r>
            <a:r>
              <a:rPr lang="en-US" altLang="vi-VN" sz="3000" dirty="0" err="1">
                <a:latin typeface="+mj-lt"/>
              </a:rPr>
              <a:t>lý</a:t>
            </a:r>
            <a:r>
              <a:rPr lang="en-US" altLang="vi-VN" sz="3000" dirty="0">
                <a:latin typeface="+mj-lt"/>
              </a:rPr>
              <a:t> </a:t>
            </a:r>
            <a:r>
              <a:rPr lang="en-US" altLang="vi-VN" sz="3000" dirty="0" err="1">
                <a:latin typeface="+mj-lt"/>
              </a:rPr>
              <a:t>thông</a:t>
            </a:r>
            <a:r>
              <a:rPr lang="en-US" altLang="vi-VN" sz="3000" dirty="0">
                <a:latin typeface="+mj-lt"/>
              </a:rPr>
              <a:t> tin </a:t>
            </a:r>
            <a:r>
              <a:rPr lang="en-US" altLang="vi-VN" sz="3000" dirty="0" err="1">
                <a:latin typeface="+mj-lt"/>
              </a:rPr>
              <a:t>là</a:t>
            </a:r>
            <a:r>
              <a:rPr lang="en-US" altLang="vi-VN" sz="3000" dirty="0">
                <a:latin typeface="+mj-lt"/>
              </a:rPr>
              <a:t> </a:t>
            </a:r>
            <a:r>
              <a:rPr lang="en-US" altLang="vi-VN" sz="3000" dirty="0" err="1">
                <a:latin typeface="+mj-lt"/>
              </a:rPr>
              <a:t>tìm</a:t>
            </a:r>
            <a:r>
              <a:rPr lang="en-US" altLang="vi-VN" sz="3000" dirty="0">
                <a:latin typeface="+mj-lt"/>
              </a:rPr>
              <a:t> ra </a:t>
            </a:r>
            <a:r>
              <a:rPr lang="en-US" altLang="vi-VN" sz="3000" dirty="0" err="1">
                <a:latin typeface="+mj-lt"/>
              </a:rPr>
              <a:t>những</a:t>
            </a:r>
            <a:r>
              <a:rPr lang="en-US" altLang="vi-VN" sz="3000" dirty="0">
                <a:latin typeface="+mj-lt"/>
              </a:rPr>
              <a:t> </a:t>
            </a:r>
            <a:r>
              <a:rPr lang="en-US" altLang="vi-VN" sz="3000" dirty="0" err="1">
                <a:latin typeface="+mj-lt"/>
              </a:rPr>
              <a:t>thể</a:t>
            </a:r>
            <a:r>
              <a:rPr lang="en-US" altLang="vi-VN" sz="3000" dirty="0">
                <a:latin typeface="+mj-lt"/>
              </a:rPr>
              <a:t> </a:t>
            </a:r>
            <a:r>
              <a:rPr lang="en-US" altLang="vi-VN" sz="3000" dirty="0" err="1">
                <a:latin typeface="+mj-lt"/>
              </a:rPr>
              <a:t>hiện</a:t>
            </a:r>
            <a:r>
              <a:rPr lang="en-US" altLang="vi-VN" sz="3000" dirty="0">
                <a:latin typeface="+mj-lt"/>
              </a:rPr>
              <a:t> </a:t>
            </a:r>
            <a:r>
              <a:rPr lang="en-US" altLang="vi-VN" sz="3000" dirty="0" err="1">
                <a:latin typeface="+mj-lt"/>
              </a:rPr>
              <a:t>mới</a:t>
            </a:r>
            <a:r>
              <a:rPr lang="en-US" altLang="vi-VN" sz="3000" dirty="0">
                <a:latin typeface="+mj-lt"/>
              </a:rPr>
              <a:t> </a:t>
            </a:r>
            <a:r>
              <a:rPr lang="en-US" altLang="vi-VN" sz="3000" dirty="0" err="1">
                <a:latin typeface="+mj-lt"/>
              </a:rPr>
              <a:t>của</a:t>
            </a:r>
            <a:r>
              <a:rPr lang="en-US" altLang="vi-VN" sz="3000" dirty="0">
                <a:latin typeface="+mj-lt"/>
              </a:rPr>
              <a:t> </a:t>
            </a:r>
            <a:r>
              <a:rPr lang="en-US" altLang="vi-VN" sz="3000" dirty="0" err="1">
                <a:latin typeface="+mj-lt"/>
              </a:rPr>
              <a:t>thông</a:t>
            </a:r>
            <a:r>
              <a:rPr lang="en-US" altLang="vi-VN" sz="3000" dirty="0">
                <a:latin typeface="+mj-lt"/>
              </a:rPr>
              <a:t> tin </a:t>
            </a:r>
            <a:r>
              <a:rPr lang="en-US" altLang="vi-VN" sz="3000" dirty="0" err="1">
                <a:latin typeface="+mj-lt"/>
              </a:rPr>
              <a:t>phù</a:t>
            </a:r>
            <a:r>
              <a:rPr lang="en-US" altLang="vi-VN" sz="3000" dirty="0">
                <a:latin typeface="+mj-lt"/>
              </a:rPr>
              <a:t> </a:t>
            </a:r>
            <a:r>
              <a:rPr lang="en-US" altLang="vi-VN" sz="3000" dirty="0" err="1">
                <a:latin typeface="+mj-lt"/>
              </a:rPr>
              <a:t>hợp</a:t>
            </a:r>
            <a:r>
              <a:rPr lang="en-US" altLang="vi-VN" sz="3000" dirty="0">
                <a:latin typeface="+mj-lt"/>
              </a:rPr>
              <a:t> </a:t>
            </a:r>
            <a:r>
              <a:rPr lang="en-US" altLang="vi-VN" sz="3000" dirty="0" err="1">
                <a:latin typeface="+mj-lt"/>
              </a:rPr>
              <a:t>với</a:t>
            </a:r>
            <a:r>
              <a:rPr lang="en-US" altLang="vi-VN" sz="3000" dirty="0">
                <a:latin typeface="+mj-lt"/>
              </a:rPr>
              <a:t> </a:t>
            </a:r>
            <a:r>
              <a:rPr lang="en-US" altLang="vi-VN" sz="3000" dirty="0" err="1">
                <a:latin typeface="+mj-lt"/>
              </a:rPr>
              <a:t>mục</a:t>
            </a:r>
            <a:r>
              <a:rPr lang="en-US" altLang="vi-VN" sz="3000" dirty="0">
                <a:latin typeface="+mj-lt"/>
              </a:rPr>
              <a:t> </a:t>
            </a:r>
            <a:r>
              <a:rPr lang="en-US" altLang="vi-VN" sz="3000" dirty="0" err="1">
                <a:latin typeface="+mj-lt"/>
              </a:rPr>
              <a:t>đích</a:t>
            </a:r>
            <a:r>
              <a:rPr lang="en-US" altLang="vi-VN" sz="3000" dirty="0">
                <a:latin typeface="+mj-lt"/>
              </a:rPr>
              <a:t> </a:t>
            </a:r>
            <a:r>
              <a:rPr lang="en-US" altLang="vi-VN" sz="3000" dirty="0" err="1">
                <a:latin typeface="+mj-lt"/>
              </a:rPr>
              <a:t>sử</a:t>
            </a:r>
            <a:r>
              <a:rPr lang="en-US" altLang="vi-VN" sz="3000" dirty="0">
                <a:latin typeface="+mj-lt"/>
              </a:rPr>
              <a:t> </a:t>
            </a:r>
            <a:r>
              <a:rPr lang="en-US" altLang="vi-VN" sz="3000" dirty="0" err="1">
                <a:latin typeface="+mj-lt"/>
              </a:rPr>
              <a:t>dụng</a:t>
            </a:r>
            <a:r>
              <a:rPr lang="en-US" altLang="vi-VN" sz="3000" dirty="0">
                <a:latin typeface="+mj-lt"/>
              </a:rPr>
              <a:t>.</a:t>
            </a:r>
          </a:p>
          <a:p>
            <a:pPr eaLnBrk="1" hangingPunct="1">
              <a:buFont typeface="Arial" panose="020B0604020202020204" pitchFamily="34" charset="0"/>
              <a:buChar char="•"/>
            </a:pPr>
            <a:r>
              <a:rPr lang="en-US" altLang="vi-VN" sz="3000" dirty="0" err="1">
                <a:latin typeface="+mj-lt"/>
              </a:rPr>
              <a:t>Mục</a:t>
            </a:r>
            <a:r>
              <a:rPr lang="en-US" altLang="vi-VN" sz="3000" dirty="0">
                <a:latin typeface="+mj-lt"/>
              </a:rPr>
              <a:t> </a:t>
            </a:r>
            <a:r>
              <a:rPr lang="en-US" altLang="vi-VN" sz="3000" dirty="0" err="1">
                <a:latin typeface="+mj-lt"/>
              </a:rPr>
              <a:t>đích</a:t>
            </a:r>
            <a:r>
              <a:rPr lang="en-US" altLang="vi-VN" sz="3000" dirty="0">
                <a:latin typeface="+mj-lt"/>
              </a:rPr>
              <a:t> </a:t>
            </a:r>
            <a:r>
              <a:rPr lang="en-US" altLang="vi-VN" sz="3000" dirty="0" err="1">
                <a:latin typeface="+mj-lt"/>
              </a:rPr>
              <a:t>của</a:t>
            </a:r>
            <a:r>
              <a:rPr lang="en-US" altLang="vi-VN" sz="3000" dirty="0">
                <a:latin typeface="+mj-lt"/>
              </a:rPr>
              <a:t> </a:t>
            </a:r>
            <a:r>
              <a:rPr lang="en-US" altLang="vi-VN" sz="3000" dirty="0" err="1">
                <a:latin typeface="+mj-lt"/>
              </a:rPr>
              <a:t>xử</a:t>
            </a:r>
            <a:r>
              <a:rPr lang="en-US" altLang="vi-VN" sz="3000" dirty="0">
                <a:latin typeface="+mj-lt"/>
              </a:rPr>
              <a:t> </a:t>
            </a:r>
            <a:r>
              <a:rPr lang="en-US" altLang="vi-VN" sz="3000" dirty="0" err="1">
                <a:latin typeface="+mj-lt"/>
              </a:rPr>
              <a:t>lý</a:t>
            </a:r>
            <a:r>
              <a:rPr lang="en-US" altLang="vi-VN" sz="3000" dirty="0">
                <a:latin typeface="+mj-lt"/>
              </a:rPr>
              <a:t> </a:t>
            </a:r>
            <a:r>
              <a:rPr lang="en-US" altLang="vi-VN" sz="3000" dirty="0" err="1">
                <a:latin typeface="+mj-lt"/>
              </a:rPr>
              <a:t>thông</a:t>
            </a:r>
            <a:r>
              <a:rPr lang="en-US" altLang="vi-VN" sz="3000" dirty="0">
                <a:latin typeface="+mj-lt"/>
              </a:rPr>
              <a:t> tin </a:t>
            </a:r>
            <a:r>
              <a:rPr lang="en-US" altLang="vi-VN" sz="3000" dirty="0" err="1">
                <a:latin typeface="+mj-lt"/>
              </a:rPr>
              <a:t>là</a:t>
            </a:r>
            <a:r>
              <a:rPr lang="en-US" altLang="vi-VN" sz="3000" dirty="0">
                <a:latin typeface="+mj-lt"/>
              </a:rPr>
              <a:t> tri </a:t>
            </a:r>
            <a:r>
              <a:rPr lang="en-US" altLang="vi-VN" sz="3000" dirty="0" err="1">
                <a:latin typeface="+mj-lt"/>
              </a:rPr>
              <a:t>thức</a:t>
            </a:r>
            <a:r>
              <a:rPr lang="en-US" altLang="vi-VN" sz="3000" dirty="0">
                <a:latin typeface="+mj-lt"/>
              </a:rPr>
              <a:t>.</a:t>
            </a:r>
          </a:p>
        </p:txBody>
      </p:sp>
      <p:sp>
        <p:nvSpPr>
          <p:cNvPr id="276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12879" y="6445764"/>
            <a:ext cx="3322897" cy="307777"/>
          </a:xfrm>
          <a:prstGeom prst="rect">
            <a:avLst/>
          </a:prstGeom>
        </p:spPr>
        <p:txBody>
          <a:bodyPr wrap="none">
            <a:spAutoFit/>
          </a:bodyPr>
          <a:lstStyle/>
          <a:p>
            <a:r>
              <a:rPr lang="en-US" sz="1400" i="1" dirty="0"/>
              <a:t>https://</a:t>
            </a:r>
            <a:r>
              <a:rPr lang="en-US" sz="1400" i="1" dirty="0" err="1"/>
              <a:t>en.wikipedia.org</a:t>
            </a:r>
            <a:r>
              <a:rPr lang="en-US" sz="1400" i="1" dirty="0"/>
              <a:t>/wiki/Technology</a:t>
            </a:r>
          </a:p>
        </p:txBody>
      </p:sp>
      <p:sp>
        <p:nvSpPr>
          <p:cNvPr id="3" name="Footer Placeholder 2"/>
          <p:cNvSpPr>
            <a:spLocks noGrp="1"/>
          </p:cNvSpPr>
          <p:nvPr>
            <p:ph type="ftr" sz="quarter" idx="10"/>
          </p:nvPr>
        </p:nvSpPr>
        <p:spPr/>
        <p:txBody>
          <a:bodyPr/>
          <a:lstStyle/>
          <a:p>
            <a:pPr>
              <a:defRPr/>
            </a:pPr>
            <a:r>
              <a:rPr lang="vi-VN" altLang="vi-VN"/>
              <a:t>NMTH_Chương 1</a:t>
            </a:r>
            <a:endParaRPr lang="en-US" altLang="vi-VN"/>
          </a:p>
        </p:txBody>
      </p:sp>
      <p:sp>
        <p:nvSpPr>
          <p:cNvPr id="4" name="Slide Number Placeholder 3"/>
          <p:cNvSpPr>
            <a:spLocks noGrp="1"/>
          </p:cNvSpPr>
          <p:nvPr>
            <p:ph type="sldNum" sz="quarter" idx="11"/>
          </p:nvPr>
        </p:nvSpPr>
        <p:spPr/>
        <p:txBody>
          <a:bodyPr/>
          <a:lstStyle/>
          <a:p>
            <a:pPr>
              <a:defRPr/>
            </a:pPr>
            <a:fld id="{7107A40C-02F8-4519-A2FD-6FDCE3F2B0D2}" type="slidenum">
              <a:rPr lang="en-US" altLang="vi-VN" smtClean="0"/>
              <a:pPr>
                <a:defRPr/>
              </a:pPr>
              <a:t>19</a:t>
            </a:fld>
            <a:endParaRPr lang="en-US" altLang="vi-VN"/>
          </a:p>
        </p:txBody>
      </p:sp>
    </p:spTree>
    <p:extLst>
      <p:ext uri="{BB962C8B-B14F-4D97-AF65-F5344CB8AC3E}">
        <p14:creationId xmlns:p14="http://schemas.microsoft.com/office/powerpoint/2010/main" val="273324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a:extLst>
              <a:ext uri="{FF2B5EF4-FFF2-40B4-BE49-F238E27FC236}">
                <a16:creationId xmlns:a16="http://schemas.microsoft.com/office/drawing/2014/main" id="{89179BFD-EAFD-A14D-A58E-094B7897998D}"/>
              </a:ext>
            </a:extLst>
          </p:cNvPr>
          <p:cNvSpPr>
            <a:spLocks noGrp="1"/>
          </p:cNvSpPr>
          <p:nvPr>
            <p:ph type="sldNum" sz="quarter" idx="11"/>
          </p:nvPr>
        </p:nvSpPr>
        <p:spPr>
          <a:noFill/>
        </p:spPr>
        <p:txBody>
          <a:bodyPr/>
          <a:lstStyle>
            <a:lvl1pPr>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9pPr>
          </a:lstStyle>
          <a:p>
            <a:pPr>
              <a:spcBef>
                <a:spcPct val="0"/>
              </a:spcBef>
              <a:buClrTx/>
              <a:buSzTx/>
              <a:buFontTx/>
              <a:buNone/>
            </a:pPr>
            <a:fld id="{ED3DA591-FF76-8B4E-A8E2-735372315E70}" type="slidenum">
              <a:rPr lang="en-US" altLang="vi-VN" sz="1200" smtClean="0">
                <a:latin typeface="Arial Black" panose="020B0604020202020204" pitchFamily="34" charset="0"/>
              </a:rPr>
              <a:pPr>
                <a:spcBef>
                  <a:spcPct val="0"/>
                </a:spcBef>
                <a:buClrTx/>
                <a:buSzTx/>
                <a:buFontTx/>
                <a:buNone/>
              </a:pPr>
              <a:t>2</a:t>
            </a:fld>
            <a:endParaRPr lang="en-US" altLang="vi-VN" sz="1200">
              <a:latin typeface="Arial Black" panose="020B0604020202020204" pitchFamily="34" charset="0"/>
            </a:endParaRPr>
          </a:p>
        </p:txBody>
      </p:sp>
      <p:sp>
        <p:nvSpPr>
          <p:cNvPr id="21506" name="Rectangle 2">
            <a:extLst>
              <a:ext uri="{FF2B5EF4-FFF2-40B4-BE49-F238E27FC236}">
                <a16:creationId xmlns:a16="http://schemas.microsoft.com/office/drawing/2014/main" id="{28EB82B1-1D2E-6B4F-A5A5-1C4409726F11}"/>
              </a:ext>
            </a:extLst>
          </p:cNvPr>
          <p:cNvSpPr>
            <a:spLocks noGrp="1" noChangeArrowheads="1"/>
          </p:cNvSpPr>
          <p:nvPr>
            <p:ph type="title"/>
          </p:nvPr>
        </p:nvSpPr>
        <p:spPr>
          <a:xfrm>
            <a:off x="457200" y="228600"/>
            <a:ext cx="8229600" cy="868363"/>
          </a:xfrm>
        </p:spPr>
        <p:txBody>
          <a:bodyPr/>
          <a:lstStyle/>
          <a:p>
            <a:pPr eaLnBrk="1" hangingPunct="1"/>
            <a:r>
              <a:rPr lang="en-US" altLang="vi-VN" sz="3600" b="1"/>
              <a:t>Mục tiêu môn học</a:t>
            </a:r>
          </a:p>
        </p:txBody>
      </p:sp>
      <p:sp>
        <p:nvSpPr>
          <p:cNvPr id="21507" name="Line 4">
            <a:extLst>
              <a:ext uri="{FF2B5EF4-FFF2-40B4-BE49-F238E27FC236}">
                <a16:creationId xmlns:a16="http://schemas.microsoft.com/office/drawing/2014/main" id="{C252280C-6C47-1C44-A362-C36D9A8FF77A}"/>
              </a:ext>
            </a:extLst>
          </p:cNvPr>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8" name="Rectangle 5">
            <a:extLst>
              <a:ext uri="{FF2B5EF4-FFF2-40B4-BE49-F238E27FC236}">
                <a16:creationId xmlns:a16="http://schemas.microsoft.com/office/drawing/2014/main" id="{3BE8480F-FBC7-D84B-9D38-1E8D878602B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9pPr>
          </a:lstStyle>
          <a:p>
            <a:pPr>
              <a:spcBef>
                <a:spcPct val="0"/>
              </a:spcBef>
              <a:buClrTx/>
              <a:buSzTx/>
              <a:buFontTx/>
              <a:buNone/>
            </a:pPr>
            <a:r>
              <a:rPr lang="en-US" altLang="en-US" sz="1800"/>
              <a:t/>
            </a:r>
            <a:br>
              <a:rPr lang="en-US" altLang="en-US" sz="1800"/>
            </a:br>
            <a:endParaRPr lang="en-US" altLang="en-US" sz="1800"/>
          </a:p>
        </p:txBody>
      </p:sp>
      <p:sp>
        <p:nvSpPr>
          <p:cNvPr id="15" name="Content Placeholder 14">
            <a:extLst>
              <a:ext uri="{FF2B5EF4-FFF2-40B4-BE49-F238E27FC236}">
                <a16:creationId xmlns:a16="http://schemas.microsoft.com/office/drawing/2014/main" id="{7741E1CB-4441-AA47-9FE9-9BE84FABB72F}"/>
              </a:ext>
            </a:extLst>
          </p:cNvPr>
          <p:cNvSpPr>
            <a:spLocks noGrp="1" noChangeArrowheads="1"/>
          </p:cNvSpPr>
          <p:nvPr>
            <p:ph idx="1"/>
          </p:nvPr>
        </p:nvSpPr>
        <p:spPr>
          <a:xfrm>
            <a:off x="457200" y="1325563"/>
            <a:ext cx="8229600" cy="4892675"/>
          </a:xfrm>
        </p:spPr>
        <p:txBody>
          <a:bodyPr/>
          <a:lstStyle/>
          <a:p>
            <a:pPr algn="just"/>
            <a:r>
              <a:rPr lang="vi-VN" dirty="0"/>
              <a:t>Nhập môn Tin học giới thiệu cho sinh viên một số kiến thức đại cương về:</a:t>
            </a:r>
          </a:p>
          <a:p>
            <a:pPr lvl="1"/>
            <a:r>
              <a:rPr lang="vi-VN" dirty="0"/>
              <a:t> </a:t>
            </a:r>
            <a:r>
              <a:rPr lang="en-US" dirty="0" err="1"/>
              <a:t>Máy</a:t>
            </a:r>
            <a:r>
              <a:rPr lang="en-US" dirty="0"/>
              <a:t> </a:t>
            </a:r>
            <a:r>
              <a:rPr lang="en-US" dirty="0" err="1"/>
              <a:t>tính</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Thông</a:t>
            </a:r>
            <a:r>
              <a:rPr lang="en-US" dirty="0"/>
              <a:t> tin;</a:t>
            </a:r>
          </a:p>
          <a:p>
            <a:pPr lvl="1"/>
            <a:r>
              <a:rPr lang="vi-VN" dirty="0"/>
              <a:t> Các nguyên lý cơ bản của khoa học máy tính;</a:t>
            </a:r>
          </a:p>
          <a:p>
            <a:pPr lvl="1"/>
            <a:r>
              <a:rPr lang="vi-VN" dirty="0"/>
              <a:t> Tổ chức máy vi tính, biểu diễn dữ liệu;</a:t>
            </a:r>
          </a:p>
          <a:p>
            <a:pPr lvl="1"/>
            <a:r>
              <a:rPr lang="vi-VN" dirty="0"/>
              <a:t> Các khái niệm và cách tư duy giải quyết các vấn đề - bài toán bằng máy tính điện tử</a:t>
            </a:r>
          </a:p>
          <a:p>
            <a:pPr lvl="1"/>
            <a:r>
              <a:rPr lang="vi-VN" dirty="0"/>
              <a:t> Các khái niệm cơ bản về hệ điều hành, mạng máy tính</a:t>
            </a:r>
            <a:r>
              <a:rPr lang="en-US" dirty="0"/>
              <a:t>, </a:t>
            </a:r>
            <a:r>
              <a:rPr lang="en-US" dirty="0" err="1"/>
              <a:t>và</a:t>
            </a:r>
            <a:r>
              <a:rPr lang="en-US" dirty="0"/>
              <a:t> </a:t>
            </a:r>
            <a:r>
              <a:rPr lang="en-US" dirty="0" err="1"/>
              <a:t>cách</a:t>
            </a:r>
            <a:r>
              <a:rPr lang="en-US" dirty="0"/>
              <a:t> </a:t>
            </a:r>
            <a:r>
              <a:rPr lang="en-US" dirty="0" err="1"/>
              <a:t>sử</a:t>
            </a:r>
            <a:r>
              <a:rPr lang="en-US" dirty="0"/>
              <a:t> </a:t>
            </a:r>
            <a:r>
              <a:rPr lang="en-US" dirty="0" err="1"/>
              <a:t>dụng</a:t>
            </a:r>
            <a:r>
              <a:rPr lang="en-US" dirty="0"/>
              <a:t> Internet</a:t>
            </a:r>
            <a:r>
              <a:rPr lang="vi-VN" dirty="0"/>
              <a:t>.</a:t>
            </a:r>
            <a:endParaRPr lang="en-US" dirty="0"/>
          </a:p>
        </p:txBody>
      </p:sp>
    </p:spTree>
    <p:extLst>
      <p:ext uri="{BB962C8B-B14F-4D97-AF65-F5344CB8AC3E}">
        <p14:creationId xmlns:p14="http://schemas.microsoft.com/office/powerpoint/2010/main" val="4249071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2364715"/>
            <a:ext cx="8229600" cy="868363"/>
          </a:xfrm>
        </p:spPr>
        <p:txBody>
          <a:bodyPr/>
          <a:lstStyle/>
          <a:p>
            <a:pPr eaLnBrk="1" hangingPunct="1"/>
            <a:r>
              <a:rPr lang="en-US" altLang="vi-VN" sz="3600" b="1" dirty="0">
                <a:latin typeface="Times New Roman" panose="02020603050405020304" pitchFamily="18" charset="0"/>
              </a:rPr>
              <a:t>I.2. Tin </a:t>
            </a:r>
            <a:r>
              <a:rPr lang="en-US" altLang="vi-VN" sz="3600" b="1" dirty="0" err="1">
                <a:latin typeface="Times New Roman" panose="02020603050405020304" pitchFamily="18" charset="0"/>
              </a:rPr>
              <a:t>học</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và</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Công</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nghệ</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thông</a:t>
            </a:r>
            <a:r>
              <a:rPr lang="en-US" altLang="vi-VN" sz="3600" b="1" dirty="0">
                <a:latin typeface="Times New Roman" panose="02020603050405020304" pitchFamily="18" charset="0"/>
              </a:rPr>
              <a:t> tin</a:t>
            </a:r>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20</a:t>
            </a:fld>
            <a:endParaRPr lang="en-US" altLang="vi-VN"/>
          </a:p>
        </p:txBody>
      </p:sp>
    </p:spTree>
    <p:extLst>
      <p:ext uri="{BB962C8B-B14F-4D97-AF65-F5344CB8AC3E}">
        <p14:creationId xmlns:p14="http://schemas.microsoft.com/office/powerpoint/2010/main" val="97402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03" y="688975"/>
            <a:ext cx="722566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6666"/>
                </a:solidFill>
              </a:rPr>
              <a:t>TIN </a:t>
            </a:r>
            <a:r>
              <a:rPr sz="3200" spc="-5" dirty="0">
                <a:solidFill>
                  <a:srgbClr val="006666"/>
                </a:solidFill>
              </a:rPr>
              <a:t>HỌC </a:t>
            </a:r>
            <a:r>
              <a:rPr sz="3200" spc="-10" dirty="0">
                <a:solidFill>
                  <a:srgbClr val="006666"/>
                </a:solidFill>
              </a:rPr>
              <a:t>và </a:t>
            </a:r>
            <a:r>
              <a:rPr sz="3200" spc="-5" dirty="0">
                <a:solidFill>
                  <a:srgbClr val="006666"/>
                </a:solidFill>
              </a:rPr>
              <a:t>CÔNG NGHỆ </a:t>
            </a:r>
            <a:r>
              <a:rPr sz="3200" dirty="0">
                <a:solidFill>
                  <a:srgbClr val="006666"/>
                </a:solidFill>
              </a:rPr>
              <a:t>THÔNG</a:t>
            </a:r>
            <a:r>
              <a:rPr sz="3200" spc="-75" dirty="0">
                <a:solidFill>
                  <a:srgbClr val="006666"/>
                </a:solidFill>
              </a:rPr>
              <a:t> </a:t>
            </a:r>
            <a:r>
              <a:rPr sz="3200" dirty="0">
                <a:solidFill>
                  <a:srgbClr val="006666"/>
                </a:solidFill>
              </a:rPr>
              <a:t>TIN</a:t>
            </a:r>
            <a:endParaRPr sz="3200"/>
          </a:p>
        </p:txBody>
      </p:sp>
      <p:sp>
        <p:nvSpPr>
          <p:cNvPr id="3" name="object 3"/>
          <p:cNvSpPr txBox="1"/>
          <p:nvPr/>
        </p:nvSpPr>
        <p:spPr>
          <a:xfrm>
            <a:off x="990600" y="2133600"/>
            <a:ext cx="2133600" cy="346075"/>
          </a:xfrm>
          <a:prstGeom prst="rect">
            <a:avLst/>
          </a:prstGeom>
          <a:solidFill>
            <a:srgbClr val="DDDDDD"/>
          </a:solidFill>
          <a:ln w="9525">
            <a:solidFill>
              <a:srgbClr val="666699"/>
            </a:solidFill>
          </a:ln>
        </p:spPr>
        <p:txBody>
          <a:bodyPr vert="horz" wrap="square" lIns="0" tIns="41275" rIns="0" bIns="0" rtlCol="0">
            <a:spAutoFit/>
          </a:bodyPr>
          <a:lstStyle/>
          <a:p>
            <a:pPr marL="229235">
              <a:lnSpc>
                <a:spcPct val="100000"/>
              </a:lnSpc>
              <a:spcBef>
                <a:spcPts val="325"/>
              </a:spcBef>
            </a:pPr>
            <a:r>
              <a:rPr sz="1600" spc="-5" dirty="0">
                <a:solidFill>
                  <a:srgbClr val="003366"/>
                </a:solidFill>
                <a:latin typeface="Arial"/>
                <a:cs typeface="Arial"/>
              </a:rPr>
              <a:t>Computer</a:t>
            </a:r>
            <a:r>
              <a:rPr sz="1600" dirty="0">
                <a:solidFill>
                  <a:srgbClr val="003366"/>
                </a:solidFill>
                <a:latin typeface="Arial"/>
                <a:cs typeface="Arial"/>
              </a:rPr>
              <a:t> </a:t>
            </a:r>
            <a:r>
              <a:rPr sz="1600" spc="-5" dirty="0">
                <a:solidFill>
                  <a:srgbClr val="003366"/>
                </a:solidFill>
                <a:latin typeface="Arial"/>
                <a:cs typeface="Arial"/>
              </a:rPr>
              <a:t>Science</a:t>
            </a:r>
            <a:endParaRPr sz="1600">
              <a:latin typeface="Arial"/>
              <a:cs typeface="Arial"/>
            </a:endParaRPr>
          </a:p>
        </p:txBody>
      </p:sp>
      <p:sp>
        <p:nvSpPr>
          <p:cNvPr id="4" name="object 4"/>
          <p:cNvSpPr txBox="1"/>
          <p:nvPr/>
        </p:nvSpPr>
        <p:spPr>
          <a:xfrm>
            <a:off x="990600" y="2819400"/>
            <a:ext cx="1371600" cy="346075"/>
          </a:xfrm>
          <a:prstGeom prst="rect">
            <a:avLst/>
          </a:prstGeom>
          <a:solidFill>
            <a:srgbClr val="FFFF66"/>
          </a:solidFill>
          <a:ln w="9525">
            <a:solidFill>
              <a:srgbClr val="666699"/>
            </a:solidFill>
          </a:ln>
        </p:spPr>
        <p:txBody>
          <a:bodyPr vert="horz" wrap="square" lIns="0" tIns="41275" rIns="0" bIns="0" rtlCol="0">
            <a:spAutoFit/>
          </a:bodyPr>
          <a:lstStyle/>
          <a:p>
            <a:pPr marL="240029">
              <a:lnSpc>
                <a:spcPct val="100000"/>
              </a:lnSpc>
              <a:spcBef>
                <a:spcPts val="325"/>
              </a:spcBef>
            </a:pPr>
            <a:r>
              <a:rPr sz="1600" spc="-5" dirty="0">
                <a:solidFill>
                  <a:srgbClr val="003366"/>
                </a:solidFill>
                <a:latin typeface="Arial"/>
                <a:cs typeface="Arial"/>
              </a:rPr>
              <a:t>Computer</a:t>
            </a:r>
            <a:endParaRPr sz="1600">
              <a:latin typeface="Arial"/>
              <a:cs typeface="Arial"/>
            </a:endParaRPr>
          </a:p>
        </p:txBody>
      </p:sp>
      <p:sp>
        <p:nvSpPr>
          <p:cNvPr id="5" name="object 5"/>
          <p:cNvSpPr txBox="1"/>
          <p:nvPr/>
        </p:nvSpPr>
        <p:spPr>
          <a:xfrm>
            <a:off x="990600" y="3505200"/>
            <a:ext cx="2438400" cy="346075"/>
          </a:xfrm>
          <a:prstGeom prst="rect">
            <a:avLst/>
          </a:prstGeom>
          <a:solidFill>
            <a:srgbClr val="99CC99"/>
          </a:solidFill>
          <a:ln w="9525">
            <a:solidFill>
              <a:srgbClr val="666699"/>
            </a:solidFill>
          </a:ln>
        </p:spPr>
        <p:txBody>
          <a:bodyPr vert="horz" wrap="square" lIns="0" tIns="41275" rIns="0" bIns="0" rtlCol="0">
            <a:spAutoFit/>
          </a:bodyPr>
          <a:lstStyle/>
          <a:p>
            <a:pPr marL="179070">
              <a:lnSpc>
                <a:spcPct val="100000"/>
              </a:lnSpc>
              <a:spcBef>
                <a:spcPts val="325"/>
              </a:spcBef>
            </a:pPr>
            <a:r>
              <a:rPr sz="1600" spc="-5" dirty="0">
                <a:solidFill>
                  <a:srgbClr val="003366"/>
                </a:solidFill>
                <a:latin typeface="Arial"/>
                <a:cs typeface="Arial"/>
              </a:rPr>
              <a:t>Information</a:t>
            </a:r>
            <a:r>
              <a:rPr sz="1600" spc="10" dirty="0">
                <a:solidFill>
                  <a:srgbClr val="003366"/>
                </a:solidFill>
                <a:latin typeface="Arial"/>
                <a:cs typeface="Arial"/>
              </a:rPr>
              <a:t> </a:t>
            </a:r>
            <a:r>
              <a:rPr sz="1600" spc="-5" dirty="0">
                <a:solidFill>
                  <a:srgbClr val="003366"/>
                </a:solidFill>
                <a:latin typeface="Arial"/>
                <a:cs typeface="Arial"/>
              </a:rPr>
              <a:t>Processing</a:t>
            </a:r>
            <a:endParaRPr sz="1600">
              <a:latin typeface="Arial"/>
              <a:cs typeface="Arial"/>
            </a:endParaRPr>
          </a:p>
        </p:txBody>
      </p:sp>
      <p:sp>
        <p:nvSpPr>
          <p:cNvPr id="6" name="object 6"/>
          <p:cNvSpPr txBox="1"/>
          <p:nvPr/>
        </p:nvSpPr>
        <p:spPr>
          <a:xfrm>
            <a:off x="990600" y="6019800"/>
            <a:ext cx="1295400" cy="346075"/>
          </a:xfrm>
          <a:prstGeom prst="rect">
            <a:avLst/>
          </a:prstGeom>
          <a:solidFill>
            <a:srgbClr val="CC99FF"/>
          </a:solidFill>
          <a:ln w="9525">
            <a:solidFill>
              <a:srgbClr val="666699"/>
            </a:solidFill>
          </a:ln>
        </p:spPr>
        <p:txBody>
          <a:bodyPr vert="horz" wrap="square" lIns="0" tIns="41910" rIns="0" bIns="0" rtlCol="0">
            <a:spAutoFit/>
          </a:bodyPr>
          <a:lstStyle/>
          <a:p>
            <a:pPr marL="149860">
              <a:lnSpc>
                <a:spcPct val="100000"/>
              </a:lnSpc>
              <a:spcBef>
                <a:spcPts val="330"/>
              </a:spcBef>
            </a:pPr>
            <a:r>
              <a:rPr sz="1600" spc="-5" dirty="0">
                <a:solidFill>
                  <a:srgbClr val="003366"/>
                </a:solidFill>
                <a:latin typeface="Arial"/>
                <a:cs typeface="Arial"/>
              </a:rPr>
              <a:t>Informatics</a:t>
            </a:r>
            <a:endParaRPr sz="1600">
              <a:latin typeface="Arial"/>
              <a:cs typeface="Arial"/>
            </a:endParaRPr>
          </a:p>
        </p:txBody>
      </p:sp>
      <p:sp>
        <p:nvSpPr>
          <p:cNvPr id="7" name="object 7"/>
          <p:cNvSpPr txBox="1"/>
          <p:nvPr/>
        </p:nvSpPr>
        <p:spPr>
          <a:xfrm>
            <a:off x="4724400" y="2819400"/>
            <a:ext cx="1447800" cy="346075"/>
          </a:xfrm>
          <a:prstGeom prst="rect">
            <a:avLst/>
          </a:prstGeom>
          <a:solidFill>
            <a:srgbClr val="33CCCC"/>
          </a:solidFill>
          <a:ln w="9525">
            <a:solidFill>
              <a:srgbClr val="3333FF"/>
            </a:solidFill>
          </a:ln>
        </p:spPr>
        <p:txBody>
          <a:bodyPr vert="horz" wrap="square" lIns="0" tIns="41275" rIns="0" bIns="0" rtlCol="0">
            <a:spAutoFit/>
          </a:bodyPr>
          <a:lstStyle/>
          <a:p>
            <a:pPr marL="290830">
              <a:lnSpc>
                <a:spcPct val="100000"/>
              </a:lnSpc>
              <a:spcBef>
                <a:spcPts val="325"/>
              </a:spcBef>
            </a:pPr>
            <a:r>
              <a:rPr sz="1600" spc="-5" dirty="0">
                <a:solidFill>
                  <a:srgbClr val="003366"/>
                </a:solidFill>
                <a:latin typeface="Arial"/>
                <a:cs typeface="Arial"/>
              </a:rPr>
              <a:t>Điện</a:t>
            </a:r>
            <a:r>
              <a:rPr sz="1600" spc="-30" dirty="0">
                <a:solidFill>
                  <a:srgbClr val="003366"/>
                </a:solidFill>
                <a:latin typeface="Arial"/>
                <a:cs typeface="Arial"/>
              </a:rPr>
              <a:t> </a:t>
            </a:r>
            <a:r>
              <a:rPr sz="1600" spc="-5" dirty="0">
                <a:solidFill>
                  <a:srgbClr val="003366"/>
                </a:solidFill>
                <a:latin typeface="Arial"/>
                <a:cs typeface="Arial"/>
              </a:rPr>
              <a:t>toán</a:t>
            </a:r>
            <a:endParaRPr sz="1600">
              <a:latin typeface="Arial"/>
              <a:cs typeface="Arial"/>
            </a:endParaRPr>
          </a:p>
        </p:txBody>
      </p:sp>
      <p:sp>
        <p:nvSpPr>
          <p:cNvPr id="8" name="object 8"/>
          <p:cNvSpPr txBox="1"/>
          <p:nvPr/>
        </p:nvSpPr>
        <p:spPr>
          <a:xfrm>
            <a:off x="990600" y="4419600"/>
            <a:ext cx="2438400" cy="346075"/>
          </a:xfrm>
          <a:prstGeom prst="rect">
            <a:avLst/>
          </a:prstGeom>
          <a:solidFill>
            <a:srgbClr val="00CC00"/>
          </a:solidFill>
          <a:ln w="9525">
            <a:solidFill>
              <a:srgbClr val="666699"/>
            </a:solidFill>
          </a:ln>
        </p:spPr>
        <p:txBody>
          <a:bodyPr vert="horz" wrap="square" lIns="0" tIns="41275" rIns="0" bIns="0" rtlCol="0">
            <a:spAutoFit/>
          </a:bodyPr>
          <a:lstStyle/>
          <a:p>
            <a:pPr marL="727710">
              <a:lnSpc>
                <a:spcPct val="100000"/>
              </a:lnSpc>
              <a:spcBef>
                <a:spcPts val="325"/>
              </a:spcBef>
            </a:pPr>
            <a:r>
              <a:rPr sz="1600" spc="-5" dirty="0">
                <a:solidFill>
                  <a:srgbClr val="FFFFFF"/>
                </a:solidFill>
                <a:latin typeface="Arial"/>
                <a:cs typeface="Arial"/>
              </a:rPr>
              <a:t>Computing</a:t>
            </a:r>
            <a:endParaRPr sz="1600">
              <a:latin typeface="Arial"/>
              <a:cs typeface="Arial"/>
            </a:endParaRPr>
          </a:p>
        </p:txBody>
      </p:sp>
      <p:sp>
        <p:nvSpPr>
          <p:cNvPr id="9" name="object 9"/>
          <p:cNvSpPr txBox="1"/>
          <p:nvPr/>
        </p:nvSpPr>
        <p:spPr>
          <a:xfrm>
            <a:off x="3581400" y="2133600"/>
            <a:ext cx="2590800" cy="346075"/>
          </a:xfrm>
          <a:prstGeom prst="rect">
            <a:avLst/>
          </a:prstGeom>
          <a:solidFill>
            <a:srgbClr val="DDDDDD"/>
          </a:solidFill>
          <a:ln w="9525">
            <a:solidFill>
              <a:srgbClr val="666699"/>
            </a:solidFill>
          </a:ln>
        </p:spPr>
        <p:txBody>
          <a:bodyPr vert="horz" wrap="square" lIns="0" tIns="41275" rIns="0" bIns="0" rtlCol="0">
            <a:spAutoFit/>
          </a:bodyPr>
          <a:lstStyle/>
          <a:p>
            <a:pPr marL="447675">
              <a:lnSpc>
                <a:spcPct val="100000"/>
              </a:lnSpc>
              <a:spcBef>
                <a:spcPts val="325"/>
              </a:spcBef>
            </a:pPr>
            <a:r>
              <a:rPr sz="1600" spc="-5" dirty="0">
                <a:solidFill>
                  <a:srgbClr val="003366"/>
                </a:solidFill>
                <a:latin typeface="Arial"/>
                <a:cs typeface="Arial"/>
              </a:rPr>
              <a:t>Khoa học máy</a:t>
            </a:r>
            <a:r>
              <a:rPr sz="1600" dirty="0">
                <a:solidFill>
                  <a:srgbClr val="003366"/>
                </a:solidFill>
                <a:latin typeface="Arial"/>
                <a:cs typeface="Arial"/>
              </a:rPr>
              <a:t> </a:t>
            </a:r>
            <a:r>
              <a:rPr sz="1600" spc="-5" dirty="0">
                <a:solidFill>
                  <a:srgbClr val="003366"/>
                </a:solidFill>
                <a:latin typeface="Arial"/>
                <a:cs typeface="Arial"/>
              </a:rPr>
              <a:t>tính</a:t>
            </a:r>
            <a:endParaRPr sz="1600">
              <a:latin typeface="Arial"/>
              <a:cs typeface="Arial"/>
            </a:endParaRPr>
          </a:p>
        </p:txBody>
      </p:sp>
      <p:sp>
        <p:nvSpPr>
          <p:cNvPr id="10" name="object 10"/>
          <p:cNvSpPr txBox="1"/>
          <p:nvPr/>
        </p:nvSpPr>
        <p:spPr>
          <a:xfrm>
            <a:off x="2895600" y="2819400"/>
            <a:ext cx="1371600" cy="346075"/>
          </a:xfrm>
          <a:prstGeom prst="rect">
            <a:avLst/>
          </a:prstGeom>
          <a:solidFill>
            <a:srgbClr val="FFFF66"/>
          </a:solidFill>
          <a:ln w="9525">
            <a:solidFill>
              <a:srgbClr val="666699"/>
            </a:solidFill>
          </a:ln>
        </p:spPr>
        <p:txBody>
          <a:bodyPr vert="horz" wrap="square" lIns="0" tIns="41275" rIns="0" bIns="0" rtlCol="0">
            <a:spAutoFit/>
          </a:bodyPr>
          <a:lstStyle/>
          <a:p>
            <a:pPr marL="295275">
              <a:lnSpc>
                <a:spcPct val="100000"/>
              </a:lnSpc>
              <a:spcBef>
                <a:spcPts val="325"/>
              </a:spcBef>
            </a:pPr>
            <a:r>
              <a:rPr sz="1600" spc="-5" dirty="0">
                <a:solidFill>
                  <a:srgbClr val="003366"/>
                </a:solidFill>
                <a:latin typeface="Arial"/>
                <a:cs typeface="Arial"/>
              </a:rPr>
              <a:t>Máy</a:t>
            </a:r>
            <a:r>
              <a:rPr sz="1600" dirty="0">
                <a:solidFill>
                  <a:srgbClr val="003366"/>
                </a:solidFill>
                <a:latin typeface="Arial"/>
                <a:cs typeface="Arial"/>
              </a:rPr>
              <a:t> </a:t>
            </a:r>
            <a:r>
              <a:rPr sz="1600" spc="-5" dirty="0">
                <a:solidFill>
                  <a:srgbClr val="003366"/>
                </a:solidFill>
                <a:latin typeface="Arial"/>
                <a:cs typeface="Arial"/>
              </a:rPr>
              <a:t>tính</a:t>
            </a:r>
            <a:endParaRPr sz="1600">
              <a:latin typeface="Arial"/>
              <a:cs typeface="Arial"/>
            </a:endParaRPr>
          </a:p>
        </p:txBody>
      </p:sp>
      <p:sp>
        <p:nvSpPr>
          <p:cNvPr id="11" name="object 11"/>
          <p:cNvSpPr txBox="1"/>
          <p:nvPr/>
        </p:nvSpPr>
        <p:spPr>
          <a:xfrm>
            <a:off x="6477000" y="2133600"/>
            <a:ext cx="2438400" cy="346075"/>
          </a:xfrm>
          <a:prstGeom prst="rect">
            <a:avLst/>
          </a:prstGeom>
          <a:solidFill>
            <a:srgbClr val="99CC99"/>
          </a:solidFill>
          <a:ln w="9525">
            <a:solidFill>
              <a:srgbClr val="666699"/>
            </a:solidFill>
          </a:ln>
        </p:spPr>
        <p:txBody>
          <a:bodyPr vert="horz" wrap="square" lIns="0" tIns="41275" rIns="0" bIns="0" rtlCol="0">
            <a:spAutoFit/>
          </a:bodyPr>
          <a:lstStyle/>
          <a:p>
            <a:pPr marL="563245">
              <a:lnSpc>
                <a:spcPct val="100000"/>
              </a:lnSpc>
              <a:spcBef>
                <a:spcPts val="325"/>
              </a:spcBef>
            </a:pPr>
            <a:r>
              <a:rPr sz="1600" spc="-5" dirty="0">
                <a:solidFill>
                  <a:srgbClr val="003366"/>
                </a:solidFill>
                <a:latin typeface="Arial"/>
                <a:cs typeface="Arial"/>
              </a:rPr>
              <a:t>Xử lý thông</a:t>
            </a:r>
            <a:r>
              <a:rPr sz="1600" dirty="0">
                <a:solidFill>
                  <a:srgbClr val="003366"/>
                </a:solidFill>
                <a:latin typeface="Arial"/>
                <a:cs typeface="Arial"/>
              </a:rPr>
              <a:t> </a:t>
            </a:r>
            <a:r>
              <a:rPr sz="1600" spc="-5" dirty="0">
                <a:solidFill>
                  <a:srgbClr val="003366"/>
                </a:solidFill>
                <a:latin typeface="Arial"/>
                <a:cs typeface="Arial"/>
              </a:rPr>
              <a:t>tin</a:t>
            </a:r>
            <a:endParaRPr sz="1600">
              <a:latin typeface="Arial"/>
              <a:cs typeface="Arial"/>
            </a:endParaRPr>
          </a:p>
        </p:txBody>
      </p:sp>
      <p:sp>
        <p:nvSpPr>
          <p:cNvPr id="12" name="object 12"/>
          <p:cNvSpPr txBox="1"/>
          <p:nvPr/>
        </p:nvSpPr>
        <p:spPr>
          <a:xfrm>
            <a:off x="3733800" y="4419600"/>
            <a:ext cx="1295400" cy="346075"/>
          </a:xfrm>
          <a:prstGeom prst="rect">
            <a:avLst/>
          </a:prstGeom>
          <a:solidFill>
            <a:srgbClr val="CC99FF"/>
          </a:solidFill>
          <a:ln w="9525">
            <a:solidFill>
              <a:srgbClr val="666699"/>
            </a:solidFill>
          </a:ln>
        </p:spPr>
        <p:txBody>
          <a:bodyPr vert="horz" wrap="square" lIns="0" tIns="41275" rIns="0" bIns="0" rtlCol="0">
            <a:spAutoFit/>
          </a:bodyPr>
          <a:lstStyle/>
          <a:p>
            <a:pPr marL="318135">
              <a:lnSpc>
                <a:spcPct val="100000"/>
              </a:lnSpc>
              <a:spcBef>
                <a:spcPts val="325"/>
              </a:spcBef>
            </a:pPr>
            <a:r>
              <a:rPr sz="1600" spc="-25" dirty="0">
                <a:solidFill>
                  <a:srgbClr val="003366"/>
                </a:solidFill>
                <a:latin typeface="Arial"/>
                <a:cs typeface="Arial"/>
              </a:rPr>
              <a:t>Tin</a:t>
            </a:r>
            <a:r>
              <a:rPr sz="1600" spc="-20" dirty="0">
                <a:solidFill>
                  <a:srgbClr val="003366"/>
                </a:solidFill>
                <a:latin typeface="Arial"/>
                <a:cs typeface="Arial"/>
              </a:rPr>
              <a:t> </a:t>
            </a:r>
            <a:r>
              <a:rPr sz="1600" spc="-10" dirty="0">
                <a:solidFill>
                  <a:srgbClr val="003366"/>
                </a:solidFill>
                <a:latin typeface="Arial"/>
                <a:cs typeface="Arial"/>
              </a:rPr>
              <a:t>học</a:t>
            </a:r>
            <a:endParaRPr sz="1600">
              <a:latin typeface="Arial"/>
              <a:cs typeface="Arial"/>
            </a:endParaRPr>
          </a:p>
        </p:txBody>
      </p:sp>
      <p:sp>
        <p:nvSpPr>
          <p:cNvPr id="13" name="object 13"/>
          <p:cNvSpPr txBox="1"/>
          <p:nvPr/>
        </p:nvSpPr>
        <p:spPr>
          <a:xfrm>
            <a:off x="3886200" y="3505200"/>
            <a:ext cx="1447800" cy="346075"/>
          </a:xfrm>
          <a:prstGeom prst="rect">
            <a:avLst/>
          </a:prstGeom>
          <a:solidFill>
            <a:srgbClr val="33CCCC"/>
          </a:solidFill>
          <a:ln w="9525">
            <a:solidFill>
              <a:srgbClr val="3333FF"/>
            </a:solidFill>
          </a:ln>
        </p:spPr>
        <p:txBody>
          <a:bodyPr vert="horz" wrap="square" lIns="0" tIns="41275" rIns="0" bIns="0" rtlCol="0">
            <a:spAutoFit/>
          </a:bodyPr>
          <a:lstStyle/>
          <a:p>
            <a:pPr marL="146050">
              <a:lnSpc>
                <a:spcPct val="100000"/>
              </a:lnSpc>
              <a:spcBef>
                <a:spcPts val="325"/>
              </a:spcBef>
            </a:pPr>
            <a:r>
              <a:rPr sz="1600" spc="-5" dirty="0">
                <a:solidFill>
                  <a:srgbClr val="003366"/>
                </a:solidFill>
                <a:latin typeface="Arial"/>
                <a:cs typeface="Arial"/>
              </a:rPr>
              <a:t>Xử lý dữ</a:t>
            </a:r>
            <a:r>
              <a:rPr sz="1600" spc="-30" dirty="0">
                <a:solidFill>
                  <a:srgbClr val="003366"/>
                </a:solidFill>
                <a:latin typeface="Arial"/>
                <a:cs typeface="Arial"/>
              </a:rPr>
              <a:t> </a:t>
            </a:r>
            <a:r>
              <a:rPr sz="1600" spc="-5" dirty="0">
                <a:solidFill>
                  <a:srgbClr val="003366"/>
                </a:solidFill>
                <a:latin typeface="Arial"/>
                <a:cs typeface="Arial"/>
              </a:rPr>
              <a:t>liệu</a:t>
            </a:r>
            <a:endParaRPr sz="1600">
              <a:latin typeface="Arial"/>
              <a:cs typeface="Arial"/>
            </a:endParaRPr>
          </a:p>
        </p:txBody>
      </p:sp>
      <p:sp>
        <p:nvSpPr>
          <p:cNvPr id="14" name="object 14"/>
          <p:cNvSpPr txBox="1"/>
          <p:nvPr/>
        </p:nvSpPr>
        <p:spPr>
          <a:xfrm>
            <a:off x="6477000" y="2819400"/>
            <a:ext cx="2438400" cy="346075"/>
          </a:xfrm>
          <a:prstGeom prst="rect">
            <a:avLst/>
          </a:prstGeom>
          <a:solidFill>
            <a:srgbClr val="00CC00"/>
          </a:solidFill>
          <a:ln w="9525">
            <a:solidFill>
              <a:srgbClr val="666699"/>
            </a:solidFill>
          </a:ln>
        </p:spPr>
        <p:txBody>
          <a:bodyPr vert="horz" wrap="square" lIns="0" tIns="41275" rIns="0" bIns="0" rtlCol="0">
            <a:spAutoFit/>
          </a:bodyPr>
          <a:lstStyle/>
          <a:p>
            <a:pPr marL="116839">
              <a:lnSpc>
                <a:spcPct val="100000"/>
              </a:lnSpc>
              <a:spcBef>
                <a:spcPts val="325"/>
              </a:spcBef>
            </a:pPr>
            <a:r>
              <a:rPr sz="1600" spc="-5" dirty="0">
                <a:solidFill>
                  <a:srgbClr val="FFFFFF"/>
                </a:solidFill>
                <a:latin typeface="Arial"/>
                <a:cs typeface="Arial"/>
              </a:rPr>
              <a:t>Tính toán </a:t>
            </a:r>
            <a:r>
              <a:rPr sz="1600" spc="-10" dirty="0">
                <a:solidFill>
                  <a:srgbClr val="FFFFFF"/>
                </a:solidFill>
                <a:latin typeface="Arial"/>
                <a:cs typeface="Arial"/>
              </a:rPr>
              <a:t>bằng </a:t>
            </a:r>
            <a:r>
              <a:rPr sz="1600" spc="-5" dirty="0">
                <a:solidFill>
                  <a:srgbClr val="FFFFFF"/>
                </a:solidFill>
                <a:latin typeface="Arial"/>
                <a:cs typeface="Arial"/>
              </a:rPr>
              <a:t>máy</a:t>
            </a:r>
            <a:r>
              <a:rPr sz="1600" spc="15" dirty="0">
                <a:solidFill>
                  <a:srgbClr val="FFFFFF"/>
                </a:solidFill>
                <a:latin typeface="Arial"/>
                <a:cs typeface="Arial"/>
              </a:rPr>
              <a:t> </a:t>
            </a:r>
            <a:r>
              <a:rPr sz="1600" spc="-5" dirty="0">
                <a:solidFill>
                  <a:srgbClr val="FFFFFF"/>
                </a:solidFill>
                <a:latin typeface="Arial"/>
                <a:cs typeface="Arial"/>
              </a:rPr>
              <a:t>tính</a:t>
            </a:r>
            <a:endParaRPr sz="1600">
              <a:latin typeface="Arial"/>
              <a:cs typeface="Arial"/>
            </a:endParaRPr>
          </a:p>
        </p:txBody>
      </p:sp>
      <p:sp>
        <p:nvSpPr>
          <p:cNvPr id="15" name="object 15"/>
          <p:cNvSpPr txBox="1"/>
          <p:nvPr/>
        </p:nvSpPr>
        <p:spPr>
          <a:xfrm>
            <a:off x="990600" y="5257800"/>
            <a:ext cx="2133600" cy="346075"/>
          </a:xfrm>
          <a:prstGeom prst="rect">
            <a:avLst/>
          </a:prstGeom>
          <a:solidFill>
            <a:srgbClr val="33CCCC"/>
          </a:solidFill>
          <a:ln w="9525">
            <a:solidFill>
              <a:srgbClr val="3333FF"/>
            </a:solidFill>
          </a:ln>
        </p:spPr>
        <p:txBody>
          <a:bodyPr vert="horz" wrap="square" lIns="0" tIns="41910" rIns="0" bIns="0" rtlCol="0">
            <a:spAutoFit/>
          </a:bodyPr>
          <a:lstStyle/>
          <a:p>
            <a:pPr marL="320675">
              <a:lnSpc>
                <a:spcPct val="100000"/>
              </a:lnSpc>
              <a:spcBef>
                <a:spcPts val="330"/>
              </a:spcBef>
            </a:pPr>
            <a:r>
              <a:rPr sz="1600" spc="-5" dirty="0">
                <a:solidFill>
                  <a:srgbClr val="003366"/>
                </a:solidFill>
                <a:latin typeface="Arial"/>
                <a:cs typeface="Arial"/>
              </a:rPr>
              <a:t>Data Processing</a:t>
            </a:r>
            <a:endParaRPr sz="1600">
              <a:latin typeface="Arial"/>
              <a:cs typeface="Arial"/>
            </a:endParaRPr>
          </a:p>
        </p:txBody>
      </p:sp>
      <p:grpSp>
        <p:nvGrpSpPr>
          <p:cNvPr id="16" name="object 16"/>
          <p:cNvGrpSpPr/>
          <p:nvPr/>
        </p:nvGrpSpPr>
        <p:grpSpPr>
          <a:xfrm>
            <a:off x="6248400" y="4038563"/>
            <a:ext cx="1903095" cy="1903095"/>
            <a:chOff x="6248400" y="4038563"/>
            <a:chExt cx="1903095" cy="1903095"/>
          </a:xfrm>
        </p:grpSpPr>
        <p:sp>
          <p:nvSpPr>
            <p:cNvPr id="17" name="object 17"/>
            <p:cNvSpPr/>
            <p:nvPr/>
          </p:nvSpPr>
          <p:spPr>
            <a:xfrm>
              <a:off x="6248400" y="4038563"/>
              <a:ext cx="1903095" cy="1901825"/>
            </a:xfrm>
            <a:custGeom>
              <a:avLst/>
              <a:gdLst/>
              <a:ahLst/>
              <a:cxnLst/>
              <a:rect l="l" t="t" r="r" b="b"/>
              <a:pathLst>
                <a:path w="1903095" h="1901825">
                  <a:moveTo>
                    <a:pt x="0" y="1901439"/>
                  </a:moveTo>
                  <a:lnTo>
                    <a:pt x="1902953" y="1901439"/>
                  </a:lnTo>
                  <a:lnTo>
                    <a:pt x="1902953" y="0"/>
                  </a:lnTo>
                  <a:lnTo>
                    <a:pt x="0" y="0"/>
                  </a:lnTo>
                  <a:lnTo>
                    <a:pt x="0" y="1901439"/>
                  </a:lnTo>
                  <a:close/>
                </a:path>
              </a:pathLst>
            </a:custGeom>
            <a:solidFill>
              <a:srgbClr val="000000"/>
            </a:solidFill>
          </p:spPr>
          <p:txBody>
            <a:bodyPr wrap="square" lIns="0" tIns="0" rIns="0" bIns="0" rtlCol="0"/>
            <a:lstStyle/>
            <a:p>
              <a:endParaRPr/>
            </a:p>
          </p:txBody>
        </p:sp>
        <p:sp>
          <p:nvSpPr>
            <p:cNvPr id="18" name="object 18"/>
            <p:cNvSpPr/>
            <p:nvPr/>
          </p:nvSpPr>
          <p:spPr>
            <a:xfrm>
              <a:off x="6552961" y="4482233"/>
              <a:ext cx="1299210" cy="1459865"/>
            </a:xfrm>
            <a:custGeom>
              <a:avLst/>
              <a:gdLst/>
              <a:ahLst/>
              <a:cxnLst/>
              <a:rect l="l" t="t" r="r" b="b"/>
              <a:pathLst>
                <a:path w="1299209" h="1459864">
                  <a:moveTo>
                    <a:pt x="720778" y="0"/>
                  </a:moveTo>
                  <a:lnTo>
                    <a:pt x="597083" y="2960"/>
                  </a:lnTo>
                  <a:lnTo>
                    <a:pt x="474866" y="25828"/>
                  </a:lnTo>
                  <a:lnTo>
                    <a:pt x="393147" y="55229"/>
                  </a:lnTo>
                  <a:lnTo>
                    <a:pt x="347497" y="78811"/>
                  </a:lnTo>
                  <a:lnTo>
                    <a:pt x="279767" y="128221"/>
                  </a:lnTo>
                  <a:lnTo>
                    <a:pt x="240739" y="169464"/>
                  </a:lnTo>
                  <a:lnTo>
                    <a:pt x="203200" y="222447"/>
                  </a:lnTo>
                  <a:lnTo>
                    <a:pt x="178896" y="271041"/>
                  </a:lnTo>
                  <a:lnTo>
                    <a:pt x="153867" y="355773"/>
                  </a:lnTo>
                  <a:lnTo>
                    <a:pt x="147980" y="400691"/>
                  </a:lnTo>
                  <a:lnTo>
                    <a:pt x="146510" y="436116"/>
                  </a:lnTo>
                  <a:lnTo>
                    <a:pt x="147245" y="447866"/>
                  </a:lnTo>
                  <a:lnTo>
                    <a:pt x="147980" y="467017"/>
                  </a:lnTo>
                  <a:lnTo>
                    <a:pt x="141347" y="509006"/>
                  </a:lnTo>
                  <a:lnTo>
                    <a:pt x="114849" y="559100"/>
                  </a:lnTo>
                  <a:lnTo>
                    <a:pt x="13244" y="671059"/>
                  </a:lnTo>
                  <a:lnTo>
                    <a:pt x="8091" y="678429"/>
                  </a:lnTo>
                  <a:lnTo>
                    <a:pt x="2938" y="691691"/>
                  </a:lnTo>
                  <a:lnTo>
                    <a:pt x="0" y="703471"/>
                  </a:lnTo>
                  <a:lnTo>
                    <a:pt x="0" y="718203"/>
                  </a:lnTo>
                  <a:lnTo>
                    <a:pt x="2203" y="729259"/>
                  </a:lnTo>
                  <a:lnTo>
                    <a:pt x="8825" y="738099"/>
                  </a:lnTo>
                  <a:lnTo>
                    <a:pt x="51527" y="766081"/>
                  </a:lnTo>
                  <a:lnTo>
                    <a:pt x="58159" y="779343"/>
                  </a:lnTo>
                  <a:lnTo>
                    <a:pt x="61098" y="791134"/>
                  </a:lnTo>
                  <a:lnTo>
                    <a:pt x="56690" y="810285"/>
                  </a:lnTo>
                  <a:lnTo>
                    <a:pt x="42701" y="837542"/>
                  </a:lnTo>
                  <a:lnTo>
                    <a:pt x="39017" y="848588"/>
                  </a:lnTo>
                  <a:lnTo>
                    <a:pt x="64046" y="881736"/>
                  </a:lnTo>
                  <a:lnTo>
                    <a:pt x="68464" y="885421"/>
                  </a:lnTo>
                  <a:lnTo>
                    <a:pt x="72148" y="889842"/>
                  </a:lnTo>
                  <a:lnTo>
                    <a:pt x="66260" y="895732"/>
                  </a:lnTo>
                  <a:lnTo>
                    <a:pt x="51527" y="906778"/>
                  </a:lnTo>
                  <a:lnTo>
                    <a:pt x="44905" y="916354"/>
                  </a:lnTo>
                  <a:lnTo>
                    <a:pt x="43435" y="922244"/>
                  </a:lnTo>
                  <a:lnTo>
                    <a:pt x="42701" y="935505"/>
                  </a:lnTo>
                  <a:lnTo>
                    <a:pt x="43435" y="945081"/>
                  </a:lnTo>
                  <a:lnTo>
                    <a:pt x="45639" y="953187"/>
                  </a:lnTo>
                  <a:lnTo>
                    <a:pt x="50057" y="962027"/>
                  </a:lnTo>
                  <a:lnTo>
                    <a:pt x="61098" y="973808"/>
                  </a:lnTo>
                  <a:lnTo>
                    <a:pt x="66995" y="990020"/>
                  </a:lnTo>
                  <a:lnTo>
                    <a:pt x="72148" y="1015062"/>
                  </a:lnTo>
                  <a:lnTo>
                    <a:pt x="71413" y="1029058"/>
                  </a:lnTo>
                  <a:lnTo>
                    <a:pt x="68464" y="1040104"/>
                  </a:lnTo>
                  <a:lnTo>
                    <a:pt x="64046" y="1049679"/>
                  </a:lnTo>
                  <a:lnTo>
                    <a:pt x="58159" y="1065891"/>
                  </a:lnTo>
                  <a:lnTo>
                    <a:pt x="55210" y="1079152"/>
                  </a:lnTo>
                  <a:lnTo>
                    <a:pt x="54475" y="1092403"/>
                  </a:lnTo>
                  <a:lnTo>
                    <a:pt x="55945" y="1108614"/>
                  </a:lnTo>
                  <a:lnTo>
                    <a:pt x="86137" y="1155023"/>
                  </a:lnTo>
                  <a:lnTo>
                    <a:pt x="126624" y="1171959"/>
                  </a:lnTo>
                  <a:lnTo>
                    <a:pt x="194364" y="1176380"/>
                  </a:lnTo>
                  <a:lnTo>
                    <a:pt x="237800" y="1182270"/>
                  </a:lnTo>
                  <a:lnTo>
                    <a:pt x="284185" y="1200687"/>
                  </a:lnTo>
                  <a:lnTo>
                    <a:pt x="339395" y="1240470"/>
                  </a:lnTo>
                  <a:lnTo>
                    <a:pt x="366639" y="1275088"/>
                  </a:lnTo>
                  <a:lnTo>
                    <a:pt x="383576" y="1311186"/>
                  </a:lnTo>
                  <a:lnTo>
                    <a:pt x="395351" y="1351694"/>
                  </a:lnTo>
                  <a:lnTo>
                    <a:pt x="409340" y="1405469"/>
                  </a:lnTo>
                  <a:lnTo>
                    <a:pt x="416707" y="1459242"/>
                  </a:lnTo>
                  <a:lnTo>
                    <a:pt x="1048410" y="1458506"/>
                  </a:lnTo>
                  <a:lnTo>
                    <a:pt x="999025" y="1281713"/>
                  </a:lnTo>
                  <a:lnTo>
                    <a:pt x="993924" y="1262562"/>
                  </a:lnTo>
                  <a:lnTo>
                    <a:pt x="988006" y="1224994"/>
                  </a:lnTo>
                  <a:lnTo>
                    <a:pt x="990250" y="1171959"/>
                  </a:lnTo>
                  <a:lnTo>
                    <a:pt x="1003515" y="1122610"/>
                  </a:lnTo>
                  <a:lnTo>
                    <a:pt x="1017494" y="1091668"/>
                  </a:lnTo>
                  <a:lnTo>
                    <a:pt x="1053512" y="1032008"/>
                  </a:lnTo>
                  <a:lnTo>
                    <a:pt x="1192686" y="872895"/>
                  </a:lnTo>
                  <a:lnTo>
                    <a:pt x="1240540" y="806600"/>
                  </a:lnTo>
                  <a:lnTo>
                    <a:pt x="1267069" y="744725"/>
                  </a:lnTo>
                  <a:lnTo>
                    <a:pt x="1292067" y="644547"/>
                  </a:lnTo>
                  <a:lnTo>
                    <a:pt x="1298700" y="576036"/>
                  </a:lnTo>
                  <a:lnTo>
                    <a:pt x="1295026" y="490589"/>
                  </a:lnTo>
                  <a:lnTo>
                    <a:pt x="1282476" y="424273"/>
                  </a:lnTo>
                  <a:lnTo>
                    <a:pt x="1261151" y="359448"/>
                  </a:lnTo>
                  <a:lnTo>
                    <a:pt x="1222174" y="285027"/>
                  </a:lnTo>
                  <a:lnTo>
                    <a:pt x="1165443" y="209891"/>
                  </a:lnTo>
                  <a:lnTo>
                    <a:pt x="1099223" y="143636"/>
                  </a:lnTo>
                  <a:lnTo>
                    <a:pt x="1049124" y="105353"/>
                  </a:lnTo>
                  <a:lnTo>
                    <a:pt x="980659" y="64825"/>
                  </a:lnTo>
                  <a:lnTo>
                    <a:pt x="874646" y="23582"/>
                  </a:lnTo>
                  <a:lnTo>
                    <a:pt x="808426" y="8881"/>
                  </a:lnTo>
                  <a:lnTo>
                    <a:pt x="720778" y="0"/>
                  </a:lnTo>
                  <a:close/>
                </a:path>
              </a:pathLst>
            </a:custGeom>
            <a:solidFill>
              <a:srgbClr val="FFFFFF"/>
            </a:solidFill>
          </p:spPr>
          <p:txBody>
            <a:bodyPr wrap="square" lIns="0" tIns="0" rIns="0" bIns="0" rtlCol="0"/>
            <a:lstStyle/>
            <a:p>
              <a:endParaRPr/>
            </a:p>
          </p:txBody>
        </p:sp>
        <p:sp>
          <p:nvSpPr>
            <p:cNvPr id="19" name="object 19"/>
            <p:cNvSpPr/>
            <p:nvPr/>
          </p:nvSpPr>
          <p:spPr>
            <a:xfrm>
              <a:off x="6999110" y="4673752"/>
              <a:ext cx="400050" cy="660400"/>
            </a:xfrm>
            <a:custGeom>
              <a:avLst/>
              <a:gdLst/>
              <a:ahLst/>
              <a:cxnLst/>
              <a:rect l="l" t="t" r="r" b="b"/>
              <a:pathLst>
                <a:path w="400050" h="660400">
                  <a:moveTo>
                    <a:pt x="232651" y="526707"/>
                  </a:moveTo>
                  <a:lnTo>
                    <a:pt x="63309" y="526707"/>
                  </a:lnTo>
                  <a:lnTo>
                    <a:pt x="63309" y="660031"/>
                  </a:lnTo>
                  <a:lnTo>
                    <a:pt x="232651" y="660031"/>
                  </a:lnTo>
                  <a:lnTo>
                    <a:pt x="232651" y="526707"/>
                  </a:lnTo>
                  <a:close/>
                </a:path>
                <a:path w="400050" h="660400">
                  <a:moveTo>
                    <a:pt x="399821" y="174574"/>
                  </a:moveTo>
                  <a:lnTo>
                    <a:pt x="395325" y="136283"/>
                  </a:lnTo>
                  <a:lnTo>
                    <a:pt x="376961" y="91376"/>
                  </a:lnTo>
                  <a:lnTo>
                    <a:pt x="345338" y="55232"/>
                  </a:lnTo>
                  <a:lnTo>
                    <a:pt x="301155" y="28790"/>
                  </a:lnTo>
                  <a:lnTo>
                    <a:pt x="247370" y="10312"/>
                  </a:lnTo>
                  <a:lnTo>
                    <a:pt x="181114" y="723"/>
                  </a:lnTo>
                  <a:lnTo>
                    <a:pt x="145046" y="0"/>
                  </a:lnTo>
                  <a:lnTo>
                    <a:pt x="106006" y="723"/>
                  </a:lnTo>
                  <a:lnTo>
                    <a:pt x="64795" y="4394"/>
                  </a:lnTo>
                  <a:lnTo>
                    <a:pt x="22085" y="9601"/>
                  </a:lnTo>
                  <a:lnTo>
                    <a:pt x="0" y="13271"/>
                  </a:lnTo>
                  <a:lnTo>
                    <a:pt x="0" y="132613"/>
                  </a:lnTo>
                  <a:lnTo>
                    <a:pt x="17665" y="128943"/>
                  </a:lnTo>
                  <a:lnTo>
                    <a:pt x="32397" y="126695"/>
                  </a:lnTo>
                  <a:lnTo>
                    <a:pt x="48590" y="123736"/>
                  </a:lnTo>
                  <a:lnTo>
                    <a:pt x="82448" y="120777"/>
                  </a:lnTo>
                  <a:lnTo>
                    <a:pt x="100126" y="120777"/>
                  </a:lnTo>
                  <a:lnTo>
                    <a:pt x="151663" y="126695"/>
                  </a:lnTo>
                  <a:lnTo>
                    <a:pt x="200253" y="158343"/>
                  </a:lnTo>
                  <a:lnTo>
                    <a:pt x="211302" y="195910"/>
                  </a:lnTo>
                  <a:lnTo>
                    <a:pt x="207619" y="216535"/>
                  </a:lnTo>
                  <a:lnTo>
                    <a:pt x="184061" y="257086"/>
                  </a:lnTo>
                  <a:lnTo>
                    <a:pt x="147243" y="298348"/>
                  </a:lnTo>
                  <a:lnTo>
                    <a:pt x="120738" y="324866"/>
                  </a:lnTo>
                  <a:lnTo>
                    <a:pt x="108966" y="338124"/>
                  </a:lnTo>
                  <a:lnTo>
                    <a:pt x="79514" y="377164"/>
                  </a:lnTo>
                  <a:lnTo>
                    <a:pt x="70675" y="407365"/>
                  </a:lnTo>
                  <a:lnTo>
                    <a:pt x="70675" y="491337"/>
                  </a:lnTo>
                  <a:lnTo>
                    <a:pt x="225285" y="491337"/>
                  </a:lnTo>
                  <a:lnTo>
                    <a:pt x="225285" y="413994"/>
                  </a:lnTo>
                  <a:lnTo>
                    <a:pt x="228968" y="395579"/>
                  </a:lnTo>
                  <a:lnTo>
                    <a:pt x="246634" y="372745"/>
                  </a:lnTo>
                  <a:lnTo>
                    <a:pt x="271665" y="350647"/>
                  </a:lnTo>
                  <a:lnTo>
                    <a:pt x="287172" y="338861"/>
                  </a:lnTo>
                  <a:lnTo>
                    <a:pt x="303301" y="327075"/>
                  </a:lnTo>
                  <a:lnTo>
                    <a:pt x="319519" y="314553"/>
                  </a:lnTo>
                  <a:lnTo>
                    <a:pt x="351155" y="286562"/>
                  </a:lnTo>
                  <a:lnTo>
                    <a:pt x="377672" y="252666"/>
                  </a:lnTo>
                  <a:lnTo>
                    <a:pt x="395325" y="211429"/>
                  </a:lnTo>
                  <a:lnTo>
                    <a:pt x="399008" y="187845"/>
                  </a:lnTo>
                  <a:lnTo>
                    <a:pt x="399821" y="174574"/>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79174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28600"/>
            <a:ext cx="8229600" cy="868363"/>
          </a:xfrm>
        </p:spPr>
        <p:txBody>
          <a:bodyPr/>
          <a:lstStyle/>
          <a:p>
            <a:pPr algn="ctr" eaLnBrk="1" hangingPunct="1"/>
            <a:r>
              <a:rPr lang="en-US" altLang="vi-VN" sz="3600" b="1" dirty="0" err="1">
                <a:latin typeface="Times New Roman" panose="02020603050405020304" pitchFamily="18" charset="0"/>
              </a:rPr>
              <a:t>Định</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nghĩa</a:t>
            </a:r>
            <a:r>
              <a:rPr lang="en-US" altLang="vi-VN" sz="3600" b="1" dirty="0">
                <a:latin typeface="Times New Roman" panose="02020603050405020304" pitchFamily="18" charset="0"/>
              </a:rPr>
              <a:t> Tin </a:t>
            </a:r>
            <a:r>
              <a:rPr lang="en-US" altLang="vi-VN" sz="3600" b="1" dirty="0" err="1">
                <a:latin typeface="Times New Roman" panose="02020603050405020304" pitchFamily="18" charset="0"/>
              </a:rPr>
              <a:t>học</a:t>
            </a:r>
            <a:endParaRPr lang="en-US" altLang="vi-VN" sz="3600" b="1" dirty="0">
              <a:latin typeface="Times New Roman" panose="02020603050405020304" pitchFamily="18" charset="0"/>
            </a:endParaRPr>
          </a:p>
        </p:txBody>
      </p:sp>
      <p:sp>
        <p:nvSpPr>
          <p:cNvPr id="27652" name="Rectangle 3"/>
          <p:cNvSpPr>
            <a:spLocks noGrp="1" noChangeArrowheads="1"/>
          </p:cNvSpPr>
          <p:nvPr>
            <p:ph type="body" idx="1"/>
          </p:nvPr>
        </p:nvSpPr>
        <p:spPr>
          <a:xfrm>
            <a:off x="457200" y="1295400"/>
            <a:ext cx="8229600" cy="4953000"/>
          </a:xfrm>
        </p:spPr>
        <p:txBody>
          <a:bodyPr/>
          <a:lstStyle/>
          <a:p>
            <a:pPr eaLnBrk="1" hangingPunct="1"/>
            <a:r>
              <a:rPr lang="en-US" altLang="vi-VN" sz="3600" dirty="0">
                <a:solidFill>
                  <a:srgbClr val="FF0000"/>
                </a:solidFill>
                <a:latin typeface="+mj-lt"/>
              </a:rPr>
              <a:t>Tin </a:t>
            </a:r>
            <a:r>
              <a:rPr lang="en-US" altLang="vi-VN" sz="3600" dirty="0" err="1">
                <a:solidFill>
                  <a:srgbClr val="FF0000"/>
                </a:solidFill>
                <a:latin typeface="+mj-lt"/>
              </a:rPr>
              <a:t>học</a:t>
            </a:r>
            <a:r>
              <a:rPr lang="en-US" altLang="vi-VN" sz="3600" dirty="0">
                <a:solidFill>
                  <a:srgbClr val="FF0000"/>
                </a:solidFill>
                <a:latin typeface="+mj-lt"/>
              </a:rPr>
              <a:t> (Informatique)</a:t>
            </a:r>
          </a:p>
          <a:p>
            <a:pPr lvl="1" eaLnBrk="1" hangingPunct="1">
              <a:buClr>
                <a:schemeClr val="tx2"/>
              </a:buClr>
              <a:buSzTx/>
              <a:buFontTx/>
              <a:buChar char="•"/>
            </a:pPr>
            <a:r>
              <a:rPr lang="en-US" altLang="vi-VN" dirty="0"/>
              <a:t>Information + </a:t>
            </a:r>
            <a:r>
              <a:rPr lang="en-US" altLang="vi-VN" dirty="0" err="1"/>
              <a:t>Automaique</a:t>
            </a:r>
            <a:r>
              <a:rPr lang="en-US" altLang="vi-VN" dirty="0"/>
              <a:t> -&gt; Informatique</a:t>
            </a:r>
          </a:p>
          <a:p>
            <a:pPr lvl="1" eaLnBrk="1" hangingPunct="1">
              <a:buClr>
                <a:schemeClr val="tx2"/>
              </a:buClr>
              <a:buSzTx/>
              <a:buFontTx/>
              <a:buChar char="•"/>
            </a:pPr>
            <a:r>
              <a:rPr lang="en-US" altLang="vi-VN" dirty="0">
                <a:latin typeface="+mj-lt"/>
              </a:rPr>
              <a:t>Khoa </a:t>
            </a:r>
            <a:r>
              <a:rPr lang="en-US" altLang="vi-VN" dirty="0" err="1">
                <a:latin typeface="+mj-lt"/>
              </a:rPr>
              <a:t>học</a:t>
            </a:r>
            <a:r>
              <a:rPr lang="en-US" altLang="vi-VN" dirty="0">
                <a:latin typeface="+mj-lt"/>
              </a:rPr>
              <a:t> </a:t>
            </a:r>
            <a:r>
              <a:rPr lang="en-US" altLang="vi-VN" dirty="0" err="1">
                <a:latin typeface="+mj-lt"/>
              </a:rPr>
              <a:t>xử</a:t>
            </a:r>
            <a:r>
              <a:rPr lang="en-US" altLang="vi-VN" dirty="0">
                <a:latin typeface="+mj-lt"/>
              </a:rPr>
              <a:t> </a:t>
            </a:r>
            <a:r>
              <a:rPr lang="en-US" altLang="vi-VN" dirty="0" err="1">
                <a:latin typeface="+mj-lt"/>
              </a:rPr>
              <a:t>lý</a:t>
            </a:r>
            <a:r>
              <a:rPr lang="en-US" altLang="vi-VN" dirty="0">
                <a:latin typeface="+mj-lt"/>
              </a:rPr>
              <a:t> </a:t>
            </a:r>
            <a:r>
              <a:rPr lang="en-US" altLang="vi-VN" dirty="0" err="1">
                <a:latin typeface="+mj-lt"/>
              </a:rPr>
              <a:t>thông</a:t>
            </a:r>
            <a:r>
              <a:rPr lang="en-US" altLang="vi-VN" dirty="0">
                <a:latin typeface="+mj-lt"/>
              </a:rPr>
              <a:t> tin </a:t>
            </a:r>
            <a:r>
              <a:rPr lang="en-US" altLang="vi-VN" dirty="0" err="1">
                <a:latin typeface="+mj-lt"/>
              </a:rPr>
              <a:t>tự</a:t>
            </a:r>
            <a:r>
              <a:rPr lang="en-US" altLang="vi-VN" dirty="0">
                <a:latin typeface="+mj-lt"/>
              </a:rPr>
              <a:t> </a:t>
            </a:r>
            <a:r>
              <a:rPr lang="en-US" altLang="vi-VN" dirty="0" err="1">
                <a:latin typeface="+mj-lt"/>
              </a:rPr>
              <a:t>động</a:t>
            </a:r>
            <a:r>
              <a:rPr lang="en-US" altLang="vi-VN" dirty="0">
                <a:latin typeface="+mj-lt"/>
              </a:rPr>
              <a:t> </a:t>
            </a:r>
            <a:r>
              <a:rPr lang="en-US" altLang="vi-VN" dirty="0" err="1">
                <a:latin typeface="+mj-lt"/>
              </a:rPr>
              <a:t>mà</a:t>
            </a:r>
            <a:r>
              <a:rPr lang="en-US" altLang="vi-VN" dirty="0">
                <a:latin typeface="+mj-lt"/>
              </a:rPr>
              <a:t> </a:t>
            </a:r>
            <a:r>
              <a:rPr lang="en-US" altLang="vi-VN" dirty="0" err="1">
                <a:latin typeface="+mj-lt"/>
              </a:rPr>
              <a:t>công</a:t>
            </a:r>
            <a:r>
              <a:rPr lang="en-US" altLang="vi-VN" dirty="0">
                <a:latin typeface="+mj-lt"/>
              </a:rPr>
              <a:t> </a:t>
            </a:r>
            <a:r>
              <a:rPr lang="en-US" altLang="vi-VN" dirty="0" err="1">
                <a:latin typeface="+mj-lt"/>
              </a:rPr>
              <a:t>cụ</a:t>
            </a:r>
            <a:r>
              <a:rPr lang="en-US" altLang="vi-VN" dirty="0">
                <a:latin typeface="+mj-lt"/>
              </a:rPr>
              <a:t> </a:t>
            </a:r>
            <a:r>
              <a:rPr lang="en-US" altLang="vi-VN" dirty="0" err="1">
                <a:latin typeface="+mj-lt"/>
              </a:rPr>
              <a:t>ngày</a:t>
            </a:r>
            <a:r>
              <a:rPr lang="en-US" altLang="vi-VN" dirty="0">
                <a:latin typeface="+mj-lt"/>
              </a:rPr>
              <a:t> nay </a:t>
            </a:r>
            <a:r>
              <a:rPr lang="en-US" altLang="vi-VN" dirty="0" err="1">
                <a:latin typeface="+mj-lt"/>
              </a:rPr>
              <a:t>là</a:t>
            </a:r>
            <a:r>
              <a:rPr lang="en-US" altLang="vi-VN" dirty="0">
                <a:latin typeface="+mj-lt"/>
              </a:rPr>
              <a:t> </a:t>
            </a:r>
            <a:r>
              <a:rPr lang="en-US" altLang="vi-VN" dirty="0" err="1">
                <a:latin typeface="+mj-lt"/>
              </a:rPr>
              <a:t>Máy</a:t>
            </a:r>
            <a:r>
              <a:rPr lang="en-US" altLang="vi-VN" dirty="0">
                <a:latin typeface="+mj-lt"/>
              </a:rPr>
              <a:t> </a:t>
            </a:r>
            <a:r>
              <a:rPr lang="en-US" altLang="vi-VN" dirty="0" err="1">
                <a:latin typeface="+mj-lt"/>
              </a:rPr>
              <a:t>tính</a:t>
            </a:r>
            <a:r>
              <a:rPr lang="en-US" altLang="vi-VN" dirty="0">
                <a:latin typeface="+mj-lt"/>
              </a:rPr>
              <a:t> </a:t>
            </a:r>
            <a:r>
              <a:rPr lang="en-US" altLang="vi-VN" dirty="0" err="1">
                <a:latin typeface="+mj-lt"/>
              </a:rPr>
              <a:t>điện</a:t>
            </a:r>
            <a:r>
              <a:rPr lang="en-US" altLang="vi-VN" dirty="0">
                <a:latin typeface="+mj-lt"/>
              </a:rPr>
              <a:t> </a:t>
            </a:r>
            <a:r>
              <a:rPr lang="en-US" altLang="vi-VN" dirty="0" err="1">
                <a:latin typeface="+mj-lt"/>
              </a:rPr>
              <a:t>tử</a:t>
            </a:r>
            <a:endParaRPr lang="en-US" altLang="vi-VN" dirty="0">
              <a:latin typeface="+mj-lt"/>
            </a:endParaRPr>
          </a:p>
        </p:txBody>
      </p:sp>
      <p:sp>
        <p:nvSpPr>
          <p:cNvPr id="276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12879" y="6445764"/>
            <a:ext cx="3322897" cy="307777"/>
          </a:xfrm>
          <a:prstGeom prst="rect">
            <a:avLst/>
          </a:prstGeom>
        </p:spPr>
        <p:txBody>
          <a:bodyPr wrap="none">
            <a:spAutoFit/>
          </a:bodyPr>
          <a:lstStyle/>
          <a:p>
            <a:r>
              <a:rPr lang="en-US" sz="1400" i="1" dirty="0"/>
              <a:t>https://</a:t>
            </a:r>
            <a:r>
              <a:rPr lang="en-US" sz="1400" i="1" dirty="0" err="1"/>
              <a:t>en.wikipedia.org</a:t>
            </a:r>
            <a:r>
              <a:rPr lang="en-US" sz="1400" i="1" dirty="0"/>
              <a:t>/wiki/Technology</a:t>
            </a:r>
          </a:p>
        </p:txBody>
      </p:sp>
      <p:sp>
        <p:nvSpPr>
          <p:cNvPr id="3" name="Footer Placeholder 2"/>
          <p:cNvSpPr>
            <a:spLocks noGrp="1"/>
          </p:cNvSpPr>
          <p:nvPr>
            <p:ph type="ftr" sz="quarter" idx="10"/>
          </p:nvPr>
        </p:nvSpPr>
        <p:spPr/>
        <p:txBody>
          <a:bodyPr/>
          <a:lstStyle/>
          <a:p>
            <a:pPr>
              <a:defRPr/>
            </a:pPr>
            <a:r>
              <a:rPr lang="vi-VN" altLang="vi-VN"/>
              <a:t>NMTH_Chương 1</a:t>
            </a:r>
            <a:endParaRPr lang="en-US" altLang="vi-VN"/>
          </a:p>
        </p:txBody>
      </p:sp>
      <p:sp>
        <p:nvSpPr>
          <p:cNvPr id="4" name="Slide Number Placeholder 3"/>
          <p:cNvSpPr>
            <a:spLocks noGrp="1"/>
          </p:cNvSpPr>
          <p:nvPr>
            <p:ph type="sldNum" sz="quarter" idx="11"/>
          </p:nvPr>
        </p:nvSpPr>
        <p:spPr/>
        <p:txBody>
          <a:bodyPr/>
          <a:lstStyle/>
          <a:p>
            <a:pPr>
              <a:defRPr/>
            </a:pPr>
            <a:fld id="{7107A40C-02F8-4519-A2FD-6FDCE3F2B0D2}" type="slidenum">
              <a:rPr lang="en-US" altLang="vi-VN" smtClean="0"/>
              <a:pPr>
                <a:defRPr/>
              </a:pPr>
              <a:t>22</a:t>
            </a:fld>
            <a:endParaRPr lang="en-US" altLang="vi-VN"/>
          </a:p>
        </p:txBody>
      </p:sp>
    </p:spTree>
    <p:extLst>
      <p:ext uri="{BB962C8B-B14F-4D97-AF65-F5344CB8AC3E}">
        <p14:creationId xmlns:p14="http://schemas.microsoft.com/office/powerpoint/2010/main" val="2005875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28600"/>
            <a:ext cx="8229600" cy="868363"/>
          </a:xfrm>
        </p:spPr>
        <p:txBody>
          <a:bodyPr/>
          <a:lstStyle/>
          <a:p>
            <a:pPr algn="ctr" eaLnBrk="1" hangingPunct="1"/>
            <a:r>
              <a:rPr lang="en-US" sz="3600" b="1" dirty="0" err="1"/>
              <a:t>Giới</a:t>
            </a:r>
            <a:r>
              <a:rPr lang="en-US" sz="3600" b="1" dirty="0"/>
              <a:t> </a:t>
            </a:r>
            <a:r>
              <a:rPr lang="en-US" sz="3600" b="1" dirty="0" err="1"/>
              <a:t>thiệu</a:t>
            </a:r>
            <a:r>
              <a:rPr lang="en-US" sz="3600" b="1" dirty="0"/>
              <a:t> </a:t>
            </a:r>
            <a:r>
              <a:rPr lang="en-US" sz="3600" b="1" dirty="0" err="1"/>
              <a:t>Công</a:t>
            </a:r>
            <a:r>
              <a:rPr lang="en-US" sz="3600" b="1" dirty="0"/>
              <a:t> </a:t>
            </a:r>
            <a:r>
              <a:rPr lang="en-US" sz="3600" b="1" dirty="0" err="1"/>
              <a:t>nghệ</a:t>
            </a:r>
            <a:r>
              <a:rPr lang="en-US" sz="3600" b="1" dirty="0"/>
              <a:t> </a:t>
            </a:r>
            <a:r>
              <a:rPr lang="en-US" sz="3600" b="1" dirty="0" err="1"/>
              <a:t>thông</a:t>
            </a:r>
            <a:r>
              <a:rPr lang="en-US" sz="3600" b="1" dirty="0"/>
              <a:t> tin</a:t>
            </a:r>
            <a:endParaRPr lang="en-US" altLang="vi-VN" sz="3600" b="1" dirty="0">
              <a:latin typeface="Times New Roman" panose="02020603050405020304" pitchFamily="18" charset="0"/>
            </a:endParaRPr>
          </a:p>
        </p:txBody>
      </p:sp>
      <p:sp>
        <p:nvSpPr>
          <p:cNvPr id="27652" name="Rectangle 3"/>
          <p:cNvSpPr>
            <a:spLocks noGrp="1" noChangeArrowheads="1"/>
          </p:cNvSpPr>
          <p:nvPr>
            <p:ph type="body" idx="1"/>
          </p:nvPr>
        </p:nvSpPr>
        <p:spPr>
          <a:xfrm>
            <a:off x="457200" y="1295400"/>
            <a:ext cx="8229600" cy="4953000"/>
          </a:xfrm>
        </p:spPr>
        <p:txBody>
          <a:bodyPr/>
          <a:lstStyle/>
          <a:p>
            <a:pPr eaLnBrk="1" hangingPunct="1"/>
            <a:r>
              <a:rPr lang="en-US" altLang="vi-VN" sz="3600" dirty="0" err="1">
                <a:solidFill>
                  <a:srgbClr val="FF0000"/>
                </a:solidFill>
                <a:latin typeface="+mj-lt"/>
              </a:rPr>
              <a:t>Công</a:t>
            </a:r>
            <a:r>
              <a:rPr lang="en-US" altLang="vi-VN" sz="3600" dirty="0">
                <a:solidFill>
                  <a:srgbClr val="FF0000"/>
                </a:solidFill>
                <a:latin typeface="+mj-lt"/>
              </a:rPr>
              <a:t> </a:t>
            </a:r>
            <a:r>
              <a:rPr lang="en-US" altLang="vi-VN" sz="3600" dirty="0" err="1">
                <a:solidFill>
                  <a:srgbClr val="FF0000"/>
                </a:solidFill>
                <a:latin typeface="+mj-lt"/>
              </a:rPr>
              <a:t>nghệ</a:t>
            </a:r>
            <a:r>
              <a:rPr lang="en-US" altLang="vi-VN" sz="3600" dirty="0">
                <a:solidFill>
                  <a:srgbClr val="FF0000"/>
                </a:solidFill>
                <a:latin typeface="+mj-lt"/>
              </a:rPr>
              <a:t> (Technology):</a:t>
            </a:r>
          </a:p>
          <a:p>
            <a:pPr lvl="1" algn="just" eaLnBrk="1" hangingPunct="1">
              <a:buClr>
                <a:schemeClr val="tx2"/>
              </a:buClr>
              <a:buSzTx/>
              <a:buFontTx/>
              <a:buChar char="•"/>
            </a:pPr>
            <a:r>
              <a:rPr lang="en-US" altLang="vi-VN" dirty="0" err="1">
                <a:latin typeface="+mj-lt"/>
              </a:rPr>
              <a:t>Là</a:t>
            </a:r>
            <a:r>
              <a:rPr lang="en-US" altLang="vi-VN" dirty="0">
                <a:latin typeface="+mj-lt"/>
              </a:rPr>
              <a:t> </a:t>
            </a:r>
            <a:r>
              <a:rPr lang="en-US" altLang="vi-VN" dirty="0" err="1">
                <a:latin typeface="+mj-lt"/>
              </a:rPr>
              <a:t>khái</a:t>
            </a:r>
            <a:r>
              <a:rPr lang="en-US" altLang="vi-VN" dirty="0">
                <a:latin typeface="+mj-lt"/>
              </a:rPr>
              <a:t> </a:t>
            </a:r>
            <a:r>
              <a:rPr lang="en-US" altLang="vi-VN" dirty="0" err="1">
                <a:latin typeface="+mj-lt"/>
              </a:rPr>
              <a:t>niệm</a:t>
            </a:r>
            <a:r>
              <a:rPr lang="en-US" altLang="vi-VN" dirty="0">
                <a:latin typeface="+mj-lt"/>
              </a:rPr>
              <a:t> </a:t>
            </a:r>
            <a:r>
              <a:rPr lang="en-US" altLang="vi-VN" dirty="0" err="1">
                <a:latin typeface="+mj-lt"/>
              </a:rPr>
              <a:t>dùng</a:t>
            </a:r>
            <a:r>
              <a:rPr lang="en-US" altLang="vi-VN" dirty="0">
                <a:latin typeface="+mj-lt"/>
              </a:rPr>
              <a:t> </a:t>
            </a:r>
            <a:r>
              <a:rPr lang="en-US" altLang="vi-VN" dirty="0" err="1">
                <a:latin typeface="+mj-lt"/>
              </a:rPr>
              <a:t>chỉ</a:t>
            </a:r>
            <a:r>
              <a:rPr lang="en-US" altLang="vi-VN" dirty="0">
                <a:latin typeface="+mj-lt"/>
              </a:rPr>
              <a:t> </a:t>
            </a:r>
            <a:r>
              <a:rPr lang="en-US" altLang="vi-VN" dirty="0" err="1">
                <a:latin typeface="+mj-lt"/>
              </a:rPr>
              <a:t>việc</a:t>
            </a:r>
            <a:r>
              <a:rPr lang="en-US" altLang="vi-VN" dirty="0">
                <a:latin typeface="+mj-lt"/>
              </a:rPr>
              <a:t> </a:t>
            </a:r>
            <a:r>
              <a:rPr lang="en-US" altLang="vi-VN" dirty="0" err="1">
                <a:latin typeface="+mj-lt"/>
              </a:rPr>
              <a:t>nghiên</a:t>
            </a:r>
            <a:r>
              <a:rPr lang="en-US" altLang="vi-VN" dirty="0">
                <a:latin typeface="+mj-lt"/>
              </a:rPr>
              <a:t> </a:t>
            </a:r>
            <a:r>
              <a:rPr lang="en-US" altLang="vi-VN" dirty="0" err="1">
                <a:latin typeface="+mj-lt"/>
              </a:rPr>
              <a:t>cứu</a:t>
            </a:r>
            <a:r>
              <a:rPr lang="en-US" altLang="vi-VN" dirty="0">
                <a:latin typeface="+mj-lt"/>
              </a:rPr>
              <a:t> </a:t>
            </a:r>
            <a:r>
              <a:rPr lang="en-US" altLang="vi-VN" dirty="0" err="1">
                <a:latin typeface="+mj-lt"/>
              </a:rPr>
              <a:t>và</a:t>
            </a:r>
            <a:r>
              <a:rPr lang="en-US" altLang="vi-VN" dirty="0">
                <a:latin typeface="+mj-lt"/>
              </a:rPr>
              <a:t> </a:t>
            </a:r>
            <a:r>
              <a:rPr lang="en-US" altLang="vi-VN" dirty="0" err="1">
                <a:latin typeface="+mj-lt"/>
              </a:rPr>
              <a:t>ứng</a:t>
            </a:r>
            <a:r>
              <a:rPr lang="en-US" altLang="vi-VN" dirty="0">
                <a:latin typeface="+mj-lt"/>
              </a:rPr>
              <a:t> </a:t>
            </a:r>
            <a:r>
              <a:rPr lang="en-US" altLang="vi-VN" dirty="0" err="1">
                <a:latin typeface="+mj-lt"/>
              </a:rPr>
              <a:t>dụng</a:t>
            </a:r>
            <a:r>
              <a:rPr lang="en-US" altLang="vi-VN" dirty="0">
                <a:latin typeface="+mj-lt"/>
              </a:rPr>
              <a:t> </a:t>
            </a:r>
            <a:r>
              <a:rPr lang="en-US" altLang="vi-VN" dirty="0" err="1">
                <a:latin typeface="+mj-lt"/>
              </a:rPr>
              <a:t>những</a:t>
            </a:r>
            <a:r>
              <a:rPr lang="en-US" altLang="vi-VN" dirty="0">
                <a:latin typeface="+mj-lt"/>
              </a:rPr>
              <a:t> </a:t>
            </a:r>
            <a:r>
              <a:rPr lang="en-US" altLang="vi-VN" dirty="0" err="1">
                <a:latin typeface="+mj-lt"/>
              </a:rPr>
              <a:t>thành</a:t>
            </a:r>
            <a:r>
              <a:rPr lang="en-US" altLang="vi-VN" dirty="0">
                <a:latin typeface="+mj-lt"/>
              </a:rPr>
              <a:t> </a:t>
            </a:r>
            <a:r>
              <a:rPr lang="en-US" altLang="vi-VN" dirty="0" err="1">
                <a:latin typeface="+mj-lt"/>
              </a:rPr>
              <a:t>tựu</a:t>
            </a:r>
            <a:r>
              <a:rPr lang="en-US" altLang="vi-VN" dirty="0">
                <a:latin typeface="+mj-lt"/>
              </a:rPr>
              <a:t> </a:t>
            </a:r>
            <a:r>
              <a:rPr lang="en-US" altLang="vi-VN" dirty="0" err="1">
                <a:latin typeface="+mj-lt"/>
              </a:rPr>
              <a:t>của</a:t>
            </a:r>
            <a:r>
              <a:rPr lang="en-US" altLang="vi-VN" dirty="0">
                <a:latin typeface="+mj-lt"/>
              </a:rPr>
              <a:t> </a:t>
            </a:r>
            <a:r>
              <a:rPr lang="en-US" altLang="vi-VN" dirty="0" err="1">
                <a:latin typeface="+mj-lt"/>
              </a:rPr>
              <a:t>một</a:t>
            </a:r>
            <a:r>
              <a:rPr lang="en-US" altLang="vi-VN" dirty="0">
                <a:latin typeface="+mj-lt"/>
              </a:rPr>
              <a:t> hay </a:t>
            </a:r>
            <a:r>
              <a:rPr lang="en-US" altLang="vi-VN" dirty="0" err="1">
                <a:latin typeface="+mj-lt"/>
              </a:rPr>
              <a:t>nhiều</a:t>
            </a:r>
            <a:r>
              <a:rPr lang="en-US" altLang="vi-VN" dirty="0">
                <a:latin typeface="+mj-lt"/>
              </a:rPr>
              <a:t> </a:t>
            </a:r>
            <a:r>
              <a:rPr lang="en-US" altLang="vi-VN" dirty="0" err="1">
                <a:latin typeface="+mj-lt"/>
              </a:rPr>
              <a:t>ngành</a:t>
            </a:r>
            <a:r>
              <a:rPr lang="en-US" altLang="vi-VN" dirty="0">
                <a:latin typeface="+mj-lt"/>
              </a:rPr>
              <a:t> khoa </a:t>
            </a:r>
            <a:r>
              <a:rPr lang="en-US" altLang="vi-VN" dirty="0" err="1">
                <a:latin typeface="+mj-lt"/>
              </a:rPr>
              <a:t>học</a:t>
            </a:r>
            <a:r>
              <a:rPr lang="en-US" altLang="vi-VN" dirty="0">
                <a:latin typeface="+mj-lt"/>
              </a:rPr>
              <a:t>, </a:t>
            </a:r>
            <a:r>
              <a:rPr lang="en-US" altLang="vi-VN" dirty="0" err="1">
                <a:latin typeface="+mj-lt"/>
              </a:rPr>
              <a:t>gắn</a:t>
            </a:r>
            <a:r>
              <a:rPr lang="en-US" altLang="vi-VN" dirty="0">
                <a:latin typeface="+mj-lt"/>
              </a:rPr>
              <a:t> </a:t>
            </a:r>
            <a:r>
              <a:rPr lang="en-US" altLang="vi-VN" dirty="0" err="1">
                <a:latin typeface="+mj-lt"/>
              </a:rPr>
              <a:t>liền</a:t>
            </a:r>
            <a:r>
              <a:rPr lang="en-US" altLang="vi-VN" dirty="0">
                <a:latin typeface="+mj-lt"/>
              </a:rPr>
              <a:t> </a:t>
            </a:r>
            <a:r>
              <a:rPr lang="en-US" altLang="vi-VN" dirty="0" err="1">
                <a:latin typeface="+mj-lt"/>
              </a:rPr>
              <a:t>với</a:t>
            </a:r>
            <a:r>
              <a:rPr lang="en-US" altLang="vi-VN" dirty="0">
                <a:latin typeface="+mj-lt"/>
              </a:rPr>
              <a:t> </a:t>
            </a:r>
            <a:r>
              <a:rPr lang="en-US" altLang="vi-VN" dirty="0" err="1">
                <a:latin typeface="+mj-lt"/>
              </a:rPr>
              <a:t>các</a:t>
            </a:r>
            <a:r>
              <a:rPr lang="en-US" altLang="vi-VN" dirty="0">
                <a:latin typeface="+mj-lt"/>
              </a:rPr>
              <a:t> </a:t>
            </a:r>
            <a:r>
              <a:rPr lang="en-US" altLang="vi-VN" dirty="0" err="1">
                <a:latin typeface="+mj-lt"/>
              </a:rPr>
              <a:t>giải</a:t>
            </a:r>
            <a:r>
              <a:rPr lang="en-US" altLang="vi-VN" dirty="0">
                <a:latin typeface="+mj-lt"/>
              </a:rPr>
              <a:t> </a:t>
            </a:r>
            <a:r>
              <a:rPr lang="en-US" altLang="vi-VN" dirty="0" err="1">
                <a:latin typeface="+mj-lt"/>
              </a:rPr>
              <a:t>pháp</a:t>
            </a:r>
            <a:r>
              <a:rPr lang="en-US" altLang="vi-VN" dirty="0">
                <a:latin typeface="+mj-lt"/>
              </a:rPr>
              <a:t>, </a:t>
            </a:r>
            <a:r>
              <a:rPr lang="en-US" altLang="vi-VN" dirty="0" err="1">
                <a:latin typeface="+mj-lt"/>
              </a:rPr>
              <a:t>các</a:t>
            </a:r>
            <a:r>
              <a:rPr lang="en-US" altLang="vi-VN" dirty="0">
                <a:latin typeface="+mj-lt"/>
              </a:rPr>
              <a:t> </a:t>
            </a:r>
            <a:r>
              <a:rPr lang="en-US" altLang="vi-VN" dirty="0" err="1">
                <a:latin typeface="+mj-lt"/>
              </a:rPr>
              <a:t>nguồn</a:t>
            </a:r>
            <a:r>
              <a:rPr lang="en-US" altLang="vi-VN" dirty="0">
                <a:latin typeface="+mj-lt"/>
              </a:rPr>
              <a:t> </a:t>
            </a:r>
            <a:r>
              <a:rPr lang="en-US" altLang="vi-VN" dirty="0" err="1">
                <a:latin typeface="+mj-lt"/>
              </a:rPr>
              <a:t>lực</a:t>
            </a:r>
            <a:r>
              <a:rPr lang="en-US" altLang="vi-VN" dirty="0">
                <a:latin typeface="+mj-lt"/>
              </a:rPr>
              <a:t>, </a:t>
            </a:r>
            <a:r>
              <a:rPr lang="en-US" altLang="vi-VN" dirty="0" err="1">
                <a:latin typeface="+mj-lt"/>
              </a:rPr>
              <a:t>nhằm</a:t>
            </a:r>
            <a:r>
              <a:rPr lang="en-US" altLang="vi-VN" dirty="0">
                <a:latin typeface="+mj-lt"/>
              </a:rPr>
              <a:t> </a:t>
            </a:r>
            <a:r>
              <a:rPr lang="en-US" altLang="vi-VN" dirty="0" err="1">
                <a:latin typeface="+mj-lt"/>
              </a:rPr>
              <a:t>giải</a:t>
            </a:r>
            <a:r>
              <a:rPr lang="en-US" altLang="vi-VN" dirty="0">
                <a:latin typeface="+mj-lt"/>
              </a:rPr>
              <a:t> </a:t>
            </a:r>
            <a:r>
              <a:rPr lang="en-US" altLang="vi-VN" dirty="0" err="1">
                <a:latin typeface="+mj-lt"/>
              </a:rPr>
              <a:t>quyết</a:t>
            </a:r>
            <a:r>
              <a:rPr lang="en-US" altLang="vi-VN" dirty="0">
                <a:latin typeface="+mj-lt"/>
              </a:rPr>
              <a:t> </a:t>
            </a:r>
            <a:r>
              <a:rPr lang="en-US" altLang="vi-VN" dirty="0" err="1">
                <a:latin typeface="+mj-lt"/>
              </a:rPr>
              <a:t>một</a:t>
            </a:r>
            <a:r>
              <a:rPr lang="en-US" altLang="vi-VN" dirty="0">
                <a:latin typeface="+mj-lt"/>
              </a:rPr>
              <a:t> </a:t>
            </a:r>
            <a:r>
              <a:rPr lang="en-US" altLang="vi-VN" dirty="0" err="1">
                <a:latin typeface="+mj-lt"/>
              </a:rPr>
              <a:t>công</a:t>
            </a:r>
            <a:r>
              <a:rPr lang="en-US" altLang="vi-VN" dirty="0">
                <a:latin typeface="+mj-lt"/>
              </a:rPr>
              <a:t> </a:t>
            </a:r>
            <a:r>
              <a:rPr lang="en-US" altLang="vi-VN" dirty="0" err="1">
                <a:latin typeface="+mj-lt"/>
              </a:rPr>
              <a:t>việc</a:t>
            </a:r>
            <a:r>
              <a:rPr lang="en-US" altLang="vi-VN" dirty="0">
                <a:latin typeface="+mj-lt"/>
              </a:rPr>
              <a:t> </a:t>
            </a:r>
            <a:r>
              <a:rPr lang="en-US" altLang="vi-VN" dirty="0" err="1">
                <a:latin typeface="+mj-lt"/>
              </a:rPr>
              <a:t>nào</a:t>
            </a:r>
            <a:r>
              <a:rPr lang="en-US" altLang="vi-VN" dirty="0">
                <a:latin typeface="+mj-lt"/>
              </a:rPr>
              <a:t> </a:t>
            </a:r>
            <a:r>
              <a:rPr lang="en-US" altLang="vi-VN" dirty="0" err="1">
                <a:latin typeface="+mj-lt"/>
              </a:rPr>
              <a:t>đó</a:t>
            </a:r>
            <a:r>
              <a:rPr lang="en-US" altLang="vi-VN" dirty="0">
                <a:latin typeface="+mj-lt"/>
              </a:rPr>
              <a:t> </a:t>
            </a:r>
            <a:r>
              <a:rPr lang="en-US" altLang="vi-VN" dirty="0" err="1">
                <a:latin typeface="+mj-lt"/>
              </a:rPr>
              <a:t>của</a:t>
            </a:r>
            <a:r>
              <a:rPr lang="en-US" altLang="vi-VN" dirty="0">
                <a:latin typeface="+mj-lt"/>
              </a:rPr>
              <a:t> </a:t>
            </a:r>
            <a:r>
              <a:rPr lang="en-US" altLang="vi-VN" dirty="0" err="1">
                <a:latin typeface="+mj-lt"/>
              </a:rPr>
              <a:t>xã</a:t>
            </a:r>
            <a:r>
              <a:rPr lang="en-US" altLang="vi-VN" dirty="0">
                <a:latin typeface="+mj-lt"/>
              </a:rPr>
              <a:t> </a:t>
            </a:r>
            <a:r>
              <a:rPr lang="en-US" altLang="vi-VN" dirty="0" err="1">
                <a:latin typeface="+mj-lt"/>
              </a:rPr>
              <a:t>hội</a:t>
            </a:r>
            <a:r>
              <a:rPr lang="en-US" altLang="vi-VN" dirty="0">
                <a:latin typeface="+mj-lt"/>
              </a:rPr>
              <a:t>.</a:t>
            </a:r>
          </a:p>
          <a:p>
            <a:pPr lvl="1" algn="just" eaLnBrk="1" hangingPunct="1">
              <a:buClr>
                <a:schemeClr val="tx2"/>
              </a:buClr>
              <a:buSzTx/>
              <a:buFontTx/>
              <a:buChar char="•"/>
            </a:pPr>
            <a:r>
              <a:rPr lang="en-US" altLang="vi-VN" dirty="0" err="1">
                <a:latin typeface="+mj-lt"/>
              </a:rPr>
              <a:t>Một</a:t>
            </a:r>
            <a:r>
              <a:rPr lang="en-US" altLang="vi-VN" dirty="0">
                <a:latin typeface="+mj-lt"/>
              </a:rPr>
              <a:t> </a:t>
            </a:r>
            <a:r>
              <a:rPr lang="en-US" altLang="vi-VN" dirty="0" err="1">
                <a:latin typeface="+mj-lt"/>
              </a:rPr>
              <a:t>công</a:t>
            </a:r>
            <a:r>
              <a:rPr lang="en-US" altLang="vi-VN" dirty="0">
                <a:latin typeface="+mj-lt"/>
              </a:rPr>
              <a:t> </a:t>
            </a:r>
            <a:r>
              <a:rPr lang="en-US" altLang="vi-VN" dirty="0" err="1">
                <a:latin typeface="+mj-lt"/>
              </a:rPr>
              <a:t>nghệ</a:t>
            </a:r>
            <a:r>
              <a:rPr lang="en-US" altLang="vi-VN" dirty="0">
                <a:latin typeface="+mj-lt"/>
              </a:rPr>
              <a:t> </a:t>
            </a:r>
            <a:r>
              <a:rPr lang="en-US" altLang="vi-VN" dirty="0" err="1">
                <a:latin typeface="+mj-lt"/>
              </a:rPr>
              <a:t>được</a:t>
            </a:r>
            <a:r>
              <a:rPr lang="en-US" altLang="vi-VN" dirty="0">
                <a:latin typeface="+mj-lt"/>
              </a:rPr>
              <a:t> </a:t>
            </a:r>
            <a:r>
              <a:rPr lang="en-US" altLang="vi-VN" dirty="0" err="1">
                <a:latin typeface="+mj-lt"/>
              </a:rPr>
              <a:t>xem</a:t>
            </a:r>
            <a:r>
              <a:rPr lang="en-US" altLang="vi-VN" dirty="0">
                <a:latin typeface="+mj-lt"/>
              </a:rPr>
              <a:t> </a:t>
            </a:r>
            <a:r>
              <a:rPr lang="en-US" altLang="vi-VN" dirty="0" err="1">
                <a:latin typeface="+mj-lt"/>
              </a:rPr>
              <a:t>xét</a:t>
            </a:r>
            <a:r>
              <a:rPr lang="en-US" altLang="vi-VN" dirty="0">
                <a:latin typeface="+mj-lt"/>
              </a:rPr>
              <a:t> qua </a:t>
            </a:r>
            <a:r>
              <a:rPr lang="en-US" altLang="vi-VN" dirty="0" err="1">
                <a:latin typeface="+mj-lt"/>
              </a:rPr>
              <a:t>những</a:t>
            </a:r>
            <a:r>
              <a:rPr lang="en-US" altLang="vi-VN" dirty="0">
                <a:latin typeface="+mj-lt"/>
              </a:rPr>
              <a:t> </a:t>
            </a:r>
            <a:r>
              <a:rPr lang="en-US" altLang="vi-VN" dirty="0" err="1">
                <a:latin typeface="+mj-lt"/>
              </a:rPr>
              <a:t>nội</a:t>
            </a:r>
            <a:r>
              <a:rPr lang="en-US" altLang="vi-VN" dirty="0">
                <a:latin typeface="+mj-lt"/>
              </a:rPr>
              <a:t> dung </a:t>
            </a:r>
            <a:r>
              <a:rPr lang="en-US" altLang="vi-VN" dirty="0" err="1">
                <a:latin typeface="+mj-lt"/>
              </a:rPr>
              <a:t>chủ</a:t>
            </a:r>
            <a:r>
              <a:rPr lang="en-US" altLang="vi-VN" dirty="0">
                <a:latin typeface="+mj-lt"/>
              </a:rPr>
              <a:t> </a:t>
            </a:r>
            <a:r>
              <a:rPr lang="en-US" altLang="vi-VN" dirty="0" err="1">
                <a:latin typeface="+mj-lt"/>
              </a:rPr>
              <a:t>yếu</a:t>
            </a:r>
            <a:r>
              <a:rPr lang="en-US" altLang="vi-VN" dirty="0">
                <a:latin typeface="+mj-lt"/>
              </a:rPr>
              <a:t> </a:t>
            </a:r>
            <a:r>
              <a:rPr lang="en-US" altLang="vi-VN" dirty="0" err="1">
                <a:latin typeface="+mj-lt"/>
              </a:rPr>
              <a:t>như</a:t>
            </a:r>
            <a:r>
              <a:rPr lang="en-US" altLang="vi-VN" dirty="0">
                <a:latin typeface="+mj-lt"/>
              </a:rPr>
              <a:t>: </a:t>
            </a:r>
            <a:r>
              <a:rPr lang="en-US" altLang="vi-VN" dirty="0" err="1">
                <a:latin typeface="+mj-lt"/>
              </a:rPr>
              <a:t>kỹ</a:t>
            </a:r>
            <a:r>
              <a:rPr lang="en-US" altLang="vi-VN" dirty="0">
                <a:latin typeface="+mj-lt"/>
              </a:rPr>
              <a:t> </a:t>
            </a:r>
            <a:r>
              <a:rPr lang="en-US" altLang="vi-VN" dirty="0" err="1">
                <a:latin typeface="+mj-lt"/>
              </a:rPr>
              <a:t>thuật</a:t>
            </a:r>
            <a:r>
              <a:rPr lang="en-US" altLang="vi-VN" dirty="0">
                <a:latin typeface="+mj-lt"/>
              </a:rPr>
              <a:t>, </a:t>
            </a:r>
            <a:r>
              <a:rPr lang="en-US" altLang="vi-VN" dirty="0" err="1">
                <a:latin typeface="+mj-lt"/>
              </a:rPr>
              <a:t>thông</a:t>
            </a:r>
            <a:r>
              <a:rPr lang="en-US" altLang="vi-VN" dirty="0">
                <a:latin typeface="+mj-lt"/>
              </a:rPr>
              <a:t> tin, con </a:t>
            </a:r>
            <a:r>
              <a:rPr lang="en-US" altLang="vi-VN" dirty="0" err="1">
                <a:latin typeface="+mj-lt"/>
              </a:rPr>
              <a:t>người</a:t>
            </a:r>
            <a:r>
              <a:rPr lang="en-US" altLang="vi-VN" dirty="0">
                <a:latin typeface="+mj-lt"/>
              </a:rPr>
              <a:t>.</a:t>
            </a:r>
          </a:p>
        </p:txBody>
      </p:sp>
      <p:sp>
        <p:nvSpPr>
          <p:cNvPr id="276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12879" y="6445764"/>
            <a:ext cx="3322897" cy="307777"/>
          </a:xfrm>
          <a:prstGeom prst="rect">
            <a:avLst/>
          </a:prstGeom>
        </p:spPr>
        <p:txBody>
          <a:bodyPr wrap="none">
            <a:spAutoFit/>
          </a:bodyPr>
          <a:lstStyle/>
          <a:p>
            <a:r>
              <a:rPr lang="en-US" sz="1400" i="1" dirty="0"/>
              <a:t>https://</a:t>
            </a:r>
            <a:r>
              <a:rPr lang="en-US" sz="1400" i="1" dirty="0" err="1"/>
              <a:t>en.wikipedia.org</a:t>
            </a:r>
            <a:r>
              <a:rPr lang="en-US" sz="1400" i="1" dirty="0"/>
              <a:t>/wiki/Technology</a:t>
            </a:r>
          </a:p>
        </p:txBody>
      </p:sp>
      <p:sp>
        <p:nvSpPr>
          <p:cNvPr id="3" name="Footer Placeholder 2"/>
          <p:cNvSpPr>
            <a:spLocks noGrp="1"/>
          </p:cNvSpPr>
          <p:nvPr>
            <p:ph type="ftr" sz="quarter" idx="10"/>
          </p:nvPr>
        </p:nvSpPr>
        <p:spPr/>
        <p:txBody>
          <a:bodyPr/>
          <a:lstStyle/>
          <a:p>
            <a:pPr>
              <a:defRPr/>
            </a:pPr>
            <a:r>
              <a:rPr lang="vi-VN" altLang="vi-VN"/>
              <a:t>NMTH_Chương 1</a:t>
            </a:r>
            <a:endParaRPr lang="en-US" altLang="vi-VN"/>
          </a:p>
        </p:txBody>
      </p:sp>
      <p:sp>
        <p:nvSpPr>
          <p:cNvPr id="4" name="Slide Number Placeholder 3"/>
          <p:cNvSpPr>
            <a:spLocks noGrp="1"/>
          </p:cNvSpPr>
          <p:nvPr>
            <p:ph type="sldNum" sz="quarter" idx="11"/>
          </p:nvPr>
        </p:nvSpPr>
        <p:spPr/>
        <p:txBody>
          <a:bodyPr/>
          <a:lstStyle/>
          <a:p>
            <a:pPr>
              <a:defRPr/>
            </a:pPr>
            <a:fld id="{7107A40C-02F8-4519-A2FD-6FDCE3F2B0D2}" type="slidenum">
              <a:rPr lang="en-US" altLang="vi-VN" smtClean="0"/>
              <a:pPr>
                <a:defRPr/>
              </a:pPr>
              <a:t>23</a:t>
            </a:fld>
            <a:endParaRPr lang="en-US" altLang="vi-VN"/>
          </a:p>
        </p:txBody>
      </p:sp>
    </p:spTree>
    <p:extLst>
      <p:ext uri="{BB962C8B-B14F-4D97-AF65-F5344CB8AC3E}">
        <p14:creationId xmlns:p14="http://schemas.microsoft.com/office/powerpoint/2010/main" val="4062325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28600"/>
            <a:ext cx="8229600" cy="868363"/>
          </a:xfrm>
        </p:spPr>
        <p:txBody>
          <a:bodyPr/>
          <a:lstStyle/>
          <a:p>
            <a:pPr algn="ctr" eaLnBrk="1" hangingPunct="1"/>
            <a:r>
              <a:rPr lang="en-US" sz="3600" b="1" dirty="0" err="1"/>
              <a:t>Giới</a:t>
            </a:r>
            <a:r>
              <a:rPr lang="en-US" sz="3600" b="1" dirty="0"/>
              <a:t> </a:t>
            </a:r>
            <a:r>
              <a:rPr lang="en-US" sz="3600" b="1" dirty="0" err="1"/>
              <a:t>thiệu</a:t>
            </a:r>
            <a:r>
              <a:rPr lang="en-US" sz="3600" b="1" dirty="0"/>
              <a:t> </a:t>
            </a:r>
            <a:r>
              <a:rPr lang="en-US" sz="3600" b="1" dirty="0" err="1"/>
              <a:t>Công</a:t>
            </a:r>
            <a:r>
              <a:rPr lang="en-US" sz="3600" b="1" dirty="0"/>
              <a:t> </a:t>
            </a:r>
            <a:r>
              <a:rPr lang="en-US" sz="3600" b="1" dirty="0" err="1"/>
              <a:t>nghệ</a:t>
            </a:r>
            <a:r>
              <a:rPr lang="en-US" sz="3600" b="1" dirty="0"/>
              <a:t> </a:t>
            </a:r>
            <a:r>
              <a:rPr lang="en-US" sz="3600" b="1" dirty="0" err="1"/>
              <a:t>thông</a:t>
            </a:r>
            <a:r>
              <a:rPr lang="en-US" sz="3600" b="1" dirty="0"/>
              <a:t> tin</a:t>
            </a:r>
            <a:endParaRPr lang="en-US" altLang="vi-VN" sz="3600" b="1" dirty="0">
              <a:latin typeface="Times New Roman" panose="02020603050405020304" pitchFamily="18" charset="0"/>
            </a:endParaRPr>
          </a:p>
        </p:txBody>
      </p:sp>
      <p:sp>
        <p:nvSpPr>
          <p:cNvPr id="27652" name="Rectangle 3"/>
          <p:cNvSpPr>
            <a:spLocks noGrp="1" noChangeArrowheads="1"/>
          </p:cNvSpPr>
          <p:nvPr>
            <p:ph type="body" idx="1"/>
          </p:nvPr>
        </p:nvSpPr>
        <p:spPr>
          <a:xfrm>
            <a:off x="152400" y="990600"/>
            <a:ext cx="8839200" cy="5257800"/>
          </a:xfrm>
        </p:spPr>
        <p:txBody>
          <a:bodyPr/>
          <a:lstStyle/>
          <a:p>
            <a:pPr marL="91440" algn="l">
              <a:lnSpc>
                <a:spcPct val="100000"/>
              </a:lnSpc>
              <a:spcBef>
                <a:spcPts val="310"/>
              </a:spcBef>
              <a:tabLst>
                <a:tab pos="457834" algn="l"/>
              </a:tabLst>
            </a:pPr>
            <a:r>
              <a:rPr lang="en-US" altLang="vi-VN" dirty="0" err="1">
                <a:solidFill>
                  <a:srgbClr val="FF0000"/>
                </a:solidFill>
                <a:latin typeface="+mj-lt"/>
              </a:rPr>
              <a:t>Công</a:t>
            </a:r>
            <a:r>
              <a:rPr lang="en-US" altLang="vi-VN" dirty="0">
                <a:solidFill>
                  <a:srgbClr val="FF0000"/>
                </a:solidFill>
                <a:latin typeface="+mj-lt"/>
              </a:rPr>
              <a:t> </a:t>
            </a:r>
            <a:r>
              <a:rPr lang="en-US" altLang="vi-VN" dirty="0" err="1">
                <a:solidFill>
                  <a:srgbClr val="FF0000"/>
                </a:solidFill>
                <a:latin typeface="+mj-lt"/>
              </a:rPr>
              <a:t>nghệ</a:t>
            </a:r>
            <a:r>
              <a:rPr lang="en-US" altLang="vi-VN" dirty="0">
                <a:solidFill>
                  <a:srgbClr val="FF0000"/>
                </a:solidFill>
                <a:latin typeface="+mj-lt"/>
              </a:rPr>
              <a:t> </a:t>
            </a:r>
            <a:r>
              <a:rPr lang="en-US" altLang="vi-VN" dirty="0" err="1">
                <a:solidFill>
                  <a:srgbClr val="FF0000"/>
                </a:solidFill>
                <a:latin typeface="+mj-lt"/>
              </a:rPr>
              <a:t>thông</a:t>
            </a:r>
            <a:r>
              <a:rPr lang="en-US" altLang="vi-VN" dirty="0">
                <a:solidFill>
                  <a:srgbClr val="FF0000"/>
                </a:solidFill>
                <a:latin typeface="+mj-lt"/>
              </a:rPr>
              <a:t> tin (CNTT</a:t>
            </a:r>
            <a:r>
              <a:rPr lang="en-US" altLang="vi-VN">
                <a:solidFill>
                  <a:srgbClr val="FF0000"/>
                </a:solidFill>
                <a:latin typeface="+mj-lt"/>
              </a:rPr>
              <a:t>) </a:t>
            </a:r>
          </a:p>
          <a:p>
            <a:pPr marL="0" indent="0" algn="l">
              <a:lnSpc>
                <a:spcPct val="100000"/>
              </a:lnSpc>
              <a:spcBef>
                <a:spcPts val="310"/>
              </a:spcBef>
              <a:buNone/>
              <a:tabLst>
                <a:tab pos="457834" algn="l"/>
              </a:tabLst>
            </a:pPr>
            <a:r>
              <a:rPr lang="en-US" altLang="vi-VN">
                <a:solidFill>
                  <a:srgbClr val="FF0000"/>
                </a:solidFill>
                <a:latin typeface="+mj-lt"/>
              </a:rPr>
              <a:t>(</a:t>
            </a:r>
            <a:r>
              <a:rPr lang="en-US" altLang="vi-VN" dirty="0" err="1">
                <a:solidFill>
                  <a:srgbClr val="FF0000"/>
                </a:solidFill>
                <a:latin typeface="+mj-lt"/>
              </a:rPr>
              <a:t>InformationTechnology</a:t>
            </a:r>
            <a:r>
              <a:rPr lang="en-US" altLang="vi-VN" dirty="0">
                <a:solidFill>
                  <a:srgbClr val="FF0000"/>
                </a:solidFill>
                <a:latin typeface="+mj-lt"/>
              </a:rPr>
              <a:t> – IT</a:t>
            </a:r>
          </a:p>
          <a:p>
            <a:pPr marL="0" indent="0" algn="l">
              <a:lnSpc>
                <a:spcPct val="100000"/>
              </a:lnSpc>
              <a:spcBef>
                <a:spcPts val="310"/>
              </a:spcBef>
              <a:buNone/>
              <a:tabLst>
                <a:tab pos="457834" algn="l"/>
              </a:tabLst>
            </a:pPr>
            <a:r>
              <a:rPr lang="en-US" spc="-15" dirty="0" err="1">
                <a:solidFill>
                  <a:srgbClr val="FF0000"/>
                </a:solidFill>
                <a:latin typeface="Arial"/>
                <a:cs typeface="Arial"/>
              </a:rPr>
              <a:t>và</a:t>
            </a:r>
            <a:r>
              <a:rPr lang="en-US" spc="10" dirty="0">
                <a:solidFill>
                  <a:srgbClr val="FF0000"/>
                </a:solidFill>
                <a:latin typeface="Arial"/>
                <a:cs typeface="Arial"/>
              </a:rPr>
              <a:t> </a:t>
            </a:r>
            <a:r>
              <a:rPr lang="en-US" dirty="0">
                <a:solidFill>
                  <a:srgbClr val="FF0000"/>
                </a:solidFill>
                <a:latin typeface="Arial"/>
                <a:cs typeface="Arial"/>
              </a:rPr>
              <a:t>ICT</a:t>
            </a:r>
            <a:r>
              <a:rPr lang="en-US" b="1" dirty="0">
                <a:solidFill>
                  <a:srgbClr val="FF0000"/>
                </a:solidFill>
                <a:latin typeface="Arial"/>
                <a:cs typeface="Arial"/>
              </a:rPr>
              <a:t> </a:t>
            </a:r>
            <a:r>
              <a:rPr lang="en-US" dirty="0">
                <a:solidFill>
                  <a:srgbClr val="FF0000"/>
                </a:solidFill>
                <a:latin typeface="Arial"/>
                <a:cs typeface="Arial"/>
              </a:rPr>
              <a:t>= Information and Communication</a:t>
            </a:r>
            <a:r>
              <a:rPr lang="en-US" spc="-165" dirty="0">
                <a:solidFill>
                  <a:srgbClr val="FF0000"/>
                </a:solidFill>
                <a:latin typeface="Arial"/>
                <a:cs typeface="Arial"/>
              </a:rPr>
              <a:t> </a:t>
            </a:r>
            <a:r>
              <a:rPr lang="en-US" spc="-20" dirty="0">
                <a:solidFill>
                  <a:srgbClr val="FF0000"/>
                </a:solidFill>
                <a:latin typeface="Arial"/>
                <a:cs typeface="Arial"/>
              </a:rPr>
              <a:t>Technology</a:t>
            </a:r>
            <a:r>
              <a:rPr lang="en-US" altLang="vi-VN" dirty="0">
                <a:solidFill>
                  <a:srgbClr val="FF0000"/>
                </a:solidFill>
                <a:latin typeface="+mj-lt"/>
              </a:rPr>
              <a:t>):</a:t>
            </a:r>
          </a:p>
          <a:p>
            <a:pPr lvl="1" algn="just" eaLnBrk="1" hangingPunct="1">
              <a:buClr>
                <a:schemeClr val="tx2"/>
              </a:buClr>
              <a:buSzTx/>
              <a:buFontTx/>
              <a:buChar char="•"/>
            </a:pPr>
            <a:r>
              <a:rPr lang="en-US" altLang="vi-VN" dirty="0" err="1"/>
              <a:t>Là</a:t>
            </a:r>
            <a:r>
              <a:rPr lang="en-US" altLang="vi-VN" dirty="0"/>
              <a:t> </a:t>
            </a:r>
            <a:r>
              <a:rPr lang="en-US" altLang="vi-VN" dirty="0" err="1"/>
              <a:t>tập</a:t>
            </a:r>
            <a:r>
              <a:rPr lang="en-US" altLang="vi-VN" dirty="0"/>
              <a:t> </a:t>
            </a:r>
            <a:r>
              <a:rPr lang="en-US" altLang="vi-VN" dirty="0" err="1"/>
              <a:t>hợp</a:t>
            </a:r>
            <a:r>
              <a:rPr lang="en-US" altLang="vi-VN" dirty="0"/>
              <a:t> </a:t>
            </a:r>
            <a:r>
              <a:rPr lang="en-US" altLang="vi-VN" dirty="0" err="1"/>
              <a:t>các</a:t>
            </a:r>
            <a:r>
              <a:rPr lang="en-US" altLang="vi-VN" dirty="0"/>
              <a:t> </a:t>
            </a:r>
            <a:r>
              <a:rPr lang="en-US" altLang="vi-VN" dirty="0" err="1"/>
              <a:t>phương</a:t>
            </a:r>
            <a:r>
              <a:rPr lang="en-US" altLang="vi-VN" dirty="0"/>
              <a:t> </a:t>
            </a:r>
            <a:r>
              <a:rPr lang="en-US" altLang="vi-VN" dirty="0" err="1"/>
              <a:t>pháp</a:t>
            </a:r>
            <a:r>
              <a:rPr lang="en-US" altLang="vi-VN" dirty="0"/>
              <a:t> khoa </a:t>
            </a:r>
            <a:r>
              <a:rPr lang="en-US" altLang="vi-VN" dirty="0" err="1"/>
              <a:t>học</a:t>
            </a:r>
            <a:r>
              <a:rPr lang="en-US" altLang="vi-VN" dirty="0"/>
              <a:t>, </a:t>
            </a:r>
            <a:r>
              <a:rPr lang="en-US" altLang="vi-VN" dirty="0" err="1"/>
              <a:t>các</a:t>
            </a:r>
            <a:r>
              <a:rPr lang="en-US" altLang="vi-VN" dirty="0"/>
              <a:t> </a:t>
            </a:r>
            <a:r>
              <a:rPr lang="en-US" altLang="vi-VN" dirty="0" err="1"/>
              <a:t>phương</a:t>
            </a:r>
            <a:r>
              <a:rPr lang="en-US" altLang="vi-VN" dirty="0"/>
              <a:t> </a:t>
            </a:r>
            <a:r>
              <a:rPr lang="en-US" altLang="vi-VN" dirty="0" err="1"/>
              <a:t>tiện</a:t>
            </a:r>
            <a:r>
              <a:rPr lang="en-US" altLang="vi-VN" dirty="0"/>
              <a:t> </a:t>
            </a:r>
            <a:r>
              <a:rPr lang="en-US" altLang="vi-VN" dirty="0" err="1"/>
              <a:t>và</a:t>
            </a:r>
            <a:r>
              <a:rPr lang="en-US" altLang="vi-VN" dirty="0"/>
              <a:t> </a:t>
            </a:r>
            <a:r>
              <a:rPr lang="en-US" altLang="vi-VN" dirty="0" err="1"/>
              <a:t>công</a:t>
            </a:r>
            <a:r>
              <a:rPr lang="en-US" altLang="vi-VN" dirty="0"/>
              <a:t> </a:t>
            </a:r>
            <a:r>
              <a:rPr lang="en-US" altLang="vi-VN" dirty="0" err="1"/>
              <a:t>cụ</a:t>
            </a:r>
            <a:r>
              <a:rPr lang="en-US" altLang="vi-VN" dirty="0"/>
              <a:t> </a:t>
            </a:r>
            <a:r>
              <a:rPr lang="en-US" altLang="vi-VN" dirty="0" err="1"/>
              <a:t>kỹ</a:t>
            </a:r>
            <a:r>
              <a:rPr lang="en-US" altLang="vi-VN" dirty="0"/>
              <a:t> </a:t>
            </a:r>
            <a:r>
              <a:rPr lang="en-US" altLang="vi-VN" dirty="0" err="1"/>
              <a:t>thuật</a:t>
            </a:r>
            <a:r>
              <a:rPr lang="en-US" altLang="vi-VN" dirty="0"/>
              <a:t> </a:t>
            </a:r>
            <a:r>
              <a:rPr lang="en-US" altLang="vi-VN" dirty="0" err="1"/>
              <a:t>hiện</a:t>
            </a:r>
            <a:r>
              <a:rPr lang="en-US" altLang="vi-VN" dirty="0"/>
              <a:t> </a:t>
            </a:r>
            <a:r>
              <a:rPr lang="en-US" altLang="vi-VN" dirty="0" err="1"/>
              <a:t>đại</a:t>
            </a:r>
            <a:r>
              <a:rPr lang="en-US" altLang="vi-VN" dirty="0"/>
              <a:t>, </a:t>
            </a:r>
            <a:r>
              <a:rPr lang="en-US" altLang="vi-VN" dirty="0" err="1"/>
              <a:t>chủ</a:t>
            </a:r>
            <a:r>
              <a:rPr lang="en-US" altLang="vi-VN" dirty="0"/>
              <a:t> </a:t>
            </a:r>
            <a:r>
              <a:rPr lang="en-US" altLang="vi-VN" dirty="0" err="1"/>
              <a:t>yếu</a:t>
            </a:r>
            <a:r>
              <a:rPr lang="en-US" altLang="vi-VN" dirty="0"/>
              <a:t> </a:t>
            </a:r>
            <a:r>
              <a:rPr lang="en-US" altLang="vi-VN" dirty="0" err="1"/>
              <a:t>là</a:t>
            </a:r>
            <a:r>
              <a:rPr lang="en-US" altLang="vi-VN" dirty="0"/>
              <a:t> </a:t>
            </a:r>
            <a:r>
              <a:rPr lang="en-US" altLang="vi-VN" dirty="0" err="1"/>
              <a:t>các</a:t>
            </a:r>
            <a:r>
              <a:rPr lang="en-US" altLang="vi-VN" dirty="0"/>
              <a:t> </a:t>
            </a:r>
            <a:r>
              <a:rPr lang="en-US" altLang="vi-VN" dirty="0" err="1"/>
              <a:t>kĩ</a:t>
            </a:r>
            <a:r>
              <a:rPr lang="en-US" altLang="vi-VN" dirty="0"/>
              <a:t> </a:t>
            </a:r>
            <a:r>
              <a:rPr lang="en-US" altLang="vi-VN" dirty="0" err="1"/>
              <a:t>thuật</a:t>
            </a:r>
            <a:r>
              <a:rPr lang="en-US" altLang="vi-VN" dirty="0"/>
              <a:t> </a:t>
            </a:r>
            <a:r>
              <a:rPr lang="en-US" altLang="vi-VN" dirty="0" err="1"/>
              <a:t>máy</a:t>
            </a:r>
            <a:r>
              <a:rPr lang="en-US" altLang="vi-VN" dirty="0"/>
              <a:t> </a:t>
            </a:r>
            <a:r>
              <a:rPr lang="en-US" altLang="vi-VN" dirty="0" err="1"/>
              <a:t>tính</a:t>
            </a:r>
            <a:r>
              <a:rPr lang="en-US" altLang="vi-VN" dirty="0"/>
              <a:t> </a:t>
            </a:r>
            <a:r>
              <a:rPr lang="en-US" altLang="vi-VN" dirty="0" err="1"/>
              <a:t>và</a:t>
            </a:r>
            <a:r>
              <a:rPr lang="en-US" altLang="vi-VN" dirty="0"/>
              <a:t> </a:t>
            </a:r>
            <a:r>
              <a:rPr lang="en-US" altLang="vi-VN" dirty="0" err="1"/>
              <a:t>viễn</a:t>
            </a:r>
            <a:r>
              <a:rPr lang="en-US" altLang="vi-VN" dirty="0"/>
              <a:t> </a:t>
            </a:r>
            <a:r>
              <a:rPr lang="en-US" altLang="vi-VN" dirty="0" err="1"/>
              <a:t>thông</a:t>
            </a:r>
            <a:r>
              <a:rPr lang="en-US" altLang="vi-VN" dirty="0"/>
              <a:t>, </a:t>
            </a:r>
            <a:r>
              <a:rPr lang="en-US" altLang="vi-VN" dirty="0" err="1"/>
              <a:t>nhằm</a:t>
            </a:r>
            <a:r>
              <a:rPr lang="en-US" altLang="vi-VN" dirty="0"/>
              <a:t> </a:t>
            </a:r>
            <a:r>
              <a:rPr lang="en-US" altLang="vi-VN" dirty="0" err="1"/>
              <a:t>tổ</a:t>
            </a:r>
            <a:r>
              <a:rPr lang="en-US" altLang="vi-VN" dirty="0"/>
              <a:t> </a:t>
            </a:r>
            <a:r>
              <a:rPr lang="en-US" altLang="vi-VN" dirty="0" err="1"/>
              <a:t>chức</a:t>
            </a:r>
            <a:r>
              <a:rPr lang="en-US" altLang="vi-VN" dirty="0"/>
              <a:t>, </a:t>
            </a:r>
            <a:r>
              <a:rPr lang="en-US" altLang="vi-VN" dirty="0" err="1"/>
              <a:t>khai</a:t>
            </a:r>
            <a:r>
              <a:rPr lang="en-US" altLang="vi-VN" dirty="0"/>
              <a:t> </a:t>
            </a:r>
            <a:r>
              <a:rPr lang="en-US" altLang="vi-VN" dirty="0" err="1"/>
              <a:t>thác</a:t>
            </a:r>
            <a:r>
              <a:rPr lang="en-US" altLang="vi-VN" dirty="0"/>
              <a:t> </a:t>
            </a:r>
            <a:r>
              <a:rPr lang="en-US" altLang="vi-VN" dirty="0" err="1"/>
              <a:t>và</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có</a:t>
            </a:r>
            <a:r>
              <a:rPr lang="en-US" altLang="vi-VN" dirty="0"/>
              <a:t> </a:t>
            </a:r>
            <a:r>
              <a:rPr lang="en-US" altLang="vi-VN" dirty="0" err="1"/>
              <a:t>hiệu</a:t>
            </a:r>
            <a:r>
              <a:rPr lang="en-US" altLang="vi-VN" dirty="0"/>
              <a:t> </a:t>
            </a:r>
            <a:r>
              <a:rPr lang="en-US" altLang="vi-VN" dirty="0" err="1"/>
              <a:t>quả</a:t>
            </a:r>
            <a:r>
              <a:rPr lang="en-US" altLang="vi-VN" dirty="0"/>
              <a:t> </a:t>
            </a:r>
            <a:r>
              <a:rPr lang="en-US" altLang="vi-VN" dirty="0" err="1"/>
              <a:t>các</a:t>
            </a:r>
            <a:r>
              <a:rPr lang="en-US" altLang="vi-VN" dirty="0"/>
              <a:t> </a:t>
            </a:r>
            <a:r>
              <a:rPr lang="en-US" altLang="vi-VN" dirty="0" err="1"/>
              <a:t>nguồn</a:t>
            </a:r>
            <a:r>
              <a:rPr lang="en-US" altLang="vi-VN" dirty="0"/>
              <a:t> </a:t>
            </a:r>
            <a:r>
              <a:rPr lang="en-US" altLang="vi-VN" dirty="0" err="1"/>
              <a:t>tài</a:t>
            </a:r>
            <a:r>
              <a:rPr lang="en-US" altLang="vi-VN" dirty="0"/>
              <a:t> </a:t>
            </a:r>
            <a:r>
              <a:rPr lang="en-US" altLang="vi-VN" dirty="0" err="1"/>
              <a:t>nguyên</a:t>
            </a:r>
            <a:r>
              <a:rPr lang="en-US" altLang="vi-VN" dirty="0"/>
              <a:t> </a:t>
            </a:r>
            <a:r>
              <a:rPr lang="en-US" altLang="vi-VN" dirty="0" err="1"/>
              <a:t>thông</a:t>
            </a:r>
            <a:r>
              <a:rPr lang="en-US" altLang="vi-VN" dirty="0"/>
              <a:t> tin </a:t>
            </a:r>
            <a:r>
              <a:rPr lang="en-US" altLang="vi-VN" dirty="0" err="1"/>
              <a:t>có</a:t>
            </a:r>
            <a:r>
              <a:rPr lang="en-US" altLang="vi-VN" dirty="0"/>
              <a:t> </a:t>
            </a:r>
            <a:r>
              <a:rPr lang="en-US" altLang="vi-VN" dirty="0" err="1"/>
              <a:t>sẵn</a:t>
            </a:r>
            <a:r>
              <a:rPr lang="en-US" altLang="vi-VN" dirty="0"/>
              <a:t> </a:t>
            </a:r>
            <a:r>
              <a:rPr lang="en-US" altLang="vi-VN" dirty="0" err="1"/>
              <a:t>trong</a:t>
            </a:r>
            <a:r>
              <a:rPr lang="en-US" altLang="vi-VN" dirty="0"/>
              <a:t> </a:t>
            </a:r>
            <a:r>
              <a:rPr lang="en-US" altLang="vi-VN" dirty="0" err="1"/>
              <a:t>mọi</a:t>
            </a:r>
            <a:r>
              <a:rPr lang="en-US" altLang="vi-VN" dirty="0"/>
              <a:t> </a:t>
            </a:r>
            <a:r>
              <a:rPr lang="en-US" altLang="vi-VN" dirty="0" err="1"/>
              <a:t>lĩnh</a:t>
            </a:r>
            <a:r>
              <a:rPr lang="en-US" altLang="vi-VN" dirty="0"/>
              <a:t> </a:t>
            </a:r>
            <a:r>
              <a:rPr lang="en-US" altLang="vi-VN" dirty="0" err="1"/>
              <a:t>vực</a:t>
            </a:r>
            <a:r>
              <a:rPr lang="en-US" altLang="vi-VN" dirty="0"/>
              <a:t> </a:t>
            </a:r>
            <a:r>
              <a:rPr lang="en-US" altLang="vi-VN" dirty="0" err="1"/>
              <a:t>hoạt</a:t>
            </a:r>
            <a:r>
              <a:rPr lang="en-US" altLang="vi-VN" dirty="0"/>
              <a:t> </a:t>
            </a:r>
            <a:r>
              <a:rPr lang="en-US" altLang="vi-VN" dirty="0" err="1"/>
              <a:t>động</a:t>
            </a:r>
            <a:r>
              <a:rPr lang="en-US" altLang="vi-VN" dirty="0"/>
              <a:t> </a:t>
            </a:r>
            <a:r>
              <a:rPr lang="en-US" altLang="vi-VN" dirty="0" err="1"/>
              <a:t>của</a:t>
            </a:r>
            <a:r>
              <a:rPr lang="en-US" altLang="vi-VN" dirty="0"/>
              <a:t> con </a:t>
            </a:r>
            <a:r>
              <a:rPr lang="en-US" altLang="vi-VN" dirty="0" err="1"/>
              <a:t>người</a:t>
            </a:r>
            <a:r>
              <a:rPr lang="en-US" altLang="vi-VN" dirty="0"/>
              <a:t> </a:t>
            </a:r>
            <a:r>
              <a:rPr lang="en-US" altLang="vi-VN" dirty="0" err="1"/>
              <a:t>và</a:t>
            </a:r>
            <a:r>
              <a:rPr lang="en-US" altLang="vi-VN" dirty="0"/>
              <a:t> </a:t>
            </a:r>
            <a:r>
              <a:rPr lang="en-US" altLang="vi-VN" dirty="0" err="1"/>
              <a:t>xã</a:t>
            </a:r>
            <a:r>
              <a:rPr lang="en-US" altLang="vi-VN" dirty="0"/>
              <a:t> </a:t>
            </a:r>
            <a:r>
              <a:rPr lang="en-US" altLang="vi-VN" dirty="0" err="1"/>
              <a:t>hội</a:t>
            </a:r>
            <a:r>
              <a:rPr lang="en-US" altLang="vi-VN" dirty="0"/>
              <a:t>.</a:t>
            </a:r>
          </a:p>
          <a:p>
            <a:pPr lvl="1" algn="just" eaLnBrk="1" hangingPunct="1">
              <a:buClr>
                <a:schemeClr val="tx2"/>
              </a:buClr>
              <a:buSzTx/>
              <a:buFontTx/>
              <a:buChar char="•"/>
            </a:pPr>
            <a:endParaRPr lang="en-US" altLang="vi-VN" sz="3000" dirty="0">
              <a:latin typeface="+mj-lt"/>
            </a:endParaRPr>
          </a:p>
        </p:txBody>
      </p:sp>
      <p:sp>
        <p:nvSpPr>
          <p:cNvPr id="276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220014" y="5778321"/>
            <a:ext cx="8077200" cy="369332"/>
          </a:xfrm>
          <a:prstGeom prst="rect">
            <a:avLst/>
          </a:prstGeom>
        </p:spPr>
        <p:txBody>
          <a:bodyPr wrap="square">
            <a:spAutoFit/>
          </a:bodyPr>
          <a:lstStyle/>
          <a:p>
            <a:r>
              <a:rPr lang="en-US" i="1"/>
              <a:t>https://en.wikipedia.org/wiki/Information_technology</a:t>
            </a:r>
          </a:p>
        </p:txBody>
      </p:sp>
      <p:sp>
        <p:nvSpPr>
          <p:cNvPr id="3" name="Footer Placeholder 2"/>
          <p:cNvSpPr>
            <a:spLocks noGrp="1"/>
          </p:cNvSpPr>
          <p:nvPr>
            <p:ph type="ftr" sz="quarter" idx="10"/>
          </p:nvPr>
        </p:nvSpPr>
        <p:spPr/>
        <p:txBody>
          <a:bodyPr/>
          <a:lstStyle/>
          <a:p>
            <a:pPr>
              <a:defRPr/>
            </a:pPr>
            <a:r>
              <a:rPr lang="vi-VN" altLang="vi-VN"/>
              <a:t>NMTH_Chương 1</a:t>
            </a:r>
            <a:endParaRPr lang="en-US" altLang="vi-VN"/>
          </a:p>
        </p:txBody>
      </p:sp>
      <p:sp>
        <p:nvSpPr>
          <p:cNvPr id="4" name="Slide Number Placeholder 3"/>
          <p:cNvSpPr>
            <a:spLocks noGrp="1"/>
          </p:cNvSpPr>
          <p:nvPr>
            <p:ph type="sldNum" sz="quarter" idx="11"/>
          </p:nvPr>
        </p:nvSpPr>
        <p:spPr/>
        <p:txBody>
          <a:bodyPr/>
          <a:lstStyle/>
          <a:p>
            <a:pPr>
              <a:defRPr/>
            </a:pPr>
            <a:fld id="{7107A40C-02F8-4519-A2FD-6FDCE3F2B0D2}" type="slidenum">
              <a:rPr lang="en-US" altLang="vi-VN" smtClean="0"/>
              <a:pPr>
                <a:defRPr/>
              </a:pPr>
              <a:t>24</a:t>
            </a:fld>
            <a:endParaRPr lang="en-US" altLang="vi-VN"/>
          </a:p>
        </p:txBody>
      </p:sp>
    </p:spTree>
    <p:extLst>
      <p:ext uri="{BB962C8B-B14F-4D97-AF65-F5344CB8AC3E}">
        <p14:creationId xmlns:p14="http://schemas.microsoft.com/office/powerpoint/2010/main" val="4239292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28600"/>
            <a:ext cx="8229600" cy="868363"/>
          </a:xfrm>
        </p:spPr>
        <p:txBody>
          <a:bodyPr/>
          <a:lstStyle/>
          <a:p>
            <a:pPr algn="ctr" eaLnBrk="1" hangingPunct="1"/>
            <a:r>
              <a:rPr lang="en-US" sz="3600" b="1" dirty="0" err="1"/>
              <a:t>Giới</a:t>
            </a:r>
            <a:r>
              <a:rPr lang="en-US" sz="3600" b="1" dirty="0"/>
              <a:t> </a:t>
            </a:r>
            <a:r>
              <a:rPr lang="en-US" sz="3600" b="1" dirty="0" err="1"/>
              <a:t>thiệu</a:t>
            </a:r>
            <a:r>
              <a:rPr lang="en-US" sz="3600" b="1" dirty="0"/>
              <a:t> </a:t>
            </a:r>
            <a:r>
              <a:rPr lang="en-US" sz="3600" b="1" dirty="0" err="1"/>
              <a:t>Công</a:t>
            </a:r>
            <a:r>
              <a:rPr lang="en-US" sz="3600" b="1" dirty="0"/>
              <a:t> </a:t>
            </a:r>
            <a:r>
              <a:rPr lang="en-US" sz="3600" b="1" dirty="0" err="1"/>
              <a:t>nghệ</a:t>
            </a:r>
            <a:r>
              <a:rPr lang="en-US" sz="3600" b="1" dirty="0"/>
              <a:t> </a:t>
            </a:r>
            <a:r>
              <a:rPr lang="en-US" sz="3600" b="1" dirty="0" err="1"/>
              <a:t>thông</a:t>
            </a:r>
            <a:r>
              <a:rPr lang="en-US" sz="3600" b="1" dirty="0"/>
              <a:t> tin</a:t>
            </a:r>
            <a:endParaRPr lang="en-US" altLang="vi-VN" sz="3600" b="1" dirty="0">
              <a:latin typeface="Times New Roman" panose="02020603050405020304" pitchFamily="18" charset="0"/>
            </a:endParaRPr>
          </a:p>
        </p:txBody>
      </p:sp>
      <p:sp>
        <p:nvSpPr>
          <p:cNvPr id="27652" name="Rectangle 3"/>
          <p:cNvSpPr>
            <a:spLocks noGrp="1" noChangeArrowheads="1"/>
          </p:cNvSpPr>
          <p:nvPr>
            <p:ph type="body" idx="1"/>
          </p:nvPr>
        </p:nvSpPr>
        <p:spPr>
          <a:xfrm>
            <a:off x="228600" y="1371600"/>
            <a:ext cx="8610600" cy="4876800"/>
          </a:xfrm>
        </p:spPr>
        <p:txBody>
          <a:bodyPr/>
          <a:lstStyle/>
          <a:p>
            <a:pPr eaLnBrk="1" hangingPunct="1"/>
            <a:r>
              <a:rPr lang="en-US" altLang="vi-VN" sz="3000" dirty="0"/>
              <a:t>CNTT </a:t>
            </a:r>
            <a:r>
              <a:rPr lang="en-US" altLang="vi-VN" sz="3000" dirty="0" err="1"/>
              <a:t>được</a:t>
            </a:r>
            <a:r>
              <a:rPr lang="en-US" altLang="vi-VN" sz="3000" dirty="0"/>
              <a:t> </a:t>
            </a:r>
            <a:r>
              <a:rPr lang="en-US" altLang="vi-VN" sz="3000" dirty="0" err="1"/>
              <a:t>áp</a:t>
            </a:r>
            <a:r>
              <a:rPr lang="en-US" altLang="vi-VN" sz="3000" dirty="0"/>
              <a:t> </a:t>
            </a:r>
            <a:r>
              <a:rPr lang="en-US" altLang="vi-VN" sz="3000" dirty="0" err="1"/>
              <a:t>dụng</a:t>
            </a:r>
            <a:r>
              <a:rPr lang="en-US" altLang="vi-VN" sz="3000" dirty="0"/>
              <a:t> </a:t>
            </a:r>
            <a:r>
              <a:rPr lang="en-US" altLang="vi-VN" sz="3000" dirty="0" err="1"/>
              <a:t>rộng</a:t>
            </a:r>
            <a:r>
              <a:rPr lang="en-US" altLang="vi-VN" sz="3000" dirty="0"/>
              <a:t> </a:t>
            </a:r>
            <a:r>
              <a:rPr lang="en-US" altLang="vi-VN" sz="3000" dirty="0" err="1"/>
              <a:t>rãi</a:t>
            </a:r>
            <a:r>
              <a:rPr lang="en-US" altLang="vi-VN" sz="3000" dirty="0"/>
              <a:t> </a:t>
            </a:r>
            <a:r>
              <a:rPr lang="en-US" altLang="vi-VN" sz="3000" dirty="0" err="1"/>
              <a:t>phục</a:t>
            </a:r>
            <a:r>
              <a:rPr lang="en-US" altLang="vi-VN" sz="3000" dirty="0"/>
              <a:t> </a:t>
            </a:r>
            <a:r>
              <a:rPr lang="en-US" altLang="vi-VN" sz="3000" dirty="0" err="1"/>
              <a:t>vụ</a:t>
            </a:r>
            <a:r>
              <a:rPr lang="en-US" altLang="vi-VN" sz="3000" dirty="0"/>
              <a:t> </a:t>
            </a:r>
            <a:r>
              <a:rPr lang="en-US" altLang="vi-VN" sz="3000" dirty="0" err="1"/>
              <a:t>nhiều</a:t>
            </a:r>
            <a:r>
              <a:rPr lang="en-US" altLang="vi-VN" sz="3000" dirty="0"/>
              <a:t> </a:t>
            </a:r>
            <a:r>
              <a:rPr lang="en-US" altLang="vi-VN" sz="3000" dirty="0" err="1"/>
              <a:t>mục</a:t>
            </a:r>
            <a:r>
              <a:rPr lang="en-US" altLang="vi-VN" sz="3000" dirty="0"/>
              <a:t> </a:t>
            </a:r>
            <a:r>
              <a:rPr lang="en-US" altLang="vi-VN" sz="3000" dirty="0" err="1"/>
              <a:t>đích</a:t>
            </a:r>
            <a:r>
              <a:rPr lang="en-US" altLang="vi-VN" sz="3000" dirty="0"/>
              <a:t> </a:t>
            </a:r>
            <a:r>
              <a:rPr lang="en-US" altLang="vi-VN" sz="3000" dirty="0" err="1"/>
              <a:t>khác</a:t>
            </a:r>
            <a:r>
              <a:rPr lang="en-US" altLang="vi-VN" sz="3000" dirty="0"/>
              <a:t> </a:t>
            </a:r>
            <a:r>
              <a:rPr lang="en-US" altLang="vi-VN" sz="3000" dirty="0" err="1"/>
              <a:t>nhau</a:t>
            </a:r>
            <a:endParaRPr lang="en-US" altLang="vi-VN" sz="3000" dirty="0"/>
          </a:p>
          <a:p>
            <a:pPr lvl="1" eaLnBrk="1" hangingPunct="1"/>
            <a:r>
              <a:rPr lang="en-US" altLang="vi-VN" sz="2600" dirty="0" err="1"/>
              <a:t>Các</a:t>
            </a:r>
            <a:r>
              <a:rPr lang="en-US" altLang="vi-VN" sz="2600" dirty="0"/>
              <a:t> </a:t>
            </a:r>
            <a:r>
              <a:rPr lang="en-US" altLang="vi-VN" sz="2600" dirty="0" err="1"/>
              <a:t>bài</a:t>
            </a:r>
            <a:r>
              <a:rPr lang="en-US" altLang="vi-VN" sz="2600" dirty="0"/>
              <a:t> </a:t>
            </a:r>
            <a:r>
              <a:rPr lang="en-US" altLang="vi-VN" sz="2600" dirty="0" err="1"/>
              <a:t>toán</a:t>
            </a:r>
            <a:r>
              <a:rPr lang="en-US" altLang="vi-VN" sz="2600" dirty="0"/>
              <a:t> Khoa </a:t>
            </a:r>
            <a:r>
              <a:rPr lang="en-US" altLang="vi-VN" sz="2600" dirty="0" err="1"/>
              <a:t>học</a:t>
            </a:r>
            <a:r>
              <a:rPr lang="en-US" altLang="vi-VN" sz="2600" dirty="0"/>
              <a:t> </a:t>
            </a:r>
            <a:r>
              <a:rPr lang="en-US" altLang="vi-VN" sz="2600" dirty="0" err="1"/>
              <a:t>kỹ</a:t>
            </a:r>
            <a:r>
              <a:rPr lang="en-US" altLang="vi-VN" sz="2600" dirty="0"/>
              <a:t> </a:t>
            </a:r>
            <a:r>
              <a:rPr lang="en-US" altLang="vi-VN" sz="2600" dirty="0" err="1"/>
              <a:t>thuật</a:t>
            </a:r>
            <a:endParaRPr lang="en-US" altLang="vi-VN" sz="2600" dirty="0"/>
          </a:p>
          <a:p>
            <a:pPr lvl="1" eaLnBrk="1" hangingPunct="1"/>
            <a:r>
              <a:rPr lang="en-US" altLang="vi-VN" sz="2600" dirty="0" err="1"/>
              <a:t>Các</a:t>
            </a:r>
            <a:r>
              <a:rPr lang="en-US" altLang="vi-VN" sz="2600" dirty="0"/>
              <a:t> </a:t>
            </a:r>
            <a:r>
              <a:rPr lang="en-US" altLang="vi-VN" sz="2600" dirty="0" err="1"/>
              <a:t>bài</a:t>
            </a:r>
            <a:r>
              <a:rPr lang="en-US" altLang="vi-VN" sz="2600" dirty="0"/>
              <a:t> </a:t>
            </a:r>
            <a:r>
              <a:rPr lang="en-US" altLang="vi-VN" sz="2600" dirty="0" err="1"/>
              <a:t>toán</a:t>
            </a:r>
            <a:r>
              <a:rPr lang="en-US" altLang="vi-VN" sz="2600" dirty="0"/>
              <a:t> </a:t>
            </a:r>
            <a:r>
              <a:rPr lang="en-US" altLang="vi-VN" sz="2600" dirty="0" err="1"/>
              <a:t>quản</a:t>
            </a:r>
            <a:r>
              <a:rPr lang="en-US" altLang="vi-VN" sz="2600" dirty="0"/>
              <a:t> </a:t>
            </a:r>
            <a:r>
              <a:rPr lang="en-US" altLang="vi-VN" sz="2600" dirty="0" err="1"/>
              <a:t>lý</a:t>
            </a:r>
            <a:endParaRPr lang="en-US" altLang="vi-VN" sz="2600" dirty="0"/>
          </a:p>
          <a:p>
            <a:pPr lvl="1" eaLnBrk="1" hangingPunct="1"/>
            <a:r>
              <a:rPr lang="en-US" altLang="vi-VN" sz="2600" dirty="0" err="1"/>
              <a:t>Thương</a:t>
            </a:r>
            <a:r>
              <a:rPr lang="en-US" altLang="vi-VN" sz="2600" dirty="0"/>
              <a:t> </a:t>
            </a:r>
            <a:r>
              <a:rPr lang="en-US" altLang="vi-VN" sz="2600" dirty="0" err="1"/>
              <a:t>mại</a:t>
            </a:r>
            <a:r>
              <a:rPr lang="en-US" altLang="vi-VN" sz="2600" dirty="0"/>
              <a:t> </a:t>
            </a:r>
            <a:r>
              <a:rPr lang="en-US" altLang="vi-VN" sz="2600" dirty="0" err="1"/>
              <a:t>điện</a:t>
            </a:r>
            <a:r>
              <a:rPr lang="en-US" altLang="vi-VN" sz="2600" dirty="0"/>
              <a:t> </a:t>
            </a:r>
            <a:r>
              <a:rPr lang="en-US" altLang="vi-VN" sz="2600" dirty="0" err="1"/>
              <a:t>tử</a:t>
            </a:r>
            <a:endParaRPr lang="en-US" altLang="vi-VN" sz="2600" dirty="0"/>
          </a:p>
          <a:p>
            <a:pPr lvl="1" eaLnBrk="1" hangingPunct="1"/>
            <a:r>
              <a:rPr lang="en-US" altLang="vi-VN" sz="2600" dirty="0" err="1"/>
              <a:t>Tự</a:t>
            </a:r>
            <a:r>
              <a:rPr lang="en-US" altLang="vi-VN" sz="2600" dirty="0"/>
              <a:t> </a:t>
            </a:r>
            <a:r>
              <a:rPr lang="en-US" altLang="vi-VN" sz="2600" dirty="0" err="1"/>
              <a:t>động</a:t>
            </a:r>
            <a:r>
              <a:rPr lang="en-US" altLang="vi-VN" sz="2600" dirty="0"/>
              <a:t> </a:t>
            </a:r>
            <a:r>
              <a:rPr lang="en-US" altLang="vi-VN" sz="2600" dirty="0" err="1"/>
              <a:t>hóa</a:t>
            </a:r>
            <a:endParaRPr lang="en-US" altLang="vi-VN" sz="2600" dirty="0"/>
          </a:p>
          <a:p>
            <a:pPr lvl="1" eaLnBrk="1" hangingPunct="1"/>
            <a:r>
              <a:rPr lang="en-US" altLang="vi-VN" sz="2600" dirty="0"/>
              <a:t>… </a:t>
            </a:r>
            <a:endParaRPr lang="en-US" altLang="vi-VN" dirty="0"/>
          </a:p>
          <a:p>
            <a:pPr lvl="1" algn="just" eaLnBrk="1" hangingPunct="1">
              <a:buClr>
                <a:schemeClr val="tx2"/>
              </a:buClr>
              <a:buSzTx/>
              <a:buFontTx/>
              <a:buChar char="•"/>
            </a:pPr>
            <a:endParaRPr lang="en-US" altLang="vi-VN" sz="3000" dirty="0">
              <a:latin typeface="+mj-lt"/>
            </a:endParaRPr>
          </a:p>
        </p:txBody>
      </p:sp>
      <p:sp>
        <p:nvSpPr>
          <p:cNvPr id="276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25</a:t>
            </a:fld>
            <a:endParaRPr lang="en-US" altLang="vi-VN"/>
          </a:p>
        </p:txBody>
      </p:sp>
    </p:spTree>
    <p:extLst>
      <p:ext uri="{BB962C8B-B14F-4D97-AF65-F5344CB8AC3E}">
        <p14:creationId xmlns:p14="http://schemas.microsoft.com/office/powerpoint/2010/main" val="1319576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II. Hệ thống máy tính</a:t>
            </a:r>
            <a:r>
              <a:rPr lang="en-US" altLang="vi-VN" sz="3600">
                <a:latin typeface="Times New Roman" panose="02020603050405020304" pitchFamily="18" charset="0"/>
              </a:rPr>
              <a:t> </a:t>
            </a:r>
            <a:r>
              <a:rPr lang="en-US" altLang="vi-VN" sz="3600" b="1">
                <a:latin typeface="Times New Roman" panose="02020603050405020304" pitchFamily="18" charset="0"/>
              </a:rPr>
              <a:t>(Computer)</a:t>
            </a:r>
          </a:p>
        </p:txBody>
      </p:sp>
      <p:sp>
        <p:nvSpPr>
          <p:cNvPr id="26628" name="Rectangle 3"/>
          <p:cNvSpPr>
            <a:spLocks noGrp="1" noChangeArrowheads="1"/>
          </p:cNvSpPr>
          <p:nvPr>
            <p:ph type="body" idx="1"/>
          </p:nvPr>
        </p:nvSpPr>
        <p:spPr>
          <a:xfrm>
            <a:off x="457200" y="1295400"/>
            <a:ext cx="8229600" cy="5257800"/>
          </a:xfrm>
        </p:spPr>
        <p:txBody>
          <a:bodyPr/>
          <a:lstStyle/>
          <a:p>
            <a:pPr marL="609600" indent="-609600" eaLnBrk="1" hangingPunct="1">
              <a:buSzTx/>
              <a:buFont typeface="Wingdings" panose="05000000000000000000" pitchFamily="2" charset="2"/>
              <a:buAutoNum type="arabicPeriod"/>
            </a:pPr>
            <a:r>
              <a:rPr lang="en-US" altLang="vi-VN" sz="3600">
                <a:latin typeface="Times New Roman" panose="02020603050405020304" pitchFamily="18" charset="0"/>
              </a:rPr>
              <a:t>Định nghĩa máy tính điện tử</a:t>
            </a:r>
          </a:p>
          <a:p>
            <a:pPr marL="609600" indent="-609600" eaLnBrk="1" hangingPunct="1">
              <a:buSzTx/>
              <a:buFont typeface="Wingdings" panose="05000000000000000000" pitchFamily="2" charset="2"/>
              <a:buAutoNum type="arabicPeriod"/>
            </a:pPr>
            <a:r>
              <a:rPr lang="en-US" altLang="vi-VN" sz="3600">
                <a:latin typeface="Times New Roman" panose="02020603050405020304" pitchFamily="18" charset="0"/>
              </a:rPr>
              <a:t>Tổ chức máy tính điện tử</a:t>
            </a:r>
          </a:p>
          <a:p>
            <a:pPr marL="609600" indent="-609600" eaLnBrk="1" hangingPunct="1">
              <a:buSzTx/>
              <a:buFont typeface="Wingdings" panose="05000000000000000000" pitchFamily="2" charset="2"/>
              <a:buAutoNum type="arabicPeriod"/>
            </a:pPr>
            <a:r>
              <a:rPr lang="en-US" altLang="vi-VN" sz="3600">
                <a:latin typeface="Times New Roman" panose="02020603050405020304" pitchFamily="18" charset="0"/>
              </a:rPr>
              <a:t>Phân loại máy tính</a:t>
            </a:r>
          </a:p>
        </p:txBody>
      </p:sp>
      <p:sp>
        <p:nvSpPr>
          <p:cNvPr id="2662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26</a:t>
            </a:fld>
            <a:endParaRPr lang="en-US" alt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1. Định nghĩa máy tính điện tử</a:t>
            </a:r>
          </a:p>
        </p:txBody>
      </p:sp>
      <p:sp>
        <p:nvSpPr>
          <p:cNvPr id="27652" name="Rectangle 3"/>
          <p:cNvSpPr>
            <a:spLocks noGrp="1" noChangeArrowheads="1"/>
          </p:cNvSpPr>
          <p:nvPr>
            <p:ph type="body" idx="1"/>
          </p:nvPr>
        </p:nvSpPr>
        <p:spPr>
          <a:xfrm>
            <a:off x="457200" y="1295400"/>
            <a:ext cx="8229600" cy="5257800"/>
          </a:xfrm>
        </p:spPr>
        <p:txBody>
          <a:bodyPr/>
          <a:lstStyle/>
          <a:p>
            <a:pPr eaLnBrk="1" hangingPunct="1">
              <a:lnSpc>
                <a:spcPct val="90000"/>
              </a:lnSpc>
            </a:pPr>
            <a:r>
              <a:rPr lang="en-US" altLang="vi-VN" sz="3600" dirty="0" err="1">
                <a:latin typeface="Times New Roman" panose="02020603050405020304" pitchFamily="18" charset="0"/>
              </a:rPr>
              <a:t>Nhập</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thông</a:t>
            </a:r>
            <a:r>
              <a:rPr lang="en-US" altLang="vi-VN" sz="3600" dirty="0">
                <a:latin typeface="Times New Roman" panose="02020603050405020304" pitchFamily="18" charset="0"/>
              </a:rPr>
              <a:t> tin</a:t>
            </a:r>
          </a:p>
          <a:p>
            <a:pPr eaLnBrk="1" hangingPunct="1">
              <a:lnSpc>
                <a:spcPct val="90000"/>
              </a:lnSpc>
            </a:pPr>
            <a:r>
              <a:rPr lang="en-US" altLang="vi-VN" sz="3600" dirty="0" err="1">
                <a:latin typeface="Times New Roman" panose="02020603050405020304" pitchFamily="18" charset="0"/>
              </a:rPr>
              <a:t>Nhớ</a:t>
            </a:r>
            <a:endParaRPr lang="en-US" altLang="vi-VN" sz="3600" dirty="0">
              <a:latin typeface="Times New Roman" panose="02020603050405020304" pitchFamily="18" charset="0"/>
            </a:endParaRPr>
          </a:p>
          <a:p>
            <a:pPr eaLnBrk="1" hangingPunct="1">
              <a:lnSpc>
                <a:spcPct val="90000"/>
              </a:lnSpc>
            </a:pPr>
            <a:r>
              <a:rPr lang="en-US" altLang="vi-VN" sz="3600" dirty="0" err="1">
                <a:latin typeface="Times New Roman" panose="02020603050405020304" pitchFamily="18" charset="0"/>
              </a:rPr>
              <a:t>Tính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toán</a:t>
            </a:r>
            <a:endParaRPr lang="en-US" altLang="vi-VN" sz="3600" dirty="0">
              <a:latin typeface="Times New Roman" panose="02020603050405020304" pitchFamily="18" charset="0"/>
            </a:endParaRPr>
          </a:p>
          <a:p>
            <a:pPr eaLnBrk="1" hangingPunct="1">
              <a:lnSpc>
                <a:spcPct val="90000"/>
              </a:lnSpc>
            </a:pPr>
            <a:r>
              <a:rPr lang="en-US" altLang="vi-VN" sz="3600" dirty="0" err="1">
                <a:latin typeface="Times New Roman" panose="02020603050405020304" pitchFamily="18" charset="0"/>
              </a:rPr>
              <a:t>Xuất</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thông</a:t>
            </a:r>
            <a:r>
              <a:rPr lang="en-US" altLang="vi-VN" sz="3600" dirty="0">
                <a:latin typeface="Times New Roman" panose="02020603050405020304" pitchFamily="18" charset="0"/>
              </a:rPr>
              <a:t> tin</a:t>
            </a:r>
          </a:p>
          <a:p>
            <a:pPr eaLnBrk="1" hangingPunct="1">
              <a:lnSpc>
                <a:spcPct val="90000"/>
              </a:lnSpc>
            </a:pPr>
            <a:endParaRPr lang="en-US" altLang="vi-VN" sz="3600" dirty="0">
              <a:latin typeface="Times New Roman" panose="02020603050405020304" pitchFamily="18" charset="0"/>
            </a:endParaRPr>
          </a:p>
          <a:p>
            <a:pPr marL="0" indent="0" eaLnBrk="1" hangingPunct="1">
              <a:lnSpc>
                <a:spcPct val="90000"/>
              </a:lnSpc>
              <a:buNone/>
            </a:pPr>
            <a:r>
              <a:rPr lang="en-US" altLang="vi-VN" sz="3600" dirty="0">
                <a:latin typeface="Times New Roman" panose="02020603050405020304" pitchFamily="18" charset="0"/>
                <a:sym typeface="Wingdings" pitchFamily="2" charset="2"/>
              </a:rPr>
              <a:t> </a:t>
            </a:r>
            <a:r>
              <a:rPr lang="en-US" altLang="vi-VN" sz="3600" dirty="0" err="1">
                <a:latin typeface="Times New Roman" panose="02020603050405020304" pitchFamily="18" charset="0"/>
                <a:sym typeface="Wingdings" pitchFamily="2" charset="2"/>
              </a:rPr>
              <a:t>Khác</a:t>
            </a:r>
            <a:r>
              <a:rPr lang="en-US" altLang="vi-VN" sz="3600" dirty="0">
                <a:latin typeface="Times New Roman" panose="02020603050405020304" pitchFamily="18" charset="0"/>
                <a:sym typeface="Wingdings" pitchFamily="2" charset="2"/>
              </a:rPr>
              <a:t> </a:t>
            </a:r>
            <a:r>
              <a:rPr lang="en-US" altLang="vi-VN" sz="3600" dirty="0" err="1">
                <a:latin typeface="Times New Roman" panose="02020603050405020304" pitchFamily="18" charset="0"/>
                <a:sym typeface="Wingdings" pitchFamily="2" charset="2"/>
              </a:rPr>
              <a:t>nhau</a:t>
            </a:r>
            <a:r>
              <a:rPr lang="en-US" altLang="vi-VN" sz="3600" dirty="0">
                <a:latin typeface="Times New Roman" panose="02020603050405020304" pitchFamily="18" charset="0"/>
                <a:sym typeface="Wingdings" pitchFamily="2" charset="2"/>
              </a:rPr>
              <a:t> </a:t>
            </a:r>
            <a:r>
              <a:rPr lang="en-US" altLang="vi-VN" sz="3600" dirty="0" err="1">
                <a:latin typeface="Times New Roman" panose="02020603050405020304" pitchFamily="18" charset="0"/>
                <a:sym typeface="Wingdings" pitchFamily="2" charset="2"/>
              </a:rPr>
              <a:t>gữa</a:t>
            </a:r>
            <a:r>
              <a:rPr lang="en-US" altLang="vi-VN" sz="3600" dirty="0">
                <a:latin typeface="Times New Roman" panose="02020603050405020304" pitchFamily="18" charset="0"/>
                <a:sym typeface="Wingdings" pitchFamily="2" charset="2"/>
              </a:rPr>
              <a:t> Calculator </a:t>
            </a:r>
            <a:r>
              <a:rPr lang="en-US" altLang="vi-VN" sz="3600" dirty="0" err="1">
                <a:latin typeface="Times New Roman" panose="02020603050405020304" pitchFamily="18" charset="0"/>
                <a:sym typeface="Wingdings" pitchFamily="2" charset="2"/>
              </a:rPr>
              <a:t>và</a:t>
            </a:r>
            <a:r>
              <a:rPr lang="en-US" altLang="vi-VN" sz="3600" dirty="0">
                <a:latin typeface="Times New Roman" panose="02020603050405020304" pitchFamily="18" charset="0"/>
                <a:sym typeface="Wingdings" pitchFamily="2" charset="2"/>
              </a:rPr>
              <a:t> Computer?</a:t>
            </a:r>
            <a:endParaRPr lang="en-US" altLang="vi-VN" sz="3600" dirty="0">
              <a:latin typeface="Times New Roman" panose="02020603050405020304" pitchFamily="18" charset="0"/>
            </a:endParaRPr>
          </a:p>
        </p:txBody>
      </p:sp>
      <p:sp>
        <p:nvSpPr>
          <p:cNvPr id="276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27</a:t>
            </a:fld>
            <a:endParaRPr lang="en-US" altLang="vi-V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1. Định nghĩa máy tính điện tử</a:t>
            </a:r>
          </a:p>
        </p:txBody>
      </p:sp>
      <p:sp>
        <p:nvSpPr>
          <p:cNvPr id="27652" name="Rectangle 3"/>
          <p:cNvSpPr>
            <a:spLocks noGrp="1" noChangeArrowheads="1"/>
          </p:cNvSpPr>
          <p:nvPr>
            <p:ph type="body" idx="1"/>
          </p:nvPr>
        </p:nvSpPr>
        <p:spPr>
          <a:xfrm>
            <a:off x="457200" y="1295400"/>
            <a:ext cx="8229600" cy="5257800"/>
          </a:xfrm>
        </p:spPr>
        <p:txBody>
          <a:bodyPr/>
          <a:lstStyle/>
          <a:p>
            <a:pPr eaLnBrk="1" hangingPunct="1">
              <a:lnSpc>
                <a:spcPct val="90000"/>
              </a:lnSpc>
            </a:pPr>
            <a:r>
              <a:rPr lang="en-US" altLang="vi-VN" sz="3600">
                <a:latin typeface="Times New Roman" panose="02020603050405020304" pitchFamily="18" charset="0"/>
              </a:rPr>
              <a:t>Máy tính là thiết bị:</a:t>
            </a:r>
          </a:p>
          <a:p>
            <a:pPr lvl="1" eaLnBrk="1" hangingPunct="1">
              <a:lnSpc>
                <a:spcPct val="90000"/>
              </a:lnSpc>
              <a:buClr>
                <a:schemeClr val="tx2"/>
              </a:buClr>
              <a:buSzTx/>
              <a:buFontTx/>
              <a:buChar char="•"/>
            </a:pPr>
            <a:r>
              <a:rPr lang="en-US" altLang="vi-VN" sz="3200">
                <a:latin typeface="Times New Roman" panose="02020603050405020304" pitchFamily="18" charset="0"/>
              </a:rPr>
              <a:t>Thực hiện các tính toán</a:t>
            </a:r>
          </a:p>
          <a:p>
            <a:pPr lvl="1" eaLnBrk="1" hangingPunct="1">
              <a:lnSpc>
                <a:spcPct val="90000"/>
              </a:lnSpc>
              <a:buClr>
                <a:schemeClr val="tx2"/>
              </a:buClr>
              <a:buSzTx/>
              <a:buFontTx/>
              <a:buChar char="•"/>
            </a:pPr>
            <a:r>
              <a:rPr lang="en-US" altLang="vi-VN" sz="3200">
                <a:latin typeface="Times New Roman" panose="02020603050405020304" pitchFamily="18" charset="0"/>
              </a:rPr>
              <a:t>Thực hiện các quyết định luận lý</a:t>
            </a:r>
          </a:p>
          <a:p>
            <a:pPr algn="just" eaLnBrk="1" hangingPunct="1">
              <a:lnSpc>
                <a:spcPct val="90000"/>
              </a:lnSpc>
            </a:pPr>
            <a:r>
              <a:rPr lang="en-US" altLang="vi-VN" sz="3600">
                <a:latin typeface="Times New Roman" panose="02020603050405020304" pitchFamily="18" charset="0"/>
              </a:rPr>
              <a:t>Máy tính thực hiện các thao tác với tốc độ rất nhanh so với con người</a:t>
            </a:r>
          </a:p>
          <a:p>
            <a:pPr lvl="1" algn="just" eaLnBrk="1" hangingPunct="1">
              <a:lnSpc>
                <a:spcPct val="90000"/>
              </a:lnSpc>
              <a:buClr>
                <a:schemeClr val="tx2"/>
              </a:buClr>
              <a:buSzTx/>
              <a:buFontTx/>
              <a:buChar char="•"/>
            </a:pPr>
            <a:r>
              <a:rPr lang="en-US" altLang="vi-VN" sz="3200">
                <a:latin typeface="Times New Roman" panose="02020603050405020304" pitchFamily="18" charset="0"/>
              </a:rPr>
              <a:t>Các máy tính hiện đại có thể thực hiện hàng tỷ phép cộng trong 1 giây</a:t>
            </a:r>
          </a:p>
          <a:p>
            <a:pPr algn="just" eaLnBrk="1" hangingPunct="1">
              <a:lnSpc>
                <a:spcPct val="90000"/>
              </a:lnSpc>
            </a:pPr>
            <a:r>
              <a:rPr lang="en-US" altLang="vi-VN" sz="3600">
                <a:latin typeface="Times New Roman" panose="02020603050405020304" pitchFamily="18" charset="0"/>
              </a:rPr>
              <a:t>Máy tính thực hiện các thao tác dưới sự điều khiển của chương trình (program)</a:t>
            </a:r>
          </a:p>
        </p:txBody>
      </p:sp>
      <p:sp>
        <p:nvSpPr>
          <p:cNvPr id="276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28</a:t>
            </a:fld>
            <a:endParaRPr lang="en-US" altLang="vi-VN"/>
          </a:p>
        </p:txBody>
      </p:sp>
    </p:spTree>
    <p:extLst>
      <p:ext uri="{BB962C8B-B14F-4D97-AF65-F5344CB8AC3E}">
        <p14:creationId xmlns:p14="http://schemas.microsoft.com/office/powerpoint/2010/main" val="1402790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228600"/>
            <a:ext cx="8229600" cy="868363"/>
          </a:xfrm>
        </p:spPr>
        <p:txBody>
          <a:bodyPr/>
          <a:lstStyle/>
          <a:p>
            <a:pPr eaLnBrk="1" hangingPunct="1"/>
            <a:r>
              <a:rPr lang="en-US" altLang="vi-VN" sz="3600" b="1" dirty="0" err="1">
                <a:latin typeface="Times New Roman" panose="02020603050405020304" pitchFamily="18" charset="0"/>
              </a:rPr>
              <a:t>Định</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nghĩa</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máy</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tính</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điện</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tử</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tt</a:t>
            </a:r>
            <a:r>
              <a:rPr lang="en-US" altLang="vi-VN" sz="3600" b="1" dirty="0">
                <a:latin typeface="Times New Roman" panose="02020603050405020304" pitchFamily="18" charset="0"/>
              </a:rPr>
              <a:t>)</a:t>
            </a:r>
          </a:p>
        </p:txBody>
      </p:sp>
      <p:sp>
        <p:nvSpPr>
          <p:cNvPr id="28676"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Chương trình (program):</a:t>
            </a:r>
          </a:p>
          <a:p>
            <a:pPr lvl="1" eaLnBrk="1" hangingPunct="1">
              <a:buClr>
                <a:schemeClr val="tx2"/>
              </a:buClr>
              <a:buSzTx/>
              <a:buFontTx/>
              <a:buChar char="•"/>
            </a:pPr>
            <a:r>
              <a:rPr lang="en-US" altLang="vi-VN" sz="3200">
                <a:latin typeface="Times New Roman" panose="02020603050405020304" pitchFamily="18" charset="0"/>
              </a:rPr>
              <a:t>Là tập hợp các lệnh/chỉ thị (instructions)</a:t>
            </a:r>
          </a:p>
          <a:p>
            <a:pPr lvl="1" eaLnBrk="1" hangingPunct="1">
              <a:buClr>
                <a:schemeClr val="tx2"/>
              </a:buClr>
              <a:buSzTx/>
              <a:buFontTx/>
              <a:buChar char="•"/>
            </a:pPr>
            <a:r>
              <a:rPr lang="en-US" altLang="vi-VN" sz="3200">
                <a:latin typeface="Times New Roman" panose="02020603050405020304" pitchFamily="18" charset="0"/>
              </a:rPr>
              <a:t>Do người lập trình (programmer) tạo ra</a:t>
            </a:r>
          </a:p>
          <a:p>
            <a:pPr algn="just" eaLnBrk="1" hangingPunct="1"/>
            <a:r>
              <a:rPr lang="en-US" altLang="vi-VN" sz="3600" b="1" i="1">
                <a:latin typeface="Times New Roman" panose="02020603050405020304" pitchFamily="18" charset="0"/>
              </a:rPr>
              <a:t>Máy tính điện tử là thiết bị xử lý dữ liệu dưới sự điều khiển của chương trình</a:t>
            </a:r>
          </a:p>
          <a:p>
            <a:pPr lvl="1" eaLnBrk="1" hangingPunct="1">
              <a:buClr>
                <a:schemeClr val="tx2"/>
              </a:buClr>
              <a:buSzTx/>
              <a:buFontTx/>
              <a:buChar char="•"/>
            </a:pPr>
            <a:endParaRPr lang="en-US" altLang="vi-VN" sz="3200" b="1" i="1">
              <a:latin typeface="Times New Roman" panose="02020603050405020304" pitchFamily="18" charset="0"/>
            </a:endParaRPr>
          </a:p>
        </p:txBody>
      </p:sp>
      <p:sp>
        <p:nvSpPr>
          <p:cNvPr id="2867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29</a:t>
            </a:fld>
            <a:endParaRPr lang="en-US" altLang="vi-V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a:extLst>
              <a:ext uri="{FF2B5EF4-FFF2-40B4-BE49-F238E27FC236}">
                <a16:creationId xmlns:a16="http://schemas.microsoft.com/office/drawing/2014/main" id="{4CDA7FA9-444D-B649-8433-A4633BFD2E4C}"/>
              </a:ext>
            </a:extLst>
          </p:cNvPr>
          <p:cNvSpPr>
            <a:spLocks noGrp="1"/>
          </p:cNvSpPr>
          <p:nvPr>
            <p:ph type="sldNum" sz="quarter" idx="11"/>
          </p:nvPr>
        </p:nvSpPr>
        <p:spPr>
          <a:noFill/>
        </p:spPr>
        <p:txBody>
          <a:bodyPr/>
          <a:lstStyle>
            <a:lvl1pPr>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9pPr>
          </a:lstStyle>
          <a:p>
            <a:pPr>
              <a:spcBef>
                <a:spcPct val="0"/>
              </a:spcBef>
              <a:buClrTx/>
              <a:buSzTx/>
              <a:buFontTx/>
              <a:buNone/>
            </a:pPr>
            <a:fld id="{F6DD0739-4E4F-614B-8F53-C74753E829C2}" type="slidenum">
              <a:rPr lang="en-US" altLang="vi-VN" sz="1200" smtClean="0">
                <a:latin typeface="Arial Black" panose="020B0604020202020204" pitchFamily="34" charset="0"/>
              </a:rPr>
              <a:pPr>
                <a:spcBef>
                  <a:spcPct val="0"/>
                </a:spcBef>
                <a:buClrTx/>
                <a:buSzTx/>
                <a:buFontTx/>
                <a:buNone/>
              </a:pPr>
              <a:t>3</a:t>
            </a:fld>
            <a:endParaRPr lang="en-US" altLang="vi-VN" sz="1200">
              <a:latin typeface="Arial Black" panose="020B0604020202020204" pitchFamily="34" charset="0"/>
            </a:endParaRPr>
          </a:p>
        </p:txBody>
      </p:sp>
      <p:sp>
        <p:nvSpPr>
          <p:cNvPr id="22530" name="Rectangle 2">
            <a:extLst>
              <a:ext uri="{FF2B5EF4-FFF2-40B4-BE49-F238E27FC236}">
                <a16:creationId xmlns:a16="http://schemas.microsoft.com/office/drawing/2014/main" id="{015CDEB6-2D27-AC46-B719-C1D0F19B5F37}"/>
              </a:ext>
            </a:extLst>
          </p:cNvPr>
          <p:cNvSpPr>
            <a:spLocks noGrp="1" noChangeArrowheads="1"/>
          </p:cNvSpPr>
          <p:nvPr>
            <p:ph type="title"/>
          </p:nvPr>
        </p:nvSpPr>
        <p:spPr>
          <a:xfrm>
            <a:off x="457200" y="274637"/>
            <a:ext cx="8229600" cy="868363"/>
          </a:xfrm>
        </p:spPr>
        <p:txBody>
          <a:bodyPr/>
          <a:lstStyle/>
          <a:p>
            <a:pPr eaLnBrk="1" hangingPunct="1"/>
            <a:r>
              <a:rPr lang="en-US" altLang="vi-VN" sz="3600" b="1" dirty="0" err="1"/>
              <a:t>Mô</a:t>
            </a:r>
            <a:r>
              <a:rPr lang="en-US" altLang="vi-VN" sz="3600" b="1" dirty="0"/>
              <a:t> </a:t>
            </a:r>
            <a:r>
              <a:rPr lang="en-US" altLang="vi-VN" sz="3600" b="1" dirty="0" err="1"/>
              <a:t>tả</a:t>
            </a:r>
            <a:r>
              <a:rPr lang="en-US" altLang="vi-VN" sz="3600" b="1" dirty="0"/>
              <a:t> </a:t>
            </a:r>
            <a:r>
              <a:rPr lang="en-US" altLang="vi-VN" sz="3600" b="1" dirty="0" err="1"/>
              <a:t>học</a:t>
            </a:r>
            <a:r>
              <a:rPr lang="en-US" altLang="vi-VN" sz="3600" b="1" dirty="0"/>
              <a:t> </a:t>
            </a:r>
            <a:r>
              <a:rPr lang="en-US" altLang="vi-VN" sz="3600" b="1" dirty="0" err="1"/>
              <a:t>phần</a:t>
            </a:r>
            <a:endParaRPr lang="en-US" altLang="vi-VN" sz="3600" b="1" dirty="0"/>
          </a:p>
        </p:txBody>
      </p:sp>
      <p:sp>
        <p:nvSpPr>
          <p:cNvPr id="22531" name="Line 4">
            <a:extLst>
              <a:ext uri="{FF2B5EF4-FFF2-40B4-BE49-F238E27FC236}">
                <a16:creationId xmlns:a16="http://schemas.microsoft.com/office/drawing/2014/main" id="{1C7901B9-D2FC-424D-B6AE-386E07601FAB}"/>
              </a:ext>
            </a:extLst>
          </p:cNvPr>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 name="Rectangle 5">
            <a:extLst>
              <a:ext uri="{FF2B5EF4-FFF2-40B4-BE49-F238E27FC236}">
                <a16:creationId xmlns:a16="http://schemas.microsoft.com/office/drawing/2014/main" id="{8F5DA3B7-16FC-8945-A9F1-7F21A43EF9A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800">
                <a:solidFill>
                  <a:schemeClr val="tx1"/>
                </a:solidFill>
                <a:latin typeface="Arial" panose="020B0604020202020204" pitchFamily="34" charset="0"/>
              </a:defRPr>
            </a:lvl9pPr>
          </a:lstStyle>
          <a:p>
            <a:pPr>
              <a:spcBef>
                <a:spcPct val="0"/>
              </a:spcBef>
              <a:buClrTx/>
              <a:buSzTx/>
              <a:buFontTx/>
              <a:buNone/>
            </a:pPr>
            <a:r>
              <a:rPr lang="en-US" altLang="en-US" sz="1800"/>
              <a:t/>
            </a:r>
            <a:br>
              <a:rPr lang="en-US" altLang="en-US" sz="1800"/>
            </a:br>
            <a:endParaRPr lang="en-US" altLang="en-US" sz="1800"/>
          </a:p>
        </p:txBody>
      </p:sp>
      <p:sp>
        <p:nvSpPr>
          <p:cNvPr id="15" name="Content Placeholder 14">
            <a:extLst>
              <a:ext uri="{FF2B5EF4-FFF2-40B4-BE49-F238E27FC236}">
                <a16:creationId xmlns:a16="http://schemas.microsoft.com/office/drawing/2014/main" id="{0D1F2A1E-5BC7-1040-A8B7-857BAA9033C0}"/>
              </a:ext>
            </a:extLst>
          </p:cNvPr>
          <p:cNvSpPr>
            <a:spLocks noGrp="1" noChangeArrowheads="1"/>
          </p:cNvSpPr>
          <p:nvPr>
            <p:ph idx="1"/>
          </p:nvPr>
        </p:nvSpPr>
        <p:spPr>
          <a:xfrm>
            <a:off x="457200" y="1325563"/>
            <a:ext cx="8229600" cy="4541837"/>
          </a:xfrm>
        </p:spPr>
        <p:txBody>
          <a:bodyPr/>
          <a:lstStyle/>
          <a:p>
            <a:r>
              <a:rPr lang="en-US" dirty="0" err="1"/>
              <a:t>Môn</a:t>
            </a:r>
            <a:r>
              <a:rPr lang="en-US" dirty="0"/>
              <a:t> </a:t>
            </a:r>
            <a:r>
              <a:rPr lang="en-US" dirty="0" err="1"/>
              <a:t>học</a:t>
            </a:r>
            <a:r>
              <a:rPr lang="vi-VN" dirty="0"/>
              <a:t> trang bị cho sinh viên cái nhìn tổng quát về ngành học, khái quát về lịch sử phát triển và hình thành của ngành CNTT, các kiến thức cơ bản về tin học cơ sở như: cấu trúc và hoạt động của máy vi tính, biểu diễn dữ liệu trong máy tính, các hệ đếm thông dụng, khái niệm hệ điều hành</a:t>
            </a:r>
            <a:r>
              <a:rPr lang="en-US" dirty="0"/>
              <a:t>, </a:t>
            </a:r>
            <a:r>
              <a:rPr lang="vi-VN" dirty="0"/>
              <a:t>mạng máy tính cơ bả</a:t>
            </a:r>
            <a:r>
              <a:rPr lang="en-US" dirty="0"/>
              <a:t>n</a:t>
            </a:r>
            <a:r>
              <a:rPr lang="vi-VN" dirty="0"/>
              <a:t>. </a:t>
            </a:r>
            <a:endParaRPr lang="en-US" dirty="0"/>
          </a:p>
        </p:txBody>
      </p:sp>
    </p:spTree>
    <p:extLst>
      <p:ext uri="{BB962C8B-B14F-4D97-AF65-F5344CB8AC3E}">
        <p14:creationId xmlns:p14="http://schemas.microsoft.com/office/powerpoint/2010/main" val="3299492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2. Tổ chức máy tính điện tử</a:t>
            </a:r>
          </a:p>
        </p:txBody>
      </p:sp>
      <p:sp>
        <p:nvSpPr>
          <p:cNvPr id="29700"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Máy tính bao gồm các thành phần:</a:t>
            </a:r>
          </a:p>
          <a:p>
            <a:pPr lvl="1" algn="just" eaLnBrk="1" hangingPunct="1">
              <a:buClr>
                <a:schemeClr val="tx2"/>
              </a:buClr>
              <a:buSzTx/>
              <a:buFontTx/>
              <a:buChar char="•"/>
            </a:pPr>
            <a:r>
              <a:rPr lang="en-US" altLang="vi-VN" sz="3200">
                <a:latin typeface="Times New Roman" panose="02020603050405020304" pitchFamily="18" charset="0"/>
              </a:rPr>
              <a:t>Bộ xử lý trung tâm (Central Processing Unit, CPU)</a:t>
            </a:r>
          </a:p>
          <a:p>
            <a:pPr lvl="2" eaLnBrk="1" hangingPunct="1">
              <a:buClr>
                <a:schemeClr val="tx2"/>
              </a:buClr>
              <a:buSzTx/>
              <a:buFont typeface="Wingdings" panose="05000000000000000000" pitchFamily="2" charset="2"/>
              <a:buChar char="§"/>
            </a:pPr>
            <a:r>
              <a:rPr lang="en-US" altLang="vi-VN" sz="2800">
                <a:latin typeface="Times New Roman" panose="02020603050405020304" pitchFamily="18" charset="0"/>
              </a:rPr>
              <a:t>Đơn vị xử lý</a:t>
            </a:r>
          </a:p>
          <a:p>
            <a:pPr lvl="2" eaLnBrk="1" hangingPunct="1">
              <a:buClr>
                <a:schemeClr val="tx2"/>
              </a:buClr>
              <a:buSzTx/>
              <a:buFont typeface="Wingdings" panose="05000000000000000000" pitchFamily="2" charset="2"/>
              <a:buChar char="§"/>
            </a:pPr>
            <a:r>
              <a:rPr lang="en-US" altLang="vi-VN" sz="2800">
                <a:latin typeface="Times New Roman" panose="02020603050405020304" pitchFamily="18" charset="0"/>
              </a:rPr>
              <a:t>Đơn vị điều khiển</a:t>
            </a:r>
          </a:p>
          <a:p>
            <a:pPr lvl="1" eaLnBrk="1" hangingPunct="1">
              <a:buClr>
                <a:schemeClr val="tx2"/>
              </a:buClr>
              <a:buSzTx/>
              <a:buFontTx/>
              <a:buChar char="•"/>
            </a:pPr>
            <a:r>
              <a:rPr lang="en-US" altLang="vi-VN" sz="3200">
                <a:latin typeface="Times New Roman" panose="02020603050405020304" pitchFamily="18" charset="0"/>
              </a:rPr>
              <a:t>Bộ nhớ (memory)</a:t>
            </a:r>
          </a:p>
          <a:p>
            <a:pPr lvl="1" eaLnBrk="1" hangingPunct="1">
              <a:buClr>
                <a:schemeClr val="tx2"/>
              </a:buClr>
              <a:buSzTx/>
              <a:buFontTx/>
              <a:buChar char="•"/>
            </a:pPr>
            <a:r>
              <a:rPr lang="en-US" altLang="vi-VN" sz="3200">
                <a:latin typeface="Times New Roman" panose="02020603050405020304" pitchFamily="18" charset="0"/>
              </a:rPr>
              <a:t>Bộ nhớ ngoài (secondary storage)</a:t>
            </a:r>
          </a:p>
          <a:p>
            <a:pPr lvl="1" eaLnBrk="1" hangingPunct="1">
              <a:buClr>
                <a:schemeClr val="tx2"/>
              </a:buClr>
              <a:buSzTx/>
              <a:buFontTx/>
              <a:buChar char="•"/>
            </a:pPr>
            <a:r>
              <a:rPr lang="en-US" altLang="vi-VN" sz="3200">
                <a:latin typeface="Times New Roman" panose="02020603050405020304" pitchFamily="18" charset="0"/>
              </a:rPr>
              <a:t>Thiết bị nhập (input device)</a:t>
            </a:r>
          </a:p>
          <a:p>
            <a:pPr lvl="1" eaLnBrk="1" hangingPunct="1">
              <a:buClr>
                <a:schemeClr val="tx2"/>
              </a:buClr>
              <a:buSzTx/>
              <a:buFontTx/>
              <a:buChar char="•"/>
            </a:pPr>
            <a:r>
              <a:rPr lang="en-US" altLang="vi-VN" sz="3200">
                <a:latin typeface="Times New Roman" panose="02020603050405020304" pitchFamily="18" charset="0"/>
              </a:rPr>
              <a:t>Thiết bị xuất (output device)</a:t>
            </a:r>
          </a:p>
        </p:txBody>
      </p:sp>
      <p:sp>
        <p:nvSpPr>
          <p:cNvPr id="2970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30</a:t>
            </a:fld>
            <a:endParaRPr lang="en-US" altLang="vi-V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Tổ chức máy tính điện tử (tt)</a:t>
            </a:r>
          </a:p>
        </p:txBody>
      </p:sp>
      <p:sp>
        <p:nvSpPr>
          <p:cNvPr id="30724" name="Rectangle 3"/>
          <p:cNvSpPr>
            <a:spLocks noGrp="1" noChangeArrowheads="1"/>
          </p:cNvSpPr>
          <p:nvPr>
            <p:ph type="body" idx="1"/>
          </p:nvPr>
        </p:nvSpPr>
        <p:spPr>
          <a:xfrm>
            <a:off x="609600" y="5943600"/>
            <a:ext cx="8229600" cy="609600"/>
          </a:xfrm>
        </p:spPr>
        <p:txBody>
          <a:bodyPr/>
          <a:lstStyle/>
          <a:p>
            <a:pPr algn="ctr" eaLnBrk="1" hangingPunct="1">
              <a:buFont typeface="Wingdings" panose="05000000000000000000" pitchFamily="2" charset="2"/>
              <a:buNone/>
            </a:pPr>
            <a:r>
              <a:rPr lang="en-US" altLang="vi-VN">
                <a:latin typeface="Times New Roman" panose="02020603050405020304" pitchFamily="18" charset="0"/>
              </a:rPr>
              <a:t>Mô hình máy tính Von-Neumann</a:t>
            </a:r>
          </a:p>
        </p:txBody>
      </p:sp>
      <p:sp>
        <p:nvSpPr>
          <p:cNvPr id="3072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 name="Group 6"/>
          <p:cNvGrpSpPr/>
          <p:nvPr/>
        </p:nvGrpSpPr>
        <p:grpSpPr>
          <a:xfrm>
            <a:off x="381000" y="1143000"/>
            <a:ext cx="8001000" cy="4953000"/>
            <a:chOff x="609600" y="1295400"/>
            <a:chExt cx="8001000" cy="4953000"/>
          </a:xfrm>
        </p:grpSpPr>
        <p:sp>
          <p:nvSpPr>
            <p:cNvPr id="8" name="Rectangle 2"/>
            <p:cNvSpPr>
              <a:spLocks noChangeArrowheads="1"/>
            </p:cNvSpPr>
            <p:nvPr/>
          </p:nvSpPr>
          <p:spPr bwMode="auto">
            <a:xfrm>
              <a:off x="2667000" y="1295400"/>
              <a:ext cx="5943600" cy="3810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 name="Rectangle 3"/>
            <p:cNvSpPr>
              <a:spLocks noChangeArrowheads="1"/>
            </p:cNvSpPr>
            <p:nvPr/>
          </p:nvSpPr>
          <p:spPr bwMode="auto">
            <a:xfrm>
              <a:off x="3048000" y="1981200"/>
              <a:ext cx="5181600" cy="1752600"/>
            </a:xfrm>
            <a:prstGeom prst="rect">
              <a:avLst/>
            </a:prstGeom>
            <a:noFill/>
            <a:ln w="38100">
              <a:solidFill>
                <a:srgbClr val="000066"/>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 name="AutoShape 5"/>
            <p:cNvSpPr>
              <a:spLocks noChangeArrowheads="1"/>
            </p:cNvSpPr>
            <p:nvPr/>
          </p:nvSpPr>
          <p:spPr bwMode="auto">
            <a:xfrm>
              <a:off x="609600" y="1370013"/>
              <a:ext cx="1371600" cy="992187"/>
            </a:xfrm>
            <a:prstGeom prst="flowChartPunchedCard">
              <a:avLst/>
            </a:prstGeom>
            <a:solidFill>
              <a:schemeClr val="bg1"/>
            </a:solidFill>
            <a:ln w="28575">
              <a:solidFill>
                <a:srgbClr val="000066"/>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66"/>
                  </a:solidFill>
                </a:rPr>
                <a:t>Thiết bị</a:t>
              </a:r>
            </a:p>
            <a:p>
              <a:pPr algn="ctr">
                <a:spcBef>
                  <a:spcPct val="0"/>
                </a:spcBef>
                <a:buClrTx/>
                <a:buSzTx/>
                <a:buFontTx/>
                <a:buNone/>
              </a:pPr>
              <a:r>
                <a:rPr lang="en-US" altLang="en-US" sz="1800" b="1">
                  <a:solidFill>
                    <a:srgbClr val="000066"/>
                  </a:solidFill>
                </a:rPr>
                <a:t>Nhập</a:t>
              </a:r>
            </a:p>
          </p:txBody>
        </p:sp>
        <p:sp>
          <p:nvSpPr>
            <p:cNvPr id="11" name="AutoShape 6"/>
            <p:cNvSpPr>
              <a:spLocks noChangeArrowheads="1"/>
            </p:cNvSpPr>
            <p:nvPr/>
          </p:nvSpPr>
          <p:spPr bwMode="auto">
            <a:xfrm>
              <a:off x="609600" y="3200400"/>
              <a:ext cx="1371600" cy="1143000"/>
            </a:xfrm>
            <a:prstGeom prst="flowChartDocument">
              <a:avLst/>
            </a:prstGeom>
            <a:solidFill>
              <a:schemeClr val="bg1"/>
            </a:solidFill>
            <a:ln w="28575">
              <a:solidFill>
                <a:srgbClr val="000066"/>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66"/>
                  </a:solidFill>
                </a:rPr>
                <a:t>Thiết bị</a:t>
              </a:r>
            </a:p>
            <a:p>
              <a:pPr algn="ctr">
                <a:spcBef>
                  <a:spcPct val="0"/>
                </a:spcBef>
                <a:buClrTx/>
                <a:buSzTx/>
                <a:buFontTx/>
                <a:buNone/>
              </a:pPr>
              <a:r>
                <a:rPr lang="en-US" altLang="en-US" sz="1800" b="1">
                  <a:solidFill>
                    <a:srgbClr val="000066"/>
                  </a:solidFill>
                </a:rPr>
                <a:t>Xuất</a:t>
              </a:r>
            </a:p>
          </p:txBody>
        </p:sp>
        <p:sp>
          <p:nvSpPr>
            <p:cNvPr id="12" name="Rectangle 7"/>
            <p:cNvSpPr>
              <a:spLocks noChangeArrowheads="1"/>
            </p:cNvSpPr>
            <p:nvPr/>
          </p:nvSpPr>
          <p:spPr bwMode="auto">
            <a:xfrm>
              <a:off x="5562600" y="2438400"/>
              <a:ext cx="2438400" cy="762000"/>
            </a:xfrm>
            <a:prstGeom prst="rect">
              <a:avLst/>
            </a:prstGeom>
            <a:solidFill>
              <a:schemeClr val="bg1"/>
            </a:solidFill>
            <a:ln w="28575">
              <a:solidFill>
                <a:srgbClr val="000066"/>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lgn="ctr">
                <a:spcBef>
                  <a:spcPct val="0"/>
                </a:spcBef>
                <a:buClrTx/>
                <a:buSzTx/>
                <a:buFontTx/>
                <a:buNone/>
              </a:pPr>
              <a:r>
                <a:rPr lang="en-US" altLang="en-US" sz="1400" b="1">
                  <a:solidFill>
                    <a:srgbClr val="000066"/>
                  </a:solidFill>
                </a:rPr>
                <a:t>Đơn vị thực hiện phép tính</a:t>
              </a:r>
            </a:p>
            <a:p>
              <a:pPr algn="ctr">
                <a:spcBef>
                  <a:spcPct val="0"/>
                </a:spcBef>
                <a:buClrTx/>
                <a:buSzTx/>
                <a:buFontTx/>
                <a:buNone/>
              </a:pPr>
              <a:r>
                <a:rPr lang="en-US" altLang="en-US" sz="1400" b="1">
                  <a:solidFill>
                    <a:srgbClr val="000066"/>
                  </a:solidFill>
                </a:rPr>
                <a:t>số học và logic</a:t>
              </a:r>
            </a:p>
            <a:p>
              <a:pPr algn="ctr">
                <a:spcBef>
                  <a:spcPct val="0"/>
                </a:spcBef>
                <a:buClrTx/>
                <a:buSzTx/>
                <a:buFontTx/>
                <a:buNone/>
              </a:pPr>
              <a:r>
                <a:rPr lang="en-US" altLang="en-US" sz="1400" b="1">
                  <a:solidFill>
                    <a:srgbClr val="000066"/>
                  </a:solidFill>
                </a:rPr>
                <a:t>(Arithmetic Logic Unit)</a:t>
              </a:r>
            </a:p>
          </p:txBody>
        </p:sp>
        <p:sp>
          <p:nvSpPr>
            <p:cNvPr id="13" name="Rectangle 8"/>
            <p:cNvSpPr>
              <a:spLocks noChangeArrowheads="1"/>
            </p:cNvSpPr>
            <p:nvPr/>
          </p:nvSpPr>
          <p:spPr bwMode="auto">
            <a:xfrm>
              <a:off x="5105400" y="3962400"/>
              <a:ext cx="1295400" cy="762000"/>
            </a:xfrm>
            <a:prstGeom prst="rect">
              <a:avLst/>
            </a:prstGeom>
            <a:solidFill>
              <a:schemeClr val="bg1"/>
            </a:solidFill>
            <a:ln w="28575">
              <a:solidFill>
                <a:srgbClr val="000066"/>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66"/>
                  </a:solidFill>
                </a:rPr>
                <a:t>Bộ nhớ </a:t>
              </a:r>
            </a:p>
            <a:p>
              <a:pPr algn="ctr">
                <a:spcBef>
                  <a:spcPct val="0"/>
                </a:spcBef>
                <a:buClrTx/>
                <a:buSzTx/>
                <a:buFontTx/>
                <a:buNone/>
              </a:pPr>
              <a:r>
                <a:rPr lang="en-US" altLang="en-US" sz="1800" b="1">
                  <a:solidFill>
                    <a:srgbClr val="000066"/>
                  </a:solidFill>
                </a:rPr>
                <a:t>trong</a:t>
              </a:r>
            </a:p>
          </p:txBody>
        </p:sp>
        <p:sp>
          <p:nvSpPr>
            <p:cNvPr id="14" name="Oval 9"/>
            <p:cNvSpPr>
              <a:spLocks noChangeArrowheads="1"/>
            </p:cNvSpPr>
            <p:nvPr/>
          </p:nvSpPr>
          <p:spPr bwMode="auto">
            <a:xfrm>
              <a:off x="3698875" y="5257800"/>
              <a:ext cx="1066800" cy="990600"/>
            </a:xfrm>
            <a:prstGeom prst="ellipse">
              <a:avLst/>
            </a:prstGeom>
            <a:solidFill>
              <a:schemeClr val="bg1"/>
            </a:solidFill>
            <a:ln w="28575">
              <a:solidFill>
                <a:srgbClr val="000066"/>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lgn="ctr">
                <a:spcBef>
                  <a:spcPct val="0"/>
                </a:spcBef>
                <a:buClrTx/>
                <a:buSzTx/>
                <a:buFontTx/>
                <a:buNone/>
              </a:pPr>
              <a:r>
                <a:rPr lang="en-US" altLang="en-US" sz="1800" b="1">
                  <a:solidFill>
                    <a:srgbClr val="000066"/>
                  </a:solidFill>
                </a:rPr>
                <a:t>Bộ nhớ</a:t>
              </a:r>
            </a:p>
            <a:p>
              <a:pPr algn="ctr">
                <a:spcBef>
                  <a:spcPct val="0"/>
                </a:spcBef>
                <a:buClrTx/>
                <a:buSzTx/>
                <a:buFontTx/>
                <a:buNone/>
              </a:pPr>
              <a:r>
                <a:rPr lang="en-US" altLang="en-US" sz="1800" b="1">
                  <a:solidFill>
                    <a:srgbClr val="000066"/>
                  </a:solidFill>
                </a:rPr>
                <a:t>ngoài</a:t>
              </a:r>
            </a:p>
          </p:txBody>
        </p:sp>
        <p:sp>
          <p:nvSpPr>
            <p:cNvPr id="15" name="Text Box 10"/>
            <p:cNvSpPr txBox="1">
              <a:spLocks noChangeArrowheads="1"/>
            </p:cNvSpPr>
            <p:nvPr/>
          </p:nvSpPr>
          <p:spPr bwMode="auto">
            <a:xfrm>
              <a:off x="4070350" y="1462088"/>
              <a:ext cx="351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spcBef>
                  <a:spcPct val="0"/>
                </a:spcBef>
                <a:buClrTx/>
                <a:buSzTx/>
                <a:buFontTx/>
                <a:buNone/>
              </a:pPr>
              <a:r>
                <a:rPr lang="en-US" altLang="en-US" sz="1800" b="1">
                  <a:solidFill>
                    <a:srgbClr val="000066"/>
                  </a:solidFill>
                </a:rPr>
                <a:t>CPU – Central Processing Unit</a:t>
              </a:r>
            </a:p>
          </p:txBody>
        </p:sp>
        <p:cxnSp>
          <p:nvCxnSpPr>
            <p:cNvPr id="16" name="AutoShape 11"/>
            <p:cNvCxnSpPr>
              <a:cxnSpLocks noChangeShapeType="1"/>
              <a:stCxn id="20" idx="3"/>
              <a:endCxn id="12" idx="1"/>
            </p:cNvCxnSpPr>
            <p:nvPr/>
          </p:nvCxnSpPr>
          <p:spPr bwMode="auto">
            <a:xfrm>
              <a:off x="5119688" y="2819400"/>
              <a:ext cx="428625" cy="0"/>
            </a:xfrm>
            <a:prstGeom prst="straightConnector1">
              <a:avLst/>
            </a:prstGeom>
            <a:noFill/>
            <a:ln w="28575">
              <a:solidFill>
                <a:srgbClr val="000066"/>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7" name="AutoShape 12"/>
            <p:cNvCxnSpPr>
              <a:cxnSpLocks noChangeShapeType="1"/>
              <a:stCxn id="10" idx="3"/>
              <a:endCxn id="20" idx="0"/>
            </p:cNvCxnSpPr>
            <p:nvPr/>
          </p:nvCxnSpPr>
          <p:spPr bwMode="auto">
            <a:xfrm>
              <a:off x="1995488" y="1866900"/>
              <a:ext cx="2233612" cy="557213"/>
            </a:xfrm>
            <a:prstGeom prst="bentConnector2">
              <a:avLst/>
            </a:prstGeom>
            <a:noFill/>
            <a:ln w="2857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13"/>
            <p:cNvCxnSpPr>
              <a:cxnSpLocks noChangeShapeType="1"/>
              <a:stCxn id="13" idx="3"/>
              <a:endCxn id="12" idx="2"/>
            </p:cNvCxnSpPr>
            <p:nvPr/>
          </p:nvCxnSpPr>
          <p:spPr bwMode="auto">
            <a:xfrm flipV="1">
              <a:off x="6415088" y="3214688"/>
              <a:ext cx="366712" cy="1128712"/>
            </a:xfrm>
            <a:prstGeom prst="bentConnector2">
              <a:avLst/>
            </a:prstGeom>
            <a:noFill/>
            <a:ln w="28575">
              <a:solidFill>
                <a:srgbClr val="000066"/>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9" name="AutoShape 14"/>
            <p:cNvCxnSpPr>
              <a:cxnSpLocks noChangeShapeType="1"/>
              <a:stCxn id="20" idx="2"/>
              <a:endCxn id="14" idx="0"/>
            </p:cNvCxnSpPr>
            <p:nvPr/>
          </p:nvCxnSpPr>
          <p:spPr bwMode="auto">
            <a:xfrm>
              <a:off x="4229100" y="3214688"/>
              <a:ext cx="3175" cy="2028825"/>
            </a:xfrm>
            <a:prstGeom prst="straightConnector1">
              <a:avLst/>
            </a:prstGeom>
            <a:noFill/>
            <a:ln w="28575">
              <a:solidFill>
                <a:srgbClr val="000066"/>
              </a:solidFill>
              <a:round/>
              <a:headEnd type="triangle" w="med" len="med"/>
              <a:tailEnd type="triangle" w="med" len="med"/>
            </a:ln>
            <a:extLst>
              <a:ext uri="{909E8E84-426E-40DD-AFC4-6F175D3DCCD1}">
                <a14:hiddenFill xmlns:a14="http://schemas.microsoft.com/office/drawing/2010/main">
                  <a:noFill/>
                </a14:hiddenFill>
              </a:ext>
            </a:extLst>
          </p:spPr>
        </p:cxnSp>
        <p:sp>
          <p:nvSpPr>
            <p:cNvPr id="20" name="Rectangle 15"/>
            <p:cNvSpPr>
              <a:spLocks noChangeArrowheads="1"/>
            </p:cNvSpPr>
            <p:nvPr/>
          </p:nvSpPr>
          <p:spPr bwMode="auto">
            <a:xfrm>
              <a:off x="3352800" y="2438400"/>
              <a:ext cx="1752600" cy="762000"/>
            </a:xfrm>
            <a:prstGeom prst="rect">
              <a:avLst/>
            </a:prstGeom>
            <a:solidFill>
              <a:schemeClr val="bg1"/>
            </a:solidFill>
            <a:ln w="28575">
              <a:solidFill>
                <a:srgbClr val="000066"/>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8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8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Arial" panose="020B0604020202020204" pitchFamily="34" charset="0"/>
                </a:defRPr>
              </a:lvl9pPr>
            </a:lstStyle>
            <a:p>
              <a:pPr algn="ctr">
                <a:spcBef>
                  <a:spcPct val="0"/>
                </a:spcBef>
                <a:buClrTx/>
                <a:buSzTx/>
                <a:buFontTx/>
                <a:buNone/>
              </a:pPr>
              <a:r>
                <a:rPr lang="en-US" altLang="en-US" sz="1400" b="1">
                  <a:solidFill>
                    <a:srgbClr val="000066"/>
                  </a:solidFill>
                </a:rPr>
                <a:t>Đơn vị điều khiển</a:t>
              </a:r>
            </a:p>
            <a:p>
              <a:pPr algn="ctr">
                <a:spcBef>
                  <a:spcPct val="0"/>
                </a:spcBef>
                <a:buClrTx/>
                <a:buSzTx/>
                <a:buFontTx/>
                <a:buNone/>
              </a:pPr>
              <a:r>
                <a:rPr lang="en-US" altLang="en-US" sz="1400" b="1">
                  <a:solidFill>
                    <a:srgbClr val="000066"/>
                  </a:solidFill>
                </a:rPr>
                <a:t>(Control Unit)</a:t>
              </a:r>
            </a:p>
          </p:txBody>
        </p:sp>
        <p:grpSp>
          <p:nvGrpSpPr>
            <p:cNvPr id="21" name="Group 16"/>
            <p:cNvGrpSpPr>
              <a:grpSpLocks/>
            </p:cNvGrpSpPr>
            <p:nvPr/>
          </p:nvGrpSpPr>
          <p:grpSpPr bwMode="auto">
            <a:xfrm>
              <a:off x="4648200" y="3200400"/>
              <a:ext cx="457200" cy="1149350"/>
              <a:chOff x="2928" y="2016"/>
              <a:chExt cx="288" cy="724"/>
            </a:xfrm>
          </p:grpSpPr>
          <p:sp>
            <p:nvSpPr>
              <p:cNvPr id="23" name="Line 17"/>
              <p:cNvSpPr>
                <a:spLocks noChangeShapeType="1"/>
              </p:cNvSpPr>
              <p:nvPr/>
            </p:nvSpPr>
            <p:spPr bwMode="auto">
              <a:xfrm>
                <a:off x="2928" y="2016"/>
                <a:ext cx="0" cy="720"/>
              </a:xfrm>
              <a:prstGeom prst="line">
                <a:avLst/>
              </a:prstGeom>
              <a:noFill/>
              <a:ln w="28575">
                <a:solidFill>
                  <a:srgbClr val="000066"/>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8"/>
              <p:cNvSpPr>
                <a:spLocks noChangeShapeType="1"/>
              </p:cNvSpPr>
              <p:nvPr/>
            </p:nvSpPr>
            <p:spPr bwMode="auto">
              <a:xfrm>
                <a:off x="2928" y="2740"/>
                <a:ext cx="288"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2" name="Freeform 21"/>
            <p:cNvSpPr/>
            <p:nvPr/>
          </p:nvSpPr>
          <p:spPr>
            <a:xfrm>
              <a:off x="1997075" y="3200400"/>
              <a:ext cx="1720850" cy="381000"/>
            </a:xfrm>
            <a:custGeom>
              <a:avLst/>
              <a:gdLst>
                <a:gd name="connsiteX0" fmla="*/ 1722120 w 1722120"/>
                <a:gd name="connsiteY0" fmla="*/ 0 h 822960"/>
                <a:gd name="connsiteX1" fmla="*/ 1722120 w 1722120"/>
                <a:gd name="connsiteY1" fmla="*/ 822960 h 822960"/>
                <a:gd name="connsiteX2" fmla="*/ 0 w 1722120"/>
                <a:gd name="connsiteY2" fmla="*/ 822960 h 822960"/>
              </a:gdLst>
              <a:ahLst/>
              <a:cxnLst>
                <a:cxn ang="0">
                  <a:pos x="connsiteX0" y="connsiteY0"/>
                </a:cxn>
                <a:cxn ang="0">
                  <a:pos x="connsiteX1" y="connsiteY1"/>
                </a:cxn>
                <a:cxn ang="0">
                  <a:pos x="connsiteX2" y="connsiteY2"/>
                </a:cxn>
              </a:cxnLst>
              <a:rect l="l" t="t" r="r" b="b"/>
              <a:pathLst>
                <a:path w="1722120" h="822960">
                  <a:moveTo>
                    <a:pt x="1722120" y="0"/>
                  </a:moveTo>
                  <a:lnTo>
                    <a:pt x="1722120" y="822960"/>
                  </a:lnTo>
                  <a:lnTo>
                    <a:pt x="0" y="822960"/>
                  </a:lnTo>
                </a:path>
              </a:pathLst>
            </a:custGeom>
            <a:ln w="28575">
              <a:solidFill>
                <a:srgbClr val="00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2" name="Footer Placeholder 1"/>
          <p:cNvSpPr>
            <a:spLocks noGrp="1"/>
          </p:cNvSpPr>
          <p:nvPr>
            <p:ph type="ftr" sz="quarter" idx="10"/>
          </p:nvPr>
        </p:nvSpPr>
        <p:spPr>
          <a:xfrm>
            <a:off x="3124200" y="6324600"/>
            <a:ext cx="2895600" cy="457200"/>
          </a:xfrm>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31</a:t>
            </a:fld>
            <a:endParaRPr lang="en-US" altLang="vi-V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Tổ chức máy tính điện tử (tt)</a:t>
            </a:r>
          </a:p>
        </p:txBody>
      </p:sp>
      <p:sp>
        <p:nvSpPr>
          <p:cNvPr id="31748" name="Rectangle 3"/>
          <p:cNvSpPr>
            <a:spLocks noGrp="1" noChangeArrowheads="1"/>
          </p:cNvSpPr>
          <p:nvPr>
            <p:ph type="body" idx="1"/>
          </p:nvPr>
        </p:nvSpPr>
        <p:spPr>
          <a:xfrm>
            <a:off x="457200" y="4648200"/>
            <a:ext cx="8229600" cy="1905000"/>
          </a:xfrm>
        </p:spPr>
        <p:txBody>
          <a:bodyPr/>
          <a:lstStyle/>
          <a:p>
            <a:pPr marL="457200" indent="-457200" eaLnBrk="1" hangingPunct="1"/>
            <a:r>
              <a:rPr lang="en-US" altLang="vi-VN" sz="2800">
                <a:latin typeface="Times New Roman" panose="02020603050405020304" pitchFamily="18" charset="0"/>
              </a:rPr>
              <a:t>Bus: đường dẫn tín hiệu</a:t>
            </a:r>
          </a:p>
          <a:p>
            <a:pPr marL="457200" indent="-457200" eaLnBrk="1" hangingPunct="1">
              <a:buFont typeface="Wingdings" panose="05000000000000000000" pitchFamily="2" charset="2"/>
              <a:buNone/>
            </a:pPr>
            <a:endParaRPr lang="en-US" altLang="vi-VN">
              <a:latin typeface="Times New Roman" panose="02020603050405020304" pitchFamily="18" charset="0"/>
            </a:endParaRPr>
          </a:p>
          <a:p>
            <a:pPr marL="457200" indent="-457200" algn="ctr" eaLnBrk="1" hangingPunct="1">
              <a:buFont typeface="Wingdings" panose="05000000000000000000" pitchFamily="2" charset="2"/>
              <a:buNone/>
            </a:pPr>
            <a:r>
              <a:rPr lang="en-US" altLang="vi-VN" b="1">
                <a:latin typeface="Times New Roman" panose="02020603050405020304" pitchFamily="18" charset="0"/>
              </a:rPr>
              <a:t>Dòng dữ liệu trong máy tính Von Neumann</a:t>
            </a:r>
          </a:p>
        </p:txBody>
      </p:sp>
      <p:sp>
        <p:nvSpPr>
          <p:cNvPr id="3174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1750" name="Picture 6" descr="c05f0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65313"/>
            <a:ext cx="7924800"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32</a:t>
            </a:fld>
            <a:endParaRPr lang="en-US" altLang="vi-V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Bộ xử lý trung tâm</a:t>
            </a:r>
          </a:p>
        </p:txBody>
      </p:sp>
      <p:sp>
        <p:nvSpPr>
          <p:cNvPr id="32772" name="Rectangle 3"/>
          <p:cNvSpPr>
            <a:spLocks noGrp="1" noChangeArrowheads="1"/>
          </p:cNvSpPr>
          <p:nvPr>
            <p:ph type="body" idx="1"/>
          </p:nvPr>
        </p:nvSpPr>
        <p:spPr>
          <a:xfrm>
            <a:off x="457200" y="1295400"/>
            <a:ext cx="8229600" cy="5257800"/>
          </a:xfrm>
        </p:spPr>
        <p:txBody>
          <a:bodyPr/>
          <a:lstStyle/>
          <a:p>
            <a:pPr eaLnBrk="1" hangingPunct="1"/>
            <a:r>
              <a:rPr lang="en-US" altLang="vi-VN">
                <a:latin typeface="Times New Roman" panose="02020603050405020304" pitchFamily="18" charset="0"/>
              </a:rPr>
              <a:t>Điều khiển mọi hoạt động của máy tính</a:t>
            </a:r>
          </a:p>
          <a:p>
            <a:pPr eaLnBrk="1" hangingPunct="1"/>
            <a:r>
              <a:rPr lang="en-US" altLang="vi-VN">
                <a:latin typeface="Times New Roman" panose="02020603050405020304" pitchFamily="18" charset="0"/>
              </a:rPr>
              <a:t>Thực hiện các thao tác xử lý</a:t>
            </a:r>
          </a:p>
          <a:p>
            <a:pPr lvl="1" eaLnBrk="1" hangingPunct="1">
              <a:buClr>
                <a:schemeClr val="tx2"/>
              </a:buClr>
              <a:buSzTx/>
              <a:buFontTx/>
              <a:buChar char="•"/>
            </a:pPr>
            <a:r>
              <a:rPr lang="en-US" altLang="vi-VN">
                <a:latin typeface="Times New Roman" panose="02020603050405020304" pitchFamily="18" charset="0"/>
              </a:rPr>
              <a:t>Tính toán (cộng, trừ, …)</a:t>
            </a:r>
          </a:p>
          <a:p>
            <a:pPr lvl="1" eaLnBrk="1" hangingPunct="1">
              <a:buClr>
                <a:schemeClr val="tx2"/>
              </a:buClr>
              <a:buSzTx/>
              <a:buFontTx/>
              <a:buChar char="•"/>
            </a:pPr>
            <a:r>
              <a:rPr lang="en-US" altLang="vi-VN">
                <a:latin typeface="Times New Roman" panose="02020603050405020304" pitchFamily="18" charset="0"/>
              </a:rPr>
              <a:t>So sánh, quyết định, …</a:t>
            </a:r>
          </a:p>
          <a:p>
            <a:pPr eaLnBrk="1" hangingPunct="1"/>
            <a:r>
              <a:rPr lang="en-US" altLang="vi-VN">
                <a:latin typeface="Times New Roman" panose="02020603050405020304" pitchFamily="18" charset="0"/>
              </a:rPr>
              <a:t>Thực hiện các thao tác điều khiển</a:t>
            </a:r>
          </a:p>
          <a:p>
            <a:pPr lvl="1" eaLnBrk="1" hangingPunct="1">
              <a:buClr>
                <a:schemeClr val="tx2"/>
              </a:buClr>
              <a:buSzTx/>
              <a:buFontTx/>
              <a:buChar char="•"/>
            </a:pPr>
            <a:r>
              <a:rPr lang="en-US" altLang="vi-VN">
                <a:latin typeface="Times New Roman" panose="02020603050405020304" pitchFamily="18" charset="0"/>
              </a:rPr>
              <a:t>Lấy lệnh từ bộ nhớ</a:t>
            </a:r>
          </a:p>
          <a:p>
            <a:pPr lvl="1" eaLnBrk="1" hangingPunct="1">
              <a:buClr>
                <a:schemeClr val="tx2"/>
              </a:buClr>
              <a:buSzTx/>
              <a:buFontTx/>
              <a:buChar char="•"/>
            </a:pPr>
            <a:r>
              <a:rPr lang="en-US" altLang="vi-VN">
                <a:latin typeface="Times New Roman" panose="02020603050405020304" pitchFamily="18" charset="0"/>
              </a:rPr>
              <a:t>Giải mã lệnh: xác định thao tác cần thực hiện</a:t>
            </a:r>
          </a:p>
          <a:p>
            <a:pPr eaLnBrk="1" hangingPunct="1"/>
            <a:r>
              <a:rPr lang="en-US" altLang="vi-VN" b="1">
                <a:latin typeface="Times New Roman" panose="02020603050405020304" pitchFamily="18" charset="0"/>
              </a:rPr>
              <a:t>Hoạt động của CPU</a:t>
            </a:r>
          </a:p>
          <a:p>
            <a:pPr lvl="1" eaLnBrk="1" hangingPunct="1">
              <a:buClr>
                <a:schemeClr val="tx2"/>
              </a:buClr>
              <a:buSzTx/>
              <a:buFontTx/>
              <a:buChar char="•"/>
            </a:pPr>
            <a:r>
              <a:rPr lang="en-US" altLang="vi-VN" b="1">
                <a:latin typeface="Times New Roman" panose="02020603050405020304" pitchFamily="18" charset="0"/>
              </a:rPr>
              <a:t>Lấy lệnh – Giải mã lệnh – Thực hiện lệnh</a:t>
            </a:r>
          </a:p>
        </p:txBody>
      </p:sp>
      <p:sp>
        <p:nvSpPr>
          <p:cNvPr id="3277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33</a:t>
            </a:fld>
            <a:endParaRPr lang="en-US" altLang="vi-V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28600"/>
            <a:ext cx="8229600" cy="868363"/>
          </a:xfrm>
        </p:spPr>
        <p:txBody>
          <a:bodyPr/>
          <a:lstStyle/>
          <a:p>
            <a:pPr eaLnBrk="1" hangingPunct="1"/>
            <a:r>
              <a:rPr lang="en-US" altLang="vi-VN" sz="3200">
                <a:latin typeface="Times New Roman" panose="02020603050405020304" pitchFamily="18" charset="0"/>
              </a:rPr>
              <a:t>Chu kỳ Lấy lệnh – Giải mã – Thực hiện lệnh</a:t>
            </a:r>
          </a:p>
        </p:txBody>
      </p:sp>
      <p:sp>
        <p:nvSpPr>
          <p:cNvPr id="33796" name="Rectangle 3"/>
          <p:cNvSpPr>
            <a:spLocks noGrp="1" noChangeArrowheads="1"/>
          </p:cNvSpPr>
          <p:nvPr>
            <p:ph type="body" idx="1"/>
          </p:nvPr>
        </p:nvSpPr>
        <p:spPr>
          <a:xfrm>
            <a:off x="457200" y="5410200"/>
            <a:ext cx="8229600" cy="1219200"/>
          </a:xfrm>
        </p:spPr>
        <p:txBody>
          <a:bodyPr/>
          <a:lstStyle/>
          <a:p>
            <a:pPr marL="609600" indent="-609600" eaLnBrk="1" hangingPunct="1">
              <a:buFont typeface="Wingdings" panose="05000000000000000000" pitchFamily="2" charset="2"/>
              <a:buNone/>
            </a:pPr>
            <a:r>
              <a:rPr lang="en-US" altLang="vi-VN">
                <a:latin typeface="Times New Roman" panose="02020603050405020304" pitchFamily="18" charset="0"/>
              </a:rPr>
              <a:t>(1) Lấy lệnh		(2) Giải mã lệnh</a:t>
            </a:r>
          </a:p>
          <a:p>
            <a:pPr marL="609600" indent="-609600" eaLnBrk="1" hangingPunct="1">
              <a:buFont typeface="Wingdings" panose="05000000000000000000" pitchFamily="2" charset="2"/>
              <a:buNone/>
            </a:pPr>
            <a:r>
              <a:rPr lang="en-US" altLang="vi-VN">
                <a:latin typeface="Times New Roman" panose="02020603050405020304" pitchFamily="18" charset="0"/>
              </a:rPr>
              <a:t>(3) Lấy dữ liệu 		(4) Thực hiện lệnh</a:t>
            </a:r>
          </a:p>
        </p:txBody>
      </p:sp>
      <p:sp>
        <p:nvSpPr>
          <p:cNvPr id="3379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3798" name="Picture 5" descr="c05f0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6175"/>
            <a:ext cx="8229600"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a:xfrm>
            <a:off x="3124200" y="6324600"/>
            <a:ext cx="2895600" cy="457200"/>
          </a:xfrm>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34</a:t>
            </a:fld>
            <a:endParaRPr lang="en-US" altLang="vi-V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228600"/>
            <a:ext cx="8229600" cy="868363"/>
          </a:xfrm>
        </p:spPr>
        <p:txBody>
          <a:bodyPr/>
          <a:lstStyle/>
          <a:p>
            <a:pPr eaLnBrk="1" hangingPunct="1"/>
            <a:r>
              <a:rPr lang="en-US" altLang="vi-VN" sz="3600" b="1" dirty="0" err="1">
                <a:latin typeface="Times New Roman" panose="02020603050405020304" pitchFamily="18" charset="0"/>
              </a:rPr>
              <a:t>Bộ</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nhớ</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trong</a:t>
            </a:r>
            <a:endParaRPr lang="en-US" altLang="vi-VN" sz="3600" b="1" dirty="0">
              <a:latin typeface="Times New Roman" panose="02020603050405020304" pitchFamily="18" charset="0"/>
            </a:endParaRPr>
          </a:p>
        </p:txBody>
      </p:sp>
      <p:sp>
        <p:nvSpPr>
          <p:cNvPr id="34820"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Là nơi máy tính làm việc</a:t>
            </a:r>
          </a:p>
          <a:p>
            <a:pPr eaLnBrk="1" hangingPunct="1"/>
            <a:r>
              <a:rPr lang="en-US" altLang="vi-VN" sz="3600">
                <a:latin typeface="Times New Roman" panose="02020603050405020304" pitchFamily="18" charset="0"/>
              </a:rPr>
              <a:t>Bao gồm các ô nhớ:</a:t>
            </a:r>
          </a:p>
          <a:p>
            <a:pPr lvl="1" algn="just" eaLnBrk="1" hangingPunct="1">
              <a:buClr>
                <a:schemeClr val="tx2"/>
              </a:buClr>
              <a:buSzTx/>
              <a:buFontTx/>
              <a:buChar char="•"/>
            </a:pPr>
            <a:r>
              <a:rPr lang="en-US" altLang="vi-VN" sz="3200">
                <a:latin typeface="Times New Roman" panose="02020603050405020304" pitchFamily="18" charset="0"/>
              </a:rPr>
              <a:t>Mỗi ô nhớ có địa chỉ (address) và nội dung (content) dạng nhị phân</a:t>
            </a:r>
          </a:p>
        </p:txBody>
      </p:sp>
      <p:sp>
        <p:nvSpPr>
          <p:cNvPr id="3482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35</a:t>
            </a:fld>
            <a:endParaRPr lang="en-US" altLang="vi-V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Ví dụ: địa chỉ và nội dung các ô nhớ</a:t>
            </a:r>
          </a:p>
        </p:txBody>
      </p:sp>
      <p:sp>
        <p:nvSpPr>
          <p:cNvPr id="35844"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5845" name="Picture 5" descr="c05p122a"/>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175250" cy="497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36</a:t>
            </a:fld>
            <a:endParaRPr lang="en-US" altLang="vi-V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Bộ nhớ ngoài</a:t>
            </a:r>
          </a:p>
        </p:txBody>
      </p:sp>
      <p:sp>
        <p:nvSpPr>
          <p:cNvPr id="36868"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Là nơi lưu trữ dữ liệu lâu dài</a:t>
            </a:r>
          </a:p>
          <a:p>
            <a:pPr eaLnBrk="1" hangingPunct="1"/>
            <a:r>
              <a:rPr lang="en-US" altLang="vi-VN" sz="3600">
                <a:latin typeface="Times New Roman" panose="02020603050405020304" pitchFamily="18" charset="0"/>
              </a:rPr>
              <a:t>Các dạng thông dụng:</a:t>
            </a:r>
          </a:p>
          <a:p>
            <a:pPr lvl="1" eaLnBrk="1" hangingPunct="1">
              <a:buClr>
                <a:schemeClr val="tx2"/>
              </a:buClr>
              <a:buSzTx/>
              <a:buFontTx/>
              <a:buChar char="•"/>
            </a:pPr>
            <a:r>
              <a:rPr lang="en-US" altLang="vi-VN" sz="3200">
                <a:latin typeface="Times New Roman" panose="02020603050405020304" pitchFamily="18" charset="0"/>
              </a:rPr>
              <a:t>Đĩa từ</a:t>
            </a:r>
          </a:p>
          <a:p>
            <a:pPr lvl="1" eaLnBrk="1" hangingPunct="1">
              <a:buClr>
                <a:schemeClr val="tx2"/>
              </a:buClr>
              <a:buSzTx/>
              <a:buFontTx/>
              <a:buChar char="•"/>
            </a:pPr>
            <a:r>
              <a:rPr lang="en-US" altLang="vi-VN" sz="3200">
                <a:latin typeface="Times New Roman" panose="02020603050405020304" pitchFamily="18" charset="0"/>
              </a:rPr>
              <a:t>Đĩa quang (đĩa CD/VCD/DVD)</a:t>
            </a:r>
          </a:p>
        </p:txBody>
      </p:sp>
      <p:sp>
        <p:nvSpPr>
          <p:cNvPr id="3686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37</a:t>
            </a:fld>
            <a:endParaRPr lang="en-US" altLang="vi-V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Thiết bị nhập</a:t>
            </a:r>
          </a:p>
        </p:txBody>
      </p:sp>
      <p:sp>
        <p:nvSpPr>
          <p:cNvPr id="37892"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Là nơi nhập dữ liệu, chương trình</a:t>
            </a:r>
          </a:p>
          <a:p>
            <a:pPr eaLnBrk="1" hangingPunct="1"/>
            <a:r>
              <a:rPr lang="en-US" altLang="vi-VN" sz="3600">
                <a:latin typeface="Times New Roman" panose="02020603050405020304" pitchFamily="18" charset="0"/>
              </a:rPr>
              <a:t>Các dạng thông dụng:</a:t>
            </a:r>
          </a:p>
          <a:p>
            <a:pPr lvl="1" eaLnBrk="1" hangingPunct="1">
              <a:buClr>
                <a:schemeClr val="tx2"/>
              </a:buClr>
              <a:buSzTx/>
              <a:buFontTx/>
              <a:buChar char="•"/>
            </a:pPr>
            <a:r>
              <a:rPr lang="en-US" altLang="vi-VN" sz="3200">
                <a:latin typeface="Times New Roman" panose="02020603050405020304" pitchFamily="18" charset="0"/>
              </a:rPr>
              <a:t>Bàn phím (keyboard)</a:t>
            </a:r>
          </a:p>
          <a:p>
            <a:pPr lvl="1" eaLnBrk="1" hangingPunct="1">
              <a:buClr>
                <a:schemeClr val="tx2"/>
              </a:buClr>
              <a:buSzTx/>
              <a:buFontTx/>
              <a:buChar char="•"/>
            </a:pPr>
            <a:r>
              <a:rPr lang="en-US" altLang="vi-VN" sz="3200">
                <a:latin typeface="Times New Roman" panose="02020603050405020304" pitchFamily="18" charset="0"/>
              </a:rPr>
              <a:t>Con chuột (mouse)</a:t>
            </a:r>
          </a:p>
          <a:p>
            <a:pPr lvl="1" eaLnBrk="1" hangingPunct="1">
              <a:buClr>
                <a:schemeClr val="tx2"/>
              </a:buClr>
              <a:buSzTx/>
              <a:buFontTx/>
              <a:buChar char="•"/>
            </a:pPr>
            <a:r>
              <a:rPr lang="en-US" altLang="vi-VN" sz="3200">
                <a:latin typeface="Times New Roman" panose="02020603050405020304" pitchFamily="18" charset="0"/>
              </a:rPr>
              <a:t>Máy quét (scanner)</a:t>
            </a:r>
          </a:p>
        </p:txBody>
      </p:sp>
      <p:sp>
        <p:nvSpPr>
          <p:cNvPr id="3789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38</a:t>
            </a:fld>
            <a:endParaRPr lang="en-US" altLang="vi-V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Thiết bị xuất</a:t>
            </a:r>
          </a:p>
        </p:txBody>
      </p:sp>
      <p:sp>
        <p:nvSpPr>
          <p:cNvPr id="38916" name="Rectangle 3"/>
          <p:cNvSpPr>
            <a:spLocks noGrp="1" noChangeArrowheads="1"/>
          </p:cNvSpPr>
          <p:nvPr>
            <p:ph type="body" idx="1"/>
          </p:nvPr>
        </p:nvSpPr>
        <p:spPr>
          <a:xfrm>
            <a:off x="457200" y="1295400"/>
            <a:ext cx="8229600" cy="5257800"/>
          </a:xfrm>
        </p:spPr>
        <p:txBody>
          <a:bodyPr/>
          <a:lstStyle/>
          <a:p>
            <a:pPr eaLnBrk="1" hangingPunct="1"/>
            <a:r>
              <a:rPr lang="en-US" altLang="vi-VN" sz="3600">
                <a:latin typeface="Times New Roman" panose="02020603050405020304" pitchFamily="18" charset="0"/>
              </a:rPr>
              <a:t>Là nơi lưu kết quả xử lý</a:t>
            </a:r>
          </a:p>
          <a:p>
            <a:pPr eaLnBrk="1" hangingPunct="1"/>
            <a:r>
              <a:rPr lang="en-US" altLang="vi-VN" sz="3600">
                <a:latin typeface="Times New Roman" panose="02020603050405020304" pitchFamily="18" charset="0"/>
              </a:rPr>
              <a:t>Các dạng thông dụng:</a:t>
            </a:r>
          </a:p>
          <a:p>
            <a:pPr lvl="1" eaLnBrk="1" hangingPunct="1">
              <a:buClr>
                <a:schemeClr val="tx2"/>
              </a:buClr>
              <a:buSzTx/>
              <a:buFontTx/>
              <a:buChar char="•"/>
            </a:pPr>
            <a:r>
              <a:rPr lang="en-US" altLang="vi-VN" sz="3200">
                <a:latin typeface="Times New Roman" panose="02020603050405020304" pitchFamily="18" charset="0"/>
              </a:rPr>
              <a:t>Màn hình (monitor)</a:t>
            </a:r>
          </a:p>
          <a:p>
            <a:pPr lvl="1" eaLnBrk="1" hangingPunct="1">
              <a:buClr>
                <a:schemeClr val="tx2"/>
              </a:buClr>
              <a:buSzTx/>
              <a:buFontTx/>
              <a:buChar char="•"/>
            </a:pPr>
            <a:r>
              <a:rPr lang="en-US" altLang="vi-VN" sz="3200">
                <a:latin typeface="Times New Roman" panose="02020603050405020304" pitchFamily="18" charset="0"/>
              </a:rPr>
              <a:t>Máy in (printer)</a:t>
            </a:r>
          </a:p>
        </p:txBody>
      </p:sp>
      <p:sp>
        <p:nvSpPr>
          <p:cNvPr id="3891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39</a:t>
            </a:fld>
            <a:endParaRPr lang="en-US" altLang="vi-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Cấu trúc môn học</a:t>
            </a:r>
          </a:p>
        </p:txBody>
      </p:sp>
      <p:sp>
        <p:nvSpPr>
          <p:cNvPr id="7172" name="Rectangle 3"/>
          <p:cNvSpPr>
            <a:spLocks noGrp="1" noChangeArrowheads="1"/>
          </p:cNvSpPr>
          <p:nvPr>
            <p:ph type="body" idx="1"/>
          </p:nvPr>
        </p:nvSpPr>
        <p:spPr>
          <a:xfrm>
            <a:off x="457200" y="1295400"/>
            <a:ext cx="8458200" cy="5257800"/>
          </a:xfrm>
        </p:spPr>
        <p:txBody>
          <a:bodyPr/>
          <a:lstStyle/>
          <a:p>
            <a:pPr algn="just" eaLnBrk="1" hangingPunct="1"/>
            <a:r>
              <a:rPr lang="en-US" altLang="vi-VN" sz="3600" dirty="0" err="1">
                <a:latin typeface="Times New Roman" panose="02020603050405020304" pitchFamily="18" charset="0"/>
              </a:rPr>
              <a:t>Phần</a:t>
            </a:r>
            <a:r>
              <a:rPr lang="en-US" altLang="vi-VN" sz="3600" dirty="0">
                <a:latin typeface="Times New Roman" panose="02020603050405020304" pitchFamily="18" charset="0"/>
              </a:rPr>
              <a:t> LÝ THUYẾT</a:t>
            </a:r>
          </a:p>
          <a:p>
            <a:pPr lvl="1" algn="just" eaLnBrk="1" hangingPunct="1">
              <a:buClr>
                <a:schemeClr val="tx1"/>
              </a:buClr>
              <a:buSzTx/>
              <a:buFontTx/>
              <a:buChar char="•"/>
            </a:pPr>
            <a:r>
              <a:rPr lang="en-US" altLang="vi-VN" sz="3200" dirty="0" err="1">
                <a:latin typeface="Times New Roman" panose="02020603050405020304" pitchFamily="18" charset="0"/>
              </a:rPr>
              <a:t>Chương</a:t>
            </a:r>
            <a:r>
              <a:rPr lang="en-US" altLang="vi-VN" sz="3200" dirty="0">
                <a:latin typeface="Times New Roman" panose="02020603050405020304" pitchFamily="18" charset="0"/>
              </a:rPr>
              <a:t> 1 – </a:t>
            </a:r>
            <a:r>
              <a:rPr lang="en-US" altLang="vi-VN" sz="3200" dirty="0" err="1">
                <a:latin typeface="Times New Roman" panose="02020603050405020304" pitchFamily="18" charset="0"/>
              </a:rPr>
              <a:t>Tổng</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quan</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về</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máy</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tính</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và</a:t>
            </a:r>
            <a:r>
              <a:rPr lang="en-US" altLang="vi-VN" sz="3200" dirty="0">
                <a:latin typeface="Times New Roman" panose="02020603050405020304" pitchFamily="18" charset="0"/>
              </a:rPr>
              <a:t> </a:t>
            </a:r>
            <a:r>
              <a:rPr lang="en-US" altLang="vi-VN" sz="3200" dirty="0" smtClean="0">
                <a:latin typeface="Times New Roman" panose="02020603050405020304" pitchFamily="18" charset="0"/>
              </a:rPr>
              <a:t>CNTT</a:t>
            </a:r>
          </a:p>
          <a:p>
            <a:pPr lvl="1" eaLnBrk="1" hangingPunct="1">
              <a:buClr>
                <a:schemeClr val="tx1"/>
              </a:buClr>
              <a:buSzTx/>
              <a:buFontTx/>
              <a:buChar char="•"/>
            </a:pPr>
            <a:r>
              <a:rPr lang="en-US" altLang="vi-VN" sz="3200" dirty="0" err="1">
                <a:latin typeface="Times New Roman" panose="02020603050405020304" pitchFamily="18" charset="0"/>
              </a:rPr>
              <a:t>Chương</a:t>
            </a:r>
            <a:r>
              <a:rPr lang="en-US" altLang="vi-VN" sz="3200" dirty="0">
                <a:latin typeface="Times New Roman" panose="02020603050405020304" pitchFamily="18" charset="0"/>
              </a:rPr>
              <a:t> </a:t>
            </a:r>
            <a:r>
              <a:rPr lang="en-US" altLang="vi-VN" sz="3200" dirty="0" smtClean="0">
                <a:latin typeface="Times New Roman" panose="02020603050405020304" pitchFamily="18" charset="0"/>
              </a:rPr>
              <a:t>2 </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Biểu</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diễn</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dữ</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liệu</a:t>
            </a:r>
            <a:endParaRPr lang="en-US" altLang="vi-VN" sz="3200" dirty="0">
              <a:latin typeface="Times New Roman" panose="02020603050405020304" pitchFamily="18" charset="0"/>
            </a:endParaRPr>
          </a:p>
          <a:p>
            <a:pPr lvl="1" eaLnBrk="1" hangingPunct="1">
              <a:buClr>
                <a:schemeClr val="tx1"/>
              </a:buClr>
              <a:buSzTx/>
              <a:buFontTx/>
              <a:buChar char="•"/>
            </a:pPr>
            <a:r>
              <a:rPr lang="en-US" altLang="vi-VN" sz="3200" dirty="0" err="1" smtClean="0">
                <a:latin typeface="Times New Roman" panose="02020603050405020304" pitchFamily="18" charset="0"/>
              </a:rPr>
              <a:t>Chương</a:t>
            </a:r>
            <a:r>
              <a:rPr lang="en-US" altLang="vi-VN" sz="3200" dirty="0" smtClean="0">
                <a:latin typeface="Times New Roman" panose="02020603050405020304" pitchFamily="18" charset="0"/>
              </a:rPr>
              <a:t> 3 </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Phần</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cứng</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máy</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tính</a:t>
            </a:r>
            <a:endParaRPr lang="en-US" altLang="vi-VN" sz="3200" dirty="0">
              <a:latin typeface="Times New Roman" panose="02020603050405020304" pitchFamily="18" charset="0"/>
            </a:endParaRPr>
          </a:p>
          <a:p>
            <a:pPr lvl="1" eaLnBrk="1" hangingPunct="1">
              <a:buClr>
                <a:schemeClr val="tx1"/>
              </a:buClr>
              <a:buSzTx/>
              <a:buFontTx/>
              <a:buChar char="•"/>
            </a:pPr>
            <a:r>
              <a:rPr lang="en-US" altLang="vi-VN" sz="3200" dirty="0" err="1">
                <a:latin typeface="Times New Roman" panose="02020603050405020304" pitchFamily="18" charset="0"/>
              </a:rPr>
              <a:t>Chương</a:t>
            </a:r>
            <a:r>
              <a:rPr lang="en-US" altLang="vi-VN" sz="3200" dirty="0">
                <a:latin typeface="Times New Roman" panose="02020603050405020304" pitchFamily="18" charset="0"/>
              </a:rPr>
              <a:t> </a:t>
            </a:r>
            <a:r>
              <a:rPr lang="en-US" altLang="vi-VN" sz="3200" dirty="0" smtClean="0">
                <a:latin typeface="Times New Roman" panose="02020603050405020304" pitchFamily="18" charset="0"/>
              </a:rPr>
              <a:t>4 </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Phần</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mềm</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máy</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tính</a:t>
            </a:r>
            <a:endParaRPr lang="en-US" altLang="vi-VN" sz="3200" dirty="0">
              <a:latin typeface="Times New Roman" panose="02020603050405020304" pitchFamily="18" charset="0"/>
            </a:endParaRPr>
          </a:p>
          <a:p>
            <a:pPr lvl="1" algn="just" eaLnBrk="1" hangingPunct="1">
              <a:buClr>
                <a:schemeClr val="tx1"/>
              </a:buClr>
              <a:buSzTx/>
              <a:buFontTx/>
              <a:buChar char="•"/>
            </a:pPr>
            <a:r>
              <a:rPr lang="en-US" altLang="vi-VN" sz="3200" dirty="0" err="1" smtClean="0">
                <a:latin typeface="Times New Roman" panose="02020603050405020304" pitchFamily="18" charset="0"/>
              </a:rPr>
              <a:t>Chương</a:t>
            </a:r>
            <a:r>
              <a:rPr lang="en-US" altLang="vi-VN" sz="3200" dirty="0" smtClean="0">
                <a:latin typeface="Times New Roman" panose="02020603050405020304" pitchFamily="18" charset="0"/>
              </a:rPr>
              <a:t> </a:t>
            </a:r>
            <a:r>
              <a:rPr lang="en-US" altLang="vi-VN" sz="3200" dirty="0">
                <a:latin typeface="Times New Roman" panose="02020603050405020304" pitchFamily="18" charset="0"/>
              </a:rPr>
              <a:t>5 – </a:t>
            </a:r>
            <a:r>
              <a:rPr lang="en-US" altLang="vi-VN" sz="3200" dirty="0" err="1">
                <a:latin typeface="Times New Roman" panose="02020603050405020304" pitchFamily="18" charset="0"/>
              </a:rPr>
              <a:t>Giới</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thiệu</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Hệ</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Điều</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Hành</a:t>
            </a:r>
            <a:endParaRPr lang="en-US" altLang="vi-VN" sz="3200" dirty="0">
              <a:latin typeface="Times New Roman" panose="02020603050405020304" pitchFamily="18" charset="0"/>
            </a:endParaRPr>
          </a:p>
          <a:p>
            <a:pPr lvl="1" algn="l" eaLnBrk="1" hangingPunct="1">
              <a:buClr>
                <a:schemeClr val="tx1"/>
              </a:buClr>
              <a:buSzTx/>
              <a:buFontTx/>
              <a:buChar char="•"/>
            </a:pPr>
            <a:r>
              <a:rPr lang="en-US" altLang="vi-VN" sz="3200" dirty="0" err="1">
                <a:latin typeface="Times New Roman" panose="02020603050405020304" pitchFamily="18" charset="0"/>
              </a:rPr>
              <a:t>Chương</a:t>
            </a:r>
            <a:r>
              <a:rPr lang="en-US" altLang="vi-VN" sz="3200" dirty="0">
                <a:latin typeface="Times New Roman" panose="02020603050405020304" pitchFamily="18" charset="0"/>
              </a:rPr>
              <a:t> 6 – </a:t>
            </a:r>
            <a:r>
              <a:rPr lang="en-US" altLang="vi-VN" sz="3200" dirty="0" err="1">
                <a:latin typeface="Times New Roman" panose="02020603050405020304" pitchFamily="18" charset="0"/>
              </a:rPr>
              <a:t>Giới</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thiệu</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Mạng</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Máy</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Tính</a:t>
            </a:r>
            <a:r>
              <a:rPr lang="en-US" altLang="vi-VN" sz="3200" dirty="0">
                <a:latin typeface="Times New Roman" panose="02020603050405020304" pitchFamily="18" charset="0"/>
              </a:rPr>
              <a:t> </a:t>
            </a:r>
            <a:r>
              <a:rPr lang="en-US" altLang="vi-VN" sz="3200" dirty="0" err="1">
                <a:latin typeface="Times New Roman" panose="02020603050405020304" pitchFamily="18" charset="0"/>
              </a:rPr>
              <a:t>và</a:t>
            </a:r>
            <a:r>
              <a:rPr lang="en-US" altLang="vi-VN" sz="3200" dirty="0">
                <a:latin typeface="Times New Roman" panose="02020603050405020304" pitchFamily="18" charset="0"/>
              </a:rPr>
              <a:t> Internet</a:t>
            </a:r>
          </a:p>
          <a:p>
            <a:pPr lvl="1" eaLnBrk="1" hangingPunct="1">
              <a:buClr>
                <a:schemeClr val="tx2"/>
              </a:buClr>
              <a:buSzTx/>
              <a:buFontTx/>
              <a:buNone/>
            </a:pPr>
            <a:endParaRPr lang="en-US" altLang="vi-VN" sz="3200" dirty="0">
              <a:latin typeface="Times New Roman" panose="02020603050405020304" pitchFamily="18" charset="0"/>
            </a:endParaRPr>
          </a:p>
        </p:txBody>
      </p:sp>
      <p:sp>
        <p:nvSpPr>
          <p:cNvPr id="717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a:t>
            </a:fld>
            <a:endParaRPr lang="en-US" altLang="vi-V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3. Phân loại máy tính</a:t>
            </a:r>
          </a:p>
        </p:txBody>
      </p:sp>
      <p:sp>
        <p:nvSpPr>
          <p:cNvPr id="39940" name="Rectangle 3"/>
          <p:cNvSpPr>
            <a:spLocks noGrp="1" noChangeArrowheads="1"/>
          </p:cNvSpPr>
          <p:nvPr>
            <p:ph type="body" idx="1"/>
          </p:nvPr>
        </p:nvSpPr>
        <p:spPr>
          <a:xfrm>
            <a:off x="457200" y="1295400"/>
            <a:ext cx="8229600" cy="5257800"/>
          </a:xfrm>
        </p:spPr>
        <p:txBody>
          <a:bodyPr/>
          <a:lstStyle/>
          <a:p>
            <a:pPr marL="609600" indent="-609600" eaLnBrk="1" hangingPunct="1">
              <a:buClr>
                <a:schemeClr val="tx1"/>
              </a:buClr>
              <a:buSzTx/>
              <a:buFont typeface="Wingdings" panose="05000000000000000000" pitchFamily="2" charset="2"/>
              <a:buAutoNum type="arabicPeriod"/>
            </a:pPr>
            <a:r>
              <a:rPr lang="en-US" altLang="vi-VN" sz="3600">
                <a:latin typeface="Times New Roman" panose="02020603050405020304" pitchFamily="18" charset="0"/>
              </a:rPr>
              <a:t>Phân loại theo thứ tự xuất hiện</a:t>
            </a:r>
          </a:p>
          <a:p>
            <a:pPr marL="609600" indent="-609600" eaLnBrk="1" hangingPunct="1">
              <a:buClr>
                <a:schemeClr val="tx1"/>
              </a:buClr>
              <a:buSzTx/>
              <a:buFont typeface="Wingdings" panose="05000000000000000000" pitchFamily="2" charset="2"/>
              <a:buNone/>
            </a:pPr>
            <a:r>
              <a:rPr lang="en-US" altLang="vi-VN" sz="3600">
                <a:latin typeface="Times New Roman" panose="02020603050405020304" pitchFamily="18" charset="0"/>
              </a:rPr>
              <a:t>	</a:t>
            </a:r>
            <a:r>
              <a:rPr lang="en-US" altLang="vi-VN" sz="3600">
                <a:latin typeface="Times New Roman" panose="02020603050405020304" pitchFamily="18" charset="0"/>
                <a:sym typeface="Wingdings" panose="05000000000000000000" pitchFamily="2" charset="2"/>
              </a:rPr>
              <a:t> Lịch sử máy tính</a:t>
            </a:r>
            <a:endParaRPr lang="en-US" altLang="vi-VN" sz="3600">
              <a:latin typeface="Times New Roman" panose="02020603050405020304" pitchFamily="18" charset="0"/>
            </a:endParaRPr>
          </a:p>
          <a:p>
            <a:pPr marL="609600" indent="-609600" eaLnBrk="1" hangingPunct="1">
              <a:buClr>
                <a:schemeClr val="tx1"/>
              </a:buClr>
              <a:buSzTx/>
              <a:buFont typeface="Wingdings" panose="05000000000000000000" pitchFamily="2" charset="2"/>
              <a:buAutoNum type="arabicPeriod" startAt="2"/>
            </a:pPr>
            <a:r>
              <a:rPr lang="en-US" altLang="vi-VN" sz="3600">
                <a:latin typeface="Times New Roman" panose="02020603050405020304" pitchFamily="18" charset="0"/>
              </a:rPr>
              <a:t>Phân loại theo nguyên lý làm việc</a:t>
            </a:r>
          </a:p>
          <a:p>
            <a:pPr marL="609600" indent="-609600" eaLnBrk="1" hangingPunct="1">
              <a:buClr>
                <a:schemeClr val="tx1"/>
              </a:buClr>
              <a:buSzTx/>
              <a:buFont typeface="Wingdings" panose="05000000000000000000" pitchFamily="2" charset="2"/>
              <a:buAutoNum type="arabicPeriod" startAt="2"/>
            </a:pPr>
            <a:r>
              <a:rPr lang="en-US" altLang="vi-VN" sz="3600">
                <a:latin typeface="Times New Roman" panose="02020603050405020304" pitchFamily="18" charset="0"/>
              </a:rPr>
              <a:t>Phân loại theo khả năng tính toán</a:t>
            </a:r>
          </a:p>
          <a:p>
            <a:pPr marL="609600" indent="-609600" eaLnBrk="1" hangingPunct="1">
              <a:buClr>
                <a:schemeClr val="tx1"/>
              </a:buClr>
              <a:buSzTx/>
              <a:buFont typeface="Wingdings" panose="05000000000000000000" pitchFamily="2" charset="2"/>
              <a:buAutoNum type="arabicPeriod" startAt="2"/>
            </a:pPr>
            <a:r>
              <a:rPr lang="en-US" altLang="vi-VN" sz="3600">
                <a:latin typeface="Times New Roman" panose="02020603050405020304" pitchFamily="18" charset="0"/>
              </a:rPr>
              <a:t>Phân loại theo máy tính hiện đại</a:t>
            </a:r>
          </a:p>
        </p:txBody>
      </p:sp>
      <p:sp>
        <p:nvSpPr>
          <p:cNvPr id="3994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40</a:t>
            </a:fld>
            <a:endParaRPr lang="en-US" altLang="vi-V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57200" y="228600"/>
            <a:ext cx="8229600" cy="868363"/>
          </a:xfrm>
        </p:spPr>
        <p:txBody>
          <a:bodyPr/>
          <a:lstStyle/>
          <a:p>
            <a:pPr algn="ctr" eaLnBrk="1" hangingPunct="1"/>
            <a:r>
              <a:rPr lang="en-US" altLang="vi-VN" sz="3600" b="1">
                <a:latin typeface="Times New Roman" panose="02020603050405020304" pitchFamily="18" charset="0"/>
              </a:rPr>
              <a:t>1. Phân loại theo thứ tự xuất hiện</a:t>
            </a:r>
          </a:p>
        </p:txBody>
      </p:sp>
      <p:sp>
        <p:nvSpPr>
          <p:cNvPr id="40964" name="Rectangle 3"/>
          <p:cNvSpPr>
            <a:spLocks noGrp="1" noChangeArrowheads="1"/>
          </p:cNvSpPr>
          <p:nvPr>
            <p:ph type="body" idx="1"/>
          </p:nvPr>
        </p:nvSpPr>
        <p:spPr>
          <a:xfrm>
            <a:off x="152400" y="1295400"/>
            <a:ext cx="8839200" cy="5257800"/>
          </a:xfrm>
        </p:spPr>
        <p:txBody>
          <a:bodyPr/>
          <a:lstStyle/>
          <a:p>
            <a:pPr algn="just" eaLnBrk="1" hangingPunct="1"/>
            <a:r>
              <a:rPr lang="en-US" altLang="vi-VN" sz="3600" dirty="0" err="1">
                <a:latin typeface="Times New Roman" panose="02020603050405020304" pitchFamily="18" charset="0"/>
              </a:rPr>
              <a:t>Sơ</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lược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lịch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sử</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máy</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tính</a:t>
            </a:r>
            <a:endParaRPr lang="en-US" altLang="vi-VN" sz="3600" dirty="0">
              <a:latin typeface="Times New Roman" panose="02020603050405020304" pitchFamily="18" charset="0"/>
            </a:endParaRPr>
          </a:p>
          <a:p>
            <a:pPr algn="just" eaLnBrk="1" hangingPunct="1">
              <a:buNone/>
            </a:pPr>
            <a:r>
              <a:rPr lang="en-US" altLang="vi-VN" sz="3600" dirty="0" err="1">
                <a:latin typeface="Times New Roman" panose="02020603050405020304" pitchFamily="18" charset="0"/>
              </a:rPr>
              <a:t>Thế</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1	</a:t>
            </a:r>
            <a:r>
              <a:rPr lang="en-US" altLang="vi-VN" sz="3600" dirty="0" err="1">
                <a:latin typeface="Times New Roman" panose="02020603050405020304" pitchFamily="18" charset="0"/>
              </a:rPr>
              <a:t>Đèn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điện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tử</a:t>
            </a:r>
            <a:r>
              <a:rPr lang="en-US" altLang="vi-VN" sz="3600" dirty="0">
                <a:latin typeface="Times New Roman" panose="02020603050405020304" pitchFamily="18" charset="0"/>
              </a:rPr>
              <a:t> (1945-1953)</a:t>
            </a:r>
          </a:p>
          <a:p>
            <a:pPr algn="just" eaLnBrk="1" hangingPunct="1">
              <a:buNone/>
            </a:pPr>
            <a:r>
              <a:rPr lang="en-US" altLang="vi-VN" sz="3600" dirty="0" err="1">
                <a:latin typeface="Times New Roman" panose="02020603050405020304" pitchFamily="18" charset="0"/>
              </a:rPr>
              <a:t>Thế</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2	Transistor (1954-1965)</a:t>
            </a:r>
          </a:p>
          <a:p>
            <a:pPr algn="just" eaLnBrk="1" hangingPunct="1">
              <a:buNone/>
            </a:pPr>
            <a:r>
              <a:rPr lang="en-US" altLang="vi-VN" sz="3600" dirty="0" err="1">
                <a:latin typeface="Times New Roman" panose="02020603050405020304" pitchFamily="18" charset="0"/>
              </a:rPr>
              <a:t>Thế</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3	</a:t>
            </a:r>
            <a:r>
              <a:rPr lang="en-US" altLang="vi-VN" sz="3600" dirty="0" err="1">
                <a:latin typeface="Times New Roman" panose="02020603050405020304" pitchFamily="18" charset="0"/>
              </a:rPr>
              <a:t>Mạch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tích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hợp</a:t>
            </a:r>
            <a:r>
              <a:rPr lang="en-US" altLang="vi-VN" sz="3600" dirty="0">
                <a:latin typeface="Times New Roman" panose="02020603050405020304" pitchFamily="18" charset="0"/>
              </a:rPr>
              <a:t> (IC) (1965-1980) </a:t>
            </a:r>
          </a:p>
          <a:p>
            <a:pPr algn="just" eaLnBrk="1" hangingPunct="1">
              <a:buNone/>
            </a:pPr>
            <a:r>
              <a:rPr lang="en-US" altLang="vi-VN" sz="3600" dirty="0" err="1">
                <a:latin typeface="Times New Roman" panose="02020603050405020304" pitchFamily="18" charset="0"/>
              </a:rPr>
              <a:t>Thế</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4	</a:t>
            </a:r>
            <a:r>
              <a:rPr lang="en-US" altLang="vi-VN" sz="3600" dirty="0" err="1">
                <a:latin typeface="Times New Roman" panose="02020603050405020304" pitchFamily="18" charset="0"/>
              </a:rPr>
              <a:t>Bộ</a:t>
            </a:r>
            <a:r>
              <a:rPr lang="en-US" altLang="vi-VN" sz="3600" dirty="0">
                <a:latin typeface="Times New Roman" panose="02020603050405020304" pitchFamily="18" charset="0"/>
              </a:rPr>
              <a:t> vi </a:t>
            </a:r>
            <a:r>
              <a:rPr lang="en-US" altLang="vi-VN" sz="3600" dirty="0" err="1">
                <a:latin typeface="Times New Roman" panose="02020603050405020304" pitchFamily="18" charset="0"/>
              </a:rPr>
              <a:t>xử</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lý</a:t>
            </a:r>
            <a:r>
              <a:rPr lang="en-US" altLang="vi-VN" sz="3600" dirty="0">
                <a:latin typeface="Times New Roman" panose="02020603050405020304" pitchFamily="18" charset="0"/>
              </a:rPr>
              <a:t> (1980-1989)</a:t>
            </a:r>
          </a:p>
          <a:p>
            <a:pPr eaLnBrk="1" hangingPunct="1">
              <a:buNone/>
            </a:pPr>
            <a:r>
              <a:rPr lang="en-US" altLang="vi-VN" sz="3600" dirty="0" err="1">
                <a:latin typeface="Times New Roman" panose="02020603050405020304" pitchFamily="18" charset="0"/>
              </a:rPr>
              <a:t>Thế</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5	</a:t>
            </a:r>
            <a:r>
              <a:rPr lang="en-US" altLang="vi-VN" sz="3600" dirty="0" err="1">
                <a:latin typeface="Times New Roman" panose="02020603050405020304" pitchFamily="18" charset="0"/>
              </a:rPr>
              <a:t>Trí</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thông</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minh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nhân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tạo</a:t>
            </a:r>
            <a:r>
              <a:rPr lang="en-US" altLang="vi-VN" sz="3600" dirty="0">
                <a:latin typeface="Times New Roman" panose="02020603050405020304" pitchFamily="18" charset="0"/>
              </a:rPr>
              <a:t> (1990s)</a:t>
            </a:r>
          </a:p>
          <a:p>
            <a:pPr algn="just" eaLnBrk="1" hangingPunct="1">
              <a:buNone/>
            </a:pPr>
            <a:endParaRPr lang="en-US" altLang="vi-VN" sz="3600" dirty="0">
              <a:latin typeface="Times New Roman" panose="02020603050405020304" pitchFamily="18" charset="0"/>
            </a:endParaRPr>
          </a:p>
        </p:txBody>
      </p:sp>
      <p:sp>
        <p:nvSpPr>
          <p:cNvPr id="4096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41</a:t>
            </a:fld>
            <a:endParaRPr lang="en-US" altLang="vi-V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Sơ lược lịch sử máy tính</a:t>
            </a:r>
          </a:p>
        </p:txBody>
      </p:sp>
      <p:sp>
        <p:nvSpPr>
          <p:cNvPr id="112643" name="Rectangle 3"/>
          <p:cNvSpPr>
            <a:spLocks noGrp="1" noChangeArrowheads="1"/>
          </p:cNvSpPr>
          <p:nvPr>
            <p:ph type="body" idx="1"/>
          </p:nvPr>
        </p:nvSpPr>
        <p:spPr>
          <a:xfrm>
            <a:off x="228600" y="1219200"/>
            <a:ext cx="8915400" cy="5334000"/>
          </a:xfrm>
        </p:spPr>
        <p:txBody>
          <a:bodyPr/>
          <a:lstStyle/>
          <a:p>
            <a:pPr algn="just" eaLnBrk="1" hangingPunct="1">
              <a:buFont typeface="Wingdings" panose="05000000000000000000" pitchFamily="2" charset="2"/>
              <a:buNone/>
              <a:defRPr/>
            </a:pPr>
            <a:r>
              <a:rPr lang="en-US" altLang="vi-VN" sz="2600" dirty="0" err="1">
                <a:latin typeface="+mj-lt"/>
              </a:rPr>
              <a:t>Thế</a:t>
            </a:r>
            <a:r>
              <a:rPr lang="en-US" altLang="vi-VN" sz="2600" dirty="0">
                <a:latin typeface="+mj-lt"/>
              </a:rPr>
              <a:t> </a:t>
            </a:r>
            <a:r>
              <a:rPr lang="en-US" altLang="vi-VN" sz="2600" dirty="0" err="1">
                <a:latin typeface="+mj-lt"/>
              </a:rPr>
              <a:t>hệ</a:t>
            </a:r>
            <a:r>
              <a:rPr lang="en-US" altLang="vi-VN" sz="2600" dirty="0">
                <a:latin typeface="+mj-lt"/>
              </a:rPr>
              <a:t> 1	</a:t>
            </a:r>
            <a:r>
              <a:rPr lang="en-US" altLang="vi-VN" sz="2600" dirty="0" err="1">
                <a:latin typeface="+mj-lt"/>
              </a:rPr>
              <a:t>Đèn</a:t>
            </a:r>
            <a:r>
              <a:rPr lang="en-US" altLang="vi-VN" sz="2600" dirty="0">
                <a:latin typeface="+mj-lt"/>
              </a:rPr>
              <a:t> </a:t>
            </a:r>
            <a:r>
              <a:rPr lang="en-US" altLang="vi-VN" sz="2600" dirty="0" err="1">
                <a:latin typeface="+mj-lt"/>
              </a:rPr>
              <a:t>điện</a:t>
            </a:r>
            <a:r>
              <a:rPr lang="en-US" altLang="vi-VN" sz="2600" dirty="0">
                <a:latin typeface="+mj-lt"/>
              </a:rPr>
              <a:t> </a:t>
            </a:r>
            <a:r>
              <a:rPr lang="en-US" altLang="vi-VN" sz="2600" dirty="0" err="1">
                <a:latin typeface="+mj-lt"/>
              </a:rPr>
              <a:t>tử</a:t>
            </a:r>
            <a:r>
              <a:rPr lang="en-US" altLang="vi-VN" sz="2600" dirty="0">
                <a:latin typeface="+mj-lt"/>
              </a:rPr>
              <a:t> (1945-1953)</a:t>
            </a:r>
          </a:p>
          <a:p>
            <a:pPr algn="just" eaLnBrk="1" hangingPunct="1">
              <a:tabLst>
                <a:tab pos="352425" algn="l"/>
              </a:tabLst>
              <a:defRPr/>
            </a:pPr>
            <a:r>
              <a:rPr lang="en-US" altLang="vi-VN" sz="2600" dirty="0">
                <a:latin typeface="+mj-lt"/>
              </a:rPr>
              <a:t>	</a:t>
            </a:r>
            <a:r>
              <a:rPr lang="en-US" altLang="vi-VN" sz="2600" dirty="0" err="1">
                <a:latin typeface="+mj-lt"/>
              </a:rPr>
              <a:t>Sử</a:t>
            </a:r>
            <a:r>
              <a:rPr lang="en-US" altLang="vi-VN" sz="2600" dirty="0">
                <a:latin typeface="+mj-lt"/>
              </a:rPr>
              <a:t> </a:t>
            </a:r>
            <a:r>
              <a:rPr lang="en-US" altLang="vi-VN" sz="2600" dirty="0" err="1">
                <a:latin typeface="+mj-lt"/>
              </a:rPr>
              <a:t>dụng</a:t>
            </a:r>
            <a:r>
              <a:rPr lang="en-US" altLang="vi-VN" sz="2600" dirty="0">
                <a:latin typeface="+mj-lt"/>
              </a:rPr>
              <a:t> </a:t>
            </a:r>
            <a:r>
              <a:rPr lang="en-US" altLang="vi-VN" sz="2600" dirty="0" err="1">
                <a:latin typeface="+mj-lt"/>
              </a:rPr>
              <a:t>công</a:t>
            </a:r>
            <a:r>
              <a:rPr lang="en-US" altLang="vi-VN" sz="2600" dirty="0">
                <a:latin typeface="+mj-lt"/>
              </a:rPr>
              <a:t> </a:t>
            </a:r>
            <a:r>
              <a:rPr lang="en-US" altLang="vi-VN" sz="2600" dirty="0" err="1">
                <a:latin typeface="+mj-lt"/>
              </a:rPr>
              <a:t>nghệ</a:t>
            </a:r>
            <a:r>
              <a:rPr lang="en-US" altLang="vi-VN" sz="2600" dirty="0">
                <a:latin typeface="+mj-lt"/>
              </a:rPr>
              <a:t> </a:t>
            </a:r>
            <a:r>
              <a:rPr lang="en-US" altLang="vi-VN" sz="2600" dirty="0" err="1">
                <a:latin typeface="+mj-lt"/>
              </a:rPr>
              <a:t>đèn</a:t>
            </a:r>
            <a:r>
              <a:rPr lang="en-US" altLang="vi-VN" sz="2600" dirty="0">
                <a:latin typeface="+mj-lt"/>
              </a:rPr>
              <a:t> </a:t>
            </a:r>
            <a:r>
              <a:rPr lang="en-US" altLang="vi-VN" sz="2600" dirty="0" err="1">
                <a:latin typeface="+mj-lt"/>
              </a:rPr>
              <a:t>chân</a:t>
            </a:r>
            <a:r>
              <a:rPr lang="en-US" altLang="vi-VN" sz="2600" dirty="0">
                <a:latin typeface="+mj-lt"/>
              </a:rPr>
              <a:t> </a:t>
            </a:r>
            <a:r>
              <a:rPr lang="en-US" altLang="vi-VN" sz="2600" dirty="0" err="1">
                <a:latin typeface="+mj-lt"/>
              </a:rPr>
              <a:t>không</a:t>
            </a:r>
            <a:r>
              <a:rPr lang="en-US" altLang="vi-VN" sz="2600" dirty="0">
                <a:latin typeface="+mj-lt"/>
              </a:rPr>
              <a:t> (vacuum tube).</a:t>
            </a:r>
          </a:p>
          <a:p>
            <a:pPr algn="just" eaLnBrk="1" hangingPunct="1">
              <a:tabLst>
                <a:tab pos="352425" algn="l"/>
              </a:tabLst>
              <a:defRPr/>
            </a:pPr>
            <a:r>
              <a:rPr lang="en-US" altLang="vi-VN" sz="2600" dirty="0" err="1">
                <a:latin typeface="+mj-lt"/>
              </a:rPr>
              <a:t>Máy</a:t>
            </a:r>
            <a:r>
              <a:rPr lang="en-US" altLang="vi-VN" sz="2600" dirty="0">
                <a:latin typeface="+mj-lt"/>
              </a:rPr>
              <a:t> </a:t>
            </a:r>
            <a:r>
              <a:rPr lang="en-US" altLang="vi-VN" sz="2600" dirty="0" err="1">
                <a:latin typeface="+mj-lt"/>
              </a:rPr>
              <a:t>có</a:t>
            </a:r>
            <a:r>
              <a:rPr lang="en-US" altLang="vi-VN" sz="2600" dirty="0">
                <a:latin typeface="+mj-lt"/>
              </a:rPr>
              <a:t> </a:t>
            </a:r>
            <a:r>
              <a:rPr lang="en-US" altLang="vi-VN" sz="2600" dirty="0" err="1">
                <a:latin typeface="+mj-lt"/>
              </a:rPr>
              <a:t>kích</a:t>
            </a:r>
            <a:r>
              <a:rPr lang="en-US" altLang="vi-VN" sz="2600" dirty="0">
                <a:latin typeface="+mj-lt"/>
              </a:rPr>
              <a:t> </a:t>
            </a:r>
            <a:r>
              <a:rPr lang="en-US" altLang="vi-VN" sz="2600" dirty="0" err="1">
                <a:latin typeface="+mj-lt"/>
              </a:rPr>
              <a:t>thước</a:t>
            </a:r>
            <a:r>
              <a:rPr lang="en-US" altLang="vi-VN" sz="2600" dirty="0">
                <a:latin typeface="+mj-lt"/>
              </a:rPr>
              <a:t> </a:t>
            </a:r>
            <a:r>
              <a:rPr lang="en-US" altLang="vi-VN" sz="2600" dirty="0" err="1">
                <a:latin typeface="+mj-lt"/>
              </a:rPr>
              <a:t>lớn</a:t>
            </a:r>
            <a:r>
              <a:rPr lang="en-US" altLang="vi-VN" sz="2600" dirty="0">
                <a:latin typeface="+mj-lt"/>
              </a:rPr>
              <a:t>, </a:t>
            </a:r>
            <a:r>
              <a:rPr lang="en-US" altLang="vi-VN" sz="2600" dirty="0" err="1">
                <a:latin typeface="+mj-lt"/>
              </a:rPr>
              <a:t>cồng</a:t>
            </a:r>
            <a:r>
              <a:rPr lang="en-US" altLang="vi-VN" sz="2600" dirty="0">
                <a:latin typeface="+mj-lt"/>
              </a:rPr>
              <a:t> </a:t>
            </a:r>
            <a:r>
              <a:rPr lang="en-US" altLang="vi-VN" sz="2600" dirty="0" err="1">
                <a:latin typeface="+mj-lt"/>
              </a:rPr>
              <a:t>kềnh</a:t>
            </a:r>
            <a:r>
              <a:rPr lang="en-US" altLang="vi-VN" sz="2600" dirty="0">
                <a:latin typeface="+mj-lt"/>
              </a:rPr>
              <a:t>, </a:t>
            </a:r>
            <a:r>
              <a:rPr lang="en-US" altLang="vi-VN" sz="2600" dirty="0" err="1">
                <a:latin typeface="+mj-lt"/>
              </a:rPr>
              <a:t>tiêu</a:t>
            </a:r>
            <a:r>
              <a:rPr lang="en-US" altLang="vi-VN" sz="2600" dirty="0">
                <a:latin typeface="+mj-lt"/>
              </a:rPr>
              <a:t> </a:t>
            </a:r>
            <a:r>
              <a:rPr lang="en-US" altLang="vi-VN" sz="2600" dirty="0" err="1">
                <a:latin typeface="+mj-lt"/>
              </a:rPr>
              <a:t>thụ</a:t>
            </a:r>
            <a:r>
              <a:rPr lang="en-US" altLang="vi-VN" sz="2600" dirty="0">
                <a:latin typeface="+mj-lt"/>
              </a:rPr>
              <a:t> </a:t>
            </a:r>
            <a:r>
              <a:rPr lang="en-US" altLang="vi-VN" sz="2600" dirty="0" err="1">
                <a:latin typeface="+mj-lt"/>
              </a:rPr>
              <a:t>nhiều</a:t>
            </a:r>
            <a:r>
              <a:rPr lang="en-US" altLang="vi-VN" sz="2600" dirty="0">
                <a:latin typeface="+mj-lt"/>
              </a:rPr>
              <a:t> </a:t>
            </a:r>
            <a:r>
              <a:rPr lang="en-US" altLang="vi-VN" sz="2600" dirty="0" err="1">
                <a:latin typeface="+mj-lt"/>
              </a:rPr>
              <a:t>điện</a:t>
            </a:r>
            <a:r>
              <a:rPr lang="en-US" altLang="vi-VN" sz="2600" dirty="0">
                <a:latin typeface="+mj-lt"/>
              </a:rPr>
              <a:t> </a:t>
            </a:r>
            <a:r>
              <a:rPr lang="en-US" altLang="vi-VN" sz="2600" dirty="0" err="1">
                <a:latin typeface="+mj-lt"/>
              </a:rPr>
              <a:t>năng</a:t>
            </a:r>
            <a:r>
              <a:rPr lang="en-US" altLang="vi-VN" sz="2600" dirty="0">
                <a:latin typeface="+mj-lt"/>
              </a:rPr>
              <a:t>, </a:t>
            </a:r>
            <a:r>
              <a:rPr lang="en-US" altLang="vi-VN" sz="2600" dirty="0" err="1">
                <a:latin typeface="+mj-lt"/>
              </a:rPr>
              <a:t>tốc</a:t>
            </a:r>
            <a:r>
              <a:rPr lang="en-US" altLang="vi-VN" sz="2600" dirty="0">
                <a:latin typeface="+mj-lt"/>
              </a:rPr>
              <a:t> </a:t>
            </a:r>
            <a:r>
              <a:rPr lang="en-US" altLang="vi-VN" sz="2600" dirty="0" err="1">
                <a:latin typeface="+mj-lt"/>
              </a:rPr>
              <a:t>độ</a:t>
            </a:r>
            <a:r>
              <a:rPr lang="en-US" altLang="vi-VN" sz="2600" dirty="0">
                <a:latin typeface="+mj-lt"/>
              </a:rPr>
              <a:t> </a:t>
            </a:r>
            <a:r>
              <a:rPr lang="en-US" altLang="vi-VN" sz="2600" dirty="0" err="1">
                <a:latin typeface="+mj-lt"/>
              </a:rPr>
              <a:t>chậm</a:t>
            </a:r>
            <a:r>
              <a:rPr lang="en-US" altLang="vi-VN" sz="2600" dirty="0">
                <a:latin typeface="+mj-lt"/>
              </a:rPr>
              <a:t>.</a:t>
            </a:r>
          </a:p>
          <a:p>
            <a:pPr algn="just" eaLnBrk="1" hangingPunct="1">
              <a:tabLst>
                <a:tab pos="352425" algn="l"/>
              </a:tabLst>
              <a:defRPr/>
            </a:pPr>
            <a:r>
              <a:rPr lang="en-US" altLang="vi-VN" sz="2600" dirty="0" err="1">
                <a:latin typeface="+mj-lt"/>
              </a:rPr>
              <a:t>Chủ</a:t>
            </a:r>
            <a:r>
              <a:rPr lang="en-US" altLang="vi-VN" sz="2600" dirty="0">
                <a:latin typeface="+mj-lt"/>
              </a:rPr>
              <a:t> </a:t>
            </a:r>
            <a:r>
              <a:rPr lang="en-US" altLang="vi-VN" sz="2600" dirty="0" err="1">
                <a:latin typeface="+mj-lt"/>
              </a:rPr>
              <a:t>yếu</a:t>
            </a:r>
            <a:r>
              <a:rPr lang="en-US" altLang="vi-VN" sz="2600" dirty="0">
                <a:latin typeface="+mj-lt"/>
              </a:rPr>
              <a:t> </a:t>
            </a:r>
            <a:r>
              <a:rPr lang="en-US" altLang="vi-VN" sz="2600" dirty="0" err="1">
                <a:latin typeface="+mj-lt"/>
              </a:rPr>
              <a:t>phục</a:t>
            </a:r>
            <a:r>
              <a:rPr lang="en-US" altLang="vi-VN" sz="2600" dirty="0">
                <a:latin typeface="+mj-lt"/>
              </a:rPr>
              <a:t> </a:t>
            </a:r>
            <a:r>
              <a:rPr lang="en-US" altLang="vi-VN" sz="2600" dirty="0" err="1">
                <a:latin typeface="+mj-lt"/>
              </a:rPr>
              <a:t>vụ</a:t>
            </a:r>
            <a:r>
              <a:rPr lang="en-US" altLang="vi-VN" sz="2600" dirty="0">
                <a:latin typeface="+mj-lt"/>
              </a:rPr>
              <a:t> </a:t>
            </a:r>
            <a:r>
              <a:rPr lang="en-US" altLang="vi-VN" sz="2600" dirty="0" err="1">
                <a:latin typeface="+mj-lt"/>
              </a:rPr>
              <a:t>cho</a:t>
            </a:r>
            <a:r>
              <a:rPr lang="en-US" altLang="vi-VN" sz="2600" dirty="0">
                <a:latin typeface="+mj-lt"/>
              </a:rPr>
              <a:t> </a:t>
            </a:r>
            <a:r>
              <a:rPr lang="en-US" altLang="vi-VN" sz="2600" dirty="0" err="1">
                <a:latin typeface="+mj-lt"/>
              </a:rPr>
              <a:t>mục</a:t>
            </a:r>
            <a:r>
              <a:rPr lang="en-US" altLang="vi-VN" sz="2600" dirty="0">
                <a:latin typeface="+mj-lt"/>
              </a:rPr>
              <a:t> </a:t>
            </a:r>
            <a:r>
              <a:rPr lang="en-US" altLang="vi-VN" sz="2600" dirty="0" err="1">
                <a:latin typeface="+mj-lt"/>
              </a:rPr>
              <a:t>đích</a:t>
            </a:r>
            <a:r>
              <a:rPr lang="en-US" altLang="vi-VN" sz="2600" dirty="0">
                <a:latin typeface="+mj-lt"/>
              </a:rPr>
              <a:t> </a:t>
            </a:r>
            <a:r>
              <a:rPr lang="en-US" altLang="vi-VN" sz="2600" dirty="0" err="1">
                <a:latin typeface="+mj-lt"/>
              </a:rPr>
              <a:t>quốc</a:t>
            </a:r>
            <a:r>
              <a:rPr lang="en-US" altLang="vi-VN" sz="2600" dirty="0">
                <a:latin typeface="+mj-lt"/>
              </a:rPr>
              <a:t> </a:t>
            </a:r>
            <a:r>
              <a:rPr lang="en-US" altLang="vi-VN" sz="2600" dirty="0" err="1">
                <a:latin typeface="+mj-lt"/>
              </a:rPr>
              <a:t>phòng</a:t>
            </a:r>
            <a:r>
              <a:rPr lang="en-US" altLang="vi-VN" sz="2600" dirty="0">
                <a:latin typeface="+mj-lt"/>
              </a:rPr>
              <a:t>.</a:t>
            </a:r>
          </a:p>
          <a:p>
            <a:pPr algn="just" eaLnBrk="1" hangingPunct="1">
              <a:tabLst>
                <a:tab pos="352425" algn="l"/>
              </a:tabLst>
              <a:defRPr/>
            </a:pPr>
            <a:r>
              <a:rPr lang="en-US" altLang="vi-VN" sz="2600" dirty="0" err="1">
                <a:latin typeface="+mj-lt"/>
              </a:rPr>
              <a:t>Các</a:t>
            </a:r>
            <a:r>
              <a:rPr lang="en-US" altLang="vi-VN" sz="2600" dirty="0">
                <a:latin typeface="+mj-lt"/>
              </a:rPr>
              <a:t> </a:t>
            </a:r>
            <a:r>
              <a:rPr lang="en-US" altLang="vi-VN" sz="2600" dirty="0" err="1">
                <a:latin typeface="+mj-lt"/>
              </a:rPr>
              <a:t>dòng</a:t>
            </a:r>
            <a:r>
              <a:rPr lang="en-US" altLang="vi-VN" sz="2600" dirty="0">
                <a:latin typeface="+mj-lt"/>
              </a:rPr>
              <a:t> </a:t>
            </a:r>
            <a:r>
              <a:rPr lang="en-US" altLang="vi-VN" sz="2600" dirty="0" err="1">
                <a:latin typeface="+mj-lt"/>
              </a:rPr>
              <a:t>máy</a:t>
            </a:r>
            <a:r>
              <a:rPr lang="en-US" altLang="vi-VN" sz="2600" dirty="0">
                <a:latin typeface="+mj-lt"/>
              </a:rPr>
              <a:t> </a:t>
            </a:r>
            <a:r>
              <a:rPr lang="en-US" altLang="vi-VN" sz="2600" dirty="0" err="1">
                <a:latin typeface="+mj-lt"/>
              </a:rPr>
              <a:t>điển</a:t>
            </a:r>
            <a:r>
              <a:rPr lang="en-US" altLang="vi-VN" sz="2600" dirty="0">
                <a:latin typeface="+mj-lt"/>
              </a:rPr>
              <a:t> </a:t>
            </a:r>
            <a:r>
              <a:rPr lang="en-US" altLang="vi-VN" sz="2600" dirty="0" err="1">
                <a:latin typeface="+mj-lt"/>
              </a:rPr>
              <a:t>hình</a:t>
            </a:r>
            <a:r>
              <a:rPr lang="en-US" altLang="vi-VN" sz="2600" dirty="0">
                <a:latin typeface="+mj-lt"/>
              </a:rPr>
              <a:t>: ENIAC, EDVAC, IBM701 …</a:t>
            </a:r>
          </a:p>
        </p:txBody>
      </p:sp>
      <p:sp>
        <p:nvSpPr>
          <p:cNvPr id="4301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42</a:t>
            </a:fld>
            <a:endParaRPr lang="en-US" altLang="vi-V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Sơ lược lịch sử máy tính</a:t>
            </a:r>
          </a:p>
        </p:txBody>
      </p:sp>
      <p:sp>
        <p:nvSpPr>
          <p:cNvPr id="45060"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5061" name="Content Placeholder 2" descr="Screen Clippi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436688"/>
            <a:ext cx="6770688" cy="4964112"/>
          </a:xfrm>
        </p:spPr>
      </p:pic>
      <p:sp>
        <p:nvSpPr>
          <p:cNvPr id="45062" name="Rectangle 3"/>
          <p:cNvSpPr>
            <a:spLocks noChangeArrowheads="1"/>
          </p:cNvSpPr>
          <p:nvPr/>
        </p:nvSpPr>
        <p:spPr bwMode="auto">
          <a:xfrm>
            <a:off x="7599363" y="1436688"/>
            <a:ext cx="12398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vi-VN" altLang="vi-VN" sz="1800"/>
              <a:t>Máy tính Von Neumann</a:t>
            </a:r>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43</a:t>
            </a:fld>
            <a:endParaRPr lang="en-US" altLang="vi-V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Sơ lược lịch sử máy tính</a:t>
            </a:r>
          </a:p>
        </p:txBody>
      </p:sp>
      <p:sp>
        <p:nvSpPr>
          <p:cNvPr id="47108" name="Rectangle 3"/>
          <p:cNvSpPr>
            <a:spLocks noGrp="1" noChangeArrowheads="1"/>
          </p:cNvSpPr>
          <p:nvPr>
            <p:ph type="body" idx="1"/>
          </p:nvPr>
        </p:nvSpPr>
        <p:spPr>
          <a:xfrm>
            <a:off x="228600" y="1219200"/>
            <a:ext cx="8610600" cy="5334000"/>
          </a:xfrm>
        </p:spPr>
        <p:txBody>
          <a:bodyPr/>
          <a:lstStyle/>
          <a:p>
            <a:pPr algn="just" eaLnBrk="1" hangingPunct="1">
              <a:buFont typeface="Wingdings" panose="05000000000000000000" pitchFamily="2" charset="2"/>
              <a:buNone/>
            </a:pPr>
            <a:r>
              <a:rPr lang="en-US" altLang="vi-VN" sz="3500" dirty="0" err="1"/>
              <a:t>Thế</a:t>
            </a:r>
            <a:r>
              <a:rPr lang="en-US" altLang="vi-VN" sz="3500" dirty="0"/>
              <a:t> </a:t>
            </a:r>
            <a:r>
              <a:rPr lang="en-US" altLang="vi-VN" sz="3500" dirty="0" err="1"/>
              <a:t>hệ</a:t>
            </a:r>
            <a:r>
              <a:rPr lang="en-US" altLang="vi-VN" sz="3500" dirty="0"/>
              <a:t> 2	Transistor (1954-1965)</a:t>
            </a:r>
          </a:p>
          <a:p>
            <a:pPr algn="just" eaLnBrk="1" hangingPunct="1">
              <a:buFont typeface="Wingdings" panose="05000000000000000000" pitchFamily="2" charset="2"/>
              <a:buChar char="§"/>
            </a:pPr>
            <a:r>
              <a:rPr lang="en-US" altLang="vi-VN" sz="3000" dirty="0" err="1"/>
              <a:t>Sử</a:t>
            </a:r>
            <a:r>
              <a:rPr lang="en-US" altLang="vi-VN" sz="3000" dirty="0"/>
              <a:t> </a:t>
            </a:r>
            <a:r>
              <a:rPr lang="en-US" altLang="vi-VN" sz="3000" dirty="0" err="1"/>
              <a:t>dụng</a:t>
            </a:r>
            <a:r>
              <a:rPr lang="en-US" altLang="vi-VN" sz="3000" dirty="0"/>
              <a:t> </a:t>
            </a:r>
            <a:r>
              <a:rPr lang="en-US" altLang="vi-VN" sz="3000" dirty="0" err="1"/>
              <a:t>công</a:t>
            </a:r>
            <a:r>
              <a:rPr lang="en-US" altLang="vi-VN" sz="3000" dirty="0"/>
              <a:t> </a:t>
            </a:r>
            <a:r>
              <a:rPr lang="en-US" altLang="vi-VN" sz="3000" dirty="0" err="1"/>
              <a:t>nghệ</a:t>
            </a:r>
            <a:r>
              <a:rPr lang="en-US" altLang="vi-VN" sz="3000" dirty="0"/>
              <a:t> </a:t>
            </a:r>
            <a:r>
              <a:rPr lang="en-US" altLang="vi-VN" sz="3000" dirty="0" err="1"/>
              <a:t>bán</a:t>
            </a:r>
            <a:r>
              <a:rPr lang="en-US" altLang="vi-VN" sz="3000" dirty="0"/>
              <a:t> </a:t>
            </a:r>
            <a:r>
              <a:rPr lang="en-US" altLang="vi-VN" sz="3000" dirty="0" err="1"/>
              <a:t>dẫn</a:t>
            </a:r>
            <a:r>
              <a:rPr lang="en-US" altLang="vi-VN" sz="2800" dirty="0"/>
              <a:t>.</a:t>
            </a:r>
          </a:p>
          <a:p>
            <a:pPr algn="just" eaLnBrk="1" hangingPunct="1">
              <a:buFont typeface="Wingdings" panose="05000000000000000000" pitchFamily="2" charset="2"/>
              <a:buChar char="§"/>
            </a:pPr>
            <a:r>
              <a:rPr lang="en-US" altLang="vi-VN" sz="2800" dirty="0" err="1"/>
              <a:t>Máy</a:t>
            </a:r>
            <a:r>
              <a:rPr lang="en-US" altLang="vi-VN" sz="2800" dirty="0"/>
              <a:t> </a:t>
            </a:r>
            <a:r>
              <a:rPr lang="en-US" altLang="vi-VN" sz="2800" dirty="0" err="1"/>
              <a:t>kích</a:t>
            </a:r>
            <a:r>
              <a:rPr lang="en-US" altLang="vi-VN" sz="2800" dirty="0"/>
              <a:t> </a:t>
            </a:r>
            <a:r>
              <a:rPr lang="en-US" altLang="vi-VN" sz="2800" dirty="0" err="1"/>
              <a:t>thước</a:t>
            </a:r>
            <a:r>
              <a:rPr lang="en-US" altLang="vi-VN" sz="2800" dirty="0"/>
              <a:t> </a:t>
            </a:r>
            <a:r>
              <a:rPr lang="en-US" altLang="vi-VN" sz="2800" dirty="0" err="1"/>
              <a:t>nhỏ</a:t>
            </a:r>
            <a:r>
              <a:rPr lang="en-US" altLang="vi-VN" sz="2800" dirty="0"/>
              <a:t> </a:t>
            </a:r>
            <a:r>
              <a:rPr lang="en-US" altLang="vi-VN" sz="2800" dirty="0" err="1"/>
              <a:t>hơn</a:t>
            </a:r>
            <a:r>
              <a:rPr lang="en-US" altLang="vi-VN" sz="2800" dirty="0"/>
              <a:t> </a:t>
            </a:r>
            <a:r>
              <a:rPr lang="en-US" altLang="vi-VN" sz="2800" dirty="0" err="1"/>
              <a:t>và</a:t>
            </a:r>
            <a:r>
              <a:rPr lang="en-US" altLang="vi-VN" sz="2800" dirty="0"/>
              <a:t> </a:t>
            </a:r>
            <a:r>
              <a:rPr lang="en-US" altLang="vi-VN" sz="2800" dirty="0" err="1"/>
              <a:t>tiêu</a:t>
            </a:r>
            <a:r>
              <a:rPr lang="en-US" altLang="vi-VN" sz="2800" dirty="0"/>
              <a:t> </a:t>
            </a:r>
            <a:r>
              <a:rPr lang="en-US" altLang="vi-VN" sz="2800" dirty="0" err="1"/>
              <a:t>thụ</a:t>
            </a:r>
            <a:r>
              <a:rPr lang="en-US" altLang="vi-VN" sz="2800" dirty="0"/>
              <a:t> </a:t>
            </a:r>
            <a:r>
              <a:rPr lang="en-US" altLang="vi-VN" sz="2800" dirty="0" err="1"/>
              <a:t>ít</a:t>
            </a:r>
            <a:r>
              <a:rPr lang="en-US" altLang="vi-VN" sz="2800" dirty="0"/>
              <a:t> </a:t>
            </a:r>
            <a:r>
              <a:rPr lang="en-US" altLang="vi-VN" sz="2800" dirty="0" err="1"/>
              <a:t>điện</a:t>
            </a:r>
            <a:r>
              <a:rPr lang="en-US" altLang="vi-VN" sz="2800" dirty="0"/>
              <a:t> </a:t>
            </a:r>
            <a:r>
              <a:rPr lang="en-US" altLang="vi-VN" sz="2800" dirty="0" err="1"/>
              <a:t>năng</a:t>
            </a:r>
            <a:r>
              <a:rPr lang="en-US" altLang="vi-VN" sz="2800" dirty="0"/>
              <a:t> </a:t>
            </a:r>
            <a:r>
              <a:rPr lang="en-US" altLang="vi-VN" sz="2800" dirty="0" err="1"/>
              <a:t>hơn</a:t>
            </a:r>
            <a:r>
              <a:rPr lang="en-US" altLang="vi-VN" sz="2800" dirty="0"/>
              <a:t> </a:t>
            </a:r>
            <a:r>
              <a:rPr lang="en-US" altLang="vi-VN" sz="2800" dirty="0" err="1"/>
              <a:t>thế</a:t>
            </a:r>
            <a:r>
              <a:rPr lang="en-US" altLang="vi-VN" sz="2800" dirty="0"/>
              <a:t> </a:t>
            </a:r>
            <a:r>
              <a:rPr lang="en-US" altLang="vi-VN" sz="2800" dirty="0" err="1"/>
              <a:t>hệ</a:t>
            </a:r>
            <a:r>
              <a:rPr lang="en-US" altLang="vi-VN" sz="2800" dirty="0"/>
              <a:t> </a:t>
            </a:r>
            <a:r>
              <a:rPr lang="en-US" altLang="vi-VN" sz="2800" dirty="0" err="1"/>
              <a:t>thứ</a:t>
            </a:r>
            <a:r>
              <a:rPr lang="en-US" altLang="vi-VN" sz="2800" dirty="0"/>
              <a:t> </a:t>
            </a:r>
            <a:r>
              <a:rPr lang="en-US" altLang="vi-VN" sz="2800" dirty="0" err="1"/>
              <a:t>nhất</a:t>
            </a:r>
            <a:r>
              <a:rPr lang="en-US" altLang="vi-VN" sz="2800" dirty="0"/>
              <a:t>.</a:t>
            </a:r>
          </a:p>
          <a:p>
            <a:pPr algn="just" eaLnBrk="1" hangingPunct="1">
              <a:buFont typeface="Wingdings" panose="05000000000000000000" pitchFamily="2" charset="2"/>
              <a:buChar char="§"/>
            </a:pPr>
            <a:r>
              <a:rPr lang="en-US" sz="2800" dirty="0" err="1"/>
              <a:t>Sử</a:t>
            </a:r>
            <a:r>
              <a:rPr lang="en-US" sz="2800" dirty="0"/>
              <a:t> </a:t>
            </a:r>
            <a:r>
              <a:rPr lang="en-US" sz="2800" dirty="0" err="1"/>
              <a:t>dụng</a:t>
            </a:r>
            <a:r>
              <a:rPr lang="en-US" sz="2800" dirty="0"/>
              <a:t> </a:t>
            </a:r>
            <a:r>
              <a:rPr lang="en-US" sz="2800" dirty="0" err="1"/>
              <a:t>trong</a:t>
            </a:r>
            <a:r>
              <a:rPr lang="en-US" sz="2800" dirty="0"/>
              <a:t> </a:t>
            </a:r>
            <a:r>
              <a:rPr lang="en-US" sz="2800" dirty="0" err="1"/>
              <a:t>lĩnh</a:t>
            </a:r>
            <a:r>
              <a:rPr lang="en-US" sz="2800" dirty="0"/>
              <a:t> </a:t>
            </a:r>
            <a:r>
              <a:rPr lang="en-US" sz="2800" dirty="0" err="1"/>
              <a:t>vực</a:t>
            </a:r>
            <a:r>
              <a:rPr lang="en-US" sz="2800" dirty="0"/>
              <a:t> </a:t>
            </a:r>
            <a:r>
              <a:rPr lang="en-US" sz="2800" dirty="0" err="1"/>
              <a:t>kinh</a:t>
            </a:r>
            <a:r>
              <a:rPr lang="en-US" sz="2800" dirty="0"/>
              <a:t> </a:t>
            </a:r>
            <a:r>
              <a:rPr lang="en-US" sz="2800" dirty="0" err="1"/>
              <a:t>doanh</a:t>
            </a:r>
            <a:r>
              <a:rPr lang="en-US" sz="2800" dirty="0"/>
              <a:t> </a:t>
            </a:r>
            <a:r>
              <a:rPr lang="en-US" sz="2800" dirty="0" err="1"/>
              <a:t>và</a:t>
            </a:r>
            <a:r>
              <a:rPr lang="en-US" sz="2800" dirty="0"/>
              <a:t> </a:t>
            </a:r>
            <a:r>
              <a:rPr lang="en-US" sz="2800" dirty="0" err="1"/>
              <a:t>công</a:t>
            </a:r>
            <a:r>
              <a:rPr lang="en-US" sz="2800" dirty="0"/>
              <a:t> </a:t>
            </a:r>
            <a:r>
              <a:rPr lang="en-US" sz="2800" dirty="0" err="1"/>
              <a:t>nghiệp</a:t>
            </a:r>
            <a:endParaRPr lang="en-US" altLang="vi-VN" sz="2800" dirty="0"/>
          </a:p>
          <a:p>
            <a:pPr algn="just" eaLnBrk="1" hangingPunct="1">
              <a:buFont typeface="Wingdings" panose="05000000000000000000" pitchFamily="2" charset="2"/>
              <a:buChar char="§"/>
            </a:pPr>
            <a:r>
              <a:rPr lang="vi-VN" sz="2800" dirty="0"/>
              <a:t>Các ngôn ngữ lập trình cấp cao </a:t>
            </a:r>
            <a:r>
              <a:rPr lang="en-US" sz="2800" dirty="0" err="1"/>
              <a:t>như</a:t>
            </a:r>
            <a:r>
              <a:rPr lang="vi-VN" sz="2800" dirty="0"/>
              <a:t> FORTRAN, COBOL</a:t>
            </a:r>
            <a:r>
              <a:rPr lang="en-US" sz="2800" dirty="0"/>
              <a:t>.</a:t>
            </a:r>
          </a:p>
          <a:p>
            <a:pPr algn="just" eaLnBrk="1" hangingPunct="1">
              <a:buFont typeface="Wingdings" panose="05000000000000000000" pitchFamily="2" charset="2"/>
              <a:buChar char="§"/>
            </a:pPr>
            <a:r>
              <a:rPr lang="en-US" altLang="vi-VN" sz="2800" dirty="0" err="1"/>
              <a:t>Các</a:t>
            </a:r>
            <a:r>
              <a:rPr lang="en-US" altLang="vi-VN" sz="2800" dirty="0"/>
              <a:t> </a:t>
            </a:r>
            <a:r>
              <a:rPr lang="en-US" altLang="vi-VN" sz="2800" dirty="0" err="1"/>
              <a:t>dòng</a:t>
            </a:r>
            <a:r>
              <a:rPr lang="en-US" altLang="vi-VN" sz="2800" dirty="0"/>
              <a:t> </a:t>
            </a:r>
            <a:r>
              <a:rPr lang="en-US" altLang="vi-VN" sz="2800" dirty="0" err="1"/>
              <a:t>máy</a:t>
            </a:r>
            <a:r>
              <a:rPr lang="en-US" altLang="vi-VN" sz="2800" dirty="0"/>
              <a:t> </a:t>
            </a:r>
            <a:r>
              <a:rPr lang="en-US" altLang="vi-VN" sz="2800" dirty="0" err="1"/>
              <a:t>điển</a:t>
            </a:r>
            <a:r>
              <a:rPr lang="en-US" altLang="vi-VN" sz="2800" dirty="0"/>
              <a:t> </a:t>
            </a:r>
            <a:r>
              <a:rPr lang="en-US" altLang="vi-VN" sz="2800" dirty="0" err="1"/>
              <a:t>hình</a:t>
            </a:r>
            <a:r>
              <a:rPr lang="en-US" altLang="vi-VN" sz="2800" dirty="0"/>
              <a:t>: IBM-1070, EC</a:t>
            </a:r>
          </a:p>
          <a:p>
            <a:pPr algn="just" eaLnBrk="1" hangingPunct="1">
              <a:buFont typeface="Wingdings" panose="05000000000000000000" pitchFamily="2" charset="2"/>
              <a:buChar char="§"/>
            </a:pPr>
            <a:endParaRPr lang="en-US" altLang="vi-VN" sz="3600" dirty="0"/>
          </a:p>
        </p:txBody>
      </p:sp>
      <p:sp>
        <p:nvSpPr>
          <p:cNvPr id="4710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44</a:t>
            </a:fld>
            <a:endParaRPr lang="en-US" altLang="vi-VN"/>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Sơ lược lịch sử máy tính</a:t>
            </a:r>
          </a:p>
        </p:txBody>
      </p:sp>
      <p:sp>
        <p:nvSpPr>
          <p:cNvPr id="49156"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9157" name="Picture 2"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38100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3"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90975" y="1371600"/>
            <a:ext cx="40909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Rectangle 5"/>
          <p:cNvSpPr>
            <a:spLocks noChangeArrowheads="1"/>
          </p:cNvSpPr>
          <p:nvPr/>
        </p:nvSpPr>
        <p:spPr bwMode="auto">
          <a:xfrm>
            <a:off x="635000" y="5900738"/>
            <a:ext cx="341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vi-VN" altLang="vi-VN" sz="1800">
                <a:solidFill>
                  <a:srgbClr val="000000"/>
                </a:solidFill>
                <a:latin typeface="Tahoma" panose="020B0604030504040204" pitchFamily="34" charset="0"/>
              </a:rPr>
              <a:t>Dòng máy tính MIT TXO (1956)</a:t>
            </a:r>
            <a:endParaRPr lang="vi-VN" altLang="vi-VN" sz="1800"/>
          </a:p>
        </p:txBody>
      </p:sp>
      <p:sp>
        <p:nvSpPr>
          <p:cNvPr id="49160" name="Rectangle 6"/>
          <p:cNvSpPr>
            <a:spLocks noChangeArrowheads="1"/>
          </p:cNvSpPr>
          <p:nvPr/>
        </p:nvSpPr>
        <p:spPr bwMode="auto">
          <a:xfrm>
            <a:off x="4219575" y="5900738"/>
            <a:ext cx="362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vi-VN" altLang="vi-VN" sz="1800">
                <a:solidFill>
                  <a:srgbClr val="000000"/>
                </a:solidFill>
                <a:latin typeface="Tahoma" panose="020B0604030504040204" pitchFamily="34" charset="0"/>
              </a:rPr>
              <a:t>Dòng máy tính DEC PDP-1 (1960)</a:t>
            </a:r>
            <a:endParaRPr lang="vi-VN" altLang="vi-VN" sz="1800"/>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45</a:t>
            </a:fld>
            <a:endParaRPr lang="en-US" altLang="vi-V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Sơ lược lịch sử máy tính</a:t>
            </a:r>
          </a:p>
        </p:txBody>
      </p:sp>
      <p:sp>
        <p:nvSpPr>
          <p:cNvPr id="51204" name="Rectangle 3"/>
          <p:cNvSpPr>
            <a:spLocks noGrp="1" noChangeArrowheads="1"/>
          </p:cNvSpPr>
          <p:nvPr>
            <p:ph type="body" idx="1"/>
          </p:nvPr>
        </p:nvSpPr>
        <p:spPr>
          <a:xfrm>
            <a:off x="228600" y="1219200"/>
            <a:ext cx="8458200" cy="5334000"/>
          </a:xfrm>
        </p:spPr>
        <p:txBody>
          <a:bodyPr/>
          <a:lstStyle/>
          <a:p>
            <a:pPr algn="just" eaLnBrk="1" hangingPunct="1">
              <a:buFont typeface="Wingdings" panose="05000000000000000000" pitchFamily="2" charset="2"/>
              <a:buNone/>
            </a:pPr>
            <a:r>
              <a:rPr lang="en-US" altLang="vi-VN" sz="3600" dirty="0" err="1">
                <a:latin typeface="Times New Roman" panose="02020603050405020304" pitchFamily="18" charset="0"/>
              </a:rPr>
              <a:t>Thế</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3	</a:t>
            </a:r>
            <a:r>
              <a:rPr lang="en-US" altLang="vi-VN" sz="3600" dirty="0" err="1">
                <a:latin typeface="Times New Roman" panose="02020603050405020304" pitchFamily="18" charset="0"/>
              </a:rPr>
              <a:t>Mạch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tích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hợp</a:t>
            </a:r>
            <a:r>
              <a:rPr lang="en-US" altLang="vi-VN" sz="3600" dirty="0">
                <a:latin typeface="Times New Roman" panose="02020603050405020304" pitchFamily="18" charset="0"/>
              </a:rPr>
              <a:t> (IC) (1965-1980)</a:t>
            </a:r>
          </a:p>
          <a:p>
            <a:pPr algn="just" eaLnBrk="1" hangingPunct="1"/>
            <a:r>
              <a:rPr lang="vi-VN" altLang="vi-VN" sz="2600" dirty="0">
                <a:latin typeface="+mj-lt"/>
              </a:rPr>
              <a:t>Thế hệ thứ ba được đánh dấu bằng sự xuất hiện của các mạch </a:t>
            </a:r>
            <a:r>
              <a:rPr lang="en-US" altLang="vi-VN" sz="2600" dirty="0" err="1">
                <a:latin typeface="+mj-lt"/>
              </a:rPr>
              <a:t>tích</a:t>
            </a:r>
            <a:r>
              <a:rPr lang="en-US" altLang="vi-VN" sz="2600" dirty="0">
                <a:latin typeface="+mj-lt"/>
              </a:rPr>
              <a:t> </a:t>
            </a:r>
            <a:r>
              <a:rPr lang="en-US" altLang="vi-VN" sz="2600" dirty="0" err="1">
                <a:latin typeface="+mj-lt"/>
              </a:rPr>
              <a:t>hợp</a:t>
            </a:r>
            <a:r>
              <a:rPr lang="vi-VN" altLang="vi-VN" sz="2600" dirty="0">
                <a:latin typeface="+mj-lt"/>
              </a:rPr>
              <a:t> (mạch tích hợp - IC: Integrated Circuit)</a:t>
            </a:r>
            <a:r>
              <a:rPr lang="en-US" altLang="vi-VN" sz="2600" dirty="0">
                <a:latin typeface="+mj-lt"/>
              </a:rPr>
              <a:t> </a:t>
            </a:r>
            <a:r>
              <a:rPr lang="en-US" altLang="vi-VN" sz="2600" dirty="0" err="1">
                <a:latin typeface="+mj-lt"/>
              </a:rPr>
              <a:t>cho</a:t>
            </a:r>
            <a:r>
              <a:rPr lang="en-US" altLang="vi-VN" sz="2600" dirty="0">
                <a:latin typeface="+mj-lt"/>
              </a:rPr>
              <a:t> </a:t>
            </a:r>
            <a:r>
              <a:rPr lang="en-US" altLang="vi-VN" sz="2600" dirty="0" err="1">
                <a:latin typeface="+mj-lt"/>
              </a:rPr>
              <a:t>phép</a:t>
            </a:r>
            <a:r>
              <a:rPr lang="en-US" altLang="vi-VN" sz="2600" dirty="0">
                <a:latin typeface="+mj-lt"/>
              </a:rPr>
              <a:t> </a:t>
            </a:r>
            <a:r>
              <a:rPr lang="en-US" altLang="vi-VN" sz="2600" dirty="0" err="1">
                <a:latin typeface="+mj-lt"/>
              </a:rPr>
              <a:t>sản</a:t>
            </a:r>
            <a:r>
              <a:rPr lang="en-US" altLang="vi-VN" sz="2600" dirty="0">
                <a:latin typeface="+mj-lt"/>
              </a:rPr>
              <a:t> </a:t>
            </a:r>
            <a:r>
              <a:rPr lang="en-US" altLang="vi-VN" sz="2600" dirty="0" err="1">
                <a:latin typeface="+mj-lt"/>
              </a:rPr>
              <a:t>xuất</a:t>
            </a:r>
            <a:r>
              <a:rPr lang="en-US" altLang="vi-VN" sz="2600" dirty="0">
                <a:latin typeface="+mj-lt"/>
              </a:rPr>
              <a:t> </a:t>
            </a:r>
            <a:r>
              <a:rPr lang="en-US" altLang="vi-VN" sz="2600" dirty="0" err="1">
                <a:latin typeface="+mj-lt"/>
              </a:rPr>
              <a:t>và</a:t>
            </a:r>
            <a:r>
              <a:rPr lang="en-US" altLang="vi-VN" sz="2600" dirty="0">
                <a:latin typeface="+mj-lt"/>
              </a:rPr>
              <a:t> </a:t>
            </a:r>
            <a:r>
              <a:rPr lang="en-US" altLang="vi-VN" sz="2600" dirty="0" err="1">
                <a:latin typeface="+mj-lt"/>
              </a:rPr>
              <a:t>kết</a:t>
            </a:r>
            <a:r>
              <a:rPr lang="en-US" altLang="vi-VN" sz="2600" dirty="0">
                <a:latin typeface="+mj-lt"/>
              </a:rPr>
              <a:t> </a:t>
            </a:r>
            <a:r>
              <a:rPr lang="en-US" altLang="vi-VN" sz="2600" dirty="0" err="1">
                <a:latin typeface="+mj-lt"/>
              </a:rPr>
              <a:t>hợp</a:t>
            </a:r>
            <a:r>
              <a:rPr lang="en-US" altLang="vi-VN" sz="2600" dirty="0">
                <a:latin typeface="+mj-lt"/>
              </a:rPr>
              <a:t> </a:t>
            </a:r>
            <a:r>
              <a:rPr lang="en-US" altLang="vi-VN" sz="2600" dirty="0" err="1">
                <a:latin typeface="+mj-lt"/>
              </a:rPr>
              <a:t>hàng</a:t>
            </a:r>
            <a:r>
              <a:rPr lang="en-US" altLang="vi-VN" sz="2600" dirty="0">
                <a:latin typeface="+mj-lt"/>
              </a:rPr>
              <a:t> </a:t>
            </a:r>
            <a:r>
              <a:rPr lang="en-US" altLang="vi-VN" sz="2600" dirty="0" err="1">
                <a:latin typeface="+mj-lt"/>
              </a:rPr>
              <a:t>loạt</a:t>
            </a:r>
            <a:r>
              <a:rPr lang="en-US" altLang="vi-VN" sz="2600" dirty="0">
                <a:latin typeface="+mj-lt"/>
              </a:rPr>
              <a:t> </a:t>
            </a:r>
            <a:r>
              <a:rPr lang="en-US" altLang="vi-VN" sz="2600" dirty="0" err="1">
                <a:latin typeface="+mj-lt"/>
              </a:rPr>
              <a:t>linh</a:t>
            </a:r>
            <a:r>
              <a:rPr lang="en-US" altLang="vi-VN" sz="2600" dirty="0">
                <a:latin typeface="+mj-lt"/>
              </a:rPr>
              <a:t> </a:t>
            </a:r>
            <a:r>
              <a:rPr lang="en-US" altLang="vi-VN" sz="2600" dirty="0" err="1">
                <a:latin typeface="+mj-lt"/>
              </a:rPr>
              <a:t>kiện</a:t>
            </a:r>
            <a:r>
              <a:rPr lang="en-US" altLang="vi-VN" sz="2600" dirty="0">
                <a:latin typeface="+mj-lt"/>
              </a:rPr>
              <a:t> </a:t>
            </a:r>
            <a:r>
              <a:rPr lang="en-US" altLang="vi-VN" sz="2600" dirty="0" err="1">
                <a:latin typeface="+mj-lt"/>
              </a:rPr>
              <a:t>vào</a:t>
            </a:r>
            <a:r>
              <a:rPr lang="en-US" altLang="vi-VN" sz="2600" dirty="0">
                <a:latin typeface="+mj-lt"/>
              </a:rPr>
              <a:t> </a:t>
            </a:r>
            <a:r>
              <a:rPr lang="en-US" altLang="vi-VN" sz="2600" dirty="0" err="1">
                <a:latin typeface="+mj-lt"/>
              </a:rPr>
              <a:t>những</a:t>
            </a:r>
            <a:r>
              <a:rPr lang="en-US" altLang="vi-VN" sz="2600" dirty="0">
                <a:latin typeface="+mj-lt"/>
              </a:rPr>
              <a:t> </a:t>
            </a:r>
            <a:r>
              <a:rPr lang="en-US" altLang="vi-VN" sz="2600" dirty="0" err="1">
                <a:latin typeface="+mj-lt"/>
              </a:rPr>
              <a:t>bảng</a:t>
            </a:r>
            <a:r>
              <a:rPr lang="en-US" altLang="vi-VN" sz="2600" dirty="0">
                <a:latin typeface="+mj-lt"/>
              </a:rPr>
              <a:t> </a:t>
            </a:r>
            <a:r>
              <a:rPr lang="en-US" altLang="vi-VN" sz="2600" dirty="0" err="1">
                <a:latin typeface="+mj-lt"/>
              </a:rPr>
              <a:t>mạch</a:t>
            </a:r>
            <a:r>
              <a:rPr lang="en-US" altLang="vi-VN" sz="2600" dirty="0">
                <a:latin typeface="+mj-lt"/>
              </a:rPr>
              <a:t> </a:t>
            </a:r>
            <a:r>
              <a:rPr lang="en-US" altLang="vi-VN" sz="2600" dirty="0" err="1">
                <a:latin typeface="+mj-lt"/>
              </a:rPr>
              <a:t>có</a:t>
            </a:r>
            <a:r>
              <a:rPr lang="en-US" altLang="vi-VN" sz="2600" dirty="0">
                <a:latin typeface="+mj-lt"/>
              </a:rPr>
              <a:t> </a:t>
            </a:r>
            <a:r>
              <a:rPr lang="en-US" altLang="vi-VN" sz="2600" dirty="0" err="1">
                <a:latin typeface="+mj-lt"/>
              </a:rPr>
              <a:t>kích</a:t>
            </a:r>
            <a:r>
              <a:rPr lang="en-US" altLang="vi-VN" sz="2600" dirty="0">
                <a:latin typeface="+mj-lt"/>
              </a:rPr>
              <a:t> </a:t>
            </a:r>
            <a:r>
              <a:rPr lang="en-US" altLang="vi-VN" sz="2600" dirty="0" err="1">
                <a:latin typeface="+mj-lt"/>
              </a:rPr>
              <a:t>thước</a:t>
            </a:r>
            <a:r>
              <a:rPr lang="en-US" altLang="vi-VN" sz="2600" dirty="0">
                <a:latin typeface="+mj-lt"/>
              </a:rPr>
              <a:t> </a:t>
            </a:r>
            <a:r>
              <a:rPr lang="en-US" altLang="vi-VN" sz="2600" dirty="0" err="1">
                <a:latin typeface="+mj-lt"/>
              </a:rPr>
              <a:t>nhỏ</a:t>
            </a:r>
            <a:r>
              <a:rPr lang="en-US" altLang="vi-VN" sz="2600" dirty="0">
                <a:latin typeface="+mj-lt"/>
              </a:rPr>
              <a:t> (chip)</a:t>
            </a:r>
            <a:endParaRPr lang="vi-VN" altLang="vi-VN" sz="2600" dirty="0">
              <a:latin typeface="+mj-lt"/>
            </a:endParaRPr>
          </a:p>
          <a:p>
            <a:pPr algn="just" eaLnBrk="1" hangingPunct="1"/>
            <a:r>
              <a:rPr lang="vi-VN" altLang="vi-VN" sz="2600" dirty="0">
                <a:latin typeface="+mj-lt"/>
              </a:rPr>
              <a:t>Máy tính đa chương trình và hệ điều hành chia thời gian được dùng.</a:t>
            </a:r>
            <a:endParaRPr lang="en-US" altLang="vi-VN" sz="2600" dirty="0">
              <a:latin typeface="+mj-lt"/>
            </a:endParaRPr>
          </a:p>
          <a:p>
            <a:pPr algn="just" eaLnBrk="1" hangingPunct="1"/>
            <a:r>
              <a:rPr lang="en-US" altLang="vi-VN" sz="2600" dirty="0" err="1">
                <a:latin typeface="+mj-lt"/>
              </a:rPr>
              <a:t>Máy</a:t>
            </a:r>
            <a:r>
              <a:rPr lang="en-US" altLang="vi-VN" sz="2600" dirty="0">
                <a:latin typeface="+mj-lt"/>
              </a:rPr>
              <a:t> </a:t>
            </a:r>
            <a:r>
              <a:rPr lang="en-US" altLang="vi-VN" sz="2600" dirty="0" err="1">
                <a:latin typeface="+mj-lt"/>
              </a:rPr>
              <a:t>điển</a:t>
            </a:r>
            <a:r>
              <a:rPr lang="en-US" altLang="vi-VN" sz="2600" dirty="0">
                <a:latin typeface="+mj-lt"/>
              </a:rPr>
              <a:t> </a:t>
            </a:r>
            <a:r>
              <a:rPr lang="en-US" altLang="vi-VN" sz="2600" dirty="0" err="1">
                <a:latin typeface="+mj-lt"/>
              </a:rPr>
              <a:t>hình</a:t>
            </a:r>
            <a:r>
              <a:rPr lang="en-US" altLang="vi-VN" sz="2600" dirty="0">
                <a:latin typeface="+mj-lt"/>
              </a:rPr>
              <a:t>: IBM 360, </a:t>
            </a:r>
            <a:r>
              <a:rPr lang="en-US" altLang="vi-VN" sz="2600" dirty="0" err="1">
                <a:latin typeface="+mj-lt"/>
              </a:rPr>
              <a:t>MinSk</a:t>
            </a:r>
            <a:endParaRPr lang="en-US" altLang="vi-VN" sz="2600" dirty="0">
              <a:latin typeface="+mj-lt"/>
            </a:endParaRPr>
          </a:p>
        </p:txBody>
      </p:sp>
      <p:sp>
        <p:nvSpPr>
          <p:cNvPr id="5120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46</a:t>
            </a:fld>
            <a:endParaRPr lang="en-US" altLang="vi-V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Sơ lược lịch sử máy tính</a:t>
            </a:r>
          </a:p>
        </p:txBody>
      </p:sp>
      <p:sp>
        <p:nvSpPr>
          <p:cNvPr id="52228"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2229"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25450" y="1295400"/>
            <a:ext cx="4459288" cy="4110038"/>
          </a:xfrm>
        </p:spPr>
      </p:pic>
      <p:pic>
        <p:nvPicPr>
          <p:cNvPr id="52230" name="Picture 3"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4738" y="1295400"/>
            <a:ext cx="3954462"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Rectangle 5"/>
          <p:cNvSpPr>
            <a:spLocks noChangeArrowheads="1"/>
          </p:cNvSpPr>
          <p:nvPr/>
        </p:nvSpPr>
        <p:spPr bwMode="auto">
          <a:xfrm>
            <a:off x="457200" y="5634038"/>
            <a:ext cx="414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vi-VN" altLang="vi-VN" sz="1800">
                <a:solidFill>
                  <a:srgbClr val="000000"/>
                </a:solidFill>
                <a:latin typeface="Tahoma" panose="020B0604030504040204" pitchFamily="34" charset="0"/>
              </a:rPr>
              <a:t>Dòng máy tính IBM system 360 (1965)</a:t>
            </a:r>
            <a:endParaRPr lang="vi-VN" altLang="vi-VN" sz="1800"/>
          </a:p>
        </p:txBody>
      </p:sp>
      <p:sp>
        <p:nvSpPr>
          <p:cNvPr id="52232" name="Rectangle 6"/>
          <p:cNvSpPr>
            <a:spLocks noChangeArrowheads="1"/>
          </p:cNvSpPr>
          <p:nvPr/>
        </p:nvSpPr>
        <p:spPr bwMode="auto">
          <a:xfrm>
            <a:off x="4884738" y="5649913"/>
            <a:ext cx="362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vi-VN" altLang="vi-VN" sz="1800">
                <a:solidFill>
                  <a:srgbClr val="000000"/>
                </a:solidFill>
                <a:latin typeface="Tahoma" panose="020B0604030504040204" pitchFamily="34" charset="0"/>
              </a:rPr>
              <a:t>Dòng máy tính DEC PDP-8 (1965)</a:t>
            </a:r>
            <a:endParaRPr lang="vi-VN" altLang="vi-VN" sz="1800"/>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47</a:t>
            </a:fld>
            <a:endParaRPr lang="en-US" altLang="vi-V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Sơ lược lịch sử máy tính</a:t>
            </a:r>
          </a:p>
        </p:txBody>
      </p:sp>
      <p:sp>
        <p:nvSpPr>
          <p:cNvPr id="53252" name="Rectangle 3"/>
          <p:cNvSpPr>
            <a:spLocks noGrp="1" noChangeArrowheads="1"/>
          </p:cNvSpPr>
          <p:nvPr>
            <p:ph type="body" idx="1"/>
          </p:nvPr>
        </p:nvSpPr>
        <p:spPr>
          <a:xfrm>
            <a:off x="228600" y="1219200"/>
            <a:ext cx="8458200" cy="5334000"/>
          </a:xfrm>
        </p:spPr>
        <p:txBody>
          <a:bodyPr/>
          <a:lstStyle/>
          <a:p>
            <a:pPr algn="just" eaLnBrk="1" hangingPunct="1">
              <a:buFont typeface="Wingdings" panose="05000000000000000000" pitchFamily="2" charset="2"/>
              <a:buNone/>
            </a:pPr>
            <a:r>
              <a:rPr lang="en-US" altLang="vi-VN" sz="3600" dirty="0" err="1">
                <a:latin typeface="Times New Roman" panose="02020603050405020304" pitchFamily="18" charset="0"/>
              </a:rPr>
              <a:t>Thế</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4	</a:t>
            </a:r>
            <a:r>
              <a:rPr lang="en-US" altLang="vi-VN" sz="3600" dirty="0" err="1">
                <a:latin typeface="Times New Roman" panose="02020603050405020304" pitchFamily="18" charset="0"/>
              </a:rPr>
              <a:t>Bộ</a:t>
            </a:r>
            <a:r>
              <a:rPr lang="en-US" altLang="vi-VN" sz="3600" dirty="0">
                <a:latin typeface="Times New Roman" panose="02020603050405020304" pitchFamily="18" charset="0"/>
              </a:rPr>
              <a:t> vi </a:t>
            </a:r>
            <a:r>
              <a:rPr lang="en-US" altLang="vi-VN" sz="3600" dirty="0" err="1">
                <a:latin typeface="Times New Roman" panose="02020603050405020304" pitchFamily="18" charset="0"/>
              </a:rPr>
              <a:t>xử</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lý</a:t>
            </a:r>
            <a:r>
              <a:rPr lang="en-US" altLang="vi-VN" sz="3600" dirty="0">
                <a:latin typeface="Times New Roman" panose="02020603050405020304" pitchFamily="18" charset="0"/>
              </a:rPr>
              <a:t> (1980-1990)</a:t>
            </a:r>
            <a:endParaRPr lang="vi-VN" altLang="vi-VN" sz="3600" dirty="0">
              <a:latin typeface="Times New Roman" panose="02020603050405020304" pitchFamily="18" charset="0"/>
            </a:endParaRPr>
          </a:p>
          <a:p>
            <a:pPr algn="just" eaLnBrk="1" hangingPunct="1"/>
            <a:r>
              <a:rPr lang="vi-VN" altLang="vi-VN" sz="2800" dirty="0"/>
              <a:t>Thế hệ thứ tư được đánh dấu bằng các IC có mật độ tích hợp cao (LSI: Large Scale Integration) có thể chứa hàng ngàn linh kiện. </a:t>
            </a:r>
            <a:r>
              <a:rPr lang="en-US" altLang="vi-VN" sz="2800" dirty="0"/>
              <a:t>-&gt;</a:t>
            </a:r>
            <a:r>
              <a:rPr lang="vi-VN" altLang="vi-VN" sz="2800" dirty="0"/>
              <a:t> </a:t>
            </a:r>
            <a:r>
              <a:rPr lang="vi-VN" sz="2800" dirty="0"/>
              <a:t>Bộ vi xử lý (microprocessor) ra đời</a:t>
            </a:r>
            <a:r>
              <a:rPr lang="en-US" sz="2800" dirty="0"/>
              <a:t>.</a:t>
            </a:r>
          </a:p>
          <a:p>
            <a:pPr algn="just" eaLnBrk="1" hangingPunct="1"/>
            <a:r>
              <a:rPr lang="vi-VN" sz="2800" dirty="0"/>
              <a:t>Bộ nhớ lõi từ được thay thế bởi các bộ nhớ bán dẫn.</a:t>
            </a:r>
            <a:endParaRPr lang="en-US" sz="2800" dirty="0"/>
          </a:p>
          <a:p>
            <a:pPr algn="just" eaLnBrk="1" hangingPunct="1"/>
            <a:r>
              <a:rPr lang="en-US" sz="2800" dirty="0" err="1"/>
              <a:t>Siêu</a:t>
            </a:r>
            <a:r>
              <a:rPr lang="en-US" sz="2800" dirty="0"/>
              <a:t> </a:t>
            </a:r>
            <a:r>
              <a:rPr lang="en-US" sz="2800" dirty="0" err="1"/>
              <a:t>máy</a:t>
            </a:r>
            <a:r>
              <a:rPr lang="en-US" sz="2800" dirty="0"/>
              <a:t> </a:t>
            </a:r>
            <a:r>
              <a:rPr lang="en-US" sz="2800" dirty="0" err="1"/>
              <a:t>tính</a:t>
            </a:r>
            <a:r>
              <a:rPr lang="en-US" sz="2800" dirty="0"/>
              <a:t> </a:t>
            </a:r>
            <a:r>
              <a:rPr lang="en-US" sz="2800" dirty="0" err="1"/>
              <a:t>dựa</a:t>
            </a:r>
            <a:r>
              <a:rPr lang="en-US" sz="2800" dirty="0"/>
              <a:t> </a:t>
            </a:r>
            <a:r>
              <a:rPr lang="en-US" sz="2800" dirty="0" err="1"/>
              <a:t>trên</a:t>
            </a:r>
            <a:r>
              <a:rPr lang="en-US" sz="2800" dirty="0"/>
              <a:t> </a:t>
            </a:r>
            <a:r>
              <a:rPr lang="en-US" sz="2800" dirty="0" err="1"/>
              <a:t>công</a:t>
            </a:r>
            <a:r>
              <a:rPr lang="en-US" sz="2800" dirty="0"/>
              <a:t> </a:t>
            </a:r>
            <a:r>
              <a:rPr lang="en-US" sz="2800" dirty="0" err="1"/>
              <a:t>nghệ</a:t>
            </a:r>
            <a:r>
              <a:rPr lang="en-US" sz="2800" dirty="0"/>
              <a:t> </a:t>
            </a:r>
            <a:r>
              <a:rPr lang="en-US" sz="2800" dirty="0" err="1"/>
              <a:t>xử</a:t>
            </a:r>
            <a:r>
              <a:rPr lang="en-US" sz="2800" dirty="0"/>
              <a:t> </a:t>
            </a:r>
            <a:r>
              <a:rPr lang="en-US" sz="2800" dirty="0" err="1"/>
              <a:t>lí</a:t>
            </a:r>
            <a:r>
              <a:rPr lang="en-US" sz="2800" dirty="0"/>
              <a:t> </a:t>
            </a:r>
            <a:r>
              <a:rPr lang="en-US" sz="2800" dirty="0" err="1"/>
              <a:t>tiến</a:t>
            </a:r>
            <a:r>
              <a:rPr lang="en-US" sz="2800" dirty="0"/>
              <a:t> </a:t>
            </a:r>
            <a:r>
              <a:rPr lang="en-US" sz="2800" dirty="0" err="1"/>
              <a:t>trình</a:t>
            </a:r>
            <a:r>
              <a:rPr lang="en-US" sz="2800" dirty="0"/>
              <a:t> song song </a:t>
            </a:r>
            <a:r>
              <a:rPr lang="en-US" sz="2800" dirty="0" err="1"/>
              <a:t>và</a:t>
            </a:r>
            <a:r>
              <a:rPr lang="en-US" sz="2800" dirty="0"/>
              <a:t> </a:t>
            </a:r>
            <a:r>
              <a:rPr lang="en-US" sz="2800" dirty="0" err="1"/>
              <a:t>công</a:t>
            </a:r>
            <a:r>
              <a:rPr lang="en-US" sz="2800" dirty="0"/>
              <a:t> </a:t>
            </a:r>
            <a:r>
              <a:rPr lang="en-US" sz="2800" dirty="0" err="1"/>
              <a:t>nghệ</a:t>
            </a:r>
            <a:r>
              <a:rPr lang="en-US" sz="2800" dirty="0"/>
              <a:t> </a:t>
            </a:r>
            <a:r>
              <a:rPr lang="en-US" sz="2800" dirty="0" err="1"/>
              <a:t>tiến</a:t>
            </a:r>
            <a:r>
              <a:rPr lang="en-US" sz="2800" dirty="0"/>
              <a:t> </a:t>
            </a:r>
            <a:r>
              <a:rPr lang="en-US" sz="2800" dirty="0" err="1"/>
              <a:t>trình</a:t>
            </a:r>
            <a:r>
              <a:rPr lang="en-US" sz="2800" dirty="0"/>
              <a:t> </a:t>
            </a:r>
            <a:r>
              <a:rPr lang="en-US" sz="2800" dirty="0" err="1"/>
              <a:t>đối</a:t>
            </a:r>
            <a:r>
              <a:rPr lang="en-US" sz="2800" dirty="0"/>
              <a:t> </a:t>
            </a:r>
            <a:r>
              <a:rPr lang="en-US" sz="2800" dirty="0" err="1"/>
              <a:t>xứng</a:t>
            </a:r>
            <a:r>
              <a:rPr lang="en-US" sz="2800" dirty="0"/>
              <a:t>. </a:t>
            </a:r>
            <a:endParaRPr lang="vi-VN" altLang="vi-VN" sz="2800" dirty="0"/>
          </a:p>
        </p:txBody>
      </p:sp>
      <p:sp>
        <p:nvSpPr>
          <p:cNvPr id="5325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48</a:t>
            </a:fld>
            <a:endParaRPr lang="en-US" altLang="vi-VN"/>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457200" y="304800"/>
            <a:ext cx="8229600" cy="639763"/>
          </a:xfrm>
        </p:spPr>
        <p:txBody>
          <a:bodyPr/>
          <a:lstStyle/>
          <a:p>
            <a:pPr eaLnBrk="1" hangingPunct="1"/>
            <a:r>
              <a:rPr lang="en-US" altLang="vi-VN" sz="3600">
                <a:latin typeface="Times New Roman" panose="02020603050405020304" pitchFamily="18" charset="0"/>
              </a:rPr>
              <a:t>Sơ lược lịch sử máy tính</a:t>
            </a:r>
          </a:p>
        </p:txBody>
      </p:sp>
      <p:sp>
        <p:nvSpPr>
          <p:cNvPr id="55300" name="Rectangle 3"/>
          <p:cNvSpPr>
            <a:spLocks noGrp="1" noChangeArrowheads="1"/>
          </p:cNvSpPr>
          <p:nvPr>
            <p:ph type="body" idx="1"/>
          </p:nvPr>
        </p:nvSpPr>
        <p:spPr>
          <a:xfrm>
            <a:off x="152400" y="1219200"/>
            <a:ext cx="8839200" cy="5334000"/>
          </a:xfrm>
        </p:spPr>
        <p:txBody>
          <a:bodyPr/>
          <a:lstStyle/>
          <a:p>
            <a:pPr algn="just" eaLnBrk="1" hangingPunct="1">
              <a:buFont typeface="Wingdings" panose="05000000000000000000" pitchFamily="2" charset="2"/>
              <a:buNone/>
            </a:pPr>
            <a:r>
              <a:rPr lang="en-US" altLang="vi-VN" sz="3600">
                <a:latin typeface="Times New Roman" panose="02020603050405020304" pitchFamily="18" charset="0"/>
              </a:rPr>
              <a:t>Thế hệ 5: Trí thông minh nhân tạo (1990 đến nay) </a:t>
            </a:r>
            <a:endParaRPr lang="vi-VN" altLang="vi-VN" sz="3600">
              <a:latin typeface="Times New Roman" panose="02020603050405020304" pitchFamily="18" charset="0"/>
            </a:endParaRPr>
          </a:p>
          <a:p>
            <a:pPr algn="just" eaLnBrk="1" hangingPunct="1"/>
            <a:r>
              <a:rPr lang="vi-VN" altLang="vi-VN" sz="2600"/>
              <a:t> </a:t>
            </a:r>
            <a:r>
              <a:rPr lang="en-US" altLang="vi-VN" sz="2800"/>
              <a:t>Máy tính sẽ hoạt động dựa trên trí thông minh nhân tạo.</a:t>
            </a:r>
          </a:p>
          <a:p>
            <a:pPr algn="just" eaLnBrk="1" hangingPunct="1"/>
            <a:r>
              <a:rPr lang="en-US" altLang="vi-VN" sz="2800"/>
              <a:t>Dung lượng ổ cứng tăng lên đáng kể</a:t>
            </a:r>
          </a:p>
          <a:p>
            <a:pPr algn="just" eaLnBrk="1" hangingPunct="1"/>
            <a:r>
              <a:rPr lang="en-US" altLang="vi-VN" sz="2800"/>
              <a:t>Các hệ điều hành mới ra đời.</a:t>
            </a:r>
          </a:p>
          <a:p>
            <a:pPr algn="just" eaLnBrk="1" hangingPunct="1"/>
            <a:r>
              <a:rPr lang="en-US" altLang="vi-VN" sz="2800"/>
              <a:t>Thế </a:t>
            </a:r>
            <a:r>
              <a:rPr lang="vi-VN" altLang="vi-VN" sz="2800"/>
              <a:t>hệ của những máy tính thông minh, dựa trên các ngôn ngữ trí tuệ nhân tạo như LISP và PROLOG,... và những giao diện người - máy thông minh.</a:t>
            </a:r>
            <a:endParaRPr lang="en-US" altLang="vi-VN" sz="2400">
              <a:latin typeface="Times New Roman" panose="02020603050405020304" pitchFamily="18" charset="0"/>
            </a:endParaRPr>
          </a:p>
          <a:p>
            <a:pPr algn="just" eaLnBrk="1" hangingPunct="1"/>
            <a:endParaRPr lang="en-US" altLang="vi-VN" sz="2800"/>
          </a:p>
        </p:txBody>
      </p:sp>
      <p:sp>
        <p:nvSpPr>
          <p:cNvPr id="5530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49</a:t>
            </a:fld>
            <a:endParaRPr lang="en-US" altLang="vi-V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28600"/>
            <a:ext cx="8229600" cy="868363"/>
          </a:xfrm>
        </p:spPr>
        <p:txBody>
          <a:bodyPr/>
          <a:lstStyle/>
          <a:p>
            <a:pPr eaLnBrk="1" hangingPunct="1"/>
            <a:r>
              <a:rPr lang="en-US" altLang="vi-VN" sz="3600" b="1">
                <a:latin typeface="Times New Roman" panose="02020603050405020304" pitchFamily="18" charset="0"/>
              </a:rPr>
              <a:t>Môn học NHẬP MÔN TIN HỌC</a:t>
            </a:r>
          </a:p>
        </p:txBody>
      </p:sp>
      <p:sp>
        <p:nvSpPr>
          <p:cNvPr id="8196" name="Rectangle 3"/>
          <p:cNvSpPr>
            <a:spLocks noGrp="1" noChangeArrowheads="1"/>
          </p:cNvSpPr>
          <p:nvPr>
            <p:ph type="body" idx="1"/>
          </p:nvPr>
        </p:nvSpPr>
        <p:spPr>
          <a:xfrm>
            <a:off x="457200" y="1295400"/>
            <a:ext cx="8229600" cy="5257800"/>
          </a:xfrm>
        </p:spPr>
        <p:txBody>
          <a:bodyPr/>
          <a:lstStyle/>
          <a:p>
            <a:pPr algn="just" eaLnBrk="1" hangingPunct="1"/>
            <a:r>
              <a:rPr lang="en-US" altLang="vi-VN" sz="3600">
                <a:latin typeface="Times New Roman" panose="02020603050405020304" pitchFamily="18" charset="0"/>
              </a:rPr>
              <a:t>Phần THỰC HÀNH</a:t>
            </a:r>
          </a:p>
          <a:p>
            <a:pPr lvl="1" algn="just" eaLnBrk="1" hangingPunct="1">
              <a:buClr>
                <a:schemeClr val="tx1"/>
              </a:buClr>
              <a:buSzTx/>
              <a:buFontTx/>
              <a:buChar char="•"/>
            </a:pPr>
            <a:r>
              <a:rPr lang="en-US" altLang="vi-VN" sz="3200">
                <a:latin typeface="Times New Roman" panose="02020603050405020304" pitchFamily="18" charset="0"/>
              </a:rPr>
              <a:t>Phần A – Hệ Điều hành Windows</a:t>
            </a:r>
          </a:p>
          <a:p>
            <a:pPr lvl="1" algn="just" eaLnBrk="1" hangingPunct="1">
              <a:buClr>
                <a:schemeClr val="tx1"/>
              </a:buClr>
              <a:buSzTx/>
              <a:buFontTx/>
              <a:buChar char="•"/>
            </a:pPr>
            <a:r>
              <a:rPr lang="en-US" altLang="vi-VN" sz="3200">
                <a:latin typeface="Times New Roman" panose="02020603050405020304" pitchFamily="18" charset="0"/>
              </a:rPr>
              <a:t>Phần B – Truy cập mạng Internet</a:t>
            </a:r>
          </a:p>
          <a:p>
            <a:pPr lvl="1" algn="just" eaLnBrk="1" hangingPunct="1">
              <a:buClr>
                <a:schemeClr val="tx1"/>
              </a:buClr>
              <a:buSzTx/>
              <a:buFontTx/>
              <a:buChar char="•"/>
            </a:pPr>
            <a:r>
              <a:rPr lang="en-US" altLang="vi-VN" sz="3200">
                <a:latin typeface="Times New Roman" panose="02020603050405020304" pitchFamily="18" charset="0"/>
              </a:rPr>
              <a:t>Phần C – Xử lý văn bản</a:t>
            </a:r>
          </a:p>
          <a:p>
            <a:pPr lvl="1" algn="just" eaLnBrk="1" hangingPunct="1">
              <a:buClr>
                <a:schemeClr val="tx1"/>
              </a:buClr>
              <a:buSzTx/>
              <a:buFontTx/>
              <a:buChar char="•"/>
            </a:pPr>
            <a:r>
              <a:rPr lang="en-US" altLang="vi-VN" sz="3200">
                <a:latin typeface="Times New Roman" panose="02020603050405020304" pitchFamily="18" charset="0"/>
              </a:rPr>
              <a:t>Phần D – Xử lý bảng tính</a:t>
            </a:r>
          </a:p>
          <a:p>
            <a:pPr lvl="1" algn="just" eaLnBrk="1" hangingPunct="1">
              <a:buClr>
                <a:schemeClr val="tx1"/>
              </a:buClr>
              <a:buSzTx/>
              <a:buFontTx/>
              <a:buChar char="•"/>
            </a:pPr>
            <a:r>
              <a:rPr lang="en-US" altLang="vi-VN" sz="3200">
                <a:latin typeface="Times New Roman" panose="02020603050405020304" pitchFamily="18" charset="0"/>
              </a:rPr>
              <a:t>Phần E – Thiết kế bài trình chiếu</a:t>
            </a:r>
          </a:p>
          <a:p>
            <a:pPr lvl="1" eaLnBrk="1" hangingPunct="1">
              <a:buClr>
                <a:schemeClr val="tx2"/>
              </a:buClr>
              <a:buSzTx/>
              <a:buFontTx/>
              <a:buNone/>
            </a:pPr>
            <a:endParaRPr lang="en-US" altLang="vi-VN" sz="3200">
              <a:latin typeface="Times New Roman" panose="02020603050405020304" pitchFamily="18" charset="0"/>
            </a:endParaRPr>
          </a:p>
        </p:txBody>
      </p:sp>
      <p:sp>
        <p:nvSpPr>
          <p:cNvPr id="819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a:t>
            </a:fld>
            <a:endParaRPr lang="en-US" altLang="vi-V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457200" y="457200"/>
            <a:ext cx="8382000" cy="487363"/>
          </a:xfrm>
        </p:spPr>
        <p:txBody>
          <a:bodyPr/>
          <a:lstStyle/>
          <a:p>
            <a:pPr algn="ctr" eaLnBrk="1" hangingPunct="1"/>
            <a:r>
              <a:rPr lang="en-US" altLang="vi-VN" sz="3600" b="1">
                <a:latin typeface="Times New Roman" panose="02020603050405020304" pitchFamily="18" charset="0"/>
              </a:rPr>
              <a:t>2. Phân loại theo nguyên lý làm việc</a:t>
            </a:r>
          </a:p>
        </p:txBody>
      </p:sp>
      <p:sp>
        <p:nvSpPr>
          <p:cNvPr id="6451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Content Placeholder 1"/>
          <p:cNvSpPr>
            <a:spLocks noGrp="1"/>
          </p:cNvSpPr>
          <p:nvPr>
            <p:ph idx="1"/>
          </p:nvPr>
        </p:nvSpPr>
        <p:spPr>
          <a:xfrm>
            <a:off x="457200" y="1371600"/>
            <a:ext cx="8229600" cy="4495800"/>
          </a:xfrm>
        </p:spPr>
        <p:txBody>
          <a:bodyPr/>
          <a:lstStyle/>
          <a:p>
            <a:r>
              <a:rPr lang="en-US"/>
              <a:t>Máy tính số (Digital Computer)</a:t>
            </a:r>
          </a:p>
          <a:p>
            <a:r>
              <a:rPr lang="en-US"/>
              <a:t>Máy tính tương tự (Analog Computer)</a:t>
            </a:r>
          </a:p>
          <a:p>
            <a:r>
              <a:rPr lang="en-US"/>
              <a:t>Máy tính lai (Hyprid Computer)</a:t>
            </a:r>
          </a:p>
        </p:txBody>
      </p:sp>
      <p:sp>
        <p:nvSpPr>
          <p:cNvPr id="3" name="Footer Placeholder 2"/>
          <p:cNvSpPr>
            <a:spLocks noGrp="1"/>
          </p:cNvSpPr>
          <p:nvPr>
            <p:ph type="ftr" sz="quarter" idx="10"/>
          </p:nvPr>
        </p:nvSpPr>
        <p:spPr/>
        <p:txBody>
          <a:bodyPr/>
          <a:lstStyle/>
          <a:p>
            <a:pPr>
              <a:defRPr/>
            </a:pPr>
            <a:r>
              <a:rPr lang="vi-VN" altLang="vi-VN"/>
              <a:t>NMTH_Chương 1</a:t>
            </a:r>
            <a:endParaRPr lang="en-US" altLang="vi-VN"/>
          </a:p>
        </p:txBody>
      </p:sp>
      <p:sp>
        <p:nvSpPr>
          <p:cNvPr id="4" name="Slide Number Placeholder 3"/>
          <p:cNvSpPr>
            <a:spLocks noGrp="1"/>
          </p:cNvSpPr>
          <p:nvPr>
            <p:ph type="sldNum" sz="quarter" idx="11"/>
          </p:nvPr>
        </p:nvSpPr>
        <p:spPr/>
        <p:txBody>
          <a:bodyPr/>
          <a:lstStyle/>
          <a:p>
            <a:pPr>
              <a:defRPr/>
            </a:pPr>
            <a:fld id="{7107A40C-02F8-4519-A2FD-6FDCE3F2B0D2}" type="slidenum">
              <a:rPr lang="en-US" altLang="vi-VN" smtClean="0"/>
              <a:pPr>
                <a:defRPr/>
              </a:pPr>
              <a:t>50</a:t>
            </a:fld>
            <a:endParaRPr lang="en-US" altLang="vi-V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457200" y="457200"/>
            <a:ext cx="8382000" cy="487363"/>
          </a:xfrm>
        </p:spPr>
        <p:txBody>
          <a:bodyPr/>
          <a:lstStyle/>
          <a:p>
            <a:pPr algn="ctr" eaLnBrk="1" hangingPunct="1"/>
            <a:r>
              <a:rPr lang="en-US" altLang="vi-VN" sz="3600" b="1">
                <a:latin typeface="Times New Roman" panose="02020603050405020304" pitchFamily="18" charset="0"/>
              </a:rPr>
              <a:t>3. Phân loại theo khả năng tính toán</a:t>
            </a:r>
          </a:p>
        </p:txBody>
      </p:sp>
      <p:sp>
        <p:nvSpPr>
          <p:cNvPr id="6451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Content Placeholder 2"/>
          <p:cNvSpPr>
            <a:spLocks noGrp="1"/>
          </p:cNvSpPr>
          <p:nvPr>
            <p:ph idx="1"/>
          </p:nvPr>
        </p:nvSpPr>
        <p:spPr>
          <a:xfrm>
            <a:off x="152400" y="1066800"/>
            <a:ext cx="8839200" cy="3886200"/>
          </a:xfrm>
        </p:spPr>
        <p:txBody>
          <a:bodyPr/>
          <a:lstStyle/>
          <a:p>
            <a:r>
              <a:rPr lang="en-US" altLang="en-US"/>
              <a:t>Máy tính thường được phân loại dựa trên quy mô thiết bị, công suất và mục đích sử dụng.</a:t>
            </a:r>
          </a:p>
          <a:p>
            <a:pPr lvl="1"/>
            <a:r>
              <a:rPr lang="en-US" altLang="en-US"/>
              <a:t>Supercomputer</a:t>
            </a:r>
          </a:p>
          <a:p>
            <a:pPr lvl="1"/>
            <a:r>
              <a:rPr lang="en-US" altLang="en-US"/>
              <a:t>Mainframe</a:t>
            </a:r>
          </a:p>
          <a:p>
            <a:pPr lvl="1"/>
            <a:r>
              <a:rPr lang="en-US" altLang="en-US"/>
              <a:t>MiniComputer</a:t>
            </a:r>
          </a:p>
          <a:p>
            <a:pPr lvl="1"/>
            <a:r>
              <a:rPr lang="en-US" altLang="en-US"/>
              <a:t>MicroComputer 	</a:t>
            </a:r>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51</a:t>
            </a:fld>
            <a:endParaRPr lang="en-US" altLang="vi-VN"/>
          </a:p>
        </p:txBody>
      </p:sp>
    </p:spTree>
    <p:extLst>
      <p:ext uri="{BB962C8B-B14F-4D97-AF65-F5344CB8AC3E}">
        <p14:creationId xmlns:p14="http://schemas.microsoft.com/office/powerpoint/2010/main" val="22439230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457200" y="457200"/>
            <a:ext cx="8382000" cy="487363"/>
          </a:xfrm>
        </p:spPr>
        <p:txBody>
          <a:bodyPr/>
          <a:lstStyle/>
          <a:p>
            <a:pPr algn="ctr" eaLnBrk="1" hangingPunct="1"/>
            <a:r>
              <a:rPr lang="en-US" altLang="vi-VN" sz="3600" b="1">
                <a:latin typeface="Times New Roman" panose="02020603050405020304" pitchFamily="18" charset="0"/>
              </a:rPr>
              <a:t>4. Phân loại theo máy tính hiện đại</a:t>
            </a:r>
          </a:p>
        </p:txBody>
      </p:sp>
      <p:sp>
        <p:nvSpPr>
          <p:cNvPr id="6451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Content Placeholder 2"/>
          <p:cNvSpPr>
            <a:spLocks noGrp="1"/>
          </p:cNvSpPr>
          <p:nvPr>
            <p:ph idx="1"/>
          </p:nvPr>
        </p:nvSpPr>
        <p:spPr>
          <a:xfrm>
            <a:off x="152400" y="1066800"/>
            <a:ext cx="8839200" cy="5562600"/>
          </a:xfrm>
        </p:spPr>
        <p:txBody>
          <a:bodyPr/>
          <a:lstStyle/>
          <a:p>
            <a:r>
              <a:rPr lang="en-US" altLang="en-US"/>
              <a:t>Máy để bàn (desktop Computer)</a:t>
            </a:r>
          </a:p>
          <a:p>
            <a:r>
              <a:rPr lang="en-US" altLang="en-US"/>
              <a:t>Máy chủ (Server)</a:t>
            </a:r>
          </a:p>
          <a:p>
            <a:pPr lvl="1"/>
            <a:r>
              <a:rPr lang="en-US" altLang="en-US"/>
              <a:t>Dùng trong mạng theo mô hình Client/Server</a:t>
            </a:r>
          </a:p>
          <a:p>
            <a:pPr lvl="1"/>
            <a:r>
              <a:rPr lang="en-US" altLang="en-US"/>
              <a:t>Tốc độ và hiệu năng tính toán cao</a:t>
            </a:r>
          </a:p>
          <a:p>
            <a:r>
              <a:rPr lang="en-US" altLang="en-US"/>
              <a:t>Máy tính nhúng (Embedded Computer)</a:t>
            </a:r>
          </a:p>
          <a:p>
            <a:pPr lvl="1"/>
            <a:r>
              <a:rPr lang="en-US" altLang="en-US"/>
              <a:t>Được dùng trong các thiết bị khác, để điều khiển thiết bị đó hoặt động.</a:t>
            </a:r>
          </a:p>
          <a:p>
            <a:pPr lvl="2"/>
            <a:r>
              <a:rPr lang="en-US" altLang="en-US"/>
              <a:t>Điện thoại di động</a:t>
            </a:r>
          </a:p>
          <a:p>
            <a:pPr lvl="2"/>
            <a:r>
              <a:rPr lang="en-US" altLang="en-US"/>
              <a:t>Máy ảnh số</a:t>
            </a:r>
          </a:p>
          <a:p>
            <a:pPr lvl="2"/>
            <a:r>
              <a:rPr lang="en-US" altLang="en-US"/>
              <a:t>Bộ điều khiển trong máy giặt, điều hòa …</a:t>
            </a:r>
          </a:p>
          <a:p>
            <a:pPr lvl="2"/>
            <a:r>
              <a:rPr lang="en-US" altLang="en-US"/>
              <a:t>Router</a:t>
            </a:r>
          </a:p>
          <a:p>
            <a:endParaRPr lang="en-US" alt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52</a:t>
            </a:fld>
            <a:endParaRPr lang="en-US" altLang="vi-VN"/>
          </a:p>
        </p:txBody>
      </p:sp>
    </p:spTree>
    <p:extLst>
      <p:ext uri="{BB962C8B-B14F-4D97-AF65-F5344CB8AC3E}">
        <p14:creationId xmlns:p14="http://schemas.microsoft.com/office/powerpoint/2010/main" val="55993125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idx="1"/>
          </p:nvPr>
        </p:nvSpPr>
        <p:spPr>
          <a:xfrm>
            <a:off x="457200" y="1835727"/>
            <a:ext cx="8229600" cy="5257800"/>
          </a:xfrm>
        </p:spPr>
        <p:txBody>
          <a:bodyPr/>
          <a:lstStyle/>
          <a:p>
            <a:pPr marL="742950" indent="-742950" eaLnBrk="1" hangingPunct="1">
              <a:buSzTx/>
              <a:buAutoNum type="arabicPeriod"/>
            </a:pPr>
            <a:r>
              <a:rPr lang="en-US" altLang="vi-VN" sz="3600" b="1" dirty="0" err="1">
                <a:latin typeface="Times New Roman" panose="02020603050405020304" pitchFamily="18" charset="0"/>
              </a:rPr>
              <a:t>Công</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nghệ</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thông</a:t>
            </a:r>
            <a:r>
              <a:rPr lang="en-US" altLang="vi-VN" sz="3600" b="1" dirty="0">
                <a:latin typeface="Times New Roman" panose="02020603050405020304" pitchFamily="18" charset="0"/>
              </a:rPr>
              <a:t> tin </a:t>
            </a:r>
            <a:r>
              <a:rPr lang="en-US" altLang="vi-VN" sz="3600" b="1" dirty="0" err="1">
                <a:latin typeface="Times New Roman" panose="02020603050405020304" pitchFamily="18" charset="0"/>
              </a:rPr>
              <a:t>là</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công</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cụ</a:t>
            </a:r>
            <a:endParaRPr lang="en-US" altLang="vi-VN" sz="3600" b="1" dirty="0">
              <a:latin typeface="Times New Roman" panose="02020603050405020304" pitchFamily="18" charset="0"/>
            </a:endParaRPr>
          </a:p>
          <a:p>
            <a:pPr marL="742950" indent="-742950" eaLnBrk="1" hangingPunct="1">
              <a:buSzTx/>
              <a:buAutoNum type="arabicPeriod"/>
            </a:pPr>
            <a:r>
              <a:rPr lang="en-US" altLang="vi-VN" sz="3600" b="1" dirty="0" err="1">
                <a:latin typeface="Times New Roman" panose="02020603050405020304" pitchFamily="18" charset="0"/>
              </a:rPr>
              <a:t>Công</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nghệ</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thông</a:t>
            </a:r>
            <a:r>
              <a:rPr lang="en-US" altLang="vi-VN" sz="3600" b="1" dirty="0">
                <a:latin typeface="Times New Roman" panose="02020603050405020304" pitchFamily="18" charset="0"/>
              </a:rPr>
              <a:t> tin </a:t>
            </a:r>
            <a:r>
              <a:rPr lang="en-US" altLang="vi-VN" sz="3600" b="1" dirty="0" err="1">
                <a:latin typeface="Times New Roman" panose="02020603050405020304" pitchFamily="18" charset="0"/>
              </a:rPr>
              <a:t>là</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ngành</a:t>
            </a:r>
            <a:r>
              <a:rPr lang="en-US" altLang="vi-VN" sz="3600" b="1" dirty="0">
                <a:latin typeface="Times New Roman" panose="02020603050405020304" pitchFamily="18" charset="0"/>
              </a:rPr>
              <a:t> khoa </a:t>
            </a:r>
            <a:r>
              <a:rPr lang="en-US" altLang="vi-VN" sz="3600" b="1" dirty="0" err="1">
                <a:latin typeface="Times New Roman" panose="02020603050405020304" pitchFamily="18" charset="0"/>
              </a:rPr>
              <a:t>học</a:t>
            </a:r>
            <a:endParaRPr lang="en-US" altLang="vi-VN" sz="3600" b="1" dirty="0">
              <a:latin typeface="Times New Roman" panose="02020603050405020304" pitchFamily="18" charset="0"/>
            </a:endParaRPr>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53</a:t>
            </a:fld>
            <a:endParaRPr lang="en-US" altLang="vi-VN"/>
          </a:p>
        </p:txBody>
      </p:sp>
      <p:sp>
        <p:nvSpPr>
          <p:cNvPr id="4" name="Title 3">
            <a:extLst>
              <a:ext uri="{FF2B5EF4-FFF2-40B4-BE49-F238E27FC236}">
                <a16:creationId xmlns:a16="http://schemas.microsoft.com/office/drawing/2014/main" id="{7F186F3A-2F21-344E-BBA1-AC5C1E739858}"/>
              </a:ext>
            </a:extLst>
          </p:cNvPr>
          <p:cNvSpPr>
            <a:spLocks noGrp="1"/>
          </p:cNvSpPr>
          <p:nvPr>
            <p:ph type="title"/>
          </p:nvPr>
        </p:nvSpPr>
        <p:spPr/>
        <p:txBody>
          <a:bodyPr/>
          <a:lstStyle/>
          <a:p>
            <a:r>
              <a:rPr lang="vi-VN" sz="3600" b="1" dirty="0">
                <a:latin typeface="Times New Roman" panose="02020603050405020304" pitchFamily="18" charset="0"/>
              </a:rPr>
              <a:t>III. </a:t>
            </a:r>
            <a:r>
              <a:rPr lang="ru-RU" sz="3600" b="1" dirty="0" err="1">
                <a:latin typeface="Times New Roman" panose="02020603050405020304" pitchFamily="18" charset="0"/>
              </a:rPr>
              <a:t>Công</a:t>
            </a:r>
            <a:r>
              <a:rPr lang="ru-RU" sz="3600" b="1" dirty="0">
                <a:latin typeface="Times New Roman" panose="02020603050405020304" pitchFamily="18" charset="0"/>
              </a:rPr>
              <a:t> </a:t>
            </a:r>
            <a:r>
              <a:rPr lang="ru-RU" sz="3600" b="1" dirty="0" err="1">
                <a:latin typeface="Times New Roman" panose="02020603050405020304" pitchFamily="18" charset="0"/>
              </a:rPr>
              <a:t>nghệ</a:t>
            </a:r>
            <a:r>
              <a:rPr lang="ru-RU" sz="3600" b="1" dirty="0">
                <a:latin typeface="Times New Roman" panose="02020603050405020304" pitchFamily="18" charset="0"/>
              </a:rPr>
              <a:t> </a:t>
            </a:r>
            <a:r>
              <a:rPr lang="ru-RU" sz="3600" b="1" dirty="0" err="1">
                <a:latin typeface="Times New Roman" panose="02020603050405020304" pitchFamily="18" charset="0"/>
              </a:rPr>
              <a:t>thông</a:t>
            </a:r>
            <a:r>
              <a:rPr lang="ru-RU" sz="3600" b="1" dirty="0">
                <a:latin typeface="Times New Roman" panose="02020603050405020304" pitchFamily="18" charset="0"/>
              </a:rPr>
              <a:t> </a:t>
            </a:r>
            <a:r>
              <a:rPr lang="ru-RU" sz="3600" b="1" dirty="0" err="1">
                <a:latin typeface="Times New Roman" panose="02020603050405020304" pitchFamily="18" charset="0"/>
              </a:rPr>
              <a:t>tin</a:t>
            </a:r>
            <a:r>
              <a:rPr lang="ru-RU" sz="3600" b="1" dirty="0">
                <a:latin typeface="Times New Roman" panose="02020603050405020304" pitchFamily="18" charset="0"/>
              </a:rPr>
              <a:t>: </a:t>
            </a:r>
            <a:r>
              <a:rPr lang="ru-RU" sz="3600" b="1" dirty="0" err="1">
                <a:latin typeface="Times New Roman" panose="02020603050405020304" pitchFamily="18" charset="0"/>
              </a:rPr>
              <a:t>công</a:t>
            </a:r>
            <a:r>
              <a:rPr lang="ru-RU" sz="3600" b="1" dirty="0">
                <a:latin typeface="Times New Roman" panose="02020603050405020304" pitchFamily="18" charset="0"/>
              </a:rPr>
              <a:t> </a:t>
            </a:r>
            <a:r>
              <a:rPr lang="ru-RU" sz="3600" b="1" dirty="0" err="1">
                <a:latin typeface="Times New Roman" panose="02020603050405020304" pitchFamily="18" charset="0"/>
              </a:rPr>
              <a:t>cụ</a:t>
            </a:r>
            <a:r>
              <a:rPr lang="ru-RU" sz="3600" b="1" dirty="0">
                <a:latin typeface="Times New Roman" panose="02020603050405020304" pitchFamily="18" charset="0"/>
              </a:rPr>
              <a:t> </a:t>
            </a:r>
            <a:r>
              <a:rPr lang="ru-RU" sz="3600" b="1" dirty="0" err="1">
                <a:latin typeface="Times New Roman" panose="02020603050405020304" pitchFamily="18" charset="0"/>
              </a:rPr>
              <a:t>và</a:t>
            </a:r>
            <a:r>
              <a:rPr lang="ru-RU" sz="3600" b="1" dirty="0">
                <a:latin typeface="Times New Roman" panose="02020603050405020304" pitchFamily="18" charset="0"/>
              </a:rPr>
              <a:t> </a:t>
            </a:r>
            <a:r>
              <a:rPr lang="ru-RU" sz="3600" b="1" dirty="0" err="1">
                <a:latin typeface="Times New Roman" panose="02020603050405020304" pitchFamily="18" charset="0"/>
              </a:rPr>
              <a:t>khoa</a:t>
            </a:r>
            <a:r>
              <a:rPr lang="ru-RU" sz="3600" b="1" dirty="0">
                <a:latin typeface="Times New Roman" panose="02020603050405020304" pitchFamily="18" charset="0"/>
              </a:rPr>
              <a:t> </a:t>
            </a:r>
            <a:r>
              <a:rPr lang="ru-RU" sz="3600" b="1" dirty="0" err="1">
                <a:latin typeface="Times New Roman" panose="02020603050405020304" pitchFamily="18" charset="0"/>
              </a:rPr>
              <a:t>học</a:t>
            </a:r>
            <a:endParaRPr lang="en-VN" sz="3600" dirty="0"/>
          </a:p>
        </p:txBody>
      </p:sp>
    </p:spTree>
    <p:extLst>
      <p:ext uri="{BB962C8B-B14F-4D97-AF65-F5344CB8AC3E}">
        <p14:creationId xmlns:p14="http://schemas.microsoft.com/office/powerpoint/2010/main" val="288846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76200" y="274637"/>
            <a:ext cx="9296400" cy="868363"/>
          </a:xfrm>
        </p:spPr>
        <p:txBody>
          <a:bodyPr/>
          <a:lstStyle/>
          <a:p>
            <a:pPr algn="ctr" eaLnBrk="1" hangingPunct="1"/>
            <a:r>
              <a:rPr lang="ru-RU" sz="3000" b="1" dirty="0" err="1">
                <a:latin typeface="Arial" panose="020B0604020202020204" pitchFamily="34" charset="0"/>
                <a:cs typeface="Arial" panose="020B0604020202020204" pitchFamily="34" charset="0"/>
              </a:rPr>
              <a:t>Công</a:t>
            </a:r>
            <a:r>
              <a:rPr lang="ru-RU" sz="3000" b="1" dirty="0">
                <a:latin typeface="Arial" panose="020B0604020202020204" pitchFamily="34" charset="0"/>
                <a:cs typeface="Arial" panose="020B0604020202020204" pitchFamily="34" charset="0"/>
              </a:rPr>
              <a:t> </a:t>
            </a:r>
            <a:r>
              <a:rPr lang="ru-RU" sz="3000" b="1" dirty="0" err="1">
                <a:latin typeface="Arial" panose="020B0604020202020204" pitchFamily="34" charset="0"/>
                <a:cs typeface="Arial" panose="020B0604020202020204" pitchFamily="34" charset="0"/>
              </a:rPr>
              <a:t>nghệ</a:t>
            </a:r>
            <a:r>
              <a:rPr lang="ru-RU" sz="3000" b="1" dirty="0">
                <a:latin typeface="Arial" panose="020B0604020202020204" pitchFamily="34" charset="0"/>
                <a:cs typeface="Arial" panose="020B0604020202020204" pitchFamily="34" charset="0"/>
              </a:rPr>
              <a:t> </a:t>
            </a:r>
            <a:r>
              <a:rPr lang="ru-RU" sz="3000" b="1" dirty="0" err="1">
                <a:latin typeface="Arial" panose="020B0604020202020204" pitchFamily="34" charset="0"/>
                <a:cs typeface="Arial" panose="020B0604020202020204" pitchFamily="34" charset="0"/>
              </a:rPr>
              <a:t>thông</a:t>
            </a:r>
            <a:r>
              <a:rPr lang="ru-RU" sz="3000" b="1" dirty="0">
                <a:latin typeface="Arial" panose="020B0604020202020204" pitchFamily="34" charset="0"/>
                <a:cs typeface="Arial" panose="020B0604020202020204" pitchFamily="34" charset="0"/>
              </a:rPr>
              <a:t> </a:t>
            </a:r>
            <a:r>
              <a:rPr lang="ru-RU" sz="3000" b="1" dirty="0" err="1">
                <a:latin typeface="Arial" panose="020B0604020202020204" pitchFamily="34" charset="0"/>
                <a:cs typeface="Arial" panose="020B0604020202020204" pitchFamily="34" charset="0"/>
              </a:rPr>
              <a:t>tin</a:t>
            </a:r>
            <a:r>
              <a:rPr lang="ru-RU" sz="3000" b="1" dirty="0">
                <a:latin typeface="Arial" panose="020B0604020202020204" pitchFamily="34" charset="0"/>
                <a:cs typeface="Arial" panose="020B0604020202020204" pitchFamily="34" charset="0"/>
              </a:rPr>
              <a:t>: </a:t>
            </a:r>
            <a:r>
              <a:rPr lang="ru-RU" sz="3000" b="1" dirty="0" err="1">
                <a:latin typeface="Arial" panose="020B0604020202020204" pitchFamily="34" charset="0"/>
                <a:cs typeface="Arial" panose="020B0604020202020204" pitchFamily="34" charset="0"/>
              </a:rPr>
              <a:t>công</a:t>
            </a:r>
            <a:r>
              <a:rPr lang="ru-RU" sz="3000" b="1" dirty="0">
                <a:latin typeface="Arial" panose="020B0604020202020204" pitchFamily="34" charset="0"/>
                <a:cs typeface="Arial" panose="020B0604020202020204" pitchFamily="34" charset="0"/>
              </a:rPr>
              <a:t> </a:t>
            </a:r>
            <a:r>
              <a:rPr lang="ru-RU" sz="3000" b="1" dirty="0" err="1">
                <a:latin typeface="Arial" panose="020B0604020202020204" pitchFamily="34" charset="0"/>
                <a:cs typeface="Arial" panose="020B0604020202020204" pitchFamily="34" charset="0"/>
              </a:rPr>
              <a:t>cụ</a:t>
            </a:r>
            <a:r>
              <a:rPr lang="ru-RU" sz="3000" b="1" dirty="0">
                <a:latin typeface="Arial" panose="020B0604020202020204" pitchFamily="34" charset="0"/>
                <a:cs typeface="Arial" panose="020B0604020202020204" pitchFamily="34" charset="0"/>
              </a:rPr>
              <a:t> </a:t>
            </a:r>
            <a:r>
              <a:rPr lang="ru-RU" sz="3000" b="1" dirty="0" err="1">
                <a:latin typeface="Arial" panose="020B0604020202020204" pitchFamily="34" charset="0"/>
                <a:cs typeface="Arial" panose="020B0604020202020204" pitchFamily="34" charset="0"/>
              </a:rPr>
              <a:t>và</a:t>
            </a:r>
            <a:r>
              <a:rPr lang="ru-RU" sz="3000" b="1" dirty="0">
                <a:latin typeface="Arial" panose="020B0604020202020204" pitchFamily="34" charset="0"/>
                <a:cs typeface="Arial" panose="020B0604020202020204" pitchFamily="34" charset="0"/>
              </a:rPr>
              <a:t> </a:t>
            </a:r>
            <a:r>
              <a:rPr lang="ru-RU" sz="3000" b="1" dirty="0" err="1">
                <a:latin typeface="Arial" panose="020B0604020202020204" pitchFamily="34" charset="0"/>
                <a:cs typeface="Arial" panose="020B0604020202020204" pitchFamily="34" charset="0"/>
              </a:rPr>
              <a:t>khoa</a:t>
            </a:r>
            <a:r>
              <a:rPr lang="ru-RU" sz="3000" b="1" dirty="0">
                <a:latin typeface="Arial" panose="020B0604020202020204" pitchFamily="34" charset="0"/>
                <a:cs typeface="Arial" panose="020B0604020202020204" pitchFamily="34" charset="0"/>
              </a:rPr>
              <a:t> </a:t>
            </a:r>
            <a:r>
              <a:rPr lang="ru-RU" sz="3000" b="1" dirty="0" err="1">
                <a:latin typeface="Arial" panose="020B0604020202020204" pitchFamily="34" charset="0"/>
                <a:cs typeface="Arial" panose="020B0604020202020204" pitchFamily="34" charset="0"/>
              </a:rPr>
              <a:t>học</a:t>
            </a:r>
            <a:endParaRPr lang="en-US" altLang="vi-VN" sz="3000" b="1" dirty="0">
              <a:latin typeface="Arial" panose="020B0604020202020204" pitchFamily="34" charset="0"/>
              <a:cs typeface="Arial" panose="020B0604020202020204" pitchFamily="34" charset="0"/>
            </a:endParaRPr>
          </a:p>
        </p:txBody>
      </p:sp>
      <p:sp>
        <p:nvSpPr>
          <p:cNvPr id="65540" name="Rectangle 3"/>
          <p:cNvSpPr>
            <a:spLocks noGrp="1" noChangeArrowheads="1"/>
          </p:cNvSpPr>
          <p:nvPr>
            <p:ph type="body" idx="1"/>
          </p:nvPr>
        </p:nvSpPr>
        <p:spPr>
          <a:xfrm>
            <a:off x="76200" y="1219200"/>
            <a:ext cx="8915400" cy="5257800"/>
          </a:xfrm>
        </p:spPr>
        <p:txBody>
          <a:bodyPr/>
          <a:lstStyle/>
          <a:p>
            <a:pPr marL="457200" indent="-457200" eaLnBrk="1" hangingPunct="1"/>
            <a:r>
              <a:rPr lang="en-US" altLang="vi-VN" sz="2800" dirty="0" err="1">
                <a:solidFill>
                  <a:srgbClr val="FF0000"/>
                </a:solidFill>
                <a:latin typeface="+mj-lt"/>
              </a:rPr>
              <a:t>Ngành</a:t>
            </a:r>
            <a:r>
              <a:rPr lang="en-US" altLang="vi-VN" sz="2800" dirty="0">
                <a:solidFill>
                  <a:srgbClr val="FF0000"/>
                </a:solidFill>
                <a:latin typeface="+mj-lt"/>
              </a:rPr>
              <a:t> </a:t>
            </a:r>
            <a:r>
              <a:rPr lang="en-US" altLang="vi-VN" sz="2800" dirty="0" err="1">
                <a:solidFill>
                  <a:srgbClr val="FF0000"/>
                </a:solidFill>
                <a:latin typeface="+mj-lt"/>
              </a:rPr>
              <a:t>Công</a:t>
            </a:r>
            <a:r>
              <a:rPr lang="en-US" altLang="vi-VN" sz="2800" dirty="0">
                <a:solidFill>
                  <a:srgbClr val="FF0000"/>
                </a:solidFill>
                <a:latin typeface="+mj-lt"/>
              </a:rPr>
              <a:t> </a:t>
            </a:r>
            <a:r>
              <a:rPr lang="en-US" altLang="vi-VN" sz="2800" dirty="0" err="1">
                <a:solidFill>
                  <a:srgbClr val="FF0000"/>
                </a:solidFill>
                <a:latin typeface="+mj-lt"/>
              </a:rPr>
              <a:t>nghệ</a:t>
            </a:r>
            <a:r>
              <a:rPr lang="en-US" altLang="vi-VN" sz="2800" dirty="0">
                <a:solidFill>
                  <a:srgbClr val="FF0000"/>
                </a:solidFill>
                <a:latin typeface="+mj-lt"/>
              </a:rPr>
              <a:t> </a:t>
            </a:r>
            <a:r>
              <a:rPr lang="en-US" altLang="vi-VN" sz="2800" dirty="0" err="1">
                <a:solidFill>
                  <a:srgbClr val="FF0000"/>
                </a:solidFill>
                <a:latin typeface="+mj-lt"/>
              </a:rPr>
              <a:t>thông</a:t>
            </a:r>
            <a:r>
              <a:rPr lang="en-US" altLang="vi-VN" sz="2800" dirty="0">
                <a:solidFill>
                  <a:srgbClr val="FF0000"/>
                </a:solidFill>
                <a:latin typeface="+mj-lt"/>
              </a:rPr>
              <a:t> tin </a:t>
            </a:r>
            <a:r>
              <a:rPr lang="en-US" altLang="vi-VN" sz="2800" dirty="0">
                <a:latin typeface="+mj-lt"/>
              </a:rPr>
              <a:t>(CNTT) (Information Technology - IT):</a:t>
            </a:r>
          </a:p>
          <a:p>
            <a:pPr lvl="1" algn="just" eaLnBrk="1" hangingPunct="1">
              <a:buClr>
                <a:schemeClr val="tx2"/>
              </a:buClr>
              <a:buSzTx/>
              <a:buFontTx/>
              <a:buChar char="•"/>
            </a:pPr>
            <a:r>
              <a:rPr lang="en-US" altLang="vi-VN" dirty="0" err="1">
                <a:latin typeface="+mj-lt"/>
              </a:rPr>
              <a:t>Là</a:t>
            </a:r>
            <a:r>
              <a:rPr lang="en-US" altLang="vi-VN" dirty="0">
                <a:latin typeface="+mj-lt"/>
              </a:rPr>
              <a:t> </a:t>
            </a:r>
            <a:r>
              <a:rPr lang="en-US" altLang="vi-VN" dirty="0" err="1">
                <a:latin typeface="+mj-lt"/>
              </a:rPr>
              <a:t>tập</a:t>
            </a:r>
            <a:r>
              <a:rPr lang="en-US" altLang="vi-VN" dirty="0">
                <a:latin typeface="+mj-lt"/>
              </a:rPr>
              <a:t> </a:t>
            </a:r>
            <a:r>
              <a:rPr lang="en-US" altLang="vi-VN" dirty="0" err="1">
                <a:latin typeface="+mj-lt"/>
              </a:rPr>
              <a:t>hợp</a:t>
            </a:r>
            <a:r>
              <a:rPr lang="en-US" altLang="vi-VN" dirty="0">
                <a:latin typeface="+mj-lt"/>
              </a:rPr>
              <a:t> </a:t>
            </a:r>
            <a:r>
              <a:rPr lang="en-US" altLang="vi-VN" dirty="0" err="1">
                <a:latin typeface="+mj-lt"/>
              </a:rPr>
              <a:t>những</a:t>
            </a:r>
            <a:r>
              <a:rPr lang="en-US" altLang="vi-VN" dirty="0">
                <a:latin typeface="+mj-lt"/>
              </a:rPr>
              <a:t> </a:t>
            </a:r>
            <a:r>
              <a:rPr lang="en-US" altLang="vi-VN" dirty="0" err="1">
                <a:latin typeface="+mj-lt"/>
              </a:rPr>
              <a:t>công</a:t>
            </a:r>
            <a:r>
              <a:rPr lang="en-US" altLang="vi-VN" dirty="0">
                <a:latin typeface="+mj-lt"/>
              </a:rPr>
              <a:t> </a:t>
            </a:r>
            <a:r>
              <a:rPr lang="en-US" altLang="vi-VN" dirty="0" err="1">
                <a:latin typeface="+mj-lt"/>
              </a:rPr>
              <a:t>nghệ</a:t>
            </a:r>
            <a:r>
              <a:rPr lang="en-US" altLang="vi-VN" dirty="0">
                <a:latin typeface="+mj-lt"/>
              </a:rPr>
              <a:t> </a:t>
            </a:r>
            <a:r>
              <a:rPr lang="en-US" altLang="vi-VN" dirty="0" err="1">
                <a:latin typeface="+mj-lt"/>
              </a:rPr>
              <a:t>nhằm</a:t>
            </a:r>
            <a:r>
              <a:rPr lang="en-US" altLang="vi-VN" dirty="0">
                <a:latin typeface="+mj-lt"/>
              </a:rPr>
              <a:t> </a:t>
            </a:r>
            <a:r>
              <a:rPr lang="en-US" altLang="vi-VN" dirty="0" err="1">
                <a:latin typeface="+mj-lt"/>
              </a:rPr>
              <a:t>mục</a:t>
            </a:r>
            <a:r>
              <a:rPr lang="en-US" altLang="vi-VN" dirty="0">
                <a:latin typeface="+mj-lt"/>
              </a:rPr>
              <a:t> </a:t>
            </a:r>
            <a:r>
              <a:rPr lang="en-US" altLang="vi-VN" dirty="0" err="1">
                <a:latin typeface="+mj-lt"/>
              </a:rPr>
              <a:t>đích</a:t>
            </a:r>
            <a:r>
              <a:rPr lang="en-US" altLang="vi-VN" dirty="0">
                <a:latin typeface="+mj-lt"/>
              </a:rPr>
              <a:t> </a:t>
            </a:r>
            <a:r>
              <a:rPr lang="en-US" altLang="vi-VN" dirty="0" err="1">
                <a:latin typeface="+mj-lt"/>
              </a:rPr>
              <a:t>thu</a:t>
            </a:r>
            <a:r>
              <a:rPr lang="en-US" altLang="vi-VN" dirty="0">
                <a:latin typeface="+mj-lt"/>
              </a:rPr>
              <a:t> </a:t>
            </a:r>
            <a:r>
              <a:rPr lang="en-US" altLang="vi-VN" dirty="0" err="1">
                <a:latin typeface="+mj-lt"/>
              </a:rPr>
              <a:t>thập</a:t>
            </a:r>
            <a:r>
              <a:rPr lang="en-US" altLang="vi-VN" dirty="0">
                <a:latin typeface="+mj-lt"/>
              </a:rPr>
              <a:t>, </a:t>
            </a:r>
            <a:r>
              <a:rPr lang="en-US" altLang="vi-VN" dirty="0" err="1">
                <a:latin typeface="+mj-lt"/>
              </a:rPr>
              <a:t>lưu</a:t>
            </a:r>
            <a:r>
              <a:rPr lang="en-US" altLang="vi-VN" dirty="0">
                <a:latin typeface="+mj-lt"/>
              </a:rPr>
              <a:t> </a:t>
            </a:r>
            <a:r>
              <a:rPr lang="en-US" altLang="vi-VN" dirty="0" err="1">
                <a:latin typeface="+mj-lt"/>
              </a:rPr>
              <a:t>trữ</a:t>
            </a:r>
            <a:r>
              <a:rPr lang="en-US" altLang="vi-VN" dirty="0">
                <a:latin typeface="+mj-lt"/>
              </a:rPr>
              <a:t>, </a:t>
            </a:r>
            <a:r>
              <a:rPr lang="en-US" altLang="vi-VN" dirty="0" err="1">
                <a:latin typeface="+mj-lt"/>
              </a:rPr>
              <a:t>xử</a:t>
            </a:r>
            <a:r>
              <a:rPr lang="en-US" altLang="vi-VN" dirty="0">
                <a:latin typeface="+mj-lt"/>
              </a:rPr>
              <a:t> </a:t>
            </a:r>
            <a:r>
              <a:rPr lang="en-US" altLang="vi-VN" dirty="0" err="1">
                <a:latin typeface="+mj-lt"/>
              </a:rPr>
              <a:t>lý</a:t>
            </a:r>
            <a:r>
              <a:rPr lang="en-US" altLang="vi-VN" dirty="0">
                <a:latin typeface="+mj-lt"/>
              </a:rPr>
              <a:t> </a:t>
            </a:r>
            <a:r>
              <a:rPr lang="en-US" altLang="vi-VN" dirty="0" err="1">
                <a:latin typeface="+mj-lt"/>
              </a:rPr>
              <a:t>và</a:t>
            </a:r>
            <a:r>
              <a:rPr lang="en-US" altLang="vi-VN" dirty="0">
                <a:latin typeface="+mj-lt"/>
              </a:rPr>
              <a:t> </a:t>
            </a:r>
            <a:r>
              <a:rPr lang="en-US" altLang="vi-VN" dirty="0" err="1">
                <a:latin typeface="+mj-lt"/>
              </a:rPr>
              <a:t>sử</a:t>
            </a:r>
            <a:r>
              <a:rPr lang="en-US" altLang="vi-VN" dirty="0">
                <a:latin typeface="+mj-lt"/>
              </a:rPr>
              <a:t> </a:t>
            </a:r>
            <a:r>
              <a:rPr lang="en-US" altLang="vi-VN" dirty="0" err="1">
                <a:latin typeface="+mj-lt"/>
              </a:rPr>
              <a:t>dụng</a:t>
            </a:r>
            <a:r>
              <a:rPr lang="en-US" altLang="vi-VN" dirty="0">
                <a:latin typeface="+mj-lt"/>
              </a:rPr>
              <a:t> </a:t>
            </a:r>
            <a:r>
              <a:rPr lang="en-US" altLang="vi-VN" dirty="0" err="1">
                <a:latin typeface="+mj-lt"/>
              </a:rPr>
              <a:t>thông</a:t>
            </a:r>
            <a:r>
              <a:rPr lang="en-US" altLang="vi-VN" dirty="0">
                <a:latin typeface="+mj-lt"/>
              </a:rPr>
              <a:t> tin </a:t>
            </a:r>
            <a:r>
              <a:rPr lang="en-US" altLang="vi-VN" dirty="0" err="1">
                <a:latin typeface="+mj-lt"/>
              </a:rPr>
              <a:t>với</a:t>
            </a:r>
            <a:r>
              <a:rPr lang="en-US" altLang="vi-VN" dirty="0">
                <a:latin typeface="+mj-lt"/>
              </a:rPr>
              <a:t> </a:t>
            </a:r>
            <a:r>
              <a:rPr lang="en-US" altLang="vi-VN" dirty="0" err="1">
                <a:latin typeface="+mj-lt"/>
              </a:rPr>
              <a:t>công</a:t>
            </a:r>
            <a:r>
              <a:rPr lang="en-US" altLang="vi-VN" dirty="0">
                <a:latin typeface="+mj-lt"/>
              </a:rPr>
              <a:t> </a:t>
            </a:r>
            <a:r>
              <a:rPr lang="en-US" altLang="vi-VN" dirty="0" err="1">
                <a:latin typeface="+mj-lt"/>
              </a:rPr>
              <a:t>cụ</a:t>
            </a:r>
            <a:r>
              <a:rPr lang="en-US" altLang="vi-VN" dirty="0">
                <a:latin typeface="+mj-lt"/>
              </a:rPr>
              <a:t> </a:t>
            </a:r>
            <a:r>
              <a:rPr lang="en-US" altLang="vi-VN" dirty="0" err="1">
                <a:latin typeface="+mj-lt"/>
              </a:rPr>
              <a:t>chủ</a:t>
            </a:r>
            <a:r>
              <a:rPr lang="en-US" altLang="vi-VN" dirty="0">
                <a:latin typeface="+mj-lt"/>
              </a:rPr>
              <a:t> </a:t>
            </a:r>
            <a:r>
              <a:rPr lang="en-US" altLang="vi-VN" dirty="0" err="1">
                <a:latin typeface="+mj-lt"/>
              </a:rPr>
              <a:t>yếu</a:t>
            </a:r>
            <a:r>
              <a:rPr lang="en-US" altLang="vi-VN" dirty="0">
                <a:latin typeface="+mj-lt"/>
              </a:rPr>
              <a:t> </a:t>
            </a:r>
            <a:r>
              <a:rPr lang="en-US" altLang="vi-VN" dirty="0" err="1">
                <a:latin typeface="+mj-lt"/>
              </a:rPr>
              <a:t>là</a:t>
            </a:r>
            <a:r>
              <a:rPr lang="en-US" altLang="vi-VN" dirty="0">
                <a:latin typeface="+mj-lt"/>
              </a:rPr>
              <a:t> </a:t>
            </a:r>
            <a:r>
              <a:rPr lang="en-US" altLang="vi-VN" dirty="0" err="1">
                <a:latin typeface="+mj-lt"/>
              </a:rPr>
              <a:t>máy</a:t>
            </a:r>
            <a:r>
              <a:rPr lang="en-US" altLang="vi-VN" dirty="0">
                <a:latin typeface="+mj-lt"/>
              </a:rPr>
              <a:t> </a:t>
            </a:r>
            <a:r>
              <a:rPr lang="en-US" altLang="vi-VN" dirty="0" err="1">
                <a:latin typeface="+mj-lt"/>
              </a:rPr>
              <a:t>tính</a:t>
            </a:r>
            <a:r>
              <a:rPr lang="en-US" altLang="vi-VN" dirty="0">
                <a:latin typeface="+mj-lt"/>
              </a:rPr>
              <a:t> </a:t>
            </a:r>
            <a:r>
              <a:rPr lang="en-US" altLang="vi-VN" dirty="0" err="1">
                <a:latin typeface="+mj-lt"/>
              </a:rPr>
              <a:t>điện</a:t>
            </a:r>
            <a:r>
              <a:rPr lang="en-US" altLang="vi-VN" dirty="0">
                <a:latin typeface="+mj-lt"/>
              </a:rPr>
              <a:t> </a:t>
            </a:r>
            <a:r>
              <a:rPr lang="en-US" altLang="vi-VN" dirty="0" err="1">
                <a:latin typeface="+mj-lt"/>
              </a:rPr>
              <a:t>tử</a:t>
            </a:r>
            <a:r>
              <a:rPr lang="en-US" altLang="vi-VN" dirty="0">
                <a:latin typeface="+mj-lt"/>
              </a:rPr>
              <a:t>.</a:t>
            </a:r>
          </a:p>
          <a:p>
            <a:pPr lvl="1" algn="just" eaLnBrk="1" hangingPunct="1">
              <a:buClr>
                <a:schemeClr val="tx2"/>
              </a:buClr>
              <a:buSzTx/>
              <a:buFontTx/>
              <a:buChar char="•"/>
            </a:pPr>
            <a:r>
              <a:rPr lang="en-US" altLang="vi-VN" dirty="0" err="1">
                <a:latin typeface="+mj-lt"/>
              </a:rPr>
              <a:t>Các</a:t>
            </a:r>
            <a:r>
              <a:rPr lang="en-US" altLang="vi-VN" dirty="0">
                <a:latin typeface="+mj-lt"/>
              </a:rPr>
              <a:t> </a:t>
            </a:r>
            <a:r>
              <a:rPr lang="en-US" altLang="vi-VN" dirty="0" err="1">
                <a:latin typeface="+mj-lt"/>
              </a:rPr>
              <a:t>thành</a:t>
            </a:r>
            <a:r>
              <a:rPr lang="en-US" altLang="vi-VN" dirty="0">
                <a:latin typeface="+mj-lt"/>
              </a:rPr>
              <a:t> </a:t>
            </a:r>
            <a:r>
              <a:rPr lang="en-US" altLang="vi-VN" dirty="0" err="1">
                <a:latin typeface="+mj-lt"/>
              </a:rPr>
              <a:t>phần</a:t>
            </a:r>
            <a:r>
              <a:rPr lang="en-US" altLang="vi-VN" dirty="0">
                <a:latin typeface="+mj-lt"/>
              </a:rPr>
              <a:t> </a:t>
            </a:r>
            <a:r>
              <a:rPr lang="en-US" altLang="vi-VN" dirty="0" err="1">
                <a:latin typeface="+mj-lt"/>
              </a:rPr>
              <a:t>của</a:t>
            </a:r>
            <a:r>
              <a:rPr lang="en-US" altLang="vi-VN" dirty="0">
                <a:latin typeface="+mj-lt"/>
              </a:rPr>
              <a:t> CNTT </a:t>
            </a:r>
            <a:r>
              <a:rPr lang="en-US" altLang="vi-VN" dirty="0" err="1">
                <a:latin typeface="+mj-lt"/>
              </a:rPr>
              <a:t>gồm</a:t>
            </a:r>
            <a:r>
              <a:rPr lang="en-US" altLang="vi-VN" dirty="0">
                <a:latin typeface="+mj-lt"/>
              </a:rPr>
              <a:t>: </a:t>
            </a:r>
          </a:p>
          <a:p>
            <a:pPr lvl="2" algn="just" eaLnBrk="1" hangingPunct="1">
              <a:buClr>
                <a:schemeClr val="tx2"/>
              </a:buClr>
              <a:buSzTx/>
              <a:buFont typeface="Courier New" panose="02070309020205020404" pitchFamily="49" charset="0"/>
              <a:buChar char="o"/>
            </a:pPr>
            <a:r>
              <a:rPr lang="en-US" altLang="vi-VN" sz="2800" dirty="0" err="1">
                <a:latin typeface="+mj-lt"/>
              </a:rPr>
              <a:t>Công</a:t>
            </a:r>
            <a:r>
              <a:rPr lang="en-US" altLang="vi-VN" sz="2800" dirty="0">
                <a:latin typeface="+mj-lt"/>
              </a:rPr>
              <a:t> </a:t>
            </a:r>
            <a:r>
              <a:rPr lang="en-US" altLang="vi-VN" sz="2800" dirty="0" err="1">
                <a:latin typeface="+mj-lt"/>
              </a:rPr>
              <a:t>nghệ</a:t>
            </a:r>
            <a:r>
              <a:rPr lang="en-US" altLang="vi-VN" sz="2800" dirty="0">
                <a:latin typeface="+mj-lt"/>
              </a:rPr>
              <a:t> </a:t>
            </a:r>
            <a:r>
              <a:rPr lang="en-US" altLang="vi-VN" sz="2800" dirty="0" err="1">
                <a:latin typeface="+mj-lt"/>
              </a:rPr>
              <a:t>phần</a:t>
            </a:r>
            <a:r>
              <a:rPr lang="en-US" altLang="vi-VN" sz="2800" dirty="0">
                <a:latin typeface="+mj-lt"/>
              </a:rPr>
              <a:t> </a:t>
            </a:r>
            <a:r>
              <a:rPr lang="en-US" altLang="vi-VN" sz="2800" dirty="0" err="1">
                <a:latin typeface="+mj-lt"/>
              </a:rPr>
              <a:t>cứng</a:t>
            </a:r>
            <a:endParaRPr lang="en-US" altLang="vi-VN" sz="2800" dirty="0">
              <a:latin typeface="+mj-lt"/>
            </a:endParaRPr>
          </a:p>
          <a:p>
            <a:pPr lvl="2" algn="just" eaLnBrk="1" hangingPunct="1">
              <a:buClr>
                <a:schemeClr val="tx2"/>
              </a:buClr>
              <a:buSzTx/>
              <a:buFont typeface="Courier New" panose="02070309020205020404" pitchFamily="49" charset="0"/>
              <a:buChar char="o"/>
            </a:pPr>
            <a:r>
              <a:rPr lang="en-US" altLang="vi-VN" sz="2800" dirty="0" err="1">
                <a:latin typeface="+mj-lt"/>
              </a:rPr>
              <a:t>Công</a:t>
            </a:r>
            <a:r>
              <a:rPr lang="en-US" altLang="vi-VN" sz="2800" dirty="0">
                <a:latin typeface="+mj-lt"/>
              </a:rPr>
              <a:t> </a:t>
            </a:r>
            <a:r>
              <a:rPr lang="en-US" altLang="vi-VN" sz="2800" dirty="0" err="1">
                <a:latin typeface="+mj-lt"/>
              </a:rPr>
              <a:t>nghệ</a:t>
            </a:r>
            <a:r>
              <a:rPr lang="en-US" altLang="vi-VN" sz="2800" dirty="0">
                <a:latin typeface="+mj-lt"/>
              </a:rPr>
              <a:t> </a:t>
            </a:r>
            <a:r>
              <a:rPr lang="en-US" altLang="vi-VN" sz="2800" dirty="0" err="1">
                <a:latin typeface="+mj-lt"/>
              </a:rPr>
              <a:t>phần</a:t>
            </a:r>
            <a:r>
              <a:rPr lang="en-US" altLang="vi-VN" sz="2800" dirty="0">
                <a:latin typeface="+mj-lt"/>
              </a:rPr>
              <a:t> </a:t>
            </a:r>
            <a:r>
              <a:rPr lang="en-US" altLang="vi-VN" sz="2800" dirty="0" err="1">
                <a:latin typeface="+mj-lt"/>
              </a:rPr>
              <a:t>mềm</a:t>
            </a:r>
            <a:endParaRPr lang="en-US" altLang="vi-VN" sz="2800" dirty="0">
              <a:latin typeface="+mj-lt"/>
            </a:endParaRPr>
          </a:p>
          <a:p>
            <a:pPr lvl="2" algn="just" eaLnBrk="1" hangingPunct="1">
              <a:buClr>
                <a:schemeClr val="tx2"/>
              </a:buClr>
              <a:buSzTx/>
              <a:buFont typeface="Courier New" panose="02070309020205020404" pitchFamily="49" charset="0"/>
              <a:buChar char="o"/>
            </a:pPr>
            <a:r>
              <a:rPr lang="en-US" altLang="vi-VN" sz="2800" dirty="0" err="1">
                <a:latin typeface="+mj-lt"/>
              </a:rPr>
              <a:t>Công</a:t>
            </a:r>
            <a:r>
              <a:rPr lang="en-US" altLang="vi-VN" sz="2800" dirty="0">
                <a:latin typeface="+mj-lt"/>
              </a:rPr>
              <a:t> </a:t>
            </a:r>
            <a:r>
              <a:rPr lang="en-US" altLang="vi-VN" sz="2800" dirty="0" err="1">
                <a:latin typeface="+mj-lt"/>
              </a:rPr>
              <a:t>nghệ</a:t>
            </a:r>
            <a:r>
              <a:rPr lang="en-US" altLang="vi-VN" sz="2800" dirty="0">
                <a:latin typeface="+mj-lt"/>
              </a:rPr>
              <a:t> </a:t>
            </a:r>
            <a:r>
              <a:rPr lang="en-US" altLang="vi-VN" sz="2800" dirty="0" err="1">
                <a:latin typeface="+mj-lt"/>
              </a:rPr>
              <a:t>truyền</a:t>
            </a:r>
            <a:r>
              <a:rPr lang="en-US" altLang="vi-VN" sz="2800" dirty="0">
                <a:latin typeface="+mj-lt"/>
              </a:rPr>
              <a:t> </a:t>
            </a:r>
            <a:r>
              <a:rPr lang="en-US" altLang="vi-VN" sz="2800" dirty="0" err="1">
                <a:latin typeface="+mj-lt"/>
              </a:rPr>
              <a:t>thông</a:t>
            </a:r>
            <a:endParaRPr lang="en-US" altLang="vi-VN" sz="2800" dirty="0">
              <a:latin typeface="+mj-lt"/>
            </a:endParaRPr>
          </a:p>
          <a:p>
            <a:pPr lvl="2" algn="just" eaLnBrk="1" hangingPunct="1">
              <a:buClr>
                <a:schemeClr val="tx2"/>
              </a:buClr>
              <a:buSzTx/>
              <a:buFont typeface="Courier New" panose="02070309020205020404" pitchFamily="49" charset="0"/>
              <a:buChar char="o"/>
            </a:pPr>
            <a:r>
              <a:rPr lang="en-US" altLang="vi-VN" sz="2800" dirty="0" err="1">
                <a:latin typeface="+mj-lt"/>
              </a:rPr>
              <a:t>Và</a:t>
            </a:r>
            <a:r>
              <a:rPr lang="en-US" altLang="vi-VN" sz="2800" dirty="0">
                <a:latin typeface="+mj-lt"/>
              </a:rPr>
              <a:t> </a:t>
            </a:r>
            <a:r>
              <a:rPr lang="en-US" altLang="vi-VN" sz="2800" dirty="0" err="1">
                <a:latin typeface="+mj-lt"/>
              </a:rPr>
              <a:t>những</a:t>
            </a:r>
            <a:r>
              <a:rPr lang="en-US" altLang="vi-VN" sz="2800" dirty="0">
                <a:latin typeface="+mj-lt"/>
              </a:rPr>
              <a:t> </a:t>
            </a:r>
            <a:r>
              <a:rPr lang="en-US" altLang="vi-VN" sz="2800" dirty="0" err="1">
                <a:latin typeface="+mj-lt"/>
              </a:rPr>
              <a:t>công</a:t>
            </a:r>
            <a:r>
              <a:rPr lang="en-US" altLang="vi-VN" sz="2800" dirty="0">
                <a:latin typeface="+mj-lt"/>
              </a:rPr>
              <a:t> </a:t>
            </a:r>
            <a:r>
              <a:rPr lang="en-US" altLang="vi-VN" sz="2800" dirty="0" err="1">
                <a:latin typeface="+mj-lt"/>
              </a:rPr>
              <a:t>nghệ</a:t>
            </a:r>
            <a:r>
              <a:rPr lang="en-US" altLang="vi-VN" sz="2800" dirty="0">
                <a:latin typeface="+mj-lt"/>
              </a:rPr>
              <a:t> </a:t>
            </a:r>
            <a:r>
              <a:rPr lang="en-US" altLang="vi-VN" sz="2800" dirty="0" err="1">
                <a:latin typeface="+mj-lt"/>
              </a:rPr>
              <a:t>thuộc</a:t>
            </a:r>
            <a:r>
              <a:rPr lang="en-US" altLang="vi-VN" sz="2800" dirty="0">
                <a:latin typeface="+mj-lt"/>
              </a:rPr>
              <a:t> </a:t>
            </a:r>
            <a:r>
              <a:rPr lang="en-US" altLang="vi-VN" sz="2800" dirty="0" err="1">
                <a:latin typeface="+mj-lt"/>
              </a:rPr>
              <a:t>từng</a:t>
            </a:r>
            <a:r>
              <a:rPr lang="en-US" altLang="vi-VN" sz="2800" dirty="0">
                <a:latin typeface="+mj-lt"/>
              </a:rPr>
              <a:t> </a:t>
            </a:r>
            <a:r>
              <a:rPr lang="en-US" altLang="vi-VN" sz="2800" dirty="0" err="1">
                <a:latin typeface="+mj-lt"/>
              </a:rPr>
              <a:t>lĩnh</a:t>
            </a:r>
            <a:r>
              <a:rPr lang="en-US" altLang="vi-VN" sz="2800" dirty="0">
                <a:latin typeface="+mj-lt"/>
              </a:rPr>
              <a:t> </a:t>
            </a:r>
            <a:r>
              <a:rPr lang="en-US" altLang="vi-VN" sz="2800" dirty="0" err="1">
                <a:latin typeface="+mj-lt"/>
              </a:rPr>
              <a:t>vực</a:t>
            </a:r>
            <a:r>
              <a:rPr lang="en-US" altLang="vi-VN" sz="2800" dirty="0">
                <a:latin typeface="+mj-lt"/>
              </a:rPr>
              <a:t> </a:t>
            </a:r>
            <a:r>
              <a:rPr lang="en-US" altLang="vi-VN" sz="2800" dirty="0" err="1">
                <a:latin typeface="+mj-lt"/>
              </a:rPr>
              <a:t>chuyên</a:t>
            </a:r>
            <a:r>
              <a:rPr lang="en-US" altLang="vi-VN" sz="2800" dirty="0">
                <a:latin typeface="+mj-lt"/>
              </a:rPr>
              <a:t> </a:t>
            </a:r>
            <a:r>
              <a:rPr lang="en-US" altLang="vi-VN" sz="2800" dirty="0" err="1">
                <a:latin typeface="+mj-lt"/>
              </a:rPr>
              <a:t>ngành</a:t>
            </a:r>
            <a:endParaRPr lang="en-US" altLang="vi-VN" sz="2800" dirty="0">
              <a:latin typeface="+mj-lt"/>
            </a:endParaRPr>
          </a:p>
          <a:p>
            <a:pPr marL="457200" indent="-457200" eaLnBrk="1" hangingPunct="1"/>
            <a:endParaRPr lang="en-US" altLang="vi-VN" sz="2800" dirty="0">
              <a:latin typeface="+mj-lt"/>
            </a:endParaRPr>
          </a:p>
        </p:txBody>
      </p:sp>
      <p:sp>
        <p:nvSpPr>
          <p:cNvPr id="6554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54</a:t>
            </a:fld>
            <a:endParaRPr lang="en-US" altLang="vi-V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457200" y="228600"/>
            <a:ext cx="8229600" cy="868363"/>
          </a:xfrm>
        </p:spPr>
        <p:txBody>
          <a:bodyPr/>
          <a:lstStyle/>
          <a:p>
            <a:pPr eaLnBrk="1" hangingPunct="1"/>
            <a:r>
              <a:rPr lang="en-US" altLang="vi-VN" sz="3600" b="1" dirty="0">
                <a:latin typeface="Times New Roman" panose="02020603050405020304" pitchFamily="18" charset="0"/>
              </a:rPr>
              <a:t>1. </a:t>
            </a:r>
            <a:r>
              <a:rPr lang="en-US" altLang="vi-VN" sz="3600" b="1" dirty="0" err="1">
                <a:latin typeface="Times New Roman" panose="02020603050405020304" pitchFamily="18" charset="0"/>
              </a:rPr>
              <a:t>Công</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nghệ</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thông</a:t>
            </a:r>
            <a:r>
              <a:rPr lang="en-US" altLang="vi-VN" sz="3600" b="1" dirty="0">
                <a:latin typeface="Times New Roman" panose="02020603050405020304" pitchFamily="18" charset="0"/>
              </a:rPr>
              <a:t> tin </a:t>
            </a:r>
            <a:r>
              <a:rPr lang="en-US" altLang="vi-VN" sz="3600" b="1" dirty="0" err="1">
                <a:latin typeface="Times New Roman" panose="02020603050405020304" pitchFamily="18" charset="0"/>
              </a:rPr>
              <a:t>là</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công</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cụ</a:t>
            </a:r>
            <a:endParaRPr lang="en-US" altLang="vi-VN" sz="3600" b="1" dirty="0">
              <a:latin typeface="Times New Roman" panose="02020603050405020304" pitchFamily="18" charset="0"/>
            </a:endParaRPr>
          </a:p>
        </p:txBody>
      </p:sp>
      <p:sp>
        <p:nvSpPr>
          <p:cNvPr id="66564"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5" name="Text Box 5"/>
          <p:cNvSpPr txBox="1">
            <a:spLocks noChangeArrowheads="1"/>
          </p:cNvSpPr>
          <p:nvPr/>
        </p:nvSpPr>
        <p:spPr bwMode="auto">
          <a:xfrm>
            <a:off x="685800" y="15240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 typeface="Wingdings" panose="05000000000000000000" pitchFamily="2" charset="2"/>
              <a:buNone/>
            </a:pPr>
            <a:endParaRPr lang="en-US" altLang="en-US" sz="2800" b="1"/>
          </a:p>
        </p:txBody>
      </p:sp>
      <p:sp>
        <p:nvSpPr>
          <p:cNvPr id="66566" name="Oval 6"/>
          <p:cNvSpPr>
            <a:spLocks noChangeArrowheads="1"/>
          </p:cNvSpPr>
          <p:nvPr/>
        </p:nvSpPr>
        <p:spPr bwMode="auto">
          <a:xfrm>
            <a:off x="2590800" y="1447800"/>
            <a:ext cx="33528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b="1"/>
              <a:t>Programmer / User</a:t>
            </a:r>
          </a:p>
        </p:txBody>
      </p:sp>
      <p:sp>
        <p:nvSpPr>
          <p:cNvPr id="66567" name="Oval 7"/>
          <p:cNvSpPr>
            <a:spLocks noChangeArrowheads="1"/>
          </p:cNvSpPr>
          <p:nvPr/>
        </p:nvSpPr>
        <p:spPr bwMode="auto">
          <a:xfrm>
            <a:off x="4724400" y="2667000"/>
            <a:ext cx="3962400" cy="1219200"/>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b="1"/>
              <a:t>Applications Programmer</a:t>
            </a:r>
          </a:p>
          <a:p>
            <a:pPr algn="ctr" eaLnBrk="1" hangingPunct="1">
              <a:spcBef>
                <a:spcPct val="0"/>
              </a:spcBef>
              <a:buClrTx/>
              <a:buSzTx/>
              <a:buFontTx/>
              <a:buNone/>
            </a:pPr>
            <a:r>
              <a:rPr lang="en-US" altLang="en-US" sz="2200" b="1"/>
              <a:t>(uses tools)</a:t>
            </a:r>
          </a:p>
        </p:txBody>
      </p:sp>
      <p:sp>
        <p:nvSpPr>
          <p:cNvPr id="66568" name="Oval 8"/>
          <p:cNvSpPr>
            <a:spLocks noChangeArrowheads="1"/>
          </p:cNvSpPr>
          <p:nvPr/>
        </p:nvSpPr>
        <p:spPr bwMode="auto">
          <a:xfrm>
            <a:off x="1066800" y="5105400"/>
            <a:ext cx="3657600" cy="990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b="1"/>
              <a:t>User with No </a:t>
            </a:r>
          </a:p>
          <a:p>
            <a:pPr algn="ctr" eaLnBrk="1" hangingPunct="1">
              <a:spcBef>
                <a:spcPct val="0"/>
              </a:spcBef>
              <a:buClrTx/>
              <a:buSzTx/>
              <a:buFontTx/>
              <a:buNone/>
            </a:pPr>
            <a:r>
              <a:rPr lang="en-US" altLang="en-US" sz="2200" b="1"/>
              <a:t>Computer Background</a:t>
            </a:r>
          </a:p>
        </p:txBody>
      </p:sp>
      <p:sp>
        <p:nvSpPr>
          <p:cNvPr id="66569" name="Line 9"/>
          <p:cNvSpPr>
            <a:spLocks noChangeShapeType="1"/>
          </p:cNvSpPr>
          <p:nvPr/>
        </p:nvSpPr>
        <p:spPr bwMode="auto">
          <a:xfrm flipH="1">
            <a:off x="4572000" y="4876800"/>
            <a:ext cx="6096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Line 10"/>
          <p:cNvSpPr>
            <a:spLocks noChangeShapeType="1"/>
          </p:cNvSpPr>
          <p:nvPr/>
        </p:nvSpPr>
        <p:spPr bwMode="auto">
          <a:xfrm flipH="1">
            <a:off x="6553200" y="39624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1" name="Line 11"/>
          <p:cNvSpPr>
            <a:spLocks noChangeShapeType="1"/>
          </p:cNvSpPr>
          <p:nvPr/>
        </p:nvSpPr>
        <p:spPr bwMode="auto">
          <a:xfrm flipH="1">
            <a:off x="2286000" y="2133600"/>
            <a:ext cx="5334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2" name="Oval 12"/>
          <p:cNvSpPr>
            <a:spLocks noChangeArrowheads="1"/>
          </p:cNvSpPr>
          <p:nvPr/>
        </p:nvSpPr>
        <p:spPr bwMode="auto">
          <a:xfrm>
            <a:off x="381000" y="2667000"/>
            <a:ext cx="3962400" cy="1219200"/>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b="1"/>
              <a:t>Systems Programmer</a:t>
            </a:r>
          </a:p>
          <a:p>
            <a:pPr algn="ctr" eaLnBrk="1" hangingPunct="1">
              <a:spcBef>
                <a:spcPct val="0"/>
              </a:spcBef>
              <a:buClrTx/>
              <a:buSzTx/>
              <a:buFontTx/>
              <a:buNone/>
            </a:pPr>
            <a:r>
              <a:rPr lang="en-US" altLang="en-US" sz="2200" b="1"/>
              <a:t>(builds tools)</a:t>
            </a:r>
          </a:p>
        </p:txBody>
      </p:sp>
      <p:sp>
        <p:nvSpPr>
          <p:cNvPr id="66573" name="Rectangle 13"/>
          <p:cNvSpPr>
            <a:spLocks noChangeArrowheads="1"/>
          </p:cNvSpPr>
          <p:nvPr/>
        </p:nvSpPr>
        <p:spPr bwMode="auto">
          <a:xfrm>
            <a:off x="4191000" y="4343400"/>
            <a:ext cx="4114800" cy="457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t> </a:t>
            </a:r>
            <a:r>
              <a:rPr lang="en-US" altLang="en-US" sz="2200" b="1"/>
              <a:t>Domain-Specific Programs</a:t>
            </a:r>
          </a:p>
        </p:txBody>
      </p:sp>
      <p:sp>
        <p:nvSpPr>
          <p:cNvPr id="66574" name="Line 14"/>
          <p:cNvSpPr>
            <a:spLocks noChangeShapeType="1"/>
          </p:cNvSpPr>
          <p:nvPr/>
        </p:nvSpPr>
        <p:spPr bwMode="auto">
          <a:xfrm>
            <a:off x="5638800" y="2209800"/>
            <a:ext cx="4572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55</a:t>
            </a:fld>
            <a:endParaRPr lang="en-US" altLang="vi-V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457200" y="228600"/>
            <a:ext cx="8610600" cy="868363"/>
          </a:xfrm>
        </p:spPr>
        <p:txBody>
          <a:bodyPr/>
          <a:lstStyle/>
          <a:p>
            <a:pPr eaLnBrk="1" hangingPunct="1"/>
            <a:r>
              <a:rPr lang="en-US" altLang="vi-VN" sz="3600" b="1" dirty="0">
                <a:latin typeface="Times New Roman" panose="02020603050405020304" pitchFamily="18" charset="0"/>
              </a:rPr>
              <a:t>2. </a:t>
            </a:r>
            <a:r>
              <a:rPr lang="en-US" altLang="vi-VN" sz="3600" b="1" dirty="0" err="1">
                <a:latin typeface="Times New Roman" panose="02020603050405020304" pitchFamily="18" charset="0"/>
              </a:rPr>
              <a:t>Công</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nghệ</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thông</a:t>
            </a:r>
            <a:r>
              <a:rPr lang="en-US" altLang="vi-VN" sz="3600" b="1" dirty="0">
                <a:latin typeface="Times New Roman" panose="02020603050405020304" pitchFamily="18" charset="0"/>
              </a:rPr>
              <a:t> tin </a:t>
            </a:r>
            <a:r>
              <a:rPr lang="en-US" altLang="vi-VN" sz="3600" b="1" dirty="0" err="1">
                <a:latin typeface="Times New Roman" panose="02020603050405020304" pitchFamily="18" charset="0"/>
              </a:rPr>
              <a:t>là</a:t>
            </a:r>
            <a:r>
              <a:rPr lang="en-US" altLang="vi-VN" sz="3600" b="1" dirty="0">
                <a:latin typeface="Times New Roman" panose="02020603050405020304" pitchFamily="18" charset="0"/>
              </a:rPr>
              <a:t> </a:t>
            </a:r>
            <a:r>
              <a:rPr lang="en-US" altLang="vi-VN" sz="3600" b="1" dirty="0" err="1">
                <a:latin typeface="Times New Roman" panose="02020603050405020304" pitchFamily="18" charset="0"/>
              </a:rPr>
              <a:t>ngành</a:t>
            </a:r>
            <a:r>
              <a:rPr lang="en-US" altLang="vi-VN" sz="3600" b="1" dirty="0">
                <a:latin typeface="Times New Roman" panose="02020603050405020304" pitchFamily="18" charset="0"/>
              </a:rPr>
              <a:t> khoa </a:t>
            </a:r>
            <a:r>
              <a:rPr lang="en-US" altLang="vi-VN" sz="3600" b="1" dirty="0" err="1">
                <a:latin typeface="Times New Roman" panose="02020603050405020304" pitchFamily="18" charset="0"/>
              </a:rPr>
              <a:t>học</a:t>
            </a:r>
            <a:endParaRPr lang="en-US" altLang="vi-VN" sz="3600" b="1" dirty="0">
              <a:latin typeface="Times New Roman" panose="02020603050405020304" pitchFamily="18" charset="0"/>
            </a:endParaRPr>
          </a:p>
        </p:txBody>
      </p:sp>
      <p:sp>
        <p:nvSpPr>
          <p:cNvPr id="68612" name="Rectangle 3"/>
          <p:cNvSpPr>
            <a:spLocks noGrp="1" noChangeArrowheads="1"/>
          </p:cNvSpPr>
          <p:nvPr>
            <p:ph type="body" idx="1"/>
          </p:nvPr>
        </p:nvSpPr>
        <p:spPr>
          <a:xfrm>
            <a:off x="457200" y="1295400"/>
            <a:ext cx="8229600" cy="5257800"/>
          </a:xfrm>
        </p:spPr>
        <p:txBody>
          <a:bodyPr/>
          <a:lstStyle/>
          <a:p>
            <a:pPr marL="400050" indent="-400050" eaLnBrk="1" hangingPunct="1">
              <a:buSzTx/>
              <a:buFont typeface="Wingdings" panose="05000000000000000000" pitchFamily="2" charset="2"/>
              <a:buAutoNum type="alphaLcPeriod"/>
            </a:pP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lĩnh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vực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nghiên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cứu</a:t>
            </a:r>
            <a:endParaRPr lang="en-US" altLang="vi-VN" sz="3600" dirty="0">
              <a:latin typeface="Times New Roman" panose="02020603050405020304" pitchFamily="18" charset="0"/>
            </a:endParaRPr>
          </a:p>
          <a:p>
            <a:pPr marL="400050" indent="-400050" eaLnBrk="1" hangingPunct="1">
              <a:buSzTx/>
              <a:buFont typeface="Wingdings" panose="05000000000000000000" pitchFamily="2" charset="2"/>
              <a:buAutoNum type="alphaLcPeriod"/>
            </a:pP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chuyên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ngành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đào</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tạo</a:t>
            </a:r>
            <a:endParaRPr lang="en-US" altLang="vi-VN" sz="3600" dirty="0">
              <a:latin typeface="Times New Roman" panose="02020603050405020304" pitchFamily="18" charset="0"/>
            </a:endParaRPr>
          </a:p>
          <a:p>
            <a:pPr marL="1219200" lvl="1" indent="-533400" eaLnBrk="1" hangingPunct="1">
              <a:buClr>
                <a:schemeClr val="tx2"/>
              </a:buClr>
              <a:buSzTx/>
              <a:buFontTx/>
              <a:buChar char="•"/>
            </a:pPr>
            <a:endParaRPr lang="en-US" altLang="vi-VN" sz="3200" dirty="0">
              <a:latin typeface="Times New Roman" panose="02020603050405020304" pitchFamily="18" charset="0"/>
            </a:endParaRPr>
          </a:p>
          <a:p>
            <a:pPr marL="400050" indent="-400050" eaLnBrk="1" hangingPunct="1"/>
            <a:endParaRPr lang="en-US" altLang="vi-VN" sz="3600" dirty="0">
              <a:latin typeface="Times New Roman" panose="02020603050405020304" pitchFamily="18" charset="0"/>
            </a:endParaRPr>
          </a:p>
          <a:p>
            <a:pPr marL="1219200" lvl="1" indent="-533400" eaLnBrk="1" hangingPunct="1">
              <a:buClr>
                <a:schemeClr val="tx2"/>
              </a:buClr>
              <a:buSzTx/>
              <a:buFontTx/>
              <a:buChar char="•"/>
            </a:pPr>
            <a:endParaRPr lang="en-US" altLang="vi-VN" sz="3200" dirty="0">
              <a:latin typeface="Times New Roman" panose="02020603050405020304" pitchFamily="18" charset="0"/>
            </a:endParaRPr>
          </a:p>
        </p:txBody>
      </p:sp>
      <p:sp>
        <p:nvSpPr>
          <p:cNvPr id="6861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56</a:t>
            </a:fld>
            <a:endParaRPr lang="en-US" altLang="vi-V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457200" y="228600"/>
            <a:ext cx="8229600" cy="868363"/>
          </a:xfrm>
        </p:spPr>
        <p:txBody>
          <a:bodyPr/>
          <a:lstStyle/>
          <a:p>
            <a:pPr eaLnBrk="1" hangingPunct="1"/>
            <a:r>
              <a:rPr lang="en-US" altLang="vi-VN" sz="3600" dirty="0">
                <a:latin typeface="Times New Roman" panose="02020603050405020304" pitchFamily="18" charset="0"/>
              </a:rPr>
              <a:t>a. </a:t>
            </a: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lĩnh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vực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nghiên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cứu</a:t>
            </a:r>
            <a:endParaRPr lang="en-US" altLang="vi-VN" sz="3600" dirty="0">
              <a:latin typeface="Times New Roman" panose="02020603050405020304" pitchFamily="18" charset="0"/>
            </a:endParaRPr>
          </a:p>
        </p:txBody>
      </p:sp>
      <p:sp>
        <p:nvSpPr>
          <p:cNvPr id="69636" name="Rectangle 3"/>
          <p:cNvSpPr>
            <a:spLocks noGrp="1" noChangeArrowheads="1"/>
          </p:cNvSpPr>
          <p:nvPr>
            <p:ph type="body" idx="1"/>
          </p:nvPr>
        </p:nvSpPr>
        <p:spPr>
          <a:xfrm>
            <a:off x="457200" y="1295400"/>
            <a:ext cx="8229600" cy="5257800"/>
          </a:xfrm>
        </p:spPr>
        <p:txBody>
          <a:bodyPr/>
          <a:lstStyle/>
          <a:p>
            <a:pPr eaLnBrk="1" hangingPunct="1"/>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lĩnh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vực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thống</a:t>
            </a:r>
            <a:endParaRPr lang="en-US" altLang="vi-VN" sz="3600" dirty="0">
              <a:latin typeface="Times New Roman" panose="02020603050405020304" pitchFamily="18" charset="0"/>
            </a:endParaRPr>
          </a:p>
          <a:p>
            <a:pPr lvl="1" eaLnBrk="1" hangingPunct="1">
              <a:buClr>
                <a:schemeClr val="tx2"/>
              </a:buClr>
              <a:buSzTx/>
              <a:buFontTx/>
              <a:buNone/>
            </a:pPr>
            <a:endParaRPr lang="en-US" altLang="vi-VN" sz="3200" dirty="0">
              <a:latin typeface="Times New Roman" panose="02020603050405020304" pitchFamily="18" charset="0"/>
            </a:endParaRPr>
          </a:p>
          <a:p>
            <a:pPr eaLnBrk="1" hangingPunct="1"/>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lĩnh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vực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ứng</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dụng</a:t>
            </a:r>
            <a:endParaRPr lang="en-US" altLang="vi-VN" sz="3600" dirty="0">
              <a:latin typeface="Times New Roman" panose="02020603050405020304" pitchFamily="18" charset="0"/>
            </a:endParaRPr>
          </a:p>
          <a:p>
            <a:pPr lvl="1" eaLnBrk="1" hangingPunct="1">
              <a:buClr>
                <a:schemeClr val="tx2"/>
              </a:buClr>
              <a:buSzTx/>
              <a:buFontTx/>
              <a:buChar char="•"/>
            </a:pPr>
            <a:endParaRPr lang="en-US" altLang="vi-VN" sz="3200" dirty="0">
              <a:latin typeface="Times New Roman" panose="02020603050405020304" pitchFamily="18" charset="0"/>
            </a:endParaRPr>
          </a:p>
        </p:txBody>
      </p:sp>
      <p:sp>
        <p:nvSpPr>
          <p:cNvPr id="6963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57</a:t>
            </a:fld>
            <a:endParaRPr lang="en-US" altLang="vi-V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457200" y="228600"/>
            <a:ext cx="8229600" cy="868363"/>
          </a:xfrm>
        </p:spPr>
        <p:txBody>
          <a:bodyPr/>
          <a:lstStyle/>
          <a:p>
            <a:pPr eaLnBrk="1" hangingPunct="1"/>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lĩnh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vực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nghiên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cứu</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hệ</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thống</a:t>
            </a:r>
            <a:endParaRPr lang="en-US" altLang="vi-VN" sz="3600" dirty="0">
              <a:latin typeface="Times New Roman" panose="02020603050405020304" pitchFamily="18" charset="0"/>
            </a:endParaRPr>
          </a:p>
        </p:txBody>
      </p:sp>
      <p:sp>
        <p:nvSpPr>
          <p:cNvPr id="70660" name="Rectangle 3"/>
          <p:cNvSpPr>
            <a:spLocks noGrp="1" noChangeArrowheads="1"/>
          </p:cNvSpPr>
          <p:nvPr>
            <p:ph type="body" idx="1"/>
          </p:nvPr>
        </p:nvSpPr>
        <p:spPr>
          <a:xfrm>
            <a:off x="457200" y="1295400"/>
            <a:ext cx="8229600" cy="5257800"/>
          </a:xfrm>
        </p:spPr>
        <p:txBody>
          <a:bodyPr/>
          <a:lstStyle/>
          <a:p>
            <a:pPr eaLnBrk="1" hangingPunct="1">
              <a:lnSpc>
                <a:spcPct val="90000"/>
              </a:lnSpc>
            </a:pPr>
            <a:r>
              <a:rPr lang="en-US" altLang="vi-VN" b="1" dirty="0" err="1">
                <a:latin typeface="Times New Roman" panose="02020603050405020304" pitchFamily="18" charset="0"/>
              </a:rPr>
              <a:t>Cấu</a:t>
            </a:r>
            <a:r>
              <a:rPr lang="en-US" altLang="vi-VN" b="1" dirty="0">
                <a:latin typeface="Times New Roman" panose="02020603050405020304" pitchFamily="18" charset="0"/>
              </a:rPr>
              <a:t> </a:t>
            </a:r>
            <a:r>
              <a:rPr lang="en-US" altLang="vi-VN" b="1" dirty="0" err="1">
                <a:latin typeface="Times New Roman" panose="02020603050405020304" pitchFamily="18" charset="0"/>
              </a:rPr>
              <a:t>trúc</a:t>
            </a:r>
            <a:r>
              <a:rPr lang="en-US" altLang="vi-VN" b="1" dirty="0">
                <a:latin typeface="Times New Roman" panose="02020603050405020304" pitchFamily="18" charset="0"/>
              </a:rPr>
              <a:t> </a:t>
            </a:r>
            <a:r>
              <a:rPr lang="en-US" altLang="vi-VN" b="1" dirty="0" err="1">
                <a:latin typeface="Times New Roman" panose="02020603050405020304" pitchFamily="18" charset="0"/>
              </a:rPr>
              <a:t>dữ</a:t>
            </a:r>
            <a:r>
              <a:rPr lang="en-US" altLang="vi-VN" b="1" dirty="0">
                <a:latin typeface="Times New Roman" panose="02020603050405020304" pitchFamily="18" charset="0"/>
              </a:rPr>
              <a:t> </a:t>
            </a:r>
            <a:r>
              <a:rPr lang="en-US" altLang="vi-VN" b="1" dirty="0" err="1">
                <a:latin typeface="Times New Roman" panose="02020603050405020304" pitchFamily="18" charset="0"/>
              </a:rPr>
              <a:t>liệu</a:t>
            </a:r>
            <a:r>
              <a:rPr lang="en-US" altLang="vi-VN" b="1" dirty="0">
                <a:latin typeface="Times New Roman" panose="02020603050405020304" pitchFamily="18" charset="0"/>
              </a:rPr>
              <a:t> </a:t>
            </a:r>
            <a:r>
              <a:rPr lang="en-US" altLang="vi-VN" b="1" dirty="0" err="1">
                <a:latin typeface="Times New Roman" panose="02020603050405020304" pitchFamily="18" charset="0"/>
              </a:rPr>
              <a:t>và</a:t>
            </a:r>
            <a:r>
              <a:rPr lang="en-US" altLang="vi-VN" b="1" dirty="0">
                <a:latin typeface="Times New Roman" panose="02020603050405020304" pitchFamily="18" charset="0"/>
              </a:rPr>
              <a:t> </a:t>
            </a:r>
            <a:r>
              <a:rPr lang="en-US" altLang="vi-VN" b="1" dirty="0" err="1">
                <a:latin typeface="Times New Roman" panose="02020603050405020304" pitchFamily="18" charset="0"/>
              </a:rPr>
              <a:t>thuật</a:t>
            </a:r>
            <a:r>
              <a:rPr lang="en-US" altLang="vi-VN" b="1" dirty="0">
                <a:latin typeface="Times New Roman" panose="02020603050405020304" pitchFamily="18" charset="0"/>
              </a:rPr>
              <a:t> </a:t>
            </a:r>
            <a:r>
              <a:rPr lang="en-US" altLang="vi-VN" b="1" dirty="0" err="1">
                <a:latin typeface="Times New Roman" panose="02020603050405020304" pitchFamily="18" charset="0"/>
              </a:rPr>
              <a:t>giải</a:t>
            </a:r>
            <a:endParaRPr lang="en-US" altLang="vi-VN"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vi-VN" sz="3600" dirty="0">
                <a:latin typeface="Times New Roman" panose="02020603050405020304" pitchFamily="18" charset="0"/>
              </a:rPr>
              <a:t>	</a:t>
            </a:r>
            <a:r>
              <a:rPr lang="en-US" altLang="vi-VN" dirty="0">
                <a:latin typeface="Times New Roman" panose="02020603050405020304" pitchFamily="18" charset="0"/>
              </a:rPr>
              <a:t>(Algorithms and Data Structures)</a:t>
            </a:r>
          </a:p>
          <a:p>
            <a:pPr eaLnBrk="1" hangingPunct="1">
              <a:lnSpc>
                <a:spcPct val="90000"/>
              </a:lnSpc>
            </a:pPr>
            <a:r>
              <a:rPr lang="en-US" altLang="vi-VN" b="1" dirty="0" err="1">
                <a:latin typeface="Times New Roman" panose="02020603050405020304" pitchFamily="18" charset="0"/>
              </a:rPr>
              <a:t>Ngôn</a:t>
            </a:r>
            <a:r>
              <a:rPr lang="en-US" altLang="vi-VN" b="1" dirty="0">
                <a:latin typeface="Times New Roman" panose="02020603050405020304" pitchFamily="18" charset="0"/>
              </a:rPr>
              <a:t> </a:t>
            </a:r>
            <a:r>
              <a:rPr lang="en-US" altLang="vi-VN" b="1" dirty="0" err="1">
                <a:latin typeface="Times New Roman" panose="02020603050405020304" pitchFamily="18" charset="0"/>
              </a:rPr>
              <a:t>ngữ</a:t>
            </a:r>
            <a:r>
              <a:rPr lang="en-US" altLang="vi-VN" b="1" dirty="0">
                <a:latin typeface="Times New Roman" panose="02020603050405020304" pitchFamily="18" charset="0"/>
              </a:rPr>
              <a:t> </a:t>
            </a:r>
            <a:r>
              <a:rPr lang="en-US" altLang="vi-VN" b="1" dirty="0" err="1">
                <a:latin typeface="Times New Roman" panose="02020603050405020304" pitchFamily="18" charset="0"/>
              </a:rPr>
              <a:t>lập</a:t>
            </a:r>
            <a:r>
              <a:rPr lang="en-US" altLang="vi-VN" b="1" dirty="0">
                <a:latin typeface="Times New Roman" panose="02020603050405020304" pitchFamily="18" charset="0"/>
              </a:rPr>
              <a:t> </a:t>
            </a:r>
            <a:r>
              <a:rPr lang="en-US" altLang="vi-VN" b="1" dirty="0" err="1">
                <a:latin typeface="Times New Roman" panose="02020603050405020304" pitchFamily="18" charset="0"/>
              </a:rPr>
              <a:t>trình</a:t>
            </a:r>
            <a:r>
              <a:rPr lang="en-US" altLang="vi-VN" dirty="0">
                <a:latin typeface="Times New Roman" panose="02020603050405020304" pitchFamily="18" charset="0"/>
              </a:rPr>
              <a:t> (Programming languages)</a:t>
            </a:r>
          </a:p>
          <a:p>
            <a:pPr eaLnBrk="1" hangingPunct="1">
              <a:lnSpc>
                <a:spcPct val="90000"/>
              </a:lnSpc>
            </a:pPr>
            <a:r>
              <a:rPr lang="en-US" altLang="vi-VN" b="1" dirty="0" err="1">
                <a:latin typeface="Times New Roman" panose="02020603050405020304" pitchFamily="18" charset="0"/>
              </a:rPr>
              <a:t>Kiến</a:t>
            </a:r>
            <a:r>
              <a:rPr lang="en-US" altLang="vi-VN" b="1" dirty="0">
                <a:latin typeface="Times New Roman" panose="02020603050405020304" pitchFamily="18" charset="0"/>
              </a:rPr>
              <a:t> </a:t>
            </a:r>
            <a:r>
              <a:rPr lang="en-US" altLang="vi-VN" b="1" dirty="0" err="1">
                <a:latin typeface="Times New Roman" panose="02020603050405020304" pitchFamily="18" charset="0"/>
              </a:rPr>
              <a:t>trúc</a:t>
            </a:r>
            <a:r>
              <a:rPr lang="en-US" altLang="vi-VN" b="1" dirty="0">
                <a:latin typeface="Times New Roman" panose="02020603050405020304" pitchFamily="18" charset="0"/>
              </a:rPr>
              <a:t> </a:t>
            </a:r>
            <a:r>
              <a:rPr lang="en-US" altLang="vi-VN" b="1" dirty="0" err="1">
                <a:latin typeface="Times New Roman" panose="02020603050405020304" pitchFamily="18" charset="0"/>
              </a:rPr>
              <a:t>máy</a:t>
            </a:r>
            <a:r>
              <a:rPr lang="en-US" altLang="vi-VN" b="1" dirty="0">
                <a:latin typeface="Times New Roman" panose="02020603050405020304" pitchFamily="18" charset="0"/>
              </a:rPr>
              <a:t> </a:t>
            </a:r>
            <a:r>
              <a:rPr lang="en-US" altLang="vi-VN" b="1" dirty="0" err="1">
                <a:latin typeface="Times New Roman" panose="02020603050405020304" pitchFamily="18" charset="0"/>
              </a:rPr>
              <a:t>tính</a:t>
            </a:r>
            <a:r>
              <a:rPr lang="en-US" altLang="vi-VN" dirty="0">
                <a:latin typeface="Times New Roman" panose="02020603050405020304" pitchFamily="18" charset="0"/>
              </a:rPr>
              <a:t> (Computer Architecture)</a:t>
            </a:r>
          </a:p>
          <a:p>
            <a:pPr eaLnBrk="1" hangingPunct="1">
              <a:lnSpc>
                <a:spcPct val="90000"/>
              </a:lnSpc>
            </a:pPr>
            <a:r>
              <a:rPr lang="en-US" altLang="vi-VN" b="1" dirty="0" err="1">
                <a:latin typeface="Times New Roman" panose="02020603050405020304" pitchFamily="18" charset="0"/>
              </a:rPr>
              <a:t>Hệ</a:t>
            </a:r>
            <a:r>
              <a:rPr lang="en-US" altLang="vi-VN" b="1" dirty="0">
                <a:latin typeface="Times New Roman" panose="02020603050405020304" pitchFamily="18" charset="0"/>
              </a:rPr>
              <a:t> </a:t>
            </a:r>
            <a:r>
              <a:rPr lang="en-US" altLang="vi-VN" b="1" dirty="0" err="1">
                <a:latin typeface="Times New Roman" panose="02020603050405020304" pitchFamily="18" charset="0"/>
              </a:rPr>
              <a:t>điều</a:t>
            </a:r>
            <a:r>
              <a:rPr lang="en-US" altLang="vi-VN" b="1" dirty="0">
                <a:latin typeface="Times New Roman" panose="02020603050405020304" pitchFamily="18" charset="0"/>
              </a:rPr>
              <a:t> </a:t>
            </a:r>
            <a:r>
              <a:rPr lang="en-US" altLang="vi-VN" b="1" dirty="0" err="1">
                <a:latin typeface="Times New Roman" panose="02020603050405020304" pitchFamily="18" charset="0"/>
              </a:rPr>
              <a:t>hành</a:t>
            </a:r>
            <a:r>
              <a:rPr lang="en-US" altLang="vi-VN" dirty="0">
                <a:latin typeface="Times New Roman" panose="02020603050405020304" pitchFamily="18" charset="0"/>
              </a:rPr>
              <a:t> (Operating Systems)</a:t>
            </a:r>
          </a:p>
          <a:p>
            <a:pPr eaLnBrk="1" hangingPunct="1">
              <a:lnSpc>
                <a:spcPct val="90000"/>
              </a:lnSpc>
            </a:pPr>
            <a:r>
              <a:rPr lang="en-US" altLang="vi-VN" b="1" dirty="0" err="1">
                <a:latin typeface="Times New Roman" panose="02020603050405020304" pitchFamily="18" charset="0"/>
              </a:rPr>
              <a:t>Kỹ</a:t>
            </a:r>
            <a:r>
              <a:rPr lang="en-US" altLang="vi-VN" b="1" dirty="0">
                <a:latin typeface="Times New Roman" panose="02020603050405020304" pitchFamily="18" charset="0"/>
              </a:rPr>
              <a:t> </a:t>
            </a:r>
            <a:r>
              <a:rPr lang="en-US" altLang="vi-VN" b="1" dirty="0" err="1">
                <a:latin typeface="Times New Roman" panose="02020603050405020304" pitchFamily="18" charset="0"/>
              </a:rPr>
              <a:t>thuật</a:t>
            </a:r>
            <a:r>
              <a:rPr lang="en-US" altLang="vi-VN" b="1" dirty="0">
                <a:latin typeface="Times New Roman" panose="02020603050405020304" pitchFamily="18" charset="0"/>
              </a:rPr>
              <a:t> </a:t>
            </a:r>
            <a:r>
              <a:rPr lang="en-US" altLang="vi-VN" b="1" dirty="0" err="1">
                <a:latin typeface="Times New Roman" panose="02020603050405020304" pitchFamily="18" charset="0"/>
              </a:rPr>
              <a:t>phần</a:t>
            </a:r>
            <a:r>
              <a:rPr lang="en-US" altLang="vi-VN" b="1" dirty="0">
                <a:latin typeface="Times New Roman" panose="02020603050405020304" pitchFamily="18" charset="0"/>
              </a:rPr>
              <a:t> </a:t>
            </a:r>
            <a:r>
              <a:rPr lang="en-US" altLang="vi-VN" b="1" dirty="0" err="1">
                <a:latin typeface="Times New Roman" panose="02020603050405020304" pitchFamily="18" charset="0"/>
              </a:rPr>
              <a:t>mềm</a:t>
            </a:r>
            <a:r>
              <a:rPr lang="en-US" altLang="vi-VN" dirty="0">
                <a:latin typeface="Times New Roman" panose="02020603050405020304" pitchFamily="18" charset="0"/>
              </a:rPr>
              <a:t> (Software Engineering)</a:t>
            </a:r>
          </a:p>
          <a:p>
            <a:pPr eaLnBrk="1" hangingPunct="1">
              <a:lnSpc>
                <a:spcPct val="90000"/>
              </a:lnSpc>
            </a:pPr>
            <a:r>
              <a:rPr lang="en-US" altLang="vi-VN" b="1" dirty="0" err="1">
                <a:latin typeface="Times New Roman" panose="02020603050405020304" pitchFamily="18" charset="0"/>
              </a:rPr>
              <a:t>Truyền</a:t>
            </a:r>
            <a:r>
              <a:rPr lang="en-US" altLang="vi-VN" b="1" dirty="0">
                <a:latin typeface="Times New Roman" panose="02020603050405020304" pitchFamily="18" charset="0"/>
              </a:rPr>
              <a:t> </a:t>
            </a:r>
            <a:r>
              <a:rPr lang="en-US" altLang="vi-VN" b="1" dirty="0" err="1">
                <a:latin typeface="Times New Roman" panose="02020603050405020304" pitchFamily="18" charset="0"/>
              </a:rPr>
              <a:t>thông</a:t>
            </a:r>
            <a:r>
              <a:rPr lang="en-US" altLang="vi-VN" b="1" dirty="0">
                <a:latin typeface="Times New Roman" panose="02020603050405020304" pitchFamily="18" charset="0"/>
              </a:rPr>
              <a:t> </a:t>
            </a:r>
            <a:r>
              <a:rPr lang="en-US" altLang="vi-VN" b="1" dirty="0" err="1">
                <a:latin typeface="Times New Roman" panose="02020603050405020304" pitchFamily="18" charset="0"/>
              </a:rPr>
              <a:t>giữa</a:t>
            </a:r>
            <a:r>
              <a:rPr lang="en-US" altLang="vi-VN" b="1" dirty="0">
                <a:latin typeface="Times New Roman" panose="02020603050405020304" pitchFamily="18" charset="0"/>
              </a:rPr>
              <a:t> </a:t>
            </a:r>
            <a:r>
              <a:rPr lang="en-US" altLang="vi-VN" b="1" dirty="0" err="1">
                <a:latin typeface="Times New Roman" panose="02020603050405020304" pitchFamily="18" charset="0"/>
              </a:rPr>
              <a:t>người</a:t>
            </a:r>
            <a:r>
              <a:rPr lang="en-US" altLang="vi-VN" b="1" dirty="0">
                <a:latin typeface="Times New Roman" panose="02020603050405020304" pitchFamily="18" charset="0"/>
              </a:rPr>
              <a:t> </a:t>
            </a:r>
            <a:r>
              <a:rPr lang="en-US" altLang="vi-VN" b="1" dirty="0" err="1">
                <a:latin typeface="Times New Roman" panose="02020603050405020304" pitchFamily="18" charset="0"/>
              </a:rPr>
              <a:t>và</a:t>
            </a:r>
            <a:r>
              <a:rPr lang="en-US" altLang="vi-VN" b="1" dirty="0">
                <a:latin typeface="Times New Roman" panose="02020603050405020304" pitchFamily="18" charset="0"/>
              </a:rPr>
              <a:t> </a:t>
            </a:r>
            <a:r>
              <a:rPr lang="en-US" altLang="vi-VN" b="1" dirty="0" err="1">
                <a:latin typeface="Times New Roman" panose="02020603050405020304" pitchFamily="18" charset="0"/>
              </a:rPr>
              <a:t>máy</a:t>
            </a:r>
            <a:endParaRPr lang="en-US" altLang="vi-VN"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vi-VN" dirty="0">
                <a:latin typeface="Times New Roman" panose="02020603050405020304" pitchFamily="18" charset="0"/>
              </a:rPr>
              <a:t>	(Human-Computer Communication)</a:t>
            </a:r>
          </a:p>
          <a:p>
            <a:pPr eaLnBrk="1" hangingPunct="1">
              <a:lnSpc>
                <a:spcPct val="90000"/>
              </a:lnSpc>
            </a:pPr>
            <a:r>
              <a:rPr lang="en-US" altLang="vi-VN" dirty="0">
                <a:latin typeface="Times New Roman" panose="02020603050405020304" pitchFamily="18" charset="0"/>
              </a:rPr>
              <a:t>……</a:t>
            </a:r>
          </a:p>
        </p:txBody>
      </p:sp>
      <p:sp>
        <p:nvSpPr>
          <p:cNvPr id="7066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58</a:t>
            </a:fld>
            <a:endParaRPr lang="en-US" altLang="vi-V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457200" y="228600"/>
            <a:ext cx="8229600" cy="868363"/>
          </a:xfrm>
        </p:spPr>
        <p:txBody>
          <a:bodyPr/>
          <a:lstStyle/>
          <a:p>
            <a:pPr eaLnBrk="1" hangingPunct="1"/>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lĩnh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vực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nghiên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cứu</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ứng</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dụng</a:t>
            </a:r>
            <a:endParaRPr lang="en-US" altLang="vi-VN" sz="3600" dirty="0">
              <a:latin typeface="Times New Roman" panose="02020603050405020304" pitchFamily="18" charset="0"/>
            </a:endParaRPr>
          </a:p>
        </p:txBody>
      </p:sp>
      <p:sp>
        <p:nvSpPr>
          <p:cNvPr id="71684" name="Rectangle 3"/>
          <p:cNvSpPr>
            <a:spLocks noGrp="1" noChangeArrowheads="1"/>
          </p:cNvSpPr>
          <p:nvPr>
            <p:ph type="body" idx="1"/>
          </p:nvPr>
        </p:nvSpPr>
        <p:spPr>
          <a:xfrm>
            <a:off x="457200" y="1295400"/>
            <a:ext cx="8229600" cy="5257800"/>
          </a:xfrm>
        </p:spPr>
        <p:txBody>
          <a:bodyPr/>
          <a:lstStyle/>
          <a:p>
            <a:pPr eaLnBrk="1" hangingPunct="1"/>
            <a:r>
              <a:rPr lang="en-US" altLang="vi-VN" b="1">
                <a:latin typeface="Times New Roman" panose="02020603050405020304" pitchFamily="18" charset="0"/>
              </a:rPr>
              <a:t>Tính toán số và ký hiệu</a:t>
            </a:r>
          </a:p>
          <a:p>
            <a:pPr eaLnBrk="1" hangingPunct="1">
              <a:buFont typeface="Wingdings" panose="05000000000000000000" pitchFamily="2" charset="2"/>
              <a:buNone/>
            </a:pPr>
            <a:r>
              <a:rPr lang="en-US" altLang="vi-VN">
                <a:latin typeface="Times New Roman" panose="02020603050405020304" pitchFamily="18" charset="0"/>
              </a:rPr>
              <a:t>	(Numerical and Symbolic Computation) </a:t>
            </a:r>
          </a:p>
          <a:p>
            <a:pPr eaLnBrk="1" hangingPunct="1"/>
            <a:r>
              <a:rPr lang="en-US" altLang="vi-VN" b="1">
                <a:latin typeface="Times New Roman" panose="02020603050405020304" pitchFamily="18" charset="0"/>
              </a:rPr>
              <a:t>Cơ sở dữ liệu và xử lý thông tin</a:t>
            </a:r>
          </a:p>
          <a:p>
            <a:pPr eaLnBrk="1" hangingPunct="1">
              <a:buFont typeface="Wingdings" panose="05000000000000000000" pitchFamily="2" charset="2"/>
              <a:buNone/>
            </a:pPr>
            <a:r>
              <a:rPr lang="en-US" altLang="vi-VN">
                <a:latin typeface="Times New Roman" panose="02020603050405020304" pitchFamily="18" charset="0"/>
              </a:rPr>
              <a:t>	(Databases and Information Retrieval)</a:t>
            </a:r>
          </a:p>
          <a:p>
            <a:pPr eaLnBrk="1" hangingPunct="1"/>
            <a:r>
              <a:rPr lang="en-US" altLang="vi-VN" b="1">
                <a:latin typeface="Times New Roman" panose="02020603050405020304" pitchFamily="18" charset="0"/>
              </a:rPr>
              <a:t>Đồ họa</a:t>
            </a:r>
            <a:r>
              <a:rPr lang="en-US" altLang="vi-VN">
                <a:latin typeface="Times New Roman" panose="02020603050405020304" pitchFamily="18" charset="0"/>
              </a:rPr>
              <a:t> (Graphics)</a:t>
            </a:r>
          </a:p>
          <a:p>
            <a:pPr eaLnBrk="1" hangingPunct="1"/>
            <a:r>
              <a:rPr lang="en-US" altLang="vi-VN" b="1">
                <a:latin typeface="Times New Roman" panose="02020603050405020304" pitchFamily="18" charset="0"/>
              </a:rPr>
              <a:t>Trí tuệ nhân tạo</a:t>
            </a:r>
            <a:r>
              <a:rPr lang="en-US" altLang="vi-VN">
                <a:latin typeface="Times New Roman" panose="02020603050405020304" pitchFamily="18" charset="0"/>
              </a:rPr>
              <a:t> (Artificial Intelligence)</a:t>
            </a:r>
          </a:p>
          <a:p>
            <a:pPr eaLnBrk="1" hangingPunct="1"/>
            <a:r>
              <a:rPr lang="en-US" altLang="vi-VN" b="1">
                <a:latin typeface="Times New Roman" panose="02020603050405020304" pitchFamily="18" charset="0"/>
              </a:rPr>
              <a:t>Truyền thông</a:t>
            </a:r>
            <a:r>
              <a:rPr lang="en-US" altLang="vi-VN">
                <a:latin typeface="Times New Roman" panose="02020603050405020304" pitchFamily="18" charset="0"/>
              </a:rPr>
              <a:t> (Communication)</a:t>
            </a:r>
          </a:p>
          <a:p>
            <a:pPr eaLnBrk="1" hangingPunct="1"/>
            <a:r>
              <a:rPr lang="en-US" altLang="vi-VN">
                <a:latin typeface="Times New Roman" panose="02020603050405020304" pitchFamily="18" charset="0"/>
              </a:rPr>
              <a:t> ……</a:t>
            </a:r>
          </a:p>
        </p:txBody>
      </p:sp>
      <p:sp>
        <p:nvSpPr>
          <p:cNvPr id="7168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59</a:t>
            </a:fld>
            <a:endParaRPr lang="en-US" alt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28600"/>
            <a:ext cx="8229600" cy="868363"/>
          </a:xfrm>
        </p:spPr>
        <p:txBody>
          <a:bodyPr/>
          <a:lstStyle/>
          <a:p>
            <a:pPr algn="ctr" eaLnBrk="1" hangingPunct="1">
              <a:defRPr/>
            </a:pPr>
            <a:r>
              <a:rPr lang="en-US" altLang="vi-VN" sz="3600" b="1">
                <a:effectLst>
                  <a:outerShdw blurRad="38100" dist="38100" dir="2700000" algn="tl">
                    <a:srgbClr val="C0C0C0"/>
                  </a:outerShdw>
                </a:effectLst>
                <a:latin typeface="Times New Roman" panose="02020603050405020304" pitchFamily="18" charset="0"/>
              </a:rPr>
              <a:t>Tài liệu tham khảo</a:t>
            </a:r>
          </a:p>
        </p:txBody>
      </p:sp>
      <p:sp>
        <p:nvSpPr>
          <p:cNvPr id="9220" name="Rectangle 3"/>
          <p:cNvSpPr>
            <a:spLocks noGrp="1" noChangeArrowheads="1"/>
          </p:cNvSpPr>
          <p:nvPr>
            <p:ph type="body" idx="1"/>
          </p:nvPr>
        </p:nvSpPr>
        <p:spPr>
          <a:xfrm>
            <a:off x="457200" y="1295400"/>
            <a:ext cx="8229600" cy="5257800"/>
          </a:xfrm>
        </p:spPr>
        <p:txBody>
          <a:bodyPr/>
          <a:lstStyle/>
          <a:p>
            <a:pPr algn="just" eaLnBrk="1" hangingPunct="1"/>
            <a:r>
              <a:rPr lang="ru-RU" altLang="vi-VN" dirty="0" err="1"/>
              <a:t>J</a:t>
            </a:r>
            <a:r>
              <a:rPr lang="ru-RU" altLang="vi-VN" dirty="0"/>
              <a:t>. </a:t>
            </a:r>
            <a:r>
              <a:rPr lang="ru-RU" altLang="vi-VN" dirty="0" err="1"/>
              <a:t>Glenn</a:t>
            </a:r>
            <a:r>
              <a:rPr lang="ru-RU" altLang="vi-VN" dirty="0"/>
              <a:t> </a:t>
            </a:r>
            <a:r>
              <a:rPr lang="ru-RU" altLang="vi-VN" dirty="0" err="1"/>
              <a:t>Brookshear</a:t>
            </a:r>
            <a:r>
              <a:rPr lang="en-US" altLang="vi-VN" dirty="0"/>
              <a:t>, </a:t>
            </a:r>
            <a:r>
              <a:rPr lang="ru-RU" altLang="vi-VN" b="1" i="1" dirty="0" err="1"/>
              <a:t>Computer</a:t>
            </a:r>
            <a:r>
              <a:rPr lang="ru-RU" altLang="vi-VN" b="1" i="1" dirty="0"/>
              <a:t> </a:t>
            </a:r>
            <a:r>
              <a:rPr lang="ru-RU" altLang="vi-VN" b="1" i="1" dirty="0" err="1"/>
              <a:t>Science</a:t>
            </a:r>
            <a:r>
              <a:rPr lang="ru-RU" altLang="vi-VN" b="1" i="1" dirty="0"/>
              <a:t>: </a:t>
            </a:r>
            <a:r>
              <a:rPr lang="ru-RU" altLang="vi-VN" b="1" i="1" dirty="0" err="1"/>
              <a:t>An</a:t>
            </a:r>
            <a:r>
              <a:rPr lang="ru-RU" altLang="vi-VN" b="1" i="1" dirty="0"/>
              <a:t> </a:t>
            </a:r>
            <a:r>
              <a:rPr lang="ru-RU" altLang="vi-VN" b="1" i="1" dirty="0" err="1"/>
              <a:t>Overview</a:t>
            </a:r>
            <a:r>
              <a:rPr lang="en-US" altLang="vi-VN" i="1" dirty="0"/>
              <a:t>,</a:t>
            </a:r>
            <a:r>
              <a:rPr lang="en-US" altLang="vi-VN" dirty="0"/>
              <a:t> Pearson, </a:t>
            </a:r>
            <a:r>
              <a:rPr lang="ru-RU" altLang="vi-VN" dirty="0"/>
              <a:t>201</a:t>
            </a:r>
            <a:r>
              <a:rPr lang="en-US" altLang="vi-VN" dirty="0"/>
              <a:t>5.</a:t>
            </a:r>
          </a:p>
          <a:p>
            <a:pPr algn="just" eaLnBrk="1" hangingPunct="1"/>
            <a:r>
              <a:rPr lang="en-US" altLang="vi-VN" dirty="0"/>
              <a:t>N. Dell, J. Lewis, </a:t>
            </a:r>
            <a:r>
              <a:rPr lang="ru-RU" altLang="vi-VN" b="1" i="1" dirty="0" err="1"/>
              <a:t>Computer</a:t>
            </a:r>
            <a:r>
              <a:rPr lang="ru-RU" altLang="vi-VN" b="1" i="1" dirty="0"/>
              <a:t> </a:t>
            </a:r>
            <a:r>
              <a:rPr lang="ru-RU" altLang="vi-VN" b="1" i="1" dirty="0" err="1"/>
              <a:t>Science</a:t>
            </a:r>
            <a:r>
              <a:rPr lang="en-US" altLang="vi-VN" b="1" i="1" dirty="0"/>
              <a:t> </a:t>
            </a:r>
            <a:r>
              <a:rPr lang="en-US" altLang="vi-VN" b="1" i="1" dirty="0">
                <a:latin typeface="Times New Roman" panose="02020603050405020304" pitchFamily="18" charset="0"/>
                <a:cs typeface="Times New Roman" panose="02020603050405020304" pitchFamily="18" charset="0"/>
              </a:rPr>
              <a:t>Ill</a:t>
            </a:r>
            <a:r>
              <a:rPr lang="en-US" altLang="vi-VN" b="1" i="1" dirty="0"/>
              <a:t>uminated </a:t>
            </a:r>
            <a:r>
              <a:rPr lang="en-US" altLang="vi-VN" i="1" dirty="0"/>
              <a:t>(6</a:t>
            </a:r>
            <a:r>
              <a:rPr lang="en-US" altLang="vi-VN" i="1" baseline="30000" dirty="0"/>
              <a:t>th</a:t>
            </a:r>
            <a:r>
              <a:rPr lang="en-US" altLang="vi-VN" i="1" dirty="0"/>
              <a:t> Edition),</a:t>
            </a:r>
            <a:r>
              <a:rPr lang="en-US" altLang="vi-VN" dirty="0"/>
              <a:t> Jones &amp; Bartlett Learning, </a:t>
            </a:r>
            <a:r>
              <a:rPr lang="ru-RU" altLang="vi-VN" dirty="0"/>
              <a:t>201</a:t>
            </a:r>
            <a:r>
              <a:rPr lang="en-US" altLang="vi-VN" dirty="0"/>
              <a:t>6.</a:t>
            </a:r>
          </a:p>
          <a:p>
            <a:pPr algn="just" eaLnBrk="1" hangingPunct="1"/>
            <a:r>
              <a:rPr lang="en-US" altLang="vi-VN" dirty="0" err="1"/>
              <a:t>Tập</a:t>
            </a:r>
            <a:r>
              <a:rPr lang="en-US" altLang="vi-VN" dirty="0"/>
              <a:t> </a:t>
            </a:r>
            <a:r>
              <a:rPr lang="en-US" altLang="vi-VN" dirty="0" err="1"/>
              <a:t>bài</a:t>
            </a:r>
            <a:r>
              <a:rPr lang="en-US" altLang="vi-VN" dirty="0"/>
              <a:t> </a:t>
            </a:r>
            <a:r>
              <a:rPr lang="en-US" altLang="vi-VN" dirty="0" err="1"/>
              <a:t>giảng</a:t>
            </a:r>
            <a:r>
              <a:rPr lang="en-US" altLang="vi-VN" dirty="0"/>
              <a:t> </a:t>
            </a:r>
            <a:r>
              <a:rPr lang="en-US" altLang="vi-VN" dirty="0" err="1"/>
              <a:t>Nhập</a:t>
            </a:r>
            <a:r>
              <a:rPr lang="en-US" altLang="vi-VN" dirty="0"/>
              <a:t> </a:t>
            </a:r>
            <a:r>
              <a:rPr lang="en-US" altLang="vi-VN" dirty="0" err="1"/>
              <a:t>môn</a:t>
            </a:r>
            <a:r>
              <a:rPr lang="en-US" altLang="vi-VN" dirty="0"/>
              <a:t> tin </a:t>
            </a:r>
            <a:r>
              <a:rPr lang="en-US" altLang="vi-VN" dirty="0" err="1"/>
              <a:t>học</a:t>
            </a:r>
            <a:r>
              <a:rPr lang="en-US" altLang="vi-VN" dirty="0"/>
              <a:t> – </a:t>
            </a:r>
            <a:r>
              <a:rPr lang="en-US" altLang="vi-VN" dirty="0" err="1"/>
              <a:t>Ninh</a:t>
            </a:r>
            <a:r>
              <a:rPr lang="en-US" altLang="vi-VN" dirty="0"/>
              <a:t> </a:t>
            </a:r>
            <a:r>
              <a:rPr lang="en-US" altLang="vi-VN" dirty="0" err="1"/>
              <a:t>Xuân</a:t>
            </a:r>
            <a:r>
              <a:rPr lang="en-US" altLang="vi-VN" dirty="0"/>
              <a:t> </a:t>
            </a:r>
            <a:r>
              <a:rPr lang="en-US" altLang="vi-VN" dirty="0" err="1"/>
              <a:t>Hương</a:t>
            </a:r>
            <a:r>
              <a:rPr lang="en-US" altLang="vi-VN" dirty="0"/>
              <a:t> – ĐH </a:t>
            </a:r>
            <a:r>
              <a:rPr lang="en-US" altLang="vi-VN" dirty="0" err="1"/>
              <a:t>Mở</a:t>
            </a:r>
            <a:r>
              <a:rPr lang="en-US" altLang="vi-VN" dirty="0"/>
              <a:t> </a:t>
            </a:r>
            <a:r>
              <a:rPr lang="en-US" altLang="vi-VN" dirty="0" err="1"/>
              <a:t>Tp</a:t>
            </a:r>
            <a:r>
              <a:rPr lang="en-US" altLang="vi-VN" dirty="0"/>
              <a:t> HCM</a:t>
            </a:r>
          </a:p>
          <a:p>
            <a:pPr eaLnBrk="1" hangingPunct="1"/>
            <a:r>
              <a:rPr lang="en-US" altLang="vi-VN" dirty="0" err="1"/>
              <a:t>Tập</a:t>
            </a:r>
            <a:r>
              <a:rPr lang="en-US" altLang="vi-VN" dirty="0"/>
              <a:t> </a:t>
            </a:r>
            <a:r>
              <a:rPr lang="en-US" altLang="vi-VN" dirty="0" err="1"/>
              <a:t>Ebook</a:t>
            </a:r>
            <a:r>
              <a:rPr lang="en-US" altLang="vi-VN" dirty="0"/>
              <a:t> </a:t>
            </a:r>
            <a:r>
              <a:rPr lang="en-US" altLang="vi-VN" dirty="0" err="1"/>
              <a:t>bài</a:t>
            </a:r>
            <a:r>
              <a:rPr lang="en-US" altLang="vi-VN" dirty="0"/>
              <a:t> </a:t>
            </a:r>
            <a:r>
              <a:rPr lang="en-US" altLang="vi-VN" dirty="0" err="1"/>
              <a:t>giảng</a:t>
            </a:r>
            <a:r>
              <a:rPr lang="en-US" altLang="vi-VN" dirty="0"/>
              <a:t> Tin </a:t>
            </a:r>
            <a:r>
              <a:rPr lang="en-US" altLang="vi-VN" dirty="0" err="1"/>
              <a:t>học</a:t>
            </a:r>
            <a:r>
              <a:rPr lang="en-US" altLang="vi-VN" dirty="0"/>
              <a:t> </a:t>
            </a:r>
            <a:r>
              <a:rPr lang="en-US" altLang="vi-VN" dirty="0" err="1"/>
              <a:t>cơ</a:t>
            </a:r>
            <a:r>
              <a:rPr lang="en-US" altLang="vi-VN" dirty="0"/>
              <a:t> </a:t>
            </a:r>
            <a:r>
              <a:rPr lang="en-US" altLang="vi-VN" dirty="0" err="1"/>
              <a:t>sở</a:t>
            </a:r>
            <a:r>
              <a:rPr lang="en-US" altLang="vi-VN" dirty="0"/>
              <a:t> - ĐHQGHN</a:t>
            </a:r>
            <a:endParaRPr lang="vi-VN" altLang="vi-VN"/>
          </a:p>
          <a:p>
            <a:pPr marL="0" indent="0" algn="just" eaLnBrk="1" hangingPunct="1">
              <a:buNone/>
            </a:pPr>
            <a:endParaRPr lang="vi-VN" altLang="vi-VN" dirty="0"/>
          </a:p>
          <a:p>
            <a:pPr algn="just" eaLnBrk="1" hangingPunct="1"/>
            <a:endParaRPr lang="vi-VN" altLang="vi-VN" dirty="0"/>
          </a:p>
          <a:p>
            <a:pPr algn="just" eaLnBrk="1" hangingPunct="1"/>
            <a:endParaRPr lang="en-US" altLang="vi-VN" sz="3600" dirty="0">
              <a:latin typeface="Times New Roman" panose="02020603050405020304" pitchFamily="18" charset="0"/>
            </a:endParaRPr>
          </a:p>
        </p:txBody>
      </p:sp>
      <p:sp>
        <p:nvSpPr>
          <p:cNvPr id="922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a:t>
            </a:fld>
            <a:endParaRPr lang="en-US" altLang="vi-V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b. Các chuyên ngành đào tạo</a:t>
            </a:r>
          </a:p>
        </p:txBody>
      </p:sp>
      <p:sp>
        <p:nvSpPr>
          <p:cNvPr id="72708" name="Rectangle 3"/>
          <p:cNvSpPr>
            <a:spLocks noGrp="1" noChangeArrowheads="1"/>
          </p:cNvSpPr>
          <p:nvPr>
            <p:ph type="body" idx="1"/>
          </p:nvPr>
        </p:nvSpPr>
        <p:spPr>
          <a:xfrm>
            <a:off x="457200" y="1295400"/>
            <a:ext cx="8229600" cy="5257800"/>
          </a:xfrm>
        </p:spPr>
        <p:txBody>
          <a:bodyPr/>
          <a:lstStyle/>
          <a:p>
            <a:pPr algn="just" eaLnBrk="1" hangingPunct="1"/>
            <a:r>
              <a:rPr lang="en-US" altLang="vi-VN" sz="2800">
                <a:latin typeface="Times New Roman" panose="02020603050405020304" pitchFamily="18" charset="0"/>
              </a:rPr>
              <a:t>Theo </a:t>
            </a:r>
            <a:r>
              <a:rPr lang="en-US" altLang="vi-VN" sz="2800" b="1" u="sng">
                <a:latin typeface="Times New Roman" panose="02020603050405020304" pitchFamily="18" charset="0"/>
              </a:rPr>
              <a:t>Dự Thảo Chương Trình Khung Giáo Dục Đại Học – Nhóm ngành Công Nghệ Thông Tin của Bộ Giáo Dục và Đào Tạo bao gồm</a:t>
            </a:r>
            <a:endParaRPr lang="en-US" altLang="vi-VN" sz="2800">
              <a:latin typeface="Times New Roman" panose="02020603050405020304" pitchFamily="18" charset="0"/>
            </a:endParaRPr>
          </a:p>
          <a:p>
            <a:pPr eaLnBrk="1" hangingPunct="1">
              <a:buClr>
                <a:schemeClr val="tx2"/>
              </a:buClr>
              <a:buSzTx/>
              <a:buFontTx/>
              <a:buChar char="•"/>
            </a:pPr>
            <a:r>
              <a:rPr lang="en-US" altLang="vi-VN" sz="2800" b="1">
                <a:latin typeface="Times New Roman" panose="02020603050405020304" pitchFamily="18" charset="0"/>
              </a:rPr>
              <a:t>Khoa học máy tính</a:t>
            </a:r>
          </a:p>
          <a:p>
            <a:pPr eaLnBrk="1" hangingPunct="1">
              <a:buClr>
                <a:schemeClr val="tx2"/>
              </a:buClr>
              <a:buSzTx/>
              <a:buFontTx/>
              <a:buChar char="•"/>
            </a:pPr>
            <a:r>
              <a:rPr lang="en-US" altLang="vi-VN" sz="2800" b="1">
                <a:latin typeface="Times New Roman" panose="02020603050405020304" pitchFamily="18" charset="0"/>
              </a:rPr>
              <a:t>Hệ thống thông tin </a:t>
            </a:r>
          </a:p>
          <a:p>
            <a:pPr eaLnBrk="1" hangingPunct="1">
              <a:buClr>
                <a:schemeClr val="tx2"/>
              </a:buClr>
              <a:buSzTx/>
              <a:buFontTx/>
              <a:buChar char="•"/>
            </a:pPr>
            <a:r>
              <a:rPr lang="en-US" altLang="vi-VN" sz="2800" b="1">
                <a:latin typeface="Times New Roman" panose="02020603050405020304" pitchFamily="18" charset="0"/>
              </a:rPr>
              <a:t>Kỹ thuật máy tính</a:t>
            </a:r>
            <a:endParaRPr lang="en-US" altLang="vi-VN" sz="2800">
              <a:latin typeface="Times New Roman" panose="02020603050405020304" pitchFamily="18" charset="0"/>
            </a:endParaRPr>
          </a:p>
          <a:p>
            <a:pPr eaLnBrk="1" hangingPunct="1">
              <a:buClr>
                <a:schemeClr val="tx2"/>
              </a:buClr>
              <a:buSzTx/>
              <a:buFontTx/>
              <a:buChar char="•"/>
            </a:pPr>
            <a:r>
              <a:rPr lang="en-US" altLang="vi-VN" sz="2800" b="1">
                <a:latin typeface="Times New Roman" panose="02020603050405020304" pitchFamily="18" charset="0"/>
              </a:rPr>
              <a:t>Kỹ thuật phần mềm</a:t>
            </a:r>
            <a:endParaRPr lang="en-US" altLang="vi-VN" sz="2800">
              <a:latin typeface="Times New Roman" panose="02020603050405020304" pitchFamily="18" charset="0"/>
            </a:endParaRPr>
          </a:p>
          <a:p>
            <a:pPr eaLnBrk="1" hangingPunct="1">
              <a:buClr>
                <a:schemeClr val="tx2"/>
              </a:buClr>
              <a:buSzTx/>
              <a:buFontTx/>
              <a:buChar char="•"/>
            </a:pPr>
            <a:r>
              <a:rPr lang="en-US" altLang="vi-VN" sz="2800" b="1">
                <a:latin typeface="Times New Roman" panose="02020603050405020304" pitchFamily="18" charset="0"/>
              </a:rPr>
              <a:t>Mạng máy tính và truyền thông  </a:t>
            </a:r>
          </a:p>
        </p:txBody>
      </p:sp>
      <p:sp>
        <p:nvSpPr>
          <p:cNvPr id="7270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60</a:t>
            </a:fld>
            <a:endParaRPr lang="en-US" altLang="vi-V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Các chuyên ngành đào tạo theo CC2005</a:t>
            </a:r>
          </a:p>
        </p:txBody>
      </p:sp>
      <p:sp>
        <p:nvSpPr>
          <p:cNvPr id="122883" name="Rectangle 3"/>
          <p:cNvSpPr>
            <a:spLocks noGrp="1" noChangeArrowheads="1"/>
          </p:cNvSpPr>
          <p:nvPr>
            <p:ph type="body" idx="1"/>
          </p:nvPr>
        </p:nvSpPr>
        <p:spPr>
          <a:xfrm>
            <a:off x="381000" y="990600"/>
            <a:ext cx="8229600" cy="5257800"/>
          </a:xfrm>
        </p:spPr>
        <p:txBody>
          <a:bodyPr/>
          <a:lstStyle/>
          <a:p>
            <a:pPr algn="just" eaLnBrk="1" hangingPunct="1">
              <a:buNone/>
              <a:defRPr/>
            </a:pPr>
            <a:r>
              <a:rPr lang="en-US" altLang="vi-VN" sz="3600" dirty="0">
                <a:latin typeface="Times New Roman" panose="02020603050405020304" pitchFamily="18" charset="0"/>
              </a:rPr>
              <a:t>Theo </a:t>
            </a:r>
            <a:r>
              <a:rPr lang="en-US" altLang="vi-VN" sz="3600" b="1" u="sng" dirty="0">
                <a:latin typeface="Times New Roman" panose="02020603050405020304" pitchFamily="18" charset="0"/>
              </a:rPr>
              <a:t>Computing Curricular 2005 (CC 2005)</a:t>
            </a:r>
            <a:r>
              <a:rPr lang="en-US" altLang="vi-VN" sz="3600" b="1" dirty="0">
                <a:latin typeface="Times New Roman" panose="02020603050405020304" pitchFamily="18" charset="0"/>
              </a:rPr>
              <a:t>,</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Công</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nghệ</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Thông</a:t>
            </a:r>
            <a:r>
              <a:rPr lang="en-US" altLang="vi-VN" sz="3600" dirty="0">
                <a:latin typeface="Times New Roman" panose="02020603050405020304" pitchFamily="18" charset="0"/>
              </a:rPr>
              <a:t> tin </a:t>
            </a:r>
            <a:r>
              <a:rPr lang="en-US" altLang="vi-VN" sz="3600" dirty="0" err="1">
                <a:latin typeface="Times New Roman" panose="02020603050405020304" pitchFamily="18" charset="0"/>
              </a:rPr>
              <a:t>gồm</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các</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chuyên</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ngành</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đào</a:t>
            </a:r>
            <a:r>
              <a:rPr lang="en-US" altLang="vi-VN" sz="3600" dirty="0">
                <a:latin typeface="Times New Roman" panose="02020603050405020304" pitchFamily="18" charset="0"/>
              </a:rPr>
              <a:t> </a:t>
            </a:r>
            <a:r>
              <a:rPr lang="en-US" altLang="vi-VN" sz="3600" dirty="0" err="1">
                <a:latin typeface="Times New Roman" panose="02020603050405020304" pitchFamily="18" charset="0"/>
              </a:rPr>
              <a:t>tạo</a:t>
            </a:r>
            <a:r>
              <a:rPr lang="en-US" altLang="vi-VN" sz="3600" dirty="0">
                <a:latin typeface="Times New Roman" panose="02020603050405020304" pitchFamily="18" charset="0"/>
              </a:rPr>
              <a:t>:</a:t>
            </a:r>
          </a:p>
          <a:p>
            <a:pPr eaLnBrk="1" hangingPunct="1">
              <a:buClr>
                <a:schemeClr val="tx2"/>
              </a:buClr>
              <a:buSzTx/>
              <a:buFontTx/>
              <a:buChar char="•"/>
              <a:defRPr/>
            </a:pPr>
            <a:r>
              <a:rPr lang="en-US" altLang="vi-VN" b="1" dirty="0">
                <a:latin typeface="Times New Roman" panose="02020603050405020304" pitchFamily="18" charset="0"/>
              </a:rPr>
              <a:t>Khoa </a:t>
            </a:r>
            <a:r>
              <a:rPr lang="en-US" altLang="vi-VN" b="1" dirty="0" err="1">
                <a:latin typeface="Times New Roman" panose="02020603050405020304" pitchFamily="18" charset="0"/>
              </a:rPr>
              <a:t>học</a:t>
            </a:r>
            <a:r>
              <a:rPr lang="en-US" altLang="vi-VN" b="1" dirty="0">
                <a:latin typeface="Times New Roman" panose="02020603050405020304" pitchFamily="18" charset="0"/>
              </a:rPr>
              <a:t> </a:t>
            </a:r>
            <a:r>
              <a:rPr lang="en-US" altLang="vi-VN" b="1" dirty="0" err="1">
                <a:latin typeface="Times New Roman" panose="02020603050405020304" pitchFamily="18" charset="0"/>
              </a:rPr>
              <a:t>máy</a:t>
            </a:r>
            <a:r>
              <a:rPr lang="en-US" altLang="vi-VN" b="1" dirty="0">
                <a:latin typeface="Times New Roman" panose="02020603050405020304" pitchFamily="18" charset="0"/>
              </a:rPr>
              <a:t> </a:t>
            </a:r>
            <a:r>
              <a:rPr lang="en-US" altLang="vi-VN" b="1" dirty="0" err="1">
                <a:latin typeface="Times New Roman" panose="02020603050405020304" pitchFamily="18" charset="0"/>
              </a:rPr>
              <a:t>tính</a:t>
            </a:r>
            <a:r>
              <a:rPr lang="en-US" altLang="vi-VN" dirty="0">
                <a:latin typeface="Times New Roman" panose="02020603050405020304" pitchFamily="18" charset="0"/>
              </a:rPr>
              <a:t> (Computer Science)</a:t>
            </a:r>
          </a:p>
          <a:p>
            <a:pPr eaLnBrk="1" hangingPunct="1">
              <a:buClr>
                <a:schemeClr val="tx2"/>
              </a:buClr>
              <a:buSzTx/>
              <a:buFontTx/>
              <a:buChar char="•"/>
              <a:defRPr/>
            </a:pPr>
            <a:r>
              <a:rPr lang="en-US" altLang="vi-VN" b="1" dirty="0" err="1">
                <a:latin typeface="Times New Roman" panose="02020603050405020304" pitchFamily="18" charset="0"/>
              </a:rPr>
              <a:t>Kỹ</a:t>
            </a:r>
            <a:r>
              <a:rPr lang="en-US" altLang="vi-VN" b="1" dirty="0">
                <a:latin typeface="Times New Roman" panose="02020603050405020304" pitchFamily="18" charset="0"/>
              </a:rPr>
              <a:t> </a:t>
            </a:r>
            <a:r>
              <a:rPr lang="en-US" altLang="vi-VN" b="1" dirty="0" err="1">
                <a:latin typeface="Times New Roman" panose="02020603050405020304" pitchFamily="18" charset="0"/>
              </a:rPr>
              <a:t>thuật</a:t>
            </a:r>
            <a:r>
              <a:rPr lang="en-US" altLang="vi-VN" b="1" dirty="0">
                <a:latin typeface="Times New Roman" panose="02020603050405020304" pitchFamily="18" charset="0"/>
              </a:rPr>
              <a:t> </a:t>
            </a:r>
            <a:r>
              <a:rPr lang="en-US" altLang="vi-VN" b="1" dirty="0" err="1">
                <a:latin typeface="Times New Roman" panose="02020603050405020304" pitchFamily="18" charset="0"/>
              </a:rPr>
              <a:t>máy</a:t>
            </a:r>
            <a:r>
              <a:rPr lang="en-US" altLang="vi-VN" b="1" dirty="0">
                <a:latin typeface="Times New Roman" panose="02020603050405020304" pitchFamily="18" charset="0"/>
              </a:rPr>
              <a:t> </a:t>
            </a:r>
            <a:r>
              <a:rPr lang="en-US" altLang="vi-VN" b="1" dirty="0" err="1">
                <a:latin typeface="Times New Roman" panose="02020603050405020304" pitchFamily="18" charset="0"/>
              </a:rPr>
              <a:t>tính</a:t>
            </a:r>
            <a:r>
              <a:rPr lang="en-US" altLang="vi-VN" dirty="0">
                <a:latin typeface="Times New Roman" panose="02020603050405020304" pitchFamily="18" charset="0"/>
              </a:rPr>
              <a:t> (Computer Engineering)</a:t>
            </a:r>
          </a:p>
          <a:p>
            <a:pPr eaLnBrk="1" hangingPunct="1">
              <a:buClr>
                <a:schemeClr val="tx2"/>
              </a:buClr>
              <a:buSzTx/>
              <a:buFontTx/>
              <a:buChar char="•"/>
              <a:defRPr/>
            </a:pPr>
            <a:r>
              <a:rPr lang="en-US" altLang="vi-VN" b="1" dirty="0" err="1">
                <a:latin typeface="Times New Roman" panose="02020603050405020304" pitchFamily="18" charset="0"/>
              </a:rPr>
              <a:t>Kỹ</a:t>
            </a:r>
            <a:r>
              <a:rPr lang="en-US" altLang="vi-VN" b="1" dirty="0">
                <a:latin typeface="Times New Roman" panose="02020603050405020304" pitchFamily="18" charset="0"/>
              </a:rPr>
              <a:t> </a:t>
            </a:r>
            <a:r>
              <a:rPr lang="en-US" altLang="vi-VN" b="1" dirty="0" err="1">
                <a:latin typeface="Times New Roman" panose="02020603050405020304" pitchFamily="18" charset="0"/>
              </a:rPr>
              <a:t>thuật</a:t>
            </a:r>
            <a:r>
              <a:rPr lang="en-US" altLang="vi-VN" b="1" dirty="0">
                <a:latin typeface="Times New Roman" panose="02020603050405020304" pitchFamily="18" charset="0"/>
              </a:rPr>
              <a:t> </a:t>
            </a:r>
            <a:r>
              <a:rPr lang="en-US" altLang="vi-VN" b="1" dirty="0" err="1">
                <a:latin typeface="Times New Roman" panose="02020603050405020304" pitchFamily="18" charset="0"/>
              </a:rPr>
              <a:t>phần</a:t>
            </a:r>
            <a:r>
              <a:rPr lang="en-US" altLang="vi-VN" b="1" dirty="0">
                <a:latin typeface="Times New Roman" panose="02020603050405020304" pitchFamily="18" charset="0"/>
              </a:rPr>
              <a:t> </a:t>
            </a:r>
            <a:r>
              <a:rPr lang="en-US" altLang="vi-VN" b="1" dirty="0" err="1">
                <a:latin typeface="Times New Roman" panose="02020603050405020304" pitchFamily="18" charset="0"/>
              </a:rPr>
              <a:t>mềm</a:t>
            </a:r>
            <a:r>
              <a:rPr lang="en-US" altLang="vi-VN" dirty="0">
                <a:latin typeface="Times New Roman" panose="02020603050405020304" pitchFamily="18" charset="0"/>
              </a:rPr>
              <a:t> (Software Engineering)</a:t>
            </a:r>
          </a:p>
          <a:p>
            <a:pPr eaLnBrk="1" hangingPunct="1">
              <a:buClr>
                <a:schemeClr val="tx2"/>
              </a:buClr>
              <a:buSzTx/>
              <a:buFontTx/>
              <a:buChar char="•"/>
              <a:defRPr/>
            </a:pPr>
            <a:r>
              <a:rPr lang="en-US" altLang="vi-VN" b="1" dirty="0" err="1">
                <a:latin typeface="Times New Roman" panose="02020603050405020304" pitchFamily="18" charset="0"/>
              </a:rPr>
              <a:t>Hệ</a:t>
            </a:r>
            <a:r>
              <a:rPr lang="en-US" altLang="vi-VN" b="1" dirty="0">
                <a:latin typeface="Times New Roman" panose="02020603050405020304" pitchFamily="18" charset="0"/>
              </a:rPr>
              <a:t> </a:t>
            </a:r>
            <a:r>
              <a:rPr lang="en-US" altLang="vi-VN" b="1" dirty="0" err="1">
                <a:latin typeface="Times New Roman" panose="02020603050405020304" pitchFamily="18" charset="0"/>
              </a:rPr>
              <a:t>thống</a:t>
            </a:r>
            <a:r>
              <a:rPr lang="en-US" altLang="vi-VN" b="1" dirty="0">
                <a:latin typeface="Times New Roman" panose="02020603050405020304" pitchFamily="18" charset="0"/>
              </a:rPr>
              <a:t> </a:t>
            </a:r>
            <a:r>
              <a:rPr lang="en-US" altLang="vi-VN" b="1" dirty="0" err="1">
                <a:latin typeface="Times New Roman" panose="02020603050405020304" pitchFamily="18" charset="0"/>
              </a:rPr>
              <a:t>thông</a:t>
            </a:r>
            <a:r>
              <a:rPr lang="en-US" altLang="vi-VN" b="1" dirty="0">
                <a:latin typeface="Times New Roman" panose="02020603050405020304" pitchFamily="18" charset="0"/>
              </a:rPr>
              <a:t> tin</a:t>
            </a:r>
            <a:r>
              <a:rPr lang="en-US" altLang="vi-VN" dirty="0">
                <a:latin typeface="Times New Roman" panose="02020603050405020304" pitchFamily="18" charset="0"/>
              </a:rPr>
              <a:t> (Information Systems)</a:t>
            </a:r>
          </a:p>
          <a:p>
            <a:pPr eaLnBrk="1" hangingPunct="1">
              <a:buClr>
                <a:schemeClr val="tx2"/>
              </a:buClr>
              <a:buSzTx/>
              <a:buFontTx/>
              <a:buChar char="•"/>
              <a:defRPr/>
            </a:pPr>
            <a:r>
              <a:rPr lang="en-US" altLang="vi-VN" sz="3100" b="1" dirty="0" err="1">
                <a:latin typeface="Times New Roman" panose="02020603050405020304" pitchFamily="18" charset="0"/>
              </a:rPr>
              <a:t>Công</a:t>
            </a:r>
            <a:r>
              <a:rPr lang="en-US" altLang="vi-VN" sz="3100" b="1" dirty="0">
                <a:latin typeface="Times New Roman" panose="02020603050405020304" pitchFamily="18" charset="0"/>
              </a:rPr>
              <a:t> </a:t>
            </a:r>
            <a:r>
              <a:rPr lang="en-US" altLang="vi-VN" sz="3100" b="1" dirty="0" err="1">
                <a:latin typeface="Times New Roman" panose="02020603050405020304" pitchFamily="18" charset="0"/>
              </a:rPr>
              <a:t>nghệ</a:t>
            </a:r>
            <a:r>
              <a:rPr lang="en-US" altLang="vi-VN" sz="3100" b="1" dirty="0">
                <a:latin typeface="Times New Roman" panose="02020603050405020304" pitchFamily="18" charset="0"/>
              </a:rPr>
              <a:t> </a:t>
            </a:r>
            <a:r>
              <a:rPr lang="en-US" altLang="vi-VN" sz="3100" b="1" dirty="0" err="1">
                <a:latin typeface="Times New Roman" panose="02020603050405020304" pitchFamily="18" charset="0"/>
              </a:rPr>
              <a:t>thông</a:t>
            </a:r>
            <a:r>
              <a:rPr lang="en-US" altLang="vi-VN" sz="3100" b="1" dirty="0">
                <a:latin typeface="Times New Roman" panose="02020603050405020304" pitchFamily="18" charset="0"/>
              </a:rPr>
              <a:t> tin</a:t>
            </a:r>
            <a:r>
              <a:rPr lang="en-US" altLang="vi-VN" sz="3100" dirty="0">
                <a:latin typeface="Times New Roman" panose="02020603050405020304" pitchFamily="18" charset="0"/>
              </a:rPr>
              <a:t> (Information Technology)</a:t>
            </a:r>
          </a:p>
          <a:p>
            <a:pPr eaLnBrk="1" hangingPunct="1">
              <a:buClr>
                <a:schemeClr val="tx2"/>
              </a:buClr>
              <a:buSzTx/>
              <a:buFontTx/>
              <a:buChar char="•"/>
              <a:defRPr/>
            </a:pPr>
            <a:r>
              <a:rPr lang="en-US" altLang="vi-VN" sz="3100" b="1" dirty="0" err="1">
                <a:latin typeface="Times New Roman" panose="02020603050405020304" pitchFamily="18" charset="0"/>
              </a:rPr>
              <a:t>Mạng</a:t>
            </a:r>
            <a:r>
              <a:rPr lang="en-US" altLang="vi-VN" sz="3100" b="1" dirty="0">
                <a:latin typeface="Times New Roman" panose="02020603050405020304" pitchFamily="18" charset="0"/>
              </a:rPr>
              <a:t> </a:t>
            </a:r>
            <a:r>
              <a:rPr lang="en-US" altLang="vi-VN" sz="3100" b="1" dirty="0" err="1">
                <a:latin typeface="Times New Roman" panose="02020603050405020304" pitchFamily="18" charset="0"/>
              </a:rPr>
              <a:t>máy</a:t>
            </a:r>
            <a:r>
              <a:rPr lang="en-US" altLang="vi-VN" sz="3100" b="1" dirty="0">
                <a:latin typeface="Times New Roman" panose="02020603050405020304" pitchFamily="18" charset="0"/>
              </a:rPr>
              <a:t> </a:t>
            </a:r>
            <a:r>
              <a:rPr lang="en-US" altLang="vi-VN" sz="3100" b="1" dirty="0" err="1">
                <a:latin typeface="Times New Roman" panose="02020603050405020304" pitchFamily="18" charset="0"/>
              </a:rPr>
              <a:t>tính</a:t>
            </a:r>
            <a:r>
              <a:rPr lang="en-US" altLang="vi-VN" sz="3100" b="1" dirty="0">
                <a:latin typeface="Times New Roman" panose="02020603050405020304" pitchFamily="18" charset="0"/>
              </a:rPr>
              <a:t> </a:t>
            </a:r>
            <a:r>
              <a:rPr lang="en-US" altLang="vi-VN" sz="3100" b="1" dirty="0" err="1">
                <a:latin typeface="Times New Roman" panose="02020603050405020304" pitchFamily="18" charset="0"/>
              </a:rPr>
              <a:t>và</a:t>
            </a:r>
            <a:r>
              <a:rPr lang="en-US" altLang="vi-VN" sz="3100" b="1" dirty="0">
                <a:latin typeface="Times New Roman" panose="02020603050405020304" pitchFamily="18" charset="0"/>
              </a:rPr>
              <a:t> </a:t>
            </a:r>
            <a:r>
              <a:rPr lang="en-US" altLang="vi-VN" sz="3100" b="1" dirty="0" err="1">
                <a:latin typeface="Times New Roman" panose="02020603050405020304" pitchFamily="18" charset="0"/>
              </a:rPr>
              <a:t>truyền</a:t>
            </a:r>
            <a:r>
              <a:rPr lang="en-US" altLang="vi-VN" sz="3100" b="1" dirty="0">
                <a:latin typeface="Times New Roman" panose="02020603050405020304" pitchFamily="18" charset="0"/>
              </a:rPr>
              <a:t> </a:t>
            </a:r>
            <a:r>
              <a:rPr lang="en-US" altLang="vi-VN" sz="3100" b="1" dirty="0" err="1">
                <a:latin typeface="Times New Roman" panose="02020603050405020304" pitchFamily="18" charset="0"/>
              </a:rPr>
              <a:t>thông</a:t>
            </a:r>
            <a:r>
              <a:rPr lang="en-US" altLang="vi-VN" sz="3100" b="1" dirty="0">
                <a:latin typeface="Times New Roman" panose="02020603050405020304" pitchFamily="18" charset="0"/>
              </a:rPr>
              <a:t> </a:t>
            </a:r>
            <a:r>
              <a:rPr lang="en-US" altLang="vi-VN" sz="3100" dirty="0">
                <a:latin typeface="Times New Roman" panose="02020603050405020304" pitchFamily="18" charset="0"/>
              </a:rPr>
              <a:t>(Computer Network and </a:t>
            </a:r>
            <a:r>
              <a:rPr lang="en-US" altLang="vi-VN" sz="3100" dirty="0" err="1">
                <a:latin typeface="Times New Roman" panose="02020603050405020304" pitchFamily="18" charset="0"/>
              </a:rPr>
              <a:t>Comminication</a:t>
            </a:r>
            <a:r>
              <a:rPr lang="en-US" altLang="vi-VN" sz="3100" dirty="0">
                <a:latin typeface="Times New Roman" panose="02020603050405020304" pitchFamily="18" charset="0"/>
              </a:rPr>
              <a:t>)</a:t>
            </a:r>
          </a:p>
          <a:p>
            <a:pPr marL="0" indent="0" eaLnBrk="1" hangingPunct="1">
              <a:buClr>
                <a:schemeClr val="tx2"/>
              </a:buClr>
              <a:buSzTx/>
              <a:buFont typeface="Wingdings" panose="05000000000000000000" pitchFamily="2" charset="2"/>
              <a:buNone/>
              <a:defRPr/>
            </a:pPr>
            <a:endParaRPr lang="en-US" altLang="vi-VN" sz="3100" dirty="0">
              <a:latin typeface="Times New Roman" panose="02020603050405020304" pitchFamily="18" charset="0"/>
            </a:endParaRPr>
          </a:p>
        </p:txBody>
      </p:sp>
      <p:sp>
        <p:nvSpPr>
          <p:cNvPr id="7475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a:xfrm>
            <a:off x="3124200" y="6324600"/>
            <a:ext cx="2895600" cy="457200"/>
          </a:xfrm>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61</a:t>
            </a:fld>
            <a:endParaRPr lang="en-US" altLang="vi-V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Vị trí các chuyên ngành đào tạo</a:t>
            </a:r>
          </a:p>
        </p:txBody>
      </p:sp>
      <p:sp>
        <p:nvSpPr>
          <p:cNvPr id="75780"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578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9144000"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2" name="Rectangle 8"/>
          <p:cNvSpPr>
            <a:spLocks noGrp="1" noChangeArrowheads="1"/>
          </p:cNvSpPr>
          <p:nvPr>
            <p:ph type="body" idx="1"/>
          </p:nvPr>
        </p:nvSpPr>
        <p:spPr>
          <a:xfrm>
            <a:off x="457200" y="5943600"/>
            <a:ext cx="8229600" cy="609600"/>
          </a:xfrm>
          <a:noFill/>
        </p:spPr>
        <p:txBody>
          <a:bodyPr/>
          <a:lstStyle/>
          <a:p>
            <a:pPr eaLnBrk="1" hangingPunct="1">
              <a:buFont typeface="Wingdings" panose="05000000000000000000" pitchFamily="2" charset="2"/>
              <a:buNone/>
            </a:pPr>
            <a:r>
              <a:rPr lang="en-US" altLang="vi-VN"/>
              <a:t>EE: Electrical Engineering</a:t>
            </a:r>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62</a:t>
            </a:fld>
            <a:endParaRPr lang="en-US" altLang="vi-V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Khoa học máy tính</a:t>
            </a:r>
          </a:p>
        </p:txBody>
      </p:sp>
      <p:sp>
        <p:nvSpPr>
          <p:cNvPr id="77828" name="Rectangle 3"/>
          <p:cNvSpPr>
            <a:spLocks noGrp="1" noChangeArrowheads="1"/>
          </p:cNvSpPr>
          <p:nvPr>
            <p:ph type="body" idx="1"/>
          </p:nvPr>
        </p:nvSpPr>
        <p:spPr>
          <a:xfrm>
            <a:off x="457200" y="1295400"/>
            <a:ext cx="8229600" cy="5257800"/>
          </a:xfrm>
        </p:spPr>
        <p:txBody>
          <a:bodyPr/>
          <a:lstStyle/>
          <a:p>
            <a:pPr algn="just" eaLnBrk="1" hangingPunct="1">
              <a:buFont typeface="Wingdings" panose="05000000000000000000" pitchFamily="2" charset="2"/>
              <a:buNone/>
            </a:pPr>
            <a:r>
              <a:rPr lang="en-US" altLang="vi-VN" sz="3600">
                <a:latin typeface="Times New Roman" panose="02020603050405020304" pitchFamily="18" charset="0"/>
              </a:rPr>
              <a:t>Bao gồm các vấn đề từ nền tảng lý thuyết đến phát triển các ứng dụng hiện đại</a:t>
            </a:r>
          </a:p>
          <a:p>
            <a:pPr eaLnBrk="1" hangingPunct="1"/>
            <a:r>
              <a:rPr lang="en-US" altLang="vi-VN" sz="3600">
                <a:latin typeface="Times New Roman" panose="02020603050405020304" pitchFamily="18" charset="0"/>
              </a:rPr>
              <a:t>Thiết kế và hiện thực phần mềm</a:t>
            </a:r>
          </a:p>
          <a:p>
            <a:pPr algn="just" eaLnBrk="1" hangingPunct="1"/>
            <a:r>
              <a:rPr lang="en-US" altLang="vi-VN" sz="3600">
                <a:latin typeface="Times New Roman" panose="02020603050405020304" pitchFamily="18" charset="0"/>
              </a:rPr>
              <a:t>Phát triển các kỹ thuật mới trong ứng dụng máy tính</a:t>
            </a:r>
          </a:p>
          <a:p>
            <a:pPr algn="just" eaLnBrk="1" hangingPunct="1"/>
            <a:r>
              <a:rPr lang="en-US" altLang="vi-VN" sz="3600">
                <a:latin typeface="Times New Roman" panose="02020603050405020304" pitchFamily="18" charset="0"/>
              </a:rPr>
              <a:t>Phát triển các phương pháp hiệu quả hơn trong ứng dụng máy tính</a:t>
            </a:r>
          </a:p>
        </p:txBody>
      </p:sp>
      <p:sp>
        <p:nvSpPr>
          <p:cNvPr id="7782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63</a:t>
            </a:fld>
            <a:endParaRPr lang="en-US" altLang="vi-V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Khoa học máy tính (tt)</a:t>
            </a:r>
          </a:p>
        </p:txBody>
      </p:sp>
      <p:sp>
        <p:nvSpPr>
          <p:cNvPr id="78852"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88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66800"/>
            <a:ext cx="6481763" cy="536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64</a:t>
            </a:fld>
            <a:endParaRPr lang="en-US" altLang="vi-V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Kỹ thuật máy tính</a:t>
            </a:r>
          </a:p>
        </p:txBody>
      </p:sp>
      <p:sp>
        <p:nvSpPr>
          <p:cNvPr id="80900" name="Rectangle 3"/>
          <p:cNvSpPr>
            <a:spLocks noGrp="1" noChangeArrowheads="1"/>
          </p:cNvSpPr>
          <p:nvPr>
            <p:ph type="body" idx="1"/>
          </p:nvPr>
        </p:nvSpPr>
        <p:spPr>
          <a:xfrm>
            <a:off x="457200" y="1295400"/>
            <a:ext cx="8229600" cy="5257800"/>
          </a:xfrm>
        </p:spPr>
        <p:txBody>
          <a:bodyPr/>
          <a:lstStyle/>
          <a:p>
            <a:pPr algn="just" eaLnBrk="1" hangingPunct="1">
              <a:lnSpc>
                <a:spcPct val="90000"/>
              </a:lnSpc>
              <a:buFont typeface="Wingdings" panose="05000000000000000000" pitchFamily="2" charset="2"/>
              <a:buNone/>
            </a:pPr>
            <a:r>
              <a:rPr lang="en-US" altLang="vi-VN" sz="3600">
                <a:latin typeface="Times New Roman" panose="02020603050405020304" pitchFamily="18" charset="0"/>
              </a:rPr>
              <a:t>Bao gồm các vấn đề về thiết kế và hiện thực máy tính, các hệ thống dựa trên máy tính (computer-based systems)</a:t>
            </a:r>
          </a:p>
          <a:p>
            <a:pPr algn="just" eaLnBrk="1" hangingPunct="1">
              <a:lnSpc>
                <a:spcPct val="90000"/>
              </a:lnSpc>
            </a:pPr>
            <a:r>
              <a:rPr lang="en-US" altLang="vi-VN" sz="3600">
                <a:latin typeface="Times New Roman" panose="02020603050405020304" pitchFamily="18" charset="0"/>
              </a:rPr>
              <a:t>Thiết kế phần cứng hệ thống kỹ thuật số (máy tính, hệ thống truyền thông, …)</a:t>
            </a:r>
          </a:p>
          <a:p>
            <a:pPr algn="just" eaLnBrk="1" hangingPunct="1">
              <a:lnSpc>
                <a:spcPct val="90000"/>
              </a:lnSpc>
            </a:pPr>
            <a:r>
              <a:rPr lang="en-US" altLang="vi-VN" sz="3600">
                <a:latin typeface="Times New Roman" panose="02020603050405020304" pitchFamily="18" charset="0"/>
              </a:rPr>
              <a:t>Phát triển phần mềm điều khiển thiết bị, phần giao tiếp với thiết bị</a:t>
            </a:r>
          </a:p>
          <a:p>
            <a:pPr algn="just" eaLnBrk="1" hangingPunct="1">
              <a:lnSpc>
                <a:spcPct val="90000"/>
              </a:lnSpc>
            </a:pPr>
            <a:r>
              <a:rPr lang="en-US" altLang="vi-VN" sz="3600">
                <a:latin typeface="Times New Roman" panose="02020603050405020304" pitchFamily="18" charset="0"/>
              </a:rPr>
              <a:t>Phát triển phần cứng, phần mềm các dạng thiết bị nhúng (embedded systems)</a:t>
            </a:r>
          </a:p>
        </p:txBody>
      </p:sp>
      <p:sp>
        <p:nvSpPr>
          <p:cNvPr id="80901"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65</a:t>
            </a:fld>
            <a:endParaRPr lang="en-US" altLang="vi-V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Kỹ thuật máy tính (tt)</a:t>
            </a:r>
          </a:p>
        </p:txBody>
      </p:sp>
      <p:sp>
        <p:nvSpPr>
          <p:cNvPr id="81924"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92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77913"/>
            <a:ext cx="6508750"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66</a:t>
            </a:fld>
            <a:endParaRPr lang="en-US" altLang="vi-V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Kỹ thuật phần mềm</a:t>
            </a:r>
          </a:p>
        </p:txBody>
      </p:sp>
      <p:sp>
        <p:nvSpPr>
          <p:cNvPr id="83972" name="Rectangle 3"/>
          <p:cNvSpPr>
            <a:spLocks noGrp="1" noChangeArrowheads="1"/>
          </p:cNvSpPr>
          <p:nvPr>
            <p:ph type="body" idx="1"/>
          </p:nvPr>
        </p:nvSpPr>
        <p:spPr>
          <a:xfrm>
            <a:off x="457200" y="1295400"/>
            <a:ext cx="8229600" cy="5257800"/>
          </a:xfrm>
        </p:spPr>
        <p:txBody>
          <a:bodyPr/>
          <a:lstStyle/>
          <a:p>
            <a:pPr algn="just" eaLnBrk="1" hangingPunct="1">
              <a:buFont typeface="Wingdings" panose="05000000000000000000" pitchFamily="2" charset="2"/>
              <a:buNone/>
            </a:pPr>
            <a:r>
              <a:rPr lang="en-US" altLang="vi-VN" sz="3600">
                <a:latin typeface="Times New Roman" panose="02020603050405020304" pitchFamily="18" charset="0"/>
              </a:rPr>
              <a:t>Phát triển và bảo trì các hệ thống phần mềm tin cậy, hiệu quả, đáp ứng các yêu cầu của người sử dụng</a:t>
            </a:r>
          </a:p>
          <a:p>
            <a:pPr eaLnBrk="1" hangingPunct="1"/>
            <a:r>
              <a:rPr lang="en-US" altLang="vi-VN" sz="3600">
                <a:latin typeface="Times New Roman" panose="02020603050405020304" pitchFamily="18" charset="0"/>
              </a:rPr>
              <a:t>Các kỹ thuật phát triển, bảo trì phần mềm</a:t>
            </a:r>
          </a:p>
          <a:p>
            <a:pPr algn="just" eaLnBrk="1" hangingPunct="1"/>
            <a:r>
              <a:rPr lang="en-US" altLang="vi-VN" sz="3600">
                <a:latin typeface="Times New Roman" panose="02020603050405020304" pitchFamily="18" charset="0"/>
              </a:rPr>
              <a:t>Đánh giá các yêu cầu của người sử dụng và đáp ứng các yêu cầu này</a:t>
            </a:r>
          </a:p>
          <a:p>
            <a:pPr lvl="1" eaLnBrk="1" hangingPunct="1">
              <a:buClr>
                <a:schemeClr val="tx2"/>
              </a:buClr>
              <a:buSzTx/>
              <a:buFontTx/>
              <a:buChar char="•"/>
            </a:pPr>
            <a:endParaRPr lang="en-US" altLang="vi-VN" sz="3200">
              <a:latin typeface="Times New Roman" panose="02020603050405020304" pitchFamily="18" charset="0"/>
            </a:endParaRPr>
          </a:p>
        </p:txBody>
      </p:sp>
      <p:sp>
        <p:nvSpPr>
          <p:cNvPr id="83973"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67</a:t>
            </a:fld>
            <a:endParaRPr lang="en-US" altLang="vi-V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Kỹ thuật phần mềm (tt)</a:t>
            </a:r>
          </a:p>
        </p:txBody>
      </p:sp>
      <p:sp>
        <p:nvSpPr>
          <p:cNvPr id="84996"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49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96963"/>
            <a:ext cx="6499225" cy="536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68</a:t>
            </a:fld>
            <a:endParaRPr lang="en-US" altLang="vi-V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Hệ thống thông tin</a:t>
            </a:r>
          </a:p>
        </p:txBody>
      </p:sp>
      <p:sp>
        <p:nvSpPr>
          <p:cNvPr id="87044" name="Rectangle 3"/>
          <p:cNvSpPr>
            <a:spLocks noGrp="1" noChangeArrowheads="1"/>
          </p:cNvSpPr>
          <p:nvPr>
            <p:ph type="body" idx="1"/>
          </p:nvPr>
        </p:nvSpPr>
        <p:spPr>
          <a:xfrm>
            <a:off x="457200" y="1295400"/>
            <a:ext cx="8229600" cy="5257800"/>
          </a:xfrm>
        </p:spPr>
        <p:txBody>
          <a:bodyPr/>
          <a:lstStyle/>
          <a:p>
            <a:pPr algn="just" eaLnBrk="1" hangingPunct="1">
              <a:buFont typeface="Wingdings" panose="05000000000000000000" pitchFamily="2" charset="2"/>
              <a:buNone/>
            </a:pPr>
            <a:r>
              <a:rPr lang="en-US" altLang="vi-VN" sz="3600">
                <a:latin typeface="Times New Roman" panose="02020603050405020304" pitchFamily="18" charset="0"/>
              </a:rPr>
              <a:t>Tích hợp các giải pháp công nghệ thông tin và hoạt động của cơ quan, doanh nghiệp</a:t>
            </a:r>
          </a:p>
          <a:p>
            <a:pPr algn="just" eaLnBrk="1" hangingPunct="1"/>
            <a:r>
              <a:rPr lang="en-US" altLang="vi-VN" sz="3600">
                <a:latin typeface="Times New Roman" panose="02020603050405020304" pitchFamily="18" charset="0"/>
              </a:rPr>
              <a:t>Tập trung vào “thông tin”, với “công nghệ” là phương tiện để tạo, xử lý, phân phối thông tin theo yêu cầu</a:t>
            </a:r>
          </a:p>
          <a:p>
            <a:pPr algn="just" eaLnBrk="1" hangingPunct="1"/>
            <a:r>
              <a:rPr lang="en-US" altLang="vi-VN" sz="3600">
                <a:latin typeface="Times New Roman" panose="02020603050405020304" pitchFamily="18" charset="0"/>
              </a:rPr>
              <a:t>Yêu cầu nắm vững về quản lý, thực hiện đặc tả, thiết kế, hiện thực các hệ thống thông tin</a:t>
            </a:r>
          </a:p>
        </p:txBody>
      </p:sp>
      <p:sp>
        <p:nvSpPr>
          <p:cNvPr id="8704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69</a:t>
            </a:fld>
            <a:endParaRPr lang="en-US" altLang="vi-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28600"/>
            <a:ext cx="8229600" cy="868363"/>
          </a:xfrm>
        </p:spPr>
        <p:txBody>
          <a:bodyPr/>
          <a:lstStyle/>
          <a:p>
            <a:pPr algn="ctr" eaLnBrk="1" hangingPunct="1">
              <a:defRPr/>
            </a:pPr>
            <a:r>
              <a:rPr lang="en-US" altLang="vi-VN" sz="3600" b="1">
                <a:effectLst>
                  <a:outerShdw blurRad="38100" dist="38100" dir="2700000" algn="tl">
                    <a:srgbClr val="C0C0C0"/>
                  </a:outerShdw>
                </a:effectLst>
                <a:latin typeface="Times New Roman" panose="02020603050405020304" pitchFamily="18" charset="0"/>
              </a:rPr>
              <a:t>Hình thức đánh giá</a:t>
            </a:r>
          </a:p>
        </p:txBody>
      </p:sp>
      <p:sp>
        <p:nvSpPr>
          <p:cNvPr id="10244" name="Rectangle 3"/>
          <p:cNvSpPr>
            <a:spLocks noGrp="1" noChangeArrowheads="1"/>
          </p:cNvSpPr>
          <p:nvPr>
            <p:ph type="body" idx="1"/>
          </p:nvPr>
        </p:nvSpPr>
        <p:spPr>
          <a:xfrm>
            <a:off x="457200" y="1295400"/>
            <a:ext cx="8229600" cy="5257800"/>
          </a:xfrm>
        </p:spPr>
        <p:txBody>
          <a:bodyPr/>
          <a:lstStyle/>
          <a:p>
            <a:pPr algn="just" eaLnBrk="1" hangingPunct="1"/>
            <a:r>
              <a:rPr lang="en-US" altLang="vi-VN" dirty="0" err="1"/>
              <a:t>Thi</a:t>
            </a:r>
            <a:r>
              <a:rPr lang="en-US" altLang="vi-VN" dirty="0"/>
              <a:t> </a:t>
            </a:r>
            <a:r>
              <a:rPr lang="en-US" altLang="vi-VN" dirty="0" err="1"/>
              <a:t>giữa</a:t>
            </a:r>
            <a:r>
              <a:rPr lang="en-US" altLang="vi-VN" dirty="0"/>
              <a:t> </a:t>
            </a:r>
            <a:r>
              <a:rPr lang="en-US" altLang="vi-VN" dirty="0" err="1"/>
              <a:t>kỳ</a:t>
            </a:r>
            <a:r>
              <a:rPr lang="en-US" altLang="vi-VN" dirty="0"/>
              <a:t> (40%) (</a:t>
            </a:r>
            <a:r>
              <a:rPr lang="en-US" altLang="vi-VN" dirty="0" err="1"/>
              <a:t>Thi</a:t>
            </a:r>
            <a:r>
              <a:rPr lang="en-US" altLang="vi-VN" dirty="0"/>
              <a:t> </a:t>
            </a:r>
            <a:r>
              <a:rPr lang="en-US" altLang="vi-VN" dirty="0" err="1"/>
              <a:t>thực</a:t>
            </a:r>
            <a:r>
              <a:rPr lang="en-US" altLang="vi-VN" dirty="0"/>
              <a:t> </a:t>
            </a:r>
            <a:r>
              <a:rPr lang="en-US" altLang="vi-VN" dirty="0" err="1"/>
              <a:t>hành</a:t>
            </a:r>
            <a:r>
              <a:rPr lang="en-US" altLang="vi-VN" dirty="0"/>
              <a:t>)</a:t>
            </a:r>
          </a:p>
          <a:p>
            <a:pPr algn="just" eaLnBrk="1" hangingPunct="1"/>
            <a:r>
              <a:rPr lang="en-US" altLang="vi-VN" dirty="0" err="1"/>
              <a:t>Thi</a:t>
            </a:r>
            <a:r>
              <a:rPr lang="en-US" altLang="vi-VN" dirty="0"/>
              <a:t> </a:t>
            </a:r>
            <a:r>
              <a:rPr lang="en-US" altLang="vi-VN" dirty="0" err="1"/>
              <a:t>cuối</a:t>
            </a:r>
            <a:r>
              <a:rPr lang="en-US" altLang="vi-VN" dirty="0"/>
              <a:t> </a:t>
            </a:r>
            <a:r>
              <a:rPr lang="en-US" altLang="vi-VN" dirty="0" err="1"/>
              <a:t>kỳ</a:t>
            </a:r>
            <a:r>
              <a:rPr lang="en-US" altLang="vi-VN" dirty="0"/>
              <a:t> (</a:t>
            </a:r>
            <a:r>
              <a:rPr lang="en-US" altLang="vi-VN"/>
              <a:t>60%)</a:t>
            </a:r>
            <a:endParaRPr lang="en-US" altLang="vi-VN" sz="3600" dirty="0">
              <a:latin typeface="Times New Roman" panose="02020603050405020304" pitchFamily="18" charset="0"/>
            </a:endParaRPr>
          </a:p>
        </p:txBody>
      </p:sp>
      <p:sp>
        <p:nvSpPr>
          <p:cNvPr id="1024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7</a:t>
            </a:fld>
            <a:endParaRPr lang="en-US" altLang="vi-V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Hệ thống thông tin (tt)</a:t>
            </a:r>
          </a:p>
        </p:txBody>
      </p:sp>
      <p:sp>
        <p:nvSpPr>
          <p:cNvPr id="88068"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97924"/>
            <a:ext cx="6562725" cy="535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70</a:t>
            </a:fld>
            <a:endParaRPr lang="en-US" altLang="vi-V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Công nghệ thông tin</a:t>
            </a:r>
          </a:p>
        </p:txBody>
      </p:sp>
      <p:sp>
        <p:nvSpPr>
          <p:cNvPr id="90116" name="Rectangle 3"/>
          <p:cNvSpPr>
            <a:spLocks noGrp="1" noChangeArrowheads="1"/>
          </p:cNvSpPr>
          <p:nvPr>
            <p:ph type="body" idx="1"/>
          </p:nvPr>
        </p:nvSpPr>
        <p:spPr>
          <a:xfrm>
            <a:off x="457200" y="1295400"/>
            <a:ext cx="8229600" cy="5257800"/>
          </a:xfrm>
        </p:spPr>
        <p:txBody>
          <a:bodyPr/>
          <a:lstStyle/>
          <a:p>
            <a:pPr algn="just" eaLnBrk="1" hangingPunct="1">
              <a:buFont typeface="Wingdings" panose="05000000000000000000" pitchFamily="2" charset="2"/>
              <a:buNone/>
            </a:pPr>
            <a:r>
              <a:rPr lang="en-US" altLang="vi-VN" sz="3600">
                <a:latin typeface="Times New Roman" panose="02020603050405020304" pitchFamily="18" charset="0"/>
              </a:rPr>
              <a:t>Tích hợp các giải pháp công nghệ thông tin và hoạt động của cơ quan, doanh nghiệp</a:t>
            </a:r>
          </a:p>
          <a:p>
            <a:pPr algn="just" eaLnBrk="1" hangingPunct="1"/>
            <a:r>
              <a:rPr lang="en-US" altLang="vi-VN" sz="3600">
                <a:latin typeface="Times New Roman" panose="02020603050405020304" pitchFamily="18" charset="0"/>
              </a:rPr>
              <a:t>Tập trung vào “công nghệ”, để phát triển và bảo trì các hạ tầng công nghệ thông tin cho cơ quan, doanh nghiệp</a:t>
            </a:r>
          </a:p>
          <a:p>
            <a:pPr algn="just" eaLnBrk="1" hangingPunct="1"/>
            <a:r>
              <a:rPr lang="en-US" altLang="vi-VN" sz="3600">
                <a:latin typeface="Times New Roman" panose="02020603050405020304" pitchFamily="18" charset="0"/>
              </a:rPr>
              <a:t>Thiết kế, cài đặt, điều chỉnh, bảo trì hệ thống thông tin</a:t>
            </a:r>
          </a:p>
          <a:p>
            <a:pPr lvl="1" eaLnBrk="1" hangingPunct="1">
              <a:buClr>
                <a:schemeClr val="tx2"/>
              </a:buClr>
              <a:buSzTx/>
              <a:buFontTx/>
              <a:buChar char="•"/>
            </a:pPr>
            <a:endParaRPr lang="en-US" altLang="vi-VN" sz="3200">
              <a:latin typeface="Times New Roman" panose="02020603050405020304" pitchFamily="18" charset="0"/>
            </a:endParaRPr>
          </a:p>
        </p:txBody>
      </p:sp>
      <p:sp>
        <p:nvSpPr>
          <p:cNvPr id="90117"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71</a:t>
            </a:fld>
            <a:endParaRPr lang="en-US" altLang="vi-V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Công nghệ thông tin (tt)</a:t>
            </a:r>
          </a:p>
        </p:txBody>
      </p:sp>
      <p:sp>
        <p:nvSpPr>
          <p:cNvPr id="91140"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11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6508750"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72</a:t>
            </a:fld>
            <a:endParaRPr lang="en-US" altLang="vi-V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457200" y="228600"/>
            <a:ext cx="8229600" cy="868363"/>
          </a:xfrm>
        </p:spPr>
        <p:txBody>
          <a:bodyPr/>
          <a:lstStyle/>
          <a:p>
            <a:pPr eaLnBrk="1" hangingPunct="1"/>
            <a:r>
              <a:rPr lang="en-US" altLang="vi-VN" sz="3600">
                <a:latin typeface="Times New Roman" panose="02020603050405020304" pitchFamily="18" charset="0"/>
              </a:rPr>
              <a:t>Ngành Mạng máy tính và Truyền thông</a:t>
            </a:r>
          </a:p>
        </p:txBody>
      </p:sp>
      <p:sp>
        <p:nvSpPr>
          <p:cNvPr id="93188" name="Rectangle 3"/>
          <p:cNvSpPr>
            <a:spLocks noGrp="1" noChangeArrowheads="1"/>
          </p:cNvSpPr>
          <p:nvPr>
            <p:ph type="body" idx="1"/>
          </p:nvPr>
        </p:nvSpPr>
        <p:spPr>
          <a:xfrm>
            <a:off x="457200" y="1295400"/>
            <a:ext cx="8229600" cy="5257800"/>
          </a:xfrm>
        </p:spPr>
        <p:txBody>
          <a:bodyPr/>
          <a:lstStyle/>
          <a:p>
            <a:pPr algn="just" eaLnBrk="1" hangingPunct="1">
              <a:buFont typeface="Wingdings" panose="05000000000000000000" pitchFamily="2" charset="2"/>
              <a:buNone/>
            </a:pPr>
            <a:r>
              <a:rPr lang="en-US" altLang="vi-VN" sz="3600">
                <a:latin typeface="Times New Roman" panose="02020603050405020304" pitchFamily="18" charset="0"/>
              </a:rPr>
              <a:t>Thiết kế, bảo trì, quản lý các hệ thống mạng máy tính và truyền thông</a:t>
            </a:r>
          </a:p>
          <a:p>
            <a:pPr algn="just" eaLnBrk="1" hangingPunct="1"/>
            <a:r>
              <a:rPr lang="en-US" altLang="vi-VN" sz="3600">
                <a:latin typeface="Times New Roman" panose="02020603050405020304" pitchFamily="18" charset="0"/>
              </a:rPr>
              <a:t>Các vấn đề nguyên lý về xử lý số tín hiệu, truyền dữ liệu, truyền thông đa phương tiện, mạng máy tính</a:t>
            </a:r>
          </a:p>
          <a:p>
            <a:pPr algn="just" eaLnBrk="1" hangingPunct="1"/>
            <a:r>
              <a:rPr lang="en-US" altLang="vi-VN" sz="3600">
                <a:latin typeface="Times New Roman" panose="02020603050405020304" pitchFamily="18" charset="0"/>
              </a:rPr>
              <a:t>Thiết kế, quản lý, lập trình, bảo mật các mạng máy tính</a:t>
            </a:r>
          </a:p>
          <a:p>
            <a:pPr lvl="1" eaLnBrk="1" hangingPunct="1">
              <a:buClr>
                <a:schemeClr val="tx2"/>
              </a:buClr>
              <a:buSzTx/>
              <a:buFontTx/>
              <a:buChar char="•"/>
            </a:pPr>
            <a:endParaRPr lang="en-US" altLang="vi-VN" sz="3200">
              <a:latin typeface="Times New Roman" panose="02020603050405020304" pitchFamily="18" charset="0"/>
            </a:endParaRPr>
          </a:p>
        </p:txBody>
      </p:sp>
      <p:sp>
        <p:nvSpPr>
          <p:cNvPr id="93189"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73</a:t>
            </a:fld>
            <a:endParaRPr lang="en-US" altLang="vi-V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631" y="6439"/>
            <a:ext cx="8229600" cy="1371600"/>
          </a:xfrm>
        </p:spPr>
        <p:txBody>
          <a:bodyPr/>
          <a:lstStyle/>
          <a:p>
            <a:r>
              <a:rPr lang="en-US"/>
              <a:t>Câu hỏi tự luận</a:t>
            </a:r>
            <a:endParaRPr lang="en-US" dirty="0"/>
          </a:p>
        </p:txBody>
      </p:sp>
      <p:sp>
        <p:nvSpPr>
          <p:cNvPr id="3" name="Content Placeholder 2"/>
          <p:cNvSpPr>
            <a:spLocks noGrp="1"/>
          </p:cNvSpPr>
          <p:nvPr>
            <p:ph idx="1"/>
          </p:nvPr>
        </p:nvSpPr>
        <p:spPr>
          <a:xfrm>
            <a:off x="373063" y="1300163"/>
            <a:ext cx="8385175" cy="5175066"/>
          </a:xfrm>
        </p:spPr>
        <p:txBody>
          <a:bodyPr>
            <a:normAutofit/>
          </a:bodyPr>
          <a:lstStyle/>
          <a:p>
            <a:pPr marL="396875" indent="-396875" algn="just">
              <a:lnSpc>
                <a:spcPct val="120000"/>
              </a:lnSpc>
              <a:buAutoNum type="arabicPeriod"/>
              <a:tabLst>
                <a:tab pos="396875" algn="l"/>
                <a:tab pos="914400" algn="l"/>
                <a:tab pos="4122738" algn="l"/>
                <a:tab pos="4456113" algn="l"/>
              </a:tabLst>
            </a:pPr>
            <a:r>
              <a:rPr lang="en-US" sz="3000"/>
              <a:t>Trình bày khái niệm máy tính điện tử, các thành phần cơ bản của một máy tính điện tử là gì?</a:t>
            </a:r>
          </a:p>
          <a:p>
            <a:pPr marL="396875" indent="-396875" algn="just">
              <a:lnSpc>
                <a:spcPct val="120000"/>
              </a:lnSpc>
              <a:buAutoNum type="arabicPeriod"/>
              <a:tabLst>
                <a:tab pos="396875" algn="l"/>
                <a:tab pos="914400" algn="l"/>
                <a:tab pos="4122738" algn="l"/>
                <a:tab pos="4456113" algn="l"/>
              </a:tabLst>
            </a:pPr>
            <a:r>
              <a:rPr lang="en-US" sz="3000"/>
              <a:t>Trình bày suy nghĩ của anh/chị về xu thế công nghệ thông tin hiện nay. Lấy ví dụ về một xu hướng và trình bày các kiến thức, kỹ năng nền tảng cần có của xu hướng đó là gì.</a:t>
            </a:r>
            <a:endParaRPr lang="en-US" sz="3000" dirty="0"/>
          </a:p>
        </p:txBody>
      </p:sp>
      <p:sp>
        <p:nvSpPr>
          <p:cNvPr id="6"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ooter Placeholder 3"/>
          <p:cNvSpPr>
            <a:spLocks noGrp="1"/>
          </p:cNvSpPr>
          <p:nvPr>
            <p:ph type="ftr" sz="quarter" idx="10"/>
          </p:nvPr>
        </p:nvSpPr>
        <p:spPr/>
        <p:txBody>
          <a:bodyPr/>
          <a:lstStyle/>
          <a:p>
            <a:pPr>
              <a:defRPr/>
            </a:pPr>
            <a:r>
              <a:rPr lang="vi-VN" altLang="vi-VN"/>
              <a:t>NMTH_Chương 1</a:t>
            </a:r>
            <a:endParaRPr lang="en-US" altLang="vi-VN"/>
          </a:p>
        </p:txBody>
      </p:sp>
      <p:sp>
        <p:nvSpPr>
          <p:cNvPr id="7" name="Slide Number Placeholder 6"/>
          <p:cNvSpPr>
            <a:spLocks noGrp="1"/>
          </p:cNvSpPr>
          <p:nvPr>
            <p:ph type="sldNum" sz="quarter" idx="11"/>
          </p:nvPr>
        </p:nvSpPr>
        <p:spPr/>
        <p:txBody>
          <a:bodyPr/>
          <a:lstStyle/>
          <a:p>
            <a:pPr>
              <a:defRPr/>
            </a:pPr>
            <a:fld id="{7107A40C-02F8-4519-A2FD-6FDCE3F2B0D2}" type="slidenum">
              <a:rPr lang="en-US" altLang="vi-VN" smtClean="0"/>
              <a:pPr>
                <a:defRPr/>
              </a:pPr>
              <a:t>74</a:t>
            </a:fld>
            <a:endParaRPr lang="en-US" altLang="vi-VN"/>
          </a:p>
        </p:txBody>
      </p:sp>
    </p:spTree>
    <p:custDataLst>
      <p:tags r:id="rId1"/>
    </p:custDataLst>
    <p:extLst>
      <p:ext uri="{BB962C8B-B14F-4D97-AF65-F5344CB8AC3E}">
        <p14:creationId xmlns:p14="http://schemas.microsoft.com/office/powerpoint/2010/main" val="30353657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
            <a:ext cx="7772400" cy="990600"/>
          </a:xfrm>
        </p:spPr>
        <p:txBody>
          <a:bodyPr/>
          <a:lstStyle/>
          <a:p>
            <a:pPr algn="ctr" eaLnBrk="1" hangingPunct="1">
              <a:defRPr/>
            </a:pPr>
            <a:r>
              <a:rPr lang="en-US" altLang="vi-VN" sz="4000" b="1">
                <a:solidFill>
                  <a:schemeClr val="bg2"/>
                </a:solidFill>
                <a:effectLst>
                  <a:outerShdw blurRad="38100" dist="38100" dir="2700000" algn="tl">
                    <a:srgbClr val="C0C0C0"/>
                  </a:outerShdw>
                </a:effectLst>
                <a:latin typeface="Times New Roman" panose="02020603050405020304" pitchFamily="18" charset="0"/>
              </a:rPr>
              <a:t>NHẬP MÔN TIN HỌC</a:t>
            </a:r>
          </a:p>
        </p:txBody>
      </p:sp>
      <p:sp>
        <p:nvSpPr>
          <p:cNvPr id="13315" name="Rectangle 3"/>
          <p:cNvSpPr>
            <a:spLocks noGrp="1" noChangeArrowheads="1"/>
          </p:cNvSpPr>
          <p:nvPr>
            <p:ph type="subTitle" idx="1"/>
          </p:nvPr>
        </p:nvSpPr>
        <p:spPr>
          <a:xfrm>
            <a:off x="838200" y="1676400"/>
            <a:ext cx="7772400" cy="4648200"/>
          </a:xfrm>
        </p:spPr>
        <p:txBody>
          <a:bodyPr/>
          <a:lstStyle/>
          <a:p>
            <a:pPr eaLnBrk="1" hangingPunct="1"/>
            <a:r>
              <a:rPr lang="en-US" altLang="vi-VN" sz="4700" dirty="0" err="1">
                <a:latin typeface="Times New Roman" panose="02020603050405020304" pitchFamily="18" charset="0"/>
              </a:rPr>
              <a:t>Chương</a:t>
            </a:r>
            <a:r>
              <a:rPr lang="en-US" altLang="vi-VN" sz="4700" dirty="0">
                <a:latin typeface="Times New Roman" panose="02020603050405020304" pitchFamily="18" charset="0"/>
              </a:rPr>
              <a:t> 1</a:t>
            </a:r>
          </a:p>
          <a:p>
            <a:pPr algn="ctr" eaLnBrk="1" hangingPunct="1"/>
            <a:r>
              <a:rPr lang="en-US" altLang="vi-VN" sz="4800" b="1" dirty="0">
                <a:solidFill>
                  <a:schemeClr val="bg2"/>
                </a:solidFill>
                <a:latin typeface="Times New Roman" panose="02020603050405020304" pitchFamily="18" charset="0"/>
              </a:rPr>
              <a:t>TỔNG QUAN VỀ MÁY TÍNH VÀ CÔNG NGHỆ THÔNG TIN</a:t>
            </a:r>
          </a:p>
        </p:txBody>
      </p:sp>
      <p:sp>
        <p:nvSpPr>
          <p:cNvPr id="13316" name="Line 4"/>
          <p:cNvSpPr>
            <a:spLocks noChangeShapeType="1"/>
          </p:cNvSpPr>
          <p:nvPr/>
        </p:nvSpPr>
        <p:spPr bwMode="auto">
          <a:xfrm>
            <a:off x="0" y="12192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28600"/>
            <a:ext cx="8229600" cy="868363"/>
          </a:xfrm>
        </p:spPr>
        <p:txBody>
          <a:bodyPr/>
          <a:lstStyle/>
          <a:p>
            <a:pPr eaLnBrk="1" hangingPunct="1">
              <a:defRPr/>
            </a:pPr>
            <a:r>
              <a:rPr lang="en-US" altLang="vi-VN" sz="3600" b="1">
                <a:effectLst>
                  <a:outerShdw blurRad="38100" dist="38100" dir="2700000" algn="tl">
                    <a:srgbClr val="C0C0C0"/>
                  </a:outerShdw>
                </a:effectLst>
                <a:latin typeface="Times New Roman" panose="02020603050405020304" pitchFamily="18" charset="0"/>
              </a:rPr>
              <a:t>Nội dung chương 1</a:t>
            </a:r>
          </a:p>
        </p:txBody>
      </p:sp>
      <p:sp>
        <p:nvSpPr>
          <p:cNvPr id="15364" name="Rectangle 3"/>
          <p:cNvSpPr>
            <a:spLocks noGrp="1" noChangeArrowheads="1"/>
          </p:cNvSpPr>
          <p:nvPr>
            <p:ph type="body" idx="1"/>
          </p:nvPr>
        </p:nvSpPr>
        <p:spPr>
          <a:xfrm>
            <a:off x="457200" y="1295400"/>
            <a:ext cx="8229600" cy="5257800"/>
          </a:xfrm>
        </p:spPr>
        <p:txBody>
          <a:bodyPr/>
          <a:lstStyle/>
          <a:p>
            <a:pPr marL="914400" indent="-914400" algn="just" eaLnBrk="1" hangingPunct="1">
              <a:buSzTx/>
              <a:buFont typeface="Wingdings" panose="05000000000000000000" pitchFamily="2" charset="2"/>
              <a:buAutoNum type="romanUcPeriod"/>
            </a:pPr>
            <a:r>
              <a:rPr lang="en-US" altLang="vi-VN" sz="3600" b="1">
                <a:latin typeface="Times New Roman" panose="02020603050405020304" pitchFamily="18" charset="0"/>
              </a:rPr>
              <a:t>Giới thiệu về Công nghệ thông tin</a:t>
            </a:r>
          </a:p>
          <a:p>
            <a:pPr marL="914400" indent="-914400" algn="just" eaLnBrk="1" hangingPunct="1">
              <a:buSzTx/>
              <a:buFont typeface="Wingdings" panose="05000000000000000000" pitchFamily="2" charset="2"/>
              <a:buAutoNum type="romanUcPeriod"/>
            </a:pPr>
            <a:r>
              <a:rPr lang="en-US" altLang="vi-VN" sz="3600" b="1">
                <a:latin typeface="Times New Roman" panose="02020603050405020304" pitchFamily="18" charset="0"/>
              </a:rPr>
              <a:t>Hệ thống máy tính</a:t>
            </a:r>
          </a:p>
          <a:p>
            <a:pPr marL="914400" indent="-914400" algn="just" eaLnBrk="1" hangingPunct="1">
              <a:buSzTx/>
              <a:buFont typeface="Wingdings" panose="05000000000000000000" pitchFamily="2" charset="2"/>
              <a:buAutoNum type="romanUcPeriod"/>
            </a:pPr>
            <a:r>
              <a:rPr lang="ru-RU" sz="3600" b="1">
                <a:latin typeface="Times New Roman" panose="02020603050405020304" pitchFamily="18" charset="0"/>
              </a:rPr>
              <a:t>Công nghệ thông tin: công cụ và khoa học</a:t>
            </a:r>
            <a:endParaRPr lang="en-US" altLang="vi-VN" sz="3600" b="1">
              <a:latin typeface="Times New Roman" panose="02020603050405020304" pitchFamily="18" charset="0"/>
            </a:endParaRPr>
          </a:p>
        </p:txBody>
      </p:sp>
      <p:sp>
        <p:nvSpPr>
          <p:cNvPr id="15365" name="Line 4"/>
          <p:cNvSpPr>
            <a:spLocks noChangeShapeType="1"/>
          </p:cNvSpPr>
          <p:nvPr/>
        </p:nvSpPr>
        <p:spPr bwMode="auto">
          <a:xfrm>
            <a:off x="0" y="10668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vi-VN" altLang="vi-VN"/>
              <a:t>NMTH_Chương 1</a:t>
            </a:r>
            <a:endParaRPr lang="en-US" altLang="vi-VN"/>
          </a:p>
        </p:txBody>
      </p:sp>
      <p:sp>
        <p:nvSpPr>
          <p:cNvPr id="3" name="Slide Number Placeholder 2"/>
          <p:cNvSpPr>
            <a:spLocks noGrp="1"/>
          </p:cNvSpPr>
          <p:nvPr>
            <p:ph type="sldNum" sz="quarter" idx="11"/>
          </p:nvPr>
        </p:nvSpPr>
        <p:spPr/>
        <p:txBody>
          <a:bodyPr/>
          <a:lstStyle/>
          <a:p>
            <a:pPr>
              <a:defRPr/>
            </a:pPr>
            <a:fld id="{7107A40C-02F8-4519-A2FD-6FDCE3F2B0D2}" type="slidenum">
              <a:rPr lang="en-US" altLang="vi-VN" smtClean="0"/>
              <a:pPr>
                <a:defRPr/>
              </a:pPr>
              <a:t>9</a:t>
            </a:fld>
            <a:endParaRPr lang="en-US" altLang="vi-V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ADVANCE_TIME" val="50.439"/>
  <p:tag name="ISPRING_CUSTOM_TIMING_USED" val="1"/>
  <p:tag name="ISPRING_SLIDE_ID_2" val="{EB09CE54-B025-4033-81C2-4D1FE2F8BAE8}"/>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3344</Words>
  <Application>Microsoft Office PowerPoint</Application>
  <PresentationFormat>On-screen Show (4:3)</PresentationFormat>
  <Paragraphs>572</Paragraphs>
  <Slides>74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Arial Black</vt:lpstr>
      <vt:lpstr>Courier New</vt:lpstr>
      <vt:lpstr>Gill Sans MT</vt:lpstr>
      <vt:lpstr>Tahoma</vt:lpstr>
      <vt:lpstr>Times New Roman</vt:lpstr>
      <vt:lpstr>Verdana</vt:lpstr>
      <vt:lpstr>Wingdings</vt:lpstr>
      <vt:lpstr>Pixel</vt:lpstr>
      <vt:lpstr>PowerPoint Presentation</vt:lpstr>
      <vt:lpstr>Mục tiêu môn học</vt:lpstr>
      <vt:lpstr>Mô tả học phần</vt:lpstr>
      <vt:lpstr>Cấu trúc môn học</vt:lpstr>
      <vt:lpstr>Môn học NHẬP MÔN TIN HỌC</vt:lpstr>
      <vt:lpstr>Tài liệu tham khảo</vt:lpstr>
      <vt:lpstr>Hình thức đánh giá</vt:lpstr>
      <vt:lpstr>NHẬP MÔN TIN HỌC</vt:lpstr>
      <vt:lpstr>Nội dung chương 1</vt:lpstr>
      <vt:lpstr>I.1. Thông tin – Dữ liệu – Tri thức</vt:lpstr>
      <vt:lpstr>Các khái niệm cơ bản</vt:lpstr>
      <vt:lpstr>Các khái niệm cơ bản</vt:lpstr>
      <vt:lpstr>Các khái niệm cơ bản</vt:lpstr>
      <vt:lpstr>Các khái niệm cơ bản</vt:lpstr>
      <vt:lpstr>Mối quan hệ giữa Dữ liệu – thông tin – Tri thức</vt:lpstr>
      <vt:lpstr>Mối quan hệ giữa Dữ liệu – thông tin – Tri thức</vt:lpstr>
      <vt:lpstr>Đơn vị đo thông tin</vt:lpstr>
      <vt:lpstr>Đơn vị đo thông tin</vt:lpstr>
      <vt:lpstr>Xử lý thông tin</vt:lpstr>
      <vt:lpstr>I.2. Tin học và Công nghệ thông tin</vt:lpstr>
      <vt:lpstr>TIN HỌC và CÔNG NGHỆ THÔNG TIN</vt:lpstr>
      <vt:lpstr>Định nghĩa Tin học</vt:lpstr>
      <vt:lpstr>Giới thiệu Công nghệ thông tin</vt:lpstr>
      <vt:lpstr>Giới thiệu Công nghệ thông tin</vt:lpstr>
      <vt:lpstr>Giới thiệu Công nghệ thông tin</vt:lpstr>
      <vt:lpstr>II. Hệ thống máy tính (Computer)</vt:lpstr>
      <vt:lpstr>1. Định nghĩa máy tính điện tử</vt:lpstr>
      <vt:lpstr>1. Định nghĩa máy tính điện tử</vt:lpstr>
      <vt:lpstr>Định nghĩa máy tính điện tử (tt)</vt:lpstr>
      <vt:lpstr>2. Tổ chức máy tính điện tử</vt:lpstr>
      <vt:lpstr>Tổ chức máy tính điện tử (tt)</vt:lpstr>
      <vt:lpstr>Tổ chức máy tính điện tử (tt)</vt:lpstr>
      <vt:lpstr>Bộ xử lý trung tâm</vt:lpstr>
      <vt:lpstr>Chu kỳ Lấy lệnh – Giải mã – Thực hiện lệnh</vt:lpstr>
      <vt:lpstr>Bộ nhớ trong</vt:lpstr>
      <vt:lpstr>Ví dụ: địa chỉ và nội dung các ô nhớ</vt:lpstr>
      <vt:lpstr>Bộ nhớ ngoài</vt:lpstr>
      <vt:lpstr>Thiết bị nhập</vt:lpstr>
      <vt:lpstr>Thiết bị xuất</vt:lpstr>
      <vt:lpstr>3. Phân loại máy tính</vt:lpstr>
      <vt:lpstr>1. Phân loại theo thứ tự xuất hiện</vt:lpstr>
      <vt:lpstr>Sơ lược lịch sử máy tính</vt:lpstr>
      <vt:lpstr>Sơ lược lịch sử máy tính</vt:lpstr>
      <vt:lpstr>Sơ lược lịch sử máy tính</vt:lpstr>
      <vt:lpstr>Sơ lược lịch sử máy tính</vt:lpstr>
      <vt:lpstr>Sơ lược lịch sử máy tính</vt:lpstr>
      <vt:lpstr>Sơ lược lịch sử máy tính</vt:lpstr>
      <vt:lpstr>Sơ lược lịch sử máy tính</vt:lpstr>
      <vt:lpstr>Sơ lược lịch sử máy tính</vt:lpstr>
      <vt:lpstr>2. Phân loại theo nguyên lý làm việc</vt:lpstr>
      <vt:lpstr>3. Phân loại theo khả năng tính toán</vt:lpstr>
      <vt:lpstr>4. Phân loại theo máy tính hiện đại</vt:lpstr>
      <vt:lpstr>III. Công nghệ thông tin: công cụ và khoa học</vt:lpstr>
      <vt:lpstr>Công nghệ thông tin: công cụ và khoa học</vt:lpstr>
      <vt:lpstr>1. Công nghệ thông tin là công cụ</vt:lpstr>
      <vt:lpstr>2. Công nghệ thông tin là ngành khoa học</vt:lpstr>
      <vt:lpstr>a. Các lĩnh vực nghiên cứu</vt:lpstr>
      <vt:lpstr>Các lĩnh vực nghiên cứu hệ thống</vt:lpstr>
      <vt:lpstr>Các lĩnh vực nghiên cứu ứng dụng</vt:lpstr>
      <vt:lpstr>b. Các chuyên ngành đào tạo</vt:lpstr>
      <vt:lpstr>Các chuyên ngành đào tạo theo CC2005</vt:lpstr>
      <vt:lpstr>Vị trí các chuyên ngành đào tạo</vt:lpstr>
      <vt:lpstr>Ngành Khoa học máy tính</vt:lpstr>
      <vt:lpstr>Ngành Khoa học máy tính (tt)</vt:lpstr>
      <vt:lpstr>Ngành Kỹ thuật máy tính</vt:lpstr>
      <vt:lpstr>Ngành Kỹ thuật máy tính (tt)</vt:lpstr>
      <vt:lpstr>Ngành Kỹ thuật phần mềm</vt:lpstr>
      <vt:lpstr>Ngành Kỹ thuật phần mềm (tt)</vt:lpstr>
      <vt:lpstr>Ngành Hệ thống thông tin</vt:lpstr>
      <vt:lpstr>Ngành Hệ thống thông tin (tt)</vt:lpstr>
      <vt:lpstr>Ngành Công nghệ thông tin</vt:lpstr>
      <vt:lpstr>Ngành Công nghệ thông tin (tt)</vt:lpstr>
      <vt:lpstr>Ngành Mạng máy tính và Truyền thông</vt:lpstr>
      <vt:lpstr>Câu hỏi tự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2018-08-31T03:41:14Z</dcterms:created>
  <dcterms:modified xsi:type="dcterms:W3CDTF">2021-10-11T14:34:20Z</dcterms:modified>
</cp:coreProperties>
</file>