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9" r:id="rId1"/>
  </p:sldMasterIdLst>
  <p:notesMasterIdLst>
    <p:notesMasterId r:id="rId115"/>
  </p:notesMasterIdLst>
  <p:handoutMasterIdLst>
    <p:handoutMasterId r:id="rId116"/>
  </p:handoutMasterIdLst>
  <p:sldIdLst>
    <p:sldId id="259" r:id="rId2"/>
    <p:sldId id="409" r:id="rId3"/>
    <p:sldId id="265" r:id="rId4"/>
    <p:sldId id="270" r:id="rId5"/>
    <p:sldId id="276" r:id="rId6"/>
    <p:sldId id="289" r:id="rId7"/>
    <p:sldId id="288" r:id="rId8"/>
    <p:sldId id="390" r:id="rId9"/>
    <p:sldId id="389" r:id="rId10"/>
    <p:sldId id="291" r:id="rId11"/>
    <p:sldId id="290" r:id="rId12"/>
    <p:sldId id="274" r:id="rId13"/>
    <p:sldId id="273" r:id="rId14"/>
    <p:sldId id="292" r:id="rId15"/>
    <p:sldId id="271" r:id="rId16"/>
    <p:sldId id="297" r:id="rId17"/>
    <p:sldId id="296" r:id="rId18"/>
    <p:sldId id="295" r:id="rId19"/>
    <p:sldId id="294" r:id="rId20"/>
    <p:sldId id="299" r:id="rId21"/>
    <p:sldId id="298" r:id="rId22"/>
    <p:sldId id="293" r:id="rId23"/>
    <p:sldId id="300" r:id="rId24"/>
    <p:sldId id="302" r:id="rId25"/>
    <p:sldId id="392" r:id="rId26"/>
    <p:sldId id="391" r:id="rId27"/>
    <p:sldId id="393" r:id="rId28"/>
    <p:sldId id="404" r:id="rId29"/>
    <p:sldId id="406" r:id="rId30"/>
    <p:sldId id="395" r:id="rId31"/>
    <p:sldId id="396" r:id="rId32"/>
    <p:sldId id="397" r:id="rId33"/>
    <p:sldId id="398" r:id="rId34"/>
    <p:sldId id="399" r:id="rId35"/>
    <p:sldId id="400" r:id="rId36"/>
    <p:sldId id="401" r:id="rId37"/>
    <p:sldId id="402" r:id="rId38"/>
    <p:sldId id="410" r:id="rId39"/>
    <p:sldId id="385" r:id="rId40"/>
    <p:sldId id="269" r:id="rId41"/>
    <p:sldId id="301" r:id="rId42"/>
    <p:sldId id="380" r:id="rId43"/>
    <p:sldId id="303" r:id="rId44"/>
    <p:sldId id="281" r:id="rId45"/>
    <p:sldId id="308" r:id="rId46"/>
    <p:sldId id="309" r:id="rId47"/>
    <p:sldId id="307" r:id="rId48"/>
    <p:sldId id="310" r:id="rId49"/>
    <p:sldId id="306" r:id="rId50"/>
    <p:sldId id="312" r:id="rId51"/>
    <p:sldId id="311" r:id="rId52"/>
    <p:sldId id="313" r:id="rId53"/>
    <p:sldId id="314" r:id="rId54"/>
    <p:sldId id="305" r:id="rId55"/>
    <p:sldId id="381" r:id="rId56"/>
    <p:sldId id="316" r:id="rId57"/>
    <p:sldId id="315" r:id="rId58"/>
    <p:sldId id="304" r:id="rId59"/>
    <p:sldId id="383" r:id="rId60"/>
    <p:sldId id="268" r:id="rId61"/>
    <p:sldId id="319" r:id="rId62"/>
    <p:sldId id="282" r:id="rId63"/>
    <p:sldId id="322" r:id="rId64"/>
    <p:sldId id="321" r:id="rId65"/>
    <p:sldId id="333" r:id="rId66"/>
    <p:sldId id="283" r:id="rId67"/>
    <p:sldId id="324" r:id="rId68"/>
    <p:sldId id="323" r:id="rId69"/>
    <p:sldId id="284" r:id="rId70"/>
    <p:sldId id="332" r:id="rId71"/>
    <p:sldId id="329" r:id="rId72"/>
    <p:sldId id="386" r:id="rId73"/>
    <p:sldId id="328" r:id="rId74"/>
    <p:sldId id="334" r:id="rId75"/>
    <p:sldId id="330" r:id="rId76"/>
    <p:sldId id="407" r:id="rId77"/>
    <p:sldId id="327" r:id="rId78"/>
    <p:sldId id="335" r:id="rId79"/>
    <p:sldId id="326" r:id="rId80"/>
    <p:sldId id="336" r:id="rId81"/>
    <p:sldId id="337" r:id="rId82"/>
    <p:sldId id="338" r:id="rId83"/>
    <p:sldId id="267" r:id="rId84"/>
    <p:sldId id="279" r:id="rId85"/>
    <p:sldId id="347" r:id="rId86"/>
    <p:sldId id="388" r:id="rId87"/>
    <p:sldId id="387" r:id="rId88"/>
    <p:sldId id="342" r:id="rId89"/>
    <p:sldId id="278" r:id="rId90"/>
    <p:sldId id="349" r:id="rId91"/>
    <p:sldId id="353" r:id="rId92"/>
    <p:sldId id="348" r:id="rId93"/>
    <p:sldId id="355" r:id="rId94"/>
    <p:sldId id="411" r:id="rId95"/>
    <p:sldId id="266" r:id="rId96"/>
    <p:sldId id="285" r:id="rId97"/>
    <p:sldId id="363" r:id="rId98"/>
    <p:sldId id="362" r:id="rId99"/>
    <p:sldId id="364" r:id="rId100"/>
    <p:sldId id="263" r:id="rId101"/>
    <p:sldId id="365" r:id="rId102"/>
    <p:sldId id="366" r:id="rId103"/>
    <p:sldId id="367" r:id="rId104"/>
    <p:sldId id="369" r:id="rId105"/>
    <p:sldId id="368" r:id="rId106"/>
    <p:sldId id="370" r:id="rId107"/>
    <p:sldId id="286" r:id="rId108"/>
    <p:sldId id="372" r:id="rId109"/>
    <p:sldId id="371" r:id="rId110"/>
    <p:sldId id="412" r:id="rId111"/>
    <p:sldId id="413" r:id="rId112"/>
    <p:sldId id="414" r:id="rId113"/>
    <p:sldId id="415" r:id="rId11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843"/>
    <p:restoredTop sz="95897" autoAdjust="0"/>
  </p:normalViewPr>
  <p:slideViewPr>
    <p:cSldViewPr>
      <p:cViewPr varScale="1">
        <p:scale>
          <a:sx n="108" d="100"/>
          <a:sy n="108" d="100"/>
        </p:scale>
        <p:origin x="560"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vi-VN"/>
          </a:p>
        </p:txBody>
      </p:sp>
      <p:sp>
        <p:nvSpPr>
          <p:cNvPr id="4301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vi-VN"/>
          </a:p>
        </p:txBody>
      </p:sp>
      <p:sp>
        <p:nvSpPr>
          <p:cNvPr id="4301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vi-VN"/>
          </a:p>
        </p:txBody>
      </p:sp>
      <p:sp>
        <p:nvSpPr>
          <p:cNvPr id="4301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3C074D2-2AE8-4760-9E21-551BBEC0A717}" type="slidenum">
              <a:rPr lang="en-US" altLang="vi-VN"/>
              <a:pPr>
                <a:defRPr/>
              </a:pPr>
              <a:t>‹#›</a:t>
            </a:fld>
            <a:endParaRPr lang="en-US" altLang="vi-V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vi-VN"/>
          </a:p>
        </p:txBody>
      </p:sp>
      <p:sp>
        <p:nvSpPr>
          <p:cNvPr id="4096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vi-V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096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vi-VN" noProof="0"/>
              <a:t>Click to edit Master text styles</a:t>
            </a:r>
          </a:p>
          <a:p>
            <a:pPr lvl="1"/>
            <a:r>
              <a:rPr lang="en-US" altLang="vi-VN" noProof="0"/>
              <a:t>Second level</a:t>
            </a:r>
          </a:p>
          <a:p>
            <a:pPr lvl="2"/>
            <a:r>
              <a:rPr lang="en-US" altLang="vi-VN" noProof="0"/>
              <a:t>Third level</a:t>
            </a:r>
          </a:p>
          <a:p>
            <a:pPr lvl="3"/>
            <a:r>
              <a:rPr lang="en-US" altLang="vi-VN" noProof="0"/>
              <a:t>Fourth level</a:t>
            </a:r>
          </a:p>
          <a:p>
            <a:pPr lvl="4"/>
            <a:r>
              <a:rPr lang="en-US" altLang="vi-VN" noProof="0"/>
              <a:t>Fifth level</a:t>
            </a:r>
          </a:p>
        </p:txBody>
      </p:sp>
      <p:sp>
        <p:nvSpPr>
          <p:cNvPr id="4096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vi-VN"/>
          </a:p>
        </p:txBody>
      </p:sp>
      <p:sp>
        <p:nvSpPr>
          <p:cNvPr id="4096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E29F298-EA11-4B08-9A92-0D4F4918C637}" type="slidenum">
              <a:rPr lang="en-US" altLang="vi-VN"/>
              <a:pPr>
                <a:defRPr/>
              </a:pPr>
              <a:t>‹#›</a:t>
            </a:fld>
            <a:endParaRPr lang="en-US" altLang="vi-V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a:noFill/>
        </p:spPr>
        <p:txBody>
          <a:bodyPr/>
          <a:lstStyle/>
          <a:p>
            <a:pPr eaLnBrk="1" hangingPunct="1"/>
            <a:endParaRPr lang="vi-VN" altLang="vi-V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p:spPr>
        <p:txBody>
          <a:bodyPr/>
          <a:lstStyle/>
          <a:p>
            <a:endParaRPr lang="vi-VN" altLang="vi-VN"/>
          </a:p>
        </p:txBody>
      </p:sp>
      <p:sp>
        <p:nvSpPr>
          <p:cNvPr id="58372"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3299E19-BCDC-460D-9C42-C597D3485B23}" type="slidenum">
              <a:rPr lang="en-US" altLang="vi-VN" smtClean="0"/>
              <a:pPr/>
              <a:t>56</a:t>
            </a:fld>
            <a:endParaRPr lang="en-US" altLang="vi-V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p:spPr>
        <p:txBody>
          <a:bodyPr/>
          <a:lstStyle/>
          <a:p>
            <a:endParaRPr lang="vi-VN" altLang="vi-VN"/>
          </a:p>
        </p:txBody>
      </p:sp>
      <p:sp>
        <p:nvSpPr>
          <p:cNvPr id="61444"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BBA88A2-6D53-492B-9300-6A3ECE98E48E}" type="slidenum">
              <a:rPr lang="en-US" altLang="vi-VN" smtClean="0"/>
              <a:pPr/>
              <a:t>58</a:t>
            </a:fld>
            <a:endParaRPr lang="en-US" altLang="vi-V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p:spPr>
        <p:txBody>
          <a:bodyPr/>
          <a:lstStyle/>
          <a:p>
            <a:endParaRPr lang="vi-VN" altLang="vi-VN"/>
          </a:p>
        </p:txBody>
      </p:sp>
      <p:sp>
        <p:nvSpPr>
          <p:cNvPr id="79876"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2A4AABD-1443-4135-976F-6AA7396118CC}" type="slidenum">
              <a:rPr lang="en-US" altLang="vi-VN" smtClean="0"/>
              <a:pPr/>
              <a:t>61</a:t>
            </a:fld>
            <a:endParaRPr lang="en-US" altLang="vi-V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p:spPr>
        <p:txBody>
          <a:bodyPr/>
          <a:lstStyle/>
          <a:p>
            <a:endParaRPr lang="vi-VN" altLang="vi-VN"/>
          </a:p>
        </p:txBody>
      </p:sp>
      <p:sp>
        <p:nvSpPr>
          <p:cNvPr id="8294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0D80CF5-BB35-43FC-8267-06A7343FD733}" type="slidenum">
              <a:rPr lang="en-US" altLang="vi-VN" smtClean="0"/>
              <a:pPr/>
              <a:t>63</a:t>
            </a:fld>
            <a:endParaRPr lang="en-US" altLang="vi-V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p:spPr>
        <p:txBody>
          <a:bodyPr/>
          <a:lstStyle/>
          <a:p>
            <a:endParaRPr lang="vi-VN" altLang="vi-VN"/>
          </a:p>
        </p:txBody>
      </p:sp>
      <p:sp>
        <p:nvSpPr>
          <p:cNvPr id="87044"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A5AD530-887C-4546-938F-B4328881A7D2}" type="slidenum">
              <a:rPr lang="en-US" altLang="vi-VN" smtClean="0"/>
              <a:pPr/>
              <a:t>66</a:t>
            </a:fld>
            <a:endParaRPr lang="en-US" altLang="vi-V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p:spPr>
        <p:txBody>
          <a:bodyPr/>
          <a:lstStyle/>
          <a:p>
            <a:endParaRPr lang="vi-VN" altLang="vi-VN"/>
          </a:p>
        </p:txBody>
      </p:sp>
      <p:sp>
        <p:nvSpPr>
          <p:cNvPr id="91140"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792B76B-71E5-4058-A105-2D642AD3B97C}" type="slidenum">
              <a:rPr lang="en-US" altLang="vi-VN" smtClean="0"/>
              <a:pPr/>
              <a:t>69</a:t>
            </a:fld>
            <a:endParaRPr lang="en-US" altLang="vi-V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p:spPr>
        <p:txBody>
          <a:bodyPr/>
          <a:lstStyle/>
          <a:p>
            <a:endParaRPr lang="vi-VN" altLang="vi-VN"/>
          </a:p>
        </p:txBody>
      </p:sp>
      <p:sp>
        <p:nvSpPr>
          <p:cNvPr id="9318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E625C61-2581-4BF9-940F-1994B7104F81}" type="slidenum">
              <a:rPr lang="en-US" altLang="vi-VN" smtClean="0"/>
              <a:pPr/>
              <a:t>70</a:t>
            </a:fld>
            <a:endParaRPr lang="en-US" altLang="vi-V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p:spPr>
        <p:txBody>
          <a:bodyPr/>
          <a:lstStyle/>
          <a:p>
            <a:endParaRPr lang="en-US" altLang="en-US"/>
          </a:p>
        </p:txBody>
      </p:sp>
      <p:sp>
        <p:nvSpPr>
          <p:cNvPr id="99332"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DB91D60-6BAB-419A-8559-2B9408734D46}" type="slidenum">
              <a:rPr lang="en-US" altLang="vi-VN" smtClean="0"/>
              <a:pPr/>
              <a:t>75</a:t>
            </a:fld>
            <a:endParaRPr lang="en-US" altLang="vi-V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p:spPr>
        <p:txBody>
          <a:bodyPr/>
          <a:lstStyle/>
          <a:p>
            <a:endParaRPr lang="en-US" altLang="en-US"/>
          </a:p>
        </p:txBody>
      </p:sp>
      <p:sp>
        <p:nvSpPr>
          <p:cNvPr id="101380"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A8289E6-E870-422E-8DF0-A954BBB453D8}" type="slidenum">
              <a:rPr lang="en-US" altLang="vi-VN" smtClean="0"/>
              <a:pPr/>
              <a:t>76</a:t>
            </a:fld>
            <a:endParaRPr lang="en-US" altLang="vi-V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p:spPr>
        <p:txBody>
          <a:bodyPr/>
          <a:lstStyle/>
          <a:p>
            <a:endParaRPr lang="en-US" altLang="en-US"/>
          </a:p>
        </p:txBody>
      </p:sp>
      <p:sp>
        <p:nvSpPr>
          <p:cNvPr id="160772"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C0E9234-AA75-4926-9B01-D8010E84BFDB}" type="slidenum">
              <a:rPr lang="en-US" altLang="vi-VN" smtClean="0"/>
              <a:pPr/>
              <a:t>94</a:t>
            </a:fld>
            <a:endParaRPr lang="en-US" altLang="vi-VN"/>
          </a:p>
        </p:txBody>
      </p:sp>
    </p:spTree>
    <p:extLst>
      <p:ext uri="{BB962C8B-B14F-4D97-AF65-F5344CB8AC3E}">
        <p14:creationId xmlns:p14="http://schemas.microsoft.com/office/powerpoint/2010/main" val="561702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a:ln/>
        </p:spPr>
      </p:sp>
      <p:sp>
        <p:nvSpPr>
          <p:cNvPr id="8195" name="Notes Placeholder 2"/>
          <p:cNvSpPr>
            <a:spLocks noGrp="1"/>
          </p:cNvSpPr>
          <p:nvPr>
            <p:ph type="body" idx="1"/>
          </p:nvPr>
        </p:nvSpPr>
        <p:spPr>
          <a:noFill/>
        </p:spPr>
        <p:txBody>
          <a:bodyPr/>
          <a:lstStyle/>
          <a:p>
            <a:endParaRPr lang="en-US" altLang="en-US"/>
          </a:p>
        </p:txBody>
      </p:sp>
      <p:sp>
        <p:nvSpPr>
          <p:cNvPr id="8196"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96DBC14-3634-4DC3-9E43-0E0CFF80F8FE}" type="slidenum">
              <a:rPr lang="en-US" altLang="vi-VN" smtClean="0"/>
              <a:pPr/>
              <a:t>3</a:t>
            </a:fld>
            <a:endParaRPr lang="en-US" altLang="vi-V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eaLnBrk="1" hangingPunct="1">
              <a:buFont typeface="Wingdings" panose="05000000000000000000" pitchFamily="2" charset="2"/>
              <a:buNone/>
            </a:pPr>
            <a:endParaRPr lang="en-US" altLang="vi-VN"/>
          </a:p>
        </p:txBody>
      </p:sp>
      <p:sp>
        <p:nvSpPr>
          <p:cNvPr id="4" name="Slide Number Placeholder 3"/>
          <p:cNvSpPr>
            <a:spLocks noGrp="1"/>
          </p:cNvSpPr>
          <p:nvPr>
            <p:ph type="sldNum" sz="quarter" idx="10"/>
          </p:nvPr>
        </p:nvSpPr>
        <p:spPr/>
        <p:txBody>
          <a:bodyPr/>
          <a:lstStyle/>
          <a:p>
            <a:fld id="{BAD402AA-B8C1-414F-8B65-A5E6E63FA8D2}" type="slidenum">
              <a:rPr lang="en-US" smtClean="0"/>
              <a:pPr/>
              <a:t>111</a:t>
            </a:fld>
            <a:endParaRPr lang="en-US"/>
          </a:p>
        </p:txBody>
      </p:sp>
    </p:spTree>
    <p:extLst>
      <p:ext uri="{BB962C8B-B14F-4D97-AF65-F5344CB8AC3E}">
        <p14:creationId xmlns:p14="http://schemas.microsoft.com/office/powerpoint/2010/main" val="24963144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endParaRPr lang="en-US" altLang="vi-VN"/>
          </a:p>
        </p:txBody>
      </p:sp>
      <p:sp>
        <p:nvSpPr>
          <p:cNvPr id="4" name="Slide Number Placeholder 3"/>
          <p:cNvSpPr>
            <a:spLocks noGrp="1"/>
          </p:cNvSpPr>
          <p:nvPr>
            <p:ph type="sldNum" sz="quarter" idx="10"/>
          </p:nvPr>
        </p:nvSpPr>
        <p:spPr/>
        <p:txBody>
          <a:bodyPr/>
          <a:lstStyle/>
          <a:p>
            <a:fld id="{BAD402AA-B8C1-414F-8B65-A5E6E63FA8D2}" type="slidenum">
              <a:rPr lang="en-US" smtClean="0"/>
              <a:pPr/>
              <a:t>112</a:t>
            </a:fld>
            <a:endParaRPr lang="en-US"/>
          </a:p>
        </p:txBody>
      </p:sp>
    </p:spTree>
    <p:extLst>
      <p:ext uri="{BB962C8B-B14F-4D97-AF65-F5344CB8AC3E}">
        <p14:creationId xmlns:p14="http://schemas.microsoft.com/office/powerpoint/2010/main" val="12530328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p:spPr>
        <p:txBody>
          <a:bodyPr/>
          <a:lstStyle/>
          <a:p>
            <a:endParaRPr lang="en-US" altLang="en-US"/>
          </a:p>
        </p:txBody>
      </p:sp>
      <p:sp>
        <p:nvSpPr>
          <p:cNvPr id="160772"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C0E9234-AA75-4926-9B01-D8010E84BFDB}" type="slidenum">
              <a:rPr lang="en-US" altLang="vi-VN" smtClean="0"/>
              <a:pPr/>
              <a:t>113</a:t>
            </a:fld>
            <a:endParaRPr lang="en-US" altLang="vi-VN"/>
          </a:p>
        </p:txBody>
      </p:sp>
    </p:spTree>
    <p:extLst>
      <p:ext uri="{BB962C8B-B14F-4D97-AF65-F5344CB8AC3E}">
        <p14:creationId xmlns:p14="http://schemas.microsoft.com/office/powerpoint/2010/main" val="3588106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noFill/>
        </p:spPr>
        <p:txBody>
          <a:bodyPr/>
          <a:lstStyle/>
          <a:p>
            <a:pPr eaLnBrk="1" hangingPunct="1"/>
            <a:endParaRPr lang="vi-VN" altLang="vi-VN"/>
          </a:p>
        </p:txBody>
      </p:sp>
      <p:sp>
        <p:nvSpPr>
          <p:cNvPr id="15364"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3652A2B-7CC1-4A1F-A100-0965577D00F3}" type="slidenum">
              <a:rPr lang="en-US" altLang="vi-VN" smtClean="0"/>
              <a:pPr/>
              <a:t>9</a:t>
            </a:fld>
            <a:endParaRPr lang="en-US" altLang="vi-V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p:spPr>
        <p:txBody>
          <a:bodyPr/>
          <a:lstStyle/>
          <a:p>
            <a:endParaRPr lang="vi-VN" altLang="vi-VN"/>
          </a:p>
        </p:txBody>
      </p:sp>
      <p:sp>
        <p:nvSpPr>
          <p:cNvPr id="34820"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AA33E9A-3997-4DF9-BCB2-EDD25D7EE431}" type="slidenum">
              <a:rPr lang="en-US" altLang="vi-VN" smtClean="0"/>
              <a:pPr/>
              <a:t>41</a:t>
            </a:fld>
            <a:endParaRPr lang="en-US" altLang="vi-V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p:spPr>
        <p:txBody>
          <a:bodyPr/>
          <a:lstStyle/>
          <a:p>
            <a:endParaRPr lang="vi-VN" altLang="vi-VN"/>
          </a:p>
        </p:txBody>
      </p:sp>
      <p:sp>
        <p:nvSpPr>
          <p:cNvPr id="38916"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781BB21-E7B6-4E21-BE9E-10D5675F839B}" type="slidenum">
              <a:rPr lang="en-US" altLang="vi-VN" smtClean="0"/>
              <a:pPr/>
              <a:t>44</a:t>
            </a:fld>
            <a:endParaRPr lang="en-US" altLang="vi-V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p:spPr>
        <p:txBody>
          <a:bodyPr/>
          <a:lstStyle/>
          <a:p>
            <a:endParaRPr lang="vi-VN" altLang="vi-VN"/>
          </a:p>
        </p:txBody>
      </p:sp>
      <p:sp>
        <p:nvSpPr>
          <p:cNvPr id="4198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1E8126F-2395-4C98-A483-95ED141B9842}" type="slidenum">
              <a:rPr lang="en-US" altLang="vi-VN" smtClean="0"/>
              <a:pPr/>
              <a:t>46</a:t>
            </a:fld>
            <a:endParaRPr lang="en-US" altLang="vi-V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p:spPr>
        <p:txBody>
          <a:bodyPr/>
          <a:lstStyle/>
          <a:p>
            <a:endParaRPr lang="vi-VN" altLang="vi-VN"/>
          </a:p>
        </p:txBody>
      </p:sp>
      <p:sp>
        <p:nvSpPr>
          <p:cNvPr id="44036"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C896788-D00C-48A1-9F23-9EE4F21D002B}" type="slidenum">
              <a:rPr lang="en-US" altLang="vi-VN" smtClean="0"/>
              <a:pPr/>
              <a:t>47</a:t>
            </a:fld>
            <a:endParaRPr lang="en-US" altLang="vi-V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p:spPr>
        <p:txBody>
          <a:bodyPr/>
          <a:lstStyle/>
          <a:p>
            <a:endParaRPr lang="vi-VN" altLang="vi-VN"/>
          </a:p>
        </p:txBody>
      </p:sp>
      <p:sp>
        <p:nvSpPr>
          <p:cNvPr id="46084"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AE5DF55-3A2B-4A49-B992-4114E2413A06}" type="slidenum">
              <a:rPr lang="en-US" altLang="vi-VN" smtClean="0"/>
              <a:pPr/>
              <a:t>48</a:t>
            </a:fld>
            <a:endParaRPr lang="en-US" altLang="vi-V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p:spPr>
        <p:txBody>
          <a:bodyPr/>
          <a:lstStyle/>
          <a:p>
            <a:endParaRPr lang="vi-VN" altLang="vi-VN"/>
          </a:p>
        </p:txBody>
      </p:sp>
      <p:sp>
        <p:nvSpPr>
          <p:cNvPr id="49156"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BB22362-79BA-4683-B43F-CE151D3C1D2B}" type="slidenum">
              <a:rPr lang="en-US" altLang="vi-VN" smtClean="0"/>
              <a:pPr/>
              <a:t>50</a:t>
            </a:fld>
            <a:endParaRPr lang="en-US" altLang="vi-V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vi-VN" altLang="vi-VN" sz="2400">
                <a:latin typeface="Times New Roman" panose="02020603050405020304"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vi-VN" sz="2400">
                <a:latin typeface="Times New Roman" panose="02020603050405020304"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vi-VN" sz="2400">
                  <a:latin typeface="Times New Roman" panose="02020603050405020304"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vi-VN" sz="2400">
                  <a:latin typeface="Times New Roman" panose="02020603050405020304"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vi-VN" sz="2400">
                  <a:latin typeface="Times New Roman" panose="02020603050405020304"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vi-VN" sz="2400">
                  <a:latin typeface="Times New Roman" panose="02020603050405020304"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vi-VN" sz="2400">
                  <a:latin typeface="Times New Roman" panose="02020603050405020304"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vi-VN" sz="2400">
                  <a:latin typeface="Times New Roman" panose="02020603050405020304"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vi-VN" sz="2400">
                  <a:latin typeface="Times New Roman" panose="02020603050405020304"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vi-VN" sz="2400">
                  <a:latin typeface="Times New Roman" panose="02020603050405020304"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vi-VN" sz="2400">
                  <a:latin typeface="Times New Roman" panose="02020603050405020304"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vi-VN" sz="2400">
                  <a:latin typeface="Times New Roman" panose="02020603050405020304" pitchFamily="18" charset="0"/>
                </a:endParaRPr>
              </a:p>
            </p:txBody>
          </p:sp>
        </p:grpSp>
      </p:grpSp>
      <p:sp>
        <p:nvSpPr>
          <p:cNvPr id="5531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en-US" altLang="vi-VN" noProof="0"/>
              <a:t>Click to edit Master title style</a:t>
            </a:r>
          </a:p>
        </p:txBody>
      </p:sp>
      <p:sp>
        <p:nvSpPr>
          <p:cNvPr id="55316"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lvl="0"/>
            <a:r>
              <a:rPr lang="en-US" altLang="vi-VN" noProof="0"/>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vi-VN"/>
          </a:p>
        </p:txBody>
      </p:sp>
      <p:sp>
        <p:nvSpPr>
          <p:cNvPr id="19" name="Rectangle 17"/>
          <p:cNvSpPr>
            <a:spLocks noGrp="1" noChangeArrowheads="1"/>
          </p:cNvSpPr>
          <p:nvPr>
            <p:ph type="ftr" sz="quarter" idx="11"/>
          </p:nvPr>
        </p:nvSpPr>
        <p:spPr/>
        <p:txBody>
          <a:bodyPr/>
          <a:lstStyle>
            <a:lvl1pPr>
              <a:defRPr/>
            </a:lvl1pPr>
          </a:lstStyle>
          <a:p>
            <a:pPr>
              <a:defRPr/>
            </a:pPr>
            <a:r>
              <a:rPr lang="vi-VN" altLang="vi-VN"/>
              <a:t>NMTH - Chương 3</a:t>
            </a:r>
            <a:endParaRPr lang="en-US" altLang="vi-VN"/>
          </a:p>
        </p:txBody>
      </p:sp>
      <p:sp>
        <p:nvSpPr>
          <p:cNvPr id="23"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i="1">
                <a:latin typeface="+mj-lt"/>
              </a:defRPr>
            </a:lvl1pPr>
          </a:lstStyle>
          <a:p>
            <a:pPr>
              <a:defRPr/>
            </a:pPr>
            <a:r>
              <a:rPr lang="en-US" altLang="en-US" dirty="0"/>
              <a:t>Trang </a:t>
            </a:r>
            <a:fld id="{4FE73411-7BEA-409A-97DF-AE4D4A4F7D92}" type="slidenum">
              <a:rPr lang="en-US" altLang="en-US" smtClean="0"/>
              <a:pPr>
                <a:defRPr/>
              </a:pPr>
              <a:t>‹#›</a:t>
            </a:fld>
            <a:r>
              <a:rPr lang="en-US" altLang="en-US" dirty="0"/>
              <a:t>/C3</a:t>
            </a:r>
          </a:p>
        </p:txBody>
      </p:sp>
    </p:spTree>
    <p:extLst>
      <p:ext uri="{BB962C8B-B14F-4D97-AF65-F5344CB8AC3E}">
        <p14:creationId xmlns:p14="http://schemas.microsoft.com/office/powerpoint/2010/main" val="1335335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2"/>
          <p:cNvSpPr>
            <a:spLocks noGrp="1" noChangeArrowheads="1"/>
          </p:cNvSpPr>
          <p:nvPr>
            <p:ph type="ftr" sz="quarter" idx="10"/>
          </p:nvPr>
        </p:nvSpPr>
        <p:spPr>
          <a:ln/>
        </p:spPr>
        <p:txBody>
          <a:bodyPr/>
          <a:lstStyle>
            <a:lvl1pPr>
              <a:defRPr/>
            </a:lvl1pPr>
          </a:lstStyle>
          <a:p>
            <a:pPr>
              <a:defRPr/>
            </a:pPr>
            <a:r>
              <a:rPr lang="vi-VN" altLang="vi-VN"/>
              <a:t>NMTH - Chương 3</a:t>
            </a:r>
            <a:endParaRPr lang="en-US" altLang="vi-VN"/>
          </a:p>
        </p:txBody>
      </p:sp>
      <p:sp>
        <p:nvSpPr>
          <p:cNvPr id="5" name="Rectangle 3"/>
          <p:cNvSpPr>
            <a:spLocks noGrp="1" noChangeArrowheads="1"/>
          </p:cNvSpPr>
          <p:nvPr>
            <p:ph type="sldNum" sz="quarter" idx="11"/>
          </p:nvPr>
        </p:nvSpPr>
        <p:spPr>
          <a:xfrm>
            <a:off x="6553200" y="6248400"/>
            <a:ext cx="2133600" cy="457200"/>
          </a:xfrm>
          <a:prstGeom prst="rect">
            <a:avLst/>
          </a:prstGeom>
          <a:ln/>
        </p:spPr>
        <p:txBody>
          <a:bodyPr/>
          <a:lstStyle>
            <a:lvl1pPr>
              <a:defRPr/>
            </a:lvl1pPr>
          </a:lstStyle>
          <a:p>
            <a:pPr>
              <a:defRPr/>
            </a:pPr>
            <a:fld id="{106A6C16-2EEE-4A5D-9477-DA5915711990}" type="slidenum">
              <a:rPr lang="en-US" altLang="vi-VN"/>
              <a:pPr>
                <a:defRPr/>
              </a:pPr>
              <a:t>‹#›</a:t>
            </a:fld>
            <a:endParaRPr lang="en-US" altLang="vi-V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vi-VN"/>
          </a:p>
        </p:txBody>
      </p:sp>
    </p:spTree>
    <p:extLst>
      <p:ext uri="{BB962C8B-B14F-4D97-AF65-F5344CB8AC3E}">
        <p14:creationId xmlns:p14="http://schemas.microsoft.com/office/powerpoint/2010/main" val="273830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2"/>
          <p:cNvSpPr>
            <a:spLocks noGrp="1" noChangeArrowheads="1"/>
          </p:cNvSpPr>
          <p:nvPr>
            <p:ph type="ftr" sz="quarter" idx="10"/>
          </p:nvPr>
        </p:nvSpPr>
        <p:spPr>
          <a:ln/>
        </p:spPr>
        <p:txBody>
          <a:bodyPr/>
          <a:lstStyle>
            <a:lvl1pPr>
              <a:defRPr/>
            </a:lvl1pPr>
          </a:lstStyle>
          <a:p>
            <a:pPr>
              <a:defRPr/>
            </a:pPr>
            <a:r>
              <a:rPr lang="vi-VN" altLang="vi-VN"/>
              <a:t>NMTH - Chương 3</a:t>
            </a:r>
            <a:endParaRPr lang="en-US" altLang="vi-VN"/>
          </a:p>
        </p:txBody>
      </p:sp>
      <p:sp>
        <p:nvSpPr>
          <p:cNvPr id="5" name="Rectangle 3"/>
          <p:cNvSpPr>
            <a:spLocks noGrp="1" noChangeArrowheads="1"/>
          </p:cNvSpPr>
          <p:nvPr>
            <p:ph type="sldNum" sz="quarter" idx="11"/>
          </p:nvPr>
        </p:nvSpPr>
        <p:spPr>
          <a:xfrm>
            <a:off x="6553200" y="6248400"/>
            <a:ext cx="2133600" cy="457200"/>
          </a:xfrm>
          <a:prstGeom prst="rect">
            <a:avLst/>
          </a:prstGeom>
          <a:ln/>
        </p:spPr>
        <p:txBody>
          <a:bodyPr/>
          <a:lstStyle>
            <a:lvl1pPr>
              <a:defRPr/>
            </a:lvl1pPr>
          </a:lstStyle>
          <a:p>
            <a:pPr>
              <a:defRPr/>
            </a:pPr>
            <a:fld id="{F45D0F16-AF1B-4FE0-907F-D558A4AE6E94}" type="slidenum">
              <a:rPr lang="en-US" altLang="vi-VN"/>
              <a:pPr>
                <a:defRPr/>
              </a:pPr>
              <a:t>‹#›</a:t>
            </a:fld>
            <a:endParaRPr lang="en-US" altLang="vi-V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vi-VN"/>
          </a:p>
        </p:txBody>
      </p:sp>
    </p:spTree>
    <p:extLst>
      <p:ext uri="{BB962C8B-B14F-4D97-AF65-F5344CB8AC3E}">
        <p14:creationId xmlns:p14="http://schemas.microsoft.com/office/powerpoint/2010/main" val="4008719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endParaRPr lang="vi-VN"/>
          </a:p>
        </p:txBody>
      </p:sp>
      <p:sp>
        <p:nvSpPr>
          <p:cNvPr id="3" name="Content Placeholder 2"/>
          <p:cNvSpPr>
            <a:spLocks noGrp="1"/>
          </p:cNvSpPr>
          <p:nvPr>
            <p:ph sz="half" idx="1"/>
          </p:nvPr>
        </p:nvSpPr>
        <p:spPr>
          <a:xfrm>
            <a:off x="457200" y="1981200"/>
            <a:ext cx="4038600" cy="3886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quarter" idx="2"/>
          </p:nvPr>
        </p:nvSpPr>
        <p:spPr>
          <a:xfrm>
            <a:off x="4648200" y="1981200"/>
            <a:ext cx="4038600" cy="18669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Content Placeholder 4"/>
          <p:cNvSpPr>
            <a:spLocks noGrp="1"/>
          </p:cNvSpPr>
          <p:nvPr>
            <p:ph sz="quarter" idx="3"/>
          </p:nvPr>
        </p:nvSpPr>
        <p:spPr>
          <a:xfrm>
            <a:off x="4648200" y="4000500"/>
            <a:ext cx="4038600" cy="18669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Rectangle 2"/>
          <p:cNvSpPr>
            <a:spLocks noGrp="1" noChangeArrowheads="1"/>
          </p:cNvSpPr>
          <p:nvPr>
            <p:ph type="ftr" sz="quarter" idx="10"/>
          </p:nvPr>
        </p:nvSpPr>
        <p:spPr>
          <a:ln/>
        </p:spPr>
        <p:txBody>
          <a:bodyPr/>
          <a:lstStyle>
            <a:lvl1pPr>
              <a:defRPr/>
            </a:lvl1pPr>
          </a:lstStyle>
          <a:p>
            <a:pPr>
              <a:defRPr/>
            </a:pPr>
            <a:r>
              <a:rPr lang="vi-VN" altLang="vi-VN"/>
              <a:t>NMTH - Chương 3</a:t>
            </a:r>
            <a:endParaRPr lang="en-US" altLang="vi-VN"/>
          </a:p>
        </p:txBody>
      </p:sp>
      <p:sp>
        <p:nvSpPr>
          <p:cNvPr id="7" name="Rectangle 3"/>
          <p:cNvSpPr>
            <a:spLocks noGrp="1" noChangeArrowheads="1"/>
          </p:cNvSpPr>
          <p:nvPr>
            <p:ph type="sldNum" sz="quarter" idx="11"/>
          </p:nvPr>
        </p:nvSpPr>
        <p:spPr>
          <a:xfrm>
            <a:off x="6553200" y="6248400"/>
            <a:ext cx="2133600" cy="457200"/>
          </a:xfrm>
          <a:prstGeom prst="rect">
            <a:avLst/>
          </a:prstGeom>
          <a:ln/>
        </p:spPr>
        <p:txBody>
          <a:bodyPr/>
          <a:lstStyle>
            <a:lvl1pPr>
              <a:defRPr/>
            </a:lvl1pPr>
          </a:lstStyle>
          <a:p>
            <a:pPr>
              <a:defRPr/>
            </a:pPr>
            <a:fld id="{9E59AC6C-5AC8-4483-A2A2-1A19C63A24FF}" type="slidenum">
              <a:rPr lang="en-US" altLang="vi-VN"/>
              <a:pPr>
                <a:defRPr/>
              </a:pPr>
              <a:t>‹#›</a:t>
            </a:fld>
            <a:endParaRPr lang="en-US" altLang="vi-VN"/>
          </a:p>
        </p:txBody>
      </p:sp>
      <p:sp>
        <p:nvSpPr>
          <p:cNvPr id="8" name="Rectangle 16"/>
          <p:cNvSpPr>
            <a:spLocks noGrp="1" noChangeArrowheads="1"/>
          </p:cNvSpPr>
          <p:nvPr>
            <p:ph type="dt" sz="half" idx="12"/>
          </p:nvPr>
        </p:nvSpPr>
        <p:spPr>
          <a:ln/>
        </p:spPr>
        <p:txBody>
          <a:bodyPr/>
          <a:lstStyle>
            <a:lvl1pPr>
              <a:defRPr/>
            </a:lvl1pPr>
          </a:lstStyle>
          <a:p>
            <a:pPr>
              <a:defRPr/>
            </a:pPr>
            <a:endParaRPr lang="en-US" altLang="vi-VN"/>
          </a:p>
        </p:txBody>
      </p:sp>
    </p:spTree>
    <p:extLst>
      <p:ext uri="{BB962C8B-B14F-4D97-AF65-F5344CB8AC3E}">
        <p14:creationId xmlns:p14="http://schemas.microsoft.com/office/powerpoint/2010/main" val="11126725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endParaRPr lang="vi-VN"/>
          </a:p>
        </p:txBody>
      </p:sp>
      <p:sp>
        <p:nvSpPr>
          <p:cNvPr id="3" name="Table Placeholder 2"/>
          <p:cNvSpPr>
            <a:spLocks noGrp="1"/>
          </p:cNvSpPr>
          <p:nvPr>
            <p:ph type="tbl" idx="1"/>
          </p:nvPr>
        </p:nvSpPr>
        <p:spPr>
          <a:xfrm>
            <a:off x="457200" y="1981200"/>
            <a:ext cx="8229600" cy="3886200"/>
          </a:xfrm>
        </p:spPr>
        <p:txBody>
          <a:bodyPr/>
          <a:lstStyle/>
          <a:p>
            <a:pPr lvl="0"/>
            <a:endParaRPr lang="vi-VN" noProof="0"/>
          </a:p>
        </p:txBody>
      </p:sp>
      <p:sp>
        <p:nvSpPr>
          <p:cNvPr id="4" name="Rectangle 2"/>
          <p:cNvSpPr>
            <a:spLocks noGrp="1" noChangeArrowheads="1"/>
          </p:cNvSpPr>
          <p:nvPr>
            <p:ph type="ftr" sz="quarter" idx="10"/>
          </p:nvPr>
        </p:nvSpPr>
        <p:spPr>
          <a:ln/>
        </p:spPr>
        <p:txBody>
          <a:bodyPr/>
          <a:lstStyle>
            <a:lvl1pPr>
              <a:defRPr/>
            </a:lvl1pPr>
          </a:lstStyle>
          <a:p>
            <a:pPr>
              <a:defRPr/>
            </a:pPr>
            <a:r>
              <a:rPr lang="vi-VN" altLang="vi-VN"/>
              <a:t>NMTH - Chương 3</a:t>
            </a:r>
            <a:endParaRPr lang="en-US" altLang="vi-VN"/>
          </a:p>
        </p:txBody>
      </p:sp>
      <p:sp>
        <p:nvSpPr>
          <p:cNvPr id="5" name="Rectangle 3"/>
          <p:cNvSpPr>
            <a:spLocks noGrp="1" noChangeArrowheads="1"/>
          </p:cNvSpPr>
          <p:nvPr>
            <p:ph type="sldNum" sz="quarter" idx="11"/>
          </p:nvPr>
        </p:nvSpPr>
        <p:spPr>
          <a:xfrm>
            <a:off x="6553200" y="6248400"/>
            <a:ext cx="2133600" cy="457200"/>
          </a:xfrm>
          <a:prstGeom prst="rect">
            <a:avLst/>
          </a:prstGeom>
          <a:ln/>
        </p:spPr>
        <p:txBody>
          <a:bodyPr/>
          <a:lstStyle>
            <a:lvl1pPr>
              <a:defRPr/>
            </a:lvl1pPr>
          </a:lstStyle>
          <a:p>
            <a:pPr>
              <a:defRPr/>
            </a:pPr>
            <a:fld id="{36A56A45-0EF5-4716-9B73-715F73E8DF8A}" type="slidenum">
              <a:rPr lang="en-US" altLang="vi-VN"/>
              <a:pPr>
                <a:defRPr/>
              </a:pPr>
              <a:t>‹#›</a:t>
            </a:fld>
            <a:endParaRPr lang="en-US" altLang="vi-V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vi-VN"/>
          </a:p>
        </p:txBody>
      </p:sp>
    </p:spTree>
    <p:extLst>
      <p:ext uri="{BB962C8B-B14F-4D97-AF65-F5344CB8AC3E}">
        <p14:creationId xmlns:p14="http://schemas.microsoft.com/office/powerpoint/2010/main" val="3653406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2"/>
          <p:cNvSpPr>
            <a:spLocks noGrp="1" noChangeArrowheads="1"/>
          </p:cNvSpPr>
          <p:nvPr>
            <p:ph type="ftr" sz="quarter" idx="10"/>
          </p:nvPr>
        </p:nvSpPr>
        <p:spPr>
          <a:ln/>
        </p:spPr>
        <p:txBody>
          <a:bodyPr/>
          <a:lstStyle>
            <a:lvl1pPr>
              <a:defRPr/>
            </a:lvl1pPr>
          </a:lstStyle>
          <a:p>
            <a:pPr>
              <a:defRPr/>
            </a:pPr>
            <a:r>
              <a:rPr lang="vi-VN" altLang="vi-VN"/>
              <a:t>NMTH - Chương 3</a:t>
            </a:r>
            <a:endParaRPr lang="en-US" altLang="vi-V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vi-VN"/>
          </a:p>
        </p:txBody>
      </p:sp>
      <p:sp>
        <p:nvSpPr>
          <p:cNvPr id="7"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i="1">
                <a:latin typeface="+mj-lt"/>
              </a:defRPr>
            </a:lvl1pPr>
          </a:lstStyle>
          <a:p>
            <a:pPr>
              <a:defRPr/>
            </a:pPr>
            <a:r>
              <a:rPr lang="en-US" altLang="en-US" dirty="0"/>
              <a:t>Trang </a:t>
            </a:r>
            <a:fld id="{4FE73411-7BEA-409A-97DF-AE4D4A4F7D92}" type="slidenum">
              <a:rPr lang="en-US" altLang="en-US" smtClean="0"/>
              <a:pPr>
                <a:defRPr/>
              </a:pPr>
              <a:t>‹#›</a:t>
            </a:fld>
            <a:r>
              <a:rPr lang="en-US" altLang="en-US" dirty="0"/>
              <a:t>/C3</a:t>
            </a:r>
          </a:p>
        </p:txBody>
      </p:sp>
    </p:spTree>
    <p:extLst>
      <p:ext uri="{BB962C8B-B14F-4D97-AF65-F5344CB8AC3E}">
        <p14:creationId xmlns:p14="http://schemas.microsoft.com/office/powerpoint/2010/main" val="1919866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r>
              <a:rPr lang="vi-VN" altLang="vi-VN"/>
              <a:t>NMTH - Chương 3</a:t>
            </a:r>
            <a:endParaRPr lang="en-US" altLang="vi-VN"/>
          </a:p>
        </p:txBody>
      </p:sp>
      <p:sp>
        <p:nvSpPr>
          <p:cNvPr id="5" name="Rectangle 3"/>
          <p:cNvSpPr>
            <a:spLocks noGrp="1" noChangeArrowheads="1"/>
          </p:cNvSpPr>
          <p:nvPr>
            <p:ph type="sldNum" sz="quarter" idx="11"/>
          </p:nvPr>
        </p:nvSpPr>
        <p:spPr>
          <a:xfrm>
            <a:off x="6553200" y="6248400"/>
            <a:ext cx="2133600" cy="457200"/>
          </a:xfrm>
          <a:prstGeom prst="rect">
            <a:avLst/>
          </a:prstGeom>
          <a:ln/>
        </p:spPr>
        <p:txBody>
          <a:bodyPr/>
          <a:lstStyle>
            <a:lvl1pPr>
              <a:defRPr>
                <a:latin typeface="+mj-lt"/>
              </a:defRPr>
            </a:lvl1pPr>
          </a:lstStyle>
          <a:p>
            <a:pPr>
              <a:defRPr/>
            </a:pPr>
            <a:fld id="{E22F303E-B9C1-45B9-BEF9-3DB3E4B251FF}" type="slidenum">
              <a:rPr lang="en-US" altLang="vi-VN" smtClean="0"/>
              <a:pPr>
                <a:defRPr/>
              </a:pPr>
              <a:t>‹#›</a:t>
            </a:fld>
            <a:endParaRPr lang="en-US" altLang="vi-V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vi-VN"/>
          </a:p>
        </p:txBody>
      </p:sp>
    </p:spTree>
    <p:extLst>
      <p:ext uri="{BB962C8B-B14F-4D97-AF65-F5344CB8AC3E}">
        <p14:creationId xmlns:p14="http://schemas.microsoft.com/office/powerpoint/2010/main" val="1731416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457200" y="1981200"/>
            <a:ext cx="4038600" cy="3886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4648200" y="1981200"/>
            <a:ext cx="4038600" cy="3886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Rectangle 2"/>
          <p:cNvSpPr>
            <a:spLocks noGrp="1" noChangeArrowheads="1"/>
          </p:cNvSpPr>
          <p:nvPr>
            <p:ph type="ftr" sz="quarter" idx="10"/>
          </p:nvPr>
        </p:nvSpPr>
        <p:spPr>
          <a:ln/>
        </p:spPr>
        <p:txBody>
          <a:bodyPr/>
          <a:lstStyle>
            <a:lvl1pPr>
              <a:defRPr/>
            </a:lvl1pPr>
          </a:lstStyle>
          <a:p>
            <a:pPr>
              <a:defRPr/>
            </a:pPr>
            <a:r>
              <a:rPr lang="vi-VN" altLang="vi-VN"/>
              <a:t>NMTH - Chương 3</a:t>
            </a:r>
            <a:endParaRPr lang="en-US" altLang="vi-VN"/>
          </a:p>
        </p:txBody>
      </p:sp>
      <p:sp>
        <p:nvSpPr>
          <p:cNvPr id="6" name="Rectangle 3"/>
          <p:cNvSpPr>
            <a:spLocks noGrp="1" noChangeArrowheads="1"/>
          </p:cNvSpPr>
          <p:nvPr>
            <p:ph type="sldNum" sz="quarter" idx="11"/>
          </p:nvPr>
        </p:nvSpPr>
        <p:spPr>
          <a:xfrm>
            <a:off x="6553200" y="6248400"/>
            <a:ext cx="2133600" cy="457200"/>
          </a:xfrm>
          <a:prstGeom prst="rect">
            <a:avLst/>
          </a:prstGeom>
          <a:ln/>
        </p:spPr>
        <p:txBody>
          <a:bodyPr/>
          <a:lstStyle>
            <a:lvl1pPr>
              <a:defRPr>
                <a:latin typeface="+mj-lt"/>
              </a:defRPr>
            </a:lvl1pPr>
          </a:lstStyle>
          <a:p>
            <a:pPr>
              <a:defRPr/>
            </a:pPr>
            <a:fld id="{5FB20783-6701-4C38-8562-9A1C69ECC41E}" type="slidenum">
              <a:rPr lang="en-US" altLang="vi-VN" smtClean="0"/>
              <a:pPr>
                <a:defRPr/>
              </a:pPr>
              <a:t>‹#›</a:t>
            </a:fld>
            <a:endParaRPr lang="en-US" altLang="vi-V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vi-VN"/>
          </a:p>
        </p:txBody>
      </p:sp>
    </p:spTree>
    <p:extLst>
      <p:ext uri="{BB962C8B-B14F-4D97-AF65-F5344CB8AC3E}">
        <p14:creationId xmlns:p14="http://schemas.microsoft.com/office/powerpoint/2010/main" val="3921381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2"/>
          <p:cNvSpPr>
            <a:spLocks noGrp="1" noChangeArrowheads="1"/>
          </p:cNvSpPr>
          <p:nvPr>
            <p:ph type="ftr" sz="quarter" idx="10"/>
          </p:nvPr>
        </p:nvSpPr>
        <p:spPr>
          <a:ln/>
        </p:spPr>
        <p:txBody>
          <a:bodyPr/>
          <a:lstStyle>
            <a:lvl1pPr>
              <a:defRPr/>
            </a:lvl1pPr>
          </a:lstStyle>
          <a:p>
            <a:pPr>
              <a:defRPr/>
            </a:pPr>
            <a:r>
              <a:rPr lang="vi-VN" altLang="vi-VN"/>
              <a:t>NMTH - Chương 3</a:t>
            </a:r>
            <a:endParaRPr lang="en-US" altLang="vi-VN"/>
          </a:p>
        </p:txBody>
      </p:sp>
      <p:sp>
        <p:nvSpPr>
          <p:cNvPr id="8" name="Rectangle 3"/>
          <p:cNvSpPr>
            <a:spLocks noGrp="1" noChangeArrowheads="1"/>
          </p:cNvSpPr>
          <p:nvPr>
            <p:ph type="sldNum" sz="quarter" idx="11"/>
          </p:nvPr>
        </p:nvSpPr>
        <p:spPr>
          <a:xfrm>
            <a:off x="6553200" y="6248400"/>
            <a:ext cx="2133600" cy="457200"/>
          </a:xfrm>
          <a:prstGeom prst="rect">
            <a:avLst/>
          </a:prstGeom>
          <a:ln/>
        </p:spPr>
        <p:txBody>
          <a:bodyPr/>
          <a:lstStyle>
            <a:lvl1pPr>
              <a:defRPr/>
            </a:lvl1pPr>
          </a:lstStyle>
          <a:p>
            <a:pPr>
              <a:defRPr/>
            </a:pPr>
            <a:fld id="{C645B1B8-2140-4F1B-9652-2AC1A566D0BE}" type="slidenum">
              <a:rPr lang="en-US" altLang="vi-VN"/>
              <a:pPr>
                <a:defRPr/>
              </a:pPr>
              <a:t>‹#›</a:t>
            </a:fld>
            <a:endParaRPr lang="en-US" altLang="vi-VN"/>
          </a:p>
        </p:txBody>
      </p:sp>
      <p:sp>
        <p:nvSpPr>
          <p:cNvPr id="9" name="Rectangle 16"/>
          <p:cNvSpPr>
            <a:spLocks noGrp="1" noChangeArrowheads="1"/>
          </p:cNvSpPr>
          <p:nvPr>
            <p:ph type="dt" sz="half" idx="12"/>
          </p:nvPr>
        </p:nvSpPr>
        <p:spPr>
          <a:ln/>
        </p:spPr>
        <p:txBody>
          <a:bodyPr/>
          <a:lstStyle>
            <a:lvl1pPr>
              <a:defRPr/>
            </a:lvl1pPr>
          </a:lstStyle>
          <a:p>
            <a:pPr>
              <a:defRPr/>
            </a:pPr>
            <a:endParaRPr lang="en-US" altLang="vi-VN"/>
          </a:p>
        </p:txBody>
      </p:sp>
    </p:spTree>
    <p:extLst>
      <p:ext uri="{BB962C8B-B14F-4D97-AF65-F5344CB8AC3E}">
        <p14:creationId xmlns:p14="http://schemas.microsoft.com/office/powerpoint/2010/main" val="956930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2"/>
          <p:cNvSpPr>
            <a:spLocks noGrp="1" noChangeArrowheads="1"/>
          </p:cNvSpPr>
          <p:nvPr>
            <p:ph type="ftr" sz="quarter" idx="10"/>
          </p:nvPr>
        </p:nvSpPr>
        <p:spPr>
          <a:ln/>
        </p:spPr>
        <p:txBody>
          <a:bodyPr/>
          <a:lstStyle>
            <a:lvl1pPr>
              <a:defRPr/>
            </a:lvl1pPr>
          </a:lstStyle>
          <a:p>
            <a:pPr>
              <a:defRPr/>
            </a:pPr>
            <a:r>
              <a:rPr lang="vi-VN" altLang="vi-VN"/>
              <a:t>NMTH - Chương 3</a:t>
            </a:r>
            <a:endParaRPr lang="en-US" altLang="vi-VN"/>
          </a:p>
        </p:txBody>
      </p:sp>
      <p:sp>
        <p:nvSpPr>
          <p:cNvPr id="4" name="Slide Number Placeholder 3"/>
          <p:cNvSpPr>
            <a:spLocks noGrp="1" noChangeArrowheads="1"/>
          </p:cNvSpPr>
          <p:nvPr>
            <p:ph type="sldNum" sz="quarter" idx="11"/>
          </p:nvPr>
        </p:nvSpPr>
        <p:spPr>
          <a:xfrm>
            <a:off x="6553200" y="6248400"/>
            <a:ext cx="2133600" cy="457200"/>
          </a:xfrm>
          <a:prstGeom prst="rect">
            <a:avLst/>
          </a:prstGeom>
          <a:ln/>
        </p:spPr>
        <p:txBody>
          <a:bodyPr/>
          <a:lstStyle>
            <a:lvl1pPr>
              <a:defRPr/>
            </a:lvl1pPr>
          </a:lstStyle>
          <a:p>
            <a:pPr>
              <a:defRPr/>
            </a:pPr>
            <a:fld id="{672A1521-5106-4BC4-80B3-E7A9B0921A46}" type="slidenum">
              <a:rPr lang="en-US" altLang="vi-VN"/>
              <a:pPr>
                <a:defRPr/>
              </a:pPr>
              <a:t>‹#›</a:t>
            </a:fld>
            <a:endParaRPr lang="en-US" altLang="vi-VN"/>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vi-VN"/>
          </a:p>
        </p:txBody>
      </p:sp>
    </p:spTree>
    <p:extLst>
      <p:ext uri="{BB962C8B-B14F-4D97-AF65-F5344CB8AC3E}">
        <p14:creationId xmlns:p14="http://schemas.microsoft.com/office/powerpoint/2010/main" val="3567521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r>
              <a:rPr lang="vi-VN" altLang="vi-VN"/>
              <a:t>NMTH - Chương 3</a:t>
            </a:r>
            <a:endParaRPr lang="en-US" altLang="vi-VN"/>
          </a:p>
        </p:txBody>
      </p:sp>
      <p:sp>
        <p:nvSpPr>
          <p:cNvPr id="3" name="Rectangle 3"/>
          <p:cNvSpPr>
            <a:spLocks noGrp="1" noChangeArrowheads="1"/>
          </p:cNvSpPr>
          <p:nvPr>
            <p:ph type="sldNum" sz="quarter" idx="11"/>
          </p:nvPr>
        </p:nvSpPr>
        <p:spPr>
          <a:xfrm>
            <a:off x="6553200" y="6248400"/>
            <a:ext cx="2133600" cy="457200"/>
          </a:xfrm>
          <a:prstGeom prst="rect">
            <a:avLst/>
          </a:prstGeom>
          <a:ln/>
        </p:spPr>
        <p:txBody>
          <a:bodyPr/>
          <a:lstStyle>
            <a:lvl1pPr>
              <a:defRPr/>
            </a:lvl1pPr>
          </a:lstStyle>
          <a:p>
            <a:pPr>
              <a:defRPr/>
            </a:pPr>
            <a:fld id="{5A96B794-36D6-4208-B078-9B45070245B6}" type="slidenum">
              <a:rPr lang="en-US" altLang="vi-VN"/>
              <a:pPr>
                <a:defRPr/>
              </a:pPr>
              <a:t>‹#›</a:t>
            </a:fld>
            <a:endParaRPr lang="en-US" altLang="vi-VN"/>
          </a:p>
        </p:txBody>
      </p:sp>
      <p:sp>
        <p:nvSpPr>
          <p:cNvPr id="4" name="Rectangle 16"/>
          <p:cNvSpPr>
            <a:spLocks noGrp="1" noChangeArrowheads="1"/>
          </p:cNvSpPr>
          <p:nvPr>
            <p:ph type="dt" sz="half" idx="12"/>
          </p:nvPr>
        </p:nvSpPr>
        <p:spPr>
          <a:ln/>
        </p:spPr>
        <p:txBody>
          <a:bodyPr/>
          <a:lstStyle>
            <a:lvl1pPr>
              <a:defRPr/>
            </a:lvl1pPr>
          </a:lstStyle>
          <a:p>
            <a:pPr>
              <a:defRPr/>
            </a:pPr>
            <a:endParaRPr lang="en-US" altLang="vi-VN"/>
          </a:p>
        </p:txBody>
      </p:sp>
    </p:spTree>
    <p:extLst>
      <p:ext uri="{BB962C8B-B14F-4D97-AF65-F5344CB8AC3E}">
        <p14:creationId xmlns:p14="http://schemas.microsoft.com/office/powerpoint/2010/main" val="718277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r>
              <a:rPr lang="vi-VN" altLang="vi-VN"/>
              <a:t>NMTH - Chương 3</a:t>
            </a:r>
            <a:endParaRPr lang="en-US" altLang="vi-VN"/>
          </a:p>
        </p:txBody>
      </p:sp>
      <p:sp>
        <p:nvSpPr>
          <p:cNvPr id="6" name="Rectangle 3"/>
          <p:cNvSpPr>
            <a:spLocks noGrp="1" noChangeArrowheads="1"/>
          </p:cNvSpPr>
          <p:nvPr>
            <p:ph type="sldNum" sz="quarter" idx="11"/>
          </p:nvPr>
        </p:nvSpPr>
        <p:spPr>
          <a:xfrm>
            <a:off x="6553200" y="6248400"/>
            <a:ext cx="2133600" cy="457200"/>
          </a:xfrm>
          <a:prstGeom prst="rect">
            <a:avLst/>
          </a:prstGeom>
          <a:ln/>
        </p:spPr>
        <p:txBody>
          <a:bodyPr/>
          <a:lstStyle>
            <a:lvl1pPr>
              <a:defRPr/>
            </a:lvl1pPr>
          </a:lstStyle>
          <a:p>
            <a:pPr>
              <a:defRPr/>
            </a:pPr>
            <a:fld id="{A7FCF8A7-84B1-41A8-822D-FC97DBB1301C}" type="slidenum">
              <a:rPr lang="en-US" altLang="vi-VN"/>
              <a:pPr>
                <a:defRPr/>
              </a:pPr>
              <a:t>‹#›</a:t>
            </a:fld>
            <a:endParaRPr lang="en-US" altLang="vi-V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vi-VN"/>
          </a:p>
        </p:txBody>
      </p:sp>
    </p:spTree>
    <p:extLst>
      <p:ext uri="{BB962C8B-B14F-4D97-AF65-F5344CB8AC3E}">
        <p14:creationId xmlns:p14="http://schemas.microsoft.com/office/powerpoint/2010/main" val="1222986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r>
              <a:rPr lang="vi-VN" altLang="vi-VN"/>
              <a:t>NMTH - Chương 3</a:t>
            </a:r>
            <a:endParaRPr lang="en-US" altLang="vi-VN"/>
          </a:p>
        </p:txBody>
      </p:sp>
      <p:sp>
        <p:nvSpPr>
          <p:cNvPr id="6" name="Rectangle 3"/>
          <p:cNvSpPr>
            <a:spLocks noGrp="1" noChangeArrowheads="1"/>
          </p:cNvSpPr>
          <p:nvPr>
            <p:ph type="sldNum" sz="quarter" idx="11"/>
          </p:nvPr>
        </p:nvSpPr>
        <p:spPr>
          <a:xfrm>
            <a:off x="6553200" y="6248400"/>
            <a:ext cx="2133600" cy="457200"/>
          </a:xfrm>
          <a:prstGeom prst="rect">
            <a:avLst/>
          </a:prstGeom>
          <a:ln/>
        </p:spPr>
        <p:txBody>
          <a:bodyPr/>
          <a:lstStyle>
            <a:lvl1pPr>
              <a:defRPr/>
            </a:lvl1pPr>
          </a:lstStyle>
          <a:p>
            <a:pPr>
              <a:defRPr/>
            </a:pPr>
            <a:fld id="{22555A88-94F1-43B6-A4CB-94A3B25C6B8E}" type="slidenum">
              <a:rPr lang="en-US" altLang="vi-VN"/>
              <a:pPr>
                <a:defRPr/>
              </a:pPr>
              <a:t>‹#›</a:t>
            </a:fld>
            <a:endParaRPr lang="en-US" altLang="vi-V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vi-VN"/>
          </a:p>
        </p:txBody>
      </p:sp>
    </p:spTree>
    <p:extLst>
      <p:ext uri="{BB962C8B-B14F-4D97-AF65-F5344CB8AC3E}">
        <p14:creationId xmlns:p14="http://schemas.microsoft.com/office/powerpoint/2010/main" val="2924433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solidFill>
                  <a:srgbClr val="002060"/>
                </a:solidFill>
              </a:defRPr>
            </a:lvl1pPr>
          </a:lstStyle>
          <a:p>
            <a:pPr>
              <a:defRPr/>
            </a:pPr>
            <a:r>
              <a:rPr lang="vi-VN" altLang="vi-VN"/>
              <a:t>NMTH - Chương 3</a:t>
            </a:r>
            <a:endParaRPr lang="en-US" altLang="vi-VN"/>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vi-VN" altLang="vi-VN"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vi-VN"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vi-VN">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vi-VN">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vi-VN">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vi-VN">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vi-VN"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vi-VN">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vi-VN">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vi-VN"/>
              <a:t>Click to edit Master title style</a:t>
            </a:r>
          </a:p>
        </p:txBody>
      </p:sp>
      <p:sp>
        <p:nvSpPr>
          <p:cNvPr id="54287"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vi-VN" dirty="0"/>
              <a:t>Click to edit Master text styles</a:t>
            </a:r>
          </a:p>
          <a:p>
            <a:pPr lvl="1"/>
            <a:r>
              <a:rPr lang="en-US" altLang="vi-VN" dirty="0"/>
              <a:t>Second level</a:t>
            </a:r>
          </a:p>
          <a:p>
            <a:pPr lvl="2"/>
            <a:r>
              <a:rPr lang="en-US" altLang="vi-VN" dirty="0"/>
              <a:t>Third level</a:t>
            </a:r>
          </a:p>
          <a:p>
            <a:pPr lvl="3"/>
            <a:r>
              <a:rPr lang="en-US" altLang="vi-VN" dirty="0"/>
              <a:t>Fourth level</a:t>
            </a:r>
          </a:p>
          <a:p>
            <a:pPr lvl="4"/>
            <a:r>
              <a:rPr lang="en-US" altLang="vi-VN" dirty="0"/>
              <a:t>Fifth level</a:t>
            </a:r>
          </a:p>
        </p:txBody>
      </p:sp>
      <p:sp>
        <p:nvSpPr>
          <p:cNvPr id="54288"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vi-VN"/>
          </a:p>
        </p:txBody>
      </p:sp>
      <p:sp>
        <p:nvSpPr>
          <p:cNvPr id="17"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i="1">
                <a:latin typeface="+mj-lt"/>
              </a:defRPr>
            </a:lvl1pPr>
          </a:lstStyle>
          <a:p>
            <a:pPr>
              <a:defRPr/>
            </a:pPr>
            <a:r>
              <a:rPr lang="en-US" altLang="en-US" dirty="0"/>
              <a:t>Trang </a:t>
            </a:r>
            <a:fld id="{4FE73411-7BEA-409A-97DF-AE4D4A4F7D92}" type="slidenum">
              <a:rPr lang="en-US" altLang="en-US" smtClean="0"/>
              <a:pPr>
                <a:defRPr/>
              </a:pPr>
              <a:t>‹#›</a:t>
            </a:fld>
            <a:r>
              <a:rPr lang="en-US" altLang="en-US" dirty="0"/>
              <a:t>/C3</a:t>
            </a:r>
          </a:p>
        </p:txBody>
      </p:sp>
    </p:spTree>
  </p:cSld>
  <p:clrMap bg1="lt1" tx1="dk1" bg2="lt2" tx2="dk2" accent1="accent1" accent2="accent2" accent3="accent3" accent4="accent4" accent5="accent5" accent6="accent6" hlink="hlink" folHlink="folHlink"/>
  <p:sldLayoutIdLst>
    <p:sldLayoutId id="2147483802"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2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2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2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7" grpId="0" build="p">
        <p:tmplLst>
          <p:tmpl lvl="1">
            <p:tnLst>
              <p:par>
                <p:cTn presetID="1" presetClass="entr" presetSubtype="0" fill="hold" nodeType="clickEffect">
                  <p:stCondLst>
                    <p:cond delay="0"/>
                  </p:stCondLst>
                  <p:childTnLst>
                    <p:set>
                      <p:cBhvr>
                        <p:cTn dur="1" fill="hold">
                          <p:stCondLst>
                            <p:cond delay="0"/>
                          </p:stCondLst>
                        </p:cTn>
                        <p:tgtEl>
                          <p:spTgt spid="54287"/>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54287"/>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54287"/>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54287"/>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54287"/>
                        </p:tgtEl>
                        <p:attrNameLst>
                          <p:attrName>style.visibility</p:attrName>
                        </p:attrNameLst>
                      </p:cBhvr>
                      <p:to>
                        <p:strVal val="visible"/>
                      </p:to>
                    </p:set>
                  </p:childTnLst>
                </p:cTn>
              </p:par>
            </p:tnLst>
          </p:tmpl>
        </p:tmplLst>
      </p:bldP>
    </p:bldLst>
  </p:timing>
  <p:hf hdr="0" dt="0"/>
  <p:txStyles>
    <p:title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defRPr>
      </a:lvl2pPr>
      <a:lvl3pPr algn="l" rtl="0" eaLnBrk="0" fontAlgn="base" hangingPunct="0">
        <a:spcBef>
          <a:spcPct val="0"/>
        </a:spcBef>
        <a:spcAft>
          <a:spcPct val="0"/>
        </a:spcAft>
        <a:defRPr sz="4400">
          <a:solidFill>
            <a:schemeClr val="tx1"/>
          </a:solidFill>
          <a:latin typeface="Arial" panose="020B0604020202020204" pitchFamily="34" charset="0"/>
        </a:defRPr>
      </a:lvl3pPr>
      <a:lvl4pPr algn="l" rtl="0" eaLnBrk="0" fontAlgn="base" hangingPunct="0">
        <a:spcBef>
          <a:spcPct val="0"/>
        </a:spcBef>
        <a:spcAft>
          <a:spcPct val="0"/>
        </a:spcAft>
        <a:defRPr sz="4400">
          <a:solidFill>
            <a:schemeClr val="tx1"/>
          </a:solidFill>
          <a:latin typeface="Arial" panose="020B0604020202020204" pitchFamily="34" charset="0"/>
        </a:defRPr>
      </a:lvl4pPr>
      <a:lvl5pPr algn="l" rtl="0" eaLnBrk="0" fontAlgn="base" hangingPunct="0">
        <a:spcBef>
          <a:spcPct val="0"/>
        </a:spcBef>
        <a:spcAft>
          <a:spcPct val="0"/>
        </a:spcAft>
        <a:defRPr sz="4400">
          <a:solidFill>
            <a:schemeClr val="tx1"/>
          </a:solidFill>
          <a:latin typeface="Arial" panose="020B0604020202020204" pitchFamily="34" charset="0"/>
        </a:defRPr>
      </a:lvl5pPr>
      <a:lvl6pPr marL="457200" algn="l" rtl="0" fontAlgn="base">
        <a:spcBef>
          <a:spcPct val="0"/>
        </a:spcBef>
        <a:spcAft>
          <a:spcPct val="0"/>
        </a:spcAft>
        <a:defRPr sz="4400">
          <a:solidFill>
            <a:schemeClr val="tx1"/>
          </a:solidFill>
          <a:latin typeface="Arial" panose="020B0604020202020204" pitchFamily="34" charset="0"/>
        </a:defRPr>
      </a:lvl6pPr>
      <a:lvl7pPr marL="914400" algn="l" rtl="0" fontAlgn="base">
        <a:spcBef>
          <a:spcPct val="0"/>
        </a:spcBef>
        <a:spcAft>
          <a:spcPct val="0"/>
        </a:spcAft>
        <a:defRPr sz="4400">
          <a:solidFill>
            <a:schemeClr val="tx1"/>
          </a:solidFill>
          <a:latin typeface="Arial" panose="020B0604020202020204" pitchFamily="34" charset="0"/>
        </a:defRPr>
      </a:lvl7pPr>
      <a:lvl8pPr marL="1371600" algn="l" rtl="0" fontAlgn="base">
        <a:spcBef>
          <a:spcPct val="0"/>
        </a:spcBef>
        <a:spcAft>
          <a:spcPct val="0"/>
        </a:spcAft>
        <a:defRPr sz="4400">
          <a:solidFill>
            <a:schemeClr val="tx1"/>
          </a:solidFill>
          <a:latin typeface="Arial" panose="020B0604020202020204" pitchFamily="34" charset="0"/>
        </a:defRPr>
      </a:lvl8pPr>
      <a:lvl9pPr marL="1828800" algn="l" rtl="0" fontAlgn="base">
        <a:spcBef>
          <a:spcPct val="0"/>
        </a:spcBef>
        <a:spcAft>
          <a:spcPct val="0"/>
        </a:spcAft>
        <a:defRPr sz="4400">
          <a:solidFill>
            <a:schemeClr val="tx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228600"/>
            <a:ext cx="7772400" cy="990600"/>
          </a:xfrm>
        </p:spPr>
        <p:txBody>
          <a:bodyPr/>
          <a:lstStyle/>
          <a:p>
            <a:pPr algn="ctr" eaLnBrk="1" hangingPunct="1">
              <a:defRPr/>
            </a:pPr>
            <a:r>
              <a:rPr lang="en-US" altLang="vi-VN" sz="4000" b="1">
                <a:solidFill>
                  <a:schemeClr val="bg2"/>
                </a:solidFill>
                <a:effectLst>
                  <a:outerShdw blurRad="38100" dist="38100" dir="2700000" algn="tl">
                    <a:srgbClr val="C0C0C0"/>
                  </a:outerShdw>
                </a:effectLst>
                <a:latin typeface="Times New Roman" panose="02020603050405020304" pitchFamily="18" charset="0"/>
              </a:rPr>
              <a:t>NHẬP MÔN TIN HỌC</a:t>
            </a:r>
          </a:p>
        </p:txBody>
      </p:sp>
      <p:sp>
        <p:nvSpPr>
          <p:cNvPr id="5123" name="Rectangle 3"/>
          <p:cNvSpPr>
            <a:spLocks noGrp="1" noChangeArrowheads="1"/>
          </p:cNvSpPr>
          <p:nvPr>
            <p:ph type="subTitle" idx="1"/>
          </p:nvPr>
        </p:nvSpPr>
        <p:spPr>
          <a:xfrm>
            <a:off x="838200" y="1676400"/>
            <a:ext cx="7772400" cy="4648200"/>
          </a:xfrm>
        </p:spPr>
        <p:txBody>
          <a:bodyPr/>
          <a:lstStyle/>
          <a:p>
            <a:pPr eaLnBrk="1" hangingPunct="1"/>
            <a:r>
              <a:rPr lang="en-US" altLang="vi-VN" sz="4700" dirty="0" err="1">
                <a:latin typeface="Times New Roman" panose="02020603050405020304" pitchFamily="18" charset="0"/>
              </a:rPr>
              <a:t>Chương</a:t>
            </a:r>
            <a:r>
              <a:rPr lang="en-US" altLang="vi-VN" sz="4700" dirty="0">
                <a:latin typeface="Times New Roman" panose="02020603050405020304" pitchFamily="18" charset="0"/>
              </a:rPr>
              <a:t> 3</a:t>
            </a:r>
          </a:p>
          <a:p>
            <a:pPr eaLnBrk="1" hangingPunct="1">
              <a:spcBef>
                <a:spcPct val="50000"/>
              </a:spcBef>
            </a:pPr>
            <a:r>
              <a:rPr lang="en-US" altLang="vi-VN" sz="4700" b="1" dirty="0">
                <a:latin typeface="Times New Roman" panose="02020603050405020304" pitchFamily="18" charset="0"/>
              </a:rPr>
              <a:t>	</a:t>
            </a:r>
            <a:r>
              <a:rPr lang="en-US" altLang="vi-VN" sz="4800" b="1" dirty="0">
                <a:solidFill>
                  <a:schemeClr val="bg2"/>
                </a:solidFill>
                <a:latin typeface="Times New Roman" panose="02020603050405020304" pitchFamily="18" charset="0"/>
              </a:rPr>
              <a:t>BIỂU DIỄN DỮ LIỆU</a:t>
            </a:r>
          </a:p>
          <a:p>
            <a:pPr eaLnBrk="1" hangingPunct="1">
              <a:spcBef>
                <a:spcPct val="50000"/>
              </a:spcBef>
            </a:pPr>
            <a:r>
              <a:rPr lang="en-US" altLang="vi-VN" sz="4700" b="1" dirty="0">
                <a:solidFill>
                  <a:schemeClr val="bg2"/>
                </a:solidFill>
                <a:latin typeface="Times New Roman" panose="02020603050405020304" pitchFamily="18" charset="0"/>
              </a:rPr>
              <a:t>	</a:t>
            </a:r>
          </a:p>
        </p:txBody>
      </p:sp>
      <p:sp>
        <p:nvSpPr>
          <p:cNvPr id="5124" name="Line 4"/>
          <p:cNvSpPr>
            <a:spLocks noChangeShapeType="1"/>
          </p:cNvSpPr>
          <p:nvPr/>
        </p:nvSpPr>
        <p:spPr bwMode="auto">
          <a:xfrm>
            <a:off x="0" y="12192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Biểu thức tổng quát hệ đếm theo vị trí</a:t>
            </a:r>
          </a:p>
        </p:txBody>
      </p:sp>
      <p:sp>
        <p:nvSpPr>
          <p:cNvPr id="16388" name="Rectangle 3"/>
          <p:cNvSpPr>
            <a:spLocks noGrp="1" noChangeArrowheads="1"/>
          </p:cNvSpPr>
          <p:nvPr>
            <p:ph type="body" idx="1"/>
          </p:nvPr>
        </p:nvSpPr>
        <p:spPr>
          <a:xfrm>
            <a:off x="457200" y="1295400"/>
            <a:ext cx="8229600" cy="5257800"/>
          </a:xfrm>
        </p:spPr>
        <p:txBody>
          <a:bodyPr/>
          <a:lstStyle/>
          <a:p>
            <a:pPr eaLnBrk="1" hangingPunct="1"/>
            <a:endParaRPr lang="en-US" altLang="vi-VN" sz="3600">
              <a:latin typeface="Times New Roman" panose="02020603050405020304" pitchFamily="18" charset="0"/>
            </a:endParaRPr>
          </a:p>
          <a:p>
            <a:pPr lvl="1" eaLnBrk="1" hangingPunct="1">
              <a:buClr>
                <a:schemeClr val="tx2"/>
              </a:buClr>
              <a:buSzTx/>
              <a:buFontTx/>
              <a:buChar char="•"/>
            </a:pPr>
            <a:endParaRPr lang="en-US" altLang="vi-VN" sz="3200">
              <a:latin typeface="Times New Roman" panose="02020603050405020304" pitchFamily="18" charset="0"/>
            </a:endParaRPr>
          </a:p>
          <a:p>
            <a:pPr eaLnBrk="1" hangingPunct="1"/>
            <a:endParaRPr lang="en-US" altLang="vi-VN" sz="3600">
              <a:latin typeface="Times New Roman" panose="02020603050405020304" pitchFamily="18" charset="0"/>
            </a:endParaRPr>
          </a:p>
          <a:p>
            <a:pPr lvl="1" eaLnBrk="1" hangingPunct="1">
              <a:buClr>
                <a:schemeClr val="tx2"/>
              </a:buClr>
              <a:buSzTx/>
              <a:buFontTx/>
              <a:buChar char="•"/>
            </a:pPr>
            <a:endParaRPr lang="en-US" altLang="vi-VN" sz="3200">
              <a:latin typeface="Times New Roman" panose="02020603050405020304" pitchFamily="18" charset="0"/>
            </a:endParaRPr>
          </a:p>
        </p:txBody>
      </p:sp>
      <p:sp>
        <p:nvSpPr>
          <p:cNvPr id="16389"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0" name="Text Box 6"/>
          <p:cNvSpPr txBox="1">
            <a:spLocks noChangeArrowheads="1"/>
          </p:cNvSpPr>
          <p:nvPr/>
        </p:nvSpPr>
        <p:spPr bwMode="auto">
          <a:xfrm>
            <a:off x="762000" y="2900363"/>
            <a:ext cx="7010400" cy="528637"/>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800" b="1">
                <a:cs typeface="Arial" panose="020B0604020202020204" pitchFamily="34" charset="0"/>
              </a:rPr>
              <a:t> </a:t>
            </a:r>
            <a:r>
              <a:rPr lang="en-US" altLang="en-US" sz="2800"/>
              <a:t>d</a:t>
            </a:r>
            <a:r>
              <a:rPr lang="en-US" altLang="en-US" sz="2800" baseline="-30000"/>
              <a:t>n-1</a:t>
            </a:r>
            <a:r>
              <a:rPr lang="en-US" altLang="en-US" sz="2800"/>
              <a:t> * R</a:t>
            </a:r>
            <a:r>
              <a:rPr lang="en-US" altLang="en-US" sz="2800" baseline="30000"/>
              <a:t>n-1</a:t>
            </a:r>
            <a:r>
              <a:rPr lang="en-US" altLang="en-US" sz="2800"/>
              <a:t> + d</a:t>
            </a:r>
            <a:r>
              <a:rPr lang="en-US" altLang="en-US" sz="2800" baseline="-30000"/>
              <a:t>n-2</a:t>
            </a:r>
            <a:r>
              <a:rPr lang="en-US" altLang="en-US" sz="2800"/>
              <a:t> * R</a:t>
            </a:r>
            <a:r>
              <a:rPr lang="en-US" altLang="en-US" sz="2800" baseline="30000"/>
              <a:t>n-2</a:t>
            </a:r>
            <a:r>
              <a:rPr lang="en-US" altLang="en-US" sz="2800"/>
              <a:t> + ... + d</a:t>
            </a:r>
            <a:r>
              <a:rPr lang="en-US" altLang="en-US" sz="2800" baseline="-30000"/>
              <a:t>1</a:t>
            </a:r>
            <a:r>
              <a:rPr lang="en-US" altLang="en-US" sz="2800"/>
              <a:t> * R</a:t>
            </a:r>
            <a:r>
              <a:rPr lang="en-US" altLang="en-US" sz="2800" baseline="30000"/>
              <a:t>1</a:t>
            </a:r>
            <a:r>
              <a:rPr lang="en-US" altLang="en-US" sz="2800"/>
              <a:t> + d</a:t>
            </a:r>
            <a:r>
              <a:rPr lang="en-US" altLang="en-US" sz="2800" baseline="-30000"/>
              <a:t>0</a:t>
            </a:r>
            <a:r>
              <a:rPr lang="en-US" altLang="en-US" sz="2800"/>
              <a:t> </a:t>
            </a:r>
          </a:p>
        </p:txBody>
      </p:sp>
      <p:sp>
        <p:nvSpPr>
          <p:cNvPr id="16391" name="Text Box 7"/>
          <p:cNvSpPr txBox="1">
            <a:spLocks noChangeArrowheads="1"/>
          </p:cNvSpPr>
          <p:nvPr/>
        </p:nvSpPr>
        <p:spPr bwMode="auto">
          <a:xfrm>
            <a:off x="609600" y="1524000"/>
            <a:ext cx="7696200" cy="112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en-US" sz="3600" b="1"/>
              <a:t>X</a:t>
            </a:r>
            <a:r>
              <a:rPr lang="en-US" altLang="en-US" sz="2800"/>
              <a:t> = </a:t>
            </a:r>
            <a:r>
              <a:rPr lang="en-US" altLang="en-US" b="1"/>
              <a:t>d</a:t>
            </a:r>
            <a:r>
              <a:rPr lang="en-US" altLang="en-US" b="1" baseline="-25000"/>
              <a:t>n-1</a:t>
            </a:r>
            <a:r>
              <a:rPr lang="en-US" altLang="en-US" b="1"/>
              <a:t>d</a:t>
            </a:r>
            <a:r>
              <a:rPr lang="en-US" altLang="en-US" b="1" baseline="-25000"/>
              <a:t>n-2</a:t>
            </a:r>
            <a:r>
              <a:rPr lang="en-US" altLang="en-US" b="1"/>
              <a:t>…d</a:t>
            </a:r>
            <a:r>
              <a:rPr lang="en-US" altLang="en-US" b="1" baseline="-25000"/>
              <a:t>1</a:t>
            </a:r>
            <a:r>
              <a:rPr lang="en-US" altLang="en-US" b="1"/>
              <a:t>d</a:t>
            </a:r>
            <a:r>
              <a:rPr lang="en-US" altLang="en-US" b="1" baseline="-25000"/>
              <a:t>0</a:t>
            </a:r>
          </a:p>
          <a:p>
            <a:pPr eaLnBrk="1" hangingPunct="1">
              <a:spcBef>
                <a:spcPct val="50000"/>
              </a:spcBef>
              <a:buClrTx/>
              <a:buSzTx/>
              <a:buFontTx/>
              <a:buNone/>
            </a:pPr>
            <a:endParaRPr lang="en-US" altLang="en-US" b="1" baseline="-25000"/>
          </a:p>
        </p:txBody>
      </p:sp>
      <p:sp>
        <p:nvSpPr>
          <p:cNvPr id="16392" name="Text Box 8"/>
          <p:cNvSpPr txBox="1">
            <a:spLocks noChangeArrowheads="1"/>
          </p:cNvSpPr>
          <p:nvPr/>
        </p:nvSpPr>
        <p:spPr bwMode="auto">
          <a:xfrm>
            <a:off x="685800" y="5643563"/>
            <a:ext cx="5334000" cy="528637"/>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en-US" sz="2800">
                <a:cs typeface="Arial" panose="020B0604020202020204" pitchFamily="34" charset="0"/>
              </a:rPr>
              <a:t>642  =   6</a:t>
            </a:r>
            <a:r>
              <a:rPr lang="en-US" altLang="en-US" sz="2800"/>
              <a:t> * 10</a:t>
            </a:r>
            <a:r>
              <a:rPr lang="en-US" altLang="en-US" sz="2800" baseline="30000"/>
              <a:t>2</a:t>
            </a:r>
            <a:r>
              <a:rPr lang="en-US" altLang="en-US" sz="2800"/>
              <a:t> + </a:t>
            </a:r>
            <a:r>
              <a:rPr lang="en-US" altLang="en-US" sz="2800">
                <a:cs typeface="Arial" panose="020B0604020202020204" pitchFamily="34" charset="0"/>
              </a:rPr>
              <a:t> 4</a:t>
            </a:r>
            <a:r>
              <a:rPr lang="en-US" altLang="en-US" sz="2800"/>
              <a:t> * 10 </a:t>
            </a:r>
            <a:r>
              <a:rPr lang="en-US" altLang="en-US" sz="2800" baseline="30000"/>
              <a:t>+</a:t>
            </a:r>
            <a:r>
              <a:rPr lang="en-US" altLang="en-US" sz="2800"/>
              <a:t> </a:t>
            </a:r>
            <a:r>
              <a:rPr lang="en-US" altLang="en-US" sz="2800">
                <a:cs typeface="Arial" panose="020B0604020202020204" pitchFamily="34" charset="0"/>
              </a:rPr>
              <a:t> </a:t>
            </a:r>
            <a:r>
              <a:rPr lang="en-US" altLang="en-US" sz="2800"/>
              <a:t>2</a:t>
            </a:r>
          </a:p>
        </p:txBody>
      </p:sp>
      <p:sp>
        <p:nvSpPr>
          <p:cNvPr id="16393" name="Oval 9"/>
          <p:cNvSpPr>
            <a:spLocks noChangeArrowheads="1"/>
          </p:cNvSpPr>
          <p:nvPr/>
        </p:nvSpPr>
        <p:spPr bwMode="auto">
          <a:xfrm>
            <a:off x="5181600" y="1376363"/>
            <a:ext cx="2286000" cy="1066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200" b="1"/>
              <a:t>R là cơ số</a:t>
            </a:r>
          </a:p>
          <a:p>
            <a:pPr algn="ctr" eaLnBrk="1" hangingPunct="1">
              <a:spcBef>
                <a:spcPct val="0"/>
              </a:spcBef>
              <a:buClrTx/>
              <a:buSzTx/>
              <a:buFontTx/>
              <a:buNone/>
            </a:pPr>
            <a:r>
              <a:rPr lang="en-US" altLang="en-US" sz="2200" b="1"/>
              <a:t>của hệ đếm</a:t>
            </a:r>
          </a:p>
        </p:txBody>
      </p:sp>
      <p:sp>
        <p:nvSpPr>
          <p:cNvPr id="16394" name="Oval 10"/>
          <p:cNvSpPr>
            <a:spLocks noChangeArrowheads="1"/>
          </p:cNvSpPr>
          <p:nvPr/>
        </p:nvSpPr>
        <p:spPr bwMode="auto">
          <a:xfrm>
            <a:off x="381000" y="4043363"/>
            <a:ext cx="3048000" cy="1295400"/>
          </a:xfrm>
          <a:prstGeom prst="ellipse">
            <a:avLst/>
          </a:prstGeom>
          <a:solidFill>
            <a:srgbClr val="00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t>n là số chữ số </a:t>
            </a:r>
          </a:p>
          <a:p>
            <a:pPr algn="ctr" eaLnBrk="1" hangingPunct="1">
              <a:spcBef>
                <a:spcPct val="0"/>
              </a:spcBef>
              <a:buClrTx/>
              <a:buSzTx/>
              <a:buFontTx/>
              <a:buNone/>
            </a:pPr>
            <a:r>
              <a:rPr lang="en-US" altLang="en-US" sz="2400" b="1"/>
              <a:t>trong giá trị X</a:t>
            </a:r>
          </a:p>
        </p:txBody>
      </p:sp>
      <p:sp>
        <p:nvSpPr>
          <p:cNvPr id="16395" name="Oval 11"/>
          <p:cNvSpPr>
            <a:spLocks noChangeArrowheads="1"/>
          </p:cNvSpPr>
          <p:nvPr/>
        </p:nvSpPr>
        <p:spPr bwMode="auto">
          <a:xfrm>
            <a:off x="5562600" y="4043363"/>
            <a:ext cx="3276600" cy="1600200"/>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t>d</a:t>
            </a:r>
            <a:r>
              <a:rPr lang="en-US" altLang="en-US" sz="2400" b="1" baseline="-25000"/>
              <a:t>i</a:t>
            </a:r>
            <a:r>
              <a:rPr lang="en-US" altLang="en-US" sz="2400" b="1"/>
              <a:t> là chữ số </a:t>
            </a:r>
          </a:p>
          <a:p>
            <a:pPr algn="ctr" eaLnBrk="1" hangingPunct="1">
              <a:spcBef>
                <a:spcPct val="0"/>
              </a:spcBef>
              <a:buClrTx/>
              <a:buSzTx/>
              <a:buFontTx/>
              <a:buNone/>
            </a:pPr>
            <a:r>
              <a:rPr lang="en-US" altLang="en-US" sz="2400" b="1"/>
              <a:t>tại vị trí thứ i </a:t>
            </a:r>
          </a:p>
          <a:p>
            <a:pPr algn="ctr" eaLnBrk="1" hangingPunct="1">
              <a:spcBef>
                <a:spcPct val="0"/>
              </a:spcBef>
              <a:buClrTx/>
              <a:buSzTx/>
              <a:buFontTx/>
              <a:buNone/>
            </a:pPr>
            <a:r>
              <a:rPr lang="en-US" altLang="en-US" sz="2400" b="1"/>
              <a:t>trong giá trị X</a:t>
            </a:r>
          </a:p>
        </p:txBody>
      </p:sp>
      <p:sp>
        <p:nvSpPr>
          <p:cNvPr id="16396" name="Line 12"/>
          <p:cNvSpPr>
            <a:spLocks noChangeShapeType="1"/>
          </p:cNvSpPr>
          <p:nvPr/>
        </p:nvSpPr>
        <p:spPr bwMode="auto">
          <a:xfrm flipV="1">
            <a:off x="1524000" y="3433763"/>
            <a:ext cx="0" cy="5334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7" name="Line 13"/>
          <p:cNvSpPr>
            <a:spLocks noChangeShapeType="1"/>
          </p:cNvSpPr>
          <p:nvPr/>
        </p:nvSpPr>
        <p:spPr bwMode="auto">
          <a:xfrm flipH="1" flipV="1">
            <a:off x="5562600" y="3357563"/>
            <a:ext cx="381000" cy="762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8" name="Line 14"/>
          <p:cNvSpPr>
            <a:spLocks noChangeShapeType="1"/>
          </p:cNvSpPr>
          <p:nvPr/>
        </p:nvSpPr>
        <p:spPr bwMode="auto">
          <a:xfrm flipH="1">
            <a:off x="3886200" y="2057400"/>
            <a:ext cx="1066800" cy="9144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CF706748-7458-5845-B167-6BA2DEEA4D51}"/>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10</a:t>
            </a:fld>
            <a:r>
              <a:rPr lang="en-US" altLang="en-US"/>
              <a:t>/C3</a:t>
            </a:r>
            <a:endParaRPr lang="en-US" alt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2"/>
          <p:cNvSpPr>
            <a:spLocks noGrp="1" noChangeArrowheads="1"/>
          </p:cNvSpPr>
          <p:nvPr>
            <p:ph type="title"/>
          </p:nvPr>
        </p:nvSpPr>
        <p:spPr>
          <a:xfrm>
            <a:off x="457200" y="228600"/>
            <a:ext cx="8229600" cy="868363"/>
          </a:xfrm>
        </p:spPr>
        <p:txBody>
          <a:bodyPr/>
          <a:lstStyle/>
          <a:p>
            <a:pPr eaLnBrk="1" hangingPunct="1"/>
            <a:r>
              <a:rPr lang="en-US" altLang="vi-VN" sz="3600" b="1">
                <a:latin typeface="Times New Roman" panose="02020603050405020304" pitchFamily="18" charset="0"/>
              </a:rPr>
              <a:t>2. Dữ liệu hình ảnh</a:t>
            </a:r>
          </a:p>
        </p:txBody>
      </p:sp>
      <p:sp>
        <p:nvSpPr>
          <p:cNvPr id="124932" name="Rectangle 3"/>
          <p:cNvSpPr>
            <a:spLocks noGrp="1" noChangeArrowheads="1"/>
          </p:cNvSpPr>
          <p:nvPr>
            <p:ph type="body" idx="1"/>
          </p:nvPr>
        </p:nvSpPr>
        <p:spPr>
          <a:xfrm>
            <a:off x="457200" y="1295400"/>
            <a:ext cx="8229600" cy="5257800"/>
          </a:xfrm>
        </p:spPr>
        <p:txBody>
          <a:bodyPr/>
          <a:lstStyle/>
          <a:p>
            <a:pPr algn="just" eaLnBrk="1" hangingPunct="1"/>
            <a:r>
              <a:rPr lang="en-US" altLang="vi-VN" sz="3600">
                <a:latin typeface="Times New Roman" panose="02020603050405020304" pitchFamily="18" charset="0"/>
              </a:rPr>
              <a:t>Mắt người phân biệt màu sắc dựa trên tần số ánh sáng tác động trên võng mạc</a:t>
            </a:r>
          </a:p>
          <a:p>
            <a:pPr algn="just" eaLnBrk="1" hangingPunct="1"/>
            <a:r>
              <a:rPr lang="en-US" altLang="vi-VN" sz="3600">
                <a:latin typeface="Times New Roman" panose="02020603050405020304" pitchFamily="18" charset="0"/>
              </a:rPr>
              <a:t>Võng mạc có các tế bào nhận màu sắc theo ba nhóm chính: Red, Green, Blue</a:t>
            </a:r>
          </a:p>
          <a:p>
            <a:pPr algn="just" eaLnBrk="1" hangingPunct="1"/>
            <a:r>
              <a:rPr lang="en-US" altLang="vi-VN" sz="3600">
                <a:latin typeface="Times New Roman" panose="02020603050405020304" pitchFamily="18" charset="0"/>
              </a:rPr>
              <a:t>Màu sắc biểu diễn trên máy tính thường dựa trên các giá trị R,G,B thể hiện thành phần của các màu cơ bản</a:t>
            </a:r>
          </a:p>
          <a:p>
            <a:pPr lvl="1" eaLnBrk="1" hangingPunct="1">
              <a:buClr>
                <a:schemeClr val="tx2"/>
              </a:buClr>
              <a:buSzTx/>
              <a:buFontTx/>
              <a:buChar char="•"/>
            </a:pPr>
            <a:endParaRPr lang="en-US" altLang="vi-VN" sz="3200">
              <a:latin typeface="Times New Roman" panose="02020603050405020304" pitchFamily="18" charset="0"/>
            </a:endParaRPr>
          </a:p>
        </p:txBody>
      </p:sp>
      <p:sp>
        <p:nvSpPr>
          <p:cNvPr id="124933"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F83BEFF0-B6CE-D74A-8797-BEB5709E3240}"/>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100</a:t>
            </a:fld>
            <a:r>
              <a:rPr lang="en-US" altLang="en-US"/>
              <a:t>/C3</a:t>
            </a:r>
            <a:endParaRPr lang="en-US" alt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Ví dụ màu theo RGB</a:t>
            </a:r>
          </a:p>
        </p:txBody>
      </p:sp>
      <p:sp>
        <p:nvSpPr>
          <p:cNvPr id="125956"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25957" name="Picture 6" descr="c03p074"/>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371600"/>
            <a:ext cx="6858000" cy="4840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442D49C4-85E4-9641-8E0F-0F69A5E4CC1A}"/>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101</a:t>
            </a:fld>
            <a:r>
              <a:rPr lang="en-US" altLang="en-US"/>
              <a:t>/C3</a:t>
            </a:r>
            <a:endParaRPr lang="en-US" alt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Biểu diễn màu sắc</a:t>
            </a:r>
          </a:p>
        </p:txBody>
      </p:sp>
      <p:sp>
        <p:nvSpPr>
          <p:cNvPr id="126980" name="Rectangle 3"/>
          <p:cNvSpPr>
            <a:spLocks noGrp="1" noChangeArrowheads="1"/>
          </p:cNvSpPr>
          <p:nvPr>
            <p:ph type="body" idx="1"/>
          </p:nvPr>
        </p:nvSpPr>
        <p:spPr>
          <a:xfrm>
            <a:off x="457200" y="1295400"/>
            <a:ext cx="8229600" cy="5257800"/>
          </a:xfrm>
        </p:spPr>
        <p:txBody>
          <a:bodyPr/>
          <a:lstStyle/>
          <a:p>
            <a:pPr algn="just" eaLnBrk="1" hangingPunct="1"/>
            <a:r>
              <a:rPr lang="en-US" altLang="vi-VN" sz="3600">
                <a:latin typeface="Times New Roman" panose="02020603050405020304" pitchFamily="18" charset="0"/>
              </a:rPr>
              <a:t>Color depth: số lượng dữ liệu dùng để biểu diễn màu</a:t>
            </a:r>
          </a:p>
          <a:p>
            <a:pPr lvl="1" eaLnBrk="1" hangingPunct="1">
              <a:buClr>
                <a:schemeClr val="tx2"/>
              </a:buClr>
              <a:buSzTx/>
              <a:buFontTx/>
              <a:buChar char="•"/>
            </a:pPr>
            <a:r>
              <a:rPr lang="en-US" altLang="vi-VN" sz="3200">
                <a:latin typeface="Times New Roman" panose="02020603050405020304" pitchFamily="18" charset="0"/>
              </a:rPr>
              <a:t>Hi Color: 16 bit, True Color: 32 bit</a:t>
            </a:r>
          </a:p>
          <a:p>
            <a:pPr eaLnBrk="1" hangingPunct="1"/>
            <a:r>
              <a:rPr lang="en-US" altLang="vi-VN" sz="3600">
                <a:latin typeface="Times New Roman" panose="02020603050405020304" pitchFamily="18" charset="0"/>
              </a:rPr>
              <a:t>Một chương trình ứng dụng có thể chỉ thể hiện một số lượng màu hạn chế theo color palette (bảng màu)</a:t>
            </a:r>
          </a:p>
        </p:txBody>
      </p:sp>
      <p:sp>
        <p:nvSpPr>
          <p:cNvPr id="126981"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26982" name="Picture 5" descr="c03f11"/>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17913" y="5087938"/>
            <a:ext cx="2020887" cy="1389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607472E7-E020-9142-BDA0-A514B9889F52}"/>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102</a:t>
            </a:fld>
            <a:r>
              <a:rPr lang="en-US" altLang="en-US"/>
              <a:t>/C3</a:t>
            </a:r>
            <a:endParaRPr lang="en-US" alt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Dữ liệu hình ảnh</a:t>
            </a:r>
          </a:p>
        </p:txBody>
      </p:sp>
      <p:sp>
        <p:nvSpPr>
          <p:cNvPr id="128004" name="Rectangle 3"/>
          <p:cNvSpPr>
            <a:spLocks noGrp="1" noChangeArrowheads="1"/>
          </p:cNvSpPr>
          <p:nvPr>
            <p:ph type="body" idx="1"/>
          </p:nvPr>
        </p:nvSpPr>
        <p:spPr>
          <a:xfrm>
            <a:off x="457200" y="1295400"/>
            <a:ext cx="8229600" cy="5257800"/>
          </a:xfrm>
        </p:spPr>
        <p:txBody>
          <a:bodyPr/>
          <a:lstStyle/>
          <a:p>
            <a:pPr eaLnBrk="1" hangingPunct="1"/>
            <a:r>
              <a:rPr lang="en-US" altLang="vi-VN" sz="3600">
                <a:latin typeface="Times New Roman" panose="02020603050405020304" pitchFamily="18" charset="0"/>
              </a:rPr>
              <a:t>Bao gồm tập hợp các điểm ảnh (pixel)</a:t>
            </a:r>
          </a:p>
          <a:p>
            <a:pPr algn="just" eaLnBrk="1" hangingPunct="1"/>
            <a:r>
              <a:rPr lang="en-US" altLang="vi-VN" sz="3600">
                <a:latin typeface="Times New Roman" panose="02020603050405020304" pitchFamily="18" charset="0"/>
              </a:rPr>
              <a:t>Resolution (độ phân giải): số điểm ảnh thể hiện một hình ảnh</a:t>
            </a:r>
          </a:p>
          <a:p>
            <a:pPr lvl="1" eaLnBrk="1" hangingPunct="1">
              <a:buClr>
                <a:schemeClr val="tx2"/>
              </a:buClr>
              <a:buSzTx/>
              <a:buFontTx/>
              <a:buChar char="•"/>
            </a:pPr>
            <a:r>
              <a:rPr lang="en-US" altLang="vi-VN" sz="3200">
                <a:latin typeface="Times New Roman" panose="02020603050405020304" pitchFamily="18" charset="0"/>
              </a:rPr>
              <a:t>800x600</a:t>
            </a:r>
          </a:p>
          <a:p>
            <a:pPr lvl="1" eaLnBrk="1" hangingPunct="1">
              <a:buClr>
                <a:schemeClr val="tx2"/>
              </a:buClr>
              <a:buSzTx/>
              <a:buFontTx/>
              <a:buChar char="•"/>
            </a:pPr>
            <a:r>
              <a:rPr lang="en-US" altLang="vi-VN" sz="3200">
                <a:latin typeface="Times New Roman" panose="02020603050405020304" pitchFamily="18" charset="0"/>
              </a:rPr>
              <a:t>1024x800</a:t>
            </a:r>
          </a:p>
        </p:txBody>
      </p:sp>
      <p:sp>
        <p:nvSpPr>
          <p:cNvPr id="128005"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3B9BE487-4F5E-E548-8805-2E3AEEF26D38}"/>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103</a:t>
            </a:fld>
            <a:r>
              <a:rPr lang="en-US" altLang="en-US"/>
              <a:t>/C3</a:t>
            </a:r>
            <a:endParaRPr lang="en-US" alt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Raster graphic format</a:t>
            </a:r>
          </a:p>
        </p:txBody>
      </p:sp>
      <p:sp>
        <p:nvSpPr>
          <p:cNvPr id="129028" name="Rectangle 3"/>
          <p:cNvSpPr>
            <a:spLocks noGrp="1" noChangeArrowheads="1"/>
          </p:cNvSpPr>
          <p:nvPr>
            <p:ph type="body" idx="1"/>
          </p:nvPr>
        </p:nvSpPr>
        <p:spPr>
          <a:xfrm>
            <a:off x="457200" y="1295400"/>
            <a:ext cx="8229600" cy="5257800"/>
          </a:xfrm>
        </p:spPr>
        <p:txBody>
          <a:bodyPr/>
          <a:lstStyle/>
          <a:p>
            <a:pPr algn="just" eaLnBrk="1" hangingPunct="1"/>
            <a:r>
              <a:rPr lang="en-US" altLang="vi-VN">
                <a:latin typeface="Times New Roman" panose="02020603050405020304" pitchFamily="18" charset="0"/>
              </a:rPr>
              <a:t>Dữ liệu hình ảnh được lưu dựa trên thông tin các điểm ảnh: raster graphic format</a:t>
            </a:r>
          </a:p>
          <a:p>
            <a:pPr eaLnBrk="1" hangingPunct="1"/>
            <a:r>
              <a:rPr lang="en-US" altLang="vi-VN">
                <a:latin typeface="Times New Roman" panose="02020603050405020304" pitchFamily="18" charset="0"/>
              </a:rPr>
              <a:t>Các định dạng file thông dụng:</a:t>
            </a:r>
          </a:p>
          <a:p>
            <a:pPr lvl="1" eaLnBrk="1" hangingPunct="1">
              <a:buClr>
                <a:schemeClr val="tx2"/>
              </a:buClr>
              <a:buSzTx/>
              <a:buFontTx/>
              <a:buChar char="•"/>
            </a:pPr>
            <a:r>
              <a:rPr lang="en-US" altLang="vi-VN">
                <a:latin typeface="Times New Roman" panose="02020603050405020304" pitchFamily="18" charset="0"/>
              </a:rPr>
              <a:t>BMP (BitMaP), dạng uncompressed</a:t>
            </a:r>
          </a:p>
          <a:p>
            <a:pPr lvl="1" eaLnBrk="1" hangingPunct="1">
              <a:buClr>
                <a:schemeClr val="tx2"/>
              </a:buClr>
              <a:buSzTx/>
              <a:buFontTx/>
              <a:buChar char="•"/>
            </a:pPr>
            <a:r>
              <a:rPr lang="en-US" altLang="vi-VN">
                <a:latin typeface="Times New Roman" panose="02020603050405020304" pitchFamily="18" charset="0"/>
              </a:rPr>
              <a:t>GIF (Graphic Interchange Format)</a:t>
            </a:r>
          </a:p>
          <a:p>
            <a:pPr lvl="1" eaLnBrk="1" hangingPunct="1">
              <a:buClr>
                <a:schemeClr val="tx2"/>
              </a:buClr>
              <a:buSzTx/>
              <a:buFontTx/>
              <a:buNone/>
            </a:pPr>
            <a:r>
              <a:rPr lang="en-US" altLang="vi-VN">
                <a:latin typeface="Times New Roman" panose="02020603050405020304" pitchFamily="18" charset="0"/>
              </a:rPr>
              <a:t>	dạng lossless data compression</a:t>
            </a:r>
          </a:p>
          <a:p>
            <a:pPr lvl="1" eaLnBrk="1" hangingPunct="1">
              <a:buClr>
                <a:schemeClr val="tx2"/>
              </a:buClr>
              <a:buSzTx/>
              <a:buFontTx/>
              <a:buChar char="•"/>
            </a:pPr>
            <a:r>
              <a:rPr lang="en-US" altLang="vi-VN">
                <a:latin typeface="Times New Roman" panose="02020603050405020304" pitchFamily="18" charset="0"/>
              </a:rPr>
              <a:t>PNG (Portable Network Graphics)</a:t>
            </a:r>
          </a:p>
          <a:p>
            <a:pPr lvl="1" eaLnBrk="1" hangingPunct="1">
              <a:buClr>
                <a:schemeClr val="tx2"/>
              </a:buClr>
              <a:buSzTx/>
              <a:buFontTx/>
              <a:buNone/>
            </a:pPr>
            <a:r>
              <a:rPr lang="en-US" altLang="vi-VN">
                <a:latin typeface="Times New Roman" panose="02020603050405020304" pitchFamily="18" charset="0"/>
              </a:rPr>
              <a:t>	 dạng lossless data compression, thay thế dạng GIF</a:t>
            </a:r>
          </a:p>
          <a:p>
            <a:pPr lvl="1" eaLnBrk="1" hangingPunct="1">
              <a:buClr>
                <a:schemeClr val="tx2"/>
              </a:buClr>
              <a:buSzTx/>
              <a:buFontTx/>
              <a:buChar char="•"/>
            </a:pPr>
            <a:r>
              <a:rPr lang="en-US" altLang="vi-VN">
                <a:latin typeface="Times New Roman" panose="02020603050405020304" pitchFamily="18" charset="0"/>
              </a:rPr>
              <a:t>JPEG (Joint Photographic Experts Group)</a:t>
            </a:r>
          </a:p>
          <a:p>
            <a:pPr lvl="1" eaLnBrk="1" hangingPunct="1">
              <a:buClr>
                <a:schemeClr val="tx2"/>
              </a:buClr>
              <a:buSzTx/>
              <a:buFontTx/>
              <a:buNone/>
            </a:pPr>
            <a:r>
              <a:rPr lang="en-US" altLang="vi-VN">
                <a:latin typeface="Times New Roman" panose="02020603050405020304" pitchFamily="18" charset="0"/>
              </a:rPr>
              <a:t>	dạng lossy data compression</a:t>
            </a:r>
          </a:p>
        </p:txBody>
      </p:sp>
      <p:sp>
        <p:nvSpPr>
          <p:cNvPr id="129029"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29030" name="Picture 5" descr="RotateEarth"/>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2895600"/>
            <a:ext cx="1905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02A5397C-7F72-DC49-B523-72AA8612DB09}"/>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104</a:t>
            </a:fld>
            <a:r>
              <a:rPr lang="en-US" altLang="en-US"/>
              <a:t>/C3</a:t>
            </a:r>
            <a:endParaRPr lang="en-US" alt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Vector graphic format</a:t>
            </a:r>
          </a:p>
        </p:txBody>
      </p:sp>
      <p:sp>
        <p:nvSpPr>
          <p:cNvPr id="130052" name="Rectangle 3"/>
          <p:cNvSpPr>
            <a:spLocks noGrp="1" noChangeArrowheads="1"/>
          </p:cNvSpPr>
          <p:nvPr>
            <p:ph type="body" idx="1"/>
          </p:nvPr>
        </p:nvSpPr>
        <p:spPr>
          <a:xfrm>
            <a:off x="457200" y="1295400"/>
            <a:ext cx="8229600" cy="5257800"/>
          </a:xfrm>
        </p:spPr>
        <p:txBody>
          <a:bodyPr/>
          <a:lstStyle/>
          <a:p>
            <a:pPr algn="just" eaLnBrk="1" hangingPunct="1"/>
            <a:r>
              <a:rPr lang="en-US" altLang="vi-VN" sz="3600">
                <a:latin typeface="Times New Roman" panose="02020603050405020304" pitchFamily="18" charset="0"/>
              </a:rPr>
              <a:t>Dữ liệu hình ảnh được lưu theo các dạng hình học (điểm, đường thẳng, đường cong, …) và màu sắc: vector graphic format</a:t>
            </a:r>
          </a:p>
          <a:p>
            <a:pPr eaLnBrk="1" hangingPunct="1"/>
            <a:r>
              <a:rPr lang="en-US" altLang="vi-VN" sz="3600">
                <a:latin typeface="Times New Roman" panose="02020603050405020304" pitchFamily="18" charset="0"/>
              </a:rPr>
              <a:t>Hình ảnh dạng vector graphic có thể thay đổi kích thước theo toán học</a:t>
            </a:r>
          </a:p>
          <a:p>
            <a:pPr eaLnBrk="1" hangingPunct="1"/>
            <a:r>
              <a:rPr lang="en-US" altLang="vi-VN" sz="3600">
                <a:latin typeface="Times New Roman" panose="02020603050405020304" pitchFamily="18" charset="0"/>
              </a:rPr>
              <a:t>Không phù hợp cho hình ảnh thực</a:t>
            </a:r>
          </a:p>
        </p:txBody>
      </p:sp>
      <p:sp>
        <p:nvSpPr>
          <p:cNvPr id="130053"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FD040D4B-3911-B644-AAEE-2F601F4EDB13}"/>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105</a:t>
            </a:fld>
            <a:r>
              <a:rPr lang="en-US" altLang="en-US"/>
              <a:t>/C3</a:t>
            </a:r>
            <a:endParaRPr lang="en-US" alt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Vector graphic format (tt)</a:t>
            </a:r>
          </a:p>
        </p:txBody>
      </p:sp>
      <p:sp>
        <p:nvSpPr>
          <p:cNvPr id="131076" name="Rectangle 3"/>
          <p:cNvSpPr>
            <a:spLocks noGrp="1" noChangeArrowheads="1"/>
          </p:cNvSpPr>
          <p:nvPr>
            <p:ph type="body" idx="1"/>
          </p:nvPr>
        </p:nvSpPr>
        <p:spPr>
          <a:xfrm>
            <a:off x="457200" y="1295400"/>
            <a:ext cx="8229600" cy="5257800"/>
          </a:xfrm>
        </p:spPr>
        <p:txBody>
          <a:bodyPr/>
          <a:lstStyle/>
          <a:p>
            <a:pPr algn="just" eaLnBrk="1" hangingPunct="1"/>
            <a:r>
              <a:rPr lang="en-US" altLang="vi-VN" sz="3600">
                <a:latin typeface="Times New Roman" panose="02020603050405020304" pitchFamily="18" charset="0"/>
              </a:rPr>
              <a:t>Các định dạng file thông dụng</a:t>
            </a:r>
          </a:p>
          <a:p>
            <a:pPr lvl="1" algn="just" eaLnBrk="1" hangingPunct="1">
              <a:buClr>
                <a:schemeClr val="tx1"/>
              </a:buClr>
              <a:buSzTx/>
              <a:buFontTx/>
              <a:buChar char="•"/>
            </a:pPr>
            <a:r>
              <a:rPr lang="en-US" altLang="vi-VN" sz="3200">
                <a:latin typeface="Times New Roman" panose="02020603050405020304" pitchFamily="18" charset="0"/>
              </a:rPr>
              <a:t>swf (Small Web Format/ShockWave Flash)</a:t>
            </a:r>
          </a:p>
          <a:p>
            <a:pPr lvl="1" algn="just" eaLnBrk="1" hangingPunct="1">
              <a:buClr>
                <a:schemeClr val="tx1"/>
              </a:buClr>
              <a:buSzTx/>
              <a:buFontTx/>
              <a:buChar char="•"/>
            </a:pPr>
            <a:r>
              <a:rPr lang="en-US" altLang="vi-VN" sz="3200">
                <a:latin typeface="Times New Roman" panose="02020603050405020304" pitchFamily="18" charset="0"/>
              </a:rPr>
              <a:t>ps (PostScript)</a:t>
            </a:r>
          </a:p>
          <a:p>
            <a:pPr lvl="1" algn="just" eaLnBrk="1" hangingPunct="1">
              <a:buClr>
                <a:schemeClr val="tx1"/>
              </a:buClr>
              <a:buSzTx/>
              <a:buFontTx/>
              <a:buChar char="•"/>
            </a:pPr>
            <a:r>
              <a:rPr lang="en-US" altLang="vi-VN" sz="3200">
                <a:latin typeface="Times New Roman" panose="02020603050405020304" pitchFamily="18" charset="0"/>
              </a:rPr>
              <a:t>wmf (Windows Metafile)</a:t>
            </a:r>
          </a:p>
          <a:p>
            <a:pPr lvl="1" algn="just" eaLnBrk="1" hangingPunct="1">
              <a:buClr>
                <a:schemeClr val="tx1"/>
              </a:buClr>
              <a:buSzTx/>
              <a:buFontTx/>
              <a:buChar char="•"/>
            </a:pPr>
            <a:r>
              <a:rPr lang="en-US" altLang="vi-VN" sz="3200">
                <a:latin typeface="Times New Roman" panose="02020603050405020304" pitchFamily="18" charset="0"/>
              </a:rPr>
              <a:t>pdf (Portable Document Format)</a:t>
            </a:r>
          </a:p>
        </p:txBody>
      </p:sp>
      <p:sp>
        <p:nvSpPr>
          <p:cNvPr id="131077"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A63F24A3-9096-3644-AFA1-A6DF7BEE5C3D}"/>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106</a:t>
            </a:fld>
            <a:r>
              <a:rPr lang="en-US" altLang="en-US"/>
              <a:t>/C3</a:t>
            </a:r>
            <a:endParaRPr lang="en-US" alt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2"/>
          <p:cNvSpPr>
            <a:spLocks noGrp="1" noChangeArrowheads="1"/>
          </p:cNvSpPr>
          <p:nvPr>
            <p:ph type="title"/>
          </p:nvPr>
        </p:nvSpPr>
        <p:spPr>
          <a:xfrm>
            <a:off x="457200" y="228600"/>
            <a:ext cx="8229600" cy="868363"/>
          </a:xfrm>
        </p:spPr>
        <p:txBody>
          <a:bodyPr/>
          <a:lstStyle/>
          <a:p>
            <a:pPr eaLnBrk="1" hangingPunct="1"/>
            <a:r>
              <a:rPr lang="en-US" altLang="vi-VN" sz="3600" b="1">
                <a:latin typeface="Times New Roman" panose="02020603050405020304" pitchFamily="18" charset="0"/>
              </a:rPr>
              <a:t>3. Dữ liệu hình ảnh động</a:t>
            </a:r>
          </a:p>
        </p:txBody>
      </p:sp>
      <p:sp>
        <p:nvSpPr>
          <p:cNvPr id="132100" name="Rectangle 3"/>
          <p:cNvSpPr>
            <a:spLocks noGrp="1" noChangeArrowheads="1"/>
          </p:cNvSpPr>
          <p:nvPr>
            <p:ph type="body" idx="1"/>
          </p:nvPr>
        </p:nvSpPr>
        <p:spPr>
          <a:xfrm>
            <a:off x="457200" y="1295400"/>
            <a:ext cx="8229600" cy="5257800"/>
          </a:xfrm>
        </p:spPr>
        <p:txBody>
          <a:bodyPr/>
          <a:lstStyle/>
          <a:p>
            <a:pPr algn="just" eaLnBrk="1" hangingPunct="1"/>
            <a:r>
              <a:rPr lang="en-US" altLang="vi-VN" sz="3600">
                <a:latin typeface="Times New Roman" panose="02020603050405020304" pitchFamily="18" charset="0"/>
              </a:rPr>
              <a:t>Hình ảnh động (video) bao gồm các hình ảnh liên tục</a:t>
            </a:r>
          </a:p>
          <a:p>
            <a:pPr eaLnBrk="1" hangingPunct="1"/>
            <a:r>
              <a:rPr lang="en-US" altLang="vi-VN" sz="3600">
                <a:latin typeface="Times New Roman" panose="02020603050405020304" pitchFamily="18" charset="0"/>
              </a:rPr>
              <a:t>Thông số chính: frames per second</a:t>
            </a:r>
          </a:p>
          <a:p>
            <a:pPr lvl="1" eaLnBrk="1" hangingPunct="1">
              <a:buClr>
                <a:schemeClr val="tx2"/>
              </a:buClr>
              <a:buSzTx/>
              <a:buFontTx/>
              <a:buChar char="•"/>
            </a:pPr>
            <a:r>
              <a:rPr lang="en-US" altLang="vi-VN" sz="3200">
                <a:latin typeface="Times New Roman" panose="02020603050405020304" pitchFamily="18" charset="0"/>
              </a:rPr>
              <a:t>Phim: 24 frames/sec</a:t>
            </a:r>
          </a:p>
          <a:p>
            <a:pPr eaLnBrk="1" hangingPunct="1"/>
            <a:r>
              <a:rPr lang="en-US" altLang="vi-VN" sz="3600">
                <a:latin typeface="Times New Roman" panose="02020603050405020304" pitchFamily="18" charset="0"/>
              </a:rPr>
              <a:t>Video Codec (COmpressor/DECompressor): là phương pháp chuyển hình ảnh động thành dữ liệu trên máy tính</a:t>
            </a:r>
          </a:p>
          <a:p>
            <a:pPr lvl="1" eaLnBrk="1" hangingPunct="1">
              <a:buClr>
                <a:schemeClr val="tx2"/>
              </a:buClr>
              <a:buSzTx/>
              <a:buFontTx/>
              <a:buChar char="•"/>
            </a:pPr>
            <a:endParaRPr lang="en-US" altLang="vi-VN" sz="3200">
              <a:latin typeface="Times New Roman" panose="02020603050405020304" pitchFamily="18" charset="0"/>
            </a:endParaRPr>
          </a:p>
        </p:txBody>
      </p:sp>
      <p:sp>
        <p:nvSpPr>
          <p:cNvPr id="132101"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5A8E3CF2-6CCA-3A42-92E9-557E0A14AB9B}"/>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107</a:t>
            </a:fld>
            <a:r>
              <a:rPr lang="en-US" altLang="en-US"/>
              <a:t>/C3</a:t>
            </a:r>
            <a:endParaRPr lang="en-US" alt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Dữ liệu hình ảnh động (tt)</a:t>
            </a:r>
          </a:p>
        </p:txBody>
      </p:sp>
      <p:sp>
        <p:nvSpPr>
          <p:cNvPr id="133124" name="Rectangle 3"/>
          <p:cNvSpPr>
            <a:spLocks noGrp="1" noChangeArrowheads="1"/>
          </p:cNvSpPr>
          <p:nvPr>
            <p:ph type="body" idx="1"/>
          </p:nvPr>
        </p:nvSpPr>
        <p:spPr>
          <a:xfrm>
            <a:off x="457200" y="1295400"/>
            <a:ext cx="8229600" cy="5257800"/>
          </a:xfrm>
        </p:spPr>
        <p:txBody>
          <a:bodyPr/>
          <a:lstStyle/>
          <a:p>
            <a:pPr algn="just" eaLnBrk="1" hangingPunct="1"/>
            <a:r>
              <a:rPr lang="en-US" altLang="vi-VN" sz="3600">
                <a:latin typeface="Times New Roman" panose="02020603050405020304" pitchFamily="18" charset="0"/>
              </a:rPr>
              <a:t>Hầu hết các video codec đều là dạng nén mất dữ liệu (lossless compression)</a:t>
            </a:r>
          </a:p>
          <a:p>
            <a:pPr eaLnBrk="1" hangingPunct="1"/>
            <a:r>
              <a:rPr lang="en-US" altLang="vi-VN" sz="3600">
                <a:latin typeface="Times New Roman" panose="02020603050405020304" pitchFamily="18" charset="0"/>
              </a:rPr>
              <a:t>Có 2 dạng nén chính</a:t>
            </a:r>
          </a:p>
          <a:p>
            <a:pPr lvl="1" algn="just" eaLnBrk="1" hangingPunct="1">
              <a:buClr>
                <a:schemeClr val="tx2"/>
              </a:buClr>
              <a:buSzTx/>
              <a:buFontTx/>
              <a:buChar char="•"/>
            </a:pPr>
            <a:r>
              <a:rPr lang="en-US" altLang="vi-VN" sz="3200">
                <a:latin typeface="Times New Roman" panose="02020603050405020304" pitchFamily="18" charset="0"/>
              </a:rPr>
              <a:t>Temporal: dựa trên sự khác nhau giữa các frame liên tục</a:t>
            </a:r>
          </a:p>
          <a:p>
            <a:pPr lvl="1" algn="just" eaLnBrk="1" hangingPunct="1">
              <a:buClr>
                <a:schemeClr val="tx2"/>
              </a:buClr>
              <a:buSzTx/>
              <a:buFontTx/>
              <a:buChar char="•"/>
            </a:pPr>
            <a:r>
              <a:rPr lang="en-US" altLang="vi-VN" sz="3200">
                <a:latin typeface="Times New Roman" panose="02020603050405020304" pitchFamily="18" charset="0"/>
              </a:rPr>
              <a:t>Spatial: dựa trên dữ liệu có trên từng frame (tương tự nén ảnh tĩnh)</a:t>
            </a:r>
          </a:p>
        </p:txBody>
      </p:sp>
      <p:sp>
        <p:nvSpPr>
          <p:cNvPr id="133125"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3AB87F38-42F3-5849-9789-4D541EECEAD9}"/>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108</a:t>
            </a:fld>
            <a:r>
              <a:rPr lang="en-US" altLang="en-US"/>
              <a:t>/C3</a:t>
            </a:r>
            <a:endParaRPr lang="en-US" alt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Các định dạng file thông dụng</a:t>
            </a:r>
          </a:p>
        </p:txBody>
      </p:sp>
      <p:sp>
        <p:nvSpPr>
          <p:cNvPr id="134148" name="Rectangle 3"/>
          <p:cNvSpPr>
            <a:spLocks noGrp="1" noChangeArrowheads="1"/>
          </p:cNvSpPr>
          <p:nvPr>
            <p:ph type="body" idx="1"/>
          </p:nvPr>
        </p:nvSpPr>
        <p:spPr>
          <a:xfrm>
            <a:off x="457200" y="1295400"/>
            <a:ext cx="8229600" cy="5257800"/>
          </a:xfrm>
        </p:spPr>
        <p:txBody>
          <a:bodyPr/>
          <a:lstStyle/>
          <a:p>
            <a:pPr algn="just" eaLnBrk="1" hangingPunct="1"/>
            <a:r>
              <a:rPr lang="en-US" altLang="vi-VN">
                <a:latin typeface="Times New Roman" panose="02020603050405020304" pitchFamily="18" charset="0"/>
              </a:rPr>
              <a:t>Container format: định dạng file nén theo các codec</a:t>
            </a:r>
          </a:p>
          <a:p>
            <a:pPr eaLnBrk="1" hangingPunct="1"/>
            <a:r>
              <a:rPr lang="en-US" altLang="vi-VN">
                <a:latin typeface="Times New Roman" panose="02020603050405020304" pitchFamily="18" charset="0"/>
              </a:rPr>
              <a:t>Các định dạng container thông dụng:</a:t>
            </a:r>
          </a:p>
          <a:p>
            <a:pPr lvl="1" eaLnBrk="1" hangingPunct="1">
              <a:buClr>
                <a:schemeClr val="tx2"/>
              </a:buClr>
              <a:buSzTx/>
              <a:buFontTx/>
              <a:buChar char="•"/>
            </a:pPr>
            <a:r>
              <a:rPr lang="en-US" altLang="vi-VN">
                <a:latin typeface="Times New Roman" panose="02020603050405020304" pitchFamily="18" charset="0"/>
              </a:rPr>
              <a:t>avi (chuẩn trên Windows)</a:t>
            </a:r>
          </a:p>
          <a:p>
            <a:pPr lvl="1" eaLnBrk="1" hangingPunct="1">
              <a:buClr>
                <a:schemeClr val="tx2"/>
              </a:buClr>
              <a:buSzTx/>
              <a:buFontTx/>
              <a:buChar char="•"/>
            </a:pPr>
            <a:r>
              <a:rPr lang="en-US" altLang="vi-VN">
                <a:latin typeface="Times New Roman" panose="02020603050405020304" pitchFamily="18" charset="0"/>
              </a:rPr>
              <a:t>asf (dùng cho WMA, WMV)</a:t>
            </a:r>
          </a:p>
          <a:p>
            <a:pPr lvl="1" eaLnBrk="1" hangingPunct="1">
              <a:buClr>
                <a:schemeClr val="tx2"/>
              </a:buClr>
              <a:buSzTx/>
              <a:buFontTx/>
              <a:buChar char="•"/>
            </a:pPr>
            <a:r>
              <a:rPr lang="en-US" altLang="vi-VN">
                <a:latin typeface="Times New Roman" panose="02020603050405020304" pitchFamily="18" charset="0"/>
              </a:rPr>
              <a:t>mov (Quicktime container)</a:t>
            </a:r>
          </a:p>
          <a:p>
            <a:pPr lvl="1" eaLnBrk="1" hangingPunct="1">
              <a:buClr>
                <a:schemeClr val="tx2"/>
              </a:buClr>
              <a:buSzTx/>
              <a:buFontTx/>
              <a:buChar char="•"/>
            </a:pPr>
            <a:r>
              <a:rPr lang="en-US" altLang="vi-VN">
                <a:latin typeface="Times New Roman" panose="02020603050405020304" pitchFamily="18" charset="0"/>
              </a:rPr>
              <a:t>Mpeg-2, Mpeg4 (Moving Picture Experts Group)</a:t>
            </a:r>
          </a:p>
          <a:p>
            <a:pPr lvl="1" eaLnBrk="1" hangingPunct="1">
              <a:buClr>
                <a:schemeClr val="tx2"/>
              </a:buClr>
              <a:buSzTx/>
              <a:buFontTx/>
              <a:buChar char="•"/>
            </a:pPr>
            <a:r>
              <a:rPr lang="en-US" altLang="vi-VN">
                <a:latin typeface="Times New Roman" panose="02020603050405020304" pitchFamily="18" charset="0"/>
              </a:rPr>
              <a:t>RealMedia (dùng cho Real Video, Real audio)</a:t>
            </a:r>
          </a:p>
          <a:p>
            <a:pPr lvl="1" eaLnBrk="1" hangingPunct="1">
              <a:buClr>
                <a:schemeClr val="tx2"/>
              </a:buClr>
              <a:buSzTx/>
              <a:buFontTx/>
              <a:buChar char="•"/>
            </a:pPr>
            <a:r>
              <a:rPr lang="en-US" altLang="vi-VN">
                <a:latin typeface="Times New Roman" panose="02020603050405020304" pitchFamily="18" charset="0"/>
              </a:rPr>
              <a:t>DivX media format</a:t>
            </a:r>
          </a:p>
        </p:txBody>
      </p:sp>
      <p:sp>
        <p:nvSpPr>
          <p:cNvPr id="134149"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60AE1416-BA0E-D443-B80F-AE7FBFD79AB2}"/>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109</a:t>
            </a:fld>
            <a:r>
              <a:rPr lang="en-US" altLang="en-US"/>
              <a:t>/C3</a:t>
            </a:r>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Ví dụ: 642 trong hệ đếm 12 (</a:t>
            </a:r>
            <a:r>
              <a:rPr lang="en-US" altLang="vi-VN" sz="3600">
                <a:latin typeface="Times New Roman" panose="02020603050405020304" pitchFamily="18" charset="0"/>
                <a:sym typeface="Wingdings" panose="05000000000000000000" pitchFamily="2" charset="2"/>
              </a:rPr>
              <a:t>642</a:t>
            </a:r>
            <a:r>
              <a:rPr lang="en-US" altLang="vi-VN" sz="3600" b="1" baseline="-25000">
                <a:latin typeface="Times New Roman" panose="02020603050405020304" pitchFamily="18" charset="0"/>
                <a:sym typeface="Wingdings" panose="05000000000000000000" pitchFamily="2" charset="2"/>
              </a:rPr>
              <a:t>12</a:t>
            </a:r>
            <a:r>
              <a:rPr lang="en-US" altLang="vi-VN" sz="3600" b="1">
                <a:latin typeface="Times New Roman" panose="02020603050405020304" pitchFamily="18" charset="0"/>
                <a:sym typeface="Wingdings" panose="05000000000000000000" pitchFamily="2" charset="2"/>
              </a:rPr>
              <a:t>)</a:t>
            </a:r>
            <a:endParaRPr lang="en-US" altLang="vi-VN" sz="3600" b="1">
              <a:latin typeface="Times New Roman" panose="02020603050405020304" pitchFamily="18" charset="0"/>
            </a:endParaRPr>
          </a:p>
        </p:txBody>
      </p:sp>
      <p:sp>
        <p:nvSpPr>
          <p:cNvPr id="17412" name="Rectangle 3"/>
          <p:cNvSpPr>
            <a:spLocks noGrp="1" noChangeArrowheads="1"/>
          </p:cNvSpPr>
          <p:nvPr>
            <p:ph type="body" idx="1"/>
          </p:nvPr>
        </p:nvSpPr>
        <p:spPr>
          <a:xfrm>
            <a:off x="457200" y="1295400"/>
            <a:ext cx="8229600" cy="5257800"/>
          </a:xfrm>
        </p:spPr>
        <p:txBody>
          <a:bodyPr/>
          <a:lstStyle/>
          <a:p>
            <a:pPr eaLnBrk="1" hangingPunct="1"/>
            <a:endParaRPr lang="en-US" altLang="vi-VN" sz="3600">
              <a:latin typeface="Times New Roman" panose="02020603050405020304" pitchFamily="18" charset="0"/>
            </a:endParaRPr>
          </a:p>
          <a:p>
            <a:pPr lvl="1" eaLnBrk="1" hangingPunct="1">
              <a:buClr>
                <a:schemeClr val="tx2"/>
              </a:buClr>
              <a:buSzTx/>
              <a:buFontTx/>
              <a:buChar char="•"/>
            </a:pPr>
            <a:endParaRPr lang="en-US" altLang="vi-VN" sz="3200">
              <a:latin typeface="Times New Roman" panose="02020603050405020304" pitchFamily="18" charset="0"/>
            </a:endParaRPr>
          </a:p>
          <a:p>
            <a:pPr eaLnBrk="1" hangingPunct="1"/>
            <a:endParaRPr lang="en-US" altLang="vi-VN" sz="3600">
              <a:latin typeface="Times New Roman" panose="02020603050405020304" pitchFamily="18" charset="0"/>
            </a:endParaRPr>
          </a:p>
          <a:p>
            <a:pPr lvl="1" eaLnBrk="1" hangingPunct="1">
              <a:buClr>
                <a:schemeClr val="tx2"/>
              </a:buClr>
              <a:buSzTx/>
              <a:buFontTx/>
              <a:buChar char="•"/>
            </a:pPr>
            <a:endParaRPr lang="en-US" altLang="vi-VN" sz="3200">
              <a:latin typeface="Times New Roman" panose="02020603050405020304" pitchFamily="18" charset="0"/>
            </a:endParaRPr>
          </a:p>
        </p:txBody>
      </p:sp>
      <p:sp>
        <p:nvSpPr>
          <p:cNvPr id="17413"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4" name="Text Box 6"/>
          <p:cNvSpPr txBox="1">
            <a:spLocks noChangeArrowheads="1"/>
          </p:cNvSpPr>
          <p:nvPr/>
        </p:nvSpPr>
        <p:spPr bwMode="auto">
          <a:xfrm>
            <a:off x="1143000" y="1905000"/>
            <a:ext cx="7086600" cy="2693988"/>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eaLnBrk="0" fontAlgn="base" hangingPunct="0">
              <a:spcBef>
                <a:spcPct val="0"/>
              </a:spcBef>
              <a:spcAft>
                <a:spcPct val="0"/>
              </a:spcAft>
              <a:defRPr>
                <a:solidFill>
                  <a:schemeClr val="tx1"/>
                </a:solidFill>
                <a:latin typeface="Arial" panose="020B0604020202020204" pitchFamily="34" charset="0"/>
              </a:defRPr>
            </a:lvl6pPr>
            <a:lvl7pPr marL="3086100" indent="-342900" eaLnBrk="0" fontAlgn="base" hangingPunct="0">
              <a:spcBef>
                <a:spcPct val="0"/>
              </a:spcBef>
              <a:spcAft>
                <a:spcPct val="0"/>
              </a:spcAft>
              <a:defRPr>
                <a:solidFill>
                  <a:schemeClr val="tx1"/>
                </a:solidFill>
                <a:latin typeface="Arial" panose="020B0604020202020204" pitchFamily="34" charset="0"/>
              </a:defRPr>
            </a:lvl7pPr>
            <a:lvl8pPr marL="3543300" indent="-342900" eaLnBrk="0" fontAlgn="base" hangingPunct="0">
              <a:spcBef>
                <a:spcPct val="0"/>
              </a:spcBef>
              <a:spcAft>
                <a:spcPct val="0"/>
              </a:spcAft>
              <a:defRPr>
                <a:solidFill>
                  <a:schemeClr val="tx1"/>
                </a:solidFill>
                <a:latin typeface="Arial" panose="020B0604020202020204" pitchFamily="34" charset="0"/>
              </a:defRPr>
            </a:lvl8pPr>
            <a:lvl9pPr marL="4000500" indent="-3429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3200" b="1">
                <a:cs typeface="Arial" panose="020B0604020202020204" pitchFamily="34" charset="0"/>
              </a:rPr>
              <a:t>642</a:t>
            </a:r>
            <a:r>
              <a:rPr lang="en-US" altLang="en-US" sz="3200" b="1" baseline="-25000">
                <a:cs typeface="Arial" panose="020B0604020202020204" pitchFamily="34" charset="0"/>
              </a:rPr>
              <a:t>12</a:t>
            </a:r>
            <a:r>
              <a:rPr lang="en-US" altLang="en-US" sz="3200">
                <a:cs typeface="Arial" panose="020B0604020202020204" pitchFamily="34" charset="0"/>
              </a:rPr>
              <a:t>=   6*</a:t>
            </a:r>
            <a:r>
              <a:rPr lang="en-US" altLang="en-US" sz="3200"/>
              <a:t>12</a:t>
            </a:r>
            <a:r>
              <a:rPr lang="en-US" altLang="en-US" sz="3200" b="1" baseline="30000"/>
              <a:t>2	</a:t>
            </a:r>
            <a:r>
              <a:rPr lang="en-US" altLang="en-US" sz="3200"/>
              <a:t>+ </a:t>
            </a:r>
            <a:r>
              <a:rPr lang="en-US" altLang="en-US" sz="3200">
                <a:cs typeface="Arial" panose="020B0604020202020204" pitchFamily="34" charset="0"/>
              </a:rPr>
              <a:t> 4</a:t>
            </a:r>
            <a:r>
              <a:rPr lang="en-US" altLang="en-US" sz="3200"/>
              <a:t>*12	+</a:t>
            </a:r>
            <a:r>
              <a:rPr lang="en-US" altLang="en-US" sz="3200">
                <a:cs typeface="Arial" panose="020B0604020202020204" pitchFamily="34" charset="0"/>
              </a:rPr>
              <a:t> </a:t>
            </a:r>
            <a:r>
              <a:rPr lang="en-US" altLang="en-US" sz="3200"/>
              <a:t>2</a:t>
            </a:r>
          </a:p>
          <a:p>
            <a:pPr eaLnBrk="1" hangingPunct="1">
              <a:spcBef>
                <a:spcPct val="50000"/>
              </a:spcBef>
            </a:pPr>
            <a:r>
              <a:rPr lang="en-US" altLang="en-US" sz="3200"/>
              <a:t>		=   864 	+ 48		+ 2</a:t>
            </a:r>
          </a:p>
          <a:p>
            <a:pPr eaLnBrk="1" hangingPunct="1">
              <a:spcBef>
                <a:spcPct val="50000"/>
              </a:spcBef>
            </a:pPr>
            <a:r>
              <a:rPr lang="en-US" altLang="en-US" sz="3200"/>
              <a:t>		=   914</a:t>
            </a:r>
            <a:r>
              <a:rPr lang="en-US" altLang="en-US" sz="3200" b="1" baseline="-25000"/>
              <a:t>10</a:t>
            </a:r>
          </a:p>
          <a:p>
            <a:pPr eaLnBrk="1" hangingPunct="1">
              <a:spcBef>
                <a:spcPct val="50000"/>
              </a:spcBef>
            </a:pPr>
            <a:r>
              <a:rPr lang="en-US" altLang="en-US" sz="2800"/>
              <a:t>			</a:t>
            </a:r>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105E8C44-C0AC-C240-80B8-0C4AFB8F99D4}"/>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11</a:t>
            </a:fld>
            <a:r>
              <a:rPr lang="en-US" altLang="en-US"/>
              <a:t>/C3</a:t>
            </a:r>
            <a:endParaRPr lang="en-US" alt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0" y="-28903"/>
            <a:ext cx="8229600" cy="1371600"/>
          </a:xfrm>
        </p:spPr>
        <p:txBody>
          <a:bodyPr/>
          <a:lstStyle/>
          <a:p>
            <a:r>
              <a:rPr lang="en-US"/>
              <a:t>Bài tập</a:t>
            </a:r>
          </a:p>
        </p:txBody>
      </p:sp>
      <p:sp>
        <p:nvSpPr>
          <p:cNvPr id="3" name="Content Placeholder 2"/>
          <p:cNvSpPr>
            <a:spLocks noGrp="1"/>
          </p:cNvSpPr>
          <p:nvPr>
            <p:ph idx="1"/>
          </p:nvPr>
        </p:nvSpPr>
        <p:spPr>
          <a:xfrm>
            <a:off x="457200" y="1712913"/>
            <a:ext cx="8229600" cy="3886200"/>
          </a:xfrm>
        </p:spPr>
        <p:txBody>
          <a:bodyPr>
            <a:noAutofit/>
          </a:bodyPr>
          <a:lstStyle/>
          <a:p>
            <a:pPr marL="742950" indent="-742950">
              <a:buFont typeface="+mj-lt"/>
              <a:buAutoNum type="arabicPeriod"/>
              <a:defRPr/>
            </a:pPr>
            <a:r>
              <a:rPr lang="en-US" altLang="vi-VN" sz="3000"/>
              <a:t>Đổi số thập phân sau đây sang </a:t>
            </a:r>
            <a:r>
              <a:rPr lang="en-US" altLang="vi-VN" sz="3000">
                <a:solidFill>
                  <a:srgbClr val="FF0000"/>
                </a:solidFill>
              </a:rPr>
              <a:t>Hệ 2, Hệ 8, Hệ 16</a:t>
            </a:r>
            <a:r>
              <a:rPr lang="en-US" altLang="vi-VN" sz="3000"/>
              <a:t>: 187</a:t>
            </a:r>
          </a:p>
          <a:p>
            <a:pPr marL="742950" indent="-742950">
              <a:buFont typeface="+mj-lt"/>
              <a:buAutoNum type="arabicPeriod"/>
              <a:defRPr/>
            </a:pPr>
            <a:r>
              <a:rPr lang="en-US" altLang="vi-VN" sz="3000"/>
              <a:t>Đổi các số sau sang </a:t>
            </a:r>
            <a:r>
              <a:rPr lang="en-US" altLang="vi-VN" sz="3000" b="1">
                <a:solidFill>
                  <a:srgbClr val="FF0000"/>
                </a:solidFill>
              </a:rPr>
              <a:t>HỆ NHỊ PHÂN</a:t>
            </a:r>
          </a:p>
          <a:p>
            <a:pPr marL="0" indent="0">
              <a:buNone/>
              <a:defRPr/>
            </a:pPr>
            <a:r>
              <a:rPr lang="en-US" altLang="vi-VN" sz="3000"/>
              <a:t>	210</a:t>
            </a:r>
            <a:r>
              <a:rPr lang="en-US" altLang="vi-VN" sz="3000" baseline="-25000"/>
              <a:t>8</a:t>
            </a:r>
            <a:r>
              <a:rPr lang="en-US" altLang="vi-VN" sz="3000"/>
              <a:t>, 6D2</a:t>
            </a:r>
            <a:r>
              <a:rPr lang="en-US" altLang="vi-VN" sz="3000" baseline="-25000"/>
              <a:t>16</a:t>
            </a:r>
          </a:p>
          <a:p>
            <a:pPr marL="742950" indent="-742950">
              <a:buFont typeface="+mj-lt"/>
              <a:buAutoNum type="arabicPeriod" startAt="3"/>
              <a:defRPr/>
            </a:pPr>
            <a:r>
              <a:rPr lang="en-US" altLang="vi-VN" sz="3000"/>
              <a:t>Đổi các số sau sang </a:t>
            </a:r>
            <a:r>
              <a:rPr lang="en-US" altLang="vi-VN" sz="3000" b="1">
                <a:solidFill>
                  <a:srgbClr val="FF0000"/>
                </a:solidFill>
              </a:rPr>
              <a:t>HỆ THẬP PHÂN</a:t>
            </a:r>
          </a:p>
          <a:p>
            <a:pPr marL="0" indent="0">
              <a:buNone/>
              <a:defRPr/>
            </a:pPr>
            <a:r>
              <a:rPr lang="en-US" altLang="vi-VN" sz="3000"/>
              <a:t>	101101, 131</a:t>
            </a:r>
            <a:r>
              <a:rPr lang="en-US" altLang="vi-VN" sz="3000" baseline="-25000"/>
              <a:t>8</a:t>
            </a:r>
            <a:r>
              <a:rPr lang="en-US" altLang="vi-VN" sz="3000"/>
              <a:t>, C2</a:t>
            </a:r>
            <a:r>
              <a:rPr lang="en-US" altLang="vi-VN" sz="3000" baseline="-25000"/>
              <a:t>16</a:t>
            </a:r>
          </a:p>
          <a:p>
            <a:endParaRPr lang="en-US" sz="3000"/>
          </a:p>
        </p:txBody>
      </p:sp>
      <p:sp>
        <p:nvSpPr>
          <p:cNvPr id="5"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Footer Placeholder 5"/>
          <p:cNvSpPr>
            <a:spLocks noGrp="1"/>
          </p:cNvSpPr>
          <p:nvPr>
            <p:ph type="ftr" sz="quarter" idx="10"/>
          </p:nvPr>
        </p:nvSpPr>
        <p:spPr/>
        <p:txBody>
          <a:bodyPr/>
          <a:lstStyle/>
          <a:p>
            <a:pPr>
              <a:defRPr/>
            </a:pPr>
            <a:r>
              <a:rPr lang="vi-VN" altLang="vi-VN"/>
              <a:t>NMTH - Chương 3</a:t>
            </a:r>
            <a:endParaRPr lang="en-US" altLang="vi-VN"/>
          </a:p>
        </p:txBody>
      </p:sp>
      <p:sp>
        <p:nvSpPr>
          <p:cNvPr id="4" name="Slide Number Placeholder 3">
            <a:extLst>
              <a:ext uri="{FF2B5EF4-FFF2-40B4-BE49-F238E27FC236}">
                <a16:creationId xmlns:a16="http://schemas.microsoft.com/office/drawing/2014/main" id="{557AB127-8339-344C-8EEB-6918496128FE}"/>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110</a:t>
            </a:fld>
            <a:r>
              <a:rPr lang="en-US" altLang="en-US"/>
              <a:t>/C3</a:t>
            </a:r>
            <a:endParaRPr lang="en-US" altLang="en-US" dirty="0"/>
          </a:p>
        </p:txBody>
      </p:sp>
    </p:spTree>
    <p:extLst>
      <p:ext uri="{BB962C8B-B14F-4D97-AF65-F5344CB8AC3E}">
        <p14:creationId xmlns:p14="http://schemas.microsoft.com/office/powerpoint/2010/main" val="1463419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231775"/>
            <a:ext cx="8229600" cy="1371600"/>
          </a:xfrm>
        </p:spPr>
        <p:txBody>
          <a:bodyPr/>
          <a:lstStyle/>
          <a:p>
            <a:r>
              <a:rPr lang="en-US"/>
              <a:t>Bài tập</a:t>
            </a:r>
          </a:p>
        </p:txBody>
      </p:sp>
      <p:sp>
        <p:nvSpPr>
          <p:cNvPr id="3" name="Content Placeholder 2"/>
          <p:cNvSpPr>
            <a:spLocks noGrp="1"/>
          </p:cNvSpPr>
          <p:nvPr>
            <p:ph idx="1"/>
          </p:nvPr>
        </p:nvSpPr>
        <p:spPr/>
        <p:txBody>
          <a:bodyPr>
            <a:normAutofit/>
          </a:bodyPr>
          <a:lstStyle/>
          <a:p>
            <a:pPr marL="514350" indent="-514350">
              <a:buFont typeface="+mj-lt"/>
              <a:buAutoNum type="arabicPeriod"/>
              <a:defRPr/>
            </a:pPr>
            <a:r>
              <a:rPr lang="en-US" altLang="vi-VN" sz="3000"/>
              <a:t>Xác định giá trị của số nguyên có dấu được biểu diễn dưới dạng mã bù 2: </a:t>
            </a:r>
          </a:p>
          <a:p>
            <a:pPr marL="0" indent="0">
              <a:buNone/>
              <a:defRPr/>
            </a:pPr>
            <a:r>
              <a:rPr lang="en-US" altLang="vi-VN" sz="3000"/>
              <a:t>F = 11101100</a:t>
            </a:r>
          </a:p>
          <a:p>
            <a:pPr marL="514350" lvl="0" indent="-514350">
              <a:buFont typeface="+mj-lt"/>
              <a:buAutoNum type="arabicPeriod" startAt="2"/>
            </a:pPr>
            <a:r>
              <a:rPr lang="en-US" altLang="vi-VN" sz="3000"/>
              <a:t>Cho n = 8, </a:t>
            </a:r>
            <a:r>
              <a:rPr lang="en-US" sz="3000"/>
              <a:t>hãy biểu diễn dưới các dạng: Độ lớn có dấu, Mã bù 1, Mã bù 2, Mã quá N= 127 của số nguyên có dấu -97.</a:t>
            </a:r>
          </a:p>
          <a:p>
            <a:endParaRPr lang="en-US" sz="3000"/>
          </a:p>
        </p:txBody>
      </p:sp>
      <p:sp>
        <p:nvSpPr>
          <p:cNvPr id="5" name="Line 4"/>
          <p:cNvSpPr>
            <a:spLocks noChangeShapeType="1"/>
          </p:cNvSpPr>
          <p:nvPr/>
        </p:nvSpPr>
        <p:spPr bwMode="auto">
          <a:xfrm>
            <a:off x="0" y="1447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6" name="Footer Placeholder 5"/>
          <p:cNvSpPr>
            <a:spLocks noGrp="1"/>
          </p:cNvSpPr>
          <p:nvPr>
            <p:ph type="ftr" sz="quarter" idx="10"/>
          </p:nvPr>
        </p:nvSpPr>
        <p:spPr/>
        <p:txBody>
          <a:bodyPr/>
          <a:lstStyle/>
          <a:p>
            <a:pPr>
              <a:defRPr/>
            </a:pPr>
            <a:r>
              <a:rPr lang="vi-VN" altLang="vi-VN"/>
              <a:t>NMTH - Chương 3</a:t>
            </a:r>
            <a:endParaRPr lang="en-US" altLang="vi-VN"/>
          </a:p>
        </p:txBody>
      </p:sp>
      <p:sp>
        <p:nvSpPr>
          <p:cNvPr id="4" name="Slide Number Placeholder 3">
            <a:extLst>
              <a:ext uri="{FF2B5EF4-FFF2-40B4-BE49-F238E27FC236}">
                <a16:creationId xmlns:a16="http://schemas.microsoft.com/office/drawing/2014/main" id="{42CF652D-39CC-6B42-976F-915370DEDF16}"/>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111</a:t>
            </a:fld>
            <a:r>
              <a:rPr lang="en-US" altLang="en-US"/>
              <a:t>/C3</a:t>
            </a:r>
            <a:endParaRPr lang="en-US" altLang="en-US" dirty="0"/>
          </a:p>
        </p:txBody>
      </p:sp>
    </p:spTree>
    <p:extLst>
      <p:ext uri="{BB962C8B-B14F-4D97-AF65-F5344CB8AC3E}">
        <p14:creationId xmlns:p14="http://schemas.microsoft.com/office/powerpoint/2010/main" val="1413305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229600" cy="1371600"/>
          </a:xfrm>
        </p:spPr>
        <p:txBody>
          <a:bodyPr/>
          <a:lstStyle/>
          <a:p>
            <a:pPr algn="ctr"/>
            <a:r>
              <a:rPr lang="en-US"/>
              <a:t>Bài tập</a:t>
            </a:r>
          </a:p>
        </p:txBody>
      </p:sp>
      <p:sp>
        <p:nvSpPr>
          <p:cNvPr id="3" name="Content Placeholder 2"/>
          <p:cNvSpPr>
            <a:spLocks noGrp="1"/>
          </p:cNvSpPr>
          <p:nvPr>
            <p:ph idx="1"/>
          </p:nvPr>
        </p:nvSpPr>
        <p:spPr>
          <a:xfrm>
            <a:off x="457200" y="1524000"/>
            <a:ext cx="8229600" cy="4343400"/>
          </a:xfrm>
        </p:spPr>
        <p:txBody>
          <a:bodyPr>
            <a:noAutofit/>
          </a:bodyPr>
          <a:lstStyle/>
          <a:p>
            <a:pPr marL="742950" indent="-742950">
              <a:buFont typeface="+mj-lt"/>
              <a:buAutoNum type="arabicPeriod"/>
            </a:pPr>
            <a:r>
              <a:rPr lang="en-US" altLang="vi-VN" sz="3000"/>
              <a:t>Cho n=7, m=8, tìm biểu diễn số dấu chấm tĩnh của các số thập phân: 85.625</a:t>
            </a:r>
          </a:p>
          <a:p>
            <a:pPr marL="742950" indent="-742950">
              <a:buFont typeface="+mj-lt"/>
              <a:buAutoNum type="arabicPeriod"/>
            </a:pPr>
            <a:r>
              <a:rPr lang="en-US" altLang="vi-VN" sz="3000"/>
              <a:t>Đổi giá trị thập phân sau đây sang dạng số single (IEEE 754), trình bày kết quả ở dạng hệ 16: -72</a:t>
            </a:r>
          </a:p>
          <a:p>
            <a:pPr marL="742950" indent="-742950">
              <a:buFont typeface="+mj-lt"/>
              <a:buAutoNum type="arabicPeriod"/>
            </a:pPr>
            <a:r>
              <a:rPr lang="en-US" altLang="vi-VN" sz="3000"/>
              <a:t>Đổi số dạng single sau đây về dạng thập phân:</a:t>
            </a:r>
          </a:p>
          <a:p>
            <a:pPr marL="228600" lvl="1" indent="0">
              <a:buClr>
                <a:schemeClr val="tx2"/>
              </a:buClr>
              <a:buNone/>
            </a:pPr>
            <a:r>
              <a:rPr lang="en-US" altLang="vi-VN" sz="3000"/>
              <a:t>9E42000</a:t>
            </a:r>
            <a:r>
              <a:rPr lang="en-US" altLang="vi-VN" sz="3000" baseline="-25000"/>
              <a:t>H</a:t>
            </a:r>
            <a:endParaRPr lang="en-US" sz="3000" baseline="-25000"/>
          </a:p>
        </p:txBody>
      </p:sp>
      <p:sp>
        <p:nvSpPr>
          <p:cNvPr id="6"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Footer Placeholder 4"/>
          <p:cNvSpPr>
            <a:spLocks noGrp="1"/>
          </p:cNvSpPr>
          <p:nvPr>
            <p:ph type="ftr" sz="quarter" idx="10"/>
          </p:nvPr>
        </p:nvSpPr>
        <p:spPr/>
        <p:txBody>
          <a:bodyPr/>
          <a:lstStyle/>
          <a:p>
            <a:pPr>
              <a:defRPr/>
            </a:pPr>
            <a:r>
              <a:rPr lang="vi-VN" altLang="vi-VN"/>
              <a:t>NMTH - Chương 3</a:t>
            </a:r>
            <a:endParaRPr lang="en-US" altLang="vi-VN"/>
          </a:p>
        </p:txBody>
      </p:sp>
      <p:sp>
        <p:nvSpPr>
          <p:cNvPr id="4" name="Slide Number Placeholder 3">
            <a:extLst>
              <a:ext uri="{FF2B5EF4-FFF2-40B4-BE49-F238E27FC236}">
                <a16:creationId xmlns:a16="http://schemas.microsoft.com/office/drawing/2014/main" id="{DB684759-E249-D743-AA35-070052C38D6D}"/>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112</a:t>
            </a:fld>
            <a:r>
              <a:rPr lang="en-US" altLang="en-US"/>
              <a:t>/C3</a:t>
            </a:r>
            <a:endParaRPr lang="en-US" altLang="en-US" dirty="0"/>
          </a:p>
        </p:txBody>
      </p:sp>
    </p:spTree>
    <p:extLst>
      <p:ext uri="{BB962C8B-B14F-4D97-AF65-F5344CB8AC3E}">
        <p14:creationId xmlns:p14="http://schemas.microsoft.com/office/powerpoint/2010/main" val="3595607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Bài tập</a:t>
            </a:r>
          </a:p>
        </p:txBody>
      </p:sp>
      <p:sp>
        <p:nvSpPr>
          <p:cNvPr id="159748" name="Rectangle 3"/>
          <p:cNvSpPr>
            <a:spLocks noGrp="1" noChangeArrowheads="1"/>
          </p:cNvSpPr>
          <p:nvPr>
            <p:ph type="body" idx="1"/>
          </p:nvPr>
        </p:nvSpPr>
        <p:spPr>
          <a:xfrm>
            <a:off x="457200" y="1295400"/>
            <a:ext cx="8229600" cy="5257800"/>
          </a:xfrm>
        </p:spPr>
        <p:txBody>
          <a:bodyPr>
            <a:normAutofit/>
          </a:bodyPr>
          <a:lstStyle/>
          <a:p>
            <a:pPr algn="just" eaLnBrk="1" hangingPunct="1"/>
            <a:r>
              <a:rPr lang="en-US" altLang="en-US" sz="2600"/>
              <a:t>Cho biết giá trị các ký tự trong bảng mã ASCII dưới dạng hệ 16 là:</a:t>
            </a:r>
          </a:p>
          <a:p>
            <a:pPr algn="just" eaLnBrk="1" hangingPunct="1"/>
            <a:endParaRPr lang="en-US" altLang="en-US" sz="2600"/>
          </a:p>
          <a:p>
            <a:pPr algn="just" eaLnBrk="1" hangingPunct="1"/>
            <a:endParaRPr lang="en-US" altLang="en-US" sz="2600"/>
          </a:p>
          <a:p>
            <a:pPr algn="just" eaLnBrk="1" hangingPunct="1"/>
            <a:endParaRPr lang="en-US" altLang="en-US" sz="2600"/>
          </a:p>
          <a:p>
            <a:pPr algn="just" eaLnBrk="1" hangingPunct="1"/>
            <a:endParaRPr lang="en-US" altLang="en-US" sz="2600"/>
          </a:p>
          <a:p>
            <a:pPr algn="just" eaLnBrk="1" hangingPunct="1"/>
            <a:endParaRPr lang="en-US" altLang="en-US" sz="2600"/>
          </a:p>
          <a:p>
            <a:pPr algn="just" eaLnBrk="1" hangingPunct="1"/>
            <a:endParaRPr lang="en-US" altLang="en-US" sz="2600"/>
          </a:p>
          <a:p>
            <a:pPr algn="just" eaLnBrk="1" hangingPunct="1"/>
            <a:endParaRPr lang="en-US" altLang="en-US" sz="2600"/>
          </a:p>
          <a:p>
            <a:r>
              <a:rPr lang="en-US" altLang="en-US" sz="2600"/>
              <a:t>Hãy mã hóa thông điệp: “Khoa CNTT” theo </a:t>
            </a:r>
            <a:r>
              <a:rPr lang="en-US" sz="2600" i="1"/>
              <a:t>bảng mã ASCII mở rộng</a:t>
            </a:r>
            <a:r>
              <a:rPr lang="en-US" sz="2600"/>
              <a:t> (8 bit) dưới dạng hệ 10.</a:t>
            </a:r>
            <a:endParaRPr lang="en-US" altLang="vi-VN" sz="2600">
              <a:latin typeface="Times New Roman" panose="02020603050405020304" pitchFamily="18" charset="0"/>
            </a:endParaRPr>
          </a:p>
        </p:txBody>
      </p:sp>
      <p:sp>
        <p:nvSpPr>
          <p:cNvPr id="159749"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2" name="Table 1"/>
          <p:cNvGraphicFramePr>
            <a:graphicFrameLocks noGrp="1"/>
          </p:cNvGraphicFramePr>
          <p:nvPr>
            <p:extLst>
              <p:ext uri="{D42A27DB-BD31-4B8C-83A1-F6EECF244321}">
                <p14:modId xmlns:p14="http://schemas.microsoft.com/office/powerpoint/2010/main" val="3123870669"/>
              </p:ext>
            </p:extLst>
          </p:nvPr>
        </p:nvGraphicFramePr>
        <p:xfrm>
          <a:off x="472966" y="2133600"/>
          <a:ext cx="8534399" cy="2917824"/>
        </p:xfrm>
        <a:graphic>
          <a:graphicData uri="http://schemas.openxmlformats.org/drawingml/2006/table">
            <a:tbl>
              <a:tblPr firstRow="1" firstCol="1" bandRow="1">
                <a:tableStyleId>{5C22544A-7EE6-4342-B048-85BDC9FD1C3A}</a:tableStyleId>
              </a:tblPr>
              <a:tblGrid>
                <a:gridCol w="1893399">
                  <a:extLst>
                    <a:ext uri="{9D8B030D-6E8A-4147-A177-3AD203B41FA5}">
                      <a16:colId xmlns:a16="http://schemas.microsoft.com/office/drawing/2014/main" val="3650108339"/>
                    </a:ext>
                  </a:extLst>
                </a:gridCol>
                <a:gridCol w="707042">
                  <a:extLst>
                    <a:ext uri="{9D8B030D-6E8A-4147-A177-3AD203B41FA5}">
                      <a16:colId xmlns:a16="http://schemas.microsoft.com/office/drawing/2014/main" val="685819584"/>
                    </a:ext>
                  </a:extLst>
                </a:gridCol>
                <a:gridCol w="708128">
                  <a:extLst>
                    <a:ext uri="{9D8B030D-6E8A-4147-A177-3AD203B41FA5}">
                      <a16:colId xmlns:a16="http://schemas.microsoft.com/office/drawing/2014/main" val="1048601730"/>
                    </a:ext>
                  </a:extLst>
                </a:gridCol>
                <a:gridCol w="708128">
                  <a:extLst>
                    <a:ext uri="{9D8B030D-6E8A-4147-A177-3AD203B41FA5}">
                      <a16:colId xmlns:a16="http://schemas.microsoft.com/office/drawing/2014/main" val="3156791021"/>
                    </a:ext>
                  </a:extLst>
                </a:gridCol>
                <a:gridCol w="708128">
                  <a:extLst>
                    <a:ext uri="{9D8B030D-6E8A-4147-A177-3AD203B41FA5}">
                      <a16:colId xmlns:a16="http://schemas.microsoft.com/office/drawing/2014/main" val="979752641"/>
                    </a:ext>
                  </a:extLst>
                </a:gridCol>
                <a:gridCol w="707042">
                  <a:extLst>
                    <a:ext uri="{9D8B030D-6E8A-4147-A177-3AD203B41FA5}">
                      <a16:colId xmlns:a16="http://schemas.microsoft.com/office/drawing/2014/main" val="1103811024"/>
                    </a:ext>
                  </a:extLst>
                </a:gridCol>
                <a:gridCol w="708128">
                  <a:extLst>
                    <a:ext uri="{9D8B030D-6E8A-4147-A177-3AD203B41FA5}">
                      <a16:colId xmlns:a16="http://schemas.microsoft.com/office/drawing/2014/main" val="3805291274"/>
                    </a:ext>
                  </a:extLst>
                </a:gridCol>
                <a:gridCol w="708128">
                  <a:extLst>
                    <a:ext uri="{9D8B030D-6E8A-4147-A177-3AD203B41FA5}">
                      <a16:colId xmlns:a16="http://schemas.microsoft.com/office/drawing/2014/main" val="2038168538"/>
                    </a:ext>
                  </a:extLst>
                </a:gridCol>
                <a:gridCol w="708128">
                  <a:extLst>
                    <a:ext uri="{9D8B030D-6E8A-4147-A177-3AD203B41FA5}">
                      <a16:colId xmlns:a16="http://schemas.microsoft.com/office/drawing/2014/main" val="4013332917"/>
                    </a:ext>
                  </a:extLst>
                </a:gridCol>
                <a:gridCol w="978148">
                  <a:extLst>
                    <a:ext uri="{9D8B030D-6E8A-4147-A177-3AD203B41FA5}">
                      <a16:colId xmlns:a16="http://schemas.microsoft.com/office/drawing/2014/main" val="1038531202"/>
                    </a:ext>
                  </a:extLst>
                </a:gridCol>
              </a:tblGrid>
              <a:tr h="416832">
                <a:tc>
                  <a:txBody>
                    <a:bodyPr/>
                    <a:lstStyle/>
                    <a:p>
                      <a:pPr>
                        <a:spcAft>
                          <a:spcPts val="0"/>
                        </a:spcAft>
                      </a:pPr>
                      <a:r>
                        <a:rPr lang="en-US" sz="2000">
                          <a:effectLst/>
                        </a:rPr>
                        <a:t>Ký tự</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A</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B</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C</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D</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E</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F</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G</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H</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L</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521053323"/>
                  </a:ext>
                </a:extLst>
              </a:tr>
              <a:tr h="416832">
                <a:tc>
                  <a:txBody>
                    <a:bodyPr/>
                    <a:lstStyle/>
                    <a:p>
                      <a:pPr>
                        <a:spcAft>
                          <a:spcPts val="0"/>
                        </a:spcAft>
                      </a:pPr>
                      <a:r>
                        <a:rPr lang="en-US" sz="2000">
                          <a:effectLst/>
                        </a:rPr>
                        <a:t>ASCII hệ 16</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41</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42</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43</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44</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45</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46</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47</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48</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49</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667043477"/>
                  </a:ext>
                </a:extLst>
              </a:tr>
              <a:tr h="416832">
                <a:tc>
                  <a:txBody>
                    <a:bodyPr/>
                    <a:lstStyle/>
                    <a:p>
                      <a:pPr>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J</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K</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L</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M</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N</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O</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P</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Q</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R</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446962596"/>
                  </a:ext>
                </a:extLst>
              </a:tr>
              <a:tr h="416832">
                <a:tc>
                  <a:txBody>
                    <a:bodyPr/>
                    <a:lstStyle/>
                    <a:p>
                      <a:pPr>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4A</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4B</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4C</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4D</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4E</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4F</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50</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51</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52</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497935473"/>
                  </a:ext>
                </a:extLst>
              </a:tr>
              <a:tr h="833664">
                <a:tc>
                  <a:txBody>
                    <a:bodyPr/>
                    <a:lstStyle/>
                    <a:p>
                      <a:pPr>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S</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T</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U</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V</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W</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X</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Y</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Z</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space</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847091049"/>
                  </a:ext>
                </a:extLst>
              </a:tr>
              <a:tr h="416832">
                <a:tc>
                  <a:txBody>
                    <a:bodyPr/>
                    <a:lstStyle/>
                    <a:p>
                      <a:pPr>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53</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54</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55</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56</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57</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58</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59</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5A</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dirty="0">
                          <a:effectLst/>
                        </a:rPr>
                        <a:t>20</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4013069430"/>
                  </a:ext>
                </a:extLst>
              </a:tr>
            </a:tbl>
          </a:graphicData>
        </a:graphic>
      </p:graphicFrame>
      <p:sp>
        <p:nvSpPr>
          <p:cNvPr id="3" name="Footer Placeholder 2"/>
          <p:cNvSpPr>
            <a:spLocks noGrp="1"/>
          </p:cNvSpPr>
          <p:nvPr>
            <p:ph type="ftr" sz="quarter" idx="10"/>
          </p:nvPr>
        </p:nvSpPr>
        <p:spPr/>
        <p:txBody>
          <a:bodyPr/>
          <a:lstStyle/>
          <a:p>
            <a:pPr>
              <a:defRPr/>
            </a:pPr>
            <a:r>
              <a:rPr lang="vi-VN" altLang="vi-VN"/>
              <a:t>NMTH - Chương 3</a:t>
            </a:r>
            <a:endParaRPr lang="en-US" altLang="vi-VN"/>
          </a:p>
        </p:txBody>
      </p:sp>
      <p:sp>
        <p:nvSpPr>
          <p:cNvPr id="4" name="Slide Number Placeholder 3">
            <a:extLst>
              <a:ext uri="{FF2B5EF4-FFF2-40B4-BE49-F238E27FC236}">
                <a16:creationId xmlns:a16="http://schemas.microsoft.com/office/drawing/2014/main" id="{91960904-9B39-344A-BA70-6C0A0E9ABA31}"/>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113</a:t>
            </a:fld>
            <a:r>
              <a:rPr lang="en-US" altLang="en-US"/>
              <a:t>/C3</a:t>
            </a:r>
            <a:endParaRPr lang="en-US" altLang="en-US" dirty="0"/>
          </a:p>
        </p:txBody>
      </p:sp>
    </p:spTree>
    <p:extLst>
      <p:ext uri="{BB962C8B-B14F-4D97-AF65-F5344CB8AC3E}">
        <p14:creationId xmlns:p14="http://schemas.microsoft.com/office/powerpoint/2010/main" val="1699150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457200" y="228600"/>
            <a:ext cx="8229600" cy="868363"/>
          </a:xfrm>
        </p:spPr>
        <p:txBody>
          <a:bodyPr/>
          <a:lstStyle/>
          <a:p>
            <a:pPr eaLnBrk="1" hangingPunct="1"/>
            <a:r>
              <a:rPr lang="en-US" altLang="vi-VN" sz="3600" b="1">
                <a:latin typeface="Times New Roman" panose="02020603050405020304" pitchFamily="18" charset="0"/>
              </a:rPr>
              <a:t>3. Các hệ đếm thông dụng</a:t>
            </a:r>
          </a:p>
        </p:txBody>
      </p:sp>
      <p:sp>
        <p:nvSpPr>
          <p:cNvPr id="18436" name="Rectangle 3"/>
          <p:cNvSpPr>
            <a:spLocks noGrp="1" noChangeArrowheads="1"/>
          </p:cNvSpPr>
          <p:nvPr>
            <p:ph type="body" idx="1"/>
          </p:nvPr>
        </p:nvSpPr>
        <p:spPr>
          <a:xfrm>
            <a:off x="457200" y="1295400"/>
            <a:ext cx="8229600" cy="5257800"/>
          </a:xfrm>
        </p:spPr>
        <p:txBody>
          <a:bodyPr/>
          <a:lstStyle/>
          <a:p>
            <a:pPr eaLnBrk="1" hangingPunct="1">
              <a:lnSpc>
                <a:spcPct val="90000"/>
              </a:lnSpc>
            </a:pPr>
            <a:r>
              <a:rPr lang="en-US" altLang="vi-VN" sz="3600">
                <a:latin typeface="Times New Roman" panose="02020603050405020304" pitchFamily="18" charset="0"/>
              </a:rPr>
              <a:t>Hệ thập phân (decimal) dùng 10 chữ số:</a:t>
            </a:r>
          </a:p>
          <a:p>
            <a:pPr lvl="1" eaLnBrk="1" hangingPunct="1">
              <a:lnSpc>
                <a:spcPct val="90000"/>
              </a:lnSpc>
              <a:buClr>
                <a:schemeClr val="tx2"/>
              </a:buClr>
              <a:buSzTx/>
              <a:buFontTx/>
              <a:buChar char="•"/>
            </a:pPr>
            <a:r>
              <a:rPr lang="en-US" altLang="vi-VN" sz="3200">
                <a:latin typeface="Times New Roman" panose="02020603050405020304" pitchFamily="18" charset="0"/>
              </a:rPr>
              <a:t>0, 1, 2, 3, 4, 5, 6, 7, 8, 9</a:t>
            </a:r>
          </a:p>
          <a:p>
            <a:pPr eaLnBrk="1" hangingPunct="1">
              <a:lnSpc>
                <a:spcPct val="90000"/>
              </a:lnSpc>
            </a:pPr>
            <a:r>
              <a:rPr lang="en-US" altLang="vi-VN" sz="3600">
                <a:latin typeface="Times New Roman" panose="02020603050405020304" pitchFamily="18" charset="0"/>
              </a:rPr>
              <a:t>Hệ nhị phân (binary) dùng 2 chữ số:</a:t>
            </a:r>
          </a:p>
          <a:p>
            <a:pPr lvl="1" eaLnBrk="1" hangingPunct="1">
              <a:lnSpc>
                <a:spcPct val="90000"/>
              </a:lnSpc>
              <a:buClr>
                <a:schemeClr val="tx2"/>
              </a:buClr>
              <a:buSzTx/>
              <a:buFontTx/>
              <a:buChar char="•"/>
            </a:pPr>
            <a:r>
              <a:rPr lang="en-US" altLang="vi-VN" sz="3200">
                <a:latin typeface="Times New Roman" panose="02020603050405020304" pitchFamily="18" charset="0"/>
              </a:rPr>
              <a:t>0, 1</a:t>
            </a:r>
          </a:p>
          <a:p>
            <a:pPr eaLnBrk="1" hangingPunct="1">
              <a:lnSpc>
                <a:spcPct val="90000"/>
              </a:lnSpc>
            </a:pPr>
            <a:r>
              <a:rPr lang="en-US" altLang="vi-VN" sz="3600">
                <a:latin typeface="Times New Roman" panose="02020603050405020304" pitchFamily="18" charset="0"/>
              </a:rPr>
              <a:t>Hệ bát phân (octal) dùng 8 chữ số:</a:t>
            </a:r>
          </a:p>
          <a:p>
            <a:pPr lvl="1" eaLnBrk="1" hangingPunct="1">
              <a:lnSpc>
                <a:spcPct val="90000"/>
              </a:lnSpc>
              <a:buClr>
                <a:schemeClr val="tx2"/>
              </a:buClr>
              <a:buSzTx/>
              <a:buFontTx/>
              <a:buChar char="•"/>
            </a:pPr>
            <a:r>
              <a:rPr lang="en-US" altLang="vi-VN" sz="3200">
                <a:latin typeface="Times New Roman" panose="02020603050405020304" pitchFamily="18" charset="0"/>
              </a:rPr>
              <a:t>0, 1, 2, 3, 4, 5, 6, 7</a:t>
            </a:r>
          </a:p>
          <a:p>
            <a:pPr eaLnBrk="1" hangingPunct="1">
              <a:lnSpc>
                <a:spcPct val="90000"/>
              </a:lnSpc>
            </a:pPr>
            <a:r>
              <a:rPr lang="en-US" altLang="vi-VN" sz="3600">
                <a:latin typeface="Times New Roman" panose="02020603050405020304" pitchFamily="18" charset="0"/>
              </a:rPr>
              <a:t>Hệ thập lục phân (hexadecimal) dùng 16 chữ số:</a:t>
            </a:r>
          </a:p>
          <a:p>
            <a:pPr lvl="1" eaLnBrk="1" hangingPunct="1">
              <a:lnSpc>
                <a:spcPct val="90000"/>
              </a:lnSpc>
              <a:buClr>
                <a:schemeClr val="tx2"/>
              </a:buClr>
              <a:buSzTx/>
              <a:buFontTx/>
              <a:buChar char="•"/>
            </a:pPr>
            <a:r>
              <a:rPr lang="en-US" altLang="vi-VN" sz="3200">
                <a:latin typeface="Times New Roman" panose="02020603050405020304" pitchFamily="18" charset="0"/>
              </a:rPr>
              <a:t>0, 1, 2, 3, 4, 5, 6, 7, 8, 9, A, B, C, D, E, F</a:t>
            </a:r>
          </a:p>
        </p:txBody>
      </p:sp>
      <p:sp>
        <p:nvSpPr>
          <p:cNvPr id="18437"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C01D4C01-A363-7943-8F30-FE902472583B}"/>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12</a:t>
            </a:fld>
            <a:r>
              <a:rPr lang="en-US" altLang="en-US"/>
              <a:t>/C3</a:t>
            </a:r>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457200" y="457200"/>
            <a:ext cx="8229600" cy="457200"/>
          </a:xfrm>
        </p:spPr>
        <p:txBody>
          <a:bodyPr/>
          <a:lstStyle/>
          <a:p>
            <a:pPr eaLnBrk="1" hangingPunct="1"/>
            <a:r>
              <a:rPr lang="en-US" altLang="vi-VN" sz="3600">
                <a:latin typeface="Times New Roman" panose="02020603050405020304" pitchFamily="18" charset="0"/>
              </a:rPr>
              <a:t>Một số giá trị cần nhớ</a:t>
            </a:r>
          </a:p>
        </p:txBody>
      </p:sp>
      <p:graphicFrame>
        <p:nvGraphicFramePr>
          <p:cNvPr id="99707" name="Group 379"/>
          <p:cNvGraphicFramePr>
            <a:graphicFrameLocks noGrp="1"/>
          </p:cNvGraphicFramePr>
          <p:nvPr>
            <p:ph sz="half" idx="1"/>
          </p:nvPr>
        </p:nvGraphicFramePr>
        <p:xfrm>
          <a:off x="457200" y="1600200"/>
          <a:ext cx="4038600" cy="4664079"/>
        </p:xfrm>
        <a:graphic>
          <a:graphicData uri="http://schemas.openxmlformats.org/drawingml/2006/table">
            <a:tbl>
              <a:tblPr/>
              <a:tblGrid>
                <a:gridCol w="969963">
                  <a:extLst>
                    <a:ext uri="{9D8B030D-6E8A-4147-A177-3AD203B41FA5}">
                      <a16:colId xmlns:a16="http://schemas.microsoft.com/office/drawing/2014/main" val="1266192058"/>
                    </a:ext>
                  </a:extLst>
                </a:gridCol>
                <a:gridCol w="1049337">
                  <a:extLst>
                    <a:ext uri="{9D8B030D-6E8A-4147-A177-3AD203B41FA5}">
                      <a16:colId xmlns:a16="http://schemas.microsoft.com/office/drawing/2014/main" val="1177712260"/>
                    </a:ext>
                  </a:extLst>
                </a:gridCol>
                <a:gridCol w="1049338">
                  <a:extLst>
                    <a:ext uri="{9D8B030D-6E8A-4147-A177-3AD203B41FA5}">
                      <a16:colId xmlns:a16="http://schemas.microsoft.com/office/drawing/2014/main" val="4275116589"/>
                    </a:ext>
                  </a:extLst>
                </a:gridCol>
                <a:gridCol w="969962">
                  <a:extLst>
                    <a:ext uri="{9D8B030D-6E8A-4147-A177-3AD203B41FA5}">
                      <a16:colId xmlns:a16="http://schemas.microsoft.com/office/drawing/2014/main" val="4238948423"/>
                    </a:ext>
                  </a:extLst>
                </a:gridCol>
              </a:tblGrid>
              <a:tr h="518231">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1" i="0" u="none" strike="noStrike" cap="none" normalizeH="0" baseline="0">
                          <a:ln>
                            <a:noFill/>
                          </a:ln>
                          <a:solidFill>
                            <a:schemeClr val="tx1"/>
                          </a:solidFill>
                          <a:effectLst/>
                          <a:latin typeface="Arial" panose="020B0604020202020204" pitchFamily="34" charset="0"/>
                        </a:rPr>
                        <a:t>Dec</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1" i="0" u="none" strike="noStrike" cap="none" normalizeH="0" baseline="0">
                          <a:ln>
                            <a:noFill/>
                          </a:ln>
                          <a:solidFill>
                            <a:schemeClr val="tx1"/>
                          </a:solidFill>
                          <a:effectLst/>
                          <a:latin typeface="Arial" panose="020B0604020202020204" pitchFamily="34" charset="0"/>
                        </a:rPr>
                        <a:t>Bin</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1" i="0" u="none" strike="noStrike" cap="none" normalizeH="0" baseline="0">
                          <a:ln>
                            <a:noFill/>
                          </a:ln>
                          <a:solidFill>
                            <a:schemeClr val="tx1"/>
                          </a:solidFill>
                          <a:effectLst/>
                          <a:latin typeface="Arial" panose="020B0604020202020204" pitchFamily="34" charset="0"/>
                        </a:rPr>
                        <a:t>Oct</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1" i="0" u="none" strike="noStrike" cap="none" normalizeH="0" baseline="0">
                          <a:ln>
                            <a:noFill/>
                          </a:ln>
                          <a:solidFill>
                            <a:schemeClr val="tx1"/>
                          </a:solidFill>
                          <a:effectLst/>
                          <a:latin typeface="Arial" panose="020B0604020202020204" pitchFamily="34" charset="0"/>
                        </a:rPr>
                        <a:t>Hex</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4452769"/>
                  </a:ext>
                </a:extLst>
              </a:tr>
              <a:tr h="518231">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0</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0</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0</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0</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920550"/>
                  </a:ext>
                </a:extLst>
              </a:tr>
              <a:tr h="518231">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1</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1</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1</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1</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50659569"/>
                  </a:ext>
                </a:extLst>
              </a:tr>
              <a:tr h="518231">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2</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10</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2</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2</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41770795"/>
                  </a:ext>
                </a:extLst>
              </a:tr>
              <a:tr h="518231">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3</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11</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3</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3</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31409180"/>
                  </a:ext>
                </a:extLst>
              </a:tr>
              <a:tr h="518231">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4</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100</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4</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4</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85793639"/>
                  </a:ext>
                </a:extLst>
              </a:tr>
              <a:tr h="518231">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5</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101</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5</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5</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61605347"/>
                  </a:ext>
                </a:extLst>
              </a:tr>
              <a:tr h="518231">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6</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110</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6</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6</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24667174"/>
                  </a:ext>
                </a:extLst>
              </a:tr>
              <a:tr h="518231">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7</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111</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7</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7</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59917154"/>
                  </a:ext>
                </a:extLst>
              </a:tr>
            </a:tbl>
          </a:graphicData>
        </a:graphic>
      </p:graphicFrame>
      <p:sp>
        <p:nvSpPr>
          <p:cNvPr id="19512"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99722" name="Group 394"/>
          <p:cNvGraphicFramePr>
            <a:graphicFrameLocks noGrp="1"/>
          </p:cNvGraphicFramePr>
          <p:nvPr>
            <p:ph sz="half" idx="2"/>
          </p:nvPr>
        </p:nvGraphicFramePr>
        <p:xfrm>
          <a:off x="4800600" y="1600200"/>
          <a:ext cx="4038600" cy="4664079"/>
        </p:xfrm>
        <a:graphic>
          <a:graphicData uri="http://schemas.openxmlformats.org/drawingml/2006/table">
            <a:tbl>
              <a:tblPr/>
              <a:tblGrid>
                <a:gridCol w="969963">
                  <a:extLst>
                    <a:ext uri="{9D8B030D-6E8A-4147-A177-3AD203B41FA5}">
                      <a16:colId xmlns:a16="http://schemas.microsoft.com/office/drawing/2014/main" val="3056756706"/>
                    </a:ext>
                  </a:extLst>
                </a:gridCol>
                <a:gridCol w="1049337">
                  <a:extLst>
                    <a:ext uri="{9D8B030D-6E8A-4147-A177-3AD203B41FA5}">
                      <a16:colId xmlns:a16="http://schemas.microsoft.com/office/drawing/2014/main" val="3104562269"/>
                    </a:ext>
                  </a:extLst>
                </a:gridCol>
                <a:gridCol w="1049338">
                  <a:extLst>
                    <a:ext uri="{9D8B030D-6E8A-4147-A177-3AD203B41FA5}">
                      <a16:colId xmlns:a16="http://schemas.microsoft.com/office/drawing/2014/main" val="785133352"/>
                    </a:ext>
                  </a:extLst>
                </a:gridCol>
                <a:gridCol w="969962">
                  <a:extLst>
                    <a:ext uri="{9D8B030D-6E8A-4147-A177-3AD203B41FA5}">
                      <a16:colId xmlns:a16="http://schemas.microsoft.com/office/drawing/2014/main" val="2805066711"/>
                    </a:ext>
                  </a:extLst>
                </a:gridCol>
              </a:tblGrid>
              <a:tr h="518231">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1" i="0" u="none" strike="noStrike" cap="none" normalizeH="0" baseline="0">
                          <a:ln>
                            <a:noFill/>
                          </a:ln>
                          <a:solidFill>
                            <a:schemeClr val="tx1"/>
                          </a:solidFill>
                          <a:effectLst/>
                          <a:latin typeface="Arial" panose="020B0604020202020204" pitchFamily="34" charset="0"/>
                        </a:rPr>
                        <a:t>Dec</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1" i="0" u="none" strike="noStrike" cap="none" normalizeH="0" baseline="0">
                          <a:ln>
                            <a:noFill/>
                          </a:ln>
                          <a:solidFill>
                            <a:schemeClr val="tx1"/>
                          </a:solidFill>
                          <a:effectLst/>
                          <a:latin typeface="Arial" panose="020B0604020202020204" pitchFamily="34" charset="0"/>
                        </a:rPr>
                        <a:t>Bin</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1" i="0" u="none" strike="noStrike" cap="none" normalizeH="0" baseline="0">
                          <a:ln>
                            <a:noFill/>
                          </a:ln>
                          <a:solidFill>
                            <a:schemeClr val="tx1"/>
                          </a:solidFill>
                          <a:effectLst/>
                          <a:latin typeface="Arial" panose="020B0604020202020204" pitchFamily="34" charset="0"/>
                        </a:rPr>
                        <a:t>Oct</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1" i="0" u="none" strike="noStrike" cap="none" normalizeH="0" baseline="0">
                          <a:ln>
                            <a:noFill/>
                          </a:ln>
                          <a:solidFill>
                            <a:schemeClr val="tx1"/>
                          </a:solidFill>
                          <a:effectLst/>
                          <a:latin typeface="Arial" panose="020B0604020202020204" pitchFamily="34" charset="0"/>
                        </a:rPr>
                        <a:t>Hex</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04309177"/>
                  </a:ext>
                </a:extLst>
              </a:tr>
              <a:tr h="518231">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8</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1000</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10</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8</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38483326"/>
                  </a:ext>
                </a:extLst>
              </a:tr>
              <a:tr h="518231">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9</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1001</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11</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9</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53374465"/>
                  </a:ext>
                </a:extLst>
              </a:tr>
              <a:tr h="518231">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10</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1010</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12</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A</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04411410"/>
                  </a:ext>
                </a:extLst>
              </a:tr>
              <a:tr h="518231">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11</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1011</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13</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B</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10211766"/>
                  </a:ext>
                </a:extLst>
              </a:tr>
              <a:tr h="518231">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12</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1100</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14</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C</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22307617"/>
                  </a:ext>
                </a:extLst>
              </a:tr>
              <a:tr h="518231">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13</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1101</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15</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D</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31841887"/>
                  </a:ext>
                </a:extLst>
              </a:tr>
              <a:tr h="518231">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14</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1110</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16</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E</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77188463"/>
                  </a:ext>
                </a:extLst>
              </a:tr>
              <a:tr h="518231">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15</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1111</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17</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F</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96137324"/>
                  </a:ext>
                </a:extLst>
              </a:tr>
            </a:tbl>
          </a:graphicData>
        </a:graphic>
      </p:graphicFrame>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FA6BC38B-73E5-5247-B587-977CE3F22BEB}"/>
              </a:ext>
            </a:extLst>
          </p:cNvPr>
          <p:cNvSpPr>
            <a:spLocks noGrp="1"/>
          </p:cNvSpPr>
          <p:nvPr>
            <p:ph type="sldNum" sz="quarter" idx="11"/>
          </p:nvPr>
        </p:nvSpPr>
        <p:spPr/>
        <p:txBody>
          <a:bodyPr/>
          <a:lstStyle/>
          <a:p>
            <a:pPr>
              <a:defRPr/>
            </a:pPr>
            <a:fld id="{5FB20783-6701-4C38-8562-9A1C69ECC41E}" type="slidenum">
              <a:rPr lang="en-US" altLang="vi-VN" smtClean="0"/>
              <a:pPr>
                <a:defRPr/>
              </a:pPr>
              <a:t>13</a:t>
            </a:fld>
            <a:endParaRPr lang="en-US" altLang="vi-V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457200" y="457200"/>
            <a:ext cx="8229600" cy="457200"/>
          </a:xfrm>
        </p:spPr>
        <p:txBody>
          <a:bodyPr/>
          <a:lstStyle/>
          <a:p>
            <a:pPr eaLnBrk="1" hangingPunct="1"/>
            <a:r>
              <a:rPr lang="en-US" altLang="vi-VN" sz="3600">
                <a:latin typeface="Times New Roman" panose="02020603050405020304" pitchFamily="18" charset="0"/>
              </a:rPr>
              <a:t>Một số giá trị cần nhớ (tt)</a:t>
            </a:r>
          </a:p>
        </p:txBody>
      </p:sp>
      <p:graphicFrame>
        <p:nvGraphicFramePr>
          <p:cNvPr id="122086" name="Group 230"/>
          <p:cNvGraphicFramePr>
            <a:graphicFrameLocks noGrp="1"/>
          </p:cNvGraphicFramePr>
          <p:nvPr>
            <p:ph sz="half" idx="1"/>
          </p:nvPr>
        </p:nvGraphicFramePr>
        <p:xfrm>
          <a:off x="609600" y="1600200"/>
          <a:ext cx="3733800" cy="4664079"/>
        </p:xfrm>
        <a:graphic>
          <a:graphicData uri="http://schemas.openxmlformats.org/drawingml/2006/table">
            <a:tbl>
              <a:tblPr/>
              <a:tblGrid>
                <a:gridCol w="1447800">
                  <a:extLst>
                    <a:ext uri="{9D8B030D-6E8A-4147-A177-3AD203B41FA5}">
                      <a16:colId xmlns:a16="http://schemas.microsoft.com/office/drawing/2014/main" val="2509704207"/>
                    </a:ext>
                  </a:extLst>
                </a:gridCol>
                <a:gridCol w="2286000">
                  <a:extLst>
                    <a:ext uri="{9D8B030D-6E8A-4147-A177-3AD203B41FA5}">
                      <a16:colId xmlns:a16="http://schemas.microsoft.com/office/drawing/2014/main" val="3638881471"/>
                    </a:ext>
                  </a:extLst>
                </a:gridCol>
              </a:tblGrid>
              <a:tr h="518231">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vi-VN" altLang="vi-VN" sz="2800" b="1" i="0" u="none" strike="noStrike" cap="none" normalizeH="0" baseline="0">
                        <a:ln>
                          <a:noFill/>
                        </a:ln>
                        <a:solidFill>
                          <a:schemeClr val="tx1"/>
                        </a:solidFill>
                        <a:effectLst/>
                        <a:latin typeface="Arial" panose="020B0604020202020204" pitchFamily="34" charset="0"/>
                      </a:endParaRP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1" i="0" u="none" strike="noStrike" cap="none" normalizeH="0" baseline="0">
                          <a:ln>
                            <a:noFill/>
                          </a:ln>
                          <a:solidFill>
                            <a:schemeClr val="tx1"/>
                          </a:solidFill>
                          <a:effectLst/>
                          <a:latin typeface="Arial" panose="020B0604020202020204" pitchFamily="34" charset="0"/>
                        </a:rPr>
                        <a:t>Dec</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68909210"/>
                  </a:ext>
                </a:extLst>
              </a:tr>
              <a:tr h="518231">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2</a:t>
                      </a:r>
                      <a:r>
                        <a:rPr kumimoji="0" lang="en-US" altLang="vi-VN" sz="2800" b="0" i="0" u="none" strike="noStrike" cap="none" normalizeH="0" baseline="30000">
                          <a:ln>
                            <a:noFill/>
                          </a:ln>
                          <a:solidFill>
                            <a:schemeClr val="tx1"/>
                          </a:solidFill>
                          <a:effectLst/>
                          <a:latin typeface="Arial" panose="020B0604020202020204" pitchFamily="34" charset="0"/>
                        </a:rPr>
                        <a:t>-2</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0.25</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8075258"/>
                  </a:ext>
                </a:extLst>
              </a:tr>
              <a:tr h="518231">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2</a:t>
                      </a:r>
                      <a:r>
                        <a:rPr kumimoji="0" lang="en-US" altLang="vi-VN" sz="2800" b="0" i="0" u="none" strike="noStrike" cap="none" normalizeH="0" baseline="30000">
                          <a:ln>
                            <a:noFill/>
                          </a:ln>
                          <a:solidFill>
                            <a:schemeClr val="tx1"/>
                          </a:solidFill>
                          <a:effectLst/>
                          <a:latin typeface="Arial" panose="020B0604020202020204" pitchFamily="34" charset="0"/>
                        </a:rPr>
                        <a:t>-1</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0.5</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25433703"/>
                  </a:ext>
                </a:extLst>
              </a:tr>
              <a:tr h="518231">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2</a:t>
                      </a:r>
                      <a:r>
                        <a:rPr kumimoji="0" lang="en-US" altLang="vi-VN" sz="2800" b="0" i="0" u="none" strike="noStrike" cap="none" normalizeH="0" baseline="30000">
                          <a:ln>
                            <a:noFill/>
                          </a:ln>
                          <a:solidFill>
                            <a:schemeClr val="tx1"/>
                          </a:solidFill>
                          <a:effectLst/>
                          <a:latin typeface="Arial" panose="020B0604020202020204" pitchFamily="34" charset="0"/>
                        </a:rPr>
                        <a:t>0</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1</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21894819"/>
                  </a:ext>
                </a:extLst>
              </a:tr>
              <a:tr h="518231">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2</a:t>
                      </a:r>
                      <a:r>
                        <a:rPr kumimoji="0" lang="en-US" altLang="vi-VN" sz="2800" b="0" i="0" u="none" strike="noStrike" cap="none" normalizeH="0" baseline="30000">
                          <a:ln>
                            <a:noFill/>
                          </a:ln>
                          <a:solidFill>
                            <a:schemeClr val="tx1"/>
                          </a:solidFill>
                          <a:effectLst/>
                          <a:latin typeface="Arial" panose="020B0604020202020204" pitchFamily="34" charset="0"/>
                        </a:rPr>
                        <a:t>1</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2</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14047381"/>
                  </a:ext>
                </a:extLst>
              </a:tr>
              <a:tr h="518231">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2</a:t>
                      </a:r>
                      <a:r>
                        <a:rPr kumimoji="0" lang="en-US" altLang="vi-VN" sz="2800" b="0" i="0" u="none" strike="noStrike" cap="none" normalizeH="0" baseline="30000">
                          <a:ln>
                            <a:noFill/>
                          </a:ln>
                          <a:solidFill>
                            <a:schemeClr val="tx1"/>
                          </a:solidFill>
                          <a:effectLst/>
                          <a:latin typeface="Arial" panose="020B0604020202020204" pitchFamily="34" charset="0"/>
                        </a:rPr>
                        <a:t>2</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4</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6501102"/>
                  </a:ext>
                </a:extLst>
              </a:tr>
              <a:tr h="518231">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2</a:t>
                      </a:r>
                      <a:r>
                        <a:rPr kumimoji="0" lang="en-US" altLang="vi-VN" sz="2800" b="0" i="0" u="none" strike="noStrike" cap="none" normalizeH="0" baseline="30000">
                          <a:ln>
                            <a:noFill/>
                          </a:ln>
                          <a:solidFill>
                            <a:schemeClr val="tx1"/>
                          </a:solidFill>
                          <a:effectLst/>
                          <a:latin typeface="Arial" panose="020B0604020202020204" pitchFamily="34" charset="0"/>
                        </a:rPr>
                        <a:t>3</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8</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49913031"/>
                  </a:ext>
                </a:extLst>
              </a:tr>
              <a:tr h="518231">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2</a:t>
                      </a:r>
                      <a:r>
                        <a:rPr kumimoji="0" lang="en-US" altLang="vi-VN" sz="2800" b="0" i="0" u="none" strike="noStrike" cap="none" normalizeH="0" baseline="30000">
                          <a:ln>
                            <a:noFill/>
                          </a:ln>
                          <a:solidFill>
                            <a:schemeClr val="tx1"/>
                          </a:solidFill>
                          <a:effectLst/>
                          <a:latin typeface="Arial" panose="020B0604020202020204" pitchFamily="34" charset="0"/>
                        </a:rPr>
                        <a:t>4</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16</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308143"/>
                  </a:ext>
                </a:extLst>
              </a:tr>
              <a:tr h="518231">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2</a:t>
                      </a:r>
                      <a:r>
                        <a:rPr kumimoji="0" lang="en-US" altLang="vi-VN" sz="2800" b="0" i="0" u="none" strike="noStrike" cap="none" normalizeH="0" baseline="30000">
                          <a:ln>
                            <a:noFill/>
                          </a:ln>
                          <a:solidFill>
                            <a:schemeClr val="tx1"/>
                          </a:solidFill>
                          <a:effectLst/>
                          <a:latin typeface="Arial" panose="020B0604020202020204" pitchFamily="34" charset="0"/>
                        </a:rPr>
                        <a:t>5</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32</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44989390"/>
                  </a:ext>
                </a:extLst>
              </a:tr>
            </a:tbl>
          </a:graphicData>
        </a:graphic>
      </p:graphicFrame>
      <p:graphicFrame>
        <p:nvGraphicFramePr>
          <p:cNvPr id="122087" name="Group 231"/>
          <p:cNvGraphicFramePr>
            <a:graphicFrameLocks noGrp="1"/>
          </p:cNvGraphicFramePr>
          <p:nvPr>
            <p:ph sz="quarter" idx="2"/>
          </p:nvPr>
        </p:nvGraphicFramePr>
        <p:xfrm>
          <a:off x="4953000" y="1600200"/>
          <a:ext cx="3429000" cy="4664079"/>
        </p:xfrm>
        <a:graphic>
          <a:graphicData uri="http://schemas.openxmlformats.org/drawingml/2006/table">
            <a:tbl>
              <a:tblPr/>
              <a:tblGrid>
                <a:gridCol w="1600200">
                  <a:extLst>
                    <a:ext uri="{9D8B030D-6E8A-4147-A177-3AD203B41FA5}">
                      <a16:colId xmlns:a16="http://schemas.microsoft.com/office/drawing/2014/main" val="3688489817"/>
                    </a:ext>
                  </a:extLst>
                </a:gridCol>
                <a:gridCol w="1828800">
                  <a:extLst>
                    <a:ext uri="{9D8B030D-6E8A-4147-A177-3AD203B41FA5}">
                      <a16:colId xmlns:a16="http://schemas.microsoft.com/office/drawing/2014/main" val="1327176924"/>
                    </a:ext>
                  </a:extLst>
                </a:gridCol>
              </a:tblGrid>
              <a:tr h="518231">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vi-VN" altLang="vi-VN" sz="2800" b="1" i="0" u="none" strike="noStrike" cap="none" normalizeH="0" baseline="0">
                        <a:ln>
                          <a:noFill/>
                        </a:ln>
                        <a:solidFill>
                          <a:schemeClr val="tx1"/>
                        </a:solidFill>
                        <a:effectLst/>
                        <a:latin typeface="Arial" panose="020B0604020202020204" pitchFamily="34" charset="0"/>
                      </a:endParaRP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1" i="0" u="none" strike="noStrike" cap="none" normalizeH="0" baseline="0">
                          <a:ln>
                            <a:noFill/>
                          </a:ln>
                          <a:solidFill>
                            <a:schemeClr val="tx1"/>
                          </a:solidFill>
                          <a:effectLst/>
                          <a:latin typeface="Arial" panose="020B0604020202020204" pitchFamily="34" charset="0"/>
                        </a:rPr>
                        <a:t>Dec</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62417760"/>
                  </a:ext>
                </a:extLst>
              </a:tr>
              <a:tr h="518231">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2</a:t>
                      </a:r>
                      <a:r>
                        <a:rPr kumimoji="0" lang="en-US" altLang="vi-VN" sz="2800" b="0" i="0" u="none" strike="noStrike" cap="none" normalizeH="0" baseline="30000">
                          <a:ln>
                            <a:noFill/>
                          </a:ln>
                          <a:solidFill>
                            <a:schemeClr val="tx1"/>
                          </a:solidFill>
                          <a:effectLst/>
                          <a:latin typeface="Arial" panose="020B0604020202020204" pitchFamily="34" charset="0"/>
                        </a:rPr>
                        <a:t>6</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64</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74729637"/>
                  </a:ext>
                </a:extLst>
              </a:tr>
              <a:tr h="518231">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2</a:t>
                      </a:r>
                      <a:r>
                        <a:rPr kumimoji="0" lang="en-US" altLang="vi-VN" sz="2800" b="0" i="0" u="none" strike="noStrike" cap="none" normalizeH="0" baseline="30000">
                          <a:ln>
                            <a:noFill/>
                          </a:ln>
                          <a:solidFill>
                            <a:schemeClr val="tx1"/>
                          </a:solidFill>
                          <a:effectLst/>
                          <a:latin typeface="Arial" panose="020B0604020202020204" pitchFamily="34" charset="0"/>
                        </a:rPr>
                        <a:t>7</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128</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38485089"/>
                  </a:ext>
                </a:extLst>
              </a:tr>
              <a:tr h="518231">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2</a:t>
                      </a:r>
                      <a:r>
                        <a:rPr kumimoji="0" lang="en-US" altLang="vi-VN" sz="2800" b="0" i="0" u="none" strike="noStrike" cap="none" normalizeH="0" baseline="30000">
                          <a:ln>
                            <a:noFill/>
                          </a:ln>
                          <a:solidFill>
                            <a:schemeClr val="tx1"/>
                          </a:solidFill>
                          <a:effectLst/>
                          <a:latin typeface="Arial" panose="020B0604020202020204" pitchFamily="34" charset="0"/>
                        </a:rPr>
                        <a:t>8</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256</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24512131"/>
                  </a:ext>
                </a:extLst>
              </a:tr>
              <a:tr h="518231">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2</a:t>
                      </a:r>
                      <a:r>
                        <a:rPr kumimoji="0" lang="en-US" altLang="vi-VN" sz="2800" b="0" i="0" u="none" strike="noStrike" cap="none" normalizeH="0" baseline="30000">
                          <a:ln>
                            <a:noFill/>
                          </a:ln>
                          <a:solidFill>
                            <a:schemeClr val="tx1"/>
                          </a:solidFill>
                          <a:effectLst/>
                          <a:latin typeface="Arial" panose="020B0604020202020204" pitchFamily="34" charset="0"/>
                        </a:rPr>
                        <a:t>9</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512</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95675335"/>
                  </a:ext>
                </a:extLst>
              </a:tr>
              <a:tr h="518231">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2</a:t>
                      </a:r>
                      <a:r>
                        <a:rPr kumimoji="0" lang="en-US" altLang="vi-VN" sz="2800" b="0" i="0" u="none" strike="noStrike" cap="none" normalizeH="0" baseline="30000">
                          <a:ln>
                            <a:noFill/>
                          </a:ln>
                          <a:solidFill>
                            <a:schemeClr val="tx1"/>
                          </a:solidFill>
                          <a:effectLst/>
                          <a:latin typeface="Arial" panose="020B0604020202020204" pitchFamily="34" charset="0"/>
                        </a:rPr>
                        <a:t>10</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1024</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61108333"/>
                  </a:ext>
                </a:extLst>
              </a:tr>
              <a:tr h="518231">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2</a:t>
                      </a:r>
                      <a:r>
                        <a:rPr kumimoji="0" lang="en-US" altLang="vi-VN" sz="2800" b="0" i="0" u="none" strike="noStrike" cap="none" normalizeH="0" baseline="30000">
                          <a:ln>
                            <a:noFill/>
                          </a:ln>
                          <a:solidFill>
                            <a:schemeClr val="tx1"/>
                          </a:solidFill>
                          <a:effectLst/>
                          <a:latin typeface="Arial" panose="020B0604020202020204" pitchFamily="34" charset="0"/>
                        </a:rPr>
                        <a:t>11</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2048</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13176126"/>
                  </a:ext>
                </a:extLst>
              </a:tr>
              <a:tr h="518231">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2</a:t>
                      </a:r>
                      <a:r>
                        <a:rPr kumimoji="0" lang="en-US" altLang="vi-VN" sz="2800" b="0" i="0" u="none" strike="noStrike" cap="none" normalizeH="0" baseline="30000">
                          <a:ln>
                            <a:noFill/>
                          </a:ln>
                          <a:solidFill>
                            <a:schemeClr val="tx1"/>
                          </a:solidFill>
                          <a:effectLst/>
                          <a:latin typeface="Arial" panose="020B0604020202020204" pitchFamily="34" charset="0"/>
                        </a:rPr>
                        <a:t>12</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4096</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53531404"/>
                  </a:ext>
                </a:extLst>
              </a:tr>
              <a:tr h="518231">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2</a:t>
                      </a:r>
                      <a:r>
                        <a:rPr kumimoji="0" lang="en-US" altLang="vi-VN" sz="2800" b="0" i="0" u="none" strike="noStrike" cap="none" normalizeH="0" baseline="30000">
                          <a:ln>
                            <a:noFill/>
                          </a:ln>
                          <a:solidFill>
                            <a:schemeClr val="tx1"/>
                          </a:solidFill>
                          <a:effectLst/>
                          <a:latin typeface="Arial" panose="020B0604020202020204" pitchFamily="34" charset="0"/>
                        </a:rPr>
                        <a:t>20</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1048576</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4989331"/>
                  </a:ext>
                </a:extLst>
              </a:tr>
            </a:tbl>
          </a:graphicData>
        </a:graphic>
      </p:graphicFrame>
      <p:sp>
        <p:nvSpPr>
          <p:cNvPr id="20548" name="Line 55"/>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5E4CCF93-3C5A-9741-93D8-675F06CAD396}"/>
              </a:ext>
            </a:extLst>
          </p:cNvPr>
          <p:cNvSpPr>
            <a:spLocks noGrp="1"/>
          </p:cNvSpPr>
          <p:nvPr>
            <p:ph type="sldNum" sz="quarter" idx="11"/>
          </p:nvPr>
        </p:nvSpPr>
        <p:spPr/>
        <p:txBody>
          <a:bodyPr/>
          <a:lstStyle/>
          <a:p>
            <a:pPr>
              <a:defRPr/>
            </a:pPr>
            <a:fld id="{9E59AC6C-5AC8-4483-A2A2-1A19C63A24FF}" type="slidenum">
              <a:rPr lang="en-US" altLang="vi-VN" smtClean="0"/>
              <a:pPr>
                <a:defRPr/>
              </a:pPr>
              <a:t>14</a:t>
            </a:fld>
            <a:endParaRPr lang="en-US" altLang="vi-V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457200" y="228600"/>
            <a:ext cx="8229600" cy="868363"/>
          </a:xfrm>
        </p:spPr>
        <p:txBody>
          <a:bodyPr/>
          <a:lstStyle/>
          <a:p>
            <a:pPr eaLnBrk="1" hangingPunct="1"/>
            <a:r>
              <a:rPr lang="en-US" altLang="vi-VN" sz="3600" b="1">
                <a:latin typeface="Times New Roman" panose="02020603050405020304" pitchFamily="18" charset="0"/>
              </a:rPr>
              <a:t>4. Chuyển đổi giữa các hệ đếm</a:t>
            </a:r>
          </a:p>
        </p:txBody>
      </p:sp>
      <p:sp>
        <p:nvSpPr>
          <p:cNvPr id="21508" name="Rectangle 3"/>
          <p:cNvSpPr>
            <a:spLocks noGrp="1" noChangeArrowheads="1"/>
          </p:cNvSpPr>
          <p:nvPr>
            <p:ph type="body" idx="1"/>
          </p:nvPr>
        </p:nvSpPr>
        <p:spPr>
          <a:xfrm>
            <a:off x="457200" y="1295400"/>
            <a:ext cx="8229600" cy="5257800"/>
          </a:xfrm>
        </p:spPr>
        <p:txBody>
          <a:bodyPr/>
          <a:lstStyle/>
          <a:p>
            <a:pPr eaLnBrk="1" hangingPunct="1"/>
            <a:r>
              <a:rPr lang="en-US" altLang="vi-VN" sz="3600">
                <a:latin typeface="Times New Roman" panose="02020603050405020304" pitchFamily="18" charset="0"/>
              </a:rPr>
              <a:t>Chuyển từ hệ 2, hệ 8, hệ 16 sang hệ 10</a:t>
            </a:r>
          </a:p>
          <a:p>
            <a:pPr eaLnBrk="1" hangingPunct="1"/>
            <a:r>
              <a:rPr lang="en-US" altLang="vi-VN" sz="3600">
                <a:latin typeface="Times New Roman" panose="02020603050405020304" pitchFamily="18" charset="0"/>
              </a:rPr>
              <a:t>Chuyển đổi giữa hệ 2 và hệ 8</a:t>
            </a:r>
          </a:p>
          <a:p>
            <a:pPr eaLnBrk="1" hangingPunct="1"/>
            <a:r>
              <a:rPr lang="en-US" altLang="vi-VN" sz="3600">
                <a:latin typeface="Times New Roman" panose="02020603050405020304" pitchFamily="18" charset="0"/>
              </a:rPr>
              <a:t>Chuyển đổi giữa hệ 2 và hệ 16</a:t>
            </a:r>
          </a:p>
          <a:p>
            <a:pPr eaLnBrk="1" hangingPunct="1"/>
            <a:r>
              <a:rPr lang="en-US" altLang="vi-VN" sz="3600">
                <a:latin typeface="Times New Roman" panose="02020603050405020304" pitchFamily="18" charset="0"/>
              </a:rPr>
              <a:t>Chuyển từ hệ 10 sang hệ 2</a:t>
            </a:r>
          </a:p>
          <a:p>
            <a:pPr algn="just" eaLnBrk="1" hangingPunct="1"/>
            <a:r>
              <a:rPr lang="en-US" altLang="vi-VN" sz="3600">
                <a:latin typeface="Times New Roman" panose="02020603050405020304" pitchFamily="18" charset="0"/>
              </a:rPr>
              <a:t>Chuyển từ hệ 10 sang hệ đếm cơ số K</a:t>
            </a:r>
          </a:p>
          <a:p>
            <a:pPr lvl="1" eaLnBrk="1" hangingPunct="1">
              <a:buClr>
                <a:schemeClr val="tx2"/>
              </a:buClr>
              <a:buSzTx/>
              <a:buFontTx/>
              <a:buChar char="•"/>
            </a:pPr>
            <a:endParaRPr lang="en-US" altLang="vi-VN" sz="3200">
              <a:latin typeface="Times New Roman" panose="02020603050405020304" pitchFamily="18" charset="0"/>
            </a:endParaRPr>
          </a:p>
        </p:txBody>
      </p:sp>
      <p:sp>
        <p:nvSpPr>
          <p:cNvPr id="21509"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1C747043-74C3-AB4E-A274-65CD2FD9425F}"/>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15</a:t>
            </a:fld>
            <a:r>
              <a:rPr lang="en-US" altLang="en-US"/>
              <a:t>/C3</a:t>
            </a:r>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Chuyển từ hệ 2, hệ 8, hệ 16 sang hệ 10</a:t>
            </a:r>
          </a:p>
        </p:txBody>
      </p:sp>
      <p:sp>
        <p:nvSpPr>
          <p:cNvPr id="22532" name="Rectangle 3"/>
          <p:cNvSpPr>
            <a:spLocks noGrp="1" noChangeArrowheads="1"/>
          </p:cNvSpPr>
          <p:nvPr>
            <p:ph type="body" idx="1"/>
          </p:nvPr>
        </p:nvSpPr>
        <p:spPr>
          <a:xfrm>
            <a:off x="457200" y="1295400"/>
            <a:ext cx="8229600" cy="5257800"/>
          </a:xfrm>
        </p:spPr>
        <p:txBody>
          <a:bodyPr/>
          <a:lstStyle/>
          <a:p>
            <a:pPr eaLnBrk="1" hangingPunct="1"/>
            <a:r>
              <a:rPr lang="en-US" altLang="vi-VN" sz="3600">
                <a:latin typeface="Times New Roman" panose="02020603050405020304" pitchFamily="18" charset="0"/>
              </a:rPr>
              <a:t>Dùng định nghĩa hệ đếm theo vị trí</a:t>
            </a:r>
          </a:p>
          <a:p>
            <a:pPr eaLnBrk="1" hangingPunct="1"/>
            <a:r>
              <a:rPr lang="en-US" altLang="vi-VN" sz="3600">
                <a:latin typeface="Times New Roman" panose="02020603050405020304" pitchFamily="18" charset="0"/>
              </a:rPr>
              <a:t>Ví dụ</a:t>
            </a:r>
          </a:p>
          <a:p>
            <a:pPr lvl="1" eaLnBrk="1" hangingPunct="1">
              <a:buClr>
                <a:schemeClr val="tx2"/>
              </a:buClr>
              <a:buSzTx/>
              <a:buFontTx/>
              <a:buChar char="•"/>
            </a:pPr>
            <a:r>
              <a:rPr lang="en-US" altLang="vi-VN" sz="3200" b="1">
                <a:latin typeface="Times New Roman" panose="02020603050405020304" pitchFamily="18" charset="0"/>
              </a:rPr>
              <a:t>10101</a:t>
            </a:r>
            <a:r>
              <a:rPr lang="en-US" altLang="vi-VN" sz="3200" b="1" baseline="-25000">
                <a:latin typeface="Times New Roman" panose="02020603050405020304" pitchFamily="18" charset="0"/>
              </a:rPr>
              <a:t>2	</a:t>
            </a:r>
            <a:r>
              <a:rPr lang="en-US" altLang="vi-VN" sz="3200" b="1">
                <a:latin typeface="Times New Roman" panose="02020603050405020304" pitchFamily="18" charset="0"/>
              </a:rPr>
              <a:t>= 2</a:t>
            </a:r>
            <a:r>
              <a:rPr lang="en-US" altLang="vi-VN" sz="3200" b="1" baseline="30000">
                <a:latin typeface="Times New Roman" panose="02020603050405020304" pitchFamily="18" charset="0"/>
              </a:rPr>
              <a:t>4</a:t>
            </a:r>
            <a:r>
              <a:rPr lang="en-US" altLang="vi-VN" sz="3200" b="1">
                <a:latin typeface="Times New Roman" panose="02020603050405020304" pitchFamily="18" charset="0"/>
              </a:rPr>
              <a:t> + 2</a:t>
            </a:r>
            <a:r>
              <a:rPr lang="en-US" altLang="vi-VN" sz="3200" b="1" baseline="30000">
                <a:latin typeface="Times New Roman" panose="02020603050405020304" pitchFamily="18" charset="0"/>
              </a:rPr>
              <a:t>2</a:t>
            </a:r>
            <a:r>
              <a:rPr lang="en-US" altLang="vi-VN" sz="3200" b="1">
                <a:latin typeface="Times New Roman" panose="02020603050405020304" pitchFamily="18" charset="0"/>
              </a:rPr>
              <a:t> + 1 		= 21</a:t>
            </a:r>
            <a:r>
              <a:rPr lang="en-US" altLang="vi-VN" sz="3200" b="1" baseline="-25000">
                <a:latin typeface="Times New Roman" panose="02020603050405020304" pitchFamily="18" charset="0"/>
              </a:rPr>
              <a:t>10</a:t>
            </a:r>
            <a:endParaRPr lang="en-US" altLang="vi-VN" sz="3200" b="1">
              <a:latin typeface="Times New Roman" panose="02020603050405020304" pitchFamily="18" charset="0"/>
            </a:endParaRPr>
          </a:p>
          <a:p>
            <a:pPr lvl="1" eaLnBrk="1" hangingPunct="1">
              <a:buClr>
                <a:schemeClr val="tx2"/>
              </a:buClr>
              <a:buSzTx/>
              <a:buFontTx/>
              <a:buChar char="•"/>
            </a:pPr>
            <a:r>
              <a:rPr lang="en-US" altLang="vi-VN" sz="3200" b="1">
                <a:latin typeface="Times New Roman" panose="02020603050405020304" pitchFamily="18" charset="0"/>
              </a:rPr>
              <a:t>345</a:t>
            </a:r>
            <a:r>
              <a:rPr lang="en-US" altLang="vi-VN" sz="3200" b="1" baseline="-25000">
                <a:latin typeface="Times New Roman" panose="02020603050405020304" pitchFamily="18" charset="0"/>
              </a:rPr>
              <a:t>8</a:t>
            </a:r>
            <a:r>
              <a:rPr lang="en-US" altLang="vi-VN" sz="3200" b="1">
                <a:latin typeface="Times New Roman" panose="02020603050405020304" pitchFamily="18" charset="0"/>
              </a:rPr>
              <a:t>		= 3*8</a:t>
            </a:r>
            <a:r>
              <a:rPr lang="en-US" altLang="vi-VN" sz="3200" b="1" baseline="30000">
                <a:latin typeface="Times New Roman" panose="02020603050405020304" pitchFamily="18" charset="0"/>
              </a:rPr>
              <a:t>2</a:t>
            </a:r>
            <a:r>
              <a:rPr lang="en-US" altLang="vi-VN" sz="3200" b="1">
                <a:latin typeface="Times New Roman" panose="02020603050405020304" pitchFamily="18" charset="0"/>
              </a:rPr>
              <a:t> + 4*8 + 5 	= 229</a:t>
            </a:r>
            <a:r>
              <a:rPr lang="en-US" altLang="vi-VN" sz="3200" b="1" baseline="-25000">
                <a:latin typeface="Times New Roman" panose="02020603050405020304" pitchFamily="18" charset="0"/>
              </a:rPr>
              <a:t>10</a:t>
            </a:r>
          </a:p>
          <a:p>
            <a:pPr lvl="1" eaLnBrk="1" hangingPunct="1">
              <a:buClr>
                <a:schemeClr val="tx2"/>
              </a:buClr>
              <a:buSzTx/>
              <a:buFontTx/>
              <a:buChar char="•"/>
            </a:pPr>
            <a:r>
              <a:rPr lang="en-US" altLang="vi-VN" sz="3200" b="1">
                <a:latin typeface="Times New Roman" panose="02020603050405020304" pitchFamily="18" charset="0"/>
              </a:rPr>
              <a:t>AB1</a:t>
            </a:r>
            <a:r>
              <a:rPr lang="en-US" altLang="vi-VN" sz="3200" b="1" baseline="-25000">
                <a:latin typeface="Times New Roman" panose="02020603050405020304" pitchFamily="18" charset="0"/>
              </a:rPr>
              <a:t>16</a:t>
            </a:r>
            <a:r>
              <a:rPr lang="en-US" altLang="vi-VN" sz="3200" b="1">
                <a:latin typeface="Times New Roman" panose="02020603050405020304" pitchFamily="18" charset="0"/>
              </a:rPr>
              <a:t>		= 10*16</a:t>
            </a:r>
            <a:r>
              <a:rPr lang="en-US" altLang="vi-VN" sz="3200" b="1" baseline="30000">
                <a:latin typeface="Times New Roman" panose="02020603050405020304" pitchFamily="18" charset="0"/>
              </a:rPr>
              <a:t>2</a:t>
            </a:r>
            <a:r>
              <a:rPr lang="en-US" altLang="vi-VN" sz="3200" b="1">
                <a:latin typeface="Times New Roman" panose="02020603050405020304" pitchFamily="18" charset="0"/>
              </a:rPr>
              <a:t> + 11*16 + 1 = 2737</a:t>
            </a:r>
            <a:r>
              <a:rPr lang="en-US" altLang="vi-VN" sz="3200" b="1" baseline="-25000">
                <a:latin typeface="Times New Roman" panose="02020603050405020304" pitchFamily="18" charset="0"/>
              </a:rPr>
              <a:t>10</a:t>
            </a:r>
            <a:endParaRPr lang="en-US" altLang="vi-VN" sz="3200">
              <a:latin typeface="Times New Roman" panose="02020603050405020304" pitchFamily="18" charset="0"/>
            </a:endParaRPr>
          </a:p>
        </p:txBody>
      </p:sp>
      <p:sp>
        <p:nvSpPr>
          <p:cNvPr id="22533"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66DF22C6-7163-6E49-B3F0-4B428A8C8626}"/>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16</a:t>
            </a:fld>
            <a:r>
              <a:rPr lang="en-US" altLang="en-US"/>
              <a:t>/C3</a:t>
            </a:r>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Chuyển đổi giữa hệ 2 và hệ 8</a:t>
            </a:r>
          </a:p>
        </p:txBody>
      </p:sp>
      <p:sp>
        <p:nvSpPr>
          <p:cNvPr id="23556" name="Rectangle 3"/>
          <p:cNvSpPr>
            <a:spLocks noGrp="1" noChangeArrowheads="1"/>
          </p:cNvSpPr>
          <p:nvPr>
            <p:ph type="body" idx="1"/>
          </p:nvPr>
        </p:nvSpPr>
        <p:spPr>
          <a:xfrm>
            <a:off x="457200" y="1295400"/>
            <a:ext cx="8229600" cy="5257800"/>
          </a:xfrm>
        </p:spPr>
        <p:txBody>
          <a:bodyPr/>
          <a:lstStyle/>
          <a:p>
            <a:pPr algn="just" eaLnBrk="1" hangingPunct="1"/>
            <a:r>
              <a:rPr lang="en-US" altLang="vi-VN" sz="3600">
                <a:latin typeface="Times New Roman" panose="02020603050405020304" pitchFamily="18" charset="0"/>
              </a:rPr>
              <a:t>Ba bit (nhị phân) tương đương 1 chữ số hệ 8</a:t>
            </a:r>
          </a:p>
          <a:p>
            <a:pPr eaLnBrk="1" hangingPunct="1"/>
            <a:r>
              <a:rPr lang="en-US" altLang="vi-VN" sz="3600">
                <a:latin typeface="Times New Roman" panose="02020603050405020304" pitchFamily="18" charset="0"/>
              </a:rPr>
              <a:t>Ví dụ:</a:t>
            </a:r>
          </a:p>
          <a:p>
            <a:pPr lvl="1" eaLnBrk="1" hangingPunct="1">
              <a:buClr>
                <a:schemeClr val="tx2"/>
              </a:buClr>
              <a:buSzTx/>
              <a:buFontTx/>
              <a:buChar char="•"/>
            </a:pPr>
            <a:r>
              <a:rPr lang="en-US" altLang="vi-VN" sz="3200" b="1">
                <a:latin typeface="Times New Roman" panose="02020603050405020304" pitchFamily="18" charset="0"/>
              </a:rPr>
              <a:t>101001110 	= </a:t>
            </a:r>
            <a:r>
              <a:rPr lang="en-US" altLang="vi-VN" sz="3200" b="1" u="sng">
                <a:latin typeface="Times New Roman" panose="02020603050405020304" pitchFamily="18" charset="0"/>
              </a:rPr>
              <a:t>101</a:t>
            </a:r>
            <a:r>
              <a:rPr lang="en-US" altLang="vi-VN" sz="3200" b="1">
                <a:latin typeface="Times New Roman" panose="02020603050405020304" pitchFamily="18" charset="0"/>
              </a:rPr>
              <a:t> </a:t>
            </a:r>
            <a:r>
              <a:rPr lang="en-US" altLang="vi-VN" sz="3200" b="1" u="sng">
                <a:latin typeface="Times New Roman" panose="02020603050405020304" pitchFamily="18" charset="0"/>
              </a:rPr>
              <a:t>001</a:t>
            </a:r>
            <a:r>
              <a:rPr lang="en-US" altLang="vi-VN" sz="3200" b="1">
                <a:latin typeface="Times New Roman" panose="02020603050405020304" pitchFamily="18" charset="0"/>
              </a:rPr>
              <a:t> </a:t>
            </a:r>
            <a:r>
              <a:rPr lang="en-US" altLang="vi-VN" sz="3200" b="1" u="sng">
                <a:latin typeface="Times New Roman" panose="02020603050405020304" pitchFamily="18" charset="0"/>
              </a:rPr>
              <a:t>110</a:t>
            </a:r>
            <a:r>
              <a:rPr lang="en-US" altLang="vi-VN" sz="3200" b="1">
                <a:latin typeface="Times New Roman" panose="02020603050405020304" pitchFamily="18" charset="0"/>
              </a:rPr>
              <a:t> 	= 516</a:t>
            </a:r>
            <a:r>
              <a:rPr lang="en-US" altLang="vi-VN" sz="3200" b="1" baseline="-25000">
                <a:latin typeface="Times New Roman" panose="02020603050405020304" pitchFamily="18" charset="0"/>
              </a:rPr>
              <a:t>8</a:t>
            </a:r>
          </a:p>
          <a:p>
            <a:pPr lvl="1" eaLnBrk="1" hangingPunct="1">
              <a:buClr>
                <a:schemeClr val="tx2"/>
              </a:buClr>
              <a:buSzTx/>
              <a:buFontTx/>
              <a:buChar char="•"/>
            </a:pPr>
            <a:r>
              <a:rPr lang="en-US" altLang="vi-VN" sz="3200" b="1">
                <a:latin typeface="Times New Roman" panose="02020603050405020304" pitchFamily="18" charset="0"/>
              </a:rPr>
              <a:t>10101		= </a:t>
            </a:r>
            <a:r>
              <a:rPr lang="en-US" altLang="vi-VN" sz="3200" b="1" u="sng">
                <a:latin typeface="Times New Roman" panose="02020603050405020304" pitchFamily="18" charset="0"/>
              </a:rPr>
              <a:t>10</a:t>
            </a:r>
            <a:r>
              <a:rPr lang="en-US" altLang="vi-VN" sz="3200" b="1">
                <a:latin typeface="Times New Roman" panose="02020603050405020304" pitchFamily="18" charset="0"/>
              </a:rPr>
              <a:t> </a:t>
            </a:r>
            <a:r>
              <a:rPr lang="en-US" altLang="vi-VN" sz="3200" b="1" u="sng">
                <a:latin typeface="Times New Roman" panose="02020603050405020304" pitchFamily="18" charset="0"/>
              </a:rPr>
              <a:t>101</a:t>
            </a:r>
            <a:r>
              <a:rPr lang="en-US" altLang="vi-VN" sz="3200" b="1">
                <a:latin typeface="Times New Roman" panose="02020603050405020304" pitchFamily="18" charset="0"/>
              </a:rPr>
              <a:t>		= 25</a:t>
            </a:r>
            <a:r>
              <a:rPr lang="en-US" altLang="vi-VN" sz="3200" b="1" baseline="-25000">
                <a:latin typeface="Times New Roman" panose="02020603050405020304" pitchFamily="18" charset="0"/>
              </a:rPr>
              <a:t>8</a:t>
            </a:r>
          </a:p>
          <a:p>
            <a:pPr lvl="1" eaLnBrk="1" hangingPunct="1">
              <a:buClr>
                <a:schemeClr val="tx2"/>
              </a:buClr>
              <a:buSzTx/>
              <a:buFontTx/>
              <a:buChar char="•"/>
            </a:pPr>
            <a:r>
              <a:rPr lang="en-US" altLang="vi-VN" sz="3200" b="1">
                <a:latin typeface="Times New Roman" panose="02020603050405020304" pitchFamily="18" charset="0"/>
              </a:rPr>
              <a:t>175</a:t>
            </a:r>
            <a:r>
              <a:rPr lang="en-US" altLang="vi-VN" sz="3200" b="1" baseline="-25000">
                <a:latin typeface="Times New Roman" panose="02020603050405020304" pitchFamily="18" charset="0"/>
              </a:rPr>
              <a:t>8		</a:t>
            </a:r>
            <a:r>
              <a:rPr lang="en-US" altLang="vi-VN" sz="3200" b="1">
                <a:latin typeface="Times New Roman" panose="02020603050405020304" pitchFamily="18" charset="0"/>
              </a:rPr>
              <a:t>= </a:t>
            </a:r>
            <a:r>
              <a:rPr lang="en-US" altLang="vi-VN" sz="3200" b="1" u="sng">
                <a:latin typeface="Times New Roman" panose="02020603050405020304" pitchFamily="18" charset="0"/>
              </a:rPr>
              <a:t>001</a:t>
            </a:r>
            <a:r>
              <a:rPr lang="en-US" altLang="vi-VN" sz="3200" b="1">
                <a:latin typeface="Times New Roman" panose="02020603050405020304" pitchFamily="18" charset="0"/>
              </a:rPr>
              <a:t> </a:t>
            </a:r>
            <a:r>
              <a:rPr lang="en-US" altLang="vi-VN" sz="3200" b="1" u="sng">
                <a:latin typeface="Times New Roman" panose="02020603050405020304" pitchFamily="18" charset="0"/>
              </a:rPr>
              <a:t>111</a:t>
            </a:r>
            <a:r>
              <a:rPr lang="en-US" altLang="vi-VN" sz="3200" b="1">
                <a:latin typeface="Times New Roman" panose="02020603050405020304" pitchFamily="18" charset="0"/>
              </a:rPr>
              <a:t> </a:t>
            </a:r>
            <a:r>
              <a:rPr lang="en-US" altLang="vi-VN" sz="3200" b="1" u="sng">
                <a:latin typeface="Times New Roman" panose="02020603050405020304" pitchFamily="18" charset="0"/>
              </a:rPr>
              <a:t>101</a:t>
            </a:r>
            <a:r>
              <a:rPr lang="en-US" altLang="vi-VN" sz="3200" b="1">
                <a:latin typeface="Times New Roman" panose="02020603050405020304" pitchFamily="18" charset="0"/>
              </a:rPr>
              <a:t>	= 1111101</a:t>
            </a:r>
            <a:r>
              <a:rPr lang="en-US" altLang="vi-VN" sz="3200" b="1" baseline="-25000">
                <a:latin typeface="Times New Roman" panose="02020603050405020304" pitchFamily="18" charset="0"/>
              </a:rPr>
              <a:t>2</a:t>
            </a:r>
          </a:p>
        </p:txBody>
      </p:sp>
      <p:sp>
        <p:nvSpPr>
          <p:cNvPr id="23557"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EE26B93E-B427-F241-89EE-DE881AF07423}"/>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17</a:t>
            </a:fld>
            <a:r>
              <a:rPr lang="en-US" altLang="en-US"/>
              <a:t>/C3</a:t>
            </a:r>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Chuyển đổi giữa hệ 2 và hệ 16</a:t>
            </a:r>
          </a:p>
        </p:txBody>
      </p:sp>
      <p:sp>
        <p:nvSpPr>
          <p:cNvPr id="24580" name="Rectangle 3"/>
          <p:cNvSpPr>
            <a:spLocks noGrp="1" noChangeArrowheads="1"/>
          </p:cNvSpPr>
          <p:nvPr>
            <p:ph type="body" idx="1"/>
          </p:nvPr>
        </p:nvSpPr>
        <p:spPr>
          <a:xfrm>
            <a:off x="457200" y="1295400"/>
            <a:ext cx="8229600" cy="5257800"/>
          </a:xfrm>
        </p:spPr>
        <p:txBody>
          <a:bodyPr/>
          <a:lstStyle/>
          <a:p>
            <a:pPr algn="just" eaLnBrk="1" hangingPunct="1"/>
            <a:r>
              <a:rPr lang="en-US" altLang="vi-VN" sz="3600">
                <a:latin typeface="Times New Roman" panose="02020603050405020304" pitchFamily="18" charset="0"/>
              </a:rPr>
              <a:t>Bốn bit (nhị phân) tương đương 1 chữ số hệ 16</a:t>
            </a:r>
          </a:p>
          <a:p>
            <a:pPr eaLnBrk="1" hangingPunct="1"/>
            <a:r>
              <a:rPr lang="en-US" altLang="vi-VN" sz="3600">
                <a:latin typeface="Times New Roman" panose="02020603050405020304" pitchFamily="18" charset="0"/>
              </a:rPr>
              <a:t>Ví dụ:</a:t>
            </a:r>
          </a:p>
          <a:p>
            <a:pPr lvl="1" eaLnBrk="1" hangingPunct="1">
              <a:buClr>
                <a:schemeClr val="tx2"/>
              </a:buClr>
              <a:buSzTx/>
              <a:buFontTx/>
              <a:buChar char="•"/>
            </a:pPr>
            <a:r>
              <a:rPr lang="en-US" altLang="vi-VN" sz="3200" b="1">
                <a:latin typeface="Times New Roman" panose="02020603050405020304" pitchFamily="18" charset="0"/>
              </a:rPr>
              <a:t>10100111 = </a:t>
            </a:r>
            <a:r>
              <a:rPr lang="en-US" altLang="vi-VN" sz="3200" b="1" u="sng">
                <a:latin typeface="Times New Roman" panose="02020603050405020304" pitchFamily="18" charset="0"/>
              </a:rPr>
              <a:t>1010</a:t>
            </a:r>
            <a:r>
              <a:rPr lang="en-US" altLang="vi-VN" sz="3200" b="1">
                <a:latin typeface="Times New Roman" panose="02020603050405020304" pitchFamily="18" charset="0"/>
              </a:rPr>
              <a:t> </a:t>
            </a:r>
            <a:r>
              <a:rPr lang="en-US" altLang="vi-VN" sz="3200" b="1" u="sng">
                <a:latin typeface="Times New Roman" panose="02020603050405020304" pitchFamily="18" charset="0"/>
              </a:rPr>
              <a:t>0111</a:t>
            </a:r>
            <a:r>
              <a:rPr lang="en-US" altLang="vi-VN" sz="3200" b="1">
                <a:latin typeface="Times New Roman" panose="02020603050405020304" pitchFamily="18" charset="0"/>
              </a:rPr>
              <a:t> 	= A7</a:t>
            </a:r>
            <a:r>
              <a:rPr lang="en-US" altLang="vi-VN" sz="3200" b="1" baseline="-25000">
                <a:latin typeface="Times New Roman" panose="02020603050405020304" pitchFamily="18" charset="0"/>
              </a:rPr>
              <a:t>16</a:t>
            </a:r>
          </a:p>
          <a:p>
            <a:pPr lvl="1" eaLnBrk="1" hangingPunct="1">
              <a:buClr>
                <a:schemeClr val="tx2"/>
              </a:buClr>
              <a:buSzTx/>
              <a:buFontTx/>
              <a:buChar char="•"/>
            </a:pPr>
            <a:r>
              <a:rPr lang="en-US" altLang="vi-VN" sz="3200" b="1">
                <a:latin typeface="Times New Roman" panose="02020603050405020304" pitchFamily="18" charset="0"/>
              </a:rPr>
              <a:t>110110     = </a:t>
            </a:r>
            <a:r>
              <a:rPr lang="en-US" altLang="vi-VN" sz="3200" b="1" u="sng">
                <a:latin typeface="Times New Roman" panose="02020603050405020304" pitchFamily="18" charset="0"/>
              </a:rPr>
              <a:t>11</a:t>
            </a:r>
            <a:r>
              <a:rPr lang="en-US" altLang="vi-VN" sz="3200" b="1">
                <a:latin typeface="Times New Roman" panose="02020603050405020304" pitchFamily="18" charset="0"/>
              </a:rPr>
              <a:t> </a:t>
            </a:r>
            <a:r>
              <a:rPr lang="en-US" altLang="vi-VN" sz="3200" b="1" u="sng">
                <a:latin typeface="Times New Roman" panose="02020603050405020304" pitchFamily="18" charset="0"/>
              </a:rPr>
              <a:t>0110</a:t>
            </a:r>
            <a:r>
              <a:rPr lang="en-US" altLang="vi-VN" sz="3200" b="1">
                <a:latin typeface="Times New Roman" panose="02020603050405020304" pitchFamily="18" charset="0"/>
              </a:rPr>
              <a:t>		= 36</a:t>
            </a:r>
            <a:r>
              <a:rPr lang="en-US" altLang="vi-VN" sz="3200" b="1" baseline="-25000">
                <a:latin typeface="Times New Roman" panose="02020603050405020304" pitchFamily="18" charset="0"/>
              </a:rPr>
              <a:t>16</a:t>
            </a:r>
          </a:p>
          <a:p>
            <a:pPr lvl="1" eaLnBrk="1" hangingPunct="1">
              <a:buClr>
                <a:schemeClr val="tx2"/>
              </a:buClr>
              <a:buSzTx/>
              <a:buFontTx/>
              <a:buChar char="•"/>
            </a:pPr>
            <a:r>
              <a:rPr lang="en-US" altLang="vi-VN" sz="3200" b="1">
                <a:latin typeface="Times New Roman" panose="02020603050405020304" pitchFamily="18" charset="0"/>
              </a:rPr>
              <a:t>175</a:t>
            </a:r>
            <a:r>
              <a:rPr lang="en-US" altLang="vi-VN" sz="3200" b="1" baseline="-25000">
                <a:latin typeface="Times New Roman" panose="02020603050405020304" pitchFamily="18" charset="0"/>
              </a:rPr>
              <a:t>16	         </a:t>
            </a:r>
            <a:r>
              <a:rPr lang="en-US" altLang="vi-VN" sz="3200" b="1">
                <a:latin typeface="Times New Roman" panose="02020603050405020304" pitchFamily="18" charset="0"/>
              </a:rPr>
              <a:t>= </a:t>
            </a:r>
            <a:r>
              <a:rPr lang="en-US" altLang="vi-VN" sz="3200" b="1" u="sng">
                <a:latin typeface="Times New Roman" panose="02020603050405020304" pitchFamily="18" charset="0"/>
              </a:rPr>
              <a:t>0001</a:t>
            </a:r>
            <a:r>
              <a:rPr lang="en-US" altLang="vi-VN" sz="3200" b="1">
                <a:latin typeface="Times New Roman" panose="02020603050405020304" pitchFamily="18" charset="0"/>
              </a:rPr>
              <a:t> </a:t>
            </a:r>
            <a:r>
              <a:rPr lang="en-US" altLang="vi-VN" sz="3200" b="1" u="sng">
                <a:latin typeface="Times New Roman" panose="02020603050405020304" pitchFamily="18" charset="0"/>
              </a:rPr>
              <a:t>0111</a:t>
            </a:r>
            <a:r>
              <a:rPr lang="en-US" altLang="vi-VN" sz="3200" b="1">
                <a:latin typeface="Times New Roman" panose="02020603050405020304" pitchFamily="18" charset="0"/>
              </a:rPr>
              <a:t> </a:t>
            </a:r>
            <a:r>
              <a:rPr lang="en-US" altLang="vi-VN" sz="3200" b="1" u="sng">
                <a:latin typeface="Times New Roman" panose="02020603050405020304" pitchFamily="18" charset="0"/>
              </a:rPr>
              <a:t>0101</a:t>
            </a:r>
            <a:r>
              <a:rPr lang="en-US" altLang="vi-VN" sz="3200" b="1">
                <a:latin typeface="Times New Roman" panose="02020603050405020304" pitchFamily="18" charset="0"/>
              </a:rPr>
              <a:t> = 101110101</a:t>
            </a:r>
            <a:r>
              <a:rPr lang="en-US" altLang="vi-VN" sz="3200" b="1" baseline="-25000">
                <a:latin typeface="Times New Roman" panose="02020603050405020304" pitchFamily="18" charset="0"/>
              </a:rPr>
              <a:t>2</a:t>
            </a:r>
          </a:p>
          <a:p>
            <a:pPr eaLnBrk="1" hangingPunct="1">
              <a:buFont typeface="Wingdings" panose="05000000000000000000" pitchFamily="2" charset="2"/>
              <a:buNone/>
            </a:pPr>
            <a:endParaRPr lang="en-US" altLang="vi-VN" sz="3600">
              <a:latin typeface="Times New Roman" panose="02020603050405020304" pitchFamily="18" charset="0"/>
            </a:endParaRPr>
          </a:p>
        </p:txBody>
      </p:sp>
      <p:sp>
        <p:nvSpPr>
          <p:cNvPr id="24581"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B475615F-81AD-CD4A-A00B-E01C54E59509}"/>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18</a:t>
            </a:fld>
            <a:r>
              <a:rPr lang="en-US" altLang="en-US"/>
              <a:t>/C3</a:t>
            </a:r>
            <a:endParaRPr lang="en-US"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Chuyển từ hệ 10 sang hệ 2</a:t>
            </a:r>
          </a:p>
        </p:txBody>
      </p:sp>
      <p:sp>
        <p:nvSpPr>
          <p:cNvPr id="25604" name="Rectangle 3"/>
          <p:cNvSpPr>
            <a:spLocks noGrp="1" noChangeArrowheads="1"/>
          </p:cNvSpPr>
          <p:nvPr>
            <p:ph type="body" idx="1"/>
          </p:nvPr>
        </p:nvSpPr>
        <p:spPr>
          <a:xfrm>
            <a:off x="457200" y="1295400"/>
            <a:ext cx="8229600" cy="5257800"/>
          </a:xfrm>
        </p:spPr>
        <p:txBody>
          <a:bodyPr/>
          <a:lstStyle/>
          <a:p>
            <a:pPr eaLnBrk="1" hangingPunct="1">
              <a:buFont typeface="Wingdings" panose="05000000000000000000" pitchFamily="2" charset="2"/>
              <a:buNone/>
            </a:pPr>
            <a:r>
              <a:rPr lang="en-US" altLang="vi-VN" sz="3600">
                <a:latin typeface="Times New Roman" panose="02020603050405020304" pitchFamily="18" charset="0"/>
              </a:rPr>
              <a:t>Hai phương pháp thông dụng:</a:t>
            </a:r>
          </a:p>
          <a:p>
            <a:pPr eaLnBrk="1" hangingPunct="1"/>
            <a:r>
              <a:rPr lang="en-US" altLang="vi-VN" sz="3600">
                <a:latin typeface="Times New Roman" panose="02020603050405020304" pitchFamily="18" charset="0"/>
              </a:rPr>
              <a:t>Phân tích thành tổng các lũy thừa của 2</a:t>
            </a:r>
          </a:p>
          <a:p>
            <a:pPr eaLnBrk="1" hangingPunct="1"/>
            <a:r>
              <a:rPr lang="en-US" altLang="vi-VN" sz="3600">
                <a:latin typeface="Times New Roman" panose="02020603050405020304" pitchFamily="18" charset="0"/>
              </a:rPr>
              <a:t>Thực hiện các phép chia cho 2</a:t>
            </a:r>
          </a:p>
        </p:txBody>
      </p:sp>
      <p:sp>
        <p:nvSpPr>
          <p:cNvPr id="25605"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EB9F8870-7568-0F4A-A72F-879BEC4C4D76}"/>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19</a:t>
            </a:fld>
            <a:r>
              <a:rPr lang="en-US" altLang="en-US"/>
              <a:t>/C3</a:t>
            </a:r>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228600"/>
            <a:ext cx="8229600" cy="868363"/>
          </a:xfrm>
        </p:spPr>
        <p:txBody>
          <a:bodyPr/>
          <a:lstStyle/>
          <a:p>
            <a:pPr algn="ctr" eaLnBrk="1" hangingPunct="1">
              <a:defRPr/>
            </a:pPr>
            <a:r>
              <a:rPr lang="en-US" altLang="vi-VN" sz="3600" b="1">
                <a:effectLst>
                  <a:outerShdw blurRad="38100" dist="38100" dir="2700000" algn="tl">
                    <a:srgbClr val="C0C0C0"/>
                  </a:outerShdw>
                </a:effectLst>
                <a:latin typeface="Times New Roman" panose="02020603050405020304" pitchFamily="18" charset="0"/>
              </a:rPr>
              <a:t>Tài liệu tham khảo</a:t>
            </a:r>
          </a:p>
        </p:txBody>
      </p:sp>
      <p:sp>
        <p:nvSpPr>
          <p:cNvPr id="9220" name="Rectangle 3"/>
          <p:cNvSpPr>
            <a:spLocks noGrp="1" noChangeArrowheads="1"/>
          </p:cNvSpPr>
          <p:nvPr>
            <p:ph type="body" idx="1"/>
          </p:nvPr>
        </p:nvSpPr>
        <p:spPr>
          <a:xfrm>
            <a:off x="457200" y="1295400"/>
            <a:ext cx="8229600" cy="5257800"/>
          </a:xfrm>
        </p:spPr>
        <p:txBody>
          <a:bodyPr/>
          <a:lstStyle/>
          <a:p>
            <a:pPr algn="just" eaLnBrk="1" hangingPunct="1"/>
            <a:r>
              <a:rPr lang="ru-RU" altLang="vi-VN"/>
              <a:t>J. Glenn Brookshear</a:t>
            </a:r>
            <a:r>
              <a:rPr lang="en-US" altLang="vi-VN"/>
              <a:t>, </a:t>
            </a:r>
            <a:r>
              <a:rPr lang="ru-RU" altLang="vi-VN" b="1" i="1"/>
              <a:t>Computer Science: An Overview</a:t>
            </a:r>
            <a:r>
              <a:rPr lang="en-US" altLang="vi-VN" i="1"/>
              <a:t>,</a:t>
            </a:r>
            <a:r>
              <a:rPr lang="en-US" altLang="vi-VN"/>
              <a:t> Pearson, </a:t>
            </a:r>
            <a:r>
              <a:rPr lang="ru-RU" altLang="vi-VN"/>
              <a:t>201</a:t>
            </a:r>
            <a:r>
              <a:rPr lang="en-US" altLang="vi-VN"/>
              <a:t>5.</a:t>
            </a:r>
          </a:p>
          <a:p>
            <a:pPr algn="just" eaLnBrk="1" hangingPunct="1"/>
            <a:r>
              <a:rPr lang="en-US" altLang="vi-VN"/>
              <a:t>N. Dell, J. Lewis, </a:t>
            </a:r>
            <a:r>
              <a:rPr lang="ru-RU" altLang="vi-VN" b="1" i="1"/>
              <a:t>Computer Science</a:t>
            </a:r>
            <a:r>
              <a:rPr lang="en-US" altLang="vi-VN" b="1" i="1"/>
              <a:t> </a:t>
            </a:r>
            <a:r>
              <a:rPr lang="en-US" altLang="vi-VN" b="1" i="1">
                <a:latin typeface="Times New Roman" panose="02020603050405020304" pitchFamily="18" charset="0"/>
                <a:cs typeface="Times New Roman" panose="02020603050405020304" pitchFamily="18" charset="0"/>
              </a:rPr>
              <a:t>Ill</a:t>
            </a:r>
            <a:r>
              <a:rPr lang="en-US" altLang="vi-VN" b="1" i="1"/>
              <a:t>uminated </a:t>
            </a:r>
            <a:r>
              <a:rPr lang="en-US" altLang="vi-VN" i="1"/>
              <a:t>(6</a:t>
            </a:r>
            <a:r>
              <a:rPr lang="en-US" altLang="vi-VN" i="1" baseline="30000"/>
              <a:t>th</a:t>
            </a:r>
            <a:r>
              <a:rPr lang="en-US" altLang="vi-VN" i="1"/>
              <a:t> Edition),</a:t>
            </a:r>
            <a:r>
              <a:rPr lang="en-US" altLang="vi-VN"/>
              <a:t> Jones &amp; Bartlett Learning, </a:t>
            </a:r>
            <a:r>
              <a:rPr lang="ru-RU" altLang="vi-VN"/>
              <a:t>201</a:t>
            </a:r>
            <a:r>
              <a:rPr lang="en-US" altLang="vi-VN"/>
              <a:t>6.</a:t>
            </a:r>
          </a:p>
          <a:p>
            <a:pPr algn="just" eaLnBrk="1" hangingPunct="1"/>
            <a:r>
              <a:rPr lang="en-US" altLang="vi-VN"/>
              <a:t>Tập bài giảng Nhập môn tin học – Ninh Xuân Hương – ĐH Mở Tp HCM</a:t>
            </a:r>
            <a:endParaRPr lang="vi-VN" altLang="vi-VN"/>
          </a:p>
          <a:p>
            <a:pPr algn="just" eaLnBrk="1" hangingPunct="1"/>
            <a:endParaRPr lang="vi-VN" altLang="vi-VN"/>
          </a:p>
          <a:p>
            <a:pPr algn="just" eaLnBrk="1" hangingPunct="1"/>
            <a:endParaRPr lang="en-US" altLang="vi-VN" sz="3600">
              <a:latin typeface="Times New Roman" panose="02020603050405020304" pitchFamily="18" charset="0"/>
            </a:endParaRPr>
          </a:p>
        </p:txBody>
      </p:sp>
      <p:sp>
        <p:nvSpPr>
          <p:cNvPr id="9221"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4233125E-D46B-DF4B-8568-AE1ABECAA6FE}"/>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2</a:t>
            </a:fld>
            <a:r>
              <a:rPr lang="en-US" altLang="en-US"/>
              <a:t>/C3</a:t>
            </a:r>
            <a:endParaRPr lang="en-US" altLang="en-US" dirty="0"/>
          </a:p>
        </p:txBody>
      </p:sp>
    </p:spTree>
    <p:extLst>
      <p:ext uri="{BB962C8B-B14F-4D97-AF65-F5344CB8AC3E}">
        <p14:creationId xmlns:p14="http://schemas.microsoft.com/office/powerpoint/2010/main" val="4166701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Phân tích thành tổng các lũy thừa của 2</a:t>
            </a:r>
          </a:p>
        </p:txBody>
      </p:sp>
      <p:sp>
        <p:nvSpPr>
          <p:cNvPr id="26628" name="Rectangle 3"/>
          <p:cNvSpPr>
            <a:spLocks noGrp="1" noChangeArrowheads="1"/>
          </p:cNvSpPr>
          <p:nvPr>
            <p:ph type="body" idx="1"/>
          </p:nvPr>
        </p:nvSpPr>
        <p:spPr>
          <a:xfrm>
            <a:off x="457200" y="1295400"/>
            <a:ext cx="8229600" cy="5257800"/>
          </a:xfrm>
        </p:spPr>
        <p:txBody>
          <a:bodyPr/>
          <a:lstStyle/>
          <a:p>
            <a:pPr eaLnBrk="1" hangingPunct="1"/>
            <a:r>
              <a:rPr lang="en-US" altLang="vi-VN" sz="3600">
                <a:latin typeface="Times New Roman" panose="02020603050405020304" pitchFamily="18" charset="0"/>
              </a:rPr>
              <a:t>Ví dụ:	45</a:t>
            </a:r>
            <a:r>
              <a:rPr lang="en-US" altLang="vi-VN" sz="3600" b="1" baseline="-25000">
                <a:latin typeface="Times New Roman" panose="02020603050405020304" pitchFamily="18" charset="0"/>
              </a:rPr>
              <a:t>10</a:t>
            </a:r>
            <a:r>
              <a:rPr lang="en-US" altLang="vi-VN" sz="3600">
                <a:latin typeface="Times New Roman" panose="02020603050405020304" pitchFamily="18" charset="0"/>
              </a:rPr>
              <a:t> </a:t>
            </a:r>
            <a:r>
              <a:rPr lang="en-US" altLang="vi-VN" sz="3600">
                <a:latin typeface="Times New Roman" panose="02020603050405020304" pitchFamily="18" charset="0"/>
                <a:sym typeface="Wingdings" panose="05000000000000000000" pitchFamily="2" charset="2"/>
              </a:rPr>
              <a:t> ?</a:t>
            </a:r>
            <a:r>
              <a:rPr lang="en-US" altLang="vi-VN" sz="3600" b="1" baseline="-25000">
                <a:latin typeface="Times New Roman" panose="02020603050405020304" pitchFamily="18" charset="0"/>
                <a:sym typeface="Wingdings" panose="05000000000000000000" pitchFamily="2" charset="2"/>
              </a:rPr>
              <a:t>2</a:t>
            </a:r>
          </a:p>
          <a:p>
            <a:pPr eaLnBrk="1" hangingPunct="1">
              <a:buFont typeface="Wingdings" panose="05000000000000000000" pitchFamily="2" charset="2"/>
              <a:buNone/>
            </a:pPr>
            <a:endParaRPr lang="en-US" altLang="vi-VN" sz="3600">
              <a:latin typeface="Times New Roman" panose="02020603050405020304" pitchFamily="18" charset="0"/>
            </a:endParaRPr>
          </a:p>
          <a:p>
            <a:pPr eaLnBrk="1" hangingPunct="1"/>
            <a:r>
              <a:rPr lang="en-US" altLang="vi-VN" sz="3600">
                <a:latin typeface="Times New Roman" panose="02020603050405020304" pitchFamily="18" charset="0"/>
              </a:rPr>
              <a:t>45	= 32 + 8 + 4 + 1</a:t>
            </a:r>
          </a:p>
          <a:p>
            <a:pPr eaLnBrk="1" hangingPunct="1">
              <a:buFont typeface="Wingdings" panose="05000000000000000000" pitchFamily="2" charset="2"/>
              <a:buNone/>
            </a:pPr>
            <a:r>
              <a:rPr lang="en-US" altLang="vi-VN" sz="3600">
                <a:latin typeface="Times New Roman" panose="02020603050405020304" pitchFamily="18" charset="0"/>
              </a:rPr>
              <a:t>		= 2</a:t>
            </a:r>
            <a:r>
              <a:rPr lang="en-US" altLang="vi-VN" sz="3600" b="1" baseline="30000">
                <a:latin typeface="Times New Roman" panose="02020603050405020304" pitchFamily="18" charset="0"/>
              </a:rPr>
              <a:t>5</a:t>
            </a:r>
            <a:r>
              <a:rPr lang="en-US" altLang="vi-VN" sz="3600">
                <a:latin typeface="Times New Roman" panose="02020603050405020304" pitchFamily="18" charset="0"/>
              </a:rPr>
              <a:t> + 2</a:t>
            </a:r>
            <a:r>
              <a:rPr lang="en-US" altLang="vi-VN" sz="3600" b="1" baseline="30000">
                <a:latin typeface="Times New Roman" panose="02020603050405020304" pitchFamily="18" charset="0"/>
              </a:rPr>
              <a:t>3</a:t>
            </a:r>
            <a:r>
              <a:rPr lang="en-US" altLang="vi-VN" sz="3600">
                <a:latin typeface="Times New Roman" panose="02020603050405020304" pitchFamily="18" charset="0"/>
              </a:rPr>
              <a:t> + 2</a:t>
            </a:r>
            <a:r>
              <a:rPr lang="en-US" altLang="vi-VN" sz="3600" b="1" baseline="30000">
                <a:latin typeface="Times New Roman" panose="02020603050405020304" pitchFamily="18" charset="0"/>
              </a:rPr>
              <a:t>2</a:t>
            </a:r>
            <a:r>
              <a:rPr lang="en-US" altLang="vi-VN" sz="3600">
                <a:latin typeface="Times New Roman" panose="02020603050405020304" pitchFamily="18" charset="0"/>
              </a:rPr>
              <a:t> + 2</a:t>
            </a:r>
            <a:r>
              <a:rPr lang="en-US" altLang="vi-VN" sz="3600" b="1" baseline="30000">
                <a:latin typeface="Times New Roman" panose="02020603050405020304" pitchFamily="18" charset="0"/>
              </a:rPr>
              <a:t>0</a:t>
            </a:r>
          </a:p>
          <a:p>
            <a:pPr eaLnBrk="1" hangingPunct="1">
              <a:buFont typeface="Wingdings" panose="05000000000000000000" pitchFamily="2" charset="2"/>
              <a:buNone/>
            </a:pPr>
            <a:r>
              <a:rPr lang="en-US" altLang="vi-VN" sz="3600">
                <a:latin typeface="Times New Roman" panose="02020603050405020304" pitchFamily="18" charset="0"/>
              </a:rPr>
              <a:t>		= 101101</a:t>
            </a:r>
            <a:r>
              <a:rPr lang="en-US" altLang="vi-VN" sz="3600" b="1" baseline="-25000">
                <a:latin typeface="Times New Roman" panose="02020603050405020304" pitchFamily="18" charset="0"/>
              </a:rPr>
              <a:t>2</a:t>
            </a:r>
          </a:p>
        </p:txBody>
      </p:sp>
      <p:sp>
        <p:nvSpPr>
          <p:cNvPr id="26629"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0154B878-364F-614A-8712-AFAB8A923784}"/>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20</a:t>
            </a:fld>
            <a:r>
              <a:rPr lang="en-US" altLang="en-US"/>
              <a:t>/C3</a:t>
            </a:r>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Thực hiện các phép chia cho 2</a:t>
            </a:r>
          </a:p>
        </p:txBody>
      </p:sp>
      <p:sp>
        <p:nvSpPr>
          <p:cNvPr id="27652" name="Rectangle 3"/>
          <p:cNvSpPr>
            <a:spLocks noGrp="1" noChangeArrowheads="1"/>
          </p:cNvSpPr>
          <p:nvPr>
            <p:ph type="body" idx="1"/>
          </p:nvPr>
        </p:nvSpPr>
        <p:spPr>
          <a:xfrm>
            <a:off x="457200" y="1295400"/>
            <a:ext cx="8229600" cy="5257800"/>
          </a:xfrm>
        </p:spPr>
        <p:txBody>
          <a:bodyPr/>
          <a:lstStyle/>
          <a:p>
            <a:pPr eaLnBrk="1" hangingPunct="1">
              <a:tabLst>
                <a:tab pos="1371600" algn="l"/>
              </a:tabLst>
            </a:pPr>
            <a:r>
              <a:rPr lang="en-US" altLang="vi-VN" sz="3600">
                <a:latin typeface="Times New Roman" panose="02020603050405020304" pitchFamily="18" charset="0"/>
              </a:rPr>
              <a:t>Ví dụ:	45</a:t>
            </a:r>
            <a:r>
              <a:rPr lang="en-US" altLang="vi-VN" sz="3600" b="1" baseline="-25000">
                <a:latin typeface="Times New Roman" panose="02020603050405020304" pitchFamily="18" charset="0"/>
              </a:rPr>
              <a:t>10</a:t>
            </a:r>
            <a:r>
              <a:rPr lang="en-US" altLang="vi-VN" sz="3600">
                <a:latin typeface="Times New Roman" panose="02020603050405020304" pitchFamily="18" charset="0"/>
              </a:rPr>
              <a:t> </a:t>
            </a:r>
            <a:r>
              <a:rPr lang="en-US" altLang="vi-VN" sz="3600">
                <a:latin typeface="Times New Roman" panose="02020603050405020304" pitchFamily="18" charset="0"/>
                <a:sym typeface="Wingdings" panose="05000000000000000000" pitchFamily="2" charset="2"/>
              </a:rPr>
              <a:t> ?</a:t>
            </a:r>
            <a:r>
              <a:rPr lang="en-US" altLang="vi-VN" sz="3600" b="1" baseline="-25000">
                <a:latin typeface="Times New Roman" panose="02020603050405020304" pitchFamily="18" charset="0"/>
                <a:sym typeface="Wingdings" panose="05000000000000000000" pitchFamily="2" charset="2"/>
              </a:rPr>
              <a:t>2		</a:t>
            </a:r>
            <a:r>
              <a:rPr lang="en-US" altLang="vi-VN" sz="3600">
                <a:latin typeface="Times New Roman" panose="02020603050405020304" pitchFamily="18" charset="0"/>
              </a:rPr>
              <a:t>45								22	1</a:t>
            </a:r>
          </a:p>
          <a:p>
            <a:pPr eaLnBrk="1" hangingPunct="1">
              <a:buFont typeface="Wingdings" panose="05000000000000000000" pitchFamily="2" charset="2"/>
              <a:buNone/>
              <a:tabLst>
                <a:tab pos="1371600" algn="l"/>
              </a:tabLst>
            </a:pPr>
            <a:r>
              <a:rPr lang="en-US" altLang="vi-VN" sz="3600">
                <a:latin typeface="Times New Roman" panose="02020603050405020304" pitchFamily="18" charset="0"/>
              </a:rPr>
              <a:t>						11	0</a:t>
            </a:r>
          </a:p>
          <a:p>
            <a:pPr eaLnBrk="1" hangingPunct="1">
              <a:buFont typeface="Wingdings" panose="05000000000000000000" pitchFamily="2" charset="2"/>
              <a:buNone/>
              <a:tabLst>
                <a:tab pos="1371600" algn="l"/>
              </a:tabLst>
            </a:pPr>
            <a:r>
              <a:rPr lang="en-US" altLang="vi-VN" sz="3600">
                <a:latin typeface="Times New Roman" panose="02020603050405020304" pitchFamily="18" charset="0"/>
              </a:rPr>
              <a:t>						5	1</a:t>
            </a:r>
          </a:p>
          <a:p>
            <a:pPr eaLnBrk="1" hangingPunct="1">
              <a:buFont typeface="Wingdings" panose="05000000000000000000" pitchFamily="2" charset="2"/>
              <a:buNone/>
              <a:tabLst>
                <a:tab pos="1371600" algn="l"/>
              </a:tabLst>
            </a:pPr>
            <a:r>
              <a:rPr lang="en-US" altLang="vi-VN" sz="3600">
                <a:latin typeface="Times New Roman" panose="02020603050405020304" pitchFamily="18" charset="0"/>
              </a:rPr>
              <a:t>						2	1</a:t>
            </a:r>
          </a:p>
          <a:p>
            <a:pPr eaLnBrk="1" hangingPunct="1">
              <a:buFont typeface="Wingdings" panose="05000000000000000000" pitchFamily="2" charset="2"/>
              <a:buNone/>
              <a:tabLst>
                <a:tab pos="1371600" algn="l"/>
              </a:tabLst>
            </a:pPr>
            <a:r>
              <a:rPr lang="en-US" altLang="vi-VN" sz="3600">
                <a:latin typeface="Times New Roman" panose="02020603050405020304" pitchFamily="18" charset="0"/>
              </a:rPr>
              <a:t>						1	0</a:t>
            </a:r>
          </a:p>
          <a:p>
            <a:pPr eaLnBrk="1" hangingPunct="1">
              <a:buFont typeface="Wingdings" panose="05000000000000000000" pitchFamily="2" charset="2"/>
              <a:buNone/>
              <a:tabLst>
                <a:tab pos="1371600" algn="l"/>
              </a:tabLst>
            </a:pPr>
            <a:r>
              <a:rPr lang="en-US" altLang="vi-VN" sz="3600">
                <a:latin typeface="Times New Roman" panose="02020603050405020304" pitchFamily="18" charset="0"/>
              </a:rPr>
              <a:t>						0	1</a:t>
            </a:r>
          </a:p>
          <a:p>
            <a:pPr eaLnBrk="1" hangingPunct="1">
              <a:buFont typeface="Wingdings" panose="05000000000000000000" pitchFamily="2" charset="2"/>
              <a:buNone/>
              <a:tabLst>
                <a:tab pos="1371600" algn="l"/>
              </a:tabLst>
            </a:pPr>
            <a:r>
              <a:rPr lang="en-US" altLang="vi-VN" sz="3600">
                <a:latin typeface="Times New Roman" panose="02020603050405020304" pitchFamily="18" charset="0"/>
              </a:rPr>
              <a:t>							   1 0 1 1 0 1</a:t>
            </a:r>
          </a:p>
        </p:txBody>
      </p:sp>
      <p:sp>
        <p:nvSpPr>
          <p:cNvPr id="27653"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4" name="Line 5"/>
          <p:cNvSpPr>
            <a:spLocks noChangeShapeType="1"/>
          </p:cNvSpPr>
          <p:nvPr/>
        </p:nvSpPr>
        <p:spPr bwMode="auto">
          <a:xfrm>
            <a:off x="6477000" y="54864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5" name="Line 6"/>
          <p:cNvSpPr>
            <a:spLocks noChangeShapeType="1"/>
          </p:cNvSpPr>
          <p:nvPr/>
        </p:nvSpPr>
        <p:spPr bwMode="auto">
          <a:xfrm>
            <a:off x="6324600" y="54864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6" name="Line 7"/>
          <p:cNvSpPr>
            <a:spLocks noChangeShapeType="1"/>
          </p:cNvSpPr>
          <p:nvPr/>
        </p:nvSpPr>
        <p:spPr bwMode="auto">
          <a:xfrm>
            <a:off x="6858000" y="4800600"/>
            <a:ext cx="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7" name="Line 8"/>
          <p:cNvSpPr>
            <a:spLocks noChangeShapeType="1"/>
          </p:cNvSpPr>
          <p:nvPr/>
        </p:nvSpPr>
        <p:spPr bwMode="auto">
          <a:xfrm>
            <a:off x="6324600" y="48006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8" name="Line 9"/>
          <p:cNvSpPr>
            <a:spLocks noChangeShapeType="1"/>
          </p:cNvSpPr>
          <p:nvPr/>
        </p:nvSpPr>
        <p:spPr bwMode="auto">
          <a:xfrm>
            <a:off x="7162800" y="4114800"/>
            <a:ext cx="0"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9" name="Line 10"/>
          <p:cNvSpPr>
            <a:spLocks noChangeShapeType="1"/>
          </p:cNvSpPr>
          <p:nvPr/>
        </p:nvSpPr>
        <p:spPr bwMode="auto">
          <a:xfrm>
            <a:off x="6324600" y="41148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0" name="Line 11"/>
          <p:cNvSpPr>
            <a:spLocks noChangeShapeType="1"/>
          </p:cNvSpPr>
          <p:nvPr/>
        </p:nvSpPr>
        <p:spPr bwMode="auto">
          <a:xfrm>
            <a:off x="7543800" y="3505200"/>
            <a:ext cx="0" cy="2286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1" name="Line 12"/>
          <p:cNvSpPr>
            <a:spLocks noChangeShapeType="1"/>
          </p:cNvSpPr>
          <p:nvPr/>
        </p:nvSpPr>
        <p:spPr bwMode="auto">
          <a:xfrm>
            <a:off x="6324600" y="3505200"/>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2" name="Line 13"/>
          <p:cNvSpPr>
            <a:spLocks noChangeShapeType="1"/>
          </p:cNvSpPr>
          <p:nvPr/>
        </p:nvSpPr>
        <p:spPr bwMode="auto">
          <a:xfrm>
            <a:off x="7848600" y="2819400"/>
            <a:ext cx="0" cy="297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3" name="Line 14"/>
          <p:cNvSpPr>
            <a:spLocks noChangeShapeType="1"/>
          </p:cNvSpPr>
          <p:nvPr/>
        </p:nvSpPr>
        <p:spPr bwMode="auto">
          <a:xfrm>
            <a:off x="6324600" y="2819400"/>
            <a:ext cx="152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4" name="Line 15"/>
          <p:cNvSpPr>
            <a:spLocks noChangeShapeType="1"/>
          </p:cNvSpPr>
          <p:nvPr/>
        </p:nvSpPr>
        <p:spPr bwMode="auto">
          <a:xfrm>
            <a:off x="8229600" y="2133600"/>
            <a:ext cx="0" cy="3657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5" name="Line 16"/>
          <p:cNvSpPr>
            <a:spLocks noChangeShapeType="1"/>
          </p:cNvSpPr>
          <p:nvPr/>
        </p:nvSpPr>
        <p:spPr bwMode="auto">
          <a:xfrm>
            <a:off x="6248400" y="21336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A503D7C7-D91B-3F43-AB95-FDCC3C3B2DC5}"/>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21</a:t>
            </a:fld>
            <a:r>
              <a:rPr lang="en-US" altLang="en-US"/>
              <a:t>/C3</a:t>
            </a:r>
            <a:endParaRPr lang="en-US"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Chuyển từ hệ 10 sang hệ đếm cơ số K</a:t>
            </a:r>
          </a:p>
        </p:txBody>
      </p:sp>
      <p:sp>
        <p:nvSpPr>
          <p:cNvPr id="28676" name="Rectangle 3"/>
          <p:cNvSpPr>
            <a:spLocks noGrp="1" noChangeArrowheads="1"/>
          </p:cNvSpPr>
          <p:nvPr>
            <p:ph type="body" idx="1"/>
          </p:nvPr>
        </p:nvSpPr>
        <p:spPr>
          <a:xfrm>
            <a:off x="457200" y="1295400"/>
            <a:ext cx="8229600" cy="5257800"/>
          </a:xfrm>
        </p:spPr>
        <p:txBody>
          <a:bodyPr/>
          <a:lstStyle/>
          <a:p>
            <a:pPr eaLnBrk="1" hangingPunct="1">
              <a:buFont typeface="Wingdings" panose="05000000000000000000" pitchFamily="2" charset="2"/>
              <a:buNone/>
            </a:pPr>
            <a:r>
              <a:rPr lang="en-US" altLang="vi-VN" sz="3600">
                <a:latin typeface="Times New Roman" panose="02020603050405020304" pitchFamily="18" charset="0"/>
              </a:rPr>
              <a:t>Giá trị thập phân X</a:t>
            </a:r>
          </a:p>
          <a:p>
            <a:pPr algn="just" eaLnBrk="1" hangingPunct="1"/>
            <a:r>
              <a:rPr lang="en-US" altLang="vi-VN" sz="3600">
                <a:latin typeface="Times New Roman" panose="02020603050405020304" pitchFamily="18" charset="0"/>
              </a:rPr>
              <a:t>Thực hiện các phép chia X và các thương số có được cho K, cho đến khi thương số là 0</a:t>
            </a:r>
          </a:p>
          <a:p>
            <a:pPr algn="just" eaLnBrk="1" hangingPunct="1"/>
            <a:r>
              <a:rPr lang="en-US" altLang="vi-VN" sz="3600">
                <a:latin typeface="Times New Roman" panose="02020603050405020304" pitchFamily="18" charset="0"/>
              </a:rPr>
              <a:t>Kết quả là các dư số được lấy theo chiều ngược lại (từ đáy lên đỉnh.)</a:t>
            </a:r>
          </a:p>
          <a:p>
            <a:pPr lvl="1" eaLnBrk="1" hangingPunct="1">
              <a:buClr>
                <a:schemeClr val="tx2"/>
              </a:buClr>
              <a:buSzTx/>
              <a:buFontTx/>
              <a:buChar char="•"/>
            </a:pPr>
            <a:endParaRPr lang="en-US" altLang="vi-VN" sz="3200">
              <a:latin typeface="Times New Roman" panose="02020603050405020304" pitchFamily="18" charset="0"/>
            </a:endParaRPr>
          </a:p>
          <a:p>
            <a:pPr eaLnBrk="1" hangingPunct="1"/>
            <a:endParaRPr lang="en-US" altLang="vi-VN" sz="3600">
              <a:latin typeface="Times New Roman" panose="02020603050405020304" pitchFamily="18" charset="0"/>
            </a:endParaRPr>
          </a:p>
          <a:p>
            <a:pPr lvl="1" eaLnBrk="1" hangingPunct="1">
              <a:buClr>
                <a:schemeClr val="tx2"/>
              </a:buClr>
              <a:buSzTx/>
              <a:buFontTx/>
              <a:buChar char="•"/>
            </a:pPr>
            <a:endParaRPr lang="en-US" altLang="vi-VN" sz="3200">
              <a:latin typeface="Times New Roman" panose="02020603050405020304" pitchFamily="18" charset="0"/>
            </a:endParaRPr>
          </a:p>
        </p:txBody>
      </p:sp>
      <p:sp>
        <p:nvSpPr>
          <p:cNvPr id="28677"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8CA67A16-09A5-C642-A316-41C48F3AC525}"/>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22</a:t>
            </a:fld>
            <a:r>
              <a:rPr lang="en-US" altLang="en-US"/>
              <a:t>/C3</a:t>
            </a:r>
            <a:endParaRPr lang="en-US"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Ví dụ: 45</a:t>
            </a:r>
            <a:r>
              <a:rPr lang="en-US" altLang="vi-VN" sz="3600" b="1" baseline="-25000">
                <a:latin typeface="Times New Roman" panose="02020603050405020304" pitchFamily="18" charset="0"/>
              </a:rPr>
              <a:t>10</a:t>
            </a:r>
            <a:r>
              <a:rPr lang="en-US" altLang="vi-VN" sz="3600">
                <a:latin typeface="Times New Roman" panose="02020603050405020304" pitchFamily="18" charset="0"/>
              </a:rPr>
              <a:t> </a:t>
            </a:r>
            <a:r>
              <a:rPr lang="en-US" altLang="vi-VN" sz="3600">
                <a:latin typeface="Times New Roman" panose="02020603050405020304" pitchFamily="18" charset="0"/>
                <a:sym typeface="Wingdings" panose="05000000000000000000" pitchFamily="2" charset="2"/>
              </a:rPr>
              <a:t> ?</a:t>
            </a:r>
            <a:r>
              <a:rPr lang="en-US" altLang="vi-VN" sz="3600" b="1" baseline="-25000">
                <a:latin typeface="Times New Roman" panose="02020603050405020304" pitchFamily="18" charset="0"/>
                <a:sym typeface="Wingdings" panose="05000000000000000000" pitchFamily="2" charset="2"/>
              </a:rPr>
              <a:t>3</a:t>
            </a:r>
            <a:endParaRPr lang="en-US" altLang="vi-VN" sz="3600" b="1" baseline="-25000">
              <a:latin typeface="Times New Roman" panose="02020603050405020304" pitchFamily="18" charset="0"/>
            </a:endParaRPr>
          </a:p>
        </p:txBody>
      </p:sp>
      <p:sp>
        <p:nvSpPr>
          <p:cNvPr id="29700" name="Rectangle 3"/>
          <p:cNvSpPr>
            <a:spLocks noGrp="1" noChangeArrowheads="1"/>
          </p:cNvSpPr>
          <p:nvPr>
            <p:ph type="body" idx="1"/>
          </p:nvPr>
        </p:nvSpPr>
        <p:spPr>
          <a:xfrm>
            <a:off x="457200" y="1295400"/>
            <a:ext cx="8229600" cy="5257800"/>
          </a:xfrm>
        </p:spPr>
        <p:txBody>
          <a:bodyPr/>
          <a:lstStyle/>
          <a:p>
            <a:pPr eaLnBrk="1" hangingPunct="1">
              <a:buFont typeface="Wingdings" panose="05000000000000000000" pitchFamily="2" charset="2"/>
              <a:buNone/>
            </a:pPr>
            <a:r>
              <a:rPr lang="en-US" altLang="vi-VN" sz="3600">
                <a:latin typeface="Times New Roman" panose="02020603050405020304" pitchFamily="18" charset="0"/>
              </a:rPr>
              <a:t>			45</a:t>
            </a:r>
          </a:p>
          <a:p>
            <a:pPr eaLnBrk="1" hangingPunct="1">
              <a:buFont typeface="Wingdings" panose="05000000000000000000" pitchFamily="2" charset="2"/>
              <a:buNone/>
            </a:pPr>
            <a:r>
              <a:rPr lang="en-US" altLang="vi-VN" sz="3600">
                <a:latin typeface="Times New Roman" panose="02020603050405020304" pitchFamily="18" charset="0"/>
              </a:rPr>
              <a:t>			15	0</a:t>
            </a:r>
          </a:p>
          <a:p>
            <a:pPr eaLnBrk="1" hangingPunct="1">
              <a:buFont typeface="Wingdings" panose="05000000000000000000" pitchFamily="2" charset="2"/>
              <a:buNone/>
            </a:pPr>
            <a:r>
              <a:rPr lang="en-US" altLang="vi-VN" sz="3600">
                <a:latin typeface="Times New Roman" panose="02020603050405020304" pitchFamily="18" charset="0"/>
              </a:rPr>
              <a:t>			5	0</a:t>
            </a:r>
          </a:p>
          <a:p>
            <a:pPr eaLnBrk="1" hangingPunct="1">
              <a:buFont typeface="Wingdings" panose="05000000000000000000" pitchFamily="2" charset="2"/>
              <a:buNone/>
            </a:pPr>
            <a:r>
              <a:rPr lang="en-US" altLang="vi-VN" sz="3600">
                <a:latin typeface="Times New Roman" panose="02020603050405020304" pitchFamily="18" charset="0"/>
              </a:rPr>
              <a:t>			1	2</a:t>
            </a:r>
          </a:p>
          <a:p>
            <a:pPr eaLnBrk="1" hangingPunct="1">
              <a:buFont typeface="Wingdings" panose="05000000000000000000" pitchFamily="2" charset="2"/>
              <a:buNone/>
            </a:pPr>
            <a:r>
              <a:rPr lang="en-US" altLang="vi-VN" sz="3600">
                <a:latin typeface="Times New Roman" panose="02020603050405020304" pitchFamily="18" charset="0"/>
              </a:rPr>
              <a:t>			0	1</a:t>
            </a:r>
          </a:p>
          <a:p>
            <a:pPr eaLnBrk="1" hangingPunct="1">
              <a:buFont typeface="Wingdings" panose="05000000000000000000" pitchFamily="2" charset="2"/>
              <a:buNone/>
            </a:pPr>
            <a:r>
              <a:rPr lang="en-US" altLang="vi-VN" sz="3600">
                <a:latin typeface="Times New Roman" panose="02020603050405020304" pitchFamily="18" charset="0"/>
              </a:rPr>
              <a:t>					1 2 0 0 </a:t>
            </a:r>
            <a:r>
              <a:rPr lang="en-US" altLang="vi-VN" sz="4000" b="1" baseline="-25000">
                <a:latin typeface="Times New Roman" panose="02020603050405020304" pitchFamily="18" charset="0"/>
              </a:rPr>
              <a:t>3</a:t>
            </a:r>
          </a:p>
        </p:txBody>
      </p:sp>
      <p:sp>
        <p:nvSpPr>
          <p:cNvPr id="29701"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2" name="Line 5"/>
          <p:cNvSpPr>
            <a:spLocks noChangeShapeType="1"/>
          </p:cNvSpPr>
          <p:nvPr/>
        </p:nvSpPr>
        <p:spPr bwMode="auto">
          <a:xfrm>
            <a:off x="4343400" y="42672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3" name="Line 6"/>
          <p:cNvSpPr>
            <a:spLocks noChangeShapeType="1"/>
          </p:cNvSpPr>
          <p:nvPr/>
        </p:nvSpPr>
        <p:spPr bwMode="auto">
          <a:xfrm>
            <a:off x="3733800" y="42672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4" name="Line 7"/>
          <p:cNvSpPr>
            <a:spLocks noChangeShapeType="1"/>
          </p:cNvSpPr>
          <p:nvPr/>
        </p:nvSpPr>
        <p:spPr bwMode="auto">
          <a:xfrm>
            <a:off x="4648200" y="3657600"/>
            <a:ext cx="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5" name="Line 8"/>
          <p:cNvSpPr>
            <a:spLocks noChangeShapeType="1"/>
          </p:cNvSpPr>
          <p:nvPr/>
        </p:nvSpPr>
        <p:spPr bwMode="auto">
          <a:xfrm>
            <a:off x="3657600" y="36576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6" name="Line 9"/>
          <p:cNvSpPr>
            <a:spLocks noChangeShapeType="1"/>
          </p:cNvSpPr>
          <p:nvPr/>
        </p:nvSpPr>
        <p:spPr bwMode="auto">
          <a:xfrm>
            <a:off x="4953000" y="2971800"/>
            <a:ext cx="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7" name="Line 10"/>
          <p:cNvSpPr>
            <a:spLocks noChangeShapeType="1"/>
          </p:cNvSpPr>
          <p:nvPr/>
        </p:nvSpPr>
        <p:spPr bwMode="auto">
          <a:xfrm>
            <a:off x="3657600" y="29718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8" name="Line 11"/>
          <p:cNvSpPr>
            <a:spLocks noChangeShapeType="1"/>
          </p:cNvSpPr>
          <p:nvPr/>
        </p:nvSpPr>
        <p:spPr bwMode="auto">
          <a:xfrm>
            <a:off x="5334000" y="2286000"/>
            <a:ext cx="0" cy="2438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9" name="Line 12"/>
          <p:cNvSpPr>
            <a:spLocks noChangeShapeType="1"/>
          </p:cNvSpPr>
          <p:nvPr/>
        </p:nvSpPr>
        <p:spPr bwMode="auto">
          <a:xfrm>
            <a:off x="3657600" y="22860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73AEF70F-32F3-A249-9E29-435EEC819AF2}"/>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23</a:t>
            </a:fld>
            <a:r>
              <a:rPr lang="en-US" altLang="en-US"/>
              <a:t>/C3</a:t>
            </a:r>
            <a:endParaRPr lang="en-US"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Bài tập 1</a:t>
            </a:r>
          </a:p>
        </p:txBody>
      </p:sp>
      <p:sp>
        <p:nvSpPr>
          <p:cNvPr id="30724" name="Rectangle 3"/>
          <p:cNvSpPr>
            <a:spLocks noGrp="1" noChangeArrowheads="1"/>
          </p:cNvSpPr>
          <p:nvPr>
            <p:ph type="body" idx="1"/>
          </p:nvPr>
        </p:nvSpPr>
        <p:spPr>
          <a:xfrm>
            <a:off x="457200" y="1295400"/>
            <a:ext cx="8229600" cy="5257800"/>
          </a:xfrm>
        </p:spPr>
        <p:txBody>
          <a:bodyPr/>
          <a:lstStyle/>
          <a:p>
            <a:pPr algn="just" eaLnBrk="1" hangingPunct="1"/>
            <a:r>
              <a:rPr lang="en-US" altLang="vi-VN" sz="3600">
                <a:latin typeface="Times New Roman" panose="02020603050405020304" pitchFamily="18" charset="0"/>
              </a:rPr>
              <a:t>Đổi các số thập phân sau đây sang hệ 2, hệ 8, hệ 16:</a:t>
            </a:r>
          </a:p>
          <a:p>
            <a:pPr lvl="1" eaLnBrk="1" hangingPunct="1">
              <a:buClr>
                <a:schemeClr val="tx2"/>
              </a:buClr>
              <a:buSzTx/>
              <a:buFontTx/>
              <a:buChar char="•"/>
            </a:pPr>
            <a:r>
              <a:rPr lang="en-US" altLang="vi-VN" sz="3200">
                <a:latin typeface="Times New Roman" panose="02020603050405020304" pitchFamily="18" charset="0"/>
              </a:rPr>
              <a:t>50, 129, 200, 257, 300</a:t>
            </a:r>
          </a:p>
          <a:p>
            <a:pPr eaLnBrk="1" hangingPunct="1"/>
            <a:r>
              <a:rPr lang="en-US" altLang="vi-VN" sz="3600">
                <a:latin typeface="Times New Roman" panose="02020603050405020304" pitchFamily="18" charset="0"/>
              </a:rPr>
              <a:t>Đổi các số thập phân sau sang hệ 3, hệ 7:</a:t>
            </a:r>
          </a:p>
          <a:p>
            <a:pPr lvl="1" eaLnBrk="1" hangingPunct="1">
              <a:buClr>
                <a:schemeClr val="tx2"/>
              </a:buClr>
              <a:buSzTx/>
              <a:buFontTx/>
              <a:buChar char="•"/>
            </a:pPr>
            <a:r>
              <a:rPr lang="en-US" altLang="vi-VN" sz="3200">
                <a:latin typeface="Times New Roman" panose="02020603050405020304" pitchFamily="18" charset="0"/>
              </a:rPr>
              <a:t>50, 150</a:t>
            </a:r>
          </a:p>
        </p:txBody>
      </p:sp>
      <p:sp>
        <p:nvSpPr>
          <p:cNvPr id="30725"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FE514E80-ED8D-BF46-8960-A99E9B6C9E3F}"/>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24</a:t>
            </a:fld>
            <a:r>
              <a:rPr lang="en-US" altLang="en-US"/>
              <a:t>/C3</a:t>
            </a:r>
            <a:endParaRPr lang="en-US"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a:xfrm>
            <a:off x="457200" y="228600"/>
            <a:ext cx="8229600" cy="868363"/>
          </a:xfrm>
        </p:spPr>
        <p:txBody>
          <a:bodyPr/>
          <a:lstStyle/>
          <a:p>
            <a:pPr eaLnBrk="1" hangingPunct="1"/>
            <a:r>
              <a:rPr lang="en-US" altLang="vi-VN" sz="3600" b="1" dirty="0">
                <a:latin typeface="Times New Roman" panose="02020603050405020304" pitchFamily="18" charset="0"/>
              </a:rPr>
              <a:t>5. </a:t>
            </a:r>
            <a:r>
              <a:rPr lang="en-US" altLang="vi-VN" sz="3600" b="1" dirty="0" err="1">
                <a:latin typeface="Times New Roman" panose="02020603050405020304" pitchFamily="18" charset="0"/>
              </a:rPr>
              <a:t>Các</a:t>
            </a:r>
            <a:r>
              <a:rPr lang="en-US" altLang="vi-VN" sz="3600" b="1" dirty="0">
                <a:latin typeface="Times New Roman" panose="02020603050405020304" pitchFamily="18" charset="0"/>
              </a:rPr>
              <a:t> </a:t>
            </a:r>
            <a:r>
              <a:rPr lang="en-US" altLang="vi-VN" sz="3600" b="1" dirty="0" err="1">
                <a:latin typeface="Times New Roman" panose="02020603050405020304" pitchFamily="18" charset="0"/>
              </a:rPr>
              <a:t>phép</a:t>
            </a:r>
            <a:r>
              <a:rPr lang="en-US" altLang="vi-VN" sz="3600" b="1" dirty="0">
                <a:latin typeface="Times New Roman" panose="02020603050405020304" pitchFamily="18" charset="0"/>
              </a:rPr>
              <a:t> </a:t>
            </a:r>
            <a:r>
              <a:rPr lang="en-US" altLang="vi-VN" sz="3600" b="1" dirty="0" err="1">
                <a:latin typeface="Times New Roman" panose="02020603050405020304" pitchFamily="18" charset="0"/>
              </a:rPr>
              <a:t>toán</a:t>
            </a:r>
            <a:endParaRPr lang="en-US" altLang="vi-VN" sz="3600" b="1" dirty="0">
              <a:latin typeface="Times New Roman" panose="02020603050405020304" pitchFamily="18" charset="0"/>
            </a:endParaRPr>
          </a:p>
        </p:txBody>
      </p:sp>
      <p:sp>
        <p:nvSpPr>
          <p:cNvPr id="63492" name="Rectangle 3"/>
          <p:cNvSpPr>
            <a:spLocks noGrp="1" noChangeArrowheads="1"/>
          </p:cNvSpPr>
          <p:nvPr>
            <p:ph type="body" idx="1"/>
          </p:nvPr>
        </p:nvSpPr>
        <p:spPr>
          <a:xfrm>
            <a:off x="457200" y="1295400"/>
            <a:ext cx="8229600" cy="5257800"/>
          </a:xfrm>
        </p:spPr>
        <p:txBody>
          <a:bodyPr/>
          <a:lstStyle/>
          <a:p>
            <a:pPr eaLnBrk="1" hangingPunct="1"/>
            <a:r>
              <a:rPr lang="en-US" altLang="vi-VN" sz="3400">
                <a:latin typeface="Times New Roman" panose="02020603050405020304" pitchFamily="18" charset="0"/>
              </a:rPr>
              <a:t>Phép toán số học gồm: cộng, trừ, nhân, chia, chia nguyên, lũy thừa, đồng dư (mod).</a:t>
            </a:r>
          </a:p>
          <a:p>
            <a:pPr eaLnBrk="1" hangingPunct="1"/>
            <a:r>
              <a:rPr lang="en-US" altLang="vi-VN" sz="3400">
                <a:latin typeface="Times New Roman" panose="02020603050405020304" pitchFamily="18" charset="0"/>
                <a:cs typeface="Times New Roman" panose="02020603050405020304" pitchFamily="18" charset="0"/>
              </a:rPr>
              <a:t>Phép toán so sánh gồm: &gt;, &gt;=, &lt;, &lt;=, =, &lt;&gt;</a:t>
            </a:r>
          </a:p>
          <a:p>
            <a:pPr eaLnBrk="1" hangingPunct="1"/>
            <a:r>
              <a:rPr lang="en-US" altLang="vi-VN" sz="3400">
                <a:latin typeface="Times New Roman" panose="02020603050405020304" pitchFamily="18" charset="0"/>
                <a:cs typeface="Times New Roman" panose="02020603050405020304" pitchFamily="18" charset="0"/>
              </a:rPr>
              <a:t>Phép toán logic gồm: AND, OR, NOT</a:t>
            </a:r>
          </a:p>
          <a:p>
            <a:pPr algn="just" eaLnBrk="1" hangingPunct="1">
              <a:buFont typeface="Wingdings" panose="05000000000000000000" pitchFamily="2" charset="2"/>
              <a:buNone/>
            </a:pPr>
            <a:endParaRPr lang="en-US" altLang="vi-VN" sz="3600">
              <a:latin typeface="Times New Roman" panose="02020603050405020304" pitchFamily="18" charset="0"/>
            </a:endParaRPr>
          </a:p>
        </p:txBody>
      </p:sp>
      <p:sp>
        <p:nvSpPr>
          <p:cNvPr id="63493"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EFE3CE72-5EA7-9144-8681-E21C045C5C51}"/>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25</a:t>
            </a:fld>
            <a:r>
              <a:rPr lang="en-US" altLang="en-US"/>
              <a:t>/C3</a:t>
            </a:r>
            <a:endParaRPr lang="en-US" altLang="en-US" dirty="0"/>
          </a:p>
        </p:txBody>
      </p:sp>
    </p:spTree>
    <p:extLst>
      <p:ext uri="{BB962C8B-B14F-4D97-AF65-F5344CB8AC3E}">
        <p14:creationId xmlns:p14="http://schemas.microsoft.com/office/powerpoint/2010/main" val="2920892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a:xfrm>
            <a:off x="457200" y="228600"/>
            <a:ext cx="8229600" cy="868363"/>
          </a:xfrm>
        </p:spPr>
        <p:txBody>
          <a:bodyPr/>
          <a:lstStyle/>
          <a:p>
            <a:pPr algn="ctr" eaLnBrk="1" hangingPunct="1"/>
            <a:r>
              <a:rPr lang="en-US" altLang="vi-VN" sz="3600" b="1">
                <a:latin typeface="Times New Roman" panose="02020603050405020304" pitchFamily="18" charset="0"/>
              </a:rPr>
              <a:t>Phép toán số học</a:t>
            </a:r>
          </a:p>
        </p:txBody>
      </p:sp>
      <p:sp>
        <p:nvSpPr>
          <p:cNvPr id="64516" name="Rectangle 3"/>
          <p:cNvSpPr>
            <a:spLocks noGrp="1" noChangeArrowheads="1"/>
          </p:cNvSpPr>
          <p:nvPr>
            <p:ph type="body" idx="1"/>
          </p:nvPr>
        </p:nvSpPr>
        <p:spPr>
          <a:xfrm>
            <a:off x="457200" y="1295400"/>
            <a:ext cx="8229600" cy="5257800"/>
          </a:xfrm>
        </p:spPr>
        <p:txBody>
          <a:bodyPr/>
          <a:lstStyle/>
          <a:p>
            <a:pPr eaLnBrk="1" hangingPunct="1"/>
            <a:r>
              <a:rPr lang="en-US" altLang="vi-VN" sz="3400">
                <a:latin typeface="Times New Roman" panose="02020603050405020304" pitchFamily="18" charset="0"/>
                <a:cs typeface="Times New Roman" panose="02020603050405020304" pitchFamily="18" charset="0"/>
              </a:rPr>
              <a:t>Thứ tự ưu tiên thực hiện các phép toán:</a:t>
            </a:r>
          </a:p>
          <a:p>
            <a:pPr lvl="1" eaLnBrk="1" hangingPunct="1"/>
            <a:r>
              <a:rPr lang="en-US" altLang="vi-VN" sz="3000">
                <a:latin typeface="Times New Roman" panose="02020603050405020304" pitchFamily="18" charset="0"/>
                <a:cs typeface="Times New Roman" panose="02020603050405020304" pitchFamily="18" charset="0"/>
              </a:rPr>
              <a:t>Ưu tiên cao nhất: phép toán trong cặp dấu ngoặc.</a:t>
            </a:r>
          </a:p>
          <a:p>
            <a:pPr lvl="1" eaLnBrk="1" hangingPunct="1"/>
            <a:r>
              <a:rPr lang="en-US" altLang="vi-VN" sz="3000">
                <a:latin typeface="Times New Roman" panose="02020603050405020304" pitchFamily="18" charset="0"/>
                <a:cs typeface="Times New Roman" panose="02020603050405020304" pitchFamily="18" charset="0"/>
              </a:rPr>
              <a:t>Ưu tiên 2: lũy thừa, đồng dư.</a:t>
            </a:r>
          </a:p>
          <a:p>
            <a:pPr lvl="1" eaLnBrk="1" hangingPunct="1"/>
            <a:r>
              <a:rPr lang="en-US" altLang="vi-VN" sz="3000">
                <a:latin typeface="Times New Roman" panose="02020603050405020304" pitchFamily="18" charset="0"/>
                <a:cs typeface="Times New Roman" panose="02020603050405020304" pitchFamily="18" charset="0"/>
              </a:rPr>
              <a:t>Ưu tiên 3: Nhân, chia, chia nguyên.</a:t>
            </a:r>
          </a:p>
          <a:p>
            <a:pPr lvl="1" eaLnBrk="1" hangingPunct="1"/>
            <a:r>
              <a:rPr lang="vi-VN" altLang="vi-VN" sz="3000">
                <a:latin typeface="Times New Roman" panose="02020603050405020304" pitchFamily="18" charset="0"/>
                <a:cs typeface="Times New Roman" panose="02020603050405020304" pitchFamily="18" charset="0"/>
              </a:rPr>
              <a:t>Ư</a:t>
            </a:r>
            <a:r>
              <a:rPr lang="en-US" altLang="vi-VN" sz="3000">
                <a:latin typeface="Times New Roman" panose="02020603050405020304" pitchFamily="18" charset="0"/>
                <a:cs typeface="Times New Roman" panose="02020603050405020304" pitchFamily="18" charset="0"/>
              </a:rPr>
              <a:t>u tiên sau cùng: Cộng, trừ.</a:t>
            </a:r>
          </a:p>
          <a:p>
            <a:pPr algn="just" eaLnBrk="1" hangingPunct="1">
              <a:buFont typeface="Wingdings" panose="05000000000000000000" pitchFamily="2" charset="2"/>
              <a:buNone/>
            </a:pPr>
            <a:endParaRPr lang="en-US" altLang="vi-VN" sz="3600">
              <a:latin typeface="Times New Roman" panose="02020603050405020304" pitchFamily="18" charset="0"/>
            </a:endParaRPr>
          </a:p>
        </p:txBody>
      </p:sp>
      <p:sp>
        <p:nvSpPr>
          <p:cNvPr id="64517"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FFB1A16A-7BA7-1C45-8B6B-89072D8A8829}"/>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26</a:t>
            </a:fld>
            <a:r>
              <a:rPr lang="en-US" altLang="en-US"/>
              <a:t>/C3</a:t>
            </a:r>
            <a:endParaRPr lang="en-US" altLang="en-US" dirty="0"/>
          </a:p>
        </p:txBody>
      </p:sp>
    </p:spTree>
    <p:extLst>
      <p:ext uri="{BB962C8B-B14F-4D97-AF65-F5344CB8AC3E}">
        <p14:creationId xmlns:p14="http://schemas.microsoft.com/office/powerpoint/2010/main" val="3446297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a:xfrm>
            <a:off x="457200" y="228600"/>
            <a:ext cx="8229600" cy="868363"/>
          </a:xfrm>
        </p:spPr>
        <p:txBody>
          <a:bodyPr/>
          <a:lstStyle/>
          <a:p>
            <a:pPr algn="ctr" eaLnBrk="1" hangingPunct="1"/>
            <a:r>
              <a:rPr lang="en-US" altLang="vi-VN" sz="3600" b="1">
                <a:latin typeface="Times New Roman" panose="02020603050405020304" pitchFamily="18" charset="0"/>
              </a:rPr>
              <a:t>Các phép toán số học</a:t>
            </a:r>
          </a:p>
        </p:txBody>
      </p:sp>
      <p:sp>
        <p:nvSpPr>
          <p:cNvPr id="65540" name="Rectangle 3"/>
          <p:cNvSpPr>
            <a:spLocks noGrp="1" noChangeArrowheads="1"/>
          </p:cNvSpPr>
          <p:nvPr>
            <p:ph type="body" idx="1"/>
          </p:nvPr>
        </p:nvSpPr>
        <p:spPr>
          <a:xfrm>
            <a:off x="457200" y="1295400"/>
            <a:ext cx="8229600" cy="5257800"/>
          </a:xfrm>
        </p:spPr>
        <p:txBody>
          <a:bodyPr/>
          <a:lstStyle/>
          <a:p>
            <a:pPr eaLnBrk="1" hangingPunct="1"/>
            <a:r>
              <a:rPr lang="en-US" altLang="vi-VN" sz="3400">
                <a:latin typeface="Times New Roman" panose="02020603050405020304" pitchFamily="18" charset="0"/>
              </a:rPr>
              <a:t>Phép cộng</a:t>
            </a:r>
          </a:p>
          <a:p>
            <a:pPr eaLnBrk="1" hangingPunct="1"/>
            <a:r>
              <a:rPr lang="en-US" altLang="vi-VN" sz="3400">
                <a:latin typeface="Times New Roman" panose="02020603050405020304" pitchFamily="18" charset="0"/>
                <a:cs typeface="Times New Roman" panose="02020603050405020304" pitchFamily="18" charset="0"/>
              </a:rPr>
              <a:t>Phép trừ</a:t>
            </a:r>
          </a:p>
          <a:p>
            <a:pPr eaLnBrk="1" hangingPunct="1"/>
            <a:r>
              <a:rPr lang="en-US" altLang="vi-VN" sz="3400">
                <a:latin typeface="Times New Roman" panose="02020603050405020304" pitchFamily="18" charset="0"/>
                <a:cs typeface="Times New Roman" panose="02020603050405020304" pitchFamily="18" charset="0"/>
              </a:rPr>
              <a:t>Phép nhân</a:t>
            </a:r>
          </a:p>
          <a:p>
            <a:pPr eaLnBrk="1" hangingPunct="1"/>
            <a:r>
              <a:rPr lang="en-US" altLang="vi-VN" sz="3400">
                <a:latin typeface="Times New Roman" panose="02020603050405020304" pitchFamily="18" charset="0"/>
                <a:cs typeface="Times New Roman" panose="02020603050405020304" pitchFamily="18" charset="0"/>
              </a:rPr>
              <a:t>Phép chia</a:t>
            </a:r>
          </a:p>
          <a:p>
            <a:pPr algn="just" eaLnBrk="1" hangingPunct="1">
              <a:buFont typeface="Wingdings" panose="05000000000000000000" pitchFamily="2" charset="2"/>
              <a:buNone/>
            </a:pPr>
            <a:endParaRPr lang="en-US" altLang="vi-VN" sz="3600">
              <a:latin typeface="Times New Roman" panose="02020603050405020304" pitchFamily="18" charset="0"/>
            </a:endParaRPr>
          </a:p>
        </p:txBody>
      </p:sp>
      <p:sp>
        <p:nvSpPr>
          <p:cNvPr id="65541"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0DEC9F63-6885-2845-B9A7-8307187F20ED}"/>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27</a:t>
            </a:fld>
            <a:r>
              <a:rPr lang="en-US" altLang="en-US"/>
              <a:t>/C3</a:t>
            </a:r>
            <a:endParaRPr lang="en-US" altLang="en-US" dirty="0"/>
          </a:p>
        </p:txBody>
      </p:sp>
    </p:spTree>
    <p:extLst>
      <p:ext uri="{BB962C8B-B14F-4D97-AF65-F5344CB8AC3E}">
        <p14:creationId xmlns:p14="http://schemas.microsoft.com/office/powerpoint/2010/main" val="36909607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457200" y="228600"/>
            <a:ext cx="8229600" cy="868363"/>
          </a:xfrm>
        </p:spPr>
        <p:txBody>
          <a:bodyPr/>
          <a:lstStyle/>
          <a:p>
            <a:pPr algn="ctr" eaLnBrk="1" hangingPunct="1"/>
            <a:r>
              <a:rPr lang="en-US" altLang="vi-VN" sz="3600" b="1">
                <a:latin typeface="Times New Roman" panose="02020603050405020304" pitchFamily="18" charset="0"/>
              </a:rPr>
              <a:t>Các phép toán số học</a:t>
            </a:r>
            <a:endParaRPr lang="en-US" altLang="vi-VN" sz="3600">
              <a:latin typeface="Times New Roman" panose="02020603050405020304" pitchFamily="18" charset="0"/>
            </a:endParaRPr>
          </a:p>
        </p:txBody>
      </p:sp>
      <p:sp>
        <p:nvSpPr>
          <p:cNvPr id="37892" name="Rectangle 3"/>
          <p:cNvSpPr>
            <a:spLocks noGrp="1" noChangeArrowheads="1"/>
          </p:cNvSpPr>
          <p:nvPr>
            <p:ph type="body" idx="1"/>
          </p:nvPr>
        </p:nvSpPr>
        <p:spPr>
          <a:xfrm>
            <a:off x="457200" y="1143000"/>
            <a:ext cx="8229600" cy="5257800"/>
          </a:xfrm>
        </p:spPr>
        <p:txBody>
          <a:bodyPr/>
          <a:lstStyle/>
          <a:p>
            <a:pPr>
              <a:buFont typeface="Wingdings" panose="05000000000000000000" pitchFamily="2" charset="2"/>
              <a:buChar char="v"/>
            </a:pPr>
            <a:r>
              <a:rPr lang="vi-VN" altLang="en-US" b="1" dirty="0"/>
              <a:t>Phép cộng</a:t>
            </a:r>
          </a:p>
          <a:p>
            <a:pPr algn="just"/>
            <a:r>
              <a:rPr lang="vi-VN" altLang="en-US" dirty="0"/>
              <a:t>Là phép tính làm cơ sở cho các phép tính khác.</a:t>
            </a:r>
            <a:endParaRPr lang="en-US" altLang="en-US" dirty="0"/>
          </a:p>
        </p:txBody>
      </p:sp>
      <p:sp>
        <p:nvSpPr>
          <p:cNvPr id="66565"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a:xfrm>
            <a:off x="3124200" y="6400800"/>
            <a:ext cx="2895600" cy="457200"/>
          </a:xfrm>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F71BD851-4C86-174C-9533-60870CE6550C}"/>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28</a:t>
            </a:fld>
            <a:r>
              <a:rPr lang="en-US" altLang="en-US"/>
              <a:t>/C3</a:t>
            </a:r>
            <a:endParaRPr lang="en-US" altLang="en-US" dirty="0"/>
          </a:p>
        </p:txBody>
      </p:sp>
    </p:spTree>
    <p:extLst>
      <p:ext uri="{BB962C8B-B14F-4D97-AF65-F5344CB8AC3E}">
        <p14:creationId xmlns:p14="http://schemas.microsoft.com/office/powerpoint/2010/main" val="31154175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a:xfrm>
            <a:off x="457200" y="228600"/>
            <a:ext cx="8229600" cy="868363"/>
          </a:xfrm>
        </p:spPr>
        <p:txBody>
          <a:bodyPr/>
          <a:lstStyle/>
          <a:p>
            <a:pPr algn="ctr" eaLnBrk="1" hangingPunct="1"/>
            <a:r>
              <a:rPr lang="en-US" altLang="vi-VN" sz="3600" b="1">
                <a:latin typeface="Times New Roman" panose="02020603050405020304" pitchFamily="18" charset="0"/>
              </a:rPr>
              <a:t>Các phép toán số học</a:t>
            </a:r>
            <a:endParaRPr lang="en-US" altLang="vi-VN" sz="3600">
              <a:latin typeface="Times New Roman" panose="02020603050405020304" pitchFamily="18" charset="0"/>
            </a:endParaRPr>
          </a:p>
        </p:txBody>
      </p:sp>
      <p:sp>
        <p:nvSpPr>
          <p:cNvPr id="37892" name="Rectangle 3"/>
          <p:cNvSpPr>
            <a:spLocks noGrp="1" noChangeArrowheads="1"/>
          </p:cNvSpPr>
          <p:nvPr>
            <p:ph type="body" idx="1"/>
          </p:nvPr>
        </p:nvSpPr>
        <p:spPr>
          <a:xfrm>
            <a:off x="457200" y="1295400"/>
            <a:ext cx="8229600" cy="5257800"/>
          </a:xfrm>
        </p:spPr>
        <p:txBody>
          <a:bodyPr/>
          <a:lstStyle/>
          <a:p>
            <a:pPr>
              <a:buFont typeface="Wingdings" panose="05000000000000000000" pitchFamily="2" charset="2"/>
              <a:buChar char="v"/>
              <a:defRPr/>
            </a:pPr>
            <a:r>
              <a:rPr lang="vi-VN" b="1"/>
              <a:t>Phép cộng</a:t>
            </a:r>
          </a:p>
          <a:p>
            <a:pPr>
              <a:defRPr/>
            </a:pPr>
            <a:r>
              <a:rPr lang="vi-VN"/>
              <a:t>Khi thực hiện phép cộng cần lưu ý:</a:t>
            </a:r>
          </a:p>
          <a:p>
            <a:pPr marL="0" indent="0">
              <a:buFont typeface="Wingdings" panose="05000000000000000000" pitchFamily="2" charset="2"/>
              <a:buNone/>
              <a:defRPr/>
            </a:pPr>
            <a:r>
              <a:rPr lang="vi-VN"/>
              <a:t>0 + 0 = 0 ;</a:t>
            </a:r>
          </a:p>
          <a:p>
            <a:pPr marL="0" indent="0">
              <a:buFont typeface="Wingdings" panose="05000000000000000000" pitchFamily="2" charset="2"/>
              <a:buNone/>
              <a:defRPr/>
            </a:pPr>
            <a:r>
              <a:rPr lang="vi-VN"/>
              <a:t>0 + 1 = 1 ;</a:t>
            </a:r>
          </a:p>
          <a:p>
            <a:pPr marL="0" indent="0">
              <a:buFont typeface="Wingdings" panose="05000000000000000000" pitchFamily="2" charset="2"/>
              <a:buNone/>
              <a:defRPr/>
            </a:pPr>
            <a:r>
              <a:rPr lang="vi-VN"/>
              <a:t>1 + 1 = 0 nhớ 1 (đem qua bít cao hơn).</a:t>
            </a:r>
          </a:p>
        </p:txBody>
      </p:sp>
      <p:sp>
        <p:nvSpPr>
          <p:cNvPr id="68613"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CCA05182-78FE-6F48-8A54-089899BFEA7A}"/>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29</a:t>
            </a:fld>
            <a:r>
              <a:rPr lang="en-US" altLang="en-US"/>
              <a:t>/C3</a:t>
            </a:r>
            <a:endParaRPr lang="en-US" altLang="en-US" dirty="0"/>
          </a:p>
        </p:txBody>
      </p:sp>
    </p:spTree>
    <p:extLst>
      <p:ext uri="{BB962C8B-B14F-4D97-AF65-F5344CB8AC3E}">
        <p14:creationId xmlns:p14="http://schemas.microsoft.com/office/powerpoint/2010/main" val="3689715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457200" y="228600"/>
            <a:ext cx="8229600" cy="868363"/>
          </a:xfrm>
        </p:spPr>
        <p:txBody>
          <a:bodyPr/>
          <a:lstStyle/>
          <a:p>
            <a:pPr eaLnBrk="1" hangingPunct="1"/>
            <a:r>
              <a:rPr lang="en-US" altLang="vi-VN" sz="3600" b="1" dirty="0" err="1">
                <a:latin typeface="Times New Roman" panose="02020603050405020304" pitchFamily="18" charset="0"/>
              </a:rPr>
              <a:t>Nội</a:t>
            </a:r>
            <a:r>
              <a:rPr lang="en-US" altLang="vi-VN" sz="3600" b="1" dirty="0">
                <a:latin typeface="Times New Roman" panose="02020603050405020304" pitchFamily="18" charset="0"/>
              </a:rPr>
              <a:t> dung </a:t>
            </a:r>
            <a:r>
              <a:rPr lang="en-US" altLang="vi-VN" sz="3600" b="1" dirty="0" err="1">
                <a:latin typeface="Times New Roman" panose="02020603050405020304" pitchFamily="18" charset="0"/>
              </a:rPr>
              <a:t>chương</a:t>
            </a:r>
            <a:r>
              <a:rPr lang="en-US" altLang="vi-VN" sz="3600" b="1" dirty="0">
                <a:latin typeface="Times New Roman" panose="02020603050405020304" pitchFamily="18" charset="0"/>
              </a:rPr>
              <a:t> 3</a:t>
            </a:r>
          </a:p>
        </p:txBody>
      </p:sp>
      <p:sp>
        <p:nvSpPr>
          <p:cNvPr id="7172" name="Rectangle 3"/>
          <p:cNvSpPr>
            <a:spLocks noGrp="1" noChangeArrowheads="1"/>
          </p:cNvSpPr>
          <p:nvPr>
            <p:ph type="body" idx="1"/>
          </p:nvPr>
        </p:nvSpPr>
        <p:spPr>
          <a:xfrm>
            <a:off x="457200" y="1295400"/>
            <a:ext cx="8229600" cy="5257800"/>
          </a:xfrm>
        </p:spPr>
        <p:txBody>
          <a:bodyPr/>
          <a:lstStyle/>
          <a:p>
            <a:pPr marL="685800" indent="-685800" eaLnBrk="1" hangingPunct="1">
              <a:buClr>
                <a:schemeClr val="tx1"/>
              </a:buClr>
              <a:buSzTx/>
              <a:buFont typeface="Wingdings" panose="05000000000000000000" pitchFamily="2" charset="2"/>
              <a:buAutoNum type="romanUcPeriod"/>
            </a:pPr>
            <a:r>
              <a:rPr lang="en-US" altLang="vi-VN" sz="3600" b="1">
                <a:latin typeface="Times New Roman" panose="02020603050405020304" pitchFamily="18" charset="0"/>
              </a:rPr>
              <a:t>Khái niệm về biểu diễn dữ liệu</a:t>
            </a:r>
          </a:p>
          <a:p>
            <a:pPr marL="685800" indent="-685800" eaLnBrk="1" hangingPunct="1">
              <a:buClr>
                <a:schemeClr val="tx1"/>
              </a:buClr>
              <a:buSzTx/>
              <a:buFont typeface="Wingdings" panose="05000000000000000000" pitchFamily="2" charset="2"/>
              <a:buAutoNum type="romanUcPeriod"/>
            </a:pPr>
            <a:r>
              <a:rPr lang="en-US" altLang="vi-VN" sz="3600" b="1">
                <a:latin typeface="Times New Roman" panose="02020603050405020304" pitchFamily="18" charset="0"/>
              </a:rPr>
              <a:t>Biểu diễn số nguyên</a:t>
            </a:r>
          </a:p>
          <a:p>
            <a:pPr marL="685800" indent="-685800" eaLnBrk="1" hangingPunct="1">
              <a:buClr>
                <a:schemeClr val="tx1"/>
              </a:buClr>
              <a:buSzTx/>
              <a:buFont typeface="Wingdings" panose="05000000000000000000" pitchFamily="2" charset="2"/>
              <a:buAutoNum type="romanUcPeriod"/>
            </a:pPr>
            <a:r>
              <a:rPr lang="en-US" altLang="vi-VN" sz="3600" b="1">
                <a:latin typeface="Times New Roman" panose="02020603050405020304" pitchFamily="18" charset="0"/>
              </a:rPr>
              <a:t>Biểu diễn số thực</a:t>
            </a:r>
          </a:p>
          <a:p>
            <a:pPr marL="685800" indent="-685800" eaLnBrk="1" hangingPunct="1">
              <a:buClr>
                <a:schemeClr val="tx1"/>
              </a:buClr>
              <a:buSzTx/>
              <a:buFont typeface="Wingdings" panose="05000000000000000000" pitchFamily="2" charset="2"/>
              <a:buAutoNum type="romanUcPeriod"/>
            </a:pPr>
            <a:r>
              <a:rPr lang="en-US" altLang="vi-VN" sz="3600" b="1">
                <a:latin typeface="Times New Roman" panose="02020603050405020304" pitchFamily="18" charset="0"/>
              </a:rPr>
              <a:t>Biểu diễn ký tự</a:t>
            </a:r>
          </a:p>
          <a:p>
            <a:pPr marL="685800" indent="-685800" eaLnBrk="1" hangingPunct="1">
              <a:buClr>
                <a:schemeClr val="tx1"/>
              </a:buClr>
              <a:buSzTx/>
              <a:buFont typeface="Wingdings" panose="05000000000000000000" pitchFamily="2" charset="2"/>
              <a:buAutoNum type="romanUcPeriod"/>
            </a:pPr>
            <a:r>
              <a:rPr lang="en-US" altLang="vi-VN" sz="3600" b="1">
                <a:latin typeface="Times New Roman" panose="02020603050405020304" pitchFamily="18" charset="0"/>
              </a:rPr>
              <a:t>Dữ liệu âm thanh, hình ảnh</a:t>
            </a:r>
            <a:endParaRPr lang="en-US" altLang="vi-VN" sz="3600">
              <a:latin typeface="Times New Roman" panose="02020603050405020304" pitchFamily="18" charset="0"/>
            </a:endParaRPr>
          </a:p>
        </p:txBody>
      </p:sp>
      <p:sp>
        <p:nvSpPr>
          <p:cNvPr id="7173"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E8FBCD61-A9E4-984F-932D-86F35EB35C74}"/>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3</a:t>
            </a:fld>
            <a:r>
              <a:rPr lang="en-US" altLang="en-US"/>
              <a:t>/C3</a:t>
            </a:r>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a:xfrm>
            <a:off x="457200" y="228600"/>
            <a:ext cx="8229600" cy="868363"/>
          </a:xfrm>
        </p:spPr>
        <p:txBody>
          <a:bodyPr/>
          <a:lstStyle/>
          <a:p>
            <a:pPr algn="ctr" eaLnBrk="1" hangingPunct="1"/>
            <a:r>
              <a:rPr lang="en-US" altLang="vi-VN" sz="3600" b="1">
                <a:latin typeface="Times New Roman" panose="02020603050405020304" pitchFamily="18" charset="0"/>
              </a:rPr>
              <a:t>Các phép toán số học</a:t>
            </a:r>
            <a:endParaRPr lang="en-US" altLang="vi-VN" sz="3600">
              <a:latin typeface="Times New Roman" panose="02020603050405020304" pitchFamily="18" charset="0"/>
            </a:endParaRPr>
          </a:p>
        </p:txBody>
      </p:sp>
      <p:sp>
        <p:nvSpPr>
          <p:cNvPr id="37892" name="Rectangle 3"/>
          <p:cNvSpPr>
            <a:spLocks noGrp="1" noChangeArrowheads="1"/>
          </p:cNvSpPr>
          <p:nvPr>
            <p:ph type="body" idx="1"/>
          </p:nvPr>
        </p:nvSpPr>
        <p:spPr>
          <a:xfrm>
            <a:off x="457200" y="1295400"/>
            <a:ext cx="8229600" cy="5257800"/>
          </a:xfrm>
        </p:spPr>
        <p:txBody>
          <a:bodyPr/>
          <a:lstStyle/>
          <a:p>
            <a:pPr>
              <a:buFont typeface="Wingdings" panose="05000000000000000000" pitchFamily="2" charset="2"/>
              <a:buChar char="v"/>
              <a:defRPr/>
            </a:pPr>
            <a:r>
              <a:rPr lang="vi-VN" b="1"/>
              <a:t>Phép cộng</a:t>
            </a:r>
          </a:p>
          <a:p>
            <a:pPr>
              <a:defRPr/>
            </a:pPr>
            <a:r>
              <a:rPr lang="en-US"/>
              <a:t>Ví dụ:</a:t>
            </a:r>
          </a:p>
          <a:p>
            <a:pPr marL="0" indent="0">
              <a:spcBef>
                <a:spcPts val="0"/>
              </a:spcBef>
              <a:buFont typeface="Wingdings" panose="05000000000000000000" pitchFamily="2" charset="2"/>
              <a:buNone/>
              <a:defRPr/>
            </a:pPr>
            <a:r>
              <a:rPr lang="en-US"/>
              <a:t>	1001</a:t>
            </a:r>
          </a:p>
          <a:p>
            <a:pPr marL="0" indent="0">
              <a:spcBef>
                <a:spcPts val="0"/>
              </a:spcBef>
              <a:buFont typeface="Wingdings" panose="05000000000000000000" pitchFamily="2" charset="2"/>
              <a:buNone/>
              <a:defRPr/>
            </a:pPr>
            <a:r>
              <a:rPr lang="en-US"/>
              <a:t>   +	0101</a:t>
            </a:r>
          </a:p>
          <a:p>
            <a:pPr marL="0" indent="0">
              <a:spcBef>
                <a:spcPts val="0"/>
              </a:spcBef>
              <a:buFont typeface="Wingdings" panose="05000000000000000000" pitchFamily="2" charset="2"/>
              <a:buNone/>
              <a:defRPr/>
            </a:pPr>
            <a:r>
              <a:rPr lang="en-US"/>
              <a:t>	1110</a:t>
            </a:r>
          </a:p>
          <a:p>
            <a:pPr marL="0" indent="0">
              <a:spcBef>
                <a:spcPts val="0"/>
              </a:spcBef>
              <a:buFont typeface="Wingdings" panose="05000000000000000000" pitchFamily="2" charset="2"/>
              <a:buNone/>
              <a:defRPr/>
            </a:pPr>
            <a:endParaRPr lang="en-US"/>
          </a:p>
          <a:p>
            <a:pPr>
              <a:defRPr/>
            </a:pPr>
            <a:endParaRPr lang="vi-VN"/>
          </a:p>
        </p:txBody>
      </p:sp>
      <p:sp>
        <p:nvSpPr>
          <p:cNvPr id="69637"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3" name="Straight Connector 2"/>
          <p:cNvCxnSpPr/>
          <p:nvPr/>
        </p:nvCxnSpPr>
        <p:spPr>
          <a:xfrm>
            <a:off x="1143000" y="3352800"/>
            <a:ext cx="13716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4" name="Slide Number Placeholder 3">
            <a:extLst>
              <a:ext uri="{FF2B5EF4-FFF2-40B4-BE49-F238E27FC236}">
                <a16:creationId xmlns:a16="http://schemas.microsoft.com/office/drawing/2014/main" id="{4DFE0321-93A0-4B4E-9996-EA114B605B15}"/>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30</a:t>
            </a:fld>
            <a:r>
              <a:rPr lang="en-US" altLang="en-US"/>
              <a:t>/C3</a:t>
            </a:r>
            <a:endParaRPr lang="en-US" altLang="en-US" dirty="0"/>
          </a:p>
        </p:txBody>
      </p:sp>
    </p:spTree>
    <p:extLst>
      <p:ext uri="{BB962C8B-B14F-4D97-AF65-F5344CB8AC3E}">
        <p14:creationId xmlns:p14="http://schemas.microsoft.com/office/powerpoint/2010/main" val="26107193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7892">
                                            <p:txEl>
                                              <p:pRg st="4" end="4"/>
                                            </p:txEl>
                                          </p:spTgt>
                                        </p:tgtEl>
                                        <p:attrNameLst>
                                          <p:attrName>style.visibility</p:attrName>
                                        </p:attrNameLst>
                                      </p:cBhvr>
                                      <p:to>
                                        <p:strVal val="visible"/>
                                      </p:to>
                                    </p:set>
                                    <p:animEffect transition="in" filter="fade">
                                      <p:cBhvr>
                                        <p:cTn id="7" dur="500"/>
                                        <p:tgtEl>
                                          <p:spTgt spid="3789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a:xfrm>
            <a:off x="457200" y="228600"/>
            <a:ext cx="8229600" cy="868363"/>
          </a:xfrm>
        </p:spPr>
        <p:txBody>
          <a:bodyPr/>
          <a:lstStyle/>
          <a:p>
            <a:pPr algn="ctr" eaLnBrk="1" hangingPunct="1"/>
            <a:r>
              <a:rPr lang="en-US" altLang="vi-VN" sz="3600" b="1">
                <a:latin typeface="Times New Roman" panose="02020603050405020304" pitchFamily="18" charset="0"/>
              </a:rPr>
              <a:t>Các phép toán số học</a:t>
            </a:r>
            <a:endParaRPr lang="en-US" altLang="vi-VN" sz="3600">
              <a:latin typeface="Times New Roman" panose="02020603050405020304" pitchFamily="18" charset="0"/>
            </a:endParaRPr>
          </a:p>
        </p:txBody>
      </p:sp>
      <p:sp>
        <p:nvSpPr>
          <p:cNvPr id="37892" name="Rectangle 3"/>
          <p:cNvSpPr>
            <a:spLocks noGrp="1" noChangeArrowheads="1"/>
          </p:cNvSpPr>
          <p:nvPr>
            <p:ph type="body" idx="1"/>
          </p:nvPr>
        </p:nvSpPr>
        <p:spPr>
          <a:xfrm>
            <a:off x="457200" y="1295400"/>
            <a:ext cx="8229600" cy="5257800"/>
          </a:xfrm>
        </p:spPr>
        <p:txBody>
          <a:bodyPr/>
          <a:lstStyle/>
          <a:p>
            <a:pPr>
              <a:buFont typeface="Wingdings" panose="05000000000000000000" pitchFamily="2" charset="2"/>
              <a:buChar char="v"/>
            </a:pPr>
            <a:r>
              <a:rPr lang="vi-VN" altLang="en-US" b="1"/>
              <a:t>Phép cộng</a:t>
            </a:r>
          </a:p>
          <a:p>
            <a:r>
              <a:rPr lang="vi-VN" altLang="en-US"/>
              <a:t> </a:t>
            </a:r>
            <a:r>
              <a:rPr lang="en-US" altLang="en-US"/>
              <a:t>Lưu ý</a:t>
            </a:r>
            <a:r>
              <a:rPr lang="vi-VN" altLang="en-US"/>
              <a:t>:</a:t>
            </a:r>
          </a:p>
          <a:p>
            <a:pPr lvl="1"/>
            <a:r>
              <a:rPr lang="vi-VN" altLang="en-US"/>
              <a:t>Nếu số bit 1 chẵn, kết quả là 0;</a:t>
            </a:r>
          </a:p>
          <a:p>
            <a:pPr lvl="1"/>
            <a:r>
              <a:rPr lang="vi-VN" altLang="en-US"/>
              <a:t>Nếu số bit 1 lẻ kết quả là 1</a:t>
            </a:r>
          </a:p>
          <a:p>
            <a:pPr lvl="1"/>
            <a:r>
              <a:rPr lang="vi-VN" altLang="en-US"/>
              <a:t>Và cứ 1 cặp số 1 cho 1 số nhớ (bỏ qua số 1 dư, thí dụ với 5 số 1 ta kể là 2 cặp)</a:t>
            </a:r>
          </a:p>
        </p:txBody>
      </p:sp>
      <p:sp>
        <p:nvSpPr>
          <p:cNvPr id="70661"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5A7C8931-B86B-FF4D-95B9-6ED78EDEE3E9}"/>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31</a:t>
            </a:fld>
            <a:r>
              <a:rPr lang="en-US" altLang="en-US"/>
              <a:t>/C3</a:t>
            </a:r>
            <a:endParaRPr lang="en-US" altLang="en-US" dirty="0"/>
          </a:p>
        </p:txBody>
      </p:sp>
    </p:spTree>
    <p:extLst>
      <p:ext uri="{BB962C8B-B14F-4D97-AF65-F5344CB8AC3E}">
        <p14:creationId xmlns:p14="http://schemas.microsoft.com/office/powerpoint/2010/main" val="10597298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a:xfrm>
            <a:off x="457200" y="228600"/>
            <a:ext cx="8229600" cy="868363"/>
          </a:xfrm>
        </p:spPr>
        <p:txBody>
          <a:bodyPr/>
          <a:lstStyle/>
          <a:p>
            <a:pPr algn="ctr" eaLnBrk="1" hangingPunct="1"/>
            <a:r>
              <a:rPr lang="en-US" altLang="vi-VN" sz="3600" b="1">
                <a:latin typeface="Times New Roman" panose="02020603050405020304" pitchFamily="18" charset="0"/>
              </a:rPr>
              <a:t>Các phép toán số học</a:t>
            </a:r>
            <a:endParaRPr lang="en-US" altLang="vi-VN" sz="3600">
              <a:latin typeface="Times New Roman" panose="02020603050405020304" pitchFamily="18" charset="0"/>
            </a:endParaRPr>
          </a:p>
        </p:txBody>
      </p:sp>
      <p:sp>
        <p:nvSpPr>
          <p:cNvPr id="37892" name="Rectangle 3"/>
          <p:cNvSpPr>
            <a:spLocks noGrp="1" noChangeArrowheads="1"/>
          </p:cNvSpPr>
          <p:nvPr>
            <p:ph type="body" idx="1"/>
          </p:nvPr>
        </p:nvSpPr>
        <p:spPr>
          <a:xfrm>
            <a:off x="457200" y="1295400"/>
            <a:ext cx="8229600" cy="5257800"/>
          </a:xfrm>
        </p:spPr>
        <p:txBody>
          <a:bodyPr/>
          <a:lstStyle/>
          <a:p>
            <a:pPr>
              <a:buFont typeface="Wingdings" panose="05000000000000000000" pitchFamily="2" charset="2"/>
              <a:buChar char="v"/>
              <a:defRPr/>
            </a:pPr>
            <a:r>
              <a:rPr lang="vi-VN" b="1"/>
              <a:t>Phép </a:t>
            </a:r>
            <a:r>
              <a:rPr lang="en-US" b="1"/>
              <a:t>trừ</a:t>
            </a:r>
            <a:endParaRPr lang="vi-VN" b="1"/>
          </a:p>
          <a:p>
            <a:pPr>
              <a:defRPr/>
            </a:pPr>
            <a:r>
              <a:rPr lang="en-US"/>
              <a:t>Phép trừ 2 số nguyên X-Y = X+(-Y).</a:t>
            </a:r>
          </a:p>
          <a:p>
            <a:pPr>
              <a:defRPr/>
            </a:pPr>
            <a:r>
              <a:rPr lang="en-US"/>
              <a:t>Nguyên tắc: Lấy bù 2 của Y để được –Y, rồi cộng với X</a:t>
            </a:r>
          </a:p>
          <a:p>
            <a:pPr>
              <a:defRPr/>
            </a:pPr>
            <a:r>
              <a:rPr lang="vi-VN"/>
              <a:t>Khi thực hiện phép </a:t>
            </a:r>
            <a:r>
              <a:rPr lang="en-US"/>
              <a:t>trừ</a:t>
            </a:r>
            <a:r>
              <a:rPr lang="vi-VN"/>
              <a:t> cần lưu ý:</a:t>
            </a:r>
          </a:p>
          <a:p>
            <a:pPr marL="0" indent="0">
              <a:buFont typeface="Wingdings" panose="05000000000000000000" pitchFamily="2" charset="2"/>
              <a:buNone/>
              <a:defRPr/>
            </a:pPr>
            <a:r>
              <a:rPr lang="en-US"/>
              <a:t>0 - 0 = 0 ;</a:t>
            </a:r>
          </a:p>
          <a:p>
            <a:pPr marL="0" indent="0">
              <a:buFont typeface="Wingdings" panose="05000000000000000000" pitchFamily="2" charset="2"/>
              <a:buNone/>
              <a:defRPr/>
            </a:pPr>
            <a:r>
              <a:rPr lang="en-US"/>
              <a:t>1 - 1 = 0 ;</a:t>
            </a:r>
          </a:p>
          <a:p>
            <a:pPr marL="0" indent="0">
              <a:buFont typeface="Wingdings" panose="05000000000000000000" pitchFamily="2" charset="2"/>
              <a:buNone/>
              <a:defRPr/>
            </a:pPr>
            <a:r>
              <a:rPr lang="en-US"/>
              <a:t>1 - 0 = 1 ;</a:t>
            </a:r>
          </a:p>
          <a:p>
            <a:pPr marL="0" indent="0">
              <a:buFont typeface="Wingdings" panose="05000000000000000000" pitchFamily="2" charset="2"/>
              <a:buNone/>
              <a:defRPr/>
            </a:pPr>
            <a:r>
              <a:rPr lang="en-US"/>
              <a:t>0 - 1 = 1 nhớ 1 cho bit cao hơn</a:t>
            </a:r>
          </a:p>
          <a:p>
            <a:pPr marL="0" indent="0">
              <a:buFont typeface="Wingdings" panose="05000000000000000000" pitchFamily="2" charset="2"/>
              <a:buNone/>
              <a:defRPr/>
            </a:pPr>
            <a:endParaRPr lang="vi-VN"/>
          </a:p>
        </p:txBody>
      </p:sp>
      <p:sp>
        <p:nvSpPr>
          <p:cNvPr id="71685"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7C1E3AF6-80E1-BC4E-BF87-7E46DAC2C6B4}"/>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32</a:t>
            </a:fld>
            <a:r>
              <a:rPr lang="en-US" altLang="en-US"/>
              <a:t>/C3</a:t>
            </a:r>
            <a:endParaRPr lang="en-US" altLang="en-US" dirty="0"/>
          </a:p>
        </p:txBody>
      </p:sp>
    </p:spTree>
    <p:extLst>
      <p:ext uri="{BB962C8B-B14F-4D97-AF65-F5344CB8AC3E}">
        <p14:creationId xmlns:p14="http://schemas.microsoft.com/office/powerpoint/2010/main" val="28994671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animEffect transition="in" filter="fade">
                                      <p:cBhvr>
                                        <p:cTn id="7" dur="500"/>
                                        <p:tgtEl>
                                          <p:spTgt spid="3789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7892">
                                            <p:txEl>
                                              <p:pRg st="1" end="1"/>
                                            </p:txEl>
                                          </p:spTgt>
                                        </p:tgtEl>
                                        <p:attrNameLst>
                                          <p:attrName>style.visibility</p:attrName>
                                        </p:attrNameLst>
                                      </p:cBhvr>
                                      <p:to>
                                        <p:strVal val="visible"/>
                                      </p:to>
                                    </p:set>
                                    <p:animEffect transition="in" filter="fade">
                                      <p:cBhvr>
                                        <p:cTn id="12" dur="500"/>
                                        <p:tgtEl>
                                          <p:spTgt spid="3789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7892">
                                            <p:txEl>
                                              <p:pRg st="2" end="2"/>
                                            </p:txEl>
                                          </p:spTgt>
                                        </p:tgtEl>
                                        <p:attrNameLst>
                                          <p:attrName>style.visibility</p:attrName>
                                        </p:attrNameLst>
                                      </p:cBhvr>
                                      <p:to>
                                        <p:strVal val="visible"/>
                                      </p:to>
                                    </p:set>
                                    <p:animEffect transition="in" filter="fade">
                                      <p:cBhvr>
                                        <p:cTn id="17" dur="500"/>
                                        <p:tgtEl>
                                          <p:spTgt spid="3789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37892">
                                            <p:txEl>
                                              <p:pRg st="3" end="3"/>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7892">
                                            <p:txEl>
                                              <p:pRg st="4" end="4"/>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7892">
                                            <p:txEl>
                                              <p:pRg st="5" end="5"/>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7892">
                                            <p:txEl>
                                              <p:pRg st="6" end="6"/>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789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a:xfrm>
            <a:off x="457200" y="228600"/>
            <a:ext cx="8229600" cy="868363"/>
          </a:xfrm>
        </p:spPr>
        <p:txBody>
          <a:bodyPr/>
          <a:lstStyle/>
          <a:p>
            <a:pPr algn="ctr" eaLnBrk="1" hangingPunct="1"/>
            <a:r>
              <a:rPr lang="en-US" altLang="vi-VN" sz="3600" b="1">
                <a:latin typeface="Times New Roman" panose="02020603050405020304" pitchFamily="18" charset="0"/>
              </a:rPr>
              <a:t>Các phép toán số học</a:t>
            </a:r>
            <a:endParaRPr lang="en-US" altLang="vi-VN" sz="3600">
              <a:latin typeface="Times New Roman" panose="02020603050405020304" pitchFamily="18" charset="0"/>
            </a:endParaRPr>
          </a:p>
        </p:txBody>
      </p:sp>
      <p:sp>
        <p:nvSpPr>
          <p:cNvPr id="37892" name="Rectangle 3"/>
          <p:cNvSpPr>
            <a:spLocks noGrp="1" noChangeArrowheads="1"/>
          </p:cNvSpPr>
          <p:nvPr>
            <p:ph type="body" idx="1"/>
          </p:nvPr>
        </p:nvSpPr>
        <p:spPr>
          <a:xfrm>
            <a:off x="457200" y="1295400"/>
            <a:ext cx="8229600" cy="5257800"/>
          </a:xfrm>
        </p:spPr>
        <p:txBody>
          <a:bodyPr/>
          <a:lstStyle/>
          <a:p>
            <a:pPr>
              <a:buFont typeface="Wingdings" panose="05000000000000000000" pitchFamily="2" charset="2"/>
              <a:buChar char="v"/>
              <a:defRPr/>
            </a:pPr>
            <a:r>
              <a:rPr lang="vi-VN" b="1"/>
              <a:t>Phép </a:t>
            </a:r>
            <a:r>
              <a:rPr lang="en-US" b="1"/>
              <a:t>trừ</a:t>
            </a:r>
            <a:endParaRPr lang="vi-VN" b="1"/>
          </a:p>
          <a:p>
            <a:pPr>
              <a:defRPr/>
            </a:pPr>
            <a:r>
              <a:rPr lang="en-US"/>
              <a:t>Ví dụ:</a:t>
            </a:r>
          </a:p>
          <a:p>
            <a:pPr marL="0" indent="0">
              <a:spcBef>
                <a:spcPts val="0"/>
              </a:spcBef>
              <a:buFont typeface="Wingdings" panose="05000000000000000000" pitchFamily="2" charset="2"/>
              <a:buNone/>
              <a:defRPr/>
            </a:pPr>
            <a:r>
              <a:rPr lang="en-US"/>
              <a:t>	1001</a:t>
            </a:r>
          </a:p>
          <a:p>
            <a:pPr marL="0" indent="0">
              <a:spcBef>
                <a:spcPts val="0"/>
              </a:spcBef>
              <a:buFont typeface="Wingdings" panose="05000000000000000000" pitchFamily="2" charset="2"/>
              <a:buNone/>
              <a:defRPr/>
            </a:pPr>
            <a:r>
              <a:rPr lang="en-US"/>
              <a:t>   -	0101</a:t>
            </a:r>
          </a:p>
          <a:p>
            <a:pPr marL="0" indent="0">
              <a:spcBef>
                <a:spcPts val="0"/>
              </a:spcBef>
              <a:buFont typeface="Wingdings" panose="05000000000000000000" pitchFamily="2" charset="2"/>
              <a:buNone/>
              <a:defRPr/>
            </a:pPr>
            <a:r>
              <a:rPr lang="en-US"/>
              <a:t>	0100</a:t>
            </a:r>
          </a:p>
          <a:p>
            <a:pPr marL="0" indent="0">
              <a:spcBef>
                <a:spcPts val="0"/>
              </a:spcBef>
              <a:buFont typeface="Wingdings" panose="05000000000000000000" pitchFamily="2" charset="2"/>
              <a:buNone/>
              <a:defRPr/>
            </a:pPr>
            <a:endParaRPr lang="en-US"/>
          </a:p>
          <a:p>
            <a:pPr>
              <a:defRPr/>
            </a:pPr>
            <a:endParaRPr lang="vi-VN"/>
          </a:p>
        </p:txBody>
      </p:sp>
      <p:sp>
        <p:nvSpPr>
          <p:cNvPr id="72709"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3" name="Straight Connector 2"/>
          <p:cNvCxnSpPr/>
          <p:nvPr/>
        </p:nvCxnSpPr>
        <p:spPr>
          <a:xfrm>
            <a:off x="1143000" y="3352800"/>
            <a:ext cx="13716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4" name="Slide Number Placeholder 3">
            <a:extLst>
              <a:ext uri="{FF2B5EF4-FFF2-40B4-BE49-F238E27FC236}">
                <a16:creationId xmlns:a16="http://schemas.microsoft.com/office/drawing/2014/main" id="{6D243C73-7D6F-F14A-83E7-DF8B217440E8}"/>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33</a:t>
            </a:fld>
            <a:r>
              <a:rPr lang="en-US" altLang="en-US"/>
              <a:t>/C3</a:t>
            </a:r>
            <a:endParaRPr lang="en-US" altLang="en-US" dirty="0"/>
          </a:p>
        </p:txBody>
      </p:sp>
    </p:spTree>
    <p:extLst>
      <p:ext uri="{BB962C8B-B14F-4D97-AF65-F5344CB8AC3E}">
        <p14:creationId xmlns:p14="http://schemas.microsoft.com/office/powerpoint/2010/main" val="10463116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7892">
                                            <p:txEl>
                                              <p:pRg st="4" end="4"/>
                                            </p:txEl>
                                          </p:spTgt>
                                        </p:tgtEl>
                                        <p:attrNameLst>
                                          <p:attrName>style.visibility</p:attrName>
                                        </p:attrNameLst>
                                      </p:cBhvr>
                                      <p:to>
                                        <p:strVal val="visible"/>
                                      </p:to>
                                    </p:set>
                                    <p:animEffect transition="in" filter="fade">
                                      <p:cBhvr>
                                        <p:cTn id="7" dur="500"/>
                                        <p:tgtEl>
                                          <p:spTgt spid="3789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a:xfrm>
            <a:off x="457200" y="228600"/>
            <a:ext cx="8229600" cy="868363"/>
          </a:xfrm>
        </p:spPr>
        <p:txBody>
          <a:bodyPr/>
          <a:lstStyle/>
          <a:p>
            <a:pPr algn="ctr" eaLnBrk="1" hangingPunct="1"/>
            <a:r>
              <a:rPr lang="en-US" altLang="vi-VN" sz="3600" b="1">
                <a:latin typeface="Times New Roman" panose="02020603050405020304" pitchFamily="18" charset="0"/>
              </a:rPr>
              <a:t>Các phép toán số học</a:t>
            </a:r>
            <a:endParaRPr lang="en-US" altLang="vi-VN" sz="3600">
              <a:latin typeface="Times New Roman" panose="02020603050405020304" pitchFamily="18" charset="0"/>
            </a:endParaRPr>
          </a:p>
        </p:txBody>
      </p:sp>
      <p:sp>
        <p:nvSpPr>
          <p:cNvPr id="37892" name="Rectangle 3"/>
          <p:cNvSpPr>
            <a:spLocks noGrp="1" noChangeArrowheads="1"/>
          </p:cNvSpPr>
          <p:nvPr>
            <p:ph type="body" idx="1"/>
          </p:nvPr>
        </p:nvSpPr>
        <p:spPr>
          <a:xfrm>
            <a:off x="457200" y="1295400"/>
            <a:ext cx="8229600" cy="5257800"/>
          </a:xfrm>
        </p:spPr>
        <p:txBody>
          <a:bodyPr/>
          <a:lstStyle/>
          <a:p>
            <a:pPr>
              <a:buFont typeface="Wingdings" panose="05000000000000000000" pitchFamily="2" charset="2"/>
              <a:buChar char="v"/>
              <a:defRPr/>
            </a:pPr>
            <a:r>
              <a:rPr lang="vi-VN" b="1"/>
              <a:t>Phép </a:t>
            </a:r>
            <a:r>
              <a:rPr lang="en-US" b="1"/>
              <a:t>nhân</a:t>
            </a:r>
            <a:endParaRPr lang="vi-VN" b="1"/>
          </a:p>
          <a:p>
            <a:pPr>
              <a:defRPr/>
            </a:pPr>
            <a:r>
              <a:rPr lang="vi-VN"/>
              <a:t>Khi thực hiện phép </a:t>
            </a:r>
            <a:r>
              <a:rPr lang="en-US"/>
              <a:t>nhân</a:t>
            </a:r>
            <a:r>
              <a:rPr lang="vi-VN"/>
              <a:t> cần lưu ý:</a:t>
            </a:r>
          </a:p>
          <a:p>
            <a:pPr marL="0" indent="0">
              <a:buFont typeface="Wingdings" panose="05000000000000000000" pitchFamily="2" charset="2"/>
              <a:buNone/>
              <a:defRPr/>
            </a:pPr>
            <a:r>
              <a:rPr lang="vi-VN"/>
              <a:t>0 x 0 = 0 ;</a:t>
            </a:r>
          </a:p>
          <a:p>
            <a:pPr marL="0" indent="0">
              <a:buFont typeface="Wingdings" panose="05000000000000000000" pitchFamily="2" charset="2"/>
              <a:buNone/>
              <a:defRPr/>
            </a:pPr>
            <a:r>
              <a:rPr lang="vi-VN"/>
              <a:t>0 x 1 = 0 ;</a:t>
            </a:r>
          </a:p>
          <a:p>
            <a:pPr marL="0" indent="0">
              <a:buFont typeface="Wingdings" panose="05000000000000000000" pitchFamily="2" charset="2"/>
              <a:buNone/>
              <a:defRPr/>
            </a:pPr>
            <a:r>
              <a:rPr lang="vi-VN"/>
              <a:t>1 x 1 = 1</a:t>
            </a:r>
          </a:p>
          <a:p>
            <a:pPr marL="0" indent="0">
              <a:buFont typeface="Wingdings" panose="05000000000000000000" pitchFamily="2" charset="2"/>
              <a:buNone/>
              <a:defRPr/>
            </a:pPr>
            <a:endParaRPr lang="en-US"/>
          </a:p>
          <a:p>
            <a:pPr marL="0" indent="0">
              <a:buFont typeface="Wingdings" panose="05000000000000000000" pitchFamily="2" charset="2"/>
              <a:buNone/>
              <a:defRPr/>
            </a:pPr>
            <a:endParaRPr lang="vi-VN"/>
          </a:p>
        </p:txBody>
      </p:sp>
      <p:sp>
        <p:nvSpPr>
          <p:cNvPr id="73733"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25289BF8-EEF4-614F-9674-A0A1720253B8}"/>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34</a:t>
            </a:fld>
            <a:r>
              <a:rPr lang="en-US" altLang="en-US"/>
              <a:t>/C3</a:t>
            </a:r>
            <a:endParaRPr lang="en-US" altLang="en-US" dirty="0"/>
          </a:p>
        </p:txBody>
      </p:sp>
    </p:spTree>
    <p:extLst>
      <p:ext uri="{BB962C8B-B14F-4D97-AF65-F5344CB8AC3E}">
        <p14:creationId xmlns:p14="http://schemas.microsoft.com/office/powerpoint/2010/main" val="19412692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animEffect transition="in" filter="fade">
                                      <p:cBhvr>
                                        <p:cTn id="7" dur="500"/>
                                        <p:tgtEl>
                                          <p:spTgt spid="3789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37892">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7892">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7892">
                                            <p:txEl>
                                              <p:pRg st="3" end="3"/>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789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a:xfrm>
            <a:off x="457200" y="228600"/>
            <a:ext cx="8229600" cy="868363"/>
          </a:xfrm>
        </p:spPr>
        <p:txBody>
          <a:bodyPr/>
          <a:lstStyle/>
          <a:p>
            <a:pPr algn="ctr" eaLnBrk="1" hangingPunct="1"/>
            <a:r>
              <a:rPr lang="en-US" altLang="vi-VN" sz="3600" b="1">
                <a:latin typeface="Times New Roman" panose="02020603050405020304" pitchFamily="18" charset="0"/>
              </a:rPr>
              <a:t>Các phép toán số học</a:t>
            </a:r>
            <a:endParaRPr lang="en-US" altLang="vi-VN" sz="3600">
              <a:latin typeface="Times New Roman" panose="02020603050405020304" pitchFamily="18" charset="0"/>
            </a:endParaRPr>
          </a:p>
        </p:txBody>
      </p:sp>
      <p:sp>
        <p:nvSpPr>
          <p:cNvPr id="37892" name="Rectangle 3"/>
          <p:cNvSpPr>
            <a:spLocks noGrp="1" noChangeArrowheads="1"/>
          </p:cNvSpPr>
          <p:nvPr>
            <p:ph type="body" idx="1"/>
          </p:nvPr>
        </p:nvSpPr>
        <p:spPr>
          <a:xfrm>
            <a:off x="457200" y="1295400"/>
            <a:ext cx="8229600" cy="5257800"/>
          </a:xfrm>
        </p:spPr>
        <p:txBody>
          <a:bodyPr/>
          <a:lstStyle/>
          <a:p>
            <a:pPr>
              <a:buFont typeface="Wingdings" panose="05000000000000000000" pitchFamily="2" charset="2"/>
              <a:buChar char="v"/>
              <a:defRPr/>
            </a:pPr>
            <a:r>
              <a:rPr lang="vi-VN" b="1"/>
              <a:t>Phép </a:t>
            </a:r>
            <a:r>
              <a:rPr lang="en-US" b="1"/>
              <a:t>nhân</a:t>
            </a:r>
            <a:endParaRPr lang="vi-VN" b="1"/>
          </a:p>
          <a:p>
            <a:pPr>
              <a:defRPr/>
            </a:pPr>
            <a:r>
              <a:rPr lang="en-US"/>
              <a:t>Ví dụ:</a:t>
            </a:r>
          </a:p>
          <a:p>
            <a:pPr marL="0" indent="0">
              <a:spcBef>
                <a:spcPts val="0"/>
              </a:spcBef>
              <a:buFont typeface="Wingdings" panose="05000000000000000000" pitchFamily="2" charset="2"/>
              <a:buNone/>
              <a:defRPr/>
            </a:pPr>
            <a:r>
              <a:rPr lang="en-US"/>
              <a:t>	1001</a:t>
            </a:r>
          </a:p>
          <a:p>
            <a:pPr marL="0" indent="0">
              <a:spcBef>
                <a:spcPts val="0"/>
              </a:spcBef>
              <a:buFont typeface="Wingdings" panose="05000000000000000000" pitchFamily="2" charset="2"/>
              <a:buNone/>
              <a:defRPr/>
            </a:pPr>
            <a:r>
              <a:rPr lang="en-US"/>
              <a:t>   x	0101</a:t>
            </a:r>
          </a:p>
          <a:p>
            <a:pPr marL="0" indent="0">
              <a:spcBef>
                <a:spcPts val="0"/>
              </a:spcBef>
              <a:buFont typeface="Wingdings" panose="05000000000000000000" pitchFamily="2" charset="2"/>
              <a:buNone/>
              <a:defRPr/>
            </a:pPr>
            <a:r>
              <a:rPr lang="en-US"/>
              <a:t>	1001</a:t>
            </a:r>
          </a:p>
          <a:p>
            <a:pPr marL="0" indent="0">
              <a:spcBef>
                <a:spcPts val="0"/>
              </a:spcBef>
              <a:buFont typeface="Wingdings" panose="05000000000000000000" pitchFamily="2" charset="2"/>
              <a:buNone/>
              <a:defRPr/>
            </a:pPr>
            <a:r>
              <a:rPr lang="en-US"/>
              <a:t>        000</a:t>
            </a:r>
          </a:p>
          <a:p>
            <a:pPr marL="0" indent="0">
              <a:spcBef>
                <a:spcPts val="0"/>
              </a:spcBef>
              <a:buFont typeface="Wingdings" panose="05000000000000000000" pitchFamily="2" charset="2"/>
              <a:buNone/>
              <a:defRPr/>
            </a:pPr>
            <a:r>
              <a:rPr lang="en-US"/>
              <a:t>    1001</a:t>
            </a:r>
          </a:p>
          <a:p>
            <a:pPr marL="0" indent="0">
              <a:spcBef>
                <a:spcPts val="0"/>
              </a:spcBef>
              <a:buFont typeface="Wingdings" panose="05000000000000000000" pitchFamily="2" charset="2"/>
              <a:buNone/>
              <a:defRPr/>
            </a:pPr>
            <a:r>
              <a:rPr lang="en-US"/>
              <a:t>  0000</a:t>
            </a:r>
          </a:p>
          <a:p>
            <a:pPr marL="0" indent="0">
              <a:spcBef>
                <a:spcPts val="0"/>
              </a:spcBef>
              <a:buFont typeface="Wingdings" panose="05000000000000000000" pitchFamily="2" charset="2"/>
              <a:buNone/>
              <a:defRPr/>
            </a:pPr>
            <a:r>
              <a:rPr lang="en-US"/>
              <a:t>  0101101</a:t>
            </a:r>
          </a:p>
          <a:p>
            <a:pPr marL="0" indent="0">
              <a:spcBef>
                <a:spcPts val="0"/>
              </a:spcBef>
              <a:buFont typeface="Wingdings" panose="05000000000000000000" pitchFamily="2" charset="2"/>
              <a:buNone/>
              <a:defRPr/>
            </a:pPr>
            <a:endParaRPr lang="en-US"/>
          </a:p>
          <a:p>
            <a:pPr marL="0" indent="0">
              <a:spcBef>
                <a:spcPts val="0"/>
              </a:spcBef>
              <a:buFont typeface="Wingdings" panose="05000000000000000000" pitchFamily="2" charset="2"/>
              <a:buNone/>
              <a:defRPr/>
            </a:pPr>
            <a:endParaRPr lang="en-US"/>
          </a:p>
          <a:p>
            <a:pPr>
              <a:defRPr/>
            </a:pPr>
            <a:endParaRPr lang="vi-VN"/>
          </a:p>
        </p:txBody>
      </p:sp>
      <p:sp>
        <p:nvSpPr>
          <p:cNvPr id="74757"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3" name="Straight Connector 2"/>
          <p:cNvCxnSpPr/>
          <p:nvPr/>
        </p:nvCxnSpPr>
        <p:spPr>
          <a:xfrm>
            <a:off x="1143000" y="3352800"/>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609600" y="5257800"/>
            <a:ext cx="1905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5" name="Slide Number Placeholder 4">
            <a:extLst>
              <a:ext uri="{FF2B5EF4-FFF2-40B4-BE49-F238E27FC236}">
                <a16:creationId xmlns:a16="http://schemas.microsoft.com/office/drawing/2014/main" id="{A31B0E74-29BF-F340-BD85-94B99B3C92C0}"/>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35</a:t>
            </a:fld>
            <a:r>
              <a:rPr lang="en-US" altLang="en-US"/>
              <a:t>/C3</a:t>
            </a:r>
            <a:endParaRPr lang="en-US" altLang="en-US" dirty="0"/>
          </a:p>
        </p:txBody>
      </p:sp>
    </p:spTree>
    <p:extLst>
      <p:ext uri="{BB962C8B-B14F-4D97-AF65-F5344CB8AC3E}">
        <p14:creationId xmlns:p14="http://schemas.microsoft.com/office/powerpoint/2010/main" val="22043261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7892">
                                            <p:txEl>
                                              <p:pRg st="4" end="4"/>
                                            </p:txEl>
                                          </p:spTgt>
                                        </p:tgtEl>
                                        <p:attrNameLst>
                                          <p:attrName>style.visibility</p:attrName>
                                        </p:attrNameLst>
                                      </p:cBhvr>
                                      <p:to>
                                        <p:strVal val="visible"/>
                                      </p:to>
                                    </p:set>
                                    <p:animEffect transition="in" filter="fade">
                                      <p:cBhvr>
                                        <p:cTn id="7" dur="500"/>
                                        <p:tgtEl>
                                          <p:spTgt spid="37892">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7892">
                                            <p:txEl>
                                              <p:pRg st="5" end="5"/>
                                            </p:txEl>
                                          </p:spTgt>
                                        </p:tgtEl>
                                        <p:attrNameLst>
                                          <p:attrName>style.visibility</p:attrName>
                                        </p:attrNameLst>
                                      </p:cBhvr>
                                      <p:to>
                                        <p:strVal val="visible"/>
                                      </p:to>
                                    </p:set>
                                    <p:animEffect transition="in" filter="fade">
                                      <p:cBhvr>
                                        <p:cTn id="12" dur="500"/>
                                        <p:tgtEl>
                                          <p:spTgt spid="37892">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7892">
                                            <p:txEl>
                                              <p:pRg st="6" end="6"/>
                                            </p:txEl>
                                          </p:spTgt>
                                        </p:tgtEl>
                                        <p:attrNameLst>
                                          <p:attrName>style.visibility</p:attrName>
                                        </p:attrNameLst>
                                      </p:cBhvr>
                                      <p:to>
                                        <p:strVal val="visible"/>
                                      </p:to>
                                    </p:set>
                                    <p:animEffect transition="in" filter="fade">
                                      <p:cBhvr>
                                        <p:cTn id="17" dur="500"/>
                                        <p:tgtEl>
                                          <p:spTgt spid="37892">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37892">
                                            <p:txEl>
                                              <p:pRg st="7" end="7"/>
                                            </p:txEl>
                                          </p:spTgt>
                                        </p:tgtEl>
                                        <p:attrNameLst>
                                          <p:attrName>style.visibility</p:attrName>
                                        </p:attrNameLst>
                                      </p:cBhvr>
                                      <p:to>
                                        <p:strVal val="visible"/>
                                      </p:to>
                                    </p:set>
                                    <p:animEffect transition="in" filter="fade">
                                      <p:cBhvr>
                                        <p:cTn id="22" dur="500"/>
                                        <p:tgtEl>
                                          <p:spTgt spid="37892">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nodeType="clickEffect">
                                  <p:stCondLst>
                                    <p:cond delay="0"/>
                                  </p:stCondLst>
                                  <p:childTnLst>
                                    <p:set>
                                      <p:cBhvr>
                                        <p:cTn id="30" dur="1" fill="hold">
                                          <p:stCondLst>
                                            <p:cond delay="0"/>
                                          </p:stCondLst>
                                        </p:cTn>
                                        <p:tgtEl>
                                          <p:spTgt spid="37892">
                                            <p:txEl>
                                              <p:pRg st="8" end="8"/>
                                            </p:txEl>
                                          </p:spTgt>
                                        </p:tgtEl>
                                        <p:attrNameLst>
                                          <p:attrName>style.visibility</p:attrName>
                                        </p:attrNameLst>
                                      </p:cBhvr>
                                      <p:to>
                                        <p:strVal val="visible"/>
                                      </p:to>
                                    </p:set>
                                    <p:animEffect transition="in" filter="fade">
                                      <p:cBhvr>
                                        <p:cTn id="31" dur="500"/>
                                        <p:tgtEl>
                                          <p:spTgt spid="3789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a:xfrm>
            <a:off x="457200" y="228600"/>
            <a:ext cx="8229600" cy="868363"/>
          </a:xfrm>
        </p:spPr>
        <p:txBody>
          <a:bodyPr/>
          <a:lstStyle/>
          <a:p>
            <a:pPr algn="ctr" eaLnBrk="1" hangingPunct="1"/>
            <a:r>
              <a:rPr lang="en-US" altLang="vi-VN" sz="3600" b="1">
                <a:latin typeface="Times New Roman" panose="02020603050405020304" pitchFamily="18" charset="0"/>
              </a:rPr>
              <a:t>Các phép toán số học</a:t>
            </a:r>
            <a:endParaRPr lang="en-US" altLang="vi-VN" sz="3600">
              <a:latin typeface="Times New Roman" panose="02020603050405020304" pitchFamily="18" charset="0"/>
            </a:endParaRPr>
          </a:p>
        </p:txBody>
      </p:sp>
      <p:sp>
        <p:nvSpPr>
          <p:cNvPr id="37892" name="Rectangle 3"/>
          <p:cNvSpPr>
            <a:spLocks noGrp="1" noChangeArrowheads="1"/>
          </p:cNvSpPr>
          <p:nvPr>
            <p:ph type="body" idx="1"/>
          </p:nvPr>
        </p:nvSpPr>
        <p:spPr>
          <a:xfrm>
            <a:off x="457200" y="1295400"/>
            <a:ext cx="8229600" cy="5257800"/>
          </a:xfrm>
        </p:spPr>
        <p:txBody>
          <a:bodyPr/>
          <a:lstStyle/>
          <a:p>
            <a:pPr>
              <a:buFont typeface="Wingdings" panose="05000000000000000000" pitchFamily="2" charset="2"/>
              <a:buChar char="v"/>
            </a:pPr>
            <a:r>
              <a:rPr lang="vi-VN" altLang="en-US" b="1"/>
              <a:t>Phép </a:t>
            </a:r>
            <a:r>
              <a:rPr lang="en-US" altLang="en-US" b="1"/>
              <a:t>chia</a:t>
            </a:r>
            <a:endParaRPr lang="vi-VN" altLang="en-US" b="1"/>
          </a:p>
          <a:p>
            <a:r>
              <a:rPr lang="vi-VN" altLang="en-US"/>
              <a:t> </a:t>
            </a:r>
            <a:r>
              <a:rPr lang="en-US" altLang="en-US"/>
              <a:t>Thực hiện giống phép chia bình thường</a:t>
            </a:r>
            <a:endParaRPr lang="vi-VN" altLang="en-US"/>
          </a:p>
        </p:txBody>
      </p:sp>
      <p:sp>
        <p:nvSpPr>
          <p:cNvPr id="75781"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F004EA05-B638-7E45-ACA1-5C774F9DDE6F}"/>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36</a:t>
            </a:fld>
            <a:r>
              <a:rPr lang="en-US" altLang="en-US"/>
              <a:t>/C3</a:t>
            </a:r>
            <a:endParaRPr lang="en-US" altLang="en-US" dirty="0"/>
          </a:p>
        </p:txBody>
      </p:sp>
    </p:spTree>
    <p:extLst>
      <p:ext uri="{BB962C8B-B14F-4D97-AF65-F5344CB8AC3E}">
        <p14:creationId xmlns:p14="http://schemas.microsoft.com/office/powerpoint/2010/main" val="19453798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animEffect transition="in" filter="fade">
                                      <p:cBhvr>
                                        <p:cTn id="7" dur="500"/>
                                        <p:tgtEl>
                                          <p:spTgt spid="3789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3789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a:xfrm>
            <a:off x="457200" y="228600"/>
            <a:ext cx="8229600" cy="868363"/>
          </a:xfrm>
        </p:spPr>
        <p:txBody>
          <a:bodyPr/>
          <a:lstStyle/>
          <a:p>
            <a:pPr algn="ctr" eaLnBrk="1" hangingPunct="1"/>
            <a:r>
              <a:rPr lang="en-US" altLang="vi-VN" sz="3600" b="1">
                <a:latin typeface="Times New Roman" panose="02020603050405020304" pitchFamily="18" charset="0"/>
              </a:rPr>
              <a:t>Các phép toán số học</a:t>
            </a:r>
            <a:endParaRPr lang="en-US" altLang="vi-VN" sz="3600">
              <a:latin typeface="Times New Roman" panose="02020603050405020304" pitchFamily="18" charset="0"/>
            </a:endParaRPr>
          </a:p>
        </p:txBody>
      </p:sp>
      <p:sp>
        <p:nvSpPr>
          <p:cNvPr id="37892" name="Rectangle 3"/>
          <p:cNvSpPr>
            <a:spLocks noGrp="1" noChangeArrowheads="1"/>
          </p:cNvSpPr>
          <p:nvPr>
            <p:ph type="body" idx="1"/>
          </p:nvPr>
        </p:nvSpPr>
        <p:spPr>
          <a:xfrm>
            <a:off x="457200" y="1295400"/>
            <a:ext cx="8229600" cy="5257800"/>
          </a:xfrm>
        </p:spPr>
        <p:txBody>
          <a:bodyPr/>
          <a:lstStyle/>
          <a:p>
            <a:pPr>
              <a:buFont typeface="Wingdings" panose="05000000000000000000" pitchFamily="2" charset="2"/>
              <a:buChar char="v"/>
              <a:defRPr/>
            </a:pPr>
            <a:r>
              <a:rPr lang="vi-VN" b="1"/>
              <a:t>Phép </a:t>
            </a:r>
            <a:r>
              <a:rPr lang="en-US" b="1"/>
              <a:t>chia</a:t>
            </a:r>
            <a:endParaRPr lang="vi-VN" b="1"/>
          </a:p>
          <a:p>
            <a:pPr>
              <a:defRPr/>
            </a:pPr>
            <a:r>
              <a:rPr lang="en-US"/>
              <a:t>Ví dụ:</a:t>
            </a:r>
          </a:p>
          <a:p>
            <a:pPr marL="0" indent="0">
              <a:spcBef>
                <a:spcPts val="0"/>
              </a:spcBef>
              <a:buFont typeface="Wingdings" panose="05000000000000000000" pitchFamily="2" charset="2"/>
              <a:buNone/>
              <a:defRPr/>
            </a:pPr>
            <a:r>
              <a:rPr lang="en-US"/>
              <a:t>	 101101  101</a:t>
            </a:r>
          </a:p>
          <a:p>
            <a:pPr marL="0" indent="0">
              <a:spcBef>
                <a:spcPts val="0"/>
              </a:spcBef>
              <a:buFont typeface="Wingdings" panose="05000000000000000000" pitchFamily="2" charset="2"/>
              <a:buNone/>
              <a:defRPr/>
            </a:pPr>
            <a:r>
              <a:rPr lang="en-US"/>
              <a:t>     -   101         1001</a:t>
            </a:r>
          </a:p>
          <a:p>
            <a:pPr marL="0" indent="0">
              <a:spcBef>
                <a:spcPts val="0"/>
              </a:spcBef>
              <a:buFont typeface="Wingdings" panose="05000000000000000000" pitchFamily="2" charset="2"/>
              <a:buNone/>
              <a:defRPr/>
            </a:pPr>
            <a:r>
              <a:rPr lang="en-US"/>
              <a:t>   	     0101</a:t>
            </a:r>
          </a:p>
          <a:p>
            <a:pPr marL="0" indent="0">
              <a:spcBef>
                <a:spcPts val="0"/>
              </a:spcBef>
              <a:buFont typeface="Wingdings" panose="05000000000000000000" pitchFamily="2" charset="2"/>
              <a:buNone/>
              <a:defRPr/>
            </a:pPr>
            <a:r>
              <a:rPr lang="en-US"/>
              <a:t>	     0101</a:t>
            </a:r>
          </a:p>
          <a:p>
            <a:pPr marL="0" indent="0">
              <a:spcBef>
                <a:spcPts val="0"/>
              </a:spcBef>
              <a:buFont typeface="Wingdings" panose="05000000000000000000" pitchFamily="2" charset="2"/>
              <a:buNone/>
              <a:defRPr/>
            </a:pPr>
            <a:r>
              <a:rPr lang="en-US"/>
              <a:t>                   0</a:t>
            </a:r>
          </a:p>
          <a:p>
            <a:pPr marL="0" indent="0">
              <a:spcBef>
                <a:spcPts val="0"/>
              </a:spcBef>
              <a:buFont typeface="Wingdings" panose="05000000000000000000" pitchFamily="2" charset="2"/>
              <a:buNone/>
              <a:defRPr/>
            </a:pPr>
            <a:r>
              <a:rPr lang="en-US"/>
              <a:t>  </a:t>
            </a:r>
          </a:p>
          <a:p>
            <a:pPr marL="0" indent="0">
              <a:spcBef>
                <a:spcPts val="0"/>
              </a:spcBef>
              <a:buFont typeface="Wingdings" panose="05000000000000000000" pitchFamily="2" charset="2"/>
              <a:buNone/>
              <a:defRPr/>
            </a:pPr>
            <a:endParaRPr lang="en-US"/>
          </a:p>
          <a:p>
            <a:pPr>
              <a:defRPr/>
            </a:pPr>
            <a:endParaRPr lang="vi-VN"/>
          </a:p>
        </p:txBody>
      </p:sp>
      <p:sp>
        <p:nvSpPr>
          <p:cNvPr id="76805"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3" name="Straight Connector 2"/>
          <p:cNvCxnSpPr/>
          <p:nvPr/>
        </p:nvCxnSpPr>
        <p:spPr>
          <a:xfrm>
            <a:off x="1295400" y="3352800"/>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1905000" y="4419600"/>
            <a:ext cx="11096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998788" y="2362200"/>
            <a:ext cx="15875" cy="517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014663" y="2879725"/>
            <a:ext cx="13716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6" name="Slide Number Placeholder 5">
            <a:extLst>
              <a:ext uri="{FF2B5EF4-FFF2-40B4-BE49-F238E27FC236}">
                <a16:creationId xmlns:a16="http://schemas.microsoft.com/office/drawing/2014/main" id="{7F0DF05E-3399-144E-9B95-3B12CB6A11DB}"/>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37</a:t>
            </a:fld>
            <a:r>
              <a:rPr lang="en-US" altLang="en-US"/>
              <a:t>/C3</a:t>
            </a:r>
            <a:endParaRPr lang="en-US" altLang="en-US" dirty="0"/>
          </a:p>
        </p:txBody>
      </p:sp>
    </p:spTree>
    <p:extLst>
      <p:ext uri="{BB962C8B-B14F-4D97-AF65-F5344CB8AC3E}">
        <p14:creationId xmlns:p14="http://schemas.microsoft.com/office/powerpoint/2010/main" val="24901602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noChangeArrowheads="1"/>
          </p:cNvSpPr>
          <p:nvPr>
            <p:ph type="title"/>
          </p:nvPr>
        </p:nvSpPr>
        <p:spPr>
          <a:xfrm>
            <a:off x="457200" y="228600"/>
            <a:ext cx="8229600" cy="868363"/>
          </a:xfrm>
        </p:spPr>
        <p:txBody>
          <a:bodyPr/>
          <a:lstStyle/>
          <a:p>
            <a:pPr eaLnBrk="1" hangingPunct="1"/>
            <a:r>
              <a:rPr lang="en-US" altLang="vi-VN" sz="3600" dirty="0" err="1">
                <a:latin typeface="Times New Roman" panose="02020603050405020304" pitchFamily="18" charset="0"/>
              </a:rPr>
              <a:t>Bài</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tập</a:t>
            </a:r>
            <a:r>
              <a:rPr lang="en-US" altLang="vi-VN" sz="3600" dirty="0">
                <a:latin typeface="Times New Roman" panose="02020603050405020304" pitchFamily="18" charset="0"/>
              </a:rPr>
              <a:t> 2</a:t>
            </a:r>
          </a:p>
        </p:txBody>
      </p:sp>
      <p:sp>
        <p:nvSpPr>
          <p:cNvPr id="84996" name="Rectangle 3"/>
          <p:cNvSpPr>
            <a:spLocks noGrp="1" noChangeArrowheads="1"/>
          </p:cNvSpPr>
          <p:nvPr>
            <p:ph type="body" idx="1"/>
          </p:nvPr>
        </p:nvSpPr>
        <p:spPr>
          <a:xfrm>
            <a:off x="457200" y="1295400"/>
            <a:ext cx="8229600" cy="5257800"/>
          </a:xfrm>
        </p:spPr>
        <p:txBody>
          <a:bodyPr/>
          <a:lstStyle/>
          <a:p>
            <a:pPr eaLnBrk="1" hangingPunct="1"/>
            <a:r>
              <a:rPr lang="en-US" altLang="vi-VN" sz="3600">
                <a:latin typeface="Times New Roman" panose="02020603050405020304" pitchFamily="18" charset="0"/>
              </a:rPr>
              <a:t>Thực hiện các phép toán sau</a:t>
            </a:r>
          </a:p>
          <a:p>
            <a:pPr marL="742950" indent="-742950" eaLnBrk="1" hangingPunct="1">
              <a:buFont typeface="+mj-lt"/>
              <a:buAutoNum type="arabicPeriod"/>
            </a:pPr>
            <a:r>
              <a:rPr lang="en-US" altLang="vi-VN" sz="3600">
                <a:latin typeface="Times New Roman" panose="02020603050405020304" pitchFamily="18" charset="0"/>
              </a:rPr>
              <a:t>10101 + 1011; 10110+1110</a:t>
            </a:r>
          </a:p>
          <a:p>
            <a:pPr marL="742950" indent="-742950" eaLnBrk="1" hangingPunct="1">
              <a:buFont typeface="+mj-lt"/>
              <a:buAutoNum type="arabicPeriod"/>
            </a:pPr>
            <a:r>
              <a:rPr lang="en-US" altLang="vi-VN" sz="3600">
                <a:latin typeface="Times New Roman" panose="02020603050405020304" pitchFamily="18" charset="0"/>
              </a:rPr>
              <a:t>11001-101; 11010-1110</a:t>
            </a:r>
          </a:p>
          <a:p>
            <a:pPr marL="742950" indent="-742950" eaLnBrk="1" hangingPunct="1">
              <a:buFont typeface="+mj-lt"/>
              <a:buAutoNum type="arabicPeriod"/>
            </a:pPr>
            <a:r>
              <a:rPr lang="en-US" altLang="vi-VN" sz="3600">
                <a:latin typeface="Times New Roman" panose="02020603050405020304" pitchFamily="18" charset="0"/>
              </a:rPr>
              <a:t>10101*101</a:t>
            </a:r>
          </a:p>
          <a:p>
            <a:pPr marL="742950" indent="-742950" eaLnBrk="1" hangingPunct="1">
              <a:buFont typeface="+mj-lt"/>
              <a:buAutoNum type="arabicPeriod"/>
            </a:pPr>
            <a:r>
              <a:rPr lang="en-US" altLang="vi-VN" sz="3600">
                <a:latin typeface="Times New Roman" panose="02020603050405020304" pitchFamily="18" charset="0"/>
              </a:rPr>
              <a:t>1101010:111</a:t>
            </a:r>
            <a:endParaRPr lang="en-US" altLang="vi-VN" sz="3200">
              <a:latin typeface="Times New Roman" panose="02020603050405020304" pitchFamily="18" charset="0"/>
            </a:endParaRPr>
          </a:p>
          <a:p>
            <a:pPr eaLnBrk="1" hangingPunct="1"/>
            <a:endParaRPr lang="en-US" altLang="vi-VN" sz="3600">
              <a:latin typeface="Times New Roman" panose="02020603050405020304" pitchFamily="18" charset="0"/>
            </a:endParaRPr>
          </a:p>
          <a:p>
            <a:pPr lvl="1" eaLnBrk="1" hangingPunct="1">
              <a:buClr>
                <a:schemeClr val="tx2"/>
              </a:buClr>
              <a:buSzTx/>
              <a:buFontTx/>
              <a:buChar char="•"/>
            </a:pPr>
            <a:endParaRPr lang="en-US" altLang="vi-VN" sz="3200">
              <a:latin typeface="Times New Roman" panose="02020603050405020304" pitchFamily="18" charset="0"/>
            </a:endParaRPr>
          </a:p>
        </p:txBody>
      </p:sp>
      <p:sp>
        <p:nvSpPr>
          <p:cNvPr id="84997"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A26ABBA6-8C66-D94E-87CD-D6AE25A373D8}"/>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38</a:t>
            </a:fld>
            <a:r>
              <a:rPr lang="en-US" altLang="en-US"/>
              <a:t>/C3</a:t>
            </a:r>
            <a:endParaRPr lang="en-US" altLang="en-US" dirty="0"/>
          </a:p>
        </p:txBody>
      </p:sp>
    </p:spTree>
    <p:extLst>
      <p:ext uri="{BB962C8B-B14F-4D97-AF65-F5344CB8AC3E}">
        <p14:creationId xmlns:p14="http://schemas.microsoft.com/office/powerpoint/2010/main" val="32018374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457200" y="228600"/>
            <a:ext cx="8229600" cy="868363"/>
          </a:xfrm>
        </p:spPr>
        <p:txBody>
          <a:bodyPr/>
          <a:lstStyle/>
          <a:p>
            <a:pPr eaLnBrk="1" hangingPunct="1"/>
            <a:r>
              <a:rPr lang="en-US" altLang="vi-VN" sz="3600" b="1">
                <a:latin typeface="Times New Roman" panose="02020603050405020304" pitchFamily="18" charset="0"/>
              </a:rPr>
              <a:t>Nội dung chương 2</a:t>
            </a:r>
          </a:p>
        </p:txBody>
      </p:sp>
      <p:sp>
        <p:nvSpPr>
          <p:cNvPr id="31748" name="Rectangle 3"/>
          <p:cNvSpPr>
            <a:spLocks noGrp="1" noChangeArrowheads="1"/>
          </p:cNvSpPr>
          <p:nvPr>
            <p:ph type="body" idx="1"/>
          </p:nvPr>
        </p:nvSpPr>
        <p:spPr>
          <a:xfrm>
            <a:off x="457200" y="1295400"/>
            <a:ext cx="8229600" cy="5257800"/>
          </a:xfrm>
        </p:spPr>
        <p:txBody>
          <a:bodyPr/>
          <a:lstStyle/>
          <a:p>
            <a:pPr marL="685800" indent="-685800" eaLnBrk="1" hangingPunct="1">
              <a:buClr>
                <a:schemeClr val="bg1">
                  <a:lumMod val="65000"/>
                </a:schemeClr>
              </a:buClr>
              <a:buSzTx/>
              <a:buFont typeface="Wingdings" panose="05000000000000000000" pitchFamily="2" charset="2"/>
              <a:buAutoNum type="romanUcPeriod"/>
            </a:pPr>
            <a:r>
              <a:rPr lang="en-US" altLang="vi-VN" sz="3600" b="1">
                <a:solidFill>
                  <a:schemeClr val="bg1">
                    <a:lumMod val="65000"/>
                  </a:schemeClr>
                </a:solidFill>
                <a:latin typeface="Times New Roman" panose="02020603050405020304" pitchFamily="18" charset="0"/>
              </a:rPr>
              <a:t>Khái niệm về biểu diễn dữ liệu</a:t>
            </a:r>
          </a:p>
          <a:p>
            <a:pPr marL="685800" indent="-685800" eaLnBrk="1" hangingPunct="1">
              <a:buClr>
                <a:schemeClr val="tx1"/>
              </a:buClr>
              <a:buSzTx/>
              <a:buFont typeface="Wingdings" panose="05000000000000000000" pitchFamily="2" charset="2"/>
              <a:buAutoNum type="romanUcPeriod"/>
            </a:pPr>
            <a:r>
              <a:rPr lang="en-US" altLang="vi-VN" sz="3600" b="1">
                <a:latin typeface="Times New Roman" panose="02020603050405020304" pitchFamily="18" charset="0"/>
              </a:rPr>
              <a:t>Biểu diễn số nguyên</a:t>
            </a:r>
          </a:p>
          <a:p>
            <a:pPr marL="685800" indent="-685800" eaLnBrk="1" hangingPunct="1">
              <a:buClr>
                <a:schemeClr val="bg1">
                  <a:lumMod val="65000"/>
                </a:schemeClr>
              </a:buClr>
              <a:buSzTx/>
              <a:buFont typeface="Wingdings" panose="05000000000000000000" pitchFamily="2" charset="2"/>
              <a:buAutoNum type="romanUcPeriod"/>
            </a:pPr>
            <a:r>
              <a:rPr lang="en-US" altLang="vi-VN" sz="3600" b="1">
                <a:solidFill>
                  <a:schemeClr val="bg1">
                    <a:lumMod val="65000"/>
                  </a:schemeClr>
                </a:solidFill>
                <a:latin typeface="Times New Roman" panose="02020603050405020304" pitchFamily="18" charset="0"/>
              </a:rPr>
              <a:t>Biểu diễn số thực</a:t>
            </a:r>
          </a:p>
          <a:p>
            <a:pPr marL="685800" indent="-685800" eaLnBrk="1" hangingPunct="1">
              <a:buClr>
                <a:schemeClr val="bg1">
                  <a:lumMod val="65000"/>
                </a:schemeClr>
              </a:buClr>
              <a:buSzTx/>
              <a:buFont typeface="Wingdings" panose="05000000000000000000" pitchFamily="2" charset="2"/>
              <a:buAutoNum type="romanUcPeriod"/>
            </a:pPr>
            <a:r>
              <a:rPr lang="en-US" altLang="vi-VN" sz="3600" b="1">
                <a:solidFill>
                  <a:schemeClr val="bg1">
                    <a:lumMod val="65000"/>
                  </a:schemeClr>
                </a:solidFill>
                <a:latin typeface="Times New Roman" panose="02020603050405020304" pitchFamily="18" charset="0"/>
              </a:rPr>
              <a:t>Biểu diễn ký tự</a:t>
            </a:r>
          </a:p>
          <a:p>
            <a:pPr marL="685800" indent="-685800" eaLnBrk="1" hangingPunct="1">
              <a:buClr>
                <a:schemeClr val="bg1">
                  <a:lumMod val="65000"/>
                </a:schemeClr>
              </a:buClr>
              <a:buSzTx/>
              <a:buFont typeface="Wingdings" panose="05000000000000000000" pitchFamily="2" charset="2"/>
              <a:buAutoNum type="romanUcPeriod"/>
            </a:pPr>
            <a:r>
              <a:rPr lang="en-US" altLang="vi-VN" sz="3600" b="1">
                <a:solidFill>
                  <a:schemeClr val="bg1">
                    <a:lumMod val="65000"/>
                  </a:schemeClr>
                </a:solidFill>
                <a:latin typeface="Times New Roman" panose="02020603050405020304" pitchFamily="18" charset="0"/>
              </a:rPr>
              <a:t>Dữ liệu âm thanh, hình ảnh</a:t>
            </a:r>
            <a:endParaRPr lang="en-US" altLang="vi-VN" sz="3600">
              <a:solidFill>
                <a:schemeClr val="bg1">
                  <a:lumMod val="65000"/>
                </a:schemeClr>
              </a:solidFill>
              <a:latin typeface="Times New Roman" panose="02020603050405020304" pitchFamily="18" charset="0"/>
            </a:endParaRPr>
          </a:p>
        </p:txBody>
      </p:sp>
      <p:sp>
        <p:nvSpPr>
          <p:cNvPr id="31749"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117A5202-3A40-3C4B-9839-25C8510D2F0C}"/>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39</a:t>
            </a:fld>
            <a:r>
              <a:rPr lang="en-US" altLang="en-US"/>
              <a:t>/C3</a:t>
            </a:r>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457200" y="228600"/>
            <a:ext cx="8229600" cy="868363"/>
          </a:xfrm>
        </p:spPr>
        <p:txBody>
          <a:bodyPr/>
          <a:lstStyle/>
          <a:p>
            <a:pPr eaLnBrk="1" hangingPunct="1"/>
            <a:r>
              <a:rPr lang="en-US" altLang="vi-VN" sz="3600" b="1">
                <a:latin typeface="Times New Roman" panose="02020603050405020304" pitchFamily="18" charset="0"/>
              </a:rPr>
              <a:t>I. Khái niệm về biểu diễn dữ liệu</a:t>
            </a:r>
          </a:p>
        </p:txBody>
      </p:sp>
      <p:sp>
        <p:nvSpPr>
          <p:cNvPr id="9220" name="Rectangle 3"/>
          <p:cNvSpPr>
            <a:spLocks noGrp="1" noChangeArrowheads="1"/>
          </p:cNvSpPr>
          <p:nvPr>
            <p:ph type="body" idx="1"/>
          </p:nvPr>
        </p:nvSpPr>
        <p:spPr>
          <a:xfrm>
            <a:off x="457200" y="1295400"/>
            <a:ext cx="8229600" cy="5257800"/>
          </a:xfrm>
        </p:spPr>
        <p:txBody>
          <a:bodyPr/>
          <a:lstStyle/>
          <a:p>
            <a:pPr marL="457200" indent="-457200" eaLnBrk="1" hangingPunct="1">
              <a:buClr>
                <a:schemeClr val="tx1"/>
              </a:buClr>
              <a:buSzTx/>
              <a:buFont typeface="Wingdings" panose="05000000000000000000" pitchFamily="2" charset="2"/>
              <a:buAutoNum type="arabicPeriod"/>
            </a:pPr>
            <a:r>
              <a:rPr lang="en-US" altLang="vi-VN" sz="3600" dirty="0" err="1">
                <a:latin typeface="Times New Roman" panose="02020603050405020304" pitchFamily="18" charset="0"/>
              </a:rPr>
              <a:t>Dữ</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liệu</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trên</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máy</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tính</a:t>
            </a:r>
            <a:endParaRPr lang="en-US" altLang="vi-VN" sz="3600" dirty="0">
              <a:latin typeface="Times New Roman" panose="02020603050405020304" pitchFamily="18" charset="0"/>
            </a:endParaRPr>
          </a:p>
          <a:p>
            <a:pPr marL="457200" indent="-457200" eaLnBrk="1" hangingPunct="1">
              <a:buClr>
                <a:schemeClr val="tx1"/>
              </a:buClr>
              <a:buSzTx/>
              <a:buFont typeface="Wingdings" panose="05000000000000000000" pitchFamily="2" charset="2"/>
              <a:buAutoNum type="arabicPeriod"/>
            </a:pPr>
            <a:r>
              <a:rPr lang="en-US" altLang="vi-VN" sz="3600" dirty="0" err="1">
                <a:latin typeface="Times New Roman" panose="02020603050405020304" pitchFamily="18" charset="0"/>
              </a:rPr>
              <a:t>Hệ</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đếm</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theo</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vị</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trí</a:t>
            </a:r>
            <a:endParaRPr lang="en-US" altLang="vi-VN" sz="3600" dirty="0">
              <a:latin typeface="Times New Roman" panose="02020603050405020304" pitchFamily="18" charset="0"/>
            </a:endParaRPr>
          </a:p>
          <a:p>
            <a:pPr marL="457200" indent="-457200" eaLnBrk="1" hangingPunct="1">
              <a:buClr>
                <a:schemeClr val="tx1"/>
              </a:buClr>
              <a:buSzTx/>
              <a:buFont typeface="Wingdings" panose="05000000000000000000" pitchFamily="2" charset="2"/>
              <a:buAutoNum type="arabicPeriod"/>
            </a:pPr>
            <a:r>
              <a:rPr lang="en-US" altLang="vi-VN" sz="3600" dirty="0" err="1">
                <a:latin typeface="Times New Roman" panose="02020603050405020304" pitchFamily="18" charset="0"/>
              </a:rPr>
              <a:t>Các</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hệ</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đếm</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thông</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dụng</a:t>
            </a:r>
            <a:endParaRPr lang="en-US" altLang="vi-VN" sz="3600" dirty="0">
              <a:latin typeface="Times New Roman" panose="02020603050405020304" pitchFamily="18" charset="0"/>
            </a:endParaRPr>
          </a:p>
          <a:p>
            <a:pPr marL="457200" indent="-457200" eaLnBrk="1" hangingPunct="1">
              <a:buClr>
                <a:schemeClr val="tx1"/>
              </a:buClr>
              <a:buSzTx/>
              <a:buFont typeface="Wingdings" panose="05000000000000000000" pitchFamily="2" charset="2"/>
              <a:buAutoNum type="arabicPeriod"/>
            </a:pPr>
            <a:r>
              <a:rPr lang="en-US" altLang="vi-VN" sz="3600" dirty="0" err="1">
                <a:latin typeface="Times New Roman" panose="02020603050405020304" pitchFamily="18" charset="0"/>
              </a:rPr>
              <a:t>Chuyển</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đổi</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giữa</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các</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hệ</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đếm</a:t>
            </a:r>
            <a:endParaRPr lang="en-US" altLang="vi-VN" sz="3600" dirty="0">
              <a:latin typeface="Times New Roman" panose="02020603050405020304" pitchFamily="18" charset="0"/>
            </a:endParaRPr>
          </a:p>
          <a:p>
            <a:pPr marL="457200" indent="-457200" eaLnBrk="1" hangingPunct="1">
              <a:buClr>
                <a:schemeClr val="tx1"/>
              </a:buClr>
              <a:buSzTx/>
              <a:buFont typeface="Wingdings" panose="05000000000000000000" pitchFamily="2" charset="2"/>
              <a:buAutoNum type="arabicPeriod"/>
            </a:pPr>
            <a:r>
              <a:rPr lang="en-US" altLang="vi-VN" sz="3600" dirty="0" err="1">
                <a:latin typeface="Times New Roman" panose="02020603050405020304" pitchFamily="18" charset="0"/>
              </a:rPr>
              <a:t>Các</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phép</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toán</a:t>
            </a:r>
            <a:endParaRPr lang="en-US" altLang="vi-VN" sz="3600" dirty="0">
              <a:latin typeface="Times New Roman" panose="02020603050405020304" pitchFamily="18" charset="0"/>
            </a:endParaRPr>
          </a:p>
        </p:txBody>
      </p:sp>
      <p:sp>
        <p:nvSpPr>
          <p:cNvPr id="9221"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4CC50320-1378-AB4A-A904-E9E0B41254BA}"/>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4</a:t>
            </a:fld>
            <a:r>
              <a:rPr lang="en-US" altLang="en-US"/>
              <a:t>/C3</a:t>
            </a:r>
            <a:endParaRPr lang="en-US"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457200" y="228600"/>
            <a:ext cx="8229600" cy="868363"/>
          </a:xfrm>
        </p:spPr>
        <p:txBody>
          <a:bodyPr/>
          <a:lstStyle/>
          <a:p>
            <a:pPr eaLnBrk="1" hangingPunct="1"/>
            <a:r>
              <a:rPr lang="en-US" altLang="vi-VN" sz="3600" b="1">
                <a:latin typeface="Times New Roman" panose="02020603050405020304" pitchFamily="18" charset="0"/>
              </a:rPr>
              <a:t>II. Biểu diễn số nguyên</a:t>
            </a:r>
          </a:p>
        </p:txBody>
      </p:sp>
      <p:sp>
        <p:nvSpPr>
          <p:cNvPr id="32772" name="Rectangle 3"/>
          <p:cNvSpPr>
            <a:spLocks noGrp="1" noChangeArrowheads="1"/>
          </p:cNvSpPr>
          <p:nvPr>
            <p:ph type="body" idx="1"/>
          </p:nvPr>
        </p:nvSpPr>
        <p:spPr>
          <a:xfrm>
            <a:off x="457200" y="1295400"/>
            <a:ext cx="8229600" cy="5257800"/>
          </a:xfrm>
        </p:spPr>
        <p:txBody>
          <a:bodyPr/>
          <a:lstStyle/>
          <a:p>
            <a:pPr marL="457200" indent="-457200" eaLnBrk="1" hangingPunct="1">
              <a:buClr>
                <a:schemeClr val="tx1"/>
              </a:buClr>
              <a:buSzTx/>
              <a:buFont typeface="Wingdings" panose="05000000000000000000" pitchFamily="2" charset="2"/>
              <a:buAutoNum type="arabicPeriod"/>
            </a:pPr>
            <a:r>
              <a:rPr lang="en-US" altLang="vi-VN" sz="3600" dirty="0" err="1">
                <a:latin typeface="Times New Roman" panose="02020603050405020304" pitchFamily="18" charset="0"/>
              </a:rPr>
              <a:t>Các</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khái</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niệm</a:t>
            </a:r>
            <a:endParaRPr lang="en-US" altLang="vi-VN" sz="3600" dirty="0">
              <a:latin typeface="Times New Roman" panose="02020603050405020304" pitchFamily="18" charset="0"/>
            </a:endParaRPr>
          </a:p>
          <a:p>
            <a:pPr marL="457200" indent="-457200" eaLnBrk="1" hangingPunct="1">
              <a:buClr>
                <a:schemeClr val="tx1"/>
              </a:buClr>
              <a:buSzTx/>
              <a:buFont typeface="Wingdings" panose="05000000000000000000" pitchFamily="2" charset="2"/>
              <a:buAutoNum type="arabicPeriod"/>
            </a:pPr>
            <a:r>
              <a:rPr lang="en-US" altLang="vi-VN" sz="3600" dirty="0" err="1">
                <a:latin typeface="Times New Roman" panose="02020603050405020304" pitchFamily="18" charset="0"/>
              </a:rPr>
              <a:t>Số</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nguyên</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không</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dấu</a:t>
            </a:r>
            <a:endParaRPr lang="en-US" altLang="vi-VN" sz="3600" dirty="0">
              <a:latin typeface="Times New Roman" panose="02020603050405020304" pitchFamily="18" charset="0"/>
            </a:endParaRPr>
          </a:p>
          <a:p>
            <a:pPr marL="457200" indent="-457200" eaLnBrk="1" hangingPunct="1">
              <a:buClr>
                <a:schemeClr val="tx1"/>
              </a:buClr>
              <a:buSzTx/>
              <a:buFont typeface="Wingdings" panose="05000000000000000000" pitchFamily="2" charset="2"/>
              <a:buAutoNum type="arabicPeriod"/>
            </a:pPr>
            <a:r>
              <a:rPr lang="en-US" altLang="vi-VN" sz="3600" dirty="0" err="1">
                <a:latin typeface="Times New Roman" panose="02020603050405020304" pitchFamily="18" charset="0"/>
              </a:rPr>
              <a:t>Số</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nguyên</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có</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dấu</a:t>
            </a:r>
            <a:endParaRPr lang="en-US" altLang="vi-VN" sz="3600" dirty="0">
              <a:latin typeface="Times New Roman" panose="02020603050405020304" pitchFamily="18" charset="0"/>
            </a:endParaRPr>
          </a:p>
        </p:txBody>
      </p:sp>
      <p:sp>
        <p:nvSpPr>
          <p:cNvPr id="32773"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5DAFA61E-EF64-024C-80BB-1DF872F36BF5}"/>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40</a:t>
            </a:fld>
            <a:r>
              <a:rPr lang="en-US" altLang="en-US"/>
              <a:t>/C3</a:t>
            </a:r>
            <a:endParaRPr lang="en-US"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457200" y="228600"/>
            <a:ext cx="8229600" cy="868363"/>
          </a:xfrm>
        </p:spPr>
        <p:txBody>
          <a:bodyPr/>
          <a:lstStyle/>
          <a:p>
            <a:pPr eaLnBrk="1" hangingPunct="1"/>
            <a:r>
              <a:rPr lang="en-US" altLang="vi-VN" sz="3600" b="1">
                <a:latin typeface="Times New Roman" panose="02020603050405020304" pitchFamily="18" charset="0"/>
              </a:rPr>
              <a:t>1. Các khái niệm</a:t>
            </a:r>
          </a:p>
        </p:txBody>
      </p:sp>
      <p:sp>
        <p:nvSpPr>
          <p:cNvPr id="33796" name="Rectangle 3"/>
          <p:cNvSpPr>
            <a:spLocks noGrp="1" noChangeArrowheads="1"/>
          </p:cNvSpPr>
          <p:nvPr>
            <p:ph type="body" idx="1"/>
          </p:nvPr>
        </p:nvSpPr>
        <p:spPr>
          <a:xfrm>
            <a:off x="457200" y="1295400"/>
            <a:ext cx="8229600" cy="5257800"/>
          </a:xfrm>
        </p:spPr>
        <p:txBody>
          <a:bodyPr/>
          <a:lstStyle/>
          <a:p>
            <a:pPr eaLnBrk="1" hangingPunct="1"/>
            <a:r>
              <a:rPr lang="en-US" altLang="vi-VN" sz="3600">
                <a:latin typeface="Times New Roman" panose="02020603050405020304" pitchFamily="18" charset="0"/>
              </a:rPr>
              <a:t>Giá trị X được biểu diễn trên n bit</a:t>
            </a:r>
          </a:p>
          <a:p>
            <a:pPr lvl="1" eaLnBrk="1" hangingPunct="1">
              <a:buClr>
                <a:schemeClr val="tx2"/>
              </a:buClr>
              <a:buSzTx/>
              <a:buFontTx/>
              <a:buChar char="•"/>
            </a:pPr>
            <a:r>
              <a:rPr lang="en-US" altLang="vi-VN" sz="3200">
                <a:latin typeface="Times New Roman" panose="02020603050405020304" pitchFamily="18" charset="0"/>
              </a:rPr>
              <a:t>X: giá trị cần biểu diễn</a:t>
            </a:r>
          </a:p>
          <a:p>
            <a:pPr lvl="1" eaLnBrk="1" hangingPunct="1">
              <a:buClr>
                <a:schemeClr val="tx2"/>
              </a:buClr>
              <a:buSzTx/>
              <a:buFontTx/>
              <a:buChar char="•"/>
            </a:pPr>
            <a:r>
              <a:rPr lang="en-US" altLang="vi-VN" sz="3200">
                <a:latin typeface="Times New Roman" panose="02020603050405020304" pitchFamily="18" charset="0"/>
              </a:rPr>
              <a:t>n: kích thước biểu diễn</a:t>
            </a:r>
          </a:p>
          <a:p>
            <a:pPr lvl="1" algn="just" eaLnBrk="1" hangingPunct="1">
              <a:buClr>
                <a:schemeClr val="tx2"/>
              </a:buClr>
              <a:buSzTx/>
              <a:buFontTx/>
              <a:buChar char="•"/>
            </a:pPr>
            <a:r>
              <a:rPr lang="en-US" altLang="vi-VN" sz="3200">
                <a:latin typeface="Times New Roman" panose="02020603050405020304" pitchFamily="18" charset="0"/>
              </a:rPr>
              <a:t>Với n bit chỉ biểu diễn được các giá trị X trong một khoảng biểu diễn</a:t>
            </a:r>
          </a:p>
          <a:p>
            <a:pPr eaLnBrk="1" hangingPunct="1"/>
            <a:r>
              <a:rPr lang="en-US" altLang="vi-VN" sz="3600">
                <a:latin typeface="Times New Roman" panose="02020603050405020304" pitchFamily="18" charset="0"/>
              </a:rPr>
              <a:t>Số nguyên không dấu (unsigned integer)</a:t>
            </a:r>
          </a:p>
          <a:p>
            <a:pPr eaLnBrk="1" hangingPunct="1"/>
            <a:r>
              <a:rPr lang="en-US" altLang="vi-VN" sz="3600">
                <a:latin typeface="Times New Roman" panose="02020603050405020304" pitchFamily="18" charset="0"/>
              </a:rPr>
              <a:t>Số nguyên có dấu (signed integer)</a:t>
            </a:r>
          </a:p>
        </p:txBody>
      </p:sp>
      <p:sp>
        <p:nvSpPr>
          <p:cNvPr id="33797"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D79CF144-7D41-6B44-9A13-526D23426BB4}"/>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41</a:t>
            </a:fld>
            <a:r>
              <a:rPr lang="en-US" altLang="en-US"/>
              <a:t>/C3</a:t>
            </a:r>
            <a:endParaRPr lang="en-US"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457200" y="228600"/>
            <a:ext cx="8229600" cy="868363"/>
          </a:xfrm>
        </p:spPr>
        <p:txBody>
          <a:bodyPr/>
          <a:lstStyle/>
          <a:p>
            <a:pPr eaLnBrk="1" hangingPunct="1"/>
            <a:r>
              <a:rPr lang="en-US" altLang="vi-VN" sz="3600" b="1">
                <a:latin typeface="Times New Roman" panose="02020603050405020304" pitchFamily="18" charset="0"/>
              </a:rPr>
              <a:t>2. Số nguyên không dấu</a:t>
            </a:r>
          </a:p>
        </p:txBody>
      </p:sp>
      <p:sp>
        <p:nvSpPr>
          <p:cNvPr id="35844"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Rectangle 8"/>
          <p:cNvSpPr/>
          <p:nvPr/>
        </p:nvSpPr>
        <p:spPr>
          <a:xfrm>
            <a:off x="4267200" y="2665413"/>
            <a:ext cx="4572000" cy="1754187"/>
          </a:xfrm>
          <a:prstGeom prst="rect">
            <a:avLst/>
          </a:prstGeom>
        </p:spPr>
        <p:txBody>
          <a:bodyPr>
            <a:spAutoFit/>
          </a:bodyPr>
          <a:lstStyle/>
          <a:p>
            <a:pPr marL="571500" indent="-571500" eaLnBrk="1" hangingPunct="1">
              <a:buFont typeface="Wingdings" panose="05000000000000000000" pitchFamily="2" charset="2"/>
              <a:buChar char="à"/>
              <a:defRPr/>
            </a:pPr>
            <a:r>
              <a:rPr lang="en-US" altLang="vi-VN" sz="3600">
                <a:latin typeface="Times New Roman" panose="02020603050405020304" pitchFamily="18" charset="0"/>
                <a:sym typeface="Wingdings" panose="05000000000000000000" pitchFamily="2" charset="2"/>
              </a:rPr>
              <a:t>X = 1010</a:t>
            </a:r>
            <a:r>
              <a:rPr lang="en-US" altLang="vi-VN" sz="3600" b="1" baseline="-25000">
                <a:latin typeface="Times New Roman" panose="02020603050405020304" pitchFamily="18" charset="0"/>
                <a:sym typeface="Wingdings" panose="05000000000000000000" pitchFamily="2" charset="2"/>
              </a:rPr>
              <a:t>2</a:t>
            </a:r>
          </a:p>
          <a:p>
            <a:pPr eaLnBrk="1" hangingPunct="1">
              <a:buClr>
                <a:schemeClr val="tx2"/>
              </a:buClr>
              <a:defRPr/>
            </a:pPr>
            <a:r>
              <a:rPr lang="en-US" altLang="vi-VN" sz="3600">
                <a:latin typeface="Times New Roman" panose="02020603050405020304" pitchFamily="18" charset="0"/>
                <a:sym typeface="Wingdings" panose="05000000000000000000" pitchFamily="2" charset="2"/>
              </a:rPr>
              <a:t> X = 00001010</a:t>
            </a:r>
            <a:r>
              <a:rPr lang="en-US" altLang="vi-VN" sz="3600" b="1" baseline="-25000">
                <a:latin typeface="Times New Roman" panose="02020603050405020304" pitchFamily="18" charset="0"/>
                <a:sym typeface="Wingdings" panose="05000000000000000000" pitchFamily="2" charset="2"/>
              </a:rPr>
              <a:t>2</a:t>
            </a:r>
          </a:p>
          <a:p>
            <a:pPr eaLnBrk="1" hangingPunct="1">
              <a:buClr>
                <a:schemeClr val="tx2"/>
              </a:buClr>
              <a:defRPr/>
            </a:pPr>
            <a:r>
              <a:rPr lang="en-US" altLang="vi-VN" sz="3600">
                <a:latin typeface="Times New Roman" panose="02020603050405020304" pitchFamily="18" charset="0"/>
                <a:sym typeface="Wingdings" panose="05000000000000000000" pitchFamily="2" charset="2"/>
              </a:rPr>
              <a:t> X = 01100100</a:t>
            </a:r>
            <a:r>
              <a:rPr lang="en-US" altLang="vi-VN" sz="3600" b="1" baseline="-25000">
                <a:latin typeface="Times New Roman" panose="02020603050405020304" pitchFamily="18" charset="0"/>
                <a:sym typeface="Wingdings" panose="05000000000000000000" pitchFamily="2" charset="2"/>
              </a:rPr>
              <a:t>2</a:t>
            </a:r>
          </a:p>
        </p:txBody>
      </p:sp>
      <p:sp>
        <p:nvSpPr>
          <p:cNvPr id="10" name="Rectangle 9"/>
          <p:cNvSpPr>
            <a:spLocks noChangeArrowheads="1"/>
          </p:cNvSpPr>
          <p:nvPr/>
        </p:nvSpPr>
        <p:spPr bwMode="auto">
          <a:xfrm>
            <a:off x="533400" y="4648200"/>
            <a:ext cx="76200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vi-VN" sz="3600">
                <a:latin typeface="Times New Roman" panose="02020603050405020304" pitchFamily="18" charset="0"/>
              </a:rPr>
              <a:t>Khoảng biểu diễn: 0 </a:t>
            </a:r>
            <a:r>
              <a:rPr lang="en-US" altLang="vi-VN" sz="3600">
                <a:latin typeface="Times New Roman" panose="02020603050405020304" pitchFamily="18" charset="0"/>
                <a:sym typeface="Wingdings" panose="05000000000000000000" pitchFamily="2" charset="2"/>
              </a:rPr>
              <a:t> 2</a:t>
            </a:r>
            <a:r>
              <a:rPr lang="en-US" altLang="vi-VN" sz="3600" b="1" baseline="40000">
                <a:latin typeface="Times New Roman" panose="02020603050405020304" pitchFamily="18" charset="0"/>
                <a:sym typeface="Wingdings" panose="05000000000000000000" pitchFamily="2" charset="2"/>
              </a:rPr>
              <a:t>n</a:t>
            </a:r>
            <a:r>
              <a:rPr lang="en-US" altLang="vi-VN" sz="3600">
                <a:latin typeface="Times New Roman" panose="02020603050405020304" pitchFamily="18" charset="0"/>
                <a:sym typeface="Wingdings" panose="05000000000000000000" pitchFamily="2" charset="2"/>
              </a:rPr>
              <a:t>-1 </a:t>
            </a:r>
            <a:endParaRPr lang="en-US" altLang="vi-VN" sz="3600">
              <a:latin typeface="Times New Roman" panose="02020603050405020304" pitchFamily="18" charset="0"/>
            </a:endParaRPr>
          </a:p>
          <a:p>
            <a:pPr eaLnBrk="1" hangingPunct="1">
              <a:spcBef>
                <a:spcPct val="0"/>
              </a:spcBef>
              <a:buClr>
                <a:schemeClr val="tx2"/>
              </a:buClr>
              <a:buSzTx/>
              <a:buFontTx/>
              <a:buChar char="•"/>
            </a:pPr>
            <a:r>
              <a:rPr lang="en-US" altLang="vi-VN" sz="3600">
                <a:latin typeface="Times New Roman" panose="02020603050405020304" pitchFamily="18" charset="0"/>
              </a:rPr>
              <a:t>n = 8 : 	0 </a:t>
            </a:r>
            <a:r>
              <a:rPr lang="en-US" altLang="vi-VN" sz="3600">
                <a:latin typeface="Times New Roman" panose="02020603050405020304" pitchFamily="18" charset="0"/>
                <a:sym typeface="Wingdings" panose="05000000000000000000" pitchFamily="2" charset="2"/>
              </a:rPr>
              <a:t> 255</a:t>
            </a:r>
          </a:p>
          <a:p>
            <a:pPr eaLnBrk="1" hangingPunct="1">
              <a:spcBef>
                <a:spcPct val="0"/>
              </a:spcBef>
              <a:buClr>
                <a:schemeClr val="tx2"/>
              </a:buClr>
              <a:buSzTx/>
              <a:buFontTx/>
              <a:buChar char="•"/>
            </a:pPr>
            <a:r>
              <a:rPr lang="en-US" altLang="vi-VN" sz="3600">
                <a:latin typeface="Times New Roman" panose="02020603050405020304" pitchFamily="18" charset="0"/>
                <a:sym typeface="Wingdings" panose="05000000000000000000" pitchFamily="2" charset="2"/>
              </a:rPr>
              <a:t>n = 16 :	0  65535	</a:t>
            </a:r>
            <a:endParaRPr lang="en-US" altLang="vi-VN" sz="3600">
              <a:latin typeface="Times New Roman" panose="02020603050405020304" pitchFamily="18" charset="0"/>
            </a:endParaRPr>
          </a:p>
        </p:txBody>
      </p:sp>
      <p:sp>
        <p:nvSpPr>
          <p:cNvPr id="35847" name="Rectangle 10"/>
          <p:cNvSpPr>
            <a:spLocks noChangeArrowheads="1"/>
          </p:cNvSpPr>
          <p:nvPr/>
        </p:nvSpPr>
        <p:spPr bwMode="auto">
          <a:xfrm>
            <a:off x="461963" y="1230313"/>
            <a:ext cx="71596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vi-VN" sz="3600">
                <a:latin typeface="Times New Roman" panose="02020603050405020304" pitchFamily="18" charset="0"/>
              </a:rPr>
              <a:t>Dùng biểu diễn nhị phân của giá trị X</a:t>
            </a:r>
          </a:p>
        </p:txBody>
      </p:sp>
      <p:sp>
        <p:nvSpPr>
          <p:cNvPr id="12" name="Rectangle 11"/>
          <p:cNvSpPr>
            <a:spLocks noChangeArrowheads="1"/>
          </p:cNvSpPr>
          <p:nvPr/>
        </p:nvSpPr>
        <p:spPr bwMode="auto">
          <a:xfrm>
            <a:off x="533400" y="2081213"/>
            <a:ext cx="4572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 typeface="Wingdings" panose="05000000000000000000" pitchFamily="2" charset="2"/>
              <a:buNone/>
            </a:pPr>
            <a:r>
              <a:rPr lang="en-US" altLang="vi-VN" sz="3600" u="sng">
                <a:latin typeface="Times New Roman" panose="02020603050405020304" pitchFamily="18" charset="0"/>
              </a:rPr>
              <a:t>Ví dụ</a:t>
            </a:r>
            <a:r>
              <a:rPr lang="en-US" altLang="vi-VN" sz="3600">
                <a:latin typeface="Times New Roman" panose="02020603050405020304" pitchFamily="18" charset="0"/>
              </a:rPr>
              <a:t>:</a:t>
            </a:r>
          </a:p>
          <a:p>
            <a:pPr eaLnBrk="1" hangingPunct="1">
              <a:spcBef>
                <a:spcPct val="0"/>
              </a:spcBef>
              <a:buClr>
                <a:schemeClr val="tx2"/>
              </a:buClr>
              <a:buSzTx/>
              <a:buFont typeface="Wingdings" panose="05000000000000000000" pitchFamily="2" charset="2"/>
              <a:buNone/>
            </a:pPr>
            <a:r>
              <a:rPr lang="en-US" altLang="vi-VN" sz="3600">
                <a:latin typeface="Times New Roman" panose="02020603050405020304" pitchFamily="18" charset="0"/>
              </a:rPr>
              <a:t>X = 10</a:t>
            </a:r>
            <a:r>
              <a:rPr lang="en-US" altLang="vi-VN" sz="3600" b="1" baseline="-25000">
                <a:latin typeface="Times New Roman" panose="02020603050405020304" pitchFamily="18" charset="0"/>
              </a:rPr>
              <a:t>10</a:t>
            </a:r>
            <a:r>
              <a:rPr lang="en-US" altLang="vi-VN" sz="3600">
                <a:latin typeface="Times New Roman" panose="02020603050405020304" pitchFamily="18" charset="0"/>
              </a:rPr>
              <a:t>,   n = 4</a:t>
            </a:r>
            <a:endParaRPr lang="en-US" altLang="vi-VN" sz="3600" b="1" baseline="-25000">
              <a:latin typeface="Times New Roman" panose="02020603050405020304" pitchFamily="18" charset="0"/>
              <a:sym typeface="Wingdings" panose="05000000000000000000" pitchFamily="2" charset="2"/>
            </a:endParaRPr>
          </a:p>
          <a:p>
            <a:pPr eaLnBrk="1" hangingPunct="1">
              <a:spcBef>
                <a:spcPct val="0"/>
              </a:spcBef>
              <a:buClr>
                <a:schemeClr val="tx2"/>
              </a:buClr>
              <a:buSzTx/>
              <a:buFont typeface="Wingdings" panose="05000000000000000000" pitchFamily="2" charset="2"/>
              <a:buNone/>
            </a:pPr>
            <a:r>
              <a:rPr lang="en-US" altLang="vi-VN" sz="3600">
                <a:latin typeface="Times New Roman" panose="02020603050405020304" pitchFamily="18" charset="0"/>
              </a:rPr>
              <a:t>X = 10</a:t>
            </a:r>
            <a:r>
              <a:rPr lang="en-US" altLang="vi-VN" sz="3600" b="1" baseline="-25000">
                <a:latin typeface="Times New Roman" panose="02020603050405020304" pitchFamily="18" charset="0"/>
              </a:rPr>
              <a:t>10</a:t>
            </a:r>
            <a:r>
              <a:rPr lang="en-US" altLang="vi-VN" sz="3600">
                <a:latin typeface="Times New Roman" panose="02020603050405020304" pitchFamily="18" charset="0"/>
              </a:rPr>
              <a:t>,   n = 8</a:t>
            </a:r>
            <a:endParaRPr lang="en-US" altLang="vi-VN" sz="3600" b="1" baseline="-25000">
              <a:latin typeface="Times New Roman" panose="02020603050405020304" pitchFamily="18" charset="0"/>
              <a:sym typeface="Wingdings" panose="05000000000000000000" pitchFamily="2" charset="2"/>
            </a:endParaRPr>
          </a:p>
          <a:p>
            <a:pPr eaLnBrk="1" hangingPunct="1">
              <a:spcBef>
                <a:spcPct val="0"/>
              </a:spcBef>
              <a:buClr>
                <a:schemeClr val="tx2"/>
              </a:buClr>
              <a:buSzTx/>
              <a:buFont typeface="Wingdings" panose="05000000000000000000" pitchFamily="2" charset="2"/>
              <a:buNone/>
            </a:pPr>
            <a:r>
              <a:rPr lang="en-US" altLang="vi-VN" sz="3600">
                <a:latin typeface="Times New Roman" panose="02020603050405020304" pitchFamily="18" charset="0"/>
              </a:rPr>
              <a:t>X = 100</a:t>
            </a:r>
            <a:r>
              <a:rPr lang="en-US" altLang="vi-VN" sz="3600" b="1" baseline="-25000">
                <a:latin typeface="Times New Roman" panose="02020603050405020304" pitchFamily="18" charset="0"/>
              </a:rPr>
              <a:t>10</a:t>
            </a:r>
            <a:r>
              <a:rPr lang="en-US" altLang="vi-VN" sz="3600">
                <a:latin typeface="Times New Roman" panose="02020603050405020304" pitchFamily="18" charset="0"/>
              </a:rPr>
              <a:t>, n = 8</a:t>
            </a:r>
            <a:endParaRPr lang="vi-VN" altLang="vi-VN" sz="3600"/>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EAF166DE-21F0-3942-97DF-2A1121D74CCC}"/>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42</a:t>
            </a:fld>
            <a:r>
              <a:rPr lang="en-US" altLang="en-US"/>
              <a:t>/C3</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500"/>
                                        <p:tgtEl>
                                          <p:spTgt spid="9">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12">
                                            <p:txEl>
                                              <p:pRg st="2" end="2"/>
                                            </p:txEl>
                                          </p:spTgt>
                                        </p:tgtEl>
                                        <p:attrNameLst>
                                          <p:attrName>style.visibility</p:attrName>
                                        </p:attrNameLst>
                                      </p:cBhvr>
                                      <p:to>
                                        <p:strVal val="visible"/>
                                      </p:to>
                                    </p:set>
                                    <p:animEffect transition="in" filter="fade">
                                      <p:cBhvr>
                                        <p:cTn id="18" dur="500"/>
                                        <p:tgtEl>
                                          <p:spTgt spid="12">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Effect transition="in" filter="fade">
                                      <p:cBhvr>
                                        <p:cTn id="23" dur="500"/>
                                        <p:tgtEl>
                                          <p:spTgt spid="9">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12">
                                            <p:txEl>
                                              <p:pRg st="3" end="3"/>
                                            </p:txEl>
                                          </p:spTgt>
                                        </p:tgtEl>
                                        <p:attrNameLst>
                                          <p:attrName>style.visibility</p:attrName>
                                        </p:attrNameLst>
                                      </p:cBhvr>
                                      <p:to>
                                        <p:strVal val="visible"/>
                                      </p:to>
                                    </p:set>
                                    <p:animEffect transition="in" filter="fade">
                                      <p:cBhvr>
                                        <p:cTn id="28" dur="500"/>
                                        <p:tgtEl>
                                          <p:spTgt spid="12">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animEffect transition="in" filter="fade">
                                      <p:cBhvr>
                                        <p:cTn id="37" dur="500"/>
                                        <p:tgtEl>
                                          <p:spTgt spid="10">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nodeType="clickEffect">
                                  <p:stCondLst>
                                    <p:cond delay="0"/>
                                  </p:stCondLst>
                                  <p:childTnLst>
                                    <p:set>
                                      <p:cBhvr>
                                        <p:cTn id="41" dur="1" fill="hold">
                                          <p:stCondLst>
                                            <p:cond delay="0"/>
                                          </p:stCondLst>
                                        </p:cTn>
                                        <p:tgtEl>
                                          <p:spTgt spid="10">
                                            <p:txEl>
                                              <p:pRg st="1" end="1"/>
                                            </p:txEl>
                                          </p:spTgt>
                                        </p:tgtEl>
                                        <p:attrNameLst>
                                          <p:attrName>style.visibility</p:attrName>
                                        </p:attrNameLst>
                                      </p:cBhvr>
                                      <p:to>
                                        <p:strVal val="visible"/>
                                      </p:to>
                                    </p:set>
                                    <p:anim calcmode="lin" valueType="num">
                                      <p:cBhvr additive="base">
                                        <p:cTn id="42"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10">
                                            <p:txEl>
                                              <p:pRg st="2" end="2"/>
                                            </p:txEl>
                                          </p:spTgt>
                                        </p:tgtEl>
                                        <p:attrNameLst>
                                          <p:attrName>style.visibility</p:attrName>
                                        </p:attrNameLst>
                                      </p:cBhvr>
                                      <p:to>
                                        <p:strVal val="visible"/>
                                      </p:to>
                                    </p:set>
                                    <p:anim calcmode="lin" valueType="num">
                                      <p:cBhvr additive="base">
                                        <p:cTn id="46"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457200" y="228600"/>
            <a:ext cx="8229600" cy="868363"/>
          </a:xfrm>
        </p:spPr>
        <p:txBody>
          <a:bodyPr/>
          <a:lstStyle/>
          <a:p>
            <a:pPr eaLnBrk="1" hangingPunct="1"/>
            <a:r>
              <a:rPr lang="en-US" altLang="vi-VN" sz="3600" dirty="0" err="1">
                <a:latin typeface="Times New Roman" panose="02020603050405020304" pitchFamily="18" charset="0"/>
              </a:rPr>
              <a:t>Bài</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tập</a:t>
            </a:r>
            <a:r>
              <a:rPr lang="en-US" altLang="vi-VN" sz="3600" dirty="0">
                <a:latin typeface="Times New Roman" panose="02020603050405020304" pitchFamily="18" charset="0"/>
              </a:rPr>
              <a:t> 3</a:t>
            </a:r>
          </a:p>
        </p:txBody>
      </p:sp>
      <p:sp>
        <p:nvSpPr>
          <p:cNvPr id="36868" name="Rectangle 3"/>
          <p:cNvSpPr>
            <a:spLocks noGrp="1" noChangeArrowheads="1"/>
          </p:cNvSpPr>
          <p:nvPr>
            <p:ph type="body" idx="1"/>
          </p:nvPr>
        </p:nvSpPr>
        <p:spPr>
          <a:xfrm>
            <a:off x="457200" y="1295400"/>
            <a:ext cx="8229600" cy="5257800"/>
          </a:xfrm>
        </p:spPr>
        <p:txBody>
          <a:bodyPr/>
          <a:lstStyle/>
          <a:p>
            <a:pPr algn="just" eaLnBrk="1" hangingPunct="1"/>
            <a:r>
              <a:rPr lang="en-US" altLang="vi-VN" sz="3600">
                <a:latin typeface="Times New Roman" panose="02020603050405020304" pitchFamily="18" charset="0"/>
              </a:rPr>
              <a:t>Tìm biểu diễn nhị phân, bát phân, thập lục phân của các số thập phân không dấu sau đây:</a:t>
            </a:r>
          </a:p>
          <a:p>
            <a:pPr lvl="1" eaLnBrk="1" hangingPunct="1">
              <a:buClr>
                <a:schemeClr val="tx2"/>
              </a:buClr>
              <a:buSzTx/>
              <a:buFontTx/>
              <a:buChar char="•"/>
            </a:pPr>
            <a:r>
              <a:rPr lang="en-US" altLang="vi-VN" sz="3200">
                <a:latin typeface="Times New Roman" panose="02020603050405020304" pitchFamily="18" charset="0"/>
              </a:rPr>
              <a:t>81, 102, 250 với n = 8</a:t>
            </a:r>
          </a:p>
          <a:p>
            <a:pPr lvl="1" eaLnBrk="1" hangingPunct="1">
              <a:buClr>
                <a:schemeClr val="tx2"/>
              </a:buClr>
              <a:buSzTx/>
              <a:buFontTx/>
              <a:buChar char="•"/>
            </a:pPr>
            <a:r>
              <a:rPr lang="en-US" altLang="vi-VN" sz="3200">
                <a:latin typeface="Times New Roman" panose="02020603050405020304" pitchFamily="18" charset="0"/>
              </a:rPr>
              <a:t>1000, 2050 với n = 16</a:t>
            </a:r>
          </a:p>
          <a:p>
            <a:pPr eaLnBrk="1" hangingPunct="1"/>
            <a:endParaRPr lang="en-US" altLang="vi-VN" sz="3600">
              <a:latin typeface="Times New Roman" panose="02020603050405020304" pitchFamily="18" charset="0"/>
            </a:endParaRPr>
          </a:p>
          <a:p>
            <a:pPr lvl="1" eaLnBrk="1" hangingPunct="1">
              <a:buClr>
                <a:schemeClr val="tx2"/>
              </a:buClr>
              <a:buSzTx/>
              <a:buFontTx/>
              <a:buChar char="•"/>
            </a:pPr>
            <a:endParaRPr lang="en-US" altLang="vi-VN" sz="3200">
              <a:latin typeface="Times New Roman" panose="02020603050405020304" pitchFamily="18" charset="0"/>
            </a:endParaRPr>
          </a:p>
        </p:txBody>
      </p:sp>
      <p:sp>
        <p:nvSpPr>
          <p:cNvPr id="36869"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0A8BE70F-50A6-304F-B322-B193B6F0A1D7}"/>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43</a:t>
            </a:fld>
            <a:r>
              <a:rPr lang="en-US" altLang="en-US"/>
              <a:t>/C3</a:t>
            </a:r>
            <a:endParaRPr lang="en-US"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457200" y="228600"/>
            <a:ext cx="8229600" cy="868363"/>
          </a:xfrm>
        </p:spPr>
        <p:txBody>
          <a:bodyPr/>
          <a:lstStyle/>
          <a:p>
            <a:pPr eaLnBrk="1" hangingPunct="1"/>
            <a:r>
              <a:rPr lang="en-US" altLang="vi-VN" sz="3600" b="1">
                <a:latin typeface="Times New Roman" panose="02020603050405020304" pitchFamily="18" charset="0"/>
              </a:rPr>
              <a:t>3. Số nguyên có dấu</a:t>
            </a:r>
          </a:p>
        </p:txBody>
      </p:sp>
      <p:sp>
        <p:nvSpPr>
          <p:cNvPr id="37892" name="Rectangle 3"/>
          <p:cNvSpPr>
            <a:spLocks noGrp="1" noChangeArrowheads="1"/>
          </p:cNvSpPr>
          <p:nvPr>
            <p:ph type="body" idx="1"/>
          </p:nvPr>
        </p:nvSpPr>
        <p:spPr>
          <a:xfrm>
            <a:off x="304800" y="1295400"/>
            <a:ext cx="8763000" cy="5257800"/>
          </a:xfrm>
        </p:spPr>
        <p:txBody>
          <a:bodyPr/>
          <a:lstStyle/>
          <a:p>
            <a:pPr marL="457200" indent="-457200" eaLnBrk="1" hangingPunct="1">
              <a:buClr>
                <a:schemeClr val="tx1"/>
              </a:buClr>
              <a:buSzTx/>
              <a:buFont typeface="Wingdings" panose="05000000000000000000" pitchFamily="2" charset="2"/>
              <a:buAutoNum type="alphaLcPeriod"/>
            </a:pPr>
            <a:r>
              <a:rPr lang="en-US" altLang="vi-VN" sz="3600">
                <a:latin typeface="Times New Roman" panose="02020603050405020304" pitchFamily="18" charset="0"/>
              </a:rPr>
              <a:t>Mã độ lớn có dấu (dấu l</a:t>
            </a:r>
            <a:r>
              <a:rPr lang="vi-VN" altLang="vi-VN" sz="3600">
                <a:latin typeface="Times New Roman" panose="02020603050405020304" pitchFamily="18" charset="0"/>
              </a:rPr>
              <a:t>ư</a:t>
            </a:r>
            <a:r>
              <a:rPr lang="en-US" altLang="vi-VN" sz="3600">
                <a:latin typeface="Times New Roman" panose="02020603050405020304" pitchFamily="18" charset="0"/>
              </a:rPr>
              <a:t>ợng) (signed magnitude)</a:t>
            </a:r>
          </a:p>
          <a:p>
            <a:pPr marL="457200" indent="-457200" eaLnBrk="1" hangingPunct="1">
              <a:buClr>
                <a:schemeClr val="tx1"/>
              </a:buClr>
              <a:buSzTx/>
              <a:buFont typeface="Wingdings" panose="05000000000000000000" pitchFamily="2" charset="2"/>
              <a:buAutoNum type="alphaLcPeriod"/>
            </a:pPr>
            <a:r>
              <a:rPr lang="en-US" altLang="vi-VN" sz="3600">
                <a:latin typeface="Times New Roman" panose="02020603050405020304" pitchFamily="18" charset="0"/>
              </a:rPr>
              <a:t>Mã bù 1 (one’s complement)</a:t>
            </a:r>
          </a:p>
          <a:p>
            <a:pPr marL="457200" indent="-457200" eaLnBrk="1" hangingPunct="1">
              <a:buClr>
                <a:schemeClr val="tx1"/>
              </a:buClr>
              <a:buSzTx/>
              <a:buFont typeface="Wingdings" panose="05000000000000000000" pitchFamily="2" charset="2"/>
              <a:buAutoNum type="alphaLcPeriod"/>
            </a:pPr>
            <a:r>
              <a:rPr lang="en-US" altLang="vi-VN" sz="3600">
                <a:latin typeface="Times New Roman" panose="02020603050405020304" pitchFamily="18" charset="0"/>
              </a:rPr>
              <a:t>Mã bù 2 (two’s complement)</a:t>
            </a:r>
          </a:p>
          <a:p>
            <a:pPr marL="457200" indent="-457200" eaLnBrk="1" hangingPunct="1">
              <a:buClr>
                <a:schemeClr val="tx1"/>
              </a:buClr>
              <a:buSzTx/>
              <a:buFont typeface="Wingdings" panose="05000000000000000000" pitchFamily="2" charset="2"/>
              <a:buAutoNum type="alphaLcPeriod"/>
            </a:pPr>
            <a:r>
              <a:rPr lang="en-US" altLang="vi-VN" sz="3600">
                <a:latin typeface="Times New Roman" panose="02020603050405020304" pitchFamily="18" charset="0"/>
              </a:rPr>
              <a:t>Mã quá N (excess N, biased)</a:t>
            </a:r>
          </a:p>
        </p:txBody>
      </p:sp>
      <p:sp>
        <p:nvSpPr>
          <p:cNvPr id="37893"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F7F038E5-4003-8147-A7E1-F5E0D7D653ED}"/>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44</a:t>
            </a:fld>
            <a:r>
              <a:rPr lang="en-US" altLang="en-US"/>
              <a:t>/C3</a:t>
            </a:r>
            <a:endParaRPr lang="en-US"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a. </a:t>
            </a:r>
            <a:r>
              <a:rPr lang="vi-VN" altLang="vi-VN" sz="3600">
                <a:latin typeface="Times New Roman" panose="02020603050405020304" pitchFamily="18" charset="0"/>
              </a:rPr>
              <a:t>Mã độ lớn có dấu</a:t>
            </a:r>
            <a:endParaRPr lang="en-US" altLang="vi-VN" sz="3600">
              <a:latin typeface="Times New Roman" panose="02020603050405020304" pitchFamily="18" charset="0"/>
            </a:endParaRPr>
          </a:p>
        </p:txBody>
      </p:sp>
      <p:sp>
        <p:nvSpPr>
          <p:cNvPr id="39940" name="Rectangle 3"/>
          <p:cNvSpPr>
            <a:spLocks noGrp="1" noChangeArrowheads="1"/>
          </p:cNvSpPr>
          <p:nvPr>
            <p:ph type="body" idx="1"/>
          </p:nvPr>
        </p:nvSpPr>
        <p:spPr>
          <a:xfrm>
            <a:off x="457200" y="1295400"/>
            <a:ext cx="8229600" cy="5257800"/>
          </a:xfrm>
        </p:spPr>
        <p:txBody>
          <a:bodyPr/>
          <a:lstStyle/>
          <a:p>
            <a:pPr eaLnBrk="1" hangingPunct="1"/>
            <a:r>
              <a:rPr lang="en-US" altLang="vi-VN" sz="3600">
                <a:latin typeface="Times New Roman" panose="02020603050405020304" pitchFamily="18" charset="0"/>
              </a:rPr>
              <a:t>Dùng 1 bit thể hiện dấu:</a:t>
            </a:r>
          </a:p>
          <a:p>
            <a:pPr lvl="1" eaLnBrk="1" hangingPunct="1">
              <a:buClr>
                <a:schemeClr val="tx2"/>
              </a:buClr>
              <a:buSzTx/>
              <a:buFontTx/>
              <a:buChar char="•"/>
            </a:pPr>
            <a:r>
              <a:rPr lang="en-US" altLang="vi-VN" sz="3200">
                <a:latin typeface="Times New Roman" panose="02020603050405020304" pitchFamily="18" charset="0"/>
              </a:rPr>
              <a:t>0: số dương (+)</a:t>
            </a:r>
          </a:p>
          <a:p>
            <a:pPr lvl="1" eaLnBrk="1" hangingPunct="1">
              <a:buClr>
                <a:schemeClr val="tx2"/>
              </a:buClr>
              <a:buSzTx/>
              <a:buFontTx/>
              <a:buChar char="•"/>
            </a:pPr>
            <a:r>
              <a:rPr lang="en-US" altLang="vi-VN" sz="3200">
                <a:latin typeface="Times New Roman" panose="02020603050405020304" pitchFamily="18" charset="0"/>
              </a:rPr>
              <a:t>1: số âm (-)</a:t>
            </a:r>
          </a:p>
          <a:p>
            <a:pPr algn="just" eaLnBrk="1" hangingPunct="1"/>
            <a:r>
              <a:rPr lang="en-US" altLang="vi-VN" sz="3600">
                <a:latin typeface="Times New Roman" panose="02020603050405020304" pitchFamily="18" charset="0"/>
              </a:rPr>
              <a:t>(n-1) bit còn lại là biểu diễn nhị phân của độ lớn X (trị tuyệt đối của X)</a:t>
            </a:r>
          </a:p>
          <a:p>
            <a:pPr eaLnBrk="1" hangingPunct="1"/>
            <a:r>
              <a:rPr lang="en-US" altLang="vi-VN" sz="3600">
                <a:latin typeface="Times New Roman" panose="02020603050405020304" pitchFamily="18" charset="0"/>
              </a:rPr>
              <a:t>Ví dụ:</a:t>
            </a:r>
          </a:p>
          <a:p>
            <a:pPr lvl="1" eaLnBrk="1" hangingPunct="1">
              <a:lnSpc>
                <a:spcPct val="150000"/>
              </a:lnSpc>
              <a:spcBef>
                <a:spcPct val="0"/>
              </a:spcBef>
              <a:buClr>
                <a:schemeClr val="tx2"/>
              </a:buClr>
              <a:buSzTx/>
              <a:buFontTx/>
              <a:buChar char="•"/>
            </a:pPr>
            <a:r>
              <a:rPr lang="en-US" altLang="vi-VN" sz="3200">
                <a:latin typeface="Times New Roman" panose="02020603050405020304" pitchFamily="18" charset="0"/>
              </a:rPr>
              <a:t>X = 5, n = 8		</a:t>
            </a:r>
            <a:endParaRPr lang="vi-VN" altLang="vi-VN" sz="3200">
              <a:latin typeface="Times New Roman" panose="02020603050405020304" pitchFamily="18" charset="0"/>
            </a:endParaRPr>
          </a:p>
          <a:p>
            <a:pPr lvl="1" eaLnBrk="1" hangingPunct="1">
              <a:lnSpc>
                <a:spcPct val="150000"/>
              </a:lnSpc>
              <a:spcBef>
                <a:spcPct val="0"/>
              </a:spcBef>
              <a:buClr>
                <a:schemeClr val="tx2"/>
              </a:buClr>
              <a:buSzTx/>
              <a:buFontTx/>
              <a:buChar char="•"/>
            </a:pPr>
            <a:r>
              <a:rPr lang="en-US" altLang="vi-VN" sz="3200">
                <a:latin typeface="Times New Roman" panose="02020603050405020304" pitchFamily="18" charset="0"/>
                <a:sym typeface="Wingdings" panose="05000000000000000000" pitchFamily="2" charset="2"/>
              </a:rPr>
              <a:t>X = -5, n = 8</a:t>
            </a:r>
            <a:endParaRPr lang="en-US" altLang="vi-VN" sz="3600">
              <a:latin typeface="Times New Roman" panose="02020603050405020304" pitchFamily="18" charset="0"/>
            </a:endParaRPr>
          </a:p>
        </p:txBody>
      </p:sp>
      <p:sp>
        <p:nvSpPr>
          <p:cNvPr id="39941"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Rectangle 5"/>
          <p:cNvSpPr>
            <a:spLocks noChangeArrowheads="1"/>
          </p:cNvSpPr>
          <p:nvPr/>
        </p:nvSpPr>
        <p:spPr bwMode="auto">
          <a:xfrm>
            <a:off x="4267200" y="4906963"/>
            <a:ext cx="3021013"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nSpc>
                <a:spcPct val="150000"/>
              </a:lnSpc>
              <a:spcBef>
                <a:spcPct val="0"/>
              </a:spcBef>
              <a:buClrTx/>
              <a:buSzTx/>
              <a:buFont typeface="Wingdings" panose="05000000000000000000" pitchFamily="2" charset="2"/>
              <a:buChar char="à"/>
            </a:pPr>
            <a:r>
              <a:rPr lang="en-US" altLang="vi-VN">
                <a:latin typeface="Times New Roman" panose="02020603050405020304" pitchFamily="18" charset="0"/>
                <a:cs typeface="Times New Roman" panose="02020603050405020304" pitchFamily="18" charset="0"/>
                <a:sym typeface="Wingdings" panose="05000000000000000000" pitchFamily="2" charset="2"/>
              </a:rPr>
              <a:t>X = </a:t>
            </a:r>
            <a:r>
              <a:rPr lang="vi-VN" altLang="vi-VN">
                <a:latin typeface="Times New Roman" panose="02020603050405020304" pitchFamily="18" charset="0"/>
                <a:cs typeface="Times New Roman" panose="02020603050405020304" pitchFamily="18" charset="0"/>
                <a:sym typeface="Wingdings" panose="05000000000000000000" pitchFamily="2" charset="2"/>
              </a:rPr>
              <a:t>0</a:t>
            </a:r>
            <a:r>
              <a:rPr lang="vi-VN" altLang="vi-VN">
                <a:latin typeface="Times New Roman" panose="02020603050405020304" pitchFamily="18" charset="0"/>
                <a:cs typeface="Times New Roman" panose="02020603050405020304" pitchFamily="18" charset="0"/>
              </a:rPr>
              <a:t>0000101</a:t>
            </a:r>
          </a:p>
          <a:p>
            <a:pPr>
              <a:lnSpc>
                <a:spcPct val="150000"/>
              </a:lnSpc>
              <a:spcBef>
                <a:spcPct val="0"/>
              </a:spcBef>
              <a:buClrTx/>
              <a:buSzTx/>
              <a:buFont typeface="Wingdings" panose="05000000000000000000" pitchFamily="2" charset="2"/>
              <a:buChar char="à"/>
            </a:pPr>
            <a:r>
              <a:rPr lang="en-US" altLang="vi-VN">
                <a:latin typeface="Times New Roman" panose="02020603050405020304" pitchFamily="18" charset="0"/>
                <a:cs typeface="Times New Roman" panose="02020603050405020304" pitchFamily="18" charset="0"/>
                <a:sym typeface="Wingdings" panose="05000000000000000000" pitchFamily="2" charset="2"/>
              </a:rPr>
              <a:t>X = </a:t>
            </a:r>
            <a:r>
              <a:rPr lang="vi-VN" altLang="vi-VN">
                <a:latin typeface="Times New Roman" panose="02020603050405020304" pitchFamily="18" charset="0"/>
                <a:cs typeface="Times New Roman" panose="02020603050405020304" pitchFamily="18" charset="0"/>
                <a:sym typeface="Wingdings" panose="05000000000000000000" pitchFamily="2" charset="2"/>
              </a:rPr>
              <a:t>10000101</a:t>
            </a:r>
            <a:endParaRPr lang="vi-VN" altLang="vi-VN">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D5B2A4AF-B146-AA48-AE89-64B604A3B13B}"/>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45</a:t>
            </a:fld>
            <a:r>
              <a:rPr lang="en-US" altLang="en-US"/>
              <a:t>/C3</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Mã độ lớn có dấu(tt)</a:t>
            </a:r>
          </a:p>
        </p:txBody>
      </p:sp>
      <p:sp>
        <p:nvSpPr>
          <p:cNvPr id="40964" name="Rectangle 3"/>
          <p:cNvSpPr>
            <a:spLocks noGrp="1" noChangeArrowheads="1"/>
          </p:cNvSpPr>
          <p:nvPr>
            <p:ph type="body" idx="1"/>
          </p:nvPr>
        </p:nvSpPr>
        <p:spPr>
          <a:xfrm>
            <a:off x="457200" y="1295400"/>
            <a:ext cx="8229600" cy="5257800"/>
          </a:xfrm>
        </p:spPr>
        <p:txBody>
          <a:bodyPr/>
          <a:lstStyle/>
          <a:p>
            <a:pPr algn="just" eaLnBrk="1" hangingPunct="1">
              <a:lnSpc>
                <a:spcPct val="90000"/>
              </a:lnSpc>
            </a:pPr>
            <a:r>
              <a:rPr lang="en-US" altLang="vi-VN" sz="3600">
                <a:latin typeface="Times New Roman" panose="02020603050405020304" pitchFamily="18" charset="0"/>
              </a:rPr>
              <a:t>Khoảng biểu diễn:</a:t>
            </a:r>
          </a:p>
          <a:p>
            <a:pPr algn="just" eaLnBrk="1" hangingPunct="1">
              <a:lnSpc>
                <a:spcPct val="90000"/>
              </a:lnSpc>
              <a:buFont typeface="Wingdings" panose="05000000000000000000" pitchFamily="2" charset="2"/>
              <a:buNone/>
            </a:pPr>
            <a:r>
              <a:rPr lang="en-US" altLang="vi-VN" sz="3600">
                <a:latin typeface="Times New Roman" panose="02020603050405020304" pitchFamily="18" charset="0"/>
              </a:rPr>
              <a:t>			</a:t>
            </a:r>
            <a:r>
              <a:rPr lang="en-US" altLang="vi-VN" sz="3600" b="1">
                <a:latin typeface="Times New Roman" panose="02020603050405020304" pitchFamily="18" charset="0"/>
              </a:rPr>
              <a:t>- (2</a:t>
            </a:r>
            <a:r>
              <a:rPr lang="en-US" altLang="vi-VN" sz="3600" b="1" baseline="40000">
                <a:latin typeface="Times New Roman" panose="02020603050405020304" pitchFamily="18" charset="0"/>
              </a:rPr>
              <a:t>n-1 </a:t>
            </a:r>
            <a:r>
              <a:rPr lang="en-US" altLang="vi-VN" sz="3600" b="1">
                <a:latin typeface="Times New Roman" panose="02020603050405020304" pitchFamily="18" charset="0"/>
                <a:sym typeface="Wingdings" panose="05000000000000000000" pitchFamily="2" charset="2"/>
              </a:rPr>
              <a:t>– 1</a:t>
            </a:r>
            <a:r>
              <a:rPr lang="en-US" altLang="vi-VN" sz="3600" b="1">
                <a:latin typeface="Times New Roman" panose="02020603050405020304" pitchFamily="18" charset="0"/>
              </a:rPr>
              <a:t>) </a:t>
            </a:r>
            <a:r>
              <a:rPr lang="en-US" altLang="vi-VN" sz="3600" b="1">
                <a:latin typeface="Times New Roman" panose="02020603050405020304" pitchFamily="18" charset="0"/>
                <a:sym typeface="Wingdings" panose="05000000000000000000" pitchFamily="2" charset="2"/>
              </a:rPr>
              <a:t> +(2</a:t>
            </a:r>
            <a:r>
              <a:rPr lang="en-US" altLang="vi-VN" sz="3600" b="1" baseline="30000">
                <a:latin typeface="Times New Roman" panose="02020603050405020304" pitchFamily="18" charset="0"/>
                <a:sym typeface="Wingdings" panose="05000000000000000000" pitchFamily="2" charset="2"/>
              </a:rPr>
              <a:t>n-1 </a:t>
            </a:r>
            <a:r>
              <a:rPr lang="en-US" altLang="vi-VN" sz="3600" b="1">
                <a:latin typeface="Times New Roman" panose="02020603050405020304" pitchFamily="18" charset="0"/>
                <a:sym typeface="Wingdings" panose="05000000000000000000" pitchFamily="2" charset="2"/>
              </a:rPr>
              <a:t>– 1)</a:t>
            </a:r>
            <a:endParaRPr lang="en-US" altLang="vi-VN" sz="3600" b="1">
              <a:latin typeface="Times New Roman" panose="02020603050405020304" pitchFamily="18" charset="0"/>
            </a:endParaRPr>
          </a:p>
          <a:p>
            <a:pPr lvl="1" eaLnBrk="1" hangingPunct="1">
              <a:lnSpc>
                <a:spcPct val="90000"/>
              </a:lnSpc>
              <a:buClr>
                <a:schemeClr val="tx2"/>
              </a:buClr>
              <a:buSzTx/>
              <a:buFontTx/>
              <a:buChar char="•"/>
            </a:pPr>
            <a:r>
              <a:rPr lang="en-US" altLang="vi-VN" sz="3200">
                <a:latin typeface="Times New Roman" panose="02020603050405020304" pitchFamily="18" charset="0"/>
              </a:rPr>
              <a:t>n = 8:		-127</a:t>
            </a:r>
            <a:r>
              <a:rPr lang="en-US" altLang="vi-VN" sz="3200" b="1" baseline="-25000">
                <a:latin typeface="Times New Roman" panose="02020603050405020304" pitchFamily="18" charset="0"/>
              </a:rPr>
              <a:t>10</a:t>
            </a:r>
            <a:r>
              <a:rPr lang="en-US" altLang="vi-VN" sz="3200">
                <a:latin typeface="Times New Roman" panose="02020603050405020304" pitchFamily="18" charset="0"/>
              </a:rPr>
              <a:t> </a:t>
            </a:r>
            <a:r>
              <a:rPr lang="en-US" altLang="vi-VN" sz="3200">
                <a:latin typeface="Times New Roman" panose="02020603050405020304" pitchFamily="18" charset="0"/>
                <a:sym typeface="Wingdings" panose="05000000000000000000" pitchFamily="2" charset="2"/>
              </a:rPr>
              <a:t> +127</a:t>
            </a:r>
            <a:r>
              <a:rPr lang="en-US" altLang="vi-VN" sz="3200" b="1" baseline="-25000">
                <a:latin typeface="Times New Roman" panose="02020603050405020304" pitchFamily="18" charset="0"/>
                <a:sym typeface="Wingdings" panose="05000000000000000000" pitchFamily="2" charset="2"/>
              </a:rPr>
              <a:t>10</a:t>
            </a:r>
            <a:endParaRPr lang="en-US" altLang="vi-VN" sz="3200" b="1" baseline="-25000">
              <a:latin typeface="Times New Roman" panose="02020603050405020304" pitchFamily="18" charset="0"/>
            </a:endParaRPr>
          </a:p>
          <a:p>
            <a:pPr lvl="1" eaLnBrk="1" hangingPunct="1">
              <a:lnSpc>
                <a:spcPct val="90000"/>
              </a:lnSpc>
              <a:buClr>
                <a:schemeClr val="tx2"/>
              </a:buClr>
              <a:buSzTx/>
              <a:buFontTx/>
              <a:buChar char="•"/>
            </a:pPr>
            <a:r>
              <a:rPr lang="en-US" altLang="vi-VN" sz="3200">
                <a:latin typeface="Times New Roman" panose="02020603050405020304" pitchFamily="18" charset="0"/>
              </a:rPr>
              <a:t>n = 16:	-32767</a:t>
            </a:r>
            <a:r>
              <a:rPr lang="en-US" altLang="vi-VN" sz="3200" b="1" baseline="-25000">
                <a:latin typeface="Times New Roman" panose="02020603050405020304" pitchFamily="18" charset="0"/>
              </a:rPr>
              <a:t>10</a:t>
            </a:r>
            <a:r>
              <a:rPr lang="en-US" altLang="vi-VN" sz="3200">
                <a:latin typeface="Times New Roman" panose="02020603050405020304" pitchFamily="18" charset="0"/>
              </a:rPr>
              <a:t> </a:t>
            </a:r>
            <a:r>
              <a:rPr lang="en-US" altLang="vi-VN" sz="3200">
                <a:latin typeface="Times New Roman" panose="02020603050405020304" pitchFamily="18" charset="0"/>
                <a:sym typeface="Wingdings" panose="05000000000000000000" pitchFamily="2" charset="2"/>
              </a:rPr>
              <a:t> +32767</a:t>
            </a:r>
            <a:r>
              <a:rPr lang="en-US" altLang="vi-VN" sz="3200" b="1" baseline="-25000">
                <a:latin typeface="Times New Roman" panose="02020603050405020304" pitchFamily="18" charset="0"/>
                <a:sym typeface="Wingdings" panose="05000000000000000000" pitchFamily="2" charset="2"/>
              </a:rPr>
              <a:t>10</a:t>
            </a:r>
            <a:endParaRPr lang="en-US" altLang="vi-VN" sz="3200" b="1" baseline="-25000">
              <a:latin typeface="Times New Roman" panose="02020603050405020304" pitchFamily="18" charset="0"/>
            </a:endParaRPr>
          </a:p>
          <a:p>
            <a:pPr eaLnBrk="1" hangingPunct="1">
              <a:lnSpc>
                <a:spcPct val="90000"/>
              </a:lnSpc>
            </a:pPr>
            <a:r>
              <a:rPr lang="en-US" altLang="vi-VN" sz="3600">
                <a:latin typeface="Times New Roman" panose="02020603050405020304" pitchFamily="18" charset="0"/>
              </a:rPr>
              <a:t>Nhận xét: với n = 8</a:t>
            </a:r>
          </a:p>
          <a:p>
            <a:pPr lvl="1" eaLnBrk="1" hangingPunct="1">
              <a:lnSpc>
                <a:spcPct val="90000"/>
              </a:lnSpc>
              <a:buClr>
                <a:schemeClr val="tx2"/>
              </a:buClr>
              <a:buSzTx/>
              <a:buFontTx/>
              <a:buChar char="•"/>
            </a:pPr>
            <a:r>
              <a:rPr lang="en-US" altLang="vi-VN" sz="3200">
                <a:latin typeface="Times New Roman" panose="02020603050405020304" pitchFamily="18" charset="0"/>
              </a:rPr>
              <a:t>00000000 = +0</a:t>
            </a:r>
          </a:p>
          <a:p>
            <a:pPr lvl="1" eaLnBrk="1" hangingPunct="1">
              <a:lnSpc>
                <a:spcPct val="90000"/>
              </a:lnSpc>
              <a:buClr>
                <a:schemeClr val="tx2"/>
              </a:buClr>
              <a:buSzTx/>
              <a:buFontTx/>
              <a:buChar char="•"/>
            </a:pPr>
            <a:r>
              <a:rPr lang="en-US" altLang="vi-VN" sz="3200">
                <a:latin typeface="Times New Roman" panose="02020603050405020304" pitchFamily="18" charset="0"/>
              </a:rPr>
              <a:t>10000000 = -0</a:t>
            </a:r>
          </a:p>
          <a:p>
            <a:pPr algn="just" eaLnBrk="1" hangingPunct="1">
              <a:lnSpc>
                <a:spcPct val="90000"/>
              </a:lnSpc>
            </a:pPr>
            <a:r>
              <a:rPr lang="en-US" altLang="vi-VN" sz="3600">
                <a:latin typeface="Times New Roman" panose="02020603050405020304" pitchFamily="18" charset="0"/>
              </a:rPr>
              <a:t>Được sử dụng trên các máy tính thế hệ đầu, ví dụ IBM 7090</a:t>
            </a:r>
          </a:p>
        </p:txBody>
      </p:sp>
      <p:sp>
        <p:nvSpPr>
          <p:cNvPr id="40965"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39A21B81-1742-5549-AAB1-F513B6489130}"/>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46</a:t>
            </a:fld>
            <a:r>
              <a:rPr lang="en-US" altLang="en-US"/>
              <a:t>/C3</a:t>
            </a:r>
            <a:endParaRPr lang="en-US"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b. Mã bù 1</a:t>
            </a:r>
          </a:p>
        </p:txBody>
      </p:sp>
      <p:sp>
        <p:nvSpPr>
          <p:cNvPr id="43012" name="Rectangle 3"/>
          <p:cNvSpPr>
            <a:spLocks noGrp="1" noChangeArrowheads="1"/>
          </p:cNvSpPr>
          <p:nvPr>
            <p:ph type="body" idx="1"/>
          </p:nvPr>
        </p:nvSpPr>
        <p:spPr>
          <a:xfrm>
            <a:off x="457200" y="1295400"/>
            <a:ext cx="8229600" cy="5257800"/>
          </a:xfrm>
        </p:spPr>
        <p:txBody>
          <a:bodyPr/>
          <a:lstStyle/>
          <a:p>
            <a:pPr algn="just" eaLnBrk="1" hangingPunct="1">
              <a:lnSpc>
                <a:spcPct val="90000"/>
              </a:lnSpc>
            </a:pPr>
            <a:r>
              <a:rPr lang="en-US" altLang="vi-VN">
                <a:latin typeface="Times New Roman" panose="02020603050405020304" pitchFamily="18" charset="0"/>
              </a:rPr>
              <a:t>Dùng phép toán </a:t>
            </a:r>
            <a:r>
              <a:rPr lang="en-US" altLang="vi-VN" b="1">
                <a:latin typeface="Times New Roman" panose="02020603050405020304" pitchFamily="18" charset="0"/>
              </a:rPr>
              <a:t>bitwise NOT</a:t>
            </a:r>
            <a:r>
              <a:rPr lang="en-US" altLang="vi-VN">
                <a:latin typeface="Times New Roman" panose="02020603050405020304" pitchFamily="18" charset="0"/>
              </a:rPr>
              <a:t> (đổi bit 1 thành bit 0, bit 0 thành bit 1) để tạo số âm.</a:t>
            </a:r>
          </a:p>
          <a:p>
            <a:pPr algn="just" eaLnBrk="1" hangingPunct="1">
              <a:lnSpc>
                <a:spcPct val="90000"/>
              </a:lnSpc>
            </a:pPr>
            <a:r>
              <a:rPr lang="en-US" altLang="vi-VN">
                <a:latin typeface="Times New Roman" panose="02020603050405020304" pitchFamily="18" charset="0"/>
              </a:rPr>
              <a:t>Ví dụ: với n = 4</a:t>
            </a:r>
          </a:p>
          <a:p>
            <a:pPr lvl="1" eaLnBrk="1" hangingPunct="1">
              <a:lnSpc>
                <a:spcPct val="90000"/>
              </a:lnSpc>
              <a:buClr>
                <a:schemeClr val="tx2"/>
              </a:buClr>
              <a:buSzTx/>
              <a:buFontTx/>
              <a:buChar char="•"/>
            </a:pPr>
            <a:r>
              <a:rPr lang="en-US" altLang="vi-VN">
                <a:latin typeface="Times New Roman" panose="02020603050405020304" pitchFamily="18" charset="0"/>
              </a:rPr>
              <a:t>0101 = +5</a:t>
            </a:r>
          </a:p>
          <a:p>
            <a:pPr lvl="1" eaLnBrk="1" hangingPunct="1">
              <a:lnSpc>
                <a:spcPct val="90000"/>
              </a:lnSpc>
              <a:buClr>
                <a:schemeClr val="tx2"/>
              </a:buClr>
              <a:buSzTx/>
              <a:buFontTx/>
              <a:buChar char="•"/>
            </a:pPr>
            <a:r>
              <a:rPr lang="en-US" altLang="vi-VN">
                <a:latin typeface="Times New Roman" panose="02020603050405020304" pitchFamily="18" charset="0"/>
              </a:rPr>
              <a:t>1010 = -5 </a:t>
            </a:r>
            <a:r>
              <a:rPr lang="en-US" altLang="vi-VN">
                <a:latin typeface="Times New Roman" panose="02020603050405020304" pitchFamily="18" charset="0"/>
                <a:sym typeface="Wingdings" panose="05000000000000000000" pitchFamily="2" charset="2"/>
              </a:rPr>
              <a:t> </a:t>
            </a:r>
            <a:r>
              <a:rPr lang="en-US" altLang="vi-VN">
                <a:latin typeface="Times New Roman" panose="02020603050405020304" pitchFamily="18" charset="0"/>
              </a:rPr>
              <a:t>mã bù 1 của -5 là 1010</a:t>
            </a:r>
          </a:p>
          <a:p>
            <a:pPr eaLnBrk="1" hangingPunct="1">
              <a:lnSpc>
                <a:spcPct val="90000"/>
              </a:lnSpc>
            </a:pPr>
            <a:r>
              <a:rPr lang="en-US" altLang="vi-VN">
                <a:latin typeface="Times New Roman" panose="02020603050405020304" pitchFamily="18" charset="0"/>
              </a:rPr>
              <a:t>Nhận xét: có 1 bit dấu (0:dương, 1:âm)</a:t>
            </a:r>
          </a:p>
          <a:p>
            <a:pPr eaLnBrk="1" hangingPunct="1">
              <a:lnSpc>
                <a:spcPct val="90000"/>
              </a:lnSpc>
            </a:pPr>
            <a:r>
              <a:rPr lang="en-US" altLang="vi-VN">
                <a:latin typeface="Times New Roman" panose="02020603050405020304" pitchFamily="18" charset="0"/>
              </a:rPr>
              <a:t>Khoảng biểu diễn: </a:t>
            </a:r>
          </a:p>
          <a:p>
            <a:pPr algn="just" eaLnBrk="1" hangingPunct="1">
              <a:lnSpc>
                <a:spcPct val="90000"/>
              </a:lnSpc>
              <a:buFont typeface="Wingdings" panose="05000000000000000000" pitchFamily="2" charset="2"/>
              <a:buNone/>
            </a:pPr>
            <a:r>
              <a:rPr lang="en-US" altLang="vi-VN" b="1">
                <a:latin typeface="Times New Roman" panose="02020603050405020304" pitchFamily="18" charset="0"/>
              </a:rPr>
              <a:t>			- (2</a:t>
            </a:r>
            <a:r>
              <a:rPr lang="en-US" altLang="vi-VN" b="1" baseline="40000">
                <a:latin typeface="Times New Roman" panose="02020603050405020304" pitchFamily="18" charset="0"/>
              </a:rPr>
              <a:t>n-1 </a:t>
            </a:r>
            <a:r>
              <a:rPr lang="en-US" altLang="vi-VN" b="1">
                <a:latin typeface="Times New Roman" panose="02020603050405020304" pitchFamily="18" charset="0"/>
                <a:sym typeface="Wingdings" panose="05000000000000000000" pitchFamily="2" charset="2"/>
              </a:rPr>
              <a:t>– 1</a:t>
            </a:r>
            <a:r>
              <a:rPr lang="en-US" altLang="vi-VN" b="1">
                <a:latin typeface="Times New Roman" panose="02020603050405020304" pitchFamily="18" charset="0"/>
              </a:rPr>
              <a:t>) </a:t>
            </a:r>
            <a:r>
              <a:rPr lang="en-US" altLang="vi-VN" b="1">
                <a:latin typeface="Times New Roman" panose="02020603050405020304" pitchFamily="18" charset="0"/>
                <a:sym typeface="Wingdings" panose="05000000000000000000" pitchFamily="2" charset="2"/>
              </a:rPr>
              <a:t> +(2</a:t>
            </a:r>
            <a:r>
              <a:rPr lang="en-US" altLang="vi-VN" b="1" baseline="30000">
                <a:latin typeface="Times New Roman" panose="02020603050405020304" pitchFamily="18" charset="0"/>
                <a:sym typeface="Wingdings" panose="05000000000000000000" pitchFamily="2" charset="2"/>
              </a:rPr>
              <a:t>n-1 </a:t>
            </a:r>
            <a:r>
              <a:rPr lang="en-US" altLang="vi-VN" b="1">
                <a:latin typeface="Times New Roman" panose="02020603050405020304" pitchFamily="18" charset="0"/>
                <a:sym typeface="Wingdings" panose="05000000000000000000" pitchFamily="2" charset="2"/>
              </a:rPr>
              <a:t>– 1)</a:t>
            </a:r>
            <a:endParaRPr lang="en-US" altLang="vi-VN" b="1">
              <a:latin typeface="Times New Roman" panose="02020603050405020304" pitchFamily="18" charset="0"/>
            </a:endParaRPr>
          </a:p>
          <a:p>
            <a:pPr lvl="1" eaLnBrk="1" hangingPunct="1">
              <a:lnSpc>
                <a:spcPct val="90000"/>
              </a:lnSpc>
              <a:buClr>
                <a:schemeClr val="tx2"/>
              </a:buClr>
              <a:buSzTx/>
              <a:buFontTx/>
              <a:buChar char="•"/>
            </a:pPr>
            <a:r>
              <a:rPr lang="en-US" altLang="vi-VN">
                <a:latin typeface="Times New Roman" panose="02020603050405020304" pitchFamily="18" charset="0"/>
              </a:rPr>
              <a:t>n = 8:		-127</a:t>
            </a:r>
            <a:r>
              <a:rPr lang="en-US" altLang="vi-VN" b="1" baseline="-25000">
                <a:latin typeface="Times New Roman" panose="02020603050405020304" pitchFamily="18" charset="0"/>
              </a:rPr>
              <a:t>10</a:t>
            </a:r>
            <a:r>
              <a:rPr lang="en-US" altLang="vi-VN">
                <a:latin typeface="Times New Roman" panose="02020603050405020304" pitchFamily="18" charset="0"/>
              </a:rPr>
              <a:t> </a:t>
            </a:r>
            <a:r>
              <a:rPr lang="en-US" altLang="vi-VN">
                <a:latin typeface="Times New Roman" panose="02020603050405020304" pitchFamily="18" charset="0"/>
                <a:sym typeface="Wingdings" panose="05000000000000000000" pitchFamily="2" charset="2"/>
              </a:rPr>
              <a:t> +127</a:t>
            </a:r>
            <a:r>
              <a:rPr lang="en-US" altLang="vi-VN" b="1" baseline="-25000">
                <a:latin typeface="Times New Roman" panose="02020603050405020304" pitchFamily="18" charset="0"/>
                <a:sym typeface="Wingdings" panose="05000000000000000000" pitchFamily="2" charset="2"/>
              </a:rPr>
              <a:t>10</a:t>
            </a:r>
            <a:endParaRPr lang="en-US" altLang="vi-VN" b="1" baseline="-25000">
              <a:latin typeface="Times New Roman" panose="02020603050405020304" pitchFamily="18" charset="0"/>
            </a:endParaRPr>
          </a:p>
          <a:p>
            <a:pPr lvl="1" eaLnBrk="1" hangingPunct="1">
              <a:lnSpc>
                <a:spcPct val="90000"/>
              </a:lnSpc>
              <a:buClr>
                <a:schemeClr val="tx2"/>
              </a:buClr>
              <a:buSzTx/>
              <a:buFontTx/>
              <a:buChar char="•"/>
            </a:pPr>
            <a:r>
              <a:rPr lang="en-US" altLang="vi-VN">
                <a:latin typeface="Times New Roman" panose="02020603050405020304" pitchFamily="18" charset="0"/>
              </a:rPr>
              <a:t>n = 16:		-32767</a:t>
            </a:r>
            <a:r>
              <a:rPr lang="en-US" altLang="vi-VN" b="1" baseline="-25000">
                <a:latin typeface="Times New Roman" panose="02020603050405020304" pitchFamily="18" charset="0"/>
              </a:rPr>
              <a:t>10</a:t>
            </a:r>
            <a:r>
              <a:rPr lang="en-US" altLang="vi-VN">
                <a:latin typeface="Times New Roman" panose="02020603050405020304" pitchFamily="18" charset="0"/>
              </a:rPr>
              <a:t> </a:t>
            </a:r>
            <a:r>
              <a:rPr lang="en-US" altLang="vi-VN">
                <a:latin typeface="Times New Roman" panose="02020603050405020304" pitchFamily="18" charset="0"/>
                <a:sym typeface="Wingdings" panose="05000000000000000000" pitchFamily="2" charset="2"/>
              </a:rPr>
              <a:t> +32767</a:t>
            </a:r>
            <a:r>
              <a:rPr lang="en-US" altLang="vi-VN" b="1" baseline="-25000">
                <a:latin typeface="Times New Roman" panose="02020603050405020304" pitchFamily="18" charset="0"/>
                <a:sym typeface="Wingdings" panose="05000000000000000000" pitchFamily="2" charset="2"/>
              </a:rPr>
              <a:t>10</a:t>
            </a:r>
            <a:endParaRPr lang="en-US" altLang="vi-VN">
              <a:latin typeface="Times New Roman" panose="02020603050405020304" pitchFamily="18" charset="0"/>
            </a:endParaRPr>
          </a:p>
        </p:txBody>
      </p:sp>
      <p:sp>
        <p:nvSpPr>
          <p:cNvPr id="43013"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979A7C93-28EB-6145-9ECA-59A1DE9EE817}"/>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47</a:t>
            </a:fld>
            <a:r>
              <a:rPr lang="en-US" altLang="en-US"/>
              <a:t>/C3</a:t>
            </a:r>
            <a:endParaRPr lang="en-US"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Mã bù 1 (tt)</a:t>
            </a:r>
          </a:p>
        </p:txBody>
      </p:sp>
      <p:sp>
        <p:nvSpPr>
          <p:cNvPr id="45060" name="Rectangle 3"/>
          <p:cNvSpPr>
            <a:spLocks noGrp="1" noChangeArrowheads="1"/>
          </p:cNvSpPr>
          <p:nvPr>
            <p:ph type="body" idx="1"/>
          </p:nvPr>
        </p:nvSpPr>
        <p:spPr>
          <a:xfrm>
            <a:off x="457200" y="1295400"/>
            <a:ext cx="8229600" cy="5257800"/>
          </a:xfrm>
        </p:spPr>
        <p:txBody>
          <a:bodyPr/>
          <a:lstStyle/>
          <a:p>
            <a:pPr eaLnBrk="1" hangingPunct="1"/>
            <a:r>
              <a:rPr lang="en-US" altLang="vi-VN" sz="3600">
                <a:latin typeface="Times New Roman" panose="02020603050405020304" pitchFamily="18" charset="0"/>
              </a:rPr>
              <a:t>Nhận xét: với n = 8</a:t>
            </a:r>
          </a:p>
          <a:p>
            <a:pPr lvl="1" eaLnBrk="1" hangingPunct="1">
              <a:buClr>
                <a:schemeClr val="tx2"/>
              </a:buClr>
              <a:buSzTx/>
              <a:buFontTx/>
              <a:buChar char="•"/>
            </a:pPr>
            <a:r>
              <a:rPr lang="en-US" altLang="vi-VN" sz="3200">
                <a:latin typeface="Times New Roman" panose="02020603050405020304" pitchFamily="18" charset="0"/>
              </a:rPr>
              <a:t>00000000 = +0</a:t>
            </a:r>
          </a:p>
          <a:p>
            <a:pPr lvl="1" eaLnBrk="1" hangingPunct="1">
              <a:buClr>
                <a:schemeClr val="tx2"/>
              </a:buClr>
              <a:buSzTx/>
              <a:buFontTx/>
              <a:buChar char="•"/>
            </a:pPr>
            <a:r>
              <a:rPr lang="en-US" altLang="vi-VN" sz="3200">
                <a:latin typeface="Times New Roman" panose="02020603050405020304" pitchFamily="18" charset="0"/>
              </a:rPr>
              <a:t>11111111 = -0</a:t>
            </a:r>
          </a:p>
          <a:p>
            <a:pPr algn="just" eaLnBrk="1" hangingPunct="1"/>
            <a:r>
              <a:rPr lang="en-US" altLang="vi-VN" sz="3600">
                <a:latin typeface="Times New Roman" panose="02020603050405020304" pitchFamily="18" charset="0"/>
              </a:rPr>
              <a:t>Được sử dụng trên các máy tính thế hệ đầu, ví dụ PDP-1, UNIVAC 1100</a:t>
            </a:r>
          </a:p>
        </p:txBody>
      </p:sp>
      <p:sp>
        <p:nvSpPr>
          <p:cNvPr id="45061"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594468A2-58CD-8446-8DE5-7124F60E24AA}"/>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48</a:t>
            </a:fld>
            <a:r>
              <a:rPr lang="en-US" altLang="en-US"/>
              <a:t>/C3</a:t>
            </a:r>
            <a:endParaRPr lang="en-US"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c. Mã bù 2</a:t>
            </a:r>
          </a:p>
        </p:txBody>
      </p:sp>
      <p:sp>
        <p:nvSpPr>
          <p:cNvPr id="47108" name="Rectangle 3"/>
          <p:cNvSpPr>
            <a:spLocks noGrp="1" noChangeArrowheads="1"/>
          </p:cNvSpPr>
          <p:nvPr>
            <p:ph type="body" idx="1"/>
          </p:nvPr>
        </p:nvSpPr>
        <p:spPr>
          <a:xfrm>
            <a:off x="457200" y="1295400"/>
            <a:ext cx="8229600" cy="5257800"/>
          </a:xfrm>
        </p:spPr>
        <p:txBody>
          <a:bodyPr/>
          <a:lstStyle/>
          <a:p>
            <a:pPr algn="just" eaLnBrk="1" hangingPunct="1"/>
            <a:r>
              <a:rPr lang="en-US" altLang="vi-VN" sz="3600">
                <a:latin typeface="Times New Roman" panose="02020603050405020304" pitchFamily="18" charset="0"/>
              </a:rPr>
              <a:t>Mã bù 2 của một số âm bằng mã bù 1 cộng thêm 1</a:t>
            </a:r>
          </a:p>
          <a:p>
            <a:pPr algn="just" eaLnBrk="1" hangingPunct="1"/>
            <a:r>
              <a:rPr lang="en-US" altLang="vi-VN" sz="3600">
                <a:latin typeface="Times New Roman" panose="02020603050405020304" pitchFamily="18" charset="0"/>
              </a:rPr>
              <a:t>Ví dụ: với n = 4</a:t>
            </a:r>
          </a:p>
          <a:p>
            <a:pPr lvl="1" eaLnBrk="1" hangingPunct="1">
              <a:buClr>
                <a:schemeClr val="tx2"/>
              </a:buClr>
              <a:buSzTx/>
              <a:buFontTx/>
              <a:buChar char="•"/>
            </a:pPr>
            <a:r>
              <a:rPr lang="en-US" altLang="vi-VN" sz="3200">
                <a:latin typeface="Times New Roman" panose="02020603050405020304" pitchFamily="18" charset="0"/>
              </a:rPr>
              <a:t>0101 = +5</a:t>
            </a:r>
          </a:p>
          <a:p>
            <a:pPr lvl="1" eaLnBrk="1" hangingPunct="1">
              <a:buClr>
                <a:schemeClr val="tx2"/>
              </a:buClr>
              <a:buSzTx/>
              <a:buFontTx/>
              <a:buChar char="•"/>
            </a:pPr>
            <a:r>
              <a:rPr lang="en-US" altLang="vi-VN" sz="3200">
                <a:latin typeface="Times New Roman" panose="02020603050405020304" pitchFamily="18" charset="0"/>
              </a:rPr>
              <a:t>1010 = -5	(mã bù 1 của -5 là 1010)</a:t>
            </a:r>
          </a:p>
          <a:p>
            <a:pPr lvl="1" eaLnBrk="1" hangingPunct="1">
              <a:buClr>
                <a:schemeClr val="tx2"/>
              </a:buClr>
              <a:buSzTx/>
              <a:buFontTx/>
              <a:buNone/>
            </a:pPr>
            <a:r>
              <a:rPr lang="en-US" altLang="vi-VN" sz="3200">
                <a:latin typeface="Times New Roman" panose="02020603050405020304" pitchFamily="18" charset="0"/>
              </a:rPr>
              <a:t>	1011 		(mã bù 2 của -5 là 1011)</a:t>
            </a:r>
          </a:p>
          <a:p>
            <a:pPr algn="just" eaLnBrk="1" hangingPunct="1"/>
            <a:r>
              <a:rPr lang="en-US" altLang="vi-VN" sz="3600">
                <a:latin typeface="Times New Roman" panose="02020603050405020304" pitchFamily="18" charset="0"/>
              </a:rPr>
              <a:t>Nhận xét: có 1 bit dấu (0:dương, 1:âm)</a:t>
            </a:r>
          </a:p>
        </p:txBody>
      </p:sp>
      <p:sp>
        <p:nvSpPr>
          <p:cNvPr id="47109"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12544235-94AD-A14A-ABE6-064A79FF28AA}"/>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49</a:t>
            </a:fld>
            <a:r>
              <a:rPr lang="en-US" altLang="en-US"/>
              <a:t>/C3</a:t>
            </a:r>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457200" y="228600"/>
            <a:ext cx="8229600" cy="868363"/>
          </a:xfrm>
        </p:spPr>
        <p:txBody>
          <a:bodyPr/>
          <a:lstStyle/>
          <a:p>
            <a:pPr eaLnBrk="1" hangingPunct="1"/>
            <a:r>
              <a:rPr lang="en-US" altLang="vi-VN" sz="3600" b="1">
                <a:latin typeface="Times New Roman" panose="02020603050405020304" pitchFamily="18" charset="0"/>
              </a:rPr>
              <a:t>1. Dữ liệu trên máy tính</a:t>
            </a:r>
          </a:p>
        </p:txBody>
      </p:sp>
      <p:sp>
        <p:nvSpPr>
          <p:cNvPr id="10244" name="Rectangle 3"/>
          <p:cNvSpPr>
            <a:spLocks noGrp="1" noChangeArrowheads="1"/>
          </p:cNvSpPr>
          <p:nvPr>
            <p:ph type="body" idx="1"/>
          </p:nvPr>
        </p:nvSpPr>
        <p:spPr>
          <a:xfrm>
            <a:off x="457200" y="1295400"/>
            <a:ext cx="8229600" cy="5257800"/>
          </a:xfrm>
        </p:spPr>
        <p:txBody>
          <a:bodyPr/>
          <a:lstStyle/>
          <a:p>
            <a:pPr algn="just" eaLnBrk="1" hangingPunct="1">
              <a:lnSpc>
                <a:spcPct val="90000"/>
              </a:lnSpc>
            </a:pPr>
            <a:r>
              <a:rPr lang="en-US" altLang="vi-VN" sz="3600">
                <a:latin typeface="Times New Roman" panose="02020603050405020304" pitchFamily="18" charset="0"/>
              </a:rPr>
              <a:t>Máy tính là thiết bị đa phương tiện (multimedia device)</a:t>
            </a:r>
          </a:p>
          <a:p>
            <a:pPr algn="just" eaLnBrk="1" hangingPunct="1">
              <a:lnSpc>
                <a:spcPct val="90000"/>
              </a:lnSpc>
            </a:pPr>
            <a:r>
              <a:rPr lang="en-US" altLang="vi-VN" sz="3600">
                <a:latin typeface="Times New Roman" panose="02020603050405020304" pitchFamily="18" charset="0"/>
              </a:rPr>
              <a:t>Máy tính lưu trữ, xử lý, hiển thị các dạng dữ liệu:</a:t>
            </a:r>
          </a:p>
          <a:p>
            <a:pPr lvl="1" eaLnBrk="1" hangingPunct="1">
              <a:lnSpc>
                <a:spcPct val="90000"/>
              </a:lnSpc>
              <a:buClr>
                <a:schemeClr val="tx2"/>
              </a:buClr>
              <a:buSzTx/>
              <a:buFontTx/>
              <a:buChar char="•"/>
            </a:pPr>
            <a:r>
              <a:rPr lang="en-US" altLang="vi-VN" sz="3200">
                <a:latin typeface="Times New Roman" panose="02020603050405020304" pitchFamily="18" charset="0"/>
              </a:rPr>
              <a:t>Giá trị số (numbers)</a:t>
            </a:r>
          </a:p>
          <a:p>
            <a:pPr lvl="1" eaLnBrk="1" hangingPunct="1">
              <a:lnSpc>
                <a:spcPct val="90000"/>
              </a:lnSpc>
              <a:buClr>
                <a:schemeClr val="tx2"/>
              </a:buClr>
              <a:buSzTx/>
              <a:buFontTx/>
              <a:buChar char="•"/>
            </a:pPr>
            <a:r>
              <a:rPr lang="en-US" altLang="vi-VN" sz="3200">
                <a:latin typeface="Times New Roman" panose="02020603050405020304" pitchFamily="18" charset="0"/>
              </a:rPr>
              <a:t>Văn bản (text)</a:t>
            </a:r>
          </a:p>
          <a:p>
            <a:pPr lvl="1" eaLnBrk="1" hangingPunct="1">
              <a:lnSpc>
                <a:spcPct val="90000"/>
              </a:lnSpc>
              <a:buClr>
                <a:schemeClr val="tx2"/>
              </a:buClr>
              <a:buSzTx/>
              <a:buFontTx/>
              <a:buChar char="•"/>
            </a:pPr>
            <a:r>
              <a:rPr lang="en-US" altLang="vi-VN" sz="3200">
                <a:latin typeface="Times New Roman" panose="02020603050405020304" pitchFamily="18" charset="0"/>
              </a:rPr>
              <a:t>Hình ảnh (images, graphics)</a:t>
            </a:r>
          </a:p>
          <a:p>
            <a:pPr lvl="1" eaLnBrk="1" hangingPunct="1">
              <a:lnSpc>
                <a:spcPct val="90000"/>
              </a:lnSpc>
              <a:buClr>
                <a:schemeClr val="tx2"/>
              </a:buClr>
              <a:buSzTx/>
              <a:buFontTx/>
              <a:buChar char="•"/>
            </a:pPr>
            <a:r>
              <a:rPr lang="en-US" altLang="vi-VN" sz="3200">
                <a:latin typeface="Times New Roman" panose="02020603050405020304" pitchFamily="18" charset="0"/>
              </a:rPr>
              <a:t>Âm thanh (audio)</a:t>
            </a:r>
          </a:p>
          <a:p>
            <a:pPr lvl="1" eaLnBrk="1" hangingPunct="1">
              <a:lnSpc>
                <a:spcPct val="90000"/>
              </a:lnSpc>
              <a:buClr>
                <a:schemeClr val="tx2"/>
              </a:buClr>
              <a:buSzTx/>
              <a:buFontTx/>
              <a:buChar char="•"/>
            </a:pPr>
            <a:r>
              <a:rPr lang="en-US" altLang="vi-VN" sz="3200">
                <a:latin typeface="Times New Roman" panose="02020603050405020304" pitchFamily="18" charset="0"/>
              </a:rPr>
              <a:t>Hình ảnh động (video)</a:t>
            </a:r>
          </a:p>
        </p:txBody>
      </p:sp>
      <p:sp>
        <p:nvSpPr>
          <p:cNvPr id="10245"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8AFD801A-6B49-EF49-BCB4-4D8D68A09C1C}"/>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5</a:t>
            </a:fld>
            <a:r>
              <a:rPr lang="en-US" altLang="en-US"/>
              <a:t>/C3</a:t>
            </a:r>
            <a:endParaRPr lang="en-US"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Mã bù 2 (tt)</a:t>
            </a:r>
          </a:p>
        </p:txBody>
      </p:sp>
      <p:sp>
        <p:nvSpPr>
          <p:cNvPr id="48132" name="Rectangle 3"/>
          <p:cNvSpPr>
            <a:spLocks noGrp="1" noChangeArrowheads="1"/>
          </p:cNvSpPr>
          <p:nvPr>
            <p:ph type="body" idx="1"/>
          </p:nvPr>
        </p:nvSpPr>
        <p:spPr>
          <a:xfrm>
            <a:off x="457200" y="1295400"/>
            <a:ext cx="8229600" cy="5257800"/>
          </a:xfrm>
        </p:spPr>
        <p:txBody>
          <a:bodyPr/>
          <a:lstStyle/>
          <a:p>
            <a:pPr algn="just" eaLnBrk="1" hangingPunct="1"/>
            <a:r>
              <a:rPr lang="en-US" altLang="vi-VN" sz="3600">
                <a:latin typeface="Times New Roman" panose="02020603050405020304" pitchFamily="18" charset="0"/>
              </a:rPr>
              <a:t>Khoảng biểu diễn:</a:t>
            </a:r>
          </a:p>
          <a:p>
            <a:pPr algn="just" eaLnBrk="1" hangingPunct="1">
              <a:buFont typeface="Wingdings" panose="05000000000000000000" pitchFamily="2" charset="2"/>
              <a:buNone/>
            </a:pPr>
            <a:r>
              <a:rPr lang="en-US" altLang="vi-VN" sz="3600">
                <a:latin typeface="Times New Roman" panose="02020603050405020304" pitchFamily="18" charset="0"/>
              </a:rPr>
              <a:t>			</a:t>
            </a:r>
            <a:r>
              <a:rPr lang="en-US" altLang="vi-VN" sz="3600" b="1">
                <a:latin typeface="Times New Roman" panose="02020603050405020304" pitchFamily="18" charset="0"/>
              </a:rPr>
              <a:t>- 2</a:t>
            </a:r>
            <a:r>
              <a:rPr lang="en-US" altLang="vi-VN" sz="3600" b="1" baseline="40000">
                <a:latin typeface="Times New Roman" panose="02020603050405020304" pitchFamily="18" charset="0"/>
              </a:rPr>
              <a:t>n-1 </a:t>
            </a:r>
            <a:r>
              <a:rPr lang="en-US" altLang="vi-VN" sz="3600" b="1">
                <a:latin typeface="Times New Roman" panose="02020603050405020304" pitchFamily="18" charset="0"/>
              </a:rPr>
              <a:t> </a:t>
            </a:r>
            <a:r>
              <a:rPr lang="en-US" altLang="vi-VN" sz="3600" b="1">
                <a:latin typeface="Times New Roman" panose="02020603050405020304" pitchFamily="18" charset="0"/>
                <a:sym typeface="Wingdings" panose="05000000000000000000" pitchFamily="2" charset="2"/>
              </a:rPr>
              <a:t> +(2</a:t>
            </a:r>
            <a:r>
              <a:rPr lang="en-US" altLang="vi-VN" sz="3600" b="1" baseline="30000">
                <a:latin typeface="Times New Roman" panose="02020603050405020304" pitchFamily="18" charset="0"/>
                <a:sym typeface="Wingdings" panose="05000000000000000000" pitchFamily="2" charset="2"/>
              </a:rPr>
              <a:t>n-1 </a:t>
            </a:r>
            <a:r>
              <a:rPr lang="en-US" altLang="vi-VN" sz="3600" b="1">
                <a:latin typeface="Times New Roman" panose="02020603050405020304" pitchFamily="18" charset="0"/>
                <a:sym typeface="Wingdings" panose="05000000000000000000" pitchFamily="2" charset="2"/>
              </a:rPr>
              <a:t>– 1)</a:t>
            </a:r>
            <a:endParaRPr lang="en-US" altLang="vi-VN" sz="3600" b="1">
              <a:latin typeface="Times New Roman" panose="02020603050405020304" pitchFamily="18" charset="0"/>
            </a:endParaRPr>
          </a:p>
          <a:p>
            <a:pPr lvl="1" eaLnBrk="1" hangingPunct="1">
              <a:buClr>
                <a:schemeClr val="tx2"/>
              </a:buClr>
              <a:buSzTx/>
              <a:buFontTx/>
              <a:buChar char="•"/>
            </a:pPr>
            <a:r>
              <a:rPr lang="en-US" altLang="vi-VN" sz="3200">
                <a:latin typeface="Times New Roman" panose="02020603050405020304" pitchFamily="18" charset="0"/>
              </a:rPr>
              <a:t>n = 8:		-128</a:t>
            </a:r>
            <a:r>
              <a:rPr lang="en-US" altLang="vi-VN" sz="3200" b="1" baseline="-25000">
                <a:latin typeface="Times New Roman" panose="02020603050405020304" pitchFamily="18" charset="0"/>
              </a:rPr>
              <a:t>10</a:t>
            </a:r>
            <a:r>
              <a:rPr lang="en-US" altLang="vi-VN" sz="3200">
                <a:latin typeface="Times New Roman" panose="02020603050405020304" pitchFamily="18" charset="0"/>
              </a:rPr>
              <a:t> </a:t>
            </a:r>
            <a:r>
              <a:rPr lang="en-US" altLang="vi-VN" sz="3200">
                <a:latin typeface="Times New Roman" panose="02020603050405020304" pitchFamily="18" charset="0"/>
                <a:sym typeface="Wingdings" panose="05000000000000000000" pitchFamily="2" charset="2"/>
              </a:rPr>
              <a:t> +127</a:t>
            </a:r>
            <a:r>
              <a:rPr lang="en-US" altLang="vi-VN" sz="3200" b="1" baseline="-25000">
                <a:latin typeface="Times New Roman" panose="02020603050405020304" pitchFamily="18" charset="0"/>
                <a:sym typeface="Wingdings" panose="05000000000000000000" pitchFamily="2" charset="2"/>
              </a:rPr>
              <a:t>10</a:t>
            </a:r>
            <a:endParaRPr lang="en-US" altLang="vi-VN" sz="3200" b="1" baseline="-25000">
              <a:latin typeface="Times New Roman" panose="02020603050405020304" pitchFamily="18" charset="0"/>
            </a:endParaRPr>
          </a:p>
          <a:p>
            <a:pPr lvl="1" eaLnBrk="1" hangingPunct="1">
              <a:buClr>
                <a:schemeClr val="tx2"/>
              </a:buClr>
              <a:buSzTx/>
              <a:buFontTx/>
              <a:buChar char="•"/>
            </a:pPr>
            <a:r>
              <a:rPr lang="en-US" altLang="vi-VN" sz="3200">
                <a:latin typeface="Times New Roman" panose="02020603050405020304" pitchFamily="18" charset="0"/>
              </a:rPr>
              <a:t>n = 16:	-32768</a:t>
            </a:r>
            <a:r>
              <a:rPr lang="en-US" altLang="vi-VN" sz="3200" b="1" baseline="-25000">
                <a:latin typeface="Times New Roman" panose="02020603050405020304" pitchFamily="18" charset="0"/>
              </a:rPr>
              <a:t>10</a:t>
            </a:r>
            <a:r>
              <a:rPr lang="en-US" altLang="vi-VN" sz="3200">
                <a:latin typeface="Times New Roman" panose="02020603050405020304" pitchFamily="18" charset="0"/>
              </a:rPr>
              <a:t> </a:t>
            </a:r>
            <a:r>
              <a:rPr lang="en-US" altLang="vi-VN" sz="3200">
                <a:latin typeface="Times New Roman" panose="02020603050405020304" pitchFamily="18" charset="0"/>
                <a:sym typeface="Wingdings" panose="05000000000000000000" pitchFamily="2" charset="2"/>
              </a:rPr>
              <a:t> +32767</a:t>
            </a:r>
            <a:r>
              <a:rPr lang="en-US" altLang="vi-VN" sz="3200" b="1" baseline="-25000">
                <a:latin typeface="Times New Roman" panose="02020603050405020304" pitchFamily="18" charset="0"/>
                <a:sym typeface="Wingdings" panose="05000000000000000000" pitchFamily="2" charset="2"/>
              </a:rPr>
              <a:t>10</a:t>
            </a:r>
            <a:endParaRPr lang="en-US" altLang="vi-VN" sz="3200" b="1" baseline="-25000">
              <a:latin typeface="Times New Roman" panose="02020603050405020304" pitchFamily="18" charset="0"/>
            </a:endParaRPr>
          </a:p>
          <a:p>
            <a:pPr algn="just" eaLnBrk="1" hangingPunct="1"/>
            <a:r>
              <a:rPr lang="en-US" altLang="vi-VN" sz="3600">
                <a:latin typeface="Times New Roman" panose="02020603050405020304" pitchFamily="18" charset="0"/>
              </a:rPr>
              <a:t>Được sử dụng trên các máy tính hiện đại (trong CPU, ngôn ngữ lập trình)</a:t>
            </a:r>
          </a:p>
          <a:p>
            <a:pPr lvl="1" eaLnBrk="1" hangingPunct="1">
              <a:buClr>
                <a:schemeClr val="tx2"/>
              </a:buClr>
              <a:buSzTx/>
              <a:buFontTx/>
              <a:buChar char="•"/>
            </a:pPr>
            <a:endParaRPr lang="en-US" altLang="vi-VN" sz="3200">
              <a:latin typeface="Times New Roman" panose="02020603050405020304" pitchFamily="18" charset="0"/>
            </a:endParaRPr>
          </a:p>
        </p:txBody>
      </p:sp>
      <p:sp>
        <p:nvSpPr>
          <p:cNvPr id="48133"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EC3F011D-8EDE-B842-962F-86DDD2D51B1D}"/>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50</a:t>
            </a:fld>
            <a:r>
              <a:rPr lang="en-US" altLang="en-US"/>
              <a:t>/C3</a:t>
            </a:r>
            <a:endParaRPr lang="en-US"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Tìm mã bù 2</a:t>
            </a:r>
          </a:p>
        </p:txBody>
      </p:sp>
      <p:sp>
        <p:nvSpPr>
          <p:cNvPr id="50180" name="Rectangle 3"/>
          <p:cNvSpPr>
            <a:spLocks noGrp="1" noChangeArrowheads="1"/>
          </p:cNvSpPr>
          <p:nvPr>
            <p:ph type="body" idx="1"/>
          </p:nvPr>
        </p:nvSpPr>
        <p:spPr>
          <a:xfrm>
            <a:off x="457200" y="1295400"/>
            <a:ext cx="8229600" cy="5257800"/>
          </a:xfrm>
        </p:spPr>
        <p:txBody>
          <a:bodyPr/>
          <a:lstStyle/>
          <a:p>
            <a:pPr eaLnBrk="1" hangingPunct="1">
              <a:buFont typeface="Wingdings" panose="05000000000000000000" pitchFamily="2" charset="2"/>
              <a:buNone/>
            </a:pPr>
            <a:r>
              <a:rPr lang="en-US" altLang="vi-VN">
                <a:latin typeface="Times New Roman" panose="02020603050405020304" pitchFamily="18" charset="0"/>
              </a:rPr>
              <a:t>X: giá trị cần biểu diễn, n: số bit dùng biểu diễn</a:t>
            </a:r>
          </a:p>
          <a:p>
            <a:pPr algn="just" eaLnBrk="1" hangingPunct="1"/>
            <a:r>
              <a:rPr lang="en-US" altLang="vi-VN" sz="3600" b="1">
                <a:latin typeface="Times New Roman" panose="02020603050405020304" pitchFamily="18" charset="0"/>
              </a:rPr>
              <a:t>X dương</a:t>
            </a:r>
            <a:r>
              <a:rPr lang="en-US" altLang="vi-VN" sz="3600">
                <a:latin typeface="Times New Roman" panose="02020603050405020304" pitchFamily="18" charset="0"/>
              </a:rPr>
              <a:t>: mã bù 2 là biểu diễn nhị phân dùng n bit của X</a:t>
            </a:r>
          </a:p>
          <a:p>
            <a:pPr lvl="1" eaLnBrk="1" hangingPunct="1">
              <a:buClr>
                <a:schemeClr val="tx2"/>
              </a:buClr>
              <a:buSzTx/>
              <a:buFontTx/>
              <a:buChar char="•"/>
            </a:pPr>
            <a:r>
              <a:rPr lang="en-US" altLang="vi-VN" sz="3600">
                <a:latin typeface="Times New Roman" panose="02020603050405020304" pitchFamily="18" charset="0"/>
              </a:rPr>
              <a:t>X=5, n=8, mã bù 2 của 5 là 00000101</a:t>
            </a:r>
          </a:p>
          <a:p>
            <a:pPr eaLnBrk="1" hangingPunct="1"/>
            <a:r>
              <a:rPr lang="en-US" altLang="vi-VN" sz="3600" b="1">
                <a:latin typeface="Times New Roman" panose="02020603050405020304" pitchFamily="18" charset="0"/>
              </a:rPr>
              <a:t>X âm</a:t>
            </a:r>
            <a:r>
              <a:rPr lang="en-US" altLang="vi-VN" sz="3600">
                <a:latin typeface="Times New Roman" panose="02020603050405020304" pitchFamily="18" charset="0"/>
              </a:rPr>
              <a:t>:</a:t>
            </a:r>
          </a:p>
          <a:p>
            <a:pPr lvl="1" eaLnBrk="1" hangingPunct="1">
              <a:buClr>
                <a:schemeClr val="tx2"/>
              </a:buClr>
              <a:buSzTx/>
              <a:buFontTx/>
              <a:buChar char="•"/>
            </a:pPr>
            <a:r>
              <a:rPr lang="en-US" altLang="vi-VN" sz="3200">
                <a:latin typeface="Times New Roman" panose="02020603050405020304" pitchFamily="18" charset="0"/>
              </a:rPr>
              <a:t>Biểu diễn trị tuyệt đối X dùng n bit</a:t>
            </a:r>
          </a:p>
          <a:p>
            <a:pPr lvl="1" eaLnBrk="1" hangingPunct="1">
              <a:buClr>
                <a:schemeClr val="tx2"/>
              </a:buClr>
              <a:buSzTx/>
              <a:buFontTx/>
              <a:buChar char="•"/>
            </a:pPr>
            <a:r>
              <a:rPr lang="en-US" altLang="vi-VN" sz="3200">
                <a:latin typeface="Times New Roman" panose="02020603050405020304" pitchFamily="18" charset="0"/>
              </a:rPr>
              <a:t>Đổi bit 1 thành bit 0 và bit 0 thành bit 1</a:t>
            </a:r>
          </a:p>
          <a:p>
            <a:pPr lvl="1" eaLnBrk="1" hangingPunct="1">
              <a:buClr>
                <a:schemeClr val="tx2"/>
              </a:buClr>
              <a:buSzTx/>
              <a:buFontTx/>
              <a:buChar char="•"/>
            </a:pPr>
            <a:r>
              <a:rPr lang="en-US" altLang="vi-VN" sz="3200">
                <a:latin typeface="Times New Roman" panose="02020603050405020304" pitchFamily="18" charset="0"/>
              </a:rPr>
              <a:t>Cộng thêm 1</a:t>
            </a:r>
          </a:p>
        </p:txBody>
      </p:sp>
      <p:sp>
        <p:nvSpPr>
          <p:cNvPr id="50181"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98B4C410-2CA3-6449-AAE0-E45B6BCC57C6}"/>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51</a:t>
            </a:fld>
            <a:r>
              <a:rPr lang="en-US" altLang="en-US"/>
              <a:t>/C3</a:t>
            </a:r>
            <a:endParaRPr lang="en-US"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Tìm mã bù 2 (tt)</a:t>
            </a:r>
          </a:p>
        </p:txBody>
      </p:sp>
      <p:sp>
        <p:nvSpPr>
          <p:cNvPr id="51204" name="Rectangle 3"/>
          <p:cNvSpPr>
            <a:spLocks noGrp="1" noChangeArrowheads="1"/>
          </p:cNvSpPr>
          <p:nvPr>
            <p:ph type="body" idx="1"/>
          </p:nvPr>
        </p:nvSpPr>
        <p:spPr>
          <a:xfrm>
            <a:off x="457200" y="1295400"/>
            <a:ext cx="8229600" cy="5257800"/>
          </a:xfrm>
        </p:spPr>
        <p:txBody>
          <a:bodyPr/>
          <a:lstStyle/>
          <a:p>
            <a:pPr eaLnBrk="1" hangingPunct="1"/>
            <a:r>
              <a:rPr lang="en-US" altLang="vi-VN" sz="3600">
                <a:latin typeface="Times New Roman" panose="02020603050405020304" pitchFamily="18" charset="0"/>
              </a:rPr>
              <a:t>Ví dụ: X = -10, n = 8</a:t>
            </a:r>
          </a:p>
          <a:p>
            <a:pPr lvl="1" eaLnBrk="1" hangingPunct="1">
              <a:buClr>
                <a:schemeClr val="tx2"/>
              </a:buClr>
              <a:buSzTx/>
              <a:buFontTx/>
              <a:buChar char="•"/>
            </a:pPr>
            <a:r>
              <a:rPr lang="en-US" altLang="vi-VN" sz="3200">
                <a:latin typeface="Times New Roman" panose="02020603050405020304" pitchFamily="18" charset="0"/>
              </a:rPr>
              <a:t>10 = 00001010</a:t>
            </a:r>
            <a:r>
              <a:rPr lang="en-US" altLang="vi-VN" sz="3200" baseline="-25000">
                <a:latin typeface="Times New Roman" panose="02020603050405020304" pitchFamily="18" charset="0"/>
              </a:rPr>
              <a:t>2</a:t>
            </a:r>
          </a:p>
          <a:p>
            <a:pPr lvl="1" eaLnBrk="1" hangingPunct="1">
              <a:buClr>
                <a:schemeClr val="tx2"/>
              </a:buClr>
              <a:buSzTx/>
              <a:buFontTx/>
              <a:buChar char="•"/>
            </a:pPr>
            <a:r>
              <a:rPr lang="en-US" altLang="vi-VN" sz="3200">
                <a:latin typeface="Times New Roman" panose="02020603050405020304" pitchFamily="18" charset="0"/>
              </a:rPr>
              <a:t>Đổi 1</a:t>
            </a:r>
            <a:r>
              <a:rPr lang="en-US" altLang="vi-VN" sz="3200">
                <a:latin typeface="Times New Roman" panose="02020603050405020304" pitchFamily="18" charset="0"/>
                <a:sym typeface="Wingdings" panose="05000000000000000000" pitchFamily="2" charset="2"/>
              </a:rPr>
              <a:t>0, 01: 11110101</a:t>
            </a:r>
          </a:p>
          <a:p>
            <a:pPr lvl="1" eaLnBrk="1" hangingPunct="1">
              <a:buClr>
                <a:schemeClr val="tx2"/>
              </a:buClr>
              <a:buSzTx/>
              <a:buFontTx/>
              <a:buChar char="•"/>
            </a:pPr>
            <a:r>
              <a:rPr lang="en-US" altLang="vi-VN" sz="3200">
                <a:latin typeface="Times New Roman" panose="02020603050405020304" pitchFamily="18" charset="0"/>
                <a:sym typeface="Wingdings" panose="05000000000000000000" pitchFamily="2" charset="2"/>
              </a:rPr>
              <a:t>Cộng thêm 1: mã bù 2 của -10 là 11110110</a:t>
            </a:r>
            <a:endParaRPr lang="en-US" altLang="vi-VN" sz="3200">
              <a:latin typeface="Times New Roman" panose="02020603050405020304" pitchFamily="18" charset="0"/>
            </a:endParaRPr>
          </a:p>
          <a:p>
            <a:pPr eaLnBrk="1" hangingPunct="1"/>
            <a:endParaRPr lang="en-US" altLang="vi-VN" sz="3600">
              <a:latin typeface="Times New Roman" panose="02020603050405020304" pitchFamily="18" charset="0"/>
            </a:endParaRPr>
          </a:p>
          <a:p>
            <a:pPr lvl="1" eaLnBrk="1" hangingPunct="1">
              <a:buClr>
                <a:schemeClr val="tx2"/>
              </a:buClr>
              <a:buSzTx/>
              <a:buFontTx/>
              <a:buChar char="•"/>
            </a:pPr>
            <a:endParaRPr lang="en-US" altLang="vi-VN" sz="3200">
              <a:latin typeface="Times New Roman" panose="02020603050405020304" pitchFamily="18" charset="0"/>
            </a:endParaRPr>
          </a:p>
        </p:txBody>
      </p:sp>
      <p:sp>
        <p:nvSpPr>
          <p:cNvPr id="51205"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0BD57E5D-6635-4445-8BDC-0B6F9FAD658E}"/>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52</a:t>
            </a:fld>
            <a:r>
              <a:rPr lang="en-US" altLang="en-US"/>
              <a:t>/C3</a:t>
            </a:r>
            <a:endParaRPr lang="en-US"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Tìm mã bù 2 (tt)</a:t>
            </a:r>
          </a:p>
        </p:txBody>
      </p:sp>
      <p:sp>
        <p:nvSpPr>
          <p:cNvPr id="52228" name="Rectangle 3"/>
          <p:cNvSpPr>
            <a:spLocks noGrp="1" noChangeArrowheads="1"/>
          </p:cNvSpPr>
          <p:nvPr>
            <p:ph type="body" idx="1"/>
          </p:nvPr>
        </p:nvSpPr>
        <p:spPr>
          <a:xfrm>
            <a:off x="457200" y="1295400"/>
            <a:ext cx="8229600" cy="5257800"/>
          </a:xfrm>
        </p:spPr>
        <p:txBody>
          <a:bodyPr/>
          <a:lstStyle/>
          <a:p>
            <a:pPr eaLnBrk="1" hangingPunct="1">
              <a:lnSpc>
                <a:spcPct val="90000"/>
              </a:lnSpc>
            </a:pPr>
            <a:r>
              <a:rPr lang="en-US" altLang="vi-VN" sz="3600">
                <a:latin typeface="Times New Roman" panose="02020603050405020304" pitchFamily="18" charset="0"/>
              </a:rPr>
              <a:t>Phương pháp đơn giản cho X âm</a:t>
            </a:r>
          </a:p>
          <a:p>
            <a:pPr lvl="1" eaLnBrk="1" hangingPunct="1">
              <a:lnSpc>
                <a:spcPct val="90000"/>
              </a:lnSpc>
              <a:buClr>
                <a:schemeClr val="tx2"/>
              </a:buClr>
              <a:buSzTx/>
              <a:buFontTx/>
              <a:buChar char="•"/>
            </a:pPr>
            <a:r>
              <a:rPr lang="en-US" altLang="vi-VN" sz="3200">
                <a:latin typeface="Times New Roman" panose="02020603050405020304" pitchFamily="18" charset="0"/>
              </a:rPr>
              <a:t>Biểu diễn trị tuyệt đối của X dùng n bit</a:t>
            </a:r>
          </a:p>
          <a:p>
            <a:pPr lvl="1" eaLnBrk="1" hangingPunct="1">
              <a:lnSpc>
                <a:spcPct val="90000"/>
              </a:lnSpc>
              <a:buClr>
                <a:schemeClr val="tx2"/>
              </a:buClr>
              <a:buSzTx/>
              <a:buFontTx/>
              <a:buChar char="•"/>
            </a:pPr>
            <a:r>
              <a:rPr lang="en-US" altLang="vi-VN" sz="3200">
                <a:latin typeface="Times New Roman" panose="02020603050405020304" pitchFamily="18" charset="0"/>
              </a:rPr>
              <a:t>Tìm bit 1 đầu tiên từ bên phải</a:t>
            </a:r>
          </a:p>
          <a:p>
            <a:pPr lvl="1" algn="just" eaLnBrk="1" hangingPunct="1">
              <a:lnSpc>
                <a:spcPct val="90000"/>
              </a:lnSpc>
              <a:buClr>
                <a:schemeClr val="tx2"/>
              </a:buClr>
              <a:buSzTx/>
              <a:buFontTx/>
              <a:buChar char="•"/>
            </a:pPr>
            <a:r>
              <a:rPr lang="en-US" altLang="vi-VN" sz="3200">
                <a:latin typeface="Times New Roman" panose="02020603050405020304" pitchFamily="18" charset="0"/>
              </a:rPr>
              <a:t>Đổi 1</a:t>
            </a:r>
            <a:r>
              <a:rPr lang="en-US" altLang="vi-VN" sz="3200">
                <a:latin typeface="Times New Roman" panose="02020603050405020304" pitchFamily="18" charset="0"/>
                <a:sym typeface="Wingdings" panose="05000000000000000000" pitchFamily="2" charset="2"/>
              </a:rPr>
              <a:t>0, 01 tất cả các bit bên trái bit 1 đã tìm</a:t>
            </a:r>
          </a:p>
          <a:p>
            <a:pPr eaLnBrk="1" hangingPunct="1">
              <a:lnSpc>
                <a:spcPct val="90000"/>
              </a:lnSpc>
            </a:pPr>
            <a:r>
              <a:rPr lang="en-US" altLang="vi-VN" sz="3600">
                <a:latin typeface="Times New Roman" panose="02020603050405020304" pitchFamily="18" charset="0"/>
              </a:rPr>
              <a:t>Ví dụ: X = -10, n = 8</a:t>
            </a:r>
          </a:p>
          <a:p>
            <a:pPr lvl="1" eaLnBrk="1" hangingPunct="1">
              <a:lnSpc>
                <a:spcPct val="90000"/>
              </a:lnSpc>
              <a:buClr>
                <a:schemeClr val="tx2"/>
              </a:buClr>
              <a:buSzTx/>
              <a:buFontTx/>
              <a:buChar char="•"/>
            </a:pPr>
            <a:r>
              <a:rPr lang="en-US" altLang="vi-VN" sz="3200">
                <a:latin typeface="Times New Roman" panose="02020603050405020304" pitchFamily="18" charset="0"/>
              </a:rPr>
              <a:t>10 = 00001010</a:t>
            </a:r>
          </a:p>
          <a:p>
            <a:pPr lvl="1" eaLnBrk="1" hangingPunct="1">
              <a:lnSpc>
                <a:spcPct val="90000"/>
              </a:lnSpc>
              <a:buClr>
                <a:schemeClr val="tx2"/>
              </a:buClr>
              <a:buSzTx/>
              <a:buFontTx/>
              <a:buChar char="•"/>
            </a:pPr>
            <a:r>
              <a:rPr lang="en-US" altLang="vi-VN" sz="3200">
                <a:latin typeface="Times New Roman" panose="02020603050405020304" pitchFamily="18" charset="0"/>
              </a:rPr>
              <a:t>Tìm bit 1 đầu tiên từ bên phải 000010</a:t>
            </a:r>
            <a:r>
              <a:rPr lang="en-US" altLang="vi-VN" sz="3600" b="1">
                <a:solidFill>
                  <a:srgbClr val="FF3300"/>
                </a:solidFill>
                <a:latin typeface="Times New Roman" panose="02020603050405020304" pitchFamily="18" charset="0"/>
              </a:rPr>
              <a:t>1</a:t>
            </a:r>
            <a:r>
              <a:rPr lang="en-US" altLang="vi-VN" sz="3200">
                <a:latin typeface="Times New Roman" panose="02020603050405020304" pitchFamily="18" charset="0"/>
              </a:rPr>
              <a:t>0</a:t>
            </a:r>
          </a:p>
          <a:p>
            <a:pPr lvl="1" eaLnBrk="1" hangingPunct="1">
              <a:lnSpc>
                <a:spcPct val="90000"/>
              </a:lnSpc>
              <a:buClr>
                <a:schemeClr val="tx2"/>
              </a:buClr>
              <a:buSzTx/>
              <a:buFontTx/>
              <a:buChar char="•"/>
            </a:pPr>
            <a:r>
              <a:rPr lang="en-US" altLang="vi-VN" sz="3200">
                <a:latin typeface="Times New Roman" panose="02020603050405020304" pitchFamily="18" charset="0"/>
              </a:rPr>
              <a:t>Mã bù 2 của -10 là </a:t>
            </a:r>
            <a:r>
              <a:rPr lang="en-US" altLang="vi-VN" sz="3200" b="1">
                <a:solidFill>
                  <a:srgbClr val="0000FF"/>
                </a:solidFill>
                <a:latin typeface="Times New Roman" panose="02020603050405020304" pitchFamily="18" charset="0"/>
              </a:rPr>
              <a:t>111101</a:t>
            </a:r>
            <a:r>
              <a:rPr lang="en-US" altLang="vi-VN" sz="3200" b="1">
                <a:solidFill>
                  <a:srgbClr val="FF3300"/>
                </a:solidFill>
                <a:latin typeface="Times New Roman" panose="02020603050405020304" pitchFamily="18" charset="0"/>
              </a:rPr>
              <a:t>1</a:t>
            </a:r>
            <a:r>
              <a:rPr lang="en-US" altLang="vi-VN" sz="3200">
                <a:latin typeface="Times New Roman" panose="02020603050405020304" pitchFamily="18" charset="0"/>
              </a:rPr>
              <a:t>0</a:t>
            </a:r>
          </a:p>
        </p:txBody>
      </p:sp>
      <p:sp>
        <p:nvSpPr>
          <p:cNvPr id="52229"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34C12FB3-F126-224D-B077-928DCB71EFFE}"/>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53</a:t>
            </a:fld>
            <a:r>
              <a:rPr lang="en-US" altLang="en-US"/>
              <a:t>/C3</a:t>
            </a:r>
            <a:endParaRPr lang="en-US"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d. Mã quá N</a:t>
            </a:r>
          </a:p>
        </p:txBody>
      </p:sp>
      <p:sp>
        <p:nvSpPr>
          <p:cNvPr id="55300" name="Rectangle 3"/>
          <p:cNvSpPr>
            <a:spLocks noGrp="1" noChangeArrowheads="1"/>
          </p:cNvSpPr>
          <p:nvPr>
            <p:ph type="body" idx="1"/>
          </p:nvPr>
        </p:nvSpPr>
        <p:spPr>
          <a:xfrm>
            <a:off x="457200" y="1295400"/>
            <a:ext cx="8229600" cy="5257800"/>
          </a:xfrm>
        </p:spPr>
        <p:txBody>
          <a:bodyPr/>
          <a:lstStyle/>
          <a:p>
            <a:pPr eaLnBrk="1" hangingPunct="1"/>
            <a:r>
              <a:rPr lang="en-US" altLang="vi-VN" sz="3400">
                <a:latin typeface="Times New Roman" panose="02020603050405020304" pitchFamily="18" charset="0"/>
              </a:rPr>
              <a:t>Còn gọi là phương pháp di chuyển (biased)</a:t>
            </a:r>
          </a:p>
          <a:p>
            <a:pPr algn="just" eaLnBrk="1" hangingPunct="1"/>
            <a:r>
              <a:rPr lang="vi-VN" altLang="vi-VN"/>
              <a:t> </a:t>
            </a:r>
            <a:r>
              <a:rPr lang="vi-VN" altLang="vi-VN" sz="3400">
                <a:latin typeface="Times New Roman" panose="02020603050405020304" pitchFamily="18" charset="0"/>
                <a:cs typeface="Times New Roman" panose="02020603050405020304" pitchFamily="18" charset="0"/>
              </a:rPr>
              <a:t>Sử dụng một số nguyên </a:t>
            </a:r>
            <a:r>
              <a:rPr lang="vi-VN" altLang="vi-VN" sz="3400" i="1">
                <a:latin typeface="Times New Roman" panose="02020603050405020304" pitchFamily="18" charset="0"/>
                <a:cs typeface="Times New Roman" panose="02020603050405020304" pitchFamily="18" charset="0"/>
              </a:rPr>
              <a:t>N</a:t>
            </a:r>
            <a:r>
              <a:rPr lang="vi-VN" altLang="vi-VN" sz="3400">
                <a:latin typeface="Times New Roman" panose="02020603050405020304" pitchFamily="18" charset="0"/>
                <a:cs typeface="Times New Roman" panose="02020603050405020304" pitchFamily="18" charset="0"/>
              </a:rPr>
              <a:t> cho trước làm giá trị dịch.</a:t>
            </a:r>
            <a:endParaRPr lang="en-US" altLang="vi-VN" sz="3400">
              <a:latin typeface="Times New Roman" panose="02020603050405020304" pitchFamily="18" charset="0"/>
              <a:cs typeface="Times New Roman" panose="02020603050405020304" pitchFamily="18" charset="0"/>
            </a:endParaRPr>
          </a:p>
          <a:p>
            <a:pPr algn="just" eaLnBrk="1" hangingPunct="1"/>
            <a:r>
              <a:rPr lang="vi-VN" altLang="vi-VN" sz="3400">
                <a:latin typeface="Times New Roman" panose="02020603050405020304" pitchFamily="18" charset="0"/>
                <a:cs typeface="Times New Roman" panose="02020603050405020304" pitchFamily="18" charset="0"/>
              </a:rPr>
              <a:t>Một giá trị thập phân (tức giá trị cần biểu diễn) sẽ được biểu diễn bằng dạng nhị phân của một số dương nào đó sao cho, giá trị của số dương này lớn hơn giá trị cần biểu diễn </a:t>
            </a:r>
            <a:r>
              <a:rPr lang="vi-VN" altLang="vi-VN" sz="3400" i="1">
                <a:latin typeface="Times New Roman" panose="02020603050405020304" pitchFamily="18" charset="0"/>
                <a:cs typeface="Times New Roman" panose="02020603050405020304" pitchFamily="18" charset="0"/>
              </a:rPr>
              <a:t>N</a:t>
            </a:r>
            <a:r>
              <a:rPr lang="vi-VN" altLang="vi-VN" sz="3400">
                <a:latin typeface="Times New Roman" panose="02020603050405020304" pitchFamily="18" charset="0"/>
                <a:cs typeface="Times New Roman" panose="02020603050405020304" pitchFamily="18" charset="0"/>
              </a:rPr>
              <a:t> đơn vị.</a:t>
            </a:r>
            <a:endParaRPr lang="en-US" altLang="vi-VN" sz="340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endParaRPr lang="en-US" altLang="vi-VN" sz="3600">
              <a:latin typeface="Times New Roman" panose="02020603050405020304" pitchFamily="18" charset="0"/>
            </a:endParaRPr>
          </a:p>
        </p:txBody>
      </p:sp>
      <p:sp>
        <p:nvSpPr>
          <p:cNvPr id="55301"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7435CA04-C0D2-6E4A-BEC1-BC82074A0EA2}"/>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54</a:t>
            </a:fld>
            <a:r>
              <a:rPr lang="en-US" altLang="en-US"/>
              <a:t>/C3</a:t>
            </a:r>
            <a:endParaRPr lang="en-US"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d. Mã quá N</a:t>
            </a:r>
          </a:p>
        </p:txBody>
      </p:sp>
      <p:sp>
        <p:nvSpPr>
          <p:cNvPr id="56324" name="Rectangle 3"/>
          <p:cNvSpPr>
            <a:spLocks noGrp="1" noChangeArrowheads="1"/>
          </p:cNvSpPr>
          <p:nvPr>
            <p:ph type="body" idx="1"/>
          </p:nvPr>
        </p:nvSpPr>
        <p:spPr>
          <a:xfrm>
            <a:off x="457200" y="1295400"/>
            <a:ext cx="8229600" cy="5257800"/>
          </a:xfrm>
        </p:spPr>
        <p:txBody>
          <a:bodyPr/>
          <a:lstStyle/>
          <a:p>
            <a:pPr algn="just" eaLnBrk="1" hangingPunct="1">
              <a:defRPr/>
            </a:pPr>
            <a:r>
              <a:rPr lang="en-US" altLang="vi-VN" sz="3400">
                <a:latin typeface="Times New Roman" panose="02020603050405020304" pitchFamily="18" charset="0"/>
              </a:rPr>
              <a:t>Ví dụ: </a:t>
            </a:r>
            <a:r>
              <a:rPr lang="vi-VN" sz="3400">
                <a:latin typeface="Times New Roman" panose="02020603050405020304" pitchFamily="18" charset="0"/>
                <a:cs typeface="Times New Roman" panose="02020603050405020304" pitchFamily="18" charset="0"/>
              </a:rPr>
              <a:t>giả sử cần biểu diễn giá trị 2</a:t>
            </a:r>
            <a:r>
              <a:rPr lang="vi-VN" sz="3400" baseline="-25000">
                <a:latin typeface="Times New Roman" panose="02020603050405020304" pitchFamily="18" charset="0"/>
                <a:cs typeface="Times New Roman" panose="02020603050405020304" pitchFamily="18" charset="0"/>
              </a:rPr>
              <a:t>10</a:t>
            </a:r>
            <a:r>
              <a:rPr lang="vi-VN" sz="3400">
                <a:latin typeface="Times New Roman" panose="02020603050405020304" pitchFamily="18" charset="0"/>
                <a:cs typeface="Times New Roman" panose="02020603050405020304" pitchFamily="18" charset="0"/>
              </a:rPr>
              <a:t> theo số quá 5 (mẫu 8 bit):</a:t>
            </a:r>
          </a:p>
          <a:p>
            <a:pPr>
              <a:defRPr/>
            </a:pPr>
            <a:r>
              <a:rPr lang="vi-VN" sz="3400">
                <a:latin typeface="Times New Roman" panose="02020603050405020304" pitchFamily="18" charset="0"/>
                <a:cs typeface="Times New Roman" panose="02020603050405020304" pitchFamily="18" charset="0"/>
              </a:rPr>
              <a:t>Bước 1: ta có:</a:t>
            </a:r>
          </a:p>
          <a:p>
            <a:pPr lvl="1">
              <a:defRPr/>
            </a:pPr>
            <a:r>
              <a:rPr lang="vi-VN" sz="3400">
                <a:latin typeface="Times New Roman" panose="02020603050405020304" pitchFamily="18" charset="0"/>
                <a:cs typeface="Times New Roman" panose="02020603050405020304" pitchFamily="18" charset="0"/>
              </a:rPr>
              <a:t>Giá trị cần biểu diễn: 2</a:t>
            </a:r>
          </a:p>
          <a:p>
            <a:pPr lvl="1">
              <a:defRPr/>
            </a:pPr>
            <a:r>
              <a:rPr lang="vi-VN" sz="3400">
                <a:latin typeface="Times New Roman" panose="02020603050405020304" pitchFamily="18" charset="0"/>
                <a:cs typeface="Times New Roman" panose="02020603050405020304" pitchFamily="18" charset="0"/>
              </a:rPr>
              <a:t>N = 5</a:t>
            </a:r>
          </a:p>
          <a:p>
            <a:pPr algn="just">
              <a:defRPr/>
            </a:pPr>
            <a:r>
              <a:rPr lang="vi-VN" sz="3400">
                <a:latin typeface="Times New Roman" panose="02020603050405020304" pitchFamily="18" charset="0"/>
                <a:cs typeface="Times New Roman" panose="02020603050405020304" pitchFamily="18" charset="0"/>
              </a:rPr>
              <a:t>Bước 2: xác định số dương lớn hơn 2</a:t>
            </a:r>
            <a:r>
              <a:rPr lang="vi-VN" sz="3400" baseline="-25000">
                <a:latin typeface="Times New Roman" panose="02020603050405020304" pitchFamily="18" charset="0"/>
                <a:cs typeface="Times New Roman" panose="02020603050405020304" pitchFamily="18" charset="0"/>
              </a:rPr>
              <a:t>10</a:t>
            </a:r>
            <a:r>
              <a:rPr lang="vi-VN" sz="3400">
                <a:latin typeface="Times New Roman" panose="02020603050405020304" pitchFamily="18" charset="0"/>
                <a:cs typeface="Times New Roman" panose="02020603050405020304" pitchFamily="18" charset="0"/>
              </a:rPr>
              <a:t> năm đơn vị, đó là số 7.</a:t>
            </a:r>
          </a:p>
          <a:p>
            <a:pPr marL="57150" indent="0">
              <a:buFont typeface="Wingdings" panose="05000000000000000000" pitchFamily="2" charset="2"/>
              <a:buNone/>
              <a:defRPr/>
            </a:pPr>
            <a:r>
              <a:rPr lang="vi-VN" sz="3400">
                <a:latin typeface="Times New Roman" panose="02020603050405020304" pitchFamily="18" charset="0"/>
                <a:cs typeface="Times New Roman" panose="02020603050405020304" pitchFamily="18" charset="0"/>
              </a:rPr>
              <a:t>Vậy 2</a:t>
            </a:r>
            <a:r>
              <a:rPr lang="vi-VN" sz="3400" baseline="-25000">
                <a:latin typeface="Times New Roman" panose="02020603050405020304" pitchFamily="18" charset="0"/>
                <a:cs typeface="Times New Roman" panose="02020603050405020304" pitchFamily="18" charset="0"/>
              </a:rPr>
              <a:t>10</a:t>
            </a:r>
            <a:r>
              <a:rPr lang="vi-VN" sz="3400">
                <a:latin typeface="Times New Roman" panose="02020603050405020304" pitchFamily="18" charset="0"/>
                <a:cs typeface="Times New Roman" panose="02020603050405020304" pitchFamily="18" charset="0"/>
              </a:rPr>
              <a:t> được biểu diễn bằng dạng nhị phân của 7: 00000111.</a:t>
            </a:r>
          </a:p>
          <a:p>
            <a:pPr algn="just" eaLnBrk="1" hangingPunct="1">
              <a:buFont typeface="Wingdings" panose="05000000000000000000" pitchFamily="2" charset="2"/>
              <a:buNone/>
              <a:defRPr/>
            </a:pPr>
            <a:endParaRPr lang="en-US" altLang="vi-VN" sz="3600">
              <a:latin typeface="Times New Roman" panose="02020603050405020304" pitchFamily="18" charset="0"/>
            </a:endParaRPr>
          </a:p>
        </p:txBody>
      </p:sp>
      <p:sp>
        <p:nvSpPr>
          <p:cNvPr id="56325"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B8EC9749-DA80-084F-B549-454B04BC2E0A}"/>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55</a:t>
            </a:fld>
            <a:r>
              <a:rPr lang="en-US" altLang="en-US"/>
              <a:t>/C3</a:t>
            </a:r>
            <a:endParaRPr lang="en-US"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Mã quá N (tt)</a:t>
            </a:r>
          </a:p>
        </p:txBody>
      </p:sp>
      <p:sp>
        <p:nvSpPr>
          <p:cNvPr id="57348" name="Rectangle 3"/>
          <p:cNvSpPr>
            <a:spLocks noGrp="1" noChangeArrowheads="1"/>
          </p:cNvSpPr>
          <p:nvPr>
            <p:ph type="body" idx="1"/>
          </p:nvPr>
        </p:nvSpPr>
        <p:spPr>
          <a:xfrm>
            <a:off x="457200" y="1295400"/>
            <a:ext cx="8229600" cy="5257800"/>
          </a:xfrm>
        </p:spPr>
        <p:txBody>
          <a:bodyPr/>
          <a:lstStyle/>
          <a:p>
            <a:pPr eaLnBrk="1" hangingPunct="1"/>
            <a:r>
              <a:rPr lang="en-US" altLang="vi-VN" sz="3600">
                <a:latin typeface="Times New Roman" panose="02020603050405020304" pitchFamily="18" charset="0"/>
              </a:rPr>
              <a:t>Khoảng biểu diễn</a:t>
            </a:r>
          </a:p>
          <a:p>
            <a:pPr algn="just" eaLnBrk="1" hangingPunct="1">
              <a:buFont typeface="Wingdings" panose="05000000000000000000" pitchFamily="2" charset="2"/>
              <a:buNone/>
            </a:pPr>
            <a:r>
              <a:rPr lang="en-US" altLang="vi-VN" sz="3600">
                <a:latin typeface="Times New Roman" panose="02020603050405020304" pitchFamily="18" charset="0"/>
              </a:rPr>
              <a:t>		</a:t>
            </a:r>
            <a:r>
              <a:rPr lang="en-US" altLang="vi-VN" sz="3600" b="1">
                <a:latin typeface="Times New Roman" panose="02020603050405020304" pitchFamily="18" charset="0"/>
              </a:rPr>
              <a:t>- N</a:t>
            </a:r>
            <a:r>
              <a:rPr lang="en-US" altLang="vi-VN" sz="3600" b="1" baseline="40000">
                <a:latin typeface="Times New Roman" panose="02020603050405020304" pitchFamily="18" charset="0"/>
              </a:rPr>
              <a:t> </a:t>
            </a:r>
            <a:r>
              <a:rPr lang="en-US" altLang="vi-VN" sz="3600" b="1">
                <a:latin typeface="Times New Roman" panose="02020603050405020304" pitchFamily="18" charset="0"/>
              </a:rPr>
              <a:t> </a:t>
            </a:r>
            <a:r>
              <a:rPr lang="en-US" altLang="vi-VN" sz="3600" b="1">
                <a:latin typeface="Times New Roman" panose="02020603050405020304" pitchFamily="18" charset="0"/>
                <a:sym typeface="Wingdings" panose="05000000000000000000" pitchFamily="2" charset="2"/>
              </a:rPr>
              <a:t> +(2</a:t>
            </a:r>
            <a:r>
              <a:rPr lang="en-US" altLang="vi-VN" sz="3600" b="1" baseline="30000">
                <a:latin typeface="Times New Roman" panose="02020603050405020304" pitchFamily="18" charset="0"/>
                <a:sym typeface="Wingdings" panose="05000000000000000000" pitchFamily="2" charset="2"/>
              </a:rPr>
              <a:t>n </a:t>
            </a:r>
            <a:r>
              <a:rPr lang="en-US" altLang="vi-VN" sz="3600" b="1">
                <a:latin typeface="Times New Roman" panose="02020603050405020304" pitchFamily="18" charset="0"/>
                <a:sym typeface="Wingdings" panose="05000000000000000000" pitchFamily="2" charset="2"/>
              </a:rPr>
              <a:t>– 1 - N)</a:t>
            </a:r>
            <a:endParaRPr lang="en-US" altLang="vi-VN" sz="3600" b="1">
              <a:latin typeface="Times New Roman" panose="02020603050405020304" pitchFamily="18" charset="0"/>
            </a:endParaRPr>
          </a:p>
          <a:p>
            <a:pPr lvl="1" eaLnBrk="1" hangingPunct="1">
              <a:buClr>
                <a:schemeClr val="tx2"/>
              </a:buClr>
              <a:buSzTx/>
              <a:buFontTx/>
              <a:buChar char="•"/>
            </a:pPr>
            <a:r>
              <a:rPr lang="en-US" altLang="vi-VN" sz="3200">
                <a:latin typeface="Times New Roman" panose="02020603050405020304" pitchFamily="18" charset="0"/>
              </a:rPr>
              <a:t>n = 8, N = 127:	-127</a:t>
            </a:r>
            <a:r>
              <a:rPr lang="en-US" altLang="vi-VN" sz="3200" b="1" baseline="-25000">
                <a:latin typeface="Times New Roman" panose="02020603050405020304" pitchFamily="18" charset="0"/>
              </a:rPr>
              <a:t>10</a:t>
            </a:r>
            <a:r>
              <a:rPr lang="en-US" altLang="vi-VN" sz="3200">
                <a:latin typeface="Times New Roman" panose="02020603050405020304" pitchFamily="18" charset="0"/>
              </a:rPr>
              <a:t> </a:t>
            </a:r>
            <a:r>
              <a:rPr lang="en-US" altLang="vi-VN" sz="3200">
                <a:latin typeface="Times New Roman" panose="02020603050405020304" pitchFamily="18" charset="0"/>
                <a:sym typeface="Wingdings" panose="05000000000000000000" pitchFamily="2" charset="2"/>
              </a:rPr>
              <a:t> +128</a:t>
            </a:r>
            <a:r>
              <a:rPr lang="en-US" altLang="vi-VN" sz="3200" b="1" baseline="-25000">
                <a:latin typeface="Times New Roman" panose="02020603050405020304" pitchFamily="18" charset="0"/>
                <a:sym typeface="Wingdings" panose="05000000000000000000" pitchFamily="2" charset="2"/>
              </a:rPr>
              <a:t>10</a:t>
            </a:r>
            <a:endParaRPr lang="en-US" altLang="vi-VN" sz="3200" b="1" baseline="-25000">
              <a:latin typeface="Times New Roman" panose="02020603050405020304" pitchFamily="18" charset="0"/>
            </a:endParaRPr>
          </a:p>
          <a:p>
            <a:pPr algn="just" eaLnBrk="1" hangingPunct="1">
              <a:buFont typeface="Wingdings" panose="05000000000000000000" pitchFamily="2" charset="2"/>
              <a:buNone/>
            </a:pPr>
            <a:endParaRPr lang="en-US" altLang="vi-VN" sz="3600">
              <a:latin typeface="Times New Roman" panose="02020603050405020304" pitchFamily="18" charset="0"/>
            </a:endParaRPr>
          </a:p>
          <a:p>
            <a:pPr algn="just" eaLnBrk="1" hangingPunct="1"/>
            <a:r>
              <a:rPr lang="en-US" altLang="vi-VN" sz="3600">
                <a:latin typeface="Times New Roman" panose="02020603050405020304" pitchFamily="18" charset="0"/>
              </a:rPr>
              <a:t>Mã quá N dùng trong biểu diễn số dấu chấm động theo tiêu chuẩn IEEE 754</a:t>
            </a:r>
          </a:p>
        </p:txBody>
      </p:sp>
      <p:sp>
        <p:nvSpPr>
          <p:cNvPr id="57349"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0B2EACA5-15DE-2142-9888-99B9B009EB2D}"/>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56</a:t>
            </a:fld>
            <a:r>
              <a:rPr lang="en-US" altLang="en-US"/>
              <a:t>/C3</a:t>
            </a:r>
            <a:endParaRPr lang="en-US"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Các dạng mã hoá số nguyên với n = 4</a:t>
            </a:r>
          </a:p>
        </p:txBody>
      </p:sp>
      <p:sp>
        <p:nvSpPr>
          <p:cNvPr id="59396"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5939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43000"/>
            <a:ext cx="80010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1890D868-86D1-A84A-BD29-73F51E06C5C4}"/>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57</a:t>
            </a:fld>
            <a:r>
              <a:rPr lang="en-US" altLang="en-US"/>
              <a:t>/C3</a:t>
            </a:r>
            <a:endParaRPr lang="en-US"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a:xfrm>
            <a:off x="457200" y="228600"/>
            <a:ext cx="8229600" cy="868363"/>
          </a:xfrm>
        </p:spPr>
        <p:txBody>
          <a:bodyPr/>
          <a:lstStyle/>
          <a:p>
            <a:pPr eaLnBrk="1" hangingPunct="1"/>
            <a:r>
              <a:rPr lang="en-US" altLang="vi-VN" sz="3600" dirty="0" err="1">
                <a:latin typeface="Times New Roman" panose="02020603050405020304" pitchFamily="18" charset="0"/>
              </a:rPr>
              <a:t>Bài</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tập</a:t>
            </a:r>
            <a:r>
              <a:rPr lang="en-US" altLang="vi-VN" sz="3600" dirty="0">
                <a:latin typeface="Times New Roman" panose="02020603050405020304" pitchFamily="18" charset="0"/>
              </a:rPr>
              <a:t> 4</a:t>
            </a:r>
          </a:p>
        </p:txBody>
      </p:sp>
      <p:sp>
        <p:nvSpPr>
          <p:cNvPr id="59396" name="Rectangle 3"/>
          <p:cNvSpPr>
            <a:spLocks noGrp="1" noChangeArrowheads="1"/>
          </p:cNvSpPr>
          <p:nvPr>
            <p:ph type="body" idx="1"/>
          </p:nvPr>
        </p:nvSpPr>
        <p:spPr>
          <a:xfrm>
            <a:off x="457200" y="1295400"/>
            <a:ext cx="8229600" cy="5257800"/>
          </a:xfrm>
        </p:spPr>
        <p:txBody>
          <a:bodyPr/>
          <a:lstStyle/>
          <a:p>
            <a:pPr marL="742950" indent="-742950">
              <a:buFont typeface="+mj-lt"/>
              <a:buAutoNum type="arabicPeriod"/>
              <a:defRPr/>
            </a:pPr>
            <a:r>
              <a:rPr lang="en-US" altLang="vi-VN" sz="3400" dirty="0" err="1">
                <a:latin typeface="Times New Roman" panose="02020603050405020304" pitchFamily="18" charset="0"/>
                <a:cs typeface="Times New Roman" panose="02020603050405020304" pitchFamily="18" charset="0"/>
              </a:rPr>
              <a:t>Biểu</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diễn</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các</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số</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nguyên</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có</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dấu</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sau</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đây</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bằng</a:t>
            </a:r>
            <a:r>
              <a:rPr lang="en-US" altLang="vi-VN" sz="3400" dirty="0">
                <a:latin typeface="Times New Roman" panose="02020603050405020304" pitchFamily="18" charset="0"/>
                <a:cs typeface="Times New Roman" panose="02020603050405020304" pitchFamily="18" charset="0"/>
              </a:rPr>
              <a:t> 8 bit: B = - 92</a:t>
            </a:r>
          </a:p>
          <a:p>
            <a:pPr marL="742950" indent="-742950">
              <a:buFont typeface="+mj-lt"/>
              <a:buAutoNum type="arabicPeriod"/>
              <a:defRPr/>
            </a:pPr>
            <a:r>
              <a:rPr lang="en-US" altLang="vi-VN" sz="3400" dirty="0" err="1">
                <a:latin typeface="Times New Roman" panose="02020603050405020304" pitchFamily="18" charset="0"/>
                <a:cs typeface="Times New Roman" panose="02020603050405020304" pitchFamily="18" charset="0"/>
              </a:rPr>
              <a:t>Xác</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định</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giá</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trị</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của</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các</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số</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nguyên</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có</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dấu</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biểu</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diễn</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dưới</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đây</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dùng</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dấu</a:t>
            </a:r>
            <a:r>
              <a:rPr lang="en-US" altLang="vi-VN" sz="3400" dirty="0">
                <a:latin typeface="Times New Roman" panose="02020603050405020304" pitchFamily="18" charset="0"/>
                <a:cs typeface="Times New Roman" panose="02020603050405020304" pitchFamily="18" charset="0"/>
              </a:rPr>
              <a:t> - </a:t>
            </a:r>
            <a:r>
              <a:rPr lang="en-US" altLang="vi-VN" sz="3400" dirty="0" err="1">
                <a:latin typeface="Times New Roman" panose="02020603050405020304" pitchFamily="18" charset="0"/>
                <a:cs typeface="Times New Roman" panose="02020603050405020304" pitchFamily="18" charset="0"/>
              </a:rPr>
              <a:t>độ</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lớn</a:t>
            </a:r>
            <a:r>
              <a:rPr lang="en-US" altLang="vi-VN" sz="3400" dirty="0">
                <a:latin typeface="Times New Roman" panose="02020603050405020304" pitchFamily="18" charset="0"/>
                <a:cs typeface="Times New Roman" panose="02020603050405020304" pitchFamily="18" charset="0"/>
              </a:rPr>
              <a:t>): </a:t>
            </a:r>
          </a:p>
          <a:p>
            <a:pPr marL="1143000" lvl="1" indent="-742950">
              <a:buFont typeface="Wingdings" panose="05000000000000000000" pitchFamily="2" charset="2"/>
              <a:buChar char="§"/>
              <a:defRPr/>
            </a:pPr>
            <a:r>
              <a:rPr lang="en-US" altLang="vi-VN" sz="3000" dirty="0">
                <a:latin typeface="Times New Roman" panose="02020603050405020304" pitchFamily="18" charset="0"/>
                <a:cs typeface="Times New Roman" panose="02020603050405020304" pitchFamily="18" charset="0"/>
              </a:rPr>
              <a:t>C = 0110 1010;	D = 1100 0011 (</a:t>
            </a:r>
            <a:r>
              <a:rPr lang="en-US" altLang="vi-VN" sz="3000" dirty="0" err="1">
                <a:latin typeface="Times New Roman" panose="02020603050405020304" pitchFamily="18" charset="0"/>
                <a:cs typeface="Times New Roman" panose="02020603050405020304" pitchFamily="18" charset="0"/>
              </a:rPr>
              <a:t>bù</a:t>
            </a:r>
            <a:r>
              <a:rPr lang="en-US" altLang="vi-VN" sz="3000" dirty="0">
                <a:latin typeface="Times New Roman" panose="02020603050405020304" pitchFamily="18" charset="0"/>
                <a:cs typeface="Times New Roman" panose="02020603050405020304" pitchFamily="18" charset="0"/>
              </a:rPr>
              <a:t> 2)</a:t>
            </a:r>
          </a:p>
          <a:p>
            <a:pPr marL="742950" indent="-742950">
              <a:buFont typeface="+mj-lt"/>
              <a:buAutoNum type="arabicPeriod"/>
              <a:defRPr/>
            </a:pPr>
            <a:r>
              <a:rPr lang="en-US" altLang="vi-VN" sz="3400" dirty="0" err="1">
                <a:latin typeface="Times New Roman" panose="02020603050405020304" pitchFamily="18" charset="0"/>
                <a:cs typeface="Times New Roman" panose="02020603050405020304" pitchFamily="18" charset="0"/>
              </a:rPr>
              <a:t>Xác</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định</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giá</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trị</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của</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các</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số</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nguyên</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có</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dấu</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được</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biểu</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diễn</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dưới</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đây</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dùng</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mã</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bù</a:t>
            </a:r>
            <a:r>
              <a:rPr lang="en-US" altLang="vi-VN" sz="3400" dirty="0">
                <a:latin typeface="Times New Roman" panose="02020603050405020304" pitchFamily="18" charset="0"/>
                <a:cs typeface="Times New Roman" panose="02020603050405020304" pitchFamily="18" charset="0"/>
              </a:rPr>
              <a:t> 2): F = 1101 1010</a:t>
            </a:r>
          </a:p>
          <a:p>
            <a:pPr marL="742950" indent="-742950">
              <a:buFont typeface="+mj-lt"/>
              <a:buAutoNum type="arabicPeriod"/>
              <a:defRPr/>
            </a:pPr>
            <a:endParaRPr lang="en-US" altLang="vi-VN" sz="3600" dirty="0"/>
          </a:p>
          <a:p>
            <a:pPr eaLnBrk="1" hangingPunct="1">
              <a:defRPr/>
            </a:pPr>
            <a:endParaRPr lang="en-US" altLang="vi-VN" sz="3600" dirty="0">
              <a:latin typeface="Times New Roman" panose="02020603050405020304" pitchFamily="18" charset="0"/>
            </a:endParaRPr>
          </a:p>
          <a:p>
            <a:pPr lvl="1" eaLnBrk="1" hangingPunct="1">
              <a:buClr>
                <a:schemeClr val="tx2"/>
              </a:buClr>
              <a:buSzTx/>
              <a:buFontTx/>
              <a:buChar char="•"/>
              <a:defRPr/>
            </a:pPr>
            <a:endParaRPr lang="en-US" altLang="vi-VN" sz="3200" dirty="0">
              <a:latin typeface="Times New Roman" panose="02020603050405020304" pitchFamily="18" charset="0"/>
            </a:endParaRPr>
          </a:p>
        </p:txBody>
      </p:sp>
      <p:sp>
        <p:nvSpPr>
          <p:cNvPr id="60421"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EA530516-35F1-334F-A68B-859D96BE1942}"/>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58</a:t>
            </a:fld>
            <a:r>
              <a:rPr lang="en-US" altLang="en-US"/>
              <a:t>/C3</a:t>
            </a:r>
            <a:endParaRPr lang="en-US"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a:xfrm>
            <a:off x="457200" y="228600"/>
            <a:ext cx="8229600" cy="868363"/>
          </a:xfrm>
        </p:spPr>
        <p:txBody>
          <a:bodyPr/>
          <a:lstStyle/>
          <a:p>
            <a:r>
              <a:rPr lang="en-US" altLang="vi-VN" sz="3600" dirty="0" err="1">
                <a:latin typeface="Times New Roman" panose="02020603050405020304" pitchFamily="18" charset="0"/>
              </a:rPr>
              <a:t>Bài</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tập</a:t>
            </a:r>
            <a:r>
              <a:rPr lang="en-US" altLang="vi-VN" sz="3600" dirty="0">
                <a:latin typeface="Times New Roman" panose="02020603050405020304" pitchFamily="18" charset="0"/>
              </a:rPr>
              <a:t> 4</a:t>
            </a:r>
          </a:p>
        </p:txBody>
      </p:sp>
      <p:sp>
        <p:nvSpPr>
          <p:cNvPr id="62468" name="Rectangle 3"/>
          <p:cNvSpPr>
            <a:spLocks noGrp="1" noChangeArrowheads="1"/>
          </p:cNvSpPr>
          <p:nvPr>
            <p:ph type="body" idx="1"/>
          </p:nvPr>
        </p:nvSpPr>
        <p:spPr>
          <a:xfrm>
            <a:off x="457200" y="1295400"/>
            <a:ext cx="8229600" cy="5257800"/>
          </a:xfrm>
        </p:spPr>
        <p:txBody>
          <a:bodyPr/>
          <a:lstStyle/>
          <a:p>
            <a:pPr algn="just"/>
            <a:r>
              <a:rPr lang="en-US" altLang="vi-VN" sz="3600" dirty="0">
                <a:latin typeface="Times New Roman" panose="02020603050405020304" pitchFamily="18" charset="0"/>
              </a:rPr>
              <a:t>Cho n = 8, </a:t>
            </a:r>
            <a:r>
              <a:rPr lang="en-US" altLang="vi-VN" sz="3600" dirty="0" err="1">
                <a:latin typeface="Times New Roman" panose="02020603050405020304" pitchFamily="18" charset="0"/>
              </a:rPr>
              <a:t>tìm</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mã</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độ</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lớn</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có</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dấu</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mã</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bù</a:t>
            </a:r>
            <a:r>
              <a:rPr lang="en-US" altLang="vi-VN" sz="3600" dirty="0">
                <a:latin typeface="Times New Roman" panose="02020603050405020304" pitchFamily="18" charset="0"/>
              </a:rPr>
              <a:t> 1, </a:t>
            </a:r>
            <a:r>
              <a:rPr lang="en-US" altLang="vi-VN" sz="3600" dirty="0" err="1">
                <a:latin typeface="Times New Roman" panose="02020603050405020304" pitchFamily="18" charset="0"/>
              </a:rPr>
              <a:t>mã</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bù</a:t>
            </a:r>
            <a:r>
              <a:rPr lang="en-US" altLang="vi-VN" sz="3600" dirty="0">
                <a:latin typeface="Times New Roman" panose="02020603050405020304" pitchFamily="18" charset="0"/>
              </a:rPr>
              <a:t> 2, </a:t>
            </a:r>
            <a:r>
              <a:rPr lang="en-US" altLang="vi-VN" sz="3600" dirty="0" err="1">
                <a:latin typeface="Times New Roman" panose="02020603050405020304" pitchFamily="18" charset="0"/>
              </a:rPr>
              <a:t>mã</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quá</a:t>
            </a:r>
            <a:r>
              <a:rPr lang="en-US" altLang="vi-VN" sz="3600" dirty="0">
                <a:latin typeface="Times New Roman" panose="02020603050405020304" pitchFamily="18" charset="0"/>
              </a:rPr>
              <a:t> 127 </a:t>
            </a:r>
            <a:r>
              <a:rPr lang="en-US" altLang="vi-VN" sz="3600" dirty="0" err="1">
                <a:latin typeface="Times New Roman" panose="02020603050405020304" pitchFamily="18" charset="0"/>
              </a:rPr>
              <a:t>của</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các</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số</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thập</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phân</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sau</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đây</a:t>
            </a:r>
            <a:r>
              <a:rPr lang="en-US" altLang="vi-VN" sz="3600" dirty="0">
                <a:latin typeface="Times New Roman" panose="02020603050405020304" pitchFamily="18" charset="0"/>
              </a:rPr>
              <a:t>:</a:t>
            </a:r>
          </a:p>
          <a:p>
            <a:pPr lvl="1">
              <a:buClr>
                <a:schemeClr val="tx2"/>
              </a:buClr>
              <a:buSzTx/>
              <a:buFontTx/>
              <a:buChar char="•"/>
            </a:pPr>
            <a:r>
              <a:rPr lang="en-US" altLang="vi-VN" sz="3200" dirty="0">
                <a:latin typeface="Times New Roman" panose="02020603050405020304" pitchFamily="18" charset="0"/>
              </a:rPr>
              <a:t>61, 102</a:t>
            </a:r>
          </a:p>
          <a:p>
            <a:pPr lvl="1">
              <a:buClr>
                <a:schemeClr val="tx2"/>
              </a:buClr>
              <a:buSzTx/>
              <a:buFontTx/>
              <a:buChar char="•"/>
            </a:pPr>
            <a:r>
              <a:rPr lang="en-US" altLang="vi-VN" sz="3200" dirty="0">
                <a:latin typeface="Times New Roman" panose="02020603050405020304" pitchFamily="18" charset="0"/>
              </a:rPr>
              <a:t>-55, -100</a:t>
            </a:r>
          </a:p>
          <a:p>
            <a:r>
              <a:rPr lang="en-US" altLang="vi-VN" sz="3600" dirty="0" err="1">
                <a:latin typeface="Times New Roman" panose="02020603050405020304" pitchFamily="18" charset="0"/>
                <a:cs typeface="Times New Roman" panose="02020603050405020304" pitchFamily="18" charset="0"/>
              </a:rPr>
              <a:t>Xác</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định</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giá</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trị</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của</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các</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số</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nguyên</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có</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dấu</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được</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biểu</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diễn</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dưới</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đây</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dùng</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mã</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bù</a:t>
            </a:r>
            <a:r>
              <a:rPr lang="en-US" altLang="vi-VN" sz="3600" dirty="0">
                <a:latin typeface="Times New Roman" panose="02020603050405020304" pitchFamily="18" charset="0"/>
                <a:cs typeface="Times New Roman" panose="02020603050405020304" pitchFamily="18" charset="0"/>
              </a:rPr>
              <a:t> 2): F = 1011 1110</a:t>
            </a:r>
          </a:p>
          <a:p>
            <a:endParaRPr lang="en-US" altLang="vi-VN" sz="3600" dirty="0">
              <a:latin typeface="Times New Roman" panose="02020603050405020304" pitchFamily="18" charset="0"/>
              <a:cs typeface="Times New Roman" panose="02020603050405020304" pitchFamily="18" charset="0"/>
            </a:endParaRPr>
          </a:p>
          <a:p>
            <a:endParaRPr lang="en-US" altLang="vi-VN" sz="3600" dirty="0">
              <a:latin typeface="Times New Roman" panose="02020603050405020304" pitchFamily="18" charset="0"/>
            </a:endParaRPr>
          </a:p>
          <a:p>
            <a:pPr lvl="1">
              <a:buClr>
                <a:schemeClr val="tx2"/>
              </a:buClr>
              <a:buSzTx/>
              <a:buFontTx/>
              <a:buChar char="•"/>
            </a:pPr>
            <a:endParaRPr lang="en-US" altLang="vi-VN" sz="3200" dirty="0">
              <a:latin typeface="Times New Roman" panose="02020603050405020304" pitchFamily="18" charset="0"/>
            </a:endParaRPr>
          </a:p>
        </p:txBody>
      </p:sp>
      <p:sp>
        <p:nvSpPr>
          <p:cNvPr id="62469"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317D9A72-0FE1-204A-8957-C94B877E7D4A}"/>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59</a:t>
            </a:fld>
            <a:r>
              <a:rPr lang="en-US" altLang="en-US"/>
              <a:t>/C3</a:t>
            </a:r>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Nén dữ liệu (Data Compression)</a:t>
            </a:r>
          </a:p>
        </p:txBody>
      </p:sp>
      <p:sp>
        <p:nvSpPr>
          <p:cNvPr id="11268" name="Rectangle 3"/>
          <p:cNvSpPr>
            <a:spLocks noGrp="1" noChangeArrowheads="1"/>
          </p:cNvSpPr>
          <p:nvPr>
            <p:ph type="body" idx="1"/>
          </p:nvPr>
        </p:nvSpPr>
        <p:spPr>
          <a:xfrm>
            <a:off x="457200" y="1295400"/>
            <a:ext cx="8229600" cy="5257800"/>
          </a:xfrm>
        </p:spPr>
        <p:txBody>
          <a:bodyPr/>
          <a:lstStyle/>
          <a:p>
            <a:pPr eaLnBrk="1" hangingPunct="1"/>
            <a:r>
              <a:rPr lang="en-US" altLang="vi-VN" sz="3600">
                <a:latin typeface="Times New Roman" panose="02020603050405020304" pitchFamily="18" charset="0"/>
              </a:rPr>
              <a:t>Mục tiêu: giảm kích thước lưu trữ dữ liệu</a:t>
            </a:r>
          </a:p>
          <a:p>
            <a:pPr lvl="1" eaLnBrk="1" hangingPunct="1">
              <a:buClr>
                <a:schemeClr val="tx2"/>
              </a:buClr>
              <a:buSzTx/>
              <a:buFontTx/>
              <a:buChar char="•"/>
            </a:pPr>
            <a:r>
              <a:rPr lang="en-US" altLang="vi-VN" sz="3200">
                <a:latin typeface="Times New Roman" panose="02020603050405020304" pitchFamily="18" charset="0"/>
              </a:rPr>
              <a:t>Tỉ số nén (Compression ratio)</a:t>
            </a:r>
          </a:p>
          <a:p>
            <a:pPr eaLnBrk="1" hangingPunct="1"/>
            <a:r>
              <a:rPr lang="en-US" altLang="vi-VN" sz="3600">
                <a:latin typeface="Times New Roman" panose="02020603050405020304" pitchFamily="18" charset="0"/>
              </a:rPr>
              <a:t>Có hai kỹ thuật chính:</a:t>
            </a:r>
          </a:p>
          <a:p>
            <a:pPr lvl="1" eaLnBrk="1" hangingPunct="1">
              <a:buClr>
                <a:schemeClr val="tx2"/>
              </a:buClr>
              <a:buSzTx/>
              <a:buFontTx/>
              <a:buChar char="•"/>
            </a:pPr>
            <a:r>
              <a:rPr lang="en-US" altLang="vi-VN" sz="3200">
                <a:latin typeface="Times New Roman" panose="02020603050405020304" pitchFamily="18" charset="0"/>
              </a:rPr>
              <a:t>Nén không mất dữ liệu (lossless): dữ liệu có thể được phục hồi nguyên vẹn từ dữ liệu nén</a:t>
            </a:r>
          </a:p>
          <a:p>
            <a:pPr lvl="1" eaLnBrk="1" hangingPunct="1">
              <a:buClr>
                <a:schemeClr val="tx2"/>
              </a:buClr>
              <a:buSzTx/>
              <a:buFontTx/>
              <a:buChar char="•"/>
            </a:pPr>
            <a:r>
              <a:rPr lang="en-US" altLang="vi-VN" sz="3200">
                <a:latin typeface="Times New Roman" panose="02020603050405020304" pitchFamily="18" charset="0"/>
              </a:rPr>
              <a:t>Nén có mất dữ liệu (lossly): có một phần dữ liệu bị mất khi nén</a:t>
            </a:r>
          </a:p>
        </p:txBody>
      </p:sp>
      <p:sp>
        <p:nvSpPr>
          <p:cNvPr id="11269"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139D9B8B-86B6-134B-A81F-13ED30E2AE84}"/>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6</a:t>
            </a:fld>
            <a:r>
              <a:rPr lang="en-US" altLang="en-US"/>
              <a:t>/C3</a:t>
            </a:r>
            <a:endParaRPr lang="en-US"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a:xfrm>
            <a:off x="457200" y="228600"/>
            <a:ext cx="8229600" cy="868363"/>
          </a:xfrm>
        </p:spPr>
        <p:txBody>
          <a:bodyPr/>
          <a:lstStyle/>
          <a:p>
            <a:pPr eaLnBrk="1" hangingPunct="1"/>
            <a:r>
              <a:rPr lang="en-US" altLang="vi-VN" sz="3600" b="1">
                <a:latin typeface="Times New Roman" panose="02020603050405020304" pitchFamily="18" charset="0"/>
              </a:rPr>
              <a:t>III. Biểu diễn số thực</a:t>
            </a:r>
          </a:p>
        </p:txBody>
      </p:sp>
      <p:sp>
        <p:nvSpPr>
          <p:cNvPr id="77828" name="Rectangle 3"/>
          <p:cNvSpPr>
            <a:spLocks noGrp="1" noChangeArrowheads="1"/>
          </p:cNvSpPr>
          <p:nvPr>
            <p:ph type="body" idx="1"/>
          </p:nvPr>
        </p:nvSpPr>
        <p:spPr>
          <a:xfrm>
            <a:off x="457200" y="1295400"/>
            <a:ext cx="8229600" cy="5257800"/>
          </a:xfrm>
        </p:spPr>
        <p:txBody>
          <a:bodyPr/>
          <a:lstStyle/>
          <a:p>
            <a:pPr marL="457200" indent="-457200" eaLnBrk="1" hangingPunct="1">
              <a:buClr>
                <a:schemeClr val="tx1"/>
              </a:buClr>
              <a:buSzTx/>
              <a:buFont typeface="Wingdings" panose="05000000000000000000" pitchFamily="2" charset="2"/>
              <a:buAutoNum type="arabicPeriod"/>
            </a:pPr>
            <a:r>
              <a:rPr lang="en-US" altLang="vi-VN" sz="3600">
                <a:latin typeface="Times New Roman" panose="02020603050405020304" pitchFamily="18" charset="0"/>
              </a:rPr>
              <a:t>Khái niệm về số thực</a:t>
            </a:r>
          </a:p>
          <a:p>
            <a:pPr marL="457200" indent="-457200" eaLnBrk="1" hangingPunct="1">
              <a:buClr>
                <a:schemeClr val="tx1"/>
              </a:buClr>
              <a:buSzTx/>
              <a:buFont typeface="Wingdings" panose="05000000000000000000" pitchFamily="2" charset="2"/>
              <a:buAutoNum type="arabicPeriod"/>
            </a:pPr>
            <a:r>
              <a:rPr lang="en-US" altLang="vi-VN" sz="3600">
                <a:latin typeface="Times New Roman" panose="02020603050405020304" pitchFamily="18" charset="0"/>
              </a:rPr>
              <a:t>Số dấu chấm tĩnh</a:t>
            </a:r>
          </a:p>
          <a:p>
            <a:pPr marL="457200" indent="-457200" eaLnBrk="1" hangingPunct="1">
              <a:buClr>
                <a:schemeClr val="tx1"/>
              </a:buClr>
              <a:buSzTx/>
              <a:buFont typeface="Wingdings" panose="05000000000000000000" pitchFamily="2" charset="2"/>
              <a:buAutoNum type="arabicPeriod"/>
            </a:pPr>
            <a:r>
              <a:rPr lang="en-US" altLang="vi-VN" sz="3600">
                <a:latin typeface="Times New Roman" panose="02020603050405020304" pitchFamily="18" charset="0"/>
              </a:rPr>
              <a:t>Số dấu chấm động</a:t>
            </a:r>
          </a:p>
          <a:p>
            <a:pPr marL="457200" indent="-457200" eaLnBrk="1" hangingPunct="1">
              <a:buClr>
                <a:schemeClr val="tx1"/>
              </a:buClr>
              <a:buSzTx/>
              <a:buFont typeface="Wingdings" panose="05000000000000000000" pitchFamily="2" charset="2"/>
              <a:buAutoNum type="arabicPeriod"/>
            </a:pPr>
            <a:r>
              <a:rPr lang="en-US" altLang="vi-VN" sz="3600">
                <a:latin typeface="Times New Roman" panose="02020603050405020304" pitchFamily="18" charset="0"/>
              </a:rPr>
              <a:t>Tiêu chuẩn số dấu chấm động IEEE 754</a:t>
            </a:r>
          </a:p>
        </p:txBody>
      </p:sp>
      <p:sp>
        <p:nvSpPr>
          <p:cNvPr id="77829"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8B54EE9A-6C39-4146-8577-6CDDE83C1E36}"/>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60</a:t>
            </a:fld>
            <a:r>
              <a:rPr lang="en-US" altLang="en-US"/>
              <a:t>/C3</a:t>
            </a:r>
            <a:endParaRPr lang="en-US"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a:xfrm>
            <a:off x="457200" y="228600"/>
            <a:ext cx="8229600" cy="868363"/>
          </a:xfrm>
        </p:spPr>
        <p:txBody>
          <a:bodyPr/>
          <a:lstStyle/>
          <a:p>
            <a:pPr eaLnBrk="1" hangingPunct="1"/>
            <a:r>
              <a:rPr lang="en-US" altLang="vi-VN" sz="3600" b="1">
                <a:latin typeface="Times New Roman" panose="02020603050405020304" pitchFamily="18" charset="0"/>
              </a:rPr>
              <a:t>1. Khái niệm về số thực</a:t>
            </a:r>
          </a:p>
        </p:txBody>
      </p:sp>
      <p:sp>
        <p:nvSpPr>
          <p:cNvPr id="78852" name="Rectangle 3"/>
          <p:cNvSpPr>
            <a:spLocks noGrp="1" noChangeArrowheads="1"/>
          </p:cNvSpPr>
          <p:nvPr>
            <p:ph type="body" idx="1"/>
          </p:nvPr>
        </p:nvSpPr>
        <p:spPr>
          <a:xfrm>
            <a:off x="228600" y="1219200"/>
            <a:ext cx="8686800" cy="5257800"/>
          </a:xfrm>
        </p:spPr>
        <p:txBody>
          <a:bodyPr/>
          <a:lstStyle/>
          <a:p>
            <a:pPr eaLnBrk="1" hangingPunct="1"/>
            <a:r>
              <a:rPr lang="en-US" altLang="vi-VN" sz="3600">
                <a:latin typeface="Times New Roman" panose="02020603050405020304" pitchFamily="18" charset="0"/>
              </a:rPr>
              <a:t>Trục số thực: chia làm 7 vùng</a:t>
            </a:r>
          </a:p>
          <a:p>
            <a:pPr algn="just" eaLnBrk="1" hangingPunct="1"/>
            <a:r>
              <a:rPr lang="en-US" altLang="vi-VN" sz="3600">
                <a:latin typeface="Times New Roman" panose="02020603050405020304" pitchFamily="18" charset="0"/>
              </a:rPr>
              <a:t>Trong khoảng biểu diễn có vô số số thực</a:t>
            </a:r>
          </a:p>
          <a:p>
            <a:pPr lvl="1" eaLnBrk="1" hangingPunct="1">
              <a:buClr>
                <a:schemeClr val="tx2"/>
              </a:buClr>
              <a:buSzTx/>
              <a:buFontTx/>
              <a:buChar char="•"/>
            </a:pPr>
            <a:r>
              <a:rPr lang="en-US" altLang="vi-VN" sz="3200">
                <a:latin typeface="Times New Roman" panose="02020603050405020304" pitchFamily="18" charset="0"/>
              </a:rPr>
              <a:t>Ví dụ: 20/3 = 6.666…</a:t>
            </a:r>
          </a:p>
          <a:p>
            <a:pPr lvl="1" eaLnBrk="1" hangingPunct="1">
              <a:buClr>
                <a:schemeClr val="tx2"/>
              </a:buClr>
              <a:buSzTx/>
              <a:buFontTx/>
              <a:buChar char="•"/>
            </a:pPr>
            <a:r>
              <a:rPr lang="en-US" altLang="vi-VN" sz="3200">
                <a:latin typeface="Times New Roman" panose="02020603050405020304" pitchFamily="18" charset="0"/>
              </a:rPr>
              <a:t>Có thể có sai số khi biểu diễn số thực</a:t>
            </a:r>
          </a:p>
        </p:txBody>
      </p:sp>
      <p:sp>
        <p:nvSpPr>
          <p:cNvPr id="78853"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8854" name="Group 21"/>
          <p:cNvGrpSpPr>
            <a:grpSpLocks/>
          </p:cNvGrpSpPr>
          <p:nvPr/>
        </p:nvGrpSpPr>
        <p:grpSpPr bwMode="auto">
          <a:xfrm>
            <a:off x="381000" y="3886200"/>
            <a:ext cx="8534400" cy="2667000"/>
            <a:chOff x="240" y="2448"/>
            <a:chExt cx="5376" cy="1680"/>
          </a:xfrm>
        </p:grpSpPr>
        <p:sp>
          <p:nvSpPr>
            <p:cNvPr id="78855" name="Line 5"/>
            <p:cNvSpPr>
              <a:spLocks noChangeShapeType="1"/>
            </p:cNvSpPr>
            <p:nvPr/>
          </p:nvSpPr>
          <p:spPr bwMode="auto">
            <a:xfrm>
              <a:off x="528" y="3696"/>
              <a:ext cx="475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6" name="Line 6"/>
            <p:cNvSpPr>
              <a:spLocks noChangeShapeType="1"/>
            </p:cNvSpPr>
            <p:nvPr/>
          </p:nvSpPr>
          <p:spPr bwMode="auto">
            <a:xfrm>
              <a:off x="1056" y="355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7" name="Line 7"/>
            <p:cNvSpPr>
              <a:spLocks noChangeShapeType="1"/>
            </p:cNvSpPr>
            <p:nvPr/>
          </p:nvSpPr>
          <p:spPr bwMode="auto">
            <a:xfrm>
              <a:off x="2160" y="355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8" name="Line 8"/>
            <p:cNvSpPr>
              <a:spLocks noChangeShapeType="1"/>
            </p:cNvSpPr>
            <p:nvPr/>
          </p:nvSpPr>
          <p:spPr bwMode="auto">
            <a:xfrm>
              <a:off x="2880" y="355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9" name="Line 9"/>
            <p:cNvSpPr>
              <a:spLocks noChangeShapeType="1"/>
            </p:cNvSpPr>
            <p:nvPr/>
          </p:nvSpPr>
          <p:spPr bwMode="auto">
            <a:xfrm>
              <a:off x="3648" y="355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0" name="Line 10"/>
            <p:cNvSpPr>
              <a:spLocks noChangeShapeType="1"/>
            </p:cNvSpPr>
            <p:nvPr/>
          </p:nvSpPr>
          <p:spPr bwMode="auto">
            <a:xfrm>
              <a:off x="4656" y="355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1" name="Text Box 12"/>
            <p:cNvSpPr txBox="1">
              <a:spLocks noChangeArrowheads="1"/>
            </p:cNvSpPr>
            <p:nvPr/>
          </p:nvSpPr>
          <p:spPr bwMode="auto">
            <a:xfrm>
              <a:off x="240" y="3014"/>
              <a:ext cx="768" cy="538"/>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vi-VN" sz="2000" b="1"/>
                <a:t>Số âm</a:t>
              </a:r>
            </a:p>
            <a:p>
              <a:pPr eaLnBrk="1" hangingPunct="1">
                <a:spcBef>
                  <a:spcPct val="50000"/>
                </a:spcBef>
                <a:buClrTx/>
                <a:buSzTx/>
                <a:buFontTx/>
                <a:buNone/>
              </a:pPr>
              <a:r>
                <a:rPr lang="en-US" altLang="vi-VN" sz="2000" b="1"/>
                <a:t>quá lớn</a:t>
              </a:r>
            </a:p>
          </p:txBody>
        </p:sp>
        <p:sp>
          <p:nvSpPr>
            <p:cNvPr id="78862" name="Text Box 13"/>
            <p:cNvSpPr txBox="1">
              <a:spLocks noChangeArrowheads="1"/>
            </p:cNvSpPr>
            <p:nvPr/>
          </p:nvSpPr>
          <p:spPr bwMode="auto">
            <a:xfrm>
              <a:off x="4704" y="3024"/>
              <a:ext cx="912" cy="538"/>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vi-VN" sz="2000" b="1"/>
                <a:t>Số dương</a:t>
              </a:r>
            </a:p>
            <a:p>
              <a:pPr eaLnBrk="1" hangingPunct="1">
                <a:spcBef>
                  <a:spcPct val="50000"/>
                </a:spcBef>
                <a:buClrTx/>
                <a:buSzTx/>
                <a:buFontTx/>
                <a:buNone/>
              </a:pPr>
              <a:r>
                <a:rPr lang="en-US" altLang="vi-VN" sz="2000" b="1"/>
                <a:t>quá lớn</a:t>
              </a:r>
            </a:p>
          </p:txBody>
        </p:sp>
        <p:sp>
          <p:nvSpPr>
            <p:cNvPr id="78863" name="Text Box 14"/>
            <p:cNvSpPr txBox="1">
              <a:spLocks noChangeArrowheads="1"/>
            </p:cNvSpPr>
            <p:nvPr/>
          </p:nvSpPr>
          <p:spPr bwMode="auto">
            <a:xfrm>
              <a:off x="2256" y="2448"/>
              <a:ext cx="432" cy="1114"/>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vi-VN" sz="2000" b="1"/>
                <a:t>Số </a:t>
              </a:r>
            </a:p>
            <a:p>
              <a:pPr eaLnBrk="1" hangingPunct="1">
                <a:spcBef>
                  <a:spcPct val="50000"/>
                </a:spcBef>
                <a:buClrTx/>
                <a:buSzTx/>
                <a:buFontTx/>
                <a:buNone/>
              </a:pPr>
              <a:r>
                <a:rPr lang="en-US" altLang="vi-VN" sz="2000" b="1"/>
                <a:t>âm</a:t>
              </a:r>
            </a:p>
            <a:p>
              <a:pPr eaLnBrk="1" hangingPunct="1">
                <a:spcBef>
                  <a:spcPct val="50000"/>
                </a:spcBef>
                <a:buClrTx/>
                <a:buSzTx/>
                <a:buFontTx/>
                <a:buNone/>
              </a:pPr>
              <a:r>
                <a:rPr lang="en-US" altLang="vi-VN" sz="2000" b="1"/>
                <a:t>quá </a:t>
              </a:r>
            </a:p>
            <a:p>
              <a:pPr eaLnBrk="1" hangingPunct="1">
                <a:spcBef>
                  <a:spcPct val="50000"/>
                </a:spcBef>
                <a:buClrTx/>
                <a:buSzTx/>
                <a:buFontTx/>
                <a:buNone/>
              </a:pPr>
              <a:r>
                <a:rPr lang="en-US" altLang="vi-VN" sz="2000" b="1"/>
                <a:t>nhỏ</a:t>
              </a:r>
            </a:p>
          </p:txBody>
        </p:sp>
        <p:sp>
          <p:nvSpPr>
            <p:cNvPr id="78864" name="Text Box 15"/>
            <p:cNvSpPr txBox="1">
              <a:spLocks noChangeArrowheads="1"/>
            </p:cNvSpPr>
            <p:nvPr/>
          </p:nvSpPr>
          <p:spPr bwMode="auto">
            <a:xfrm>
              <a:off x="2928" y="2448"/>
              <a:ext cx="672" cy="1114"/>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vi-VN" sz="2000" b="1"/>
                <a:t>Số</a:t>
              </a:r>
            </a:p>
            <a:p>
              <a:pPr eaLnBrk="1" hangingPunct="1">
                <a:spcBef>
                  <a:spcPct val="50000"/>
                </a:spcBef>
                <a:buClrTx/>
                <a:buSzTx/>
                <a:buFontTx/>
                <a:buNone/>
              </a:pPr>
              <a:r>
                <a:rPr lang="en-US" altLang="vi-VN" sz="2000" b="1"/>
                <a:t>dương</a:t>
              </a:r>
            </a:p>
            <a:p>
              <a:pPr eaLnBrk="1" hangingPunct="1">
                <a:spcBef>
                  <a:spcPct val="50000"/>
                </a:spcBef>
                <a:buClrTx/>
                <a:buSzTx/>
                <a:buFontTx/>
                <a:buNone/>
              </a:pPr>
              <a:r>
                <a:rPr lang="en-US" altLang="vi-VN" sz="2000" b="1"/>
                <a:t>quá </a:t>
              </a:r>
            </a:p>
            <a:p>
              <a:pPr eaLnBrk="1" hangingPunct="1">
                <a:spcBef>
                  <a:spcPct val="50000"/>
                </a:spcBef>
                <a:buClrTx/>
                <a:buSzTx/>
                <a:buFontTx/>
                <a:buNone/>
              </a:pPr>
              <a:r>
                <a:rPr lang="en-US" altLang="vi-VN" sz="2000" b="1"/>
                <a:t>nhỏ</a:t>
              </a:r>
            </a:p>
          </p:txBody>
        </p:sp>
        <p:sp>
          <p:nvSpPr>
            <p:cNvPr id="78865" name="Text Box 16"/>
            <p:cNvSpPr txBox="1">
              <a:spLocks noChangeArrowheads="1"/>
            </p:cNvSpPr>
            <p:nvPr/>
          </p:nvSpPr>
          <p:spPr bwMode="auto">
            <a:xfrm>
              <a:off x="1104" y="2976"/>
              <a:ext cx="1008" cy="538"/>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vi-VN" sz="2000" b="1"/>
                <a:t>KHOẢNG</a:t>
              </a:r>
            </a:p>
            <a:p>
              <a:pPr eaLnBrk="1" hangingPunct="1">
                <a:spcBef>
                  <a:spcPct val="50000"/>
                </a:spcBef>
                <a:buClrTx/>
                <a:buSzTx/>
                <a:buFontTx/>
                <a:buNone/>
              </a:pPr>
              <a:r>
                <a:rPr lang="en-US" altLang="vi-VN" sz="2000" b="1"/>
                <a:t>BIỂU DIỄN</a:t>
              </a:r>
            </a:p>
          </p:txBody>
        </p:sp>
        <p:sp>
          <p:nvSpPr>
            <p:cNvPr id="78866" name="Text Box 17"/>
            <p:cNvSpPr txBox="1">
              <a:spLocks noChangeArrowheads="1"/>
            </p:cNvSpPr>
            <p:nvPr/>
          </p:nvSpPr>
          <p:spPr bwMode="auto">
            <a:xfrm>
              <a:off x="3696" y="3014"/>
              <a:ext cx="960" cy="538"/>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vi-VN" sz="2000" b="1"/>
                <a:t>KHOẢNG</a:t>
              </a:r>
            </a:p>
            <a:p>
              <a:pPr eaLnBrk="1" hangingPunct="1">
                <a:spcBef>
                  <a:spcPct val="50000"/>
                </a:spcBef>
                <a:buClrTx/>
                <a:buSzTx/>
                <a:buFontTx/>
                <a:buNone/>
              </a:pPr>
              <a:r>
                <a:rPr lang="en-US" altLang="vi-VN" sz="2000" b="1"/>
                <a:t>BIỂU DIỄN</a:t>
              </a:r>
            </a:p>
          </p:txBody>
        </p:sp>
        <p:sp>
          <p:nvSpPr>
            <p:cNvPr id="78867" name="Text Box 18"/>
            <p:cNvSpPr txBox="1">
              <a:spLocks noChangeArrowheads="1"/>
            </p:cNvSpPr>
            <p:nvPr/>
          </p:nvSpPr>
          <p:spPr bwMode="auto">
            <a:xfrm>
              <a:off x="2640" y="3878"/>
              <a:ext cx="576" cy="250"/>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vi-VN" sz="2000" b="1"/>
                <a:t>SỐ 0</a:t>
              </a:r>
            </a:p>
          </p:txBody>
        </p:sp>
      </p:grpSp>
      <p:sp>
        <p:nvSpPr>
          <p:cNvPr id="2" name="Footer Placeholder 1"/>
          <p:cNvSpPr>
            <a:spLocks noGrp="1"/>
          </p:cNvSpPr>
          <p:nvPr>
            <p:ph type="ftr" sz="quarter" idx="10"/>
          </p:nvPr>
        </p:nvSpPr>
        <p:spPr>
          <a:xfrm>
            <a:off x="3124200" y="6400800"/>
            <a:ext cx="2895600" cy="457200"/>
          </a:xfrm>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BEA716AA-CBD8-0C4F-848D-F4E4DB9D9FCA}"/>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61</a:t>
            </a:fld>
            <a:r>
              <a:rPr lang="en-US" altLang="en-US"/>
              <a:t>/C3</a:t>
            </a:r>
            <a:endParaRPr lang="en-US"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a:xfrm>
            <a:off x="457200" y="228600"/>
            <a:ext cx="8229600" cy="868363"/>
          </a:xfrm>
        </p:spPr>
        <p:txBody>
          <a:bodyPr/>
          <a:lstStyle/>
          <a:p>
            <a:pPr eaLnBrk="1" hangingPunct="1"/>
            <a:r>
              <a:rPr lang="en-US" altLang="vi-VN" sz="3600" b="1">
                <a:latin typeface="Times New Roman" panose="02020603050405020304" pitchFamily="18" charset="0"/>
              </a:rPr>
              <a:t>2. Số dấu chấm tĩnh</a:t>
            </a:r>
          </a:p>
        </p:txBody>
      </p:sp>
      <p:sp>
        <p:nvSpPr>
          <p:cNvPr id="80900" name="Rectangle 3"/>
          <p:cNvSpPr>
            <a:spLocks noGrp="1" noChangeArrowheads="1"/>
          </p:cNvSpPr>
          <p:nvPr>
            <p:ph type="body" idx="1"/>
          </p:nvPr>
        </p:nvSpPr>
        <p:spPr>
          <a:xfrm>
            <a:off x="457200" y="1295400"/>
            <a:ext cx="8229600" cy="5257800"/>
          </a:xfrm>
        </p:spPr>
        <p:txBody>
          <a:bodyPr/>
          <a:lstStyle/>
          <a:p>
            <a:pPr eaLnBrk="1" hangingPunct="1"/>
            <a:r>
              <a:rPr lang="en-US" altLang="vi-VN" sz="3600">
                <a:latin typeface="Times New Roman" panose="02020603050405020304" pitchFamily="18" charset="0"/>
              </a:rPr>
              <a:t>Ví dụ:</a:t>
            </a:r>
          </a:p>
          <a:p>
            <a:pPr lvl="1" eaLnBrk="1" hangingPunct="1">
              <a:buClr>
                <a:schemeClr val="tx2"/>
              </a:buClr>
              <a:buSzTx/>
              <a:buFontTx/>
              <a:buChar char="•"/>
            </a:pPr>
            <a:r>
              <a:rPr lang="en-US" altLang="vi-VN" sz="3200">
                <a:latin typeface="Times New Roman" panose="02020603050405020304" pitchFamily="18" charset="0"/>
              </a:rPr>
              <a:t>+3.25</a:t>
            </a:r>
            <a:r>
              <a:rPr lang="en-US" altLang="vi-VN" sz="3200" b="1" baseline="-25000">
                <a:latin typeface="Times New Roman" panose="02020603050405020304" pitchFamily="18" charset="0"/>
              </a:rPr>
              <a:t>10</a:t>
            </a:r>
            <a:r>
              <a:rPr lang="en-US" altLang="vi-VN" sz="3200">
                <a:latin typeface="Times New Roman" panose="02020603050405020304" pitchFamily="18" charset="0"/>
              </a:rPr>
              <a:t> , -11.01</a:t>
            </a:r>
            <a:r>
              <a:rPr lang="en-US" altLang="vi-VN" sz="3200" b="1" baseline="-25000">
                <a:latin typeface="Times New Roman" panose="02020603050405020304" pitchFamily="18" charset="0"/>
              </a:rPr>
              <a:t>2</a:t>
            </a:r>
          </a:p>
          <a:p>
            <a:pPr eaLnBrk="1" hangingPunct="1"/>
            <a:r>
              <a:rPr lang="en-US" altLang="vi-VN" sz="3600">
                <a:latin typeface="Times New Roman" panose="02020603050405020304" pitchFamily="18" charset="0"/>
              </a:rPr>
              <a:t>Dùng n+m+1 bit để biểu diễn:</a:t>
            </a:r>
          </a:p>
          <a:p>
            <a:pPr lvl="1" eaLnBrk="1" hangingPunct="1">
              <a:buClr>
                <a:schemeClr val="tx2"/>
              </a:buClr>
              <a:buSzTx/>
              <a:buFontTx/>
              <a:buChar char="•"/>
            </a:pPr>
            <a:r>
              <a:rPr lang="en-US" altLang="vi-VN" sz="3200">
                <a:latin typeface="Times New Roman" panose="02020603050405020304" pitchFamily="18" charset="0"/>
              </a:rPr>
              <a:t>1 bit dấu (0: dương, 1: âm)</a:t>
            </a:r>
          </a:p>
          <a:p>
            <a:pPr lvl="1" eaLnBrk="1" hangingPunct="1">
              <a:buClr>
                <a:schemeClr val="tx2"/>
              </a:buClr>
              <a:buSzTx/>
              <a:buFontTx/>
              <a:buChar char="•"/>
            </a:pPr>
            <a:r>
              <a:rPr lang="en-US" altLang="vi-VN" sz="3200">
                <a:latin typeface="Times New Roman" panose="02020603050405020304" pitchFamily="18" charset="0"/>
              </a:rPr>
              <a:t>n bit: phần nguyên</a:t>
            </a:r>
          </a:p>
          <a:p>
            <a:pPr lvl="1" eaLnBrk="1" hangingPunct="1">
              <a:buClr>
                <a:schemeClr val="tx2"/>
              </a:buClr>
              <a:buSzTx/>
              <a:buFontTx/>
              <a:buChar char="•"/>
            </a:pPr>
            <a:r>
              <a:rPr lang="en-US" altLang="vi-VN" sz="3200">
                <a:latin typeface="Times New Roman" panose="02020603050405020304" pitchFamily="18" charset="0"/>
              </a:rPr>
              <a:t>m bit: phần phân số đúng</a:t>
            </a:r>
          </a:p>
        </p:txBody>
      </p:sp>
      <p:sp>
        <p:nvSpPr>
          <p:cNvPr id="80901"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80902" name="Group 11"/>
          <p:cNvGrpSpPr>
            <a:grpSpLocks/>
          </p:cNvGrpSpPr>
          <p:nvPr/>
        </p:nvGrpSpPr>
        <p:grpSpPr bwMode="auto">
          <a:xfrm>
            <a:off x="838200" y="5257800"/>
            <a:ext cx="7620000" cy="1066800"/>
            <a:chOff x="528" y="3312"/>
            <a:chExt cx="4800" cy="672"/>
          </a:xfrm>
        </p:grpSpPr>
        <p:sp>
          <p:nvSpPr>
            <p:cNvPr id="80903" name="Text Box 5"/>
            <p:cNvSpPr txBox="1">
              <a:spLocks noChangeArrowheads="1"/>
            </p:cNvSpPr>
            <p:nvPr/>
          </p:nvSpPr>
          <p:spPr bwMode="auto">
            <a:xfrm>
              <a:off x="528" y="3696"/>
              <a:ext cx="1104" cy="288"/>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vi-VN" sz="2400" b="1"/>
                <a:t>Bit dấu</a:t>
              </a:r>
            </a:p>
          </p:txBody>
        </p:sp>
        <p:sp>
          <p:nvSpPr>
            <p:cNvPr id="80904" name="Text Box 6"/>
            <p:cNvSpPr txBox="1">
              <a:spLocks noChangeArrowheads="1"/>
            </p:cNvSpPr>
            <p:nvPr/>
          </p:nvSpPr>
          <p:spPr bwMode="auto">
            <a:xfrm>
              <a:off x="1632" y="3696"/>
              <a:ext cx="1680" cy="288"/>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vi-VN" sz="2400" b="1"/>
                <a:t>Phần nguyên </a:t>
              </a:r>
            </a:p>
          </p:txBody>
        </p:sp>
        <p:sp>
          <p:nvSpPr>
            <p:cNvPr id="80905" name="Text Box 7"/>
            <p:cNvSpPr txBox="1">
              <a:spLocks noChangeArrowheads="1"/>
            </p:cNvSpPr>
            <p:nvPr/>
          </p:nvSpPr>
          <p:spPr bwMode="auto">
            <a:xfrm>
              <a:off x="3312" y="3696"/>
              <a:ext cx="2016" cy="28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vi-VN" sz="2400" b="1"/>
                <a:t>Phần phân số đúng </a:t>
              </a:r>
            </a:p>
          </p:txBody>
        </p:sp>
        <p:sp>
          <p:nvSpPr>
            <p:cNvPr id="80906" name="Text Box 8"/>
            <p:cNvSpPr txBox="1">
              <a:spLocks noChangeArrowheads="1"/>
            </p:cNvSpPr>
            <p:nvPr/>
          </p:nvSpPr>
          <p:spPr bwMode="auto">
            <a:xfrm>
              <a:off x="768" y="3312"/>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vi-VN" sz="2400" b="1"/>
                <a:t>1  bit</a:t>
              </a:r>
            </a:p>
          </p:txBody>
        </p:sp>
        <p:sp>
          <p:nvSpPr>
            <p:cNvPr id="80907" name="Text Box 9"/>
            <p:cNvSpPr txBox="1">
              <a:spLocks noChangeArrowheads="1"/>
            </p:cNvSpPr>
            <p:nvPr/>
          </p:nvSpPr>
          <p:spPr bwMode="auto">
            <a:xfrm>
              <a:off x="2160" y="3312"/>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vi-VN" sz="2400" b="1"/>
                <a:t>n  bit</a:t>
              </a:r>
            </a:p>
          </p:txBody>
        </p:sp>
        <p:sp>
          <p:nvSpPr>
            <p:cNvPr id="80908" name="Text Box 10"/>
            <p:cNvSpPr txBox="1">
              <a:spLocks noChangeArrowheads="1"/>
            </p:cNvSpPr>
            <p:nvPr/>
          </p:nvSpPr>
          <p:spPr bwMode="auto">
            <a:xfrm>
              <a:off x="3984" y="3312"/>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vi-VN" sz="2400" b="1"/>
                <a:t>m  bit</a:t>
              </a:r>
            </a:p>
          </p:txBody>
        </p:sp>
      </p:gr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ACFEB040-3D09-414D-A369-41735A62C40C}"/>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62</a:t>
            </a:fld>
            <a:r>
              <a:rPr lang="en-US" altLang="en-US"/>
              <a:t>/C3</a:t>
            </a:r>
            <a:endParaRPr lang="en-US"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Ví dụ số dấu chấm tĩnh</a:t>
            </a:r>
          </a:p>
        </p:txBody>
      </p:sp>
      <p:sp>
        <p:nvSpPr>
          <p:cNvPr id="81924" name="Rectangle 3"/>
          <p:cNvSpPr>
            <a:spLocks noGrp="1" noChangeArrowheads="1"/>
          </p:cNvSpPr>
          <p:nvPr>
            <p:ph type="body" idx="1"/>
          </p:nvPr>
        </p:nvSpPr>
        <p:spPr>
          <a:xfrm>
            <a:off x="457200" y="1295400"/>
            <a:ext cx="8229600" cy="5257800"/>
          </a:xfrm>
        </p:spPr>
        <p:txBody>
          <a:bodyPr/>
          <a:lstStyle/>
          <a:p>
            <a:pPr eaLnBrk="1" hangingPunct="1"/>
            <a:r>
              <a:rPr lang="en-US" altLang="vi-VN" sz="3600">
                <a:latin typeface="Times New Roman" panose="02020603050405020304" pitchFamily="18" charset="0"/>
              </a:rPr>
              <a:t>X = 3.375</a:t>
            </a:r>
            <a:r>
              <a:rPr lang="en-US" altLang="vi-VN" sz="3600" b="1" baseline="-25000">
                <a:latin typeface="Times New Roman" panose="02020603050405020304" pitchFamily="18" charset="0"/>
              </a:rPr>
              <a:t>10</a:t>
            </a:r>
            <a:r>
              <a:rPr lang="en-US" altLang="vi-VN" sz="3600">
                <a:latin typeface="Times New Roman" panose="02020603050405020304" pitchFamily="18" charset="0"/>
              </a:rPr>
              <a:t>, n = 7, m = 8</a:t>
            </a:r>
          </a:p>
          <a:p>
            <a:pPr lvl="1" eaLnBrk="1" hangingPunct="1">
              <a:buClr>
                <a:schemeClr val="tx2"/>
              </a:buClr>
              <a:buSzTx/>
              <a:buFontTx/>
              <a:buChar char="•"/>
            </a:pPr>
            <a:r>
              <a:rPr lang="en-US" altLang="vi-VN" sz="3200">
                <a:latin typeface="Times New Roman" panose="02020603050405020304" pitchFamily="18" charset="0"/>
              </a:rPr>
              <a:t>00000011.01100000</a:t>
            </a:r>
            <a:r>
              <a:rPr lang="en-US" altLang="vi-VN" sz="3200" b="1" baseline="-25000">
                <a:latin typeface="Times New Roman" panose="02020603050405020304" pitchFamily="18" charset="0"/>
              </a:rPr>
              <a:t>2</a:t>
            </a:r>
            <a:r>
              <a:rPr lang="en-US" altLang="vi-VN" sz="3200">
                <a:latin typeface="Times New Roman" panose="02020603050405020304" pitchFamily="18" charset="0"/>
              </a:rPr>
              <a:t> = 03.60</a:t>
            </a:r>
            <a:r>
              <a:rPr lang="en-US" altLang="vi-VN" sz="3200" b="1" baseline="-25000">
                <a:latin typeface="Times New Roman" panose="02020603050405020304" pitchFamily="18" charset="0"/>
              </a:rPr>
              <a:t>16</a:t>
            </a:r>
          </a:p>
          <a:p>
            <a:pPr eaLnBrk="1" hangingPunct="1"/>
            <a:r>
              <a:rPr lang="en-US" altLang="vi-VN" sz="3600">
                <a:latin typeface="Times New Roman" panose="02020603050405020304" pitchFamily="18" charset="0"/>
              </a:rPr>
              <a:t>X = -7.25</a:t>
            </a:r>
            <a:r>
              <a:rPr lang="en-US" altLang="vi-VN" sz="3600" b="1" baseline="-25000">
                <a:latin typeface="Times New Roman" panose="02020603050405020304" pitchFamily="18" charset="0"/>
              </a:rPr>
              <a:t>10</a:t>
            </a:r>
            <a:r>
              <a:rPr lang="en-US" altLang="vi-VN" sz="3600">
                <a:latin typeface="Times New Roman" panose="02020603050405020304" pitchFamily="18" charset="0"/>
              </a:rPr>
              <a:t>, n = 7, m = 8</a:t>
            </a:r>
          </a:p>
          <a:p>
            <a:pPr lvl="1" eaLnBrk="1" hangingPunct="1">
              <a:buClr>
                <a:schemeClr val="tx2"/>
              </a:buClr>
              <a:buSzTx/>
              <a:buFontTx/>
              <a:buChar char="•"/>
            </a:pPr>
            <a:r>
              <a:rPr lang="en-US" altLang="vi-VN" sz="3200">
                <a:latin typeface="Times New Roman" panose="02020603050405020304" pitchFamily="18" charset="0"/>
              </a:rPr>
              <a:t>10000111.01000000</a:t>
            </a:r>
            <a:r>
              <a:rPr lang="en-US" altLang="vi-VN" sz="3200" b="1" baseline="-25000">
                <a:latin typeface="Times New Roman" panose="02020603050405020304" pitchFamily="18" charset="0"/>
              </a:rPr>
              <a:t>2</a:t>
            </a:r>
            <a:r>
              <a:rPr lang="en-US" altLang="vi-VN" sz="3200">
                <a:latin typeface="Times New Roman" panose="02020603050405020304" pitchFamily="18" charset="0"/>
              </a:rPr>
              <a:t> = 87.40</a:t>
            </a:r>
            <a:r>
              <a:rPr lang="en-US" altLang="vi-VN" sz="3200" b="1" baseline="-25000">
                <a:latin typeface="Times New Roman" panose="02020603050405020304" pitchFamily="18" charset="0"/>
              </a:rPr>
              <a:t>16</a:t>
            </a:r>
          </a:p>
        </p:txBody>
      </p:sp>
      <p:sp>
        <p:nvSpPr>
          <p:cNvPr id="81925"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044817AA-6BC8-054B-A43A-18CB7F05E0FF}"/>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63</a:t>
            </a:fld>
            <a:r>
              <a:rPr lang="en-US" altLang="en-US"/>
              <a:t>/C3</a:t>
            </a:r>
            <a:endParaRPr lang="en-US"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Ứng dụng số dấu chấm tĩnh</a:t>
            </a:r>
          </a:p>
        </p:txBody>
      </p:sp>
      <p:sp>
        <p:nvSpPr>
          <p:cNvPr id="83972" name="Rectangle 3"/>
          <p:cNvSpPr>
            <a:spLocks noGrp="1" noChangeArrowheads="1"/>
          </p:cNvSpPr>
          <p:nvPr>
            <p:ph type="body" idx="1"/>
          </p:nvPr>
        </p:nvSpPr>
        <p:spPr>
          <a:xfrm>
            <a:off x="457200" y="1295400"/>
            <a:ext cx="8229600" cy="5257800"/>
          </a:xfrm>
        </p:spPr>
        <p:txBody>
          <a:bodyPr/>
          <a:lstStyle/>
          <a:p>
            <a:pPr algn="just" eaLnBrk="1" hangingPunct="1"/>
            <a:r>
              <a:rPr lang="en-US" altLang="vi-VN" sz="3600">
                <a:latin typeface="Times New Roman" panose="02020603050405020304" pitchFamily="18" charset="0"/>
              </a:rPr>
              <a:t>Dùng trong các chương trình tính toán thương mại (các ứng dụng spreadsheet), và được hỗ trợ trên một số ngôn ngữ lập trình</a:t>
            </a:r>
          </a:p>
          <a:p>
            <a:pPr lvl="1" eaLnBrk="1" hangingPunct="1">
              <a:buClr>
                <a:schemeClr val="tx2"/>
              </a:buClr>
              <a:buSzTx/>
              <a:buFontTx/>
              <a:buChar char="•"/>
            </a:pPr>
            <a:endParaRPr lang="en-US" altLang="vi-VN" sz="3200">
              <a:latin typeface="Times New Roman" panose="02020603050405020304" pitchFamily="18" charset="0"/>
            </a:endParaRPr>
          </a:p>
        </p:txBody>
      </p:sp>
      <p:sp>
        <p:nvSpPr>
          <p:cNvPr id="83973"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6A674747-4ED8-3B4A-946F-D00D79F31D8E}"/>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64</a:t>
            </a:fld>
            <a:r>
              <a:rPr lang="en-US" altLang="en-US"/>
              <a:t>/C3</a:t>
            </a:r>
            <a:endParaRPr lang="en-US"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Bài tập 5</a:t>
            </a:r>
          </a:p>
        </p:txBody>
      </p:sp>
      <p:sp>
        <p:nvSpPr>
          <p:cNvPr id="84996" name="Rectangle 3"/>
          <p:cNvSpPr>
            <a:spLocks noGrp="1" noChangeArrowheads="1"/>
          </p:cNvSpPr>
          <p:nvPr>
            <p:ph type="body" idx="1"/>
          </p:nvPr>
        </p:nvSpPr>
        <p:spPr>
          <a:xfrm>
            <a:off x="457200" y="1295400"/>
            <a:ext cx="8229600" cy="5257800"/>
          </a:xfrm>
        </p:spPr>
        <p:txBody>
          <a:bodyPr/>
          <a:lstStyle/>
          <a:p>
            <a:pPr eaLnBrk="1" hangingPunct="1"/>
            <a:r>
              <a:rPr lang="en-US" altLang="vi-VN" sz="3600">
                <a:latin typeface="Times New Roman" panose="02020603050405020304" pitchFamily="18" charset="0"/>
              </a:rPr>
              <a:t>Cho n=7, m=8, tìm biểu diễn số dấu chấm tĩnh của các số thập phân sau đây:</a:t>
            </a:r>
          </a:p>
          <a:p>
            <a:pPr lvl="1" eaLnBrk="1" hangingPunct="1">
              <a:buClr>
                <a:schemeClr val="tx2"/>
              </a:buClr>
              <a:buSzTx/>
              <a:buFontTx/>
              <a:buChar char="•"/>
            </a:pPr>
            <a:r>
              <a:rPr lang="en-US" altLang="vi-VN" sz="3200">
                <a:latin typeface="Times New Roman" panose="02020603050405020304" pitchFamily="18" charset="0"/>
              </a:rPr>
              <a:t>100.625, 	-70.3125, 		-120.4375</a:t>
            </a:r>
          </a:p>
          <a:p>
            <a:pPr eaLnBrk="1" hangingPunct="1"/>
            <a:endParaRPr lang="en-US" altLang="vi-VN" sz="3600">
              <a:latin typeface="Times New Roman" panose="02020603050405020304" pitchFamily="18" charset="0"/>
            </a:endParaRPr>
          </a:p>
          <a:p>
            <a:pPr lvl="1" eaLnBrk="1" hangingPunct="1">
              <a:buClr>
                <a:schemeClr val="tx2"/>
              </a:buClr>
              <a:buSzTx/>
              <a:buFontTx/>
              <a:buChar char="•"/>
            </a:pPr>
            <a:endParaRPr lang="en-US" altLang="vi-VN" sz="3200">
              <a:latin typeface="Times New Roman" panose="02020603050405020304" pitchFamily="18" charset="0"/>
            </a:endParaRPr>
          </a:p>
        </p:txBody>
      </p:sp>
      <p:sp>
        <p:nvSpPr>
          <p:cNvPr id="84997"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451DA94F-2C4D-BA4B-B09F-853B308F57A4}"/>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65</a:t>
            </a:fld>
            <a:r>
              <a:rPr lang="en-US" altLang="en-US"/>
              <a:t>/C3</a:t>
            </a:r>
            <a:endParaRPr lang="en-US"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p:cNvSpPr>
            <a:spLocks noGrp="1" noChangeArrowheads="1"/>
          </p:cNvSpPr>
          <p:nvPr>
            <p:ph type="title"/>
          </p:nvPr>
        </p:nvSpPr>
        <p:spPr>
          <a:xfrm>
            <a:off x="457200" y="228600"/>
            <a:ext cx="8229600" cy="868363"/>
          </a:xfrm>
        </p:spPr>
        <p:txBody>
          <a:bodyPr/>
          <a:lstStyle/>
          <a:p>
            <a:pPr eaLnBrk="1" hangingPunct="1"/>
            <a:r>
              <a:rPr lang="en-US" altLang="vi-VN" sz="3600" b="1">
                <a:latin typeface="Times New Roman" panose="02020603050405020304" pitchFamily="18" charset="0"/>
              </a:rPr>
              <a:t>3. Số dấu chấm động</a:t>
            </a:r>
          </a:p>
        </p:txBody>
      </p:sp>
      <p:sp>
        <p:nvSpPr>
          <p:cNvPr id="86020" name="Rectangle 3"/>
          <p:cNvSpPr>
            <a:spLocks noGrp="1" noChangeArrowheads="1"/>
          </p:cNvSpPr>
          <p:nvPr>
            <p:ph type="body" idx="1"/>
          </p:nvPr>
        </p:nvSpPr>
        <p:spPr>
          <a:xfrm>
            <a:off x="457200" y="1295400"/>
            <a:ext cx="8229600" cy="5257800"/>
          </a:xfrm>
        </p:spPr>
        <p:txBody>
          <a:bodyPr/>
          <a:lstStyle/>
          <a:p>
            <a:pPr algn="just" eaLnBrk="1" hangingPunct="1"/>
            <a:r>
              <a:rPr lang="en-US" altLang="vi-VN" sz="3600">
                <a:latin typeface="Times New Roman" panose="02020603050405020304" pitchFamily="18" charset="0"/>
              </a:rPr>
              <a:t>X là số bất kỳ, có thể phân tích dưới dạng:</a:t>
            </a:r>
          </a:p>
          <a:p>
            <a:pPr algn="just" eaLnBrk="1" hangingPunct="1">
              <a:buFont typeface="Wingdings" panose="05000000000000000000" pitchFamily="2" charset="2"/>
              <a:buNone/>
            </a:pPr>
            <a:r>
              <a:rPr lang="en-US" altLang="vi-VN" sz="3600">
                <a:latin typeface="Times New Roman" panose="02020603050405020304" pitchFamily="18" charset="0"/>
              </a:rPr>
              <a:t>			X = m*a</a:t>
            </a:r>
            <a:r>
              <a:rPr lang="en-US" altLang="vi-VN" sz="4000" b="1" baseline="30000">
                <a:latin typeface="Times New Roman" panose="02020603050405020304" pitchFamily="18" charset="0"/>
              </a:rPr>
              <a:t>e</a:t>
            </a:r>
            <a:r>
              <a:rPr lang="en-US" altLang="vi-VN" sz="4000" b="1">
                <a:latin typeface="Times New Roman" panose="02020603050405020304" pitchFamily="18" charset="0"/>
              </a:rPr>
              <a:t>		</a:t>
            </a:r>
            <a:r>
              <a:rPr lang="en-US" altLang="vi-VN" sz="3600">
                <a:latin typeface="Times New Roman" panose="02020603050405020304" pitchFamily="18" charset="0"/>
              </a:rPr>
              <a:t>(1)</a:t>
            </a:r>
            <a:endParaRPr lang="en-US" altLang="vi-VN" sz="3600" baseline="30000">
              <a:latin typeface="Times New Roman" panose="02020603050405020304" pitchFamily="18" charset="0"/>
            </a:endParaRPr>
          </a:p>
          <a:p>
            <a:pPr algn="just" eaLnBrk="1" hangingPunct="1">
              <a:buFont typeface="Wingdings" panose="05000000000000000000" pitchFamily="2" charset="2"/>
              <a:buNone/>
            </a:pPr>
            <a:r>
              <a:rPr lang="en-US" altLang="vi-VN" sz="3600">
                <a:latin typeface="Times New Roman" panose="02020603050405020304" pitchFamily="18" charset="0"/>
              </a:rPr>
              <a:t>	trong đó:</a:t>
            </a:r>
          </a:p>
          <a:p>
            <a:pPr algn="just" eaLnBrk="1" hangingPunct="1">
              <a:buFont typeface="Wingdings" panose="05000000000000000000" pitchFamily="2" charset="2"/>
              <a:buNone/>
            </a:pPr>
            <a:r>
              <a:rPr lang="en-US" altLang="vi-VN" sz="3600">
                <a:latin typeface="Times New Roman" panose="02020603050405020304" pitchFamily="18" charset="0"/>
              </a:rPr>
              <a:t>		a gọi là cơ số (radix)</a:t>
            </a:r>
          </a:p>
          <a:p>
            <a:pPr algn="just" eaLnBrk="1" hangingPunct="1">
              <a:buFont typeface="Wingdings" panose="05000000000000000000" pitchFamily="2" charset="2"/>
              <a:buNone/>
            </a:pPr>
            <a:r>
              <a:rPr lang="en-US" altLang="vi-VN" sz="3600">
                <a:latin typeface="Times New Roman" panose="02020603050405020304" pitchFamily="18" charset="0"/>
              </a:rPr>
              <a:t>		m gọi là phần định trị (mantissa)</a:t>
            </a:r>
          </a:p>
          <a:p>
            <a:pPr algn="just" eaLnBrk="1" hangingPunct="1">
              <a:buFont typeface="Wingdings" panose="05000000000000000000" pitchFamily="2" charset="2"/>
              <a:buNone/>
            </a:pPr>
            <a:r>
              <a:rPr lang="en-US" altLang="vi-VN" sz="3600">
                <a:latin typeface="Times New Roman" panose="02020603050405020304" pitchFamily="18" charset="0"/>
              </a:rPr>
              <a:t>		e gọi là phần bậc (exponent)</a:t>
            </a:r>
          </a:p>
        </p:txBody>
      </p:sp>
      <p:sp>
        <p:nvSpPr>
          <p:cNvPr id="86021"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E772323D-425F-2648-BB2A-74005BBE7A5F}"/>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66</a:t>
            </a:fld>
            <a:r>
              <a:rPr lang="en-US" altLang="en-US"/>
              <a:t>/C3</a:t>
            </a:r>
            <a:endParaRPr lang="en-US"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Số dấu chấm động (tt)</a:t>
            </a:r>
          </a:p>
        </p:txBody>
      </p:sp>
      <p:sp>
        <p:nvSpPr>
          <p:cNvPr id="88068" name="Rectangle 3"/>
          <p:cNvSpPr>
            <a:spLocks noGrp="1" noChangeArrowheads="1"/>
          </p:cNvSpPr>
          <p:nvPr>
            <p:ph type="body" idx="1"/>
          </p:nvPr>
        </p:nvSpPr>
        <p:spPr>
          <a:xfrm>
            <a:off x="457200" y="1295400"/>
            <a:ext cx="8229600" cy="5257800"/>
          </a:xfrm>
        </p:spPr>
        <p:txBody>
          <a:bodyPr/>
          <a:lstStyle/>
          <a:p>
            <a:pPr eaLnBrk="1" hangingPunct="1">
              <a:lnSpc>
                <a:spcPct val="80000"/>
              </a:lnSpc>
            </a:pPr>
            <a:r>
              <a:rPr lang="en-US" altLang="vi-VN">
                <a:latin typeface="Times New Roman" panose="02020603050405020304" pitchFamily="18" charset="0"/>
              </a:rPr>
              <a:t>Ví dụ:</a:t>
            </a:r>
          </a:p>
          <a:p>
            <a:pPr lvl="1" eaLnBrk="1" hangingPunct="1">
              <a:lnSpc>
                <a:spcPct val="80000"/>
              </a:lnSpc>
              <a:buClr>
                <a:schemeClr val="tx2"/>
              </a:buClr>
              <a:buSzTx/>
              <a:buFontTx/>
              <a:buChar char="•"/>
            </a:pPr>
            <a:r>
              <a:rPr lang="en-US" altLang="vi-VN">
                <a:latin typeface="Times New Roman" panose="02020603050405020304" pitchFamily="18" charset="0"/>
              </a:rPr>
              <a:t>a = 10, X = 3.14</a:t>
            </a:r>
          </a:p>
          <a:p>
            <a:pPr lvl="1" eaLnBrk="1" hangingPunct="1">
              <a:lnSpc>
                <a:spcPct val="80000"/>
              </a:lnSpc>
              <a:buClr>
                <a:schemeClr val="tx2"/>
              </a:buClr>
              <a:buSzTx/>
              <a:buFontTx/>
              <a:buNone/>
            </a:pPr>
            <a:r>
              <a:rPr lang="en-US" altLang="vi-VN">
                <a:latin typeface="Times New Roman" panose="02020603050405020304" pitchFamily="18" charset="0"/>
              </a:rPr>
              <a:t>	X = 3.14 = 0.314*10</a:t>
            </a:r>
            <a:r>
              <a:rPr lang="en-US" altLang="vi-VN" sz="3200" b="1" baseline="30000">
                <a:latin typeface="Times New Roman" panose="02020603050405020304" pitchFamily="18" charset="0"/>
              </a:rPr>
              <a:t>1</a:t>
            </a:r>
            <a:r>
              <a:rPr lang="en-US" altLang="vi-VN">
                <a:latin typeface="Times New Roman" panose="02020603050405020304" pitchFamily="18" charset="0"/>
              </a:rPr>
              <a:t> = 31.4*10</a:t>
            </a:r>
            <a:r>
              <a:rPr lang="en-US" altLang="vi-VN" sz="3200" b="1" baseline="30000">
                <a:latin typeface="Times New Roman" panose="02020603050405020304" pitchFamily="18" charset="0"/>
              </a:rPr>
              <a:t>-1</a:t>
            </a:r>
          </a:p>
          <a:p>
            <a:pPr lvl="1" eaLnBrk="1" hangingPunct="1">
              <a:lnSpc>
                <a:spcPct val="80000"/>
              </a:lnSpc>
              <a:buClr>
                <a:schemeClr val="tx2"/>
              </a:buClr>
              <a:buSzTx/>
              <a:buFontTx/>
              <a:buChar char="•"/>
            </a:pPr>
            <a:r>
              <a:rPr lang="en-US" altLang="vi-VN">
                <a:latin typeface="Times New Roman" panose="02020603050405020304" pitchFamily="18" charset="0"/>
              </a:rPr>
              <a:t>a = 2, X = 11.101</a:t>
            </a:r>
          </a:p>
          <a:p>
            <a:pPr lvl="1" eaLnBrk="1" hangingPunct="1">
              <a:lnSpc>
                <a:spcPct val="80000"/>
              </a:lnSpc>
              <a:buClr>
                <a:schemeClr val="tx2"/>
              </a:buClr>
              <a:buSzTx/>
              <a:buFontTx/>
              <a:buNone/>
            </a:pPr>
            <a:r>
              <a:rPr lang="en-US" altLang="vi-VN">
                <a:latin typeface="Times New Roman" panose="02020603050405020304" pitchFamily="18" charset="0"/>
              </a:rPr>
              <a:t>	X = (11.101)</a:t>
            </a:r>
            <a:r>
              <a:rPr lang="en-US" altLang="vi-VN" b="1" baseline="-25000">
                <a:latin typeface="Times New Roman" panose="02020603050405020304" pitchFamily="18" charset="0"/>
              </a:rPr>
              <a:t>2 </a:t>
            </a:r>
            <a:r>
              <a:rPr lang="en-US" altLang="vi-VN" sz="3200">
                <a:latin typeface="Times New Roman" panose="02020603050405020304" pitchFamily="18" charset="0"/>
              </a:rPr>
              <a:t>=</a:t>
            </a:r>
            <a:r>
              <a:rPr lang="en-US" altLang="vi-VN">
                <a:latin typeface="Times New Roman" panose="02020603050405020304" pitchFamily="18" charset="0"/>
              </a:rPr>
              <a:t>(1.1101*10</a:t>
            </a:r>
            <a:r>
              <a:rPr lang="en-US" altLang="vi-VN" sz="3200" b="1" baseline="30000">
                <a:latin typeface="Times New Roman" panose="02020603050405020304" pitchFamily="18" charset="0"/>
              </a:rPr>
              <a:t>1)</a:t>
            </a:r>
            <a:r>
              <a:rPr lang="en-US" altLang="vi-VN" sz="3200" b="1" baseline="-25000">
                <a:latin typeface="Times New Roman" panose="02020603050405020304" pitchFamily="18" charset="0"/>
              </a:rPr>
              <a:t>2 </a:t>
            </a:r>
            <a:r>
              <a:rPr lang="en-US" altLang="vi-VN">
                <a:latin typeface="Times New Roman" panose="02020603050405020304" pitchFamily="18" charset="0"/>
              </a:rPr>
              <a:t>=(0.11101*10</a:t>
            </a:r>
            <a:r>
              <a:rPr lang="en-US" altLang="vi-VN" sz="3200" b="1" baseline="30000">
                <a:latin typeface="Times New Roman" panose="02020603050405020304" pitchFamily="18" charset="0"/>
              </a:rPr>
              <a:t>10</a:t>
            </a:r>
            <a:r>
              <a:rPr lang="en-US" altLang="vi-VN">
                <a:latin typeface="Times New Roman" panose="02020603050405020304" pitchFamily="18" charset="0"/>
              </a:rPr>
              <a:t>)</a:t>
            </a:r>
            <a:r>
              <a:rPr lang="en-US" altLang="vi-VN" sz="3200" b="1" baseline="-25000">
                <a:latin typeface="Times New Roman" panose="02020603050405020304" pitchFamily="18" charset="0"/>
              </a:rPr>
              <a:t>2</a:t>
            </a:r>
            <a:endParaRPr lang="en-US" altLang="vi-VN" sz="3200" b="1" baseline="30000">
              <a:latin typeface="Times New Roman" panose="02020603050405020304" pitchFamily="18" charset="0"/>
            </a:endParaRPr>
          </a:p>
          <a:p>
            <a:pPr eaLnBrk="1" hangingPunct="1">
              <a:lnSpc>
                <a:spcPct val="80000"/>
              </a:lnSpc>
            </a:pPr>
            <a:r>
              <a:rPr lang="en-US" altLang="vi-VN">
                <a:latin typeface="Times New Roman" panose="02020603050405020304" pitchFamily="18" charset="0"/>
              </a:rPr>
              <a:t>Với cơ số a cho trước, có nhiều cách phân tích X theo dạng (1)</a:t>
            </a:r>
          </a:p>
          <a:p>
            <a:pPr algn="just" eaLnBrk="1" hangingPunct="1">
              <a:lnSpc>
                <a:spcPct val="80000"/>
              </a:lnSpc>
            </a:pPr>
            <a:r>
              <a:rPr lang="en-US" altLang="vi-VN">
                <a:latin typeface="Times New Roman" panose="02020603050405020304" pitchFamily="18" charset="0"/>
              </a:rPr>
              <a:t>Vị trí ngăn cách giữa phần nguyên và phần phân số phụ thuộc phần bậc e không cố định như trong biểu diễn số dấu chấm tĩnh </a:t>
            </a:r>
            <a:r>
              <a:rPr lang="en-US" altLang="vi-VN">
                <a:latin typeface="Times New Roman" panose="02020603050405020304" pitchFamily="18" charset="0"/>
                <a:sym typeface="Wingdings" panose="05000000000000000000" pitchFamily="2" charset="2"/>
              </a:rPr>
              <a:t> biểu diễn số dấu chấm động</a:t>
            </a:r>
          </a:p>
        </p:txBody>
      </p:sp>
      <p:sp>
        <p:nvSpPr>
          <p:cNvPr id="88069"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D78B0684-05D8-AF49-B053-043A4C9E8983}"/>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67</a:t>
            </a:fld>
            <a:r>
              <a:rPr lang="en-US" altLang="en-US"/>
              <a:t>/C3</a:t>
            </a:r>
            <a:endParaRPr lang="en-US"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Số dấu chấm động (tt)</a:t>
            </a:r>
          </a:p>
        </p:txBody>
      </p:sp>
      <p:sp>
        <p:nvSpPr>
          <p:cNvPr id="89092" name="Rectangle 3"/>
          <p:cNvSpPr>
            <a:spLocks noGrp="1" noChangeArrowheads="1"/>
          </p:cNvSpPr>
          <p:nvPr>
            <p:ph type="body" idx="1"/>
          </p:nvPr>
        </p:nvSpPr>
        <p:spPr>
          <a:xfrm>
            <a:off x="457200" y="1295400"/>
            <a:ext cx="8229600" cy="5257800"/>
          </a:xfrm>
        </p:spPr>
        <p:txBody>
          <a:bodyPr/>
          <a:lstStyle/>
          <a:p>
            <a:pPr eaLnBrk="1" hangingPunct="1"/>
            <a:r>
              <a:rPr lang="en-US" altLang="vi-VN" sz="3600">
                <a:latin typeface="Times New Roman" panose="02020603050405020304" pitchFamily="18" charset="0"/>
              </a:rPr>
              <a:t>Nếu đặt thêm điều kiện a</a:t>
            </a:r>
            <a:r>
              <a:rPr lang="en-US" altLang="vi-VN" sz="3600" b="1" baseline="30000">
                <a:latin typeface="Times New Roman" panose="02020603050405020304" pitchFamily="18" charset="0"/>
              </a:rPr>
              <a:t>-1</a:t>
            </a:r>
            <a:r>
              <a:rPr lang="en-US" altLang="vi-VN" sz="3600">
                <a:latin typeface="Times New Roman" panose="02020603050405020304" pitchFamily="18" charset="0"/>
              </a:rPr>
              <a:t> </a:t>
            </a:r>
            <a:r>
              <a:rPr lang="en-US" altLang="vi-VN" sz="3600">
                <a:latin typeface="Times New Roman" panose="02020603050405020304" pitchFamily="18" charset="0"/>
                <a:cs typeface="Times New Roman" panose="02020603050405020304" pitchFamily="18" charset="0"/>
              </a:rPr>
              <a:t>≤ | m | &lt; 1 thì cách phân tích là duy nhất: dạng chuẩn</a:t>
            </a:r>
          </a:p>
          <a:p>
            <a:pPr eaLnBrk="1" hangingPunct="1"/>
            <a:r>
              <a:rPr lang="en-US" altLang="vi-VN" sz="3600">
                <a:latin typeface="Times New Roman" panose="02020603050405020304" pitchFamily="18" charset="0"/>
              </a:rPr>
              <a:t>Xét lại ví dụ trên:</a:t>
            </a:r>
          </a:p>
          <a:p>
            <a:pPr lvl="1" eaLnBrk="1" hangingPunct="1">
              <a:buClr>
                <a:schemeClr val="tx2"/>
              </a:buClr>
              <a:buSzTx/>
              <a:buFontTx/>
              <a:buNone/>
            </a:pPr>
            <a:r>
              <a:rPr lang="en-US" altLang="vi-VN" sz="3200">
                <a:latin typeface="Times New Roman" panose="02020603050405020304" pitchFamily="18" charset="0"/>
              </a:rPr>
              <a:t>a = 10, X = 3.14</a:t>
            </a:r>
            <a:r>
              <a:rPr lang="en-US" altLang="vi-VN" sz="3200" b="1" baseline="-25000">
                <a:latin typeface="Times New Roman" panose="02020603050405020304" pitchFamily="18" charset="0"/>
              </a:rPr>
              <a:t>10</a:t>
            </a:r>
            <a:r>
              <a:rPr lang="en-US" altLang="vi-VN" sz="3200">
                <a:latin typeface="Times New Roman" panose="02020603050405020304" pitchFamily="18" charset="0"/>
              </a:rPr>
              <a:t> = </a:t>
            </a:r>
            <a:r>
              <a:rPr lang="en-US" altLang="vi-VN" sz="3200" u="sng">
                <a:latin typeface="Times New Roman" panose="02020603050405020304" pitchFamily="18" charset="0"/>
              </a:rPr>
              <a:t>0.314*10</a:t>
            </a:r>
            <a:r>
              <a:rPr lang="en-US" altLang="vi-VN" sz="3200" b="1" u="sng" baseline="30000">
                <a:latin typeface="Times New Roman" panose="02020603050405020304" pitchFamily="18" charset="0"/>
              </a:rPr>
              <a:t>1</a:t>
            </a:r>
          </a:p>
          <a:p>
            <a:pPr lvl="1" eaLnBrk="1" hangingPunct="1">
              <a:buClr>
                <a:schemeClr val="tx2"/>
              </a:buClr>
              <a:buSzTx/>
              <a:buFontTx/>
              <a:buNone/>
            </a:pPr>
            <a:r>
              <a:rPr lang="en-US" altLang="vi-VN" sz="3200">
                <a:latin typeface="Times New Roman" panose="02020603050405020304" pitchFamily="18" charset="0"/>
              </a:rPr>
              <a:t>a = 2, X = (11.101)</a:t>
            </a:r>
            <a:r>
              <a:rPr lang="en-US" altLang="vi-VN" sz="3200" b="1" baseline="-25000">
                <a:latin typeface="Times New Roman" panose="02020603050405020304" pitchFamily="18" charset="0"/>
              </a:rPr>
              <a:t>2 </a:t>
            </a:r>
            <a:r>
              <a:rPr lang="en-US" altLang="vi-VN" sz="3600">
                <a:latin typeface="Times New Roman" panose="02020603050405020304" pitchFamily="18" charset="0"/>
              </a:rPr>
              <a:t>= </a:t>
            </a:r>
            <a:r>
              <a:rPr lang="en-US" altLang="vi-VN" sz="3200" u="sng">
                <a:latin typeface="Times New Roman" panose="02020603050405020304" pitchFamily="18" charset="0"/>
              </a:rPr>
              <a:t>(0.11101*10</a:t>
            </a:r>
            <a:r>
              <a:rPr lang="en-US" altLang="vi-VN" sz="3600" b="1" u="sng" baseline="30000">
                <a:latin typeface="Times New Roman" panose="02020603050405020304" pitchFamily="18" charset="0"/>
              </a:rPr>
              <a:t>10</a:t>
            </a:r>
            <a:r>
              <a:rPr lang="en-US" altLang="vi-VN" sz="3600" u="sng">
                <a:latin typeface="Times New Roman" panose="02020603050405020304" pitchFamily="18" charset="0"/>
              </a:rPr>
              <a:t>)</a:t>
            </a:r>
            <a:r>
              <a:rPr lang="en-US" altLang="vi-VN" sz="3600" b="1" baseline="-25000">
                <a:latin typeface="Times New Roman" panose="02020603050405020304" pitchFamily="18" charset="0"/>
              </a:rPr>
              <a:t>2</a:t>
            </a:r>
            <a:endParaRPr lang="en-US" altLang="vi-VN" sz="3200">
              <a:latin typeface="Times New Roman" panose="02020603050405020304" pitchFamily="18" charset="0"/>
            </a:endParaRPr>
          </a:p>
          <a:p>
            <a:pPr eaLnBrk="1" hangingPunct="1">
              <a:buFont typeface="Wingdings" panose="05000000000000000000" pitchFamily="2" charset="2"/>
              <a:buNone/>
            </a:pPr>
            <a:endParaRPr lang="en-US" altLang="vi-VN" sz="3600">
              <a:latin typeface="Times New Roman" panose="02020603050405020304" pitchFamily="18" charset="0"/>
            </a:endParaRPr>
          </a:p>
        </p:txBody>
      </p:sp>
      <p:sp>
        <p:nvSpPr>
          <p:cNvPr id="89093"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8F11D4CF-3FEE-2E4D-94BA-332BB808C48D}"/>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68</a:t>
            </a:fld>
            <a:r>
              <a:rPr lang="en-US" altLang="en-US"/>
              <a:t>/C3</a:t>
            </a:r>
            <a:endParaRPr lang="en-US"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ChangeArrowheads="1"/>
          </p:cNvSpPr>
          <p:nvPr>
            <p:ph type="title"/>
          </p:nvPr>
        </p:nvSpPr>
        <p:spPr>
          <a:xfrm>
            <a:off x="457200" y="228600"/>
            <a:ext cx="8229600" cy="868363"/>
          </a:xfrm>
        </p:spPr>
        <p:txBody>
          <a:bodyPr/>
          <a:lstStyle/>
          <a:p>
            <a:pPr eaLnBrk="1" hangingPunct="1"/>
            <a:r>
              <a:rPr lang="en-US" altLang="vi-VN" sz="3200" b="1">
                <a:latin typeface="Times New Roman" panose="02020603050405020304" pitchFamily="18" charset="0"/>
              </a:rPr>
              <a:t>4. </a:t>
            </a:r>
            <a:r>
              <a:rPr lang="en-US" altLang="vi-VN" sz="3500" b="1">
                <a:latin typeface="Times New Roman" panose="02020603050405020304" pitchFamily="18" charset="0"/>
              </a:rPr>
              <a:t>Tiêu chuẩn số dấu chấm động IEEE 754</a:t>
            </a:r>
          </a:p>
        </p:txBody>
      </p:sp>
      <p:sp>
        <p:nvSpPr>
          <p:cNvPr id="90116" name="Rectangle 3"/>
          <p:cNvSpPr>
            <a:spLocks noGrp="1" noChangeArrowheads="1"/>
          </p:cNvSpPr>
          <p:nvPr>
            <p:ph type="body" idx="1"/>
          </p:nvPr>
        </p:nvSpPr>
        <p:spPr>
          <a:xfrm>
            <a:off x="457200" y="1295400"/>
            <a:ext cx="8229600" cy="5257800"/>
          </a:xfrm>
        </p:spPr>
        <p:txBody>
          <a:bodyPr/>
          <a:lstStyle/>
          <a:p>
            <a:pPr eaLnBrk="1" hangingPunct="1"/>
            <a:r>
              <a:rPr lang="en-US" altLang="vi-VN" sz="3600" dirty="0">
                <a:latin typeface="Times New Roman" panose="02020603050405020304" pitchFamily="18" charset="0"/>
              </a:rPr>
              <a:t>Do </a:t>
            </a:r>
            <a:r>
              <a:rPr lang="en-US" altLang="vi-VN" sz="3600" dirty="0" err="1">
                <a:latin typeface="Times New Roman" panose="02020603050405020304" pitchFamily="18" charset="0"/>
              </a:rPr>
              <a:t>tổ</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chức</a:t>
            </a:r>
            <a:r>
              <a:rPr lang="en-US" altLang="vi-VN" sz="3600" dirty="0">
                <a:latin typeface="Times New Roman" panose="02020603050405020304" pitchFamily="18" charset="0"/>
              </a:rPr>
              <a:t> IEEE (Institute of Electrical and Electronic Engineers)</a:t>
            </a:r>
          </a:p>
          <a:p>
            <a:pPr lvl="1" eaLnBrk="1" hangingPunct="1">
              <a:buClr>
                <a:schemeClr val="tx2"/>
              </a:buClr>
              <a:buSzTx/>
              <a:buFontTx/>
              <a:buChar char="•"/>
            </a:pPr>
            <a:r>
              <a:rPr lang="en-US" altLang="vi-VN" sz="3200" dirty="0" err="1">
                <a:latin typeface="Times New Roman" panose="02020603050405020304" pitchFamily="18" charset="0"/>
              </a:rPr>
              <a:t>Mở</a:t>
            </a:r>
            <a:r>
              <a:rPr lang="en-US" altLang="vi-VN" sz="3200" dirty="0">
                <a:latin typeface="Times New Roman" panose="02020603050405020304" pitchFamily="18" charset="0"/>
              </a:rPr>
              <a:t> </a:t>
            </a:r>
            <a:r>
              <a:rPr lang="en-US" altLang="vi-VN" sz="3200" dirty="0" err="1">
                <a:latin typeface="Times New Roman" panose="02020603050405020304" pitchFamily="18" charset="0"/>
              </a:rPr>
              <a:t>rộng</a:t>
            </a:r>
            <a:r>
              <a:rPr lang="en-US" altLang="vi-VN" sz="3200" dirty="0">
                <a:latin typeface="Times New Roman" panose="02020603050405020304" pitchFamily="18" charset="0"/>
              </a:rPr>
              <a:t> </a:t>
            </a:r>
            <a:r>
              <a:rPr lang="en-US" altLang="vi-VN" sz="3200" dirty="0" err="1">
                <a:latin typeface="Times New Roman" panose="02020603050405020304" pitchFamily="18" charset="0"/>
              </a:rPr>
              <a:t>thành</a:t>
            </a:r>
            <a:r>
              <a:rPr lang="en-US" altLang="vi-VN" sz="3200" dirty="0">
                <a:latin typeface="Times New Roman" panose="02020603050405020304" pitchFamily="18" charset="0"/>
              </a:rPr>
              <a:t> </a:t>
            </a:r>
            <a:r>
              <a:rPr lang="en-US" altLang="vi-VN" sz="3200" dirty="0" err="1">
                <a:latin typeface="Times New Roman" panose="02020603050405020304" pitchFamily="18" charset="0"/>
              </a:rPr>
              <a:t>tiêu</a:t>
            </a:r>
            <a:r>
              <a:rPr lang="en-US" altLang="vi-VN" sz="3200" dirty="0">
                <a:latin typeface="Times New Roman" panose="02020603050405020304" pitchFamily="18" charset="0"/>
              </a:rPr>
              <a:t> </a:t>
            </a:r>
            <a:r>
              <a:rPr lang="en-US" altLang="vi-VN" sz="3200" dirty="0" err="1">
                <a:latin typeface="Times New Roman" panose="02020603050405020304" pitchFamily="18" charset="0"/>
              </a:rPr>
              <a:t>chuẩn</a:t>
            </a:r>
            <a:r>
              <a:rPr lang="en-US" altLang="vi-VN" sz="3200" dirty="0">
                <a:latin typeface="Times New Roman" panose="02020603050405020304" pitchFamily="18" charset="0"/>
              </a:rPr>
              <a:t> IEEE 854</a:t>
            </a:r>
          </a:p>
          <a:p>
            <a:pPr algn="just" eaLnBrk="1" hangingPunct="1"/>
            <a:r>
              <a:rPr lang="en-US" altLang="vi-VN" sz="3600" dirty="0" err="1">
                <a:latin typeface="Times New Roman" panose="02020603050405020304" pitchFamily="18" charset="0"/>
              </a:rPr>
              <a:t>Được</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sử</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dụng</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phổ</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biến</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trên</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các</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đơn</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vị</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số</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dấu</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chấm</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động</a:t>
            </a:r>
            <a:r>
              <a:rPr lang="en-US" altLang="vi-VN" sz="3600" dirty="0">
                <a:latin typeface="Times New Roman" panose="02020603050405020304" pitchFamily="18" charset="0"/>
              </a:rPr>
              <a:t> (FPU, Floating-Point Unit) </a:t>
            </a:r>
            <a:r>
              <a:rPr lang="en-US" altLang="vi-VN" sz="3600" dirty="0" err="1">
                <a:latin typeface="Times New Roman" panose="02020603050405020304" pitchFamily="18" charset="0"/>
              </a:rPr>
              <a:t>trong</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các</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bộ</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xử</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lý</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và</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trên</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các</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ngôn</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ngữ</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lập</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trình</a:t>
            </a:r>
            <a:endParaRPr lang="en-US" altLang="vi-VN" sz="3600" dirty="0">
              <a:latin typeface="Times New Roman" panose="02020603050405020304" pitchFamily="18" charset="0"/>
            </a:endParaRPr>
          </a:p>
          <a:p>
            <a:pPr lvl="1" eaLnBrk="1" hangingPunct="1">
              <a:buClr>
                <a:schemeClr val="tx2"/>
              </a:buClr>
              <a:buSzTx/>
              <a:buFontTx/>
              <a:buChar char="•"/>
            </a:pPr>
            <a:endParaRPr lang="en-US" altLang="vi-VN" sz="3200" dirty="0">
              <a:latin typeface="Times New Roman" panose="02020603050405020304" pitchFamily="18" charset="0"/>
            </a:endParaRPr>
          </a:p>
        </p:txBody>
      </p:sp>
      <p:sp>
        <p:nvSpPr>
          <p:cNvPr id="90117"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BAD9E57E-725F-1B49-9C10-DEE27A8887D6}"/>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69</a:t>
            </a:fld>
            <a:r>
              <a:rPr lang="en-US" altLang="en-US"/>
              <a:t>/C3</a:t>
            </a:r>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Dữ liệu dạng nhị phân</a:t>
            </a:r>
          </a:p>
        </p:txBody>
      </p:sp>
      <p:sp>
        <p:nvSpPr>
          <p:cNvPr id="12292" name="Rectangle 3"/>
          <p:cNvSpPr>
            <a:spLocks noGrp="1" noChangeArrowheads="1"/>
          </p:cNvSpPr>
          <p:nvPr>
            <p:ph type="body" idx="1"/>
          </p:nvPr>
        </p:nvSpPr>
        <p:spPr>
          <a:xfrm>
            <a:off x="457200" y="1295400"/>
            <a:ext cx="8229600" cy="5257800"/>
          </a:xfrm>
        </p:spPr>
        <p:txBody>
          <a:bodyPr/>
          <a:lstStyle/>
          <a:p>
            <a:pPr eaLnBrk="1" hangingPunct="1"/>
            <a:r>
              <a:rPr lang="en-US" altLang="vi-VN" sz="3600">
                <a:latin typeface="Times New Roman" panose="02020603050405020304" pitchFamily="18" charset="0"/>
              </a:rPr>
              <a:t>Máy tính được thiết kế để sử dụng dữ liệu dạng nhị phân:</a:t>
            </a:r>
          </a:p>
          <a:p>
            <a:pPr lvl="1" eaLnBrk="1" hangingPunct="1">
              <a:buClr>
                <a:schemeClr val="tx2"/>
              </a:buClr>
              <a:buSzTx/>
              <a:buFontTx/>
              <a:buChar char="•"/>
            </a:pPr>
            <a:r>
              <a:rPr lang="en-US" altLang="vi-VN" sz="3200">
                <a:latin typeface="Times New Roman" panose="02020603050405020304" pitchFamily="18" charset="0"/>
              </a:rPr>
              <a:t>Giá thành thấp</a:t>
            </a:r>
          </a:p>
          <a:p>
            <a:pPr lvl="1" eaLnBrk="1" hangingPunct="1">
              <a:buClr>
                <a:schemeClr val="tx2"/>
              </a:buClr>
              <a:buSzTx/>
              <a:buFontTx/>
              <a:buChar char="•"/>
            </a:pPr>
            <a:r>
              <a:rPr lang="en-US" altLang="vi-VN" sz="3200">
                <a:latin typeface="Times New Roman" panose="02020603050405020304" pitchFamily="18" charset="0"/>
              </a:rPr>
              <a:t>Độ tin cậy cao</a:t>
            </a:r>
          </a:p>
          <a:p>
            <a:pPr eaLnBrk="1" hangingPunct="1"/>
            <a:r>
              <a:rPr lang="en-US" altLang="vi-VN" sz="3600">
                <a:latin typeface="Times New Roman" panose="02020603050405020304" pitchFamily="18" charset="0"/>
              </a:rPr>
              <a:t>BIT (</a:t>
            </a:r>
            <a:r>
              <a:rPr lang="en-US" altLang="vi-VN" sz="3600" u="sng">
                <a:latin typeface="Times New Roman" panose="02020603050405020304" pitchFamily="18" charset="0"/>
              </a:rPr>
              <a:t>Bi</a:t>
            </a:r>
            <a:r>
              <a:rPr lang="en-US" altLang="vi-VN" sz="3600">
                <a:latin typeface="Times New Roman" panose="02020603050405020304" pitchFamily="18" charset="0"/>
              </a:rPr>
              <a:t>nary digi</a:t>
            </a:r>
            <a:r>
              <a:rPr lang="en-US" altLang="vi-VN" sz="3600" u="sng">
                <a:latin typeface="Times New Roman" panose="02020603050405020304" pitchFamily="18" charset="0"/>
              </a:rPr>
              <a:t>T</a:t>
            </a:r>
            <a:r>
              <a:rPr lang="en-US" altLang="vi-VN" sz="3600">
                <a:latin typeface="Times New Roman" panose="02020603050405020304" pitchFamily="18" charset="0"/>
              </a:rPr>
              <a:t>): chữ số nhị phân</a:t>
            </a:r>
          </a:p>
        </p:txBody>
      </p:sp>
      <p:sp>
        <p:nvSpPr>
          <p:cNvPr id="12293"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2B6AD7F8-90C9-EC4E-B99F-5AC1E2D625D6}"/>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7</a:t>
            </a:fld>
            <a:r>
              <a:rPr lang="en-US" altLang="en-US"/>
              <a:t>/C3</a:t>
            </a:r>
            <a:endParaRPr lang="en-US"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Tiêu chuẩn IEEE754 (tt)</a:t>
            </a:r>
          </a:p>
        </p:txBody>
      </p:sp>
      <p:sp>
        <p:nvSpPr>
          <p:cNvPr id="92164" name="Rectangle 3"/>
          <p:cNvSpPr>
            <a:spLocks noGrp="1" noChangeArrowheads="1"/>
          </p:cNvSpPr>
          <p:nvPr>
            <p:ph type="body" idx="1"/>
          </p:nvPr>
        </p:nvSpPr>
        <p:spPr>
          <a:xfrm>
            <a:off x="457200" y="1295400"/>
            <a:ext cx="8229600" cy="5257800"/>
          </a:xfrm>
        </p:spPr>
        <p:txBody>
          <a:bodyPr/>
          <a:lstStyle/>
          <a:p>
            <a:pPr algn="just" eaLnBrk="1" hangingPunct="1"/>
            <a:r>
              <a:rPr lang="en-US" altLang="vi-VN">
                <a:latin typeface="Times New Roman" panose="02020603050405020304" pitchFamily="18" charset="0"/>
              </a:rPr>
              <a:t>Tiêu chuẩn IEEE 754 gồm các dạng số chấm động tiêu chuẩn (normalized):</a:t>
            </a:r>
          </a:p>
          <a:p>
            <a:pPr lvl="1" eaLnBrk="1" hangingPunct="1">
              <a:buClr>
                <a:schemeClr val="tx2"/>
              </a:buClr>
              <a:buSzTx/>
              <a:buFontTx/>
              <a:buChar char="•"/>
            </a:pPr>
            <a:r>
              <a:rPr lang="en-US" altLang="vi-VN">
                <a:latin typeface="Times New Roman" panose="02020603050405020304" pitchFamily="18" charset="0"/>
              </a:rPr>
              <a:t>Số chính xác đơn – Single-precision 32 bit</a:t>
            </a:r>
          </a:p>
          <a:p>
            <a:pPr lvl="1" eaLnBrk="1" hangingPunct="1">
              <a:buClr>
                <a:schemeClr val="tx2"/>
              </a:buClr>
              <a:buSzTx/>
              <a:buFontTx/>
              <a:buNone/>
            </a:pPr>
            <a:r>
              <a:rPr lang="en-US" altLang="vi-VN">
                <a:latin typeface="Times New Roman" panose="02020603050405020304" pitchFamily="18" charset="0"/>
              </a:rPr>
              <a:t>	(Số single)</a:t>
            </a:r>
          </a:p>
          <a:p>
            <a:pPr lvl="1" eaLnBrk="1" hangingPunct="1">
              <a:buClr>
                <a:schemeClr val="tx2"/>
              </a:buClr>
              <a:buSzTx/>
              <a:buFontTx/>
              <a:buChar char="•"/>
            </a:pPr>
            <a:r>
              <a:rPr lang="en-US" altLang="vi-VN">
                <a:latin typeface="Times New Roman" panose="02020603050405020304" pitchFamily="18" charset="0"/>
              </a:rPr>
              <a:t>Số chính xác kép – Double-precision 64 bit</a:t>
            </a:r>
          </a:p>
          <a:p>
            <a:pPr lvl="1" eaLnBrk="1" hangingPunct="1">
              <a:buClr>
                <a:schemeClr val="tx2"/>
              </a:buClr>
              <a:buSzTx/>
              <a:buFontTx/>
              <a:buNone/>
            </a:pPr>
            <a:r>
              <a:rPr lang="en-US" altLang="vi-VN">
                <a:latin typeface="Times New Roman" panose="02020603050405020304" pitchFamily="18" charset="0"/>
              </a:rPr>
              <a:t>	(Số double)</a:t>
            </a:r>
          </a:p>
          <a:p>
            <a:pPr lvl="1" eaLnBrk="1" hangingPunct="1">
              <a:buClr>
                <a:schemeClr val="tx2"/>
              </a:buClr>
              <a:buSzTx/>
              <a:buFontTx/>
              <a:buChar char="•"/>
            </a:pPr>
            <a:r>
              <a:rPr lang="en-US" altLang="vi-VN">
                <a:latin typeface="Times New Roman" panose="02020603050405020304" pitchFamily="18" charset="0"/>
              </a:rPr>
              <a:t>Số chính xác kép mở rộng –</a:t>
            </a:r>
          </a:p>
          <a:p>
            <a:pPr lvl="1" eaLnBrk="1" hangingPunct="1">
              <a:buClr>
                <a:schemeClr val="tx2"/>
              </a:buClr>
              <a:buSzTx/>
              <a:buFontTx/>
              <a:buNone/>
            </a:pPr>
            <a:r>
              <a:rPr lang="en-US" altLang="vi-VN">
                <a:latin typeface="Times New Roman" panose="02020603050405020304" pitchFamily="18" charset="0"/>
              </a:rPr>
              <a:t>	Double-Extended precision 80 bit (Số extended)</a:t>
            </a:r>
          </a:p>
          <a:p>
            <a:pPr algn="just" eaLnBrk="1" hangingPunct="1"/>
            <a:r>
              <a:rPr lang="en-US" altLang="vi-VN">
                <a:latin typeface="Times New Roman" panose="02020603050405020304" pitchFamily="18" charset="0"/>
              </a:rPr>
              <a:t>Số extended dùng để giảm các lỗi khi làm tròn số và chỉ dùng bên trong các FPU</a:t>
            </a:r>
          </a:p>
        </p:txBody>
      </p:sp>
      <p:sp>
        <p:nvSpPr>
          <p:cNvPr id="92165"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E5C8E53E-8DB6-5743-BF49-AEFE718FF472}"/>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70</a:t>
            </a:fld>
            <a:r>
              <a:rPr lang="en-US" altLang="en-US"/>
              <a:t>/C3</a:t>
            </a:r>
            <a:endParaRPr lang="en-US"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Tiêu chuẩn IEEE754 (tt)</a:t>
            </a:r>
          </a:p>
        </p:txBody>
      </p:sp>
      <p:sp>
        <p:nvSpPr>
          <p:cNvPr id="94212" name="Rectangle 3"/>
          <p:cNvSpPr>
            <a:spLocks noGrp="1" noChangeArrowheads="1"/>
          </p:cNvSpPr>
          <p:nvPr>
            <p:ph type="body" idx="1"/>
          </p:nvPr>
        </p:nvSpPr>
        <p:spPr>
          <a:xfrm>
            <a:off x="457200" y="1295400"/>
            <a:ext cx="8229600" cy="5257800"/>
          </a:xfrm>
        </p:spPr>
        <p:txBody>
          <a:bodyPr/>
          <a:lstStyle/>
          <a:p>
            <a:pPr algn="just" eaLnBrk="1" hangingPunct="1"/>
            <a:r>
              <a:rPr lang="en-US" altLang="vi-VN" sz="3500">
                <a:latin typeface="Times New Roman" panose="02020603050405020304" pitchFamily="18" charset="0"/>
              </a:rPr>
              <a:t>Các số dấu chấm động IEEE 754 có dạng:</a:t>
            </a:r>
          </a:p>
          <a:p>
            <a:pPr algn="just" eaLnBrk="1" hangingPunct="1">
              <a:buFont typeface="Wingdings" panose="05000000000000000000" pitchFamily="2" charset="2"/>
              <a:buNone/>
            </a:pPr>
            <a:r>
              <a:rPr lang="en-US" altLang="vi-VN" sz="3600">
                <a:latin typeface="Times New Roman" panose="02020603050405020304" pitchFamily="18" charset="0"/>
              </a:rPr>
              <a:t>			X = S*2</a:t>
            </a:r>
            <a:r>
              <a:rPr lang="en-US" altLang="vi-VN" sz="4000" b="1" baseline="30000">
                <a:latin typeface="Times New Roman" panose="02020603050405020304" pitchFamily="18" charset="0"/>
              </a:rPr>
              <a:t>e</a:t>
            </a:r>
            <a:endParaRPr lang="en-US" altLang="vi-VN" sz="3600">
              <a:latin typeface="Times New Roman" panose="02020603050405020304" pitchFamily="18" charset="0"/>
            </a:endParaRPr>
          </a:p>
          <a:p>
            <a:pPr eaLnBrk="1" hangingPunct="1">
              <a:buFont typeface="Wingdings" panose="05000000000000000000" pitchFamily="2" charset="2"/>
              <a:buNone/>
            </a:pPr>
            <a:r>
              <a:rPr lang="en-US" altLang="vi-VN">
                <a:latin typeface="Times New Roman" panose="02020603050405020304" pitchFamily="18" charset="0"/>
              </a:rPr>
              <a:t>	trong đó:		S là phần định trị (significand)</a:t>
            </a:r>
          </a:p>
          <a:p>
            <a:pPr eaLnBrk="1" hangingPunct="1">
              <a:buFont typeface="Wingdings" panose="05000000000000000000" pitchFamily="2" charset="2"/>
              <a:buNone/>
            </a:pPr>
            <a:r>
              <a:rPr lang="en-US" altLang="vi-VN">
                <a:latin typeface="Times New Roman" panose="02020603050405020304" pitchFamily="18" charset="0"/>
              </a:rPr>
              <a:t>				e là phần bậc (exponent)</a:t>
            </a:r>
          </a:p>
          <a:p>
            <a:pPr eaLnBrk="1" hangingPunct="1">
              <a:buFont typeface="Wingdings" panose="05000000000000000000" pitchFamily="2" charset="2"/>
              <a:buNone/>
            </a:pPr>
            <a:r>
              <a:rPr lang="en-US" altLang="vi-VN">
                <a:latin typeface="Times New Roman" panose="02020603050405020304" pitchFamily="18" charset="0"/>
              </a:rPr>
              <a:t>	với			 1.0</a:t>
            </a:r>
            <a:r>
              <a:rPr lang="en-US" altLang="vi-VN" sz="3600">
                <a:latin typeface="Times New Roman" panose="02020603050405020304" pitchFamily="18" charset="0"/>
              </a:rPr>
              <a:t> </a:t>
            </a:r>
            <a:r>
              <a:rPr lang="en-US" altLang="vi-VN" sz="3600">
                <a:latin typeface="Times New Roman" panose="02020603050405020304" pitchFamily="18" charset="0"/>
                <a:cs typeface="Times New Roman" panose="02020603050405020304" pitchFamily="18" charset="0"/>
              </a:rPr>
              <a:t>≤ | S | &lt; 2 </a:t>
            </a:r>
          </a:p>
          <a:p>
            <a:pPr eaLnBrk="1" hangingPunct="1">
              <a:buFont typeface="Wingdings" panose="05000000000000000000" pitchFamily="2" charset="2"/>
              <a:buNone/>
            </a:pPr>
            <a:r>
              <a:rPr lang="en-US" altLang="vi-VN" sz="3600">
                <a:latin typeface="Times New Roman" panose="02020603050405020304" pitchFamily="18" charset="0"/>
                <a:cs typeface="Times New Roman" panose="02020603050405020304" pitchFamily="18" charset="0"/>
              </a:rPr>
              <a:t>	</a:t>
            </a:r>
            <a:r>
              <a:rPr lang="en-US" altLang="vi-VN">
                <a:latin typeface="Times New Roman" panose="02020603050405020304" pitchFamily="18" charset="0"/>
              </a:rPr>
              <a:t>S có thể viết thành S = 1.f</a:t>
            </a:r>
          </a:p>
          <a:p>
            <a:pPr eaLnBrk="1" hangingPunct="1">
              <a:buFont typeface="Wingdings" panose="05000000000000000000" pitchFamily="2" charset="2"/>
              <a:buNone/>
            </a:pPr>
            <a:r>
              <a:rPr lang="en-US" altLang="vi-VN">
                <a:latin typeface="Times New Roman" panose="02020603050405020304" pitchFamily="18" charset="0"/>
              </a:rPr>
              <a:t>	trong đó f là phần phân số (fraction)</a:t>
            </a:r>
          </a:p>
          <a:p>
            <a:pPr eaLnBrk="1" hangingPunct="1">
              <a:buFont typeface="Wingdings" panose="05000000000000000000" pitchFamily="2" charset="2"/>
              <a:buNone/>
            </a:pPr>
            <a:r>
              <a:rPr lang="en-US" altLang="vi-VN">
                <a:latin typeface="Times New Roman" panose="02020603050405020304" pitchFamily="18" charset="0"/>
              </a:rPr>
              <a:t>		</a:t>
            </a:r>
            <a:r>
              <a:rPr lang="en-US" altLang="vi-VN" sz="3600">
                <a:latin typeface="Times New Roman" panose="02020603050405020304" pitchFamily="18" charset="0"/>
              </a:rPr>
              <a:t>	</a:t>
            </a:r>
            <a:r>
              <a:rPr lang="en-US" altLang="vi-VN" sz="3600" b="1">
                <a:latin typeface="Times New Roman" panose="02020603050405020304" pitchFamily="18" charset="0"/>
              </a:rPr>
              <a:t>X = </a:t>
            </a:r>
            <a:r>
              <a:rPr lang="en-US" altLang="vi-VN" sz="3600" b="1">
                <a:latin typeface="Times New Roman" panose="02020603050405020304" pitchFamily="18" charset="0"/>
                <a:cs typeface="Times New Roman" panose="02020603050405020304" pitchFamily="18" charset="0"/>
              </a:rPr>
              <a:t>± </a:t>
            </a:r>
            <a:r>
              <a:rPr lang="en-US" altLang="vi-VN" sz="3600" b="1">
                <a:latin typeface="Times New Roman" panose="02020603050405020304" pitchFamily="18" charset="0"/>
              </a:rPr>
              <a:t>1.f * 2</a:t>
            </a:r>
            <a:r>
              <a:rPr lang="en-US" altLang="vi-VN" sz="4000" b="1" baseline="30000">
                <a:latin typeface="Times New Roman" panose="02020603050405020304" pitchFamily="18" charset="0"/>
              </a:rPr>
              <a:t>e</a:t>
            </a:r>
          </a:p>
        </p:txBody>
      </p:sp>
      <p:sp>
        <p:nvSpPr>
          <p:cNvPr id="94213"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A1DAAAC6-E6F4-BE4C-9D24-8E19A09FD55D}"/>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71</a:t>
            </a:fld>
            <a:r>
              <a:rPr lang="en-US" altLang="en-US"/>
              <a:t>/C3</a:t>
            </a:r>
            <a:endParaRPr lang="en-US"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Số chính xác đơn (số single)</a:t>
            </a:r>
          </a:p>
        </p:txBody>
      </p:sp>
      <p:sp>
        <p:nvSpPr>
          <p:cNvPr id="95236" name="Rectangle 3"/>
          <p:cNvSpPr>
            <a:spLocks noGrp="1" noChangeArrowheads="1"/>
          </p:cNvSpPr>
          <p:nvPr>
            <p:ph type="body" idx="1"/>
          </p:nvPr>
        </p:nvSpPr>
        <p:spPr>
          <a:xfrm>
            <a:off x="457200" y="1295400"/>
            <a:ext cx="8229600" cy="5257800"/>
          </a:xfrm>
        </p:spPr>
        <p:txBody>
          <a:bodyPr/>
          <a:lstStyle/>
          <a:p>
            <a:pPr eaLnBrk="1" hangingPunct="1"/>
            <a:r>
              <a:rPr lang="en-US" altLang="vi-VN" sz="3600">
                <a:latin typeface="Times New Roman" panose="02020603050405020304" pitchFamily="18" charset="0"/>
              </a:rPr>
              <a:t>Số chính xác đơn có 32 bit:</a:t>
            </a:r>
          </a:p>
          <a:p>
            <a:pPr lvl="1" eaLnBrk="1" hangingPunct="1">
              <a:buClr>
                <a:schemeClr val="tx2"/>
              </a:buClr>
              <a:buSzTx/>
              <a:buFontTx/>
              <a:buChar char="•"/>
            </a:pPr>
            <a:r>
              <a:rPr lang="en-US" altLang="vi-VN" sz="3200">
                <a:latin typeface="Times New Roman" panose="02020603050405020304" pitchFamily="18" charset="0"/>
              </a:rPr>
              <a:t>1 bit dấu (0:dương, 1:âm)</a:t>
            </a:r>
          </a:p>
          <a:p>
            <a:pPr lvl="1" eaLnBrk="1" hangingPunct="1">
              <a:buClr>
                <a:schemeClr val="tx2"/>
              </a:buClr>
              <a:buSzTx/>
              <a:buFontTx/>
              <a:buChar char="•"/>
            </a:pPr>
            <a:r>
              <a:rPr lang="en-US" altLang="vi-VN" sz="3200">
                <a:latin typeface="Times New Roman" panose="02020603050405020304" pitchFamily="18" charset="0"/>
              </a:rPr>
              <a:t>8 bit phần bậc dùng mã quá 127</a:t>
            </a:r>
          </a:p>
          <a:p>
            <a:pPr lvl="1" eaLnBrk="1" hangingPunct="1">
              <a:buClr>
                <a:schemeClr val="tx2"/>
              </a:buClr>
              <a:buSzTx/>
              <a:buFontTx/>
              <a:buChar char="•"/>
            </a:pPr>
            <a:r>
              <a:rPr lang="en-US" altLang="vi-VN" sz="3200">
                <a:latin typeface="Times New Roman" panose="02020603050405020304" pitchFamily="18" charset="0"/>
              </a:rPr>
              <a:t>23 bit phần phân số (thuộc phần định trị)</a:t>
            </a:r>
          </a:p>
        </p:txBody>
      </p:sp>
      <p:sp>
        <p:nvSpPr>
          <p:cNvPr id="95237"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95238" name="Group 12"/>
          <p:cNvGrpSpPr>
            <a:grpSpLocks/>
          </p:cNvGrpSpPr>
          <p:nvPr/>
        </p:nvGrpSpPr>
        <p:grpSpPr bwMode="auto">
          <a:xfrm>
            <a:off x="838200" y="4724400"/>
            <a:ext cx="7620000" cy="1066800"/>
            <a:chOff x="528" y="3312"/>
            <a:chExt cx="4800" cy="672"/>
          </a:xfrm>
        </p:grpSpPr>
        <p:sp>
          <p:nvSpPr>
            <p:cNvPr id="95239" name="Text Box 6"/>
            <p:cNvSpPr txBox="1">
              <a:spLocks noChangeArrowheads="1"/>
            </p:cNvSpPr>
            <p:nvPr/>
          </p:nvSpPr>
          <p:spPr bwMode="auto">
            <a:xfrm>
              <a:off x="528" y="3696"/>
              <a:ext cx="1104" cy="288"/>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vi-VN" sz="2400" b="1"/>
                <a:t>Bit dấu</a:t>
              </a:r>
            </a:p>
          </p:txBody>
        </p:sp>
        <p:sp>
          <p:nvSpPr>
            <p:cNvPr id="95240" name="Text Box 7"/>
            <p:cNvSpPr txBox="1">
              <a:spLocks noChangeArrowheads="1"/>
            </p:cNvSpPr>
            <p:nvPr/>
          </p:nvSpPr>
          <p:spPr bwMode="auto">
            <a:xfrm>
              <a:off x="1632" y="3696"/>
              <a:ext cx="1680" cy="288"/>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vi-VN" sz="2400" b="1"/>
                <a:t>Phần bậc </a:t>
              </a:r>
            </a:p>
          </p:txBody>
        </p:sp>
        <p:sp>
          <p:nvSpPr>
            <p:cNvPr id="95241" name="Text Box 8"/>
            <p:cNvSpPr txBox="1">
              <a:spLocks noChangeArrowheads="1"/>
            </p:cNvSpPr>
            <p:nvPr/>
          </p:nvSpPr>
          <p:spPr bwMode="auto">
            <a:xfrm>
              <a:off x="3312" y="3696"/>
              <a:ext cx="2016" cy="28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vi-VN" sz="2400" b="1"/>
                <a:t>Phần phân số  </a:t>
              </a:r>
            </a:p>
          </p:txBody>
        </p:sp>
        <p:sp>
          <p:nvSpPr>
            <p:cNvPr id="95242" name="Text Box 9"/>
            <p:cNvSpPr txBox="1">
              <a:spLocks noChangeArrowheads="1"/>
            </p:cNvSpPr>
            <p:nvPr/>
          </p:nvSpPr>
          <p:spPr bwMode="auto">
            <a:xfrm>
              <a:off x="768" y="3312"/>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vi-VN" sz="2400" b="1"/>
                <a:t>1  bit</a:t>
              </a:r>
            </a:p>
          </p:txBody>
        </p:sp>
        <p:sp>
          <p:nvSpPr>
            <p:cNvPr id="95243" name="Text Box 10"/>
            <p:cNvSpPr txBox="1">
              <a:spLocks noChangeArrowheads="1"/>
            </p:cNvSpPr>
            <p:nvPr/>
          </p:nvSpPr>
          <p:spPr bwMode="auto">
            <a:xfrm>
              <a:off x="2160" y="3312"/>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vi-VN" sz="2400" b="1"/>
                <a:t>8  bit</a:t>
              </a:r>
            </a:p>
          </p:txBody>
        </p:sp>
        <p:sp>
          <p:nvSpPr>
            <p:cNvPr id="95244" name="Text Box 11"/>
            <p:cNvSpPr txBox="1">
              <a:spLocks noChangeArrowheads="1"/>
            </p:cNvSpPr>
            <p:nvPr/>
          </p:nvSpPr>
          <p:spPr bwMode="auto">
            <a:xfrm>
              <a:off x="3984" y="3312"/>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vi-VN" sz="2400" b="1"/>
                <a:t>23  bit</a:t>
              </a:r>
            </a:p>
          </p:txBody>
        </p:sp>
      </p:gr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E6F281F5-51E8-9B4F-85F5-A16F3CB18E95}"/>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72</a:t>
            </a:fld>
            <a:r>
              <a:rPr lang="en-US" altLang="en-US"/>
              <a:t>/C3</a:t>
            </a:r>
            <a:endParaRPr lang="en-US"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Ví dụ số single</a:t>
            </a:r>
          </a:p>
        </p:txBody>
      </p:sp>
      <p:sp>
        <p:nvSpPr>
          <p:cNvPr id="96260" name="Rectangle 3"/>
          <p:cNvSpPr>
            <a:spLocks noGrp="1" noChangeArrowheads="1"/>
          </p:cNvSpPr>
          <p:nvPr>
            <p:ph type="body" idx="1"/>
          </p:nvPr>
        </p:nvSpPr>
        <p:spPr>
          <a:xfrm>
            <a:off x="457200" y="1295400"/>
            <a:ext cx="8229600" cy="5257800"/>
          </a:xfrm>
        </p:spPr>
        <p:txBody>
          <a:bodyPr/>
          <a:lstStyle/>
          <a:p>
            <a:pPr eaLnBrk="1" hangingPunct="1"/>
            <a:r>
              <a:rPr lang="en-US" altLang="vi-VN">
                <a:latin typeface="Times New Roman" panose="02020603050405020304" pitchFamily="18" charset="0"/>
              </a:rPr>
              <a:t>X = 0.5</a:t>
            </a:r>
            <a:r>
              <a:rPr lang="en-US" altLang="vi-VN" b="1" baseline="-25000">
                <a:latin typeface="Times New Roman" panose="02020603050405020304" pitchFamily="18" charset="0"/>
              </a:rPr>
              <a:t>10</a:t>
            </a:r>
          </a:p>
          <a:p>
            <a:pPr lvl="1" eaLnBrk="1" hangingPunct="1">
              <a:buClr>
                <a:schemeClr val="tx2"/>
              </a:buClr>
              <a:buSzTx/>
              <a:buFontTx/>
              <a:buChar char="•"/>
            </a:pPr>
            <a:r>
              <a:rPr lang="en-US" altLang="vi-VN">
                <a:latin typeface="Times New Roman" panose="02020603050405020304" pitchFamily="18" charset="0"/>
              </a:rPr>
              <a:t>0.5 = 1.0 * 2</a:t>
            </a:r>
            <a:r>
              <a:rPr lang="en-US" altLang="vi-VN" b="1" baseline="30000">
                <a:latin typeface="Times New Roman" panose="02020603050405020304" pitchFamily="18" charset="0"/>
              </a:rPr>
              <a:t>-1</a:t>
            </a:r>
          </a:p>
          <a:p>
            <a:pPr lvl="1" eaLnBrk="1" hangingPunct="1">
              <a:buClr>
                <a:schemeClr val="tx2"/>
              </a:buClr>
              <a:buSzTx/>
              <a:buFontTx/>
              <a:buChar char="•"/>
            </a:pPr>
            <a:r>
              <a:rPr lang="en-US" altLang="vi-VN">
                <a:latin typeface="Times New Roman" panose="02020603050405020304" pitchFamily="18" charset="0"/>
              </a:rPr>
              <a:t>Bit dấu: 0</a:t>
            </a:r>
          </a:p>
          <a:p>
            <a:pPr lvl="1" eaLnBrk="1" hangingPunct="1">
              <a:buClr>
                <a:schemeClr val="tx2"/>
              </a:buClr>
              <a:buSzTx/>
              <a:buFontTx/>
              <a:buChar char="•"/>
            </a:pPr>
            <a:r>
              <a:rPr lang="en-US" altLang="vi-VN">
                <a:latin typeface="Times New Roman" panose="02020603050405020304" pitchFamily="18" charset="0"/>
              </a:rPr>
              <a:t>Phần bậc: -1</a:t>
            </a:r>
          </a:p>
          <a:p>
            <a:pPr lvl="1" eaLnBrk="1" hangingPunct="1">
              <a:buClr>
                <a:schemeClr val="tx2"/>
              </a:buClr>
              <a:buSzTx/>
              <a:buFontTx/>
              <a:buNone/>
            </a:pPr>
            <a:r>
              <a:rPr lang="en-US" altLang="vi-VN">
                <a:latin typeface="Times New Roman" panose="02020603050405020304" pitchFamily="18" charset="0"/>
              </a:rPr>
              <a:t>	mã quá 127 của -1 là -1+127 = 126</a:t>
            </a:r>
          </a:p>
          <a:p>
            <a:pPr lvl="1" eaLnBrk="1" hangingPunct="1">
              <a:buClr>
                <a:schemeClr val="tx2"/>
              </a:buClr>
              <a:buSzTx/>
              <a:buFontTx/>
              <a:buNone/>
            </a:pPr>
            <a:r>
              <a:rPr lang="en-US" altLang="vi-VN">
                <a:latin typeface="Times New Roman" panose="02020603050405020304" pitchFamily="18" charset="0"/>
              </a:rPr>
              <a:t>	126</a:t>
            </a:r>
            <a:r>
              <a:rPr lang="en-US" altLang="vi-VN" b="1" baseline="-25000">
                <a:latin typeface="Times New Roman" panose="02020603050405020304" pitchFamily="18" charset="0"/>
              </a:rPr>
              <a:t>10</a:t>
            </a:r>
            <a:r>
              <a:rPr lang="en-US" altLang="vi-VN">
                <a:latin typeface="Times New Roman" panose="02020603050405020304" pitchFamily="18" charset="0"/>
              </a:rPr>
              <a:t> = 01111110</a:t>
            </a:r>
            <a:r>
              <a:rPr lang="en-US" altLang="vi-VN" b="1" baseline="-25000">
                <a:latin typeface="Times New Roman" panose="02020603050405020304" pitchFamily="18" charset="0"/>
              </a:rPr>
              <a:t>2</a:t>
            </a:r>
          </a:p>
          <a:p>
            <a:pPr lvl="1" eaLnBrk="1" hangingPunct="1">
              <a:buClr>
                <a:schemeClr val="tx2"/>
              </a:buClr>
              <a:buSzTx/>
              <a:buFontTx/>
              <a:buChar char="•"/>
            </a:pPr>
            <a:r>
              <a:rPr lang="en-US" altLang="vi-VN">
                <a:latin typeface="Times New Roman" panose="02020603050405020304" pitchFamily="18" charset="0"/>
              </a:rPr>
              <a:t>Phần định trị S = 1.0, phần phân số = 0</a:t>
            </a:r>
          </a:p>
          <a:p>
            <a:pPr eaLnBrk="1" hangingPunct="1"/>
            <a:r>
              <a:rPr lang="en-US" altLang="vi-VN">
                <a:latin typeface="Times New Roman" panose="02020603050405020304" pitchFamily="18" charset="0"/>
              </a:rPr>
              <a:t>Biểu diễn dạng số chính xác đơn của 0.5:</a:t>
            </a:r>
          </a:p>
          <a:p>
            <a:pPr lvl="1" eaLnBrk="1" hangingPunct="1">
              <a:buClr>
                <a:schemeClr val="tx2"/>
              </a:buClr>
              <a:buSzTx/>
              <a:buFontTx/>
              <a:buChar char="•"/>
            </a:pPr>
            <a:r>
              <a:rPr lang="en-US" altLang="vi-VN">
                <a:latin typeface="Times New Roman" panose="02020603050405020304" pitchFamily="18" charset="0"/>
              </a:rPr>
              <a:t>0 01111110 </a:t>
            </a:r>
            <a:r>
              <a:rPr lang="en-US" altLang="vi-VN" u="sng">
                <a:latin typeface="Times New Roman" panose="02020603050405020304" pitchFamily="18" charset="0"/>
              </a:rPr>
              <a:t>00..00</a:t>
            </a:r>
            <a:r>
              <a:rPr lang="en-US" altLang="vi-VN" b="1" baseline="-25000">
                <a:latin typeface="Times New Roman" panose="02020603050405020304" pitchFamily="18" charset="0"/>
              </a:rPr>
              <a:t>2</a:t>
            </a:r>
            <a:r>
              <a:rPr lang="en-US" altLang="vi-VN">
                <a:latin typeface="Times New Roman" panose="02020603050405020304" pitchFamily="18" charset="0"/>
              </a:rPr>
              <a:t> = 3F000000</a:t>
            </a:r>
            <a:r>
              <a:rPr lang="en-US" altLang="vi-VN" b="1" baseline="-25000">
                <a:latin typeface="Times New Roman" panose="02020603050405020304" pitchFamily="18" charset="0"/>
              </a:rPr>
              <a:t>16</a:t>
            </a:r>
          </a:p>
          <a:p>
            <a:pPr lvl="1" eaLnBrk="1" hangingPunct="1">
              <a:buClr>
                <a:schemeClr val="tx2"/>
              </a:buClr>
              <a:buSzTx/>
              <a:buFontTx/>
              <a:buNone/>
            </a:pPr>
            <a:r>
              <a:rPr lang="en-US" altLang="vi-VN" sz="2000" b="1">
                <a:latin typeface="Times New Roman" panose="02020603050405020304" pitchFamily="18" charset="0"/>
              </a:rPr>
              <a:t>			           23 BIT 0</a:t>
            </a:r>
          </a:p>
        </p:txBody>
      </p:sp>
      <p:sp>
        <p:nvSpPr>
          <p:cNvPr id="96261"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0249B93A-35F2-EF48-ABC7-7003950BE06F}"/>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73</a:t>
            </a:fld>
            <a:r>
              <a:rPr lang="en-US" altLang="en-US"/>
              <a:t>/C3</a:t>
            </a:r>
            <a:endParaRPr lang="en-US"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Ví dụ số single (tt)</a:t>
            </a:r>
          </a:p>
        </p:txBody>
      </p:sp>
      <p:sp>
        <p:nvSpPr>
          <p:cNvPr id="97284" name="Rectangle 3"/>
          <p:cNvSpPr>
            <a:spLocks noGrp="1" noChangeArrowheads="1"/>
          </p:cNvSpPr>
          <p:nvPr>
            <p:ph type="body" idx="1"/>
          </p:nvPr>
        </p:nvSpPr>
        <p:spPr>
          <a:xfrm>
            <a:off x="457200" y="1295400"/>
            <a:ext cx="8229600" cy="5257800"/>
          </a:xfrm>
        </p:spPr>
        <p:txBody>
          <a:bodyPr/>
          <a:lstStyle/>
          <a:p>
            <a:pPr eaLnBrk="1" hangingPunct="1">
              <a:lnSpc>
                <a:spcPct val="90000"/>
              </a:lnSpc>
            </a:pPr>
            <a:r>
              <a:rPr lang="en-US" altLang="vi-VN">
                <a:latin typeface="Times New Roman" panose="02020603050405020304" pitchFamily="18" charset="0"/>
              </a:rPr>
              <a:t>X = -20</a:t>
            </a:r>
            <a:r>
              <a:rPr lang="en-US" altLang="vi-VN" b="1" baseline="-25000">
                <a:latin typeface="Times New Roman" panose="02020603050405020304" pitchFamily="18" charset="0"/>
              </a:rPr>
              <a:t>10</a:t>
            </a:r>
          </a:p>
          <a:p>
            <a:pPr lvl="1" eaLnBrk="1" hangingPunct="1">
              <a:lnSpc>
                <a:spcPct val="90000"/>
              </a:lnSpc>
              <a:buClr>
                <a:schemeClr val="tx2"/>
              </a:buClr>
              <a:buSzTx/>
              <a:buFontTx/>
              <a:buChar char="•"/>
            </a:pPr>
            <a:r>
              <a:rPr lang="en-US" altLang="vi-VN">
                <a:latin typeface="Times New Roman" panose="02020603050405020304" pitchFamily="18" charset="0"/>
              </a:rPr>
              <a:t>-20 = -1.25 * 2</a:t>
            </a:r>
            <a:r>
              <a:rPr lang="en-US" altLang="vi-VN" b="1" baseline="30000">
                <a:latin typeface="Times New Roman" panose="02020603050405020304" pitchFamily="18" charset="0"/>
              </a:rPr>
              <a:t>4</a:t>
            </a:r>
          </a:p>
          <a:p>
            <a:pPr lvl="1" eaLnBrk="1" hangingPunct="1">
              <a:lnSpc>
                <a:spcPct val="90000"/>
              </a:lnSpc>
              <a:buClr>
                <a:schemeClr val="tx2"/>
              </a:buClr>
              <a:buSzTx/>
              <a:buFontTx/>
              <a:buChar char="•"/>
            </a:pPr>
            <a:r>
              <a:rPr lang="en-US" altLang="vi-VN">
                <a:latin typeface="Times New Roman" panose="02020603050405020304" pitchFamily="18" charset="0"/>
              </a:rPr>
              <a:t>Bit dấu: 1</a:t>
            </a:r>
          </a:p>
          <a:p>
            <a:pPr lvl="1" eaLnBrk="1" hangingPunct="1">
              <a:lnSpc>
                <a:spcPct val="90000"/>
              </a:lnSpc>
              <a:buClr>
                <a:schemeClr val="tx2"/>
              </a:buClr>
              <a:buSzTx/>
              <a:buFontTx/>
              <a:buChar char="•"/>
            </a:pPr>
            <a:r>
              <a:rPr lang="en-US" altLang="vi-VN">
                <a:latin typeface="Times New Roman" panose="02020603050405020304" pitchFamily="18" charset="0"/>
              </a:rPr>
              <a:t>Phần bậc: 4</a:t>
            </a:r>
          </a:p>
          <a:p>
            <a:pPr lvl="1" eaLnBrk="1" hangingPunct="1">
              <a:lnSpc>
                <a:spcPct val="90000"/>
              </a:lnSpc>
              <a:buClr>
                <a:schemeClr val="tx2"/>
              </a:buClr>
              <a:buSzTx/>
              <a:buFontTx/>
              <a:buNone/>
            </a:pPr>
            <a:r>
              <a:rPr lang="en-US" altLang="vi-VN">
                <a:latin typeface="Times New Roman" panose="02020603050405020304" pitchFamily="18" charset="0"/>
              </a:rPr>
              <a:t>	mã quá 127 của 4 là 4+127 = 131</a:t>
            </a:r>
          </a:p>
          <a:p>
            <a:pPr lvl="1" eaLnBrk="1" hangingPunct="1">
              <a:lnSpc>
                <a:spcPct val="90000"/>
              </a:lnSpc>
              <a:buClr>
                <a:schemeClr val="tx2"/>
              </a:buClr>
              <a:buSzTx/>
              <a:buFontTx/>
              <a:buNone/>
            </a:pPr>
            <a:r>
              <a:rPr lang="en-US" altLang="vi-VN">
                <a:latin typeface="Times New Roman" panose="02020603050405020304" pitchFamily="18" charset="0"/>
              </a:rPr>
              <a:t>	131</a:t>
            </a:r>
            <a:r>
              <a:rPr lang="en-US" altLang="vi-VN" b="1" baseline="-25000">
                <a:latin typeface="Times New Roman" panose="02020603050405020304" pitchFamily="18" charset="0"/>
              </a:rPr>
              <a:t>10</a:t>
            </a:r>
            <a:r>
              <a:rPr lang="en-US" altLang="vi-VN">
                <a:latin typeface="Times New Roman" panose="02020603050405020304" pitchFamily="18" charset="0"/>
              </a:rPr>
              <a:t> = 10000011</a:t>
            </a:r>
            <a:r>
              <a:rPr lang="en-US" altLang="vi-VN" b="1" baseline="-25000">
                <a:latin typeface="Times New Roman" panose="02020603050405020304" pitchFamily="18" charset="0"/>
              </a:rPr>
              <a:t>2</a:t>
            </a:r>
          </a:p>
          <a:p>
            <a:pPr lvl="1" eaLnBrk="1" hangingPunct="1">
              <a:lnSpc>
                <a:spcPct val="90000"/>
              </a:lnSpc>
              <a:buClr>
                <a:schemeClr val="tx2"/>
              </a:buClr>
              <a:buSzTx/>
              <a:buFontTx/>
              <a:buChar char="•"/>
            </a:pPr>
            <a:r>
              <a:rPr lang="en-US" altLang="vi-VN">
                <a:latin typeface="Times New Roman" panose="02020603050405020304" pitchFamily="18" charset="0"/>
              </a:rPr>
              <a:t>Phần định trị S = 1.25, phần phân số = 0.25</a:t>
            </a:r>
          </a:p>
          <a:p>
            <a:pPr lvl="1" eaLnBrk="1" hangingPunct="1">
              <a:lnSpc>
                <a:spcPct val="90000"/>
              </a:lnSpc>
              <a:buClr>
                <a:schemeClr val="tx2"/>
              </a:buClr>
              <a:buSzTx/>
              <a:buFontTx/>
              <a:buNone/>
            </a:pPr>
            <a:r>
              <a:rPr lang="en-US" altLang="vi-VN">
                <a:latin typeface="Times New Roman" panose="02020603050405020304" pitchFamily="18" charset="0"/>
              </a:rPr>
              <a:t>	0.25</a:t>
            </a:r>
            <a:r>
              <a:rPr lang="en-US" altLang="vi-VN" b="1" baseline="-25000">
                <a:latin typeface="Times New Roman" panose="02020603050405020304" pitchFamily="18" charset="0"/>
              </a:rPr>
              <a:t>10</a:t>
            </a:r>
            <a:r>
              <a:rPr lang="en-US" altLang="vi-VN">
                <a:latin typeface="Times New Roman" panose="02020603050405020304" pitchFamily="18" charset="0"/>
              </a:rPr>
              <a:t> = 0.01</a:t>
            </a:r>
            <a:r>
              <a:rPr lang="en-US" altLang="vi-VN" b="1" baseline="-25000">
                <a:latin typeface="Times New Roman" panose="02020603050405020304" pitchFamily="18" charset="0"/>
              </a:rPr>
              <a:t>2</a:t>
            </a:r>
            <a:endParaRPr lang="en-US" altLang="vi-VN">
              <a:latin typeface="Times New Roman" panose="02020603050405020304" pitchFamily="18" charset="0"/>
            </a:endParaRPr>
          </a:p>
          <a:p>
            <a:pPr eaLnBrk="1" hangingPunct="1">
              <a:lnSpc>
                <a:spcPct val="90000"/>
              </a:lnSpc>
            </a:pPr>
            <a:r>
              <a:rPr lang="en-US" altLang="vi-VN">
                <a:latin typeface="Times New Roman" panose="02020603050405020304" pitchFamily="18" charset="0"/>
              </a:rPr>
              <a:t>Biểu diễn dang số chính xác đơn của -20</a:t>
            </a:r>
            <a:r>
              <a:rPr lang="en-US" altLang="vi-VN" baseline="-25000">
                <a:latin typeface="Times New Roman" panose="02020603050405020304" pitchFamily="18" charset="0"/>
              </a:rPr>
              <a:t>10</a:t>
            </a:r>
            <a:r>
              <a:rPr lang="en-US" altLang="vi-VN">
                <a:latin typeface="Times New Roman" panose="02020603050405020304" pitchFamily="18" charset="0"/>
              </a:rPr>
              <a:t>:</a:t>
            </a:r>
          </a:p>
          <a:p>
            <a:pPr lvl="1" eaLnBrk="1" hangingPunct="1">
              <a:lnSpc>
                <a:spcPct val="90000"/>
              </a:lnSpc>
              <a:buClr>
                <a:schemeClr val="tx2"/>
              </a:buClr>
              <a:buSzTx/>
              <a:buFontTx/>
              <a:buChar char="•"/>
            </a:pPr>
            <a:r>
              <a:rPr lang="en-US" altLang="vi-VN">
                <a:latin typeface="Times New Roman" panose="02020603050405020304" pitchFamily="18" charset="0"/>
              </a:rPr>
              <a:t>1 10000011 01</a:t>
            </a:r>
            <a:r>
              <a:rPr lang="en-US" altLang="vi-VN" u="sng">
                <a:latin typeface="Times New Roman" panose="02020603050405020304" pitchFamily="18" charset="0"/>
              </a:rPr>
              <a:t>0..00</a:t>
            </a:r>
            <a:r>
              <a:rPr lang="en-US" altLang="vi-VN" b="1" baseline="-25000">
                <a:latin typeface="Times New Roman" panose="02020603050405020304" pitchFamily="18" charset="0"/>
              </a:rPr>
              <a:t>2</a:t>
            </a:r>
            <a:r>
              <a:rPr lang="en-US" altLang="vi-VN">
                <a:latin typeface="Times New Roman" panose="02020603050405020304" pitchFamily="18" charset="0"/>
              </a:rPr>
              <a:t> = C1A00000</a:t>
            </a:r>
            <a:r>
              <a:rPr lang="en-US" altLang="vi-VN" b="1" baseline="-25000">
                <a:latin typeface="Times New Roman" panose="02020603050405020304" pitchFamily="18" charset="0"/>
              </a:rPr>
              <a:t>16</a:t>
            </a:r>
          </a:p>
          <a:p>
            <a:pPr lvl="1" eaLnBrk="1" hangingPunct="1">
              <a:lnSpc>
                <a:spcPct val="90000"/>
              </a:lnSpc>
              <a:buClr>
                <a:schemeClr val="tx2"/>
              </a:buClr>
              <a:buSzTx/>
              <a:buFontTx/>
              <a:buNone/>
            </a:pPr>
            <a:r>
              <a:rPr lang="en-US" altLang="vi-VN" sz="2000" b="1">
                <a:latin typeface="Times New Roman" panose="02020603050405020304" pitchFamily="18" charset="0"/>
              </a:rPr>
              <a:t>			                  21 BIT 0</a:t>
            </a:r>
          </a:p>
        </p:txBody>
      </p:sp>
      <p:sp>
        <p:nvSpPr>
          <p:cNvPr id="97285"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9189A188-5AC9-B048-8EC7-5BB848BFF2A8}"/>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74</a:t>
            </a:fld>
            <a:r>
              <a:rPr lang="en-US" altLang="en-US"/>
              <a:t>/C3</a:t>
            </a:r>
            <a:endParaRPr lang="en-US"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Số chính xác kép (số double)</a:t>
            </a:r>
          </a:p>
        </p:txBody>
      </p:sp>
      <p:sp>
        <p:nvSpPr>
          <p:cNvPr id="98308" name="Rectangle 3"/>
          <p:cNvSpPr>
            <a:spLocks noGrp="1" noChangeArrowheads="1"/>
          </p:cNvSpPr>
          <p:nvPr>
            <p:ph type="body" idx="1"/>
          </p:nvPr>
        </p:nvSpPr>
        <p:spPr>
          <a:xfrm>
            <a:off x="457200" y="1295400"/>
            <a:ext cx="8229600" cy="5257800"/>
          </a:xfrm>
        </p:spPr>
        <p:txBody>
          <a:bodyPr/>
          <a:lstStyle/>
          <a:p>
            <a:pPr eaLnBrk="1" hangingPunct="1"/>
            <a:r>
              <a:rPr lang="en-US" altLang="vi-VN" sz="3600">
                <a:latin typeface="Times New Roman" panose="02020603050405020304" pitchFamily="18" charset="0"/>
              </a:rPr>
              <a:t>Số chính xác kép có 64 bit:</a:t>
            </a:r>
          </a:p>
          <a:p>
            <a:pPr lvl="1" eaLnBrk="1" hangingPunct="1">
              <a:buClr>
                <a:schemeClr val="tx2"/>
              </a:buClr>
              <a:buSzTx/>
              <a:buFontTx/>
              <a:buChar char="•"/>
            </a:pPr>
            <a:r>
              <a:rPr lang="en-US" altLang="vi-VN" sz="3200">
                <a:latin typeface="Times New Roman" panose="02020603050405020304" pitchFamily="18" charset="0"/>
              </a:rPr>
              <a:t>1 bit dấu (0:dương, 1:âm)</a:t>
            </a:r>
          </a:p>
          <a:p>
            <a:pPr lvl="1" eaLnBrk="1" hangingPunct="1">
              <a:buClr>
                <a:schemeClr val="tx2"/>
              </a:buClr>
              <a:buSzTx/>
              <a:buFontTx/>
              <a:buChar char="•"/>
            </a:pPr>
            <a:r>
              <a:rPr lang="en-US" altLang="vi-VN" sz="3200">
                <a:latin typeface="Times New Roman" panose="02020603050405020304" pitchFamily="18" charset="0"/>
              </a:rPr>
              <a:t>11 bit phần bậc dùng mã quá 1023</a:t>
            </a:r>
          </a:p>
          <a:p>
            <a:pPr lvl="1" eaLnBrk="1" hangingPunct="1">
              <a:buClr>
                <a:schemeClr val="tx2"/>
              </a:buClr>
              <a:buSzTx/>
              <a:buFontTx/>
              <a:buChar char="•"/>
            </a:pPr>
            <a:r>
              <a:rPr lang="en-US" altLang="vi-VN" sz="3200">
                <a:latin typeface="Times New Roman" panose="02020603050405020304" pitchFamily="18" charset="0"/>
              </a:rPr>
              <a:t>52 bit phần phân số (thuộc phần định trị)</a:t>
            </a:r>
          </a:p>
        </p:txBody>
      </p:sp>
      <p:sp>
        <p:nvSpPr>
          <p:cNvPr id="98309"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98310" name="Group 12"/>
          <p:cNvGrpSpPr>
            <a:grpSpLocks/>
          </p:cNvGrpSpPr>
          <p:nvPr/>
        </p:nvGrpSpPr>
        <p:grpSpPr bwMode="auto">
          <a:xfrm>
            <a:off x="838200" y="4800600"/>
            <a:ext cx="7620000" cy="1066800"/>
            <a:chOff x="528" y="3072"/>
            <a:chExt cx="4800" cy="672"/>
          </a:xfrm>
        </p:grpSpPr>
        <p:sp>
          <p:nvSpPr>
            <p:cNvPr id="98311" name="Text Box 6"/>
            <p:cNvSpPr txBox="1">
              <a:spLocks noChangeArrowheads="1"/>
            </p:cNvSpPr>
            <p:nvPr/>
          </p:nvSpPr>
          <p:spPr bwMode="auto">
            <a:xfrm>
              <a:off x="528" y="3456"/>
              <a:ext cx="1104" cy="288"/>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vi-VN" sz="2400" b="1"/>
                <a:t>Bit dấu</a:t>
              </a:r>
            </a:p>
          </p:txBody>
        </p:sp>
        <p:sp>
          <p:nvSpPr>
            <p:cNvPr id="98312" name="Text Box 7"/>
            <p:cNvSpPr txBox="1">
              <a:spLocks noChangeArrowheads="1"/>
            </p:cNvSpPr>
            <p:nvPr/>
          </p:nvSpPr>
          <p:spPr bwMode="auto">
            <a:xfrm>
              <a:off x="1632" y="3456"/>
              <a:ext cx="1680" cy="288"/>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vi-VN" sz="2400" b="1"/>
                <a:t>Phần bậc </a:t>
              </a:r>
            </a:p>
          </p:txBody>
        </p:sp>
        <p:sp>
          <p:nvSpPr>
            <p:cNvPr id="98313" name="Text Box 8"/>
            <p:cNvSpPr txBox="1">
              <a:spLocks noChangeArrowheads="1"/>
            </p:cNvSpPr>
            <p:nvPr/>
          </p:nvSpPr>
          <p:spPr bwMode="auto">
            <a:xfrm>
              <a:off x="3312" y="3456"/>
              <a:ext cx="2016" cy="28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vi-VN" sz="2400" b="1"/>
                <a:t>Phần phân số  </a:t>
              </a:r>
            </a:p>
          </p:txBody>
        </p:sp>
        <p:sp>
          <p:nvSpPr>
            <p:cNvPr id="98314" name="Text Box 9"/>
            <p:cNvSpPr txBox="1">
              <a:spLocks noChangeArrowheads="1"/>
            </p:cNvSpPr>
            <p:nvPr/>
          </p:nvSpPr>
          <p:spPr bwMode="auto">
            <a:xfrm>
              <a:off x="768" y="3072"/>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vi-VN" sz="2400" b="1"/>
                <a:t>1  bit</a:t>
              </a:r>
            </a:p>
          </p:txBody>
        </p:sp>
        <p:sp>
          <p:nvSpPr>
            <p:cNvPr id="98315" name="Text Box 10"/>
            <p:cNvSpPr txBox="1">
              <a:spLocks noChangeArrowheads="1"/>
            </p:cNvSpPr>
            <p:nvPr/>
          </p:nvSpPr>
          <p:spPr bwMode="auto">
            <a:xfrm>
              <a:off x="2160" y="3072"/>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vi-VN" sz="2400" b="1"/>
                <a:t>11  bit</a:t>
              </a:r>
            </a:p>
          </p:txBody>
        </p:sp>
        <p:sp>
          <p:nvSpPr>
            <p:cNvPr id="98316" name="Text Box 11"/>
            <p:cNvSpPr txBox="1">
              <a:spLocks noChangeArrowheads="1"/>
            </p:cNvSpPr>
            <p:nvPr/>
          </p:nvSpPr>
          <p:spPr bwMode="auto">
            <a:xfrm>
              <a:off x="3984" y="3072"/>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vi-VN" sz="2400" b="1"/>
                <a:t>52  bit</a:t>
              </a:r>
            </a:p>
          </p:txBody>
        </p:sp>
      </p:gr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DD1EB6D9-5323-2143-87B3-79C5AD39BDAF}"/>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75</a:t>
            </a:fld>
            <a:r>
              <a:rPr lang="en-US" altLang="en-US"/>
              <a:t>/C3</a:t>
            </a:r>
            <a:endParaRPr lang="en-US"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Số chính xác kép mở rộng (Số extended)</a:t>
            </a:r>
          </a:p>
        </p:txBody>
      </p:sp>
      <p:sp>
        <p:nvSpPr>
          <p:cNvPr id="100356" name="Rectangle 3"/>
          <p:cNvSpPr>
            <a:spLocks noGrp="1" noChangeArrowheads="1"/>
          </p:cNvSpPr>
          <p:nvPr>
            <p:ph type="body" idx="1"/>
          </p:nvPr>
        </p:nvSpPr>
        <p:spPr>
          <a:xfrm>
            <a:off x="457200" y="1295400"/>
            <a:ext cx="8229600" cy="5257800"/>
          </a:xfrm>
        </p:spPr>
        <p:txBody>
          <a:bodyPr/>
          <a:lstStyle/>
          <a:p>
            <a:pPr eaLnBrk="1" hangingPunct="1"/>
            <a:r>
              <a:rPr lang="en-US" altLang="vi-VN" sz="3600" dirty="0" err="1">
                <a:latin typeface="Times New Roman" panose="02020603050405020304" pitchFamily="18" charset="0"/>
              </a:rPr>
              <a:t>Số</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chính</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xác</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kép</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mở</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rộng</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có</a:t>
            </a:r>
            <a:r>
              <a:rPr lang="en-US" altLang="vi-VN" sz="3600">
                <a:latin typeface="Times New Roman" panose="02020603050405020304" pitchFamily="18" charset="0"/>
              </a:rPr>
              <a:t> 80 bit:</a:t>
            </a:r>
          </a:p>
          <a:p>
            <a:pPr lvl="1" eaLnBrk="1" hangingPunct="1">
              <a:buClr>
                <a:schemeClr val="tx2"/>
              </a:buClr>
              <a:buSzTx/>
              <a:buFontTx/>
              <a:buChar char="•"/>
            </a:pPr>
            <a:r>
              <a:rPr lang="en-US" altLang="vi-VN" sz="3200" dirty="0">
                <a:latin typeface="Times New Roman" panose="02020603050405020304" pitchFamily="18" charset="0"/>
              </a:rPr>
              <a:t>1 bit </a:t>
            </a:r>
            <a:r>
              <a:rPr lang="en-US" altLang="vi-VN" sz="3200" dirty="0" err="1">
                <a:latin typeface="Times New Roman" panose="02020603050405020304" pitchFamily="18" charset="0"/>
              </a:rPr>
              <a:t>dấu</a:t>
            </a:r>
            <a:r>
              <a:rPr lang="en-US" altLang="vi-VN" sz="3200" dirty="0">
                <a:latin typeface="Times New Roman" panose="02020603050405020304" pitchFamily="18" charset="0"/>
              </a:rPr>
              <a:t> (0:dương, 1:âm)</a:t>
            </a:r>
          </a:p>
          <a:p>
            <a:pPr lvl="1" eaLnBrk="1" hangingPunct="1">
              <a:buClr>
                <a:schemeClr val="tx2"/>
              </a:buClr>
              <a:buSzTx/>
              <a:buFontTx/>
              <a:buChar char="•"/>
            </a:pPr>
            <a:r>
              <a:rPr lang="en-US" altLang="vi-VN" sz="3200" dirty="0">
                <a:latin typeface="Times New Roman" panose="02020603050405020304" pitchFamily="18" charset="0"/>
              </a:rPr>
              <a:t>15 bit </a:t>
            </a:r>
            <a:r>
              <a:rPr lang="en-US" altLang="vi-VN" sz="3200" dirty="0" err="1">
                <a:latin typeface="Times New Roman" panose="02020603050405020304" pitchFamily="18" charset="0"/>
              </a:rPr>
              <a:t>phần</a:t>
            </a:r>
            <a:r>
              <a:rPr lang="en-US" altLang="vi-VN" sz="3200" dirty="0">
                <a:latin typeface="Times New Roman" panose="02020603050405020304" pitchFamily="18" charset="0"/>
              </a:rPr>
              <a:t> </a:t>
            </a:r>
            <a:r>
              <a:rPr lang="en-US" altLang="vi-VN" sz="3200" dirty="0" err="1">
                <a:latin typeface="Times New Roman" panose="02020603050405020304" pitchFamily="18" charset="0"/>
              </a:rPr>
              <a:t>bậc</a:t>
            </a:r>
            <a:r>
              <a:rPr lang="en-US" altLang="vi-VN" sz="3200" dirty="0">
                <a:latin typeface="Times New Roman" panose="02020603050405020304" pitchFamily="18" charset="0"/>
              </a:rPr>
              <a:t> </a:t>
            </a:r>
            <a:r>
              <a:rPr lang="en-US" altLang="vi-VN" sz="3200" dirty="0" err="1">
                <a:latin typeface="Times New Roman" panose="02020603050405020304" pitchFamily="18" charset="0"/>
              </a:rPr>
              <a:t>dùng</a:t>
            </a:r>
            <a:r>
              <a:rPr lang="en-US" altLang="vi-VN" sz="3200" dirty="0">
                <a:latin typeface="Times New Roman" panose="02020603050405020304" pitchFamily="18" charset="0"/>
              </a:rPr>
              <a:t> </a:t>
            </a:r>
            <a:r>
              <a:rPr lang="en-US" altLang="vi-VN" sz="3200" dirty="0" err="1">
                <a:latin typeface="Times New Roman" panose="02020603050405020304" pitchFamily="18" charset="0"/>
              </a:rPr>
              <a:t>mã</a:t>
            </a:r>
            <a:r>
              <a:rPr lang="en-US" altLang="vi-VN" sz="3200" dirty="0">
                <a:latin typeface="Times New Roman" panose="02020603050405020304" pitchFamily="18" charset="0"/>
              </a:rPr>
              <a:t> </a:t>
            </a:r>
            <a:r>
              <a:rPr lang="en-US" altLang="vi-VN" sz="3200" dirty="0" err="1">
                <a:latin typeface="Times New Roman" panose="02020603050405020304" pitchFamily="18" charset="0"/>
              </a:rPr>
              <a:t>quá</a:t>
            </a:r>
            <a:r>
              <a:rPr lang="en-US" altLang="vi-VN" sz="3200" dirty="0">
                <a:latin typeface="Times New Roman" panose="02020603050405020304" pitchFamily="18" charset="0"/>
              </a:rPr>
              <a:t> 16383</a:t>
            </a:r>
          </a:p>
          <a:p>
            <a:pPr lvl="1" eaLnBrk="1" hangingPunct="1">
              <a:buClr>
                <a:schemeClr val="tx2"/>
              </a:buClr>
              <a:buSzTx/>
              <a:buFontTx/>
              <a:buChar char="•"/>
            </a:pPr>
            <a:r>
              <a:rPr lang="en-US" altLang="vi-VN" sz="3200" dirty="0">
                <a:latin typeface="Times New Roman" panose="02020603050405020304" pitchFamily="18" charset="0"/>
              </a:rPr>
              <a:t>64 bit </a:t>
            </a:r>
            <a:r>
              <a:rPr lang="en-US" altLang="vi-VN" sz="3200" dirty="0" err="1">
                <a:latin typeface="Times New Roman" panose="02020603050405020304" pitchFamily="18" charset="0"/>
              </a:rPr>
              <a:t>phần</a:t>
            </a:r>
            <a:r>
              <a:rPr lang="en-US" altLang="vi-VN" sz="3200" dirty="0">
                <a:latin typeface="Times New Roman" panose="02020603050405020304" pitchFamily="18" charset="0"/>
              </a:rPr>
              <a:t> </a:t>
            </a:r>
            <a:r>
              <a:rPr lang="en-US" altLang="vi-VN" sz="3200" dirty="0" err="1">
                <a:latin typeface="Times New Roman" panose="02020603050405020304" pitchFamily="18" charset="0"/>
              </a:rPr>
              <a:t>phân</a:t>
            </a:r>
            <a:r>
              <a:rPr lang="en-US" altLang="vi-VN" sz="3200" dirty="0">
                <a:latin typeface="Times New Roman" panose="02020603050405020304" pitchFamily="18" charset="0"/>
              </a:rPr>
              <a:t> </a:t>
            </a:r>
            <a:r>
              <a:rPr lang="en-US" altLang="vi-VN" sz="3200" dirty="0" err="1">
                <a:latin typeface="Times New Roman" panose="02020603050405020304" pitchFamily="18" charset="0"/>
              </a:rPr>
              <a:t>số</a:t>
            </a:r>
            <a:r>
              <a:rPr lang="en-US" altLang="vi-VN" sz="3200" dirty="0">
                <a:latin typeface="Times New Roman" panose="02020603050405020304" pitchFamily="18" charset="0"/>
              </a:rPr>
              <a:t> (</a:t>
            </a:r>
            <a:r>
              <a:rPr lang="en-US" altLang="vi-VN" sz="3200" dirty="0" err="1">
                <a:latin typeface="Times New Roman" panose="02020603050405020304" pitchFamily="18" charset="0"/>
              </a:rPr>
              <a:t>thuộc</a:t>
            </a:r>
            <a:r>
              <a:rPr lang="en-US" altLang="vi-VN" sz="3200" dirty="0">
                <a:latin typeface="Times New Roman" panose="02020603050405020304" pitchFamily="18" charset="0"/>
              </a:rPr>
              <a:t> </a:t>
            </a:r>
            <a:r>
              <a:rPr lang="en-US" altLang="vi-VN" sz="3200" dirty="0" err="1">
                <a:latin typeface="Times New Roman" panose="02020603050405020304" pitchFamily="18" charset="0"/>
              </a:rPr>
              <a:t>phần</a:t>
            </a:r>
            <a:r>
              <a:rPr lang="en-US" altLang="vi-VN" sz="3200" dirty="0">
                <a:latin typeface="Times New Roman" panose="02020603050405020304" pitchFamily="18" charset="0"/>
              </a:rPr>
              <a:t> </a:t>
            </a:r>
            <a:r>
              <a:rPr lang="en-US" altLang="vi-VN" sz="3200" dirty="0" err="1">
                <a:latin typeface="Times New Roman" panose="02020603050405020304" pitchFamily="18" charset="0"/>
              </a:rPr>
              <a:t>định</a:t>
            </a:r>
            <a:r>
              <a:rPr lang="en-US" altLang="vi-VN" sz="3200" dirty="0">
                <a:latin typeface="Times New Roman" panose="02020603050405020304" pitchFamily="18" charset="0"/>
              </a:rPr>
              <a:t> </a:t>
            </a:r>
            <a:r>
              <a:rPr lang="en-US" altLang="vi-VN" sz="3200" dirty="0" err="1">
                <a:latin typeface="Times New Roman" panose="02020603050405020304" pitchFamily="18" charset="0"/>
              </a:rPr>
              <a:t>trị</a:t>
            </a:r>
            <a:r>
              <a:rPr lang="en-US" altLang="vi-VN" sz="3200" dirty="0">
                <a:latin typeface="Times New Roman" panose="02020603050405020304" pitchFamily="18" charset="0"/>
              </a:rPr>
              <a:t>)</a:t>
            </a:r>
          </a:p>
        </p:txBody>
      </p:sp>
      <p:sp>
        <p:nvSpPr>
          <p:cNvPr id="100357"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0358" name="Group 12"/>
          <p:cNvGrpSpPr>
            <a:grpSpLocks/>
          </p:cNvGrpSpPr>
          <p:nvPr/>
        </p:nvGrpSpPr>
        <p:grpSpPr bwMode="auto">
          <a:xfrm>
            <a:off x="838200" y="4800600"/>
            <a:ext cx="7620000" cy="1066800"/>
            <a:chOff x="528" y="3072"/>
            <a:chExt cx="4800" cy="672"/>
          </a:xfrm>
        </p:grpSpPr>
        <p:sp>
          <p:nvSpPr>
            <p:cNvPr id="100359" name="Text Box 6"/>
            <p:cNvSpPr txBox="1">
              <a:spLocks noChangeArrowheads="1"/>
            </p:cNvSpPr>
            <p:nvPr/>
          </p:nvSpPr>
          <p:spPr bwMode="auto">
            <a:xfrm>
              <a:off x="528" y="3456"/>
              <a:ext cx="1104" cy="288"/>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vi-VN" sz="2400" b="1"/>
                <a:t>Bit dấu</a:t>
              </a:r>
            </a:p>
          </p:txBody>
        </p:sp>
        <p:sp>
          <p:nvSpPr>
            <p:cNvPr id="100360" name="Text Box 7"/>
            <p:cNvSpPr txBox="1">
              <a:spLocks noChangeArrowheads="1"/>
            </p:cNvSpPr>
            <p:nvPr/>
          </p:nvSpPr>
          <p:spPr bwMode="auto">
            <a:xfrm>
              <a:off x="1632" y="3456"/>
              <a:ext cx="1680" cy="288"/>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vi-VN" sz="2400" b="1"/>
                <a:t>Phần bậc </a:t>
              </a:r>
            </a:p>
          </p:txBody>
        </p:sp>
        <p:sp>
          <p:nvSpPr>
            <p:cNvPr id="100361" name="Text Box 8"/>
            <p:cNvSpPr txBox="1">
              <a:spLocks noChangeArrowheads="1"/>
            </p:cNvSpPr>
            <p:nvPr/>
          </p:nvSpPr>
          <p:spPr bwMode="auto">
            <a:xfrm>
              <a:off x="3312" y="3456"/>
              <a:ext cx="2016" cy="28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vi-VN" sz="2400" b="1"/>
                <a:t>Phần phân số  </a:t>
              </a:r>
            </a:p>
          </p:txBody>
        </p:sp>
        <p:sp>
          <p:nvSpPr>
            <p:cNvPr id="100362" name="Text Box 9"/>
            <p:cNvSpPr txBox="1">
              <a:spLocks noChangeArrowheads="1"/>
            </p:cNvSpPr>
            <p:nvPr/>
          </p:nvSpPr>
          <p:spPr bwMode="auto">
            <a:xfrm>
              <a:off x="768" y="3072"/>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vi-VN" sz="2400" b="1"/>
                <a:t>1  bit</a:t>
              </a:r>
            </a:p>
          </p:txBody>
        </p:sp>
        <p:sp>
          <p:nvSpPr>
            <p:cNvPr id="100363" name="Text Box 10"/>
            <p:cNvSpPr txBox="1">
              <a:spLocks noChangeArrowheads="1"/>
            </p:cNvSpPr>
            <p:nvPr/>
          </p:nvSpPr>
          <p:spPr bwMode="auto">
            <a:xfrm>
              <a:off x="2160" y="3072"/>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vi-VN" sz="2400" b="1"/>
                <a:t>15  bit</a:t>
              </a:r>
            </a:p>
          </p:txBody>
        </p:sp>
        <p:sp>
          <p:nvSpPr>
            <p:cNvPr id="100364" name="Text Box 11"/>
            <p:cNvSpPr txBox="1">
              <a:spLocks noChangeArrowheads="1"/>
            </p:cNvSpPr>
            <p:nvPr/>
          </p:nvSpPr>
          <p:spPr bwMode="auto">
            <a:xfrm>
              <a:off x="3984" y="3072"/>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vi-VN" sz="2400" b="1"/>
                <a:t>64  bit</a:t>
              </a:r>
            </a:p>
          </p:txBody>
        </p:sp>
      </p:gr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45039773-C216-1240-AB39-687CCA77143D}"/>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76</a:t>
            </a:fld>
            <a:r>
              <a:rPr lang="en-US" altLang="en-US"/>
              <a:t>/C3</a:t>
            </a:r>
            <a:endParaRPr lang="en-US" alt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2"/>
          <p:cNvSpPr>
            <a:spLocks noGrp="1" noChangeArrowheads="1"/>
          </p:cNvSpPr>
          <p:nvPr>
            <p:ph type="title"/>
          </p:nvPr>
        </p:nvSpPr>
        <p:spPr>
          <a:xfrm>
            <a:off x="457200" y="457200"/>
            <a:ext cx="8229600" cy="457200"/>
          </a:xfrm>
        </p:spPr>
        <p:txBody>
          <a:bodyPr/>
          <a:lstStyle/>
          <a:p>
            <a:pPr eaLnBrk="1" hangingPunct="1"/>
            <a:r>
              <a:rPr lang="en-US" altLang="vi-VN" sz="3500">
                <a:latin typeface="Times New Roman" panose="02020603050405020304" pitchFamily="18" charset="0"/>
              </a:rPr>
              <a:t>Các đặc điểm chính của số single, số double</a:t>
            </a:r>
          </a:p>
        </p:txBody>
      </p:sp>
      <p:sp>
        <p:nvSpPr>
          <p:cNvPr id="102404"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159884" name="Group 140"/>
          <p:cNvGraphicFramePr>
            <a:graphicFrameLocks noGrp="1"/>
          </p:cNvGraphicFramePr>
          <p:nvPr>
            <p:ph idx="1"/>
          </p:nvPr>
        </p:nvGraphicFramePr>
        <p:xfrm>
          <a:off x="457200" y="1295400"/>
          <a:ext cx="8229600" cy="4953001"/>
        </p:xfrm>
        <a:graphic>
          <a:graphicData uri="http://schemas.openxmlformats.org/drawingml/2006/table">
            <a:tbl>
              <a:tblPr/>
              <a:tblGrid>
                <a:gridCol w="3276600">
                  <a:extLst>
                    <a:ext uri="{9D8B030D-6E8A-4147-A177-3AD203B41FA5}">
                      <a16:colId xmlns:a16="http://schemas.microsoft.com/office/drawing/2014/main" val="828860084"/>
                    </a:ext>
                  </a:extLst>
                </a:gridCol>
                <a:gridCol w="2438400">
                  <a:extLst>
                    <a:ext uri="{9D8B030D-6E8A-4147-A177-3AD203B41FA5}">
                      <a16:colId xmlns:a16="http://schemas.microsoft.com/office/drawing/2014/main" val="3556913083"/>
                    </a:ext>
                  </a:extLst>
                </a:gridCol>
                <a:gridCol w="2514600">
                  <a:extLst>
                    <a:ext uri="{9D8B030D-6E8A-4147-A177-3AD203B41FA5}">
                      <a16:colId xmlns:a16="http://schemas.microsoft.com/office/drawing/2014/main" val="1563527512"/>
                    </a:ext>
                  </a:extLst>
                </a:gridCol>
              </a:tblGrid>
              <a:tr h="70802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vi-VN" altLang="vi-VN" sz="28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Số single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Số double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7250350"/>
                  </a:ext>
                </a:extLst>
              </a:tr>
              <a:tr h="70643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Số bit dấu</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47144285"/>
                  </a:ext>
                </a:extLst>
              </a:tr>
              <a:tr h="70802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Số bit phần bậc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11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79800768"/>
                  </a:ext>
                </a:extLst>
              </a:tr>
              <a:tr h="70802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Số bit phần định trị</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23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52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6226469"/>
                  </a:ext>
                </a:extLst>
              </a:tr>
              <a:tr h="70802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Tổng số bit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32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64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53494838"/>
                  </a:ext>
                </a:extLst>
              </a:tr>
              <a:tr h="70643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Biểu diễn phần bậc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Mã quá 127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Mã quá 1023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67755586"/>
                  </a:ext>
                </a:extLst>
              </a:tr>
              <a:tr h="70802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Khoảng phần bậc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-126 </a:t>
                      </a:r>
                      <a:r>
                        <a:rPr kumimoji="0" lang="en-US" altLang="vi-VN" sz="2800" b="0" i="0" u="none" strike="noStrike" cap="none" normalizeH="0" baseline="0">
                          <a:ln>
                            <a:noFill/>
                          </a:ln>
                          <a:solidFill>
                            <a:schemeClr val="tx1"/>
                          </a:solidFill>
                          <a:effectLst/>
                          <a:latin typeface="Arial" panose="020B0604020202020204" pitchFamily="34" charset="0"/>
                          <a:sym typeface="Wingdings" panose="05000000000000000000" pitchFamily="2" charset="2"/>
                        </a:rPr>
                        <a:t> +127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-1022 </a:t>
                      </a:r>
                      <a:r>
                        <a:rPr kumimoji="0" lang="en-US" altLang="vi-VN" sz="2800" b="0" i="0" u="none" strike="noStrike" cap="none" normalizeH="0" baseline="0">
                          <a:ln>
                            <a:noFill/>
                          </a:ln>
                          <a:solidFill>
                            <a:schemeClr val="tx1"/>
                          </a:solidFill>
                          <a:effectLst/>
                          <a:latin typeface="Arial" panose="020B0604020202020204" pitchFamily="34" charset="0"/>
                          <a:sym typeface="Wingdings" panose="05000000000000000000" pitchFamily="2" charset="2"/>
                        </a:rPr>
                        <a:t> 1023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02172436"/>
                  </a:ext>
                </a:extLst>
              </a:tr>
            </a:tbl>
          </a:graphicData>
        </a:graphic>
      </p:graphicFrame>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C19BC611-04A1-3C49-9382-EEF4770C2DDD}"/>
              </a:ext>
            </a:extLst>
          </p:cNvPr>
          <p:cNvSpPr>
            <a:spLocks noGrp="1"/>
          </p:cNvSpPr>
          <p:nvPr>
            <p:ph type="sldNum" sz="quarter" idx="11"/>
          </p:nvPr>
        </p:nvSpPr>
        <p:spPr/>
        <p:txBody>
          <a:bodyPr/>
          <a:lstStyle/>
          <a:p>
            <a:pPr>
              <a:defRPr/>
            </a:pPr>
            <a:fld id="{36A56A45-0EF5-4716-9B73-715F73E8DF8A}" type="slidenum">
              <a:rPr lang="en-US" altLang="vi-VN" smtClean="0"/>
              <a:pPr>
                <a:defRPr/>
              </a:pPr>
              <a:t>77</a:t>
            </a:fld>
            <a:endParaRPr lang="en-US" altLang="vi-VN"/>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2"/>
          <p:cNvSpPr>
            <a:spLocks noGrp="1" noChangeArrowheads="1"/>
          </p:cNvSpPr>
          <p:nvPr>
            <p:ph type="title"/>
          </p:nvPr>
        </p:nvSpPr>
        <p:spPr>
          <a:xfrm>
            <a:off x="457200" y="457200"/>
            <a:ext cx="8229600" cy="457200"/>
          </a:xfrm>
        </p:spPr>
        <p:txBody>
          <a:bodyPr/>
          <a:lstStyle/>
          <a:p>
            <a:pPr eaLnBrk="1" hangingPunct="1"/>
            <a:r>
              <a:rPr lang="en-US" altLang="vi-VN" sz="3200">
                <a:latin typeface="Times New Roman" panose="02020603050405020304" pitchFamily="18" charset="0"/>
              </a:rPr>
              <a:t>Các đặc điểm chính của số single, số double (tt)</a:t>
            </a:r>
          </a:p>
        </p:txBody>
      </p:sp>
      <p:sp>
        <p:nvSpPr>
          <p:cNvPr id="103428" name="Line 3"/>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169128" name="Group 168"/>
          <p:cNvGraphicFramePr>
            <a:graphicFrameLocks noGrp="1"/>
          </p:cNvGraphicFramePr>
          <p:nvPr>
            <p:ph idx="1"/>
          </p:nvPr>
        </p:nvGraphicFramePr>
        <p:xfrm>
          <a:off x="304800" y="1295400"/>
          <a:ext cx="8610600" cy="4343401"/>
        </p:xfrm>
        <a:graphic>
          <a:graphicData uri="http://schemas.openxmlformats.org/drawingml/2006/table">
            <a:tbl>
              <a:tblPr/>
              <a:tblGrid>
                <a:gridCol w="3189288">
                  <a:extLst>
                    <a:ext uri="{9D8B030D-6E8A-4147-A177-3AD203B41FA5}">
                      <a16:colId xmlns:a16="http://schemas.microsoft.com/office/drawing/2014/main" val="2968178535"/>
                    </a:ext>
                  </a:extLst>
                </a:gridCol>
                <a:gridCol w="2630487">
                  <a:extLst>
                    <a:ext uri="{9D8B030D-6E8A-4147-A177-3AD203B41FA5}">
                      <a16:colId xmlns:a16="http://schemas.microsoft.com/office/drawing/2014/main" val="123781148"/>
                    </a:ext>
                  </a:extLst>
                </a:gridCol>
                <a:gridCol w="2790825">
                  <a:extLst>
                    <a:ext uri="{9D8B030D-6E8A-4147-A177-3AD203B41FA5}">
                      <a16:colId xmlns:a16="http://schemas.microsoft.com/office/drawing/2014/main" val="388403651"/>
                    </a:ext>
                  </a:extLst>
                </a:gridCol>
              </a:tblGrid>
              <a:tr h="75088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vi-VN" altLang="vi-VN" sz="28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Số single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Số double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84421225"/>
                  </a:ext>
                </a:extLst>
              </a:tr>
              <a:tr h="74930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Giá trị nhỏ nhất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2</a:t>
                      </a:r>
                      <a:r>
                        <a:rPr kumimoji="0" lang="en-US" altLang="vi-VN" sz="2800" b="1" i="0" u="none" strike="noStrike" cap="none" normalizeH="0" baseline="30000">
                          <a:ln>
                            <a:noFill/>
                          </a:ln>
                          <a:solidFill>
                            <a:schemeClr val="tx1"/>
                          </a:solidFill>
                          <a:effectLst/>
                          <a:latin typeface="Arial" panose="020B0604020202020204" pitchFamily="34" charset="0"/>
                        </a:rPr>
                        <a:t>-126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2</a:t>
                      </a:r>
                      <a:r>
                        <a:rPr kumimoji="0" lang="en-US" altLang="vi-VN" sz="2800" b="1" i="0" u="none" strike="noStrike" cap="none" normalizeH="0" baseline="30000">
                          <a:ln>
                            <a:noFill/>
                          </a:ln>
                          <a:solidFill>
                            <a:schemeClr val="tx1"/>
                          </a:solidFill>
                          <a:effectLst/>
                          <a:latin typeface="Arial" panose="020B0604020202020204" pitchFamily="34" charset="0"/>
                        </a:rPr>
                        <a:t>-1022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69513734"/>
                  </a:ext>
                </a:extLst>
              </a:tr>
              <a:tr h="74930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Giá trị lớn nhất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 2</a:t>
                      </a:r>
                      <a:r>
                        <a:rPr kumimoji="0" lang="en-US" altLang="vi-VN" sz="2800" b="1" i="0" u="none" strike="noStrike" cap="none" normalizeH="0" baseline="30000">
                          <a:ln>
                            <a:noFill/>
                          </a:ln>
                          <a:solidFill>
                            <a:schemeClr val="tx1"/>
                          </a:solidFill>
                          <a:effectLst/>
                          <a:latin typeface="Arial" panose="020B0604020202020204" pitchFamily="34" charset="0"/>
                        </a:rPr>
                        <a:t>+128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 2</a:t>
                      </a:r>
                      <a:r>
                        <a:rPr kumimoji="0" lang="en-US" altLang="vi-VN" sz="2800" b="1" i="0" u="none" strike="noStrike" cap="none" normalizeH="0" baseline="30000">
                          <a:ln>
                            <a:noFill/>
                          </a:ln>
                          <a:solidFill>
                            <a:schemeClr val="tx1"/>
                          </a:solidFill>
                          <a:effectLst/>
                          <a:latin typeface="Arial" panose="020B0604020202020204" pitchFamily="34" charset="0"/>
                        </a:rPr>
                        <a:t>+1024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50903925"/>
                  </a:ext>
                </a:extLst>
              </a:tr>
              <a:tr h="109220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Khoảng biểu diễn (theo thập phân)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 10</a:t>
                      </a:r>
                      <a:r>
                        <a:rPr kumimoji="0" lang="en-US" altLang="vi-VN" sz="2800" b="1" i="0" u="none" strike="noStrike" cap="none" normalizeH="0" baseline="30000">
                          <a:ln>
                            <a:noFill/>
                          </a:ln>
                          <a:solidFill>
                            <a:schemeClr val="tx1"/>
                          </a:solidFill>
                          <a:effectLst/>
                          <a:latin typeface="Arial" panose="020B0604020202020204" pitchFamily="34" charset="0"/>
                        </a:rPr>
                        <a:t>-38 </a:t>
                      </a:r>
                      <a:r>
                        <a:rPr kumimoji="0" lang="en-US" altLang="vi-VN" sz="2800" b="1" i="0" u="none" strike="noStrike" cap="none" normalizeH="0" baseline="0">
                          <a:ln>
                            <a:noFill/>
                          </a:ln>
                          <a:solidFill>
                            <a:schemeClr val="tx1"/>
                          </a:solidFill>
                          <a:effectLst/>
                          <a:latin typeface="Arial" panose="020B0604020202020204" pitchFamily="34" charset="0"/>
                          <a:sym typeface="Wingdings" panose="05000000000000000000" pitchFamily="2" charset="2"/>
                        </a:rPr>
                        <a:t> </a:t>
                      </a:r>
                      <a:r>
                        <a:rPr kumimoji="0" lang="en-US" altLang="vi-VN" sz="2800" b="0" i="0" u="none" strike="noStrike" cap="none" normalizeH="0" baseline="0">
                          <a:ln>
                            <a:noFill/>
                          </a:ln>
                          <a:solidFill>
                            <a:schemeClr val="tx1"/>
                          </a:solidFill>
                          <a:effectLst/>
                          <a:latin typeface="Arial" panose="020B0604020202020204" pitchFamily="34" charset="0"/>
                        </a:rPr>
                        <a:t>10</a:t>
                      </a:r>
                      <a:r>
                        <a:rPr kumimoji="0" lang="en-US" altLang="vi-VN" sz="2800" b="1" i="0" u="none" strike="noStrike" cap="none" normalizeH="0" baseline="30000">
                          <a:ln>
                            <a:noFill/>
                          </a:ln>
                          <a:solidFill>
                            <a:schemeClr val="tx1"/>
                          </a:solidFill>
                          <a:effectLst/>
                          <a:latin typeface="Arial" panose="020B0604020202020204" pitchFamily="34" charset="0"/>
                        </a:rPr>
                        <a:t>+38</a:t>
                      </a:r>
                      <a:endParaRPr kumimoji="0" lang="en-US" altLang="vi-VN" sz="2800" b="1" i="0" u="none" strike="noStrike" cap="none" normalizeH="0" baseline="0">
                        <a:ln>
                          <a:noFill/>
                        </a:ln>
                        <a:solidFill>
                          <a:schemeClr val="tx1"/>
                        </a:solidFill>
                        <a:effectLst/>
                        <a:latin typeface="Arial" panose="020B0604020202020204" pitchFamily="34"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en-US" altLang="vi-VN" sz="28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 10</a:t>
                      </a:r>
                      <a:r>
                        <a:rPr kumimoji="0" lang="en-US" altLang="vi-VN" sz="2800" b="0" i="0" u="none" strike="noStrike" cap="none" normalizeH="0" baseline="30000">
                          <a:ln>
                            <a:noFill/>
                          </a:ln>
                          <a:solidFill>
                            <a:schemeClr val="tx1"/>
                          </a:solidFill>
                          <a:effectLst/>
                          <a:latin typeface="Arial" panose="020B0604020202020204" pitchFamily="34" charset="0"/>
                        </a:rPr>
                        <a:t>-308 </a:t>
                      </a:r>
                      <a:r>
                        <a:rPr kumimoji="0" lang="en-US" altLang="vi-VN" sz="2800" b="0" i="0" u="none" strike="noStrike" cap="none" normalizeH="0" baseline="0">
                          <a:ln>
                            <a:noFill/>
                          </a:ln>
                          <a:solidFill>
                            <a:schemeClr val="tx1"/>
                          </a:solidFill>
                          <a:effectLst/>
                          <a:latin typeface="Arial" panose="020B0604020202020204" pitchFamily="34" charset="0"/>
                          <a:sym typeface="Wingdings" panose="05000000000000000000" pitchFamily="2" charset="2"/>
                        </a:rPr>
                        <a:t></a:t>
                      </a:r>
                      <a:r>
                        <a:rPr kumimoji="0" lang="en-US" altLang="vi-VN" sz="2800" b="0" i="0" u="none" strike="noStrike" cap="none" normalizeH="0" baseline="0">
                          <a:ln>
                            <a:noFill/>
                          </a:ln>
                          <a:solidFill>
                            <a:schemeClr val="tx1"/>
                          </a:solidFill>
                          <a:effectLst/>
                          <a:latin typeface="Arial" panose="020B0604020202020204" pitchFamily="34" charset="0"/>
                        </a:rPr>
                        <a:t>10</a:t>
                      </a:r>
                      <a:r>
                        <a:rPr kumimoji="0" lang="en-US" altLang="vi-VN" sz="2800" b="0" i="0" u="none" strike="noStrike" cap="none" normalizeH="0" baseline="30000">
                          <a:ln>
                            <a:noFill/>
                          </a:ln>
                          <a:solidFill>
                            <a:schemeClr val="tx1"/>
                          </a:solidFill>
                          <a:effectLst/>
                          <a:latin typeface="Arial" panose="020B0604020202020204" pitchFamily="34" charset="0"/>
                        </a:rPr>
                        <a:t>+308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46292699"/>
                  </a:ext>
                </a:extLst>
              </a:tr>
              <a:tr h="10017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Giá trị nhỏ nhất (dạng số đặc biệt)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 10</a:t>
                      </a:r>
                      <a:r>
                        <a:rPr kumimoji="0" lang="en-US" altLang="vi-VN" sz="2800" b="1" i="0" u="none" strike="noStrike" cap="none" normalizeH="0" baseline="30000">
                          <a:ln>
                            <a:noFill/>
                          </a:ln>
                          <a:solidFill>
                            <a:schemeClr val="tx1"/>
                          </a:solidFill>
                          <a:effectLst/>
                          <a:latin typeface="Arial" panose="020B0604020202020204" pitchFamily="34" charset="0"/>
                        </a:rPr>
                        <a:t>-45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 10</a:t>
                      </a:r>
                      <a:r>
                        <a:rPr kumimoji="0" lang="en-US" altLang="vi-VN" sz="2800" b="1" i="0" u="none" strike="noStrike" cap="none" normalizeH="0" baseline="30000">
                          <a:ln>
                            <a:noFill/>
                          </a:ln>
                          <a:solidFill>
                            <a:schemeClr val="tx1"/>
                          </a:solidFill>
                          <a:effectLst/>
                          <a:latin typeface="Arial" panose="020B0604020202020204" pitchFamily="34" charset="0"/>
                        </a:rPr>
                        <a:t>-324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57775566"/>
                  </a:ext>
                </a:extLst>
              </a:tr>
            </a:tbl>
          </a:graphicData>
        </a:graphic>
      </p:graphicFrame>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1C781A5E-8C4A-9F45-9B6C-7C80BEE5035C}"/>
              </a:ext>
            </a:extLst>
          </p:cNvPr>
          <p:cNvSpPr>
            <a:spLocks noGrp="1"/>
          </p:cNvSpPr>
          <p:nvPr>
            <p:ph type="sldNum" sz="quarter" idx="11"/>
          </p:nvPr>
        </p:nvSpPr>
        <p:spPr/>
        <p:txBody>
          <a:bodyPr/>
          <a:lstStyle/>
          <a:p>
            <a:pPr>
              <a:defRPr/>
            </a:pPr>
            <a:fld id="{36A56A45-0EF5-4716-9B73-715F73E8DF8A}" type="slidenum">
              <a:rPr lang="en-US" altLang="vi-VN" smtClean="0"/>
              <a:pPr>
                <a:defRPr/>
              </a:pPr>
              <a:t>78</a:t>
            </a:fld>
            <a:endParaRPr lang="en-US" altLang="vi-VN"/>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2"/>
          <p:cNvSpPr>
            <a:spLocks noGrp="1" noChangeArrowheads="1"/>
          </p:cNvSpPr>
          <p:nvPr>
            <p:ph type="title"/>
          </p:nvPr>
        </p:nvSpPr>
        <p:spPr>
          <a:xfrm>
            <a:off x="457200" y="457200"/>
            <a:ext cx="8229600" cy="457200"/>
          </a:xfrm>
        </p:spPr>
        <p:txBody>
          <a:bodyPr/>
          <a:lstStyle/>
          <a:p>
            <a:pPr eaLnBrk="1" hangingPunct="1"/>
            <a:r>
              <a:rPr lang="en-US" altLang="vi-VN" sz="3600">
                <a:latin typeface="Times New Roman" panose="02020603050405020304" pitchFamily="18" charset="0"/>
              </a:rPr>
              <a:t>Các dạng số đặc biệt</a:t>
            </a:r>
          </a:p>
        </p:txBody>
      </p:sp>
      <p:sp>
        <p:nvSpPr>
          <p:cNvPr id="104452"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158820" name="Group 100"/>
          <p:cNvGraphicFramePr>
            <a:graphicFrameLocks noGrp="1"/>
          </p:cNvGraphicFramePr>
          <p:nvPr>
            <p:ph idx="1"/>
          </p:nvPr>
        </p:nvGraphicFramePr>
        <p:xfrm>
          <a:off x="457200" y="1371600"/>
          <a:ext cx="8229600" cy="5095874"/>
        </p:xfrm>
        <a:graphic>
          <a:graphicData uri="http://schemas.openxmlformats.org/drawingml/2006/table">
            <a:tbl>
              <a:tblPr/>
              <a:tblGrid>
                <a:gridCol w="3124200">
                  <a:extLst>
                    <a:ext uri="{9D8B030D-6E8A-4147-A177-3AD203B41FA5}">
                      <a16:colId xmlns:a16="http://schemas.microsoft.com/office/drawing/2014/main" val="2272167722"/>
                    </a:ext>
                  </a:extLst>
                </a:gridCol>
                <a:gridCol w="762000">
                  <a:extLst>
                    <a:ext uri="{9D8B030D-6E8A-4147-A177-3AD203B41FA5}">
                      <a16:colId xmlns:a16="http://schemas.microsoft.com/office/drawing/2014/main" val="2492218391"/>
                    </a:ext>
                  </a:extLst>
                </a:gridCol>
                <a:gridCol w="2514600">
                  <a:extLst>
                    <a:ext uri="{9D8B030D-6E8A-4147-A177-3AD203B41FA5}">
                      <a16:colId xmlns:a16="http://schemas.microsoft.com/office/drawing/2014/main" val="2090245921"/>
                    </a:ext>
                  </a:extLst>
                </a:gridCol>
                <a:gridCol w="1828800">
                  <a:extLst>
                    <a:ext uri="{9D8B030D-6E8A-4147-A177-3AD203B41FA5}">
                      <a16:colId xmlns:a16="http://schemas.microsoft.com/office/drawing/2014/main" val="2232146607"/>
                    </a:ext>
                  </a:extLst>
                </a:gridCol>
              </a:tblGrid>
              <a:tr h="103027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Số tiêu chuẩn</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(Normalized)</a:t>
                      </a: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a:t>
                      </a: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en-US" altLang="vi-VN" sz="2000" b="1" i="0" u="none" strike="noStrike" cap="none" normalizeH="0" baseline="0">
                        <a:ln>
                          <a:noFill/>
                        </a:ln>
                        <a:solidFill>
                          <a:schemeClr val="tx1"/>
                        </a:solidFill>
                        <a:effectLst/>
                        <a:latin typeface="Arial" panose="020B0604020202020204" pitchFamily="34"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000" b="1" i="0" u="none" strike="noStrike" cap="none" normalizeH="0" baseline="0">
                          <a:ln>
                            <a:noFill/>
                          </a:ln>
                          <a:solidFill>
                            <a:schemeClr val="tx1"/>
                          </a:solidFill>
                          <a:effectLst/>
                          <a:latin typeface="Arial" panose="020B0604020202020204" pitchFamily="34" charset="0"/>
                        </a:rPr>
                        <a:t>0&lt;exponent&lt;max</a:t>
                      </a: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Tùy ý</a:t>
                      </a: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087171834"/>
                  </a:ext>
                </a:extLst>
              </a:tr>
              <a:tr h="103027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Số không chuẩn</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(Denornalized)</a:t>
                      </a: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a:t>
                      </a: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0</a:t>
                      </a: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Tùy ý khác 0</a:t>
                      </a: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83173472"/>
                  </a:ext>
                </a:extLst>
              </a:tr>
              <a:tr h="974774">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Zero</a:t>
                      </a: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a:t>
                      </a: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0</a:t>
                      </a: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0</a:t>
                      </a: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20741212"/>
                  </a:ext>
                </a:extLst>
              </a:tr>
              <a:tr h="103027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Vô cực / Vô cùng</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(Infinity)</a:t>
                      </a: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a:t>
                      </a: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11…11</a:t>
                      </a: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0</a:t>
                      </a: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21515011"/>
                  </a:ext>
                </a:extLst>
              </a:tr>
              <a:tr h="103027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NaN</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(Not a Number)</a:t>
                      </a: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a:t>
                      </a: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11…11</a:t>
                      </a: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vi-VN" sz="2800" b="0" i="0" u="none" strike="noStrike" cap="none" normalizeH="0" baseline="0">
                          <a:ln>
                            <a:noFill/>
                          </a:ln>
                          <a:solidFill>
                            <a:schemeClr val="tx1"/>
                          </a:solidFill>
                          <a:effectLst/>
                          <a:latin typeface="Arial" panose="020B0604020202020204" pitchFamily="34" charset="0"/>
                        </a:rPr>
                        <a:t>Tùy ý khác 0</a:t>
                      </a: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07086068"/>
                  </a:ext>
                </a:extLst>
              </a:tr>
            </a:tbl>
          </a:graphicData>
        </a:graphic>
      </p:graphicFrame>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835BEDEC-63BA-CF42-AC3A-16D797860B1F}"/>
              </a:ext>
            </a:extLst>
          </p:cNvPr>
          <p:cNvSpPr>
            <a:spLocks noGrp="1"/>
          </p:cNvSpPr>
          <p:nvPr>
            <p:ph type="sldNum" sz="quarter" idx="11"/>
          </p:nvPr>
        </p:nvSpPr>
        <p:spPr/>
        <p:txBody>
          <a:bodyPr/>
          <a:lstStyle/>
          <a:p>
            <a:pPr>
              <a:defRPr/>
            </a:pPr>
            <a:fld id="{36A56A45-0EF5-4716-9B73-715F73E8DF8A}" type="slidenum">
              <a:rPr lang="en-US" altLang="vi-VN" smtClean="0"/>
              <a:pPr>
                <a:defRPr/>
              </a:pPr>
              <a:t>79</a:t>
            </a:fld>
            <a:endParaRPr lang="en-US" altLang="vi-V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457200" y="228600"/>
            <a:ext cx="8229600" cy="868363"/>
          </a:xfrm>
        </p:spPr>
        <p:txBody>
          <a:bodyPr/>
          <a:lstStyle/>
          <a:p>
            <a:pPr eaLnBrk="1" hangingPunct="1"/>
            <a:r>
              <a:rPr lang="en-US" altLang="vi-VN" sz="3600" b="1">
                <a:latin typeface="Times New Roman" panose="02020603050405020304" pitchFamily="18" charset="0"/>
              </a:rPr>
              <a:t>2. Hệ đếm theo vị trí</a:t>
            </a:r>
            <a:endParaRPr lang="en-US" altLang="vi-VN" sz="3600">
              <a:latin typeface="Times New Roman" panose="02020603050405020304" pitchFamily="18" charset="0"/>
            </a:endParaRPr>
          </a:p>
        </p:txBody>
      </p:sp>
      <p:sp>
        <p:nvSpPr>
          <p:cNvPr id="13316" name="Rectangle 3"/>
          <p:cNvSpPr>
            <a:spLocks noGrp="1" noChangeArrowheads="1"/>
          </p:cNvSpPr>
          <p:nvPr>
            <p:ph type="body" idx="1"/>
          </p:nvPr>
        </p:nvSpPr>
        <p:spPr>
          <a:xfrm>
            <a:off x="457200" y="1295400"/>
            <a:ext cx="8229600" cy="5257800"/>
          </a:xfrm>
        </p:spPr>
        <p:txBody>
          <a:bodyPr/>
          <a:lstStyle/>
          <a:p>
            <a:pPr algn="just" eaLnBrk="1" hangingPunct="1"/>
            <a:r>
              <a:rPr lang="en-US" altLang="vi-VN" sz="3600">
                <a:latin typeface="Times New Roman" panose="02020603050405020304" pitchFamily="18" charset="0"/>
              </a:rPr>
              <a:t>Hệ đếm là tập các ký hiệu và quy tắc nhầm biểu diễn các giá trị số.</a:t>
            </a:r>
          </a:p>
        </p:txBody>
      </p:sp>
      <p:sp>
        <p:nvSpPr>
          <p:cNvPr id="13317"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A4CFB200-4E5A-104A-AE09-94D5762AD451}"/>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8</a:t>
            </a:fld>
            <a:r>
              <a:rPr lang="en-US" altLang="en-US"/>
              <a:t>/C3</a:t>
            </a:r>
            <a:endParaRPr lang="en-US"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Các dạng số đặc biệt (tt)</a:t>
            </a:r>
          </a:p>
        </p:txBody>
      </p:sp>
      <p:sp>
        <p:nvSpPr>
          <p:cNvPr id="105476" name="Rectangle 3"/>
          <p:cNvSpPr>
            <a:spLocks noGrp="1" noChangeArrowheads="1"/>
          </p:cNvSpPr>
          <p:nvPr>
            <p:ph type="body" idx="1"/>
          </p:nvPr>
        </p:nvSpPr>
        <p:spPr>
          <a:xfrm>
            <a:off x="457200" y="1295400"/>
            <a:ext cx="8229600" cy="5257800"/>
          </a:xfrm>
        </p:spPr>
        <p:txBody>
          <a:bodyPr/>
          <a:lstStyle/>
          <a:p>
            <a:pPr algn="just" eaLnBrk="1" hangingPunct="1">
              <a:lnSpc>
                <a:spcPct val="90000"/>
              </a:lnSpc>
            </a:pPr>
            <a:r>
              <a:rPr lang="en-US" altLang="vi-VN" sz="3600">
                <a:latin typeface="Times New Roman" panose="02020603050405020304" pitchFamily="18" charset="0"/>
              </a:rPr>
              <a:t>Số dạng denormalized dùng để biểu diễn số rất nhỏ</a:t>
            </a:r>
          </a:p>
          <a:p>
            <a:pPr lvl="1" eaLnBrk="1" hangingPunct="1">
              <a:lnSpc>
                <a:spcPct val="90000"/>
              </a:lnSpc>
              <a:buClr>
                <a:schemeClr val="tx2"/>
              </a:buClr>
              <a:buSzTx/>
              <a:buFontTx/>
              <a:buChar char="•"/>
            </a:pPr>
            <a:r>
              <a:rPr lang="en-US" altLang="vi-VN" sz="3200">
                <a:latin typeface="Times New Roman" panose="02020603050405020304" pitchFamily="18" charset="0"/>
              </a:rPr>
              <a:t>Số nhỏ nhất là 2</a:t>
            </a:r>
            <a:r>
              <a:rPr lang="en-US" altLang="vi-VN" sz="3200" b="1" baseline="30000">
                <a:latin typeface="Times New Roman" panose="02020603050405020304" pitchFamily="18" charset="0"/>
              </a:rPr>
              <a:t>-23</a:t>
            </a:r>
            <a:r>
              <a:rPr lang="en-US" altLang="vi-VN" sz="3200">
                <a:latin typeface="Times New Roman" panose="02020603050405020304" pitchFamily="18" charset="0"/>
              </a:rPr>
              <a:t> * 2</a:t>
            </a:r>
            <a:r>
              <a:rPr lang="en-US" altLang="vi-VN" sz="3200" b="1" baseline="30000">
                <a:latin typeface="Times New Roman" panose="02020603050405020304" pitchFamily="18" charset="0"/>
              </a:rPr>
              <a:t>-127</a:t>
            </a:r>
            <a:r>
              <a:rPr lang="en-US" altLang="vi-VN" sz="3200">
                <a:latin typeface="Times New Roman" panose="02020603050405020304" pitchFamily="18" charset="0"/>
              </a:rPr>
              <a:t> = 2</a:t>
            </a:r>
            <a:r>
              <a:rPr lang="en-US" altLang="vi-VN" sz="3200" b="1" baseline="30000">
                <a:latin typeface="Times New Roman" panose="02020603050405020304" pitchFamily="18" charset="0"/>
              </a:rPr>
              <a:t>-150</a:t>
            </a:r>
          </a:p>
          <a:p>
            <a:pPr eaLnBrk="1" hangingPunct="1">
              <a:lnSpc>
                <a:spcPct val="90000"/>
              </a:lnSpc>
            </a:pPr>
            <a:r>
              <a:rPr lang="en-US" altLang="vi-VN" sz="3600">
                <a:latin typeface="Times New Roman" panose="02020603050405020304" pitchFamily="18" charset="0"/>
              </a:rPr>
              <a:t>Có thể biểu diễn 2 số 0 (+0, -0)</a:t>
            </a:r>
          </a:p>
          <a:p>
            <a:pPr eaLnBrk="1" hangingPunct="1">
              <a:lnSpc>
                <a:spcPct val="90000"/>
              </a:lnSpc>
            </a:pPr>
            <a:r>
              <a:rPr lang="en-US" altLang="vi-VN" sz="3600">
                <a:latin typeface="Times New Roman" panose="02020603050405020304" pitchFamily="18" charset="0"/>
              </a:rPr>
              <a:t>Số vô cực có thể dùng làm toán hạng tuân theo các quy tắc toán học cho số vô cực</a:t>
            </a:r>
          </a:p>
          <a:p>
            <a:pPr algn="just" eaLnBrk="1" hangingPunct="1">
              <a:lnSpc>
                <a:spcPct val="90000"/>
              </a:lnSpc>
            </a:pPr>
            <a:r>
              <a:rPr lang="en-US" altLang="vi-VN" sz="3600">
                <a:latin typeface="Times New Roman" panose="02020603050405020304" pitchFamily="18" charset="0"/>
              </a:rPr>
              <a:t>Khi kết quả phép toán không xác định, ví dụ </a:t>
            </a:r>
            <a:r>
              <a:rPr lang="en-US" altLang="vi-VN" sz="3600">
                <a:latin typeface="Times New Roman" panose="02020603050405020304" pitchFamily="18" charset="0"/>
                <a:cs typeface="Times New Roman" panose="02020603050405020304" pitchFamily="18" charset="0"/>
              </a:rPr>
              <a:t>∞/∞ thì dùng dạng NaN (Not a Number)</a:t>
            </a:r>
          </a:p>
        </p:txBody>
      </p:sp>
      <p:sp>
        <p:nvSpPr>
          <p:cNvPr id="105477"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BC441F96-FDE9-AF40-9617-98444A4AEF7D}"/>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80</a:t>
            </a:fld>
            <a:r>
              <a:rPr lang="en-US" altLang="en-US"/>
              <a:t>/C3</a:t>
            </a:r>
            <a:endParaRPr lang="en-US" alt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Làm tròn số (rounding)</a:t>
            </a:r>
          </a:p>
        </p:txBody>
      </p:sp>
      <p:sp>
        <p:nvSpPr>
          <p:cNvPr id="106500" name="Rectangle 3"/>
          <p:cNvSpPr>
            <a:spLocks noGrp="1" noChangeArrowheads="1"/>
          </p:cNvSpPr>
          <p:nvPr>
            <p:ph type="body" idx="1"/>
          </p:nvPr>
        </p:nvSpPr>
        <p:spPr>
          <a:xfrm>
            <a:off x="457200" y="1295400"/>
            <a:ext cx="8229600" cy="5257800"/>
          </a:xfrm>
        </p:spPr>
        <p:txBody>
          <a:bodyPr/>
          <a:lstStyle/>
          <a:p>
            <a:pPr algn="just" eaLnBrk="1" hangingPunct="1"/>
            <a:r>
              <a:rPr lang="en-US" altLang="vi-VN" sz="3600">
                <a:latin typeface="Times New Roman" panose="02020603050405020304" pitchFamily="18" charset="0"/>
              </a:rPr>
              <a:t>Tiêu chuẩn IEEE 754 có các dạng làm tròn số:</a:t>
            </a:r>
          </a:p>
          <a:p>
            <a:pPr lvl="1" eaLnBrk="1" hangingPunct="1">
              <a:buClr>
                <a:schemeClr val="tx2"/>
              </a:buClr>
              <a:buSzTx/>
              <a:buFontTx/>
              <a:buChar char="•"/>
            </a:pPr>
            <a:r>
              <a:rPr lang="en-US" altLang="vi-VN" sz="3200">
                <a:latin typeface="Times New Roman" panose="02020603050405020304" pitchFamily="18" charset="0"/>
              </a:rPr>
              <a:t>Unbiased: round to nearest</a:t>
            </a:r>
          </a:p>
          <a:p>
            <a:pPr lvl="1" eaLnBrk="1" hangingPunct="1">
              <a:buClr>
                <a:schemeClr val="tx2"/>
              </a:buClr>
              <a:buSzTx/>
              <a:buFontTx/>
              <a:buNone/>
            </a:pPr>
            <a:r>
              <a:rPr lang="en-US" altLang="vi-VN" sz="3200">
                <a:latin typeface="Times New Roman" panose="02020603050405020304" pitchFamily="18" charset="0"/>
              </a:rPr>
              <a:t>	Làm tròn về số gần nhất</a:t>
            </a:r>
          </a:p>
          <a:p>
            <a:pPr lvl="1" eaLnBrk="1" hangingPunct="1">
              <a:buClr>
                <a:schemeClr val="tx2"/>
              </a:buClr>
              <a:buSzTx/>
              <a:buFontTx/>
              <a:buNone/>
            </a:pPr>
            <a:r>
              <a:rPr lang="en-US" altLang="vi-VN" sz="3200">
                <a:latin typeface="Times New Roman" panose="02020603050405020304" pitchFamily="18" charset="0"/>
              </a:rPr>
              <a:t>	Nếu số cần làm tròn ở giữa 2 giá trị thì làm tròn về số có bit cuối bên phải là 0</a:t>
            </a:r>
          </a:p>
          <a:p>
            <a:pPr lvl="1" eaLnBrk="1" hangingPunct="1">
              <a:buClr>
                <a:schemeClr val="tx2"/>
              </a:buClr>
              <a:buSzTx/>
              <a:buFontTx/>
              <a:buChar char="•"/>
            </a:pPr>
            <a:r>
              <a:rPr lang="en-US" altLang="vi-VN" sz="3200">
                <a:latin typeface="Times New Roman" panose="02020603050405020304" pitchFamily="18" charset="0"/>
              </a:rPr>
              <a:t>Toward zero: làm tròn về zero</a:t>
            </a:r>
          </a:p>
          <a:p>
            <a:pPr lvl="1" eaLnBrk="1" hangingPunct="1">
              <a:buClr>
                <a:schemeClr val="tx2"/>
              </a:buClr>
              <a:buSzTx/>
              <a:buFontTx/>
              <a:buChar char="•"/>
            </a:pPr>
            <a:r>
              <a:rPr lang="en-US" altLang="vi-VN" sz="3200">
                <a:latin typeface="Times New Roman" panose="02020603050405020304" pitchFamily="18" charset="0"/>
              </a:rPr>
              <a:t>Toward positive infinity: làm tròn về +</a:t>
            </a:r>
            <a:r>
              <a:rPr lang="en-US" altLang="vi-VN" sz="3200">
                <a:latin typeface="Times New Roman" panose="02020603050405020304" pitchFamily="18" charset="0"/>
                <a:cs typeface="Times New Roman" panose="02020603050405020304" pitchFamily="18" charset="0"/>
              </a:rPr>
              <a:t>∞</a:t>
            </a:r>
          </a:p>
          <a:p>
            <a:pPr lvl="1" eaLnBrk="1" hangingPunct="1">
              <a:buClr>
                <a:schemeClr val="tx2"/>
              </a:buClr>
              <a:buSzTx/>
              <a:buFontTx/>
              <a:buChar char="•"/>
            </a:pPr>
            <a:r>
              <a:rPr lang="en-US" altLang="vi-VN" sz="3200">
                <a:latin typeface="Times New Roman" panose="02020603050405020304" pitchFamily="18" charset="0"/>
                <a:cs typeface="Times New Roman" panose="02020603050405020304" pitchFamily="18" charset="0"/>
              </a:rPr>
              <a:t>Toward negative infinity: làm tròn về -∞</a:t>
            </a:r>
          </a:p>
        </p:txBody>
      </p:sp>
      <p:sp>
        <p:nvSpPr>
          <p:cNvPr id="106501"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F0657A3E-0510-E146-B453-CABB275E67D0}"/>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81</a:t>
            </a:fld>
            <a:r>
              <a:rPr lang="en-US" altLang="en-US"/>
              <a:t>/C3</a:t>
            </a:r>
            <a:endParaRPr lang="en-US" alt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Bài tập 6</a:t>
            </a:r>
          </a:p>
        </p:txBody>
      </p:sp>
      <p:sp>
        <p:nvSpPr>
          <p:cNvPr id="107524" name="Rectangle 3"/>
          <p:cNvSpPr>
            <a:spLocks noGrp="1" noChangeArrowheads="1"/>
          </p:cNvSpPr>
          <p:nvPr>
            <p:ph type="body" idx="1"/>
          </p:nvPr>
        </p:nvSpPr>
        <p:spPr>
          <a:xfrm>
            <a:off x="457200" y="1295400"/>
            <a:ext cx="8229600" cy="5257800"/>
          </a:xfrm>
        </p:spPr>
        <p:txBody>
          <a:bodyPr/>
          <a:lstStyle/>
          <a:p>
            <a:pPr algn="just" eaLnBrk="1" hangingPunct="1"/>
            <a:r>
              <a:rPr lang="en-US" altLang="vi-VN" sz="3600">
                <a:latin typeface="Times New Roman" panose="02020603050405020304" pitchFamily="18" charset="0"/>
              </a:rPr>
              <a:t>Đổi các giá trị thập phân sau đây sang dạng số single (IEEE 754), trình bày kết quả ở dạng hệ 16:</a:t>
            </a:r>
          </a:p>
          <a:p>
            <a:pPr lvl="1" eaLnBrk="1" hangingPunct="1">
              <a:buClr>
                <a:schemeClr val="tx2"/>
              </a:buClr>
              <a:buSzTx/>
              <a:buFontTx/>
              <a:buChar char="•"/>
            </a:pPr>
            <a:r>
              <a:rPr lang="en-US" altLang="vi-VN" sz="3200">
                <a:latin typeface="Times New Roman" panose="02020603050405020304" pitchFamily="18" charset="0"/>
              </a:rPr>
              <a:t>-15.5, 		20.5, 	-34</a:t>
            </a:r>
          </a:p>
          <a:p>
            <a:pPr algn="just" eaLnBrk="1" hangingPunct="1"/>
            <a:r>
              <a:rPr lang="en-US" altLang="vi-VN" sz="3600">
                <a:latin typeface="Times New Roman" panose="02020603050405020304" pitchFamily="18" charset="0"/>
              </a:rPr>
              <a:t>Đổi các số dạng single sau đây về dạng thập phân:</a:t>
            </a:r>
          </a:p>
          <a:p>
            <a:pPr lvl="1" eaLnBrk="1" hangingPunct="1">
              <a:buClr>
                <a:schemeClr val="tx2"/>
              </a:buClr>
              <a:buSzTx/>
              <a:buFontTx/>
              <a:buChar char="•"/>
            </a:pPr>
            <a:r>
              <a:rPr lang="en-US" altLang="vi-VN" sz="3200">
                <a:latin typeface="Times New Roman" panose="02020603050405020304" pitchFamily="18" charset="0"/>
              </a:rPr>
              <a:t>42E48000H,	3F880000H</a:t>
            </a:r>
          </a:p>
        </p:txBody>
      </p:sp>
      <p:sp>
        <p:nvSpPr>
          <p:cNvPr id="107525"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65230082-3656-3444-ABC6-C451E5B987A1}"/>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82</a:t>
            </a:fld>
            <a:r>
              <a:rPr lang="en-US" altLang="en-US"/>
              <a:t>/C3</a:t>
            </a:r>
            <a:endParaRPr lang="en-US" alt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2"/>
          <p:cNvSpPr>
            <a:spLocks noGrp="1" noChangeArrowheads="1"/>
          </p:cNvSpPr>
          <p:nvPr>
            <p:ph type="title"/>
          </p:nvPr>
        </p:nvSpPr>
        <p:spPr>
          <a:xfrm>
            <a:off x="457200" y="228600"/>
            <a:ext cx="8229600" cy="868363"/>
          </a:xfrm>
        </p:spPr>
        <p:txBody>
          <a:bodyPr/>
          <a:lstStyle/>
          <a:p>
            <a:pPr eaLnBrk="1" hangingPunct="1"/>
            <a:r>
              <a:rPr lang="en-US" altLang="vi-VN" sz="3600" b="1">
                <a:latin typeface="Times New Roman" panose="02020603050405020304" pitchFamily="18" charset="0"/>
              </a:rPr>
              <a:t>IV. Biểu diễn ký tự</a:t>
            </a:r>
          </a:p>
        </p:txBody>
      </p:sp>
      <p:sp>
        <p:nvSpPr>
          <p:cNvPr id="108548" name="Rectangle 3"/>
          <p:cNvSpPr>
            <a:spLocks noGrp="1" noChangeArrowheads="1"/>
          </p:cNvSpPr>
          <p:nvPr>
            <p:ph type="body" idx="1"/>
          </p:nvPr>
        </p:nvSpPr>
        <p:spPr>
          <a:xfrm>
            <a:off x="457200" y="1295400"/>
            <a:ext cx="8229600" cy="5257800"/>
          </a:xfrm>
        </p:spPr>
        <p:txBody>
          <a:bodyPr/>
          <a:lstStyle/>
          <a:p>
            <a:pPr marL="457200" indent="-457200" eaLnBrk="1" hangingPunct="1">
              <a:buClr>
                <a:schemeClr val="tx1"/>
              </a:buClr>
              <a:buSzTx/>
              <a:buFont typeface="Wingdings" panose="05000000000000000000" pitchFamily="2" charset="2"/>
              <a:buAutoNum type="arabicPeriod"/>
            </a:pPr>
            <a:r>
              <a:rPr lang="en-US" altLang="vi-VN" sz="3600">
                <a:latin typeface="Times New Roman" panose="02020603050405020304" pitchFamily="18" charset="0"/>
              </a:rPr>
              <a:t>Bộ mã ASCII</a:t>
            </a:r>
          </a:p>
          <a:p>
            <a:pPr marL="457200" indent="-457200" eaLnBrk="1" hangingPunct="1">
              <a:buClr>
                <a:schemeClr val="tx1"/>
              </a:buClr>
              <a:buSzTx/>
              <a:buFont typeface="Wingdings" panose="05000000000000000000" pitchFamily="2" charset="2"/>
              <a:buAutoNum type="arabicPeriod"/>
            </a:pPr>
            <a:r>
              <a:rPr lang="en-US" altLang="vi-VN" sz="3600">
                <a:latin typeface="Times New Roman" panose="02020603050405020304" pitchFamily="18" charset="0"/>
              </a:rPr>
              <a:t>Bộ mã Unicode</a:t>
            </a:r>
          </a:p>
        </p:txBody>
      </p:sp>
      <p:sp>
        <p:nvSpPr>
          <p:cNvPr id="108549"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21C76B24-7DA5-FB40-A379-3DC291F8FC10}"/>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83</a:t>
            </a:fld>
            <a:r>
              <a:rPr lang="en-US" altLang="en-US"/>
              <a:t>/C3</a:t>
            </a:r>
            <a:endParaRPr lang="en-US"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2"/>
          <p:cNvSpPr>
            <a:spLocks noGrp="1" noChangeArrowheads="1"/>
          </p:cNvSpPr>
          <p:nvPr>
            <p:ph type="title"/>
          </p:nvPr>
        </p:nvSpPr>
        <p:spPr>
          <a:xfrm>
            <a:off x="457200" y="228600"/>
            <a:ext cx="8229600" cy="868363"/>
          </a:xfrm>
        </p:spPr>
        <p:txBody>
          <a:bodyPr/>
          <a:lstStyle/>
          <a:p>
            <a:pPr eaLnBrk="1" hangingPunct="1"/>
            <a:r>
              <a:rPr lang="en-US" altLang="vi-VN" sz="3600" b="1">
                <a:latin typeface="Times New Roman" panose="02020603050405020304" pitchFamily="18" charset="0"/>
              </a:rPr>
              <a:t>1. Bộ mã ASCII</a:t>
            </a:r>
          </a:p>
        </p:txBody>
      </p:sp>
      <p:sp>
        <p:nvSpPr>
          <p:cNvPr id="109572" name="Rectangle 3"/>
          <p:cNvSpPr>
            <a:spLocks noGrp="1" noChangeArrowheads="1"/>
          </p:cNvSpPr>
          <p:nvPr>
            <p:ph type="body" idx="1"/>
          </p:nvPr>
        </p:nvSpPr>
        <p:spPr>
          <a:xfrm>
            <a:off x="457200" y="1295400"/>
            <a:ext cx="8229600" cy="5257800"/>
          </a:xfrm>
        </p:spPr>
        <p:txBody>
          <a:bodyPr/>
          <a:lstStyle/>
          <a:p>
            <a:pPr eaLnBrk="1" hangingPunct="1">
              <a:buFont typeface="Wingdings" panose="05000000000000000000" pitchFamily="2" charset="2"/>
              <a:buNone/>
            </a:pPr>
            <a:r>
              <a:rPr lang="en-US" altLang="vi-VN" sz="2800">
                <a:latin typeface="Times New Roman" panose="02020603050405020304" pitchFamily="18" charset="0"/>
              </a:rPr>
              <a:t>American Standard Code for Information Interchange</a:t>
            </a:r>
          </a:p>
          <a:p>
            <a:pPr algn="just" eaLnBrk="1" hangingPunct="1"/>
            <a:r>
              <a:rPr lang="en-US" altLang="vi-VN" sz="3600">
                <a:latin typeface="Times New Roman" panose="02020603050405020304" pitchFamily="18" charset="0"/>
              </a:rPr>
              <a:t>Do ANSI (American National Standards Institude) công bố năm 1967, cập nhật năm 1986</a:t>
            </a:r>
          </a:p>
          <a:p>
            <a:pPr algn="just" eaLnBrk="1" hangingPunct="1"/>
            <a:r>
              <a:rPr lang="en-US" altLang="vi-VN" sz="3600">
                <a:latin typeface="Times New Roman" panose="02020603050405020304" pitchFamily="18" charset="0"/>
              </a:rPr>
              <a:t>Bảng mã ASCII dùng biểu diễn ký tự trên máy tính và các thiết bị truyền thông</a:t>
            </a:r>
          </a:p>
          <a:p>
            <a:pPr lvl="1" eaLnBrk="1" hangingPunct="1">
              <a:buClr>
                <a:schemeClr val="tx2"/>
              </a:buClr>
              <a:buSzTx/>
              <a:buFontTx/>
              <a:buChar char="•"/>
            </a:pPr>
            <a:endParaRPr lang="en-US" altLang="vi-VN" sz="3200">
              <a:latin typeface="Times New Roman" panose="02020603050405020304" pitchFamily="18" charset="0"/>
            </a:endParaRPr>
          </a:p>
        </p:txBody>
      </p:sp>
      <p:sp>
        <p:nvSpPr>
          <p:cNvPr id="109573"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7B37A850-2633-F546-A85D-F6865BC0AB46}"/>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84</a:t>
            </a:fld>
            <a:r>
              <a:rPr lang="en-US" altLang="en-US"/>
              <a:t>/C3</a:t>
            </a:r>
            <a:endParaRPr lang="en-US"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Mã ASCII (tt)</a:t>
            </a:r>
          </a:p>
        </p:txBody>
      </p:sp>
      <p:sp>
        <p:nvSpPr>
          <p:cNvPr id="110596" name="Rectangle 3"/>
          <p:cNvSpPr>
            <a:spLocks noGrp="1" noChangeArrowheads="1"/>
          </p:cNvSpPr>
          <p:nvPr>
            <p:ph type="body" idx="1"/>
          </p:nvPr>
        </p:nvSpPr>
        <p:spPr>
          <a:xfrm>
            <a:off x="457200" y="1295400"/>
            <a:ext cx="8229600" cy="5257800"/>
          </a:xfrm>
        </p:spPr>
        <p:txBody>
          <a:bodyPr/>
          <a:lstStyle/>
          <a:p>
            <a:pPr algn="just" eaLnBrk="1" hangingPunct="1">
              <a:lnSpc>
                <a:spcPct val="90000"/>
              </a:lnSpc>
            </a:pPr>
            <a:r>
              <a:rPr lang="en-US" altLang="vi-VN" sz="3600">
                <a:latin typeface="Times New Roman" panose="02020603050405020304" pitchFamily="18" charset="0"/>
              </a:rPr>
              <a:t>Mã ASCII chuẩn dùng 7 bit, biểu diễn được 128 ký tự, bao gồm:</a:t>
            </a:r>
          </a:p>
          <a:p>
            <a:pPr lvl="1" eaLnBrk="1" hangingPunct="1">
              <a:lnSpc>
                <a:spcPct val="90000"/>
              </a:lnSpc>
              <a:buClr>
                <a:schemeClr val="tx2"/>
              </a:buClr>
              <a:buSzTx/>
              <a:buFontTx/>
              <a:buChar char="•"/>
            </a:pPr>
            <a:r>
              <a:rPr lang="en-US" altLang="vi-VN" sz="3200">
                <a:latin typeface="Times New Roman" panose="02020603050405020304" pitchFamily="18" charset="0"/>
              </a:rPr>
              <a:t>Các ký tự điều khiển (control characters) có giá trị (mã) từ 0 đến 1Fh</a:t>
            </a:r>
          </a:p>
          <a:p>
            <a:pPr lvl="1" eaLnBrk="1" hangingPunct="1">
              <a:lnSpc>
                <a:spcPct val="90000"/>
              </a:lnSpc>
              <a:buClr>
                <a:schemeClr val="tx2"/>
              </a:buClr>
              <a:buSzTx/>
              <a:buFontTx/>
              <a:buChar char="•"/>
            </a:pPr>
            <a:r>
              <a:rPr lang="en-US" altLang="vi-VN" sz="3200">
                <a:latin typeface="Times New Roman" panose="02020603050405020304" pitchFamily="18" charset="0"/>
              </a:rPr>
              <a:t>Các ký tự in được (printable characters) có giá trị (mã) từ 20h đến 7Fh</a:t>
            </a:r>
          </a:p>
          <a:p>
            <a:pPr eaLnBrk="1" hangingPunct="1">
              <a:lnSpc>
                <a:spcPct val="90000"/>
              </a:lnSpc>
            </a:pPr>
            <a:r>
              <a:rPr lang="en-US" altLang="vi-VN" sz="3600">
                <a:latin typeface="Times New Roman" panose="02020603050405020304" pitchFamily="18" charset="0"/>
              </a:rPr>
              <a:t>Mã ASCII mở rộng dùng 8 bit, bao gồm:</a:t>
            </a:r>
          </a:p>
          <a:p>
            <a:pPr lvl="1" eaLnBrk="1" hangingPunct="1">
              <a:lnSpc>
                <a:spcPct val="90000"/>
              </a:lnSpc>
              <a:buClr>
                <a:schemeClr val="tx2"/>
              </a:buClr>
              <a:buSzTx/>
              <a:buFontTx/>
              <a:buChar char="•"/>
            </a:pPr>
            <a:r>
              <a:rPr lang="en-US" altLang="vi-VN" sz="3200">
                <a:latin typeface="Times New Roman" panose="02020603050405020304" pitchFamily="18" charset="0"/>
              </a:rPr>
              <a:t>Phần ASCII chuẩn</a:t>
            </a:r>
          </a:p>
          <a:p>
            <a:pPr lvl="1" algn="just" eaLnBrk="1" hangingPunct="1">
              <a:lnSpc>
                <a:spcPct val="90000"/>
              </a:lnSpc>
              <a:buClr>
                <a:schemeClr val="tx2"/>
              </a:buClr>
              <a:buSzTx/>
              <a:buFontTx/>
              <a:buChar char="•"/>
            </a:pPr>
            <a:r>
              <a:rPr lang="en-US" altLang="vi-VN" sz="3200">
                <a:latin typeface="Times New Roman" panose="02020603050405020304" pitchFamily="18" charset="0"/>
              </a:rPr>
              <a:t>Các ký tự đặc biệt có giá trị (mã) từ 80h đến FFh</a:t>
            </a:r>
          </a:p>
        </p:txBody>
      </p:sp>
      <p:sp>
        <p:nvSpPr>
          <p:cNvPr id="110597"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A7C56D1D-1193-DD44-A4D0-6B0394BF3EFF}"/>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85</a:t>
            </a:fld>
            <a:r>
              <a:rPr lang="en-US" altLang="en-US"/>
              <a:t>/C3</a:t>
            </a:r>
            <a:endParaRPr lang="en-US" alt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Mã ASCII chuẩn</a:t>
            </a:r>
          </a:p>
        </p:txBody>
      </p:sp>
      <p:sp>
        <p:nvSpPr>
          <p:cNvPr id="111620" name="Line 3"/>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1621" name="Picture 1" descr="Screen Clippi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9163" y="990600"/>
            <a:ext cx="7234237" cy="588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410A806A-4614-7640-B745-5FE5766C74C3}"/>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86</a:t>
            </a:fld>
            <a:r>
              <a:rPr lang="en-US" altLang="en-US"/>
              <a:t>/C3</a:t>
            </a:r>
            <a:endParaRPr lang="en-US" alt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Mã ASCII chuẩn</a:t>
            </a:r>
          </a:p>
        </p:txBody>
      </p:sp>
      <p:sp>
        <p:nvSpPr>
          <p:cNvPr id="112644" name="Line 3"/>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264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95400"/>
            <a:ext cx="8656638"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B89FAE02-3488-F04D-B358-AD5D93663D4F}"/>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87</a:t>
            </a:fld>
            <a:r>
              <a:rPr lang="en-US" altLang="en-US"/>
              <a:t>/C3</a:t>
            </a:r>
            <a:endParaRPr lang="en-US" alt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Mã ASCII mở rộng</a:t>
            </a:r>
          </a:p>
        </p:txBody>
      </p:sp>
      <p:sp>
        <p:nvSpPr>
          <p:cNvPr id="113668" name="Line 3"/>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13669" name="Group 8"/>
          <p:cNvGrpSpPr>
            <a:grpSpLocks/>
          </p:cNvGrpSpPr>
          <p:nvPr/>
        </p:nvGrpSpPr>
        <p:grpSpPr bwMode="auto">
          <a:xfrm>
            <a:off x="304800" y="1143000"/>
            <a:ext cx="8534400" cy="5181600"/>
            <a:chOff x="192" y="768"/>
            <a:chExt cx="5376" cy="3264"/>
          </a:xfrm>
        </p:grpSpPr>
        <p:pic>
          <p:nvPicPr>
            <p:cNvPr id="11367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 y="1151"/>
              <a:ext cx="5376" cy="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36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 y="768"/>
              <a:ext cx="5343"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EB42669F-DBB8-5D45-AE85-675DAE76BBF3}"/>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88</a:t>
            </a:fld>
            <a:r>
              <a:rPr lang="en-US" altLang="en-US"/>
              <a:t>/C3</a:t>
            </a:r>
            <a:endParaRPr lang="en-US" alt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2"/>
          <p:cNvSpPr>
            <a:spLocks noGrp="1" noChangeArrowheads="1"/>
          </p:cNvSpPr>
          <p:nvPr>
            <p:ph type="title"/>
          </p:nvPr>
        </p:nvSpPr>
        <p:spPr>
          <a:xfrm>
            <a:off x="457200" y="228600"/>
            <a:ext cx="8229600" cy="868363"/>
          </a:xfrm>
        </p:spPr>
        <p:txBody>
          <a:bodyPr/>
          <a:lstStyle/>
          <a:p>
            <a:pPr eaLnBrk="1" hangingPunct="1"/>
            <a:r>
              <a:rPr lang="en-US" altLang="vi-VN" sz="3600" b="1">
                <a:latin typeface="Times New Roman" panose="02020603050405020304" pitchFamily="18" charset="0"/>
              </a:rPr>
              <a:t>2. Bộ mã Unicode</a:t>
            </a:r>
          </a:p>
        </p:txBody>
      </p:sp>
      <p:sp>
        <p:nvSpPr>
          <p:cNvPr id="114692" name="Rectangle 3"/>
          <p:cNvSpPr>
            <a:spLocks noGrp="1" noChangeArrowheads="1"/>
          </p:cNvSpPr>
          <p:nvPr>
            <p:ph type="body" idx="1"/>
          </p:nvPr>
        </p:nvSpPr>
        <p:spPr>
          <a:xfrm>
            <a:off x="457200" y="1295400"/>
            <a:ext cx="8229600" cy="5257800"/>
          </a:xfrm>
        </p:spPr>
        <p:txBody>
          <a:bodyPr/>
          <a:lstStyle/>
          <a:p>
            <a:pPr marL="457200" indent="-457200" eaLnBrk="1" hangingPunct="1">
              <a:buClr>
                <a:schemeClr val="tx1"/>
              </a:buClr>
              <a:buSzTx/>
              <a:buFont typeface="Wingdings" panose="05000000000000000000" pitchFamily="2" charset="2"/>
              <a:buAutoNum type="alphaLcPeriod"/>
            </a:pPr>
            <a:r>
              <a:rPr lang="en-US" altLang="vi-VN" sz="3600">
                <a:latin typeface="Times New Roman" panose="02020603050405020304" pitchFamily="18" charset="0"/>
              </a:rPr>
              <a:t>Giới thiệu Unicode</a:t>
            </a:r>
          </a:p>
          <a:p>
            <a:pPr marL="457200" indent="-457200" eaLnBrk="1" hangingPunct="1">
              <a:buClr>
                <a:schemeClr val="tx1"/>
              </a:buClr>
              <a:buSzTx/>
              <a:buFont typeface="Wingdings" panose="05000000000000000000" pitchFamily="2" charset="2"/>
              <a:buAutoNum type="alphaLcPeriod"/>
            </a:pPr>
            <a:r>
              <a:rPr lang="en-US" altLang="vi-VN" sz="3600">
                <a:latin typeface="Times New Roman" panose="02020603050405020304" pitchFamily="18" charset="0"/>
              </a:rPr>
              <a:t>Các đặc điểm chính</a:t>
            </a:r>
          </a:p>
          <a:p>
            <a:pPr marL="457200" indent="-457200" eaLnBrk="1" hangingPunct="1">
              <a:buFont typeface="Wingdings" panose="05000000000000000000" pitchFamily="2" charset="2"/>
              <a:buNone/>
            </a:pPr>
            <a:endParaRPr lang="en-US" altLang="vi-VN" sz="3600">
              <a:latin typeface="Times New Roman" panose="02020603050405020304" pitchFamily="18" charset="0"/>
            </a:endParaRPr>
          </a:p>
        </p:txBody>
      </p:sp>
      <p:sp>
        <p:nvSpPr>
          <p:cNvPr id="114693"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25C9E813-FE47-6749-AC7C-E10DEA3200CB}"/>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89</a:t>
            </a:fld>
            <a:r>
              <a:rPr lang="en-US" altLang="en-US"/>
              <a:t>/C3</a:t>
            </a:r>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457200" y="228600"/>
            <a:ext cx="8229600" cy="868363"/>
          </a:xfrm>
        </p:spPr>
        <p:txBody>
          <a:bodyPr/>
          <a:lstStyle/>
          <a:p>
            <a:pPr eaLnBrk="1" hangingPunct="1"/>
            <a:r>
              <a:rPr lang="en-US" altLang="vi-VN" sz="3600" b="1">
                <a:latin typeface="Times New Roman" panose="02020603050405020304" pitchFamily="18" charset="0"/>
              </a:rPr>
              <a:t>2. Hệ đếm theo vị trí</a:t>
            </a:r>
          </a:p>
        </p:txBody>
      </p:sp>
      <p:sp>
        <p:nvSpPr>
          <p:cNvPr id="14340" name="Rectangle 3"/>
          <p:cNvSpPr>
            <a:spLocks noGrp="1" noChangeArrowheads="1"/>
          </p:cNvSpPr>
          <p:nvPr>
            <p:ph type="body" idx="1"/>
          </p:nvPr>
        </p:nvSpPr>
        <p:spPr>
          <a:xfrm>
            <a:off x="457200" y="1295400"/>
            <a:ext cx="8229600" cy="5257800"/>
          </a:xfrm>
        </p:spPr>
        <p:txBody>
          <a:bodyPr/>
          <a:lstStyle/>
          <a:p>
            <a:pPr eaLnBrk="1" hangingPunct="1"/>
            <a:endParaRPr lang="en-US" altLang="vi-VN" sz="3600">
              <a:latin typeface="Times New Roman" panose="02020603050405020304" pitchFamily="18" charset="0"/>
            </a:endParaRPr>
          </a:p>
          <a:p>
            <a:pPr lvl="1" eaLnBrk="1" hangingPunct="1">
              <a:buClr>
                <a:schemeClr val="tx2"/>
              </a:buClr>
              <a:buSzTx/>
              <a:buFontTx/>
              <a:buChar char="•"/>
            </a:pPr>
            <a:endParaRPr lang="en-US" altLang="vi-VN" sz="3200">
              <a:latin typeface="Times New Roman" panose="02020603050405020304" pitchFamily="18" charset="0"/>
            </a:endParaRPr>
          </a:p>
          <a:p>
            <a:pPr eaLnBrk="1" hangingPunct="1"/>
            <a:endParaRPr lang="en-US" altLang="vi-VN" sz="3600">
              <a:latin typeface="Times New Roman" panose="02020603050405020304" pitchFamily="18" charset="0"/>
            </a:endParaRPr>
          </a:p>
          <a:p>
            <a:pPr lvl="1" eaLnBrk="1" hangingPunct="1">
              <a:buClr>
                <a:schemeClr val="tx2"/>
              </a:buClr>
              <a:buSzTx/>
              <a:buFontTx/>
              <a:buChar char="•"/>
            </a:pPr>
            <a:endParaRPr lang="en-US" altLang="vi-VN" sz="3200">
              <a:latin typeface="Times New Roman" panose="02020603050405020304" pitchFamily="18" charset="0"/>
            </a:endParaRPr>
          </a:p>
        </p:txBody>
      </p:sp>
      <p:sp>
        <p:nvSpPr>
          <p:cNvPr id="14341"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2" name="Text Box 6"/>
          <p:cNvSpPr txBox="1">
            <a:spLocks noChangeArrowheads="1"/>
          </p:cNvSpPr>
          <p:nvPr/>
        </p:nvSpPr>
        <p:spPr bwMode="auto">
          <a:xfrm>
            <a:off x="609600" y="1222375"/>
            <a:ext cx="8153400" cy="319722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b="1">
                <a:latin typeface="Times New Roman" panose="02020603050405020304" pitchFamily="18" charset="0"/>
              </a:rPr>
              <a:t>Xét ví dụ</a:t>
            </a:r>
          </a:p>
          <a:p>
            <a:pPr eaLnBrk="1" hangingPunct="1">
              <a:spcBef>
                <a:spcPct val="0"/>
              </a:spcBef>
              <a:buClrTx/>
              <a:buSzTx/>
              <a:buFontTx/>
              <a:buNone/>
            </a:pPr>
            <a:r>
              <a:rPr lang="en-US" altLang="en-US" sz="2800" b="1"/>
              <a:t>642 trong hệ đếm theo vị trí cơ số 10:</a:t>
            </a:r>
          </a:p>
          <a:p>
            <a:pPr eaLnBrk="1" hangingPunct="1">
              <a:spcBef>
                <a:spcPct val="0"/>
              </a:spcBef>
              <a:buClrTx/>
              <a:buSzTx/>
              <a:buFontTx/>
              <a:buNone/>
            </a:pPr>
            <a:r>
              <a:rPr lang="en-US" altLang="en-US" sz="2400" b="1"/>
              <a:t>	</a:t>
            </a:r>
            <a:r>
              <a:rPr lang="en-US" altLang="en-US" sz="2400" b="1">
                <a:cs typeface="Arial" panose="020B0604020202020204" pitchFamily="34" charset="0"/>
              </a:rPr>
              <a:t>   6 x 10</a:t>
            </a:r>
            <a:r>
              <a:rPr lang="en-US" altLang="en-US" sz="2400" b="1" baseline="20000">
                <a:cs typeface="Arial" panose="020B0604020202020204" pitchFamily="34" charset="0"/>
              </a:rPr>
              <a:t>2</a:t>
            </a:r>
            <a:r>
              <a:rPr lang="en-US" altLang="en-US" sz="2400" b="1">
                <a:cs typeface="Arial" panose="020B0604020202020204" pitchFamily="34" charset="0"/>
              </a:rPr>
              <a:t> 	=   6 x 100   	=  600</a:t>
            </a:r>
          </a:p>
          <a:p>
            <a:pPr eaLnBrk="1" hangingPunct="1">
              <a:spcBef>
                <a:spcPct val="0"/>
              </a:spcBef>
              <a:buClrTx/>
              <a:buSzTx/>
              <a:buFontTx/>
              <a:buNone/>
            </a:pPr>
            <a:r>
              <a:rPr lang="en-US" altLang="en-US" sz="2400" b="1">
                <a:cs typeface="Arial" panose="020B0604020202020204" pitchFamily="34" charset="0"/>
              </a:rPr>
              <a:t>      	+ 4 x 10</a:t>
            </a:r>
            <a:r>
              <a:rPr lang="en-US" altLang="en-US" sz="2400" b="1" baseline="20000">
                <a:cs typeface="Arial" panose="020B0604020202020204" pitchFamily="34" charset="0"/>
              </a:rPr>
              <a:t>1</a:t>
            </a:r>
            <a:r>
              <a:rPr lang="en-US" altLang="en-US" sz="2400" b="1">
                <a:cs typeface="Arial" panose="020B0604020202020204" pitchFamily="34" charset="0"/>
              </a:rPr>
              <a:t>  	=   4 x 10    	=    40</a:t>
            </a:r>
          </a:p>
          <a:p>
            <a:pPr eaLnBrk="1" hangingPunct="1">
              <a:spcBef>
                <a:spcPct val="0"/>
              </a:spcBef>
              <a:buClrTx/>
              <a:buSzTx/>
              <a:buFontTx/>
              <a:buNone/>
            </a:pPr>
            <a:r>
              <a:rPr lang="en-US" altLang="en-US" sz="2400" b="1">
                <a:cs typeface="Arial" panose="020B0604020202020204" pitchFamily="34" charset="0"/>
              </a:rPr>
              <a:t>       	+ 2 x 10º  	=   2 x 1     	=      2      </a:t>
            </a:r>
          </a:p>
          <a:p>
            <a:pPr eaLnBrk="1" hangingPunct="1">
              <a:spcBef>
                <a:spcPct val="0"/>
              </a:spcBef>
              <a:buClrTx/>
              <a:buSzTx/>
              <a:buFontTx/>
              <a:buNone/>
            </a:pPr>
            <a:r>
              <a:rPr lang="en-US" altLang="en-US" sz="2400" b="1">
                <a:cs typeface="Arial" panose="020B0604020202020204" pitchFamily="34" charset="0"/>
              </a:rPr>
              <a:t>					=  642</a:t>
            </a:r>
            <a:r>
              <a:rPr lang="en-US" altLang="en-US" sz="2800" baseline="-25000">
                <a:cs typeface="Arial" panose="020B0604020202020204" pitchFamily="34" charset="0"/>
              </a:rPr>
              <a:t>10</a:t>
            </a:r>
          </a:p>
          <a:p>
            <a:pPr eaLnBrk="1" hangingPunct="1">
              <a:spcBef>
                <a:spcPct val="0"/>
              </a:spcBef>
              <a:buClrTx/>
              <a:buSzTx/>
              <a:buFontTx/>
              <a:buNone/>
            </a:pPr>
            <a:r>
              <a:rPr lang="en-US" altLang="en-US" sz="2400" b="1">
                <a:cs typeface="Arial" panose="020B0604020202020204" pitchFamily="34" charset="0"/>
              </a:rPr>
              <a:t>					(642 trong hệ đếm 10)</a:t>
            </a:r>
          </a:p>
          <a:p>
            <a:pPr eaLnBrk="1" hangingPunct="1">
              <a:spcBef>
                <a:spcPct val="0"/>
              </a:spcBef>
              <a:buClrTx/>
              <a:buSzTx/>
              <a:buFontTx/>
              <a:buNone/>
            </a:pPr>
            <a:endParaRPr lang="en-US" altLang="en-US" sz="2400"/>
          </a:p>
        </p:txBody>
      </p:sp>
      <p:sp>
        <p:nvSpPr>
          <p:cNvPr id="14343" name="Line 7"/>
          <p:cNvSpPr>
            <a:spLocks noChangeShapeType="1"/>
          </p:cNvSpPr>
          <p:nvPr/>
        </p:nvSpPr>
        <p:spPr bwMode="auto">
          <a:xfrm flipV="1">
            <a:off x="1295400" y="3429000"/>
            <a:ext cx="1219200" cy="1371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4" name="Oval 8"/>
          <p:cNvSpPr>
            <a:spLocks noChangeArrowheads="1"/>
          </p:cNvSpPr>
          <p:nvPr/>
        </p:nvSpPr>
        <p:spPr bwMode="auto">
          <a:xfrm>
            <a:off x="457200" y="4724400"/>
            <a:ext cx="2514600" cy="13716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800"/>
              <a:t>Hệ đếm </a:t>
            </a:r>
          </a:p>
          <a:p>
            <a:pPr algn="ctr" eaLnBrk="1" hangingPunct="1">
              <a:spcBef>
                <a:spcPct val="0"/>
              </a:spcBef>
              <a:buClrTx/>
              <a:buSzTx/>
              <a:buFontTx/>
              <a:buNone/>
            </a:pPr>
            <a:r>
              <a:rPr lang="en-US" altLang="en-US" sz="2800"/>
              <a:t>cơ số 10</a:t>
            </a:r>
          </a:p>
        </p:txBody>
      </p:sp>
      <p:sp>
        <p:nvSpPr>
          <p:cNvPr id="14345" name="Line 9"/>
          <p:cNvSpPr>
            <a:spLocks noChangeShapeType="1"/>
          </p:cNvSpPr>
          <p:nvPr/>
        </p:nvSpPr>
        <p:spPr bwMode="auto">
          <a:xfrm flipH="1" flipV="1">
            <a:off x="2667000" y="3429000"/>
            <a:ext cx="1143000" cy="14478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6" name="Oval 10"/>
          <p:cNvSpPr>
            <a:spLocks noChangeArrowheads="1"/>
          </p:cNvSpPr>
          <p:nvPr/>
        </p:nvSpPr>
        <p:spPr bwMode="auto">
          <a:xfrm>
            <a:off x="3352800" y="4648200"/>
            <a:ext cx="2971800" cy="1600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t>Số mũ thể hiện</a:t>
            </a:r>
          </a:p>
          <a:p>
            <a:pPr algn="ctr" eaLnBrk="1" hangingPunct="1">
              <a:spcBef>
                <a:spcPct val="0"/>
              </a:spcBef>
              <a:buClrTx/>
              <a:buSzTx/>
              <a:buFontTx/>
              <a:buNone/>
            </a:pPr>
            <a:r>
              <a:rPr lang="en-US" altLang="en-US" sz="2400" b="1"/>
              <a:t>vị trí của chữ số</a:t>
            </a:r>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ED68C583-1B47-E046-9172-7FA87657E8A6}"/>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9</a:t>
            </a:fld>
            <a:r>
              <a:rPr lang="en-US" altLang="en-US"/>
              <a:t>/C3</a:t>
            </a:r>
            <a:endParaRPr lang="en-US"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a. Giới thiệu Unicode</a:t>
            </a:r>
          </a:p>
        </p:txBody>
      </p:sp>
      <p:sp>
        <p:nvSpPr>
          <p:cNvPr id="115716" name="Rectangle 3"/>
          <p:cNvSpPr>
            <a:spLocks noGrp="1" noChangeArrowheads="1"/>
          </p:cNvSpPr>
          <p:nvPr>
            <p:ph type="body" idx="1"/>
          </p:nvPr>
        </p:nvSpPr>
        <p:spPr>
          <a:xfrm>
            <a:off x="457200" y="1295400"/>
            <a:ext cx="8229600" cy="5257800"/>
          </a:xfrm>
        </p:spPr>
        <p:txBody>
          <a:bodyPr/>
          <a:lstStyle/>
          <a:p>
            <a:pPr algn="just" eaLnBrk="1" hangingPunct="1">
              <a:lnSpc>
                <a:spcPct val="90000"/>
              </a:lnSpc>
            </a:pPr>
            <a:r>
              <a:rPr lang="en-US" altLang="vi-VN" sz="3600">
                <a:latin typeface="Times New Roman" panose="02020603050405020304" pitchFamily="18" charset="0"/>
              </a:rPr>
              <a:t>Unicode là tiêu chuẩn mã hóa ký tự của Hiệp hội Unicode (Unicode Consortium) bao gồm các nhà sản xuất IBM, Apple, HP, MicroSoft, Adobe, …</a:t>
            </a:r>
          </a:p>
          <a:p>
            <a:pPr algn="just" eaLnBrk="1" hangingPunct="1">
              <a:lnSpc>
                <a:spcPct val="90000"/>
              </a:lnSpc>
            </a:pPr>
            <a:r>
              <a:rPr lang="en-US" altLang="vi-VN" sz="3600">
                <a:latin typeface="Times New Roman" panose="02020603050405020304" pitchFamily="18" charset="0"/>
              </a:rPr>
              <a:t>Unicode là một hiện thực của chuẩn ISO 10646 UCS 2 (Universal Character Set)</a:t>
            </a:r>
          </a:p>
          <a:p>
            <a:pPr algn="just" eaLnBrk="1" hangingPunct="1">
              <a:lnSpc>
                <a:spcPct val="90000"/>
              </a:lnSpc>
            </a:pPr>
            <a:r>
              <a:rPr lang="en-US" altLang="vi-VN" sz="3600">
                <a:latin typeface="Times New Roman" panose="02020603050405020304" pitchFamily="18" charset="0"/>
              </a:rPr>
              <a:t>Unicode được hỗ trợ trên các hệ điều hành, trình duyệt web, các tiêu chuẩn phần mềm hiện đại như XML, Java, LDAP, CORBA, …</a:t>
            </a:r>
          </a:p>
        </p:txBody>
      </p:sp>
      <p:sp>
        <p:nvSpPr>
          <p:cNvPr id="115717"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C72315DC-7A81-B740-9678-379C08B3FBAF}"/>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90</a:t>
            </a:fld>
            <a:r>
              <a:rPr lang="en-US" altLang="en-US"/>
              <a:t>/C3</a:t>
            </a:r>
            <a:endParaRPr lang="en-US" alt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Giới thiệu Unicode (tt)</a:t>
            </a:r>
          </a:p>
        </p:txBody>
      </p:sp>
      <p:sp>
        <p:nvSpPr>
          <p:cNvPr id="116740" name="Rectangle 3"/>
          <p:cNvSpPr>
            <a:spLocks noGrp="1" noChangeArrowheads="1"/>
          </p:cNvSpPr>
          <p:nvPr>
            <p:ph type="body" idx="1"/>
          </p:nvPr>
        </p:nvSpPr>
        <p:spPr>
          <a:xfrm>
            <a:off x="457200" y="1295400"/>
            <a:ext cx="8229600" cy="5257800"/>
          </a:xfrm>
        </p:spPr>
        <p:txBody>
          <a:bodyPr/>
          <a:lstStyle/>
          <a:p>
            <a:pPr algn="just" eaLnBrk="1" hangingPunct="1">
              <a:lnSpc>
                <a:spcPct val="90000"/>
              </a:lnSpc>
            </a:pPr>
            <a:r>
              <a:rPr lang="en-US" altLang="vi-VN" sz="3600">
                <a:latin typeface="Times New Roman" panose="02020603050405020304" pitchFamily="18" charset="0"/>
              </a:rPr>
              <a:t>Mục tiêu của Unicode là cung cấp mã (code point) duy nhất cho ký tự, ký hiệu trên tất cả các ngôn ngữ, hệ thống chữ viết (writing systems)</a:t>
            </a:r>
          </a:p>
          <a:p>
            <a:pPr lvl="1" algn="just" eaLnBrk="1" hangingPunct="1">
              <a:lnSpc>
                <a:spcPct val="90000"/>
              </a:lnSpc>
              <a:buClr>
                <a:schemeClr val="tx2"/>
              </a:buClr>
              <a:buSzTx/>
              <a:buFontTx/>
              <a:buChar char="•"/>
            </a:pPr>
            <a:r>
              <a:rPr lang="en-US" altLang="vi-VN" sz="3200">
                <a:latin typeface="Times New Roman" panose="02020603050405020304" pitchFamily="18" charset="0"/>
              </a:rPr>
              <a:t>Việc hiển thị ký tự (font) do chương trình ứng dụng (web, word processor, … ) thực hiện</a:t>
            </a:r>
          </a:p>
          <a:p>
            <a:pPr algn="just" eaLnBrk="1" hangingPunct="1">
              <a:lnSpc>
                <a:spcPct val="90000"/>
              </a:lnSpc>
            </a:pPr>
            <a:r>
              <a:rPr lang="en-US" altLang="vi-VN" sz="3600">
                <a:latin typeface="Times New Roman" panose="02020603050405020304" pitchFamily="18" charset="0"/>
              </a:rPr>
              <a:t>Unicode là mã 16 bit biểu diễn được 65536 ký tự, và có thể mở rộng đến trên 1 triệu ký tự</a:t>
            </a:r>
          </a:p>
        </p:txBody>
      </p:sp>
      <p:sp>
        <p:nvSpPr>
          <p:cNvPr id="116741"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560B5D98-3471-824C-AABB-F04C5C4B9365}"/>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91</a:t>
            </a:fld>
            <a:r>
              <a:rPr lang="en-US" altLang="en-US"/>
              <a:t>/C3</a:t>
            </a:r>
            <a:endParaRPr lang="en-US" alt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b. Các đặc điểm chính</a:t>
            </a:r>
          </a:p>
        </p:txBody>
      </p:sp>
      <p:sp>
        <p:nvSpPr>
          <p:cNvPr id="117764" name="Rectangle 3"/>
          <p:cNvSpPr>
            <a:spLocks noGrp="1" noChangeArrowheads="1"/>
          </p:cNvSpPr>
          <p:nvPr>
            <p:ph type="body" idx="1"/>
          </p:nvPr>
        </p:nvSpPr>
        <p:spPr>
          <a:xfrm>
            <a:off x="457200" y="1295400"/>
            <a:ext cx="8229600" cy="5257800"/>
          </a:xfrm>
        </p:spPr>
        <p:txBody>
          <a:bodyPr/>
          <a:lstStyle/>
          <a:p>
            <a:pPr algn="just" eaLnBrk="1" hangingPunct="1">
              <a:lnSpc>
                <a:spcPct val="90000"/>
              </a:lnSpc>
            </a:pPr>
            <a:r>
              <a:rPr lang="en-US" altLang="vi-VN" sz="3600">
                <a:latin typeface="Times New Roman" panose="02020603050405020304" pitchFamily="18" charset="0"/>
              </a:rPr>
              <a:t>Có các phiên bản Unicode: 1.0, 1.1, 2.0,  …, 7.0</a:t>
            </a:r>
          </a:p>
          <a:p>
            <a:pPr algn="just" eaLnBrk="1" hangingPunct="1">
              <a:lnSpc>
                <a:spcPct val="90000"/>
              </a:lnSpc>
            </a:pPr>
            <a:r>
              <a:rPr lang="en-US" altLang="vi-VN" sz="3600">
                <a:latin typeface="Times New Roman" panose="02020603050405020304" pitchFamily="18" charset="0"/>
              </a:rPr>
              <a:t>Cách thể hiện mã ký tự theo Unicode: U+xxxx, với x là 1 chữ số hệ 16, ví dụ:</a:t>
            </a:r>
          </a:p>
          <a:p>
            <a:pPr lvl="1" eaLnBrk="1" hangingPunct="1">
              <a:lnSpc>
                <a:spcPct val="90000"/>
              </a:lnSpc>
              <a:buClr>
                <a:schemeClr val="tx2"/>
              </a:buClr>
              <a:buSzTx/>
              <a:buFontTx/>
              <a:buChar char="•"/>
            </a:pPr>
            <a:r>
              <a:rPr lang="en-US" altLang="vi-VN"/>
              <a:t>Latin -1 {U+0080..U+00FF}</a:t>
            </a:r>
          </a:p>
          <a:p>
            <a:pPr lvl="1" eaLnBrk="1" hangingPunct="1">
              <a:lnSpc>
                <a:spcPct val="90000"/>
              </a:lnSpc>
              <a:buClr>
                <a:schemeClr val="tx2"/>
              </a:buClr>
              <a:buSzTx/>
              <a:buFontTx/>
              <a:buChar char="•"/>
            </a:pPr>
            <a:r>
              <a:rPr lang="en-US" altLang="vi-VN"/>
              <a:t>Latin Extended A, B {U+0100..U+024F}</a:t>
            </a:r>
          </a:p>
          <a:p>
            <a:pPr lvl="1" eaLnBrk="1" hangingPunct="1">
              <a:lnSpc>
                <a:spcPct val="90000"/>
              </a:lnSpc>
              <a:buClr>
                <a:schemeClr val="tx2"/>
              </a:buClr>
              <a:buSzTx/>
              <a:buFontTx/>
              <a:buChar char="•"/>
            </a:pPr>
            <a:r>
              <a:rPr lang="en-US" altLang="vi-VN"/>
              <a:t>Combining Diacritical Marks {U+0300.. U+036F} </a:t>
            </a:r>
          </a:p>
          <a:p>
            <a:pPr lvl="1" eaLnBrk="1" hangingPunct="1">
              <a:lnSpc>
                <a:spcPct val="90000"/>
              </a:lnSpc>
              <a:buClr>
                <a:schemeClr val="tx2"/>
              </a:buClr>
              <a:buSzTx/>
              <a:buFontTx/>
              <a:buChar char="•"/>
            </a:pPr>
            <a:r>
              <a:rPr lang="en-US" altLang="vi-VN"/>
              <a:t>Latin Extended Additional {U+1E00..U+1EFF}</a:t>
            </a:r>
          </a:p>
          <a:p>
            <a:pPr lvl="1" eaLnBrk="1" hangingPunct="1">
              <a:lnSpc>
                <a:spcPct val="90000"/>
              </a:lnSpc>
              <a:buClr>
                <a:schemeClr val="tx2"/>
              </a:buClr>
              <a:buSzTx/>
              <a:buFontTx/>
              <a:buChar char="•"/>
            </a:pPr>
            <a:r>
              <a:rPr lang="en-US" altLang="vi-VN"/>
              <a:t>Đơn vị tiền tệ Việt Nam (Đồng): ₫ U+20AB </a:t>
            </a:r>
            <a:r>
              <a:rPr lang="en-US" altLang="vi-VN" sz="3200">
                <a:latin typeface="Times New Roman" panose="02020603050405020304" pitchFamily="18" charset="0"/>
              </a:rPr>
              <a:t> </a:t>
            </a:r>
          </a:p>
        </p:txBody>
      </p:sp>
      <p:sp>
        <p:nvSpPr>
          <p:cNvPr id="117765"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8BE134B9-460D-DD46-B0A3-A1A4B142A7A6}"/>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92</a:t>
            </a:fld>
            <a:r>
              <a:rPr lang="en-US" altLang="en-US"/>
              <a:t>/C3</a:t>
            </a:r>
            <a:endParaRPr lang="en-US" alt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Các sơ đồ mã hóa chính</a:t>
            </a:r>
          </a:p>
        </p:txBody>
      </p:sp>
      <p:sp>
        <p:nvSpPr>
          <p:cNvPr id="118788" name="Rectangle 3"/>
          <p:cNvSpPr>
            <a:spLocks noGrp="1" noChangeArrowheads="1"/>
          </p:cNvSpPr>
          <p:nvPr>
            <p:ph type="body" idx="1"/>
          </p:nvPr>
        </p:nvSpPr>
        <p:spPr>
          <a:xfrm>
            <a:off x="457200" y="1295400"/>
            <a:ext cx="8229600" cy="5257800"/>
          </a:xfrm>
        </p:spPr>
        <p:txBody>
          <a:bodyPr/>
          <a:lstStyle/>
          <a:p>
            <a:pPr eaLnBrk="1" hangingPunct="1">
              <a:buFont typeface="Wingdings" panose="05000000000000000000" pitchFamily="2" charset="2"/>
              <a:buNone/>
            </a:pPr>
            <a:r>
              <a:rPr lang="en-US" altLang="vi-VN">
                <a:latin typeface="Times New Roman" panose="02020603050405020304" pitchFamily="18" charset="0"/>
              </a:rPr>
              <a:t>UTF (Unicode Transformation Format)</a:t>
            </a:r>
          </a:p>
          <a:p>
            <a:pPr eaLnBrk="1" hangingPunct="1"/>
            <a:r>
              <a:rPr lang="en-US" altLang="vi-VN">
                <a:latin typeface="Times New Roman" panose="02020603050405020304" pitchFamily="18" charset="0"/>
              </a:rPr>
              <a:t>UTF – 16:</a:t>
            </a:r>
          </a:p>
          <a:p>
            <a:pPr lvl="1" algn="just" eaLnBrk="1" hangingPunct="1">
              <a:buClr>
                <a:schemeClr val="tx2"/>
              </a:buClr>
              <a:buSzTx/>
              <a:buFontTx/>
              <a:buChar char="•"/>
            </a:pPr>
            <a:r>
              <a:rPr lang="en-US" altLang="vi-VN">
                <a:latin typeface="Times New Roman" panose="02020603050405020304" pitchFamily="18" charset="0"/>
              </a:rPr>
              <a:t>Dạng mã hóa chuẩn, dùng 1 hay 2 số nguyên 16 bit</a:t>
            </a:r>
          </a:p>
          <a:p>
            <a:pPr lvl="1" eaLnBrk="1" hangingPunct="1">
              <a:buClr>
                <a:schemeClr val="tx2"/>
              </a:buClr>
              <a:buSzTx/>
              <a:buFontTx/>
              <a:buChar char="•"/>
            </a:pPr>
            <a:r>
              <a:rPr lang="en-US" altLang="vi-VN">
                <a:latin typeface="Times New Roman" panose="02020603050405020304" pitchFamily="18" charset="0"/>
              </a:rPr>
              <a:t>Được dùng trong Windows API, .NET, Java</a:t>
            </a:r>
          </a:p>
          <a:p>
            <a:pPr eaLnBrk="1" hangingPunct="1"/>
            <a:r>
              <a:rPr lang="en-US" altLang="vi-VN">
                <a:latin typeface="Times New Roman" panose="02020603050405020304" pitchFamily="18" charset="0"/>
              </a:rPr>
              <a:t>UTF – 8:</a:t>
            </a:r>
          </a:p>
          <a:p>
            <a:pPr lvl="1" eaLnBrk="1" hangingPunct="1">
              <a:buClr>
                <a:schemeClr val="tx2"/>
              </a:buClr>
              <a:buSzTx/>
              <a:buFontTx/>
              <a:buChar char="•"/>
            </a:pPr>
            <a:r>
              <a:rPr lang="en-US" altLang="vi-VN">
                <a:latin typeface="Times New Roman" panose="02020603050405020304" pitchFamily="18" charset="0"/>
              </a:rPr>
              <a:t>Gồm 1 đến 4 byte</a:t>
            </a:r>
          </a:p>
          <a:p>
            <a:pPr lvl="1" eaLnBrk="1" hangingPunct="1">
              <a:buClr>
                <a:schemeClr val="tx2"/>
              </a:buClr>
              <a:buSzTx/>
              <a:buFontTx/>
              <a:buChar char="•"/>
            </a:pPr>
            <a:r>
              <a:rPr lang="en-US" altLang="vi-VN">
                <a:latin typeface="Times New Roman" panose="02020603050405020304" pitchFamily="18" charset="0"/>
              </a:rPr>
              <a:t>Được thiết kế để tương thích với mã ASCII và các giao thức trên byte</a:t>
            </a:r>
          </a:p>
          <a:p>
            <a:pPr lvl="1" eaLnBrk="1" hangingPunct="1">
              <a:buClr>
                <a:schemeClr val="tx2"/>
              </a:buClr>
              <a:buSzTx/>
              <a:buFontTx/>
              <a:buChar char="•"/>
            </a:pPr>
            <a:r>
              <a:rPr lang="en-US" altLang="vi-VN">
                <a:latin typeface="Times New Roman" panose="02020603050405020304" pitchFamily="18" charset="0"/>
              </a:rPr>
              <a:t>Dùng trên Web Browsers, E-Mail</a:t>
            </a:r>
          </a:p>
        </p:txBody>
      </p:sp>
      <p:sp>
        <p:nvSpPr>
          <p:cNvPr id="118789"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6937CDDD-ADE8-BD40-A773-BFA5EEB62D1E}"/>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93</a:t>
            </a:fld>
            <a:r>
              <a:rPr lang="en-US" altLang="en-US"/>
              <a:t>/C3</a:t>
            </a:r>
            <a:endParaRPr lang="en-US" alt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Bài tập 8</a:t>
            </a:r>
          </a:p>
        </p:txBody>
      </p:sp>
      <p:sp>
        <p:nvSpPr>
          <p:cNvPr id="159748" name="Rectangle 3"/>
          <p:cNvSpPr>
            <a:spLocks noGrp="1" noChangeArrowheads="1"/>
          </p:cNvSpPr>
          <p:nvPr>
            <p:ph type="body" idx="1"/>
          </p:nvPr>
        </p:nvSpPr>
        <p:spPr>
          <a:xfrm>
            <a:off x="457200" y="1295400"/>
            <a:ext cx="8229600" cy="5257800"/>
          </a:xfrm>
        </p:spPr>
        <p:txBody>
          <a:bodyPr>
            <a:normAutofit lnSpcReduction="10000"/>
          </a:bodyPr>
          <a:lstStyle/>
          <a:p>
            <a:pPr algn="just" eaLnBrk="1" hangingPunct="1"/>
            <a:r>
              <a:rPr lang="en-US" altLang="en-US" sz="2600" dirty="0"/>
              <a:t>Cho </a:t>
            </a:r>
            <a:r>
              <a:rPr lang="en-US" altLang="en-US" sz="2600" dirty="0" err="1"/>
              <a:t>biết</a:t>
            </a:r>
            <a:r>
              <a:rPr lang="en-US" altLang="en-US" sz="2600" dirty="0"/>
              <a:t> </a:t>
            </a:r>
            <a:r>
              <a:rPr lang="en-US" altLang="en-US" sz="2600" dirty="0" err="1"/>
              <a:t>giá</a:t>
            </a:r>
            <a:r>
              <a:rPr lang="en-US" altLang="en-US" sz="2600" dirty="0"/>
              <a:t> </a:t>
            </a:r>
            <a:r>
              <a:rPr lang="en-US" altLang="en-US" sz="2600" dirty="0" err="1"/>
              <a:t>trị</a:t>
            </a:r>
            <a:r>
              <a:rPr lang="en-US" altLang="en-US" sz="2600" dirty="0"/>
              <a:t> </a:t>
            </a:r>
            <a:r>
              <a:rPr lang="en-US" altLang="en-US" sz="2600" dirty="0" err="1"/>
              <a:t>các</a:t>
            </a:r>
            <a:r>
              <a:rPr lang="en-US" altLang="en-US" sz="2600" dirty="0"/>
              <a:t> </a:t>
            </a:r>
            <a:r>
              <a:rPr lang="en-US" altLang="en-US" sz="2600" dirty="0" err="1"/>
              <a:t>ký</a:t>
            </a:r>
            <a:r>
              <a:rPr lang="en-US" altLang="en-US" sz="2600" dirty="0"/>
              <a:t> </a:t>
            </a:r>
            <a:r>
              <a:rPr lang="en-US" altLang="en-US" sz="2600" dirty="0" err="1"/>
              <a:t>tự</a:t>
            </a:r>
            <a:r>
              <a:rPr lang="en-US" altLang="en-US" sz="2600" dirty="0"/>
              <a:t> </a:t>
            </a:r>
            <a:r>
              <a:rPr lang="en-US" altLang="en-US" sz="2600" dirty="0" err="1"/>
              <a:t>trong</a:t>
            </a:r>
            <a:r>
              <a:rPr lang="en-US" altLang="en-US" sz="2600" dirty="0"/>
              <a:t> </a:t>
            </a:r>
            <a:r>
              <a:rPr lang="en-US" altLang="en-US" sz="2600" dirty="0" err="1"/>
              <a:t>bảng</a:t>
            </a:r>
            <a:r>
              <a:rPr lang="en-US" altLang="en-US" sz="2600" dirty="0"/>
              <a:t> </a:t>
            </a:r>
            <a:r>
              <a:rPr lang="en-US" altLang="en-US" sz="2600" dirty="0" err="1"/>
              <a:t>mã</a:t>
            </a:r>
            <a:r>
              <a:rPr lang="en-US" altLang="en-US" sz="2600" dirty="0"/>
              <a:t> ASCII </a:t>
            </a:r>
            <a:r>
              <a:rPr lang="en-US" altLang="en-US" sz="2600" dirty="0" err="1"/>
              <a:t>dưới</a:t>
            </a:r>
            <a:r>
              <a:rPr lang="en-US" altLang="en-US" sz="2600" dirty="0"/>
              <a:t> </a:t>
            </a:r>
            <a:r>
              <a:rPr lang="en-US" altLang="en-US" sz="2600" dirty="0" err="1"/>
              <a:t>dạng</a:t>
            </a:r>
            <a:r>
              <a:rPr lang="en-US" altLang="en-US" sz="2600" dirty="0"/>
              <a:t> </a:t>
            </a:r>
            <a:r>
              <a:rPr lang="en-US" altLang="en-US" sz="2600" dirty="0" err="1"/>
              <a:t>hệ</a:t>
            </a:r>
            <a:r>
              <a:rPr lang="en-US" altLang="en-US" sz="2600" dirty="0"/>
              <a:t> 16 </a:t>
            </a:r>
            <a:r>
              <a:rPr lang="en-US" altLang="en-US" sz="2600" dirty="0" err="1"/>
              <a:t>là</a:t>
            </a:r>
            <a:r>
              <a:rPr lang="en-US" altLang="en-US" sz="2600" dirty="0"/>
              <a:t>:</a:t>
            </a:r>
          </a:p>
          <a:p>
            <a:pPr algn="just" eaLnBrk="1" hangingPunct="1"/>
            <a:endParaRPr lang="en-US" altLang="en-US" sz="2600" dirty="0"/>
          </a:p>
          <a:p>
            <a:pPr algn="just" eaLnBrk="1" hangingPunct="1"/>
            <a:endParaRPr lang="en-US" altLang="en-US" sz="2600" dirty="0"/>
          </a:p>
          <a:p>
            <a:pPr algn="just" eaLnBrk="1" hangingPunct="1"/>
            <a:endParaRPr lang="en-US" altLang="en-US" sz="2600" dirty="0"/>
          </a:p>
          <a:p>
            <a:pPr algn="just" eaLnBrk="1" hangingPunct="1"/>
            <a:endParaRPr lang="en-US" altLang="en-US" sz="2600" dirty="0"/>
          </a:p>
          <a:p>
            <a:pPr algn="just" eaLnBrk="1" hangingPunct="1"/>
            <a:endParaRPr lang="en-US" altLang="en-US" sz="2600" dirty="0"/>
          </a:p>
          <a:p>
            <a:pPr algn="just" eaLnBrk="1" hangingPunct="1"/>
            <a:endParaRPr lang="en-US" altLang="en-US" sz="2600" dirty="0"/>
          </a:p>
          <a:p>
            <a:pPr algn="just" eaLnBrk="1" hangingPunct="1"/>
            <a:endParaRPr lang="en-US" altLang="en-US" sz="2600" dirty="0"/>
          </a:p>
          <a:p>
            <a:r>
              <a:rPr lang="en-US" altLang="en-US" sz="2600" dirty="0" err="1"/>
              <a:t>Hãy</a:t>
            </a:r>
            <a:r>
              <a:rPr lang="en-US" altLang="en-US" sz="2600" dirty="0"/>
              <a:t> </a:t>
            </a:r>
            <a:r>
              <a:rPr lang="en-US" altLang="en-US" sz="2600" dirty="0" err="1"/>
              <a:t>mã</a:t>
            </a:r>
            <a:r>
              <a:rPr lang="en-US" altLang="en-US" sz="2600" dirty="0"/>
              <a:t> </a:t>
            </a:r>
            <a:r>
              <a:rPr lang="en-US" altLang="en-US" sz="2600" dirty="0" err="1"/>
              <a:t>hóa</a:t>
            </a:r>
            <a:r>
              <a:rPr lang="en-US" altLang="en-US" sz="2600" dirty="0"/>
              <a:t> </a:t>
            </a:r>
            <a:r>
              <a:rPr lang="en-US" altLang="en-US" sz="2600" dirty="0" err="1"/>
              <a:t>thông</a:t>
            </a:r>
            <a:r>
              <a:rPr lang="en-US" altLang="en-US" sz="2600" dirty="0"/>
              <a:t> </a:t>
            </a:r>
            <a:r>
              <a:rPr lang="en-US" altLang="en-US" sz="2600" dirty="0" err="1"/>
              <a:t>điệp</a:t>
            </a:r>
            <a:r>
              <a:rPr lang="en-US" altLang="en-US" sz="2600" dirty="0"/>
              <a:t>: “BITCOIN TANG” </a:t>
            </a:r>
            <a:r>
              <a:rPr lang="en-US" altLang="en-US" sz="2600" dirty="0" err="1"/>
              <a:t>theo</a:t>
            </a:r>
            <a:r>
              <a:rPr lang="en-US" altLang="en-US" sz="2600" dirty="0"/>
              <a:t> </a:t>
            </a:r>
            <a:r>
              <a:rPr lang="en-US" i="1" dirty="0" err="1"/>
              <a:t>bảng</a:t>
            </a:r>
            <a:r>
              <a:rPr lang="en-US" i="1" dirty="0"/>
              <a:t> </a:t>
            </a:r>
            <a:r>
              <a:rPr lang="en-US" i="1" dirty="0" err="1"/>
              <a:t>mã</a:t>
            </a:r>
            <a:r>
              <a:rPr lang="en-US" i="1" dirty="0"/>
              <a:t> ASCII </a:t>
            </a:r>
            <a:r>
              <a:rPr lang="en-US" i="1" dirty="0" err="1"/>
              <a:t>mở</a:t>
            </a:r>
            <a:r>
              <a:rPr lang="en-US" i="1" dirty="0"/>
              <a:t> </a:t>
            </a:r>
            <a:r>
              <a:rPr lang="en-US" i="1" dirty="0" err="1"/>
              <a:t>rộng</a:t>
            </a:r>
            <a:r>
              <a:rPr lang="en-US" dirty="0"/>
              <a:t> (8 bit) </a:t>
            </a:r>
            <a:r>
              <a:rPr lang="en-US" dirty="0" err="1"/>
              <a:t>dưới</a:t>
            </a:r>
            <a:r>
              <a:rPr lang="en-US" dirty="0"/>
              <a:t> </a:t>
            </a:r>
            <a:r>
              <a:rPr lang="en-US" dirty="0" err="1"/>
              <a:t>dạng</a:t>
            </a:r>
            <a:r>
              <a:rPr lang="en-US" dirty="0"/>
              <a:t> </a:t>
            </a:r>
            <a:r>
              <a:rPr lang="en-US" dirty="0" err="1"/>
              <a:t>hệ</a:t>
            </a:r>
            <a:r>
              <a:rPr lang="en-US" dirty="0"/>
              <a:t> 2.</a:t>
            </a:r>
            <a:endParaRPr lang="en-US" altLang="vi-VN" sz="2600" dirty="0">
              <a:latin typeface="Times New Roman" panose="02020603050405020304" pitchFamily="18" charset="0"/>
            </a:endParaRPr>
          </a:p>
        </p:txBody>
      </p:sp>
      <p:sp>
        <p:nvSpPr>
          <p:cNvPr id="159749"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2" name="Table 1"/>
          <p:cNvGraphicFramePr>
            <a:graphicFrameLocks noGrp="1"/>
          </p:cNvGraphicFramePr>
          <p:nvPr>
            <p:extLst>
              <p:ext uri="{D42A27DB-BD31-4B8C-83A1-F6EECF244321}">
                <p14:modId xmlns:p14="http://schemas.microsoft.com/office/powerpoint/2010/main" val="3766222994"/>
              </p:ext>
            </p:extLst>
          </p:nvPr>
        </p:nvGraphicFramePr>
        <p:xfrm>
          <a:off x="481012" y="2111376"/>
          <a:ext cx="8534399" cy="2917824"/>
        </p:xfrm>
        <a:graphic>
          <a:graphicData uri="http://schemas.openxmlformats.org/drawingml/2006/table">
            <a:tbl>
              <a:tblPr firstRow="1" firstCol="1" bandRow="1">
                <a:tableStyleId>{5C22544A-7EE6-4342-B048-85BDC9FD1C3A}</a:tableStyleId>
              </a:tblPr>
              <a:tblGrid>
                <a:gridCol w="1893399">
                  <a:extLst>
                    <a:ext uri="{9D8B030D-6E8A-4147-A177-3AD203B41FA5}">
                      <a16:colId xmlns:a16="http://schemas.microsoft.com/office/drawing/2014/main" val="3650108339"/>
                    </a:ext>
                  </a:extLst>
                </a:gridCol>
                <a:gridCol w="707042">
                  <a:extLst>
                    <a:ext uri="{9D8B030D-6E8A-4147-A177-3AD203B41FA5}">
                      <a16:colId xmlns:a16="http://schemas.microsoft.com/office/drawing/2014/main" val="685819584"/>
                    </a:ext>
                  </a:extLst>
                </a:gridCol>
                <a:gridCol w="708128">
                  <a:extLst>
                    <a:ext uri="{9D8B030D-6E8A-4147-A177-3AD203B41FA5}">
                      <a16:colId xmlns:a16="http://schemas.microsoft.com/office/drawing/2014/main" val="1048601730"/>
                    </a:ext>
                  </a:extLst>
                </a:gridCol>
                <a:gridCol w="708128">
                  <a:extLst>
                    <a:ext uri="{9D8B030D-6E8A-4147-A177-3AD203B41FA5}">
                      <a16:colId xmlns:a16="http://schemas.microsoft.com/office/drawing/2014/main" val="3156791021"/>
                    </a:ext>
                  </a:extLst>
                </a:gridCol>
                <a:gridCol w="708128">
                  <a:extLst>
                    <a:ext uri="{9D8B030D-6E8A-4147-A177-3AD203B41FA5}">
                      <a16:colId xmlns:a16="http://schemas.microsoft.com/office/drawing/2014/main" val="979752641"/>
                    </a:ext>
                  </a:extLst>
                </a:gridCol>
                <a:gridCol w="707042">
                  <a:extLst>
                    <a:ext uri="{9D8B030D-6E8A-4147-A177-3AD203B41FA5}">
                      <a16:colId xmlns:a16="http://schemas.microsoft.com/office/drawing/2014/main" val="1103811024"/>
                    </a:ext>
                  </a:extLst>
                </a:gridCol>
                <a:gridCol w="708128">
                  <a:extLst>
                    <a:ext uri="{9D8B030D-6E8A-4147-A177-3AD203B41FA5}">
                      <a16:colId xmlns:a16="http://schemas.microsoft.com/office/drawing/2014/main" val="3805291274"/>
                    </a:ext>
                  </a:extLst>
                </a:gridCol>
                <a:gridCol w="708128">
                  <a:extLst>
                    <a:ext uri="{9D8B030D-6E8A-4147-A177-3AD203B41FA5}">
                      <a16:colId xmlns:a16="http://schemas.microsoft.com/office/drawing/2014/main" val="2038168538"/>
                    </a:ext>
                  </a:extLst>
                </a:gridCol>
                <a:gridCol w="708128">
                  <a:extLst>
                    <a:ext uri="{9D8B030D-6E8A-4147-A177-3AD203B41FA5}">
                      <a16:colId xmlns:a16="http://schemas.microsoft.com/office/drawing/2014/main" val="4013332917"/>
                    </a:ext>
                  </a:extLst>
                </a:gridCol>
                <a:gridCol w="978148">
                  <a:extLst>
                    <a:ext uri="{9D8B030D-6E8A-4147-A177-3AD203B41FA5}">
                      <a16:colId xmlns:a16="http://schemas.microsoft.com/office/drawing/2014/main" val="1038531202"/>
                    </a:ext>
                  </a:extLst>
                </a:gridCol>
              </a:tblGrid>
              <a:tr h="416832">
                <a:tc>
                  <a:txBody>
                    <a:bodyPr/>
                    <a:lstStyle/>
                    <a:p>
                      <a:pPr>
                        <a:spcAft>
                          <a:spcPts val="0"/>
                        </a:spcAft>
                      </a:pPr>
                      <a:r>
                        <a:rPr lang="en-US" sz="2000">
                          <a:effectLst/>
                        </a:rPr>
                        <a:t>Ký tự</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A</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B</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C</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D</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E</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F</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G</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H</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dirty="0">
                          <a:effectLst/>
                          <a:latin typeface="Times New Roman" panose="02020603050405020304" pitchFamily="18" charset="0"/>
                          <a:ea typeface="Times New Roman" panose="02020603050405020304" pitchFamily="18" charset="0"/>
                        </a:rPr>
                        <a:t>I</a:t>
                      </a:r>
                    </a:p>
                  </a:txBody>
                  <a:tcPr marL="68580" marR="68580" marT="0" marB="0" anchor="ctr"/>
                </a:tc>
                <a:extLst>
                  <a:ext uri="{0D108BD9-81ED-4DB2-BD59-A6C34878D82A}">
                    <a16:rowId xmlns:a16="http://schemas.microsoft.com/office/drawing/2014/main" val="3521053323"/>
                  </a:ext>
                </a:extLst>
              </a:tr>
              <a:tr h="416832">
                <a:tc>
                  <a:txBody>
                    <a:bodyPr/>
                    <a:lstStyle/>
                    <a:p>
                      <a:pPr>
                        <a:spcAft>
                          <a:spcPts val="0"/>
                        </a:spcAft>
                      </a:pPr>
                      <a:r>
                        <a:rPr lang="en-US" sz="2000">
                          <a:effectLst/>
                        </a:rPr>
                        <a:t>ASCII hệ 16</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41</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42</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43</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44</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45</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46</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47</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48</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49</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667043477"/>
                  </a:ext>
                </a:extLst>
              </a:tr>
              <a:tr h="416832">
                <a:tc>
                  <a:txBody>
                    <a:bodyPr/>
                    <a:lstStyle/>
                    <a:p>
                      <a:pPr>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J</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K</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L</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M</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N</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O</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P</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Q</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R</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446962596"/>
                  </a:ext>
                </a:extLst>
              </a:tr>
              <a:tr h="416832">
                <a:tc>
                  <a:txBody>
                    <a:bodyPr/>
                    <a:lstStyle/>
                    <a:p>
                      <a:pPr>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4A</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4B</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4C</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4D</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4E</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4F</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50</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51</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52</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497935473"/>
                  </a:ext>
                </a:extLst>
              </a:tr>
              <a:tr h="833664">
                <a:tc>
                  <a:txBody>
                    <a:bodyPr/>
                    <a:lstStyle/>
                    <a:p>
                      <a:pPr>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S</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T</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U</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V</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W</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X</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Y</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Z</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space</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847091049"/>
                  </a:ext>
                </a:extLst>
              </a:tr>
              <a:tr h="416832">
                <a:tc>
                  <a:txBody>
                    <a:bodyPr/>
                    <a:lstStyle/>
                    <a:p>
                      <a:pPr>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53</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54</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55</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56</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57</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58</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59</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5A</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dirty="0">
                          <a:effectLst/>
                        </a:rPr>
                        <a:t>20</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4013069430"/>
                  </a:ext>
                </a:extLst>
              </a:tr>
            </a:tbl>
          </a:graphicData>
        </a:graphic>
      </p:graphicFrame>
      <p:sp>
        <p:nvSpPr>
          <p:cNvPr id="3" name="Footer Placeholder 2"/>
          <p:cNvSpPr>
            <a:spLocks noGrp="1"/>
          </p:cNvSpPr>
          <p:nvPr>
            <p:ph type="ftr" sz="quarter" idx="10"/>
          </p:nvPr>
        </p:nvSpPr>
        <p:spPr/>
        <p:txBody>
          <a:bodyPr/>
          <a:lstStyle/>
          <a:p>
            <a:pPr>
              <a:defRPr/>
            </a:pPr>
            <a:r>
              <a:rPr lang="vi-VN" altLang="vi-VN"/>
              <a:t>NMTH - Chương 3</a:t>
            </a:r>
            <a:endParaRPr lang="en-US" altLang="vi-VN"/>
          </a:p>
        </p:txBody>
      </p:sp>
      <p:sp>
        <p:nvSpPr>
          <p:cNvPr id="4" name="Slide Number Placeholder 3">
            <a:extLst>
              <a:ext uri="{FF2B5EF4-FFF2-40B4-BE49-F238E27FC236}">
                <a16:creationId xmlns:a16="http://schemas.microsoft.com/office/drawing/2014/main" id="{A63EA485-6DEE-3C43-BE03-B66F84918CC2}"/>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94</a:t>
            </a:fld>
            <a:r>
              <a:rPr lang="en-US" altLang="en-US"/>
              <a:t>/C3</a:t>
            </a:r>
            <a:endParaRPr lang="en-US" altLang="en-US" dirty="0"/>
          </a:p>
        </p:txBody>
      </p:sp>
    </p:spTree>
    <p:extLst>
      <p:ext uri="{BB962C8B-B14F-4D97-AF65-F5344CB8AC3E}">
        <p14:creationId xmlns:p14="http://schemas.microsoft.com/office/powerpoint/2010/main" val="407591849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2"/>
          <p:cNvSpPr>
            <a:spLocks noGrp="1" noChangeArrowheads="1"/>
          </p:cNvSpPr>
          <p:nvPr>
            <p:ph type="title"/>
          </p:nvPr>
        </p:nvSpPr>
        <p:spPr>
          <a:xfrm>
            <a:off x="457200" y="228600"/>
            <a:ext cx="8229600" cy="868363"/>
          </a:xfrm>
        </p:spPr>
        <p:txBody>
          <a:bodyPr/>
          <a:lstStyle/>
          <a:p>
            <a:pPr eaLnBrk="1" hangingPunct="1"/>
            <a:r>
              <a:rPr lang="en-US" altLang="vi-VN" sz="3600" b="1">
                <a:latin typeface="Times New Roman" panose="02020603050405020304" pitchFamily="18" charset="0"/>
              </a:rPr>
              <a:t>V. Dữ liệu âm thanh, hình ảnh</a:t>
            </a:r>
          </a:p>
        </p:txBody>
      </p:sp>
      <p:sp>
        <p:nvSpPr>
          <p:cNvPr id="119812" name="Rectangle 3"/>
          <p:cNvSpPr>
            <a:spLocks noGrp="1" noChangeArrowheads="1"/>
          </p:cNvSpPr>
          <p:nvPr>
            <p:ph type="body" idx="1"/>
          </p:nvPr>
        </p:nvSpPr>
        <p:spPr>
          <a:xfrm>
            <a:off x="457200" y="1295400"/>
            <a:ext cx="8229600" cy="5257800"/>
          </a:xfrm>
        </p:spPr>
        <p:txBody>
          <a:bodyPr/>
          <a:lstStyle/>
          <a:p>
            <a:pPr marL="457200" indent="-457200" eaLnBrk="1" hangingPunct="1">
              <a:buClr>
                <a:schemeClr val="tx1"/>
              </a:buClr>
              <a:buSzTx/>
              <a:buFont typeface="Wingdings" panose="05000000000000000000" pitchFamily="2" charset="2"/>
              <a:buAutoNum type="arabicPeriod"/>
            </a:pPr>
            <a:r>
              <a:rPr lang="en-US" altLang="vi-VN" sz="3600">
                <a:latin typeface="Times New Roman" panose="02020603050405020304" pitchFamily="18" charset="0"/>
              </a:rPr>
              <a:t>Dữ liệu âm thanh (audio)</a:t>
            </a:r>
          </a:p>
          <a:p>
            <a:pPr marL="457200" indent="-457200" eaLnBrk="1" hangingPunct="1">
              <a:buClr>
                <a:schemeClr val="tx1"/>
              </a:buClr>
              <a:buSzTx/>
              <a:buFont typeface="Wingdings" panose="05000000000000000000" pitchFamily="2" charset="2"/>
              <a:buAutoNum type="arabicPeriod"/>
            </a:pPr>
            <a:r>
              <a:rPr lang="en-US" altLang="vi-VN" sz="3600">
                <a:latin typeface="Times New Roman" panose="02020603050405020304" pitchFamily="18" charset="0"/>
              </a:rPr>
              <a:t>Dữ liệu hình ảnh (images, graphics)</a:t>
            </a:r>
          </a:p>
          <a:p>
            <a:pPr marL="457200" indent="-457200" eaLnBrk="1" hangingPunct="1">
              <a:buClr>
                <a:schemeClr val="tx1"/>
              </a:buClr>
              <a:buSzTx/>
              <a:buFont typeface="Wingdings" panose="05000000000000000000" pitchFamily="2" charset="2"/>
              <a:buAutoNum type="arabicPeriod"/>
            </a:pPr>
            <a:r>
              <a:rPr lang="en-US" altLang="vi-VN" sz="3600">
                <a:latin typeface="Times New Roman" panose="02020603050405020304" pitchFamily="18" charset="0"/>
              </a:rPr>
              <a:t>Dữ liệu hình ảnh động (video)</a:t>
            </a:r>
          </a:p>
        </p:txBody>
      </p:sp>
      <p:sp>
        <p:nvSpPr>
          <p:cNvPr id="119813"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302AF448-AF13-A047-94C6-7340B5FB7266}"/>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95</a:t>
            </a:fld>
            <a:r>
              <a:rPr lang="en-US" altLang="en-US"/>
              <a:t>/C3</a:t>
            </a:r>
            <a:endParaRPr lang="en-US" alt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2"/>
          <p:cNvSpPr>
            <a:spLocks noGrp="1" noChangeArrowheads="1"/>
          </p:cNvSpPr>
          <p:nvPr>
            <p:ph type="title"/>
          </p:nvPr>
        </p:nvSpPr>
        <p:spPr>
          <a:xfrm>
            <a:off x="457200" y="228600"/>
            <a:ext cx="8229600" cy="868363"/>
          </a:xfrm>
        </p:spPr>
        <p:txBody>
          <a:bodyPr/>
          <a:lstStyle/>
          <a:p>
            <a:pPr eaLnBrk="1" hangingPunct="1"/>
            <a:r>
              <a:rPr lang="en-US" altLang="vi-VN" sz="3600" b="1">
                <a:latin typeface="Times New Roman" panose="02020603050405020304" pitchFamily="18" charset="0"/>
              </a:rPr>
              <a:t>1. Dữ liệu âm thanh</a:t>
            </a:r>
          </a:p>
        </p:txBody>
      </p:sp>
      <p:sp>
        <p:nvSpPr>
          <p:cNvPr id="120836" name="Rectangle 3"/>
          <p:cNvSpPr>
            <a:spLocks noGrp="1" noChangeArrowheads="1"/>
          </p:cNvSpPr>
          <p:nvPr>
            <p:ph type="body" idx="1"/>
          </p:nvPr>
        </p:nvSpPr>
        <p:spPr>
          <a:xfrm>
            <a:off x="457200" y="1295400"/>
            <a:ext cx="8229600" cy="5257800"/>
          </a:xfrm>
        </p:spPr>
        <p:txBody>
          <a:bodyPr/>
          <a:lstStyle/>
          <a:p>
            <a:pPr algn="just" eaLnBrk="1" hangingPunct="1">
              <a:lnSpc>
                <a:spcPct val="90000"/>
              </a:lnSpc>
            </a:pPr>
            <a:r>
              <a:rPr lang="en-US" altLang="vi-VN" sz="3600">
                <a:latin typeface="Times New Roman" panose="02020603050405020304" pitchFamily="18" charset="0"/>
              </a:rPr>
              <a:t>Con người cảm nhận âm thanh do sóng âm tác động trên tai, và tai truyền tín hiệu lên não</a:t>
            </a:r>
          </a:p>
          <a:p>
            <a:pPr algn="just" eaLnBrk="1" hangingPunct="1">
              <a:lnSpc>
                <a:spcPct val="90000"/>
              </a:lnSpc>
            </a:pPr>
            <a:r>
              <a:rPr lang="en-US" altLang="vi-VN" sz="3600">
                <a:latin typeface="Times New Roman" panose="02020603050405020304" pitchFamily="18" charset="0"/>
              </a:rPr>
              <a:t>Thiết bị loa tạo âm thanh do các tín hiệu điện dạng tương tự (analog)</a:t>
            </a:r>
          </a:p>
          <a:p>
            <a:pPr algn="just" eaLnBrk="1" hangingPunct="1">
              <a:lnSpc>
                <a:spcPct val="90000"/>
              </a:lnSpc>
            </a:pPr>
            <a:r>
              <a:rPr lang="en-US" altLang="vi-VN" sz="3600">
                <a:latin typeface="Times New Roman" panose="02020603050405020304" pitchFamily="18" charset="0"/>
              </a:rPr>
              <a:t>Khi số hóa dữ liệu âm thanh thì sẽ định kỳ đo điện áp tín hiệu và lưu lại trên các giá trị số thích hợp</a:t>
            </a:r>
          </a:p>
          <a:p>
            <a:pPr lvl="1" eaLnBrk="1" hangingPunct="1">
              <a:lnSpc>
                <a:spcPct val="90000"/>
              </a:lnSpc>
              <a:buClr>
                <a:schemeClr val="tx2"/>
              </a:buClr>
              <a:buSzTx/>
              <a:buFontTx/>
              <a:buChar char="•"/>
            </a:pPr>
            <a:r>
              <a:rPr lang="en-US" altLang="vi-VN" sz="3200">
                <a:latin typeface="Times New Roman" panose="02020603050405020304" pitchFamily="18" charset="0"/>
              </a:rPr>
              <a:t>Sampling: Quá trình lấy mẫu</a:t>
            </a:r>
          </a:p>
        </p:txBody>
      </p:sp>
      <p:sp>
        <p:nvSpPr>
          <p:cNvPr id="120837"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B468EE0B-0967-A34B-8983-EBC9FF618053}"/>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96</a:t>
            </a:fld>
            <a:r>
              <a:rPr lang="en-US" altLang="en-US"/>
              <a:t>/C3</a:t>
            </a:r>
            <a:endParaRPr lang="en-US" alt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Lấy mẫu âm thanh</a:t>
            </a:r>
          </a:p>
        </p:txBody>
      </p:sp>
      <p:sp>
        <p:nvSpPr>
          <p:cNvPr id="121860"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21861" name="Picture 6" descr="c03f08"/>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595438"/>
            <a:ext cx="6858000" cy="4729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F5B3E141-66F1-7542-9058-390F014DDBEB}"/>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97</a:t>
            </a:fld>
            <a:r>
              <a:rPr lang="en-US" altLang="en-US"/>
              <a:t>/C3</a:t>
            </a:r>
            <a:endParaRPr lang="en-US" alt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Lấy mẫu âm thanh (tt)</a:t>
            </a:r>
          </a:p>
        </p:txBody>
      </p:sp>
      <p:sp>
        <p:nvSpPr>
          <p:cNvPr id="122884" name="Rectangle 3"/>
          <p:cNvSpPr>
            <a:spLocks noGrp="1" noChangeArrowheads="1"/>
          </p:cNvSpPr>
          <p:nvPr>
            <p:ph type="body" idx="1"/>
          </p:nvPr>
        </p:nvSpPr>
        <p:spPr>
          <a:xfrm>
            <a:off x="457200" y="1295400"/>
            <a:ext cx="8229600" cy="5257800"/>
          </a:xfrm>
        </p:spPr>
        <p:txBody>
          <a:bodyPr/>
          <a:lstStyle/>
          <a:p>
            <a:pPr algn="just" eaLnBrk="1" hangingPunct="1"/>
            <a:r>
              <a:rPr lang="en-US" altLang="vi-VN" sz="3600">
                <a:latin typeface="Times New Roman" panose="02020603050405020304" pitchFamily="18" charset="0"/>
              </a:rPr>
              <a:t>Âm thanh nghe được</a:t>
            </a:r>
          </a:p>
          <a:p>
            <a:pPr lvl="1" algn="just" eaLnBrk="1" hangingPunct="1">
              <a:buClr>
                <a:schemeClr val="tx1"/>
              </a:buClr>
              <a:buSzTx/>
              <a:buFontTx/>
              <a:buChar char="•"/>
            </a:pPr>
            <a:r>
              <a:rPr lang="en-US" altLang="vi-VN" sz="3200">
                <a:latin typeface="Times New Roman" panose="02020603050405020304" pitchFamily="18" charset="0"/>
              </a:rPr>
              <a:t>20Hz </a:t>
            </a:r>
            <a:r>
              <a:rPr lang="en-US" altLang="vi-VN" sz="3200">
                <a:latin typeface="Times New Roman" panose="02020603050405020304" pitchFamily="18" charset="0"/>
                <a:sym typeface="Wingdings" panose="05000000000000000000" pitchFamily="2" charset="2"/>
              </a:rPr>
              <a:t> 20000Hz</a:t>
            </a:r>
            <a:endParaRPr lang="en-US" altLang="vi-VN" sz="3200">
              <a:latin typeface="Times New Roman" panose="02020603050405020304" pitchFamily="18" charset="0"/>
            </a:endParaRPr>
          </a:p>
          <a:p>
            <a:pPr algn="just" eaLnBrk="1" hangingPunct="1"/>
            <a:r>
              <a:rPr lang="en-US" altLang="vi-VN" sz="3600">
                <a:latin typeface="Times New Roman" panose="02020603050405020304" pitchFamily="18" charset="0"/>
              </a:rPr>
              <a:t>Về nguyên tắc, tốc độ lấy mẫu khoảng 40000 lần/giây là có thể lưu trữ, phục hồi âm thanh với chất lượng tốt</a:t>
            </a:r>
          </a:p>
          <a:p>
            <a:pPr eaLnBrk="1" hangingPunct="1"/>
            <a:endParaRPr lang="en-US" altLang="vi-VN" sz="3600">
              <a:latin typeface="Times New Roman" panose="02020603050405020304" pitchFamily="18" charset="0"/>
            </a:endParaRPr>
          </a:p>
          <a:p>
            <a:pPr lvl="1" eaLnBrk="1" hangingPunct="1">
              <a:buClr>
                <a:schemeClr val="tx2"/>
              </a:buClr>
              <a:buSzTx/>
              <a:buFontTx/>
              <a:buChar char="•"/>
            </a:pPr>
            <a:endParaRPr lang="en-US" altLang="vi-VN" sz="3200">
              <a:latin typeface="Times New Roman" panose="02020603050405020304" pitchFamily="18" charset="0"/>
            </a:endParaRPr>
          </a:p>
        </p:txBody>
      </p:sp>
      <p:sp>
        <p:nvSpPr>
          <p:cNvPr id="122885"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5E38DE43-11BE-7B49-A687-B77C467FEFE1}"/>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98</a:t>
            </a:fld>
            <a:r>
              <a:rPr lang="en-US" altLang="en-US"/>
              <a:t>/C3</a:t>
            </a:r>
            <a:endParaRPr lang="en-US" alt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Các định dạng file âm thanh thông dụng</a:t>
            </a:r>
          </a:p>
        </p:txBody>
      </p:sp>
      <p:sp>
        <p:nvSpPr>
          <p:cNvPr id="123908" name="Rectangle 3"/>
          <p:cNvSpPr>
            <a:spLocks noGrp="1" noChangeArrowheads="1"/>
          </p:cNvSpPr>
          <p:nvPr>
            <p:ph type="body" idx="1"/>
          </p:nvPr>
        </p:nvSpPr>
        <p:spPr>
          <a:xfrm>
            <a:off x="457200" y="1295400"/>
            <a:ext cx="8229600" cy="5257800"/>
          </a:xfrm>
        </p:spPr>
        <p:txBody>
          <a:bodyPr/>
          <a:lstStyle/>
          <a:p>
            <a:pPr eaLnBrk="1" hangingPunct="1">
              <a:lnSpc>
                <a:spcPct val="90000"/>
              </a:lnSpc>
            </a:pPr>
            <a:r>
              <a:rPr lang="en-US" altLang="vi-VN" sz="3600">
                <a:latin typeface="Times New Roman" panose="02020603050405020304" pitchFamily="18" charset="0"/>
              </a:rPr>
              <a:t>Dạng không nén (uncompressed)</a:t>
            </a:r>
          </a:p>
          <a:p>
            <a:pPr lvl="1" eaLnBrk="1" hangingPunct="1">
              <a:lnSpc>
                <a:spcPct val="90000"/>
              </a:lnSpc>
              <a:buClr>
                <a:schemeClr val="tx2"/>
              </a:buClr>
              <a:buSzTx/>
              <a:buFontTx/>
              <a:buChar char="•"/>
            </a:pPr>
            <a:r>
              <a:rPr lang="en-US" altLang="vi-VN" sz="3200">
                <a:latin typeface="Times New Roman" panose="02020603050405020304" pitchFamily="18" charset="0"/>
              </a:rPr>
              <a:t>PCM (Pulse Code Modulation)</a:t>
            </a:r>
          </a:p>
          <a:p>
            <a:pPr lvl="1" eaLnBrk="1" hangingPunct="1">
              <a:lnSpc>
                <a:spcPct val="90000"/>
              </a:lnSpc>
              <a:buClr>
                <a:schemeClr val="tx2"/>
              </a:buClr>
              <a:buSzTx/>
              <a:buFontTx/>
              <a:buChar char="•"/>
            </a:pPr>
            <a:r>
              <a:rPr lang="en-US" altLang="vi-VN" sz="3200">
                <a:latin typeface="Times New Roman" panose="02020603050405020304" pitchFamily="18" charset="0"/>
              </a:rPr>
              <a:t>Dạng file .wav</a:t>
            </a:r>
          </a:p>
          <a:p>
            <a:pPr eaLnBrk="1" hangingPunct="1">
              <a:lnSpc>
                <a:spcPct val="90000"/>
              </a:lnSpc>
            </a:pPr>
            <a:r>
              <a:rPr lang="en-US" altLang="vi-VN" sz="3500">
                <a:latin typeface="Times New Roman" panose="02020603050405020304" pitchFamily="18" charset="0"/>
              </a:rPr>
              <a:t>Dạng nén mất dữ liệu (lossy compression)</a:t>
            </a:r>
          </a:p>
          <a:p>
            <a:pPr lvl="1" eaLnBrk="1" hangingPunct="1">
              <a:lnSpc>
                <a:spcPct val="90000"/>
              </a:lnSpc>
              <a:buClr>
                <a:schemeClr val="tx2"/>
              </a:buClr>
              <a:buSzTx/>
              <a:buFontTx/>
              <a:buChar char="•"/>
            </a:pPr>
            <a:r>
              <a:rPr lang="en-US" altLang="vi-VN" sz="3200">
                <a:latin typeface="Times New Roman" panose="02020603050405020304" pitchFamily="18" charset="0"/>
              </a:rPr>
              <a:t>MPEG-1 layer 3 (MP3), Vorbis, lossy Windows Media Audio (WMA)</a:t>
            </a:r>
          </a:p>
          <a:p>
            <a:pPr algn="just" eaLnBrk="1" hangingPunct="1">
              <a:lnSpc>
                <a:spcPct val="90000"/>
              </a:lnSpc>
            </a:pPr>
            <a:r>
              <a:rPr lang="en-US" altLang="vi-VN" sz="3600">
                <a:latin typeface="Times New Roman" panose="02020603050405020304" pitchFamily="18" charset="0"/>
              </a:rPr>
              <a:t>Dạng nén không mất dữ liệu (lossless compression)</a:t>
            </a:r>
          </a:p>
          <a:p>
            <a:pPr lvl="1" eaLnBrk="1" hangingPunct="1">
              <a:lnSpc>
                <a:spcPct val="90000"/>
              </a:lnSpc>
              <a:buClr>
                <a:schemeClr val="tx2"/>
              </a:buClr>
              <a:buSzTx/>
              <a:buFontTx/>
              <a:buChar char="•"/>
            </a:pPr>
            <a:r>
              <a:rPr lang="en-US" altLang="vi-VN" sz="3200">
                <a:latin typeface="Times New Roman" panose="02020603050405020304" pitchFamily="18" charset="0"/>
              </a:rPr>
              <a:t>Apple lossless, lossless WMA</a:t>
            </a:r>
          </a:p>
        </p:txBody>
      </p:sp>
      <p:sp>
        <p:nvSpPr>
          <p:cNvPr id="123909"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 - Chương 3</a:t>
            </a:r>
            <a:endParaRPr lang="en-US" altLang="vi-VN"/>
          </a:p>
        </p:txBody>
      </p:sp>
      <p:sp>
        <p:nvSpPr>
          <p:cNvPr id="3" name="Slide Number Placeholder 2">
            <a:extLst>
              <a:ext uri="{FF2B5EF4-FFF2-40B4-BE49-F238E27FC236}">
                <a16:creationId xmlns:a16="http://schemas.microsoft.com/office/drawing/2014/main" id="{E8C12347-50C4-7949-9D6B-8CD404CDD42A}"/>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99</a:t>
            </a:fld>
            <a:r>
              <a:rPr lang="en-US" altLang="en-US"/>
              <a:t>/C3</a:t>
            </a:r>
            <a:endParaRPr lang="en-US" altLang="en-US" dirty="0"/>
          </a:p>
        </p:txBody>
      </p:sp>
    </p:spTree>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6966</Words>
  <Application>Microsoft Macintosh PowerPoint</Application>
  <PresentationFormat>On-screen Show (4:3)</PresentationFormat>
  <Paragraphs>1223</Paragraphs>
  <Slides>113</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113</vt:i4>
      </vt:variant>
    </vt:vector>
  </HeadingPairs>
  <TitlesOfParts>
    <vt:vector size="117" baseType="lpstr">
      <vt:lpstr>Arial</vt:lpstr>
      <vt:lpstr>Times New Roman</vt:lpstr>
      <vt:lpstr>Wingdings</vt:lpstr>
      <vt:lpstr>Pixel</vt:lpstr>
      <vt:lpstr>NHẬP MÔN TIN HỌC</vt:lpstr>
      <vt:lpstr>Tài liệu tham khảo</vt:lpstr>
      <vt:lpstr>Nội dung chương 3</vt:lpstr>
      <vt:lpstr>I. Khái niệm về biểu diễn dữ liệu</vt:lpstr>
      <vt:lpstr>1. Dữ liệu trên máy tính</vt:lpstr>
      <vt:lpstr>Nén dữ liệu (Data Compression)</vt:lpstr>
      <vt:lpstr>Dữ liệu dạng nhị phân</vt:lpstr>
      <vt:lpstr>2. Hệ đếm theo vị trí</vt:lpstr>
      <vt:lpstr>2. Hệ đếm theo vị trí</vt:lpstr>
      <vt:lpstr>Biểu thức tổng quát hệ đếm theo vị trí</vt:lpstr>
      <vt:lpstr>Ví dụ: 642 trong hệ đếm 12 (64212)</vt:lpstr>
      <vt:lpstr>3. Các hệ đếm thông dụng</vt:lpstr>
      <vt:lpstr>Một số giá trị cần nhớ</vt:lpstr>
      <vt:lpstr>Một số giá trị cần nhớ (tt)</vt:lpstr>
      <vt:lpstr>4. Chuyển đổi giữa các hệ đếm</vt:lpstr>
      <vt:lpstr>Chuyển từ hệ 2, hệ 8, hệ 16 sang hệ 10</vt:lpstr>
      <vt:lpstr>Chuyển đổi giữa hệ 2 và hệ 8</vt:lpstr>
      <vt:lpstr>Chuyển đổi giữa hệ 2 và hệ 16</vt:lpstr>
      <vt:lpstr>Chuyển từ hệ 10 sang hệ 2</vt:lpstr>
      <vt:lpstr>Phân tích thành tổng các lũy thừa của 2</vt:lpstr>
      <vt:lpstr>Thực hiện các phép chia cho 2</vt:lpstr>
      <vt:lpstr>Chuyển từ hệ 10 sang hệ đếm cơ số K</vt:lpstr>
      <vt:lpstr>Ví dụ: 4510  ?3</vt:lpstr>
      <vt:lpstr>Bài tập 1</vt:lpstr>
      <vt:lpstr>5. Các phép toán</vt:lpstr>
      <vt:lpstr>Phép toán số học</vt:lpstr>
      <vt:lpstr>Các phép toán số học</vt:lpstr>
      <vt:lpstr>Các phép toán số học</vt:lpstr>
      <vt:lpstr>Các phép toán số học</vt:lpstr>
      <vt:lpstr>Các phép toán số học</vt:lpstr>
      <vt:lpstr>Các phép toán số học</vt:lpstr>
      <vt:lpstr>Các phép toán số học</vt:lpstr>
      <vt:lpstr>Các phép toán số học</vt:lpstr>
      <vt:lpstr>Các phép toán số học</vt:lpstr>
      <vt:lpstr>Các phép toán số học</vt:lpstr>
      <vt:lpstr>Các phép toán số học</vt:lpstr>
      <vt:lpstr>Các phép toán số học</vt:lpstr>
      <vt:lpstr>Bài tập 2</vt:lpstr>
      <vt:lpstr>Nội dung chương 2</vt:lpstr>
      <vt:lpstr>II. Biểu diễn số nguyên</vt:lpstr>
      <vt:lpstr>1. Các khái niệm</vt:lpstr>
      <vt:lpstr>2. Số nguyên không dấu</vt:lpstr>
      <vt:lpstr>Bài tập 3</vt:lpstr>
      <vt:lpstr>3. Số nguyên có dấu</vt:lpstr>
      <vt:lpstr>a. Mã độ lớn có dấu</vt:lpstr>
      <vt:lpstr>Mã độ lớn có dấu(tt)</vt:lpstr>
      <vt:lpstr>b. Mã bù 1</vt:lpstr>
      <vt:lpstr>Mã bù 1 (tt)</vt:lpstr>
      <vt:lpstr>c. Mã bù 2</vt:lpstr>
      <vt:lpstr>Mã bù 2 (tt)</vt:lpstr>
      <vt:lpstr>Tìm mã bù 2</vt:lpstr>
      <vt:lpstr>Tìm mã bù 2 (tt)</vt:lpstr>
      <vt:lpstr>Tìm mã bù 2 (tt)</vt:lpstr>
      <vt:lpstr>d. Mã quá N</vt:lpstr>
      <vt:lpstr>d. Mã quá N</vt:lpstr>
      <vt:lpstr>Mã quá N (tt)</vt:lpstr>
      <vt:lpstr>Các dạng mã hoá số nguyên với n = 4</vt:lpstr>
      <vt:lpstr>Bài tập 4</vt:lpstr>
      <vt:lpstr>Bài tập 4</vt:lpstr>
      <vt:lpstr>III. Biểu diễn số thực</vt:lpstr>
      <vt:lpstr>1. Khái niệm về số thực</vt:lpstr>
      <vt:lpstr>2. Số dấu chấm tĩnh</vt:lpstr>
      <vt:lpstr>Ví dụ số dấu chấm tĩnh</vt:lpstr>
      <vt:lpstr>Ứng dụng số dấu chấm tĩnh</vt:lpstr>
      <vt:lpstr>Bài tập 5</vt:lpstr>
      <vt:lpstr>3. Số dấu chấm động</vt:lpstr>
      <vt:lpstr>Số dấu chấm động (tt)</vt:lpstr>
      <vt:lpstr>Số dấu chấm động (tt)</vt:lpstr>
      <vt:lpstr>4. Tiêu chuẩn số dấu chấm động IEEE 754</vt:lpstr>
      <vt:lpstr>Tiêu chuẩn IEEE754 (tt)</vt:lpstr>
      <vt:lpstr>Tiêu chuẩn IEEE754 (tt)</vt:lpstr>
      <vt:lpstr>Số chính xác đơn (số single)</vt:lpstr>
      <vt:lpstr>Ví dụ số single</vt:lpstr>
      <vt:lpstr>Ví dụ số single (tt)</vt:lpstr>
      <vt:lpstr>Số chính xác kép (số double)</vt:lpstr>
      <vt:lpstr>Số chính xác kép mở rộng (Số extended)</vt:lpstr>
      <vt:lpstr>Các đặc điểm chính của số single, số double</vt:lpstr>
      <vt:lpstr>Các đặc điểm chính của số single, số double (tt)</vt:lpstr>
      <vt:lpstr>Các dạng số đặc biệt</vt:lpstr>
      <vt:lpstr>Các dạng số đặc biệt (tt)</vt:lpstr>
      <vt:lpstr>Làm tròn số (rounding)</vt:lpstr>
      <vt:lpstr>Bài tập 6</vt:lpstr>
      <vt:lpstr>IV. Biểu diễn ký tự</vt:lpstr>
      <vt:lpstr>1. Bộ mã ASCII</vt:lpstr>
      <vt:lpstr>Mã ASCII (tt)</vt:lpstr>
      <vt:lpstr>Mã ASCII chuẩn</vt:lpstr>
      <vt:lpstr>Mã ASCII chuẩn</vt:lpstr>
      <vt:lpstr>Mã ASCII mở rộng</vt:lpstr>
      <vt:lpstr>2. Bộ mã Unicode</vt:lpstr>
      <vt:lpstr>a. Giới thiệu Unicode</vt:lpstr>
      <vt:lpstr>Giới thiệu Unicode (tt)</vt:lpstr>
      <vt:lpstr>b. Các đặc điểm chính</vt:lpstr>
      <vt:lpstr>Các sơ đồ mã hóa chính</vt:lpstr>
      <vt:lpstr>Bài tập 8</vt:lpstr>
      <vt:lpstr>V. Dữ liệu âm thanh, hình ảnh</vt:lpstr>
      <vt:lpstr>1. Dữ liệu âm thanh</vt:lpstr>
      <vt:lpstr>Lấy mẫu âm thanh</vt:lpstr>
      <vt:lpstr>Lấy mẫu âm thanh (tt)</vt:lpstr>
      <vt:lpstr>Các định dạng file âm thanh thông dụng</vt:lpstr>
      <vt:lpstr>2. Dữ liệu hình ảnh</vt:lpstr>
      <vt:lpstr>Ví dụ màu theo RGB</vt:lpstr>
      <vt:lpstr>Biểu diễn màu sắc</vt:lpstr>
      <vt:lpstr>Dữ liệu hình ảnh</vt:lpstr>
      <vt:lpstr>Raster graphic format</vt:lpstr>
      <vt:lpstr>Vector graphic format</vt:lpstr>
      <vt:lpstr>Vector graphic format (tt)</vt:lpstr>
      <vt:lpstr>3. Dữ liệu hình ảnh động</vt:lpstr>
      <vt:lpstr>Dữ liệu hình ảnh động (tt)</vt:lpstr>
      <vt:lpstr>Các định dạng file thông dụng</vt:lpstr>
      <vt:lpstr>Bài tập</vt:lpstr>
      <vt:lpstr>Bài tập</vt:lpstr>
      <vt:lpstr>Bài tập</vt:lpstr>
      <vt:lpstr>Bài tập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C4</dc:title>
  <dc:creator/>
  <cp:lastModifiedBy/>
  <cp:revision>1</cp:revision>
  <dcterms:created xsi:type="dcterms:W3CDTF">2018-08-31T03:42:39Z</dcterms:created>
  <dcterms:modified xsi:type="dcterms:W3CDTF">2020-10-05T01:50:53Z</dcterms:modified>
</cp:coreProperties>
</file>